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8" r:id="rId2"/>
    <p:sldMasterId id="2147483756" r:id="rId3"/>
  </p:sldMasterIdLst>
  <p:notesMasterIdLst>
    <p:notesMasterId r:id="rId19"/>
  </p:notesMasterIdLst>
  <p:sldIdLst>
    <p:sldId id="256" r:id="rId4"/>
    <p:sldId id="257" r:id="rId5"/>
    <p:sldId id="258" r:id="rId6"/>
    <p:sldId id="259" r:id="rId7"/>
    <p:sldId id="260" r:id="rId8"/>
    <p:sldId id="261" r:id="rId9"/>
    <p:sldId id="262" r:id="rId10"/>
    <p:sldId id="271"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3B8EB"/>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544" autoAdjust="0"/>
    <p:restoredTop sz="94660"/>
  </p:normalViewPr>
  <p:slideViewPr>
    <p:cSldViewPr>
      <p:cViewPr>
        <p:scale>
          <a:sx n="70" d="100"/>
          <a:sy n="70" d="100"/>
        </p:scale>
        <p:origin x="-1344"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C1F17D-5674-46EB-AAC4-2D939DF265FF}" type="datetimeFigureOut">
              <a:rPr lang="en-US" smtClean="0"/>
              <a:pPr/>
              <a:t>3/11/2011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D8544A-5F43-42DD-9CE1-D6AB730E30F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70D8544A-5F43-42DD-9CE1-D6AB730E30F4}"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D8544A-5F43-42DD-9CE1-D6AB730E30F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DDEB86-647D-4EF2-97CC-E4CEC98196CD}"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DDEB86-647D-4EF2-97CC-E4CEC98196CD}"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DDEB86-647D-4EF2-97CC-E4CEC98196CD}"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DDEB86-647D-4EF2-97CC-E4CEC98196CD}"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DDEB86-647D-4EF2-97CC-E4CEC98196CD}" type="datetimeFigureOut">
              <a:rPr lang="en-US" smtClean="0"/>
              <a:pPr/>
              <a:t>3/11/2011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DDEB86-647D-4EF2-97CC-E4CEC98196CD}" type="datetimeFigureOut">
              <a:rPr lang="en-US" smtClean="0"/>
              <a:pPr/>
              <a:t>3/11/2011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DDEB86-647D-4EF2-97CC-E4CEC98196CD}" type="datetimeFigureOut">
              <a:rPr lang="en-US" smtClean="0"/>
              <a:pPr/>
              <a:t>3/11/2011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DDEB86-647D-4EF2-97CC-E4CEC98196CD}"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DDEB86-647D-4EF2-97CC-E4CEC98196CD}"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DDEB86-647D-4EF2-97CC-E4CEC98196CD}"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DDEB86-647D-4EF2-97CC-E4CEC98196CD}"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D8D461-5FDA-4533-87C5-404CBFA764EC}"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FC3AB0-D1FE-4C00-927D-123B916E35DB}"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FC3AB0-D1FE-4C00-927D-123B916E35DB}"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FC3AB0-D1FE-4C00-927D-123B916E35DB}"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FC3AB0-D1FE-4C00-927D-123B916E35DB}"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FC3AB0-D1FE-4C00-927D-123B916E35DB}" type="datetimeFigureOut">
              <a:rPr lang="en-US" smtClean="0"/>
              <a:pPr/>
              <a:t>3/11/2011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FC3AB0-D1FE-4C00-927D-123B916E35DB}" type="datetimeFigureOut">
              <a:rPr lang="en-US" smtClean="0"/>
              <a:pPr/>
              <a:t>3/11/2011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FC3AB0-D1FE-4C00-927D-123B916E35DB}" type="datetimeFigureOut">
              <a:rPr lang="en-US" smtClean="0"/>
              <a:pPr/>
              <a:t>3/11/2011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FC3AB0-D1FE-4C00-927D-123B916E35DB}"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FC3AB0-D1FE-4C00-927D-123B916E35DB}"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FC3AB0-D1FE-4C00-927D-123B916E35DB}"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FC3AB0-D1FE-4C00-927D-123B916E35DB}" type="datetimeFigureOut">
              <a:rPr lang="en-US" smtClean="0"/>
              <a:pPr/>
              <a:t>3/11/2011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4C84F-2893-4F95-99F3-E1F0A94D4B8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DDEB86-647D-4EF2-97CC-E4CEC98196CD}" type="datetimeFigureOut">
              <a:rPr lang="en-US" smtClean="0"/>
              <a:pPr/>
              <a:t>3/11/2011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D8D461-5FDA-4533-87C5-404CBFA764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Lucida Handwriting" pitchFamily="66"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FC3AB0-D1FE-4C00-927D-123B916E35DB}" type="datetimeFigureOut">
              <a:rPr lang="en-US" smtClean="0"/>
              <a:pPr/>
              <a:t>3/11/2011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A4C84F-2893-4F95-99F3-E1F0A94D4B8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ucida Handwriting" pitchFamily="66"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opperplate Gothic Ligh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D:\Pen%20drive%20Contents\Azimuth\FINAL\12sec.av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file:///D:\Pen%20drive%20Contents\Azimuth\FINAL\rudder%2013%20sec.avi" TargetMode="External"/><Relationship Id="rId1" Type="http://schemas.openxmlformats.org/officeDocument/2006/relationships/video" Target="file:///D:\Pen%20drive%20Contents\Azimuth\FINAL\13sec.avi"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457200"/>
            <a:ext cx="8082890" cy="1569660"/>
          </a:xfrm>
          <a:prstGeom prst="rect">
            <a:avLst/>
          </a:prstGeom>
          <a:noFill/>
        </p:spPr>
        <p:txBody>
          <a:bodyPr wrap="square" lIns="91440" tIns="45720" rIns="91440" bIns="45720">
            <a:spAutoFit/>
          </a:bodyPr>
          <a:lstStyle/>
          <a:p>
            <a:pPr algn="ctr"/>
            <a:r>
              <a:rPr lang="en-US" sz="4800" dirty="0" smtClean="0">
                <a:solidFill>
                  <a:schemeClr val="bg1"/>
                </a:solidFill>
                <a:latin typeface="Jokerman" pitchFamily="82" charset="0"/>
              </a:rPr>
              <a:t>AZIMUTHAL   POD PROPULSION</a:t>
            </a:r>
          </a:p>
        </p:txBody>
      </p:sp>
      <p:pic>
        <p:nvPicPr>
          <p:cNvPr id="6" name="Picture 5"/>
          <p:cNvPicPr/>
          <p:nvPr/>
        </p:nvPicPr>
        <p:blipFill>
          <a:blip r:embed="rId2"/>
          <a:srcRect/>
          <a:stretch>
            <a:fillRect/>
          </a:stretch>
        </p:blipFill>
        <p:spPr bwMode="auto">
          <a:xfrm>
            <a:off x="1371600" y="2133600"/>
            <a:ext cx="6729119" cy="2836475"/>
          </a:xfrm>
          <a:prstGeom prst="rect">
            <a:avLst/>
          </a:prstGeom>
          <a:noFill/>
          <a:ln w="9525">
            <a:noFill/>
            <a:miter lim="800000"/>
            <a:headEnd/>
            <a:tailEnd/>
          </a:ln>
        </p:spPr>
      </p:pic>
      <p:sp>
        <p:nvSpPr>
          <p:cNvPr id="7" name="TextBox 6"/>
          <p:cNvSpPr txBox="1"/>
          <p:nvPr/>
        </p:nvSpPr>
        <p:spPr>
          <a:xfrm>
            <a:off x="6248400" y="5181600"/>
            <a:ext cx="2514600" cy="1323439"/>
          </a:xfrm>
          <a:prstGeom prst="rect">
            <a:avLst/>
          </a:prstGeom>
          <a:noFill/>
        </p:spPr>
        <p:txBody>
          <a:bodyPr wrap="square" rtlCol="0">
            <a:spAutoFit/>
          </a:bodyPr>
          <a:lstStyle/>
          <a:p>
            <a:r>
              <a:rPr lang="en-US" sz="1600" b="1" dirty="0" smtClean="0">
                <a:solidFill>
                  <a:schemeClr val="tx1">
                    <a:lumMod val="85000"/>
                  </a:schemeClr>
                </a:solidFill>
                <a:latin typeface="Lucida Handwriting" pitchFamily="66" charset="0"/>
              </a:rPr>
              <a:t>BY:</a:t>
            </a:r>
          </a:p>
          <a:p>
            <a:r>
              <a:rPr lang="en-US" sz="1600" b="1" dirty="0" smtClean="0">
                <a:solidFill>
                  <a:schemeClr val="tx1">
                    <a:lumMod val="85000"/>
                  </a:schemeClr>
                </a:solidFill>
                <a:latin typeface="Lucida Handwriting" pitchFamily="66" charset="0"/>
              </a:rPr>
              <a:t>ADITHYA MANDA</a:t>
            </a:r>
          </a:p>
          <a:p>
            <a:r>
              <a:rPr lang="en-US" sz="1600" b="1" dirty="0" smtClean="0">
                <a:solidFill>
                  <a:schemeClr val="tx1">
                    <a:lumMod val="85000"/>
                  </a:schemeClr>
                </a:solidFill>
                <a:latin typeface="Lucida Handwriting" pitchFamily="66" charset="0"/>
              </a:rPr>
              <a:t>BHAVESH HASWANI</a:t>
            </a:r>
          </a:p>
          <a:p>
            <a:r>
              <a:rPr lang="en-US" sz="1600" b="1" dirty="0" smtClean="0">
                <a:solidFill>
                  <a:schemeClr val="tx1">
                    <a:lumMod val="85000"/>
                  </a:schemeClr>
                </a:solidFill>
                <a:latin typeface="Lucida Handwriting" pitchFamily="66" charset="0"/>
              </a:rPr>
              <a:t>2</a:t>
            </a:r>
            <a:r>
              <a:rPr lang="en-US" sz="1600" b="1" baseline="30000" dirty="0" smtClean="0">
                <a:solidFill>
                  <a:schemeClr val="tx1">
                    <a:lumMod val="85000"/>
                  </a:schemeClr>
                </a:solidFill>
                <a:latin typeface="Lucida Handwriting" pitchFamily="66" charset="0"/>
              </a:rPr>
              <a:t>ND</a:t>
            </a:r>
            <a:r>
              <a:rPr lang="en-US" sz="1600" b="1" dirty="0" smtClean="0">
                <a:solidFill>
                  <a:schemeClr val="tx1">
                    <a:lumMod val="85000"/>
                  </a:schemeClr>
                </a:solidFill>
                <a:latin typeface="Lucida Handwriting" pitchFamily="66" charset="0"/>
              </a:rPr>
              <a:t> YEAR B.Tech</a:t>
            </a:r>
          </a:p>
          <a:p>
            <a:r>
              <a:rPr lang="en-US" sz="1600" b="1" dirty="0" smtClean="0">
                <a:solidFill>
                  <a:schemeClr val="tx1">
                    <a:lumMod val="85000"/>
                  </a:schemeClr>
                </a:solidFill>
                <a:latin typeface="Lucida Handwriting" pitchFamily="66" charset="0"/>
              </a:rPr>
              <a:t>IMU CHENNAI</a:t>
            </a:r>
            <a:endParaRPr lang="en-US" sz="1600" b="1" dirty="0">
              <a:solidFill>
                <a:schemeClr val="tx1">
                  <a:lumMod val="85000"/>
                </a:schemeClr>
              </a:solidFill>
              <a:latin typeface="Lucida Handwriting"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304800" y="381000"/>
            <a:ext cx="37338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MANEUVERABLITY</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228600" y="838200"/>
            <a:ext cx="5334000" cy="5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Since it can rotate around its mount axis, the pod can apply its thrust in any direction. Azimuth thrusters allow ships to be more maneuverable and enable them to travel backward nearly as efficiently as they can travel forward.</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M/S Elation which uses Azimuthal pods can travel</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17 knots astern</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25 knots ahead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5 knots sideways.</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effectLst/>
                <a:latin typeface="Times New Roman" pitchFamily="18" charset="0"/>
                <a:ea typeface="Times New Roman" pitchFamily="18" charset="0"/>
                <a:cs typeface="Times New Roman" pitchFamily="18" charset="0"/>
              </a:rPr>
              <a:t> Also ships working on azimuthal pods do not require tug boats to dock thus proving to be economical to use.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lang="en-US" sz="2000" dirty="0" smtClean="0">
              <a:latin typeface="Times New Roman" pitchFamily="18" charset="0"/>
              <a:ea typeface="Times New Roman" pitchFamily="18" charset="0"/>
              <a:cs typeface="Times New Roman" pitchFamily="18" charset="0"/>
            </a:endParaRPr>
          </a:p>
        </p:txBody>
      </p:sp>
      <p:sp>
        <p:nvSpPr>
          <p:cNvPr id="5" name="Rectangle 4"/>
          <p:cNvSpPr/>
          <p:nvPr/>
        </p:nvSpPr>
        <p:spPr>
          <a:xfrm>
            <a:off x="5562600" y="4572000"/>
            <a:ext cx="3581400" cy="1200329"/>
          </a:xfrm>
          <a:prstGeom prst="rect">
            <a:avLst/>
          </a:prstGeom>
        </p:spPr>
        <p:txBody>
          <a:bodyPr wrap="square">
            <a:spAutoFit/>
          </a:bodyPr>
          <a:lstStyle/>
          <a:p>
            <a:pPr lvl="0" eaLnBrk="0" fontAlgn="base" hangingPunct="0">
              <a:spcBef>
                <a:spcPct val="0"/>
              </a:spcBef>
              <a:spcAft>
                <a:spcPct val="0"/>
              </a:spcAft>
            </a:pPr>
            <a:r>
              <a:rPr lang="en-US" i="1" dirty="0" smtClean="0">
                <a:latin typeface="Times New Roman" pitchFamily="18" charset="0"/>
                <a:ea typeface="Times New Roman" pitchFamily="18" charset="0"/>
                <a:cs typeface="Times New Roman" pitchFamily="18" charset="0"/>
              </a:rPr>
              <a:t>Full scale comparison of turning circles of M/S Elation and Paradise with conventional propulsion with rudder is shown</a:t>
            </a:r>
            <a:r>
              <a:rPr lang="en-US" dirty="0" smtClean="0">
                <a:latin typeface="Times New Roman" pitchFamily="18" charset="0"/>
                <a:ea typeface="Times New Roman" pitchFamily="18" charset="0"/>
                <a:cs typeface="Times New Roman" pitchFamily="18" charset="0"/>
              </a:rPr>
              <a:t>.</a:t>
            </a:r>
            <a:endParaRPr lang="en-US" sz="2400" dirty="0" smtClean="0">
              <a:latin typeface="Arial" pitchFamily="34" charset="0"/>
              <a:cs typeface="Arial" pitchFamily="34" charset="0"/>
            </a:endParaRPr>
          </a:p>
        </p:txBody>
      </p:sp>
      <p:pic>
        <p:nvPicPr>
          <p:cNvPr id="1026" name="Picture 2" descr="C:\Users\Bhavesh\Desktop\AZI NEW.png"/>
          <p:cNvPicPr>
            <a:picLocks noChangeAspect="1" noChangeArrowheads="1"/>
          </p:cNvPicPr>
          <p:nvPr/>
        </p:nvPicPr>
        <p:blipFill>
          <a:blip r:embed="rId3"/>
          <a:srcRect/>
          <a:stretch>
            <a:fillRect/>
          </a:stretch>
        </p:blipFill>
        <p:spPr bwMode="auto">
          <a:xfrm>
            <a:off x="5638800" y="1143000"/>
            <a:ext cx="3067050" cy="31908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228600" y="0"/>
            <a:ext cx="9144000" cy="59246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BENEFITS: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benefits of the pod drives are (in order of their significance):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Easy to handle.</a:t>
            </a:r>
          </a:p>
          <a:p>
            <a:pPr marL="0" marR="0" lvl="0" indent="0" algn="l" defTabSz="914400" rtl="0" eaLnBrk="0" fontAlgn="base" latinLnBrk="0" hangingPunct="0">
              <a:lnSpc>
                <a:spcPct val="100000"/>
              </a:lnSpc>
              <a:spcBef>
                <a:spcPct val="0"/>
              </a:spcBef>
              <a:spcAft>
                <a:spcPct val="0"/>
              </a:spcAft>
              <a:buClrTx/>
              <a:buSzTx/>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More cargo space because the engine can be located more freely.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Excellent harbor maneuverability.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Greater fuel efficiency.</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Lower emissions.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Lower noise level.</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Lower vibrations hence better passenger comforts.</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Suited as booster drive in order to increase the </a:t>
            </a:r>
            <a:r>
              <a:rPr kumimoji="0" lang="en-US" sz="2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speed.</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228600" y="1447800"/>
            <a:ext cx="9144000" cy="33085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demerits of the pod drives are (in order of their significance):</a:t>
            </a:r>
          </a:p>
          <a:p>
            <a:pPr marL="0" marR="0" lvl="0" indent="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endParaRPr lang="en-US" sz="1100" dirty="0" smtClean="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Higher </a:t>
            </a:r>
            <a:r>
              <a:rPr lang="en-US" sz="2400" smtClean="0">
                <a:latin typeface="Times New Roman" pitchFamily="18" charset="0"/>
                <a:ea typeface="Times New Roman" pitchFamily="18" charset="0"/>
                <a:cs typeface="Times New Roman" pitchFamily="18" charset="0"/>
              </a:rPr>
              <a:t>installation</a:t>
            </a:r>
            <a:r>
              <a:rPr kumimoji="0" lang="en-US" sz="2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costs.</a:t>
            </a: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Diesel electric system required (power loss).</a:t>
            </a:r>
          </a:p>
          <a:p>
            <a:pPr marL="0" marR="0" lvl="0" indent="0" algn="l" defTabSz="914400" rtl="0" eaLnBrk="0" fontAlgn="base" latinLnBrk="0" hangingPunct="0">
              <a:lnSpc>
                <a:spcPct val="100000"/>
              </a:lnSpc>
              <a:spcBef>
                <a:spcPct val="0"/>
              </a:spcBef>
              <a:spcAft>
                <a:spcPct val="0"/>
              </a:spcAft>
              <a:buClrTx/>
              <a:buSzTx/>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Lesser efficiency in case of single screw arrangement.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457200" y="533400"/>
            <a:ext cx="2592376" cy="584775"/>
          </a:xfrm>
          <a:prstGeom prst="rect">
            <a:avLst/>
          </a:prstGeom>
        </p:spPr>
        <p:txBody>
          <a:bodyPr wrap="none">
            <a:spAutoFit/>
          </a:bodyPr>
          <a:lstStyle/>
          <a:p>
            <a:r>
              <a:rPr lang="en-US" sz="3200" b="1" cap="all" dirty="0" smtClean="0">
                <a:latin typeface="Comic Sans MS" pitchFamily="66" charset="0"/>
                <a:ea typeface="Times New Roman" pitchFamily="18" charset="0"/>
                <a:cs typeface="Times New Roman" pitchFamily="18" charset="0"/>
              </a:rPr>
              <a:t>Demerits:</a:t>
            </a:r>
            <a:endParaRPr lang="en-US" sz="3200" b="1" cap="all" dirty="0">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228600" y="838200"/>
            <a:ext cx="8915400"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Azimuthal propulsion units have extremely good fuel efficiency saving up to 10-15% when compared to conventional propellers. They also enable ships to be free of vibration and to be handled easily even in poor weather conditions and difficult passages. They are very well suited for Cruise liners, Icebreakers, Ro-Ro passenger ferry, Bulk carriers and Tankers.</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We strongly affirm the technical superiority and reliability of AZIMUTHAL PODS and it would be very surprising if future merchant vessels were fitted with any other propulsion system other than AZIMUTHAL PROPULSION UNITS.</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02" name="Rectangle 2"/>
          <p:cNvSpPr>
            <a:spLocks noChangeArrowheads="1"/>
          </p:cNvSpPr>
          <p:nvPr/>
        </p:nvSpPr>
        <p:spPr bwMode="auto">
          <a:xfrm>
            <a:off x="381000" y="228600"/>
            <a:ext cx="67056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CONCLUSION:</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3"/>
          <p:cNvPicPr/>
          <p:nvPr/>
        </p:nvPicPr>
        <p:blipFill>
          <a:blip r:embed="rId2"/>
          <a:srcRect/>
          <a:stretch>
            <a:fillRect/>
          </a:stretch>
        </p:blipFill>
        <p:spPr bwMode="auto">
          <a:xfrm>
            <a:off x="1447800" y="3733800"/>
            <a:ext cx="6134347"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2743200"/>
            <a:ext cx="7848600" cy="2123658"/>
          </a:xfrm>
          <a:prstGeom prst="rect">
            <a:avLst/>
          </a:prstGeom>
          <a:noFill/>
        </p:spPr>
        <p:txBody>
          <a:bodyPr wrap="square" rtlCol="0">
            <a:spAutoFit/>
          </a:bodyPr>
          <a:lstStyle/>
          <a:p>
            <a:r>
              <a:rPr lang="en-US" sz="6600" dirty="0" smtClean="0">
                <a:latin typeface="Jokerman" pitchFamily="82" charset="0"/>
              </a:rPr>
              <a:t>ANY QUERIES</a:t>
            </a:r>
            <a:r>
              <a:rPr lang="en-US" sz="6600" dirty="0" smtClean="0">
                <a:latin typeface="Jokerman" pitchFamily="82" charset="0"/>
              </a:rPr>
              <a:t>???</a:t>
            </a:r>
          </a:p>
          <a:p>
            <a:endParaRPr lang="en-US" sz="6600" dirty="0">
              <a:latin typeface="Jokerman" pitchFamily="8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C:\Users\Adithya Manda\Pictures\thank-you.jpg"/>
          <p:cNvPicPr>
            <a:picLocks noChangeAspect="1" noChangeArrowheads="1"/>
          </p:cNvPicPr>
          <p:nvPr/>
        </p:nvPicPr>
        <p:blipFill>
          <a:blip r:embed="rId2"/>
          <a:srcRect/>
          <a:stretch>
            <a:fillRect/>
          </a:stretch>
        </p:blipFill>
        <p:spPr bwMode="auto">
          <a:xfrm>
            <a:off x="533400" y="685800"/>
            <a:ext cx="8096250" cy="5381625"/>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4337" name="Picture 1"/>
          <p:cNvPicPr>
            <a:picLocks noChangeAspect="1" noChangeArrowheads="1"/>
          </p:cNvPicPr>
          <p:nvPr/>
        </p:nvPicPr>
        <p:blipFill>
          <a:blip r:embed="rId2"/>
          <a:srcRect/>
          <a:stretch>
            <a:fillRect/>
          </a:stretch>
        </p:blipFill>
        <p:spPr bwMode="auto">
          <a:xfrm>
            <a:off x="6248400" y="1066800"/>
            <a:ext cx="2617771" cy="2514600"/>
          </a:xfrm>
          <a:prstGeom prst="rect">
            <a:avLst/>
          </a:prstGeom>
          <a:noFill/>
        </p:spPr>
      </p:pic>
      <p:sp>
        <p:nvSpPr>
          <p:cNvPr id="14339" name="Rectangle 3"/>
          <p:cNvSpPr>
            <a:spLocks noChangeArrowheads="1"/>
          </p:cNvSpPr>
          <p:nvPr/>
        </p:nvSpPr>
        <p:spPr bwMode="auto">
          <a:xfrm rot="10800000" flipV="1">
            <a:off x="304800" y="926068"/>
            <a:ext cx="59436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azimuthal</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pod</a:t>
            </a:r>
            <a:r>
              <a:rPr kumimoji="0" lang="en-US"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is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configuration of ship</a:t>
            </a:r>
            <a:r>
              <a:rPr kumimoji="0" lang="en-US" sz="24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 propeller placed in pods that can be rotated in any horizontal direction making the rudder unnecessary. </a:t>
            </a:r>
          </a:p>
          <a:p>
            <a:pPr marL="0" marR="0" lvl="0" indent="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pods propeller usually faces forward because in this configuration the propeller is more efficient. Since it can rotate about its mount axis the pod can apply its thrust in any direction. </a:t>
            </a:r>
          </a:p>
          <a:p>
            <a:pPr marL="0" marR="0" lvl="0" indent="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Azimuth thrusters allow ships to be more maneuverable and enable them to move astern nearly as efficiently as they move ahead.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457200" y="304800"/>
            <a:ext cx="7010400" cy="584775"/>
          </a:xfrm>
          <a:prstGeom prst="rect">
            <a:avLst/>
          </a:prstGeom>
          <a:noFill/>
        </p:spPr>
        <p:txBody>
          <a:bodyPr wrap="square" rtlCol="0">
            <a:spAutoFit/>
          </a:bodyPr>
          <a:lstStyle/>
          <a:p>
            <a:r>
              <a:rPr lang="en-US" sz="3200" b="1" dirty="0" smtClean="0">
                <a:latin typeface="Lucida Handwriting" pitchFamily="66" charset="0"/>
              </a:rPr>
              <a:t>INTRODUCTION</a:t>
            </a:r>
            <a:endParaRPr lang="en-US" sz="3200" b="1" dirty="0">
              <a:latin typeface="Lucida Handwriting" pitchFamily="66" charset="0"/>
            </a:endParaRPr>
          </a:p>
        </p:txBody>
      </p:sp>
      <p:pic>
        <p:nvPicPr>
          <p:cNvPr id="7" name="Picture 6"/>
          <p:cNvPicPr/>
          <p:nvPr/>
        </p:nvPicPr>
        <p:blipFill>
          <a:blip r:embed="rId3"/>
          <a:srcRect/>
          <a:stretch>
            <a:fillRect/>
          </a:stretch>
        </p:blipFill>
        <p:spPr bwMode="auto">
          <a:xfrm>
            <a:off x="6172200" y="4114800"/>
            <a:ext cx="2971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763000" cy="3046988"/>
          </a:xfrm>
          <a:prstGeom prst="rect">
            <a:avLst/>
          </a:prstGeom>
        </p:spPr>
        <p:txBody>
          <a:bodyPr wrap="square">
            <a:spAutoFit/>
          </a:bodyPr>
          <a:lstStyle/>
          <a:p>
            <a:pPr>
              <a:buFont typeface="Wingdings" pitchFamily="2" charset="2"/>
              <a:buChar char="Ø"/>
            </a:pPr>
            <a:r>
              <a:rPr lang="en-US" sz="2400" dirty="0" smtClean="0"/>
              <a:t> The pod incorporates an electric single or double wound A.C motor mounted directly on an extremely short propeller shaft. The electric motor drives a fixed pitch propeller. The motor is controlled by a frequency converter which produces full nominal torque over the entire speed range.</a:t>
            </a:r>
          </a:p>
          <a:p>
            <a:endParaRPr lang="en-US" sz="2400" dirty="0" smtClean="0"/>
          </a:p>
          <a:p>
            <a:pPr>
              <a:buFont typeface="Wingdings" pitchFamily="2" charset="2"/>
              <a:buChar char="Ø"/>
            </a:pPr>
            <a:r>
              <a:rPr lang="en-US" sz="2400" dirty="0" smtClean="0"/>
              <a:t> This concept has a great potential for passenger carrying vessels, Ro-Ro vessels, tankers, chemical tankers and LNG/LPG carriers.</a:t>
            </a:r>
            <a:endParaRPr lang="en-US" sz="2400" dirty="0"/>
          </a:p>
        </p:txBody>
      </p:sp>
      <p:pic>
        <p:nvPicPr>
          <p:cNvPr id="6" name="12sec.avi">
            <a:hlinkClick r:id="" action="ppaction://media"/>
          </p:cNvPr>
          <p:cNvPicPr>
            <a:picLocks noRot="1" noChangeAspect="1"/>
          </p:cNvPicPr>
          <p:nvPr>
            <a:videoFile r:link="rId1"/>
          </p:nvPr>
        </p:nvPicPr>
        <p:blipFill>
          <a:blip r:embed="rId3"/>
          <a:stretch>
            <a:fillRect/>
          </a:stretch>
        </p:blipFill>
        <p:spPr>
          <a:xfrm>
            <a:off x="457200" y="3429000"/>
            <a:ext cx="8305800" cy="3276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28600" y="4191000"/>
            <a:ext cx="8915400" cy="29392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Most of the pods produced</a:t>
            </a:r>
            <a:r>
              <a:rPr kumimoji="0" lang="en-US"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today generally have the same design. However there are two major variants, based on the location of the motor:</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0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Mechanical transmission</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where a motor inside the ship is connected to the pod by gearing. The motor may be diesel or diesel-electric.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r>
              <a:rPr kumimoji="0" lang="en-US" sz="2000" b="0"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Electrical transmission</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where an electric motor is in the pod itself, connected directly to the propeller without gears. The electricity is produced by an onboard engine, usually diesel or gas turbine</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9700" name="Picture 4"/>
          <p:cNvPicPr>
            <a:picLocks noChangeAspect="1" noChangeArrowheads="1"/>
          </p:cNvPicPr>
          <p:nvPr/>
        </p:nvPicPr>
        <p:blipFill>
          <a:blip r:embed="rId2"/>
          <a:srcRect/>
          <a:stretch>
            <a:fillRect/>
          </a:stretch>
        </p:blipFill>
        <p:spPr bwMode="auto">
          <a:xfrm>
            <a:off x="838200" y="152400"/>
            <a:ext cx="2743200" cy="3949262"/>
          </a:xfrm>
          <a:prstGeom prst="rect">
            <a:avLst/>
          </a:prstGeom>
          <a:noFill/>
          <a:ln w="9525">
            <a:noFill/>
            <a:miter lim="800000"/>
            <a:headEnd/>
            <a:tailEnd/>
          </a:ln>
          <a:effectLst/>
        </p:spPr>
      </p:pic>
      <p:pic>
        <p:nvPicPr>
          <p:cNvPr id="29702" name="Picture 6"/>
          <p:cNvPicPr>
            <a:picLocks noChangeAspect="1" noChangeArrowheads="1"/>
          </p:cNvPicPr>
          <p:nvPr/>
        </p:nvPicPr>
        <p:blipFill>
          <a:blip r:embed="rId3"/>
          <a:srcRect/>
          <a:stretch>
            <a:fillRect/>
          </a:stretch>
        </p:blipFill>
        <p:spPr bwMode="auto">
          <a:xfrm>
            <a:off x="4495800" y="228600"/>
            <a:ext cx="388620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04800" y="1295400"/>
            <a:ext cx="4038600" cy="49628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sng" strike="noStrike" cap="all" normalizeH="0" dirty="0" smtClean="0">
                <a:ln>
                  <a:noFill/>
                </a:ln>
                <a:solidFill>
                  <a:schemeClr val="tx1"/>
                </a:solidFill>
                <a:effectLst/>
                <a:latin typeface="Times New Roman" pitchFamily="18" charset="0"/>
                <a:ea typeface="Times New Roman" pitchFamily="18" charset="0"/>
                <a:cs typeface="Times New Roman" pitchFamily="18" charset="0"/>
              </a:rPr>
              <a:t>Transformer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transformer is used to divide the system into several parts in order to obtain different voltage levels but also for phase shifting. The transformer isolates the two sides electrically. In pod propulsion two types are most common, wet and dry type.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output of a transformer, supplying a pod system, is adjusted to the input rectifier stage of the converter.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43010" name="Picture 2"/>
          <p:cNvPicPr>
            <a:picLocks noChangeAspect="1" noChangeArrowheads="1"/>
          </p:cNvPicPr>
          <p:nvPr/>
        </p:nvPicPr>
        <p:blipFill>
          <a:blip r:embed="rId2"/>
          <a:srcRect/>
          <a:stretch>
            <a:fillRect/>
          </a:stretch>
        </p:blipFill>
        <p:spPr bwMode="auto">
          <a:xfrm>
            <a:off x="4724400" y="1295400"/>
            <a:ext cx="3909284" cy="4876800"/>
          </a:xfrm>
          <a:prstGeom prst="rect">
            <a:avLst/>
          </a:prstGeom>
          <a:noFill/>
          <a:ln w="9525">
            <a:noFill/>
            <a:miter lim="800000"/>
            <a:headEnd/>
            <a:tailEnd/>
          </a:ln>
          <a:effectLst/>
        </p:spPr>
      </p:pic>
      <p:sp>
        <p:nvSpPr>
          <p:cNvPr id="4" name="Rectangle 3"/>
          <p:cNvSpPr/>
          <p:nvPr/>
        </p:nvSpPr>
        <p:spPr>
          <a:xfrm>
            <a:off x="228600" y="304800"/>
            <a:ext cx="8686800" cy="830997"/>
          </a:xfrm>
          <a:prstGeom prst="rect">
            <a:avLst/>
          </a:prstGeom>
        </p:spPr>
        <p:txBody>
          <a:bodyPr wrap="square">
            <a:spAutoFit/>
          </a:bodyPr>
          <a:lstStyle/>
          <a:p>
            <a:pPr lvl="0" fontAlgn="base">
              <a:spcBef>
                <a:spcPct val="0"/>
              </a:spcBef>
              <a:spcAft>
                <a:spcPct val="0"/>
              </a:spcAft>
            </a:pPr>
            <a:r>
              <a:rPr lang="en-US" sz="2400" dirty="0" smtClean="0">
                <a:latin typeface="Times New Roman" pitchFamily="18" charset="0"/>
                <a:ea typeface="Times New Roman" pitchFamily="18" charset="0"/>
                <a:cs typeface="Times New Roman" pitchFamily="18" charset="0"/>
              </a:rPr>
              <a:t>Electrical systems in pod propulsion usually consist of </a:t>
            </a:r>
            <a:r>
              <a:rPr lang="en-US" sz="2400" b="1" dirty="0" smtClean="0">
                <a:latin typeface="Times New Roman" pitchFamily="18" charset="0"/>
                <a:ea typeface="Times New Roman" pitchFamily="18" charset="0"/>
                <a:cs typeface="Times New Roman" pitchFamily="18" charset="0"/>
              </a:rPr>
              <a:t>Transformers, Frequency converters and Propulsion motors.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228600" y="228600"/>
            <a:ext cx="8458200" cy="18004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all" normalizeH="0" dirty="0" smtClean="0">
                <a:ln>
                  <a:noFill/>
                </a:ln>
                <a:solidFill>
                  <a:schemeClr val="tx1"/>
                </a:solidFill>
                <a:effectLst/>
                <a:latin typeface="Times New Roman" pitchFamily="18" charset="0"/>
                <a:ea typeface="Times New Roman" pitchFamily="18" charset="0"/>
                <a:cs typeface="Times New Roman" pitchFamily="18" charset="0"/>
              </a:rPr>
              <a:t>Frequency converter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purpose of the frequency converter is to control the speed and torque of the motor by changing constant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frequency of</a:t>
            </a:r>
            <a:r>
              <a:rPr kumimoji="0" lang="en-US"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the main generator</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into variable </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frequency for</a:t>
            </a:r>
            <a:r>
              <a:rPr kumimoji="0" lang="en-US" sz="24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th</a:t>
            </a:r>
            <a:r>
              <a:rPr lang="en-US" sz="2400" dirty="0" smtClean="0">
                <a:latin typeface="Times New Roman" pitchFamily="18" charset="0"/>
                <a:ea typeface="Times New Roman" pitchFamily="18" charset="0"/>
                <a:cs typeface="Times New Roman" pitchFamily="18" charset="0"/>
              </a:rPr>
              <a:t>e motor</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2"/>
          <p:cNvPicPr>
            <a:picLocks noChangeAspect="1" noChangeArrowheads="1"/>
          </p:cNvPicPr>
          <p:nvPr/>
        </p:nvPicPr>
        <p:blipFill>
          <a:blip r:embed="rId2"/>
          <a:srcRect/>
          <a:stretch>
            <a:fillRect/>
          </a:stretch>
        </p:blipFill>
        <p:spPr bwMode="auto">
          <a:xfrm>
            <a:off x="762000" y="2438400"/>
            <a:ext cx="7343775" cy="39215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228600" y="609600"/>
            <a:ext cx="8534400" cy="29007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electric motor is used for conversion from electrical to mechanical power. In pod propulsion three motors are used: </a:t>
            </a:r>
            <a:r>
              <a:rPr kumimoji="0" lang="en-US" sz="2000" i="0" u="sng" strike="noStrike" cap="none" normalizeH="0" baseline="0" dirty="0" smtClean="0">
                <a:ln>
                  <a:noFill/>
                </a:ln>
                <a:effectLst/>
                <a:latin typeface="Times New Roman" pitchFamily="18" charset="0"/>
                <a:ea typeface="Times New Roman" pitchFamily="18" charset="0"/>
                <a:cs typeface="Times New Roman" pitchFamily="18" charset="0"/>
              </a:rPr>
              <a:t>synchronous-, permanent magnet- and induction motors. </a:t>
            </a:r>
          </a:p>
          <a:p>
            <a:pPr marL="0" marR="0" lvl="0" indent="0" algn="l" defTabSz="914400" rtl="0" eaLnBrk="0" fontAlgn="base" latinLnBrk="0" hangingPunct="0">
              <a:lnSpc>
                <a:spcPct val="100000"/>
              </a:lnSpc>
              <a:spcBef>
                <a:spcPct val="0"/>
              </a:spcBef>
              <a:spcAft>
                <a:spcPct val="0"/>
              </a:spcAft>
              <a:buClrTx/>
              <a:buSzTx/>
              <a:tabLst/>
            </a:pPr>
            <a:endParaRPr kumimoji="0" lang="en-US" sz="2000" i="0" u="sng" strike="noStrike" cap="none" normalizeH="0" baseline="0" dirty="0" smtClean="0">
              <a:ln>
                <a:noFill/>
              </a:ln>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by far most common motor is the synchronous motor (SM), because of the high efficiency in high power range.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5057" name="Picture 2"/>
          <p:cNvPicPr>
            <a:picLocks noChangeAspect="1" noChangeArrowheads="1"/>
          </p:cNvPicPr>
          <p:nvPr/>
        </p:nvPicPr>
        <p:blipFill>
          <a:blip r:embed="rId2"/>
          <a:srcRect/>
          <a:stretch>
            <a:fillRect/>
          </a:stretch>
        </p:blipFill>
        <p:spPr bwMode="auto">
          <a:xfrm>
            <a:off x="228600" y="4114800"/>
            <a:ext cx="8763000" cy="2489566"/>
          </a:xfrm>
          <a:prstGeom prst="rect">
            <a:avLst/>
          </a:prstGeom>
          <a:noFill/>
        </p:spPr>
      </p:pic>
      <p:sp>
        <p:nvSpPr>
          <p:cNvPr id="45059" name="Rectangle 3"/>
          <p:cNvSpPr>
            <a:spLocks noChangeArrowheads="1"/>
          </p:cNvSpPr>
          <p:nvPr/>
        </p:nvSpPr>
        <p:spPr bwMode="auto">
          <a:xfrm>
            <a:off x="0" y="1990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4"/>
          <p:cNvSpPr/>
          <p:nvPr/>
        </p:nvSpPr>
        <p:spPr>
          <a:xfrm>
            <a:off x="381000" y="152400"/>
            <a:ext cx="4572000" cy="646331"/>
          </a:xfrm>
          <a:prstGeom prst="rect">
            <a:avLst/>
          </a:prstGeom>
        </p:spPr>
        <p:txBody>
          <a:bodyPr>
            <a:spAutoFit/>
          </a:bodyPr>
          <a:lstStyle/>
          <a:p>
            <a:pPr lvl="0" fontAlgn="base">
              <a:spcBef>
                <a:spcPct val="0"/>
              </a:spcBef>
              <a:spcAft>
                <a:spcPct val="0"/>
              </a:spcAft>
            </a:pPr>
            <a:r>
              <a:rPr lang="en-US" sz="2800" b="1" u="sng" cap="all" dirty="0" smtClean="0">
                <a:latin typeface="Times New Roman" pitchFamily="18" charset="0"/>
                <a:ea typeface="Times New Roman" pitchFamily="18" charset="0"/>
                <a:cs typeface="Times New Roman" pitchFamily="18" charset="0"/>
              </a:rPr>
              <a:t>Electric</a:t>
            </a:r>
            <a:r>
              <a:rPr lang="en-US" sz="2800" u="sng" cap="all" dirty="0" smtClean="0">
                <a:latin typeface="Times New Roman" pitchFamily="18" charset="0"/>
                <a:ea typeface="Times New Roman" pitchFamily="18" charset="0"/>
                <a:cs typeface="Times New Roman" pitchFamily="18" charset="0"/>
              </a:rPr>
              <a:t> </a:t>
            </a:r>
            <a:r>
              <a:rPr lang="en-US" sz="2800" b="1" u="sng" cap="all" dirty="0" smtClean="0">
                <a:latin typeface="Times New Roman" pitchFamily="18" charset="0"/>
                <a:ea typeface="Times New Roman" pitchFamily="18" charset="0"/>
                <a:cs typeface="Times New Roman" pitchFamily="18" charset="0"/>
              </a:rPr>
              <a:t>motor</a:t>
            </a:r>
          </a:p>
          <a:p>
            <a:pPr lvl="0" fontAlgn="base">
              <a:spcBef>
                <a:spcPct val="0"/>
              </a:spcBef>
              <a:spcAft>
                <a:spcPct val="0"/>
              </a:spcAft>
            </a:pPr>
            <a:endParaRPr lang="en-US" sz="800" dirty="0" smtClean="0">
              <a:latin typeface="Arial" pitchFamily="34" charset="0"/>
              <a:cs typeface="Arial" pitchFamily="34" charset="0"/>
            </a:endParaRPr>
          </a:p>
        </p:txBody>
      </p:sp>
      <p:sp>
        <p:nvSpPr>
          <p:cNvPr id="6" name="Rectangle 5"/>
          <p:cNvSpPr/>
          <p:nvPr/>
        </p:nvSpPr>
        <p:spPr>
          <a:xfrm>
            <a:off x="228600" y="2743200"/>
            <a:ext cx="8458200" cy="1015663"/>
          </a:xfrm>
          <a:prstGeom prst="rect">
            <a:avLst/>
          </a:prstGeom>
        </p:spPr>
        <p:txBody>
          <a:bodyPr wrap="square">
            <a:spAutoFit/>
          </a:bodyPr>
          <a:lstStyle/>
          <a:p>
            <a:pPr>
              <a:buFont typeface="Wingdings" pitchFamily="2" charset="2"/>
              <a:buChar char="Ø"/>
            </a:pPr>
            <a:r>
              <a:rPr lang="en-US" sz="2000" dirty="0" smtClean="0">
                <a:latin typeface="Times New Roman" pitchFamily="18" charset="0"/>
                <a:cs typeface="Times New Roman" pitchFamily="18" charset="0"/>
              </a:rPr>
              <a:t> The permanent magnet synchronous motor (PMSM) has a magnet instead of windings in the rotor which gives no losses in the rotor and fewer components.</a:t>
            </a:r>
            <a:r>
              <a:rPr lang="en-US" sz="2000" dirty="0" smtClean="0"/>
              <a:t> But still the magnets are a limitation in higher power applications.</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smtClean="0"/>
              <a:t>CONVENTIONAL PROPELLER :</a:t>
            </a:r>
            <a:endParaRPr lang="en-US" dirty="0"/>
          </a:p>
        </p:txBody>
      </p:sp>
      <p:sp>
        <p:nvSpPr>
          <p:cNvPr id="5" name="Text Placeholder 4"/>
          <p:cNvSpPr>
            <a:spLocks noGrp="1"/>
          </p:cNvSpPr>
          <p:nvPr>
            <p:ph type="body" sz="quarter" idx="3"/>
          </p:nvPr>
        </p:nvSpPr>
        <p:spPr>
          <a:xfrm>
            <a:off x="4800600" y="1524000"/>
            <a:ext cx="4041775" cy="639762"/>
          </a:xfrm>
        </p:spPr>
        <p:txBody>
          <a:bodyPr>
            <a:normAutofit fontScale="92500"/>
          </a:bodyPr>
          <a:lstStyle/>
          <a:p>
            <a:r>
              <a:rPr lang="en-US" dirty="0" smtClean="0"/>
              <a:t>AZIMUTHAL PROPULSION POD :</a:t>
            </a:r>
            <a:endParaRPr lang="en-US" dirty="0"/>
          </a:p>
        </p:txBody>
      </p:sp>
      <p:sp>
        <p:nvSpPr>
          <p:cNvPr id="7" name="Rectangle 6"/>
          <p:cNvSpPr/>
          <p:nvPr/>
        </p:nvSpPr>
        <p:spPr>
          <a:xfrm>
            <a:off x="457200" y="228600"/>
            <a:ext cx="8077200" cy="1231106"/>
          </a:xfrm>
          <a:prstGeom prst="rect">
            <a:avLst/>
          </a:prstGeom>
        </p:spPr>
        <p:txBody>
          <a:bodyPr wrap="square">
            <a:spAutoFit/>
          </a:bodyPr>
          <a:lstStyle/>
          <a:p>
            <a:pPr lvl="0" fontAlgn="base">
              <a:spcBef>
                <a:spcPct val="0"/>
              </a:spcBef>
              <a:spcAft>
                <a:spcPct val="0"/>
              </a:spcAft>
            </a:pPr>
            <a:r>
              <a:rPr lang="en-US" sz="2400" b="1" dirty="0" smtClean="0">
                <a:latin typeface="Comic Sans MS" pitchFamily="66" charset="0"/>
                <a:ea typeface="Times New Roman" pitchFamily="18" charset="0"/>
                <a:cs typeface="Times New Roman" pitchFamily="18" charset="0"/>
              </a:rPr>
              <a:t>Comparisons:</a:t>
            </a:r>
          </a:p>
          <a:p>
            <a:pPr lvl="0" fontAlgn="base">
              <a:spcBef>
                <a:spcPct val="0"/>
              </a:spcBef>
              <a:spcAft>
                <a:spcPct val="0"/>
              </a:spcAft>
            </a:pPr>
            <a:endParaRPr lang="en-US" sz="1000" dirty="0" smtClean="0">
              <a:latin typeface="Arial" pitchFamily="34" charset="0"/>
              <a:cs typeface="Arial" pitchFamily="34" charset="0"/>
            </a:endParaRPr>
          </a:p>
          <a:p>
            <a:pPr lvl="0" eaLnBrk="0" fontAlgn="base" hangingPunct="0">
              <a:spcBef>
                <a:spcPct val="0"/>
              </a:spcBef>
              <a:spcAft>
                <a:spcPct val="0"/>
              </a:spcAft>
            </a:pPr>
            <a:r>
              <a:rPr lang="en-US" sz="2000" dirty="0" smtClean="0">
                <a:latin typeface="Arial" pitchFamily="34" charset="0"/>
                <a:ea typeface="Times New Roman" pitchFamily="18" charset="0"/>
                <a:cs typeface="Arial" pitchFamily="34" charset="0"/>
              </a:rPr>
              <a:t>The purpose of this thesis is to compare the Azimuthal pods to </a:t>
            </a:r>
          </a:p>
          <a:p>
            <a:pPr lvl="0" eaLnBrk="0" fontAlgn="base" hangingPunct="0">
              <a:spcBef>
                <a:spcPct val="0"/>
              </a:spcBef>
              <a:spcAft>
                <a:spcPct val="0"/>
              </a:spcAft>
            </a:pPr>
            <a:r>
              <a:rPr lang="en-US" sz="2000" dirty="0" smtClean="0">
                <a:latin typeface="Arial" pitchFamily="34" charset="0"/>
                <a:ea typeface="Times New Roman" pitchFamily="18" charset="0"/>
                <a:cs typeface="Arial" pitchFamily="34" charset="0"/>
              </a:rPr>
              <a:t>the conventional propeller and rudder system</a:t>
            </a:r>
            <a:r>
              <a:rPr lang="en-US" sz="1050" dirty="0" smtClean="0">
                <a:latin typeface="Arial" pitchFamily="34" charset="0"/>
                <a:cs typeface="Arial" pitchFamily="34" charset="0"/>
              </a:rPr>
              <a:t> .</a:t>
            </a:r>
            <a:endParaRPr lang="en-US" sz="2800" dirty="0" smtClean="0">
              <a:latin typeface="Arial" pitchFamily="34" charset="0"/>
              <a:cs typeface="Arial" pitchFamily="34" charset="0"/>
            </a:endParaRPr>
          </a:p>
        </p:txBody>
      </p:sp>
      <p:pic>
        <p:nvPicPr>
          <p:cNvPr id="8" name="13sec.avi">
            <a:hlinkClick r:id="" action="ppaction://media"/>
          </p:cNvPr>
          <p:cNvPicPr>
            <a:picLocks noGrp="1" noRot="1" noChangeAspect="1"/>
          </p:cNvPicPr>
          <p:nvPr>
            <p:ph sz="quarter" idx="4"/>
            <a:videoFile r:link="rId1"/>
          </p:nvPr>
        </p:nvPicPr>
        <p:blipFill>
          <a:blip r:embed="rId4"/>
          <a:stretch>
            <a:fillRect/>
          </a:stretch>
        </p:blipFill>
        <p:spPr>
          <a:xfrm>
            <a:off x="4800600" y="2264192"/>
            <a:ext cx="4038600" cy="4447805"/>
          </a:xfrm>
          <a:prstGeom prst="rect">
            <a:avLst/>
          </a:prstGeom>
        </p:spPr>
      </p:pic>
      <p:pic>
        <p:nvPicPr>
          <p:cNvPr id="9" name="rudder 13 sec.avi">
            <a:hlinkClick r:id="" action="ppaction://media"/>
          </p:cNvPr>
          <p:cNvPicPr>
            <a:picLocks noGrp="1" noRot="1" noChangeAspect="1"/>
          </p:cNvPicPr>
          <p:nvPr>
            <p:ph sz="half" idx="2"/>
            <a:videoFile r:link="rId2"/>
          </p:nvPr>
        </p:nvPicPr>
        <p:blipFill>
          <a:blip r:embed="rId5"/>
          <a:stretch>
            <a:fillRect/>
          </a:stretch>
        </p:blipFill>
        <p:spPr>
          <a:xfrm>
            <a:off x="152400" y="2286000"/>
            <a:ext cx="4572000" cy="438467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video>
              <p:cMediaNode>
                <p:cTn id="13"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28600" y="762000"/>
            <a:ext cx="4343400" cy="42550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When compared with the efficiency of a propeller alone, the propulsion efficiency of a single pod unit is lower.</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realistic conclusion can only be drawn if the unit efficiency of the pod is compared with the unit efficiency of the conventional propeller with rudder. </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 gain in propeller efficiency can be expected for twin pod arrangements because the inflow to the propeller is more uniform (absence of shafts and shaft brackets). </a:t>
            </a:r>
          </a:p>
        </p:txBody>
      </p:sp>
      <p:sp>
        <p:nvSpPr>
          <p:cNvPr id="3" name="Rectangle 2"/>
          <p:cNvSpPr/>
          <p:nvPr/>
        </p:nvSpPr>
        <p:spPr>
          <a:xfrm>
            <a:off x="304800" y="228600"/>
            <a:ext cx="6934200" cy="523220"/>
          </a:xfrm>
          <a:prstGeom prst="rect">
            <a:avLst/>
          </a:prstGeom>
        </p:spPr>
        <p:txBody>
          <a:bodyPr wrap="square">
            <a:spAutoFit/>
          </a:bodyPr>
          <a:lstStyle/>
          <a:p>
            <a:pPr lvl="0" fontAlgn="base">
              <a:spcBef>
                <a:spcPct val="0"/>
              </a:spcBef>
              <a:spcAft>
                <a:spcPct val="0"/>
              </a:spcAft>
            </a:pPr>
            <a:r>
              <a:rPr lang="en-US" sz="2800" b="1" u="sng" dirty="0" smtClean="0">
                <a:latin typeface="Times New Roman" pitchFamily="18" charset="0"/>
                <a:ea typeface="Times New Roman" pitchFamily="18" charset="0"/>
                <a:cs typeface="Times New Roman" pitchFamily="18" charset="0"/>
              </a:rPr>
              <a:t>EFFICIENCY OF  PROPULSION UNIT</a:t>
            </a:r>
            <a:endParaRPr lang="en-US" sz="1200" b="1" dirty="0" smtClean="0">
              <a:latin typeface="Arial" pitchFamily="34" charset="0"/>
              <a:cs typeface="Arial" pitchFamily="34" charset="0"/>
            </a:endParaRPr>
          </a:p>
        </p:txBody>
      </p:sp>
      <p:sp>
        <p:nvSpPr>
          <p:cNvPr id="5" name="Rectangle 4"/>
          <p:cNvSpPr/>
          <p:nvPr/>
        </p:nvSpPr>
        <p:spPr>
          <a:xfrm>
            <a:off x="304800" y="5181600"/>
            <a:ext cx="8610600" cy="769441"/>
          </a:xfrm>
          <a:prstGeom prst="rect">
            <a:avLst/>
          </a:prstGeom>
        </p:spPr>
        <p:txBody>
          <a:bodyPr wrap="square">
            <a:spAutoFit/>
          </a:bodyPr>
          <a:lstStyle/>
          <a:p>
            <a:pPr lvl="0" eaLnBrk="0" fontAlgn="base" hangingPunct="0">
              <a:spcBef>
                <a:spcPct val="0"/>
              </a:spcBef>
              <a:spcAft>
                <a:spcPct val="0"/>
              </a:spcAft>
              <a:buFont typeface="Wingdings" pitchFamily="2" charset="2"/>
              <a:buChar char="Ø"/>
            </a:pPr>
            <a:r>
              <a:rPr lang="en-US" sz="2000" dirty="0" smtClean="0">
                <a:latin typeface="Times New Roman" pitchFamily="18" charset="0"/>
                <a:ea typeface="Times New Roman" pitchFamily="18" charset="0"/>
                <a:cs typeface="Times New Roman" pitchFamily="18" charset="0"/>
              </a:rPr>
              <a:t> This leads to better design conditions for the propeller and therefore to higher propeller efficiencies</a:t>
            </a:r>
            <a:r>
              <a:rPr lang="en-US" sz="2400" dirty="0" smtClean="0">
                <a:latin typeface="Times New Roman" pitchFamily="18" charset="0"/>
                <a:ea typeface="Times New Roman" pitchFamily="18" charset="0"/>
                <a:cs typeface="Times New Roman" pitchFamily="18" charset="0"/>
              </a:rPr>
              <a:t>. </a:t>
            </a:r>
            <a:endParaRPr lang="en-US" sz="3200" dirty="0" smtClean="0">
              <a:latin typeface="Arial" pitchFamily="34" charset="0"/>
              <a:cs typeface="Arial" pitchFamily="34" charset="0"/>
            </a:endParaRPr>
          </a:p>
        </p:txBody>
      </p:sp>
      <p:pic>
        <p:nvPicPr>
          <p:cNvPr id="2050" name="Picture 2" descr="C:\Users\Bhavesh\Desktop\azi graph.png"/>
          <p:cNvPicPr>
            <a:picLocks noChangeAspect="1" noChangeArrowheads="1"/>
          </p:cNvPicPr>
          <p:nvPr/>
        </p:nvPicPr>
        <p:blipFill>
          <a:blip r:embed="rId2"/>
          <a:srcRect/>
          <a:stretch>
            <a:fillRect/>
          </a:stretch>
        </p:blipFill>
        <p:spPr bwMode="auto">
          <a:xfrm>
            <a:off x="4495800" y="1295400"/>
            <a:ext cx="4467225" cy="32956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625</TotalTime>
  <Words>898</Words>
  <Application>Microsoft Office PowerPoint</Application>
  <PresentationFormat>On-screen Show (4:3)</PresentationFormat>
  <Paragraphs>100</Paragraphs>
  <Slides>15</Slides>
  <Notes>2</Notes>
  <HiddenSlides>0</HiddenSlides>
  <MMClips>3</MMClip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Office Theme</vt:lpstr>
      <vt:lpstr>1_Custom Design</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Adithya Manda</dc:creator>
  <cp:lastModifiedBy>Bhavesh</cp:lastModifiedBy>
  <cp:revision>79</cp:revision>
  <dcterms:created xsi:type="dcterms:W3CDTF">2006-08-16T00:00:00Z</dcterms:created>
  <dcterms:modified xsi:type="dcterms:W3CDTF">2011-03-11T16:02:06Z</dcterms:modified>
</cp:coreProperties>
</file>