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98" r:id="rId2"/>
    <p:sldId id="293" r:id="rId3"/>
    <p:sldId id="291" r:id="rId4"/>
    <p:sldId id="296" r:id="rId5"/>
    <p:sldId id="306" r:id="rId6"/>
    <p:sldId id="307" r:id="rId7"/>
    <p:sldId id="297" r:id="rId8"/>
    <p:sldId id="303" r:id="rId9"/>
    <p:sldId id="308" r:id="rId10"/>
    <p:sldId id="309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101" autoAdjust="0"/>
    <p:restoredTop sz="94660"/>
  </p:normalViewPr>
  <p:slideViewPr>
    <p:cSldViewPr snapToGrid="0">
      <p:cViewPr varScale="1">
        <p:scale>
          <a:sx n="78" d="100"/>
          <a:sy n="78" d="100"/>
        </p:scale>
        <p:origin x="96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06BD3-0561-4B4C-8628-11E3EBCB0880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5923D-4B99-453F-8395-4292FD360B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6395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5F17A9-2ADA-4047-94C3-FDD5004394E3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8150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7E4DF-FFCF-4ABE-A0A5-E0D86D8D60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8AA841-FBA3-41D4-876D-80EBEFF9BF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A2864-67FD-49AF-9132-CC1AE4E59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3FBA1-2E21-4A0C-A10F-EDF41CA5A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CABD2-D19E-4E08-AE8F-C77A56C4A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759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8CF64-C0D6-4486-9561-73B5CCE0F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F9C409-4F32-4593-B7B3-D38BA99E2A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0F535-CD83-4ACE-8DD0-510A19D9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BDA0E-3B1D-46AC-9CD7-7FA981BC7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22B04-236C-4019-A2D8-039B4E692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1468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2B4E60-B3D6-436B-A2C6-C38D76498E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48E03A-0ADB-4544-BF0B-EFBA40D1FC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1D106-E0D3-44D3-BC2E-A8EDFEAB3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5A0CB-E612-428F-84BF-45BABBEF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241DE-74F1-48E4-957B-C84356667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8810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F4481-F787-45D5-AC16-905E97580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F50CA-92BA-44EB-8D67-8875AE8A1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BAC84-E446-4F48-981A-2DFD743EF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3C3D3-4194-4601-A168-EE985B58A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B0565-9FE4-40D9-A977-444287AB0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6912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A1F04-D7CA-4DB8-B97C-960A17261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9AC0B7-B12D-40EE-A3D9-8F44FE5B0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1EAD2-D87D-4158-9295-0B7FCE314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ADA26-0649-4AF6-AC89-8468AB63A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0A94B-2CE6-4A24-AF36-21190631C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3099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34EE0-5A6A-4A91-9B42-64DE89EAD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9799E-B4F7-4F28-BF85-E23BD269FD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6D8A9A-C290-4FB7-A410-04A3CA5B2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36AAEA-A3F2-4E47-855E-B826A0D82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706A0F-6AF2-4614-A8F2-66902540F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AEADB4-153B-4A68-BACD-4934586E7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3164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ED03F-3981-4147-8954-3FFAE5B5E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AFCF0-DBF3-47B5-BC9F-9CB2623BA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BCB49-4799-4E2F-99E7-A913E5B70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C7E602-6609-4500-B231-399401F0F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3F44A4-9B31-46A4-9A24-7E887E181A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C1D595-4BB1-4E02-81CE-69D5C29EC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80345F-3A51-48E5-9A11-AC50E3B5E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3E74F1-7039-4C23-8FF1-CFCBE0B6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1042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F8ABE-8FE1-4965-84E1-5989A94A8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370F83-1273-4024-89F1-1B692C353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F45030-DD24-4CE5-BEA6-2B4229F9F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D8D2BE-3A1C-43F3-84B9-BFE1EB92F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618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203CF8-3432-4A8E-9EA7-00A45CE71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EE2484-BA44-4DC3-807B-D702996B0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48620-F244-4807-8EBE-0380BD8AE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821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7C179-B966-4654-8F10-809441127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4CD23-2245-4A79-9CB7-B0DC4F6BE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87B128-55FF-4BA3-8E1F-4B8AB58192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89BCA9-592A-416E-B100-F8EFC6307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E4F8-14BA-48FB-A4AE-3767EB1E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FE7089-A68E-4EB8-A9BE-13CABD2D6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7049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A956A-1EF6-4F95-BFCA-102526F5F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4537D2-9243-4A9C-A39D-20C5908B4D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AAA9E6-7749-4221-99E6-C75F65B2F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BC5E26-B3CF-4822-BA18-FE71F80F8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DD74D-A390-4ECC-BD3F-7AFD35692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85D522-46B5-49EB-BC89-47F229B9F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916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3F0CBC-FF2E-4D76-BBE4-E8E4C7297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3254B-F244-4403-9881-83FF88A49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DF041-E98E-4A1E-9DAA-F7AA1F3A27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23D01-9796-4E7F-97ED-93BCB4B780AF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6D9ED-BD0E-4739-8AA0-374DA7A8F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7F5F0-D216-4BAA-B1EE-9E2A0634F0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0217B-5AAA-4BF6-B8BF-B2929D3DA49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483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WEC%20project%202018.mp4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17B0E-0A5D-4F99-89CF-8034B75CA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251" y="254875"/>
            <a:ext cx="10515600" cy="1325563"/>
          </a:xfrm>
        </p:spPr>
        <p:txBody>
          <a:bodyPr/>
          <a:lstStyle/>
          <a:p>
            <a:r>
              <a:rPr lang="en-IN" dirty="0"/>
              <a:t>    </a:t>
            </a:r>
            <a:r>
              <a:rPr lang="en-IN" sz="36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Promoter Director DC Sekhar    </a:t>
            </a:r>
          </a:p>
        </p:txBody>
      </p:sp>
      <p:pic>
        <p:nvPicPr>
          <p:cNvPr id="5" name="Content Placeholder 4" descr="A picture containing text, person, person, suit&#10;&#10;Description automatically generated">
            <a:extLst>
              <a:ext uri="{FF2B5EF4-FFF2-40B4-BE49-F238E27FC236}">
                <a16:creationId xmlns:a16="http://schemas.microsoft.com/office/drawing/2014/main" id="{C57EC731-D39B-4DCD-845E-36B663484E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901" y="2032894"/>
            <a:ext cx="3660242" cy="205888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D7CD5E-6ADF-45E0-ABA2-642F20B6EF82}"/>
              </a:ext>
            </a:extLst>
          </p:cNvPr>
          <p:cNvSpPr txBox="1"/>
          <p:nvPr/>
        </p:nvSpPr>
        <p:spPr>
          <a:xfrm>
            <a:off x="835959" y="1309368"/>
            <a:ext cx="669284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Background</a:t>
            </a:r>
          </a:p>
          <a:p>
            <a:r>
              <a:rPr lang="en-IN" sz="2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Ex Merchant Navy Captain of large Oil Tankers , </a:t>
            </a:r>
          </a:p>
          <a:p>
            <a:r>
              <a:rPr lang="en-IN" sz="2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Finance Management with U21Global Singapore, </a:t>
            </a:r>
          </a:p>
          <a:p>
            <a:r>
              <a:rPr lang="en-IN" sz="2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Executive General Management at IIM Bangalore </a:t>
            </a:r>
          </a:p>
          <a:p>
            <a:r>
              <a:rPr lang="en-IN" sz="2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Fellow of Company of Master Mariners of India </a:t>
            </a:r>
          </a:p>
          <a:p>
            <a:r>
              <a:rPr lang="en-IN" sz="2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Executive Committee and India Member  - International Spill Control Organisation – a not-for-profit think tank of oil spill response industry</a:t>
            </a:r>
          </a:p>
          <a:p>
            <a:endParaRPr lang="en-IN" sz="2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r>
              <a:rPr lang="en-IN" sz="20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Carried out for Engineers India Ltd – </a:t>
            </a:r>
          </a:p>
          <a:p>
            <a:r>
              <a:rPr lang="en-IN" sz="20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Marine EIA of </a:t>
            </a:r>
          </a:p>
          <a:p>
            <a:r>
              <a:rPr lang="en-IN" sz="2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Nuclear power plant and Offshore Desalination plants</a:t>
            </a:r>
          </a:p>
          <a:p>
            <a:endParaRPr lang="en-IN" sz="20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r>
              <a:rPr lang="en-IN" sz="20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Carried out for Ministry of Shipping  -</a:t>
            </a:r>
          </a:p>
          <a:p>
            <a:r>
              <a:rPr lang="en-IN" sz="20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Techno Commercial feasibility of </a:t>
            </a:r>
          </a:p>
          <a:p>
            <a:r>
              <a:rPr lang="en-IN" sz="2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Ro-Ro Operations, Cruise Tourism, Yacht Marina, Inland waterways, Hydrofoil, Seaplane landing, Offshore Logistics,  Bunkering. 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4630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88E19-6719-D0D6-BC04-0711FB01D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             Maritime perimeter security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C79ADB-19B5-E93D-D7E2-E83607FC5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329" y="1914115"/>
            <a:ext cx="3950861" cy="40761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993D13-74F0-6801-3EC8-300668B9FD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248" y="2813503"/>
            <a:ext cx="5082526" cy="223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040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text, website&#10;&#10;Description automatically generated">
            <a:extLst>
              <a:ext uri="{FF2B5EF4-FFF2-40B4-BE49-F238E27FC236}">
                <a16:creationId xmlns:a16="http://schemas.microsoft.com/office/drawing/2014/main" id="{428C20A4-D2E0-4F8D-B0A1-76E3AB2D19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457" y="483006"/>
            <a:ext cx="5393003" cy="5609856"/>
          </a:xfrm>
        </p:spPr>
      </p:pic>
      <p:pic>
        <p:nvPicPr>
          <p:cNvPr id="6" name="Picture 5">
            <a:hlinkClick r:id="rId3" action="ppaction://hlinkfile"/>
            <a:extLst>
              <a:ext uri="{FF2B5EF4-FFF2-40B4-BE49-F238E27FC236}">
                <a16:creationId xmlns:a16="http://schemas.microsoft.com/office/drawing/2014/main" id="{FEC365B9-77A6-4B81-AB72-7F021BC990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172" t="29722" r="42813" b="17638"/>
          <a:stretch/>
        </p:blipFill>
        <p:spPr>
          <a:xfrm>
            <a:off x="7487965" y="483006"/>
            <a:ext cx="3665957" cy="516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9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road, way, highway, spaghetti junction&#10;&#10;Description automatically generated">
            <a:extLst>
              <a:ext uri="{FF2B5EF4-FFF2-40B4-BE49-F238E27FC236}">
                <a16:creationId xmlns:a16="http://schemas.microsoft.com/office/drawing/2014/main" id="{A31090FB-3D67-4C60-AA58-FD2057DE74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66" y="331839"/>
            <a:ext cx="4908944" cy="3097161"/>
          </a:xfrm>
          <a:prstGeom prst="rect">
            <a:avLst/>
          </a:prstGeom>
        </p:spPr>
      </p:pic>
      <p:pic>
        <p:nvPicPr>
          <p:cNvPr id="5" name="Picture 4" descr="A body of water with a bridge and a building in the background&#10;&#10;Description automatically generated with low confidence">
            <a:extLst>
              <a:ext uri="{FF2B5EF4-FFF2-40B4-BE49-F238E27FC236}">
                <a16:creationId xmlns:a16="http://schemas.microsoft.com/office/drawing/2014/main" id="{67DAC83F-7F5D-A608-7731-2004684D2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258" y="331839"/>
            <a:ext cx="3699576" cy="47859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CCB812-46B5-65F0-A14E-1F995DDCE475}"/>
              </a:ext>
            </a:extLst>
          </p:cNvPr>
          <p:cNvSpPr txBox="1"/>
          <p:nvPr/>
        </p:nvSpPr>
        <p:spPr>
          <a:xfrm>
            <a:off x="5262716" y="746965"/>
            <a:ext cx="28759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Using natural flow of river water, this technology stopped floating trash and plastics, brought to the riverbank and is the most successful technology in the world.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7C1814-0754-910C-DEB8-23C8E525F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67" y="3486794"/>
            <a:ext cx="4908944" cy="278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604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id="{6BE82708-5364-4784-80EB-531F9E5A49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391" y="5825278"/>
            <a:ext cx="2447247" cy="777847"/>
          </a:xfrm>
          <a:prstGeom prst="rect">
            <a:avLst/>
          </a:prstGeom>
        </p:spPr>
      </p:pic>
      <p:pic>
        <p:nvPicPr>
          <p:cNvPr id="5" name="Picture 4" descr="A picture containing text, different, same&#10;&#10;Description automatically generated">
            <a:extLst>
              <a:ext uri="{FF2B5EF4-FFF2-40B4-BE49-F238E27FC236}">
                <a16:creationId xmlns:a16="http://schemas.microsoft.com/office/drawing/2014/main" id="{8B61EBBB-D72A-3B7F-0D46-5FA87CD495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4232"/>
            <a:ext cx="12180412" cy="5832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BAC920-7207-8E0F-EF34-54C6E6676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9107"/>
          </a:xfrm>
        </p:spPr>
        <p:txBody>
          <a:bodyPr>
            <a:noAutofit/>
          </a:bodyPr>
          <a:lstStyle/>
          <a:p>
            <a:r>
              <a:rPr lang="en-IN" sz="2600" dirty="0"/>
              <a:t> Proprietary river clean-up technology of AlphaMERS – Floating Trash Barrier</a:t>
            </a:r>
            <a:endParaRPr lang="en-IN" sz="26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00665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615A8-BF89-4A4F-8A9A-01BE09230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4746"/>
          </a:xfrm>
        </p:spPr>
        <p:txBody>
          <a:bodyPr/>
          <a:lstStyle/>
          <a:p>
            <a:pPr algn="ctr"/>
            <a:r>
              <a:rPr lang="en-IN" dirty="0">
                <a:latin typeface="Sakkal Majalla" panose="02000000000000000000" pitchFamily="2" charset="-78"/>
                <a:cs typeface="Sakkal Majalla" panose="02000000000000000000" pitchFamily="2" charset="-78"/>
              </a:rPr>
              <a:t>Aquatic environment</a:t>
            </a:r>
          </a:p>
        </p:txBody>
      </p:sp>
      <p:pic>
        <p:nvPicPr>
          <p:cNvPr id="13" name="Content Placeholder 12" descr="A close-up of a staircase&#10;&#10;Description automatically generated with low confidence">
            <a:extLst>
              <a:ext uri="{FF2B5EF4-FFF2-40B4-BE49-F238E27FC236}">
                <a16:creationId xmlns:a16="http://schemas.microsoft.com/office/drawing/2014/main" id="{127C1153-4958-42CC-AE21-EFC878C28E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7729" r="-805" b="14089"/>
          <a:stretch/>
        </p:blipFill>
        <p:spPr>
          <a:xfrm>
            <a:off x="5857193" y="3797145"/>
            <a:ext cx="3980374" cy="2513843"/>
          </a:xfrm>
        </p:spPr>
      </p:pic>
      <p:pic>
        <p:nvPicPr>
          <p:cNvPr id="3" name="Picture 2" descr="A picture containing water, outdoor, lake, boat&#10;&#10;Description automatically generated">
            <a:extLst>
              <a:ext uri="{FF2B5EF4-FFF2-40B4-BE49-F238E27FC236}">
                <a16:creationId xmlns:a16="http://schemas.microsoft.com/office/drawing/2014/main" id="{A1BF4588-55AD-B7F0-4CA9-1768FCA10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689" y="3797146"/>
            <a:ext cx="3845421" cy="25138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314055-F8F5-AF4C-537F-DFC0A7D870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235" t="50000" r="50000" b="29028"/>
          <a:stretch/>
        </p:blipFill>
        <p:spPr>
          <a:xfrm>
            <a:off x="5857193" y="1179872"/>
            <a:ext cx="3980374" cy="23756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EA9F16-D21A-9A72-DD85-5049A91532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689" y="1179872"/>
            <a:ext cx="3845421" cy="251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153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EA7B0-F7DD-1174-AC0E-2CDF7FF24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Robotic cleaning of Petroleum tanks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99EA5B-D634-1F2F-4929-B9F3F5EFF19D}"/>
              </a:ext>
            </a:extLst>
          </p:cNvPr>
          <p:cNvSpPr txBox="1"/>
          <p:nvPr/>
        </p:nvSpPr>
        <p:spPr>
          <a:xfrm>
            <a:off x="6518789" y="1247168"/>
            <a:ext cx="44146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dirty="0"/>
          </a:p>
          <a:p>
            <a:r>
              <a:rPr lang="en-IN" sz="3200" dirty="0"/>
              <a:t>This remote controlled robot is extremely compact, passes under heating coils, controlled and powered by hydraulics, sweeps and pumps out sludge from crude oil tanks.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0A448196-F7A5-3031-D0D2-FF385F05D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9109"/>
            <a:ext cx="5465930" cy="364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57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A41DC50-8B6E-F3C0-B74C-12C1C5A95E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17"/>
          <a:stretch/>
        </p:blipFill>
        <p:spPr>
          <a:xfrm rot="16200000">
            <a:off x="1757434" y="1997768"/>
            <a:ext cx="4704184" cy="3540332"/>
          </a:xfr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39C6941-4FB7-B66B-3943-0AAB146C2549}"/>
              </a:ext>
            </a:extLst>
          </p:cNvPr>
          <p:cNvSpPr txBox="1">
            <a:spLocks/>
          </p:cNvSpPr>
          <p:nvPr/>
        </p:nvSpPr>
        <p:spPr>
          <a:xfrm>
            <a:off x="961104" y="2042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dirty="0"/>
              <a:t>Robotic cleaning of Petroleum tanks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03D2A5-A850-60BA-CE7B-943C5A88AD37}"/>
              </a:ext>
            </a:extLst>
          </p:cNvPr>
          <p:cNvSpPr txBox="1"/>
          <p:nvPr/>
        </p:nvSpPr>
        <p:spPr>
          <a:xfrm>
            <a:off x="6312309" y="1266832"/>
            <a:ext cx="397223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dirty="0"/>
          </a:p>
          <a:p>
            <a:r>
              <a:rPr lang="en-IN" sz="3200" dirty="0"/>
              <a:t>This remote controlled robot, enters the retail tank through normal tank opening, opens its arms, washes the tank with high pressure water. </a:t>
            </a:r>
          </a:p>
        </p:txBody>
      </p:sp>
    </p:spTree>
    <p:extLst>
      <p:ext uri="{BB962C8B-B14F-4D97-AF65-F5344CB8AC3E}">
        <p14:creationId xmlns:p14="http://schemas.microsoft.com/office/powerpoint/2010/main" val="345491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615A8-BF89-4A4F-8A9A-01BE09230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700" y="418045"/>
            <a:ext cx="4428159" cy="766162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>
                <a:latin typeface="Sakkal Majalla" panose="02000000000000000000" pitchFamily="2" charset="-78"/>
                <a:cs typeface="Sakkal Majalla" panose="02000000000000000000" pitchFamily="2" charset="-78"/>
              </a:rPr>
              <a:t>Oil Spill Response Equipment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66F08E-9E88-46AC-9114-898D1BFEA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100" y="1307690"/>
            <a:ext cx="4843924" cy="35287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DD09F1-B05E-4630-83B6-DC3F01C939C7}"/>
              </a:ext>
            </a:extLst>
          </p:cNvPr>
          <p:cNvSpPr txBox="1"/>
          <p:nvPr/>
        </p:nvSpPr>
        <p:spPr>
          <a:xfrm>
            <a:off x="5727700" y="4818048"/>
            <a:ext cx="518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latin typeface="Sakkal Majalla" panose="02000000000000000000" pitchFamily="2" charset="-78"/>
                <a:cs typeface="Sakkal Majalla" panose="02000000000000000000" pitchFamily="2" charset="-78"/>
              </a:rPr>
              <a:t>The images are of various specialised oil spill response equipment designed, developed and supplied by AlphaMERS Ltd to meet the regulatory needs for such equipment  by Oil and Port Industry.</a:t>
            </a:r>
          </a:p>
        </p:txBody>
      </p:sp>
      <p:pic>
        <p:nvPicPr>
          <p:cNvPr id="9" name="Picture 8" descr="A picture containing water, sky, orange, outdoor&#10;&#10;Description automatically generated">
            <a:extLst>
              <a:ext uri="{FF2B5EF4-FFF2-40B4-BE49-F238E27FC236}">
                <a16:creationId xmlns:a16="http://schemas.microsoft.com/office/drawing/2014/main" id="{E54029A5-54AD-4C18-982F-6CBFC991F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20" y="3429000"/>
            <a:ext cx="4744055" cy="28106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4AC6FD5-23E1-41CC-9BD1-24609A284D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88" y="660400"/>
            <a:ext cx="4679062" cy="263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06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68A63-D72D-FFBC-3345-4FB17A914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Integrated skimming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E55EA3-22EB-8CAD-EB80-48C7FDFDDEA1}"/>
              </a:ext>
            </a:extLst>
          </p:cNvPr>
          <p:cNvSpPr txBox="1"/>
          <p:nvPr/>
        </p:nvSpPr>
        <p:spPr>
          <a:xfrm>
            <a:off x="6390968" y="2074608"/>
            <a:ext cx="48374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This is a high value skimming system with all auxiliaries to skim oil while moving through the water and towed by a boat. </a:t>
            </a:r>
          </a:p>
        </p:txBody>
      </p:sp>
      <p:pic>
        <p:nvPicPr>
          <p:cNvPr id="10" name="Picture 9" descr="A picture containing outdoor, watercraft, raft, boat&#10;&#10;Description automatically generated">
            <a:extLst>
              <a:ext uri="{FF2B5EF4-FFF2-40B4-BE49-F238E27FC236}">
                <a16:creationId xmlns:a16="http://schemas.microsoft.com/office/drawing/2014/main" id="{99C575E3-589E-CDDE-A48A-F2E26350F9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5" t="14767" r="15269" b="43656"/>
          <a:stretch/>
        </p:blipFill>
        <p:spPr>
          <a:xfrm>
            <a:off x="763994" y="2074608"/>
            <a:ext cx="5245110" cy="301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87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24F9B-E231-0E94-4147-6608712E7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                     Disaster Management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5034C1-CB9D-1584-9F71-45381BF15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23" y="2438400"/>
            <a:ext cx="4825973" cy="26441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D89BDB-9BC2-6918-7B40-E636C4EE40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048" y="1819462"/>
            <a:ext cx="4519876" cy="19308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F68AB5-56AB-A2BE-FEB6-87C0122888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048" y="3879104"/>
            <a:ext cx="4519876" cy="197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712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2593</TotalTime>
  <Words>283</Words>
  <Application>Microsoft Office PowerPoint</Application>
  <PresentationFormat>Widescreen</PresentationFormat>
  <Paragraphs>31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Angsana New</vt:lpstr>
      <vt:lpstr>Arial</vt:lpstr>
      <vt:lpstr>Calibri</vt:lpstr>
      <vt:lpstr>Calibri Light</vt:lpstr>
      <vt:lpstr>Sakkal Majalla</vt:lpstr>
      <vt:lpstr>Office Theme</vt:lpstr>
      <vt:lpstr>    Promoter Director DC Sekhar    </vt:lpstr>
      <vt:lpstr>PowerPoint Presentation</vt:lpstr>
      <vt:lpstr> Proprietary river clean-up technology of AlphaMERS – Floating Trash Barrier</vt:lpstr>
      <vt:lpstr>Aquatic environment</vt:lpstr>
      <vt:lpstr>Robotic cleaning of Petroleum tanks</vt:lpstr>
      <vt:lpstr>PowerPoint Presentation</vt:lpstr>
      <vt:lpstr>Oil Spill Response Equipment</vt:lpstr>
      <vt:lpstr>Integrated skimming system</vt:lpstr>
      <vt:lpstr>                     Disaster Management</vt:lpstr>
      <vt:lpstr>             Maritime perimeter security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 Chandrasekhar</dc:creator>
  <cp:lastModifiedBy>D Chandrasekhar</cp:lastModifiedBy>
  <cp:revision>40</cp:revision>
  <dcterms:created xsi:type="dcterms:W3CDTF">2022-01-29T16:20:47Z</dcterms:created>
  <dcterms:modified xsi:type="dcterms:W3CDTF">2023-03-16T02:54:58Z</dcterms:modified>
</cp:coreProperties>
</file>