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17"/>
  </p:notesMasterIdLst>
  <p:sldIdLst>
    <p:sldId id="271" r:id="rId2"/>
    <p:sldId id="257" r:id="rId3"/>
    <p:sldId id="258" r:id="rId4"/>
    <p:sldId id="269" r:id="rId5"/>
    <p:sldId id="259" r:id="rId6"/>
    <p:sldId id="272" r:id="rId7"/>
    <p:sldId id="260" r:id="rId8"/>
    <p:sldId id="261" r:id="rId9"/>
    <p:sldId id="270" r:id="rId10"/>
    <p:sldId id="262" r:id="rId11"/>
    <p:sldId id="263" r:id="rId12"/>
    <p:sldId id="264" r:id="rId13"/>
    <p:sldId id="268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4" autoAdjust="0"/>
    <p:restoredTop sz="94624" autoAdjust="0"/>
  </p:normalViewPr>
  <p:slideViewPr>
    <p:cSldViewPr>
      <p:cViewPr>
        <p:scale>
          <a:sx n="75" d="100"/>
          <a:sy n="75" d="100"/>
        </p:scale>
        <p:origin x="-1236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0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59FB7D-42C8-4C36-BDD4-F034538E46E9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0F7929-44E1-486F-BF40-7AB7700E52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F7929-44E1-486F-BF40-7AB7700E52F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E195C-F7DA-4715-A451-C7C4C2C3437E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F7622-32EE-42BF-909C-30833E00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E195C-F7DA-4715-A451-C7C4C2C3437E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F7622-32EE-42BF-909C-30833E00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E195C-F7DA-4715-A451-C7C4C2C3437E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F7622-32EE-42BF-909C-30833E00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E195C-F7DA-4715-A451-C7C4C2C3437E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F7622-32EE-42BF-909C-30833E00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E195C-F7DA-4715-A451-C7C4C2C3437E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F7622-32EE-42BF-909C-30833E00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E195C-F7DA-4715-A451-C7C4C2C3437E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F7622-32EE-42BF-909C-30833E00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E195C-F7DA-4715-A451-C7C4C2C3437E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F7622-32EE-42BF-909C-30833E00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E195C-F7DA-4715-A451-C7C4C2C3437E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F7622-32EE-42BF-909C-30833E00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E195C-F7DA-4715-A451-C7C4C2C3437E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F7622-32EE-42BF-909C-30833E00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E195C-F7DA-4715-A451-C7C4C2C3437E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F7622-32EE-42BF-909C-30833E006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E195C-F7DA-4715-A451-C7C4C2C3437E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ADF7622-32EE-42BF-909C-30833E0065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6CE195C-F7DA-4715-A451-C7C4C2C3437E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DF7622-32EE-42BF-909C-30833E0065B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wmf"/><Relationship Id="rId2" Type="http://schemas.openxmlformats.org/officeDocument/2006/relationships/hyperlink" Target="http://en.wikipedia.org/wiki/File:Ais_dcu_bridge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sat.mov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EPIRB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images (5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52400"/>
            <a:ext cx="9144000" cy="685800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57200" y="0"/>
            <a:ext cx="7772400" cy="1077218"/>
          </a:xfrm>
          <a:prstGeom prst="rect">
            <a:avLst/>
          </a:prstGeom>
          <a:solidFill>
            <a:schemeClr val="accent2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200" b="1" i="1" u="sng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C.V RAMAN COLLEGE OF ENGINEERING</a:t>
            </a:r>
            <a:endParaRPr lang="en-US" sz="3200" b="1" i="1" u="sng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905000"/>
            <a:ext cx="944816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Presentation </a:t>
            </a:r>
          </a:p>
          <a:p>
            <a:pPr algn="ctr"/>
            <a:r>
              <a:rPr lang="en-US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Impact of satellite on communication</a:t>
            </a:r>
            <a:endParaRPr lang="en-US" sz="2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95600" y="3429000"/>
            <a:ext cx="640080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PRESENTED BY:</a:t>
            </a:r>
          </a:p>
          <a:p>
            <a:pPr algn="ctr"/>
            <a:r>
              <a:rPr lang="en-US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SAURABHA KUMAR PANDEY</a:t>
            </a:r>
          </a:p>
          <a:p>
            <a:pPr algn="ctr"/>
            <a:r>
              <a:rPr lang="en-US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SUSHOBHAN SHIT</a:t>
            </a:r>
          </a:p>
          <a:p>
            <a:pPr algn="ctr"/>
            <a:r>
              <a:rPr lang="en-US" sz="2800" b="1" cap="none" spc="30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BHAJAN LAL </a:t>
            </a:r>
            <a:r>
              <a:rPr lang="en-US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JENA</a:t>
            </a:r>
          </a:p>
          <a:p>
            <a:pPr algn="ctr"/>
            <a:r>
              <a:rPr lang="en-US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AKASH VERMA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2400" y="6172200"/>
            <a:ext cx="352211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Saurabhaecc@gmail.com</a:t>
            </a:r>
            <a:endParaRPr lang="en-US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8686800" cy="1143000"/>
          </a:xfrm>
        </p:spPr>
        <p:txBody>
          <a:bodyPr>
            <a:noAutofit/>
          </a:bodyPr>
          <a:lstStyle/>
          <a:p>
            <a:r>
              <a:rPr lang="en-US" b="1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latin typeface="+mn-lt"/>
              </a:rPr>
              <a:t>              AUTOMATIC  </a:t>
            </a:r>
            <a:br>
              <a:rPr lang="en-US" b="1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en-US" b="1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latin typeface="+mn-lt"/>
              </a:rPr>
              <a:t>  IDENTIFICATION SYSTEM</a:t>
            </a:r>
            <a:endParaRPr lang="en-US" b="1" dirty="0">
              <a:ln w="180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21773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TRACKING SYSTEM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8" name="Picture 7" descr="http://upload.wikimedia.org/wikipedia/commons/thumb/6/63/Ais_dcu_bridge.jpg/300px-Ais_dcu_bridge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86200"/>
            <a:ext cx="2895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Users\HP\AppData\Local\Microsoft\Windows\Temporary Internet Files\Content.IE5\NP8O5P61\MC900311912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95600" y="3962400"/>
            <a:ext cx="1826971" cy="1121969"/>
          </a:xfrm>
          <a:prstGeom prst="rect">
            <a:avLst/>
          </a:prstGeom>
          <a:noFill/>
        </p:spPr>
      </p:pic>
      <p:pic>
        <p:nvPicPr>
          <p:cNvPr id="10" name="Picture 3" descr="C:\Users\HP\AppData\Local\Microsoft\Windows\Temporary Internet Files\Content.IE5\B1OH30OQ\MC90032666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33800" y="5105400"/>
            <a:ext cx="1818742" cy="630022"/>
          </a:xfrm>
          <a:prstGeom prst="rect">
            <a:avLst/>
          </a:prstGeom>
          <a:noFill/>
        </p:spPr>
      </p:pic>
      <p:pic>
        <p:nvPicPr>
          <p:cNvPr id="11" name="Picture 4" descr="C:\Users\HP\AppData\Local\Microsoft\Windows\Temporary Internet Files\Content.IE5\5J0BW2UB\MC90032671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91200" y="5562600"/>
            <a:ext cx="1816913" cy="999439"/>
          </a:xfrm>
          <a:prstGeom prst="rect">
            <a:avLst/>
          </a:prstGeom>
          <a:noFill/>
        </p:spPr>
      </p:pic>
      <p:pic>
        <p:nvPicPr>
          <p:cNvPr id="12" name="Picture 5" descr="C:\Users\HP\AppData\Local\Microsoft\Windows\Temporary Internet Files\Content.IE5\0J5908VO\MC900318260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413955" y="3886200"/>
            <a:ext cx="1730045" cy="1360627"/>
          </a:xfrm>
          <a:prstGeom prst="rect">
            <a:avLst/>
          </a:prstGeom>
          <a:noFill/>
        </p:spPr>
      </p:pic>
      <p:pic>
        <p:nvPicPr>
          <p:cNvPr id="2051" name="Picture 3" descr="C:\Users\HP\AppData\Local\Microsoft\Windows\Temporary Internet Files\Content.IE5\NP8O5P61\MC900434857[1]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2245391">
            <a:off x="5031275" y="1754675"/>
            <a:ext cx="2285714" cy="2285714"/>
          </a:xfrm>
          <a:prstGeom prst="rect">
            <a:avLst/>
          </a:prstGeom>
          <a:noFill/>
        </p:spPr>
      </p:pic>
      <p:sp>
        <p:nvSpPr>
          <p:cNvPr id="14" name="Up-Down Arrow 13"/>
          <p:cNvSpPr/>
          <p:nvPr/>
        </p:nvSpPr>
        <p:spPr>
          <a:xfrm rot="18964855">
            <a:off x="7428819" y="2956904"/>
            <a:ext cx="381000" cy="1402704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eft-Right Arrow 14"/>
          <p:cNvSpPr/>
          <p:nvPr/>
        </p:nvSpPr>
        <p:spPr>
          <a:xfrm rot="19712397">
            <a:off x="4645966" y="3497578"/>
            <a:ext cx="1180613" cy="29976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-Right Arrow 15"/>
          <p:cNvSpPr/>
          <p:nvPr/>
        </p:nvSpPr>
        <p:spPr>
          <a:xfrm rot="17841922">
            <a:off x="4979298" y="4260232"/>
            <a:ext cx="1620053" cy="34995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eft-Right Arrow 16"/>
          <p:cNvSpPr/>
          <p:nvPr/>
        </p:nvSpPr>
        <p:spPr>
          <a:xfrm rot="15474315">
            <a:off x="5998353" y="4378267"/>
            <a:ext cx="1580646" cy="32464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56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APPLICATION OF AIS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1371600"/>
            <a:ext cx="7467600" cy="4343400"/>
          </a:xfrm>
        </p:spPr>
        <p:txBody>
          <a:bodyPr>
            <a:normAutofit/>
          </a:bodyPr>
          <a:lstStyle/>
          <a:p>
            <a:pPr>
              <a:buClr>
                <a:schemeClr val="tx1">
                  <a:lumMod val="95000"/>
                  <a:lumOff val="5000"/>
                </a:schemeClr>
              </a:buCl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b="1" dirty="0" smtClean="0"/>
              <a:t>Maritime Security</a:t>
            </a:r>
          </a:p>
          <a:p>
            <a:pPr>
              <a:buClr>
                <a:schemeClr val="tx1">
                  <a:lumMod val="95000"/>
                  <a:lumOff val="5000"/>
                </a:schemeClr>
              </a:buClr>
              <a:buFont typeface="Wingdings" pitchFamily="2" charset="2"/>
              <a:buChar char="Ø"/>
            </a:pPr>
            <a:endParaRPr lang="en-US" b="1" dirty="0" smtClean="0"/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b="1" dirty="0"/>
              <a:t> Vessel traffic </a:t>
            </a:r>
            <a:r>
              <a:rPr lang="en-US" b="1" dirty="0" smtClean="0"/>
              <a:t>Services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endParaRPr lang="en-US" b="1" dirty="0" smtClean="0"/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b="1" dirty="0" smtClean="0"/>
              <a:t>Collision Avoidance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endParaRPr lang="en-US" b="1" dirty="0" smtClean="0"/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b="1" dirty="0"/>
              <a:t> Aids to </a:t>
            </a:r>
            <a:r>
              <a:rPr lang="en-US" b="1" dirty="0" smtClean="0"/>
              <a:t>Navigation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endParaRPr lang="en-US" b="1" dirty="0" smtClean="0"/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b="1" dirty="0"/>
              <a:t> Search and </a:t>
            </a:r>
            <a:r>
              <a:rPr lang="en-US" b="1" dirty="0" smtClean="0"/>
              <a:t>Rescue</a:t>
            </a:r>
            <a:endParaRPr lang="en-US" dirty="0"/>
          </a:p>
        </p:txBody>
      </p:sp>
      <p:sp>
        <p:nvSpPr>
          <p:cNvPr id="21506" name="AutoShape 2" descr="data:image/jpeg;base64,/9j/4AAQSkZJRgABAQAAAQABAAD/2wCEAAkGBxQSEhUUEBQWFRUVFxgVFxQXFRcaFBgWFBQWFhUXFxYYHyggGB0lHBUXITEhJSkrLi4uFx8zODMsNygtLiwBCgoKDg0OGhAQGy0lHyQ0LCwsNDcrNy40LC8tLC0sLDQsLDQsLCwsLSwsLC0sLywsLCwsLC4sLCwsLCwsLCwsLP/AABEIAL0BCwMBIgACEQEDEQH/xAAbAAACAwEBAQAAAAAAAAAAAAAABAEDBQYCB//EAEcQAAEDAQQDCwoEBgIABwAAAAEAAhEDBBIhMQVBURMUIjJTYXGBkqHRBhUjM4KRsbPS8EJScsEWQ2KDssIk4WNzk6LT4vL/xAAZAQEAAwEBAAAAAAAAAAAAAAAAAQIDBAX/xAAyEQACAQIEAwYGAQUBAAAAAAAAAQIDERITITEEQVEFIjJhkeEUcaGx0fDBFWKBovFS/9oADAMBAAIRAxEAPwD7UbK0mSMek+KjebNnefFXhSgF95s2d58UbzZs7z4phCAX3mzZ3nxUiyM2d58VehAUGyM2d58VG82bO8+KYQgF95s2d58VO82bO8+KvQgKN6M2d58Ub0Zs7z4q9CAX3mzZ3nxRvNmzvPimEICnezdneUGyt2d58VchAL7zZs7z4qRZGDV3nxV6EBSbK06u8qN6M2d58VehAUb0Zs7z4o3mzZ3nxV6EBRvNmzvPijebNnefFXoQC+82bO8+KN5s2d58UwhAL7zZs7z4o3mzZ3nxTCEAvvNmzvPijebNnefFMIQC+82bO8+KN5s2d58UwhAZWmLM1tOWyDfpCQ52RqsB17FqQkdN+q/uUvnMT6ApfaGtME45xBOE8yjfbNp7LvBeR632P9lz9GhWYGhtqp4Tel4JeXZYkG7l8c0B0W/GbT2XeCN9s2nsu8FibjUuAC1tLg8uvFwyhxI5wLzT1KbPujajL1sY5om803JOoCQOdqA2t+M2nsu8F6pWhriQ04iCRBBxmMD0FYdLRlr/ABWiZiYwy9nXzR1rTu3bQXHJ7GsB/qa55I9zu4oB5U2q0Cm2SCcQ0AZkuIAz6VclNJcVv/mU/mNUPYtFXaR5OkQM6dUf2yf8ZUt0lT/rHTSqD4tTiE1F49PqKecqWt4HTh8Vcy0NOTgetLWSzNc2SMbzsZIPHOwq0WFuq923+KhOTK3XJfX2PZtdOYvsnZeEqxtQHIg9BWfbrI1rHOlxutJiQZgTHCBSfmw66VM/+n/8YU97oMUdnf7m8hYJsB5Ij9Nz/V7VAs5byo6q3+tQp3un1GKHn6e5voWDuhGVSoOndB/nTKhukXMewGo1wcSCHPZldJmbjSMQmvNMJwezN9CSZb5ybP6X0z+6tFq2seOoH4EpcjEhhCro1Q4SOcYiDIMHBWKSQQhCAEIQgBCEIAQhCAEIQgENN+q/uUvnMT6Q036r+5S+cxPoBUet9j/ZcfTbZ3vJ3FwAYTLahLXhjLoaMJ/DGrEDauvvAVcSBwP9lkWhtsI4NWmDgZBA6R0ICLDoGzVqYqGmWlxcYDzgSSDjrEiRqTh8nLPDQGEBuUOI/Fe+JSoq2yeNSjpF4jmk4HZ3r0alrk8OlGGGE670atkdJlAb6zLXUe6q6mAHMFNrruTpLniWu1EXQjRFSqARaHMJEQ4EY4CZ61NN4NpfBB9FT/zqKSGFk0k2blRwDx+bAkbY++9Tb7bRugvqsaA5rpvD8LgY7lBqU21XOqQC0NhxERg6Yd0EJLTFppGx1LzmYsfEkCb0xE9Kq9i8PEh7RumqVdzm0nSWRMgjPIicwn5XzvyHos3xBhwuOzIOto19C7inZmEvwGBw7AVKc8Ubm3FUFRqOCLrKwtbB2uPvcSFdK5HRdqtD6tNr3k0zrBAceATiA3brnUuiZSJe5t94ADTmDnenMcwVoSTWhzlmkgTSqACSWOga8ir2nBZVutNSlQNUEvcI4JDcZddzACX0HpOtXLg4MYWgEgAuBJJyMjZsWuGTjitoUxxU8N9Wb0olIb4qXA6GHhXYxH47kzj0q1tapeLS1uABkPOska28yoXGpWBp/T1KhaLNSqB96o43brC4GWlkYa5cOrFajLU4tBuHEwIcNZjXCWtVamXg1aRLqQ3RriGm7ILSWmdmHWofkXg4p97z+w86ysObGn2QqalhotBcWNAAkkCMBjqXoWxsAw7hYjgO2TsUG3U4JLoAzkEDrkK2JmeFdBLRdOlUDtzc7BzuK+oIBcS3CdieFjIyqVB7QP8AkCl7FuNEFrHtEkuxcJxyz1DIdCeFUHIj3hE2lqRgRSLPU1VXdbGH4AKyxVS5jXOzIBMKLVTL2OaHFpIIDhmDqISmg7LUp0gKri50zEyGjINB15T1qd0LWZpSiV5lEqpY9SiV5lEoD1KJXlEoD1KJXmUSgEtNn0X9yl85i0Vm6aPov7lL5zFpIBO02Zj/AFjGug4Xmgx71T5socjT7DfBNOOKiVN2Q4p7oW82UORp9hvgjzZQ5Gn2G+CZlF5MTIwR6C3myhyNPsN8FbZ7LTZO5sayc7rQJjKYVl5F5LslRS2RXUsrC68RwtskHuKQtXk9Z6hl7XE7d0qE97lpyvD6wBAJALjAGsmJw6lVpPcspOLumZ9l0VSEhgLIMFou9RJjHBeK+gGumHubOoBgHcBPWm7Y/c3Cpq4r/wBJODuon3EpslLEXMWx6Ea0y10OaSJIJOWEQ4AYHZrTO8KgJLameuX3uaTJHuCvqvuVGnU/gH9Qks9+I9yavIklsDAteirS9tzdmhmHBxORnWJzUaKsNWkXbm8OJwJJaThMC5AjPWV0F5VVqLXcYYjIiQ4dBGK0xyw4eRTLjixW1M8NtAaGxIDg48UmQ69mHCBPMV6daa4e525g4AZHISdRJJx2K55qsy9K3Zg2oOg8V3XHSrrNbmPJDTwhmwgh46WnHryVC4hTttQNY00jgZmHDIzldw6yl7bbXOcXOplt2C2SYvAEYyACMch4LevIvIDLpaXZwAQeAMcW/ljATJx5lD9L0zTeQCbxMDDHAYGDhktQlVvotObWnpaEBnaNtrGucXk8UQ4tdlODBIxu5K7fNGGBxaDekyIw4WcjnTBsdPHgNxz4Ix6V4OjqX5B1Ej3AHBAUVXWe5VILBnBaQDxBxSFGjoc594wQ0YB5ECXXTgcyMTz4aladF0sMDhlw3T75Vb9DUjOBx6P3CAZo0pbS4bxeAmHHHgTrnWpLXADhu493JuV8jYkvMzcYe4YRk3DowlR5niLtVwjLOJznNAOE1BfN+bjg0S0ZEMOqPzFWvNQFwBabrQ7FpG3n5lnN0bUH84mTLsHYnCDi47Ah9mtGMVQScCcBhjhxSDmdiA0RUqSBDDwb03iO6CvNO0vN3gDhNvDh6sNo/qWeGWoY3mE8XGIu9kfuoDrU27dY0hjbo4uWGJ4Q/KEBpstJMcB3CEjFuQjn50xKxqVqtDYmjNwXRjnMY54ZLWvIBPTR9F/cpfOYtVZGmT6P+5S+cxa6AVqHErzKl+Z6V5QEyiVCEBMolQq3PJN1mLtZOTRtd4a0BFotIYNpgmOYZknUOdUWGgSd1qYvIhsjit2AaidfUq6bBUcYM02nhOP82o3/AFadWU9GOipsQmeajA4FrhIIII2g4FK6MrGHU3mX0jdJ2tiWO6294KbWXpN25VGV/wAOFKr+lx4Dj+lx9zioLJXH7ZQ3RjmzBOR2OBlp6iAVFhtO6MDiIOIcNjmmHD3gq5ZoduVoj8FfEc1Vgx7TRPsHahBpyiVCEBMqi2WNlUcNskZOBIc3na4YjqVyEBmONejl/wAhg1YNrgcx4tTuPSmbBpOnWnc3YjNjgWvb0tOITSS0joqnWgvEOHFqNMVG9Dh8FBZWe49KJWGa9os/rBvimPxtEVgP6m5O6QtHR+kadYTScDtGTh0g4hLrYODSvyG5RKhCkqJ1BVYSWekacTTdg8fodrHMferrNbG1OKcdbTg4dSvS1psjX45O2+P3KAZlEpFlV7DddwtknE/pdkTzGDzlNU6wdMZjMHAjpBQFkolQhATKJUIQEyiVCEAnpj1f9yl85i2Vi6Y9X7dL5rFtIBR+Z6V5UVjielKWgmKjmta9zWNIDhI4z5GGKm2lyuLWw4iVm2a2g1G06lmgkvF8NFyGEwcRrjLnSR0s7D/iXccZaZukuuwIzLbpjUSVBY2gS83WYRg5+ocw2n4dyWt1TEWagYJE1HjNjTz/AJ3eJ2KzzmWvcxtE3abXkkYTdiABEScT0RtWbU042Q59lPDOBu4nAxJIzwj3KUyGjZo0gxoa0AACABqAXtL2Z7XVn0zQhrQC15bg44XxlhF5vTjsUaVpNa6iWANmpBgRIuPwTdjZDKU0tTvUajQ0OlpF05HDJX3kXlOAjGZnktbzWoNL5vN4Ls8YyIMYyP3Tel7KalMhuDxDmHY9plvwjrSmhCWbpS5N5j9D+G34kdS07xURi2tS05pSdjP0HpltoDsC1zTBac+n3yOpaiwrXo3cya9nHpA4uc387TF5ndI5+lalltQqMD2GQ4SPDpUJPZ7kzcd47DKFXeKLxVsJnjRYhV3ii8UwjGixcd5Q6JqtfuzCXRjLQGvH6rvGA2+9dbeKLyrOliVjWjxDpSxJCWgq5fSBdUFU7QIjmPP1BaKw7Xo1zHGrZeC78VP8D+rUfvBNaN0o2qI4r28ZhzB/cKF/5f8A0Ss+9Hb7fvoaSFXeKLxV8JljR7ewEQRI2JapRIzBe0ZYxUZ+l2scxV14ovJhYxorpvdEt9I3aMKg2hzdZ9x5lbSqhwlpn4jmI1JZjMX1DU3MMdBMCC0NaTeJzGJ6E66nTq8JrhOQe0iejn6CqliEKN7Hle5qkWQnKofc1CQQp3k7lD2Ql7fTdTYX35iMCBBlwH7oCjTXqv7lL5rFtLC0wfR+3S+axbqlqxCdzOrnhHpSdseQyoRU3IxT4Z1cN2GG3LrTVo4x6UraCQ2oW0xUIFPgHLjuk9Wa1ku6YQffM4VnQ4G3tLjqiAAZnLEauhexVBYGutmLXh94FwNwtEA80iVdYrEXvitZWtacXGDi4HgnAxzk9GxJu0Q43yLMwRecyMbwa5m5sfBxwvSNcBYnQXipVuMG/A51R8ipEC6GubAaB+eMMsFXab0w+2tEThjxmnMH7zgJqxsq8V9lYLlMlrpMF3GujMjEpe7Vfe/4TcYJLicSeNGOGOPXtQFtltO5vaatrvNADroabrmuBgz1ZDKE3pG306hpCm8OLaokDVLHxPuVujLKKjb1aztpubwGjM3QIGPWQq9J2KnTNM02hpdVF6NcMerQ8SKz8LLryLyhC6bI5bsRdwLSDqqsLT+qmZHcT7k/eSGl8GNeP5b2v6puu7iU8s4rVovKV0mTeWY8b3qXh6qoeFsY85O6Dr51pLzUphwLXCQRBByIKtKF9tyIztvse7yLyy6Np3GadSSGiabsy5gzbzub8FoteCAQZByIURknpzEk18j3eReUIV7Irdk3kXlCEshdk3kjpDR4qEPablVvFePg7aE6hVlBSVmTGpKLuhCwaSJO51xcqjsv52n9loSlrdY21Ww8YjJw4zTtBSdntjqThTtB5m1dR5nbD986yTcHae3X8mrtNXhv0/Bq3kXlCFvZGF2VvqtbQrmpN0uuGIBh7WMwJwHGWQ2vZt0ZUDKwcDfHFAJvEy4TzZnYBrhbLBNKrDmt9IDedF0ACmTnh/2sanbLQ5zgLVQ4MAklscYyAI6MernXLLc7I7IWp71LwSK903pvXQ0XpPFzz9xjWtPRNoo03VX021QbrSQ7K6XAC6NXGGCpfVtLSC600eFLm4S0saZJEN/qHu5ldRdaKlNtSz1WvIDgZycb5c0YtEiCBIjrUEnQ2G1Cqxr2ggO1HPAwl9Oeof7P+bUpXsdpNVpFRopNLCRiHG7xshkZOHQm9Oeof7P+bUBm6XPo/bpfNYugC53S3q/bp/NYuiC0qIypO5mWjjHpSGkhT3Oqari1oFIy0S6RUcRA14p+0cY9KUtVN7mVBTLQ6KeLou8d08bDJXn4DOHjMhz6DCHNq15D2OugHhflzORhx7SvpVLPVO5NfVa+o8vi6QQ5zACHHLANnrT1OnXN+9vf8IpugTF4STz3QcMsAq6QtUgncAZElt29GEXSdvCz2rA6TIpvoA3n1rRdbxgQYxAHCI24D3K61Mot3Nxr1+GA4SDlumEzsiI/plar6dpJdubKVwl12Q3GHENPRAB6eZV07JbM3NonAgCAQ3HADDLb3IB13lDTABh8F7mTdyLWh2XtALxpG0iq2g9k3TVwkRk14mE7YLMdziu1hdJyaLsasOgD3JfTgjcYw9KP8Hq0PEis/CyEIQuo4zN044inhrN0iJBDmkQR0wr9FVS6kwnMCD0twPwVWnPVj9bP8wtBYpPNbvpZfyaNrLS8wQhC2MxbSFjFVhacNYOsHUUjQoVKAvAXgZL6czBJzYf2WuhYzoxlLHz6mkajSw8iqz12vbeaZH3gVak61jxv0iGv1j8Dv1D9xirrPWLhwmlpGYOXSHZEc60i3zKu3Isc8DMgSYE7di9LN01UG5hwM3HsdgfyulP03ggEZEAicDiJyU31sRbS57QhCkgFVaKLXtLXiQc1ahQ1dWZKdtjFs9r3EgXxUpHiuBBLeYxq++ZbDHAiQZBxBGSyNK2K7L2taQYvNIwGOLh986a0XRgFwfLXfhuwAdeEmCuGjUqqs6Uo6LZ3/Xb7fI6asYOCmnrz0/fcad6itwHVOHxWkh0wyCCMRGeGxYpdThzd5vlvCiX5nMHDDAdC26NaowuuBhDnXsSQcgIwHMrN/VvyU+076Vs4O4jONlqYjrY2pd/4TnXWMDYLpDSDdiQIEEjadkYpyyWh1KmXU7M4Oe9wg3y4C40i8SJicMMMNaf39W/JT7TvpU7+rfkp9p30qMEuhOZHqJ+f6ocWmzPlsSBORJE8XEYHnxGC0dNOmzuP6T/7mqnf1b8lPtO+lU2ytVqMLC2mAYkhzicCDs5lOCQzI9SnS3q/bp/NYuiC53S3q/bp/NYuiCtV3KUeZmV+MelKVzS4TbQYa4MjAwS1zjqHQm7Rxj0rwtLXjYyxWlcyHWPR5JN+CTOBPdhgFVUsFhJkViOKHYky1uoYYLbhEKuUi+czxo/SNlosDGVRdEwMdZJOraSmfP1n5Ue4+CphCZSGcy7z9Z+VHuPgkdJaSpVXURTdeIqTgDgLj8ckxCFKppO5DqtqxKEIWhkI6YEsA21KY97wnlTaaF8AbHNd2SD+y9VqzWCXkNGGJMDEwMVFtbk+RYhCFJBVXtDGCXuDRlJIGPWk6+m6LYF+9M8QF2W27MK/SFl3RoAiQZE5bCD1ErLqaFJzp0T0/wD5WFSdRPuxuaRUXuz03ylpCoQ91xkC65zXNl2sQRj/ANFTpLTdB1NzWPDy7g3Wy445ktGMRKWq+TrXCHUKRGzCP8VS3ybYyQyzgA5im+6D0iQsnUq2s4l8ML7lJiDuNF110Aw1rZuvaRg4g6j70VLW51zdaz2OaQ4MusMEAgY3TOB261J8mafI1G9FQ/s9X0tFFggCuANV9x/crltVirJP0Nbxb5GloDSe7NIdevN/E5t0OaSYIjDUtI1m3gyeEQXAa4BAJ7x71zrbBGMVjqxvH4qvedOQYqzET6UYHMYdC6Y8TJK0osydJN6M6pCytCUIvOBddMNAc5xyxJhxwzjqWquuEsUU7GUlZ2IIWWBuD/8Aw39x/wCvh0LVVdooh7S06+7nCzrU3JJx8S2/HyZaEraPZ7liEho6qRNJ/GZlzt1FPq8J4o3KyVnYEIQrlQQhCAT0t6v26XzWLogud0t6v26fzWLogsKu50UdjMr8Y9K8L3W4x6T8VU90AnOBMa1stjB7npUULU15e1pxY667DIwD15rnrR5YgAFlF5nbqww4sysbRflI+nXe+ozg1XC8GtfIgQC0ERr1lYPiaaaSZ2x7PruLbi/Lz/UfQViU67t/OZehpYDd1EtGEbOMfcser5bEOIFNl0Exee5ro1SII9xWPpHThdW3W/uJgBt1zSZAIM3hsKpU4mGlnzNaHZ9Vtqatdabb/wAH0S21rlN7wJutLo6ASuWp+VVbC9SpRruufMa4kYlYz/KGq5pabRIfLcWN14ZgJZlpIwmm7nvXT7lz1uLbayzv4PsumlLP16WZ9QY4EAjI4joKqt1o3Om58F10TAiT78Fx+j/Kd9Om1hptddwBFTGNWewKy3eVLqlNzNwIvCOOD3Lp+KpuO+p539M4hS1jpf6GtYfKZlR7WOpvYXGATdLZ1SQcJV3lUP8AjP6W/wCQXEFz9rQekyPcmtK6WrVQA9zwIALaUES3G8bwwn9lzx4vFBqe56VTsnBWhKl4Vq7+T/k7rRl3cqdwQ0tBA6ROtNL5rR05aKYY2nUcQMLr2NiNkhuA519BsNsbVY17TmMtYOsHrXXRrxqaI8jiuDqUHeWzGUKJUrc4wQhCA47S2jLW60VTRLw18Q7dYDRwMGNvRMtOBbrOOMKqt5xa8AFxLyYIuFvAENL5waDhMQTjC7ZCrhL4jlrVYLUdINqtLhRBpz6SGXRTcHi5ezvEHi4xmupQhSlYq3cEIXl7oBJyAk9Skg9IWRY/KWzVLt2pF8kNvgsDoAPBLomQ4RGacs2kqVSAyowki9dvC/G27nCi5NmRb6BMPZx2Yj+oa2npV9mrh7Q5uR942g84yS2jtLUq5cKRJu44tcARJF5pIhzZBxGGCvpUAwuIMBxvEagdZGycFCSvdEvoy9CzdI6XbSNMAtdfeGnhgQD+JXWbSdKo8sY6XAE5GIBAMGIOYV7MqOIQhQBLS3q/bpfNYujC5vS/q/bpfNYukCwqnRR2Murxj0n4leVNU8J3SfiV5lbLYwluzm63kwSTdqACSQC3KTMTKp/hep+dnucuqlErB8LSfI9CHavFwSSnt5L8HHu8mq+rcz7TvpVX8OVvyM7Q8F2Nd5DXFucGMCcYwwGa4bR3lFbJZepmo0E3yabmgyaA4DgBMbo/MDiwcpVHwlI2j2xxfVeiJf5PVeQB55Z+5VR8n3j+QekAfEFa2gfKWrVqCnVpwA2Xuh15p3JlSXCLom+WxMyEz5JaVrV903zTcwhwfTlhb6KoCWDXJEEHq2qPg6b6lv6zxHOMX/j3OZraDcMDQf1NcfgqjomP5dRvND/gV9NlEqPgY9WSu2p86cfT3PllXRjAZcHA7TI+IXgaPZqe/tr6qV5dSac2g9IVfgf7voXXbMedJevsfMKdlgQKj46QfiCpbZBrcXHaQ0n3wvpT7JTObGnpaPBVu0bROdJnYHgo+BfKX0NF21Sas6X+3sfO95t5+ox8F0PknYpqGob0MECXE4uGWJ1D4rdOg7PyTRzgQe5NWSyspNu0xAmdeavS4WUZ3bMOM7TpVqThCnZvnoMIUSiV2nikryagBgkTskSplYnlDZg668tB/AZE4HEd471aKu7FZywxbNuUrY7ZuhqYQKbyyTrgAk49K5unfpj0LyzmzYfZOXUl31q+51WObTcKr7xMkZls58zYWr4eSMY8VTkt7HbAqHtkEbcPeuR0fpOpQYGNptgHCXbfa2ymf4gq/lp+/wD+6rkz6F8+HUpsfktZXXwyq55BN6HU+CTdngtaADwM4k4zKb0X5KU6NXdA95DeK03YBuXCSQJJidcY5LH0faatJznNFKXTJvTmQf2506dL2g/iYOgTh03VGQyfiEaGj2UrLUFHd6hLgBTpvPAY2TdayGga9ZJyWlpWoG0akkDgOAJIzLTGa5Gruz6u6XpcAIIY4nAg5BsalfXpVavrb7sI9U+QDqbIge5WVHzKuv5P0MuloosDi9zXAtiLgEExBRarRU3T0bzTuSwXA+SMNYEagtU6PJzpVHdLXH4r1T0adVB3W0e/ErpeDa69TjjmJ3afoVWfSdWkwU31LxdPpCSXxI90CV0Wg6wcw3apqw6JIgjAYY4np51js0W/VRg890d8rc0XZTSYQcybxjKYAw6gB1LnqqCXdOqjKo/Ev35Eaa9V7dL5rF0oXM6bPovbp/NaumC4qvI9CjszGtFThOH9R+JVV/7wTVo0KHuLt1qiSTALIE7JbKr8wDlq3aZ9CsqsbFXSk2U7p94I3T7wV3mActW7TPoR5gHLVu0z6FObEjJkU3/vBRe+5Cv8wDlq3aZ9Cn+Hxy1btM+hM6IyZCzQ0EkAAuIJOEkgAAnqXq+Psq7zAOWrdpn0Kf4fHLVu0z6EzojJkUbp94Iv/eCu8wDlq3aZ9CnzAOWrdpn0JmxGTIov/eCL/wB4K7zAOWrdpn0I8wDlq3aZ9CZsRkyKb/3gi/8AeCu8wDlq3aZ9Cn+Hxy1btM+hM2IyZFG6feCN0+8Fd5gHLVu0z6EeYBy1btM+hM2IyZFN/wC8EX/vBXeYBy1btM+hT/D45at2mfQmbEZMijdPvBeK7GvF14BGzoyTPmActW7TPoU/w+OWrdpn0JnRGTIzG6Poj+W3rx+KsbZKQyps7LU95gHLVu0z6EeYBy1btM+hTnrzIyGJihT1MYPZavTWMGTW+5qa8wDlq3aZ9CPMA5at2mfQozok5Mii8Ng7lN8fcK7zAOWrdpn0I8wDlq3aZ9CZsRkyKjU+8Ebr9yrfMA5at2mfQp/h8ctW7TPoTNiMmRRun3KkVPvBW+YBy1btM+hHmActW7TPoTNiMmRVuv3go3T7wV/8Pjlq3aZ9CjzAOWrdpn0JmxGTIzNMP9F7dL5rF1YWJW8mmuEGtXiQeMz8JDh+DmW2FlUkpbGtODju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08" name="AutoShape 4" descr="data:image/jpeg;base64,/9j/4AAQSkZJRgABAQAAAQABAAD/2wCEAAkGBxQSEhUUEBQWFRUVFxgVFxQXFRcaFBgWFBQWFhUXFxYYHyggGB0lHBUXITEhJSkrLi4uFx8zODMsNygtLiwBCgoKDg0OGhAQGy0lHyQ0LCwsNDcrNy40LC8tLC0sLDQsLDQsLCwsLSwsLC0sLywsLCwsLC4sLCwsLCwsLCwsLP/AABEIAL0BCwMBIgACEQEDEQH/xAAbAAACAwEBAQAAAAAAAAAAAAAABAEDBQYCB//EAEcQAAEDAQQDCwoEBgIABwAAAAEAAhEDBBIhMQVBURMUIjJTYXGBkqHRBhUjM4KRsbPS8EJScsEWQ2KDssIk4WNzk6LT4vL/xAAZAQEAAwEBAAAAAAAAAAAAAAAAAQIDBAX/xAAyEQACAQIEAwYGAQUBAAAAAAAAAQIDERITITEEQVEFIjJhkeEUcaGx0fDBFWKBovFS/9oADAMBAAIRAxEAPwD7UbK0mSMek+KjebNnefFXhSgF95s2d58UbzZs7z4phCAX3mzZ3nxUiyM2d58VehAUGyM2d58VG82bO8+KYQgF95s2d58VO82bO8+KvQgKN6M2d58Ub0Zs7z4q9CAX3mzZ3nxRvNmzvPimEICnezdneUGyt2d58VchAL7zZs7z4qRZGDV3nxV6EBSbK06u8qN6M2d58VehAUb0Zs7z4o3mzZ3nxV6EBRvNmzvPijebNnefFXoQC+82bO8+KN5s2d58UwhAL7zZs7z4o3mzZ3nxTCEAvvNmzvPijebNnefFMIQC+82bO8+KN5s2d58UwhAZWmLM1tOWyDfpCQ52RqsB17FqQkdN+q/uUvnMT6ApfaGtME45xBOE8yjfbNp7LvBeR632P9lz9GhWYGhtqp4Tel4JeXZYkG7l8c0B0W/GbT2XeCN9s2nsu8FibjUuAC1tLg8uvFwyhxI5wLzT1KbPujajL1sY5om803JOoCQOdqA2t+M2nsu8F6pWhriQ04iCRBBxmMD0FYdLRlr/ABWiZiYwy9nXzR1rTu3bQXHJ7GsB/qa55I9zu4oB5U2q0Cm2SCcQ0AZkuIAz6VclNJcVv/mU/mNUPYtFXaR5OkQM6dUf2yf8ZUt0lT/rHTSqD4tTiE1F49PqKecqWt4HTh8Vcy0NOTgetLWSzNc2SMbzsZIPHOwq0WFuq923+KhOTK3XJfX2PZtdOYvsnZeEqxtQHIg9BWfbrI1rHOlxutJiQZgTHCBSfmw66VM/+n/8YU97oMUdnf7m8hYJsB5Ij9Nz/V7VAs5byo6q3+tQp3un1GKHn6e5voWDuhGVSoOndB/nTKhukXMewGo1wcSCHPZldJmbjSMQmvNMJwezN9CSZb5ybP6X0z+6tFq2seOoH4EpcjEhhCro1Q4SOcYiDIMHBWKSQQhCAEIQgBCEIAQhCAEIQgENN+q/uUvnMT6Q036r+5S+cxPoBUet9j/ZcfTbZ3vJ3FwAYTLahLXhjLoaMJ/DGrEDauvvAVcSBwP9lkWhtsI4NWmDgZBA6R0ICLDoGzVqYqGmWlxcYDzgSSDjrEiRqTh8nLPDQGEBuUOI/Fe+JSoq2yeNSjpF4jmk4HZ3r0alrk8OlGGGE670atkdJlAb6zLXUe6q6mAHMFNrruTpLniWu1EXQjRFSqARaHMJEQ4EY4CZ61NN4NpfBB9FT/zqKSGFk0k2blRwDx+bAkbY++9Tb7bRugvqsaA5rpvD8LgY7lBqU21XOqQC0NhxERg6Yd0EJLTFppGx1LzmYsfEkCb0xE9Kq9i8PEh7RumqVdzm0nSWRMgjPIicwn5XzvyHos3xBhwuOzIOto19C7inZmEvwGBw7AVKc8Ubm3FUFRqOCLrKwtbB2uPvcSFdK5HRdqtD6tNr3k0zrBAceATiA3brnUuiZSJe5t94ADTmDnenMcwVoSTWhzlmkgTSqACSWOga8ir2nBZVutNSlQNUEvcI4JDcZddzACX0HpOtXLg4MYWgEgAuBJJyMjZsWuGTjitoUxxU8N9Wb0olIb4qXA6GHhXYxH47kzj0q1tapeLS1uABkPOska28yoXGpWBp/T1KhaLNSqB96o43brC4GWlkYa5cOrFajLU4tBuHEwIcNZjXCWtVamXg1aRLqQ3RriGm7ILSWmdmHWofkXg4p97z+w86ysObGn2QqalhotBcWNAAkkCMBjqXoWxsAw7hYjgO2TsUG3U4JLoAzkEDrkK2JmeFdBLRdOlUDtzc7BzuK+oIBcS3CdieFjIyqVB7QP8AkCl7FuNEFrHtEkuxcJxyz1DIdCeFUHIj3hE2lqRgRSLPU1VXdbGH4AKyxVS5jXOzIBMKLVTL2OaHFpIIDhmDqISmg7LUp0gKri50zEyGjINB15T1qd0LWZpSiV5lEqpY9SiV5lEoD1KJXlEoD1KJXmUSgEtNn0X9yl85i0Vm6aPov7lL5zFpIBO02Zj/AFjGug4Xmgx71T5socjT7DfBNOOKiVN2Q4p7oW82UORp9hvgjzZQ5Gn2G+CZlF5MTIwR6C3myhyNPsN8FbZ7LTZO5sayc7rQJjKYVl5F5LslRS2RXUsrC68RwtskHuKQtXk9Z6hl7XE7d0qE97lpyvD6wBAJALjAGsmJw6lVpPcspOLumZ9l0VSEhgLIMFou9RJjHBeK+gGumHubOoBgHcBPWm7Y/c3Cpq4r/wBJODuon3EpslLEXMWx6Ea0y10OaSJIJOWEQ4AYHZrTO8KgJLameuX3uaTJHuCvqvuVGnU/gH9Qks9+I9yavIklsDAteirS9tzdmhmHBxORnWJzUaKsNWkXbm8OJwJJaThMC5AjPWV0F5VVqLXcYYjIiQ4dBGK0xyw4eRTLjixW1M8NtAaGxIDg48UmQ69mHCBPMV6daa4e525g4AZHISdRJJx2K55qsy9K3Zg2oOg8V3XHSrrNbmPJDTwhmwgh46WnHryVC4hTttQNY00jgZmHDIzldw6yl7bbXOcXOplt2C2SYvAEYyACMch4LevIvIDLpaXZwAQeAMcW/ljATJx5lD9L0zTeQCbxMDDHAYGDhktQlVvotObWnpaEBnaNtrGucXk8UQ4tdlODBIxu5K7fNGGBxaDekyIw4WcjnTBsdPHgNxz4Ix6V4OjqX5B1Ej3AHBAUVXWe5VILBnBaQDxBxSFGjoc594wQ0YB5ECXXTgcyMTz4aladF0sMDhlw3T75Vb9DUjOBx6P3CAZo0pbS4bxeAmHHHgTrnWpLXADhu493JuV8jYkvMzcYe4YRk3DowlR5niLtVwjLOJznNAOE1BfN+bjg0S0ZEMOqPzFWvNQFwBabrQ7FpG3n5lnN0bUH84mTLsHYnCDi47Ah9mtGMVQScCcBhjhxSDmdiA0RUqSBDDwb03iO6CvNO0vN3gDhNvDh6sNo/qWeGWoY3mE8XGIu9kfuoDrU27dY0hjbo4uWGJ4Q/KEBpstJMcB3CEjFuQjn50xKxqVqtDYmjNwXRjnMY54ZLWvIBPTR9F/cpfOYtVZGmT6P+5S+cxa6AVqHErzKl+Z6V5QEyiVCEBMolQq3PJN1mLtZOTRtd4a0BFotIYNpgmOYZknUOdUWGgSd1qYvIhsjit2AaidfUq6bBUcYM02nhOP82o3/AFadWU9GOipsQmeajA4FrhIIII2g4FK6MrGHU3mX0jdJ2tiWO6294KbWXpN25VGV/wAOFKr+lx4Dj+lx9zioLJXH7ZQ3RjmzBOR2OBlp6iAVFhtO6MDiIOIcNjmmHD3gq5ZoduVoj8FfEc1Vgx7TRPsHahBpyiVCEBMqi2WNlUcNskZOBIc3na4YjqVyEBmONejl/wAhg1YNrgcx4tTuPSmbBpOnWnc3YjNjgWvb0tOITSS0joqnWgvEOHFqNMVG9Dh8FBZWe49KJWGa9os/rBvimPxtEVgP6m5O6QtHR+kadYTScDtGTh0g4hLrYODSvyG5RKhCkqJ1BVYSWekacTTdg8fodrHMferrNbG1OKcdbTg4dSvS1psjX45O2+P3KAZlEpFlV7DddwtknE/pdkTzGDzlNU6wdMZjMHAjpBQFkolQhATKJUIQEyiVCEAnpj1f9yl85i2Vi6Y9X7dL5rFtIBR+Z6V5UVjielKWgmKjmta9zWNIDhI4z5GGKm2lyuLWw4iVm2a2g1G06lmgkvF8NFyGEwcRrjLnSR0s7D/iXccZaZukuuwIzLbpjUSVBY2gS83WYRg5+ocw2n4dyWt1TEWagYJE1HjNjTz/AJ3eJ2KzzmWvcxtE3abXkkYTdiABEScT0RtWbU042Q59lPDOBu4nAxJIzwj3KUyGjZo0gxoa0AACABqAXtL2Z7XVn0zQhrQC15bg44XxlhF5vTjsUaVpNa6iWANmpBgRIuPwTdjZDKU0tTvUajQ0OlpF05HDJX3kXlOAjGZnktbzWoNL5vN4Ls8YyIMYyP3Tel7KalMhuDxDmHY9plvwjrSmhCWbpS5N5j9D+G34kdS07xURi2tS05pSdjP0HpltoDsC1zTBac+n3yOpaiwrXo3cya9nHpA4uc387TF5ndI5+lalltQqMD2GQ4SPDpUJPZ7kzcd47DKFXeKLxVsJnjRYhV3ii8UwjGixcd5Q6JqtfuzCXRjLQGvH6rvGA2+9dbeKLyrOliVjWjxDpSxJCWgq5fSBdUFU7QIjmPP1BaKw7Xo1zHGrZeC78VP8D+rUfvBNaN0o2qI4r28ZhzB/cKF/5f8A0Ss+9Hb7fvoaSFXeKLxV8JljR7ewEQRI2JapRIzBe0ZYxUZ+l2scxV14ovJhYxorpvdEt9I3aMKg2hzdZ9x5lbSqhwlpn4jmI1JZjMX1DU3MMdBMCC0NaTeJzGJ6E66nTq8JrhOQe0iejn6CqliEKN7Hle5qkWQnKofc1CQQp3k7lD2Ql7fTdTYX35iMCBBlwH7oCjTXqv7lL5rFtLC0wfR+3S+axbqlqxCdzOrnhHpSdseQyoRU3IxT4Z1cN2GG3LrTVo4x6UraCQ2oW0xUIFPgHLjuk9Wa1ku6YQffM4VnQ4G3tLjqiAAZnLEauhexVBYGutmLXh94FwNwtEA80iVdYrEXvitZWtacXGDi4HgnAxzk9GxJu0Q43yLMwRecyMbwa5m5sfBxwvSNcBYnQXipVuMG/A51R8ipEC6GubAaB+eMMsFXab0w+2tEThjxmnMH7zgJqxsq8V9lYLlMlrpMF3GujMjEpe7Vfe/4TcYJLicSeNGOGOPXtQFtltO5vaatrvNADroabrmuBgz1ZDKE3pG306hpCm8OLaokDVLHxPuVujLKKjb1aztpubwGjM3QIGPWQq9J2KnTNM02hpdVF6NcMerQ8SKz8LLryLyhC6bI5bsRdwLSDqqsLT+qmZHcT7k/eSGl8GNeP5b2v6puu7iU8s4rVovKV0mTeWY8b3qXh6qoeFsY85O6Dr51pLzUphwLXCQRBByIKtKF9tyIztvse7yLyy6Np3GadSSGiabsy5gzbzub8FoteCAQZByIURknpzEk18j3eReUIV7Irdk3kXlCEshdk3kjpDR4qEPablVvFePg7aE6hVlBSVmTGpKLuhCwaSJO51xcqjsv52n9loSlrdY21Ww8YjJw4zTtBSdntjqThTtB5m1dR5nbD986yTcHae3X8mrtNXhv0/Bq3kXlCFvZGF2VvqtbQrmpN0uuGIBh7WMwJwHGWQ2vZt0ZUDKwcDfHFAJvEy4TzZnYBrhbLBNKrDmt9IDedF0ACmTnh/2sanbLQ5zgLVQ4MAklscYyAI6MernXLLc7I7IWp71LwSK903pvXQ0XpPFzz9xjWtPRNoo03VX021QbrSQ7K6XAC6NXGGCpfVtLSC600eFLm4S0saZJEN/qHu5ldRdaKlNtSz1WvIDgZycb5c0YtEiCBIjrUEnQ2G1Cqxr2ggO1HPAwl9Oeof7P+bUpXsdpNVpFRopNLCRiHG7xshkZOHQm9Oeof7P+bUBm6XPo/bpfNYugC53S3q/bp/NYuiC0qIypO5mWjjHpSGkhT3Oqari1oFIy0S6RUcRA14p+0cY9KUtVN7mVBTLQ6KeLou8d08bDJXn4DOHjMhz6DCHNq15D2OugHhflzORhx7SvpVLPVO5NfVa+o8vi6QQ5zACHHLANnrT1OnXN+9vf8IpugTF4STz3QcMsAq6QtUgncAZElt29GEXSdvCz2rA6TIpvoA3n1rRdbxgQYxAHCI24D3K61Mot3Nxr1+GA4SDlumEzsiI/plar6dpJdubKVwl12Q3GHENPRAB6eZV07JbM3NonAgCAQ3HADDLb3IB13lDTABh8F7mTdyLWh2XtALxpG0iq2g9k3TVwkRk14mE7YLMdziu1hdJyaLsasOgD3JfTgjcYw9KP8Hq0PEis/CyEIQuo4zN044inhrN0iJBDmkQR0wr9FVS6kwnMCD0twPwVWnPVj9bP8wtBYpPNbvpZfyaNrLS8wQhC2MxbSFjFVhacNYOsHUUjQoVKAvAXgZL6czBJzYf2WuhYzoxlLHz6mkajSw8iqz12vbeaZH3gVak61jxv0iGv1j8Dv1D9xirrPWLhwmlpGYOXSHZEc60i3zKu3Isc8DMgSYE7di9LN01UG5hwM3HsdgfyulP03ggEZEAicDiJyU31sRbS57QhCkgFVaKLXtLXiQc1ahQ1dWZKdtjFs9r3EgXxUpHiuBBLeYxq++ZbDHAiQZBxBGSyNK2K7L2taQYvNIwGOLh986a0XRgFwfLXfhuwAdeEmCuGjUqqs6Uo6LZ3/Xb7fI6asYOCmnrz0/fcad6itwHVOHxWkh0wyCCMRGeGxYpdThzd5vlvCiX5nMHDDAdC26NaowuuBhDnXsSQcgIwHMrN/VvyU+076Vs4O4jONlqYjrY2pd/4TnXWMDYLpDSDdiQIEEjadkYpyyWh1KmXU7M4Oe9wg3y4C40i8SJicMMMNaf39W/JT7TvpU7+rfkp9p30qMEuhOZHqJ+f6ocWmzPlsSBORJE8XEYHnxGC0dNOmzuP6T/7mqnf1b8lPtO+lU2ytVqMLC2mAYkhzicCDs5lOCQzI9SnS3q/bp/NYuiC53S3q/bp/NYuiCtV3KUeZmV+MelKVzS4TbQYa4MjAwS1zjqHQm7Rxj0rwtLXjYyxWlcyHWPR5JN+CTOBPdhgFVUsFhJkViOKHYky1uoYYLbhEKuUi+czxo/SNlosDGVRdEwMdZJOraSmfP1n5Ue4+CphCZSGcy7z9Z+VHuPgkdJaSpVXURTdeIqTgDgLj8ckxCFKppO5DqtqxKEIWhkI6YEsA21KY97wnlTaaF8AbHNd2SD+y9VqzWCXkNGGJMDEwMVFtbk+RYhCFJBVXtDGCXuDRlJIGPWk6+m6LYF+9M8QF2W27MK/SFl3RoAiQZE5bCD1ErLqaFJzp0T0/wD5WFSdRPuxuaRUXuz03ylpCoQ91xkC65zXNl2sQRj/ANFTpLTdB1NzWPDy7g3Wy445ktGMRKWq+TrXCHUKRGzCP8VS3ybYyQyzgA5im+6D0iQsnUq2s4l8ML7lJiDuNF110Aw1rZuvaRg4g6j70VLW51zdaz2OaQ4MusMEAgY3TOB261J8mafI1G9FQ/s9X0tFFggCuANV9x/crltVirJP0Nbxb5GloDSe7NIdevN/E5t0OaSYIjDUtI1m3gyeEQXAa4BAJ7x71zrbBGMVjqxvH4qvedOQYqzET6UYHMYdC6Y8TJK0osydJN6M6pCytCUIvOBddMNAc5xyxJhxwzjqWquuEsUU7GUlZ2IIWWBuD/8Aw39x/wCvh0LVVdooh7S06+7nCzrU3JJx8S2/HyZaEraPZ7liEho6qRNJ/GZlzt1FPq8J4o3KyVnYEIQrlQQhCAT0t6v26XzWLogud0t6v26fzWLogsKu50UdjMr8Y9K8L3W4x6T8VU90AnOBMa1stjB7npUULU15e1pxY667DIwD15rnrR5YgAFlF5nbqww4sysbRflI+nXe+ozg1XC8GtfIgQC0ERr1lYPiaaaSZ2x7PruLbi/Lz/UfQViU67t/OZehpYDd1EtGEbOMfcser5bEOIFNl0Exee5ro1SII9xWPpHThdW3W/uJgBt1zSZAIM3hsKpU4mGlnzNaHZ9Vtqatdabb/wAH0S21rlN7wJutLo6ASuWp+VVbC9SpRruufMa4kYlYz/KGq5pabRIfLcWN14ZgJZlpIwmm7nvXT7lz1uLbayzv4PsumlLP16WZ9QY4EAjI4joKqt1o3Om58F10TAiT78Fx+j/Kd9Om1hptddwBFTGNWewKy3eVLqlNzNwIvCOOD3Lp+KpuO+p539M4hS1jpf6GtYfKZlR7WOpvYXGATdLZ1SQcJV3lUP8AjP6W/wCQXEFz9rQekyPcmtK6WrVQA9zwIALaUES3G8bwwn9lzx4vFBqe56VTsnBWhKl4Vq7+T/k7rRl3cqdwQ0tBA6ROtNL5rR05aKYY2nUcQMLr2NiNkhuA519BsNsbVY17TmMtYOsHrXXRrxqaI8jiuDqUHeWzGUKJUrc4wQhCA47S2jLW60VTRLw18Q7dYDRwMGNvRMtOBbrOOMKqt5xa8AFxLyYIuFvAENL5waDhMQTjC7ZCrhL4jlrVYLUdINqtLhRBpz6SGXRTcHi5ezvEHi4xmupQhSlYq3cEIXl7oBJyAk9Skg9IWRY/KWzVLt2pF8kNvgsDoAPBLomQ4RGacs2kqVSAyowki9dvC/G27nCi5NmRb6BMPZx2Yj+oa2npV9mrh7Q5uR942g84yS2jtLUq5cKRJu44tcARJF5pIhzZBxGGCvpUAwuIMBxvEagdZGycFCSvdEvoy9CzdI6XbSNMAtdfeGnhgQD+JXWbSdKo8sY6XAE5GIBAMGIOYV7MqOIQhQBLS3q/bpfNYujC5vS/q/bpfNYukCwqnRR2Murxj0n4leVNU8J3SfiV5lbLYwluzm63kwSTdqACSQC3KTMTKp/hep+dnucuqlErB8LSfI9CHavFwSSnt5L8HHu8mq+rcz7TvpVX8OVvyM7Q8F2Nd5DXFucGMCcYwwGa4bR3lFbJZepmo0E3yabmgyaA4DgBMbo/MDiwcpVHwlI2j2xxfVeiJf5PVeQB55Z+5VR8n3j+QekAfEFa2gfKWrVqCnVpwA2Xuh15p3JlSXCLom+WxMyEz5JaVrV903zTcwhwfTlhb6KoCWDXJEEHq2qPg6b6lv6zxHOMX/j3OZraDcMDQf1NcfgqjomP5dRvND/gV9NlEqPgY9WSu2p86cfT3PllXRjAZcHA7TI+IXgaPZqe/tr6qV5dSac2g9IVfgf7voXXbMedJevsfMKdlgQKj46QfiCpbZBrcXHaQ0n3wvpT7JTObGnpaPBVu0bROdJnYHgo+BfKX0NF21Sas6X+3sfO95t5+ox8F0PknYpqGob0MECXE4uGWJ1D4rdOg7PyTRzgQe5NWSyspNu0xAmdeavS4WUZ3bMOM7TpVqThCnZvnoMIUSiV2nikryagBgkTskSplYnlDZg668tB/AZE4HEd471aKu7FZywxbNuUrY7ZuhqYQKbyyTrgAk49K5unfpj0LyzmzYfZOXUl31q+51WObTcKr7xMkZls58zYWr4eSMY8VTkt7HbAqHtkEbcPeuR0fpOpQYGNptgHCXbfa2ymf4gq/lp+/wD+6rkz6F8+HUpsfktZXXwyq55BN6HU+CTdngtaADwM4k4zKb0X5KU6NXdA95DeK03YBuXCSQJJidcY5LH0faatJznNFKXTJvTmQf2506dL2g/iYOgTh03VGQyfiEaGj2UrLUFHd6hLgBTpvPAY2TdayGga9ZJyWlpWoG0akkDgOAJIzLTGa5Gruz6u6XpcAIIY4nAg5BsalfXpVavrb7sI9U+QDqbIge5WVHzKuv5P0MuloosDi9zXAtiLgEExBRarRU3T0bzTuSwXA+SMNYEagtU6PJzpVHdLXH4r1T0adVB3W0e/ErpeDa69TjjmJ3afoVWfSdWkwU31LxdPpCSXxI90CV0Wg6wcw3apqw6JIgjAYY4np51js0W/VRg890d8rc0XZTSYQcybxjKYAw6gB1LnqqCXdOqjKo/Ev35Eaa9V7dL5rF0oXM6bPovbp/NaumC4qvI9CjszGtFThOH9R+JVV/7wTVo0KHuLt1qiSTALIE7JbKr8wDlq3aZ9CsqsbFXSk2U7p94I3T7wV3mActW7TPoR5gHLVu0z6FObEjJkU3/vBRe+5Cv8wDlq3aZ9Cn+Hxy1btM+hM6IyZCzQ0EkAAuIJOEkgAAnqXq+Psq7zAOWrdpn0Kf4fHLVu0z6EzojJkUbp94Iv/eCu8wDlq3aZ9CnzAOWrdpn0JmxGTIov/eCL/wB4K7zAOWrdpn0I8wDlq3aZ9CZsRkyKb/3gi/8AeCu8wDlq3aZ9Cn+Hxy1btM+hM2IyZFG6feCN0+8Fd5gHLVu0z6EeYBy1btM+hM2IyZFN/wC8EX/vBXeYBy1btM+hT/D45at2mfQmbEZMijdPvBeK7GvF14BGzoyTPmActW7TPoU/w+OWrdpn0JnRGTIzG6Poj+W3rx+KsbZKQyps7LU95gHLVu0z6EeYBy1btM+hTnrzIyGJihT1MYPZavTWMGTW+5qa8wDlq3aZ9CPMA5at2mfQozok5Mii8Ng7lN8fcK7zAOWrdpn0I8wDlq3aZ9CZsRkyKjU+8Ebr9yrfMA5at2mfQp/h8ctW7TPoTNiMmRRun3KkVPvBW+YBy1btM+hHmActW7TPoTNiMmRVuv3go3T7wV/8Pjlq3aZ9CjzAOWrdpn0JmxGTIzNMP9F7dL5rF1YWJW8mmuEGtXiQeMz8JDh+DmW2FlUkpbGtODju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en-US" b="1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RECENT DEVELOPMENT</a:t>
            </a:r>
            <a:endParaRPr lang="en-US" dirty="0">
              <a:ln w="180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dirty="0" smtClean="0"/>
              <a:t> GSAT-7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endParaRPr lang="en-US" dirty="0" smtClean="0"/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dirty="0" smtClean="0"/>
              <a:t>GSAT-14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590800" y="1300480"/>
          <a:ext cx="6096000" cy="261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137160">
                <a:tc>
                  <a:txBody>
                    <a:bodyPr/>
                    <a:lstStyle/>
                    <a:p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MANUFACTURER</a:t>
                      </a:r>
                      <a:endParaRPr lang="en-US" sz="2000" dirty="0"/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ISRO</a:t>
                      </a:r>
                      <a:endParaRPr lang="en-US" sz="2000" dirty="0"/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Launch mass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2,650 kilograms (5,840 lb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 kilowatts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Launch 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 August 2013, 20:30 UTC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Period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23.93 hours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UHF,C-BAND,KU-BAND</a:t>
                      </a:r>
                      <a:endParaRPr lang="en-US" dirty="0"/>
                    </a:p>
                  </a:txBody>
                  <a:tcPr/>
                </a:tc>
              </a:tr>
              <a:tr h="1422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590800" y="4267200"/>
          <a:ext cx="6096000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1496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MANUFACTURER</a:t>
                      </a:r>
                      <a:endParaRPr lang="en-US" sz="2000" dirty="0"/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ISRO</a:t>
                      </a:r>
                      <a:endParaRPr lang="en-US" sz="2000" dirty="0"/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149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Launch mass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1,982 kilograms (4,370 lb</a:t>
                      </a:r>
                      <a:endParaRPr lang="en-US" dirty="0"/>
                    </a:p>
                  </a:txBody>
                  <a:tcPr/>
                </a:tc>
              </a:tr>
              <a:tr h="3149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Power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2,600 watts</a:t>
                      </a:r>
                      <a:endParaRPr lang="en-US" dirty="0"/>
                    </a:p>
                  </a:txBody>
                  <a:tcPr/>
                </a:tc>
              </a:tr>
              <a:tr h="12192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Launch 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January 2014, 10:48 UTC</a:t>
                      </a:r>
                      <a:endParaRPr lang="en-US" dirty="0"/>
                    </a:p>
                  </a:txBody>
                  <a:tcPr/>
                </a:tc>
              </a:tr>
              <a:tr h="1371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Period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23.93 hours</a:t>
                      </a:r>
                      <a:endParaRPr lang="en-US" dirty="0" smtClean="0"/>
                    </a:p>
                  </a:txBody>
                  <a:tcPr/>
                </a:tc>
              </a:tr>
              <a:tr h="5511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Band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6KU-BAND,6</a:t>
                      </a:r>
                      <a:r>
                        <a:rPr lang="en-US" baseline="0" dirty="0" smtClean="0"/>
                        <a:t> EXT C-BAND ,2 KA-BAND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991600" cy="12192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en-US" b="1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ISRO TO LAUNCH ASTROSAT </a:t>
            </a:r>
            <a:br>
              <a:rPr lang="en-US" b="1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</a:br>
            <a:r>
              <a:rPr lang="en-US" b="1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                   IN 2015</a:t>
            </a:r>
            <a:endParaRPr lang="en-US" dirty="0">
              <a:latin typeface="+mn-lt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304800" y="1676401"/>
          <a:ext cx="8534400" cy="41148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0"/>
                <a:gridCol w="4267200"/>
              </a:tblGrid>
              <a:tr h="478673">
                <a:tc>
                  <a:txBody>
                    <a:bodyPr/>
                    <a:lstStyle/>
                    <a:p>
                      <a:r>
                        <a:rPr kumimoji="0" lang="en-US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ORGANIZATION</a:t>
                      </a:r>
                      <a:endParaRPr lang="en-US" sz="2400" dirty="0"/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ISRO</a:t>
                      </a:r>
                      <a:endParaRPr lang="en-US" sz="2400" dirty="0"/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19447"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Launch 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2015 (planned)</a:t>
                      </a:r>
                    </a:p>
                  </a:txBody>
                  <a:tcPr/>
                </a:tc>
              </a:tr>
              <a:tr h="519447"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Launch site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Satish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Dhawan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Space Centre</a:t>
                      </a:r>
                      <a:endParaRPr lang="en-US" dirty="0"/>
                    </a:p>
                  </a:txBody>
                  <a:tcPr/>
                </a:tc>
              </a:tr>
              <a:tr h="519447"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1,650 kg (3,640 lb)</a:t>
                      </a:r>
                      <a:endParaRPr lang="en-US" dirty="0"/>
                    </a:p>
                  </a:txBody>
                  <a:tcPr/>
                </a:tc>
              </a:tr>
              <a:tr h="519447"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Orbit height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650 km (400 mi)</a:t>
                      </a:r>
                      <a:endParaRPr lang="en-US" dirty="0"/>
                    </a:p>
                  </a:txBody>
                  <a:tcPr/>
                </a:tc>
              </a:tr>
              <a:tr h="519447"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Orbit period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years</a:t>
                      </a:r>
                      <a:endParaRPr lang="en-US" dirty="0"/>
                    </a:p>
                  </a:txBody>
                  <a:tcPr/>
                </a:tc>
              </a:tr>
              <a:tr h="519447">
                <a:tc>
                  <a:txBody>
                    <a:bodyPr/>
                    <a:lstStyle/>
                    <a:p>
                      <a:r>
                        <a:rPr kumimoji="0" lang="en-US" sz="1800" b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Wavelength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Multi-wavelength</a:t>
                      </a:r>
                      <a:endParaRPr lang="en-US" dirty="0"/>
                    </a:p>
                  </a:txBody>
                  <a:tcPr/>
                </a:tc>
              </a:tr>
              <a:tr h="51944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sz="5600" b="1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REFRENCES</a:t>
            </a:r>
            <a:endParaRPr lang="en-US" sz="5600" dirty="0">
              <a:ln w="180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5410200"/>
          </a:xfrm>
        </p:spPr>
        <p:txBody>
          <a:bodyPr>
            <a:normAutofit fontScale="70000" lnSpcReduction="20000"/>
          </a:bodyPr>
          <a:lstStyle/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dirty="0" smtClean="0"/>
              <a:t>WEBSITES</a:t>
            </a:r>
            <a:r>
              <a:rPr lang="en-US" dirty="0"/>
              <a:t>:  www.electronicsforu.com </a:t>
            </a:r>
            <a:r>
              <a:rPr lang="en-US" dirty="0" smtClean="0"/>
              <a:t>,</a:t>
            </a:r>
            <a:r>
              <a:rPr lang="en-US" dirty="0"/>
              <a:t> </a:t>
            </a:r>
            <a:r>
              <a:rPr lang="en-US" dirty="0" smtClean="0"/>
              <a:t>www.amazon.com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>
              <a:buNone/>
            </a:pPr>
            <a:r>
              <a:rPr lang="en-US" dirty="0" smtClean="0"/>
              <a:t>  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ARTICLES : Communication </a:t>
            </a:r>
            <a:r>
              <a:rPr lang="en-US" dirty="0"/>
              <a:t>satellites </a:t>
            </a:r>
            <a:r>
              <a:rPr lang="en-US" dirty="0" smtClean="0"/>
              <a:t>,</a:t>
            </a:r>
            <a:r>
              <a:rPr lang="en-US" dirty="0"/>
              <a:t> Wireless communications </a:t>
            </a:r>
            <a:r>
              <a:rPr lang="en-US" dirty="0" smtClean="0"/>
              <a:t>,</a:t>
            </a:r>
            <a:r>
              <a:rPr lang="en-US" dirty="0"/>
              <a:t> Artificial satellites </a:t>
            </a:r>
            <a:r>
              <a:rPr lang="en-US" dirty="0" smtClean="0"/>
              <a:t>,</a:t>
            </a:r>
            <a:r>
              <a:rPr lang="en-US" dirty="0"/>
              <a:t> Space exploration. 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dirty="0" smtClean="0"/>
              <a:t>BOOKS: </a:t>
            </a:r>
            <a:r>
              <a:rPr lang="en-US" dirty="0"/>
              <a:t> Satellite Communications by Timothy Pratt and Dennis </a:t>
            </a:r>
            <a:r>
              <a:rPr lang="en-US" dirty="0" err="1" smtClean="0"/>
              <a:t>Roddy</a:t>
            </a:r>
            <a:r>
              <a:rPr lang="en-US" dirty="0" smtClean="0"/>
              <a:t> , </a:t>
            </a:r>
            <a:r>
              <a:rPr lang="en-US" dirty="0"/>
              <a:t>Satellite Communication Systems by M. </a:t>
            </a:r>
            <a:r>
              <a:rPr lang="en-US" dirty="0" err="1" smtClean="0"/>
              <a:t>Richharia</a:t>
            </a:r>
            <a:r>
              <a:rPr lang="en-US" dirty="0" smtClean="0"/>
              <a:t> </a:t>
            </a:r>
            <a:endParaRPr lang="en-US" dirty="0"/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90800" y="228600"/>
            <a:ext cx="492955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   YOU</a:t>
            </a:r>
          </a:p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ANY QUERRY???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2530" name="Picture 2" descr="C:\Users\HP\Desktop\yoy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438400"/>
            <a:ext cx="4876800" cy="44196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021 0.08326 L 0.26614 0.16582 L 0.33819 0.16582 L 0.30225 0.24977 L 0.33819 0.33233 L 0.26614 0.33233 L 0.23021 0.41628 L 0.19427 0.33233 L 0.12222 0.33233 L 0.15816 0.24977 L 0.12222 0.16582 L 0.19427 0.16582 L 0.23021 0.08326 Z " pathEditMode="relative" rAng="0" ptsTypes="FFFFFFFFFFFFF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b="1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</a:t>
            </a:r>
            <a:r>
              <a:rPr lang="en-US" b="1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CONTENT</a:t>
            </a:r>
            <a:endParaRPr lang="en-US" b="1" dirty="0">
              <a:ln w="180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373563"/>
          </a:xfrm>
        </p:spPr>
        <p:txBody>
          <a:bodyPr/>
          <a:lstStyle/>
          <a:p>
            <a:pPr marL="514350" indent="-514350">
              <a:buClr>
                <a:schemeClr val="tx1"/>
              </a:buClr>
              <a:buFont typeface="Wingdings" pitchFamily="2" charset="2"/>
              <a:buChar char="v"/>
            </a:pPr>
            <a:r>
              <a:rPr lang="en-US" dirty="0" smtClean="0"/>
              <a:t>INTRODUCTION</a:t>
            </a:r>
          </a:p>
          <a:p>
            <a:pPr marL="514350" indent="-514350">
              <a:buClr>
                <a:schemeClr val="tx1"/>
              </a:buClr>
              <a:buFont typeface="Wingdings" pitchFamily="2" charset="2"/>
              <a:buChar char="v"/>
            </a:pPr>
            <a:r>
              <a:rPr lang="en-US" spc="150" dirty="0" smtClean="0"/>
              <a:t>MODULATION AND DEMODULATION</a:t>
            </a:r>
          </a:p>
          <a:p>
            <a:pPr marL="514350" indent="-514350">
              <a:buClr>
                <a:schemeClr val="tx1"/>
              </a:buClr>
              <a:buFont typeface="Wingdings" pitchFamily="2" charset="2"/>
              <a:buChar char="v"/>
            </a:pPr>
            <a:r>
              <a:rPr lang="en-US" spc="150" dirty="0" smtClean="0"/>
              <a:t>UTILITY IN SHIPS</a:t>
            </a:r>
          </a:p>
          <a:p>
            <a:pPr marL="514350" indent="-514350">
              <a:buClr>
                <a:schemeClr val="tx1"/>
              </a:buClr>
              <a:buFont typeface="Wingdings" pitchFamily="2" charset="2"/>
              <a:buChar char="v"/>
            </a:pPr>
            <a:r>
              <a:rPr lang="en-US" dirty="0" smtClean="0"/>
              <a:t>A.I.S (AUTOMATIC IDENTIFICATION SYSTEM)</a:t>
            </a:r>
          </a:p>
          <a:p>
            <a:pPr marL="514350" indent="-514350">
              <a:buClr>
                <a:schemeClr val="tx1"/>
              </a:buClr>
              <a:buFont typeface="Wingdings" pitchFamily="2" charset="2"/>
              <a:buChar char="v"/>
            </a:pPr>
            <a:r>
              <a:rPr lang="en-US" dirty="0" smtClean="0"/>
              <a:t>RECENT </a:t>
            </a:r>
            <a:r>
              <a:rPr lang="en-US" kern="2500" dirty="0" smtClean="0"/>
              <a:t>DEVELOPMENTS</a:t>
            </a:r>
          </a:p>
          <a:p>
            <a:pPr marL="514350" indent="-514350">
              <a:buClr>
                <a:schemeClr val="tx1"/>
              </a:buClr>
              <a:buFont typeface="Wingdings" pitchFamily="2" charset="2"/>
              <a:buChar char="v"/>
            </a:pPr>
            <a:r>
              <a:rPr lang="en-US" kern="2500" dirty="0" smtClean="0"/>
              <a:t>FUTURE EXPECTATION </a:t>
            </a:r>
          </a:p>
          <a:p>
            <a:pPr marL="514350" indent="-514350">
              <a:buFont typeface="Wingdings" pitchFamily="2" charset="2"/>
              <a:buChar char="v"/>
            </a:pPr>
            <a:endParaRPr lang="en-US" dirty="0" smtClean="0"/>
          </a:p>
          <a:p>
            <a:pPr marL="514350" indent="-514350">
              <a:buFont typeface="Wingdings" pitchFamily="2" charset="2"/>
              <a:buChar char="v"/>
            </a:pP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dirty="0" smtClean="0"/>
              <a:t>Revolving body around the earth is satellite.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dirty="0" smtClean="0"/>
              <a:t>The first communication system was launched on 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dirty="0" smtClean="0"/>
              <a:t>18 DECEMBER 1958.</a:t>
            </a:r>
          </a:p>
          <a:p>
            <a:pPr>
              <a:buNone/>
            </a:pPr>
            <a:endParaRPr lang="en-US" dirty="0" smtClean="0"/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dirty="0" smtClean="0"/>
              <a:t>“</a:t>
            </a:r>
            <a:r>
              <a:rPr lang="en-US" b="1" dirty="0" smtClean="0"/>
              <a:t>EXTRA TERRESTRIAL RELAY</a:t>
            </a:r>
            <a:r>
              <a:rPr lang="en-US" dirty="0" smtClean="0"/>
              <a:t>” by author </a:t>
            </a:r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b="1" dirty="0" smtClean="0"/>
              <a:t>C CLARK</a:t>
            </a:r>
            <a:r>
              <a:rPr lang="en-US" dirty="0" smtClean="0"/>
              <a:t> in </a:t>
            </a:r>
            <a:r>
              <a:rPr lang="en-US" b="1" dirty="0" smtClean="0"/>
              <a:t>1945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Clr>
                <a:schemeClr val="tx1"/>
              </a:buClr>
              <a:buNone/>
            </a:pPr>
            <a:endParaRPr lang="en-US" sz="2000" dirty="0" smtClean="0"/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685800"/>
            <a:ext cx="5317481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0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INTRODUCTION</a:t>
            </a:r>
            <a:endParaRPr lang="en-US" sz="50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TYPES OF SATELLITES</a:t>
            </a:r>
            <a:endParaRPr lang="en-US" dirty="0">
              <a:ln w="180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86000"/>
            <a:ext cx="8229600" cy="4389120"/>
          </a:xfrm>
        </p:spPr>
        <p:txBody>
          <a:bodyPr/>
          <a:lstStyle/>
          <a:p>
            <a:r>
              <a:rPr lang="en-US" sz="3600" dirty="0" smtClean="0"/>
              <a:t>ACTIVE</a:t>
            </a:r>
          </a:p>
          <a:p>
            <a:endParaRPr lang="en-US" sz="3600" dirty="0" smtClean="0"/>
          </a:p>
          <a:p>
            <a:endParaRPr lang="en-US" sz="3600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sz="3600" dirty="0" smtClean="0"/>
              <a:t>PASSIVE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/>
            </a:r>
            <a:br>
              <a:rPr lang="en-US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</a:br>
            <a:endParaRPr lang="en-US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pic>
        <p:nvPicPr>
          <p:cNvPr id="4" name="1"/>
          <p:cNvPicPr>
            <a:picLocks noGrp="1"/>
          </p:cNvPicPr>
          <p:nvPr>
            <p:ph idx="1"/>
          </p:nvPr>
        </p:nvPicPr>
        <p:blipFill>
          <a:blip r:embed="rId2" cstate="print">
            <a:alphaModFix/>
            <a:lum/>
          </a:blip>
          <a:stretch>
            <a:fillRect/>
          </a:stretch>
        </p:blipFill>
        <p:spPr>
          <a:xfrm>
            <a:off x="4495800" y="762000"/>
            <a:ext cx="4648200" cy="5257800"/>
          </a:xfrm>
          <a:prstGeom prst="rect">
            <a:avLst/>
          </a:prstGeom>
          <a:ln>
            <a:noFill/>
            <a:prstDash/>
          </a:ln>
        </p:spPr>
      </p:pic>
      <p:pic>
        <p:nvPicPr>
          <p:cNvPr id="1026" name="Picture 2" descr="C:\Users\HP\Desktop\images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62000"/>
            <a:ext cx="4495800" cy="5105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743200" y="62484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GEOSTATIONARY  SATELLITE</a:t>
            </a:r>
            <a:endParaRPr lang="en-US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sat.mo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4800" y="692877"/>
            <a:ext cx="8528420" cy="616512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   MODULATION</a:t>
            </a:r>
            <a:endParaRPr lang="en-US" dirty="0">
              <a:ln w="180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57400"/>
            <a:ext cx="8229600" cy="4525963"/>
          </a:xfrm>
        </p:spPr>
        <p:txBody>
          <a:bodyPr/>
          <a:lstStyle/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dirty="0" smtClean="0"/>
              <a:t>NEED OF MODULATION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endParaRPr lang="en-US" dirty="0" smtClean="0"/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dirty="0" smtClean="0"/>
              <a:t>TRANSPONDER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endParaRPr lang="en-US" dirty="0" smtClean="0"/>
          </a:p>
          <a:p>
            <a:pPr>
              <a:buClrTx/>
              <a:buFont typeface="Wingdings" pitchFamily="2" charset="2"/>
              <a:buChar char="Ø"/>
            </a:pPr>
            <a:r>
              <a:rPr lang="en-US" dirty="0" smtClean="0"/>
              <a:t>DEMODULATION</a:t>
            </a:r>
          </a:p>
          <a:p>
            <a:pPr>
              <a:buClrTx/>
              <a:buFont typeface="Wingdings" pitchFamily="2" charset="2"/>
              <a:buChar char="Ø"/>
            </a:pPr>
            <a:endParaRPr lang="en-US" dirty="0" smtClean="0"/>
          </a:p>
          <a:p>
            <a:pPr>
              <a:buClrTx/>
              <a:buFont typeface="Wingdings" pitchFamily="2" charset="2"/>
              <a:buChar char="Ø"/>
            </a:pPr>
            <a:r>
              <a:rPr lang="en-US" dirty="0" smtClean="0"/>
              <a:t>OUTPUT SIGNAL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ch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2057400"/>
            <a:ext cx="4419600" cy="46482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</a:t>
            </a:r>
            <a:r>
              <a:rPr lang="en-US" sz="5600" b="1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UTILITY IN SHIPS</a:t>
            </a:r>
            <a:endParaRPr lang="en-US" sz="5600" dirty="0">
              <a:ln w="180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3074" name="Picture 2" descr="C:\Users\HP\Desktop\How does GPS work   Explore   physics.org_files\3728939543_15aaefe316_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4038600"/>
            <a:ext cx="2819400" cy="2057400"/>
          </a:xfrm>
          <a:prstGeom prst="rect">
            <a:avLst/>
          </a:prstGeom>
          <a:noFill/>
        </p:spPr>
      </p:pic>
      <p:pic>
        <p:nvPicPr>
          <p:cNvPr id="3076" name="Picture 4" descr="C:\Users\HP\Desktop\Radar Basics - Physical fundamentals of the radar principle_files\radarprinzip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600" y="2667000"/>
            <a:ext cx="2849217" cy="3276600"/>
          </a:xfrm>
          <a:prstGeom prst="rect">
            <a:avLst/>
          </a:prstGeom>
          <a:noFill/>
        </p:spPr>
      </p:pic>
      <p:pic>
        <p:nvPicPr>
          <p:cNvPr id="9" name="Picture 8" descr="GPS Signals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66800" y="1371600"/>
            <a:ext cx="2971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762000" y="1143000"/>
            <a:ext cx="8229600" cy="5486400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None/>
            </a:pPr>
            <a:r>
              <a:rPr lang="en-US" sz="2400" b="1" dirty="0" smtClean="0"/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3352800"/>
            <a:ext cx="10878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G.P.S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191000" y="3429000"/>
            <a:ext cx="1483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RADAR</a:t>
            </a:r>
            <a:endParaRPr lang="en-US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248400" y="1524000"/>
            <a:ext cx="11753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SSAS</a:t>
            </a:r>
            <a:endParaRPr lang="en-US" sz="2800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build="allAtOnce"/>
      <p:bldP spid="15" grpId="0" build="allAtOnce"/>
      <p:bldP spid="11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EPIRB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81000" y="457200"/>
            <a:ext cx="8334703" cy="4648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33800" y="5257800"/>
            <a:ext cx="1281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EPIRB</a:t>
            </a:r>
            <a:endParaRPr lang="en-US" sz="2800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6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591</TotalTime>
  <Words>256</Words>
  <Application>Microsoft Office PowerPoint</Application>
  <PresentationFormat>On-screen Show (4:3)</PresentationFormat>
  <Paragraphs>137</Paragraphs>
  <Slides>15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Flow</vt:lpstr>
      <vt:lpstr>Slide 1</vt:lpstr>
      <vt:lpstr>   CONTENT</vt:lpstr>
      <vt:lpstr>Slide 3</vt:lpstr>
      <vt:lpstr>TYPES OF SATELLITES</vt:lpstr>
      <vt:lpstr> </vt:lpstr>
      <vt:lpstr>Slide 6</vt:lpstr>
      <vt:lpstr>    MODULATION</vt:lpstr>
      <vt:lpstr>            UTILITY IN SHIPS</vt:lpstr>
      <vt:lpstr>Slide 9</vt:lpstr>
      <vt:lpstr>              AUTOMATIC     IDENTIFICATION SYSTEM</vt:lpstr>
      <vt:lpstr>APPLICATION OF AIS </vt:lpstr>
      <vt:lpstr>  RECENT DEVELOPMENT</vt:lpstr>
      <vt:lpstr>  ISRO TO LAUNCH ASTROSAT                      IN 2015</vt:lpstr>
      <vt:lpstr>  REFRENCES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HP</cp:lastModifiedBy>
  <cp:revision>68</cp:revision>
  <dcterms:created xsi:type="dcterms:W3CDTF">2014-02-27T18:06:59Z</dcterms:created>
  <dcterms:modified xsi:type="dcterms:W3CDTF">2014-03-06T10:24:43Z</dcterms:modified>
</cp:coreProperties>
</file>