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70" r:id="rId5"/>
    <p:sldId id="271" r:id="rId6"/>
    <p:sldId id="262" r:id="rId7"/>
    <p:sldId id="272" r:id="rId8"/>
    <p:sldId id="263" r:id="rId9"/>
    <p:sldId id="273" r:id="rId10"/>
    <p:sldId id="261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5" autoAdjust="0"/>
    <p:restoredTop sz="94595" autoAdjust="0"/>
  </p:normalViewPr>
  <p:slideViewPr>
    <p:cSldViewPr snapToGrid="0" snapToObjects="1"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9250" y="4624668"/>
            <a:ext cx="8489950" cy="933450"/>
          </a:xfrm>
        </p:spPr>
        <p:txBody>
          <a:bodyPr>
            <a:normAutofit fontScale="90000"/>
          </a:bodyPr>
          <a:lstStyle/>
          <a:p>
            <a:pPr algn="just"/>
            <a:r>
              <a:rPr lang="en-US" dirty="0" smtClean="0"/>
              <a:t>Unintended Consequences of the Indian MTGA 1993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6750" y="5562599"/>
            <a:ext cx="5632450" cy="74855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+mj-lt"/>
                <a:cs typeface="Arial"/>
              </a:rPr>
              <a:t>M Jagannath / NAU Pte Ltd</a:t>
            </a:r>
            <a:endParaRPr lang="en-US" sz="2400" dirty="0">
              <a:latin typeface="+mj-lt"/>
              <a:cs typeface="Arial"/>
            </a:endParaRPr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9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MTGA 1993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Applies to</a:t>
            </a:r>
          </a:p>
          <a:p>
            <a:pPr lvl="1" algn="just">
              <a:buFont typeface="Wingdings" charset="2"/>
              <a:buChar char="u"/>
            </a:pPr>
            <a:r>
              <a:rPr lang="en-US" dirty="0"/>
              <a:t>Multimodal Transportation </a:t>
            </a:r>
            <a:r>
              <a:rPr lang="en-US" dirty="0" smtClean="0"/>
              <a:t>(S 2k)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International movement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Out </a:t>
            </a:r>
            <a:r>
              <a:rPr lang="en-US" dirty="0"/>
              <a:t>of India </a:t>
            </a:r>
            <a:r>
              <a:rPr lang="en-US" dirty="0" err="1"/>
              <a:t>ie</a:t>
            </a:r>
            <a:r>
              <a:rPr lang="en-US" dirty="0"/>
              <a:t> export movement </a:t>
            </a:r>
            <a:br>
              <a:rPr lang="en-US" dirty="0"/>
            </a:br>
            <a:r>
              <a:rPr lang="en-US" dirty="0" smtClean="0"/>
              <a:t> - however, no restriction for inward movements</a:t>
            </a:r>
            <a:endParaRPr lang="en-US" dirty="0"/>
          </a:p>
          <a:p>
            <a:pPr algn="just"/>
            <a:r>
              <a:rPr lang="en-US" dirty="0" err="1" smtClean="0"/>
              <a:t>Unimodal</a:t>
            </a:r>
            <a:r>
              <a:rPr lang="en-US" dirty="0" smtClean="0"/>
              <a:t> Transport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Carriage of Goods by Sea Act, 1925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Carriage by Air Act, 1972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No legislation for International Road Transport</a:t>
            </a:r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7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Reasons for implementation of MTGA 1993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Majority of Cargo emanating from Hinterland</a:t>
            </a:r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  <p:pic>
        <p:nvPicPr>
          <p:cNvPr id="6" name="Picture 5" descr="india-map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826" y="2482789"/>
            <a:ext cx="3684673" cy="412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697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Reasons for implementation of MTGA 1993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Deal </a:t>
            </a:r>
            <a:r>
              <a:rPr lang="en-US" dirty="0"/>
              <a:t>with one party for international transport</a:t>
            </a:r>
          </a:p>
          <a:p>
            <a:pPr algn="just"/>
            <a:r>
              <a:rPr lang="en-US" dirty="0"/>
              <a:t>Avoid administrative issues</a:t>
            </a:r>
          </a:p>
          <a:p>
            <a:pPr algn="just"/>
            <a:r>
              <a:rPr lang="en-US" dirty="0"/>
              <a:t>Common responsibility and liability regime</a:t>
            </a:r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10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Provision of MTGA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/>
              <a:t>Application: Carriage of Goods by 2 or more modes of Transport from a place in India to a place outside India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Only </a:t>
            </a:r>
            <a:r>
              <a:rPr lang="en-US" dirty="0" smtClean="0"/>
              <a:t>outward </a:t>
            </a:r>
            <a:r>
              <a:rPr lang="en-US" dirty="0" smtClean="0"/>
              <a:t>International shipments from India</a:t>
            </a:r>
            <a:r>
              <a:rPr lang="is-IS" dirty="0" smtClean="0"/>
              <a:t>…</a:t>
            </a:r>
          </a:p>
          <a:p>
            <a:pPr lvl="1" algn="just">
              <a:buFont typeface="Wingdings" charset="2"/>
              <a:buChar char="u"/>
            </a:pPr>
            <a:r>
              <a:rPr lang="is-IS" dirty="0" smtClean="0"/>
              <a:t>Why inward shipments not included</a:t>
            </a:r>
            <a:r>
              <a:rPr lang="is-IS" dirty="0" smtClean="0"/>
              <a:t>? </a:t>
            </a:r>
          </a:p>
          <a:p>
            <a:pPr lvl="1" algn="just">
              <a:buFont typeface="Wingdings" charset="2"/>
              <a:buChar char="u"/>
            </a:pPr>
            <a:r>
              <a:rPr lang="is-IS" dirty="0" smtClean="0"/>
              <a:t>ICC wordings allow for both inward and outward shipments as long there is incorporation of the contract</a:t>
            </a:r>
            <a:endParaRPr lang="en-US" dirty="0" smtClean="0"/>
          </a:p>
          <a:p>
            <a:pPr algn="just"/>
            <a:r>
              <a:rPr lang="en-US" dirty="0" smtClean="0"/>
              <a:t>Definitions: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Multimodal Transport: At least 2 modes of transport under a multimodal transport contract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Multimodal Transport Contract: Contract where a Multimodal Transport Operator undertakes to perform </a:t>
            </a:r>
            <a:r>
              <a:rPr lang="is-IS" dirty="0" smtClean="0"/>
              <a:t>…</a:t>
            </a:r>
          </a:p>
          <a:p>
            <a:pPr lvl="1" algn="just">
              <a:buFont typeface="Wingdings" charset="2"/>
              <a:buChar char="u"/>
            </a:pPr>
            <a:r>
              <a:rPr lang="is-IS" dirty="0" smtClean="0"/>
              <a:t>Multimodal Transport Operator: Needs to be registered in India</a:t>
            </a:r>
          </a:p>
          <a:p>
            <a:pPr lvl="2" algn="just">
              <a:buFont typeface="Wingdings" charset="2"/>
              <a:buChar char="Ø"/>
            </a:pPr>
            <a:r>
              <a:rPr lang="is-IS" dirty="0" smtClean="0"/>
              <a:t>Unregistered companies  in India cannot act as MTO in India?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8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 of the 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/>
              <a:t>Registration required to act as a MTO (ss3 of S4)</a:t>
            </a:r>
          </a:p>
          <a:p>
            <a:pPr algn="just"/>
            <a:r>
              <a:rPr lang="en-US" dirty="0" smtClean="0"/>
              <a:t>Failure to register – no sanction provided!</a:t>
            </a:r>
          </a:p>
          <a:p>
            <a:pPr algn="just"/>
            <a:r>
              <a:rPr lang="en-US" dirty="0" smtClean="0"/>
              <a:t>Valid Insurance cover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Valid not defined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Limit of the policy – not defined!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No concurrent liability to the officers for failure to take proper cover?</a:t>
            </a:r>
            <a:endParaRPr lang="en-US" dirty="0"/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In practice </a:t>
            </a:r>
            <a:r>
              <a:rPr lang="en-US" dirty="0" smtClean="0"/>
              <a:t>– </a:t>
            </a:r>
            <a:r>
              <a:rPr lang="en-US" dirty="0" smtClean="0"/>
              <a:t>ch</a:t>
            </a:r>
            <a:r>
              <a:rPr lang="en-US" dirty="0" smtClean="0"/>
              <a:t>ecks </a:t>
            </a:r>
            <a:r>
              <a:rPr lang="en-US" dirty="0" smtClean="0"/>
              <a:t>for </a:t>
            </a:r>
            <a:r>
              <a:rPr lang="en-US" dirty="0" smtClean="0"/>
              <a:t>cover available for </a:t>
            </a:r>
          </a:p>
          <a:p>
            <a:pPr lvl="2" algn="just">
              <a:buFont typeface="Wingdings" charset="2"/>
              <a:buChar char="Ø"/>
            </a:pPr>
            <a:r>
              <a:rPr lang="en-US" dirty="0" smtClean="0"/>
              <a:t>Liability to Cargo</a:t>
            </a:r>
          </a:p>
          <a:p>
            <a:pPr lvl="2" algn="just">
              <a:buFont typeface="Wingdings" charset="2"/>
              <a:buChar char="Ø"/>
            </a:pPr>
            <a:r>
              <a:rPr lang="en-US" dirty="0" smtClean="0"/>
              <a:t>Third Party Liability</a:t>
            </a:r>
          </a:p>
          <a:p>
            <a:pPr lvl="2" algn="just">
              <a:buFont typeface="Wingdings" charset="2"/>
              <a:buChar char="Ø"/>
            </a:pPr>
            <a:r>
              <a:rPr lang="en-US" dirty="0" smtClean="0"/>
              <a:t>Errors &amp; Omissions</a:t>
            </a:r>
          </a:p>
          <a:p>
            <a:pPr lvl="2" algn="just">
              <a:buFont typeface="Wingdings" charset="2"/>
              <a:buChar char="Ø"/>
            </a:pPr>
            <a:r>
              <a:rPr lang="en-US" dirty="0" smtClean="0"/>
              <a:t>Liability </a:t>
            </a:r>
            <a:r>
              <a:rPr lang="en-US" dirty="0" smtClean="0"/>
              <a:t>to Authorities</a:t>
            </a:r>
          </a:p>
          <a:p>
            <a:pPr marL="457200" lvl="2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518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 of the 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Insurance cover for liabilities arising under MTD</a:t>
            </a:r>
          </a:p>
          <a:p>
            <a:pPr algn="just"/>
            <a:r>
              <a:rPr lang="en-US" dirty="0" smtClean="0"/>
              <a:t>Indian Law and Jurisdiction</a:t>
            </a:r>
          </a:p>
          <a:p>
            <a:pPr algn="just"/>
            <a:r>
              <a:rPr lang="en-US" dirty="0" smtClean="0"/>
              <a:t>Issues: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Breach of policy terms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Whether English Law should be preferred due to developments such as Insurance Act 2015 and/or Enterprise Bill 2015 (which would hopefully become law in the near future)</a:t>
            </a:r>
          </a:p>
          <a:p>
            <a:pPr marL="228600" lvl="1" indent="0">
              <a:buNone/>
            </a:pPr>
            <a:endParaRPr lang="en-US" dirty="0" smtClean="0"/>
          </a:p>
          <a:p>
            <a:pPr marL="457200" lvl="2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 of the 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Limitation of Liability 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2 SDR / Kg or 666.67 per package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If no Sea Carriage, limitation would be 8.33 SDR</a:t>
            </a:r>
          </a:p>
          <a:p>
            <a:pPr algn="just"/>
            <a:r>
              <a:rPr lang="en-US" dirty="0"/>
              <a:t>Notice of Loss</a:t>
            </a:r>
          </a:p>
          <a:p>
            <a:pPr lvl="1" algn="just">
              <a:buFont typeface="Wingdings" charset="2"/>
              <a:buChar char="u"/>
            </a:pPr>
            <a:r>
              <a:rPr lang="en-US" dirty="0"/>
              <a:t>Written notice at the time of delivery</a:t>
            </a:r>
          </a:p>
          <a:p>
            <a:pPr lvl="1" algn="just">
              <a:buFont typeface="Wingdings" charset="2"/>
              <a:buChar char="u"/>
            </a:pPr>
            <a:r>
              <a:rPr lang="en-US" dirty="0"/>
              <a:t>Within 7 days of delivery if damage is not apparent </a:t>
            </a:r>
            <a:endParaRPr lang="en-US" dirty="0" smtClean="0"/>
          </a:p>
          <a:p>
            <a:pPr algn="just"/>
            <a:r>
              <a:rPr lang="en-US" dirty="0"/>
              <a:t>Time Bar</a:t>
            </a:r>
          </a:p>
          <a:p>
            <a:pPr lvl="1" algn="just">
              <a:buFont typeface="Wingdings" charset="2"/>
              <a:buChar char="u"/>
            </a:pPr>
            <a:r>
              <a:rPr lang="en-US" dirty="0"/>
              <a:t>9 months of the date of delivery of the goods</a:t>
            </a:r>
          </a:p>
          <a:p>
            <a:pPr lvl="1" algn="just">
              <a:buFont typeface="Wingdings" charset="2"/>
              <a:buChar char="u"/>
            </a:pPr>
            <a:r>
              <a:rPr lang="en-US" dirty="0"/>
              <a:t>Or the date when goods should have been delivered</a:t>
            </a:r>
          </a:p>
          <a:p>
            <a:pPr lvl="1" algn="just">
              <a:buFont typeface="Wingdings" charset="2"/>
              <a:buChar char="u"/>
            </a:pPr>
            <a:r>
              <a:rPr lang="en-US" dirty="0"/>
              <a:t>No provision for Indemnity claims as provided in the Hague Visby </a:t>
            </a:r>
            <a:r>
              <a:rPr lang="en-US" dirty="0" smtClean="0"/>
              <a:t>Rules</a:t>
            </a:r>
          </a:p>
          <a:p>
            <a:pPr marL="228600" lvl="1" indent="0">
              <a:buNone/>
            </a:pPr>
            <a:endParaRPr lang="en-US" dirty="0" smtClean="0"/>
          </a:p>
          <a:p>
            <a:pPr marL="457200" lvl="2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70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 of the 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Application for Inward / Unimodal Shipments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Act provides for outward shipments only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ICC Rules allow Rules to be applied for all shipments / Unimodal Shipments as long as the contract provides for the application of the rules </a:t>
            </a:r>
          </a:p>
          <a:p>
            <a:pPr lvl="2" algn="just">
              <a:buFont typeface="Wingdings" charset="2"/>
              <a:buChar char="Ø"/>
            </a:pPr>
            <a:r>
              <a:rPr lang="en-US" dirty="0" smtClean="0"/>
              <a:t>Potential conflict with Unimodal Conventions / Local Laws!</a:t>
            </a:r>
          </a:p>
          <a:p>
            <a:pPr algn="just"/>
            <a:r>
              <a:rPr lang="en-US" dirty="0" smtClean="0"/>
              <a:t>Dispute Resolution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Litigation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Indian Consumer Protection Act 1986 – additional bite of the cherry</a:t>
            </a:r>
          </a:p>
          <a:p>
            <a:pPr lvl="1" algn="just">
              <a:buFont typeface="Wingdings" charset="2"/>
              <a:buChar char="u"/>
            </a:pPr>
            <a:r>
              <a:rPr lang="en-US" dirty="0"/>
              <a:t>Arbitration as means of  resolving </a:t>
            </a:r>
            <a:r>
              <a:rPr lang="en-US" dirty="0" smtClean="0"/>
              <a:t>disputes – potentially oust Litigation &amp; Consumer Fora! </a:t>
            </a:r>
            <a:endParaRPr lang="en-US" dirty="0"/>
          </a:p>
          <a:p>
            <a:pPr lvl="1" algn="just">
              <a:buFont typeface="Wingdings" charset="2"/>
              <a:buChar char="u"/>
            </a:pPr>
            <a:endParaRPr lang="en-US" dirty="0" smtClean="0"/>
          </a:p>
          <a:p>
            <a:pPr lvl="1" algn="just">
              <a:buFont typeface="Wingdings" charset="2"/>
              <a:buChar char="u"/>
            </a:pPr>
            <a:endParaRPr lang="en-US" dirty="0" smtClean="0"/>
          </a:p>
          <a:p>
            <a:pPr lvl="1" algn="just">
              <a:buFont typeface="Wingdings" charset="2"/>
              <a:buChar char="u"/>
            </a:pPr>
            <a:endParaRPr lang="en-US" dirty="0"/>
          </a:p>
          <a:p>
            <a:pPr lvl="1">
              <a:buFont typeface="Wingdings" charset="2"/>
              <a:buChar char="q"/>
            </a:pPr>
            <a:endParaRPr lang="en-US" dirty="0" smtClean="0"/>
          </a:p>
          <a:p>
            <a:pPr lvl="2">
              <a:buFont typeface="Wingdings" charset="2"/>
              <a:buChar char="q"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3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Actual Interpretation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Applies to inward shipments – </a:t>
            </a:r>
            <a:r>
              <a:rPr lang="en-US" i="1" dirty="0" err="1"/>
              <a:t>Carboarandum</a:t>
            </a:r>
            <a:r>
              <a:rPr lang="en-US" i="1" dirty="0"/>
              <a:t> Universal Ltd </a:t>
            </a:r>
            <a:r>
              <a:rPr lang="en-US" i="1" dirty="0" err="1"/>
              <a:t>vs</a:t>
            </a:r>
            <a:r>
              <a:rPr lang="en-US" i="1" dirty="0"/>
              <a:t> </a:t>
            </a:r>
            <a:r>
              <a:rPr lang="en-US" i="1" dirty="0" err="1"/>
              <a:t>M.G.International</a:t>
            </a:r>
            <a:r>
              <a:rPr lang="en-US" i="1" dirty="0"/>
              <a:t> Transport GmbH </a:t>
            </a:r>
            <a:r>
              <a:rPr lang="en-US" dirty="0"/>
              <a:t>decided by High Court of Madras</a:t>
            </a:r>
          </a:p>
          <a:p>
            <a:pPr algn="just"/>
            <a:r>
              <a:rPr lang="en-US" dirty="0"/>
              <a:t>Overrules compulsory acts – Hague Rules / German Transport </a:t>
            </a:r>
            <a:r>
              <a:rPr lang="en-US" dirty="0" smtClean="0"/>
              <a:t>Law from country of export! 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66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Conflict with other conventions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Exclusion of </a:t>
            </a:r>
            <a:r>
              <a:rPr lang="en-US" dirty="0" smtClean="0"/>
              <a:t>Liability</a:t>
            </a:r>
            <a:endParaRPr lang="en-US" dirty="0" smtClean="0"/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Differs from the blanket exclusions available under HV Rules – Operator needs to prove that the loss occurred without his fault or neglect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Easier for cargo interests to pursue MTD than other conventions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MTD pursuit overlying carriers would depend on the contract / compulsory conventions/ laws applicable</a:t>
            </a:r>
          </a:p>
          <a:p>
            <a:pPr algn="just"/>
            <a:r>
              <a:rPr lang="en-US" dirty="0" smtClean="0"/>
              <a:t>Limitation of Liability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Same </a:t>
            </a:r>
            <a:r>
              <a:rPr lang="en-US" dirty="0"/>
              <a:t>as HV </a:t>
            </a:r>
            <a:r>
              <a:rPr lang="en-US" dirty="0" smtClean="0"/>
              <a:t>Rules – however gap for other modes of transport – particularly domestic road / rail haulage</a:t>
            </a:r>
          </a:p>
          <a:p>
            <a:pPr algn="just"/>
            <a:r>
              <a:rPr lang="en-US" dirty="0" smtClean="0"/>
              <a:t>Time Bar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9 months  - lesser than HV Rules leading to Gaps</a:t>
            </a:r>
          </a:p>
          <a:p>
            <a:pPr marL="228600" lvl="1" indent="0">
              <a:buNone/>
            </a:pPr>
            <a:endParaRPr lang="en-US" dirty="0" smtClean="0"/>
          </a:p>
          <a:p>
            <a:pPr marL="457200" lvl="2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4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 of MTGA to other transport documents / </a:t>
            </a:r>
            <a:r>
              <a:rPr lang="en-US" dirty="0" err="1" smtClean="0"/>
              <a:t>Unimodal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CTD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Is it different from a MTD?</a:t>
            </a:r>
          </a:p>
          <a:p>
            <a:pPr lvl="2" algn="just">
              <a:buFont typeface="Wingdings" charset="2"/>
              <a:buChar char="Ø"/>
            </a:pPr>
            <a:r>
              <a:rPr lang="en-US" dirty="0" smtClean="0"/>
              <a:t>MTD: Multimodal Transport Document</a:t>
            </a:r>
          </a:p>
          <a:p>
            <a:pPr lvl="2" algn="just">
              <a:buFont typeface="Wingdings" charset="2"/>
              <a:buChar char="Ø"/>
            </a:pPr>
            <a:r>
              <a:rPr lang="en-US" dirty="0" smtClean="0"/>
              <a:t>CTD: Combined Transport Document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Sanctions?</a:t>
            </a:r>
          </a:p>
          <a:p>
            <a:pPr algn="just"/>
            <a:r>
              <a:rPr lang="en-US" dirty="0" smtClean="0"/>
              <a:t>MTD for </a:t>
            </a:r>
            <a:r>
              <a:rPr lang="en-US" dirty="0" err="1" smtClean="0"/>
              <a:t>unimodal</a:t>
            </a:r>
            <a:r>
              <a:rPr lang="en-US" dirty="0" smtClean="0"/>
              <a:t> carriage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MTD definition for 2 or more modes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Indian COGSA 1925 – is it compulsorily applicable? </a:t>
            </a:r>
            <a:endParaRPr lang="en-US" dirty="0"/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Common Law  - see </a:t>
            </a:r>
            <a:r>
              <a:rPr lang="en-US" i="1" dirty="0" smtClean="0"/>
              <a:t>Vita Food Products </a:t>
            </a:r>
            <a:r>
              <a:rPr lang="en-US" i="1" dirty="0" err="1" smtClean="0"/>
              <a:t>Inc</a:t>
            </a:r>
            <a:r>
              <a:rPr lang="en-US" i="1" dirty="0" smtClean="0"/>
              <a:t> v </a:t>
            </a:r>
            <a:r>
              <a:rPr lang="en-US" i="1" dirty="0" err="1" smtClean="0"/>
              <a:t>Unus</a:t>
            </a:r>
            <a:r>
              <a:rPr lang="en-US" i="1" dirty="0" smtClean="0"/>
              <a:t> Shipping Co Ltd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Insurance cover issues</a:t>
            </a:r>
            <a:r>
              <a:rPr lang="en-US" i="1" dirty="0" smtClean="0"/>
              <a:t>? </a:t>
            </a:r>
          </a:p>
          <a:p>
            <a:pPr lvl="1">
              <a:buFont typeface="Wingdings" charset="2"/>
              <a:buChar char="Ø"/>
            </a:pPr>
            <a:endParaRPr lang="en-US" dirty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Merchant Haulage 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Should cargo interests deal with intermediate Transport providers?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Price differential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Administrative issues</a:t>
            </a:r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767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/>
              <a:t>MTGA to simplify the process – however, actual effect, it </a:t>
            </a:r>
            <a:r>
              <a:rPr lang="en-US" dirty="0" smtClean="0"/>
              <a:t>has mad  it </a:t>
            </a:r>
            <a:r>
              <a:rPr lang="en-US" dirty="0" smtClean="0"/>
              <a:t>more </a:t>
            </a:r>
            <a:r>
              <a:rPr lang="en-US" dirty="0" smtClean="0"/>
              <a:t>complicated</a:t>
            </a:r>
          </a:p>
          <a:p>
            <a:pPr algn="just"/>
            <a:r>
              <a:rPr lang="en-US" dirty="0" smtClean="0"/>
              <a:t>Barriers for MTO’s who have voluntarily registered including Insurance requirements which are not applicable to others</a:t>
            </a:r>
          </a:p>
          <a:p>
            <a:pPr algn="just"/>
            <a:r>
              <a:rPr lang="en-US" dirty="0" smtClean="0"/>
              <a:t>Insurance for what? Is there any corresponding liability to Insurers?</a:t>
            </a:r>
          </a:p>
          <a:p>
            <a:pPr algn="just"/>
            <a:r>
              <a:rPr lang="en-US" dirty="0" smtClean="0"/>
              <a:t>Operators may prefer not to register and be below the radar!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Only be involved in Port to Port movement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Act as agents for International Operators (non-Indian entities)</a:t>
            </a:r>
          </a:p>
          <a:p>
            <a:pPr lvl="1" algn="just">
              <a:buFont typeface="Wingdings" charset="2"/>
              <a:buChar char="u"/>
            </a:pPr>
            <a:r>
              <a:rPr lang="en-US" dirty="0" smtClean="0"/>
              <a:t>Or act without registration – no sanctions</a:t>
            </a:r>
          </a:p>
          <a:p>
            <a:pPr algn="just"/>
            <a:r>
              <a:rPr lang="en-US" dirty="0" smtClean="0"/>
              <a:t>Who suffers? Operators who register </a:t>
            </a:r>
          </a:p>
          <a:p>
            <a:endParaRPr lang="en-US" dirty="0" smtClean="0"/>
          </a:p>
          <a:p>
            <a:pPr lvl="1">
              <a:buFont typeface="Wingdings" charset="2"/>
              <a:buChar char="Ø"/>
            </a:pPr>
            <a:endParaRPr lang="en-US" dirty="0" smtClean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19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/>
              <a:t>Amend wordings in the MTGA and COGSA 1925 so as to avoid ambiguity in the wordings</a:t>
            </a:r>
          </a:p>
          <a:p>
            <a:pPr algn="just"/>
            <a:r>
              <a:rPr lang="en-US" dirty="0" smtClean="0"/>
              <a:t>MTGA needs to consider the different modes of transport so as to avoid gaps!</a:t>
            </a:r>
          </a:p>
          <a:p>
            <a:pPr algn="just"/>
            <a:r>
              <a:rPr lang="en-US" dirty="0" smtClean="0"/>
              <a:t>Market can self – regulate. Regulation for the sake of regulation serves no effect</a:t>
            </a:r>
            <a:r>
              <a:rPr lang="en-US" dirty="0"/>
              <a:t> </a:t>
            </a:r>
            <a:r>
              <a:rPr lang="en-US" dirty="0" smtClean="0"/>
              <a:t>and therefore best to </a:t>
            </a:r>
            <a:r>
              <a:rPr lang="en-US" dirty="0" smtClean="0"/>
              <a:t>de-regulate</a:t>
            </a:r>
            <a:endParaRPr lang="en-US" dirty="0" smtClean="0"/>
          </a:p>
          <a:p>
            <a:pPr algn="just"/>
            <a:r>
              <a:rPr lang="en-US" dirty="0" smtClean="0"/>
              <a:t>If legislation necessary, effect should be same for all parties </a:t>
            </a:r>
            <a:r>
              <a:rPr lang="en-US" dirty="0" err="1" smtClean="0"/>
              <a:t>ie</a:t>
            </a:r>
            <a:r>
              <a:rPr lang="en-US" dirty="0" smtClean="0"/>
              <a:t> both for registered and non registered entities! Failure to follow the law should result in clear sanctions</a:t>
            </a:r>
          </a:p>
          <a:p>
            <a:pPr algn="just"/>
            <a:r>
              <a:rPr lang="en-US" dirty="0" smtClean="0"/>
              <a:t>Ratification of Rotterdam Rules - possible solution</a:t>
            </a:r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81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MTGA 1993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en-US" dirty="0" smtClean="0"/>
          </a:p>
          <a:p>
            <a:pPr algn="just"/>
            <a:r>
              <a:rPr lang="en-US" dirty="0" smtClean="0"/>
              <a:t>Any Questions?</a:t>
            </a:r>
            <a:endParaRPr lang="en-US" dirty="0"/>
          </a:p>
          <a:p>
            <a:endParaRPr lang="en-US" dirty="0" smtClean="0"/>
          </a:p>
        </p:txBody>
      </p:sp>
      <p:pic>
        <p:nvPicPr>
          <p:cNvPr id="4" name="Picture 3" descr="Untitled-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968" y="5558118"/>
            <a:ext cx="1004232" cy="104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22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267</TotalTime>
  <Words>839</Words>
  <Application>Microsoft Office PowerPoint</Application>
  <PresentationFormat>On-screen Show (4:3)</PresentationFormat>
  <Paragraphs>124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Rockwell</vt:lpstr>
      <vt:lpstr>Wingdings</vt:lpstr>
      <vt:lpstr>Advantage</vt:lpstr>
      <vt:lpstr>Unintended Consequences of the Indian MTGA 1993</vt:lpstr>
      <vt:lpstr>INDIAN MTGA 1993</vt:lpstr>
      <vt:lpstr>Reasons for implementation of MTGA 1993</vt:lpstr>
      <vt:lpstr>Reasons for implementation of MTGA 1993</vt:lpstr>
      <vt:lpstr>Provision of MTGA</vt:lpstr>
      <vt:lpstr>Requirements of the Act</vt:lpstr>
      <vt:lpstr>Requirements of the Act</vt:lpstr>
      <vt:lpstr>Requirements of the Act</vt:lpstr>
      <vt:lpstr>Requirements of the Act</vt:lpstr>
      <vt:lpstr>Actual Interpretation </vt:lpstr>
      <vt:lpstr>Conflict with other conventions</vt:lpstr>
      <vt:lpstr>Application of MTGA to other transport documents / Unimodal</vt:lpstr>
      <vt:lpstr>Other issues</vt:lpstr>
      <vt:lpstr>Observations</vt:lpstr>
      <vt:lpstr>Conclusion</vt:lpstr>
      <vt:lpstr>Indian MTGA 1993 </vt:lpstr>
    </vt:vector>
  </TitlesOfParts>
  <Company>NAU Pte Ltd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Unintended Consequences of the Indian MTGA 1993</dc:title>
  <dc:creator>Muthu Jagannath</dc:creator>
  <cp:lastModifiedBy>Jagan</cp:lastModifiedBy>
  <cp:revision>21</cp:revision>
  <dcterms:created xsi:type="dcterms:W3CDTF">2015-11-25T04:19:25Z</dcterms:created>
  <dcterms:modified xsi:type="dcterms:W3CDTF">2015-12-05T11:10:18Z</dcterms:modified>
</cp:coreProperties>
</file>