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3.xml" ContentType="application/vnd.openxmlformats-officedocument.presentationml.tags+xml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  <p:sldMasterId id="2147483816" r:id="rId2"/>
  </p:sldMasterIdLst>
  <p:notesMasterIdLst>
    <p:notesMasterId r:id="rId36"/>
  </p:notesMasterIdLst>
  <p:sldIdLst>
    <p:sldId id="256" r:id="rId3"/>
    <p:sldId id="257" r:id="rId4"/>
    <p:sldId id="258" r:id="rId5"/>
    <p:sldId id="259" r:id="rId6"/>
    <p:sldId id="260" r:id="rId7"/>
    <p:sldId id="282" r:id="rId8"/>
    <p:sldId id="262" r:id="rId9"/>
    <p:sldId id="294" r:id="rId10"/>
    <p:sldId id="295" r:id="rId11"/>
    <p:sldId id="263" r:id="rId12"/>
    <p:sldId id="266" r:id="rId13"/>
    <p:sldId id="264" r:id="rId14"/>
    <p:sldId id="296" r:id="rId15"/>
    <p:sldId id="267" r:id="rId16"/>
    <p:sldId id="268" r:id="rId17"/>
    <p:sldId id="269" r:id="rId18"/>
    <p:sldId id="270" r:id="rId19"/>
    <p:sldId id="271" r:id="rId20"/>
    <p:sldId id="272" r:id="rId21"/>
    <p:sldId id="274" r:id="rId22"/>
    <p:sldId id="273" r:id="rId23"/>
    <p:sldId id="275" r:id="rId24"/>
    <p:sldId id="276" r:id="rId25"/>
    <p:sldId id="277" r:id="rId26"/>
    <p:sldId id="290" r:id="rId27"/>
    <p:sldId id="281" r:id="rId28"/>
    <p:sldId id="286" r:id="rId29"/>
    <p:sldId id="285" r:id="rId30"/>
    <p:sldId id="300" r:id="rId31"/>
    <p:sldId id="301" r:id="rId32"/>
    <p:sldId id="297" r:id="rId33"/>
    <p:sldId id="298" r:id="rId34"/>
    <p:sldId id="299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47" autoAdjust="0"/>
    <p:restoredTop sz="94660"/>
  </p:normalViewPr>
  <p:slideViewPr>
    <p:cSldViewPr>
      <p:cViewPr varScale="1">
        <p:scale>
          <a:sx n="66" d="100"/>
          <a:sy n="66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14"/>
    </p:cViewPr>
  </p:sorterViewPr>
  <p:notesViewPr>
    <p:cSldViewPr>
      <p:cViewPr varScale="1">
        <p:scale>
          <a:sx n="55" d="100"/>
          <a:sy n="55" d="100"/>
        </p:scale>
        <p:origin x="-2904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30B6A4-86C4-45E9-B118-AEFE0385F1AE}" type="datetimeFigureOut">
              <a:rPr lang="en-US" smtClean="0"/>
              <a:pPr/>
              <a:t>3/10/2011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2028B-932A-4743-A9E9-1BAECB7DD279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IN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D6B4E4A-3B8C-4B77-AE38-F41BA146A172}" type="datetimeFigureOut">
              <a:rPr lang="en-US" smtClean="0"/>
              <a:pPr/>
              <a:t>3/10/2011</a:t>
            </a:fld>
            <a:endParaRPr lang="en-IN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IN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54947F2E-05A7-4F5A-9F73-9DDCD2308929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214554"/>
          </a:xfrm>
        </p:spPr>
        <p:txBody>
          <a:bodyPr anchor="ctr" anchorCtr="0">
            <a:noAutofit/>
          </a:bodyPr>
          <a:lstStyle/>
          <a:p>
            <a:pPr algn="ctr"/>
            <a:r>
              <a:rPr lang="en-IN" sz="3600" u="sng" dirty="0" smtClean="0">
                <a:latin typeface="Engravers MT" pitchFamily="18" charset="0"/>
              </a:rPr>
              <a:t>CONTRA ROTATING AZIPOD  PROPELLERS</a:t>
            </a:r>
            <a:endParaRPr lang="en-IN" sz="3600" dirty="0">
              <a:latin typeface="Engravers MT" pitchFamily="18" charset="0"/>
            </a:endParaRPr>
          </a:p>
        </p:txBody>
      </p:sp>
      <p:pic>
        <p:nvPicPr>
          <p:cNvPr id="35843" name="Picture 3" descr="C:\Users\bidhu\Desktop\photo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785926"/>
            <a:ext cx="6229350" cy="4765675"/>
          </a:xfrm>
          <a:prstGeom prst="rect">
            <a:avLst/>
          </a:prstGeom>
          <a:noFill/>
        </p:spPr>
      </p:pic>
    </p:spTree>
  </p:cSld>
  <p:clrMapOvr>
    <a:masterClrMapping/>
  </p:clrMapOvr>
  <p:transition advTm="3791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i="1" u="sng" dirty="0" smtClean="0"/>
              <a:t>Introduction</a:t>
            </a:r>
            <a:endParaRPr lang="en-IN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Originally Finnish- jointly by Kvaerner </a:t>
            </a:r>
            <a:r>
              <a:rPr lang="en-IN" dirty="0" err="1" smtClean="0"/>
              <a:t>Masa</a:t>
            </a:r>
            <a:r>
              <a:rPr lang="en-IN" dirty="0" smtClean="0"/>
              <a:t>-Yards dockyards and ABB</a:t>
            </a:r>
          </a:p>
          <a:p>
            <a:r>
              <a:rPr lang="en-US" dirty="0" smtClean="0"/>
              <a:t>Puller configuration</a:t>
            </a:r>
            <a:endParaRPr lang="en-IN" dirty="0" smtClean="0"/>
          </a:p>
          <a:p>
            <a:r>
              <a:rPr lang="en-IN" dirty="0" smtClean="0"/>
              <a:t>Based on electric propulsion concept where motor sets can be freely located to the vessel</a:t>
            </a:r>
          </a:p>
          <a:p>
            <a:r>
              <a:rPr lang="en-IN" dirty="0" smtClean="0"/>
              <a:t>Optimum water flow to the propellers</a:t>
            </a:r>
          </a:p>
          <a:p>
            <a:r>
              <a:rPr lang="en-IN" dirty="0" smtClean="0"/>
              <a:t>improvement in hydrodynamic propulsion efficiency</a:t>
            </a:r>
            <a:endParaRPr lang="en-IN" dirty="0"/>
          </a:p>
        </p:txBody>
      </p:sp>
    </p:spTree>
    <p:custDataLst>
      <p:tags r:id="rId1"/>
    </p:custDataLst>
  </p:cSld>
  <p:clrMapOvr>
    <a:masterClrMapping/>
  </p:clrMapOvr>
  <p:transition advTm="28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i="1" dirty="0" smtClean="0"/>
              <a:t>Azipod concept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dirty="0" smtClean="0"/>
              <a:t>In the Azipod system the electric motor is installed inside the pod</a:t>
            </a:r>
          </a:p>
          <a:p>
            <a:r>
              <a:rPr lang="en-IN" dirty="0" smtClean="0"/>
              <a:t>Azipod  provides greater hydrodynamic efficiency.</a:t>
            </a:r>
          </a:p>
          <a:p>
            <a:r>
              <a:rPr lang="en-IN" dirty="0" smtClean="0"/>
              <a:t>Azipod system is always fed through a variable</a:t>
            </a:r>
            <a:r>
              <a:rPr lang="en-IN" u="sng" dirty="0" smtClean="0"/>
              <a:t>-f</a:t>
            </a:r>
            <a:r>
              <a:rPr lang="en-IN" dirty="0" smtClean="0"/>
              <a:t>requency drive or cycloconverter that allows speed and direction control of the propulsion motors.</a:t>
            </a:r>
            <a:endParaRPr lang="en-IN" dirty="0"/>
          </a:p>
        </p:txBody>
      </p:sp>
    </p:spTree>
    <p:custDataLst>
      <p:tags r:id="rId1"/>
    </p:custDataLst>
  </p:cSld>
  <p:clrMapOvr>
    <a:masterClrMapping/>
  </p:clrMapOvr>
  <p:transition advTm="7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i="1" dirty="0" smtClean="0"/>
              <a:t>Technical Features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IN" dirty="0" smtClean="0"/>
              <a:t>Load ratio for the main and Azipod propeller can be flexibly adjusted.</a:t>
            </a:r>
          </a:p>
          <a:p>
            <a:pPr lvl="0"/>
            <a:r>
              <a:rPr lang="en-IN" dirty="0" smtClean="0"/>
              <a:t>The Azipod propeller diameter is smaller than that of the main propeller</a:t>
            </a:r>
          </a:p>
          <a:p>
            <a:pPr lvl="0"/>
            <a:r>
              <a:rPr lang="en-IN" dirty="0" smtClean="0"/>
              <a:t>Propeller blade numbers are different</a:t>
            </a:r>
          </a:p>
          <a:p>
            <a:pPr lvl="0"/>
            <a:r>
              <a:rPr lang="en-IN" dirty="0" smtClean="0"/>
              <a:t>The Azipod propeller speed is higher than that of the main propeller</a:t>
            </a:r>
          </a:p>
          <a:p>
            <a:pPr lvl="0"/>
            <a:r>
              <a:rPr lang="en-IN" dirty="0" smtClean="0"/>
              <a:t>The Azipod have 360 degree rotation.</a:t>
            </a:r>
          </a:p>
        </p:txBody>
      </p:sp>
    </p:spTree>
    <p:custDataLst>
      <p:tags r:id="rId1"/>
    </p:custDataLst>
  </p:cSld>
  <p:clrMapOvr>
    <a:masterClrMapping/>
  </p:clrMapOvr>
  <p:transition advTm="265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i="1" dirty="0" smtClean="0"/>
              <a:t>The C.R.A.P control system</a:t>
            </a:r>
            <a:endParaRPr lang="en-IN" dirty="0"/>
          </a:p>
        </p:txBody>
      </p:sp>
    </p:spTree>
  </p:cSld>
  <p:clrMapOvr>
    <a:masterClrMapping/>
  </p:clrMapOvr>
  <p:transition advTm="3869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-2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572132" y="2786058"/>
            <a:ext cx="3429024" cy="428628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Control system features</a:t>
            </a:r>
            <a:endParaRPr lang="en-IN" dirty="0">
              <a:solidFill>
                <a:schemeClr val="bg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2"/>
          </p:nvPr>
        </p:nvSpPr>
        <p:spPr>
          <a:xfrm>
            <a:off x="5572132" y="3214686"/>
            <a:ext cx="3286148" cy="335758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IN" sz="1800" dirty="0" smtClean="0">
                <a:solidFill>
                  <a:srgbClr val="FF0000"/>
                </a:solidFill>
              </a:rPr>
              <a:t>maximum flexibility</a:t>
            </a:r>
          </a:p>
          <a:p>
            <a:pPr>
              <a:buFont typeface="Arial" pitchFamily="34" charset="0"/>
              <a:buChar char="•"/>
            </a:pPr>
            <a:r>
              <a:rPr lang="en-IN" sz="1800" dirty="0" smtClean="0">
                <a:solidFill>
                  <a:srgbClr val="FF0000"/>
                </a:solidFill>
              </a:rPr>
              <a:t>Mutual independence provides maximum redundancy</a:t>
            </a:r>
          </a:p>
        </p:txBody>
      </p:sp>
    </p:spTree>
    <p:custDataLst>
      <p:tags r:id="rId1"/>
    </p:custDataLst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i="1" dirty="0" smtClean="0"/>
              <a:t>The Model Test</a:t>
            </a:r>
            <a:endParaRPr lang="en-IN" dirty="0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IN"/>
          </a:p>
        </p:txBody>
      </p:sp>
    </p:spTree>
  </p:cSld>
  <p:clrMapOvr>
    <a:masterClrMapping/>
  </p:clrMapOvr>
  <p:transition advTm="1131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76"/>
            <a:ext cx="3085563" cy="328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39881" y="0"/>
            <a:ext cx="3404119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0299" y="1437264"/>
            <a:ext cx="3571900" cy="362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advTm="76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bidhu\Desktop\Untitl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500174"/>
            <a:ext cx="12721616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Tm="4664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ChangeAspect="1"/>
          </p:cNvGrpSpPr>
          <p:nvPr/>
        </p:nvGrpSpPr>
        <p:grpSpPr bwMode="auto">
          <a:xfrm>
            <a:off x="0" y="2143116"/>
            <a:ext cx="9144000" cy="4141806"/>
            <a:chOff x="-2025" y="-1462"/>
            <a:chExt cx="12827" cy="5809"/>
          </a:xfrm>
        </p:grpSpPr>
        <p:sp>
          <p:nvSpPr>
            <p:cNvPr id="5" name="AutoShape 5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9028" cy="408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2025" y="-1462"/>
              <a:ext cx="12827" cy="5809"/>
            </a:xfrm>
            <a:prstGeom prst="rect">
              <a:avLst/>
            </a:prstGeom>
            <a:noFill/>
          </p:spPr>
        </p:pic>
      </p:grpSp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357158" y="0"/>
            <a:ext cx="7851648" cy="1828800"/>
          </a:xfrm>
        </p:spPr>
        <p:txBody>
          <a:bodyPr/>
          <a:lstStyle/>
          <a:p>
            <a:pPr algn="l"/>
            <a:r>
              <a:rPr lang="en-US" sz="4000" dirty="0" smtClean="0"/>
              <a:t>Required propulsion power</a:t>
            </a:r>
            <a:endParaRPr lang="en-IN" sz="4000" dirty="0"/>
          </a:p>
        </p:txBody>
      </p:sp>
    </p:spTree>
  </p:cSld>
  <p:clrMapOvr>
    <a:masterClrMapping/>
  </p:clrMapOvr>
  <p:transition advTm="11029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785926"/>
            <a:ext cx="8944708" cy="36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Transmission losses</a:t>
            </a:r>
            <a:endParaRPr lang="en-IN" dirty="0"/>
          </a:p>
        </p:txBody>
      </p:sp>
    </p:spTree>
    <p:custDataLst>
      <p:tags r:id="rId1"/>
    </p:custDataLst>
  </p:cSld>
  <p:clrMapOvr>
    <a:masterClrMapping/>
  </p:clrMapOvr>
  <p:transition advTm="30326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43051"/>
            <a:ext cx="9144000" cy="3633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429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57232"/>
            <a:ext cx="9144000" cy="3143272"/>
          </a:xfrm>
        </p:spPr>
        <p:txBody>
          <a:bodyPr>
            <a:normAutofit/>
          </a:bodyPr>
          <a:lstStyle/>
          <a:p>
            <a:pPr algn="ctr"/>
            <a:r>
              <a:rPr lang="en-US" b="1" i="1" dirty="0" smtClean="0"/>
              <a:t>THE EFFECT OF VESSEL SPEED ON TOTAL PROPULSION EFFICIENCY</a:t>
            </a:r>
            <a:r>
              <a:rPr lang="en-IN" dirty="0" smtClean="0"/>
              <a:t/>
            </a:r>
            <a:br>
              <a:rPr lang="en-IN" dirty="0" smtClean="0"/>
            </a:br>
            <a:endParaRPr lang="en-IN" dirty="0"/>
          </a:p>
        </p:txBody>
      </p:sp>
    </p:spTree>
    <p:custDataLst>
      <p:tags r:id="rId1"/>
    </p:custDataLst>
  </p:cSld>
  <p:clrMapOvr>
    <a:masterClrMapping/>
  </p:clrMapOvr>
  <p:transition advTm="236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The power plant principle</a:t>
            </a:r>
            <a:endParaRPr lang="en-IN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the vessel's electrical and propulsion power networks are combined</a:t>
            </a:r>
          </a:p>
          <a:p>
            <a:endParaRPr lang="en-IN" dirty="0"/>
          </a:p>
        </p:txBody>
      </p:sp>
    </p:spTree>
    <p:custDataLst>
      <p:tags r:id="rId1"/>
    </p:custDataLst>
  </p:cSld>
  <p:clrMapOvr>
    <a:masterClrMapping/>
  </p:clrMapOvr>
  <p:transition advTm="191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285720" y="500042"/>
            <a:ext cx="7851648" cy="1828800"/>
          </a:xfrm>
        </p:spPr>
        <p:txBody>
          <a:bodyPr>
            <a:normAutofit/>
          </a:bodyPr>
          <a:lstStyle/>
          <a:p>
            <a:pPr algn="ctr"/>
            <a:r>
              <a:rPr lang="en-US" sz="3600" i="1" u="sng" dirty="0" smtClean="0"/>
              <a:t>C.R.A.P blade </a:t>
            </a:r>
            <a:r>
              <a:rPr lang="en-US" sz="3600" i="1" u="sng" dirty="0" err="1" smtClean="0"/>
              <a:t>cavitation</a:t>
            </a:r>
            <a:r>
              <a:rPr lang="en-US" sz="3600" i="1" u="sng" dirty="0" smtClean="0"/>
              <a:t> observations during ship maneuvering</a:t>
            </a:r>
            <a:endParaRPr lang="en-IN" sz="3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571472" y="3143248"/>
            <a:ext cx="7854696" cy="1752600"/>
          </a:xfrm>
        </p:spPr>
        <p:txBody>
          <a:bodyPr>
            <a:normAutofit/>
          </a:bodyPr>
          <a:lstStyle/>
          <a:p>
            <a:pPr algn="ctr">
              <a:buFont typeface="Courier New" pitchFamily="49" charset="0"/>
              <a:buChar char="o"/>
            </a:pPr>
            <a:r>
              <a:rPr lang="en-IN" dirty="0" smtClean="0"/>
              <a:t> CRAP configuration provides unprecedented uniformity of ship wake velocities, thus achieving good cavitations characteristics</a:t>
            </a:r>
            <a:endParaRPr lang="en-IN" dirty="0"/>
          </a:p>
        </p:txBody>
      </p:sp>
    </p:spTree>
  </p:cSld>
  <p:clrMapOvr>
    <a:masterClrMapping/>
  </p:clrMapOvr>
  <p:transition advTm="78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4000" b="1" i="1" dirty="0" smtClean="0"/>
              <a:t>TEST CONDITIONS AND EQUIPMENT</a:t>
            </a:r>
            <a:endParaRPr lang="en-I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A pulse generator to synchronize the strobes with the AZIPOD propeller speed (one flash per propeller revolution).</a:t>
            </a:r>
          </a:p>
          <a:p>
            <a:r>
              <a:rPr lang="en-IN" dirty="0" smtClean="0"/>
              <a:t>Acceleration;</a:t>
            </a:r>
          </a:p>
          <a:p>
            <a:r>
              <a:rPr lang="en-IN" dirty="0" smtClean="0"/>
              <a:t>Crash-stop;</a:t>
            </a:r>
          </a:p>
          <a:p>
            <a:r>
              <a:rPr lang="en-IN" dirty="0" smtClean="0"/>
              <a:t>Full-speed </a:t>
            </a:r>
            <a:r>
              <a:rPr lang="en-IN" dirty="0" err="1" smtClean="0"/>
              <a:t>maneuvering</a:t>
            </a:r>
            <a:endParaRPr lang="en-IN" dirty="0"/>
          </a:p>
        </p:txBody>
      </p:sp>
    </p:spTree>
    <p:custDataLst>
      <p:tags r:id="rId1"/>
    </p:custDataLst>
  </p:cSld>
  <p:clrMapOvr>
    <a:masterClrMapping/>
  </p:clrMapOvr>
  <p:transition advTm="240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b="1" i="1" dirty="0" smtClean="0"/>
              <a:t>Acceleration:</a:t>
            </a:r>
            <a:endParaRPr lang="en-IN" dirty="0"/>
          </a:p>
        </p:txBody>
      </p:sp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9" cy="7390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298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b="1" i="1" dirty="0" smtClean="0"/>
              <a:t>Crash –stop:</a:t>
            </a:r>
            <a:endParaRPr lang="en-IN" dirty="0"/>
          </a:p>
        </p:txBody>
      </p:sp>
      <p:pic>
        <p:nvPicPr>
          <p:cNvPr id="25602" name="Picture 1" descr="H:\bidhu\1\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37061"/>
            <a:ext cx="9143999" cy="5892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:\bidhu\1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096023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93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i="1" dirty="0" smtClean="0"/>
              <a:t>Turning circle with C.R </a:t>
            </a:r>
            <a:r>
              <a:rPr lang="en-IN" i="1" dirty="0" err="1" smtClean="0"/>
              <a:t>azipod</a:t>
            </a:r>
            <a:endParaRPr lang="en-IN" dirty="0"/>
          </a:p>
        </p:txBody>
      </p:sp>
    </p:spTree>
  </p:cSld>
  <p:clrMapOvr>
    <a:masterClrMapping/>
  </p:clrMapOvr>
  <p:transition advTm="1201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H:\bidhu\1\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4785586" cy="7786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4" descr="H:\bidhu\1\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7" y="0"/>
            <a:ext cx="4143403" cy="793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2916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7" descr="H:\bidhu\1\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178" y="-1"/>
            <a:ext cx="7682093" cy="792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582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9" descr="H:\bidhu\1\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715272" cy="77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39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313"/>
            <a:ext cx="8001024" cy="683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717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Calculated relative fuel and lubrication oil consumption in three different operation modes during one voyage are (ABB research manual):</a:t>
            </a:r>
            <a:endParaRPr lang="en-IN" dirty="0" smtClean="0"/>
          </a:p>
          <a:p>
            <a:r>
              <a:rPr lang="en-US" dirty="0" smtClean="0"/>
              <a:t> </a:t>
            </a:r>
            <a:endParaRPr lang="en-IN" dirty="0" smtClean="0"/>
          </a:p>
        </p:txBody>
      </p:sp>
      <p:pic>
        <p:nvPicPr>
          <p:cNvPr id="49154" name="Picture 2" descr="Captur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429000"/>
            <a:ext cx="7345815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6879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14283" y="214290"/>
            <a:ext cx="8715436" cy="6429420"/>
          </a:xfrm>
        </p:spPr>
        <p:txBody>
          <a:bodyPr/>
          <a:lstStyle/>
          <a:p>
            <a:pPr algn="l"/>
            <a:r>
              <a:rPr lang="en-US" b="1" i="1" dirty="0" smtClean="0"/>
              <a:t>Machinery Comparison</a:t>
            </a:r>
            <a:endParaRPr lang="en-IN" dirty="0" smtClean="0"/>
          </a:p>
          <a:p>
            <a:pPr algn="l"/>
            <a:r>
              <a:rPr lang="en-US" dirty="0" smtClean="0"/>
              <a:t>	</a:t>
            </a:r>
            <a:r>
              <a:rPr lang="en-US" b="1" i="1" dirty="0" smtClean="0"/>
              <a:t> Savings in operational costs</a:t>
            </a:r>
            <a:endParaRPr lang="en-IN" dirty="0" smtClean="0"/>
          </a:p>
          <a:p>
            <a:pPr algn="l"/>
            <a:r>
              <a:rPr lang="en-US" dirty="0" smtClean="0"/>
              <a:t>		</a:t>
            </a:r>
            <a:endParaRPr lang="en-IN" dirty="0"/>
          </a:p>
        </p:txBody>
      </p:sp>
    </p:spTree>
  </p:cSld>
  <p:clrMapOvr>
    <a:masterClrMapping/>
  </p:clrMapOvr>
  <p:transition advTm="1794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606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1" y="0"/>
            <a:ext cx="740174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13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85926"/>
            <a:ext cx="9144000" cy="2857520"/>
          </a:xfrm>
        </p:spPr>
        <p:txBody>
          <a:bodyPr>
            <a:normAutofit/>
          </a:bodyPr>
          <a:lstStyle/>
          <a:p>
            <a:pPr algn="ctr"/>
            <a:r>
              <a:rPr lang="en-US" b="1" i="1" dirty="0" smtClean="0"/>
              <a:t>The </a:t>
            </a:r>
            <a:r>
              <a:rPr lang="en-US" b="1" i="1" dirty="0" smtClean="0"/>
              <a:t>CRAP </a:t>
            </a:r>
            <a:r>
              <a:rPr lang="en-US" b="1" i="1" dirty="0" smtClean="0"/>
              <a:t>Benefits</a:t>
            </a: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> </a:t>
            </a:r>
            <a:endParaRPr lang="en-IN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7500" lnSpcReduction="20000"/>
          </a:bodyPr>
          <a:lstStyle/>
          <a:p>
            <a:endParaRPr lang="en-IN" dirty="0" smtClean="0"/>
          </a:p>
          <a:p>
            <a:pPr>
              <a:buNone/>
            </a:pPr>
            <a:r>
              <a:rPr lang="en-IN" i="1" u="sng" dirty="0" smtClean="0"/>
              <a:t>	Operational</a:t>
            </a:r>
            <a:r>
              <a:rPr lang="en-IN" dirty="0" smtClean="0"/>
              <a:t>:</a:t>
            </a:r>
          </a:p>
          <a:p>
            <a:pPr lvl="0"/>
            <a:r>
              <a:rPr lang="en-IN" dirty="0" smtClean="0"/>
              <a:t>Improved manoeuvring in ports and channels</a:t>
            </a:r>
          </a:p>
          <a:p>
            <a:pPr lvl="0"/>
            <a:r>
              <a:rPr lang="en-IN" dirty="0" smtClean="0"/>
              <a:t>Vessel </a:t>
            </a:r>
            <a:r>
              <a:rPr lang="en-IN" dirty="0" smtClean="0"/>
              <a:t>operation at lower speeds</a:t>
            </a:r>
          </a:p>
          <a:p>
            <a:pPr lvl="0"/>
            <a:r>
              <a:rPr lang="en-IN" dirty="0" smtClean="0"/>
              <a:t>Environmentally-friendly propulsion, less emissions</a:t>
            </a:r>
          </a:p>
          <a:p>
            <a:pPr lvl="0"/>
            <a:r>
              <a:rPr lang="en-IN" dirty="0" smtClean="0"/>
              <a:t>Superior safety in extraordinary situations such as crash stop, emergency manoeuvring and heavy weather</a:t>
            </a:r>
          </a:p>
          <a:p>
            <a:pPr>
              <a:buNone/>
            </a:pPr>
            <a:r>
              <a:rPr lang="en-IN" dirty="0" smtClean="0"/>
              <a:t> </a:t>
            </a:r>
          </a:p>
          <a:p>
            <a:pPr>
              <a:buNone/>
            </a:pPr>
            <a:r>
              <a:rPr lang="en-IN" i="1" u="sng" dirty="0" smtClean="0"/>
              <a:t>	Technical</a:t>
            </a:r>
            <a:r>
              <a:rPr lang="en-IN" i="1" dirty="0" smtClean="0"/>
              <a:t>:											</a:t>
            </a:r>
            <a:endParaRPr lang="en-IN" dirty="0" smtClean="0"/>
          </a:p>
          <a:p>
            <a:pPr lvl="0"/>
            <a:r>
              <a:rPr lang="en-IN" dirty="0" smtClean="0"/>
              <a:t>High propulsion efficiency</a:t>
            </a:r>
          </a:p>
          <a:p>
            <a:pPr lvl="0"/>
            <a:r>
              <a:rPr lang="en-IN" dirty="0" smtClean="0"/>
              <a:t>Low total installed engine power</a:t>
            </a:r>
          </a:p>
          <a:p>
            <a:pPr lvl="0"/>
            <a:r>
              <a:rPr lang="en-IN" dirty="0" smtClean="0"/>
              <a:t>Two independent propulsion systems provide a high degree of redundancy</a:t>
            </a:r>
          </a:p>
          <a:p>
            <a:pPr lvl="0"/>
            <a:r>
              <a:rPr lang="en-IN" dirty="0" smtClean="0"/>
              <a:t>No need for stern thrusters or rudders</a:t>
            </a:r>
          </a:p>
          <a:p>
            <a:pPr lvl="0"/>
            <a:r>
              <a:rPr lang="en-IN" dirty="0" smtClean="0"/>
              <a:t>Flexible </a:t>
            </a:r>
            <a:r>
              <a:rPr lang="en-IN" dirty="0" smtClean="0"/>
              <a:t>general arrangement </a:t>
            </a:r>
            <a:r>
              <a:rPr lang="en-IN" dirty="0" smtClean="0"/>
              <a:t>possible</a:t>
            </a:r>
            <a:endParaRPr lang="en-IN" dirty="0" smtClean="0"/>
          </a:p>
          <a:p>
            <a:pPr>
              <a:buNone/>
            </a:pPr>
            <a:endParaRPr lang="en-IN" dirty="0" smtClean="0"/>
          </a:p>
          <a:p>
            <a:pPr>
              <a:buNone/>
            </a:pPr>
            <a:r>
              <a:rPr lang="en-IN" i="1" u="sng" dirty="0" smtClean="0"/>
              <a:t>	Economical</a:t>
            </a:r>
            <a:r>
              <a:rPr lang="en-IN" dirty="0" smtClean="0"/>
              <a:t>:</a:t>
            </a:r>
          </a:p>
          <a:p>
            <a:pPr lvl="0"/>
            <a:r>
              <a:rPr lang="en-IN" dirty="0" smtClean="0"/>
              <a:t>B</a:t>
            </a:r>
            <a:r>
              <a:rPr lang="en-IN" dirty="0" smtClean="0"/>
              <a:t>etter </a:t>
            </a:r>
            <a:r>
              <a:rPr lang="en-IN" dirty="0" smtClean="0"/>
              <a:t>fuel economy</a:t>
            </a:r>
          </a:p>
          <a:p>
            <a:pPr lvl="0"/>
            <a:r>
              <a:rPr lang="en-IN" dirty="0" smtClean="0"/>
              <a:t>Shipbuilding costs are reasonable as there is less installed engine power</a:t>
            </a:r>
          </a:p>
          <a:p>
            <a:pPr lvl="0"/>
            <a:r>
              <a:rPr lang="en-IN" dirty="0" smtClean="0"/>
              <a:t>Better slot time keeping in harbours, as the manoeuvring is easier and less tug assistance is needed</a:t>
            </a:r>
          </a:p>
          <a:p>
            <a:pPr lvl="0"/>
            <a:r>
              <a:rPr lang="en-IN" dirty="0" smtClean="0"/>
              <a:t>Increased container capacity (both space and weight)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IN" dirty="0" smtClean="0"/>
          </a:p>
          <a:p>
            <a:pPr lvl="1"/>
            <a:r>
              <a:rPr lang="en-IN" dirty="0" smtClean="0"/>
              <a:t>Model test results clearly indicate that CRP Azipod propulsion is the most economic propulsion system. </a:t>
            </a:r>
            <a:endParaRPr lang="en-IN" sz="2000" dirty="0" smtClean="0"/>
          </a:p>
          <a:p>
            <a:pPr lvl="1"/>
            <a:r>
              <a:rPr lang="en-IN" dirty="0" smtClean="0"/>
              <a:t>In large power applications it is a serious alternative in RoPax, ULCS, LNG carriers and tankers. </a:t>
            </a:r>
            <a:endParaRPr lang="en-IN" sz="2000" dirty="0" smtClean="0"/>
          </a:p>
          <a:p>
            <a:pPr lvl="1"/>
            <a:r>
              <a:rPr lang="en-IN" dirty="0" smtClean="0"/>
              <a:t>Its high total propulsion efficiency makes the initial cost of the system attractive and because its operating costs are much lower than conventional Propulsion systems, its selection are fully justified. </a:t>
            </a:r>
            <a:endParaRPr lang="en-IN" sz="2000" dirty="0" smtClean="0"/>
          </a:p>
          <a:p>
            <a:pPr lvl="1"/>
            <a:r>
              <a:rPr lang="en-IN" dirty="0" smtClean="0"/>
              <a:t>It is clear that CRP Azipod is a propulsion system that is going to change the marine world.</a:t>
            </a:r>
            <a:endParaRPr lang="en-IN" sz="2000" dirty="0" smtClean="0"/>
          </a:p>
          <a:p>
            <a:r>
              <a:rPr lang="en-IN" sz="2400" dirty="0" smtClean="0"/>
              <a:t>Conventional ‘passive’ rudders will be replaced by ‘active’ rudders on several vessel types, for more economic and safe ship operation</a:t>
            </a:r>
            <a:endParaRPr lang="en-IN" sz="2400" dirty="0"/>
          </a:p>
        </p:txBody>
      </p:sp>
    </p:spTree>
  </p:cSld>
  <p:clrMapOvr>
    <a:masterClrMapping/>
  </p:clrMapOvr>
  <p:transition advTm="6006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BIBLIOGRAPHY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ABB.COM</a:t>
            </a:r>
          </a:p>
          <a:p>
            <a:r>
              <a:rPr lang="en-US" dirty="0" smtClean="0"/>
              <a:t>KVAERNER-MASA RESEACH MANUAL</a:t>
            </a:r>
          </a:p>
          <a:p>
            <a:r>
              <a:rPr lang="en-US" dirty="0" smtClean="0"/>
              <a:t>WIKIPEDIA.COM</a:t>
            </a:r>
            <a:endParaRPr lang="en-IN" dirty="0"/>
          </a:p>
        </p:txBody>
      </p:sp>
    </p:spTree>
  </p:cSld>
  <p:clrMapOvr>
    <a:masterClrMapping/>
  </p:clrMapOvr>
  <p:transition advTm="1591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214554"/>
            <a:ext cx="8443914" cy="1714504"/>
          </a:xfrm>
        </p:spPr>
        <p:txBody>
          <a:bodyPr>
            <a:noAutofit/>
          </a:bodyPr>
          <a:lstStyle/>
          <a:p>
            <a:pPr algn="ctr"/>
            <a:r>
              <a:rPr lang="en-US" sz="9600" dirty="0" smtClean="0"/>
              <a:t>QUESTIONS???</a:t>
            </a:r>
            <a:endParaRPr lang="en-IN" sz="9600" dirty="0"/>
          </a:p>
        </p:txBody>
      </p:sp>
    </p:spTree>
  </p:cSld>
  <p:clrMapOvr>
    <a:masterClrMapping/>
  </p:clrMapOvr>
  <p:transition advTm="15117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2|0.2|0.2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9.9|0.2|0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5.2|9.2|5.2|5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0.7|6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4.2|3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9.5|2.3|1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1159</TotalTime>
  <Words>388</Words>
  <Application>Microsoft Office PowerPoint</Application>
  <PresentationFormat>On-screen Show (4:3)</PresentationFormat>
  <Paragraphs>74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Flow</vt:lpstr>
      <vt:lpstr>Equity</vt:lpstr>
      <vt:lpstr>CONTRA ROTATING AZIPOD  PROPELLERS</vt:lpstr>
      <vt:lpstr>Introduction</vt:lpstr>
      <vt:lpstr>Azipod concept</vt:lpstr>
      <vt:lpstr>Technical Features</vt:lpstr>
      <vt:lpstr>The C.R.A.P control system</vt:lpstr>
      <vt:lpstr>Control system features</vt:lpstr>
      <vt:lpstr>The Model Test</vt:lpstr>
      <vt:lpstr>Slide 8</vt:lpstr>
      <vt:lpstr>Slide 9</vt:lpstr>
      <vt:lpstr>Required propulsion power</vt:lpstr>
      <vt:lpstr>Transmission losses</vt:lpstr>
      <vt:lpstr>Slide 12</vt:lpstr>
      <vt:lpstr>THE EFFECT OF VESSEL SPEED ON TOTAL PROPULSION EFFICIENCY </vt:lpstr>
      <vt:lpstr>The power plant principle</vt:lpstr>
      <vt:lpstr>C.R.A.P blade cavitation observations during ship maneuvering</vt:lpstr>
      <vt:lpstr>TEST CONDITIONS AND EQUIPMENT</vt:lpstr>
      <vt:lpstr>Acceleration:</vt:lpstr>
      <vt:lpstr>Crash –stop:</vt:lpstr>
      <vt:lpstr>Slide 19</vt:lpstr>
      <vt:lpstr>Turning circle with C.R azipod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The CRAP Benefits  </vt:lpstr>
      <vt:lpstr>Slide 30</vt:lpstr>
      <vt:lpstr>CONCLUSION</vt:lpstr>
      <vt:lpstr>BIBLIOGRAPHY</vt:lpstr>
      <vt:lpstr>QUESTIONS???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CONTRA   ROTATING   AZIPOD   PROPELLERS</dc:title>
  <dc:creator>bidhu</dc:creator>
  <cp:lastModifiedBy>bidhu</cp:lastModifiedBy>
  <cp:revision>116</cp:revision>
  <dcterms:created xsi:type="dcterms:W3CDTF">2011-03-03T06:51:09Z</dcterms:created>
  <dcterms:modified xsi:type="dcterms:W3CDTF">2011-03-10T08:53:22Z</dcterms:modified>
</cp:coreProperties>
</file>