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309" r:id="rId3"/>
    <p:sldId id="310" r:id="rId4"/>
    <p:sldId id="308" r:id="rId5"/>
    <p:sldId id="288" r:id="rId6"/>
    <p:sldId id="311" r:id="rId7"/>
    <p:sldId id="312" r:id="rId8"/>
    <p:sldId id="302" r:id="rId9"/>
    <p:sldId id="282" r:id="rId10"/>
    <p:sldId id="313" r:id="rId11"/>
    <p:sldId id="31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2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 /><Relationship Id="rId13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7" Type="http://schemas.openxmlformats.org/officeDocument/2006/relationships/slide" Target="slides/slide5.xml" /><Relationship Id="rId12" Type="http://schemas.openxmlformats.org/officeDocument/2006/relationships/slide" Target="slides/slide10.xml" /><Relationship Id="rId17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4.xml" /><Relationship Id="rId11" Type="http://schemas.openxmlformats.org/officeDocument/2006/relationships/slide" Target="slides/slide9.xml" /><Relationship Id="rId5" Type="http://schemas.openxmlformats.org/officeDocument/2006/relationships/slide" Target="slides/slide3.xml" /><Relationship Id="rId15" Type="http://schemas.openxmlformats.org/officeDocument/2006/relationships/viewProps" Target="viewProps.xml" /><Relationship Id="rId10" Type="http://schemas.openxmlformats.org/officeDocument/2006/relationships/slide" Target="slides/slide8.xml" /><Relationship Id="rId4" Type="http://schemas.openxmlformats.org/officeDocument/2006/relationships/slide" Target="slides/slide2.xml" /><Relationship Id="rId9" Type="http://schemas.openxmlformats.org/officeDocument/2006/relationships/slide" Target="slides/slide7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AB933-C968-424C-BF47-BC0966A8DA3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9CE78-298A-4854-B62A-773900E6A21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5166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C1452-4F74-4A9C-8367-041DA2010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4B9D2B-3794-4D96-831D-384DAB8B69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E1DEC-DC6E-4437-BCCC-3F357D4D9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32527-A142-442A-9FDD-47CAABEDD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EE4F-DA6C-492B-A2C0-8A9739434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551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B6CA1-0503-48F5-8903-39BB271AF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8F5C60-863E-4BEC-9465-36E0CABAA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D4677-CB34-486C-9793-B838C0EF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E75CB-349B-441A-8CC8-41FDE1DAA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D726E-C73B-4B78-B69F-4DF7C3632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878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64A063-4F11-48B5-AAD8-33CCF87A25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01FCAB-C885-4FB7-9375-8A00F373B5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98412-D3A4-42E1-B1F9-EAD85C6F0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155DB-47E9-46AC-A982-1E9023B51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EB792-D2AA-47B7-87D0-4FF4BFEB6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2221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7B21E-66B2-4E78-ABFA-503581059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14C88E-1470-4DC0-8B33-8C1DC5563E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9D11B-8B1E-4A34-900B-B05463AC4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8272A2-74DD-4F3B-BB41-A18B64CBB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AF7A-2209-4015-8820-9631834E0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1043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6F1D-0C34-4456-A8D0-1DBB6EA27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F9818-24E9-4465-B8FC-2CDCECC4E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D483A-A7CC-429D-A7B1-FB62197BB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CA48B-C4BA-4D10-96D4-DFE963D0F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42EDD-37BD-4F24-8D8E-BABC3F744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7607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28C96-46EB-464F-BE1A-1F26F3608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9A9014-4FE1-432A-B2C1-D302D5752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6EFB8-70AE-46E3-AE97-0CF2F934D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6565B-87DD-4AF2-99B2-CAEC97566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2775F-570F-471F-AB03-59A7B1A67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2031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72EB1-06B1-4127-94E8-E8C4048B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FBB71-7670-4E5B-90F1-CDF6F51B77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AADB2-9664-4C0B-8FD3-210B2AA4C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65D79-F71C-4A28-AA37-B0062D157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14AF54-09B8-4C5F-8FC4-1DD0B27DB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581B0-7D39-4DA1-820B-53C4EFDE7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6559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B8820-387E-4F27-B35A-8ED220662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51B1E-5EBE-4AC2-8B88-2D7D2F7C1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CE87B6-6833-413B-AA0C-F9AB33EAC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0574B7-545F-4745-83F2-5289FFE96C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0F5B59-7154-443B-95E4-34137E84A3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4E8CF6-2D3B-498D-A9E8-82D7E471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89089A-68FD-4F9A-A12F-1FE83B7D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81F682-DDAE-4CE7-A3D4-5364030B5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3293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FDF36-08B4-4842-A888-48967CB63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C1F5D7-6661-4387-BCD7-CBC512AFC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32A3F8-6D80-47CC-8825-93D0EF238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BC19A5-D3CD-4FCE-B6C7-C6135839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52779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899533-27B8-4868-9014-EC74E7075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F3F3E1-250C-42CD-973B-8DDA49C7A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30267-3938-4056-BFBA-E834DA2D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5204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68790-E9AA-4EFB-B45E-48B491C15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FCC2E-799C-4082-B36D-FD1CC3E2E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2F3D1-5127-45CD-9CE8-18E7F31AB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E42E9A-332A-4B67-B3B4-38DFDB22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F09A9-A4C3-4691-8B08-544926E24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74708-66F9-4DC8-819A-0F9B563C9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043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63B94-C5A7-406C-A730-894233EBB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C8383-21B1-4370-B10F-355159899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3AAB0-E2DA-437F-9888-02D43C94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5CE55-C9E7-4C44-A72C-089298579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DEC56-4769-4235-8647-98E9E073A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27621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E0A2D-6521-4E4E-825C-2F95171EF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588D5B-0B80-4303-87B7-54BA26E6D0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7A312-0B71-4134-8134-F37CA5A49C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54CA2-0B25-47EA-81E8-C61975C0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0019B7-B3D9-422B-9031-3F2A71A9B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C63896-B7DD-4813-AD1C-5726DA10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74611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07A7A-A60B-485D-BE9A-8D80FF054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BB50D4-2AD9-476A-AD8E-04DDEE619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EF914-CE70-4F13-9B70-C5E3706E8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BF306-8AFD-46DE-A5F2-094BB1301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338B6-8DA5-42C9-BE0A-54F36F83A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2602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AA4091-2A81-46BB-8433-E8E7363379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0E4943-5AE3-447E-ADD4-84E6BB163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79BF9-1575-4445-8E1A-1B60EF82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2E554-11C0-482A-BCF7-9BE7894B9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772FD-0F7A-4D92-8C90-DCDE94664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9873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5714E-90DB-49ED-9870-153118A2D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76449-62E5-4C72-B9D5-15AF657BA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C23AA-67B9-4DD7-88E7-68FB19FBB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8428B-7AE5-4F92-953B-82AAE3AA2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C2983-41DC-4852-865B-16D9F6C6E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710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E3CB9-66B1-4405-82C4-8D3CF5193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9208E-FD50-4449-8E28-C388CE071F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9FC03B-0E06-4980-A544-FED1C9B579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0F6C04-83AD-47A5-968D-D0F5CD871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DB6D36-C231-472B-AD5E-D0C388C1D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05712F-C46E-46A7-9519-34A33A7B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3252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D61DA-AAC0-4A66-9E74-6039A1D5D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688DB-8F8A-4288-98C2-1B4E726D5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72B04A-A967-4103-B69E-C80827A090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B37F54-F10B-459B-A461-30908EB64F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137E2A-BC85-44FF-BD04-DDCF0016C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A34BB5-B6CB-4B81-8F7B-6A522ECF1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8562D8-B494-49C0-9343-F34FA3D64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8E6032-9EE4-42EE-9BB0-60AF57803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737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3F69E-2E03-40B4-9B67-42F81FC13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E7952B-35F0-43AB-8E0E-3B5C0204B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B1CEEF-0BE2-4286-82F0-037D4E6AB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8EF7E-84CB-4A72-B844-718C42D7D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0164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E23D1A-1037-420D-BFDC-FD9AE6A37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3607E-6D86-4C2D-ACDB-FF9905660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DD8A9-445A-463E-833D-448D05D87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949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C46B4-38A5-47CF-86E4-608DECFBE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B1307-2101-4759-81E4-659CEC246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E1AB56-BA66-4037-8CAD-7AC2DD107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6EECD1-E657-43BE-8936-65917E78C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A28EDD-E590-4103-A4A9-80841F22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AB0B7-8CFB-454D-A0BB-3F33C726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539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3BC1C-89CC-4F20-A1B5-CEDF67E5E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31FB8-ED1A-4D29-886C-3961C9CD8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4A9D19-3B69-4877-82BE-BFCA94F32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AA7F-6E87-4DC1-B306-6EB233E95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A7AD-AF80-42A7-B422-A0FB9DED7659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05EA1D-01F7-4A2D-A721-B2E92F301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F10A0-83DD-442C-96F8-B2024625A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626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F353B9-D606-44BF-9458-1452F9816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832"/>
            <a:ext cx="10515600" cy="4595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IN" dirty="0"/>
              <a:t>Innovation , Incubation and </a:t>
            </a:r>
            <a:r>
              <a:rPr lang="en-IN" dirty="0" err="1"/>
              <a:t>Startup</a:t>
            </a:r>
            <a:r>
              <a:rPr lang="en-IN" dirty="0"/>
              <a:t> Ecosystem For Nation Building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320F0-458B-4783-AF78-5E6C3E1E21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/>
              <a:t>24 </a:t>
            </a:r>
            <a:r>
              <a:rPr lang="en-IN" dirty="0" err="1"/>
              <a:t>th</a:t>
            </a:r>
            <a:r>
              <a:rPr lang="en-IN" dirty="0"/>
              <a:t> Sept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E964-29E4-403B-ACDA-785DEC158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DC545-BCDE-47EE-A528-24AD2343D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969EF-29CC-47F4-BDB7-63832F057B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504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4B6CC7-555F-4DD1-8230-6E10E7EA8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224A5-04E0-4342-BC82-5056402DC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09652-438A-4A20-BB89-CBEBD49BD2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3F86B-A8DF-44C1-95EA-822E8995572B}" type="datetimeFigureOut">
              <a:rPr lang="en-IN" smtClean="0"/>
              <a:t>18-03-2023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21B7-0672-4F2E-AE19-D9E76CF2F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CED92-3DB0-4414-A4B4-634072543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2ED5B-D057-4844-B165-931DF6794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700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hyperlink" Target="http://www.forbes.com/sites/actiontrumpseverything/2013/05/05/if-you-come-up-with-a-great-idea-someone-might-pay-you-1-solve-a-market-need-and-you-can-basically-charge-whatever-you-want/" TargetMode="External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6463A8-EAA4-C9F7-F41C-F98315307816}"/>
              </a:ext>
            </a:extLst>
          </p:cNvPr>
          <p:cNvSpPr txBox="1"/>
          <p:nvPr/>
        </p:nvSpPr>
        <p:spPr>
          <a:xfrm>
            <a:off x="2406609" y="2505670"/>
            <a:ext cx="6120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/>
              <a:t>Smart Ideation and Innovation</a:t>
            </a:r>
          </a:p>
          <a:p>
            <a:pPr algn="ctr"/>
            <a:endParaRPr lang="en-IN" sz="2400" b="1" dirty="0"/>
          </a:p>
          <a:p>
            <a:pPr algn="ctr"/>
            <a:r>
              <a:rPr lang="en-IN" sz="2400" b="1" dirty="0"/>
              <a:t>… Adesh Gokhale…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3E13FF-9DC8-BD39-D3EB-FEB958C86208}"/>
              </a:ext>
            </a:extLst>
          </p:cNvPr>
          <p:cNvSpPr txBox="1"/>
          <p:nvPr/>
        </p:nvSpPr>
        <p:spPr>
          <a:xfrm>
            <a:off x="3349060" y="6081041"/>
            <a:ext cx="4381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Tolani Maritime Institute – March 18 </a:t>
            </a:r>
            <a:r>
              <a:rPr lang="en-IN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th</a:t>
            </a:r>
            <a:r>
              <a:rPr lang="en-IN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 2023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6375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6D01EB-4746-D457-CCA2-F35B27767A15}"/>
              </a:ext>
            </a:extLst>
          </p:cNvPr>
          <p:cNvSpPr txBox="1"/>
          <p:nvPr/>
        </p:nvSpPr>
        <p:spPr>
          <a:xfrm>
            <a:off x="4269071" y="2788079"/>
            <a:ext cx="2294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/>
              <a:t>Q &amp; 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A97352-83C6-9DF6-4993-6A717D37E9EE}"/>
              </a:ext>
            </a:extLst>
          </p:cNvPr>
          <p:cNvSpPr txBox="1"/>
          <p:nvPr/>
        </p:nvSpPr>
        <p:spPr>
          <a:xfrm>
            <a:off x="4067117" y="1851239"/>
            <a:ext cx="2532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Do I have “ Tomorrow “ ?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02563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CAFC14-52F1-172B-8A01-54E347A466F2}"/>
              </a:ext>
            </a:extLst>
          </p:cNvPr>
          <p:cNvSpPr txBox="1"/>
          <p:nvPr/>
        </p:nvSpPr>
        <p:spPr>
          <a:xfrm>
            <a:off x="3250026" y="1674674"/>
            <a:ext cx="42280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b="1" dirty="0"/>
              <a:t>Understand the difference…..</a:t>
            </a:r>
          </a:p>
          <a:p>
            <a:pPr algn="ctr"/>
            <a:endParaRPr lang="en-IN" dirty="0"/>
          </a:p>
          <a:p>
            <a:pPr algn="ctr"/>
            <a:endParaRPr lang="en-IN" dirty="0"/>
          </a:p>
          <a:p>
            <a:pPr algn="ctr"/>
            <a:endParaRPr lang="en-IN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IN" b="1" dirty="0"/>
              <a:t>Yesterday ……Today…..Tomorrow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IN" b="1" dirty="0"/>
              <a:t>Information….Experience…..Knowledge</a:t>
            </a:r>
          </a:p>
        </p:txBody>
      </p:sp>
    </p:spTree>
    <p:extLst>
      <p:ext uri="{BB962C8B-B14F-4D97-AF65-F5344CB8AC3E}">
        <p14:creationId xmlns:p14="http://schemas.microsoft.com/office/powerpoint/2010/main" val="4256987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377729-140B-496F-BBA6-849E5DEEF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420" y="1150625"/>
            <a:ext cx="3286125" cy="46577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E302D9-A72F-4976-BD34-CF98E3CBEA94}"/>
              </a:ext>
            </a:extLst>
          </p:cNvPr>
          <p:cNvSpPr txBox="1"/>
          <p:nvPr/>
        </p:nvSpPr>
        <p:spPr>
          <a:xfrm>
            <a:off x="3844606" y="257414"/>
            <a:ext cx="310181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IN" b="1" dirty="0"/>
              <a:t>Smart Ideation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708015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B994AA7C-E1B1-4F6D-95F4-EF98D183E8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6742" y="948264"/>
            <a:ext cx="10515600" cy="644924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altLang="en-US" sz="1800" dirty="0"/>
              <a:t>- Lighting of the bulb is only the beginning – then the hard work starts</a:t>
            </a:r>
            <a:br>
              <a:rPr lang="en-US" altLang="en-US" sz="1800" dirty="0"/>
            </a:br>
            <a:br>
              <a:rPr lang="en-US" altLang="en-US" sz="1800" dirty="0"/>
            </a:br>
            <a:r>
              <a:rPr lang="en-US" altLang="en-US" sz="1800" dirty="0"/>
              <a:t>- </a:t>
            </a:r>
            <a:r>
              <a:rPr lang="en-US" altLang="en-US" sz="1800" b="1" dirty="0"/>
              <a:t>The best entrepreneurs don</a:t>
            </a:r>
            <a:r>
              <a:rPr lang="ja-JP" altLang="en-US" sz="1800" b="1" dirty="0"/>
              <a:t>’</a:t>
            </a:r>
            <a:r>
              <a:rPr lang="en-US" altLang="ja-JP" sz="1800" b="1" dirty="0"/>
              <a:t>t come up with great ideas,</a:t>
            </a:r>
            <a:r>
              <a:rPr lang="en-US" altLang="ja-JP" sz="1800" dirty="0"/>
              <a:t> </a:t>
            </a:r>
            <a:r>
              <a:rPr lang="en-US" altLang="ja-JP" sz="1800" dirty="0">
                <a:hlinkClick r:id="rId2"/>
              </a:rPr>
              <a:t>they solve market needs</a:t>
            </a:r>
            <a:br>
              <a:rPr lang="en-US" altLang="ja-JP" sz="1800" dirty="0"/>
            </a:br>
            <a:r>
              <a:rPr lang="en-US" altLang="en-US" sz="1800" dirty="0"/>
              <a:t> </a:t>
            </a:r>
          </a:p>
        </p:txBody>
      </p:sp>
      <p:sp>
        <p:nvSpPr>
          <p:cNvPr id="35843" name="Slide Number Placeholder 4">
            <a:extLst>
              <a:ext uri="{FF2B5EF4-FFF2-40B4-BE49-F238E27FC236}">
                <a16:creationId xmlns:a16="http://schemas.microsoft.com/office/drawing/2014/main" id="{7DF398B8-41B9-4072-B138-67CCF0000C4A}"/>
              </a:ext>
            </a:extLst>
          </p:cNvPr>
          <p:cNvSpPr txBox="1">
            <a:spLocks noGrp="1"/>
          </p:cNvSpPr>
          <p:nvPr/>
        </p:nvSpPr>
        <p:spPr bwMode="auto"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buFontTx/>
              <a:buNone/>
            </a:pPr>
            <a:fld id="{1458B107-AD5E-4841-A094-1C34FF743B0C}" type="slidenum">
              <a:rPr lang="en-US" altLang="en-US" sz="1200" i="0">
                <a:solidFill>
                  <a:srgbClr val="898989"/>
                </a:solidFill>
                <a:latin typeface="Calibri" panose="020F0502020204030204" pitchFamily="34" charset="0"/>
              </a:rPr>
              <a:pPr algn="r" eaLnBrk="1" hangingPunct="1">
                <a:buFontTx/>
                <a:buNone/>
              </a:pPr>
              <a:t>4</a:t>
            </a:fld>
            <a:endParaRPr lang="en-US" altLang="en-US" sz="1200" i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449C5B-CB30-4DB3-BB64-344FD156DF86}"/>
              </a:ext>
            </a:extLst>
          </p:cNvPr>
          <p:cNvSpPr txBox="1"/>
          <p:nvPr/>
        </p:nvSpPr>
        <p:spPr>
          <a:xfrm>
            <a:off x="3648970" y="213174"/>
            <a:ext cx="310181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IN" b="1" dirty="0"/>
              <a:t>Smart Ideation and Innovation</a:t>
            </a:r>
          </a:p>
        </p:txBody>
      </p:sp>
      <p:pic>
        <p:nvPicPr>
          <p:cNvPr id="1026" name="Picture 2" descr="Light Bulb Idea Vector Art, Icons, and Graphics for Free ...">
            <a:extLst>
              <a:ext uri="{FF2B5EF4-FFF2-40B4-BE49-F238E27FC236}">
                <a16:creationId xmlns:a16="http://schemas.microsoft.com/office/drawing/2014/main" id="{D041140D-E244-FD89-2707-A23F07506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556" y="2308365"/>
            <a:ext cx="3422836" cy="342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36D330-A206-DC7D-F6A3-DFC9B2F523B6}"/>
              </a:ext>
            </a:extLst>
          </p:cNvPr>
          <p:cNvSpPr txBox="1"/>
          <p:nvPr/>
        </p:nvSpPr>
        <p:spPr>
          <a:xfrm>
            <a:off x="1110744" y="1284648"/>
            <a:ext cx="296324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Examples…..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Larry Page and Sergey Brin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First Drop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Tile Vendor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Gaumutra</a:t>
            </a:r>
            <a:r>
              <a:rPr lang="en-IN" dirty="0"/>
              <a:t> bank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Amazon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26023-E1E3-066E-ABDD-F363711E8DE4}"/>
              </a:ext>
            </a:extLst>
          </p:cNvPr>
          <p:cNvSpPr txBox="1"/>
          <p:nvPr/>
        </p:nvSpPr>
        <p:spPr>
          <a:xfrm>
            <a:off x="2277585" y="516103"/>
            <a:ext cx="817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The best entrepreneurs don’t come up with great ideas </a:t>
            </a:r>
            <a:r>
              <a:rPr lang="en-IN" b="1" u="sng" dirty="0"/>
              <a:t>“ they solve market needs “ </a:t>
            </a:r>
          </a:p>
        </p:txBody>
      </p:sp>
    </p:spTree>
    <p:extLst>
      <p:ext uri="{BB962C8B-B14F-4D97-AF65-F5344CB8AC3E}">
        <p14:creationId xmlns:p14="http://schemas.microsoft.com/office/powerpoint/2010/main" val="3626884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7B4F94-36E8-C2A0-3A18-5E5D43EBDCA4}"/>
              </a:ext>
            </a:extLst>
          </p:cNvPr>
          <p:cNvSpPr txBox="1"/>
          <p:nvPr/>
        </p:nvSpPr>
        <p:spPr>
          <a:xfrm>
            <a:off x="2552466" y="95367"/>
            <a:ext cx="60019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  <a:p>
            <a:r>
              <a:rPr lang="en-IN" dirty="0"/>
              <a:t>Look around and you will be flooded with smart opportunities</a:t>
            </a:r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204D50-AC10-CABD-99F1-D082D0366C98}"/>
              </a:ext>
            </a:extLst>
          </p:cNvPr>
          <p:cNvSpPr txBox="1"/>
          <p:nvPr/>
        </p:nvSpPr>
        <p:spPr>
          <a:xfrm>
            <a:off x="1598797" y="1256600"/>
            <a:ext cx="8645444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Drinking bottle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High Rise building – Drones application for cleaning and fire fighting, Energy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EV – Hybrid scooters, 15 </a:t>
            </a:r>
            <a:r>
              <a:rPr lang="en-IN" dirty="0" err="1"/>
              <a:t>yrs</a:t>
            </a:r>
            <a:r>
              <a:rPr lang="en-IN" dirty="0"/>
              <a:t> old scooters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Old Smart phones – Education / CCTV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Agriculture – Animal repellent , Two metal difference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0070C0"/>
                </a:solidFill>
              </a:rPr>
              <a:t>Cell phone charger using land line phones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0070C0"/>
                </a:solidFill>
              </a:rPr>
              <a:t>Blue tooth communication – Mesh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0070C0"/>
                </a:solidFill>
              </a:rPr>
              <a:t>Navy Signals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0070C0"/>
                </a:solidFill>
              </a:rPr>
              <a:t>DTH for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0070C0"/>
                </a:solidFill>
              </a:rPr>
              <a:t>Hospital / Doctor co-ordination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Smart solar wearables – Posture , Safety 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Medical non invasive devices is a big opportunity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Rural medical opportunities ( medicine ATM’s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Fintech – end to end online and OMS ( order management system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Waste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Car Double battery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650AD9-0EF3-75B2-D544-EE9480425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197" y="2060533"/>
            <a:ext cx="3809851" cy="215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0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24DE78-7C49-467C-B74D-C67BCD23FC14}"/>
              </a:ext>
            </a:extLst>
          </p:cNvPr>
          <p:cNvSpPr txBox="1"/>
          <p:nvPr/>
        </p:nvSpPr>
        <p:spPr>
          <a:xfrm>
            <a:off x="3771120" y="263933"/>
            <a:ext cx="310181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IN" b="1" dirty="0"/>
              <a:t>Smart Ideation and Innovation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6E7ECC4-BB67-478C-BE54-89D1D9F63A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671110"/>
              </p:ext>
            </p:extLst>
          </p:nvPr>
        </p:nvGraphicFramePr>
        <p:xfrm>
          <a:off x="1459799" y="1515439"/>
          <a:ext cx="9608367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326">
                  <a:extLst>
                    <a:ext uri="{9D8B030D-6E8A-4147-A177-3AD203B41FA5}">
                      <a16:colId xmlns:a16="http://schemas.microsoft.com/office/drawing/2014/main" val="524209488"/>
                    </a:ext>
                  </a:extLst>
                </a:gridCol>
                <a:gridCol w="3786626">
                  <a:extLst>
                    <a:ext uri="{9D8B030D-6E8A-4147-A177-3AD203B41FA5}">
                      <a16:colId xmlns:a16="http://schemas.microsoft.com/office/drawing/2014/main" val="3592223354"/>
                    </a:ext>
                  </a:extLst>
                </a:gridCol>
                <a:gridCol w="4695415">
                  <a:extLst>
                    <a:ext uri="{9D8B030D-6E8A-4147-A177-3AD203B41FA5}">
                      <a16:colId xmlns:a16="http://schemas.microsoft.com/office/drawing/2014/main" val="42383017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chemeClr val="tx1"/>
                          </a:solidFill>
                        </a:rPr>
                        <a:t>Tip # 1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Recognize ripples as they are forming </a:t>
                      </a:r>
                      <a:br>
                        <a:rPr lang="en-US" alt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IN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1" dirty="0">
                          <a:solidFill>
                            <a:schemeClr val="tx1"/>
                          </a:solidFill>
                        </a:rPr>
                        <a:t>if trends, patterns, and changes are detected before other’s have noticed them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938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chemeClr val="tx1"/>
                          </a:solidFill>
                        </a:rPr>
                        <a:t>Tip # 2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en-US" b="1" dirty="0">
                          <a:solidFill>
                            <a:schemeClr val="tx1"/>
                          </a:solidFill>
                        </a:rPr>
                        <a:t>Adapt and Integrate</a:t>
                      </a:r>
                      <a:endParaRPr lang="en-IN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1" dirty="0">
                          <a:solidFill>
                            <a:schemeClr val="tx1"/>
                          </a:solidFill>
                        </a:rPr>
                        <a:t>Look at the small things. Many of the best opportunities lie in what has been overlooked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65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chemeClr val="tx1"/>
                          </a:solidFill>
                        </a:rPr>
                        <a:t>Tip # 3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en-US" b="1" dirty="0">
                          <a:solidFill>
                            <a:schemeClr val="tx1"/>
                          </a:solidFill>
                        </a:rPr>
                        <a:t>The Obvious</a:t>
                      </a:r>
                      <a:endParaRPr lang="en-IN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1" dirty="0">
                          <a:solidFill>
                            <a:schemeClr val="tx1"/>
                          </a:solidFill>
                        </a:rPr>
                        <a:t>Don't overlook the obvious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119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chemeClr val="tx1"/>
                          </a:solidFill>
                        </a:rPr>
                        <a:t>Tip # 4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N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1" dirty="0">
                          <a:solidFill>
                            <a:schemeClr val="tx1"/>
                          </a:solidFill>
                        </a:rPr>
                        <a:t>Look for new, generally unknown information. The best information… what is new and/or generally unknown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464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chemeClr val="tx1"/>
                          </a:solidFill>
                        </a:rPr>
                        <a:t>Tip # 5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N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Communicate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1" dirty="0">
                          <a:solidFill>
                            <a:schemeClr val="tx1"/>
                          </a:solidFill>
                        </a:rPr>
                        <a:t>Talk with people.  Find out the “NEED “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254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b="1" dirty="0">
                          <a:solidFill>
                            <a:schemeClr val="tx1"/>
                          </a:solidFill>
                        </a:rPr>
                        <a:t>Tip # 6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N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Innovate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1" dirty="0">
                          <a:solidFill>
                            <a:schemeClr val="tx1"/>
                          </a:solidFill>
                        </a:rPr>
                        <a:t>Look for ways to overcome barriers that blocked a good idea in the past.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3131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>
            <a:extLst>
              <a:ext uri="{FF2B5EF4-FFF2-40B4-BE49-F238E27FC236}">
                <a16:creationId xmlns:a16="http://schemas.microsoft.com/office/drawing/2014/main" id="{6AF3E554-35BF-43C6-AA5D-6EB5F1497B3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493464" y="870720"/>
            <a:ext cx="1256402" cy="838200"/>
          </a:xfrm>
        </p:spPr>
        <p:txBody>
          <a:bodyPr/>
          <a:lstStyle/>
          <a:p>
            <a:pPr algn="ctr" eaLnBrk="1" hangingPunct="1"/>
            <a:r>
              <a:rPr lang="en-US" altLang="en-US" dirty="0"/>
              <a:t>Tool</a:t>
            </a:r>
          </a:p>
        </p:txBody>
      </p:sp>
      <p:sp>
        <p:nvSpPr>
          <p:cNvPr id="65538" name="Oval 642">
            <a:extLst>
              <a:ext uri="{FF2B5EF4-FFF2-40B4-BE49-F238E27FC236}">
                <a16:creationId xmlns:a16="http://schemas.microsoft.com/office/drawing/2014/main" id="{DA6A0403-E98D-4749-A136-2BF76C029A50}"/>
              </a:ext>
            </a:extLst>
          </p:cNvPr>
          <p:cNvSpPr>
            <a:spLocks noChangeArrowheads="1"/>
          </p:cNvSpPr>
          <p:nvPr/>
        </p:nvSpPr>
        <p:spPr bwMode="auto">
          <a:xfrm rot="1211185">
            <a:off x="2903539" y="3938589"/>
            <a:ext cx="2714625" cy="325437"/>
          </a:xfrm>
          <a:prstGeom prst="ellipse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340031" name="Group 639">
            <a:extLst>
              <a:ext uri="{FF2B5EF4-FFF2-40B4-BE49-F238E27FC236}">
                <a16:creationId xmlns:a16="http://schemas.microsoft.com/office/drawing/2014/main" id="{5C45B980-5AFD-44D8-85DF-287F2212E0F0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12943351"/>
              </p:ext>
            </p:extLst>
          </p:nvPr>
        </p:nvGraphicFramePr>
        <p:xfrm>
          <a:off x="1995488" y="1781176"/>
          <a:ext cx="8229600" cy="4138617"/>
        </p:xfrm>
        <a:graphic>
          <a:graphicData uri="http://schemas.openxmlformats.org/drawingml/2006/table">
            <a:tbl>
              <a:tblPr/>
              <a:tblGrid>
                <a:gridCol w="779462">
                  <a:extLst>
                    <a:ext uri="{9D8B030D-6E8A-4147-A177-3AD203B41FA5}">
                      <a16:colId xmlns:a16="http://schemas.microsoft.com/office/drawing/2014/main" val="10834389"/>
                    </a:ext>
                  </a:extLst>
                </a:gridCol>
                <a:gridCol w="960438">
                  <a:extLst>
                    <a:ext uri="{9D8B030D-6E8A-4147-A177-3AD203B41FA5}">
                      <a16:colId xmlns:a16="http://schemas.microsoft.com/office/drawing/2014/main" val="1997452201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78003149"/>
                    </a:ext>
                  </a:extLst>
                </a:gridCol>
                <a:gridCol w="1031875">
                  <a:extLst>
                    <a:ext uri="{9D8B030D-6E8A-4147-A177-3AD203B41FA5}">
                      <a16:colId xmlns:a16="http://schemas.microsoft.com/office/drawing/2014/main" val="1746592675"/>
                    </a:ext>
                  </a:extLst>
                </a:gridCol>
                <a:gridCol w="1068387">
                  <a:extLst>
                    <a:ext uri="{9D8B030D-6E8A-4147-A177-3AD203B41FA5}">
                      <a16:colId xmlns:a16="http://schemas.microsoft.com/office/drawing/2014/main" val="1353509557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val="3834788736"/>
                    </a:ext>
                  </a:extLst>
                </a:gridCol>
                <a:gridCol w="817563">
                  <a:extLst>
                    <a:ext uri="{9D8B030D-6E8A-4147-A177-3AD203B41FA5}">
                      <a16:colId xmlns:a16="http://schemas.microsoft.com/office/drawing/2014/main" val="621213931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2371719148"/>
                    </a:ext>
                  </a:extLst>
                </a:gridCol>
                <a:gridCol w="779463">
                  <a:extLst>
                    <a:ext uri="{9D8B030D-6E8A-4147-A177-3AD203B41FA5}">
                      <a16:colId xmlns:a16="http://schemas.microsoft.com/office/drawing/2014/main" val="1933684624"/>
                    </a:ext>
                  </a:extLst>
                </a:gridCol>
              </a:tblGrid>
              <a:tr h="441325"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G - Model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6579405"/>
                  </a:ext>
                </a:extLst>
              </a:tr>
              <a:tr h="439738"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6476368"/>
                  </a:ext>
                </a:extLst>
              </a:tr>
              <a:tr h="314325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Does fit 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Resources 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Market 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Technology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Sales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Funding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Stake 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Score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121217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into Goals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Available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Knowledge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Marketing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Holders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087831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943976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Idea 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711084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Idea 2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3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485207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Idea 3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61221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Idea 4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3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446208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Idea 5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5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223880"/>
                  </a:ext>
                </a:extLst>
              </a:tr>
              <a:tr h="312738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Idea 6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5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304820"/>
                  </a:ext>
                </a:extLst>
              </a:tr>
              <a:tr h="441325"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Score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3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2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3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192088" indent="-192088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192088" marR="0" lvl="0" indent="-1920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SimSun" panose="02010600030101010101" pitchFamily="2" charset="-12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SimSun" panose="02010600030101010101" pitchFamily="2" charset="-122"/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422915"/>
                  </a:ext>
                </a:extLst>
              </a:tr>
            </a:tbl>
          </a:graphicData>
        </a:graphic>
      </p:graphicFrame>
      <p:pic>
        <p:nvPicPr>
          <p:cNvPr id="65669" name="Picture 643">
            <a:extLst>
              <a:ext uri="{FF2B5EF4-FFF2-40B4-BE49-F238E27FC236}">
                <a16:creationId xmlns:a16="http://schemas.microsoft.com/office/drawing/2014/main" id="{8D42212B-F257-455D-A1BF-352858677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563" y="576263"/>
            <a:ext cx="14033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E55AF5-9737-4DB7-AE43-8382C6D6E294}"/>
              </a:ext>
            </a:extLst>
          </p:cNvPr>
          <p:cNvSpPr txBox="1"/>
          <p:nvPr/>
        </p:nvSpPr>
        <p:spPr>
          <a:xfrm>
            <a:off x="3801403" y="280594"/>
            <a:ext cx="310181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IN" b="1" dirty="0"/>
              <a:t>Smart Ideation and Innovation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074957-C61E-7708-29D1-421EBB58E4D4}"/>
              </a:ext>
            </a:extLst>
          </p:cNvPr>
          <p:cNvSpPr txBox="1"/>
          <p:nvPr/>
        </p:nvSpPr>
        <p:spPr>
          <a:xfrm>
            <a:off x="2838217" y="6281737"/>
            <a:ext cx="651556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IN" b="1" dirty="0"/>
              <a:t>Innovation , Incubation and </a:t>
            </a:r>
            <a:r>
              <a:rPr lang="en-IN" b="1" dirty="0" err="1"/>
              <a:t>Startup</a:t>
            </a:r>
            <a:r>
              <a:rPr lang="en-IN" b="1" dirty="0"/>
              <a:t> Ecosystem For Nation Building</a:t>
            </a: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>
            <a:extLst>
              <a:ext uri="{FF2B5EF4-FFF2-40B4-BE49-F238E27FC236}">
                <a16:creationId xmlns:a16="http://schemas.microsoft.com/office/drawing/2014/main" id="{6B377766-304B-7A0C-4462-23BDBDF331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65325" y="477838"/>
            <a:ext cx="8229600" cy="838200"/>
          </a:xfrm>
        </p:spPr>
        <p:txBody>
          <a:bodyPr/>
          <a:lstStyle/>
          <a:p>
            <a:r>
              <a:rPr lang="en-US" altLang="en-US"/>
              <a:t>Market Size</a:t>
            </a:r>
          </a:p>
        </p:txBody>
      </p:sp>
      <p:sp>
        <p:nvSpPr>
          <p:cNvPr id="59394" name="AutoShape 3" descr="9k=">
            <a:extLst>
              <a:ext uri="{FF2B5EF4-FFF2-40B4-BE49-F238E27FC236}">
                <a16:creationId xmlns:a16="http://schemas.microsoft.com/office/drawing/2014/main" id="{0D268B15-83BD-B58E-DFCC-84A1958397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477838"/>
            <a:ext cx="1152525" cy="112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9395" name="AutoShape 4" descr="9k=">
            <a:extLst>
              <a:ext uri="{FF2B5EF4-FFF2-40B4-BE49-F238E27FC236}">
                <a16:creationId xmlns:a16="http://schemas.microsoft.com/office/drawing/2014/main" id="{E41F0414-A73B-4DB0-A885-BC083CCBED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519739" y="2867025"/>
            <a:ext cx="11525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defRPr sz="2000" i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9396" name="Picture 5">
            <a:extLst>
              <a:ext uri="{FF2B5EF4-FFF2-40B4-BE49-F238E27FC236}">
                <a16:creationId xmlns:a16="http://schemas.microsoft.com/office/drawing/2014/main" id="{9665052B-75C2-8E04-78FF-DAC1261B0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39" y="1500188"/>
            <a:ext cx="1684337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6">
            <a:extLst>
              <a:ext uri="{FF2B5EF4-FFF2-40B4-BE49-F238E27FC236}">
                <a16:creationId xmlns:a16="http://schemas.microsoft.com/office/drawing/2014/main" id="{7ECB0B44-BD0D-636E-EE4D-E48F24D32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3722689"/>
            <a:ext cx="15811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7">
            <a:extLst>
              <a:ext uri="{FF2B5EF4-FFF2-40B4-BE49-F238E27FC236}">
                <a16:creationId xmlns:a16="http://schemas.microsoft.com/office/drawing/2014/main" id="{FFF90588-E2E5-01D7-F3F7-DB6D04346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88" y="1531938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20" name="Text Box 8">
            <a:extLst>
              <a:ext uri="{FF2B5EF4-FFF2-40B4-BE49-F238E27FC236}">
                <a16:creationId xmlns:a16="http://schemas.microsoft.com/office/drawing/2014/main" id="{3FDB5995-CF28-4F85-ED40-923B18AE3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0889" y="2854326"/>
            <a:ext cx="2535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Today : 117.7 $B</a:t>
            </a:r>
          </a:p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Future : 418.9 $B by 2022</a:t>
            </a:r>
          </a:p>
        </p:txBody>
      </p:sp>
      <p:sp>
        <p:nvSpPr>
          <p:cNvPr id="115721" name="Text Box 9">
            <a:extLst>
              <a:ext uri="{FF2B5EF4-FFF2-40B4-BE49-F238E27FC236}">
                <a16:creationId xmlns:a16="http://schemas.microsoft.com/office/drawing/2014/main" id="{73DEB2E3-F218-C5DB-3548-34F2C1F69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939" y="6215064"/>
            <a:ext cx="36020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  <a:defRPr/>
            </a:pPr>
            <a:r>
              <a:rPr lang="en-US" sz="1000">
                <a:latin typeface="Arial" charset="0"/>
                <a:ea typeface="ＭＳ Ｐゴシック" charset="0"/>
              </a:rPr>
              <a:t>Source : India Brand Equity Foundation ( IBEF ) / NASSCOM</a:t>
            </a:r>
          </a:p>
        </p:txBody>
      </p:sp>
      <p:sp>
        <p:nvSpPr>
          <p:cNvPr id="115722" name="Text Box 10">
            <a:extLst>
              <a:ext uri="{FF2B5EF4-FFF2-40B4-BE49-F238E27FC236}">
                <a16:creationId xmlns:a16="http://schemas.microsoft.com/office/drawing/2014/main" id="{A810FAB0-1BC3-6A23-DEDA-D562973B8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6" y="5294314"/>
            <a:ext cx="18462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Estimated : 5.8 $B</a:t>
            </a:r>
          </a:p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Future : 7.8 $B</a:t>
            </a:r>
          </a:p>
        </p:txBody>
      </p:sp>
      <p:sp>
        <p:nvSpPr>
          <p:cNvPr id="115723" name="Text Box 11">
            <a:extLst>
              <a:ext uri="{FF2B5EF4-FFF2-40B4-BE49-F238E27FC236}">
                <a16:creationId xmlns:a16="http://schemas.microsoft.com/office/drawing/2014/main" id="{8E535A10-A0C3-5171-0B01-AFF7DCD70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3739" y="2908301"/>
            <a:ext cx="1766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Today : 75.8 $B</a:t>
            </a:r>
          </a:p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Future : 84-87 $B</a:t>
            </a:r>
          </a:p>
        </p:txBody>
      </p:sp>
      <p:sp>
        <p:nvSpPr>
          <p:cNvPr id="115724" name="Text Box 12">
            <a:extLst>
              <a:ext uri="{FF2B5EF4-FFF2-40B4-BE49-F238E27FC236}">
                <a16:creationId xmlns:a16="http://schemas.microsoft.com/office/drawing/2014/main" id="{1BC27234-BF43-EFAC-58AF-AB125B7F3A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3900" y="5327651"/>
            <a:ext cx="2254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Estimated : 191 $B</a:t>
            </a:r>
          </a:p>
          <a:p>
            <a:pPr algn="l">
              <a:buFont typeface="Wingdings" charset="0"/>
              <a:buNone/>
              <a:defRPr/>
            </a:pPr>
            <a:r>
              <a:rPr lang="en-US" sz="1600">
                <a:latin typeface="Arial" charset="0"/>
                <a:ea typeface="ＭＳ Ｐゴシック" charset="0"/>
              </a:rPr>
              <a:t>Future : 8-10 % growth</a:t>
            </a:r>
          </a:p>
        </p:txBody>
      </p:sp>
      <p:pic>
        <p:nvPicPr>
          <p:cNvPr id="59404" name="Picture 13">
            <a:extLst>
              <a:ext uri="{FF2B5EF4-FFF2-40B4-BE49-F238E27FC236}">
                <a16:creationId xmlns:a16="http://schemas.microsoft.com/office/drawing/2014/main" id="{C9013BC2-2C5B-DBDF-E216-89A06FFAA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3825875"/>
            <a:ext cx="13525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514</Words>
  <Application>Microsoft Office PowerPoint</Application>
  <PresentationFormat>Widescreen</PresentationFormat>
  <Paragraphs>166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PowerPoint Presentation</vt:lpstr>
      <vt:lpstr>PowerPoint Presentation</vt:lpstr>
      <vt:lpstr>PowerPoint Presentation</vt:lpstr>
      <vt:lpstr>- Lighting of the bulb is only the beginning – then the hard work starts  - The best entrepreneurs don’t come up with great ideas, they solve market needs  </vt:lpstr>
      <vt:lpstr>PowerPoint Presentation</vt:lpstr>
      <vt:lpstr>PowerPoint Presentation</vt:lpstr>
      <vt:lpstr>PowerPoint Presentation</vt:lpstr>
      <vt:lpstr>Tool</vt:lpstr>
      <vt:lpstr>Market Size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Step …</dc:title>
  <dc:creator>Adesh Gokhale</dc:creator>
  <cp:lastModifiedBy>Adesh Gokhale</cp:lastModifiedBy>
  <cp:revision>43</cp:revision>
  <dcterms:created xsi:type="dcterms:W3CDTF">2021-09-23T13:33:46Z</dcterms:created>
  <dcterms:modified xsi:type="dcterms:W3CDTF">2023-03-18T02:16:10Z</dcterms:modified>
</cp:coreProperties>
</file>