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drawings/drawing1.xml" ContentType="application/vnd.openxmlformats-officedocument.drawingml.chartshapes+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style6.xml" ContentType="application/vnd.ms-office.chartstyle+xml"/>
  <Override PartName="/ppt/charts/colors6.xml" ContentType="application/vnd.ms-office.chartcolorstyle+xml"/>
  <Override PartName="/ppt/charts/style7.xml" ContentType="application/vnd.ms-office.chartstyle+xml"/>
  <Override PartName="/ppt/charts/colors7.xml" ContentType="application/vnd.ms-office.chartcolorstyle+xml"/>
  <Override PartName="/ppt/charts/style8.xml" ContentType="application/vnd.ms-office.chartstyle+xml"/>
  <Override PartName="/ppt/charts/colors8.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7" r:id="rId1"/>
    <p:sldMasterId id="2147483761" r:id="rId2"/>
  </p:sldMasterIdLst>
  <p:notesMasterIdLst>
    <p:notesMasterId r:id="rId34"/>
  </p:notesMasterIdLst>
  <p:sldIdLst>
    <p:sldId id="267" r:id="rId3"/>
    <p:sldId id="280" r:id="rId4"/>
    <p:sldId id="266" r:id="rId5"/>
    <p:sldId id="259" r:id="rId6"/>
    <p:sldId id="260" r:id="rId7"/>
    <p:sldId id="278" r:id="rId8"/>
    <p:sldId id="279" r:id="rId9"/>
    <p:sldId id="273" r:id="rId10"/>
    <p:sldId id="268" r:id="rId11"/>
    <p:sldId id="277" r:id="rId12"/>
    <p:sldId id="271" r:id="rId13"/>
    <p:sldId id="274" r:id="rId14"/>
    <p:sldId id="272" r:id="rId15"/>
    <p:sldId id="281" r:id="rId16"/>
    <p:sldId id="275" r:id="rId17"/>
    <p:sldId id="276" r:id="rId18"/>
    <p:sldId id="282" r:id="rId19"/>
    <p:sldId id="285" r:id="rId20"/>
    <p:sldId id="293" r:id="rId21"/>
    <p:sldId id="283" r:id="rId22"/>
    <p:sldId id="284" r:id="rId23"/>
    <p:sldId id="263" r:id="rId24"/>
    <p:sldId id="265" r:id="rId25"/>
    <p:sldId id="261" r:id="rId26"/>
    <p:sldId id="286" r:id="rId27"/>
    <p:sldId id="264" r:id="rId28"/>
    <p:sldId id="287" r:id="rId29"/>
    <p:sldId id="269" r:id="rId30"/>
    <p:sldId id="288" r:id="rId31"/>
    <p:sldId id="289" r:id="rId32"/>
    <p:sldId id="290"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A731"/>
    <a:srgbClr val="F9F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74" autoAdjust="0"/>
    <p:restoredTop sz="94660"/>
  </p:normalViewPr>
  <p:slideViewPr>
    <p:cSldViewPr snapToGrid="0">
      <p:cViewPr>
        <p:scale>
          <a:sx n="75" d="100"/>
          <a:sy n="75" d="100"/>
        </p:scale>
        <p:origin x="804" y="3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chartUserShapes" Target="../drawings/drawing1.xml"/><Relationship Id="rId1" Type="http://schemas.openxmlformats.org/officeDocument/2006/relationships/package" Target="../embeddings/Microsoft_Excel_Worksheet4.xlsx"/><Relationship Id="rId4" Type="http://schemas.microsoft.com/office/2011/relationships/chartStyle" Target="style4.xml"/></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openxmlformats.org/officeDocument/2006/relationships/chartUserShapes" Target="../drawings/drawing2.xml"/><Relationship Id="rId1" Type="http://schemas.openxmlformats.org/officeDocument/2006/relationships/package" Target="../embeddings/Microsoft_Excel_Worksheet5.xlsx"/><Relationship Id="rId4" Type="http://schemas.microsoft.com/office/2011/relationships/chartStyle" Target="style5.xml"/></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1862" b="1" i="0" u="none" strike="noStrike" kern="1200" spc="0" baseline="0">
                <a:solidFill>
                  <a:schemeClr val="tx1">
                    <a:lumMod val="65000"/>
                    <a:lumOff val="35000"/>
                  </a:schemeClr>
                </a:solidFill>
                <a:latin typeface="+mn-lt"/>
                <a:ea typeface="+mn-ea"/>
                <a:cs typeface="+mn-cs"/>
              </a:defRPr>
            </a:pPr>
            <a:r>
              <a:rPr lang="en-US" b="1" dirty="0" smtClean="0">
                <a:solidFill>
                  <a:schemeClr val="tx1"/>
                </a:solidFill>
              </a:rPr>
              <a:t>Density</a:t>
            </a:r>
          </a:p>
        </c:rich>
      </c:tx>
      <c:layout>
        <c:manualLayout>
          <c:xMode val="edge"/>
          <c:yMode val="edge"/>
          <c:x val="0.43289545603257834"/>
          <c:y val="2.5582007455711639E-2"/>
        </c:manualLayout>
      </c:layout>
      <c:overlay val="0"/>
      <c:spPr>
        <a:noFill/>
        <a:ln>
          <a:noFill/>
        </a:ln>
        <a:effectLst/>
      </c:spPr>
    </c:title>
    <c:autoTitleDeleted val="0"/>
    <c:plotArea>
      <c:layout>
        <c:manualLayout>
          <c:layoutTarget val="inner"/>
          <c:xMode val="edge"/>
          <c:yMode val="edge"/>
          <c:x val="7.6431585154575113E-2"/>
          <c:y val="2.7158083329771241E-2"/>
          <c:w val="0.89039457281168632"/>
          <c:h val="0.78004809817906962"/>
        </c:manualLayout>
      </c:layout>
      <c:barChart>
        <c:barDir val="col"/>
        <c:grouping val="clustered"/>
        <c:varyColors val="0"/>
        <c:ser>
          <c:idx val="0"/>
          <c:order val="0"/>
          <c:tx>
            <c:strRef>
              <c:f>Sheet1!$B$1</c:f>
              <c:strCache>
                <c:ptCount val="1"/>
                <c:pt idx="0">
                  <c:v>Steel</c:v>
                </c:pt>
              </c:strCache>
            </c:strRef>
          </c:tx>
          <c:spPr>
            <a:solidFill>
              <a:schemeClr val="accent1"/>
            </a:solidFill>
            <a:ln>
              <a:solidFill>
                <a:schemeClr val="tx1"/>
              </a:solidFill>
            </a:ln>
            <a:effectLst/>
          </c:spPr>
          <c:invertIfNegative val="0"/>
          <c:cat>
            <c:strRef>
              <c:f>Sheet1!$A$2</c:f>
              <c:strCache>
                <c:ptCount val="1"/>
                <c:pt idx="0">
                  <c:v>Density Kg/m3</c:v>
                </c:pt>
              </c:strCache>
            </c:strRef>
          </c:cat>
          <c:val>
            <c:numRef>
              <c:f>Sheet1!$B$2</c:f>
              <c:numCache>
                <c:formatCode>General</c:formatCode>
                <c:ptCount val="1"/>
                <c:pt idx="0">
                  <c:v>7850</c:v>
                </c:pt>
              </c:numCache>
            </c:numRef>
          </c:val>
        </c:ser>
        <c:ser>
          <c:idx val="1"/>
          <c:order val="1"/>
          <c:tx>
            <c:strRef>
              <c:f>Sheet1!$C$1</c:f>
              <c:strCache>
                <c:ptCount val="1"/>
                <c:pt idx="0">
                  <c:v>Aluminum </c:v>
                </c:pt>
              </c:strCache>
            </c:strRef>
          </c:tx>
          <c:spPr>
            <a:solidFill>
              <a:schemeClr val="accent2"/>
            </a:solidFill>
            <a:ln>
              <a:solidFill>
                <a:schemeClr val="tx1"/>
              </a:solidFill>
            </a:ln>
            <a:effectLst/>
          </c:spPr>
          <c:invertIfNegative val="0"/>
          <c:cat>
            <c:strRef>
              <c:f>Sheet1!$A$2</c:f>
              <c:strCache>
                <c:ptCount val="1"/>
                <c:pt idx="0">
                  <c:v>Density Kg/m3</c:v>
                </c:pt>
              </c:strCache>
            </c:strRef>
          </c:cat>
          <c:val>
            <c:numRef>
              <c:f>Sheet1!$C$2</c:f>
              <c:numCache>
                <c:formatCode>General</c:formatCode>
                <c:ptCount val="1"/>
                <c:pt idx="0">
                  <c:v>2712</c:v>
                </c:pt>
              </c:numCache>
            </c:numRef>
          </c:val>
        </c:ser>
        <c:ser>
          <c:idx val="2"/>
          <c:order val="2"/>
          <c:tx>
            <c:strRef>
              <c:f>Sheet1!$D$1</c:f>
              <c:strCache>
                <c:ptCount val="1"/>
                <c:pt idx="0">
                  <c:v>New Material</c:v>
                </c:pt>
              </c:strCache>
            </c:strRef>
          </c:tx>
          <c:spPr>
            <a:solidFill>
              <a:schemeClr val="accent3"/>
            </a:solidFill>
            <a:ln>
              <a:solidFill>
                <a:schemeClr val="tx1"/>
              </a:solidFill>
            </a:ln>
            <a:effectLst/>
          </c:spPr>
          <c:invertIfNegative val="0"/>
          <c:cat>
            <c:strRef>
              <c:f>Sheet1!$A$2</c:f>
              <c:strCache>
                <c:ptCount val="1"/>
                <c:pt idx="0">
                  <c:v>Density Kg/m3</c:v>
                </c:pt>
              </c:strCache>
            </c:strRef>
          </c:cat>
          <c:val>
            <c:numRef>
              <c:f>Sheet1!$D$2</c:f>
              <c:numCache>
                <c:formatCode>General</c:formatCode>
                <c:ptCount val="1"/>
                <c:pt idx="0">
                  <c:v>500</c:v>
                </c:pt>
              </c:numCache>
            </c:numRef>
          </c:val>
        </c:ser>
        <c:ser>
          <c:idx val="3"/>
          <c:order val="3"/>
          <c:tx>
            <c:strRef>
              <c:f>Sheet1!$E$1</c:f>
              <c:strCache>
                <c:ptCount val="1"/>
                <c:pt idx="0">
                  <c:v>Water</c:v>
                </c:pt>
              </c:strCache>
            </c:strRef>
          </c:tx>
          <c:spPr>
            <a:solidFill>
              <a:schemeClr val="accent4"/>
            </a:solidFill>
            <a:ln>
              <a:solidFill>
                <a:schemeClr val="tx1"/>
              </a:solidFill>
            </a:ln>
            <a:effectLst/>
          </c:spPr>
          <c:invertIfNegative val="0"/>
          <c:cat>
            <c:strRef>
              <c:f>Sheet1!$A$2</c:f>
              <c:strCache>
                <c:ptCount val="1"/>
                <c:pt idx="0">
                  <c:v>Density Kg/m3</c:v>
                </c:pt>
              </c:strCache>
            </c:strRef>
          </c:cat>
          <c:val>
            <c:numRef>
              <c:f>Sheet1!$E$2</c:f>
              <c:numCache>
                <c:formatCode>General</c:formatCode>
                <c:ptCount val="1"/>
                <c:pt idx="0">
                  <c:v>1000</c:v>
                </c:pt>
              </c:numCache>
            </c:numRef>
          </c:val>
        </c:ser>
        <c:dLbls>
          <c:showLegendKey val="0"/>
          <c:showVal val="0"/>
          <c:showCatName val="0"/>
          <c:showSerName val="0"/>
          <c:showPercent val="0"/>
          <c:showBubbleSize val="0"/>
        </c:dLbls>
        <c:gapWidth val="219"/>
        <c:overlap val="-27"/>
        <c:axId val="21604608"/>
        <c:axId val="41566208"/>
      </c:barChart>
      <c:catAx>
        <c:axId val="21604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400" b="1" i="0" u="none" strike="noStrike" kern="1200" baseline="0">
                <a:solidFill>
                  <a:schemeClr val="tx1"/>
                </a:solidFill>
                <a:latin typeface="+mn-lt"/>
                <a:ea typeface="+mn-ea"/>
                <a:cs typeface="+mn-cs"/>
              </a:defRPr>
            </a:pPr>
            <a:endParaRPr lang="en-US"/>
          </a:p>
        </c:txPr>
        <c:crossAx val="41566208"/>
        <c:crosses val="autoZero"/>
        <c:auto val="1"/>
        <c:lblAlgn val="ctr"/>
        <c:lblOffset val="100"/>
        <c:noMultiLvlLbl val="0"/>
      </c:catAx>
      <c:valAx>
        <c:axId val="41566208"/>
        <c:scaling>
          <c:orientation val="minMax"/>
          <c:max val="9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IN" sz="1400" b="1" i="0" u="none" strike="noStrike" kern="1200" baseline="0">
                <a:solidFill>
                  <a:schemeClr val="tx1"/>
                </a:solidFill>
                <a:latin typeface="+mn-lt"/>
                <a:ea typeface="+mn-ea"/>
                <a:cs typeface="+mn-cs"/>
              </a:defRPr>
            </a:pPr>
            <a:endParaRPr lang="en-US"/>
          </a:p>
        </c:txPr>
        <c:crossAx val="21604608"/>
        <c:crosses val="autoZero"/>
        <c:crossBetween val="between"/>
      </c:valAx>
      <c:spPr>
        <a:noFill/>
        <a:ln>
          <a:solidFill>
            <a:schemeClr val="tx1"/>
          </a:solidFill>
        </a:ln>
        <a:effectLst/>
      </c:spPr>
    </c:plotArea>
    <c:legend>
      <c:legendPos val="b"/>
      <c:layout>
        <c:manualLayout>
          <c:xMode val="edge"/>
          <c:yMode val="edge"/>
          <c:x val="0.17372057045947731"/>
          <c:y val="0.93129486150265406"/>
          <c:w val="0.72305327340274161"/>
          <c:h val="5.9726916180724336E-2"/>
        </c:manualLayout>
      </c:layout>
      <c:overlay val="0"/>
      <c:spPr>
        <a:noFill/>
        <a:ln>
          <a:noFill/>
        </a:ln>
        <a:effectLst/>
      </c:spPr>
      <c:txPr>
        <a:bodyPr rot="0" spcFirstLastPara="1" vertOverflow="ellipsis" vert="horz" wrap="square" anchor="ctr" anchorCtr="1"/>
        <a:lstStyle/>
        <a:p>
          <a:pPr>
            <a:defRPr lang="en-IN" sz="14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Weight(Kg)</c:v>
                </c:pt>
              </c:strCache>
            </c:strRef>
          </c:tx>
          <c:spPr>
            <a:solidFill>
              <a:schemeClr val="accent1"/>
            </a:solidFill>
            <a:ln>
              <a:solidFill>
                <a:schemeClr val="tx1"/>
              </a:solidFill>
            </a:ln>
            <a:effectLst/>
          </c:spPr>
          <c:invertIfNegative val="0"/>
          <c:cat>
            <c:strRef>
              <c:f>Sheet1!$A$2:$A$3</c:f>
              <c:strCache>
                <c:ptCount val="2"/>
                <c:pt idx="0">
                  <c:v>Steel Plate (11mm)</c:v>
                </c:pt>
                <c:pt idx="1">
                  <c:v>SAS (24mm)</c:v>
                </c:pt>
              </c:strCache>
            </c:strRef>
          </c:cat>
          <c:val>
            <c:numRef>
              <c:f>Sheet1!$B$2:$B$3</c:f>
              <c:numCache>
                <c:formatCode>General</c:formatCode>
                <c:ptCount val="2"/>
                <c:pt idx="0">
                  <c:v>4.1199999999999966</c:v>
                </c:pt>
                <c:pt idx="1">
                  <c:v>4.1199999999999966</c:v>
                </c:pt>
              </c:numCache>
            </c:numRef>
          </c:val>
        </c:ser>
        <c:ser>
          <c:idx val="1"/>
          <c:order val="1"/>
          <c:tx>
            <c:strRef>
              <c:f>Sheet1!$C$1</c:f>
              <c:strCache>
                <c:ptCount val="1"/>
                <c:pt idx="0">
                  <c:v>Stress(MPa)</c:v>
                </c:pt>
              </c:strCache>
            </c:strRef>
          </c:tx>
          <c:spPr>
            <a:solidFill>
              <a:schemeClr val="accent2"/>
            </a:solidFill>
            <a:ln>
              <a:solidFill>
                <a:schemeClr val="tx1"/>
              </a:solidFill>
            </a:ln>
            <a:effectLst/>
          </c:spPr>
          <c:invertIfNegative val="0"/>
          <c:cat>
            <c:strRef>
              <c:f>Sheet1!$A$2:$A$3</c:f>
              <c:strCache>
                <c:ptCount val="2"/>
                <c:pt idx="0">
                  <c:v>Steel Plate (11mm)</c:v>
                </c:pt>
                <c:pt idx="1">
                  <c:v>SAS (24mm)</c:v>
                </c:pt>
              </c:strCache>
            </c:strRef>
          </c:cat>
          <c:val>
            <c:numRef>
              <c:f>Sheet1!$C$2:$C$3</c:f>
              <c:numCache>
                <c:formatCode>General</c:formatCode>
                <c:ptCount val="2"/>
                <c:pt idx="0">
                  <c:v>16.459999999999987</c:v>
                </c:pt>
                <c:pt idx="1">
                  <c:v>13.04</c:v>
                </c:pt>
              </c:numCache>
            </c:numRef>
          </c:val>
        </c:ser>
        <c:ser>
          <c:idx val="2"/>
          <c:order val="2"/>
          <c:tx>
            <c:strRef>
              <c:f>Sheet1!$D$1</c:f>
              <c:strCache>
                <c:ptCount val="1"/>
                <c:pt idx="0">
                  <c:v>Deflection(mm)</c:v>
                </c:pt>
              </c:strCache>
            </c:strRef>
          </c:tx>
          <c:spPr>
            <a:solidFill>
              <a:schemeClr val="accent3"/>
            </a:solidFill>
            <a:ln>
              <a:solidFill>
                <a:schemeClr val="tx1"/>
              </a:solidFill>
            </a:ln>
            <a:effectLst/>
          </c:spPr>
          <c:invertIfNegative val="0"/>
          <c:cat>
            <c:strRef>
              <c:f>Sheet1!$A$2:$A$3</c:f>
              <c:strCache>
                <c:ptCount val="2"/>
                <c:pt idx="0">
                  <c:v>Steel Plate (11mm)</c:v>
                </c:pt>
                <c:pt idx="1">
                  <c:v>SAS (24mm)</c:v>
                </c:pt>
              </c:strCache>
            </c:strRef>
          </c:cat>
          <c:val>
            <c:numRef>
              <c:f>Sheet1!$D$2:$D$3</c:f>
              <c:numCache>
                <c:formatCode>General</c:formatCode>
                <c:ptCount val="2"/>
                <c:pt idx="0">
                  <c:v>1.528</c:v>
                </c:pt>
                <c:pt idx="1">
                  <c:v>1.133</c:v>
                </c:pt>
              </c:numCache>
            </c:numRef>
          </c:val>
        </c:ser>
        <c:dLbls>
          <c:showLegendKey val="0"/>
          <c:showVal val="0"/>
          <c:showCatName val="0"/>
          <c:showSerName val="0"/>
          <c:showPercent val="0"/>
          <c:showBubbleSize val="0"/>
        </c:dLbls>
        <c:gapWidth val="219"/>
        <c:overlap val="-27"/>
        <c:axId val="22326272"/>
        <c:axId val="22328064"/>
      </c:barChart>
      <c:catAx>
        <c:axId val="22326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600" b="1" i="0" u="none" strike="noStrike" kern="1200" baseline="0">
                <a:solidFill>
                  <a:schemeClr val="tx1"/>
                </a:solidFill>
                <a:latin typeface="+mn-lt"/>
                <a:ea typeface="+mn-ea"/>
                <a:cs typeface="+mn-cs"/>
              </a:defRPr>
            </a:pPr>
            <a:endParaRPr lang="en-US"/>
          </a:p>
        </c:txPr>
        <c:crossAx val="22328064"/>
        <c:crosses val="autoZero"/>
        <c:auto val="1"/>
        <c:lblAlgn val="ctr"/>
        <c:lblOffset val="100"/>
        <c:noMultiLvlLbl val="0"/>
      </c:catAx>
      <c:valAx>
        <c:axId val="223280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crossAx val="22326272"/>
        <c:crosses val="autoZero"/>
        <c:crossBetween val="between"/>
      </c:valAx>
      <c:spPr>
        <a:noFill/>
        <a:ln>
          <a:solidFill>
            <a:schemeClr val="tx1"/>
          </a:solidFill>
        </a:ln>
        <a:effectLst/>
      </c:spPr>
    </c:plotArea>
    <c:legend>
      <c:legendPos val="b"/>
      <c:layout/>
      <c:overlay val="0"/>
      <c:spPr>
        <a:noFill/>
        <a:ln>
          <a:noFill/>
        </a:ln>
        <a:effectLst/>
      </c:spPr>
      <c:txPr>
        <a:bodyPr rot="0" spcFirstLastPara="1" vertOverflow="ellipsis" vert="horz" wrap="square" anchor="ctr" anchorCtr="1"/>
        <a:lstStyle/>
        <a:p>
          <a:pPr>
            <a:defRPr lang="en-IN" sz="14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1862" b="1" i="0" u="none" strike="noStrike" kern="1200" spc="0" baseline="0">
                <a:solidFill>
                  <a:schemeClr val="tx1"/>
                </a:solidFill>
                <a:latin typeface="+mn-lt"/>
                <a:ea typeface="+mn-ea"/>
                <a:cs typeface="+mn-cs"/>
              </a:defRPr>
            </a:pPr>
            <a:r>
              <a:rPr lang="en-US" b="1"/>
              <a:t>OPTIMISATION </a:t>
            </a:r>
          </a:p>
        </c:rich>
      </c:tx>
      <c:layout>
        <c:manualLayout>
          <c:xMode val="edge"/>
          <c:yMode val="edge"/>
          <c:x val="0.40773437499999998"/>
          <c:y val="1.87499988465798E-2"/>
        </c:manualLayout>
      </c:layout>
      <c:overlay val="0"/>
      <c:spPr>
        <a:noFill/>
        <a:ln>
          <a:noFill/>
        </a:ln>
        <a:effectLst/>
      </c:spPr>
    </c:title>
    <c:autoTitleDeleted val="0"/>
    <c:plotArea>
      <c:layout>
        <c:manualLayout>
          <c:layoutTarget val="inner"/>
          <c:xMode val="edge"/>
          <c:yMode val="edge"/>
          <c:x val="2.6562499999999968E-2"/>
          <c:y val="9.4204534067142368E-2"/>
          <c:w val="0.96562500000000129"/>
          <c:h val="0.73630285824908714"/>
        </c:manualLayout>
      </c:layout>
      <c:barChart>
        <c:barDir val="col"/>
        <c:grouping val="clustered"/>
        <c:varyColors val="0"/>
        <c:ser>
          <c:idx val="0"/>
          <c:order val="0"/>
          <c:tx>
            <c:strRef>
              <c:f>Sheet1!$B$1</c:f>
              <c:strCache>
                <c:ptCount val="1"/>
                <c:pt idx="0">
                  <c:v>THICKNESS (MM)</c:v>
                </c:pt>
              </c:strCache>
            </c:strRef>
          </c:tx>
          <c:spPr>
            <a:solidFill>
              <a:schemeClr val="accent1"/>
            </a:solidFill>
            <a:ln>
              <a:solidFill>
                <a:schemeClr val="tx1"/>
              </a:solidFill>
            </a:ln>
            <a:effectLst/>
          </c:spPr>
          <c:invertIfNegative val="0"/>
          <c:cat>
            <c:strRef>
              <c:f>Sheet1!$A$2:$A$6</c:f>
              <c:strCache>
                <c:ptCount val="5"/>
                <c:pt idx="0">
                  <c:v>STEEL: 10MM FOAM: 100MM</c:v>
                </c:pt>
                <c:pt idx="1">
                  <c:v>STEEL: 10MM FOAM: 130MM</c:v>
                </c:pt>
                <c:pt idx="2">
                  <c:v>STEEL: 10MM FOAM: 150MM</c:v>
                </c:pt>
                <c:pt idx="3">
                  <c:v>STEEL: 9MM FOAM: 150MM</c:v>
                </c:pt>
                <c:pt idx="4">
                  <c:v>STEEL: 8MM FOAM: 150MM</c:v>
                </c:pt>
              </c:strCache>
            </c:strRef>
          </c:cat>
          <c:val>
            <c:numRef>
              <c:f>Sheet1!$B$2:$B$6</c:f>
              <c:numCache>
                <c:formatCode>General</c:formatCode>
                <c:ptCount val="5"/>
                <c:pt idx="0">
                  <c:v>110</c:v>
                </c:pt>
                <c:pt idx="1">
                  <c:v>140</c:v>
                </c:pt>
                <c:pt idx="2">
                  <c:v>160</c:v>
                </c:pt>
                <c:pt idx="3">
                  <c:v>159</c:v>
                </c:pt>
                <c:pt idx="4">
                  <c:v>158</c:v>
                </c:pt>
              </c:numCache>
            </c:numRef>
          </c:val>
        </c:ser>
        <c:ser>
          <c:idx val="1"/>
          <c:order val="1"/>
          <c:tx>
            <c:strRef>
              <c:f>Sheet1!$C$1</c:f>
              <c:strCache>
                <c:ptCount val="1"/>
                <c:pt idx="0">
                  <c:v>WEIGHT (MT)</c:v>
                </c:pt>
              </c:strCache>
            </c:strRef>
          </c:tx>
          <c:spPr>
            <a:solidFill>
              <a:schemeClr val="accent2"/>
            </a:solidFill>
            <a:ln>
              <a:solidFill>
                <a:schemeClr val="tx1"/>
              </a:solidFill>
            </a:ln>
            <a:effectLst/>
          </c:spPr>
          <c:invertIfNegative val="0"/>
          <c:cat>
            <c:strRef>
              <c:f>Sheet1!$A$2:$A$6</c:f>
              <c:strCache>
                <c:ptCount val="5"/>
                <c:pt idx="0">
                  <c:v>STEEL: 10MM FOAM: 100MM</c:v>
                </c:pt>
                <c:pt idx="1">
                  <c:v>STEEL: 10MM FOAM: 130MM</c:v>
                </c:pt>
                <c:pt idx="2">
                  <c:v>STEEL: 10MM FOAM: 150MM</c:v>
                </c:pt>
                <c:pt idx="3">
                  <c:v>STEEL: 9MM FOAM: 150MM</c:v>
                </c:pt>
                <c:pt idx="4">
                  <c:v>STEEL: 8MM FOAM: 150MM</c:v>
                </c:pt>
              </c:strCache>
            </c:strRef>
          </c:cat>
          <c:val>
            <c:numRef>
              <c:f>Sheet1!$C$2:$C$6</c:f>
              <c:numCache>
                <c:formatCode>General</c:formatCode>
                <c:ptCount val="5"/>
                <c:pt idx="0">
                  <c:v>43.260000000000012</c:v>
                </c:pt>
                <c:pt idx="1">
                  <c:v>46.41</c:v>
                </c:pt>
                <c:pt idx="2">
                  <c:v>48.51</c:v>
                </c:pt>
                <c:pt idx="3">
                  <c:v>45.230000000000011</c:v>
                </c:pt>
                <c:pt idx="4">
                  <c:v>41.95</c:v>
                </c:pt>
              </c:numCache>
            </c:numRef>
          </c:val>
        </c:ser>
        <c:ser>
          <c:idx val="2"/>
          <c:order val="2"/>
          <c:tx>
            <c:strRef>
              <c:f>Sheet1!$D$1</c:f>
              <c:strCache>
                <c:ptCount val="1"/>
                <c:pt idx="0">
                  <c:v>MAX STRESS (Mpa)</c:v>
                </c:pt>
              </c:strCache>
            </c:strRef>
          </c:tx>
          <c:spPr>
            <a:solidFill>
              <a:schemeClr val="accent3"/>
            </a:solidFill>
            <a:ln>
              <a:solidFill>
                <a:schemeClr val="tx1"/>
              </a:solidFill>
            </a:ln>
            <a:effectLst/>
          </c:spPr>
          <c:invertIfNegative val="0"/>
          <c:cat>
            <c:strRef>
              <c:f>Sheet1!$A$2:$A$6</c:f>
              <c:strCache>
                <c:ptCount val="5"/>
                <c:pt idx="0">
                  <c:v>STEEL: 10MM FOAM: 100MM</c:v>
                </c:pt>
                <c:pt idx="1">
                  <c:v>STEEL: 10MM FOAM: 130MM</c:v>
                </c:pt>
                <c:pt idx="2">
                  <c:v>STEEL: 10MM FOAM: 150MM</c:v>
                </c:pt>
                <c:pt idx="3">
                  <c:v>STEEL: 9MM FOAM: 150MM</c:v>
                </c:pt>
                <c:pt idx="4">
                  <c:v>STEEL: 8MM FOAM: 150MM</c:v>
                </c:pt>
              </c:strCache>
            </c:strRef>
          </c:cat>
          <c:val>
            <c:numRef>
              <c:f>Sheet1!$D$2:$D$6</c:f>
              <c:numCache>
                <c:formatCode>General</c:formatCode>
                <c:ptCount val="5"/>
                <c:pt idx="0">
                  <c:v>42</c:v>
                </c:pt>
                <c:pt idx="1">
                  <c:v>34.36</c:v>
                </c:pt>
                <c:pt idx="2">
                  <c:v>30.401999999999987</c:v>
                </c:pt>
                <c:pt idx="3">
                  <c:v>31.26539999999995</c:v>
                </c:pt>
                <c:pt idx="4">
                  <c:v>32.578700000000012</c:v>
                </c:pt>
              </c:numCache>
            </c:numRef>
          </c:val>
        </c:ser>
        <c:ser>
          <c:idx val="3"/>
          <c:order val="3"/>
          <c:tx>
            <c:strRef>
              <c:f>Sheet1!$E$1</c:f>
              <c:strCache>
                <c:ptCount val="1"/>
                <c:pt idx="0">
                  <c:v>DEFLECTION (MM)</c:v>
                </c:pt>
              </c:strCache>
            </c:strRef>
          </c:tx>
          <c:spPr>
            <a:solidFill>
              <a:schemeClr val="accent4"/>
            </a:solidFill>
            <a:ln>
              <a:solidFill>
                <a:schemeClr val="tx1"/>
              </a:solidFill>
            </a:ln>
            <a:effectLst/>
          </c:spPr>
          <c:invertIfNegative val="0"/>
          <c:cat>
            <c:strRef>
              <c:f>Sheet1!$A$2:$A$6</c:f>
              <c:strCache>
                <c:ptCount val="5"/>
                <c:pt idx="0">
                  <c:v>STEEL: 10MM FOAM: 100MM</c:v>
                </c:pt>
                <c:pt idx="1">
                  <c:v>STEEL: 10MM FOAM: 130MM</c:v>
                </c:pt>
                <c:pt idx="2">
                  <c:v>STEEL: 10MM FOAM: 150MM</c:v>
                </c:pt>
                <c:pt idx="3">
                  <c:v>STEEL: 9MM FOAM: 150MM</c:v>
                </c:pt>
                <c:pt idx="4">
                  <c:v>STEEL: 8MM FOAM: 150MM</c:v>
                </c:pt>
              </c:strCache>
            </c:strRef>
          </c:cat>
          <c:val>
            <c:numRef>
              <c:f>Sheet1!$E$2:$E$6</c:f>
              <c:numCache>
                <c:formatCode>General</c:formatCode>
                <c:ptCount val="5"/>
                <c:pt idx="0">
                  <c:v>38.261000000000003</c:v>
                </c:pt>
                <c:pt idx="1">
                  <c:v>31.032</c:v>
                </c:pt>
                <c:pt idx="2">
                  <c:v>27.263000000000002</c:v>
                </c:pt>
                <c:pt idx="3">
                  <c:v>28.07</c:v>
                </c:pt>
                <c:pt idx="4">
                  <c:v>29.29</c:v>
                </c:pt>
              </c:numCache>
            </c:numRef>
          </c:val>
        </c:ser>
        <c:dLbls>
          <c:showLegendKey val="0"/>
          <c:showVal val="0"/>
          <c:showCatName val="0"/>
          <c:showSerName val="0"/>
          <c:showPercent val="0"/>
          <c:showBubbleSize val="0"/>
        </c:dLbls>
        <c:gapWidth val="150"/>
        <c:axId val="68231936"/>
        <c:axId val="68226048"/>
      </c:barChart>
      <c:valAx>
        <c:axId val="68226048"/>
        <c:scaling>
          <c:orientation val="minMax"/>
        </c:scaling>
        <c:delete val="1"/>
        <c:axPos val="l"/>
        <c:numFmt formatCode="General" sourceLinked="1"/>
        <c:majorTickMark val="out"/>
        <c:minorTickMark val="none"/>
        <c:tickLblPos val="none"/>
        <c:crossAx val="68231936"/>
        <c:crosses val="autoZero"/>
        <c:crossBetween val="between"/>
      </c:valAx>
      <c:catAx>
        <c:axId val="682319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68226048"/>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2000" b="1" i="0" u="none" strike="noStrike" kern="1200" spc="0" baseline="0">
                <a:solidFill>
                  <a:schemeClr val="tx1"/>
                </a:solidFill>
                <a:latin typeface="+mn-lt"/>
                <a:ea typeface="+mn-ea"/>
                <a:cs typeface="+mn-cs"/>
              </a:defRPr>
            </a:pPr>
            <a:r>
              <a:rPr lang="en-US" sz="2000" b="1">
                <a:solidFill>
                  <a:schemeClr val="tx1"/>
                </a:solidFill>
              </a:rPr>
              <a:t>THICKNESS</a:t>
            </a:r>
          </a:p>
        </c:rich>
      </c:tx>
      <c:layout>
        <c:manualLayout>
          <c:xMode val="edge"/>
          <c:yMode val="edge"/>
          <c:x val="0.3967035486735162"/>
          <c:y val="3.4102284833443429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FAULKNER'S DESIGN</c:v>
                </c:pt>
              </c:strCache>
            </c:strRef>
          </c:tx>
          <c:spPr>
            <a:solidFill>
              <a:schemeClr val="accent1"/>
            </a:solidFill>
            <a:ln>
              <a:solidFill>
                <a:schemeClr val="tx1"/>
              </a:solidFill>
            </a:ln>
            <a:effectLst/>
          </c:spPr>
          <c:invertIfNegative val="0"/>
          <c:cat>
            <c:strRef>
              <c:f>Sheet1!$A$2</c:f>
              <c:strCache>
                <c:ptCount val="1"/>
                <c:pt idx="0">
                  <c:v>Thickness (mm)</c:v>
                </c:pt>
              </c:strCache>
            </c:strRef>
          </c:cat>
          <c:val>
            <c:numRef>
              <c:f>Sheet1!$B$2</c:f>
              <c:numCache>
                <c:formatCode>General</c:formatCode>
                <c:ptCount val="1"/>
                <c:pt idx="0">
                  <c:v>670</c:v>
                </c:pt>
              </c:numCache>
            </c:numRef>
          </c:val>
        </c:ser>
        <c:ser>
          <c:idx val="1"/>
          <c:order val="1"/>
          <c:tx>
            <c:strRef>
              <c:f>Sheet1!$C$1</c:f>
              <c:strCache>
                <c:ptCount val="1"/>
                <c:pt idx="0">
                  <c:v>IMPROVED DESIGN</c:v>
                </c:pt>
              </c:strCache>
            </c:strRef>
          </c:tx>
          <c:spPr>
            <a:solidFill>
              <a:schemeClr val="accent2"/>
            </a:solidFill>
            <a:ln>
              <a:solidFill>
                <a:schemeClr val="tx1"/>
              </a:solidFill>
            </a:ln>
            <a:effectLst/>
          </c:spPr>
          <c:invertIfNegative val="0"/>
          <c:cat>
            <c:strRef>
              <c:f>Sheet1!$A$2</c:f>
              <c:strCache>
                <c:ptCount val="1"/>
                <c:pt idx="0">
                  <c:v>Thickness (mm)</c:v>
                </c:pt>
              </c:strCache>
            </c:strRef>
          </c:cat>
          <c:val>
            <c:numRef>
              <c:f>Sheet1!$C$2</c:f>
              <c:numCache>
                <c:formatCode>General</c:formatCode>
                <c:ptCount val="1"/>
                <c:pt idx="0">
                  <c:v>168</c:v>
                </c:pt>
              </c:numCache>
            </c:numRef>
          </c:val>
        </c:ser>
        <c:dLbls>
          <c:showLegendKey val="0"/>
          <c:showVal val="0"/>
          <c:showCatName val="0"/>
          <c:showSerName val="0"/>
          <c:showPercent val="0"/>
          <c:showBubbleSize val="0"/>
        </c:dLbls>
        <c:gapWidth val="222"/>
        <c:overlap val="-24"/>
        <c:axId val="78528896"/>
        <c:axId val="78530432"/>
      </c:barChart>
      <c:catAx>
        <c:axId val="78528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78530432"/>
        <c:crosses val="autoZero"/>
        <c:auto val="1"/>
        <c:lblAlgn val="ctr"/>
        <c:lblOffset val="100"/>
        <c:noMultiLvlLbl val="0"/>
      </c:catAx>
      <c:valAx>
        <c:axId val="785304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785288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2000" b="1" i="0" u="none" strike="noStrike" kern="1200" spc="0" baseline="0">
                <a:solidFill>
                  <a:schemeClr val="tx1"/>
                </a:solidFill>
                <a:latin typeface="+mn-lt"/>
                <a:ea typeface="+mn-ea"/>
                <a:cs typeface="+mn-cs"/>
              </a:defRPr>
            </a:pPr>
            <a:r>
              <a:rPr lang="en-IN" sz="2000" b="1"/>
              <a:t>WEIGHT </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FAULKNER'S DESIGN</c:v>
                </c:pt>
              </c:strCache>
            </c:strRef>
          </c:tx>
          <c:spPr>
            <a:solidFill>
              <a:schemeClr val="accent1"/>
            </a:solidFill>
            <a:ln>
              <a:solidFill>
                <a:schemeClr val="tx1"/>
              </a:solidFill>
            </a:ln>
            <a:effectLst/>
          </c:spPr>
          <c:invertIfNegative val="0"/>
          <c:cat>
            <c:strRef>
              <c:f>Sheet1!$A$2</c:f>
              <c:strCache>
                <c:ptCount val="1"/>
                <c:pt idx="0">
                  <c:v>WEIGHT (MT)</c:v>
                </c:pt>
              </c:strCache>
            </c:strRef>
          </c:cat>
          <c:val>
            <c:numRef>
              <c:f>Sheet1!$B$2</c:f>
              <c:numCache>
                <c:formatCode>General</c:formatCode>
                <c:ptCount val="1"/>
                <c:pt idx="0">
                  <c:v>76.887</c:v>
                </c:pt>
              </c:numCache>
            </c:numRef>
          </c:val>
        </c:ser>
        <c:ser>
          <c:idx val="1"/>
          <c:order val="1"/>
          <c:tx>
            <c:strRef>
              <c:f>Sheet1!$C$1</c:f>
              <c:strCache>
                <c:ptCount val="1"/>
                <c:pt idx="0">
                  <c:v>IMPROVED DESIGN</c:v>
                </c:pt>
              </c:strCache>
            </c:strRef>
          </c:tx>
          <c:spPr>
            <a:solidFill>
              <a:schemeClr val="accent2"/>
            </a:solidFill>
            <a:ln>
              <a:solidFill>
                <a:schemeClr val="tx1"/>
              </a:solidFill>
            </a:ln>
            <a:effectLst/>
          </c:spPr>
          <c:invertIfNegative val="0"/>
          <c:cat>
            <c:strRef>
              <c:f>Sheet1!$A$2</c:f>
              <c:strCache>
                <c:ptCount val="1"/>
                <c:pt idx="0">
                  <c:v>WEIGHT (MT)</c:v>
                </c:pt>
              </c:strCache>
            </c:strRef>
          </c:cat>
          <c:val>
            <c:numRef>
              <c:f>Sheet1!$C$2</c:f>
              <c:numCache>
                <c:formatCode>General</c:formatCode>
                <c:ptCount val="1"/>
                <c:pt idx="0">
                  <c:v>41.957999999999998</c:v>
                </c:pt>
              </c:numCache>
            </c:numRef>
          </c:val>
        </c:ser>
        <c:dLbls>
          <c:showLegendKey val="0"/>
          <c:showVal val="0"/>
          <c:showCatName val="0"/>
          <c:showSerName val="0"/>
          <c:showPercent val="0"/>
          <c:showBubbleSize val="0"/>
        </c:dLbls>
        <c:gapWidth val="219"/>
        <c:overlap val="-27"/>
        <c:axId val="78564352"/>
        <c:axId val="78693120"/>
      </c:barChart>
      <c:catAx>
        <c:axId val="78564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78693120"/>
        <c:crosses val="autoZero"/>
        <c:auto val="1"/>
        <c:lblAlgn val="ctr"/>
        <c:lblOffset val="100"/>
        <c:noMultiLvlLbl val="0"/>
      </c:catAx>
      <c:valAx>
        <c:axId val="78693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785643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2000" b="1" i="0" u="none" strike="noStrike" kern="1200" spc="0" baseline="0">
                <a:solidFill>
                  <a:schemeClr val="tx1"/>
                </a:solidFill>
                <a:latin typeface="+mn-lt"/>
                <a:ea typeface="+mn-ea"/>
                <a:cs typeface="+mn-cs"/>
              </a:defRPr>
            </a:pPr>
            <a:r>
              <a:rPr lang="en-IN" sz="2000" b="1" dirty="0"/>
              <a:t>DEFLECTION</a:t>
            </a:r>
            <a:endParaRPr lang="en-US" sz="2000" b="1" dirty="0"/>
          </a:p>
        </c:rich>
      </c:tx>
      <c:layout>
        <c:manualLayout>
          <c:xMode val="edge"/>
          <c:yMode val="edge"/>
          <c:x val="0.38431197494365377"/>
          <c:y val="3.4102284833443429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FAULKNER'S DESIGN</c:v>
                </c:pt>
              </c:strCache>
            </c:strRef>
          </c:tx>
          <c:spPr>
            <a:solidFill>
              <a:schemeClr val="accent1"/>
            </a:solidFill>
            <a:ln>
              <a:solidFill>
                <a:schemeClr val="tx1"/>
              </a:solidFill>
            </a:ln>
            <a:effectLst/>
          </c:spPr>
          <c:invertIfNegative val="0"/>
          <c:cat>
            <c:strRef>
              <c:f>Sheet1!$A$2</c:f>
              <c:strCache>
                <c:ptCount val="1"/>
                <c:pt idx="0">
                  <c:v>Deflection (mm)</c:v>
                </c:pt>
              </c:strCache>
            </c:strRef>
          </c:cat>
          <c:val>
            <c:numRef>
              <c:f>Sheet1!$B$2</c:f>
              <c:numCache>
                <c:formatCode>General</c:formatCode>
                <c:ptCount val="1"/>
                <c:pt idx="0">
                  <c:v>3.6640000000000001</c:v>
                </c:pt>
              </c:numCache>
            </c:numRef>
          </c:val>
        </c:ser>
        <c:ser>
          <c:idx val="1"/>
          <c:order val="1"/>
          <c:tx>
            <c:strRef>
              <c:f>Sheet1!$C$1</c:f>
              <c:strCache>
                <c:ptCount val="1"/>
                <c:pt idx="0">
                  <c:v>IMPROVED DESIGN</c:v>
                </c:pt>
              </c:strCache>
            </c:strRef>
          </c:tx>
          <c:spPr>
            <a:solidFill>
              <a:schemeClr val="accent2"/>
            </a:solidFill>
            <a:ln>
              <a:solidFill>
                <a:schemeClr val="tx1"/>
              </a:solidFill>
            </a:ln>
            <a:effectLst/>
          </c:spPr>
          <c:invertIfNegative val="0"/>
          <c:cat>
            <c:strRef>
              <c:f>Sheet1!$A$2</c:f>
              <c:strCache>
                <c:ptCount val="1"/>
                <c:pt idx="0">
                  <c:v>Deflection (mm)</c:v>
                </c:pt>
              </c:strCache>
            </c:strRef>
          </c:cat>
          <c:val>
            <c:numRef>
              <c:f>Sheet1!$C$2</c:f>
              <c:numCache>
                <c:formatCode>General</c:formatCode>
                <c:ptCount val="1"/>
                <c:pt idx="0">
                  <c:v>2.9289999999999998</c:v>
                </c:pt>
              </c:numCache>
            </c:numRef>
          </c:val>
        </c:ser>
        <c:dLbls>
          <c:showLegendKey val="0"/>
          <c:showVal val="0"/>
          <c:showCatName val="0"/>
          <c:showSerName val="0"/>
          <c:showPercent val="0"/>
          <c:showBubbleSize val="0"/>
        </c:dLbls>
        <c:gapWidth val="219"/>
        <c:overlap val="-27"/>
        <c:axId val="78599680"/>
        <c:axId val="78601216"/>
      </c:barChart>
      <c:catAx>
        <c:axId val="78599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78601216"/>
        <c:crosses val="autoZero"/>
        <c:auto val="1"/>
        <c:lblAlgn val="ctr"/>
        <c:lblOffset val="100"/>
        <c:noMultiLvlLbl val="0"/>
      </c:catAx>
      <c:valAx>
        <c:axId val="78601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785996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2000" b="1" i="0" u="none" strike="noStrike" kern="1200" spc="0" baseline="0">
                <a:solidFill>
                  <a:schemeClr val="tx1"/>
                </a:solidFill>
                <a:latin typeface="+mn-lt"/>
                <a:ea typeface="+mn-ea"/>
                <a:cs typeface="+mn-cs"/>
              </a:defRPr>
            </a:pPr>
            <a:r>
              <a:rPr lang="en-IN" sz="2000" b="1"/>
              <a:t>MAX STRESS</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FAULKNER'S DESIGN</c:v>
                </c:pt>
              </c:strCache>
            </c:strRef>
          </c:tx>
          <c:spPr>
            <a:solidFill>
              <a:schemeClr val="accent1"/>
            </a:solidFill>
            <a:ln>
              <a:solidFill>
                <a:schemeClr val="tx1"/>
              </a:solidFill>
            </a:ln>
            <a:effectLst/>
          </c:spPr>
          <c:invertIfNegative val="0"/>
          <c:cat>
            <c:strRef>
              <c:f>Sheet1!$A$2</c:f>
              <c:strCache>
                <c:ptCount val="1"/>
                <c:pt idx="0">
                  <c:v>Max Stress(MPa)</c:v>
                </c:pt>
              </c:strCache>
            </c:strRef>
          </c:cat>
          <c:val>
            <c:numRef>
              <c:f>Sheet1!$B$2</c:f>
              <c:numCache>
                <c:formatCode>General</c:formatCode>
                <c:ptCount val="1"/>
                <c:pt idx="0">
                  <c:v>92.360900000000001</c:v>
                </c:pt>
              </c:numCache>
            </c:numRef>
          </c:val>
        </c:ser>
        <c:ser>
          <c:idx val="1"/>
          <c:order val="1"/>
          <c:tx>
            <c:strRef>
              <c:f>Sheet1!$C$1</c:f>
              <c:strCache>
                <c:ptCount val="1"/>
                <c:pt idx="0">
                  <c:v>IMPROVED DESIGN</c:v>
                </c:pt>
              </c:strCache>
            </c:strRef>
          </c:tx>
          <c:spPr>
            <a:solidFill>
              <a:schemeClr val="accent2"/>
            </a:solidFill>
            <a:ln>
              <a:solidFill>
                <a:schemeClr val="tx1"/>
              </a:solidFill>
            </a:ln>
            <a:effectLst/>
          </c:spPr>
          <c:invertIfNegative val="0"/>
          <c:cat>
            <c:strRef>
              <c:f>Sheet1!$A$2</c:f>
              <c:strCache>
                <c:ptCount val="1"/>
                <c:pt idx="0">
                  <c:v>Max Stress(MPa)</c:v>
                </c:pt>
              </c:strCache>
            </c:strRef>
          </c:cat>
          <c:val>
            <c:numRef>
              <c:f>Sheet1!$C$2</c:f>
              <c:numCache>
                <c:formatCode>General</c:formatCode>
                <c:ptCount val="1"/>
                <c:pt idx="0">
                  <c:v>32.578700000000012</c:v>
                </c:pt>
              </c:numCache>
            </c:numRef>
          </c:val>
        </c:ser>
        <c:dLbls>
          <c:showLegendKey val="0"/>
          <c:showVal val="0"/>
          <c:showCatName val="0"/>
          <c:showSerName val="0"/>
          <c:showPercent val="0"/>
          <c:showBubbleSize val="0"/>
        </c:dLbls>
        <c:gapWidth val="219"/>
        <c:overlap val="-27"/>
        <c:axId val="95313920"/>
        <c:axId val="95315456"/>
      </c:barChart>
      <c:catAx>
        <c:axId val="95313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95315456"/>
        <c:crosses val="autoZero"/>
        <c:auto val="1"/>
        <c:lblAlgn val="ctr"/>
        <c:lblOffset val="100"/>
        <c:noMultiLvlLbl val="0"/>
      </c:catAx>
      <c:valAx>
        <c:axId val="953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crossAx val="953139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IN" sz="1197"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lang="en-IN"/>
            </a:pPr>
            <a:r>
              <a:rPr lang="en-US"/>
              <a:t>COST</a:t>
            </a:r>
          </a:p>
        </c:rich>
      </c:tx>
      <c:layout>
        <c:manualLayout>
          <c:xMode val="edge"/>
          <c:yMode val="edge"/>
          <c:x val="0.43181300757479724"/>
          <c:y val="3.4102284833443429E-2"/>
        </c:manualLayout>
      </c:layout>
      <c:overlay val="0"/>
      <c:spPr>
        <a:noFill/>
        <a:ln>
          <a:noFill/>
        </a:ln>
        <a:effectLst/>
      </c:spPr>
    </c:title>
    <c:autoTitleDeleted val="0"/>
    <c:plotArea>
      <c:layout>
        <c:manualLayout>
          <c:layoutTarget val="inner"/>
          <c:xMode val="edge"/>
          <c:yMode val="edge"/>
          <c:x val="0.10618276427514729"/>
          <c:y val="8.1546357313158749E-2"/>
          <c:w val="0.85914079913145081"/>
          <c:h val="0.81628567858184964"/>
        </c:manualLayout>
      </c:layout>
      <c:barChart>
        <c:barDir val="col"/>
        <c:grouping val="clustered"/>
        <c:varyColors val="0"/>
        <c:ser>
          <c:idx val="0"/>
          <c:order val="0"/>
          <c:tx>
            <c:strRef>
              <c:f>Sheet1!$B$1</c:f>
              <c:strCache>
                <c:ptCount val="1"/>
                <c:pt idx="0">
                  <c:v>FAULKNER'S DESIGN</c:v>
                </c:pt>
              </c:strCache>
            </c:strRef>
          </c:tx>
          <c:spPr>
            <a:solidFill>
              <a:schemeClr val="accent1"/>
            </a:solidFill>
            <a:ln>
              <a:solidFill>
                <a:schemeClr val="tx1"/>
              </a:solidFill>
            </a:ln>
            <a:effectLst/>
          </c:spPr>
          <c:invertIfNegative val="0"/>
          <c:cat>
            <c:strRef>
              <c:f>Sheet1!$A$2</c:f>
              <c:strCache>
                <c:ptCount val="1"/>
                <c:pt idx="0">
                  <c:v>US Dollars</c:v>
                </c:pt>
              </c:strCache>
            </c:strRef>
          </c:cat>
          <c:val>
            <c:numRef>
              <c:f>Sheet1!$B$2</c:f>
              <c:numCache>
                <c:formatCode>General</c:formatCode>
                <c:ptCount val="1"/>
                <c:pt idx="0">
                  <c:v>51188.680000000008</c:v>
                </c:pt>
              </c:numCache>
            </c:numRef>
          </c:val>
        </c:ser>
        <c:ser>
          <c:idx val="1"/>
          <c:order val="1"/>
          <c:tx>
            <c:strRef>
              <c:f>Sheet1!$C$1</c:f>
              <c:strCache>
                <c:ptCount val="1"/>
                <c:pt idx="0">
                  <c:v>IMPROVED DESIGN</c:v>
                </c:pt>
              </c:strCache>
            </c:strRef>
          </c:tx>
          <c:spPr>
            <a:solidFill>
              <a:schemeClr val="accent2"/>
            </a:solidFill>
            <a:ln>
              <a:solidFill>
                <a:schemeClr val="tx1"/>
              </a:solidFill>
            </a:ln>
            <a:effectLst/>
          </c:spPr>
          <c:invertIfNegative val="0"/>
          <c:cat>
            <c:strRef>
              <c:f>Sheet1!$A$2</c:f>
              <c:strCache>
                <c:ptCount val="1"/>
                <c:pt idx="0">
                  <c:v>US Dollars</c:v>
                </c:pt>
              </c:strCache>
            </c:strRef>
          </c:cat>
          <c:val>
            <c:numRef>
              <c:f>Sheet1!$C$2</c:f>
              <c:numCache>
                <c:formatCode>General</c:formatCode>
                <c:ptCount val="1"/>
                <c:pt idx="0">
                  <c:v>123519.20000000001</c:v>
                </c:pt>
              </c:numCache>
            </c:numRef>
          </c:val>
        </c:ser>
        <c:dLbls>
          <c:showLegendKey val="0"/>
          <c:showVal val="0"/>
          <c:showCatName val="0"/>
          <c:showSerName val="0"/>
          <c:showPercent val="0"/>
          <c:showBubbleSize val="0"/>
        </c:dLbls>
        <c:gapWidth val="222"/>
        <c:overlap val="-24"/>
        <c:axId val="27223936"/>
        <c:axId val="27235456"/>
      </c:barChart>
      <c:catAx>
        <c:axId val="27223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lang="en-IN" sz="1200"/>
            </a:pPr>
            <a:endParaRPr lang="en-US"/>
          </a:p>
        </c:txPr>
        <c:crossAx val="27235456"/>
        <c:crosses val="autoZero"/>
        <c:auto val="1"/>
        <c:lblAlgn val="ctr"/>
        <c:lblOffset val="100"/>
        <c:noMultiLvlLbl val="0"/>
      </c:catAx>
      <c:valAx>
        <c:axId val="2723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lang="en-IN" sz="1400"/>
            </a:pPr>
            <a:endParaRPr lang="en-US"/>
          </a:p>
        </c:txPr>
        <c:crossAx val="27223936"/>
        <c:crosses val="autoZero"/>
        <c:crossBetween val="between"/>
      </c:valAx>
      <c:spPr>
        <a:solidFill>
          <a:srgbClr val="F9FEB8"/>
        </a:solidFill>
        <a:ln>
          <a:noFill/>
        </a:ln>
        <a:effectLst/>
      </c:spPr>
    </c:plotArea>
    <c:legend>
      <c:legendPos val="b"/>
      <c:layout/>
      <c:overlay val="0"/>
      <c:spPr>
        <a:noFill/>
        <a:ln>
          <a:noFill/>
        </a:ln>
        <a:effectLst/>
      </c:spPr>
      <c:txPr>
        <a:bodyPr rot="0" vert="horz"/>
        <a:lstStyle/>
        <a:p>
          <a:pPr>
            <a:defRPr lang="en-IN" sz="1200"/>
          </a:pPr>
          <a:endParaRPr lang="en-US"/>
        </a:p>
      </c:txPr>
    </c:legend>
    <c:plotVisOnly val="1"/>
    <c:dispBlanksAs val="gap"/>
    <c:showDLblsOverMax val="0"/>
  </c:chart>
  <c:spPr>
    <a:noFill/>
    <a:ln>
      <a:noFill/>
    </a:ln>
    <a:effectLst/>
  </c:spPr>
  <c:txPr>
    <a:bodyPr/>
    <a:lstStyle/>
    <a:p>
      <a:pPr>
        <a:defRPr b="1"/>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IN" sz="1862" b="1" i="0" u="none" strike="noStrike" kern="1200" spc="0" baseline="0">
                <a:solidFill>
                  <a:schemeClr val="tx1">
                    <a:lumMod val="65000"/>
                    <a:lumOff val="35000"/>
                  </a:schemeClr>
                </a:solidFill>
                <a:latin typeface="+mn-lt"/>
                <a:ea typeface="+mn-ea"/>
                <a:cs typeface="+mn-cs"/>
              </a:defRPr>
            </a:pPr>
            <a:r>
              <a:rPr lang="en-US" b="1" dirty="0" smtClean="0"/>
              <a:t>RECOVERY</a:t>
            </a:r>
            <a:r>
              <a:rPr lang="en-US" b="1" baseline="0" dirty="0" smtClean="0"/>
              <a:t> TIME</a:t>
            </a:r>
            <a:endParaRPr lang="en-US" b="1" dirty="0"/>
          </a:p>
        </c:rich>
      </c:tx>
      <c:layout/>
      <c:overlay val="0"/>
      <c:spPr>
        <a:noFill/>
        <a:ln>
          <a:noFill/>
        </a:ln>
        <a:effectLst/>
      </c:spPr>
    </c:title>
    <c:autoTitleDeleted val="0"/>
    <c:plotArea>
      <c:layout/>
      <c:lineChart>
        <c:grouping val="standard"/>
        <c:varyColors val="0"/>
        <c:ser>
          <c:idx val="0"/>
          <c:order val="0"/>
          <c:tx>
            <c:strRef>
              <c:f>Sheet1!$B$1</c:f>
              <c:strCache>
                <c:ptCount val="1"/>
                <c:pt idx="0">
                  <c:v>Additional investment</c:v>
                </c:pt>
              </c:strCache>
            </c:strRef>
          </c:tx>
          <c:spPr>
            <a:ln w="28575" cap="rnd">
              <a:solidFill>
                <a:schemeClr val="accent1"/>
              </a:solidFill>
              <a:round/>
            </a:ln>
            <a:effectLst/>
          </c:spPr>
          <c:marker>
            <c:symbol val="none"/>
          </c:marker>
          <c:cat>
            <c:numRef>
              <c:f>Sheet1!$A$2:$A$9</c:f>
              <c:numCache>
                <c:formatCode>General</c:formatCode>
                <c:ptCount val="8"/>
                <c:pt idx="0">
                  <c:v>15</c:v>
                </c:pt>
                <c:pt idx="1">
                  <c:v>30</c:v>
                </c:pt>
                <c:pt idx="2">
                  <c:v>45</c:v>
                </c:pt>
                <c:pt idx="3">
                  <c:v>60</c:v>
                </c:pt>
                <c:pt idx="4">
                  <c:v>75</c:v>
                </c:pt>
                <c:pt idx="5">
                  <c:v>90</c:v>
                </c:pt>
                <c:pt idx="6">
                  <c:v>105</c:v>
                </c:pt>
                <c:pt idx="7">
                  <c:v>120</c:v>
                </c:pt>
              </c:numCache>
            </c:numRef>
          </c:cat>
          <c:val>
            <c:numRef>
              <c:f>Sheet1!$B$2:$B$9</c:f>
              <c:numCache>
                <c:formatCode>General</c:formatCode>
                <c:ptCount val="8"/>
                <c:pt idx="0">
                  <c:v>650979</c:v>
                </c:pt>
                <c:pt idx="1">
                  <c:v>650979</c:v>
                </c:pt>
                <c:pt idx="2">
                  <c:v>650979</c:v>
                </c:pt>
                <c:pt idx="3">
                  <c:v>650979</c:v>
                </c:pt>
                <c:pt idx="4">
                  <c:v>650979</c:v>
                </c:pt>
                <c:pt idx="5">
                  <c:v>650979</c:v>
                </c:pt>
                <c:pt idx="6">
                  <c:v>650979</c:v>
                </c:pt>
                <c:pt idx="7">
                  <c:v>650979</c:v>
                </c:pt>
              </c:numCache>
            </c:numRef>
          </c:val>
          <c:smooth val="0"/>
        </c:ser>
        <c:ser>
          <c:idx val="1"/>
          <c:order val="1"/>
          <c:tx>
            <c:strRef>
              <c:f>Sheet1!$C$1</c:f>
              <c:strCache>
                <c:ptCount val="1"/>
                <c:pt idx="0">
                  <c:v>Saving</c:v>
                </c:pt>
              </c:strCache>
            </c:strRef>
          </c:tx>
          <c:spPr>
            <a:ln w="28575" cap="rnd">
              <a:solidFill>
                <a:schemeClr val="accent2"/>
              </a:solidFill>
              <a:round/>
            </a:ln>
            <a:effectLst/>
          </c:spPr>
          <c:marker>
            <c:symbol val="none"/>
          </c:marker>
          <c:cat>
            <c:numRef>
              <c:f>Sheet1!$A$2:$A$9</c:f>
              <c:numCache>
                <c:formatCode>General</c:formatCode>
                <c:ptCount val="8"/>
                <c:pt idx="0">
                  <c:v>15</c:v>
                </c:pt>
                <c:pt idx="1">
                  <c:v>30</c:v>
                </c:pt>
                <c:pt idx="2">
                  <c:v>45</c:v>
                </c:pt>
                <c:pt idx="3">
                  <c:v>60</c:v>
                </c:pt>
                <c:pt idx="4">
                  <c:v>75</c:v>
                </c:pt>
                <c:pt idx="5">
                  <c:v>90</c:v>
                </c:pt>
                <c:pt idx="6">
                  <c:v>105</c:v>
                </c:pt>
                <c:pt idx="7">
                  <c:v>120</c:v>
                </c:pt>
              </c:numCache>
            </c:numRef>
          </c:cat>
          <c:val>
            <c:numRef>
              <c:f>Sheet1!$C$2:$C$9</c:f>
              <c:numCache>
                <c:formatCode>General</c:formatCode>
                <c:ptCount val="8"/>
                <c:pt idx="0">
                  <c:v>108675</c:v>
                </c:pt>
                <c:pt idx="1">
                  <c:v>217350</c:v>
                </c:pt>
                <c:pt idx="2">
                  <c:v>326025</c:v>
                </c:pt>
                <c:pt idx="3">
                  <c:v>434700</c:v>
                </c:pt>
                <c:pt idx="4">
                  <c:v>543375</c:v>
                </c:pt>
                <c:pt idx="5">
                  <c:v>652050</c:v>
                </c:pt>
                <c:pt idx="6">
                  <c:v>760725</c:v>
                </c:pt>
                <c:pt idx="7">
                  <c:v>869400</c:v>
                </c:pt>
              </c:numCache>
            </c:numRef>
          </c:val>
          <c:smooth val="0"/>
        </c:ser>
        <c:dLbls>
          <c:showLegendKey val="0"/>
          <c:showVal val="0"/>
          <c:showCatName val="0"/>
          <c:showSerName val="0"/>
          <c:showPercent val="0"/>
          <c:showBubbleSize val="0"/>
        </c:dLbls>
        <c:marker val="1"/>
        <c:smooth val="0"/>
        <c:axId val="26685824"/>
        <c:axId val="26687360"/>
      </c:lineChart>
      <c:catAx>
        <c:axId val="26685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0"/>
          <a:lstStyle/>
          <a:p>
            <a:pPr>
              <a:defRPr lang="en-IN" sz="1197" b="0" i="0" u="none" strike="noStrike" kern="1200" baseline="0">
                <a:solidFill>
                  <a:schemeClr val="tx1">
                    <a:lumMod val="65000"/>
                    <a:lumOff val="35000"/>
                  </a:schemeClr>
                </a:solidFill>
                <a:latin typeface="+mn-lt"/>
                <a:ea typeface="+mn-ea"/>
                <a:cs typeface="+mn-cs"/>
              </a:defRPr>
            </a:pPr>
            <a:endParaRPr lang="en-US"/>
          </a:p>
        </c:txPr>
        <c:crossAx val="26687360"/>
        <c:crosses val="autoZero"/>
        <c:auto val="1"/>
        <c:lblAlgn val="ctr"/>
        <c:lblOffset val="100"/>
        <c:noMultiLvlLbl val="0"/>
      </c:catAx>
      <c:valAx>
        <c:axId val="26687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IN" sz="1197" b="1" i="0" u="none" strike="noStrike" kern="1200" baseline="0">
                <a:solidFill>
                  <a:schemeClr val="tx1">
                    <a:lumMod val="65000"/>
                    <a:lumOff val="35000"/>
                  </a:schemeClr>
                </a:solidFill>
                <a:latin typeface="+mn-lt"/>
                <a:ea typeface="+mn-ea"/>
                <a:cs typeface="+mn-cs"/>
              </a:defRPr>
            </a:pPr>
            <a:endParaRPr lang="en-US"/>
          </a:p>
        </c:txPr>
        <c:crossAx val="26685824"/>
        <c:crosses val="autoZero"/>
        <c:crossBetween val="between"/>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lang="en-IN"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AC5964-D2F4-4A78-98E2-544DF08EEE18}" type="doc">
      <dgm:prSet loTypeId="urn:microsoft.com/office/officeart/2005/8/layout/equation2" loCatId="process" qsTypeId="urn:microsoft.com/office/officeart/2005/8/quickstyle/simple3" qsCatId="simple" csTypeId="urn:microsoft.com/office/officeart/2005/8/colors/colorful1#1" csCatId="colorful" phldr="1"/>
      <dgm:spPr/>
      <dgm:t>
        <a:bodyPr/>
        <a:lstStyle/>
        <a:p>
          <a:endParaRPr lang="en-US"/>
        </a:p>
      </dgm:t>
    </dgm:pt>
    <dgm:pt modelId="{4E2307EC-D046-4598-B3EA-1557204D7AF5}">
      <dgm:prSet phldrT="[Text]"/>
      <dgm:spPr>
        <a:ln>
          <a:solidFill>
            <a:schemeClr val="tx1"/>
          </a:solidFill>
        </a:ln>
      </dgm:spPr>
      <dgm:t>
        <a:bodyPr/>
        <a:lstStyle/>
        <a:p>
          <a:r>
            <a:rPr lang="en-IN" dirty="0" smtClean="0"/>
            <a:t>AlSi</a:t>
          </a:r>
          <a:r>
            <a:rPr lang="en-IN" baseline="-25000" dirty="0" smtClean="0"/>
            <a:t>12</a:t>
          </a:r>
          <a:endParaRPr lang="en-US" dirty="0"/>
        </a:p>
      </dgm:t>
    </dgm:pt>
    <dgm:pt modelId="{730875CF-89DD-442E-87F7-2BE9715AA01A}" type="parTrans" cxnId="{D7939A6A-691E-4020-921D-85A4C3A7032D}">
      <dgm:prSet/>
      <dgm:spPr/>
      <dgm:t>
        <a:bodyPr/>
        <a:lstStyle/>
        <a:p>
          <a:endParaRPr lang="en-US"/>
        </a:p>
      </dgm:t>
    </dgm:pt>
    <dgm:pt modelId="{4CACCB88-4E42-4F1B-8141-02ADC319F807}" type="sibTrans" cxnId="{D7939A6A-691E-4020-921D-85A4C3A7032D}">
      <dgm:prSet/>
      <dgm:spPr>
        <a:ln>
          <a:solidFill>
            <a:schemeClr val="tx1"/>
          </a:solidFill>
        </a:ln>
      </dgm:spPr>
      <dgm:t>
        <a:bodyPr/>
        <a:lstStyle/>
        <a:p>
          <a:endParaRPr lang="en-US" dirty="0"/>
        </a:p>
      </dgm:t>
    </dgm:pt>
    <dgm:pt modelId="{F8455DAB-25B2-474E-AC24-886A848F658F}">
      <dgm:prSet phldrT="[Text]"/>
      <dgm:spPr>
        <a:ln>
          <a:solidFill>
            <a:schemeClr val="tx1"/>
          </a:solidFill>
        </a:ln>
      </dgm:spPr>
      <dgm:t>
        <a:bodyPr/>
        <a:lstStyle/>
        <a:p>
          <a:r>
            <a:rPr lang="en-IN" dirty="0" smtClean="0"/>
            <a:t>TiH</a:t>
          </a:r>
          <a:r>
            <a:rPr lang="en-IN" baseline="-25000" dirty="0" smtClean="0"/>
            <a:t>2</a:t>
          </a:r>
          <a:endParaRPr lang="en-US" dirty="0"/>
        </a:p>
      </dgm:t>
    </dgm:pt>
    <dgm:pt modelId="{4F8F6B2A-4DC4-4876-9F4D-0AEE3FA23772}" type="parTrans" cxnId="{3B7A73EA-AE85-4CBB-A326-9E00C22E9F57}">
      <dgm:prSet/>
      <dgm:spPr/>
      <dgm:t>
        <a:bodyPr/>
        <a:lstStyle/>
        <a:p>
          <a:endParaRPr lang="en-US"/>
        </a:p>
      </dgm:t>
    </dgm:pt>
    <dgm:pt modelId="{66F99CEA-2BCC-4115-8F9B-00768F8BB7A6}" type="sibTrans" cxnId="{3B7A73EA-AE85-4CBB-A326-9E00C22E9F57}">
      <dgm:prSet/>
      <dgm:spPr>
        <a:ln>
          <a:solidFill>
            <a:schemeClr val="tx1"/>
          </a:solidFill>
        </a:ln>
      </dgm:spPr>
      <dgm:t>
        <a:bodyPr/>
        <a:lstStyle/>
        <a:p>
          <a:endParaRPr lang="en-US" dirty="0"/>
        </a:p>
      </dgm:t>
    </dgm:pt>
    <dgm:pt modelId="{4D59CA43-3488-4120-8025-AA8F49ABED3E}">
      <dgm:prSet phldrT="[Text]"/>
      <dgm:spPr>
        <a:ln>
          <a:solidFill>
            <a:schemeClr val="tx1"/>
          </a:solidFill>
        </a:ln>
      </dgm:spPr>
      <dgm:t>
        <a:bodyPr/>
        <a:lstStyle/>
        <a:p>
          <a:r>
            <a:rPr lang="en-US" dirty="0" smtClean="0"/>
            <a:t>Precursor</a:t>
          </a:r>
          <a:endParaRPr lang="en-US" dirty="0"/>
        </a:p>
      </dgm:t>
    </dgm:pt>
    <dgm:pt modelId="{76EA80B3-D442-4B98-849D-920643922FE9}" type="parTrans" cxnId="{C44E987F-C41B-4E40-977E-3CDFFDFD2F8A}">
      <dgm:prSet/>
      <dgm:spPr/>
      <dgm:t>
        <a:bodyPr/>
        <a:lstStyle/>
        <a:p>
          <a:endParaRPr lang="en-US"/>
        </a:p>
      </dgm:t>
    </dgm:pt>
    <dgm:pt modelId="{DA6FC420-E2E6-487C-9B7B-73AE3069372E}" type="sibTrans" cxnId="{C44E987F-C41B-4E40-977E-3CDFFDFD2F8A}">
      <dgm:prSet/>
      <dgm:spPr/>
      <dgm:t>
        <a:bodyPr/>
        <a:lstStyle/>
        <a:p>
          <a:endParaRPr lang="en-US"/>
        </a:p>
      </dgm:t>
    </dgm:pt>
    <dgm:pt modelId="{16A8977B-C725-4F7E-91F5-2E248833CE30}" type="pres">
      <dgm:prSet presAssocID="{31AC5964-D2F4-4A78-98E2-544DF08EEE18}" presName="Name0" presStyleCnt="0">
        <dgm:presLayoutVars>
          <dgm:dir/>
          <dgm:resizeHandles val="exact"/>
        </dgm:presLayoutVars>
      </dgm:prSet>
      <dgm:spPr/>
      <dgm:t>
        <a:bodyPr/>
        <a:lstStyle/>
        <a:p>
          <a:endParaRPr lang="en-US"/>
        </a:p>
      </dgm:t>
    </dgm:pt>
    <dgm:pt modelId="{1F0F82E9-3280-436F-873D-67684795E65D}" type="pres">
      <dgm:prSet presAssocID="{31AC5964-D2F4-4A78-98E2-544DF08EEE18}" presName="vNodes" presStyleCnt="0"/>
      <dgm:spPr/>
    </dgm:pt>
    <dgm:pt modelId="{D98DA03D-E6CD-4D35-823F-C1D7EBAFE2FC}" type="pres">
      <dgm:prSet presAssocID="{4E2307EC-D046-4598-B3EA-1557204D7AF5}" presName="node" presStyleLbl="node1" presStyleIdx="0" presStyleCnt="3" custScaleX="44832" custScaleY="40720">
        <dgm:presLayoutVars>
          <dgm:bulletEnabled val="1"/>
        </dgm:presLayoutVars>
      </dgm:prSet>
      <dgm:spPr/>
      <dgm:t>
        <a:bodyPr/>
        <a:lstStyle/>
        <a:p>
          <a:endParaRPr lang="en-US"/>
        </a:p>
      </dgm:t>
    </dgm:pt>
    <dgm:pt modelId="{CD48BB54-239A-4A43-947D-EEE33776F81D}" type="pres">
      <dgm:prSet presAssocID="{4CACCB88-4E42-4F1B-8141-02ADC319F807}" presName="spacerT" presStyleCnt="0"/>
      <dgm:spPr/>
    </dgm:pt>
    <dgm:pt modelId="{74BEB9A5-F051-4D7E-8255-517811390EBA}" type="pres">
      <dgm:prSet presAssocID="{4CACCB88-4E42-4F1B-8141-02ADC319F807}" presName="sibTrans" presStyleLbl="sibTrans2D1" presStyleIdx="0" presStyleCnt="2" custScaleX="37202" custScaleY="37968" custLinFactNeighborX="-970" custLinFactNeighborY="-27709"/>
      <dgm:spPr/>
      <dgm:t>
        <a:bodyPr/>
        <a:lstStyle/>
        <a:p>
          <a:endParaRPr lang="en-US"/>
        </a:p>
      </dgm:t>
    </dgm:pt>
    <dgm:pt modelId="{930F9DF2-C275-4A5A-B17C-C83C8194468B}" type="pres">
      <dgm:prSet presAssocID="{4CACCB88-4E42-4F1B-8141-02ADC319F807}" presName="spacerB" presStyleCnt="0"/>
      <dgm:spPr/>
    </dgm:pt>
    <dgm:pt modelId="{A1E0A4AB-2D6F-42F9-A3AF-34B21DCCE34E}" type="pres">
      <dgm:prSet presAssocID="{F8455DAB-25B2-474E-AC24-886A848F658F}" presName="node" presStyleLbl="node1" presStyleIdx="1" presStyleCnt="3" custScaleX="26991" custScaleY="12221">
        <dgm:presLayoutVars>
          <dgm:bulletEnabled val="1"/>
        </dgm:presLayoutVars>
      </dgm:prSet>
      <dgm:spPr/>
      <dgm:t>
        <a:bodyPr/>
        <a:lstStyle/>
        <a:p>
          <a:endParaRPr lang="en-US"/>
        </a:p>
      </dgm:t>
    </dgm:pt>
    <dgm:pt modelId="{90C2F953-CBCC-4222-A5F1-F70376C2972B}" type="pres">
      <dgm:prSet presAssocID="{31AC5964-D2F4-4A78-98E2-544DF08EEE18}" presName="sibTransLast" presStyleLbl="sibTrans2D1" presStyleIdx="1" presStyleCnt="2" custAng="10800000" custFlipHor="1" custScaleX="59430" custScaleY="28381"/>
      <dgm:spPr/>
      <dgm:t>
        <a:bodyPr/>
        <a:lstStyle/>
        <a:p>
          <a:endParaRPr lang="en-US"/>
        </a:p>
      </dgm:t>
    </dgm:pt>
    <dgm:pt modelId="{6643F665-3B49-4B63-A206-9F378B45A60A}" type="pres">
      <dgm:prSet presAssocID="{31AC5964-D2F4-4A78-98E2-544DF08EEE18}" presName="connectorText" presStyleLbl="sibTrans2D1" presStyleIdx="1" presStyleCnt="2"/>
      <dgm:spPr/>
      <dgm:t>
        <a:bodyPr/>
        <a:lstStyle/>
        <a:p>
          <a:endParaRPr lang="en-US"/>
        </a:p>
      </dgm:t>
    </dgm:pt>
    <dgm:pt modelId="{411F4DD8-C4F1-4E15-BA3C-579D8120521D}" type="pres">
      <dgm:prSet presAssocID="{31AC5964-D2F4-4A78-98E2-544DF08EEE18}" presName="lastNode" presStyleLbl="node1" presStyleIdx="2" presStyleCnt="3" custScaleX="29419" custScaleY="19298">
        <dgm:presLayoutVars>
          <dgm:bulletEnabled val="1"/>
        </dgm:presLayoutVars>
      </dgm:prSet>
      <dgm:spPr/>
      <dgm:t>
        <a:bodyPr/>
        <a:lstStyle/>
        <a:p>
          <a:endParaRPr lang="en-US"/>
        </a:p>
      </dgm:t>
    </dgm:pt>
  </dgm:ptLst>
  <dgm:cxnLst>
    <dgm:cxn modelId="{3B7A73EA-AE85-4CBB-A326-9E00C22E9F57}" srcId="{31AC5964-D2F4-4A78-98E2-544DF08EEE18}" destId="{F8455DAB-25B2-474E-AC24-886A848F658F}" srcOrd="1" destOrd="0" parTransId="{4F8F6B2A-4DC4-4876-9F4D-0AEE3FA23772}" sibTransId="{66F99CEA-2BCC-4115-8F9B-00768F8BB7A6}"/>
    <dgm:cxn modelId="{D7939A6A-691E-4020-921D-85A4C3A7032D}" srcId="{31AC5964-D2F4-4A78-98E2-544DF08EEE18}" destId="{4E2307EC-D046-4598-B3EA-1557204D7AF5}" srcOrd="0" destOrd="0" parTransId="{730875CF-89DD-442E-87F7-2BE9715AA01A}" sibTransId="{4CACCB88-4E42-4F1B-8141-02ADC319F807}"/>
    <dgm:cxn modelId="{C9024E0A-789D-4E6C-A932-3C4E2EE55F55}" type="presOf" srcId="{31AC5964-D2F4-4A78-98E2-544DF08EEE18}" destId="{16A8977B-C725-4F7E-91F5-2E248833CE30}" srcOrd="0" destOrd="0" presId="urn:microsoft.com/office/officeart/2005/8/layout/equation2"/>
    <dgm:cxn modelId="{670D142D-A9BC-4198-A183-7082E40D877A}" type="presOf" srcId="{4D59CA43-3488-4120-8025-AA8F49ABED3E}" destId="{411F4DD8-C4F1-4E15-BA3C-579D8120521D}" srcOrd="0" destOrd="0" presId="urn:microsoft.com/office/officeart/2005/8/layout/equation2"/>
    <dgm:cxn modelId="{60F6AF60-054C-4B96-A2BD-CB488CD9A9B4}" type="presOf" srcId="{F8455DAB-25B2-474E-AC24-886A848F658F}" destId="{A1E0A4AB-2D6F-42F9-A3AF-34B21DCCE34E}" srcOrd="0" destOrd="0" presId="urn:microsoft.com/office/officeart/2005/8/layout/equation2"/>
    <dgm:cxn modelId="{4DD29622-638E-4128-9762-6E4257B24BAC}" type="presOf" srcId="{4CACCB88-4E42-4F1B-8141-02ADC319F807}" destId="{74BEB9A5-F051-4D7E-8255-517811390EBA}" srcOrd="0" destOrd="0" presId="urn:microsoft.com/office/officeart/2005/8/layout/equation2"/>
    <dgm:cxn modelId="{C44E987F-C41B-4E40-977E-3CDFFDFD2F8A}" srcId="{31AC5964-D2F4-4A78-98E2-544DF08EEE18}" destId="{4D59CA43-3488-4120-8025-AA8F49ABED3E}" srcOrd="2" destOrd="0" parTransId="{76EA80B3-D442-4B98-849D-920643922FE9}" sibTransId="{DA6FC420-E2E6-487C-9B7B-73AE3069372E}"/>
    <dgm:cxn modelId="{58C689E5-28C2-483B-983B-962DAC9F93A6}" type="presOf" srcId="{4E2307EC-D046-4598-B3EA-1557204D7AF5}" destId="{D98DA03D-E6CD-4D35-823F-C1D7EBAFE2FC}" srcOrd="0" destOrd="0" presId="urn:microsoft.com/office/officeart/2005/8/layout/equation2"/>
    <dgm:cxn modelId="{4B1D6480-B2D0-49CB-AF4D-E36A7DF6A2B1}" type="presOf" srcId="{66F99CEA-2BCC-4115-8F9B-00768F8BB7A6}" destId="{90C2F953-CBCC-4222-A5F1-F70376C2972B}" srcOrd="0" destOrd="0" presId="urn:microsoft.com/office/officeart/2005/8/layout/equation2"/>
    <dgm:cxn modelId="{C1669EB3-0C6A-4111-A48F-08267B604177}" type="presOf" srcId="{66F99CEA-2BCC-4115-8F9B-00768F8BB7A6}" destId="{6643F665-3B49-4B63-A206-9F378B45A60A}" srcOrd="1" destOrd="0" presId="urn:microsoft.com/office/officeart/2005/8/layout/equation2"/>
    <dgm:cxn modelId="{82F62394-1149-46A6-8C3F-36BED7E38057}" type="presParOf" srcId="{16A8977B-C725-4F7E-91F5-2E248833CE30}" destId="{1F0F82E9-3280-436F-873D-67684795E65D}" srcOrd="0" destOrd="0" presId="urn:microsoft.com/office/officeart/2005/8/layout/equation2"/>
    <dgm:cxn modelId="{132AE43A-5627-4BAB-A85B-F72B2EFDC52F}" type="presParOf" srcId="{1F0F82E9-3280-436F-873D-67684795E65D}" destId="{D98DA03D-E6CD-4D35-823F-C1D7EBAFE2FC}" srcOrd="0" destOrd="0" presId="urn:microsoft.com/office/officeart/2005/8/layout/equation2"/>
    <dgm:cxn modelId="{C98D96B4-0A89-4A38-83B6-5509C767F2E6}" type="presParOf" srcId="{1F0F82E9-3280-436F-873D-67684795E65D}" destId="{CD48BB54-239A-4A43-947D-EEE33776F81D}" srcOrd="1" destOrd="0" presId="urn:microsoft.com/office/officeart/2005/8/layout/equation2"/>
    <dgm:cxn modelId="{E1031C94-4DB0-4FEC-833E-2DF39DC26519}" type="presParOf" srcId="{1F0F82E9-3280-436F-873D-67684795E65D}" destId="{74BEB9A5-F051-4D7E-8255-517811390EBA}" srcOrd="2" destOrd="0" presId="urn:microsoft.com/office/officeart/2005/8/layout/equation2"/>
    <dgm:cxn modelId="{64534EB8-3C67-4C36-A0EC-38AAAF1610CA}" type="presParOf" srcId="{1F0F82E9-3280-436F-873D-67684795E65D}" destId="{930F9DF2-C275-4A5A-B17C-C83C8194468B}" srcOrd="3" destOrd="0" presId="urn:microsoft.com/office/officeart/2005/8/layout/equation2"/>
    <dgm:cxn modelId="{2B97A1B1-A01F-4D00-A283-CA5FA7C05163}" type="presParOf" srcId="{1F0F82E9-3280-436F-873D-67684795E65D}" destId="{A1E0A4AB-2D6F-42F9-A3AF-34B21DCCE34E}" srcOrd="4" destOrd="0" presId="urn:microsoft.com/office/officeart/2005/8/layout/equation2"/>
    <dgm:cxn modelId="{1AE71DAA-8CA7-4953-AD26-B64C9725F13E}" type="presParOf" srcId="{16A8977B-C725-4F7E-91F5-2E248833CE30}" destId="{90C2F953-CBCC-4222-A5F1-F70376C2972B}" srcOrd="1" destOrd="0" presId="urn:microsoft.com/office/officeart/2005/8/layout/equation2"/>
    <dgm:cxn modelId="{B352F6DD-BC3F-4B25-95DF-F359DFDCDA2F}" type="presParOf" srcId="{90C2F953-CBCC-4222-A5F1-F70376C2972B}" destId="{6643F665-3B49-4B63-A206-9F378B45A60A}" srcOrd="0" destOrd="0" presId="urn:microsoft.com/office/officeart/2005/8/layout/equation2"/>
    <dgm:cxn modelId="{15E5734D-8C53-49E2-81AA-3FFCB49AC963}" type="presParOf" srcId="{16A8977B-C725-4F7E-91F5-2E248833CE30}" destId="{411F4DD8-C4F1-4E15-BA3C-579D8120521D}"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DA03D-E6CD-4D35-823F-C1D7EBAFE2FC}">
      <dsp:nvSpPr>
        <dsp:cNvPr id="0" name=""/>
        <dsp:cNvSpPr/>
      </dsp:nvSpPr>
      <dsp:spPr>
        <a:xfrm>
          <a:off x="688716" y="241860"/>
          <a:ext cx="1699782" cy="1543877"/>
        </a:xfrm>
        <a:prstGeom prst="ellips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IN" sz="1900" kern="1200" dirty="0" smtClean="0"/>
            <a:t>AlSi</a:t>
          </a:r>
          <a:r>
            <a:rPr lang="en-IN" sz="1900" kern="1200" baseline="-25000" dirty="0" smtClean="0"/>
            <a:t>12</a:t>
          </a:r>
          <a:endParaRPr lang="en-US" sz="1900" kern="1200" dirty="0"/>
        </a:p>
      </dsp:txBody>
      <dsp:txXfrm>
        <a:off x="937643" y="467956"/>
        <a:ext cx="1201928" cy="1091685"/>
      </dsp:txXfrm>
    </dsp:sp>
    <dsp:sp modelId="{74BEB9A5-F051-4D7E-8255-517811390EBA}">
      <dsp:nvSpPr>
        <dsp:cNvPr id="0" name=""/>
        <dsp:cNvSpPr/>
      </dsp:nvSpPr>
      <dsp:spPr>
        <a:xfrm>
          <a:off x="1108233" y="2008297"/>
          <a:ext cx="818086" cy="834931"/>
        </a:xfrm>
        <a:prstGeom prst="mathPlus">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solidFill>
            <a:schemeClr val="tx1"/>
          </a:solid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a:off x="1216670" y="2329556"/>
        <a:ext cx="601212" cy="192413"/>
      </dsp:txXfrm>
    </dsp:sp>
    <dsp:sp modelId="{A1E0A4AB-2D6F-42F9-A3AF-34B21DCCE34E}">
      <dsp:nvSpPr>
        <dsp:cNvPr id="0" name=""/>
        <dsp:cNvSpPr/>
      </dsp:nvSpPr>
      <dsp:spPr>
        <a:xfrm>
          <a:off x="1026932" y="3236401"/>
          <a:ext cx="1023349" cy="463352"/>
        </a:xfrm>
        <a:prstGeom prst="ellips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IN" sz="1900" kern="1200" dirty="0" smtClean="0"/>
            <a:t>TiH</a:t>
          </a:r>
          <a:r>
            <a:rPr lang="en-IN" sz="1900" kern="1200" baseline="-25000" dirty="0" smtClean="0"/>
            <a:t>2</a:t>
          </a:r>
          <a:endParaRPr lang="en-US" sz="1900" kern="1200" dirty="0"/>
        </a:p>
      </dsp:txBody>
      <dsp:txXfrm>
        <a:off x="1176798" y="3304257"/>
        <a:ext cx="723617" cy="327640"/>
      </dsp:txXfrm>
    </dsp:sp>
    <dsp:sp modelId="{90C2F953-CBCC-4222-A5F1-F70376C2972B}">
      <dsp:nvSpPr>
        <dsp:cNvPr id="0" name=""/>
        <dsp:cNvSpPr/>
      </dsp:nvSpPr>
      <dsp:spPr>
        <a:xfrm rot="10800000" flipH="1">
          <a:off x="3201788" y="1770662"/>
          <a:ext cx="716535" cy="400290"/>
        </a:xfrm>
        <a:prstGeom prst="rightArrow">
          <a:avLst>
            <a:gd name="adj1" fmla="val 60000"/>
            <a:gd name="adj2" fmla="val 5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solidFill>
            <a:schemeClr val="tx1"/>
          </a:solid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p>
      </dsp:txBody>
      <dsp:txXfrm>
        <a:off x="3201788" y="1850720"/>
        <a:ext cx="596448" cy="240174"/>
      </dsp:txXfrm>
    </dsp:sp>
    <dsp:sp modelId="{411F4DD8-C4F1-4E15-BA3C-579D8120521D}">
      <dsp:nvSpPr>
        <dsp:cNvPr id="0" name=""/>
        <dsp:cNvSpPr/>
      </dsp:nvSpPr>
      <dsp:spPr>
        <a:xfrm>
          <a:off x="4663367" y="1239133"/>
          <a:ext cx="2230812" cy="1463347"/>
        </a:xfrm>
        <a:prstGeom prst="ellips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Precursor</a:t>
          </a:r>
          <a:endParaRPr lang="en-US" sz="3000" kern="1200" dirty="0"/>
        </a:p>
      </dsp:txBody>
      <dsp:txXfrm>
        <a:off x="4990062" y="1453435"/>
        <a:ext cx="1577422" cy="103474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2.xml.rels><?xml version="1.0" encoding="UTF-8" standalone="yes"?>
<Relationships xmlns="http://schemas.openxmlformats.org/package/2006/relationships"><Relationship Id="rId1" Type="http://schemas.openxmlformats.org/officeDocument/2006/relationships/image" Target="../media/image39.png"/></Relationships>
</file>

<file path=ppt/drawings/drawing1.xml><?xml version="1.0" encoding="utf-8"?>
<c:userShapes xmlns:c="http://schemas.openxmlformats.org/drawingml/2006/chart">
  <cdr:relSizeAnchor xmlns:cdr="http://schemas.openxmlformats.org/drawingml/2006/chartDrawing">
    <cdr:from>
      <cdr:x>0.87182</cdr:x>
      <cdr:y>0.39742</cdr:y>
    </cdr:from>
    <cdr:to>
      <cdr:x>0.90186</cdr:x>
      <cdr:y>0.67218</cdr:y>
    </cdr:to>
    <cdr:sp macro="" textlink="">
      <cdr:nvSpPr>
        <cdr:cNvPr id="2" name="Rectangle 1"/>
        <cdr:cNvSpPr/>
      </cdr:nvSpPr>
      <cdr:spPr>
        <a:xfrm xmlns:a="http://schemas.openxmlformats.org/drawingml/2006/main">
          <a:off x="5361110" y="1335483"/>
          <a:ext cx="184731" cy="923330"/>
        </a:xfrm>
        <a:prstGeom xmlns:a="http://schemas.openxmlformats.org/drawingml/2006/main" prst="rect">
          <a:avLst/>
        </a:prstGeom>
        <a:noFill xmlns:a="http://schemas.openxmlformats.org/drawingml/2006/main"/>
      </cdr:spPr>
      <cdr:txBody>
        <a:bodyPr xmlns:a="http://schemas.openxmlformats.org/drawingml/2006/main" wrap="none" lIns="91440" tIns="45720" rIns="91440" bIns="45720">
          <a:spAutoFit/>
        </a:bodyPr>
        <a:lstStyle xmlns:a="http://schemas.openxmlformats.org/drawingml/2006/main"/>
        <a:p xmlns:a="http://schemas.openxmlformats.org/drawingml/2006/main">
          <a:pPr algn="ct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0.55454</cdr:x>
      <cdr:y>0.32068</cdr:y>
    </cdr:from>
    <cdr:to>
      <cdr:x>0.76488</cdr:x>
      <cdr:y>0.47959</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376246" y="1070301"/>
          <a:ext cx="1280634" cy="530363"/>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D79712-E518-4604-8891-D60FC18563AA}" type="datetimeFigureOut">
              <a:rPr lang="en-US" smtClean="0"/>
              <a:pPr/>
              <a:t>3/6/2014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9A8A83-EE76-40C2-AF9B-0B26961791C4}" type="slidenum">
              <a:rPr lang="en-US" smtClean="0"/>
              <a:pPr/>
              <a:t>‹#›</a:t>
            </a:fld>
            <a:endParaRPr lang="en-US"/>
          </a:p>
        </p:txBody>
      </p:sp>
    </p:spTree>
    <p:extLst>
      <p:ext uri="{BB962C8B-B14F-4D97-AF65-F5344CB8AC3E}">
        <p14:creationId xmlns:p14="http://schemas.microsoft.com/office/powerpoint/2010/main" val="2097780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9A8A83-EE76-40C2-AF9B-0B26961791C4}" type="slidenum">
              <a:rPr lang="en-US" smtClean="0"/>
              <a:pPr/>
              <a:t>13</a:t>
            </a:fld>
            <a:endParaRPr lang="en-US"/>
          </a:p>
        </p:txBody>
      </p:sp>
    </p:spTree>
    <p:extLst>
      <p:ext uri="{BB962C8B-B14F-4D97-AF65-F5344CB8AC3E}">
        <p14:creationId xmlns:p14="http://schemas.microsoft.com/office/powerpoint/2010/main" val="126152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E700B27-DE4C-4B9E-BB11-B9027034A00F}"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0DBE609-F3F2-45E6-BD6A-E03A8C86C1AE}"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39"/>
            <a:ext cx="36576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12800" y="274639"/>
            <a:ext cx="10769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A24AD68-089C-4467-A8F3-EA2BBCA6B44E}"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12192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8140701" y="0"/>
            <a:ext cx="40513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572085" y="3337560"/>
            <a:ext cx="8640064"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77400" y="1544812"/>
            <a:ext cx="8640064"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E700B27-DE4C-4B9E-BB11-B9027034A00F}" type="datetimeFigureOut">
              <a:rPr lang="en-US" smtClean="0"/>
              <a:pPr/>
              <a:t>3/6/2014</a:t>
            </a:fld>
            <a:endParaRPr lang="en-US" dirty="0"/>
          </a:p>
        </p:txBody>
      </p:sp>
      <p:sp>
        <p:nvSpPr>
          <p:cNvPr id="19" name="Footer Placeholder 18"/>
          <p:cNvSpPr>
            <a:spLocks noGrp="1"/>
          </p:cNvSpPr>
          <p:nvPr>
            <p:ph type="ftr" sz="quarter" idx="11"/>
          </p:nvPr>
        </p:nvSpPr>
        <p:spPr/>
        <p:txBody>
          <a:bodyPr/>
          <a:lstStyle/>
          <a:p>
            <a:r>
              <a:rPr lang="en-US" smtClean="0"/>
              <a:t>
              </a:t>
            </a:r>
            <a:endParaRPr lang="en-US" dirty="0"/>
          </a:p>
        </p:txBody>
      </p:sp>
      <p:sp>
        <p:nvSpPr>
          <p:cNvPr id="27" name="Slide Number Placeholder 2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51FCE-E4BB-4680-8E50-3C0E348D2609}"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12192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8140701" y="0"/>
            <a:ext cx="40513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914400" y="3583838"/>
            <a:ext cx="88392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2485800"/>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AAA073D-A903-47F8-8D16-77642FB0DF1F}"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99568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B91FA40-626B-4CA1-85D0-7A9016E395BA}" type="datetimeFigureOut">
              <a:rPr lang="en-US" smtClean="0"/>
              <a:pPr/>
              <a:t>3/6/2014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86400"/>
            <a:ext cx="5386917"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8" y="5486400"/>
            <a:ext cx="5389033"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516912"/>
            <a:ext cx="5386917"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516912"/>
            <a:ext cx="5389033"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F425EA-B9DC-48A7-991E-9A82573B1B21}" type="datetimeFigureOut">
              <a:rPr lang="en-US" smtClean="0"/>
              <a:pPr/>
              <a:t>3/6/2014</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320"/>
            <a:ext cx="9960864"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6CB97F8-6CEB-469B-AFCC-889F2A2B1D5A}" type="datetimeFigureOut">
              <a:rPr lang="en-US" smtClean="0"/>
              <a:pPr/>
              <a:t>3/6/2014</a:t>
            </a:fld>
            <a:endParaRPr lang="en-US" dirty="0"/>
          </a:p>
        </p:txBody>
      </p:sp>
      <p:sp>
        <p:nvSpPr>
          <p:cNvPr id="8" name="Slide Number Placeholder 7"/>
          <p:cNvSpPr>
            <a:spLocks noGrp="1"/>
          </p:cNvSpPr>
          <p:nvPr>
            <p:ph type="sldNum" sz="quarter" idx="11"/>
          </p:nvPr>
        </p:nvSpPr>
        <p:spPr/>
        <p:txBody>
          <a:bodyPr/>
          <a:lstStyle/>
          <a:p>
            <a:fld id="{D57F1E4F-1CFF-5643-939E-217C01CDF565}"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
              </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smtClean="0"/>
              <a:pPr/>
              <a:t>3/6/2014</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185528"/>
            <a:ext cx="42672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665CEB-0076-4E37-B880-BCEA9784DE0A}" type="datetimeFigureOut">
              <a:rPr lang="en-US" smtClean="0"/>
              <a:pPr/>
              <a:t>3/6/2014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a:xfrm>
            <a:off x="10875264" y="6422065"/>
            <a:ext cx="1016000"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5C51FCE-E4BB-4680-8E50-3C0E348D2609}"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08976" y="1705709"/>
            <a:ext cx="4071824"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420837" y="1019907"/>
            <a:ext cx="54864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09600" y="6422065"/>
            <a:ext cx="2844800" cy="365125"/>
          </a:xfrm>
        </p:spPr>
        <p:txBody>
          <a:bodyPr/>
          <a:lstStyle/>
          <a:p>
            <a:fld id="{A6149E5E-3896-4118-99A7-7B85668F1C5E}" type="datetimeFigureOut">
              <a:rPr lang="en-US" smtClean="0"/>
              <a:pPr/>
              <a:t>3/6/2014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DBE609-F3F2-45E6-BD6A-E03A8C86C1AE}"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24AD68-089C-4467-A8F3-EA2BBCA6B44E}"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A073D-A903-47F8-8D16-77642FB0DF1F}" type="datetimeFigureOut">
              <a:rPr lang="en-US" smtClean="0"/>
              <a:pPr/>
              <a:t>3/6/2014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B91FA40-626B-4CA1-85D0-7A9016E395BA}" type="datetimeFigureOut">
              <a:rPr lang="en-US" smtClean="0"/>
              <a:pPr/>
              <a:t>3/6/2014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C3F425EA-B9DC-48A7-991E-9A82573B1B21}" type="datetimeFigureOut">
              <a:rPr lang="en-US" smtClean="0"/>
              <a:pPr/>
              <a:t>3/6/2014</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66CB97F8-6CEB-469B-AFCC-889F2A2B1D5A}" type="datetimeFigureOut">
              <a:rPr lang="en-US" smtClean="0"/>
              <a:pPr/>
              <a:t>3/6/2014</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smtClean="0"/>
              <a:pPr/>
              <a:t>3/6/2014</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665CEB-0076-4E37-B880-BCEA9784DE0A}" type="datetimeFigureOut">
              <a:rPr lang="en-US" smtClean="0"/>
              <a:pPr/>
              <a:t>3/6/2014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49E5E-3896-4118-99A7-7B85668F1C5E}" type="datetimeFigureOut">
              <a:rPr lang="en-US" smtClean="0"/>
              <a:pPr/>
              <a:t>3/6/2014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0D914D-B099-4142-A885-11F276715148}" type="datetimeFigureOut">
              <a:rPr lang="en-US" smtClean="0"/>
              <a:pPr/>
              <a:t>3/6/2014</a:t>
            </a:fld>
            <a:endParaRPr lang="en-US" dirty="0"/>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12192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9753600" y="0"/>
            <a:ext cx="24384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609600" y="274638"/>
            <a:ext cx="99568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600201"/>
            <a:ext cx="995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09600" y="6422065"/>
            <a:ext cx="28448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E0D914D-B099-4142-A885-11F276715148}" type="datetimeFigureOut">
              <a:rPr lang="en-US" smtClean="0"/>
              <a:pPr/>
              <a:t>3/6/2014</a:t>
            </a:fld>
            <a:endParaRPr lang="en-US" dirty="0"/>
          </a:p>
        </p:txBody>
      </p:sp>
      <p:sp>
        <p:nvSpPr>
          <p:cNvPr id="22" name="Footer Placeholder 21"/>
          <p:cNvSpPr>
            <a:spLocks noGrp="1"/>
          </p:cNvSpPr>
          <p:nvPr>
            <p:ph type="ftr" sz="quarter" idx="3"/>
          </p:nvPr>
        </p:nvSpPr>
        <p:spPr>
          <a:xfrm>
            <a:off x="4165600" y="6422065"/>
            <a:ext cx="38608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r>
              <a:rPr lang="en-US" smtClean="0"/>
              <a:t>
              </a:t>
            </a:r>
            <a:endParaRPr lang="en-US" dirty="0"/>
          </a:p>
        </p:txBody>
      </p:sp>
      <p:sp>
        <p:nvSpPr>
          <p:cNvPr id="18" name="Slide Number Placeholder 17"/>
          <p:cNvSpPr>
            <a:spLocks noGrp="1"/>
          </p:cNvSpPr>
          <p:nvPr>
            <p:ph type="sldNum" sz="quarter" idx="4"/>
          </p:nvPr>
        </p:nvSpPr>
        <p:spPr>
          <a:xfrm>
            <a:off x="10871200" y="6422065"/>
            <a:ext cx="1016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57F1E4F-1CFF-5643-939E-217C01CDF56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eNCs-3C2Uaz0MM&amp;tbnid=lSKqIgC08w7NuM:&amp;ved=0CAUQjRw&amp;url=http://www.iwu.fraunhofer.de/en/metal-foam-center/products_shipbuilding.html&amp;ei=bBAXU-igIMaSrgfU7YHIBg&amp;bvm=bv.62286460,d.bmk&amp;psig=AFQjCNGUP90IXb-1xeAc-Cyeo6rO5dWAHg&amp;ust=1394106834805854" TargetMode="External"/><Relationship Id="rId2" Type="http://schemas.openxmlformats.org/officeDocument/2006/relationships/hyperlink" Target="http://www.google.com/url?sa=i&amp;rct=j&amp;q=&amp;esrc=s&amp;frm=1&amp;source=images&amp;cd=&amp;cad=rja&amp;docid=eNCs-3C2Uaz0MM&amp;tbnid=lSKqIgC08w7NuM:&amp;ved=0CAUQjRw&amp;url=http://www.iwu.fraunhofer.de/en/metal-foam-center/products_shipbuilding.html&amp;ei=FA8XU_evKIiVrAf15IHYCw&amp;bvm=bv.62286460,d.bmk&amp;psig=AFQjCNH4ofLraCrwSKvqNfzN_FsySfIa9w&amp;ust=1394106505564252"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1.xml"/><Relationship Id="rId7" Type="http://schemas.openxmlformats.org/officeDocument/2006/relationships/image" Target="../media/image1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3.png"/><Relationship Id="rId2" Type="http://schemas.openxmlformats.org/officeDocument/2006/relationships/hyperlink" Target="http://www.google.com/url?sa=i&amp;rct=j&amp;q=&amp;esrc=s&amp;frm=1&amp;source=images&amp;cd=&amp;cad=rja&amp;docid=kADkI_P267FtZM&amp;tbnid=y-2vk3i_g12enM:&amp;ved=0CAUQjRw&amp;url=http://www.isotechinc.com/foamed-aluminum.html&amp;ei=ltYWU6bjLImQrQeV_YCYCg&amp;bvm=bv.62286460,d.bmk&amp;psig=AFQjCNHgzzxiLxi49_N5vQeoXWtDjbSDwg&amp;ust=1394090673127142" TargetMode="Externa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www.google.com/url?sa=i&amp;rct=j&amp;q=&amp;esrc=s&amp;frm=1&amp;source=images&amp;cd=&amp;cad=rja&amp;docid=eNCs-3C2Uaz0MM&amp;tbnid=lSKqIgC08w7NuM:&amp;ved=0CAUQjRw&amp;url=http://www.iwu.fraunhofer.de/en/metal-foam-center/products_shipbuilding.html&amp;ei=FA8XU_evKIiVrAf15IHYCw&amp;bvm=bv.62286460,d.bmk&amp;psig=AFQjCNH4ofLraCrwSKvqNfzN_FsySfIa9w&amp;ust=1394106505564252" TargetMode="Externa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atMod val="150000"/>
                <a:shade val="98000"/>
                <a:lumMod val="102000"/>
                <a:alpha val="27000"/>
              </a:schemeClr>
            </a:gs>
            <a:gs pos="50000">
              <a:schemeClr val="bg1">
                <a:tint val="98000"/>
                <a:satMod val="130000"/>
                <a:shade val="9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artisticFilmGrain/>
                    </a14:imgEffect>
                  </a14:imgLayer>
                </a14:imgProps>
              </a:ext>
            </a:extLst>
          </a:blip>
          <a:stretch>
            <a:fillRect/>
          </a:stretch>
        </p:blipFill>
        <p:spPr>
          <a:xfrm>
            <a:off x="0" y="9053"/>
            <a:ext cx="12192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Subtitle 2"/>
          <p:cNvSpPr>
            <a:spLocks noGrp="1"/>
          </p:cNvSpPr>
          <p:nvPr>
            <p:ph type="subTitle" idx="1"/>
          </p:nvPr>
        </p:nvSpPr>
        <p:spPr>
          <a:xfrm>
            <a:off x="6096000" y="5202238"/>
            <a:ext cx="9144000" cy="1655762"/>
          </a:xfrm>
        </p:spPr>
        <p:txBody>
          <a:bodyPr>
            <a:normAutofit/>
          </a:bodyPr>
          <a:lstStyle/>
          <a:p>
            <a:r>
              <a:rPr lang="en-US" sz="2800" dirty="0" smtClean="0">
                <a:solidFill>
                  <a:schemeClr val="bg2"/>
                </a:solidFill>
              </a:rPr>
              <a:t>EUGENE FONSECA</a:t>
            </a:r>
          </a:p>
          <a:p>
            <a:r>
              <a:rPr lang="en-US" sz="2800" dirty="0" smtClean="0">
                <a:solidFill>
                  <a:schemeClr val="bg2"/>
                </a:solidFill>
              </a:rPr>
              <a:t>SATEJ JOSHI</a:t>
            </a:r>
          </a:p>
          <a:p>
            <a:r>
              <a:rPr lang="en-US" sz="2800" dirty="0" smtClean="0">
                <a:solidFill>
                  <a:schemeClr val="bg2"/>
                </a:solidFill>
              </a:rPr>
              <a:t>AMEY PESHWE</a:t>
            </a:r>
            <a:endParaRPr lang="en-US" sz="2800" dirty="0">
              <a:solidFill>
                <a:schemeClr val="bg2"/>
              </a:solidFill>
            </a:endParaRPr>
          </a:p>
        </p:txBody>
      </p:sp>
      <p:sp>
        <p:nvSpPr>
          <p:cNvPr id="7" name="Rectangle 6"/>
          <p:cNvSpPr/>
          <p:nvPr/>
        </p:nvSpPr>
        <p:spPr>
          <a:xfrm>
            <a:off x="1360743" y="2480896"/>
            <a:ext cx="10027104" cy="2585323"/>
          </a:xfrm>
          <a:prstGeom prst="rect">
            <a:avLst/>
          </a:prstGeom>
          <a:noFill/>
        </p:spPr>
        <p:txBody>
          <a:bodyPr wrap="none" lIns="91440" tIns="45720" rIns="91440" bIns="45720">
            <a:spAutoFit/>
          </a:bodyPr>
          <a:lstStyle/>
          <a:p>
            <a:pPr algn="ctr"/>
            <a:r>
              <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erlin Sans FB" panose="020E0602020502020306" pitchFamily="34" charset="0"/>
              </a:rPr>
              <a:t>REDUCTION OF </a:t>
            </a: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erlin Sans FB" panose="020E0602020502020306" pitchFamily="34" charset="0"/>
              </a:rPr>
              <a:t>SHIP WEIGHT</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erlin Sans FB" panose="020E0602020502020306" pitchFamily="34" charset="0"/>
              </a:rPr>
              <a:t> </a:t>
            </a:r>
            <a:r>
              <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erlin Sans FB" panose="020E0602020502020306" pitchFamily="34" charset="0"/>
              </a:rPr>
              <a:t>USING </a:t>
            </a: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erlin Sans FB" panose="020E0602020502020306" pitchFamily="34" charset="0"/>
              </a:rPr>
              <a:t>ALUMINIUM </a:t>
            </a:r>
            <a:r>
              <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erlin Sans FB" panose="020E0602020502020306" pitchFamily="34" charset="0"/>
              </a:rPr>
              <a:t>FOAM</a:t>
            </a:r>
            <a:endPar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algn="ct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936632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descr="data:image/jpeg;base64,/9j/4AAQSkZJRgABAQAAAQABAAD/2wCEAAkGBhQQERIQEBAVEBAPEBAPFRAQDw8UEBAQFBAWFBUQFRIXGyYeFxkjGRQUHy8gIycpLCwsFR4xNTIqNSYrLCkBCQoKDgwOGg8PGiwlHyQ0NC4sNDQsKTUyLCksNCkqLC0vLC4qNSoyLSwpLCwsNjUsLiwyLCwsKSwpLCwqLCwsKf/AABEIAOEA4AMBIgACEQEDEQH/xAAbAAEAAQUBAAAAAAAAAAAAAAAABQEDBAYHAv/EAEIQAAIBAgIECggEBQMFAQAAAAABAgMRBAUGITGxEjI0QVFhcXJzwQcTIjNCgZGhFCNSgmKSotHwJENTRHTC0uE1/8QAGwEBAAIDAQEAAAAAAAAAAAAAAAQGAQMFAgf/xAA6EQABAwIBBwoFAgcBAAAAAAABAAIDBBEFEiExQVFxsTIzNDVhcoGRodEGFMHh8BNCIiNSYqKy8RX/2gAMAwEAAhEDEQA/AO4IqURUIhj4vGxpK83a+xc77DINSzvHRlialFSvUpU6UnDVdQne0kui6+xkC5WCbBSFXSX9MPq/7HmGkj+KC+TZCg25IWrKK23A5lCrxXaX6Xt7V0mYaTRxapTpyk7cKrTgumTlJRsvqbqjW4WK2NNwqgA8r0gACIAAiAAIgACIAAiAAIgACIAAiAAIqIqUKhEZxb0k1ZQzaUoycZLD0LSi2muNznaGcV9J3/6k/wDt6H/mZCwVcwWlFayUnGfXKGv6qxmPSKq1qUI9ajr+7NdwpnQNi1rKoYiU8TQlOTk/xFHa9n5sdi5jspxKjXUKtKcuLCrSm7bbRmm9xvVf0oYZX4NOtPshCK/qkbGU8s3NtJWDI1nKK3K4uaFU9Kkfhwsn3qkFuuYtT0qVfhw0F21ZvdEkNwuqP7fUe68Gqi2ro9xc5fU9JuJeynSj+2b3tGPL0i4x7JU12Uv7s2jCKk7PNeTWRhdYuOEcinp9jH/vJdlKn/Yx56aYx/8AUy+UKX/qezg04zlzfM+y8/Os1ArsvCHCONw0lxs9axVS2y96aS+SRK5DnOJeIoxqYqpOMqkU4trgtX2bLnGq3wUxyTK0u0WFz9h4qfDFNKL5BA2mw/74Lp9ypRFQvKAAIgACIAAiAAIgACLyYWZ51Rw0eFXqxpp7E37UuyK1staQ5jLD4atWgk5U6bceFsvsTf1OL4jEzqydSpNznLbKTu31dXYdOgw/5q5cbAeai1FR+lYAZ1vuZelGOzD0HL+Oq+Cu1RV39bHOc/zWeKxbrVbcNwhH2VZJRvZWv1sumLiMLeXDXQk12c51KzDY2QXhbnB8VFhqXOf/ABnMszCmfAwcKZ9NX1LW+ha39CunNpU/SrGL2GIZGLqrXHnT1q2y3MY0nb/EWPDC2CIulIbcjSbcVz6hrpHAMBO5egWJYuK579iv9y1PHdCfza8jqfNAj+BpPhb1NvRaflz+4gePsss8yqpbXb/Ogj5YiT+J9i1L7Fs8ZUztjfU/QehXoCJu0+g+p9Qs2eOXMm/sjHqYmT57LoX9y2UPP6DTnfd2/wBtHovX6rgLNzbvfSp/JX+X+572TuQcpoeLHeQWS+7/AHPeydyHlVDxY7z47iObFJB/f9VeYOiN7o4LrKKlEVLUFXUABlEAARAAEQABEAARQGmy/wBBifC80cho001z/U69pvyDE+E96OR4bYjj11XPTSB0Ly021Lo0kMcrCHtBzqzjZqm1td11GN+Pj0S/pLmd7Y9nkRpecFklqqJk0r3Em98/aQuNiDY4Z3RsYLZtXYFm/jlzJ/NryJ3KtNJ0qPq4003BSfCcrXV20tSvquauXaHx9xnvFMOgqIbTAusRpJ2gbdhK0U8pywBbXqGwlXsZmU6s51JSs5ycmo6km/uYrd9uvtdwDqxQRwgNjaBuAUV0j38okoADavCAAIhRlQCinsl93+572TuQ8qoeLHeQOS+7+fmyeyHlVDxY7z4viXWsnfPFX6Doje6OC6yipRFS0hV1AAZRAAEQABEAARAAEUBpvyDE+E96OR4bYdc035BifCe9HI8LsK9i3KG5dag5JWJne2PZ5EaSWdvXDsfkRp9A+HOrYvHiVwcW6W/w4Bei7Q2T7jLRdobJ9xnUrOaO9v8AsFDpuc8DwKtgAlqMgACygACIAAincl938/Nk9kPKqHix3kDkq/L+fmyeyHlVDxY7z4viXWknfPFX6Doje6OC6yipRFS0hV1AAZRAAEQABEAARAAEUBpvyDE+E96OR4XYdc035BifCe9HI8LsK9i3KG5dfD+SVh53xod2W9EcSOd8aHdl5EcfQvh7q2Lx4lV/Felv8OAXou0Pi7jLRdofF3GdKs5k7xxCiU3ODx4FWwAS1GQABZQABEKMqAUU7kvu/wBz3snsg5TQ8WO8gcl938/Nk9kPKqHix3nxfEutZO+eKv0HRG90cF1lFSiKlpCrqAAyiAAIgACIAAiAAIoDTfkGJ8J70cjwuw65pvyDE+E96OR4XYV7FuUNy69BySsPO+NDuy8iOJHO+NDuy8iOPoXw91dF48Sq/ivS3+HAL0XaGyfcZaLtD4+4zpVnNHeOIUSm5wbjwKtgAlqMgACygACICsKblsi38nb6l/8ACW47Ueq92RpqqGI2c7PsGc+QzqRFTSyi7W5tugeZsFK5L7v5+bJ7IOU0PFjvIPKbcB8HZfn285O5C/8AU0PFhvPjtc7LxJ7tr/qrxEMmlaP7RwXWEVKIqWwKtoADKIAAiAAIgACIAAigNN+QYnwnvRyPC7Drmm6/0GJ8J70clw0XYr2Lcobl18P5JWDnfGh3ZeRHElna9qGrmfM+ojlF9D/lZ9A+H3NGHRXO3iVwMVBNW+3ZwCqXcP8AF3GeVQk/hl/Ky/h8NJcK6teLWsmV9VC2IgvGrWNoWqkp5XSAhp16jsKxgX3hUuNNLsV2UvTXNKXW7JGz5+N3NNc7cDbzIA9V4+Te3nC1u8i/kLn0VkuRw0nsi+16l9z3+LtqjFR+7LU60pbZN/PV9DOXVv5LA0dpufIWH+SxkUzOU4uPYLDzOf0V14ZLjzt1LaPXQXFg2+mb8jHsVHybn89I53ZfJH+OfzJT5oN5pgHqfM+wV2eKk9V7LojqLNioJEUEcItG0DctEkr5Td5J3qdyX3fz82T2Q8qoeLHeQOS+7+fmyeyHlVDxY7z47iPWknf+qvUHRG90cF1lFSiKlpCrqAAyiAAIgACIAAiAAIoDTfkGK8J70ckwjOt6b8gxPhPejkeFK9i3KG5dfD+Sd6x84rSi42dtT5l5kf8Ai5/q+0f7GZnXGj2PyI4vOA0kEmHxuexpOfSBtK42J1EzKlzWvcBm0EjUNhV78RL9T+y3HuhNvh3bfsPa2ywXsPsn3GdSqgiigOQ0DONAA1jYodPLI+UZTidOknYVZsVAOkoKAAIgACIAAsKeyb3X7pE7kPKaHix3kFk3ul3pbydyHlNDxY7z4viPWknf+qv8HRG90cF1lFSiKlpCrqAAyiAAIgACIAAiAAIoDTfkGJ8J70cjwp1zTfkGJ8J70cjwpXsW5Q3Lr4fyTvWHnXGj2PyI4kc640ex+RHH0L4e6ui8eJVfxXpb/DgF6L2H2T7jLJew+yfcZ0a7mDvHEKLS86Nx4FWgATFGQABEAARAAFhT2Te6XelvJ3IeU0PFjvILJvdLvS3k7kPKaHix3nxbEetJO/8AVX+Doje6OC6yipQXLUFXVUFLlTKIClynCCL0ClxcIqgAIgACKA035BifCe9HI8Kdc035BifCe9HI8KV7FuUNy6+H8k71h51xo9j8iOJHOuNHsfkRx9C+HurovHiVX8V6W/w4Bei9h9k+4yyXsPsn3GdGu5g7xxCi0vOjceBVoAE1RkABhEAARAAFhT2Te6/cye0fjfFUPFiQGSr8r9z3mw6N8roeItx8XxHrSTv/AFV/g6I3ujguj55mscLQnWlsgkkumUmoxX1aNUw+dSre05u+3U7W7Dbc1y2niKNSjWV6VSLUtdrL9SfM1tucbryqYSpUowq8OMX7FVxs50+aVtl9qv0rmLjTRGZ/6bbX9lV5nZDcorrWBz6PBtWmoSj8UnZTXSuvqMXG6bUKepNzfZwV/VZv5I5pgs8nF2qSlVpvU4SbbV9sovmZlVsqbalR9unUu4yvs6VLoZPdh5idaXQdGw/fs8ioE9a9rMpg3rZ8V6Rpf7dOK63wpb+CYcdJ8XXfsycI87SjGPy9m7+phYTJYx1zfDl0fCv7kjb6dBvbTRjUq/Ni0zuS5UyjSqtCr6vESvUSva/sV6V1+ZT61quuZvrRvuExUasVODun9U+h9ZzrH4CNaKTvGUXwoVI8enNbJRflsabRc0d0hqUajpVUlVSvKK1QrU9irU/Ncz+pUquGXDJTJcuhdp2tPsrfhtfHiUeQbNlaNH9Q2hdJBjYbExqRU4u6f26mZJPa4OFxoW4gg2KAAyigNN+QYnwnvRyPC7Drmm/IMV4T3o5HhSvYtyhuXXw/knesPOuNHsfkRxI51xo9j8iOPoXw91dF48Sq/ivS3+HAL0XaGyfcZaLtDZPuHSrOa8W/7BRabnPA8CrYAJajIAAiAHqFJydkm2+o8uc1ou42WWtLjYC68g2LKtAcXiLNUnCL+Kp7C++v7G45V6I6cbPEVXN/pp6l/M7v6WOdNikDMzc5/Nf2UptI853ZuPlo81pWS+6/c/8ALc5uOjGj9d1qVZ03CnCak5VPZbVvhjt+xumW6P0MOvyaMIP9Vryf7nrJGxRJKCOWpdUv0kk21DPf80LvfOObEIm6AAPSyjs9wU62Hq0qcuBOcbJvZe6dn1PZ8zmGIw/rOFRrRdOtSbWvjQl5xat2o7BY1/SjRdYqPrINQxFNezPmmv8Ajn1dfMYq6eQubNA4h7dC808rGgxyC7TpXI61KUJOE1aS+jXNKL50zNyrNXRdneVOT9qPOv4o9e8zq+H9cpUqsXTr0m1r40Jda54tfXaiEq0pQk4TXBktq5muZp86Zb8IxeLFYjDKLSDlD6j8zFcWuoHUjspudp0H6H8zreKdVSSlFqUZK6ktjX9z0apkuZShP1ajKpGbu6cE5Sjr95FLZbr1GxZlmVPD+9k76vZpxcpa9l+aN+tmKuZlEbSu3a/QKsVVASf1IRm19n2WQYuYYGNVJNuM4PhQqR49Of6l5rY0Q2I00X+3Qv8AxVZt/wBMbL7lvCZtjMS7U2qceeUKcYxX7nds4r8Yim/lxxl9/wA7foo8UZhcJMuxGcW1cFsmjukFSjNwqRtOPHik1TqR5qtOT3bVsfSdAw2KVSKlB3i1tOXPJW4WnXqTqp8JVXOVoTXRC9rdKe1Mk9G9IpUpunVjapG3DprizjsValfan9tjOIYZ8LsZG2id23yDvsM3BXyhr48UaRe0rdOrKG0LoiKlnDYmM4qUXeL1pl1M64IIuF6tbMVA6ccgxPhPejkeF2Hb82y2OJo1KFS/AqxcW09a6GutM5zivR3iKL/Lca8eZpqM7dcZar9jOPiVNJLZzBey6NFMxlw42WlZ1xo9j8iONrzXQ3GSlG2Gm7JrUovo6GYcNBMa/wDpp/NJb2XHBaqKCgjZISCL3FjtPYuViMTpalzmWIzaxsHaoIu0Nk+4bJR9GmNltpcHvTprzZLYL0T19fDrQhwlZ2cpO3YkibVYhA6PJab5xqOog6+xaIKd7X3dYadfYRqWghK+xN9ibOsYL0TUI+9qzqdUVGKf1ubDgtDMJRtwMPFtc87zf9RqfjLf2MPj9l5FGByneX39lxLBZPWrO1KjOfdi391sNly30W4qpZ1LUU/1yV/5Y33o7DCkoqySSXMkkvoe0QZcTqH6DbcPe58rLe2CJugX3n2sPRaJlvonw8LOtOdV9C9iPm/ubTl+RUcP7qjGHWorhfzPWSQOe57nm7jcrdqtq/NS8WPSKg8ogACIeWj0Ai1zSrRdYlKrStDE017Muaov+OfV0PmNBrYeNb8urGVOtSk4talUi+eOtNWfY+lHYGa3pVot+JXrqVoYmC1PZGrH/jn5PmOXV0r8sVFOcmRusKZBM0tMMwuwrmUMRODnTUfUqNlwIN7Gn7bltm3+p/YjcFnKnw8LiJJQ4UlSry/2HwtVOfTTb/lfVc2rDzjKTVWnarTvCUZr2ovnjY1/SrRjg3xFBXg/anTXwva5pdHVzGiF7qyA3P8AMbfK2m+vt7fVcHEoXUJazSw3s7bfUe1TWB0ShB3rPhy28Fe7XRr+JdewnIwSVkrJbEtSXYjTNEdK+Ao4bES/L2UqrfuuinL+Dofw9mzdZRs7PaiyYTLAWZDWhrhp7e3bbhxqNXC6M3vdp0ex/M68mJj8vVVJqThUg+FCotsJdnPF865zMZYxGNp0+PUjDvSSOzJG2VpY8XB0qPDJJG8PiNnDRbSr+jekkqcpU6i4M429ZSvqaepVqb54v/4zfqFZTSlF3i1dNHHs2zvDTScazVWn7VOpThKXBfQ9ilB7GnvSZtGgGd18RZxoSVFr26k7Ro8Ln9Vzy+hU/wDzqmglyWjKiOjRdvZn0jcvotPXNrYsuQZMg0j+rtC36xTglQSl7VOCLFQEVLDglQEVLFQAiAAIgACIAAiAAIgACIUaKgItZ0s0V/EfnULRxMF8q0V8En09DNQwWM2xknGUG4yhJa4yW1NHVLGr6VaK+u/PoWjiYrWtSVaP6ZdfQzlVdI/KFRTmzx6qVG+OSM09QLsPouVaV6MKnevQS9VJ+1D9DfPH+Hq5imWaXVqNFUWo1HGyhObfCpw/43+pdHRrMHO8znUquNW8PVycVSepwa1O66S7lWjeJxTSo0JyT+NxcaaXTw5ai3UmGRMDambM617A5gdf/NG9Vf5VrS6O5cNWbV2rxi8/r1eNVkk/hh7EfsW8ryeti58ChTlVndXa2R65zepfM6LkHohirTxtXhvb6mjdQ7JTet/Kx0DA5bToQVOjTjThHZGEUkSZ8Tjj/hiFz6KZDR21WC0jRn0VU6VqmMar1Nvqlf1MX188326uo36nTUUkkkkrJJWSXQkerA4c08kxu83U9jAwWCqADSvaAAIgACIAAiAAIgACIAAiAAIgACIAAiHh/wCfUAwUWqZnypm0YfioAmVPIatEekq4j0AQxoW9AAZRf//Z">
            <a:hlinkClick r:id="rId2"/>
          </p:cNvPr>
          <p:cNvSpPr>
            <a:spLocks noChangeAspect="1" noChangeArrowheads="1"/>
          </p:cNvSpPr>
          <p:nvPr/>
        </p:nvSpPr>
        <p:spPr bwMode="auto">
          <a:xfrm>
            <a:off x="100013" y="-1790700"/>
            <a:ext cx="371475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2532" name="AutoShape 4" descr="data:image/jpeg;base64,/9j/4AAQSkZJRgABAQAAAQABAAD/2wCEAAkGBhQQERIQEBAVEBAPEBAPFRAQDw8UEBAQFBAWFBUQFRIXGyYeFxkjGRQUHy8gIycpLCwsFR4xNTIqNSYrLCkBCQoKDgwOGg8PGiwlHyQ0NC4sNDQsKTUyLCksNCkqLC0vLC4qNSoyLSwpLCwsNjUsLiwyLCwsKSwpLCwqLCwsKf/AABEIAOEA4AMBIgACEQEDEQH/xAAbAAEAAQUBAAAAAAAAAAAAAAAABQEDBAYHAv/EAEIQAAIBAgIECggEBQMFAQAAAAABAgMRBAUGITGxEjI0QVFhcXJzwQcTIjNCgZGhFCNSgmKSotHwJENTRHTC0uE1/8QAGwEBAAIDAQEAAAAAAAAAAAAAAAQGAQMFAgf/xAA6EQABAwIBBwoFAgcBAAAAAAABAAIDBBEFEiExQVFxsTIzNDVhcoGRodEGFMHh8BNCIiNSYqKy8RX/2gAMAwEAAhEDEQA/AO4IqURUIhj4vGxpK83a+xc77DINSzvHRlialFSvUpU6UnDVdQne0kui6+xkC5WCbBSFXSX9MPq/7HmGkj+KC+TZCg25IWrKK23A5lCrxXaX6Xt7V0mYaTRxapTpyk7cKrTgumTlJRsvqbqjW4WK2NNwqgA8r0gACIAAiAAIgACIAAiAAIgACIAAiAAIqIqUKhEZxb0k1ZQzaUoycZLD0LSi2muNznaGcV9J3/6k/wDt6H/mZCwVcwWlFayUnGfXKGv6qxmPSKq1qUI9ajr+7NdwpnQNi1rKoYiU8TQlOTk/xFHa9n5sdi5jspxKjXUKtKcuLCrSm7bbRmm9xvVf0oYZX4NOtPshCK/qkbGU8s3NtJWDI1nKK3K4uaFU9Kkfhwsn3qkFuuYtT0qVfhw0F21ZvdEkNwuqP7fUe68Gqi2ro9xc5fU9JuJeynSj+2b3tGPL0i4x7JU12Uv7s2jCKk7PNeTWRhdYuOEcinp9jH/vJdlKn/Yx56aYx/8AUy+UKX/qezg04zlzfM+y8/Os1ArsvCHCONw0lxs9axVS2y96aS+SRK5DnOJeIoxqYqpOMqkU4trgtX2bLnGq3wUxyTK0u0WFz9h4qfDFNKL5BA2mw/74Lp9ypRFQvKAAIgACIAAiAAIgACLyYWZ51Rw0eFXqxpp7E37UuyK1staQ5jLD4atWgk5U6bceFsvsTf1OL4jEzqydSpNznLbKTu31dXYdOgw/5q5cbAeai1FR+lYAZ1vuZelGOzD0HL+Oq+Cu1RV39bHOc/zWeKxbrVbcNwhH2VZJRvZWv1sumLiMLeXDXQk12c51KzDY2QXhbnB8VFhqXOf/ABnMszCmfAwcKZ9NX1LW+ha39CunNpU/SrGL2GIZGLqrXHnT1q2y3MY0nb/EWPDC2CIulIbcjSbcVz6hrpHAMBO5egWJYuK579iv9y1PHdCfza8jqfNAj+BpPhb1NvRaflz+4gePsss8yqpbXb/Ogj5YiT+J9i1L7Fs8ZUztjfU/QehXoCJu0+g+p9Qs2eOXMm/sjHqYmT57LoX9y2UPP6DTnfd2/wBtHovX6rgLNzbvfSp/JX+X+572TuQcpoeLHeQWS+7/AHPeydyHlVDxY7z47iObFJB/f9VeYOiN7o4LrKKlEVLUFXUABlEAARAAEQABEAARQGmy/wBBifC80cho001z/U69pvyDE+E96OR4bYjj11XPTSB0Ly021Lo0kMcrCHtBzqzjZqm1td11GN+Pj0S/pLmd7Y9nkRpecFklqqJk0r3Em98/aQuNiDY4Z3RsYLZtXYFm/jlzJ/NryJ3KtNJ0qPq4003BSfCcrXV20tSvquauXaHx9xnvFMOgqIbTAusRpJ2gbdhK0U8pywBbXqGwlXsZmU6s51JSs5ycmo6km/uYrd9uvtdwDqxQRwgNjaBuAUV0j38okoADavCAAIhRlQCinsl93+572TuQ8qoeLHeQOS+7+fmyeyHlVDxY7z4viXWsnfPFX6Doje6OC6yipRFS0hV1AAZRAAEQABEAARAAEUBpvyDE+E96OR4bYdc035BifCe9HI8LsK9i3KG5dag5JWJne2PZ5EaSWdvXDsfkRp9A+HOrYvHiVwcW6W/w4Bei7Q2T7jLRdobJ9xnUrOaO9v8AsFDpuc8DwKtgAlqMgACygACIAAincl938/Nk9kPKqHix3kDkq/L+fmyeyHlVDxY7z4viXWknfPFX6Doje6OC6yipRFS0hV1AAZRAAEQABEAARAAEUBpvyDE+E96OR4XYdc035BifCe9HI8LsK9i3KG5dfD+SVh53xod2W9EcSOd8aHdl5EcfQvh7q2Lx4lV/Felv8OAXou0Pi7jLRdofF3GdKs5k7xxCiU3ODx4FWwAS1GQABZQABEKMqAUU7kvu/wBz3snsg5TQ8WO8gcl938/Nk9kPKqHix3nxfEutZO+eKv0HRG90cF1lFSiKlpCrqAAyiAAIgACIAAiAAIoDTfkGJ8J70cjwuw65pvyDE+E96OR4XYV7FuUNy69BySsPO+NDuy8iOJHO+NDuy8iOPoXw91dF48Sq/ivS3+HAL0XaGyfcZaLtD4+4zpVnNHeOIUSm5wbjwKtgAlqMgACygACICsKblsi38nb6l/8ACW47Ueq92RpqqGI2c7PsGc+QzqRFTSyi7W5tugeZsFK5L7v5+bJ7IOU0PFjvIPKbcB8HZfn285O5C/8AU0PFhvPjtc7LxJ7tr/qrxEMmlaP7RwXWEVKIqWwKtoADKIAAiAAIgACIAAigNN+QYnwnvRyPC7Drmm6/0GJ8J70clw0XYr2Lcobl18P5JWDnfGh3ZeRHElna9qGrmfM+ojlF9D/lZ9A+H3NGHRXO3iVwMVBNW+3ZwCqXcP8AF3GeVQk/hl/Ky/h8NJcK6teLWsmV9VC2IgvGrWNoWqkp5XSAhp16jsKxgX3hUuNNLsV2UvTXNKXW7JGz5+N3NNc7cDbzIA9V4+Te3nC1u8i/kLn0VkuRw0nsi+16l9z3+LtqjFR+7LU60pbZN/PV9DOXVv5LA0dpufIWH+SxkUzOU4uPYLDzOf0V14ZLjzt1LaPXQXFg2+mb8jHsVHybn89I53ZfJH+OfzJT5oN5pgHqfM+wV2eKk9V7LojqLNioJEUEcItG0DctEkr5Td5J3qdyX3fz82T2Q8qoeLHeQOS+7+fmyeyHlVDxY7z47iPWknf+qvUHRG90cF1lFSiKlpCrqAAyiAAIgACIAAiAAIoDTfkGK8J70ckwjOt6b8gxPhPejkeFK9i3KG5dfD+Sd6x84rSi42dtT5l5kf8Ai5/q+0f7GZnXGj2PyI4vOA0kEmHxuexpOfSBtK42J1EzKlzWvcBm0EjUNhV78RL9T+y3HuhNvh3bfsPa2ywXsPsn3GdSqgiigOQ0DONAA1jYodPLI+UZTidOknYVZsVAOkoKAAIgACIAAsKeyb3X7pE7kPKaHix3kFk3ul3pbydyHlNDxY7z4viPWknf+qv8HRG90cF1lFSiKlpCrqAAyiAAIgACIAAiAAIoDTfkGJ8J70cjwp1zTfkGJ8J70cjwpXsW5Q3Lr4fyTvWHnXGj2PyI4kc640ex+RHH0L4e6ui8eJVfxXpb/DgF6L2H2T7jLJew+yfcZ0a7mDvHEKLS86Nx4FWgATFGQABEAARAAFhT2Te6XelvJ3IeU0PFjvILJvdLvS3k7kPKaHix3nxbEetJO/8AVX+Doje6OC6yipQXLUFXVUFLlTKIClynCCL0ClxcIqgAIgACKA035BifCe9HI8Kdc035BifCe9HI8KV7FuUNy6+H8k71h51xo9j8iOJHOuNHsfkRx9C+HurovHiVX8V6W/w4Bei9h9k+4yyXsPsn3GdGu5g7xxCi0vOjceBVoAE1RkABhEAARAAFhT2Te6/cye0fjfFUPFiQGSr8r9z3mw6N8roeItx8XxHrSTv/AFV/g6I3ujguj55mscLQnWlsgkkumUmoxX1aNUw+dSre05u+3U7W7Dbc1y2niKNSjWV6VSLUtdrL9SfM1tucbryqYSpUowq8OMX7FVxs50+aVtl9qv0rmLjTRGZ/6bbX9lV5nZDcorrWBz6PBtWmoSj8UnZTXSuvqMXG6bUKepNzfZwV/VZv5I5pgs8nF2qSlVpvU4SbbV9sovmZlVsqbalR9unUu4yvs6VLoZPdh5idaXQdGw/fs8ioE9a9rMpg3rZ8V6Rpf7dOK63wpb+CYcdJ8XXfsycI87SjGPy9m7+phYTJYx1zfDl0fCv7kjb6dBvbTRjUq/Ni0zuS5UyjSqtCr6vESvUSva/sV6V1+ZT61quuZvrRvuExUasVODun9U+h9ZzrH4CNaKTvGUXwoVI8enNbJRflsabRc0d0hqUajpVUlVSvKK1QrU9irU/Ncz+pUquGXDJTJcuhdp2tPsrfhtfHiUeQbNlaNH9Q2hdJBjYbExqRU4u6f26mZJPa4OFxoW4gg2KAAyigNN+QYnwnvRyPC7Drmm/IMV4T3o5HhSvYtyhuXXw/knesPOuNHsfkRxI51xo9j8iOPoXw91dF48Sq/ivS3+HAL0XaGyfcZaLtDZPuHSrOa8W/7BRabnPA8CrYAJajIAAiAHqFJydkm2+o8uc1ou42WWtLjYC68g2LKtAcXiLNUnCL+Kp7C++v7G45V6I6cbPEVXN/pp6l/M7v6WOdNikDMzc5/Nf2UptI853ZuPlo81pWS+6/c/8ALc5uOjGj9d1qVZ03CnCak5VPZbVvhjt+xumW6P0MOvyaMIP9Vryf7nrJGxRJKCOWpdUv0kk21DPf80LvfOObEIm6AAPSyjs9wU62Hq0qcuBOcbJvZe6dn1PZ8zmGIw/rOFRrRdOtSbWvjQl5xat2o7BY1/SjRdYqPrINQxFNezPmmv8Ajn1dfMYq6eQubNA4h7dC808rGgxyC7TpXI61KUJOE1aS+jXNKL50zNyrNXRdneVOT9qPOv4o9e8zq+H9cpUqsXTr0m1r40Jda54tfXaiEq0pQk4TXBktq5muZp86Zb8IxeLFYjDKLSDlD6j8zFcWuoHUjspudp0H6H8zreKdVSSlFqUZK6ktjX9z0apkuZShP1ajKpGbu6cE5Sjr95FLZbr1GxZlmVPD+9k76vZpxcpa9l+aN+tmKuZlEbSu3a/QKsVVASf1IRm19n2WQYuYYGNVJNuM4PhQqR49Of6l5rY0Q2I00X+3Qv8AxVZt/wBMbL7lvCZtjMS7U2qceeUKcYxX7nds4r8Yim/lxxl9/wA7foo8UZhcJMuxGcW1cFsmjukFSjNwqRtOPHik1TqR5qtOT3bVsfSdAw2KVSKlB3i1tOXPJW4WnXqTqp8JVXOVoTXRC9rdKe1Mk9G9IpUpunVjapG3DprizjsValfan9tjOIYZ8LsZG2id23yDvsM3BXyhr48UaRe0rdOrKG0LoiKlnDYmM4qUXeL1pl1M64IIuF6tbMVA6ccgxPhPejkeF2Hb82y2OJo1KFS/AqxcW09a6GutM5zivR3iKL/Lca8eZpqM7dcZar9jOPiVNJLZzBey6NFMxlw42WlZ1xo9j8iONrzXQ3GSlG2Gm7JrUovo6GYcNBMa/wDpp/NJb2XHBaqKCgjZISCL3FjtPYuViMTpalzmWIzaxsHaoIu0Nk+4bJR9GmNltpcHvTprzZLYL0T19fDrQhwlZ2cpO3YkibVYhA6PJab5xqOog6+xaIKd7X3dYadfYRqWghK+xN9ibOsYL0TUI+9qzqdUVGKf1ubDgtDMJRtwMPFtc87zf9RqfjLf2MPj9l5FGByneX39lxLBZPWrO1KjOfdi391sNly30W4qpZ1LUU/1yV/5Y33o7DCkoqySSXMkkvoe0QZcTqH6DbcPe58rLe2CJugX3n2sPRaJlvonw8LOtOdV9C9iPm/ubTl+RUcP7qjGHWorhfzPWSQOe57nm7jcrdqtq/NS8WPSKg8ogACIeWj0Ai1zSrRdYlKrStDE017Muaov+OfV0PmNBrYeNb8urGVOtSk4talUi+eOtNWfY+lHYGa3pVot+JXrqVoYmC1PZGrH/jn5PmOXV0r8sVFOcmRusKZBM0tMMwuwrmUMRODnTUfUqNlwIN7Gn7bltm3+p/YjcFnKnw8LiJJQ4UlSry/2HwtVOfTTb/lfVc2rDzjKTVWnarTvCUZr2ovnjY1/SrRjg3xFBXg/anTXwva5pdHVzGiF7qyA3P8AMbfK2m+vt7fVcHEoXUJazSw3s7bfUe1TWB0ShB3rPhy28Fe7XRr+JdewnIwSVkrJbEtSXYjTNEdK+Ao4bES/L2UqrfuuinL+Dofw9mzdZRs7PaiyYTLAWZDWhrhp7e3bbhxqNXC6M3vdp0ex/M68mJj8vVVJqThUg+FCotsJdnPF865zMZYxGNp0+PUjDvSSOzJG2VpY8XB0qPDJJG8PiNnDRbSr+jekkqcpU6i4M429ZSvqaepVqb54v/4zfqFZTSlF3i1dNHHs2zvDTScazVWn7VOpThKXBfQ9ilB7GnvSZtGgGd18RZxoSVFr26k7Ro8Ln9Vzy+hU/wDzqmglyWjKiOjRdvZn0jcvotPXNrYsuQZMg0j+rtC36xTglQSl7VOCLFQEVLDglQEVLFQAiAAIgACIAAiAAIgACIUaKgItZ0s0V/EfnULRxMF8q0V8En09DNQwWM2xknGUG4yhJa4yW1NHVLGr6VaK+u/PoWjiYrWtSVaP6ZdfQzlVdI/KFRTmzx6qVG+OSM09QLsPouVaV6MKnevQS9VJ+1D9DfPH+Hq5imWaXVqNFUWo1HGyhObfCpw/43+pdHRrMHO8znUquNW8PVycVSepwa1O66S7lWjeJxTSo0JyT+NxcaaXTw5ai3UmGRMDambM617A5gdf/NG9Vf5VrS6O5cNWbV2rxi8/r1eNVkk/hh7EfsW8ryeti58ChTlVndXa2R65zepfM6LkHohirTxtXhvb6mjdQ7JTet/Kx0DA5bToQVOjTjThHZGEUkSZ8Tjj/hiFz6KZDR21WC0jRn0VU6VqmMar1Nvqlf1MX188326uo36nTUUkkkkrJJWSXQkerA4c08kxu83U9jAwWCqADSvaAAIgACIAAiAAIgACIAAiAAIgACIAAiHh/wCfUAwUWqZnypm0YfioAmVPIatEekq4j0AQxoW9AAZRf//Z">
            <a:hlinkClick r:id="rId2"/>
          </p:cNvPr>
          <p:cNvSpPr>
            <a:spLocks noChangeAspect="1" noChangeArrowheads="1"/>
          </p:cNvSpPr>
          <p:nvPr/>
        </p:nvSpPr>
        <p:spPr bwMode="auto">
          <a:xfrm>
            <a:off x="100013" y="-1790700"/>
            <a:ext cx="371475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2534" name="AutoShape 6" descr="data:image/jpeg;base64,/9j/4AAQSkZJRgABAQAAAQABAAD/2wCEAAkGBhQQERIQEBAVEBAPEBAPFRAQDw8UEBAQFBAWFBUQFRIXGyYeFxkjGRQUHy8gIycpLCwsFR4xNTIqNSYrLCkBCQoKDgwOGg8PGiwlHyQ0NC4sNDQsKTUyLCksNCkqLC0vLC4qNSoyLSwpLCwsNjUsLiwyLCwsKSwpLCwqLCwsKf/AABEIAOEA4AMBIgACEQEDEQH/xAAbAAEAAQUBAAAAAAAAAAAAAAAABQEDBAYHAv/EAEIQAAIBAgIECggEBQMFAQAAAAABAgMRBAUGITGxEjI0QVFhcXJzwQcTIjNCgZGhFCNSgmKSotHwJENTRHTC0uE1/8QAGwEBAAIDAQEAAAAAAAAAAAAAAAQGAQMFAgf/xAA6EQABAwIBBwoFAgcBAAAAAAABAAIDBBEFEiExQVFxsTIzNDVhcoGRodEGFMHh8BNCIiNSYqKy8RX/2gAMAwEAAhEDEQA/AO4IqURUIhj4vGxpK83a+xc77DINSzvHRlialFSvUpU6UnDVdQne0kui6+xkC5WCbBSFXSX9MPq/7HmGkj+KC+TZCg25IWrKK23A5lCrxXaX6Xt7V0mYaTRxapTpyk7cKrTgumTlJRsvqbqjW4WK2NNwqgA8r0gACIAAiAAIgACIAAiAAIgACIAAiAAIqIqUKhEZxb0k1ZQzaUoycZLD0LSi2muNznaGcV9J3/6k/wDt6H/mZCwVcwWlFayUnGfXKGv6qxmPSKq1qUI9ajr+7NdwpnQNi1rKoYiU8TQlOTk/xFHa9n5sdi5jspxKjXUKtKcuLCrSm7bbRmm9xvVf0oYZX4NOtPshCK/qkbGU8s3NtJWDI1nKK3K4uaFU9Kkfhwsn3qkFuuYtT0qVfhw0F21ZvdEkNwuqP7fUe68Gqi2ro9xc5fU9JuJeynSj+2b3tGPL0i4x7JU12Uv7s2jCKk7PNeTWRhdYuOEcinp9jH/vJdlKn/Yx56aYx/8AUy+UKX/qezg04zlzfM+y8/Os1ArsvCHCONw0lxs9axVS2y96aS+SRK5DnOJeIoxqYqpOMqkU4trgtX2bLnGq3wUxyTK0u0WFz9h4qfDFNKL5BA2mw/74Lp9ypRFQvKAAIgACIAAiAAIgACLyYWZ51Rw0eFXqxpp7E37UuyK1staQ5jLD4atWgk5U6bceFsvsTf1OL4jEzqydSpNznLbKTu31dXYdOgw/5q5cbAeai1FR+lYAZ1vuZelGOzD0HL+Oq+Cu1RV39bHOc/zWeKxbrVbcNwhH2VZJRvZWv1sumLiMLeXDXQk12c51KzDY2QXhbnB8VFhqXOf/ABnMszCmfAwcKZ9NX1LW+ha39CunNpU/SrGL2GIZGLqrXHnT1q2y3MY0nb/EWPDC2CIulIbcjSbcVz6hrpHAMBO5egWJYuK579iv9y1PHdCfza8jqfNAj+BpPhb1NvRaflz+4gePsss8yqpbXb/Ogj5YiT+J9i1L7Fs8ZUztjfU/QehXoCJu0+g+p9Qs2eOXMm/sjHqYmT57LoX9y2UPP6DTnfd2/wBtHovX6rgLNzbvfSp/JX+X+572TuQcpoeLHeQWS+7/AHPeydyHlVDxY7z47iObFJB/f9VeYOiN7o4LrKKlEVLUFXUABlEAARAAEQABEAARQGmy/wBBifC80cho001z/U69pvyDE+E96OR4bYjj11XPTSB0Ly021Lo0kMcrCHtBzqzjZqm1td11GN+Pj0S/pLmd7Y9nkRpecFklqqJk0r3Em98/aQuNiDY4Z3RsYLZtXYFm/jlzJ/NryJ3KtNJ0qPq4003BSfCcrXV20tSvquauXaHx9xnvFMOgqIbTAusRpJ2gbdhK0U8pywBbXqGwlXsZmU6s51JSs5ycmo6km/uYrd9uvtdwDqxQRwgNjaBuAUV0j38okoADavCAAIhRlQCinsl93+572TuQ8qoeLHeQOS+7+fmyeyHlVDxY7z4viXWsnfPFX6Doje6OC6yipRFS0hV1AAZRAAEQABEAARAAEUBpvyDE+E96OR4bYdc035BifCe9HI8LsK9i3KG5dag5JWJne2PZ5EaSWdvXDsfkRp9A+HOrYvHiVwcW6W/w4Bei7Q2T7jLRdobJ9xnUrOaO9v8AsFDpuc8DwKtgAlqMgACygACIAAincl938/Nk9kPKqHix3kDkq/L+fmyeyHlVDxY7z4viXWknfPFX6Doje6OC6yipRFS0hV1AAZRAAEQABEAARAAEUBpvyDE+E96OR4XYdc035BifCe9HI8LsK9i3KG5dfD+SVh53xod2W9EcSOd8aHdl5EcfQvh7q2Lx4lV/Felv8OAXou0Pi7jLRdofF3GdKs5k7xxCiU3ODx4FWwAS1GQABZQABEKMqAUU7kvu/wBz3snsg5TQ8WO8gcl938/Nk9kPKqHix3nxfEutZO+eKv0HRG90cF1lFSiKlpCrqAAyiAAIgACIAAiAAIoDTfkGJ8J70cjwuw65pvyDE+E96OR4XYV7FuUNy69BySsPO+NDuy8iOJHO+NDuy8iOPoXw91dF48Sq/ivS3+HAL0XaGyfcZaLtD4+4zpVnNHeOIUSm5wbjwKtgAlqMgACygACICsKblsi38nb6l/8ACW47Ueq92RpqqGI2c7PsGc+QzqRFTSyi7W5tugeZsFK5L7v5+bJ7IOU0PFjvIPKbcB8HZfn285O5C/8AU0PFhvPjtc7LxJ7tr/qrxEMmlaP7RwXWEVKIqWwKtoADKIAAiAAIgACIAAigNN+QYnwnvRyPC7Drmm6/0GJ8J70clw0XYr2Lcobl18P5JWDnfGh3ZeRHElna9qGrmfM+ojlF9D/lZ9A+H3NGHRXO3iVwMVBNW+3ZwCqXcP8AF3GeVQk/hl/Ky/h8NJcK6teLWsmV9VC2IgvGrWNoWqkp5XSAhp16jsKxgX3hUuNNLsV2UvTXNKXW7JGz5+N3NNc7cDbzIA9V4+Te3nC1u8i/kLn0VkuRw0nsi+16l9z3+LtqjFR+7LU60pbZN/PV9DOXVv5LA0dpufIWH+SxkUzOU4uPYLDzOf0V14ZLjzt1LaPXQXFg2+mb8jHsVHybn89I53ZfJH+OfzJT5oN5pgHqfM+wV2eKk9V7LojqLNioJEUEcItG0DctEkr5Td5J3qdyX3fz82T2Q8qoeLHeQOS+7+fmyeyHlVDxY7z47iPWknf+qvUHRG90cF1lFSiKlpCrqAAyiAAIgACIAAiAAIoDTfkGK8J70ckwjOt6b8gxPhPejkeFK9i3KG5dfD+Sd6x84rSi42dtT5l5kf8Ai5/q+0f7GZnXGj2PyI4vOA0kEmHxuexpOfSBtK42J1EzKlzWvcBm0EjUNhV78RL9T+y3HuhNvh3bfsPa2ywXsPsn3GdSqgiigOQ0DONAA1jYodPLI+UZTidOknYVZsVAOkoKAAIgACIAAsKeyb3X7pE7kPKaHix3kFk3ul3pbydyHlNDxY7z4viPWknf+qv8HRG90cF1lFSiKlpCrqAAyiAAIgACIAAiAAIoDTfkGJ8J70cjwp1zTfkGJ8J70cjwpXsW5Q3Lr4fyTvWHnXGj2PyI4kc640ex+RHH0L4e6ui8eJVfxXpb/DgF6L2H2T7jLJew+yfcZ0a7mDvHEKLS86Nx4FWgATFGQABEAARAAFhT2Te6XelvJ3IeU0PFjvILJvdLvS3k7kPKaHix3nxbEetJO/8AVX+Doje6OC6yipQXLUFXVUFLlTKIClynCCL0ClxcIqgAIgACKA035BifCe9HI8Kdc035BifCe9HI8KV7FuUNy6+H8k71h51xo9j8iOJHOuNHsfkRx9C+HurovHiVX8V6W/w4Bei9h9k+4yyXsPsn3GdGu5g7xxCi0vOjceBVoAE1RkABhEAARAAFhT2Te6/cye0fjfFUPFiQGSr8r9z3mw6N8roeItx8XxHrSTv/AFV/g6I3ujguj55mscLQnWlsgkkumUmoxX1aNUw+dSre05u+3U7W7Dbc1y2niKNSjWV6VSLUtdrL9SfM1tucbryqYSpUowq8OMX7FVxs50+aVtl9qv0rmLjTRGZ/6bbX9lV5nZDcorrWBz6PBtWmoSj8UnZTXSuvqMXG6bUKepNzfZwV/VZv5I5pgs8nF2qSlVpvU4SbbV9sovmZlVsqbalR9unUu4yvs6VLoZPdh5idaXQdGw/fs8ioE9a9rMpg3rZ8V6Rpf7dOK63wpb+CYcdJ8XXfsycI87SjGPy9m7+phYTJYx1zfDl0fCv7kjb6dBvbTRjUq/Ni0zuS5UyjSqtCr6vESvUSva/sV6V1+ZT61quuZvrRvuExUasVODun9U+h9ZzrH4CNaKTvGUXwoVI8enNbJRflsabRc0d0hqUajpVUlVSvKK1QrU9irU/Ncz+pUquGXDJTJcuhdp2tPsrfhtfHiUeQbNlaNH9Q2hdJBjYbExqRU4u6f26mZJPa4OFxoW4gg2KAAyigNN+QYnwnvRyPC7Drmm/IMV4T3o5HhSvYtyhuXXw/knesPOuNHsfkRxI51xo9j8iOPoXw91dF48Sq/ivS3+HAL0XaGyfcZaLtDZPuHSrOa8W/7BRabnPA8CrYAJajIAAiAHqFJydkm2+o8uc1ou42WWtLjYC68g2LKtAcXiLNUnCL+Kp7C++v7G45V6I6cbPEVXN/pp6l/M7v6WOdNikDMzc5/Nf2UptI853ZuPlo81pWS+6/c/8ALc5uOjGj9d1qVZ03CnCak5VPZbVvhjt+xumW6P0MOvyaMIP9Vryf7nrJGxRJKCOWpdUv0kk21DPf80LvfOObEIm6AAPSyjs9wU62Hq0qcuBOcbJvZe6dn1PZ8zmGIw/rOFRrRdOtSbWvjQl5xat2o7BY1/SjRdYqPrINQxFNezPmmv8Ajn1dfMYq6eQubNA4h7dC808rGgxyC7TpXI61KUJOE1aS+jXNKL50zNyrNXRdneVOT9qPOv4o9e8zq+H9cpUqsXTr0m1r40Jda54tfXaiEq0pQk4TXBktq5muZp86Zb8IxeLFYjDKLSDlD6j8zFcWuoHUjspudp0H6H8zreKdVSSlFqUZK6ktjX9z0apkuZShP1ajKpGbu6cE5Sjr95FLZbr1GxZlmVPD+9k76vZpxcpa9l+aN+tmKuZlEbSu3a/QKsVVASf1IRm19n2WQYuYYGNVJNuM4PhQqR49Of6l5rY0Q2I00X+3Qv8AxVZt/wBMbL7lvCZtjMS7U2qceeUKcYxX7nds4r8Yim/lxxl9/wA7foo8UZhcJMuxGcW1cFsmjukFSjNwqRtOPHik1TqR5qtOT3bVsfSdAw2KVSKlB3i1tOXPJW4WnXqTqp8JVXOVoTXRC9rdKe1Mk9G9IpUpunVjapG3DprizjsValfan9tjOIYZ8LsZG2id23yDvsM3BXyhr48UaRe0rdOrKG0LoiKlnDYmM4qUXeL1pl1M64IIuF6tbMVA6ccgxPhPejkeF2Hb82y2OJo1KFS/AqxcW09a6GutM5zivR3iKL/Lca8eZpqM7dcZar9jOPiVNJLZzBey6NFMxlw42WlZ1xo9j8iONrzXQ3GSlG2Gm7JrUovo6GYcNBMa/wDpp/NJb2XHBaqKCgjZISCL3FjtPYuViMTpalzmWIzaxsHaoIu0Nk+4bJR9GmNltpcHvTprzZLYL0T19fDrQhwlZ2cpO3YkibVYhA6PJab5xqOog6+xaIKd7X3dYadfYRqWghK+xN9ibOsYL0TUI+9qzqdUVGKf1ubDgtDMJRtwMPFtc87zf9RqfjLf2MPj9l5FGByneX39lxLBZPWrO1KjOfdi391sNly30W4qpZ1LUU/1yV/5Y33o7DCkoqySSXMkkvoe0QZcTqH6DbcPe58rLe2CJugX3n2sPRaJlvonw8LOtOdV9C9iPm/ubTl+RUcP7qjGHWorhfzPWSQOe57nm7jcrdqtq/NS8WPSKg8ogACIeWj0Ai1zSrRdYlKrStDE017Muaov+OfV0PmNBrYeNb8urGVOtSk4talUi+eOtNWfY+lHYGa3pVot+JXrqVoYmC1PZGrH/jn5PmOXV0r8sVFOcmRusKZBM0tMMwuwrmUMRODnTUfUqNlwIN7Gn7bltm3+p/YjcFnKnw8LiJJQ4UlSry/2HwtVOfTTb/lfVc2rDzjKTVWnarTvCUZr2ovnjY1/SrRjg3xFBXg/anTXwva5pdHVzGiF7qyA3P8AMbfK2m+vt7fVcHEoXUJazSw3s7bfUe1TWB0ShB3rPhy28Fe7XRr+JdewnIwSVkrJbEtSXYjTNEdK+Ao4bES/L2UqrfuuinL+Dofw9mzdZRs7PaiyYTLAWZDWhrhp7e3bbhxqNXC6M3vdp0ex/M68mJj8vVVJqThUg+FCotsJdnPF865zMZYxGNp0+PUjDvSSOzJG2VpY8XB0qPDJJG8PiNnDRbSr+jekkqcpU6i4M429ZSvqaepVqb54v/4zfqFZTSlF3i1dNHHs2zvDTScazVWn7VOpThKXBfQ9ilB7GnvSZtGgGd18RZxoSVFr26k7Ro8Ln9Vzy+hU/wDzqmglyWjKiOjRdvZn0jcvotPXNrYsuQZMg0j+rtC36xTglQSl7VOCLFQEVLDglQEVLFQAiAAIgACIAAiAAIgACIUaKgItZ0s0V/EfnULRxMF8q0V8En09DNQwWM2xknGUG4yhJa4yW1NHVLGr6VaK+u/PoWjiYrWtSVaP6ZdfQzlVdI/KFRTmzx6qVG+OSM09QLsPouVaV6MKnevQS9VJ+1D9DfPH+Hq5imWaXVqNFUWo1HGyhObfCpw/43+pdHRrMHO8znUquNW8PVycVSepwa1O66S7lWjeJxTSo0JyT+NxcaaXTw5ai3UmGRMDambM617A5gdf/NG9Vf5VrS6O5cNWbV2rxi8/r1eNVkk/hh7EfsW8ryeti58ChTlVndXa2R65zepfM6LkHohirTxtXhvb6mjdQ7JTet/Kx0DA5bToQVOjTjThHZGEUkSZ8Tjj/hiFz6KZDR21WC0jRn0VU6VqmMar1Nvqlf1MX188326uo36nTUUkkkkrJJWSXQkerA4c08kxu83U9jAwWCqADSvaAAIgACIAAiAAIgACIAAiAAIgACIAAiHh/wCfUAwUWqZnypm0YfioAmVPIatEekq4j0AQxoW9AAZRf//Z">
            <a:hlinkClick r:id="rId3"/>
          </p:cNvPr>
          <p:cNvSpPr>
            <a:spLocks noChangeAspect="1" noChangeArrowheads="1"/>
          </p:cNvSpPr>
          <p:nvPr/>
        </p:nvSpPr>
        <p:spPr bwMode="auto">
          <a:xfrm>
            <a:off x="100013" y="-1790700"/>
            <a:ext cx="371475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val="27826379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10479" r="17948"/>
          <a:stretch/>
        </p:blipFill>
        <p:spPr>
          <a:xfrm rot="5400000">
            <a:off x="-29192" y="551552"/>
            <a:ext cx="6371775" cy="5704100"/>
          </a:xfrm>
          <a:prstGeom prst="rect">
            <a:avLst/>
          </a:prstGeom>
          <a:ln w="38100">
            <a:solidFill>
              <a:srgbClr val="FF0000"/>
            </a:solidFill>
          </a:ln>
          <a:effectLst>
            <a:glow rad="228600">
              <a:schemeClr val="accent6">
                <a:satMod val="175000"/>
                <a:alpha val="40000"/>
              </a:schemeClr>
            </a:glow>
          </a:effectLst>
        </p:spPr>
      </p:pic>
      <p:pic>
        <p:nvPicPr>
          <p:cNvPr id="7" name="Picture 6"/>
          <p:cNvPicPr>
            <a:picLocks noChangeAspect="1"/>
          </p:cNvPicPr>
          <p:nvPr/>
        </p:nvPicPr>
        <p:blipFill rotWithShape="1">
          <a:blip r:embed="rId3">
            <a:grayscl/>
          </a:blip>
          <a:srcRect t="11487" b="39282"/>
          <a:stretch/>
        </p:blipFill>
        <p:spPr>
          <a:xfrm>
            <a:off x="6386119" y="237917"/>
            <a:ext cx="5617195" cy="6364632"/>
          </a:xfrm>
          <a:prstGeom prst="rect">
            <a:avLst/>
          </a:prstGeom>
          <a:solidFill>
            <a:schemeClr val="accent4">
              <a:lumMod val="20000"/>
              <a:lumOff val="80000"/>
            </a:schemeClr>
          </a:solidFill>
          <a:ln w="28575">
            <a:solidFill>
              <a:srgbClr val="00B050"/>
            </a:solidFill>
          </a:ln>
          <a:effectLst>
            <a:glow rad="228600">
              <a:schemeClr val="accent3">
                <a:satMod val="175000"/>
                <a:alpha val="40000"/>
              </a:schemeClr>
            </a:glow>
          </a:effectLst>
          <a:scene3d>
            <a:camera prst="obliqueBottomRight"/>
            <a:lightRig rig="threePt" dir="t"/>
          </a:scene3d>
        </p:spPr>
      </p:pic>
    </p:spTree>
    <p:extLst>
      <p:ext uri="{BB962C8B-B14F-4D97-AF65-F5344CB8AC3E}">
        <p14:creationId xmlns:p14="http://schemas.microsoft.com/office/powerpoint/2010/main" val="4205800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280640101"/>
              </p:ext>
            </p:extLst>
          </p:nvPr>
        </p:nvGraphicFramePr>
        <p:xfrm>
          <a:off x="4176584" y="0"/>
          <a:ext cx="7582897" cy="39416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p:cNvPicPr>
            <a:picLocks noChangeAspect="1"/>
          </p:cNvPicPr>
          <p:nvPr/>
        </p:nvPicPr>
        <p:blipFill>
          <a:blip r:embed="rId7"/>
          <a:stretch>
            <a:fillRect/>
          </a:stretch>
        </p:blipFill>
        <p:spPr>
          <a:xfrm>
            <a:off x="314244" y="4067828"/>
            <a:ext cx="11524745" cy="2571047"/>
          </a:xfrm>
          <a:prstGeom prst="rect">
            <a:avLst/>
          </a:prstGeom>
          <a:ln>
            <a:solidFill>
              <a:schemeClr val="tx1"/>
            </a:solidFill>
          </a:ln>
        </p:spPr>
      </p:pic>
      <p:pic>
        <p:nvPicPr>
          <p:cNvPr id="4" name="Content Placeholder 3"/>
          <p:cNvPicPr>
            <a:picLocks noGrp="1" noChangeAspect="1"/>
          </p:cNvPicPr>
          <p:nvPr>
            <p:ph idx="1"/>
          </p:nvPr>
        </p:nvPicPr>
        <p:blipFill>
          <a:blip r:embed="rId8"/>
          <a:stretch>
            <a:fillRect/>
          </a:stretch>
        </p:blipFill>
        <p:spPr>
          <a:xfrm>
            <a:off x="4477525" y="4234787"/>
            <a:ext cx="2670279" cy="2005758"/>
          </a:xfrm>
          <a:prstGeom prst="rect">
            <a:avLst/>
          </a:prstGeom>
        </p:spPr>
      </p:pic>
      <p:sp>
        <p:nvSpPr>
          <p:cNvPr id="6" name="TextBox 5"/>
          <p:cNvSpPr txBox="1"/>
          <p:nvPr/>
        </p:nvSpPr>
        <p:spPr>
          <a:xfrm rot="19361031">
            <a:off x="22903" y="-736075"/>
            <a:ext cx="3830594" cy="369332"/>
          </a:xfrm>
          <a:prstGeom prst="rect">
            <a:avLst/>
          </a:prstGeom>
          <a:noFill/>
        </p:spPr>
        <p:txBody>
          <a:bodyPr wrap="square" rtlCol="0">
            <a:spAutoFit/>
          </a:bodyPr>
          <a:lstStyle/>
          <a:p>
            <a:endParaRPr lang="en-US" dirty="0"/>
          </a:p>
        </p:txBody>
      </p:sp>
      <p:sp>
        <p:nvSpPr>
          <p:cNvPr id="7" name="TextBox 6"/>
          <p:cNvSpPr txBox="1"/>
          <p:nvPr/>
        </p:nvSpPr>
        <p:spPr>
          <a:xfrm rot="19569684">
            <a:off x="-1" y="1367868"/>
            <a:ext cx="3904735" cy="646331"/>
          </a:xfrm>
          <a:prstGeom prst="rect">
            <a:avLst/>
          </a:prstGeom>
          <a:noFill/>
        </p:spPr>
        <p:txBody>
          <a:bodyPr wrap="square" rtlCol="0">
            <a:spAutoFit/>
          </a:bodyPr>
          <a:lstStyle/>
          <a:p>
            <a:r>
              <a:rPr lang="en-US" sz="3600" b="1" dirty="0" smtClean="0"/>
              <a:t>MANUFACTURING</a:t>
            </a:r>
            <a:endParaRPr lang="en-US" sz="3600" b="1" dirty="0"/>
          </a:p>
        </p:txBody>
      </p:sp>
    </p:spTree>
    <p:extLst>
      <p:ext uri="{BB962C8B-B14F-4D97-AF65-F5344CB8AC3E}">
        <p14:creationId xmlns:p14="http://schemas.microsoft.com/office/powerpoint/2010/main" val="315880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908175"/>
            <a:ext cx="12192000" cy="5949825"/>
          </a:xfrm>
          <a:prstGeom prst="rect">
            <a:avLst/>
          </a:prstGeom>
          <a:effectLst>
            <a:glow rad="228600">
              <a:schemeClr val="accent5">
                <a:satMod val="175000"/>
                <a:alpha val="40000"/>
              </a:schemeClr>
            </a:glow>
            <a:innerShdw blurRad="63500" dist="50800" dir="8100000">
              <a:prstClr val="black">
                <a:alpha val="50000"/>
              </a:prstClr>
            </a:innerShdw>
          </a:effectLst>
          <a:scene3d>
            <a:camera prst="orthographicFront"/>
            <a:lightRig rig="threePt" dir="t"/>
          </a:scene3d>
          <a:sp3d>
            <a:bevelT/>
          </a:sp3d>
        </p:spPr>
      </p:pic>
      <p:sp>
        <p:nvSpPr>
          <p:cNvPr id="2" name="Rectangle 1"/>
          <p:cNvSpPr/>
          <p:nvPr/>
        </p:nvSpPr>
        <p:spPr>
          <a:xfrm>
            <a:off x="4247375" y="0"/>
            <a:ext cx="3015569" cy="923330"/>
          </a:xfrm>
          <a:prstGeom prst="rect">
            <a:avLst/>
          </a:prstGeom>
          <a:noFill/>
        </p:spPr>
        <p:txBody>
          <a:bodyPr wrap="none" lIns="91440" tIns="45720" rIns="91440" bIns="45720">
            <a:spAutoFit/>
          </a:bodyPr>
          <a:lstStyle/>
          <a:p>
            <a:pPr algn="ctr"/>
            <a:r>
              <a:rPr lang="en-US" sz="5400" b="1" cap="none" spc="0" dirty="0" smtClean="0">
                <a:ln w="0"/>
                <a:effectLst>
                  <a:outerShdw blurRad="38100" dist="38100" dir="2700000" algn="tl">
                    <a:srgbClr val="000000">
                      <a:alpha val="43137"/>
                    </a:srgbClr>
                  </a:outerShdw>
                </a:effectLst>
              </a:rPr>
              <a:t>BONDING</a:t>
            </a:r>
            <a:endParaRPr lang="en-US" sz="5400" b="1" cap="none" spc="0" dirty="0">
              <a:ln w="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7482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317" y="-210626"/>
            <a:ext cx="8164286" cy="1214846"/>
          </a:xfrm>
        </p:spPr>
        <p:txBody>
          <a:bodyPr>
            <a:noAutofit/>
          </a:bodyPr>
          <a:lstStyle/>
          <a:p>
            <a:r>
              <a:rPr lang="en-US" sz="4800" b="1" dirty="0" smtClean="0">
                <a:ln w="0"/>
                <a:effectLst>
                  <a:outerShdw blurRad="38100" dist="38100" dir="2700000" algn="tl">
                    <a:srgbClr val="000000">
                      <a:alpha val="43137"/>
                    </a:srgbClr>
                  </a:outerShdw>
                </a:effectLst>
                <a:latin typeface="+mn-lt"/>
                <a:ea typeface="+mn-ea"/>
                <a:cs typeface="+mn-cs"/>
              </a:rPr>
              <a:t>COMPLEX STRUCTURES</a:t>
            </a:r>
            <a:endParaRPr lang="en-US" sz="4800" b="1" dirty="0">
              <a:ln w="0"/>
              <a:effectLst>
                <a:outerShdw blurRad="38100" dist="38100" dir="2700000" algn="tl">
                  <a:srgbClr val="000000">
                    <a:alpha val="43137"/>
                  </a:srgbClr>
                </a:outerShdw>
              </a:effectLst>
              <a:latin typeface="+mn-lt"/>
              <a:ea typeface="+mn-ea"/>
              <a:cs typeface="+mn-cs"/>
            </a:endParaRPr>
          </a:p>
        </p:txBody>
      </p:sp>
      <p:pic>
        <p:nvPicPr>
          <p:cNvPr id="1026" name="irc_mi" descr="foamed-aluminum-big">
            <a:hlinkClick r:id="rId2"/>
          </p:cNvPr>
          <p:cNvPicPr>
            <a:picLocks noChangeAspect="1" noChangeArrowheads="1"/>
          </p:cNvPicPr>
          <p:nvPr/>
        </p:nvPicPr>
        <p:blipFill>
          <a:blip r:embed="rId3"/>
          <a:srcRect/>
          <a:stretch>
            <a:fillRect/>
          </a:stretch>
        </p:blipFill>
        <p:spPr bwMode="auto">
          <a:xfrm>
            <a:off x="8887096" y="149635"/>
            <a:ext cx="2855913" cy="2855913"/>
          </a:xfrm>
          <a:prstGeom prst="rect">
            <a:avLst/>
          </a:prstGeom>
          <a:solidFill>
            <a:srgbClr val="FFC000"/>
          </a:solidFill>
          <a:ln w="9525">
            <a:solidFill>
              <a:srgbClr val="15A731"/>
            </a:solidFill>
            <a:miter lim="800000"/>
            <a:headEnd/>
            <a:tailEnd/>
          </a:ln>
          <a:scene3d>
            <a:camera prst="orthographicFront"/>
            <a:lightRig rig="threePt" dir="t"/>
          </a:scene3d>
          <a:sp3d>
            <a:bevelT prst="angle"/>
          </a:sp3d>
        </p:spPr>
      </p:pic>
      <p:pic>
        <p:nvPicPr>
          <p:cNvPr id="1027" name="shadowbox_content" descr="foaming_steel_section_full"/>
          <p:cNvPicPr>
            <a:picLocks noChangeAspect="1" noChangeArrowheads="1"/>
          </p:cNvPicPr>
          <p:nvPr/>
        </p:nvPicPr>
        <p:blipFill>
          <a:blip r:embed="rId4"/>
          <a:srcRect/>
          <a:stretch>
            <a:fillRect/>
          </a:stretch>
        </p:blipFill>
        <p:spPr bwMode="auto">
          <a:xfrm rot="514505">
            <a:off x="532103" y="1361609"/>
            <a:ext cx="2451035" cy="45767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32" name="AutoShape 8" descr="data:image/jpeg;base64,/9j/4AAQSkZJRgABAQAAAQABAAD/2wCEAAkGBhQQERIQEBAVEBAPEBAPFRAQDw8UEBAQFBAWFBUQFRIXGyYeFxkjGRQUHy8gIycpLCwsFR4xNTIqNSYrLCkBCQoKDgwOGg8PGiwlHyQ0NC4sNDQsKTUyLCksNCkqLC0vLC4qNSoyLSwpLCwsNjUsLiwyLCwsKSwpLCwqLCwsKf/AABEIAOEA4AMBIgACEQEDEQH/xAAbAAEAAQUBAAAAAAAAAAAAAAAABQEDBAYHAv/EAEIQAAIBAgIECggEBQMFAQAAAAABAgMRBAUGITGxEjI0QVFhcXJzwQcTIjNCgZGhFCNSgmKSotHwJENTRHTC0uE1/8QAGwEBAAIDAQEAAAAAAAAAAAAAAAQGAQMFAgf/xAA6EQABAwIBBwoFAgcBAAAAAAABAAIDBBEFEiExQVFxsTIzNDVhcoGRodEGFMHh8BNCIiNSYqKy8RX/2gAMAwEAAhEDEQA/AO4IqURUIhj4vGxpK83a+xc77DINSzvHRlialFSvUpU6UnDVdQne0kui6+xkC5WCbBSFXSX9MPq/7HmGkj+KC+TZCg25IWrKK23A5lCrxXaX6Xt7V0mYaTRxapTpyk7cKrTgumTlJRsvqbqjW4WK2NNwqgA8r0gACIAAiAAIgACIAAiAAIgACIAAiAAIqIqUKhEZxb0k1ZQzaUoycZLD0LSi2muNznaGcV9J3/6k/wDt6H/mZCwVcwWlFayUnGfXKGv6qxmPSKq1qUI9ajr+7NdwpnQNi1rKoYiU8TQlOTk/xFHa9n5sdi5jspxKjXUKtKcuLCrSm7bbRmm9xvVf0oYZX4NOtPshCK/qkbGU8s3NtJWDI1nKK3K4uaFU9Kkfhwsn3qkFuuYtT0qVfhw0F21ZvdEkNwuqP7fUe68Gqi2ro9xc5fU9JuJeynSj+2b3tGPL0i4x7JU12Uv7s2jCKk7PNeTWRhdYuOEcinp9jH/vJdlKn/Yx56aYx/8AUy+UKX/qezg04zlzfM+y8/Os1ArsvCHCONw0lxs9axVS2y96aS+SRK5DnOJeIoxqYqpOMqkU4trgtX2bLnGq3wUxyTK0u0WFz9h4qfDFNKL5BA2mw/74Lp9ypRFQvKAAIgACIAAiAAIgACLyYWZ51Rw0eFXqxpp7E37UuyK1staQ5jLD4atWgk5U6bceFsvsTf1OL4jEzqydSpNznLbKTu31dXYdOgw/5q5cbAeai1FR+lYAZ1vuZelGOzD0HL+Oq+Cu1RV39bHOc/zWeKxbrVbcNwhH2VZJRvZWv1sumLiMLeXDXQk12c51KzDY2QXhbnB8VFhqXOf/ABnMszCmfAwcKZ9NX1LW+ha39CunNpU/SrGL2GIZGLqrXHnT1q2y3MY0nb/EWPDC2CIulIbcjSbcVz6hrpHAMBO5egWJYuK579iv9y1PHdCfza8jqfNAj+BpPhb1NvRaflz+4gePsss8yqpbXb/Ogj5YiT+J9i1L7Fs8ZUztjfU/QehXoCJu0+g+p9Qs2eOXMm/sjHqYmT57LoX9y2UPP6DTnfd2/wBtHovX6rgLNzbvfSp/JX+X+572TuQcpoeLHeQWS+7/AHPeydyHlVDxY7z47iObFJB/f9VeYOiN7o4LrKKlEVLUFXUABlEAARAAEQABEAARQGmy/wBBifC80cho001z/U69pvyDE+E96OR4bYjj11XPTSB0Ly021Lo0kMcrCHtBzqzjZqm1td11GN+Pj0S/pLmd7Y9nkRpecFklqqJk0r3Em98/aQuNiDY4Z3RsYLZtXYFm/jlzJ/NryJ3KtNJ0qPq4003BSfCcrXV20tSvquauXaHx9xnvFMOgqIbTAusRpJ2gbdhK0U8pywBbXqGwlXsZmU6s51JSs5ycmo6km/uYrd9uvtdwDqxQRwgNjaBuAUV0j38okoADavCAAIhRlQCinsl93+572TuQ8qoeLHeQOS+7+fmyeyHlVDxY7z4viXWsnfPFX6Doje6OC6yipRFS0hV1AAZRAAEQABEAARAAEUBpvyDE+E96OR4bYdc035BifCe9HI8LsK9i3KG5dag5JWJne2PZ5EaSWdvXDsfkRp9A+HOrYvHiVwcW6W/w4Bei7Q2T7jLRdobJ9xnUrOaO9v8AsFDpuc8DwKtgAlqMgACygACIAAincl938/Nk9kPKqHix3kDkq/L+fmyeyHlVDxY7z4viXWknfPFX6Doje6OC6yipRFS0hV1AAZRAAEQABEAARAAEUBpvyDE+E96OR4XYdc035BifCe9HI8LsK9i3KG5dfD+SVh53xod2W9EcSOd8aHdl5EcfQvh7q2Lx4lV/Felv8OAXou0Pi7jLRdofF3GdKs5k7xxCiU3ODx4FWwAS1GQABZQABEKMqAUU7kvu/wBz3snsg5TQ8WO8gcl938/Nk9kPKqHix3nxfEutZO+eKv0HRG90cF1lFSiKlpCrqAAyiAAIgACIAAiAAIoDTfkGJ8J70cjwuw65pvyDE+E96OR4XYV7FuUNy69BySsPO+NDuy8iOJHO+NDuy8iOPoXw91dF48Sq/ivS3+HAL0XaGyfcZaLtD4+4zpVnNHeOIUSm5wbjwKtgAlqMgACygACICsKblsi38nb6l/8ACW47Ueq92RpqqGI2c7PsGc+QzqRFTSyi7W5tugeZsFK5L7v5+bJ7IOU0PFjvIPKbcB8HZfn285O5C/8AU0PFhvPjtc7LxJ7tr/qrxEMmlaP7RwXWEVKIqWwKtoADKIAAiAAIgACIAAigNN+QYnwnvRyPC7Drmm6/0GJ8J70clw0XYr2Lcobl18P5JWDnfGh3ZeRHElna9qGrmfM+ojlF9D/lZ9A+H3NGHRXO3iVwMVBNW+3ZwCqXcP8AF3GeVQk/hl/Ky/h8NJcK6teLWsmV9VC2IgvGrWNoWqkp5XSAhp16jsKxgX3hUuNNLsV2UvTXNKXW7JGz5+N3NNc7cDbzIA9V4+Te3nC1u8i/kLn0VkuRw0nsi+16l9z3+LtqjFR+7LU60pbZN/PV9DOXVv5LA0dpufIWH+SxkUzOU4uPYLDzOf0V14ZLjzt1LaPXQXFg2+mb8jHsVHybn89I53ZfJH+OfzJT5oN5pgHqfM+wV2eKk9V7LojqLNioJEUEcItG0DctEkr5Td5J3qdyX3fz82T2Q8qoeLHeQOS+7+fmyeyHlVDxY7z47iPWknf+qvUHRG90cF1lFSiKlpCrqAAyiAAIgACIAAiAAIoDTfkGK8J70ckwjOt6b8gxPhPejkeFK9i3KG5dfD+Sd6x84rSi42dtT5l5kf8Ai5/q+0f7GZnXGj2PyI4vOA0kEmHxuexpOfSBtK42J1EzKlzWvcBm0EjUNhV78RL9T+y3HuhNvh3bfsPa2ywXsPsn3GdSqgiigOQ0DONAA1jYodPLI+UZTidOknYVZsVAOkoKAAIgACIAAsKeyb3X7pE7kPKaHix3kFk3ul3pbydyHlNDxY7z4viPWknf+qv8HRG90cF1lFSiKlpCrqAAyiAAIgACIAAiAAIoDTfkGJ8J70cjwp1zTfkGJ8J70cjwpXsW5Q3Lr4fyTvWHnXGj2PyI4kc640ex+RHH0L4e6ui8eJVfxXpb/DgF6L2H2T7jLJew+yfcZ0a7mDvHEKLS86Nx4FWgATFGQABEAARAAFhT2Te6XelvJ3IeU0PFjvILJvdLvS3k7kPKaHix3nxbEetJO/8AVX+Doje6OC6yipQXLUFXVUFLlTKIClynCCL0ClxcIqgAIgACKA035BifCe9HI8Kdc035BifCe9HI8KV7FuUNy6+H8k71h51xo9j8iOJHOuNHsfkRx9C+HurovHiVX8V6W/w4Bei9h9k+4yyXsPsn3GdGu5g7xxCi0vOjceBVoAE1RkABhEAARAAFhT2Te6/cye0fjfFUPFiQGSr8r9z3mw6N8roeItx8XxHrSTv/AFV/g6I3ujguj55mscLQnWlsgkkumUmoxX1aNUw+dSre05u+3U7W7Dbc1y2niKNSjWV6VSLUtdrL9SfM1tucbryqYSpUowq8OMX7FVxs50+aVtl9qv0rmLjTRGZ/6bbX9lV5nZDcorrWBz6PBtWmoSj8UnZTXSuvqMXG6bUKepNzfZwV/VZv5I5pgs8nF2qSlVpvU4SbbV9sovmZlVsqbalR9unUu4yvs6VLoZPdh5idaXQdGw/fs8ioE9a9rMpg3rZ8V6Rpf7dOK63wpb+CYcdJ8XXfsycI87SjGPy9m7+phYTJYx1zfDl0fCv7kjb6dBvbTRjUq/Ni0zuS5UyjSqtCr6vESvUSva/sV6V1+ZT61quuZvrRvuExUasVODun9U+h9ZzrH4CNaKTvGUXwoVI8enNbJRflsabRc0d0hqUajpVUlVSvKK1QrU9irU/Ncz+pUquGXDJTJcuhdp2tPsrfhtfHiUeQbNlaNH9Q2hdJBjYbExqRU4u6f26mZJPa4OFxoW4gg2KAAyigNN+QYnwnvRyPC7Drmm/IMV4T3o5HhSvYtyhuXXw/knesPOuNHsfkRxI51xo9j8iOPoXw91dF48Sq/ivS3+HAL0XaGyfcZaLtDZPuHSrOa8W/7BRabnPA8CrYAJajIAAiAHqFJydkm2+o8uc1ou42WWtLjYC68g2LKtAcXiLNUnCL+Kp7C++v7G45V6I6cbPEVXN/pp6l/M7v6WOdNikDMzc5/Nf2UptI853ZuPlo81pWS+6/c/8ALc5uOjGj9d1qVZ03CnCak5VPZbVvhjt+xumW6P0MOvyaMIP9Vryf7nrJGxRJKCOWpdUv0kk21DPf80LvfOObEIm6AAPSyjs9wU62Hq0qcuBOcbJvZe6dn1PZ8zmGIw/rOFRrRdOtSbWvjQl5xat2o7BY1/SjRdYqPrINQxFNezPmmv8Ajn1dfMYq6eQubNA4h7dC808rGgxyC7TpXI61KUJOE1aS+jXNKL50zNyrNXRdneVOT9qPOv4o9e8zq+H9cpUqsXTr0m1r40Jda54tfXaiEq0pQk4TXBktq5muZp86Zb8IxeLFYjDKLSDlD6j8zFcWuoHUjspudp0H6H8zreKdVSSlFqUZK6ktjX9z0apkuZShP1ajKpGbu6cE5Sjr95FLZbr1GxZlmVPD+9k76vZpxcpa9l+aN+tmKuZlEbSu3a/QKsVVASf1IRm19n2WQYuYYGNVJNuM4PhQqR49Of6l5rY0Q2I00X+3Qv8AxVZt/wBMbL7lvCZtjMS7U2qceeUKcYxX7nds4r8Yim/lxxl9/wA7foo8UZhcJMuxGcW1cFsmjukFSjNwqRtOPHik1TqR5qtOT3bVsfSdAw2KVSKlB3i1tOXPJW4WnXqTqp8JVXOVoTXRC9rdKe1Mk9G9IpUpunVjapG3DprizjsValfan9tjOIYZ8LsZG2id23yDvsM3BXyhr48UaRe0rdOrKG0LoiKlnDYmM4qUXeL1pl1M64IIuF6tbMVA6ccgxPhPejkeF2Hb82y2OJo1KFS/AqxcW09a6GutM5zivR3iKL/Lca8eZpqM7dcZar9jOPiVNJLZzBey6NFMxlw42WlZ1xo9j8iONrzXQ3GSlG2Gm7JrUovo6GYcNBMa/wDpp/NJb2XHBaqKCgjZISCL3FjtPYuViMTpalzmWIzaxsHaoIu0Nk+4bJR9GmNltpcHvTprzZLYL0T19fDrQhwlZ2cpO3YkibVYhA6PJab5xqOog6+xaIKd7X3dYadfYRqWghK+xN9ibOsYL0TUI+9qzqdUVGKf1ubDgtDMJRtwMPFtc87zf9RqfjLf2MPj9l5FGByneX39lxLBZPWrO1KjOfdi391sNly30W4qpZ1LUU/1yV/5Y33o7DCkoqySSXMkkvoe0QZcTqH6DbcPe58rLe2CJugX3n2sPRaJlvonw8LOtOdV9C9iPm/ubTl+RUcP7qjGHWorhfzPWSQOe57nm7jcrdqtq/NS8WPSKg8ogACIeWj0Ai1zSrRdYlKrStDE017Muaov+OfV0PmNBrYeNb8urGVOtSk4talUi+eOtNWfY+lHYGa3pVot+JXrqVoYmC1PZGrH/jn5PmOXV0r8sVFOcmRusKZBM0tMMwuwrmUMRODnTUfUqNlwIN7Gn7bltm3+p/YjcFnKnw8LiJJQ4UlSry/2HwtVOfTTb/lfVc2rDzjKTVWnarTvCUZr2ovnjY1/SrRjg3xFBXg/anTXwva5pdHVzGiF7qyA3P8AMbfK2m+vt7fVcHEoXUJazSw3s7bfUe1TWB0ShB3rPhy28Fe7XRr+JdewnIwSVkrJbEtSXYjTNEdK+Ao4bES/L2UqrfuuinL+Dofw9mzdZRs7PaiyYTLAWZDWhrhp7e3bbhxqNXC6M3vdp0ex/M68mJj8vVVJqThUg+FCotsJdnPF865zMZYxGNp0+PUjDvSSOzJG2VpY8XB0qPDJJG8PiNnDRbSr+jekkqcpU6i4M429ZSvqaepVqb54v/4zfqFZTSlF3i1dNHHs2zvDTScazVWn7VOpThKXBfQ9ilB7GnvSZtGgGd18RZxoSVFr26k7Ro8Ln9Vzy+hU/wDzqmglyWjKiOjRdvZn0jcvotPXNrYsuQZMg0j+rtC36xTglQSl7VOCLFQEVLDglQEVLFQAiAAIgACIAAiAAIgACIUaKgItZ0s0V/EfnULRxMF8q0V8En09DNQwWM2xknGUG4yhJa4yW1NHVLGr6VaK+u/PoWjiYrWtSVaP6ZdfQzlVdI/KFRTmzx6qVG+OSM09QLsPouVaV6MKnevQS9VJ+1D9DfPH+Hq5imWaXVqNFUWo1HGyhObfCpw/43+pdHRrMHO8znUquNW8PVycVSepwa1O66S7lWjeJxTSo0JyT+NxcaaXTw5ai3UmGRMDambM617A5gdf/NG9Vf5VrS6O5cNWbV2rxi8/r1eNVkk/hh7EfsW8ryeti58ChTlVndXa2R65zepfM6LkHohirTxtXhvb6mjdQ7JTet/Kx0DA5bToQVOjTjThHZGEUkSZ8Tjj/hiFz6KZDR21WC0jRn0VU6VqmMar1Nvqlf1MX188326uo36nTUUkkkkrJJWSXQkerA4c08kxu83U9jAwWCqADSvaAAIgACIAAiAAIgACIAAiAAIgACIAAiHh/wCfUAwUWqZnypm0YfioAmVPIatEekq4j0AQxoW9AAZRf//Z">
            <a:hlinkClick r:id="rId5"/>
          </p:cNvPr>
          <p:cNvSpPr>
            <a:spLocks noChangeAspect="1" noChangeArrowheads="1"/>
          </p:cNvSpPr>
          <p:nvPr/>
        </p:nvSpPr>
        <p:spPr bwMode="auto">
          <a:xfrm>
            <a:off x="-313508" y="-2260964"/>
            <a:ext cx="3714750" cy="3743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4" name="Picture 10" descr="http://www.iwu.fraunhofer.de/content/dam/iwu/en/images/Metal_Foam_Centre/ship_rudder_full.jpg"/>
          <p:cNvPicPr>
            <a:picLocks noChangeAspect="1" noChangeArrowheads="1"/>
          </p:cNvPicPr>
          <p:nvPr/>
        </p:nvPicPr>
        <p:blipFill>
          <a:blip r:embed="rId6"/>
          <a:srcRect/>
          <a:stretch>
            <a:fillRect/>
          </a:stretch>
        </p:blipFill>
        <p:spPr bwMode="auto">
          <a:xfrm>
            <a:off x="8662600" y="3264111"/>
            <a:ext cx="3304904" cy="33313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p:cNvPicPr>
          <p:nvPr/>
        </p:nvPicPr>
        <p:blipFill>
          <a:blip r:embed="rId7"/>
          <a:stretch>
            <a:fillRect/>
          </a:stretch>
        </p:blipFill>
        <p:spPr>
          <a:xfrm>
            <a:off x="3890225" y="2052709"/>
            <a:ext cx="4417294" cy="3194564"/>
          </a:xfrm>
          <a:prstGeom prst="rect">
            <a:avLst/>
          </a:prstGeom>
        </p:spPr>
      </p:pic>
    </p:spTree>
    <p:extLst>
      <p:ext uri="{BB962C8B-B14F-4D97-AF65-F5344CB8AC3E}">
        <p14:creationId xmlns:p14="http://schemas.microsoft.com/office/powerpoint/2010/main" val="3557319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2786" y="1137095"/>
            <a:ext cx="4713668" cy="2621796"/>
          </a:xfrm>
          <a:prstGeom prst="rect">
            <a:avLst/>
          </a:prstGeom>
          <a:solidFill>
            <a:srgbClr val="FFFFFF">
              <a:shade val="85000"/>
            </a:srgbClr>
          </a:solidFill>
          <a:ln w="88900" cap="sq">
            <a:solidFill>
              <a:schemeClr val="accent3">
                <a:lumMod val="75000"/>
              </a:schemeClr>
            </a:solidFill>
            <a:miter lim="800000"/>
          </a:ln>
          <a:effectLst>
            <a:outerShdw blurRad="55000" dist="18000" dir="5400000" algn="tl" rotWithShape="0">
              <a:srgbClr val="000000">
                <a:alpha val="40000"/>
              </a:srgbClr>
            </a:outerShdw>
            <a:reflection blurRad="6350" stA="50000" endA="300" endPos="55500" dist="50800" dir="5400000" sy="-100000" algn="bl" rotWithShape="0"/>
          </a:effectLst>
          <a:scene3d>
            <a:camera prst="orthographicFront"/>
            <a:lightRig rig="twoPt" dir="t">
              <a:rot lat="0" lon="0" rev="7200000"/>
            </a:lightRig>
          </a:scene3d>
          <a:sp3d>
            <a:bevelT w="25400" h="19050"/>
            <a:contourClr>
              <a:srgbClr val="FFFFFF"/>
            </a:contourClr>
          </a:sp3d>
        </p:spPr>
      </p:pic>
      <p:sp>
        <p:nvSpPr>
          <p:cNvPr id="7" name="Rectangle 6"/>
          <p:cNvSpPr/>
          <p:nvPr/>
        </p:nvSpPr>
        <p:spPr>
          <a:xfrm>
            <a:off x="4565190" y="239420"/>
            <a:ext cx="2575064" cy="830997"/>
          </a:xfrm>
          <a:prstGeom prst="rect">
            <a:avLst/>
          </a:prstGeom>
          <a:noFill/>
        </p:spPr>
        <p:txBody>
          <a:bodyPr wrap="none" lIns="91440" tIns="45720" rIns="91440" bIns="45720">
            <a:spAutoFit/>
          </a:bodyPr>
          <a:lstStyle/>
          <a:p>
            <a:pPr algn="ctr"/>
            <a:r>
              <a:rPr lang="en-US" sz="4800" b="1" dirty="0" smtClean="0">
                <a:ln w="0"/>
                <a:effectLst>
                  <a:outerShdw blurRad="38100" dist="19050" dir="2700000" algn="tl" rotWithShape="0">
                    <a:schemeClr val="dk1">
                      <a:alpha val="40000"/>
                    </a:schemeClr>
                  </a:outerShdw>
                </a:effectLst>
              </a:rPr>
              <a:t>FORGING</a:t>
            </a:r>
            <a:endParaRPr lang="en-US" sz="5400" b="1" cap="none" spc="0" dirty="0">
              <a:ln w="0"/>
              <a:solidFill>
                <a:schemeClr val="tx1"/>
              </a:solidFill>
              <a:effectLst>
                <a:outerShdw blurRad="38100" dist="19050" dir="2700000" algn="tl" rotWithShape="0">
                  <a:schemeClr val="dk1">
                    <a:alpha val="40000"/>
                  </a:schemeClr>
                </a:outerShdw>
              </a:effectLst>
            </a:endParaRPr>
          </a:p>
        </p:txBody>
      </p:sp>
      <p:sp>
        <p:nvSpPr>
          <p:cNvPr id="10" name="TextBox 9"/>
          <p:cNvSpPr txBox="1"/>
          <p:nvPr/>
        </p:nvSpPr>
        <p:spPr>
          <a:xfrm>
            <a:off x="5424224" y="1094142"/>
            <a:ext cx="6423019" cy="1323439"/>
          </a:xfrm>
          <a:prstGeom prst="rect">
            <a:avLst/>
          </a:prstGeom>
          <a:noFill/>
        </p:spPr>
        <p:txBody>
          <a:bodyPr wrap="square" rtlCol="0">
            <a:spAutoFit/>
          </a:bodyPr>
          <a:lstStyle/>
          <a:p>
            <a:pPr marL="285750" indent="-285750">
              <a:buFont typeface="Arial" panose="020B0604020202020204" pitchFamily="34" charset="0"/>
              <a:buChar char="•"/>
            </a:pPr>
            <a:r>
              <a:rPr lang="en-US" sz="2000" b="1" dirty="0" smtClean="0"/>
              <a:t>Complex Structures from SAS sandwiches, forged </a:t>
            </a:r>
          </a:p>
          <a:p>
            <a:pPr marL="285750" indent="-285750"/>
            <a:r>
              <a:rPr lang="en-US" sz="2000" b="1" dirty="0" smtClean="0"/>
              <a:t>	in a die.</a:t>
            </a:r>
          </a:p>
          <a:p>
            <a:pPr marL="285750" indent="-285750">
              <a:buFont typeface="Arial" panose="020B0604020202020204" pitchFamily="34" charset="0"/>
              <a:buChar char="•"/>
            </a:pPr>
            <a:r>
              <a:rPr lang="en-US" sz="2000" b="1" dirty="0" smtClean="0"/>
              <a:t>Forging reforms the foam structure resulting in </a:t>
            </a:r>
          </a:p>
          <a:p>
            <a:pPr marL="285750" indent="-285750"/>
            <a:r>
              <a:rPr lang="en-US" sz="2000" b="1" dirty="0" smtClean="0"/>
              <a:t>	densification of the foam core.</a:t>
            </a:r>
            <a:endParaRPr lang="en-US" sz="2000" b="1" dirty="0"/>
          </a:p>
        </p:txBody>
      </p:sp>
      <p:pic>
        <p:nvPicPr>
          <p:cNvPr id="6" name="Picture 5"/>
          <p:cNvPicPr>
            <a:picLocks noChangeAspect="1" noChangeArrowheads="1"/>
          </p:cNvPicPr>
          <p:nvPr/>
        </p:nvPicPr>
        <p:blipFill>
          <a:blip r:embed="rId3"/>
          <a:srcRect/>
          <a:stretch>
            <a:fillRect/>
          </a:stretch>
        </p:blipFill>
        <p:spPr bwMode="auto">
          <a:xfrm>
            <a:off x="5543638" y="2526847"/>
            <a:ext cx="6138909" cy="3599633"/>
          </a:xfrm>
          <a:prstGeom prst="rect">
            <a:avLst/>
          </a:prstGeom>
          <a:solidFill>
            <a:schemeClr val="accent6">
              <a:lumMod val="40000"/>
              <a:lumOff val="60000"/>
            </a:schemeClr>
          </a:solid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9" name="TextBox 8"/>
          <p:cNvSpPr txBox="1"/>
          <p:nvPr/>
        </p:nvSpPr>
        <p:spPr>
          <a:xfrm>
            <a:off x="5982788" y="6270171"/>
            <a:ext cx="5381897" cy="400110"/>
          </a:xfrm>
          <a:prstGeom prst="rect">
            <a:avLst/>
          </a:prstGeom>
          <a:noFill/>
        </p:spPr>
        <p:txBody>
          <a:bodyPr wrap="square" rtlCol="0">
            <a:spAutoFit/>
          </a:bodyPr>
          <a:lstStyle/>
          <a:p>
            <a:r>
              <a:rPr lang="en-US" sz="2000" b="1" dirty="0" smtClean="0"/>
              <a:t>Densification improves impact absorption</a:t>
            </a:r>
            <a:endParaRPr lang="en-US" sz="2000" b="1" dirty="0"/>
          </a:p>
        </p:txBody>
      </p:sp>
    </p:spTree>
    <p:extLst>
      <p:ext uri="{BB962C8B-B14F-4D97-AF65-F5344CB8AC3E}">
        <p14:creationId xmlns:p14="http://schemas.microsoft.com/office/powerpoint/2010/main" val="7277753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50729" y="1932706"/>
            <a:ext cx="2651688" cy="830997"/>
          </a:xfrm>
          <a:prstGeom prst="rect">
            <a:avLst/>
          </a:prstGeom>
          <a:noFill/>
        </p:spPr>
        <p:txBody>
          <a:bodyPr wrap="none" lIns="91440" tIns="45720" rIns="91440" bIns="45720">
            <a:spAutoFit/>
          </a:bodyPr>
          <a:lstStyle/>
          <a:p>
            <a:pPr algn="ctr"/>
            <a:r>
              <a:rPr lang="en-US" sz="4800" b="1" dirty="0" smtClean="0">
                <a:ln w="0"/>
                <a:effectLst>
                  <a:outerShdw blurRad="38100" dist="19050" dir="2700000" algn="tl" rotWithShape="0">
                    <a:schemeClr val="dk1">
                      <a:alpha val="40000"/>
                    </a:schemeClr>
                  </a:outerShdw>
                </a:effectLst>
              </a:rPr>
              <a:t>WELDING</a:t>
            </a:r>
            <a:endParaRPr lang="en-US" sz="4800" b="1" cap="none" spc="0" dirty="0">
              <a:ln w="0"/>
              <a:solidFill>
                <a:schemeClr val="tx1"/>
              </a:solidFill>
              <a:effectLst>
                <a:outerShdw blurRad="38100" dist="19050" dir="2700000" algn="tl" rotWithShape="0">
                  <a:schemeClr val="dk1">
                    <a:alpha val="40000"/>
                  </a:schemeClr>
                </a:outerShdw>
              </a:effectLst>
            </a:endParaRPr>
          </a:p>
        </p:txBody>
      </p:sp>
      <p:pic>
        <p:nvPicPr>
          <p:cNvPr id="8" name="Picture 7"/>
          <p:cNvPicPr>
            <a:picLocks noChangeAspect="1"/>
          </p:cNvPicPr>
          <p:nvPr/>
        </p:nvPicPr>
        <p:blipFill>
          <a:blip r:embed="rId2"/>
          <a:stretch>
            <a:fillRect/>
          </a:stretch>
        </p:blipFill>
        <p:spPr>
          <a:xfrm>
            <a:off x="476019" y="215850"/>
            <a:ext cx="4131058" cy="426471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stretch>
            <a:fillRect/>
          </a:stretch>
        </p:blipFill>
        <p:spPr>
          <a:xfrm>
            <a:off x="8262736" y="2305871"/>
            <a:ext cx="3592239" cy="2953619"/>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004552" y="4713668"/>
            <a:ext cx="10277341" cy="1600438"/>
          </a:xfrm>
          <a:prstGeom prst="rect">
            <a:avLst/>
          </a:prstGeom>
          <a:noFill/>
        </p:spPr>
        <p:txBody>
          <a:bodyPr wrap="square" rtlCol="0">
            <a:spAutoFit/>
          </a:bodyPr>
          <a:lstStyle/>
          <a:p>
            <a:pPr marL="285750" indent="-285750">
              <a:buFont typeface="Arial" panose="020B0604020202020204" pitchFamily="34" charset="0"/>
              <a:buChar char="•"/>
            </a:pPr>
            <a:endParaRPr lang="en-IN" sz="2000" dirty="0" smtClean="0">
              <a:solidFill>
                <a:schemeClr val="tx1">
                  <a:lumMod val="95000"/>
                  <a:lumOff val="5000"/>
                </a:schemeClr>
              </a:solidFill>
            </a:endParaRPr>
          </a:p>
          <a:p>
            <a:pPr marL="285750" indent="-285750">
              <a:buFont typeface="Arial" panose="020B0604020202020204" pitchFamily="34" charset="0"/>
              <a:buChar char="•"/>
            </a:pPr>
            <a:r>
              <a:rPr lang="en-IN" sz="2000" b="1" dirty="0" smtClean="0">
                <a:solidFill>
                  <a:schemeClr val="tx1">
                    <a:lumMod val="95000"/>
                    <a:lumOff val="5000"/>
                  </a:schemeClr>
                </a:solidFill>
              </a:rPr>
              <a:t>The method of welding used is pulse beam welding.</a:t>
            </a:r>
          </a:p>
          <a:p>
            <a:endParaRPr lang="en-IN" sz="2000" b="1" dirty="0">
              <a:solidFill>
                <a:schemeClr val="tx1">
                  <a:lumMod val="95000"/>
                  <a:lumOff val="5000"/>
                </a:schemeClr>
              </a:solidFill>
            </a:endParaRPr>
          </a:p>
          <a:p>
            <a:pPr marL="285750" indent="-285750">
              <a:buFont typeface="Arial" panose="020B0604020202020204" pitchFamily="34" charset="0"/>
              <a:buChar char="•"/>
            </a:pPr>
            <a:r>
              <a:rPr lang="en-IN" sz="2000" b="1" dirty="0" smtClean="0">
                <a:solidFill>
                  <a:schemeClr val="tx1">
                    <a:lumMod val="95000"/>
                    <a:lumOff val="5000"/>
                  </a:schemeClr>
                </a:solidFill>
              </a:rPr>
              <a:t>Pulse beam welding employs </a:t>
            </a:r>
            <a:r>
              <a:rPr lang="en-IN" sz="2000" b="1" dirty="0" err="1" smtClean="0">
                <a:solidFill>
                  <a:schemeClr val="tx1">
                    <a:lumMod val="95000"/>
                    <a:lumOff val="5000"/>
                  </a:schemeClr>
                </a:solidFill>
              </a:rPr>
              <a:t>mili</a:t>
            </a:r>
            <a:r>
              <a:rPr lang="en-IN" sz="2000" b="1" dirty="0" smtClean="0">
                <a:solidFill>
                  <a:schemeClr val="tx1">
                    <a:lumMod val="95000"/>
                    <a:lumOff val="5000"/>
                  </a:schemeClr>
                </a:solidFill>
              </a:rPr>
              <a:t>-second long pulses to join two SAS panels.</a:t>
            </a:r>
            <a:endParaRPr lang="en-US" sz="2000" b="1" dirty="0">
              <a:solidFill>
                <a:schemeClr val="tx1">
                  <a:lumMod val="95000"/>
                  <a:lumOff val="5000"/>
                </a:schemeClr>
              </a:solidFill>
            </a:endParaRPr>
          </a:p>
          <a:p>
            <a:endParaRPr lang="en-US" dirty="0"/>
          </a:p>
        </p:txBody>
      </p:sp>
    </p:spTree>
    <p:extLst>
      <p:ext uri="{BB962C8B-B14F-4D97-AF65-F5344CB8AC3E}">
        <p14:creationId xmlns:p14="http://schemas.microsoft.com/office/powerpoint/2010/main" val="16793650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451" y="188686"/>
            <a:ext cx="5667778" cy="6487886"/>
          </a:xfrm>
          <a:prstGeom prst="rect">
            <a:avLst/>
          </a:prstGeom>
          <a:ln w="38100">
            <a:solidFill>
              <a:schemeClr val="tx1">
                <a:lumMod val="95000"/>
                <a:lumOff val="5000"/>
              </a:schemeClr>
            </a:solidFill>
          </a:ln>
          <a:effectLst/>
        </p:spPr>
      </p:pic>
      <p:pic>
        <p:nvPicPr>
          <p:cNvPr id="7" name="Picture 6"/>
          <p:cNvPicPr>
            <a:picLocks noChangeAspect="1"/>
          </p:cNvPicPr>
          <p:nvPr/>
        </p:nvPicPr>
        <p:blipFill>
          <a:blip r:embed="rId3"/>
          <a:stretch>
            <a:fillRect/>
          </a:stretch>
        </p:blipFill>
        <p:spPr>
          <a:xfrm>
            <a:off x="6037943" y="174171"/>
            <a:ext cx="5983968" cy="6502400"/>
          </a:xfrm>
          <a:prstGeom prst="rect">
            <a:avLst/>
          </a:prstGeom>
          <a:ln w="38100">
            <a:solidFill>
              <a:schemeClr val="tx1">
                <a:lumMod val="95000"/>
                <a:lumOff val="5000"/>
              </a:schemeClr>
            </a:solidFill>
          </a:ln>
          <a:effectLst>
            <a:innerShdw blurRad="114300">
              <a:prstClr val="black"/>
            </a:innerShdw>
          </a:effectLst>
        </p:spPr>
      </p:pic>
    </p:spTree>
    <p:extLst>
      <p:ext uri="{BB962C8B-B14F-4D97-AF65-F5344CB8AC3E}">
        <p14:creationId xmlns:p14="http://schemas.microsoft.com/office/powerpoint/2010/main" val="17776629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51017" y="0"/>
            <a:ext cx="7615646" cy="769441"/>
          </a:xfrm>
          <a:prstGeom prst="rect">
            <a:avLst/>
          </a:prstGeom>
          <a:noFill/>
        </p:spPr>
        <p:txBody>
          <a:bodyPr wrap="square" rtlCol="0">
            <a:spAutoFit/>
          </a:bodyPr>
          <a:lstStyle/>
          <a:p>
            <a:r>
              <a:rPr lang="en-US" sz="4400" b="1" dirty="0" smtClean="0">
                <a:solidFill>
                  <a:schemeClr val="tx1">
                    <a:lumMod val="95000"/>
                    <a:lumOff val="5000"/>
                  </a:schemeClr>
                </a:solidFill>
              </a:rPr>
              <a:t>				CORROSION TEST</a:t>
            </a:r>
            <a:endParaRPr lang="en-US" sz="4400" b="1" dirty="0">
              <a:solidFill>
                <a:schemeClr val="tx1">
                  <a:lumMod val="95000"/>
                  <a:lumOff val="5000"/>
                </a:schemeClr>
              </a:solidFill>
            </a:endParaRPr>
          </a:p>
        </p:txBody>
      </p:sp>
      <p:sp>
        <p:nvSpPr>
          <p:cNvPr id="7" name="TextBox 6"/>
          <p:cNvSpPr txBox="1"/>
          <p:nvPr/>
        </p:nvSpPr>
        <p:spPr>
          <a:xfrm>
            <a:off x="302985" y="4609515"/>
            <a:ext cx="11482251" cy="1692771"/>
          </a:xfrm>
          <a:prstGeom prst="rect">
            <a:avLst/>
          </a:prstGeom>
          <a:noFill/>
        </p:spPr>
        <p:txBody>
          <a:bodyPr wrap="square" rtlCol="0">
            <a:spAutoFit/>
          </a:bodyPr>
          <a:lstStyle/>
          <a:p>
            <a:r>
              <a:rPr lang="en-US" sz="2800" b="1" dirty="0" smtClean="0"/>
              <a:t>:</a:t>
            </a:r>
            <a:r>
              <a:rPr lang="en-US" sz="3200" b="1" dirty="0" smtClean="0"/>
              <a:t>Results</a:t>
            </a:r>
            <a:r>
              <a:rPr lang="en-US" sz="2800" b="1" dirty="0" smtClean="0"/>
              <a:t>:</a:t>
            </a:r>
            <a:r>
              <a:rPr lang="en-US" dirty="0" smtClean="0"/>
              <a:t> </a:t>
            </a:r>
            <a:r>
              <a:rPr lang="en-US" b="1" dirty="0" smtClean="0"/>
              <a:t/>
            </a:r>
            <a:br>
              <a:rPr lang="en-US" b="1" dirty="0" smtClean="0"/>
            </a:br>
            <a:r>
              <a:rPr lang="en-US" sz="2400" b="1" dirty="0" err="1" smtClean="0">
                <a:solidFill>
                  <a:srgbClr val="FF0000"/>
                </a:solidFill>
              </a:rPr>
              <a:t>Aluminium</a:t>
            </a:r>
            <a:r>
              <a:rPr lang="en-US" sz="2400" b="1" dirty="0" smtClean="0">
                <a:solidFill>
                  <a:srgbClr val="FF0000"/>
                </a:solidFill>
              </a:rPr>
              <a:t> Foam is unaffected by the corrosive medium (sea water) and no structural defects were detected. Steel face sheets are protected by usual anti corrosive methods. Al Foam Sandwich is suitable for marine use.</a:t>
            </a:r>
            <a:endParaRPr lang="en-US" b="1" dirty="0">
              <a:solidFill>
                <a:srgbClr val="FF0000"/>
              </a:solidFill>
            </a:endParaRPr>
          </a:p>
        </p:txBody>
      </p:sp>
      <p:pic>
        <p:nvPicPr>
          <p:cNvPr id="2051" name="Picture 3"/>
          <p:cNvPicPr>
            <a:picLocks noChangeAspect="1" noChangeArrowheads="1"/>
          </p:cNvPicPr>
          <p:nvPr/>
        </p:nvPicPr>
        <p:blipFill>
          <a:blip r:embed="rId2"/>
          <a:srcRect/>
          <a:stretch>
            <a:fillRect/>
          </a:stretch>
        </p:blipFill>
        <p:spPr bwMode="auto">
          <a:xfrm>
            <a:off x="6531922" y="1165635"/>
            <a:ext cx="5446384" cy="3206339"/>
          </a:xfrm>
          <a:prstGeom prst="rect">
            <a:avLst/>
          </a:prstGeom>
          <a:noFill/>
          <a:ln w="9525">
            <a:noFill/>
            <a:miter lim="800000"/>
            <a:headEnd/>
            <a:tailEnd/>
          </a:ln>
        </p:spPr>
      </p:pic>
      <p:sp>
        <p:nvSpPr>
          <p:cNvPr id="11" name="TextBox 10"/>
          <p:cNvSpPr txBox="1"/>
          <p:nvPr/>
        </p:nvSpPr>
        <p:spPr>
          <a:xfrm>
            <a:off x="461417" y="2242502"/>
            <a:ext cx="5904412" cy="954107"/>
          </a:xfrm>
          <a:prstGeom prst="rect">
            <a:avLst/>
          </a:prstGeom>
          <a:noFill/>
        </p:spPr>
        <p:txBody>
          <a:bodyPr wrap="square" rtlCol="0">
            <a:spAutoFit/>
          </a:bodyPr>
          <a:lstStyle/>
          <a:p>
            <a:r>
              <a:rPr lang="en-US" sz="2400" b="1" dirty="0" smtClean="0"/>
              <a:t>     </a:t>
            </a:r>
            <a:r>
              <a:rPr lang="en-US" sz="2800" b="1" dirty="0" err="1" smtClean="0"/>
              <a:t>Aluminium</a:t>
            </a:r>
            <a:r>
              <a:rPr lang="en-US" sz="2800" b="1" dirty="0" smtClean="0"/>
              <a:t> Foam Exposed to </a:t>
            </a:r>
            <a:r>
              <a:rPr lang="en-US" sz="2800" b="1" dirty="0" err="1" smtClean="0"/>
              <a:t>NaCl</a:t>
            </a:r>
            <a:r>
              <a:rPr lang="en-US" sz="2800" b="1" dirty="0" smtClean="0"/>
              <a:t>                             </a:t>
            </a:r>
          </a:p>
          <a:p>
            <a:r>
              <a:rPr lang="en-US" sz="2800" b="1" dirty="0" smtClean="0"/>
              <a:t>     spray for 1000 hours.</a:t>
            </a:r>
            <a:endParaRPr lang="en-US" sz="2800" b="1" dirty="0"/>
          </a:p>
        </p:txBody>
      </p:sp>
    </p:spTree>
    <p:extLst>
      <p:ext uri="{BB962C8B-B14F-4D97-AF65-F5344CB8AC3E}">
        <p14:creationId xmlns:p14="http://schemas.microsoft.com/office/powerpoint/2010/main" val="5294708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aktej\Desktop\AFS_Pohltech_Metalfoam_02.jpg"/>
          <p:cNvPicPr>
            <a:picLocks noChangeAspect="1" noChangeArrowheads="1"/>
          </p:cNvPicPr>
          <p:nvPr/>
        </p:nvPicPr>
        <p:blipFill>
          <a:blip r:embed="rId2"/>
          <a:srcRect b="5630"/>
          <a:stretch>
            <a:fillRect/>
          </a:stretch>
        </p:blipFill>
        <p:spPr bwMode="auto">
          <a:xfrm>
            <a:off x="0" y="0"/>
            <a:ext cx="12192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00CC"/>
                </a:solidFill>
              </a:rPr>
              <a:t>AIM</a:t>
            </a:r>
            <a:endParaRPr lang="en-US" b="1" dirty="0"/>
          </a:p>
        </p:txBody>
      </p:sp>
      <p:sp>
        <p:nvSpPr>
          <p:cNvPr id="3" name="Content Placeholder 2"/>
          <p:cNvSpPr>
            <a:spLocks noGrp="1"/>
          </p:cNvSpPr>
          <p:nvPr>
            <p:ph idx="1"/>
          </p:nvPr>
        </p:nvSpPr>
        <p:spPr/>
        <p:txBody>
          <a:bodyPr>
            <a:normAutofit/>
          </a:bodyPr>
          <a:lstStyle/>
          <a:p>
            <a:endParaRPr lang="en-IN" dirty="0" smtClean="0"/>
          </a:p>
          <a:p>
            <a:r>
              <a:rPr lang="en-IN" b="1" dirty="0" smtClean="0"/>
              <a:t>Reduction in Ship Structural Weight.</a:t>
            </a:r>
          </a:p>
          <a:p>
            <a:endParaRPr lang="en-IN" b="1" dirty="0" smtClean="0"/>
          </a:p>
          <a:p>
            <a:r>
              <a:rPr lang="en-IN" b="1" dirty="0" smtClean="0"/>
              <a:t>Improving Cargo Carrying Capacity.</a:t>
            </a:r>
          </a:p>
          <a:p>
            <a:endParaRPr lang="en-IN" b="1" dirty="0" smtClean="0"/>
          </a:p>
          <a:p>
            <a:r>
              <a:rPr lang="en-IN" b="1" dirty="0" smtClean="0"/>
              <a:t>Adhering to Environmental Standards.</a:t>
            </a:r>
          </a:p>
          <a:p>
            <a:endParaRPr lang="en-IN" b="1"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p:txBody>
      </p:sp>
    </p:spTree>
    <p:extLst>
      <p:ext uri="{BB962C8B-B14F-4D97-AF65-F5344CB8AC3E}">
        <p14:creationId xmlns:p14="http://schemas.microsoft.com/office/powerpoint/2010/main" val="36465613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281467" y="0"/>
            <a:ext cx="3770584" cy="86177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1" i="0" u="none" strike="noStrike" kern="0" cap="none" spc="0" normalizeH="0" baseline="0" noProof="0" dirty="0" smtClean="0">
                <a:ln>
                  <a:noFill/>
                </a:ln>
                <a:solidFill>
                  <a:srgbClr val="0000CC"/>
                </a:solidFill>
                <a:effectLst/>
                <a:uLnTx/>
                <a:uFillTx/>
              </a:rPr>
              <a:t>APPLICATION</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8" name="Text Placeholder 2"/>
          <p:cNvSpPr txBox="1">
            <a:spLocks/>
          </p:cNvSpPr>
          <p:nvPr/>
        </p:nvSpPr>
        <p:spPr bwMode="auto">
          <a:xfrm>
            <a:off x="428596" y="1216693"/>
            <a:ext cx="4040188" cy="1857388"/>
          </a:xfrm>
          <a:prstGeom prst="rect">
            <a:avLst/>
          </a:prstGeom>
          <a:noFill/>
          <a:ln w="9525">
            <a:solidFill>
              <a:srgbClr val="FF0000"/>
            </a:solidFill>
            <a:miter lim="800000"/>
            <a:headEnd/>
            <a:tailEnd/>
          </a:ln>
        </p:spPr>
        <p:txBody>
          <a:bodyPr vert="horz" wrap="square" lIns="45720" tIns="0" rIns="45720" bIns="0" numCol="1" anchor="ctr" anchorCtr="0" compatLnSpc="1">
            <a:prstTxWarp prst="textNoShape">
              <a:avLst/>
            </a:prstTxWarp>
            <a:noAutofit/>
          </a:bodyPr>
          <a:lstStyle>
            <a:lvl1pPr marL="0" indent="0" algn="l" defTabSz="-13873163" rtl="0" eaLnBrk="0" fontAlgn="base" hangingPunct="0">
              <a:spcBef>
                <a:spcPct val="20000"/>
              </a:spcBef>
              <a:spcAft>
                <a:spcPct val="0"/>
              </a:spcAft>
              <a:buClr>
                <a:srgbClr val="0BD0D9"/>
              </a:buClr>
              <a:buSzPct val="95000"/>
              <a:buFont typeface="Wingdings 2" pitchFamily="18" charset="2"/>
              <a:buNone/>
              <a:defRPr sz="2400" b="1" kern="1200" cap="none" baseline="0">
                <a:solidFill>
                  <a:schemeClr val="tx2"/>
                </a:solidFill>
                <a:effectLst/>
                <a:latin typeface="+mn-lt"/>
                <a:ea typeface="+mn-ea"/>
                <a:cs typeface="+mn-cs"/>
              </a:defRPr>
            </a:lvl1pPr>
            <a:lvl2pPr marL="742950" indent="-285750" algn="l" defTabSz="-13873163" rtl="0" eaLnBrk="0" fontAlgn="base" hangingPunct="0">
              <a:spcBef>
                <a:spcPct val="20000"/>
              </a:spcBef>
              <a:spcAft>
                <a:spcPct val="0"/>
              </a:spcAft>
              <a:buClr>
                <a:schemeClr val="accent1"/>
              </a:buClr>
              <a:buSzPct val="85000"/>
              <a:buFont typeface="Wingdings 2" pitchFamily="18" charset="2"/>
              <a:buNone/>
              <a:defRPr sz="2000" b="1" kern="1200">
                <a:solidFill>
                  <a:schemeClr val="tx1"/>
                </a:solidFill>
                <a:latin typeface="+mn-lt"/>
                <a:ea typeface="+mn-ea"/>
                <a:cs typeface="+mn-cs"/>
              </a:defRPr>
            </a:lvl2pPr>
            <a:lvl3pPr marL="1143000" indent="-228600" algn="l" defTabSz="-13873163" rtl="0" eaLnBrk="0" fontAlgn="base" hangingPunct="0">
              <a:spcBef>
                <a:spcPct val="20000"/>
              </a:spcBef>
              <a:spcAft>
                <a:spcPct val="0"/>
              </a:spcAft>
              <a:buClr>
                <a:schemeClr val="accent2"/>
              </a:buClr>
              <a:buSzPct val="70000"/>
              <a:buFont typeface="Wingdings 2" pitchFamily="18" charset="2"/>
              <a:buNone/>
              <a:defRPr sz="1800" b="1" kern="1200">
                <a:solidFill>
                  <a:schemeClr val="tx1"/>
                </a:solidFill>
                <a:latin typeface="+mn-lt"/>
                <a:ea typeface="+mn-ea"/>
                <a:cs typeface="+mn-cs"/>
              </a:defRPr>
            </a:lvl3pPr>
            <a:lvl4pPr marL="1600200" indent="-228600" algn="l" defTabSz="-13873163" rtl="0" eaLnBrk="0" fontAlgn="base" hangingPunct="0">
              <a:spcBef>
                <a:spcPct val="20000"/>
              </a:spcBef>
              <a:spcAft>
                <a:spcPct val="0"/>
              </a:spcAft>
              <a:buClr>
                <a:srgbClr val="0BD0D9"/>
              </a:buClr>
              <a:buSzPct val="65000"/>
              <a:buFont typeface="Wingdings 2" pitchFamily="18" charset="2"/>
              <a:buNone/>
              <a:defRPr sz="1600" b="1" kern="1200">
                <a:solidFill>
                  <a:schemeClr val="tx1"/>
                </a:solidFill>
                <a:latin typeface="+mn-lt"/>
                <a:ea typeface="+mn-ea"/>
                <a:cs typeface="+mn-cs"/>
              </a:defRPr>
            </a:lvl4pPr>
            <a:lvl5pPr marL="2057400" indent="-228600" algn="l" defTabSz="-13873163" rtl="0" eaLnBrk="0" fontAlgn="base" hangingPunct="0">
              <a:spcBef>
                <a:spcPct val="20000"/>
              </a:spcBef>
              <a:spcAft>
                <a:spcPct val="0"/>
              </a:spcAft>
              <a:buClr>
                <a:srgbClr val="10CF9B"/>
              </a:buClr>
              <a:buSzPct val="65000"/>
              <a:buFont typeface="Wingdings 2" pitchFamily="18" charset="2"/>
              <a:buNone/>
              <a:defRPr sz="1600" b="1" kern="1200">
                <a:solidFill>
                  <a:schemeClr val="tx1"/>
                </a:solidFill>
                <a:latin typeface="+mn-lt"/>
                <a:ea typeface="+mn-ea"/>
                <a:cs typeface="+mn-cs"/>
              </a:defRPr>
            </a:lvl5pPr>
            <a:lvl6pPr marL="1737360" indent="-210312" algn="l" rtl="0" latinLnBrk="0">
              <a:spcBef>
                <a:spcPct val="20000"/>
              </a:spcBef>
              <a:buClr>
                <a:schemeClr val="accent5"/>
              </a:buClr>
              <a:buSzPct val="80000"/>
              <a:buFont typeface="Wingdings 2"/>
              <a:buChar char=""/>
              <a:defRPr sz="1800" kern="1200">
                <a:solidFill>
                  <a:schemeClr val="tx1"/>
                </a:solidFill>
                <a:latin typeface="+mn-lt"/>
                <a:ea typeface="+mn-ea"/>
                <a:cs typeface="+mn-cs"/>
              </a:defRPr>
            </a:lvl6pPr>
            <a:lvl7pPr marL="1920240" indent="-182880" algn="l" rtl="0" latinLnBrk="0">
              <a:spcBef>
                <a:spcPct val="20000"/>
              </a:spcBef>
              <a:buClr>
                <a:schemeClr val="accent6"/>
              </a:buClr>
              <a:buSzPct val="80000"/>
              <a:buFont typeface="Wingdings 2"/>
              <a:buChar char=""/>
              <a:defRPr sz="1600" kern="1200" baseline="0">
                <a:solidFill>
                  <a:schemeClr val="tx1"/>
                </a:solidFill>
                <a:latin typeface="+mn-lt"/>
                <a:ea typeface="+mn-ea"/>
                <a:cs typeface="+mn-cs"/>
              </a:defRPr>
            </a:lvl7pPr>
            <a:lvl8pPr marL="2194560" indent="-182880" algn="l" rtl="0" latinLnBrk="0">
              <a:spcBef>
                <a:spcPct val="20000"/>
              </a:spcBef>
              <a:buClr>
                <a:schemeClr val="tx2"/>
              </a:buClr>
              <a:buChar char="•"/>
              <a:defRPr sz="1600" kern="1200">
                <a:solidFill>
                  <a:schemeClr val="tx1"/>
                </a:solidFill>
                <a:latin typeface="+mn-lt"/>
                <a:ea typeface="+mn-ea"/>
                <a:cs typeface="+mn-cs"/>
              </a:defRPr>
            </a:lvl8pPr>
            <a:lvl9pPr marL="2468880" indent="-182880" algn="l" rtl="0" latinLnBrk="0">
              <a:spcBef>
                <a:spcPct val="20000"/>
              </a:spcBef>
              <a:buClr>
                <a:schemeClr val="tx2"/>
              </a:buClr>
              <a:buFontTx/>
              <a:buChar char="•"/>
              <a:defRPr sz="1400" kern="1200" baseline="0">
                <a:solidFill>
                  <a:schemeClr val="tx1"/>
                </a:solidFill>
                <a:latin typeface="+mn-lt"/>
                <a:ea typeface="+mn-ea"/>
                <a:cs typeface="+mn-cs"/>
              </a:defRPr>
            </a:lvl9pPr>
          </a:lstStyle>
          <a:p>
            <a:pPr marL="0" marR="0" lvl="0" indent="0" algn="l" defTabSz="-13873163" rtl="0" eaLnBrk="0" fontAlgn="base" latinLnBrk="0" hangingPunct="0">
              <a:lnSpc>
                <a:spcPct val="100000"/>
              </a:lnSpc>
              <a:spcBef>
                <a:spcPct val="20000"/>
              </a:spcBef>
              <a:spcAft>
                <a:spcPct val="0"/>
              </a:spcAft>
              <a:buClr>
                <a:srgbClr val="0BD0D9"/>
              </a:buClr>
              <a:buSzPct val="95000"/>
              <a:buFont typeface="Wingdings 2" pitchFamily="18" charset="2"/>
              <a:buNone/>
              <a:tabLst/>
              <a:defRPr/>
            </a:pPr>
            <a:r>
              <a:rPr kumimoji="0" lang="en-US" sz="2400" b="1" i="0" u="none" strike="noStrike" kern="1200" cap="none" spc="0" normalizeH="0" baseline="0" noProof="0" dirty="0" smtClean="0">
                <a:ln>
                  <a:noFill/>
                </a:ln>
                <a:solidFill>
                  <a:srgbClr val="04617B"/>
                </a:solidFill>
                <a:effectLst/>
                <a:uLnTx/>
                <a:uFillTx/>
                <a:latin typeface="Constantia"/>
              </a:rPr>
              <a:t>Vessel : MV Derbyshire</a:t>
            </a:r>
          </a:p>
          <a:p>
            <a:pPr marL="0" marR="0" lvl="0" indent="0" algn="l" defTabSz="-13873163" rtl="0" eaLnBrk="0" fontAlgn="base" latinLnBrk="0" hangingPunct="0">
              <a:lnSpc>
                <a:spcPct val="100000"/>
              </a:lnSpc>
              <a:spcBef>
                <a:spcPct val="20000"/>
              </a:spcBef>
              <a:spcAft>
                <a:spcPct val="0"/>
              </a:spcAft>
              <a:buClr>
                <a:srgbClr val="0BD0D9"/>
              </a:buClr>
              <a:buSzPct val="95000"/>
              <a:buFont typeface="Wingdings 2" pitchFamily="18" charset="2"/>
              <a:buNone/>
              <a:tabLst/>
              <a:defRPr/>
            </a:pPr>
            <a:r>
              <a:rPr kumimoji="0" lang="en-US" sz="2400" b="1" i="0" u="none" strike="noStrike" kern="1200" cap="none" spc="0" normalizeH="0" baseline="0" noProof="0" dirty="0" smtClean="0">
                <a:ln>
                  <a:noFill/>
                </a:ln>
                <a:solidFill>
                  <a:srgbClr val="04617B"/>
                </a:solidFill>
                <a:effectLst/>
                <a:uLnTx/>
                <a:uFillTx/>
                <a:latin typeface="Constantia"/>
              </a:rPr>
              <a:t>Biggest British Ship lost in Typhoon on </a:t>
            </a:r>
            <a:r>
              <a:rPr kumimoji="0" lang="en-US" sz="2400" b="1" i="0" u="none" strike="noStrike" kern="1200" cap="none" spc="0" normalizeH="0" baseline="0" noProof="0" dirty="0" smtClean="0">
                <a:ln>
                  <a:noFill/>
                </a:ln>
                <a:solidFill>
                  <a:srgbClr val="04617B"/>
                </a:solidFill>
                <a:effectLst/>
                <a:uLnTx/>
                <a:uFillTx/>
                <a:latin typeface="Constantia" panose="02030602050306030303" pitchFamily="18" charset="0"/>
              </a:rPr>
              <a:t>10.09.1980 at 4 years age.</a:t>
            </a:r>
            <a:endParaRPr kumimoji="0" lang="en-US" sz="2400" b="1" i="0" u="none" strike="noStrike" kern="1200" cap="none" spc="0" normalizeH="0" baseline="0" noProof="0" dirty="0">
              <a:ln>
                <a:noFill/>
              </a:ln>
              <a:solidFill>
                <a:srgbClr val="04617B"/>
              </a:solidFill>
              <a:effectLst/>
              <a:uLnTx/>
              <a:uFillTx/>
              <a:latin typeface="Constantia" panose="02030602050306030303" pitchFamily="18" charset="0"/>
            </a:endParaRPr>
          </a:p>
        </p:txBody>
      </p:sp>
      <p:sp>
        <p:nvSpPr>
          <p:cNvPr id="9" name="Content Placeholder 4"/>
          <p:cNvSpPr txBox="1">
            <a:spLocks/>
          </p:cNvSpPr>
          <p:nvPr/>
        </p:nvSpPr>
        <p:spPr bwMode="auto">
          <a:xfrm>
            <a:off x="428596" y="3429000"/>
            <a:ext cx="4040188" cy="3941763"/>
          </a:xfrm>
          <a:prstGeom prst="rect">
            <a:avLst/>
          </a:prstGeom>
          <a:noFill/>
          <a:ln w="9525">
            <a:noFill/>
            <a:miter lim="800000"/>
            <a:headEnd/>
            <a:tailEnd/>
          </a:ln>
        </p:spPr>
        <p:txBody>
          <a:bodyPr vert="horz" wrap="square" lIns="91440" tIns="0" rIns="91440" bIns="45720" numCol="1" anchor="t" anchorCtr="0" compatLnSpc="1">
            <a:prstTxWarp prst="textNoShape">
              <a:avLst/>
            </a:prstTxWarp>
          </a:bodyPr>
          <a:lstStyle>
            <a:lvl1pPr marL="342900" indent="-342900" algn="l" defTabSz="-13873163" rtl="0" eaLnBrk="0" fontAlgn="base" hangingPunct="0">
              <a:spcBef>
                <a:spcPct val="20000"/>
              </a:spcBef>
              <a:spcAft>
                <a:spcPct val="0"/>
              </a:spcAft>
              <a:buClr>
                <a:srgbClr val="0BD0D9"/>
              </a:buClr>
              <a:buSzPct val="95000"/>
              <a:buFont typeface="Wingdings 2" pitchFamily="18" charset="2"/>
              <a:buChar char=""/>
              <a:defRPr sz="2200" kern="12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accent1"/>
              </a:buClr>
              <a:buSzPct val="85000"/>
              <a:buFont typeface="Wingdings 2" pitchFamily="18" charset="2"/>
              <a:buChar char=""/>
              <a:defRPr sz="2000" kern="1200">
                <a:solidFill>
                  <a:schemeClr val="tx1"/>
                </a:solidFill>
                <a:latin typeface="+mn-lt"/>
                <a:ea typeface="+mn-ea"/>
                <a:cs typeface="+mn-cs"/>
              </a:defRPr>
            </a:lvl2pPr>
            <a:lvl3pPr marL="1143000" indent="-228600" algn="l" defTabSz="-13873163" rtl="0" eaLnBrk="0" fontAlgn="base" hangingPunct="0">
              <a:spcBef>
                <a:spcPct val="20000"/>
              </a:spcBef>
              <a:spcAft>
                <a:spcPct val="0"/>
              </a:spcAft>
              <a:buClr>
                <a:schemeClr val="accent2"/>
              </a:buClr>
              <a:buSzPct val="70000"/>
              <a:buFont typeface="Wingdings 2" pitchFamily="18" charset="2"/>
              <a:buChar char=""/>
              <a:defRPr sz="1800" kern="1200">
                <a:solidFill>
                  <a:schemeClr val="tx1"/>
                </a:solidFill>
                <a:latin typeface="+mn-lt"/>
                <a:ea typeface="+mn-ea"/>
                <a:cs typeface="+mn-cs"/>
              </a:defRPr>
            </a:lvl3pPr>
            <a:lvl4pPr marL="1600200" indent="-228600" algn="l" defTabSz="-13873163" rtl="0" eaLnBrk="0" fontAlgn="base" hangingPunct="0">
              <a:spcBef>
                <a:spcPct val="20000"/>
              </a:spcBef>
              <a:spcAft>
                <a:spcPct val="0"/>
              </a:spcAft>
              <a:buClr>
                <a:srgbClr val="0BD0D9"/>
              </a:buClr>
              <a:buSzPct val="65000"/>
              <a:buFont typeface="Wingdings 2" pitchFamily="18" charset="2"/>
              <a:buChar char=""/>
              <a:defRPr sz="1600" kern="1200">
                <a:solidFill>
                  <a:schemeClr val="tx1"/>
                </a:solidFill>
                <a:latin typeface="+mn-lt"/>
                <a:ea typeface="+mn-ea"/>
                <a:cs typeface="+mn-cs"/>
              </a:defRPr>
            </a:lvl4pPr>
            <a:lvl5pPr marL="2057400" indent="-228600" algn="l" defTabSz="-13873163" rtl="0" eaLnBrk="0" fontAlgn="base" hangingPunct="0">
              <a:spcBef>
                <a:spcPct val="20000"/>
              </a:spcBef>
              <a:spcAft>
                <a:spcPct val="0"/>
              </a:spcAft>
              <a:buClr>
                <a:srgbClr val="10CF9B"/>
              </a:buClr>
              <a:buSzPct val="65000"/>
              <a:buFont typeface="Wingdings 2" pitchFamily="18" charset="2"/>
              <a:buChar char=""/>
              <a:defRPr sz="1600" kern="1200">
                <a:solidFill>
                  <a:schemeClr val="tx1"/>
                </a:solidFill>
                <a:latin typeface="+mn-lt"/>
                <a:ea typeface="+mn-ea"/>
                <a:cs typeface="+mn-cs"/>
              </a:defRPr>
            </a:lvl5pPr>
            <a:lvl6pPr marL="1737360" indent="-210312" algn="l" rtl="0" latinLnBrk="0">
              <a:spcBef>
                <a:spcPct val="20000"/>
              </a:spcBef>
              <a:buClr>
                <a:schemeClr val="accent5"/>
              </a:buClr>
              <a:buSzPct val="80000"/>
              <a:buFont typeface="Wingdings 2"/>
              <a:buChar char=""/>
              <a:defRPr sz="1800" kern="1200">
                <a:solidFill>
                  <a:schemeClr val="tx1"/>
                </a:solidFill>
                <a:latin typeface="+mn-lt"/>
                <a:ea typeface="+mn-ea"/>
                <a:cs typeface="+mn-cs"/>
              </a:defRPr>
            </a:lvl6pPr>
            <a:lvl7pPr marL="1920240" indent="-182880" algn="l" rtl="0" latinLnBrk="0">
              <a:spcBef>
                <a:spcPct val="20000"/>
              </a:spcBef>
              <a:buClr>
                <a:schemeClr val="accent6"/>
              </a:buClr>
              <a:buSzPct val="80000"/>
              <a:buFont typeface="Wingdings 2"/>
              <a:buChar char=""/>
              <a:defRPr sz="1600" kern="1200" baseline="0">
                <a:solidFill>
                  <a:schemeClr val="tx1"/>
                </a:solidFill>
                <a:latin typeface="+mn-lt"/>
                <a:ea typeface="+mn-ea"/>
                <a:cs typeface="+mn-cs"/>
              </a:defRPr>
            </a:lvl7pPr>
            <a:lvl8pPr marL="2194560" indent="-182880" algn="l" rtl="0" latinLnBrk="0">
              <a:spcBef>
                <a:spcPct val="20000"/>
              </a:spcBef>
              <a:buClr>
                <a:schemeClr val="tx2"/>
              </a:buClr>
              <a:buChar char="•"/>
              <a:defRPr sz="1600" kern="1200">
                <a:solidFill>
                  <a:schemeClr val="tx1"/>
                </a:solidFill>
                <a:latin typeface="+mn-lt"/>
                <a:ea typeface="+mn-ea"/>
                <a:cs typeface="+mn-cs"/>
              </a:defRPr>
            </a:lvl8pPr>
            <a:lvl9pPr marL="2468880" indent="-182880" algn="l" rtl="0" latinLnBrk="0">
              <a:spcBef>
                <a:spcPct val="20000"/>
              </a:spcBef>
              <a:buClr>
                <a:schemeClr val="tx2"/>
              </a:buClr>
              <a:buFontTx/>
              <a:buChar char="•"/>
              <a:defRPr sz="1400" kern="1200" baseline="0">
                <a:solidFill>
                  <a:schemeClr val="tx1"/>
                </a:solidFill>
                <a:latin typeface="+mn-lt"/>
                <a:ea typeface="+mn-ea"/>
                <a:cs typeface="+mn-cs"/>
              </a:defRPr>
            </a:lvl9pPr>
          </a:lstStyle>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None/>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       :Vessel Particulars:</a:t>
            </a: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Length:</a:t>
            </a:r>
            <a:r>
              <a:rPr kumimoji="0" lang="en-IN" sz="2200" b="0" i="0" u="none" strike="noStrike" kern="1200" cap="none" spc="0" normalizeH="0" baseline="0" noProof="0" dirty="0" smtClean="0">
                <a:ln>
                  <a:noFill/>
                </a:ln>
                <a:solidFill>
                  <a:sysClr val="windowText" lastClr="000000"/>
                </a:solidFill>
                <a:effectLst/>
                <a:uLnTx/>
                <a:uFillTx/>
                <a:latin typeface="Constantia"/>
              </a:rPr>
              <a:t> 281.94 Meters.</a:t>
            </a:r>
            <a:r>
              <a:rPr kumimoji="0" lang="en-IN" sz="2200" b="1" i="0" u="none" strike="noStrike" kern="1200" cap="none" spc="0" normalizeH="0" baseline="0" noProof="0" dirty="0" smtClean="0">
                <a:ln>
                  <a:noFill/>
                </a:ln>
                <a:solidFill>
                  <a:sysClr val="windowText" lastClr="000000"/>
                </a:solidFill>
                <a:effectLst/>
                <a:uLnTx/>
                <a:uFillTx/>
                <a:latin typeface="Constantia"/>
              </a:rPr>
              <a:t> </a:t>
            </a:r>
            <a:endParaRPr kumimoji="0" lang="en-US" sz="2200" b="0" i="0" u="none" strike="noStrike" kern="1200" cap="none" spc="0" normalizeH="0" baseline="0" noProof="0" dirty="0" smtClean="0">
              <a:ln>
                <a:noFill/>
              </a:ln>
              <a:solidFill>
                <a:sysClr val="windowText" lastClr="000000"/>
              </a:solidFill>
              <a:effectLst/>
              <a:uLnTx/>
              <a:uFillTx/>
              <a:latin typeface="Constantia"/>
            </a:endParaRP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Beam:</a:t>
            </a:r>
            <a:r>
              <a:rPr kumimoji="0" lang="en-IN" sz="2200" b="0" i="0" u="none" strike="noStrike" kern="1200" cap="none" spc="0" normalizeH="0" baseline="0" noProof="0" dirty="0" smtClean="0">
                <a:ln>
                  <a:noFill/>
                </a:ln>
                <a:solidFill>
                  <a:sysClr val="windowText" lastClr="000000"/>
                </a:solidFill>
                <a:effectLst/>
                <a:uLnTx/>
                <a:uFillTx/>
                <a:latin typeface="Constantia"/>
              </a:rPr>
              <a:t> 44.20 Meters. </a:t>
            </a:r>
            <a:endParaRPr kumimoji="0" lang="en-US" sz="2200" b="0" i="0" u="none" strike="noStrike" kern="1200" cap="none" spc="0" normalizeH="0" baseline="0" noProof="0" dirty="0" smtClean="0">
              <a:ln>
                <a:noFill/>
              </a:ln>
              <a:solidFill>
                <a:sysClr val="windowText" lastClr="000000"/>
              </a:solidFill>
              <a:effectLst/>
              <a:uLnTx/>
              <a:uFillTx/>
              <a:latin typeface="Constantia"/>
            </a:endParaRP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Depth:</a:t>
            </a:r>
            <a:r>
              <a:rPr kumimoji="0" lang="en-IN" sz="2200" b="0" i="0" u="none" strike="noStrike" kern="1200" cap="none" spc="0" normalizeH="0" baseline="0" noProof="0" dirty="0" smtClean="0">
                <a:ln>
                  <a:noFill/>
                </a:ln>
                <a:solidFill>
                  <a:sysClr val="windowText" lastClr="000000"/>
                </a:solidFill>
                <a:effectLst/>
                <a:uLnTx/>
                <a:uFillTx/>
                <a:latin typeface="Constantia"/>
              </a:rPr>
              <a:t> 24.90 Meters. </a:t>
            </a:r>
            <a:endParaRPr kumimoji="0" lang="en-US" sz="2200" b="0" i="0" u="none" strike="noStrike" kern="1200" cap="none" spc="0" normalizeH="0" baseline="0" noProof="0" dirty="0" smtClean="0">
              <a:ln>
                <a:noFill/>
              </a:ln>
              <a:solidFill>
                <a:sysClr val="windowText" lastClr="000000"/>
              </a:solidFill>
              <a:effectLst/>
              <a:uLnTx/>
              <a:uFillTx/>
              <a:latin typeface="Constantia"/>
            </a:endParaRP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Construction Date:</a:t>
            </a:r>
            <a:r>
              <a:rPr kumimoji="0" lang="en-IN" sz="2200" b="0" i="0" u="none" strike="noStrike" kern="1200" cap="none" spc="0" normalizeH="0" baseline="0" noProof="0" dirty="0" smtClean="0">
                <a:ln>
                  <a:noFill/>
                </a:ln>
                <a:solidFill>
                  <a:sysClr val="windowText" lastClr="000000"/>
                </a:solidFill>
                <a:effectLst/>
                <a:uLnTx/>
                <a:uFillTx/>
                <a:latin typeface="Constantia"/>
              </a:rPr>
              <a:t> 1976  </a:t>
            </a:r>
            <a:endParaRPr kumimoji="0" lang="en-US" sz="2200" b="0" i="0" u="none" strike="noStrike" kern="1200" cap="none" spc="0" normalizeH="0" baseline="0" noProof="0" dirty="0" smtClean="0">
              <a:ln>
                <a:noFill/>
              </a:ln>
              <a:solidFill>
                <a:sysClr val="windowText" lastClr="000000"/>
              </a:solidFill>
              <a:effectLst/>
              <a:uLnTx/>
              <a:uFillTx/>
              <a:latin typeface="Constantia"/>
            </a:endParaRP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Vessel Type:</a:t>
            </a:r>
            <a:r>
              <a:rPr kumimoji="0" lang="en-IN" sz="2200" b="0" i="0" u="none" strike="noStrike" kern="1200" cap="none" spc="0" normalizeH="0" baseline="0" noProof="0" dirty="0" smtClean="0">
                <a:ln>
                  <a:noFill/>
                </a:ln>
                <a:solidFill>
                  <a:sysClr val="windowText" lastClr="000000"/>
                </a:solidFill>
                <a:effectLst/>
                <a:uLnTx/>
                <a:uFillTx/>
                <a:latin typeface="Constantia"/>
              </a:rPr>
              <a:t> (OBO) Carrier </a:t>
            </a:r>
            <a:endParaRPr kumimoji="0" lang="en-US" sz="2200" b="0" i="0" u="none" strike="noStrike" kern="1200" cap="none" spc="0" normalizeH="0" baseline="0" noProof="0" dirty="0" smtClean="0">
              <a:ln>
                <a:noFill/>
              </a:ln>
              <a:solidFill>
                <a:sysClr val="windowText" lastClr="000000"/>
              </a:solidFill>
              <a:effectLst/>
              <a:uLnTx/>
              <a:uFillTx/>
              <a:latin typeface="Constantia"/>
            </a:endParaRP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onstantia"/>
              </a:rPr>
              <a:t>Number of Cargo Holds:</a:t>
            </a:r>
            <a:r>
              <a:rPr kumimoji="0" lang="en-IN" sz="2200" b="0" i="0" u="none" strike="noStrike" kern="1200" cap="none" spc="0" normalizeH="0" baseline="0" noProof="0" dirty="0" smtClean="0">
                <a:ln>
                  <a:noFill/>
                </a:ln>
                <a:solidFill>
                  <a:sysClr val="windowText" lastClr="000000"/>
                </a:solidFill>
                <a:effectLst/>
                <a:uLnTx/>
                <a:uFillTx/>
                <a:latin typeface="Constantia"/>
              </a:rPr>
              <a:t> </a:t>
            </a:r>
            <a:r>
              <a:rPr kumimoji="0" lang="en-IN" sz="2200" b="0" i="0" u="none" strike="noStrike" kern="1200" cap="none" spc="0" normalizeH="0" baseline="0" noProof="0" dirty="0" smtClean="0">
                <a:ln>
                  <a:noFill/>
                </a:ln>
                <a:solidFill>
                  <a:sysClr val="windowText" lastClr="000000"/>
                </a:solidFill>
                <a:effectLst/>
                <a:uLnTx/>
                <a:uFillTx/>
                <a:latin typeface="Calibri"/>
              </a:rPr>
              <a:t>9</a:t>
            </a:r>
          </a:p>
          <a:p>
            <a:pPr marL="342900" marR="0" lvl="0" indent="-342900" algn="l" defTabSz="-13873163" rtl="0" eaLnBrk="0" fontAlgn="base" latinLnBrk="0" hangingPunct="0">
              <a:lnSpc>
                <a:spcPct val="100000"/>
              </a:lnSpc>
              <a:spcBef>
                <a:spcPct val="20000"/>
              </a:spcBef>
              <a:spcAft>
                <a:spcPct val="0"/>
              </a:spcAft>
              <a:buClr>
                <a:srgbClr val="0BD0D9"/>
              </a:buClr>
              <a:buSzPct val="95000"/>
              <a:buFont typeface="Wingdings 2" pitchFamily="18" charset="2"/>
              <a:buChar char=""/>
              <a:tabLst/>
              <a:defRPr/>
            </a:pPr>
            <a:r>
              <a:rPr kumimoji="0" lang="en-IN" sz="2200" b="1" i="0" u="none" strike="noStrike" kern="1200" cap="none" spc="0" normalizeH="0" baseline="0" noProof="0" dirty="0" smtClean="0">
                <a:ln>
                  <a:noFill/>
                </a:ln>
                <a:solidFill>
                  <a:sysClr val="windowText" lastClr="000000"/>
                </a:solidFill>
                <a:effectLst/>
                <a:uLnTx/>
                <a:uFillTx/>
                <a:latin typeface="Calibri"/>
              </a:rPr>
              <a:t>Class:</a:t>
            </a:r>
            <a:r>
              <a:rPr kumimoji="0" lang="en-IN" sz="2200" b="0" i="0" u="none" strike="noStrike" kern="1200" cap="none" spc="0" normalizeH="0" baseline="0" noProof="0" dirty="0" smtClean="0">
                <a:ln>
                  <a:noFill/>
                </a:ln>
                <a:solidFill>
                  <a:sysClr val="windowText" lastClr="000000"/>
                </a:solidFill>
                <a:effectLst/>
                <a:uLnTx/>
                <a:uFillTx/>
                <a:latin typeface="Calibri"/>
              </a:rPr>
              <a:t> DNV</a:t>
            </a:r>
            <a:r>
              <a:rPr kumimoji="0" lang="en-IN" sz="2200" b="0" i="0" u="none" strike="noStrike" kern="1200" cap="none" spc="0" normalizeH="0" baseline="0" noProof="0" dirty="0" smtClean="0">
                <a:ln>
                  <a:noFill/>
                </a:ln>
                <a:solidFill>
                  <a:sysClr val="windowText" lastClr="000000"/>
                </a:solidFill>
                <a:effectLst/>
                <a:uLnTx/>
                <a:uFillTx/>
                <a:latin typeface="Constantia"/>
              </a:rPr>
              <a:t> </a:t>
            </a:r>
            <a:endParaRPr kumimoji="0" lang="en-US" sz="2200" b="0" i="0" u="none" strike="noStrike" kern="1200" cap="none" spc="0" normalizeH="0" baseline="0" noProof="0" dirty="0">
              <a:ln>
                <a:noFill/>
              </a:ln>
              <a:solidFill>
                <a:sysClr val="windowText" lastClr="000000"/>
              </a:solidFill>
              <a:effectLst/>
              <a:uLnTx/>
              <a:uFillTx/>
              <a:latin typeface="Constantia"/>
            </a:endParaRPr>
          </a:p>
        </p:txBody>
      </p:sp>
      <p:pic>
        <p:nvPicPr>
          <p:cNvPr id="10" name="Content Placeholder 8" descr="F:\Untitled.png"/>
          <p:cNvPicPr>
            <a:picLocks/>
          </p:cNvPicPr>
          <p:nvPr/>
        </p:nvPicPr>
        <p:blipFill rotWithShape="1">
          <a:blip r:embed="rId2">
            <a:extLst>
              <a:ext uri="{28A0092B-C50C-407E-A947-70E740481C1C}">
                <a14:useLocalDpi xmlns:a14="http://schemas.microsoft.com/office/drawing/2010/main" val="0"/>
              </a:ext>
            </a:extLst>
          </a:blip>
          <a:srcRect r="-259"/>
          <a:stretch/>
        </p:blipFill>
        <p:spPr bwMode="auto">
          <a:xfrm>
            <a:off x="5512158" y="3074081"/>
            <a:ext cx="4984124" cy="3391113"/>
          </a:xfrm>
          <a:prstGeom prst="rect">
            <a:avLst/>
          </a:prstGeom>
          <a:solidFill>
            <a:sysClr val="windowText" lastClr="000000">
              <a:lumMod val="95000"/>
              <a:lumOff val="5000"/>
            </a:sysClr>
          </a:solidFill>
          <a:ln w="76200">
            <a:solidFill>
              <a:srgbClr val="04617B"/>
            </a:solidFill>
            <a:miter lim="800000"/>
            <a:headEnd/>
            <a:tailEnd/>
          </a:ln>
        </p:spPr>
      </p:pic>
      <p:sp>
        <p:nvSpPr>
          <p:cNvPr id="11" name="Rectangle 10"/>
          <p:cNvSpPr/>
          <p:nvPr/>
        </p:nvSpPr>
        <p:spPr>
          <a:xfrm>
            <a:off x="5226783" y="1216693"/>
            <a:ext cx="6096000" cy="1274195"/>
          </a:xfrm>
          <a:prstGeom prst="rect">
            <a:avLst/>
          </a:prstGeom>
        </p:spPr>
        <p:txBody>
          <a:bodyPr>
            <a:spAutoFit/>
          </a:bodyPr>
          <a:lstStyle/>
          <a:p>
            <a:pPr marL="0" marR="0" lvl="0" indent="0" defTabSz="-13873163" eaLnBrk="0" fontAlgn="base" latinLnBrk="0" hangingPunct="0">
              <a:lnSpc>
                <a:spcPct val="100000"/>
              </a:lnSpc>
              <a:spcBef>
                <a:spcPct val="20000"/>
              </a:spcBef>
              <a:spcAft>
                <a:spcPct val="0"/>
              </a:spcAft>
              <a:buClr>
                <a:srgbClr val="0BD0D9"/>
              </a:buClr>
              <a:buSzPct val="95000"/>
              <a:buFontTx/>
              <a:buNone/>
              <a:tabLst/>
              <a:defRPr/>
            </a:pPr>
            <a:r>
              <a:rPr kumimoji="0" lang="en-US" sz="2400" b="1" i="0" u="none" strike="noStrike" kern="0" cap="none" spc="0" normalizeH="0" baseline="0" noProof="0" dirty="0" smtClean="0">
                <a:ln>
                  <a:noFill/>
                </a:ln>
                <a:solidFill>
                  <a:srgbClr val="04617B"/>
                </a:solidFill>
                <a:effectLst/>
                <a:uLnTx/>
                <a:uFillTx/>
                <a:latin typeface="Constantia"/>
              </a:rPr>
              <a:t> Hatch Cover</a:t>
            </a:r>
          </a:p>
          <a:p>
            <a:pPr marL="0" marR="0" lvl="0" indent="0" defTabSz="-13873163" eaLnBrk="0" fontAlgn="base" latinLnBrk="0" hangingPunct="0">
              <a:lnSpc>
                <a:spcPct val="100000"/>
              </a:lnSpc>
              <a:spcBef>
                <a:spcPct val="20000"/>
              </a:spcBef>
              <a:spcAft>
                <a:spcPct val="0"/>
              </a:spcAft>
              <a:buClr>
                <a:srgbClr val="0BD0D9"/>
              </a:buClr>
              <a:buSzPct val="95000"/>
              <a:buFontTx/>
              <a:buNone/>
              <a:tabLst/>
              <a:defRPr/>
            </a:pPr>
            <a:r>
              <a:rPr kumimoji="0" lang="en-IN" sz="2400" b="1" i="0" u="none" strike="noStrike" kern="0" cap="none" spc="0" normalizeH="0" baseline="0" noProof="0" dirty="0" smtClean="0">
                <a:ln>
                  <a:noFill/>
                </a:ln>
                <a:solidFill>
                  <a:srgbClr val="04617B"/>
                </a:solidFill>
                <a:effectLst/>
                <a:uLnTx/>
                <a:uFillTx/>
                <a:latin typeface="Constantia"/>
              </a:rPr>
              <a:t> Faulkner’s improved design single skin,        	 transversely stiffened type.</a:t>
            </a: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417001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29228" y="0"/>
            <a:ext cx="5636479" cy="861774"/>
          </a:xfrm>
          <a:prstGeom prst="rect">
            <a:avLst/>
          </a:prstGeom>
          <a:noFill/>
        </p:spPr>
        <p:txBody>
          <a:bodyPr wrap="none" lIns="91440" tIns="45720" rIns="91440" bIns="45720">
            <a:spAutoFit/>
          </a:bodyPr>
          <a:lstStyle/>
          <a:p>
            <a:pPr algn="ctr"/>
            <a:r>
              <a:rPr lang="en-US" sz="5000" b="1" kern="0" dirty="0" smtClean="0">
                <a:solidFill>
                  <a:srgbClr val="0000CC"/>
                </a:solidFill>
              </a:rPr>
              <a:t>FAULKNER’S DESIGN</a:t>
            </a:r>
            <a:endParaRPr lang="en-US" sz="5000" b="1" kern="0" dirty="0">
              <a:solidFill>
                <a:srgbClr val="0000CC"/>
              </a:solidFill>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3611887" y="861774"/>
            <a:ext cx="5471160" cy="2475786"/>
          </a:xfrm>
          <a:prstGeom prst="rect">
            <a:avLst/>
          </a:prstGeom>
          <a:solidFill>
            <a:srgbClr val="FFFFFF">
              <a:shade val="85000"/>
            </a:srgbClr>
          </a:solidFill>
          <a:ln w="8890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674993" y="3487782"/>
            <a:ext cx="5660493" cy="3370217"/>
          </a:xfrm>
          <a:prstGeom prst="rect">
            <a:avLst/>
          </a:prstGeom>
          <a:noFill/>
          <a:ln>
            <a:noFill/>
          </a:ln>
        </p:spPr>
      </p:pic>
      <p:graphicFrame>
        <p:nvGraphicFramePr>
          <p:cNvPr id="8" name="Table 7"/>
          <p:cNvGraphicFramePr>
            <a:graphicFrameLocks noGrp="1"/>
          </p:cNvGraphicFramePr>
          <p:nvPr>
            <p:extLst>
              <p:ext uri="{D42A27DB-BD31-4B8C-83A1-F6EECF244321}">
                <p14:modId xmlns:p14="http://schemas.microsoft.com/office/powerpoint/2010/main" val="3141772745"/>
              </p:ext>
            </p:extLst>
          </p:nvPr>
        </p:nvGraphicFramePr>
        <p:xfrm>
          <a:off x="7269480" y="3909062"/>
          <a:ext cx="4240215" cy="2744352"/>
        </p:xfrm>
        <a:graphic>
          <a:graphicData uri="http://schemas.openxmlformats.org/drawingml/2006/table">
            <a:tbl>
              <a:tblPr/>
              <a:tblGrid>
                <a:gridCol w="2643206"/>
                <a:gridCol w="1597009"/>
              </a:tblGrid>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Transverse Stiffener</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Input</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Top flange breadth  (b)</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63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Top flange thickness (t)</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1.05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Web height (h)</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63.5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Web thickness (t)</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1.5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Bottom flange breadth (b)</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28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Bottom flange </a:t>
                      </a:r>
                      <a:r>
                        <a:rPr lang="en-IN" sz="1500" dirty="0" smtClean="0">
                          <a:solidFill>
                            <a:srgbClr val="000000"/>
                          </a:solidFill>
                          <a:latin typeface="Times New Roman"/>
                          <a:ea typeface="Calibri"/>
                          <a:cs typeface="Times New Roman"/>
                        </a:rPr>
                        <a:t>thickness (</a:t>
                      </a:r>
                      <a:r>
                        <a:rPr lang="en-IN" sz="1500" dirty="0">
                          <a:solidFill>
                            <a:srgbClr val="000000"/>
                          </a:solidFill>
                          <a:latin typeface="Times New Roman"/>
                          <a:ea typeface="Calibri"/>
                          <a:cs typeface="Times New Roman"/>
                        </a:rPr>
                        <a:t>t)</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2.5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Neutral Axis (z)</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a:solidFill>
                            <a:srgbClr val="000000"/>
                          </a:solidFill>
                          <a:latin typeface="Times New Roman"/>
                          <a:ea typeface="Calibri"/>
                          <a:cs typeface="Times New Roman"/>
                        </a:rPr>
                        <a:t>33.4 cm</a:t>
                      </a:r>
                      <a:endParaRPr lang="en-US" sz="15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04928">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Design Load</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tantia"/>
                          <a:ea typeface=""/>
                          <a:cs typeface=""/>
                        </a:defRPr>
                      </a:lvl1pPr>
                      <a:lvl2pPr marL="457200" algn="l" defTabSz="914400" rtl="0" eaLnBrk="1" latinLnBrk="0" hangingPunct="1">
                        <a:defRPr sz="1800" kern="1200">
                          <a:solidFill>
                            <a:schemeClr val="tx1"/>
                          </a:solidFill>
                          <a:latin typeface="Constantia"/>
                          <a:ea typeface=""/>
                          <a:cs typeface=""/>
                        </a:defRPr>
                      </a:lvl2pPr>
                      <a:lvl3pPr marL="914400" algn="l" defTabSz="914400" rtl="0" eaLnBrk="1" latinLnBrk="0" hangingPunct="1">
                        <a:defRPr sz="1800" kern="1200">
                          <a:solidFill>
                            <a:schemeClr val="tx1"/>
                          </a:solidFill>
                          <a:latin typeface="Constantia"/>
                          <a:ea typeface=""/>
                          <a:cs typeface=""/>
                        </a:defRPr>
                      </a:lvl3pPr>
                      <a:lvl4pPr marL="1371600" algn="l" defTabSz="914400" rtl="0" eaLnBrk="1" latinLnBrk="0" hangingPunct="1">
                        <a:defRPr sz="1800" kern="1200">
                          <a:solidFill>
                            <a:schemeClr val="tx1"/>
                          </a:solidFill>
                          <a:latin typeface="Constantia"/>
                          <a:ea typeface=""/>
                          <a:cs typeface=""/>
                        </a:defRPr>
                      </a:lvl4pPr>
                      <a:lvl5pPr marL="1828800" algn="l" defTabSz="914400" rtl="0" eaLnBrk="1" latinLnBrk="0" hangingPunct="1">
                        <a:defRPr sz="1800" kern="1200">
                          <a:solidFill>
                            <a:schemeClr val="tx1"/>
                          </a:solidFill>
                          <a:latin typeface="Constantia"/>
                          <a:ea typeface=""/>
                          <a:cs typeface=""/>
                        </a:defRPr>
                      </a:lvl5pPr>
                      <a:lvl6pPr marL="2286000" algn="l" defTabSz="914400" rtl="0" eaLnBrk="1" latinLnBrk="0" hangingPunct="1">
                        <a:defRPr sz="1800" kern="1200">
                          <a:solidFill>
                            <a:schemeClr val="tx1"/>
                          </a:solidFill>
                          <a:latin typeface="Constantia"/>
                          <a:ea typeface=""/>
                          <a:cs typeface=""/>
                        </a:defRPr>
                      </a:lvl6pPr>
                      <a:lvl7pPr marL="2743200" algn="l" defTabSz="914400" rtl="0" eaLnBrk="1" latinLnBrk="0" hangingPunct="1">
                        <a:defRPr sz="1800" kern="1200">
                          <a:solidFill>
                            <a:schemeClr val="tx1"/>
                          </a:solidFill>
                          <a:latin typeface="Constantia"/>
                          <a:ea typeface=""/>
                          <a:cs typeface=""/>
                        </a:defRPr>
                      </a:lvl7pPr>
                      <a:lvl8pPr marL="3200400" algn="l" defTabSz="914400" rtl="0" eaLnBrk="1" latinLnBrk="0" hangingPunct="1">
                        <a:defRPr sz="1800" kern="1200">
                          <a:solidFill>
                            <a:schemeClr val="tx1"/>
                          </a:solidFill>
                          <a:latin typeface="Constantia"/>
                          <a:ea typeface=""/>
                          <a:cs typeface=""/>
                        </a:defRPr>
                      </a:lvl8pPr>
                      <a:lvl9pPr marL="3657600" algn="l" defTabSz="914400" rtl="0" eaLnBrk="1" latinLnBrk="0" hangingPunct="1">
                        <a:defRPr sz="1800" kern="1200">
                          <a:solidFill>
                            <a:schemeClr val="tx1"/>
                          </a:solidFill>
                          <a:latin typeface="Constantia"/>
                          <a:ea typeface=""/>
                          <a:cs typeface=""/>
                        </a:defRPr>
                      </a:lvl9pPr>
                    </a:lstStyle>
                    <a:p>
                      <a:pPr marL="0" marR="0" algn="ctr">
                        <a:lnSpc>
                          <a:spcPct val="107000"/>
                        </a:lnSpc>
                        <a:spcBef>
                          <a:spcPts val="0"/>
                        </a:spcBef>
                        <a:spcAft>
                          <a:spcPts val="0"/>
                        </a:spcAft>
                        <a:tabLst>
                          <a:tab pos="4427220" algn="l"/>
                        </a:tabLst>
                      </a:pPr>
                      <a:r>
                        <a:rPr lang="en-IN" sz="1500" dirty="0">
                          <a:solidFill>
                            <a:srgbClr val="000000"/>
                          </a:solidFill>
                          <a:latin typeface="Times New Roman"/>
                          <a:ea typeface="Calibri"/>
                          <a:cs typeface="Times New Roman"/>
                        </a:rPr>
                        <a:t>17.5 </a:t>
                      </a:r>
                      <a:r>
                        <a:rPr lang="en-IN" sz="1500" dirty="0" err="1">
                          <a:solidFill>
                            <a:srgbClr val="000000"/>
                          </a:solidFill>
                          <a:latin typeface="Times New Roman"/>
                          <a:ea typeface="Calibri"/>
                          <a:cs typeface="Times New Roman"/>
                        </a:rPr>
                        <a:t>kN</a:t>
                      </a:r>
                      <a:endParaRPr lang="en-US" sz="15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10" name="Picture 9"/>
          <p:cNvPicPr>
            <a:picLocks noChangeAspect="1"/>
          </p:cNvPicPr>
          <p:nvPr/>
        </p:nvPicPr>
        <p:blipFill>
          <a:blip r:embed="rId4"/>
          <a:stretch>
            <a:fillRect/>
          </a:stretch>
        </p:blipFill>
        <p:spPr>
          <a:xfrm>
            <a:off x="0" y="-38784"/>
            <a:ext cx="1760584" cy="2321332"/>
          </a:xfrm>
          <a:prstGeom prst="rect">
            <a:avLst/>
          </a:prstGeom>
          <a:effectLst>
            <a:glow>
              <a:schemeClr val="bg1"/>
            </a:glow>
          </a:effectLst>
        </p:spPr>
      </p:pic>
    </p:spTree>
    <p:extLst>
      <p:ext uri="{BB962C8B-B14F-4D97-AF65-F5344CB8AC3E}">
        <p14:creationId xmlns:p14="http://schemas.microsoft.com/office/powerpoint/2010/main" val="3875763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3551317763"/>
              </p:ext>
            </p:extLst>
          </p:nvPr>
        </p:nvGraphicFramePr>
        <p:xfrm>
          <a:off x="4064000" y="1378039"/>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4295120" y="0"/>
            <a:ext cx="3344185" cy="861774"/>
          </a:xfrm>
          <a:prstGeom prst="rect">
            <a:avLst/>
          </a:prstGeom>
        </p:spPr>
        <p:txBody>
          <a:bodyPr wrap="none">
            <a:spAutoFit/>
          </a:bodyPr>
          <a:lstStyle/>
          <a:p>
            <a:pPr algn="ctr"/>
            <a:r>
              <a:rPr lang="en-US" sz="5000" b="1" kern="0" dirty="0" smtClean="0">
                <a:solidFill>
                  <a:srgbClr val="0000CC"/>
                </a:solidFill>
              </a:rPr>
              <a:t>SAS DESIGN</a:t>
            </a:r>
            <a:endParaRPr lang="en-US" sz="5000" b="1" kern="0" dirty="0">
              <a:solidFill>
                <a:srgbClr val="0000CC"/>
              </a:solidFill>
            </a:endParaRPr>
          </a:p>
        </p:txBody>
      </p:sp>
      <p:pic>
        <p:nvPicPr>
          <p:cNvPr id="5" name="Picture 4"/>
          <p:cNvPicPr/>
          <p:nvPr/>
        </p:nvPicPr>
        <p:blipFill>
          <a:blip r:embed="rId3"/>
          <a:stretch>
            <a:fillRect/>
          </a:stretch>
        </p:blipFill>
        <p:spPr>
          <a:xfrm>
            <a:off x="115910" y="2086376"/>
            <a:ext cx="4179210" cy="4327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425002" y="1365160"/>
            <a:ext cx="3503053" cy="400110"/>
          </a:xfrm>
          <a:prstGeom prst="rect">
            <a:avLst/>
          </a:prstGeom>
          <a:noFill/>
        </p:spPr>
        <p:txBody>
          <a:bodyPr wrap="square" rtlCol="0">
            <a:spAutoFit/>
          </a:bodyPr>
          <a:lstStyle/>
          <a:p>
            <a:pPr algn="ctr"/>
            <a:r>
              <a:rPr lang="en-US" sz="2000" b="1" dirty="0" smtClean="0"/>
              <a:t>Proposed</a:t>
            </a:r>
            <a:r>
              <a:rPr lang="en-US" sz="2000" dirty="0" smtClean="0"/>
              <a:t> </a:t>
            </a:r>
            <a:r>
              <a:rPr lang="en-US" sz="2000" b="1" dirty="0" smtClean="0"/>
              <a:t>Design</a:t>
            </a:r>
            <a:endParaRPr lang="en-US" sz="2000" b="1" dirty="0"/>
          </a:p>
        </p:txBody>
      </p:sp>
    </p:spTree>
    <p:extLst>
      <p:ext uri="{BB962C8B-B14F-4D97-AF65-F5344CB8AC3E}">
        <p14:creationId xmlns:p14="http://schemas.microsoft.com/office/powerpoint/2010/main" val="13186496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40504" y="0"/>
            <a:ext cx="4076757" cy="861774"/>
          </a:xfrm>
          <a:prstGeom prst="rect">
            <a:avLst/>
          </a:prstGeom>
          <a:noFill/>
        </p:spPr>
        <p:txBody>
          <a:bodyPr wrap="none" lIns="91440" tIns="45720" rIns="91440" bIns="45720">
            <a:spAutoFit/>
          </a:bodyPr>
          <a:lstStyle/>
          <a:p>
            <a:pPr algn="ctr"/>
            <a:r>
              <a:rPr lang="en-US" sz="5000" b="1" kern="0" dirty="0">
                <a:solidFill>
                  <a:srgbClr val="0000CC"/>
                </a:solidFill>
              </a:rPr>
              <a:t>FEM ANALYSIS</a:t>
            </a:r>
          </a:p>
        </p:txBody>
      </p:sp>
      <p:sp>
        <p:nvSpPr>
          <p:cNvPr id="6" name="Rectangle 5"/>
          <p:cNvSpPr/>
          <p:nvPr/>
        </p:nvSpPr>
        <p:spPr>
          <a:xfrm>
            <a:off x="214282" y="861774"/>
            <a:ext cx="6096000" cy="892552"/>
          </a:xfrm>
          <a:prstGeom prst="rect">
            <a:avLst/>
          </a:prstGeom>
        </p:spPr>
        <p:txBody>
          <a:bodyPr>
            <a:spAutoFit/>
          </a:bodyPr>
          <a:lstStyle/>
          <a:p>
            <a:pPr defTabSz="914400" fontAlgn="base">
              <a:spcBef>
                <a:spcPct val="0"/>
              </a:spcBef>
              <a:spcAft>
                <a:spcPct val="0"/>
              </a:spcAft>
              <a:defRPr/>
            </a:pPr>
            <a:r>
              <a:rPr lang="en-US" sz="2800" b="1" dirty="0" smtClean="0">
                <a:solidFill>
                  <a:prstClr val="black"/>
                </a:solidFill>
                <a:latin typeface="Constantia" panose="02030602050306030303" pitchFamily="18" charset="0"/>
              </a:rPr>
              <a:t>	    </a:t>
            </a:r>
            <a:r>
              <a:rPr lang="en-US" sz="2400" b="1" dirty="0">
                <a:solidFill>
                  <a:srgbClr val="045C75"/>
                </a:solidFill>
                <a:latin typeface="Constantia" pitchFamily="18" charset="0"/>
              </a:rPr>
              <a:t>F</a:t>
            </a:r>
            <a:r>
              <a:rPr lang="en-US" sz="2400" b="1" dirty="0" smtClean="0">
                <a:solidFill>
                  <a:srgbClr val="045C75"/>
                </a:solidFill>
                <a:latin typeface="Constantia" pitchFamily="18" charset="0"/>
              </a:rPr>
              <a:t>aulkner’s</a:t>
            </a:r>
            <a:r>
              <a:rPr lang="en-US" sz="2400" b="1" kern="0" dirty="0" smtClean="0">
                <a:solidFill>
                  <a:srgbClr val="0000CC"/>
                </a:solidFill>
              </a:rPr>
              <a:t> </a:t>
            </a:r>
            <a:r>
              <a:rPr lang="en-US" sz="2400" b="1" dirty="0" smtClean="0">
                <a:solidFill>
                  <a:srgbClr val="045C75"/>
                </a:solidFill>
                <a:latin typeface="Constantia" pitchFamily="18" charset="0"/>
              </a:rPr>
              <a:t>Hatch </a:t>
            </a:r>
            <a:r>
              <a:rPr lang="en-US" sz="2400" b="1" dirty="0">
                <a:solidFill>
                  <a:srgbClr val="045C75"/>
                </a:solidFill>
                <a:latin typeface="Constantia" pitchFamily="18" charset="0"/>
              </a:rPr>
              <a:t>Cover: </a:t>
            </a:r>
          </a:p>
          <a:p>
            <a:pPr lvl="0" defTabSz="914400" fontAlgn="base">
              <a:spcBef>
                <a:spcPct val="0"/>
              </a:spcBef>
              <a:spcAft>
                <a:spcPct val="0"/>
              </a:spcAft>
              <a:defRPr/>
            </a:pPr>
            <a:r>
              <a:rPr lang="en-US" sz="2400" b="1" dirty="0">
                <a:solidFill>
                  <a:srgbClr val="045C75"/>
                </a:solidFill>
                <a:latin typeface="Constantia" pitchFamily="18" charset="0"/>
              </a:rPr>
              <a:t>	</a:t>
            </a:r>
            <a:r>
              <a:rPr lang="en-US" sz="2400" b="1" dirty="0" smtClean="0">
                <a:solidFill>
                  <a:srgbClr val="045C75"/>
                </a:solidFill>
                <a:latin typeface="Constantia" pitchFamily="18" charset="0"/>
              </a:rPr>
              <a:t>    Max </a:t>
            </a:r>
            <a:r>
              <a:rPr lang="en-US" sz="2400" b="1" dirty="0">
                <a:solidFill>
                  <a:srgbClr val="045C75"/>
                </a:solidFill>
                <a:latin typeface="Constantia" pitchFamily="18" charset="0"/>
              </a:rPr>
              <a:t>Stress : 109 </a:t>
            </a:r>
            <a:r>
              <a:rPr lang="en-US" sz="2400" b="1" dirty="0" err="1">
                <a:solidFill>
                  <a:srgbClr val="045C75"/>
                </a:solidFill>
                <a:latin typeface="Constantia" pitchFamily="18" charset="0"/>
              </a:rPr>
              <a:t>MPa</a:t>
            </a:r>
            <a:endParaRPr lang="en-US" sz="2400" b="1" dirty="0">
              <a:solidFill>
                <a:srgbClr val="045C75"/>
              </a:solidFill>
              <a:latin typeface="Constantia" pitchFamily="18" charset="0"/>
            </a:endParaRPr>
          </a:p>
        </p:txBody>
      </p:sp>
      <p:pic>
        <p:nvPicPr>
          <p:cNvPr id="7" name="Content Placeholder 5" descr="F:\HATCH.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6029" y="1829949"/>
            <a:ext cx="4794439" cy="48278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p:nvPr/>
        </p:nvPicPr>
        <p:blipFill>
          <a:blip r:embed="rId3"/>
          <a:stretch>
            <a:fillRect/>
          </a:stretch>
        </p:blipFill>
        <p:spPr>
          <a:xfrm>
            <a:off x="6310282" y="861774"/>
            <a:ext cx="4991637" cy="46868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Rectangle 9"/>
          <p:cNvSpPr/>
          <p:nvPr/>
        </p:nvSpPr>
        <p:spPr>
          <a:xfrm>
            <a:off x="6019800" y="5548661"/>
            <a:ext cx="6096000" cy="1200329"/>
          </a:xfrm>
          <a:prstGeom prst="rect">
            <a:avLst/>
          </a:prstGeom>
        </p:spPr>
        <p:txBody>
          <a:bodyPr>
            <a:spAutoFit/>
          </a:bodyPr>
          <a:lstStyle/>
          <a:p>
            <a:pPr lvl="0" defTabSz="914400" fontAlgn="base">
              <a:spcBef>
                <a:spcPct val="0"/>
              </a:spcBef>
              <a:spcAft>
                <a:spcPct val="0"/>
              </a:spcAft>
              <a:defRPr/>
            </a:pPr>
            <a:r>
              <a:rPr lang="en-US" sz="2400" b="1" dirty="0" smtClean="0">
                <a:solidFill>
                  <a:srgbClr val="045C75"/>
                </a:solidFill>
                <a:latin typeface="Constantia" pitchFamily="18" charset="0"/>
              </a:rPr>
              <a:t>	    </a:t>
            </a:r>
          </a:p>
          <a:p>
            <a:pPr lvl="0" defTabSz="914400" fontAlgn="base">
              <a:spcBef>
                <a:spcPct val="0"/>
              </a:spcBef>
              <a:spcAft>
                <a:spcPct val="0"/>
              </a:spcAft>
              <a:defRPr/>
            </a:pPr>
            <a:r>
              <a:rPr lang="en-US" sz="2400" b="1" dirty="0">
                <a:solidFill>
                  <a:srgbClr val="045C75"/>
                </a:solidFill>
                <a:latin typeface="Constantia" pitchFamily="18" charset="0"/>
              </a:rPr>
              <a:t> </a:t>
            </a:r>
            <a:r>
              <a:rPr lang="en-US" sz="2400" b="1" dirty="0" smtClean="0">
                <a:solidFill>
                  <a:srgbClr val="045C75"/>
                </a:solidFill>
                <a:latin typeface="Constantia" pitchFamily="18" charset="0"/>
              </a:rPr>
              <a:t>                SAS </a:t>
            </a:r>
            <a:r>
              <a:rPr lang="en-US" sz="2400" b="1" dirty="0">
                <a:solidFill>
                  <a:srgbClr val="045C75"/>
                </a:solidFill>
                <a:latin typeface="Constantia" pitchFamily="18" charset="0"/>
              </a:rPr>
              <a:t>Panel Hatch Cover: </a:t>
            </a:r>
          </a:p>
          <a:p>
            <a:pPr lvl="0" defTabSz="914400" fontAlgn="base">
              <a:spcBef>
                <a:spcPct val="0"/>
              </a:spcBef>
              <a:spcAft>
                <a:spcPct val="0"/>
              </a:spcAft>
              <a:defRPr/>
            </a:pPr>
            <a:r>
              <a:rPr lang="en-US" sz="2400" b="1" dirty="0" smtClean="0">
                <a:solidFill>
                  <a:srgbClr val="045C75"/>
                </a:solidFill>
                <a:latin typeface="Constantia" pitchFamily="18" charset="0"/>
              </a:rPr>
              <a:t>	     Max </a:t>
            </a:r>
            <a:r>
              <a:rPr lang="en-US" sz="2400" b="1" dirty="0">
                <a:solidFill>
                  <a:srgbClr val="045C75"/>
                </a:solidFill>
                <a:latin typeface="Constantia" pitchFamily="18" charset="0"/>
              </a:rPr>
              <a:t>Stress : </a:t>
            </a:r>
            <a:r>
              <a:rPr lang="en-US" sz="2400" b="1" dirty="0" smtClean="0">
                <a:solidFill>
                  <a:srgbClr val="045C75"/>
                </a:solidFill>
                <a:latin typeface="Calibri" pitchFamily="34" charset="0"/>
              </a:rPr>
              <a:t>32</a:t>
            </a:r>
            <a:r>
              <a:rPr lang="en-US" sz="2400" b="1" dirty="0" smtClean="0">
                <a:solidFill>
                  <a:srgbClr val="045C75"/>
                </a:solidFill>
                <a:latin typeface="Constantia" pitchFamily="18" charset="0"/>
              </a:rPr>
              <a:t> </a:t>
            </a:r>
            <a:r>
              <a:rPr lang="en-US" sz="2400" b="1" dirty="0" err="1">
                <a:solidFill>
                  <a:srgbClr val="045C75"/>
                </a:solidFill>
                <a:latin typeface="Constantia" pitchFamily="18" charset="0"/>
              </a:rPr>
              <a:t>MPa</a:t>
            </a:r>
            <a:endParaRPr lang="en-US" sz="2400" b="1" dirty="0">
              <a:solidFill>
                <a:srgbClr val="045C75"/>
              </a:solidFill>
              <a:latin typeface="Constantia" pitchFamily="18" charset="0"/>
            </a:endParaRPr>
          </a:p>
        </p:txBody>
      </p:sp>
    </p:spTree>
    <p:extLst>
      <p:ext uri="{BB962C8B-B14F-4D97-AF65-F5344CB8AC3E}">
        <p14:creationId xmlns:p14="http://schemas.microsoft.com/office/powerpoint/2010/main" val="3026360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369756424"/>
              </p:ext>
            </p:extLst>
          </p:nvPr>
        </p:nvGraphicFramePr>
        <p:xfrm>
          <a:off x="0" y="0"/>
          <a:ext cx="6149340" cy="33604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p:nvPr>
            <p:extLst>
              <p:ext uri="{D42A27DB-BD31-4B8C-83A1-F6EECF244321}">
                <p14:modId xmlns:p14="http://schemas.microsoft.com/office/powerpoint/2010/main" val="3680470567"/>
              </p:ext>
            </p:extLst>
          </p:nvPr>
        </p:nvGraphicFramePr>
        <p:xfrm>
          <a:off x="6103620" y="0"/>
          <a:ext cx="6088380" cy="3337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7"/>
          <p:cNvGraphicFramePr>
            <a:graphicFrameLocks/>
          </p:cNvGraphicFramePr>
          <p:nvPr>
            <p:extLst>
              <p:ext uri="{D42A27DB-BD31-4B8C-83A1-F6EECF244321}">
                <p14:modId xmlns:p14="http://schemas.microsoft.com/office/powerpoint/2010/main" val="950128574"/>
              </p:ext>
            </p:extLst>
          </p:nvPr>
        </p:nvGraphicFramePr>
        <p:xfrm>
          <a:off x="0" y="3497580"/>
          <a:ext cx="6149340" cy="33604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p:cNvGraphicFramePr/>
          <p:nvPr>
            <p:extLst>
              <p:ext uri="{D42A27DB-BD31-4B8C-83A1-F6EECF244321}">
                <p14:modId xmlns:p14="http://schemas.microsoft.com/office/powerpoint/2010/main" val="1673283708"/>
              </p:ext>
            </p:extLst>
          </p:nvPr>
        </p:nvGraphicFramePr>
        <p:xfrm>
          <a:off x="6103620" y="3520440"/>
          <a:ext cx="6088380" cy="3337560"/>
        </p:xfrm>
        <a:graphic>
          <a:graphicData uri="http://schemas.openxmlformats.org/drawingml/2006/chart">
            <c:chart xmlns:c="http://schemas.openxmlformats.org/drawingml/2006/chart" xmlns:r="http://schemas.openxmlformats.org/officeDocument/2006/relationships" r:id="rId5"/>
          </a:graphicData>
        </a:graphic>
      </p:graphicFrame>
      <p:sp>
        <p:nvSpPr>
          <p:cNvPr id="2" name="Rectangle 1"/>
          <p:cNvSpPr/>
          <p:nvPr/>
        </p:nvSpPr>
        <p:spPr>
          <a:xfrm>
            <a:off x="3162956" y="1335483"/>
            <a:ext cx="1927131" cy="923330"/>
          </a:xfrm>
          <a:prstGeom prst="rect">
            <a:avLst/>
          </a:prstGeom>
          <a:noFill/>
        </p:spPr>
        <p:txBody>
          <a:bodyPr wrap="none" lIns="91440" tIns="45720" rIns="91440" bIns="45720">
            <a:spAutoFit/>
          </a:bodyPr>
          <a:lstStyle/>
          <a:p>
            <a:pPr algn="ctr"/>
            <a:r>
              <a:rPr lang="en-U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75.2%</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Rectangle 2"/>
          <p:cNvSpPr/>
          <p:nvPr/>
        </p:nvSpPr>
        <p:spPr>
          <a:xfrm>
            <a:off x="9226134" y="4613255"/>
            <a:ext cx="1927131" cy="923330"/>
          </a:xfrm>
          <a:prstGeom prst="rect">
            <a:avLst/>
          </a:prstGeom>
          <a:noFill/>
        </p:spPr>
        <p:txBody>
          <a:bodyPr wrap="none" lIns="91440" tIns="45720" rIns="91440" bIns="45720">
            <a:spAutoFit/>
          </a:bodyPr>
          <a:lstStyle/>
          <a:p>
            <a:pPr algn="ctr"/>
            <a:r>
              <a:rPr lang="en-U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70.1%</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Rectangle 3"/>
          <p:cNvSpPr/>
          <p:nvPr/>
        </p:nvSpPr>
        <p:spPr>
          <a:xfrm>
            <a:off x="3312962" y="3831453"/>
            <a:ext cx="1391728" cy="923330"/>
          </a:xfrm>
          <a:prstGeom prst="rect">
            <a:avLst/>
          </a:prstGeom>
          <a:noFill/>
        </p:spPr>
        <p:txBody>
          <a:bodyPr wrap="none" lIns="91440" tIns="45720" rIns="91440" bIns="45720">
            <a:spAutoFit/>
          </a:bodyPr>
          <a:lstStyle/>
          <a:p>
            <a:pPr algn="ctr"/>
            <a:r>
              <a:rPr lang="en-U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20%</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14692744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03302" y="-116929"/>
            <a:ext cx="6096000" cy="861774"/>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0" b="1" i="0" u="none" strike="noStrike" kern="0" cap="none" spc="0" normalizeH="0" baseline="0" noProof="0" dirty="0" smtClean="0">
                <a:ln>
                  <a:noFill/>
                </a:ln>
                <a:solidFill>
                  <a:srgbClr val="0000CC"/>
                </a:solidFill>
                <a:effectLst/>
                <a:uLnTx/>
                <a:uFillTx/>
              </a:rPr>
              <a:t>FEM - RESULTS</a:t>
            </a: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5" name="Content Placeholder 5"/>
          <p:cNvGraphicFramePr>
            <a:graphicFrameLocks noGrp="1"/>
          </p:cNvGraphicFramePr>
          <p:nvPr>
            <p:ph idx="1"/>
            <p:extLst>
              <p:ext uri="{D42A27DB-BD31-4B8C-83A1-F6EECF244321}">
                <p14:modId xmlns:p14="http://schemas.microsoft.com/office/powerpoint/2010/main" val="4034840188"/>
              </p:ext>
            </p:extLst>
          </p:nvPr>
        </p:nvGraphicFramePr>
        <p:xfrm>
          <a:off x="1736502" y="1703863"/>
          <a:ext cx="8229600" cy="2123440"/>
        </p:xfrm>
        <a:graphic>
          <a:graphicData uri="http://schemas.openxmlformats.org/drawingml/2006/table">
            <a:tbl>
              <a:tblPr firstRow="1" bandRow="1">
                <a:effectLst>
                  <a:innerShdw blurRad="114300">
                    <a:prstClr val="black"/>
                  </a:innerShdw>
                </a:effectLst>
                <a:tableStyleId>{5C22544A-7EE6-4342-B048-85BDC9FD1C3A}</a:tableStyleId>
              </a:tblPr>
              <a:tblGrid>
                <a:gridCol w="1643074"/>
                <a:gridCol w="2571768"/>
                <a:gridCol w="4014758"/>
              </a:tblGrid>
              <a:tr h="370840">
                <a:tc>
                  <a:txBody>
                    <a:bodyPr/>
                    <a:lstStyle/>
                    <a:p>
                      <a:pPr algn="ctr"/>
                      <a:r>
                        <a:rPr lang="en-US" b="1" dirty="0" smtClean="0">
                          <a:solidFill>
                            <a:srgbClr val="FFFF00"/>
                          </a:solidFill>
                        </a:rPr>
                        <a:t>Parameter</a:t>
                      </a:r>
                      <a:endParaRPr lang="en-US" b="1" dirty="0">
                        <a:solidFill>
                          <a:srgbClr val="FFFF00"/>
                        </a:solidFill>
                      </a:endParaRPr>
                    </a:p>
                  </a:txBody>
                  <a:tcPr/>
                </a:tc>
                <a:tc>
                  <a:txBody>
                    <a:bodyPr/>
                    <a:lstStyle/>
                    <a:p>
                      <a:pPr algn="ctr"/>
                      <a:r>
                        <a:rPr lang="en-US" b="1" dirty="0" smtClean="0">
                          <a:solidFill>
                            <a:srgbClr val="FFFF00"/>
                          </a:solidFill>
                        </a:rPr>
                        <a:t>Steel Hatch Cover</a:t>
                      </a:r>
                      <a:endParaRPr lang="en-US" b="1" dirty="0">
                        <a:solidFill>
                          <a:srgbClr val="FFFF00"/>
                        </a:solidFill>
                      </a:endParaRPr>
                    </a:p>
                  </a:txBody>
                  <a:tcPr/>
                </a:tc>
                <a:tc>
                  <a:txBody>
                    <a:bodyPr/>
                    <a:lstStyle/>
                    <a:p>
                      <a:pPr algn="ctr"/>
                      <a:r>
                        <a:rPr lang="en-US" b="1" dirty="0" smtClean="0">
                          <a:solidFill>
                            <a:srgbClr val="FFFF00"/>
                          </a:solidFill>
                        </a:rPr>
                        <a:t> (SAS)  Hatch Cover</a:t>
                      </a:r>
                      <a:endParaRPr lang="en-US" b="1" dirty="0">
                        <a:solidFill>
                          <a:srgbClr val="FFFF00"/>
                        </a:solidFill>
                      </a:endParaRPr>
                    </a:p>
                  </a:txBody>
                  <a:tcPr/>
                </a:tc>
              </a:tr>
              <a:tr h="370840">
                <a:tc>
                  <a:txBody>
                    <a:bodyPr/>
                    <a:lstStyle/>
                    <a:p>
                      <a:pPr algn="ctr"/>
                      <a:r>
                        <a:rPr lang="en-US" b="1" dirty="0" smtClean="0">
                          <a:solidFill>
                            <a:schemeClr val="tx1">
                              <a:lumMod val="95000"/>
                              <a:lumOff val="5000"/>
                            </a:schemeClr>
                          </a:solidFill>
                        </a:rPr>
                        <a:t>Thickness</a:t>
                      </a:r>
                      <a:endParaRPr lang="en-US" b="1" dirty="0">
                        <a:solidFill>
                          <a:schemeClr val="tx1">
                            <a:lumMod val="95000"/>
                            <a:lumOff val="5000"/>
                          </a:schemeClr>
                        </a:solidFill>
                      </a:endParaRPr>
                    </a:p>
                  </a:txBody>
                  <a:tcPr/>
                </a:tc>
                <a:tc>
                  <a:txBody>
                    <a:bodyPr/>
                    <a:lstStyle/>
                    <a:p>
                      <a:pPr algn="ctr"/>
                      <a:r>
                        <a:rPr lang="en-US" b="1" dirty="0" smtClean="0">
                          <a:solidFill>
                            <a:schemeClr val="tx1">
                              <a:lumMod val="95000"/>
                              <a:lumOff val="5000"/>
                            </a:schemeClr>
                          </a:solidFill>
                        </a:rPr>
                        <a:t>670 mm with 14</a:t>
                      </a:r>
                      <a:r>
                        <a:rPr lang="en-US" b="1" baseline="0" dirty="0" smtClean="0">
                          <a:solidFill>
                            <a:schemeClr val="tx1">
                              <a:lumMod val="95000"/>
                              <a:lumOff val="5000"/>
                            </a:schemeClr>
                          </a:solidFill>
                        </a:rPr>
                        <a:t> stiffeners</a:t>
                      </a:r>
                      <a:endParaRPr lang="en-US" b="1" dirty="0">
                        <a:solidFill>
                          <a:schemeClr val="tx1">
                            <a:lumMod val="95000"/>
                            <a:lumOff val="5000"/>
                          </a:schemeClr>
                        </a:solidFill>
                      </a:endParaRPr>
                    </a:p>
                  </a:txBody>
                  <a:tcPr/>
                </a:tc>
                <a:tc>
                  <a:txBody>
                    <a:bodyPr/>
                    <a:lstStyle/>
                    <a:p>
                      <a:pPr algn="ctr"/>
                      <a:r>
                        <a:rPr lang="en-US" b="1" dirty="0" smtClean="0">
                          <a:solidFill>
                            <a:schemeClr val="tx1">
                              <a:lumMod val="95000"/>
                              <a:lumOff val="5000"/>
                            </a:schemeClr>
                          </a:solidFill>
                        </a:rPr>
                        <a:t>150 mm Al Foam</a:t>
                      </a:r>
                      <a:r>
                        <a:rPr lang="en-US" b="1" baseline="0" dirty="0" smtClean="0">
                          <a:solidFill>
                            <a:schemeClr val="tx1">
                              <a:lumMod val="95000"/>
                              <a:lumOff val="5000"/>
                            </a:schemeClr>
                          </a:solidFill>
                        </a:rPr>
                        <a:t> with</a:t>
                      </a:r>
                    </a:p>
                    <a:p>
                      <a:pPr algn="ctr"/>
                      <a:r>
                        <a:rPr lang="en-US" b="1" baseline="0" dirty="0" smtClean="0">
                          <a:solidFill>
                            <a:schemeClr val="tx1">
                              <a:lumMod val="95000"/>
                              <a:lumOff val="5000"/>
                            </a:schemeClr>
                          </a:solidFill>
                        </a:rPr>
                        <a:t>8 mm Face Steel Sheet</a:t>
                      </a:r>
                      <a:endParaRPr lang="en-US" b="1" dirty="0">
                        <a:solidFill>
                          <a:schemeClr val="tx1">
                            <a:lumMod val="95000"/>
                            <a:lumOff val="5000"/>
                          </a:schemeClr>
                        </a:solidFill>
                      </a:endParaRPr>
                    </a:p>
                  </a:txBody>
                  <a:tcPr/>
                </a:tc>
              </a:tr>
              <a:tr h="370840">
                <a:tc>
                  <a:txBody>
                    <a:bodyPr/>
                    <a:lstStyle/>
                    <a:p>
                      <a:pPr algn="ctr"/>
                      <a:r>
                        <a:rPr lang="en-US" b="1" dirty="0" smtClean="0">
                          <a:solidFill>
                            <a:srgbClr val="FFFF00"/>
                          </a:solidFill>
                        </a:rPr>
                        <a:t>Weight</a:t>
                      </a:r>
                      <a:endParaRPr lang="en-US" b="1" dirty="0">
                        <a:solidFill>
                          <a:srgbClr val="FFFF00"/>
                        </a:solidFill>
                      </a:endParaRPr>
                    </a:p>
                  </a:txBody>
                  <a:tcPr>
                    <a:solidFill>
                      <a:srgbClr val="000066"/>
                    </a:solidFill>
                  </a:tcPr>
                </a:tc>
                <a:tc>
                  <a:txBody>
                    <a:bodyPr/>
                    <a:lstStyle/>
                    <a:p>
                      <a:pPr algn="ctr"/>
                      <a:r>
                        <a:rPr lang="en-US" b="1" dirty="0" smtClean="0">
                          <a:solidFill>
                            <a:srgbClr val="FFFF00"/>
                          </a:solidFill>
                        </a:rPr>
                        <a:t>76.887 MT</a:t>
                      </a:r>
                      <a:endParaRPr lang="en-US" b="1" dirty="0">
                        <a:solidFill>
                          <a:srgbClr val="FFFF00"/>
                        </a:solidFill>
                      </a:endParaRPr>
                    </a:p>
                  </a:txBody>
                  <a:tcPr>
                    <a:solidFill>
                      <a:srgbClr val="000066"/>
                    </a:solidFill>
                  </a:tcPr>
                </a:tc>
                <a:tc>
                  <a:txBody>
                    <a:bodyPr/>
                    <a:lstStyle/>
                    <a:p>
                      <a:pPr algn="ctr"/>
                      <a:r>
                        <a:rPr lang="en-US" b="1" dirty="0" smtClean="0">
                          <a:solidFill>
                            <a:srgbClr val="FFFF00"/>
                          </a:solidFill>
                        </a:rPr>
                        <a:t>41.958 MT</a:t>
                      </a:r>
                      <a:endParaRPr lang="en-US" b="1" dirty="0">
                        <a:solidFill>
                          <a:srgbClr val="FFFF00"/>
                        </a:solidFill>
                      </a:endParaRPr>
                    </a:p>
                  </a:txBody>
                  <a:tcPr>
                    <a:solidFill>
                      <a:srgbClr val="000066"/>
                    </a:solidFill>
                  </a:tcPr>
                </a:tc>
              </a:tr>
              <a:tr h="370840">
                <a:tc>
                  <a:txBody>
                    <a:bodyPr/>
                    <a:lstStyle/>
                    <a:p>
                      <a:pPr algn="ctr"/>
                      <a:r>
                        <a:rPr lang="en-US" b="1" dirty="0" smtClean="0">
                          <a:solidFill>
                            <a:srgbClr val="FFFF00"/>
                          </a:solidFill>
                        </a:rPr>
                        <a:t>Deflection</a:t>
                      </a:r>
                      <a:endParaRPr lang="en-US" b="1" dirty="0">
                        <a:solidFill>
                          <a:srgbClr val="FFFF00"/>
                        </a:solidFill>
                      </a:endParaRPr>
                    </a:p>
                  </a:txBody>
                  <a:tcPr>
                    <a:solidFill>
                      <a:srgbClr val="000066"/>
                    </a:solidFill>
                  </a:tcPr>
                </a:tc>
                <a:tc>
                  <a:txBody>
                    <a:bodyPr/>
                    <a:lstStyle/>
                    <a:p>
                      <a:pPr algn="ctr"/>
                      <a:r>
                        <a:rPr lang="en-US" b="1" dirty="0" smtClean="0">
                          <a:solidFill>
                            <a:srgbClr val="FFFF00"/>
                          </a:solidFill>
                        </a:rPr>
                        <a:t>3.664</a:t>
                      </a:r>
                      <a:r>
                        <a:rPr lang="en-US" b="1" baseline="0" dirty="0" smtClean="0">
                          <a:solidFill>
                            <a:srgbClr val="FFFF00"/>
                          </a:solidFill>
                        </a:rPr>
                        <a:t> mm</a:t>
                      </a:r>
                      <a:endParaRPr lang="en-US" b="1" dirty="0">
                        <a:solidFill>
                          <a:srgbClr val="FFFF00"/>
                        </a:solidFill>
                      </a:endParaRPr>
                    </a:p>
                  </a:txBody>
                  <a:tcPr>
                    <a:solidFill>
                      <a:srgbClr val="000066"/>
                    </a:solidFill>
                  </a:tcPr>
                </a:tc>
                <a:tc>
                  <a:txBody>
                    <a:bodyPr/>
                    <a:lstStyle/>
                    <a:p>
                      <a:pPr algn="ctr"/>
                      <a:r>
                        <a:rPr lang="en-US" b="1" dirty="0" smtClean="0">
                          <a:solidFill>
                            <a:srgbClr val="FFFF00"/>
                          </a:solidFill>
                        </a:rPr>
                        <a:t>2.929 mm</a:t>
                      </a:r>
                      <a:endParaRPr lang="en-US" b="1" dirty="0">
                        <a:solidFill>
                          <a:srgbClr val="FFFF00"/>
                        </a:solidFill>
                      </a:endParaRPr>
                    </a:p>
                  </a:txBody>
                  <a:tcPr>
                    <a:solidFill>
                      <a:srgbClr val="000066"/>
                    </a:solidFill>
                  </a:tcPr>
                </a:tc>
              </a:tr>
              <a:tr h="370840">
                <a:tc>
                  <a:txBody>
                    <a:bodyPr/>
                    <a:lstStyle/>
                    <a:p>
                      <a:pPr algn="ctr"/>
                      <a:r>
                        <a:rPr lang="en-US" b="1" dirty="0" smtClean="0">
                          <a:solidFill>
                            <a:schemeClr val="tx1">
                              <a:lumMod val="95000"/>
                              <a:lumOff val="5000"/>
                            </a:schemeClr>
                          </a:solidFill>
                        </a:rPr>
                        <a:t>Max Stress</a:t>
                      </a:r>
                      <a:endParaRPr lang="en-US" b="1" dirty="0">
                        <a:solidFill>
                          <a:schemeClr val="tx1">
                            <a:lumMod val="95000"/>
                            <a:lumOff val="5000"/>
                          </a:schemeClr>
                        </a:solidFill>
                      </a:endParaRPr>
                    </a:p>
                  </a:txBody>
                  <a:tcPr/>
                </a:tc>
                <a:tc>
                  <a:txBody>
                    <a:bodyPr/>
                    <a:lstStyle/>
                    <a:p>
                      <a:pPr algn="ctr"/>
                      <a:r>
                        <a:rPr lang="en-US" b="1" dirty="0" smtClean="0">
                          <a:solidFill>
                            <a:schemeClr val="tx1">
                              <a:lumMod val="95000"/>
                              <a:lumOff val="5000"/>
                            </a:schemeClr>
                          </a:solidFill>
                        </a:rPr>
                        <a:t>109.36 </a:t>
                      </a:r>
                      <a:r>
                        <a:rPr lang="en-US" b="1" dirty="0" err="1" smtClean="0">
                          <a:solidFill>
                            <a:schemeClr val="tx1">
                              <a:lumMod val="95000"/>
                              <a:lumOff val="5000"/>
                            </a:schemeClr>
                          </a:solidFill>
                        </a:rPr>
                        <a:t>Mpa</a:t>
                      </a:r>
                      <a:endParaRPr lang="en-US" b="1" dirty="0">
                        <a:solidFill>
                          <a:schemeClr val="tx1">
                            <a:lumMod val="95000"/>
                            <a:lumOff val="5000"/>
                          </a:schemeClr>
                        </a:solidFill>
                      </a:endParaRPr>
                    </a:p>
                  </a:txBody>
                  <a:tcPr/>
                </a:tc>
                <a:tc>
                  <a:txBody>
                    <a:bodyPr/>
                    <a:lstStyle/>
                    <a:p>
                      <a:pPr algn="ctr"/>
                      <a:r>
                        <a:rPr lang="en-US" b="1" dirty="0" smtClean="0">
                          <a:solidFill>
                            <a:schemeClr val="tx1">
                              <a:lumMod val="95000"/>
                              <a:lumOff val="5000"/>
                            </a:schemeClr>
                          </a:solidFill>
                        </a:rPr>
                        <a:t>32.58 </a:t>
                      </a:r>
                      <a:r>
                        <a:rPr lang="en-US" b="1" dirty="0" err="1" smtClean="0">
                          <a:solidFill>
                            <a:schemeClr val="tx1">
                              <a:lumMod val="95000"/>
                              <a:lumOff val="5000"/>
                            </a:schemeClr>
                          </a:solidFill>
                        </a:rPr>
                        <a:t>MPa</a:t>
                      </a:r>
                      <a:endParaRPr lang="en-US" b="1" dirty="0">
                        <a:solidFill>
                          <a:schemeClr val="tx1">
                            <a:lumMod val="95000"/>
                            <a:lumOff val="5000"/>
                          </a:schemeClr>
                        </a:solidFill>
                      </a:endParaRPr>
                    </a:p>
                  </a:txBody>
                  <a:tcPr/>
                </a:tc>
              </a:tr>
            </a:tbl>
          </a:graphicData>
        </a:graphic>
      </p:graphicFrame>
      <p:sp>
        <p:nvSpPr>
          <p:cNvPr id="6" name="Footer Placeholder 3"/>
          <p:cNvSpPr>
            <a:spLocks noGrp="1"/>
          </p:cNvSpPr>
          <p:nvPr>
            <p:ph type="ftr" sz="quarter" idx="11"/>
          </p:nvPr>
        </p:nvSpPr>
        <p:spPr>
          <a:xfrm>
            <a:off x="2672144" y="4554503"/>
            <a:ext cx="6072230" cy="1436695"/>
          </a:xfrm>
        </p:spPr>
        <p:txBody>
          <a:bodyPr/>
          <a:lstStyle/>
          <a:p>
            <a:r>
              <a:rPr lang="en-US" sz="2400" b="1" dirty="0" smtClean="0">
                <a:solidFill>
                  <a:srgbClr val="FF0000"/>
                </a:solidFill>
              </a:rPr>
              <a:t>   </a:t>
            </a:r>
            <a:r>
              <a:rPr lang="en-US" sz="2400" b="1" u="sng" dirty="0" smtClean="0">
                <a:solidFill>
                  <a:srgbClr val="FF0000"/>
                </a:solidFill>
              </a:rPr>
              <a:t>Weight Saving of 45% is achieved along   </a:t>
            </a:r>
          </a:p>
          <a:p>
            <a:r>
              <a:rPr lang="en-US" sz="2400" b="1" u="sng" dirty="0" smtClean="0">
                <a:solidFill>
                  <a:srgbClr val="FF0000"/>
                </a:solidFill>
              </a:rPr>
              <a:t>  with an all round improvement in stress  </a:t>
            </a:r>
          </a:p>
          <a:p>
            <a:r>
              <a:rPr lang="en-US" sz="2400" b="1" u="sng" dirty="0" smtClean="0">
                <a:solidFill>
                  <a:srgbClr val="FF0000"/>
                </a:solidFill>
              </a:rPr>
              <a:t> and deflection reduction.</a:t>
            </a:r>
          </a:p>
          <a:p>
            <a:pPr>
              <a:defRPr/>
            </a:pPr>
            <a:endParaRPr lang="en-US" dirty="0"/>
          </a:p>
        </p:txBody>
      </p:sp>
    </p:spTree>
    <p:extLst>
      <p:ext uri="{BB962C8B-B14F-4D97-AF65-F5344CB8AC3E}">
        <p14:creationId xmlns:p14="http://schemas.microsoft.com/office/powerpoint/2010/main" val="15349950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7"/>
          <p:cNvGraphicFramePr>
            <a:graphicFrameLocks noGrp="1"/>
          </p:cNvGraphicFramePr>
          <p:nvPr>
            <p:ph idx="1"/>
            <p:extLst>
              <p:ext uri="{D42A27DB-BD31-4B8C-83A1-F6EECF244321}">
                <p14:modId xmlns:p14="http://schemas.microsoft.com/office/powerpoint/2010/main" val="2371248950"/>
              </p:ext>
            </p:extLst>
          </p:nvPr>
        </p:nvGraphicFramePr>
        <p:xfrm>
          <a:off x="3618410" y="248194"/>
          <a:ext cx="5661577" cy="6453052"/>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0" y="1275258"/>
            <a:ext cx="6096000" cy="1280351"/>
          </a:xfrm>
          <a:prstGeom prst="rect">
            <a:avLst/>
          </a:prstGeom>
        </p:spPr>
        <p:txBody>
          <a:bodyPr>
            <a:spAutoFit/>
          </a:bodyPr>
          <a:lstStyle/>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0" cap="none" spc="0" normalizeH="0" baseline="0" noProof="0" dirty="0" smtClean="0">
              <a:ln>
                <a:noFill/>
              </a:ln>
              <a:solidFill>
                <a:prstClr val="black"/>
              </a:solidFill>
              <a:effectLst/>
              <a:uLnTx/>
              <a:uFillTx/>
            </a:endParaRPr>
          </a:p>
          <a:p>
            <a:pPr lvl="0" defTabSz="-13873163" eaLnBrk="0" fontAlgn="base" hangingPunct="0">
              <a:spcBef>
                <a:spcPct val="20000"/>
              </a:spcBef>
              <a:spcAft>
                <a:spcPct val="0"/>
              </a:spcAft>
              <a:buClr>
                <a:srgbClr val="0BD0D9"/>
              </a:buClr>
              <a:buSzPct val="95000"/>
            </a:pPr>
            <a:endParaRPr lang="en-IN" sz="2600" dirty="0">
              <a:solidFill>
                <a:prstClr val="black"/>
              </a:solidFill>
            </a:endParaRP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333437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08297202"/>
              </p:ext>
            </p:extLst>
          </p:nvPr>
        </p:nvGraphicFramePr>
        <p:xfrm>
          <a:off x="-38173" y="1"/>
          <a:ext cx="5894364" cy="6857999"/>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5847472" y="-811279"/>
            <a:ext cx="6096000" cy="7417415"/>
          </a:xfrm>
          <a:prstGeom prst="rect">
            <a:avLst/>
          </a:prstGeom>
        </p:spPr>
        <p:txBody>
          <a:bodyPr>
            <a:spAutoFit/>
          </a:bodyPr>
          <a:lstStyle/>
          <a:p>
            <a:pPr marL="457200" lvl="0" indent="-457200" defTabSz="914400">
              <a:buFont typeface="Arial" panose="020B0604020202020204" pitchFamily="34" charset="0"/>
              <a:buChar char="•"/>
              <a:defRPr/>
            </a:pPr>
            <a:endParaRPr lang="en-US" sz="2800" b="1" kern="0" dirty="0" smtClean="0">
              <a:solidFill>
                <a:prstClr val="black"/>
              </a:solidFill>
            </a:endParaRPr>
          </a:p>
          <a:p>
            <a:pPr marL="457200" lvl="0" indent="-457200" defTabSz="914400">
              <a:buFont typeface="Arial" panose="020B0604020202020204" pitchFamily="34" charset="0"/>
              <a:buChar char="•"/>
              <a:defRPr/>
            </a:pPr>
            <a:endParaRPr lang="en-US" sz="2800" b="1" kern="0" dirty="0" smtClean="0">
              <a:solidFill>
                <a:prstClr val="black"/>
              </a:solidFill>
            </a:endParaRPr>
          </a:p>
          <a:p>
            <a:pPr marL="457200" lvl="0" indent="-457200" defTabSz="914400">
              <a:buFont typeface="Arial" panose="020B0604020202020204" pitchFamily="34" charset="0"/>
              <a:buChar char="•"/>
              <a:defRPr/>
            </a:pPr>
            <a:r>
              <a:rPr lang="en-US" sz="2800" b="1" kern="0" dirty="0" smtClean="0">
                <a:solidFill>
                  <a:prstClr val="black"/>
                </a:solidFill>
              </a:rPr>
              <a:t>Saving </a:t>
            </a:r>
            <a:r>
              <a:rPr lang="en-US" sz="2800" b="1" kern="0" dirty="0">
                <a:solidFill>
                  <a:prstClr val="black"/>
                </a:solidFill>
              </a:rPr>
              <a:t>of 315 Ton for 9 hatch covers together.</a:t>
            </a:r>
          </a:p>
          <a:p>
            <a:pPr marL="457200" lvl="0" indent="-457200" defTabSz="914400">
              <a:buFont typeface="Arial" panose="020B0604020202020204" pitchFamily="34" charset="0"/>
              <a:buChar char="•"/>
              <a:defRPr/>
            </a:pPr>
            <a:endParaRPr lang="en-US" sz="2800" b="1" kern="0" dirty="0">
              <a:solidFill>
                <a:prstClr val="black"/>
              </a:solidFill>
              <a:latin typeface="Constantia"/>
            </a:endParaRPr>
          </a:p>
          <a:p>
            <a:pPr marL="457200" lvl="0" indent="-457200" defTabSz="914400">
              <a:buFont typeface="Arial" panose="020B0604020202020204" pitchFamily="34" charset="0"/>
              <a:buChar char="•"/>
            </a:pPr>
            <a:r>
              <a:rPr lang="en-IN" sz="2800" b="1" dirty="0">
                <a:solidFill>
                  <a:prstClr val="black"/>
                </a:solidFill>
              </a:rPr>
              <a:t>The freight charges for shipping </a:t>
            </a:r>
            <a:r>
              <a:rPr lang="en-IN" sz="2800" b="1">
                <a:solidFill>
                  <a:prstClr val="black"/>
                </a:solidFill>
              </a:rPr>
              <a:t>iron </a:t>
            </a:r>
            <a:r>
              <a:rPr lang="en-IN" sz="2800" b="1" smtClean="0">
                <a:solidFill>
                  <a:prstClr val="black"/>
                </a:solidFill>
              </a:rPr>
              <a:t>ore : 23 </a:t>
            </a:r>
            <a:r>
              <a:rPr lang="en-IN" sz="2800" b="1" dirty="0" smtClean="0">
                <a:solidFill>
                  <a:prstClr val="black"/>
                </a:solidFill>
              </a:rPr>
              <a:t>USD/tonnes</a:t>
            </a:r>
            <a:r>
              <a:rPr lang="en-IN" sz="2800" b="1" dirty="0">
                <a:solidFill>
                  <a:prstClr val="black"/>
                </a:solidFill>
              </a:rPr>
              <a:t>. </a:t>
            </a:r>
            <a:endParaRPr lang="en-IN" sz="2800" b="1" dirty="0" smtClean="0">
              <a:solidFill>
                <a:prstClr val="black"/>
              </a:solidFill>
            </a:endParaRPr>
          </a:p>
          <a:p>
            <a:pPr marL="457200" indent="-457200" defTabSz="914400">
              <a:buFont typeface="Arial" panose="020B0604020202020204" pitchFamily="34" charset="0"/>
              <a:buChar char="•"/>
            </a:pPr>
            <a:endParaRPr lang="en-IN" sz="2800" b="1" dirty="0" smtClean="0">
              <a:solidFill>
                <a:prstClr val="black"/>
              </a:solidFill>
              <a:latin typeface="Constantia"/>
            </a:endParaRPr>
          </a:p>
          <a:p>
            <a:pPr marL="457200" indent="-457200" defTabSz="914400">
              <a:buFont typeface="Arial" panose="020B0604020202020204" pitchFamily="34" charset="0"/>
              <a:buChar char="•"/>
            </a:pPr>
            <a:r>
              <a:rPr lang="en-IN" sz="2800" b="1" dirty="0">
                <a:solidFill>
                  <a:prstClr val="black"/>
                </a:solidFill>
              </a:rPr>
              <a:t>Thus the total profit achieved in every voyage is:</a:t>
            </a:r>
            <a:br>
              <a:rPr lang="en-IN" sz="2800" b="1" dirty="0">
                <a:solidFill>
                  <a:prstClr val="black"/>
                </a:solidFill>
              </a:rPr>
            </a:br>
            <a:r>
              <a:rPr lang="en-IN" sz="2800" b="1" dirty="0">
                <a:solidFill>
                  <a:prstClr val="black"/>
                </a:solidFill>
              </a:rPr>
              <a:t>315 x 23 </a:t>
            </a:r>
            <a:r>
              <a:rPr lang="en-IN" sz="2800" b="1" dirty="0" smtClean="0">
                <a:solidFill>
                  <a:prstClr val="black"/>
                </a:solidFill>
              </a:rPr>
              <a:t>= 7245 USD</a:t>
            </a:r>
          </a:p>
          <a:p>
            <a:pPr marL="457200" indent="-457200" defTabSz="914400">
              <a:buFont typeface="Arial" panose="020B0604020202020204" pitchFamily="34" charset="0"/>
              <a:buChar char="•"/>
            </a:pPr>
            <a:endParaRPr lang="en-IN" sz="2800" b="1" dirty="0" smtClean="0">
              <a:solidFill>
                <a:prstClr val="black"/>
              </a:solidFill>
            </a:endParaRPr>
          </a:p>
          <a:p>
            <a:pPr marL="457200" indent="-457200" defTabSz="914400">
              <a:buFont typeface="Arial" panose="020B0604020202020204" pitchFamily="34" charset="0"/>
              <a:buChar char="•"/>
            </a:pPr>
            <a:r>
              <a:rPr lang="en-IN" sz="2800" b="1" dirty="0" smtClean="0">
                <a:solidFill>
                  <a:prstClr val="black"/>
                </a:solidFill>
              </a:rPr>
              <a:t>The </a:t>
            </a:r>
            <a:r>
              <a:rPr lang="en-IN" sz="2800" b="1" dirty="0">
                <a:solidFill>
                  <a:prstClr val="black"/>
                </a:solidFill>
              </a:rPr>
              <a:t>additional cost for using SAS design amounts to 72,331 USD</a:t>
            </a:r>
          </a:p>
          <a:p>
            <a:pPr marL="457200" indent="-457200" defTabSz="914400">
              <a:buFont typeface="Arial" panose="020B0604020202020204" pitchFamily="34" charset="0"/>
              <a:buChar char="•"/>
            </a:pPr>
            <a:endParaRPr lang="en-IN" sz="2800" b="1" dirty="0">
              <a:solidFill>
                <a:prstClr val="black"/>
              </a:solidFill>
            </a:endParaRPr>
          </a:p>
          <a:p>
            <a:pPr marL="457200" indent="-457200" defTabSz="914400">
              <a:buFont typeface="Arial" panose="020B0604020202020204" pitchFamily="34" charset="0"/>
              <a:buChar char="•"/>
            </a:pPr>
            <a:endParaRPr lang="en-IN" sz="2800" b="1" dirty="0">
              <a:solidFill>
                <a:prstClr val="black"/>
              </a:solidFill>
            </a:endParaRPr>
          </a:p>
          <a:p>
            <a:pPr lvl="0" defTabSz="914400"/>
            <a:endParaRPr lang="en-US" sz="2800" b="1" dirty="0">
              <a:solidFill>
                <a:prstClr val="black"/>
              </a:solidFill>
            </a:endParaRPr>
          </a:p>
        </p:txBody>
      </p:sp>
      <p:sp>
        <p:nvSpPr>
          <p:cNvPr id="2" name="TextBox 1"/>
          <p:cNvSpPr txBox="1"/>
          <p:nvPr/>
        </p:nvSpPr>
        <p:spPr>
          <a:xfrm>
            <a:off x="5926912" y="5626894"/>
            <a:ext cx="5937119" cy="1231106"/>
          </a:xfrm>
          <a:prstGeom prst="rect">
            <a:avLst/>
          </a:prstGeom>
          <a:noFill/>
        </p:spPr>
        <p:txBody>
          <a:bodyPr wrap="square" rtlCol="0">
            <a:spAutoFit/>
          </a:bodyPr>
          <a:lstStyle/>
          <a:p>
            <a:pPr marL="457200" indent="-457200" defTabSz="914400">
              <a:buFont typeface="Arial" panose="020B0604020202020204" pitchFamily="34" charset="0"/>
              <a:buChar char="•"/>
            </a:pPr>
            <a:endParaRPr lang="en-IN" sz="2800" b="1" dirty="0">
              <a:solidFill>
                <a:prstClr val="black"/>
              </a:solidFill>
            </a:endParaRPr>
          </a:p>
          <a:p>
            <a:pPr marL="457200" indent="-457200" defTabSz="914400">
              <a:buFont typeface="Arial" panose="020B0604020202020204" pitchFamily="34" charset="0"/>
              <a:buChar char="•"/>
            </a:pPr>
            <a:r>
              <a:rPr lang="en-IN" sz="2800" b="1" dirty="0">
                <a:solidFill>
                  <a:prstClr val="black"/>
                </a:solidFill>
              </a:rPr>
              <a:t>Voyages to break even : 87 </a:t>
            </a:r>
            <a:endParaRPr lang="en-US" sz="2800" b="1" dirty="0">
              <a:solidFill>
                <a:prstClr val="black"/>
              </a:solidFill>
            </a:endParaRPr>
          </a:p>
          <a:p>
            <a:endParaRPr lang="en-US" dirty="0"/>
          </a:p>
        </p:txBody>
      </p:sp>
    </p:spTree>
    <p:extLst>
      <p:ext uri="{BB962C8B-B14F-4D97-AF65-F5344CB8AC3E}">
        <p14:creationId xmlns:p14="http://schemas.microsoft.com/office/powerpoint/2010/main" val="62482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chart seriesIdx="0" categoryIdx="-4" bldStep="series"/>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chart seriesIdx="1" categoryIdx="-4" bldStep="series"/>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P spid="8" grpId="0" build="p"/>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5453" y="0"/>
            <a:ext cx="10515600" cy="1325563"/>
          </a:xfrm>
        </p:spPr>
        <p:txBody>
          <a:bodyPr>
            <a:normAutofit/>
          </a:bodyPr>
          <a:lstStyle/>
          <a:p>
            <a:pPr algn="ctr"/>
            <a:r>
              <a:rPr lang="en-US" sz="5000" b="1" kern="0" dirty="0" smtClean="0">
                <a:solidFill>
                  <a:srgbClr val="0000CC"/>
                </a:solidFill>
                <a:latin typeface="+mn-lt"/>
                <a:ea typeface="+mn-ea"/>
                <a:cs typeface="+mn-cs"/>
              </a:rPr>
              <a:t>CONCLUSION</a:t>
            </a:r>
            <a:endParaRPr lang="en-US" sz="5000" b="1" kern="0" dirty="0">
              <a:solidFill>
                <a:srgbClr val="0000CC"/>
              </a:solidFill>
              <a:latin typeface="+mn-lt"/>
              <a:ea typeface="+mn-ea"/>
              <a:cs typeface="+mn-cs"/>
            </a:endParaRPr>
          </a:p>
        </p:txBody>
      </p:sp>
      <p:sp>
        <p:nvSpPr>
          <p:cNvPr id="3" name="Content Placeholder 2"/>
          <p:cNvSpPr>
            <a:spLocks noGrp="1"/>
          </p:cNvSpPr>
          <p:nvPr>
            <p:ph idx="1"/>
          </p:nvPr>
        </p:nvSpPr>
        <p:spPr>
          <a:xfrm>
            <a:off x="838200" y="1221776"/>
            <a:ext cx="10515600" cy="4351338"/>
          </a:xfrm>
        </p:spPr>
        <p:txBody>
          <a:bodyPr/>
          <a:lstStyle/>
          <a:p>
            <a:endParaRPr lang="en-US" dirty="0" smtClean="0"/>
          </a:p>
          <a:p>
            <a:endParaRPr lang="en-US" dirty="0" smtClean="0"/>
          </a:p>
          <a:p>
            <a:pPr>
              <a:buNone/>
            </a:pPr>
            <a:r>
              <a:rPr lang="en-US" dirty="0" smtClean="0"/>
              <a:t>   </a:t>
            </a:r>
          </a:p>
          <a:p>
            <a:pPr>
              <a:buNone/>
            </a:pPr>
            <a:r>
              <a:rPr lang="en-US" dirty="0" smtClean="0">
                <a:solidFill>
                  <a:srgbClr val="FF0000"/>
                </a:solidFill>
              </a:rPr>
              <a:t>   </a:t>
            </a:r>
            <a:r>
              <a:rPr lang="en-IN" dirty="0" smtClean="0">
                <a:solidFill>
                  <a:srgbClr val="FF0000"/>
                </a:solidFill>
              </a:rPr>
              <a:t>The FEM results along with our experiments conclusively satisfy our aim and prove that SAS is a smart material and a viable alternative to steel in the future.</a:t>
            </a:r>
            <a:endParaRPr lang="en-US" dirty="0">
              <a:solidFill>
                <a:srgbClr val="FF0000"/>
              </a:solidFill>
            </a:endParaRPr>
          </a:p>
        </p:txBody>
      </p:sp>
    </p:spTree>
    <p:extLst>
      <p:ext uri="{BB962C8B-B14F-4D97-AF65-F5344CB8AC3E}">
        <p14:creationId xmlns:p14="http://schemas.microsoft.com/office/powerpoint/2010/main" val="32215434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320" y="0"/>
            <a:ext cx="10515600" cy="1325563"/>
          </a:xfrm>
        </p:spPr>
        <p:txBody>
          <a:bodyPr/>
          <a:lstStyle/>
          <a:p>
            <a:pPr algn="ctr"/>
            <a:r>
              <a:rPr lang="en-IN" sz="5000" b="1" kern="0" dirty="0" smtClean="0">
                <a:solidFill>
                  <a:schemeClr val="bg1"/>
                </a:solidFill>
                <a:latin typeface="+mn-lt"/>
                <a:ea typeface="+mn-ea"/>
                <a:cs typeface="+mn-cs"/>
              </a:rPr>
              <a:t>FUTURE WORK</a:t>
            </a:r>
          </a:p>
        </p:txBody>
      </p:sp>
      <p:pic>
        <p:nvPicPr>
          <p:cNvPr id="1026" name="Picture 2"/>
          <p:cNvPicPr>
            <a:picLocks noChangeAspect="1" noChangeArrowheads="1"/>
          </p:cNvPicPr>
          <p:nvPr/>
        </p:nvPicPr>
        <p:blipFill>
          <a:blip r:embed="rId2"/>
          <a:srcRect r="19509"/>
          <a:stretch>
            <a:fillRect/>
          </a:stretch>
        </p:blipFill>
        <p:spPr bwMode="auto">
          <a:xfrm>
            <a:off x="939379" y="1043707"/>
            <a:ext cx="10102431" cy="56843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014" t="1877" r="19556" b="1996"/>
          <a:stretch/>
        </p:blipFill>
        <p:spPr>
          <a:xfrm>
            <a:off x="0" y="-90152"/>
            <a:ext cx="12192000" cy="68580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rot="5400000">
            <a:off x="8470008" y="-1081825"/>
            <a:ext cx="2730321" cy="4713668"/>
          </a:xfrm>
          <a:prstGeom prst="rect">
            <a:avLst/>
          </a:prstGeom>
          <a:ln>
            <a:noFill/>
          </a:ln>
          <a:effectLst>
            <a:outerShdw blurRad="292100" dist="139700" dir="2700000" algn="tl" rotWithShape="0">
              <a:srgbClr val="333333">
                <a:alpha val="65000"/>
              </a:srgbClr>
            </a:outerShdw>
          </a:effectLst>
        </p:spPr>
      </p:pic>
      <p:sp>
        <p:nvSpPr>
          <p:cNvPr id="2" name="Rectangle 1"/>
          <p:cNvSpPr/>
          <p:nvPr/>
        </p:nvSpPr>
        <p:spPr>
          <a:xfrm>
            <a:off x="8163280" y="723192"/>
            <a:ext cx="3163465" cy="923330"/>
          </a:xfrm>
          <a:prstGeom prst="rect">
            <a:avLst/>
          </a:prstGeom>
          <a:noFill/>
        </p:spPr>
        <p:txBody>
          <a:bodyPr wrap="square" lIns="91440" tIns="45720" rIns="91440" bIns="45720">
            <a:spAutoFit/>
          </a:bodyPr>
          <a:lstStyle/>
          <a:p>
            <a:pPr algn="ctr"/>
            <a:r>
              <a:rPr lang="en-US" sz="2000" b="0" cap="none" spc="0" dirty="0" smtClean="0">
                <a:ln w="0"/>
                <a:solidFill>
                  <a:schemeClr val="tx1"/>
                </a:solidFill>
                <a:effectLst>
                  <a:outerShdw blurRad="38100" dist="19050" dir="2700000" algn="tl" rotWithShape="0">
                    <a:schemeClr val="dk1">
                      <a:alpha val="40000"/>
                    </a:schemeClr>
                  </a:outerShdw>
                </a:effectLst>
              </a:rPr>
              <a:t>SIMPLY SUPPORTED BEAM</a:t>
            </a:r>
            <a:r>
              <a:rPr lang="en-US" sz="5400" b="0" cap="none" spc="0" dirty="0" smtClean="0">
                <a:ln w="0"/>
                <a:solidFill>
                  <a:schemeClr val="tx1"/>
                </a:solidFill>
                <a:effectLst>
                  <a:outerShdw blurRad="38100" dist="19050" dir="2700000" algn="tl" rotWithShape="0">
                    <a:schemeClr val="dk1">
                      <a:alpha val="40000"/>
                    </a:schemeClr>
                  </a:outerShdw>
                </a:effectLst>
              </a:rPr>
              <a:t> </a:t>
            </a:r>
            <a:endParaRPr 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3" name="Picture 2"/>
          <p:cNvPicPr>
            <a:picLocks noChangeAspect="1"/>
          </p:cNvPicPr>
          <p:nvPr/>
        </p:nvPicPr>
        <p:blipFill>
          <a:blip r:embed="rId4"/>
          <a:stretch>
            <a:fillRect/>
          </a:stretch>
        </p:blipFill>
        <p:spPr>
          <a:xfrm>
            <a:off x="1484898" y="4103040"/>
            <a:ext cx="4791871" cy="1450974"/>
          </a:xfrm>
          <a:prstGeom prst="rect">
            <a:avLst/>
          </a:prstGeom>
        </p:spPr>
      </p:pic>
      <p:sp>
        <p:nvSpPr>
          <p:cNvPr id="6" name="Rectangle 5"/>
          <p:cNvSpPr/>
          <p:nvPr/>
        </p:nvSpPr>
        <p:spPr>
          <a:xfrm>
            <a:off x="7478334" y="4242344"/>
            <a:ext cx="2688558" cy="923330"/>
          </a:xfrm>
          <a:prstGeom prst="rect">
            <a:avLst/>
          </a:prstGeom>
          <a:noFill/>
        </p:spPr>
        <p:txBody>
          <a:bodyPr wrap="none" lIns="91440" tIns="45720" rIns="91440" bIns="45720">
            <a:spAutoFit/>
          </a:bodyPr>
          <a:lstStyle/>
          <a:p>
            <a:pPr algn="ctr"/>
            <a:r>
              <a:rPr lang="en-US" sz="5400" b="1" cap="none" spc="50" dirty="0" smtClean="0">
                <a:ln w="0"/>
                <a:solidFill>
                  <a:schemeClr val="bg2"/>
                </a:solidFill>
                <a:effectLst>
                  <a:innerShdw blurRad="63500" dist="50800" dir="13500000">
                    <a:srgbClr val="000000">
                      <a:alpha val="50000"/>
                    </a:srgbClr>
                  </a:innerShdw>
                </a:effectLst>
              </a:rPr>
              <a:t>19.65 Kg</a:t>
            </a:r>
            <a:endParaRPr lang="en-US" sz="5400" b="1" cap="none"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2156428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p:cNvSpPr>
            <a:spLocks noGrp="1"/>
          </p:cNvSpPr>
          <p:nvPr>
            <p:ph type="title"/>
          </p:nvPr>
        </p:nvSpPr>
        <p:spPr>
          <a:xfrm>
            <a:off x="1603135" y="0"/>
            <a:ext cx="8643966" cy="714356"/>
          </a:xfrm>
        </p:spPr>
        <p:txBody>
          <a:bodyPr>
            <a:normAutofit fontScale="90000"/>
          </a:bodyPr>
          <a:lstStyle/>
          <a:p>
            <a:pPr algn="ctr"/>
            <a:r>
              <a:rPr lang="en-US" dirty="0" smtClean="0"/>
              <a:t>  </a:t>
            </a:r>
            <a:br>
              <a:rPr lang="en-US" dirty="0" smtClean="0"/>
            </a:br>
            <a:r>
              <a:rPr lang="en-US" sz="4800" b="1" dirty="0" smtClean="0">
                <a:solidFill>
                  <a:srgbClr val="FF0000"/>
                </a:solidFill>
              </a:rPr>
              <a:t>Acknowledgements</a:t>
            </a:r>
            <a:endParaRPr lang="en-US" sz="4800" b="1" dirty="0">
              <a:solidFill>
                <a:srgbClr val="FF0000"/>
              </a:solidFill>
            </a:endParaRPr>
          </a:p>
        </p:txBody>
      </p:sp>
      <p:sp>
        <p:nvSpPr>
          <p:cNvPr id="4" name="Content Placeholder 7"/>
          <p:cNvSpPr>
            <a:spLocks noGrp="1"/>
          </p:cNvSpPr>
          <p:nvPr>
            <p:ph idx="1"/>
          </p:nvPr>
        </p:nvSpPr>
        <p:spPr>
          <a:xfrm>
            <a:off x="1993329" y="471406"/>
            <a:ext cx="8572560" cy="6093296"/>
          </a:xfrm>
        </p:spPr>
        <p:txBody>
          <a:bodyPr>
            <a:noAutofit/>
          </a:bodyPr>
          <a:lstStyle/>
          <a:p>
            <a:pPr>
              <a:buNone/>
            </a:pPr>
            <a:endParaRPr lang="en-US" sz="2800" dirty="0" smtClean="0"/>
          </a:p>
          <a:p>
            <a:endParaRPr lang="en-IN" sz="2000" dirty="0" smtClean="0"/>
          </a:p>
          <a:p>
            <a:endParaRPr lang="en-IN" sz="2000" dirty="0" smtClean="0"/>
          </a:p>
          <a:p>
            <a:r>
              <a:rPr lang="en-IN" sz="2000" dirty="0" smtClean="0"/>
              <a:t>Any project idea requires authenticated inputs based on well-rounded research. A lot of data and research work was provided to us by </a:t>
            </a:r>
            <a:r>
              <a:rPr lang="en-IN" sz="2000" b="1" dirty="0" err="1" smtClean="0"/>
              <a:t>Fraunhofer</a:t>
            </a:r>
            <a:r>
              <a:rPr lang="en-IN" sz="2000" b="1" dirty="0" smtClean="0"/>
              <a:t> Institute for Machine tools and Forming Technology</a:t>
            </a:r>
            <a:r>
              <a:rPr lang="en-IN" sz="2000" dirty="0" smtClean="0"/>
              <a:t>, based in Chemnitz, Germany through their Head of the Department, </a:t>
            </a:r>
            <a:r>
              <a:rPr lang="en-IN" sz="2000" b="1" dirty="0" smtClean="0"/>
              <a:t>Dr. THOMAS HIPKE</a:t>
            </a:r>
            <a:r>
              <a:rPr lang="en-IN" sz="2000" dirty="0" smtClean="0"/>
              <a:t>. This invaluable support is greatly acknowledged.</a:t>
            </a:r>
          </a:p>
          <a:p>
            <a:pPr>
              <a:buNone/>
            </a:pPr>
            <a:endParaRPr lang="en-US" sz="2000" dirty="0" smtClean="0"/>
          </a:p>
          <a:p>
            <a:r>
              <a:rPr lang="en-IN" sz="2000" dirty="0" smtClean="0"/>
              <a:t>We sincerely thank the following for their key inputs and guidance:</a:t>
            </a:r>
            <a:br>
              <a:rPr lang="en-IN" sz="2000" dirty="0" smtClean="0"/>
            </a:br>
            <a:r>
              <a:rPr lang="en-IN" sz="2000" b="1" dirty="0" smtClean="0"/>
              <a:t>Mr. AYAZ KHAN, </a:t>
            </a:r>
            <a:r>
              <a:rPr lang="en-IN" sz="2000" b="1" dirty="0"/>
              <a:t>	</a:t>
            </a:r>
            <a:r>
              <a:rPr lang="en-IN" sz="2000" b="1" dirty="0" smtClean="0"/>
              <a:t>            </a:t>
            </a:r>
            <a:r>
              <a:rPr lang="en-IN" sz="2000" b="1" dirty="0" err="1" smtClean="0"/>
              <a:t>Cdr.</a:t>
            </a:r>
            <a:r>
              <a:rPr lang="en-IN" sz="2000" b="1" dirty="0" smtClean="0"/>
              <a:t> BHASKAR WALIMBE</a:t>
            </a:r>
            <a:r>
              <a:rPr lang="en-IN" sz="2000" dirty="0" smtClean="0"/>
              <a:t> </a:t>
            </a:r>
            <a:br>
              <a:rPr lang="en-IN" sz="2000" dirty="0" smtClean="0"/>
            </a:br>
            <a:r>
              <a:rPr lang="en-IN" sz="2000" b="1" dirty="0" smtClean="0"/>
              <a:t>Dr. SANJAY POHEKAR               </a:t>
            </a:r>
            <a:r>
              <a:rPr lang="en-IN" sz="2000" b="1" dirty="0" err="1" smtClean="0"/>
              <a:t>Dr.</a:t>
            </a:r>
            <a:r>
              <a:rPr lang="en-IN" sz="2000" b="1" dirty="0" smtClean="0"/>
              <a:t> SANJEET KANUNGO</a:t>
            </a:r>
            <a:br>
              <a:rPr lang="en-IN" sz="2000" b="1" dirty="0" smtClean="0"/>
            </a:br>
            <a:r>
              <a:rPr lang="en-IN" sz="2000" b="1" dirty="0" smtClean="0"/>
              <a:t>Mr. INDRA BASU                       </a:t>
            </a:r>
            <a:r>
              <a:rPr lang="en-IN" sz="2000" b="1" dirty="0" err="1" smtClean="0"/>
              <a:t>Mr.</a:t>
            </a:r>
            <a:r>
              <a:rPr lang="en-IN" sz="2000" b="1" dirty="0" smtClean="0"/>
              <a:t> SHISHIR DUTT</a:t>
            </a:r>
            <a:br>
              <a:rPr lang="en-IN" sz="2000" b="1" dirty="0" smtClean="0"/>
            </a:br>
            <a:r>
              <a:rPr lang="en-IN" sz="2000" b="1" dirty="0" smtClean="0"/>
              <a:t>Mr. ARUN MAHAJAN 	            </a:t>
            </a:r>
            <a:r>
              <a:rPr lang="en-IN" sz="2000" b="1" dirty="0" err="1" smtClean="0"/>
              <a:t>Mr.</a:t>
            </a:r>
            <a:r>
              <a:rPr lang="en-IN" sz="2000" b="1" dirty="0" smtClean="0"/>
              <a:t> AMOL TATKE</a:t>
            </a:r>
            <a:br>
              <a:rPr lang="en-IN" sz="2000" b="1" dirty="0" smtClean="0"/>
            </a:br>
            <a:r>
              <a:rPr lang="en-IN" sz="2000" b="1" dirty="0" smtClean="0"/>
              <a:t>All the instructors in</a:t>
            </a:r>
            <a:r>
              <a:rPr lang="en-IN" sz="2000" dirty="0" smtClean="0"/>
              <a:t> TMI workshop for helping prepare the model.</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9613" y="2422345"/>
            <a:ext cx="10363200" cy="914400"/>
          </a:xfrm>
        </p:spPr>
        <p:txBody>
          <a:bodyPr>
            <a:noAutofit/>
          </a:bodyPr>
          <a:lstStyle/>
          <a:p>
            <a:pPr algn="ctr"/>
            <a:r>
              <a:rPr lang="en-IN" sz="4800" dirty="0" smtClean="0">
                <a:latin typeface="Algerian" pitchFamily="82" charset="0"/>
              </a:rPr>
              <a:t>THANK YOU!</a:t>
            </a:r>
            <a:br>
              <a:rPr lang="en-IN" sz="4800" dirty="0" smtClean="0">
                <a:latin typeface="Algerian" pitchFamily="82" charset="0"/>
              </a:rPr>
            </a:br>
            <a:r>
              <a:rPr lang="en-IN" sz="4800" dirty="0" smtClean="0">
                <a:latin typeface="Algerian" pitchFamily="82" charset="0"/>
              </a:rPr>
              <a:t/>
            </a:r>
            <a:br>
              <a:rPr lang="en-IN" sz="4800" dirty="0" smtClean="0">
                <a:latin typeface="Algerian" pitchFamily="82" charset="0"/>
              </a:rPr>
            </a:br>
            <a:r>
              <a:rPr lang="en-IN" sz="4800" dirty="0" smtClean="0">
                <a:latin typeface="Algerian" pitchFamily="82" charset="0"/>
              </a:rPr>
              <a:t>ANY QUESTIONS?</a:t>
            </a:r>
            <a:endParaRPr lang="en-IN" sz="4800" dirty="0">
              <a:latin typeface="Algerian" pitchFamily="8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165" t="1632" r="19334" b="1996"/>
          <a:stretch/>
        </p:blipFill>
        <p:spPr>
          <a:xfrm>
            <a:off x="-90151" y="0"/>
            <a:ext cx="12282152" cy="68580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a:off x="2760037" y="257175"/>
            <a:ext cx="6581775" cy="2390775"/>
          </a:xfrm>
          <a:prstGeom prst="rect">
            <a:avLst/>
          </a:prstGeom>
        </p:spPr>
      </p:pic>
    </p:spTree>
    <p:extLst>
      <p:ext uri="{BB962C8B-B14F-4D97-AF65-F5344CB8AC3E}">
        <p14:creationId xmlns:p14="http://schemas.microsoft.com/office/powerpoint/2010/main" val="1389903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37000">
              <a:srgbClr val="F2F2F2">
                <a:alpha val="29000"/>
              </a:srgbClr>
            </a:gs>
            <a:gs pos="80000">
              <a:srgbClr val="DADADA"/>
            </a:gs>
            <a:gs pos="15000">
              <a:srgbClr val="DADADA"/>
            </a:gs>
            <a:gs pos="46000">
              <a:srgbClr val="FBFBFB"/>
            </a:gs>
            <a:gs pos="64000">
              <a:srgbClr val="E4E4E4"/>
            </a:gs>
            <a:gs pos="0">
              <a:schemeClr val="bg1">
                <a:tint val="93000"/>
                <a:satMod val="150000"/>
                <a:shade val="98000"/>
                <a:lumMod val="102000"/>
              </a:schemeClr>
            </a:gs>
            <a:gs pos="69000">
              <a:schemeClr val="bg1">
                <a:tint val="98000"/>
                <a:satMod val="130000"/>
                <a:shade val="90000"/>
                <a:lumMod val="103000"/>
              </a:schemeClr>
            </a:gs>
            <a:gs pos="76000">
              <a:schemeClr val="bg1">
                <a:shade val="63000"/>
                <a:satMod val="120000"/>
              </a:schemeClr>
            </a:gs>
          </a:gsLst>
          <a:lin ang="6600000" scaled="0"/>
          <a:tileRect/>
        </a:gra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652" t="32530" r="19591" b="21915"/>
          <a:stretch/>
        </p:blipFill>
        <p:spPr>
          <a:xfrm>
            <a:off x="0" y="0"/>
            <a:ext cx="5666704" cy="6858000"/>
          </a:xfrm>
        </p:spPr>
        <p:style>
          <a:lnRef idx="2">
            <a:schemeClr val="accent1">
              <a:shade val="50000"/>
            </a:schemeClr>
          </a:lnRef>
          <a:fillRef idx="1">
            <a:schemeClr val="accent1"/>
          </a:fillRef>
          <a:effectRef idx="0">
            <a:schemeClr val="accent1"/>
          </a:effectRef>
          <a:fontRef idx="minor">
            <a:schemeClr val="lt1"/>
          </a:fontRef>
        </p:style>
      </p:pic>
      <p:sp>
        <p:nvSpPr>
          <p:cNvPr id="5" name="Rectangle 4"/>
          <p:cNvSpPr/>
          <p:nvPr/>
        </p:nvSpPr>
        <p:spPr>
          <a:xfrm>
            <a:off x="0" y="1712890"/>
            <a:ext cx="5666704" cy="3992451"/>
          </a:xfrm>
          <a:prstGeom prst="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223847" y="2967335"/>
            <a:ext cx="5230920" cy="923330"/>
          </a:xfrm>
          <a:prstGeom prst="rect">
            <a:avLst/>
          </a:prstGeom>
          <a:noFill/>
        </p:spPr>
        <p:txBody>
          <a:bodyPr wrap="none" lIns="91440" tIns="45720" rIns="91440" bIns="45720">
            <a:spAutoFit/>
          </a:bodyPr>
          <a:lstStyle/>
          <a:p>
            <a:pPr algn="ctr"/>
            <a:r>
              <a:rPr lang="en-US" sz="5400" b="1" spc="50" dirty="0" smtClean="0">
                <a:ln w="0"/>
                <a:solidFill>
                  <a:schemeClr val="bg2"/>
                </a:solidFill>
                <a:effectLst>
                  <a:innerShdw blurRad="63500" dist="50800" dir="13500000">
                    <a:srgbClr val="000000">
                      <a:alpha val="50000"/>
                    </a:srgbClr>
                  </a:innerShdw>
                </a:effectLst>
              </a:rPr>
              <a:t>UNDER UTILIZED </a:t>
            </a:r>
            <a:endParaRPr lang="en-US" sz="5400" b="1" cap="none" spc="50" dirty="0">
              <a:ln w="0"/>
              <a:solidFill>
                <a:schemeClr val="bg2"/>
              </a:solidFill>
              <a:effectLst>
                <a:innerShdw blurRad="63500" dist="50800" dir="13500000">
                  <a:srgbClr val="000000">
                    <a:alpha val="50000"/>
                  </a:srgbClr>
                </a:innerShdw>
              </a:effectLst>
            </a:endParaRPr>
          </a:p>
        </p:txBody>
      </p:sp>
      <p:graphicFrame>
        <p:nvGraphicFramePr>
          <p:cNvPr id="9" name="Content Placeholder 3"/>
          <p:cNvGraphicFramePr>
            <a:graphicFrameLocks/>
          </p:cNvGraphicFramePr>
          <p:nvPr>
            <p:extLst>
              <p:ext uri="{D42A27DB-BD31-4B8C-83A1-F6EECF244321}">
                <p14:modId xmlns:p14="http://schemas.microsoft.com/office/powerpoint/2010/main" val="3690644643"/>
              </p:ext>
            </p:extLst>
          </p:nvPr>
        </p:nvGraphicFramePr>
        <p:xfrm>
          <a:off x="5839036" y="1712890"/>
          <a:ext cx="6125308" cy="4017225"/>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223847" y="731725"/>
            <a:ext cx="4975950" cy="707886"/>
          </a:xfrm>
          <a:prstGeom prst="rect">
            <a:avLst/>
          </a:prstGeom>
        </p:spPr>
        <p:txBody>
          <a:bodyPr wrap="square">
            <a:spAutoFit/>
          </a:bodyPr>
          <a:lstStyle/>
          <a:p>
            <a:pPr algn="ctr"/>
            <a:r>
              <a:rPr lang="en-US" sz="4000" b="1" dirty="0">
                <a:ln w="12700">
                  <a:solidFill>
                    <a:schemeClr val="accent5"/>
                  </a:solidFill>
                  <a:prstDash val="solid"/>
                </a:ln>
                <a:pattFill prst="ltDnDiag">
                  <a:fgClr>
                    <a:schemeClr val="accent5">
                      <a:lumMod val="60000"/>
                      <a:lumOff val="40000"/>
                    </a:schemeClr>
                  </a:fgClr>
                  <a:bgClr>
                    <a:schemeClr val="bg1"/>
                  </a:bgClr>
                </a:pattFill>
              </a:rPr>
              <a:t>STEEL</a:t>
            </a:r>
          </a:p>
        </p:txBody>
      </p:sp>
      <p:sp>
        <p:nvSpPr>
          <p:cNvPr id="10" name="Rectangle 9"/>
          <p:cNvSpPr/>
          <p:nvPr/>
        </p:nvSpPr>
        <p:spPr>
          <a:xfrm>
            <a:off x="345377" y="5904793"/>
            <a:ext cx="4975950" cy="707886"/>
          </a:xfrm>
          <a:prstGeom prst="rect">
            <a:avLst/>
          </a:prstGeom>
        </p:spPr>
        <p:txBody>
          <a:bodyPr wrap="square">
            <a:spAutoFit/>
          </a:bodyPr>
          <a:lstStyle/>
          <a:p>
            <a:pPr algn="ctr"/>
            <a:r>
              <a:rPr lang="en-US" sz="4000" b="1" dirty="0">
                <a:ln w="12700">
                  <a:solidFill>
                    <a:schemeClr val="accent5"/>
                  </a:solidFill>
                  <a:prstDash val="solid"/>
                </a:ln>
                <a:pattFill prst="ltDnDiag">
                  <a:fgClr>
                    <a:schemeClr val="accent5">
                      <a:lumMod val="60000"/>
                      <a:lumOff val="40000"/>
                    </a:schemeClr>
                  </a:fgClr>
                  <a:bgClr>
                    <a:schemeClr val="bg1"/>
                  </a:bgClr>
                </a:pattFill>
              </a:rPr>
              <a:t>STEEL</a:t>
            </a:r>
          </a:p>
        </p:txBody>
      </p:sp>
      <p:sp>
        <p:nvSpPr>
          <p:cNvPr id="11" name="Rectangle 10"/>
          <p:cNvSpPr/>
          <p:nvPr/>
        </p:nvSpPr>
        <p:spPr>
          <a:xfrm>
            <a:off x="755911" y="2551837"/>
            <a:ext cx="4570483" cy="1754326"/>
          </a:xfrm>
          <a:prstGeom prst="rect">
            <a:avLst/>
          </a:prstGeom>
          <a:noFill/>
        </p:spPr>
        <p:txBody>
          <a:bodyPr wrap="none" lIns="91440" tIns="45720" rIns="91440" bIns="45720">
            <a:spAutoFit/>
          </a:bodyPr>
          <a:lstStyle/>
          <a:p>
            <a:pPr algn="ctr"/>
            <a:r>
              <a:rPr lang="en-US" sz="54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LIGHT WEIGHT </a:t>
            </a:r>
          </a:p>
          <a:p>
            <a:pPr algn="ctr"/>
            <a:r>
              <a:rPr lang="en-US" sz="54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MATERIAL</a:t>
            </a:r>
            <a:endParaRPr lang="en-US" sz="54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Tree>
    <p:extLst>
      <p:ext uri="{BB962C8B-B14F-4D97-AF65-F5344CB8AC3E}">
        <p14:creationId xmlns:p14="http://schemas.microsoft.com/office/powerpoint/2010/main" val="2107800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Graphic spid="9" grpId="0">
        <p:bldAsOne/>
      </p:bldGraphic>
      <p:bldP spid="7"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28962"/>
          <a:stretch/>
        </p:blipFill>
        <p:spPr>
          <a:xfrm>
            <a:off x="-1" y="-28136"/>
            <a:ext cx="2940149" cy="6886135"/>
          </a:xfrm>
          <a:prstGeom prst="rect">
            <a:avLst/>
          </a:prstGeom>
          <a:ln>
            <a:solidFill>
              <a:schemeClr val="tx1"/>
            </a:solidFill>
          </a:ln>
        </p:spPr>
      </p:pic>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8962"/>
          <a:stretch/>
        </p:blipFill>
        <p:spPr>
          <a:xfrm>
            <a:off x="9251851" y="0"/>
            <a:ext cx="2940149" cy="6886135"/>
          </a:xfrm>
          <a:prstGeom prst="rect">
            <a:avLst/>
          </a:prstGeom>
          <a:ln>
            <a:solidFill>
              <a:schemeClr val="tx1"/>
            </a:solidFill>
          </a:ln>
        </p:spPr>
      </p:pic>
      <p:sp>
        <p:nvSpPr>
          <p:cNvPr id="5" name="Rectangle 4"/>
          <p:cNvSpPr/>
          <p:nvPr/>
        </p:nvSpPr>
        <p:spPr>
          <a:xfrm>
            <a:off x="3129194" y="-28136"/>
            <a:ext cx="5933611" cy="923330"/>
          </a:xfrm>
          <a:prstGeom prst="rect">
            <a:avLst/>
          </a:prstGeom>
          <a:noFill/>
        </p:spPr>
        <p:txBody>
          <a:bodyPr wrap="none" lIns="91440" tIns="45720" rIns="91440" bIns="45720">
            <a:spAutoFit/>
          </a:bodyPr>
          <a:lstStyle/>
          <a:p>
            <a:pPr algn="ctr"/>
            <a:r>
              <a:rPr lang="en-US" sz="54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ALUMINIUM  FOAM</a:t>
            </a:r>
            <a:endParaRPr lang="en-US" sz="54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6" name="TextBox 5"/>
          <p:cNvSpPr txBox="1"/>
          <p:nvPr/>
        </p:nvSpPr>
        <p:spPr>
          <a:xfrm>
            <a:off x="3129193" y="1865645"/>
            <a:ext cx="5933611" cy="4062651"/>
          </a:xfrm>
          <a:prstGeom prst="rect">
            <a:avLst/>
          </a:prstGeom>
          <a:noFill/>
        </p:spPr>
        <p:txBody>
          <a:bodyPr wrap="square" rtlCol="0">
            <a:spAutoFit/>
          </a:bodyPr>
          <a:lstStyle/>
          <a:p>
            <a:r>
              <a:rPr lang="en-US" dirty="0" smtClean="0"/>
              <a:t> </a:t>
            </a:r>
            <a:endParaRPr lang="en-US"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ea typeface="BatangChe" panose="02030609000101010101" pitchFamily="49" charset="-127"/>
                <a:cs typeface="Times New Roman" panose="02020603050405020304" pitchFamily="18" charset="0"/>
              </a:rPr>
              <a:t>METAL FOAM</a:t>
            </a:r>
          </a:p>
          <a:p>
            <a:endParaRPr lang="en-US" sz="2000" dirty="0">
              <a:latin typeface="Times New Roman" panose="02020603050405020304" pitchFamily="18" charset="0"/>
              <a:ea typeface="BatangChe" panose="02030609000101010101" pitchFamily="49" charset="-127"/>
              <a:cs typeface="Times New Roman" panose="02020603050405020304" pitchFamily="18" charset="0"/>
            </a:endParaRPr>
          </a:p>
          <a:p>
            <a:endParaRPr lang="en-US" sz="2000" dirty="0" smtClean="0">
              <a:latin typeface="Times New Roman" panose="02020603050405020304" pitchFamily="18" charset="0"/>
              <a:ea typeface="BatangChe" panose="02030609000101010101" pitchFamily="49" charset="-127"/>
              <a:cs typeface="Times New Roman" panose="02020603050405020304" pitchFamily="18" charset="0"/>
            </a:endParaRPr>
          </a:p>
          <a:p>
            <a:pPr marL="342900" indent="-342900">
              <a:buFont typeface="Arial" panose="020B0604020202020204" pitchFamily="34" charset="0"/>
              <a:buChar char="•"/>
            </a:pPr>
            <a:r>
              <a:rPr lang="en-US" sz="2000" dirty="0" smtClean="0">
                <a:latin typeface="Times New Roman" panose="02020603050405020304" pitchFamily="18" charset="0"/>
                <a:ea typeface="BatangChe" panose="02030609000101010101" pitchFamily="49" charset="-127"/>
                <a:cs typeface="Times New Roman" panose="02020603050405020304" pitchFamily="18" charset="0"/>
              </a:rPr>
              <a:t>Excellent Energy Absorption</a:t>
            </a:r>
          </a:p>
          <a:p>
            <a:endParaRPr lang="en-US" sz="2000" dirty="0" smtClean="0">
              <a:latin typeface="Times New Roman" panose="02020603050405020304" pitchFamily="18" charset="0"/>
              <a:ea typeface="BatangChe" panose="02030609000101010101" pitchFamily="49" charset="-127"/>
              <a:cs typeface="Times New Roman" panose="02020603050405020304" pitchFamily="18" charset="0"/>
            </a:endParaRPr>
          </a:p>
          <a:p>
            <a:pPr marL="342900" indent="-342900">
              <a:buFont typeface="Arial" panose="020B0604020202020204" pitchFamily="34" charset="0"/>
              <a:buChar char="•"/>
            </a:pPr>
            <a:r>
              <a:rPr lang="en-US" sz="2000" dirty="0">
                <a:latin typeface="Times New Roman" panose="02020603050405020304" pitchFamily="18" charset="0"/>
                <a:ea typeface="BatangChe" panose="02030609000101010101" pitchFamily="49" charset="-127"/>
                <a:cs typeface="Times New Roman" panose="02020603050405020304" pitchFamily="18" charset="0"/>
              </a:rPr>
              <a:t>Lo</a:t>
            </a:r>
            <a:r>
              <a:rPr lang="en-US" sz="2000" dirty="0" smtClean="0">
                <a:latin typeface="Times New Roman" panose="02020603050405020304" pitchFamily="18" charset="0"/>
                <a:ea typeface="BatangChe" panose="02030609000101010101" pitchFamily="49" charset="-127"/>
                <a:cs typeface="Times New Roman" panose="02020603050405020304" pitchFamily="18" charset="0"/>
              </a:rPr>
              <a:t>w Thermal Conductivity</a:t>
            </a:r>
          </a:p>
          <a:p>
            <a:endParaRPr lang="en-US" sz="2000" dirty="0" smtClean="0">
              <a:latin typeface="Times New Roman" panose="02020603050405020304" pitchFamily="18" charset="0"/>
              <a:ea typeface="BatangChe" panose="02030609000101010101" pitchFamily="49" charset="-127"/>
              <a:cs typeface="Times New Roman" panose="02020603050405020304" pitchFamily="18" charset="0"/>
            </a:endParaRPr>
          </a:p>
          <a:p>
            <a:pPr marL="342900" indent="-342900">
              <a:buFont typeface="Arial" panose="020B0604020202020204" pitchFamily="34" charset="0"/>
              <a:buChar char="•"/>
            </a:pPr>
            <a:r>
              <a:rPr lang="en-US" sz="2000" dirty="0" smtClean="0">
                <a:latin typeface="Times New Roman" panose="02020603050405020304" pitchFamily="18" charset="0"/>
                <a:ea typeface="BatangChe" panose="02030609000101010101" pitchFamily="49" charset="-127"/>
                <a:cs typeface="Times New Roman" panose="02020603050405020304" pitchFamily="18" charset="0"/>
              </a:rPr>
              <a:t>Sound and Vibration Damping and Absorption</a:t>
            </a:r>
          </a:p>
          <a:p>
            <a:endParaRPr lang="en-US" sz="2000" dirty="0" smtClean="0">
              <a:latin typeface="Times New Roman" panose="02020603050405020304" pitchFamily="18" charset="0"/>
              <a:ea typeface="BatangChe" panose="02030609000101010101" pitchFamily="49" charset="-127"/>
              <a:cs typeface="Times New Roman" panose="02020603050405020304" pitchFamily="18" charset="0"/>
            </a:endParaRPr>
          </a:p>
          <a:p>
            <a:pPr marL="342900" indent="-342900">
              <a:buFont typeface="Arial" panose="020B0604020202020204" pitchFamily="34" charset="0"/>
              <a:buChar char="•"/>
            </a:pPr>
            <a:r>
              <a:rPr lang="en-US" sz="2000" dirty="0" err="1">
                <a:latin typeface="Times New Roman" panose="02020603050405020304" pitchFamily="18" charset="0"/>
                <a:ea typeface="BatangChe" panose="02030609000101010101" pitchFamily="49" charset="-127"/>
                <a:cs typeface="Times New Roman" panose="02020603050405020304" pitchFamily="18" charset="0"/>
              </a:rPr>
              <a:t>Tailorable</a:t>
            </a:r>
            <a:r>
              <a:rPr lang="en-US" sz="2000" dirty="0">
                <a:latin typeface="Times New Roman" panose="02020603050405020304" pitchFamily="18" charset="0"/>
                <a:ea typeface="BatangChe" panose="02030609000101010101" pitchFamily="49" charset="-127"/>
                <a:cs typeface="Times New Roman" panose="02020603050405020304" pitchFamily="18" charset="0"/>
              </a:rPr>
              <a:t> Density</a:t>
            </a:r>
          </a:p>
          <a:p>
            <a:pPr marL="342900" indent="-342900">
              <a:buFont typeface="Arial" panose="020B0604020202020204" pitchFamily="34" charset="0"/>
              <a:buChar char="•"/>
            </a:pPr>
            <a:endParaRPr lang="en-US" sz="2000" dirty="0" smtClean="0">
              <a:latin typeface="Times New Roman" panose="02020603050405020304" pitchFamily="18" charset="0"/>
              <a:ea typeface="BatangChe" panose="02030609000101010101" pitchFamily="49" charset="-127"/>
              <a:cs typeface="Times New Roman" panose="02020603050405020304" pitchFamily="18" charset="0"/>
            </a:endParaRPr>
          </a:p>
          <a:p>
            <a:pPr marL="342900" indent="-342900">
              <a:buFont typeface="Arial" panose="020B0604020202020204" pitchFamily="34" charset="0"/>
              <a:buChar char="•"/>
            </a:pPr>
            <a:r>
              <a:rPr lang="en-US" sz="2000" dirty="0" smtClean="0">
                <a:latin typeface="Times New Roman" panose="02020603050405020304" pitchFamily="18" charset="0"/>
                <a:ea typeface="BatangChe" panose="02030609000101010101" pitchFamily="49" charset="-127"/>
                <a:cs typeface="Times New Roman" panose="02020603050405020304" pitchFamily="18" charset="0"/>
              </a:rPr>
              <a:t>Recyclable</a:t>
            </a:r>
            <a:endParaRPr lang="en-US" sz="2000" dirty="0">
              <a:latin typeface="Times New Roman" panose="02020603050405020304" pitchFamily="18" charset="0"/>
              <a:ea typeface="BatangChe" panose="02030609000101010101" pitchFamily="49" charset="-127"/>
              <a:cs typeface="Times New Roman" panose="02020603050405020304" pitchFamily="18" charset="0"/>
            </a:endParaRPr>
          </a:p>
        </p:txBody>
      </p:sp>
      <p:cxnSp>
        <p:nvCxnSpPr>
          <p:cNvPr id="8" name="Straight Arrow Connector 7"/>
          <p:cNvCxnSpPr>
            <a:endCxn id="6" idx="0"/>
          </p:cNvCxnSpPr>
          <p:nvPr/>
        </p:nvCxnSpPr>
        <p:spPr>
          <a:xfrm flipV="1">
            <a:off x="5247249" y="1865645"/>
            <a:ext cx="848750" cy="4684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247249" y="2334131"/>
            <a:ext cx="848749" cy="4131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32693" y="1687017"/>
            <a:ext cx="1676401"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ALUMINIUM</a:t>
            </a:r>
            <a:endParaRPr lang="en-US"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6095998" y="2562566"/>
            <a:ext cx="1814732"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VOID SPACES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125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652" t="32530" r="19591" b="21915"/>
          <a:stretch/>
        </p:blipFill>
        <p:spPr>
          <a:xfrm>
            <a:off x="6619740" y="0"/>
            <a:ext cx="5666704" cy="6858000"/>
          </a:xfrm>
          <a:ln>
            <a:solidFill>
              <a:schemeClr val="tx1"/>
            </a:solidFill>
          </a:ln>
        </p:spPr>
        <p:style>
          <a:lnRef idx="2">
            <a:schemeClr val="accent1">
              <a:shade val="50000"/>
            </a:schemeClr>
          </a:lnRef>
          <a:fillRef idx="1">
            <a:schemeClr val="accent1"/>
          </a:fillRef>
          <a:effectRef idx="0">
            <a:schemeClr val="accent1"/>
          </a:effectRef>
          <a:fontRef idx="minor">
            <a:schemeClr val="lt1"/>
          </a:fontRef>
        </p:style>
      </p:pic>
      <p:pic>
        <p:nvPicPr>
          <p:cNvPr id="6" name="Picture 5"/>
          <p:cNvPicPr>
            <a:picLocks noChangeAspect="1"/>
          </p:cNvPicPr>
          <p:nvPr/>
        </p:nvPicPr>
        <p:blipFill>
          <a:blip r:embed="rId3"/>
          <a:stretch>
            <a:fillRect/>
          </a:stretch>
        </p:blipFill>
        <p:spPr>
          <a:xfrm>
            <a:off x="6619740" y="1700008"/>
            <a:ext cx="5666704" cy="3992451"/>
          </a:xfrm>
          <a:prstGeom prst="rect">
            <a:avLst/>
          </a:prstGeom>
        </p:spPr>
      </p:pic>
      <p:sp>
        <p:nvSpPr>
          <p:cNvPr id="7" name="Right Arrow 6"/>
          <p:cNvSpPr/>
          <p:nvPr/>
        </p:nvSpPr>
        <p:spPr>
          <a:xfrm>
            <a:off x="3674853" y="901520"/>
            <a:ext cx="2944888" cy="360609"/>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8" name="Right Arrow 7"/>
          <p:cNvSpPr/>
          <p:nvPr/>
        </p:nvSpPr>
        <p:spPr>
          <a:xfrm>
            <a:off x="3795623" y="5776396"/>
            <a:ext cx="2824117" cy="360609"/>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4962497" y="3407609"/>
            <a:ext cx="1622737" cy="360609"/>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73130" y="727881"/>
            <a:ext cx="1391535" cy="707886"/>
          </a:xfrm>
          <a:prstGeom prst="rect">
            <a:avLst/>
          </a:prstGeom>
        </p:spPr>
        <p:txBody>
          <a:bodyPr wrap="none">
            <a:spAutoFit/>
          </a:bodyPr>
          <a:lstStyle/>
          <a:p>
            <a:pPr algn="ctr"/>
            <a:r>
              <a:rPr lang="en-US" sz="4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a:t>
            </a:r>
            <a:r>
              <a:rPr lang="en-US" sz="4000" b="1" dirty="0">
                <a:ln w="12700">
                  <a:solidFill>
                    <a:schemeClr val="accent5"/>
                  </a:solidFill>
                  <a:prstDash val="solid"/>
                </a:ln>
                <a:pattFill prst="ltDnDiag">
                  <a:fgClr>
                    <a:schemeClr val="accent5">
                      <a:lumMod val="60000"/>
                      <a:lumOff val="40000"/>
                    </a:schemeClr>
                  </a:fgClr>
                  <a:bgClr>
                    <a:schemeClr val="bg1"/>
                  </a:bgClr>
                </a:pattFill>
              </a:rPr>
              <a:t>TEEL</a:t>
            </a:r>
          </a:p>
        </p:txBody>
      </p:sp>
      <p:sp>
        <p:nvSpPr>
          <p:cNvPr id="12" name="Rectangle 11"/>
          <p:cNvSpPr/>
          <p:nvPr/>
        </p:nvSpPr>
        <p:spPr>
          <a:xfrm>
            <a:off x="1990383" y="5594131"/>
            <a:ext cx="1391535" cy="707886"/>
          </a:xfrm>
          <a:prstGeom prst="rect">
            <a:avLst/>
          </a:prstGeom>
        </p:spPr>
        <p:txBody>
          <a:bodyPr wrap="none">
            <a:spAutoFit/>
          </a:bodyPr>
          <a:lstStyle/>
          <a:p>
            <a:pPr algn="ctr"/>
            <a:r>
              <a:rPr lang="en-US" sz="4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a:t>
            </a:r>
            <a:r>
              <a:rPr lang="en-US" sz="4000" b="1" dirty="0">
                <a:ln w="12700">
                  <a:solidFill>
                    <a:schemeClr val="accent5"/>
                  </a:solidFill>
                  <a:prstDash val="solid"/>
                </a:ln>
                <a:pattFill prst="ltDnDiag">
                  <a:fgClr>
                    <a:schemeClr val="accent5">
                      <a:lumMod val="60000"/>
                      <a:lumOff val="40000"/>
                    </a:schemeClr>
                  </a:fgClr>
                  <a:bgClr>
                    <a:schemeClr val="bg1"/>
                  </a:bgClr>
                </a:pattFill>
              </a:rPr>
              <a:t>TEEL</a:t>
            </a:r>
          </a:p>
        </p:txBody>
      </p:sp>
      <p:sp>
        <p:nvSpPr>
          <p:cNvPr id="13" name="Rectangle 12"/>
          <p:cNvSpPr/>
          <p:nvPr/>
        </p:nvSpPr>
        <p:spPr>
          <a:xfrm>
            <a:off x="1790283" y="2934819"/>
            <a:ext cx="2878032" cy="1323439"/>
          </a:xfrm>
          <a:prstGeom prst="rect">
            <a:avLst/>
          </a:prstGeom>
          <a:noFill/>
        </p:spPr>
        <p:txBody>
          <a:bodyPr wrap="none" lIns="91440" tIns="45720" rIns="91440" bIns="45720">
            <a:spAutoFit/>
          </a:bodyPr>
          <a:lstStyle/>
          <a:p>
            <a:pPr algn="ctr"/>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r>
              <a:rPr lang="en-US" sz="40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LUMINIUM</a:t>
            </a:r>
          </a:p>
          <a:p>
            <a:pPr algn="ctr"/>
            <a:r>
              <a:rPr lang="en-US" sz="4000" b="1" cap="none" spc="0"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 FOAM</a:t>
            </a:r>
            <a:endParaRPr lang="en-US" sz="40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5" name="Rectangle 4"/>
          <p:cNvSpPr/>
          <p:nvPr/>
        </p:nvSpPr>
        <p:spPr>
          <a:xfrm>
            <a:off x="6619740" y="1700008"/>
            <a:ext cx="5666704" cy="3992451"/>
          </a:xfrm>
          <a:prstGeom prst="rect">
            <a:avLst/>
          </a:pr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22264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accent5">
                    <a:lumMod val="50000"/>
                  </a:schemeClr>
                </a:solidFill>
              </a:rPr>
              <a:t>STEEL  VS  SAS  SANDWICH</a:t>
            </a:r>
            <a:endParaRPr lang="en-US" b="1" dirty="0">
              <a:solidFill>
                <a:schemeClr val="accent5">
                  <a:lumMod val="50000"/>
                </a:schemeClr>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8395918"/>
              </p:ext>
            </p:extLst>
          </p:nvPr>
        </p:nvGraphicFramePr>
        <p:xfrm>
          <a:off x="609600" y="1600200"/>
          <a:ext cx="109728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803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aktej\Desktop\153\20140225_153555.jpg"/>
          <p:cNvPicPr>
            <a:picLocks noChangeAspect="1" noChangeArrowheads="1"/>
          </p:cNvPicPr>
          <p:nvPr/>
        </p:nvPicPr>
        <p:blipFill>
          <a:blip r:embed="rId2"/>
          <a:srcRect t="7421" b="25900"/>
          <a:stretch>
            <a:fillRect/>
          </a:stretch>
        </p:blipFill>
        <p:spPr bwMode="auto">
          <a:xfrm>
            <a:off x="146649" y="112145"/>
            <a:ext cx="5313872" cy="32075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1" name="Picture 3" descr="C:\Users\saktej\Desktop\153\20140225_153841.jpg"/>
          <p:cNvPicPr>
            <a:picLocks noChangeAspect="1" noChangeArrowheads="1"/>
          </p:cNvPicPr>
          <p:nvPr/>
        </p:nvPicPr>
        <p:blipFill>
          <a:blip r:embed="rId3"/>
          <a:srcRect b="17341"/>
          <a:stretch>
            <a:fillRect/>
          </a:stretch>
        </p:blipFill>
        <p:spPr bwMode="auto">
          <a:xfrm>
            <a:off x="123455" y="3510951"/>
            <a:ext cx="5308753" cy="323490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2" name="Picture 4" descr="C:\Users\saktej\Desktop\153\20140304_161353.jpg"/>
          <p:cNvPicPr>
            <a:picLocks noChangeAspect="1" noChangeArrowheads="1"/>
          </p:cNvPicPr>
          <p:nvPr/>
        </p:nvPicPr>
        <p:blipFill>
          <a:blip r:embed="rId4"/>
          <a:srcRect b="24151"/>
          <a:stretch>
            <a:fillRect/>
          </a:stretch>
        </p:blipFill>
        <p:spPr bwMode="auto">
          <a:xfrm>
            <a:off x="5641675" y="120771"/>
            <a:ext cx="6446806" cy="32047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3" name="Picture 5" descr="C:\Users\saktej\Desktop\153\20140304_161630.jpg"/>
          <p:cNvPicPr>
            <a:picLocks noChangeAspect="1" noChangeArrowheads="1"/>
          </p:cNvPicPr>
          <p:nvPr/>
        </p:nvPicPr>
        <p:blipFill>
          <a:blip r:embed="rId5"/>
          <a:srcRect t="14214" b="30063"/>
          <a:stretch>
            <a:fillRect/>
          </a:stretch>
        </p:blipFill>
        <p:spPr bwMode="auto">
          <a:xfrm>
            <a:off x="5641675" y="3519578"/>
            <a:ext cx="6438181" cy="322627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2" name="Rectangle 11"/>
          <p:cNvSpPr/>
          <p:nvPr/>
        </p:nvSpPr>
        <p:spPr>
          <a:xfrm>
            <a:off x="1528708" y="2894907"/>
            <a:ext cx="299633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Sandwich</a:t>
            </a:r>
            <a:endParaRPr lang="en-IN"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3" name="Rectangle 12"/>
          <p:cNvSpPr/>
          <p:nvPr/>
        </p:nvSpPr>
        <p:spPr>
          <a:xfrm>
            <a:off x="8353505" y="2894908"/>
            <a:ext cx="164134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Steel</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516111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2944</TotalTime>
  <Words>468</Words>
  <Application>Microsoft Office PowerPoint</Application>
  <PresentationFormat>Custom</PresentationFormat>
  <Paragraphs>169</Paragraphs>
  <Slides>31</Slides>
  <Notes>1</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Technic</vt:lpstr>
      <vt:lpstr>PowerPoint Presentation</vt:lpstr>
      <vt:lpstr>AIM</vt:lpstr>
      <vt:lpstr>PowerPoint Presentation</vt:lpstr>
      <vt:lpstr>PowerPoint Presentation</vt:lpstr>
      <vt:lpstr>PowerPoint Presentation</vt:lpstr>
      <vt:lpstr>PowerPoint Presentation</vt:lpstr>
      <vt:lpstr>PowerPoint Presentation</vt:lpstr>
      <vt:lpstr>STEEL  VS  SAS  SANDWICH</vt:lpstr>
      <vt:lpstr>PowerPoint Presentation</vt:lpstr>
      <vt:lpstr>PowerPoint Presentation</vt:lpstr>
      <vt:lpstr>PowerPoint Presentation</vt:lpstr>
      <vt:lpstr>PowerPoint Presentation</vt:lpstr>
      <vt:lpstr>PowerPoint Presentation</vt:lpstr>
      <vt:lpstr>COMPLEX STRUCTURES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FUTURE WORK</vt:lpstr>
      <vt:lpstr>   Acknowledgements</vt:lpstr>
      <vt:lpstr>THANK YOU!  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Eugene Fonseca</dc:creator>
  <cp:lastModifiedBy>shekkappan</cp:lastModifiedBy>
  <cp:revision>207</cp:revision>
  <dcterms:created xsi:type="dcterms:W3CDTF">2014-02-18T06:32:38Z</dcterms:created>
  <dcterms:modified xsi:type="dcterms:W3CDTF">2014-03-06T05:06:57Z</dcterms:modified>
</cp:coreProperties>
</file>