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87" r:id="rId3"/>
    <p:sldId id="291" r:id="rId4"/>
    <p:sldId id="257" r:id="rId5"/>
    <p:sldId id="259" r:id="rId6"/>
    <p:sldId id="260" r:id="rId7"/>
    <p:sldId id="263" r:id="rId8"/>
    <p:sldId id="288" r:id="rId9"/>
    <p:sldId id="281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83" r:id="rId18"/>
    <p:sldId id="277" r:id="rId19"/>
    <p:sldId id="271" r:id="rId20"/>
    <p:sldId id="272" r:id="rId21"/>
    <p:sldId id="290" r:id="rId22"/>
    <p:sldId id="279" r:id="rId23"/>
    <p:sldId id="273" r:id="rId24"/>
    <p:sldId id="274" r:id="rId25"/>
    <p:sldId id="284" r:id="rId26"/>
    <p:sldId id="275" r:id="rId27"/>
    <p:sldId id="276" r:id="rId28"/>
    <p:sldId id="292" r:id="rId29"/>
    <p:sldId id="293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701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47BF1-8A36-44E1-891B-AF5DEAE8FB92}" type="datetimeFigureOut">
              <a:rPr lang="en-US" smtClean="0"/>
              <a:pPr/>
              <a:t>05/03/2014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0F3118-B150-4F49-B044-EF3229DE38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47BF1-8A36-44E1-891B-AF5DEAE8FB92}" type="datetimeFigureOut">
              <a:rPr lang="en-US" smtClean="0"/>
              <a:pPr/>
              <a:t>05/03/2014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0F3118-B150-4F49-B044-EF3229DE38E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47BF1-8A36-44E1-891B-AF5DEAE8FB92}" type="datetimeFigureOut">
              <a:rPr lang="en-US" smtClean="0"/>
              <a:pPr/>
              <a:t>05/03/2014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0F3118-B150-4F49-B044-EF3229DE38E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47BF1-8A36-44E1-891B-AF5DEAE8FB92}" type="datetimeFigureOut">
              <a:rPr lang="en-US" smtClean="0"/>
              <a:pPr/>
              <a:t>05/03/2014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0F3118-B150-4F49-B044-EF3229DE38E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47BF1-8A36-44E1-891B-AF5DEAE8FB92}" type="datetimeFigureOut">
              <a:rPr lang="en-US" smtClean="0"/>
              <a:pPr/>
              <a:t>05/03/2014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0F3118-B150-4F49-B044-EF3229DE38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47BF1-8A36-44E1-891B-AF5DEAE8FB92}" type="datetimeFigureOut">
              <a:rPr lang="en-US" smtClean="0"/>
              <a:pPr/>
              <a:t>05/03/2014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0F3118-B150-4F49-B044-EF3229DE38E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47BF1-8A36-44E1-891B-AF5DEAE8FB92}" type="datetimeFigureOut">
              <a:rPr lang="en-US" smtClean="0"/>
              <a:pPr/>
              <a:t>05/03/2014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0F3118-B150-4F49-B044-EF3229DE38E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47BF1-8A36-44E1-891B-AF5DEAE8FB92}" type="datetimeFigureOut">
              <a:rPr lang="en-US" smtClean="0"/>
              <a:pPr/>
              <a:t>05/03/2014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0F3118-B150-4F49-B044-EF3229DE38E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47BF1-8A36-44E1-891B-AF5DEAE8FB92}" type="datetimeFigureOut">
              <a:rPr lang="en-US" smtClean="0"/>
              <a:pPr/>
              <a:t>05/03/2014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0F3118-B150-4F49-B044-EF3229DE38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47BF1-8A36-44E1-891B-AF5DEAE8FB92}" type="datetimeFigureOut">
              <a:rPr lang="en-US" smtClean="0"/>
              <a:pPr/>
              <a:t>05/03/2014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0F3118-B150-4F49-B044-EF3229DE38E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F47BF1-8A36-44E1-891B-AF5DEAE8FB92}" type="datetimeFigureOut">
              <a:rPr lang="en-US" smtClean="0"/>
              <a:pPr/>
              <a:t>05/03/2014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B0F3118-B150-4F49-B044-EF3229DE38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FF47BF1-8A36-44E1-891B-AF5DEAE8FB92}" type="datetimeFigureOut">
              <a:rPr lang="en-US" smtClean="0"/>
              <a:pPr/>
              <a:t>05/03/2014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B0F3118-B150-4F49-B044-EF3229DE38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Color" TargetMode="External"/><Relationship Id="rId2" Type="http://schemas.openxmlformats.org/officeDocument/2006/relationships/hyperlink" Target="http://en.wikipedia.org/wiki/Chemical_substanc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Temperature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PhotoMultiplierTubeAndScintillator.jpg" TargetMode="External"/><Relationship Id="rId2" Type="http://schemas.openxmlformats.org/officeDocument/2006/relationships/hyperlink" Target="http://en.wikipedia.org/wiki/Scintillator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Thermoelectric_effect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Piezoelectricity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SMART MATERIALS FOR SMART FUTURE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Nachiket  Deshmukh</a:t>
            </a:r>
          </a:p>
          <a:p>
            <a:r>
              <a:rPr lang="en-US" dirty="0" smtClean="0"/>
              <a:t>P.R.M.I.T&amp;R Badnera.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Chromic Materials 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     </a:t>
            </a:r>
            <a:r>
              <a:rPr lang="en-US" sz="2800" dirty="0" smtClean="0"/>
              <a:t>Materials that </a:t>
            </a:r>
            <a:r>
              <a:rPr lang="en-US" sz="2800" dirty="0" smtClean="0">
                <a:solidFill>
                  <a:srgbClr val="FF0000"/>
                </a:solidFill>
              </a:rPr>
              <a:t>change</a:t>
            </a:r>
            <a:r>
              <a:rPr lang="en-US" sz="2800" dirty="0" smtClean="0"/>
              <a:t> their </a:t>
            </a:r>
            <a:r>
              <a:rPr lang="en-US" sz="2800" dirty="0" smtClean="0">
                <a:solidFill>
                  <a:srgbClr val="FF0000"/>
                </a:solidFill>
              </a:rPr>
              <a:t>surface color </a:t>
            </a:r>
            <a:r>
              <a:rPr lang="en-US" sz="2800" dirty="0" smtClean="0"/>
              <a:t>according to the change in surrounding atmosphere are known as chromic materials.</a:t>
            </a:r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  </a:t>
            </a:r>
            <a:endParaRPr lang="en-US" sz="2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3429000"/>
          <a:ext cx="6096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Material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Factor</a:t>
                      </a:r>
                      <a:r>
                        <a:rPr lang="en-US" baseline="0" dirty="0" smtClean="0"/>
                        <a:t> causing color change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Photo chromic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Light falling on object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Thermo</a:t>
                      </a:r>
                      <a:r>
                        <a:rPr lang="en-US" baseline="0" dirty="0" smtClean="0"/>
                        <a:t> chromic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 in temperature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Electro chromic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Electric current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 chromic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They change material state </a:t>
            </a:r>
            <a:r>
              <a:rPr lang="en-US" sz="2800" dirty="0" smtClean="0">
                <a:solidFill>
                  <a:srgbClr val="FF0000"/>
                </a:solidFill>
              </a:rPr>
              <a:t>from transparence to color</a:t>
            </a:r>
            <a:r>
              <a:rPr lang="en-US" sz="2800" dirty="0" smtClean="0"/>
              <a:t> when they are exposed to light, and revert to transparency when the light is dimmed or blocked</a:t>
            </a:r>
          </a:p>
          <a:p>
            <a:r>
              <a:rPr lang="en-US" sz="2800" dirty="0" smtClean="0"/>
              <a:t>It is one of the oldest phenomena which dates back to 1880s.</a:t>
            </a:r>
          </a:p>
          <a:p>
            <a:r>
              <a:rPr lang="en-US" sz="2800" dirty="0" smtClean="0"/>
              <a:t>E.g. TiO</a:t>
            </a:r>
            <a:r>
              <a:rPr lang="en-US" sz="2800" baseline="-25000" dirty="0" smtClean="0"/>
              <a:t>2 </a:t>
            </a:r>
            <a:r>
              <a:rPr lang="en-US" sz="2800" dirty="0" smtClean="0"/>
              <a:t> films loaded with silver nano particles </a:t>
            </a:r>
          </a:p>
          <a:p>
            <a:pPr>
              <a:buNone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of Photo chromic materials</a:t>
            </a:r>
            <a:endParaRPr lang="en-US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803525" y="1943100"/>
            <a:ext cx="47625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Thermo chromic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Materials that possesses </a:t>
            </a:r>
            <a:r>
              <a:rPr lang="en-US" sz="2800" u="sng" dirty="0" err="1" smtClean="0">
                <a:solidFill>
                  <a:srgbClr val="FF0000"/>
                </a:solidFill>
              </a:rPr>
              <a:t>thermochromism</a:t>
            </a:r>
            <a:r>
              <a:rPr lang="en-US" sz="2800" u="sng" dirty="0" smtClean="0">
                <a:solidFill>
                  <a:srgbClr val="FF0000"/>
                </a:solidFill>
              </a:rPr>
              <a:t> </a:t>
            </a:r>
            <a:r>
              <a:rPr lang="en-US" sz="2800" dirty="0" smtClean="0"/>
              <a:t>are thermo chromic materials.</a:t>
            </a:r>
          </a:p>
          <a:p>
            <a:r>
              <a:rPr lang="en-US" sz="2800" dirty="0" smtClean="0"/>
              <a:t>Thermo chromism is the property of </a:t>
            </a:r>
            <a:r>
              <a:rPr lang="en-US" sz="2800" dirty="0" smtClean="0">
                <a:hlinkClick r:id="rId2" tooltip="Chemical substance"/>
              </a:rPr>
              <a:t>substances</a:t>
            </a:r>
            <a:r>
              <a:rPr lang="en-US" sz="2800" dirty="0" smtClean="0"/>
              <a:t> to change </a:t>
            </a:r>
            <a:r>
              <a:rPr lang="en-US" sz="2800" u="sng" dirty="0" smtClean="0">
                <a:hlinkClick r:id="rId3" tooltip="Color"/>
              </a:rPr>
              <a:t>color</a:t>
            </a:r>
            <a:r>
              <a:rPr lang="en-US" sz="2800" dirty="0" smtClean="0"/>
              <a:t> due to a change in </a:t>
            </a:r>
            <a:r>
              <a:rPr lang="en-US" sz="2800" u="sng" dirty="0" smtClean="0">
                <a:hlinkClick r:id="rId4" tooltip="Temperature"/>
              </a:rPr>
              <a:t>temperature</a:t>
            </a:r>
            <a:r>
              <a:rPr lang="en-US" sz="2800" dirty="0" smtClean="0"/>
              <a:t>. </a:t>
            </a:r>
          </a:p>
          <a:p>
            <a:r>
              <a:rPr lang="en-US" sz="2800" dirty="0" smtClean="0"/>
              <a:t>E.g. V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O</a:t>
            </a:r>
            <a:r>
              <a:rPr lang="en-US" sz="2800" baseline="-25000" dirty="0" smtClean="0"/>
              <a:t>5</a:t>
            </a:r>
            <a:r>
              <a:rPr lang="en-US" sz="2800" dirty="0" smtClean="0"/>
              <a:t> (Vanadium pent oxide)</a:t>
            </a:r>
          </a:p>
          <a:p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Applications/ products of Thermo chromic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Smart vouchers</a:t>
            </a:r>
            <a:r>
              <a:rPr lang="en-US" dirty="0" smtClean="0"/>
              <a:t>- help shopkeepers to identify fake customers </a:t>
            </a:r>
          </a:p>
          <a:p>
            <a:r>
              <a:rPr lang="en-US" u="sng" dirty="0" smtClean="0"/>
              <a:t>Novelty items</a:t>
            </a:r>
            <a:r>
              <a:rPr lang="en-US" dirty="0" smtClean="0"/>
              <a:t>- for fun or in case of milk bottles meant for baby, it gives warning if milk is too hot.</a:t>
            </a:r>
          </a:p>
          <a:p>
            <a:r>
              <a:rPr lang="en-US" u="sng" dirty="0" smtClean="0"/>
              <a:t>Thermometers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 chromic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                             </a:t>
            </a:r>
            <a:r>
              <a:rPr lang="en-US" sz="2800" dirty="0" smtClean="0"/>
              <a:t>An electro chromic material is one that </a:t>
            </a:r>
            <a:r>
              <a:rPr lang="en-US" sz="2800" dirty="0" smtClean="0">
                <a:solidFill>
                  <a:srgbClr val="FF0000"/>
                </a:solidFill>
              </a:rPr>
              <a:t>changes color </a:t>
            </a:r>
            <a:r>
              <a:rPr lang="en-US" sz="2800" dirty="0" smtClean="0"/>
              <a:t>reversibly </a:t>
            </a:r>
            <a:r>
              <a:rPr lang="en-US" sz="2800" dirty="0" smtClean="0">
                <a:solidFill>
                  <a:srgbClr val="FF0000"/>
                </a:solidFill>
              </a:rPr>
              <a:t>when a burst of charge is applied </a:t>
            </a:r>
            <a:r>
              <a:rPr lang="en-US" sz="2800" dirty="0" smtClean="0"/>
              <a:t>to it.</a:t>
            </a:r>
          </a:p>
          <a:p>
            <a:pPr>
              <a:buNone/>
            </a:pPr>
            <a:r>
              <a:rPr lang="en-US" sz="2800" dirty="0" smtClean="0"/>
              <a:t>                                  The color change is commonly between a transparent state and a colored state, or between two colored states.</a:t>
            </a:r>
          </a:p>
          <a:p>
            <a:pPr>
              <a:buNone/>
            </a:pPr>
            <a:r>
              <a:rPr lang="en-US" sz="2800" dirty="0" smtClean="0"/>
              <a:t>E.g. CuO (black) changes to Cu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O (red brown) (copper from oxidized form to reduced form)</a:t>
            </a:r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of Electro chromic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Smart windows</a:t>
            </a:r>
          </a:p>
          <a:p>
            <a:r>
              <a:rPr lang="en-US" dirty="0" smtClean="0"/>
              <a:t>In rear view mirror of the car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Smart window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295400" y="1752600"/>
            <a:ext cx="3657600" cy="3593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</p:nvPr>
        </p:nvGraphicFramePr>
        <p:xfrm>
          <a:off x="4876800" y="2133600"/>
          <a:ext cx="4038600" cy="165608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019300"/>
                <a:gridCol w="20193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Direction of ion flow w.r.t electro chromic layer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Condition of window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Entering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Opaque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Leaving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Transparent 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“Electric”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   These materials produce electric current by the application of light, heat, pressure etc.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47800" y="3048000"/>
          <a:ext cx="6096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Material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Input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Photo electric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Falling</a:t>
                      </a:r>
                      <a:r>
                        <a:rPr lang="en-US" baseline="0" dirty="0" smtClean="0"/>
                        <a:t> light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Thermo electric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Change in surface</a:t>
                      </a:r>
                      <a:r>
                        <a:rPr lang="en-US" baseline="0" dirty="0" smtClean="0"/>
                        <a:t> temperature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Piezo electric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Applied pressure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Photo electric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Materials that produces electricity when light falls on them, are called as photo electric materials.</a:t>
            </a:r>
          </a:p>
          <a:p>
            <a:r>
              <a:rPr lang="en-US" dirty="0" smtClean="0"/>
              <a:t>This conversion of light energy into electricity is known as </a:t>
            </a:r>
            <a:r>
              <a:rPr lang="en-US" dirty="0" smtClean="0">
                <a:solidFill>
                  <a:srgbClr val="FF0000"/>
                </a:solidFill>
              </a:rPr>
              <a:t>photo electricity</a:t>
            </a:r>
            <a:r>
              <a:rPr lang="en-US" dirty="0" smtClean="0"/>
              <a:t>.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Acronym of the word ‘SMART’</a:t>
            </a:r>
          </a:p>
          <a:p>
            <a:r>
              <a:rPr lang="en-US" sz="2400" dirty="0" smtClean="0"/>
              <a:t>Definition</a:t>
            </a:r>
          </a:p>
          <a:p>
            <a:r>
              <a:rPr lang="en-US" sz="2400" dirty="0" smtClean="0"/>
              <a:t>Shape memory alloys</a:t>
            </a:r>
          </a:p>
          <a:p>
            <a:r>
              <a:rPr lang="en-US" sz="2400" dirty="0" smtClean="0"/>
              <a:t>Chromic materials               </a:t>
            </a:r>
            <a:r>
              <a:rPr lang="en-US" sz="2400" dirty="0" smtClean="0"/>
              <a:t>  </a:t>
            </a:r>
            <a:r>
              <a:rPr lang="en-US" sz="2400" dirty="0" smtClean="0"/>
              <a:t>Introduction &amp; application </a:t>
            </a:r>
          </a:p>
          <a:p>
            <a:r>
              <a:rPr lang="en-US" sz="2400" dirty="0" smtClean="0"/>
              <a:t>Electric materials</a:t>
            </a:r>
          </a:p>
          <a:p>
            <a:r>
              <a:rPr lang="en-US" sz="2400" dirty="0" smtClean="0"/>
              <a:t>Possible applications of few smart materials in daily life</a:t>
            </a:r>
          </a:p>
          <a:p>
            <a:r>
              <a:rPr lang="en-US" sz="2400" dirty="0" smtClean="0"/>
              <a:t>References </a:t>
            </a:r>
          </a:p>
          <a:p>
            <a:pPr>
              <a:buNone/>
            </a:pPr>
            <a:r>
              <a:rPr lang="en-US" dirty="0" smtClean="0"/>
              <a:t>                          </a:t>
            </a:r>
            <a:endParaRPr lang="en-US" dirty="0"/>
          </a:p>
        </p:txBody>
      </p:sp>
      <p:sp>
        <p:nvSpPr>
          <p:cNvPr id="5" name="Right Brace 4"/>
          <p:cNvSpPr/>
          <p:nvPr/>
        </p:nvSpPr>
        <p:spPr>
          <a:xfrm>
            <a:off x="4572000" y="2590800"/>
            <a:ext cx="762000" cy="990600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Applications of photo electric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Photo multipliers</a:t>
            </a:r>
          </a:p>
          <a:p>
            <a:r>
              <a:rPr lang="en-US" dirty="0" smtClean="0"/>
              <a:t>Image sensors</a:t>
            </a:r>
          </a:p>
          <a:p>
            <a:r>
              <a:rPr lang="en-US" dirty="0" smtClean="0"/>
              <a:t>Night vision devices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Photo multiplier</a:t>
            </a: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8600" dirty="0" smtClean="0">
                <a:latin typeface="Times New Roman" pitchFamily="18" charset="0"/>
                <a:cs typeface="Times New Roman" pitchFamily="18" charset="0"/>
              </a:rPr>
              <a:t>Schematic of a photomultiplier tube coupled to a </a:t>
            </a:r>
            <a:r>
              <a:rPr lang="en-US" sz="8600" dirty="0" err="1" smtClean="0">
                <a:latin typeface="Times New Roman" pitchFamily="18" charset="0"/>
                <a:cs typeface="Times New Roman" pitchFamily="18" charset="0"/>
                <a:hlinkClick r:id="rId2" tooltip="Scintillator"/>
              </a:rPr>
              <a:t>scintillator</a:t>
            </a:r>
            <a:r>
              <a:rPr lang="en-US" sz="8600" dirty="0" smtClean="0">
                <a:latin typeface="Times New Roman" pitchFamily="18" charset="0"/>
                <a:cs typeface="Times New Roman" pitchFamily="18" charset="0"/>
              </a:rPr>
              <a:t>. This arrangement is for detection of gamma rays.</a:t>
            </a:r>
          </a:p>
          <a:p>
            <a:endParaRPr lang="en-US" dirty="0"/>
          </a:p>
        </p:txBody>
      </p:sp>
      <p:pic>
        <p:nvPicPr>
          <p:cNvPr id="5" name="Content Placeholder 4" descr="http://upload.wikimedia.org/wikipedia/commons/thumb/5/5f/PhotoMultiplierTubeAndScintillator.jpg/400px-PhotoMultiplierTubeAndScintillator.jpg">
            <a:hlinkClick r:id="rId3"/>
          </p:cNvPr>
          <p:cNvPicPr>
            <a:picLocks noGrp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 bwMode="auto">
          <a:xfrm>
            <a:off x="2628900" y="2701131"/>
            <a:ext cx="38100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Night vision device</a:t>
            </a:r>
            <a:endParaRPr lang="en-US" dirty="0"/>
          </a:p>
        </p:txBody>
      </p:sp>
      <p:pic>
        <p:nvPicPr>
          <p:cNvPr id="4" name="Content Placeholder 3" descr="night-vision-binoculars-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66800" y="1314452"/>
            <a:ext cx="7664447" cy="459866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Thermo electric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These materials show the </a:t>
            </a:r>
            <a:r>
              <a:rPr lang="en-US" sz="2800" dirty="0" smtClean="0">
                <a:hlinkClick r:id="rId2" tooltip="Thermoelectric effect"/>
              </a:rPr>
              <a:t>thermoelectric effect</a:t>
            </a:r>
            <a:r>
              <a:rPr lang="en-US" sz="2800" dirty="0" smtClean="0"/>
              <a:t> in a strong or convenient form.</a:t>
            </a:r>
          </a:p>
          <a:p>
            <a:r>
              <a:rPr lang="en-US" sz="2800" dirty="0" smtClean="0"/>
              <a:t>The thermoelectric effect:</a:t>
            </a:r>
          </a:p>
          <a:p>
            <a:pPr>
              <a:buNone/>
            </a:pPr>
            <a:r>
              <a:rPr lang="en-US" sz="2800" dirty="0" smtClean="0"/>
              <a:t>                  </a:t>
            </a:r>
          </a:p>
          <a:p>
            <a:pPr>
              <a:buNone/>
            </a:pPr>
            <a:r>
              <a:rPr lang="en-US" sz="2800" dirty="0" smtClean="0"/>
              <a:t>                           </a:t>
            </a:r>
            <a:endParaRPr lang="en-US" sz="2800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524000" y="3429000"/>
          <a:ext cx="6096000" cy="7416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Seebeck effect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Temperature         current </a:t>
                      </a:r>
                      <a:endParaRPr lang="en-US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Peltier effect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Current         temperature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8" name="Straight Arrow Connector 17"/>
          <p:cNvCxnSpPr/>
          <p:nvPr/>
        </p:nvCxnSpPr>
        <p:spPr>
          <a:xfrm>
            <a:off x="5943600" y="36576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5410200" y="39624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1524000" y="4191000"/>
          <a:ext cx="6096000" cy="3708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Thomson</a:t>
                      </a:r>
                      <a:r>
                        <a:rPr lang="en-US" b="0" baseline="0" dirty="0" smtClean="0"/>
                        <a:t> effect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smtClean="0"/>
                        <a:t>Conductor</a:t>
                      </a:r>
                      <a:r>
                        <a:rPr lang="en-US" b="0" baseline="0" dirty="0" smtClean="0"/>
                        <a:t> heating/cooling</a:t>
                      </a:r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Power generation</a:t>
            </a:r>
          </a:p>
          <a:p>
            <a:r>
              <a:rPr lang="en-US" dirty="0" smtClean="0"/>
              <a:t>Refrigeration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Thermo electric refrigerator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327275" y="1671637"/>
            <a:ext cx="5715000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Piezo electric materials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Piezoelectric materials have the ability to produce a voltage when subjected to mechanical stress. </a:t>
            </a:r>
          </a:p>
          <a:p>
            <a:r>
              <a:rPr lang="en-US" sz="2800" dirty="0" smtClean="0"/>
              <a:t>The effect is reversible when these materials are subjected to an externally applied voltage, can change shape by a small amount.</a:t>
            </a:r>
          </a:p>
          <a:p>
            <a:r>
              <a:rPr lang="en-US" sz="2800" dirty="0" smtClean="0"/>
              <a:t>Examples:  quartz,</a:t>
            </a:r>
            <a:r>
              <a:rPr lang="en-US" sz="2800" dirty="0" smtClean="0">
                <a:hlinkClick r:id="rId2"/>
              </a:rPr>
              <a:t> naturally occurring crystals</a:t>
            </a:r>
            <a:r>
              <a:rPr lang="en-US" sz="2800" dirty="0" smtClean="0"/>
              <a:t>, </a:t>
            </a:r>
            <a:r>
              <a:rPr lang="en-US" sz="2800" dirty="0" smtClean="0">
                <a:hlinkClick r:id="rId2"/>
              </a:rPr>
              <a:t> bone</a:t>
            </a:r>
            <a:r>
              <a:rPr lang="en-US" sz="2800" dirty="0" smtClean="0"/>
              <a:t>, </a:t>
            </a:r>
            <a:r>
              <a:rPr lang="en-US" sz="2800" dirty="0" smtClean="0">
                <a:hlinkClick r:id="rId2"/>
              </a:rPr>
              <a:t>synthetic crystals</a:t>
            </a:r>
            <a:r>
              <a:rPr lang="en-US" sz="2800" dirty="0" smtClean="0"/>
              <a:t>, </a:t>
            </a:r>
            <a:r>
              <a:rPr lang="en-US" sz="2800" dirty="0" smtClean="0">
                <a:solidFill>
                  <a:schemeClr val="bg1"/>
                </a:solidFill>
                <a:hlinkClick r:id="rId2"/>
              </a:rPr>
              <a:t>synthetic ceramics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voltage sources</a:t>
            </a:r>
          </a:p>
          <a:p>
            <a:r>
              <a:rPr lang="en-US" dirty="0" smtClean="0"/>
              <a:t>Reduction of vibrations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Possible applications of few smart materials in daily life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435100" y="1447800"/>
          <a:ext cx="7499350" cy="31089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3749675"/>
                <a:gridCol w="374967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0" dirty="0" smtClean="0"/>
                        <a:t>Thermo</a:t>
                      </a:r>
                      <a:r>
                        <a:rPr lang="en-US" b="0" baseline="0" dirty="0" smtClean="0"/>
                        <a:t> electric</a:t>
                      </a:r>
                      <a:endParaRPr lang="en-US" b="0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b="0" baseline="0" dirty="0" smtClean="0"/>
                        <a:t>Indication of  amount of heat available at a particular space</a:t>
                      </a:r>
                      <a:endParaRPr lang="en-US" b="0" dirty="0"/>
                    </a:p>
                  </a:txBody>
                  <a:tcPr marL="83326" marR="8332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Photo chromic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 the front panel of 4 wheeler to reduce effort on</a:t>
                      </a:r>
                      <a:r>
                        <a:rPr lang="en-US" baseline="0" dirty="0" smtClean="0"/>
                        <a:t> driver’s eye in brightness of sunlight</a:t>
                      </a:r>
                      <a:endParaRPr lang="en-US" dirty="0"/>
                    </a:p>
                  </a:txBody>
                  <a:tcPr marL="83326" marR="8332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Thermo chromic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Indication of overheating of cutting tool</a:t>
                      </a:r>
                      <a:endParaRPr lang="en-US" dirty="0"/>
                    </a:p>
                  </a:txBody>
                  <a:tcPr marL="83326" marR="83326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Piezo</a:t>
                      </a:r>
                      <a:r>
                        <a:rPr lang="en-US" baseline="0" dirty="0" smtClean="0"/>
                        <a:t> electric </a:t>
                      </a:r>
                      <a:endParaRPr lang="en-US" dirty="0"/>
                    </a:p>
                  </a:txBody>
                  <a:tcPr marL="83326" marR="83326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Mobile charging by placing</a:t>
                      </a:r>
                      <a:r>
                        <a:rPr lang="en-US" baseline="0" dirty="0" smtClean="0"/>
                        <a:t> suitable piezo electric smart material  under the sole of shoe</a:t>
                      </a:r>
                      <a:endParaRPr lang="en-US" dirty="0"/>
                    </a:p>
                  </a:txBody>
                  <a:tcPr marL="83326" marR="83326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1.Addington, M., &amp; </a:t>
            </a:r>
            <a:r>
              <a:rPr lang="en-US" sz="2800" dirty="0" err="1" smtClean="0"/>
              <a:t>Schodek</a:t>
            </a:r>
            <a:r>
              <a:rPr lang="en-US" sz="2800" dirty="0" smtClean="0"/>
              <a:t>, D. (2005). </a:t>
            </a:r>
            <a:r>
              <a:rPr lang="en-US" sz="2800" i="1" dirty="0" smtClean="0"/>
              <a:t>Smart Materials and Technologies</a:t>
            </a:r>
            <a:r>
              <a:rPr lang="en-US" sz="2800" dirty="0" smtClean="0"/>
              <a:t>. Boston: Elsevier.</a:t>
            </a:r>
          </a:p>
          <a:p>
            <a:r>
              <a:rPr lang="en-US" sz="2800" dirty="0" smtClean="0"/>
              <a:t>2. </a:t>
            </a:r>
            <a:r>
              <a:rPr lang="en-US" sz="2800" dirty="0" err="1" smtClean="0"/>
              <a:t>Hochbaum</a:t>
            </a:r>
            <a:r>
              <a:rPr lang="en-US" sz="2800" dirty="0" smtClean="0"/>
              <a:t>, </a:t>
            </a:r>
            <a:r>
              <a:rPr lang="en-US" sz="2800" dirty="0" err="1" smtClean="0"/>
              <a:t>Allon</a:t>
            </a:r>
            <a:r>
              <a:rPr lang="en-US" sz="2800" dirty="0" smtClean="0"/>
              <a:t> I.; Chen, </a:t>
            </a:r>
            <a:r>
              <a:rPr lang="en-US" sz="2800" dirty="0" err="1" smtClean="0"/>
              <a:t>Renkun</a:t>
            </a:r>
            <a:r>
              <a:rPr lang="en-US" sz="2800" dirty="0" smtClean="0"/>
              <a:t>; Delgado, Raul Diaz; Liang, </a:t>
            </a:r>
            <a:r>
              <a:rPr lang="en-US" sz="2800" dirty="0" err="1" smtClean="0"/>
              <a:t>Wenjie</a:t>
            </a:r>
            <a:r>
              <a:rPr lang="en-US" sz="2800" dirty="0" smtClean="0"/>
              <a:t>; Garnett, Erik C</a:t>
            </a:r>
          </a:p>
          <a:p>
            <a:r>
              <a:rPr lang="en-US" sz="2800" dirty="0" smtClean="0"/>
              <a:t>3. </a:t>
            </a:r>
            <a:r>
              <a:rPr lang="en-US" sz="2800" dirty="0" err="1" smtClean="0"/>
              <a:t>Najarian</a:t>
            </a:r>
            <a:r>
              <a:rPr lang="en-US" sz="2800" dirty="0" smtClean="0"/>
              <a:t>, Mark; </a:t>
            </a:r>
            <a:r>
              <a:rPr lang="en-US" sz="2800" dirty="0" err="1" smtClean="0"/>
              <a:t>Majumdar</a:t>
            </a:r>
            <a:r>
              <a:rPr lang="en-US" sz="2800" dirty="0" smtClean="0"/>
              <a:t>, </a:t>
            </a:r>
            <a:r>
              <a:rPr lang="en-US" sz="2800" dirty="0" err="1" smtClean="0"/>
              <a:t>Arun</a:t>
            </a:r>
            <a:r>
              <a:rPr lang="en-US" sz="2800" dirty="0" smtClean="0"/>
              <a:t>; Yang, </a:t>
            </a:r>
            <a:r>
              <a:rPr lang="en-US" sz="2800" dirty="0" err="1" smtClean="0"/>
              <a:t>Peidong</a:t>
            </a:r>
            <a:r>
              <a:rPr lang="en-US" sz="2800" dirty="0" smtClean="0"/>
              <a:t> (2008). "Enhanced thermoelectric                            performance of rough silicon </a:t>
            </a:r>
            <a:r>
              <a:rPr lang="en-US" sz="2800" dirty="0" err="1" smtClean="0"/>
              <a:t>nanowires</a:t>
            </a:r>
            <a:r>
              <a:rPr lang="en-US" sz="2800" dirty="0" smtClean="0"/>
              <a:t>". </a:t>
            </a:r>
            <a:r>
              <a:rPr lang="en-US" sz="2800" i="1" dirty="0" smtClean="0"/>
              <a:t>Nature</a:t>
            </a:r>
            <a:r>
              <a:rPr lang="en-US" sz="2800" dirty="0" smtClean="0"/>
              <a:t> </a:t>
            </a:r>
            <a:r>
              <a:rPr lang="en-US" sz="2800" b="1" dirty="0" smtClean="0"/>
              <a:t>451</a:t>
            </a:r>
            <a:r>
              <a:rPr lang="en-US" sz="2800" dirty="0" smtClean="0"/>
              <a:t> (7175): 163–7. </a:t>
            </a:r>
          </a:p>
          <a:p>
            <a:r>
              <a:rPr lang="en-US" sz="2800" dirty="0" smtClean="0"/>
              <a:t>4. Wikipedia- the free encyclopedia.</a:t>
            </a:r>
          </a:p>
          <a:p>
            <a:r>
              <a:rPr lang="en-US" sz="2800" dirty="0" smtClean="0"/>
              <a:t>Tutorials from IIT’s.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Acronym of SMART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>
                <a:solidFill>
                  <a:srgbClr val="417016"/>
                </a:solidFill>
              </a:rPr>
              <a:t>S</a:t>
            </a:r>
            <a:r>
              <a:rPr lang="en-US" dirty="0" smtClean="0"/>
              <a:t>pecific</a:t>
            </a:r>
          </a:p>
          <a:p>
            <a:r>
              <a:rPr lang="en-US" u="sng" dirty="0" smtClean="0">
                <a:solidFill>
                  <a:srgbClr val="417016"/>
                </a:solidFill>
              </a:rPr>
              <a:t>M</a:t>
            </a:r>
            <a:r>
              <a:rPr lang="en-US" dirty="0" smtClean="0"/>
              <a:t>easurable</a:t>
            </a:r>
          </a:p>
          <a:p>
            <a:r>
              <a:rPr lang="en-US" u="sng" dirty="0" smtClean="0">
                <a:solidFill>
                  <a:srgbClr val="417016"/>
                </a:solidFill>
              </a:rPr>
              <a:t>A</a:t>
            </a:r>
            <a:r>
              <a:rPr lang="en-US" dirty="0" smtClean="0"/>
              <a:t>chievable/ affordable</a:t>
            </a:r>
          </a:p>
          <a:p>
            <a:r>
              <a:rPr lang="en-US" u="sng" dirty="0" smtClean="0">
                <a:solidFill>
                  <a:srgbClr val="417016"/>
                </a:solidFill>
              </a:rPr>
              <a:t>R</a:t>
            </a:r>
            <a:r>
              <a:rPr lang="en-US" dirty="0" smtClean="0"/>
              <a:t>ealistic</a:t>
            </a:r>
          </a:p>
          <a:p>
            <a:r>
              <a:rPr lang="en-US" u="sng" dirty="0" smtClean="0">
                <a:solidFill>
                  <a:srgbClr val="417016"/>
                </a:solidFill>
              </a:rPr>
              <a:t>T</a:t>
            </a:r>
            <a:r>
              <a:rPr lang="en-US" dirty="0" smtClean="0"/>
              <a:t>ime bound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Definition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   </a:t>
            </a:r>
            <a:r>
              <a:rPr lang="en-US" sz="2400" dirty="0" smtClean="0"/>
              <a:t>A material which has </a:t>
            </a:r>
            <a:r>
              <a:rPr lang="en-US" sz="2400" u="sng" dirty="0" smtClean="0">
                <a:solidFill>
                  <a:srgbClr val="FF0000"/>
                </a:solidFill>
              </a:rPr>
              <a:t>built-in or intrinsic</a:t>
            </a:r>
            <a:r>
              <a:rPr lang="en-US" sz="2400" dirty="0" smtClean="0"/>
              <a:t>:</a:t>
            </a:r>
          </a:p>
          <a:p>
            <a:r>
              <a:rPr lang="en-US" sz="2400" u="sng" dirty="0" smtClean="0">
                <a:solidFill>
                  <a:srgbClr val="FF0000"/>
                </a:solidFill>
              </a:rPr>
              <a:t>Sensor</a:t>
            </a:r>
            <a:r>
              <a:rPr lang="en-US" sz="2400" dirty="0" smtClean="0"/>
              <a:t>- to sense a change in environment (either physical or chemical),</a:t>
            </a:r>
          </a:p>
          <a:p>
            <a:r>
              <a:rPr lang="en-US" sz="2400" u="sng" dirty="0" smtClean="0">
                <a:solidFill>
                  <a:srgbClr val="FF0000"/>
                </a:solidFill>
              </a:rPr>
              <a:t>Actuator</a:t>
            </a:r>
            <a:r>
              <a:rPr lang="en-US" sz="2400" dirty="0" smtClean="0"/>
              <a:t>- to respond to change in a predetermined manner &amp; extent in a short or appropriate time and</a:t>
            </a:r>
          </a:p>
          <a:p>
            <a:r>
              <a:rPr lang="en-US" sz="2400" u="sng" dirty="0" smtClean="0">
                <a:solidFill>
                  <a:srgbClr val="FF0000"/>
                </a:solidFill>
              </a:rPr>
              <a:t>Control mechanism</a:t>
            </a:r>
            <a:r>
              <a:rPr lang="en-US" sz="2400" dirty="0" smtClean="0"/>
              <a:t>- to revert the changed state to its original one;</a:t>
            </a:r>
          </a:p>
          <a:p>
            <a:pPr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        is called smart material. </a:t>
            </a:r>
          </a:p>
          <a:p>
            <a:pPr>
              <a:buNone/>
            </a:pPr>
            <a:r>
              <a:rPr lang="en-US" sz="2400" dirty="0" smtClean="0"/>
              <a:t>       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-</a:t>
            </a:r>
            <a:r>
              <a:rPr lang="en-US" sz="1800" dirty="0" smtClean="0">
                <a:solidFill>
                  <a:schemeClr val="tx2">
                    <a:lumMod val="50000"/>
                  </a:schemeClr>
                </a:solidFill>
              </a:rPr>
              <a:t>(Definition adopted in the workshop organized by US Army Research Office in 1998)</a:t>
            </a:r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to be focused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Shape memory alloys</a:t>
            </a:r>
          </a:p>
          <a:p>
            <a:r>
              <a:rPr lang="en-US" sz="2800" dirty="0" smtClean="0"/>
              <a:t>Photo chromic materials</a:t>
            </a:r>
          </a:p>
          <a:p>
            <a:r>
              <a:rPr lang="en-US" sz="2800" dirty="0" smtClean="0"/>
              <a:t>Thermo chromic materials</a:t>
            </a:r>
          </a:p>
          <a:p>
            <a:r>
              <a:rPr lang="en-US" sz="2800" dirty="0" smtClean="0"/>
              <a:t>Electro chromic materials</a:t>
            </a:r>
          </a:p>
          <a:p>
            <a:r>
              <a:rPr lang="en-US" sz="2800" dirty="0" smtClean="0"/>
              <a:t>Photo electric materials </a:t>
            </a:r>
          </a:p>
          <a:p>
            <a:r>
              <a:rPr lang="en-US" sz="2800" dirty="0" smtClean="0"/>
              <a:t>Thermo electric materials</a:t>
            </a:r>
          </a:p>
          <a:p>
            <a:r>
              <a:rPr lang="en-US" sz="2800" dirty="0" smtClean="0"/>
              <a:t>Piezo electric materials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Shape memory alloys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                A group of metallic materials that demonstrate </a:t>
            </a:r>
            <a:r>
              <a:rPr lang="en-US" sz="2800" dirty="0" smtClean="0">
                <a:solidFill>
                  <a:srgbClr val="FF0000"/>
                </a:solidFill>
              </a:rPr>
              <a:t>the ability to return to some previously defined shape or size </a:t>
            </a:r>
            <a:r>
              <a:rPr lang="en-US" sz="2800" dirty="0" smtClean="0"/>
              <a:t>when subjected to appropriate thermal procedure are known as shape memory alloys (SMA).</a:t>
            </a:r>
          </a:p>
          <a:p>
            <a:pPr>
              <a:buNone/>
            </a:pPr>
            <a:r>
              <a:rPr lang="en-US" sz="2800" dirty="0" smtClean="0"/>
              <a:t>                The alloys like Ag-Cd, Au-Cd, Cu-Al-Ni, Cu-Zn, Ni-Ti, Cu-Sn, Ni-Al, Cu-Zn-X (where X= Si, Sn, Al) exhibit shape memory effects. Out of above listed alloys Ni-Ti i.e. Nitinol is most common alloy. </a:t>
            </a:r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 of SMAs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Aircraft: Variable Geometry Chevron</a:t>
            </a:r>
          </a:p>
          <a:p>
            <a:r>
              <a:rPr lang="en-US" dirty="0" smtClean="0"/>
              <a:t>Piping: Shape memory coupling</a:t>
            </a:r>
          </a:p>
          <a:p>
            <a:r>
              <a:rPr lang="en-US" dirty="0" smtClean="0"/>
              <a:t>Automotive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3008313" cy="1162050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Variable geometry chevron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457200" y="2166937"/>
            <a:ext cx="3008313" cy="4691063"/>
          </a:xfrm>
        </p:spPr>
        <p:txBody>
          <a:bodyPr>
            <a:normAutofit/>
          </a:bodyPr>
          <a:lstStyle/>
          <a:p>
            <a:pPr fontAlgn="t"/>
            <a:r>
              <a:rPr lang="en-US" sz="2400" dirty="0" smtClean="0"/>
              <a:t>1. Take off/ Landing:</a:t>
            </a:r>
          </a:p>
          <a:p>
            <a:pPr fontAlgn="t"/>
            <a:r>
              <a:rPr lang="en-US" sz="2400" dirty="0" smtClean="0"/>
              <a:t>Curved </a:t>
            </a:r>
          </a:p>
          <a:p>
            <a:pPr fontAlgn="t"/>
            <a:r>
              <a:rPr lang="en-US" sz="2400" dirty="0" smtClean="0"/>
              <a:t>2. Horizontal at higher altitude:</a:t>
            </a:r>
          </a:p>
          <a:p>
            <a:pPr fontAlgn="t"/>
            <a:r>
              <a:rPr lang="en-US" sz="2400" dirty="0" smtClean="0"/>
              <a:t>Straight </a:t>
            </a: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228600"/>
            <a:ext cx="4249964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9600" y="3429000"/>
            <a:ext cx="4283364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Shape memory coupling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1752599" y="1905000"/>
            <a:ext cx="3524327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 bwMode="auto">
          <a:xfrm>
            <a:off x="5715000" y="2971800"/>
            <a:ext cx="2973470" cy="24716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366</TotalTime>
  <Words>898</Words>
  <Application>Microsoft Office PowerPoint</Application>
  <PresentationFormat>On-screen Show (4:3)</PresentationFormat>
  <Paragraphs>143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Solstice</vt:lpstr>
      <vt:lpstr>SMART MATERIALS FOR SMART FUTURE</vt:lpstr>
      <vt:lpstr>Contents </vt:lpstr>
      <vt:lpstr>Acronym of SMART</vt:lpstr>
      <vt:lpstr>Definition </vt:lpstr>
      <vt:lpstr>Materials to be focused</vt:lpstr>
      <vt:lpstr>Shape memory alloys</vt:lpstr>
      <vt:lpstr>Applications of SMAs</vt:lpstr>
      <vt:lpstr>Variable geometry chevron</vt:lpstr>
      <vt:lpstr>Shape memory coupling</vt:lpstr>
      <vt:lpstr>Chromic Materials  </vt:lpstr>
      <vt:lpstr>Photo chromic materials</vt:lpstr>
      <vt:lpstr>Applications of Photo chromic materials</vt:lpstr>
      <vt:lpstr>Thermo chromic materials</vt:lpstr>
      <vt:lpstr>Applications/ products of Thermo chromic materials</vt:lpstr>
      <vt:lpstr>Electro chromic materials</vt:lpstr>
      <vt:lpstr>Applications of Electro chromic materials</vt:lpstr>
      <vt:lpstr>Smart window</vt:lpstr>
      <vt:lpstr>“Electric” materials</vt:lpstr>
      <vt:lpstr>Photo electric materials</vt:lpstr>
      <vt:lpstr>Applications of photo electric materials</vt:lpstr>
      <vt:lpstr>Photo multiplier</vt:lpstr>
      <vt:lpstr>Night vision device</vt:lpstr>
      <vt:lpstr>Thermo electric materials</vt:lpstr>
      <vt:lpstr>Applications </vt:lpstr>
      <vt:lpstr>Thermo electric refrigerator</vt:lpstr>
      <vt:lpstr>Piezo electric materials</vt:lpstr>
      <vt:lpstr>Applications </vt:lpstr>
      <vt:lpstr>Possible applications of few smart materials in daily life</vt:lpstr>
      <vt:lpstr>References </vt:lpstr>
    </vt:vector>
  </TitlesOfParts>
  <Company>XYZ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MATERIALS FOR SMART FUTURE</dc:title>
  <dc:creator>ABC</dc:creator>
  <cp:lastModifiedBy>Net User</cp:lastModifiedBy>
  <cp:revision>87</cp:revision>
  <dcterms:created xsi:type="dcterms:W3CDTF">2014-02-13T13:11:25Z</dcterms:created>
  <dcterms:modified xsi:type="dcterms:W3CDTF">2014-03-05T14:22:15Z</dcterms:modified>
</cp:coreProperties>
</file>