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4"/>
  </p:notesMasterIdLst>
  <p:sldIdLst>
    <p:sldId id="257" r:id="rId2"/>
    <p:sldId id="425" r:id="rId3"/>
    <p:sldId id="426" r:id="rId4"/>
    <p:sldId id="495" r:id="rId5"/>
    <p:sldId id="387" r:id="rId6"/>
    <p:sldId id="368" r:id="rId7"/>
    <p:sldId id="370" r:id="rId8"/>
    <p:sldId id="382" r:id="rId9"/>
    <p:sldId id="372" r:id="rId10"/>
    <p:sldId id="371" r:id="rId11"/>
    <p:sldId id="484" r:id="rId12"/>
    <p:sldId id="486" r:id="rId13"/>
    <p:sldId id="487" r:id="rId14"/>
    <p:sldId id="488" r:id="rId15"/>
    <p:sldId id="498" r:id="rId16"/>
    <p:sldId id="384" r:id="rId17"/>
    <p:sldId id="376" r:id="rId18"/>
    <p:sldId id="427" r:id="rId19"/>
    <p:sldId id="355" r:id="rId20"/>
    <p:sldId id="354" r:id="rId21"/>
    <p:sldId id="353" r:id="rId22"/>
    <p:sldId id="352" r:id="rId23"/>
    <p:sldId id="428" r:id="rId24"/>
    <p:sldId id="476" r:id="rId25"/>
    <p:sldId id="429" r:id="rId26"/>
    <p:sldId id="430" r:id="rId27"/>
    <p:sldId id="435" r:id="rId28"/>
    <p:sldId id="540" r:id="rId29"/>
    <p:sldId id="431" r:id="rId30"/>
    <p:sldId id="432" r:id="rId31"/>
    <p:sldId id="433" r:id="rId32"/>
    <p:sldId id="434" r:id="rId33"/>
    <p:sldId id="482" r:id="rId34"/>
    <p:sldId id="479" r:id="rId35"/>
    <p:sldId id="480" r:id="rId36"/>
    <p:sldId id="481" r:id="rId37"/>
    <p:sldId id="489" r:id="rId38"/>
    <p:sldId id="494" r:id="rId39"/>
    <p:sldId id="490" r:id="rId40"/>
    <p:sldId id="491" r:id="rId41"/>
    <p:sldId id="492" r:id="rId42"/>
    <p:sldId id="493" r:id="rId43"/>
    <p:sldId id="532" r:id="rId44"/>
    <p:sldId id="533" r:id="rId45"/>
    <p:sldId id="534" r:id="rId46"/>
    <p:sldId id="535" r:id="rId47"/>
    <p:sldId id="536" r:id="rId48"/>
    <p:sldId id="537" r:id="rId49"/>
    <p:sldId id="538" r:id="rId50"/>
    <p:sldId id="377" r:id="rId51"/>
    <p:sldId id="438" r:id="rId52"/>
    <p:sldId id="439" r:id="rId53"/>
    <p:sldId id="499" r:id="rId54"/>
    <p:sldId id="442" r:id="rId55"/>
    <p:sldId id="449" r:id="rId56"/>
    <p:sldId id="450" r:id="rId57"/>
    <p:sldId id="451" r:id="rId58"/>
    <p:sldId id="454" r:id="rId59"/>
    <p:sldId id="457" r:id="rId60"/>
    <p:sldId id="458" r:id="rId61"/>
    <p:sldId id="501" r:id="rId62"/>
    <p:sldId id="502" r:id="rId63"/>
    <p:sldId id="503" r:id="rId64"/>
    <p:sldId id="504" r:id="rId65"/>
    <p:sldId id="505" r:id="rId66"/>
    <p:sldId id="506" r:id="rId67"/>
    <p:sldId id="507" r:id="rId68"/>
    <p:sldId id="508" r:id="rId69"/>
    <p:sldId id="509" r:id="rId70"/>
    <p:sldId id="510" r:id="rId71"/>
    <p:sldId id="511" r:id="rId72"/>
    <p:sldId id="512" r:id="rId73"/>
    <p:sldId id="513" r:id="rId74"/>
    <p:sldId id="514" r:id="rId75"/>
    <p:sldId id="515" r:id="rId76"/>
    <p:sldId id="516" r:id="rId77"/>
    <p:sldId id="517" r:id="rId78"/>
    <p:sldId id="518" r:id="rId79"/>
    <p:sldId id="519" r:id="rId80"/>
    <p:sldId id="520" r:id="rId81"/>
    <p:sldId id="521" r:id="rId82"/>
    <p:sldId id="522" r:id="rId83"/>
    <p:sldId id="523" r:id="rId84"/>
    <p:sldId id="524" r:id="rId85"/>
    <p:sldId id="525" r:id="rId86"/>
    <p:sldId id="526" r:id="rId87"/>
    <p:sldId id="527" r:id="rId88"/>
    <p:sldId id="528" r:id="rId89"/>
    <p:sldId id="529" r:id="rId90"/>
    <p:sldId id="530" r:id="rId91"/>
    <p:sldId id="531" r:id="rId92"/>
    <p:sldId id="539" r:id="rId9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283A0-5BEC-4992-AB38-9B4364F95BE5}" type="datetimeFigureOut">
              <a:rPr lang="en-US" smtClean="0"/>
              <a:t>07/03/2014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8EF099-1616-455D-92A9-C145B0D6B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165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15880B3-D45C-4B9D-BFFD-3F6DCC897CAE}" type="slidenum">
              <a:rPr lang="de-DE" sz="1200" smtClean="0"/>
              <a:pPr eaLnBrk="1" hangingPunct="1"/>
              <a:t>8</a:t>
            </a:fld>
            <a:endParaRPr lang="de-DE" sz="120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7413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E7077A-1354-4671-8397-2304C34DEF45}" type="slidenum">
              <a:rPr lang="de-DE"/>
              <a:pPr/>
              <a:t>68</a:t>
            </a:fld>
            <a:endParaRPr lang="de-DE"/>
          </a:p>
        </p:txBody>
      </p:sp>
      <p:sp>
        <p:nvSpPr>
          <p:cNvPr id="144386" name="Rectangle 7"/>
          <p:cNvSpPr txBox="1">
            <a:spLocks noGrp="1" noChangeArrowheads="1"/>
          </p:cNvSpPr>
          <p:nvPr/>
        </p:nvSpPr>
        <p:spPr bwMode="auto">
          <a:xfrm>
            <a:off x="3884463" y="8685878"/>
            <a:ext cx="2972004" cy="45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76" tIns="46338" rIns="92676" bIns="46338" anchor="b"/>
          <a:lstStyle>
            <a:lvl1pPr algn="l" defTabSz="10048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4863" indent="-309563" algn="l" defTabSz="10048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38250" indent="-247650" algn="l" defTabSz="10048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33550" indent="-247650" algn="l" defTabSz="10048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28850" indent="-247650" algn="l" defTabSz="10048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86050" indent="-247650" defTabSz="1004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43250" indent="-247650" defTabSz="1004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00450" indent="-247650" defTabSz="1004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57650" indent="-247650" defTabSz="1004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9FA3DFA8-3B7C-4562-B1D0-0D206075FD1C}" type="slidenum">
              <a:rPr lang="de-DE" sz="1300"/>
              <a:pPr algn="r"/>
              <a:t>68</a:t>
            </a:fld>
            <a:endParaRPr lang="de-DE" sz="1300"/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6788" y="682913"/>
            <a:ext cx="4959350" cy="3426257"/>
          </a:xfrm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460" y="4338684"/>
            <a:ext cx="5033085" cy="4123097"/>
          </a:xfrm>
        </p:spPr>
        <p:txBody>
          <a:bodyPr/>
          <a:lstStyle/>
          <a:p>
            <a:pPr>
              <a:buFontTx/>
              <a:buChar char="•"/>
              <a:tabLst/>
            </a:pPr>
            <a:r>
              <a:rPr lang="en-US" sz="2800"/>
              <a:t>Creation of MTU through merger of Daimler and MAN business</a:t>
            </a:r>
          </a:p>
          <a:p>
            <a:pPr>
              <a:buFontTx/>
              <a:buChar char="•"/>
              <a:tabLst/>
            </a:pPr>
            <a:r>
              <a:rPr lang="en-US" sz="2800"/>
              <a:t>Split of MTU-F and MTU-M in 1969 (IPO of MTU-M in 2005) </a:t>
            </a:r>
          </a:p>
          <a:p>
            <a:pPr>
              <a:buFontTx/>
              <a:buChar char="•"/>
              <a:tabLst/>
            </a:pPr>
            <a:r>
              <a:rPr lang="en-US" sz="2800"/>
              <a:t>Formation of DC Off-Highway in 2002 </a:t>
            </a:r>
          </a:p>
          <a:p>
            <a:pPr>
              <a:buFontTx/>
              <a:buChar char="•"/>
              <a:tabLst/>
            </a:pPr>
            <a:r>
              <a:rPr lang="en-US" sz="2800"/>
              <a:t>DaimlerChrysler: 100% ownership of MTU in 2005 </a:t>
            </a:r>
          </a:p>
          <a:p>
            <a:pPr>
              <a:buFontTx/>
              <a:buChar char="•"/>
              <a:tabLst/>
            </a:pPr>
            <a:endParaRPr lang="en-US" sz="28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581CF6-D7B9-4543-8D1F-2A16633CF68B}" type="slidenum">
              <a:rPr lang="de-DE"/>
              <a:pPr/>
              <a:t>69</a:t>
            </a:fld>
            <a:endParaRPr lang="de-DE"/>
          </a:p>
        </p:txBody>
      </p:sp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7739" y="685838"/>
            <a:ext cx="4962525" cy="3429182"/>
          </a:xfrm>
          <a:ln/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400"/>
              <a:t>1039 Tognum AG Patent-/Patentanmeldungen (davon 369 Erfindungen/Familien)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3446D0-5FE0-4775-B2DC-82459BD818B0}" type="slidenum">
              <a:rPr lang="de-DE"/>
              <a:pPr/>
              <a:t>70</a:t>
            </a:fld>
            <a:endParaRPr lang="de-DE"/>
          </a:p>
        </p:txBody>
      </p:sp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9963" y="684374"/>
            <a:ext cx="4951412" cy="3421871"/>
          </a:xfrm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460" y="4338686"/>
            <a:ext cx="5033085" cy="4121679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800"/>
              <a:t>MTU’s areas of major strengths are in key areas for diesel engine technology: </a:t>
            </a:r>
          </a:p>
          <a:p>
            <a:pPr lvl="1"/>
            <a:r>
              <a:rPr lang="en-US" sz="2800"/>
              <a:t>Fuel injection (eg. 4000 series as first common rail engine of its class), turbocharging, electronics and exhaust aftertreatment key technologies for combustion process in diesel engines</a:t>
            </a:r>
          </a:p>
          <a:p>
            <a:pPr lvl="1"/>
            <a:r>
              <a:rPr lang="en-US" sz="2800"/>
              <a:t>Exhaust aftertreatment with increasing importance in light of new emission requirements</a:t>
            </a:r>
          </a:p>
          <a:p>
            <a:pPr lvl="1"/>
            <a:r>
              <a:rPr lang="en-US" sz="2800"/>
              <a:t>Analytics is fundamental for engine properties and durability</a:t>
            </a:r>
          </a:p>
          <a:p>
            <a:pPr>
              <a:buFontTx/>
              <a:buChar char="•"/>
            </a:pPr>
            <a:r>
              <a:rPr lang="en-US" sz="2800"/>
              <a:t>MTU is a technology and innovation leader commanding the key technologies of diesel engines 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9FB201-ABDD-4131-B1C5-01B1FB87641B}" type="slidenum">
              <a:rPr lang="de-DE"/>
              <a:pPr/>
              <a:t>71</a:t>
            </a:fld>
            <a:endParaRPr lang="de-DE"/>
          </a:p>
        </p:txBody>
      </p:sp>
      <p:sp>
        <p:nvSpPr>
          <p:cNvPr id="250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1550" y="685837"/>
            <a:ext cx="4948238" cy="3420408"/>
          </a:xfrm>
          <a:ln/>
        </p:spPr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992" y="4340104"/>
            <a:ext cx="5030018" cy="4118842"/>
          </a:xfrm>
        </p:spPr>
        <p:txBody>
          <a:bodyPr/>
          <a:lstStyle/>
          <a:p>
            <a:pPr>
              <a:buFontTx/>
              <a:buNone/>
            </a:pPr>
            <a:endParaRPr lang="en-US" sz="2800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DAFCA8-9123-459F-93D0-5B0B9CADCC47}" type="slidenum">
              <a:rPr lang="de-DE"/>
              <a:pPr/>
              <a:t>72</a:t>
            </a:fld>
            <a:endParaRPr lang="de-DE"/>
          </a:p>
        </p:txBody>
      </p:sp>
      <p:sp>
        <p:nvSpPr>
          <p:cNvPr id="194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7739" y="685838"/>
            <a:ext cx="4962525" cy="3429182"/>
          </a:xfrm>
          <a:ln/>
        </p:spPr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77C11C-19D7-4C54-BE34-FC321CA20604}" type="slidenum">
              <a:rPr lang="de-DE"/>
              <a:pPr/>
              <a:t>73</a:t>
            </a:fld>
            <a:endParaRPr lang="de-DE"/>
          </a:p>
        </p:txBody>
      </p:sp>
      <p:sp>
        <p:nvSpPr>
          <p:cNvPr id="200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7739" y="685838"/>
            <a:ext cx="4962525" cy="3429182"/>
          </a:xfrm>
          <a:ln/>
        </p:spPr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483D1C-1589-4B87-A910-019F2DD1D376}" type="slidenum">
              <a:rPr lang="de-DE"/>
              <a:pPr/>
              <a:t>74</a:t>
            </a:fld>
            <a:endParaRPr lang="de-DE"/>
          </a:p>
        </p:txBody>
      </p:sp>
      <p:sp>
        <p:nvSpPr>
          <p:cNvPr id="198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7739" y="685838"/>
            <a:ext cx="4962525" cy="3429182"/>
          </a:xfrm>
          <a:ln/>
        </p:spPr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B6D8CA-AA4C-4D51-AAF9-AA24C23D43E8}" type="slidenum">
              <a:rPr lang="de-DE"/>
              <a:pPr/>
              <a:t>75</a:t>
            </a:fld>
            <a:endParaRPr lang="de-DE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1550" y="685837"/>
            <a:ext cx="4948238" cy="3420408"/>
          </a:xfrm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460" y="4338685"/>
            <a:ext cx="5033085" cy="4120260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800" dirty="0"/>
              <a:t>Marine is the most important Sales Center in terms of revenues </a:t>
            </a:r>
          </a:p>
          <a:p>
            <a:pPr>
              <a:buFontTx/>
              <a:buChar char="•"/>
            </a:pPr>
            <a:r>
              <a:rPr lang="en-US" sz="2800" dirty="0"/>
              <a:t>Main applications for diesel engines are commercial ships, yachts and naval/governmental ships </a:t>
            </a:r>
          </a:p>
          <a:p>
            <a:pPr>
              <a:buFontTx/>
              <a:buChar char="•"/>
            </a:pPr>
            <a:r>
              <a:rPr lang="en-US" sz="2800" dirty="0"/>
              <a:t>DC OH has a leading position in fast ships market  </a:t>
            </a:r>
          </a:p>
          <a:p>
            <a:pPr>
              <a:buFontTx/>
              <a:buChar char="•"/>
            </a:pPr>
            <a:r>
              <a:rPr lang="en-US" sz="2800" dirty="0"/>
              <a:t>Highly recognized products for premium applications like luxury yachts and naval ships </a:t>
            </a:r>
          </a:p>
          <a:p>
            <a:pPr>
              <a:buFontTx/>
              <a:buChar char="•"/>
            </a:pPr>
            <a:endParaRPr lang="en-US" sz="2800" dirty="0"/>
          </a:p>
          <a:p>
            <a:pPr>
              <a:buFontTx/>
              <a:buChar char="•"/>
            </a:pPr>
            <a:endParaRPr lang="en-US" sz="2800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A2DDF0-6321-4EE8-9F0D-E9D28203A239}" type="slidenum">
              <a:rPr lang="de-DE"/>
              <a:pPr/>
              <a:t>77</a:t>
            </a:fld>
            <a:endParaRPr lang="de-DE"/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9963" y="684374"/>
            <a:ext cx="4951412" cy="3421871"/>
          </a:xfrm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460" y="4338686"/>
            <a:ext cx="5033085" cy="4121679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800"/>
              <a:t>Main applications within Sales Center Industrial are:</a:t>
            </a:r>
          </a:p>
          <a:p>
            <a:pPr lvl="1">
              <a:buFontTx/>
              <a:buChar char="-"/>
            </a:pPr>
            <a:r>
              <a:rPr lang="en-US" sz="2800"/>
              <a:t>Rail </a:t>
            </a:r>
          </a:p>
          <a:p>
            <a:pPr lvl="1">
              <a:buFontTx/>
              <a:buChar char="-"/>
            </a:pPr>
            <a:r>
              <a:rPr lang="en-US" sz="2800"/>
              <a:t>C&amp;I, Agriculture </a:t>
            </a:r>
          </a:p>
          <a:p>
            <a:pPr lvl="1">
              <a:buFontTx/>
              <a:buChar char="-"/>
            </a:pPr>
            <a:r>
              <a:rPr lang="en-US" sz="2800"/>
              <a:t>Mining </a:t>
            </a:r>
          </a:p>
          <a:p>
            <a:pPr>
              <a:buFontTx/>
              <a:buChar char="•"/>
            </a:pPr>
            <a:r>
              <a:rPr lang="en-US" sz="2800"/>
              <a:t>Selected examples (eg. Liebherr truck in Chilean copper mine)  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38AEB6-2759-416A-8C65-E8F98A43203B}" type="slidenum">
              <a:rPr lang="de-DE"/>
              <a:pPr/>
              <a:t>78</a:t>
            </a:fld>
            <a:endParaRPr lang="de-DE"/>
          </a:p>
        </p:txBody>
      </p:sp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9963" y="684374"/>
            <a:ext cx="4951412" cy="3421871"/>
          </a:xfrm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460" y="4338686"/>
            <a:ext cx="5033085" cy="4121679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800"/>
              <a:t>Marine is the most important Sales Center in terms of revenues </a:t>
            </a:r>
          </a:p>
          <a:p>
            <a:pPr>
              <a:buFontTx/>
              <a:buChar char="•"/>
            </a:pPr>
            <a:r>
              <a:rPr lang="en-US" sz="2800"/>
              <a:t>Main applications for diesel engines are commercial ships, yachts and naval/governmental ships </a:t>
            </a:r>
          </a:p>
          <a:p>
            <a:pPr>
              <a:buFontTx/>
              <a:buChar char="•"/>
            </a:pPr>
            <a:r>
              <a:rPr lang="en-US" sz="2800"/>
              <a:t>DC OH has a leading position in fast ships market  </a:t>
            </a:r>
          </a:p>
          <a:p>
            <a:pPr>
              <a:buFontTx/>
              <a:buChar char="•"/>
            </a:pPr>
            <a:r>
              <a:rPr lang="en-US" sz="2800"/>
              <a:t>Highly recognized products for premium applications like luxury yachts and naval ships </a:t>
            </a:r>
          </a:p>
          <a:p>
            <a:pPr>
              <a:buFontTx/>
              <a:buChar char="•"/>
            </a:pPr>
            <a:endParaRPr lang="en-US" sz="2800"/>
          </a:p>
          <a:p>
            <a:pPr>
              <a:buFontTx/>
              <a:buChar char="•"/>
            </a:pPr>
            <a:endParaRPr lang="en-US" sz="28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8EF099-1616-455D-92A9-C145B0D6B55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1954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AE8EEB-134B-486C-AAFD-38D83CBB90C0}" type="slidenum">
              <a:rPr lang="de-DE"/>
              <a:pPr/>
              <a:t>79</a:t>
            </a:fld>
            <a:endParaRPr lang="de-DE"/>
          </a:p>
        </p:txBody>
      </p:sp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9963" y="684374"/>
            <a:ext cx="4951412" cy="3421871"/>
          </a:xfrm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460" y="4338686"/>
            <a:ext cx="5033085" cy="4121679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800"/>
              <a:t>Marine is the most important Sales Center in terms of revenues </a:t>
            </a:r>
          </a:p>
          <a:p>
            <a:pPr>
              <a:buFontTx/>
              <a:buChar char="•"/>
            </a:pPr>
            <a:r>
              <a:rPr lang="en-US" sz="2800"/>
              <a:t>Main applications for diesel engines are commercial ships, yachts and naval/governmental ships </a:t>
            </a:r>
          </a:p>
          <a:p>
            <a:pPr>
              <a:buFontTx/>
              <a:buChar char="•"/>
            </a:pPr>
            <a:r>
              <a:rPr lang="en-US" sz="2800"/>
              <a:t>DC OH has a leading position in fast ships market  </a:t>
            </a:r>
          </a:p>
          <a:p>
            <a:pPr>
              <a:buFontTx/>
              <a:buChar char="•"/>
            </a:pPr>
            <a:r>
              <a:rPr lang="en-US" sz="2800"/>
              <a:t>Highly recognized products for premium applications like luxury yachts and naval ships </a:t>
            </a:r>
          </a:p>
          <a:p>
            <a:pPr>
              <a:buFontTx/>
              <a:buChar char="•"/>
            </a:pPr>
            <a:endParaRPr lang="en-US" sz="2800"/>
          </a:p>
          <a:p>
            <a:pPr>
              <a:buFontTx/>
              <a:buChar char="•"/>
            </a:pPr>
            <a:endParaRPr lang="en-US" sz="28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9A2395-8F7E-4218-9D73-0A33F4DAB5F6}" type="slidenum">
              <a:rPr lang="de-DE"/>
              <a:pPr/>
              <a:t>80</a:t>
            </a:fld>
            <a:endParaRPr lang="de-DE"/>
          </a:p>
        </p:txBody>
      </p:sp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9963" y="684374"/>
            <a:ext cx="4951412" cy="3421871"/>
          </a:xfrm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460" y="4338686"/>
            <a:ext cx="5033085" cy="4121679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800"/>
              <a:t>Main applications within Sales Center Industrial are:</a:t>
            </a:r>
          </a:p>
          <a:p>
            <a:pPr lvl="1">
              <a:buFontTx/>
              <a:buChar char="-"/>
            </a:pPr>
            <a:r>
              <a:rPr lang="en-US" sz="2800"/>
              <a:t>Rail </a:t>
            </a:r>
          </a:p>
          <a:p>
            <a:pPr lvl="1">
              <a:buFontTx/>
              <a:buChar char="-"/>
            </a:pPr>
            <a:r>
              <a:rPr lang="en-US" sz="2800"/>
              <a:t>C&amp;I, Agriculture </a:t>
            </a:r>
          </a:p>
          <a:p>
            <a:pPr lvl="1">
              <a:buFontTx/>
              <a:buChar char="-"/>
            </a:pPr>
            <a:r>
              <a:rPr lang="en-US" sz="2800"/>
              <a:t>Mining </a:t>
            </a:r>
          </a:p>
          <a:p>
            <a:pPr>
              <a:buFontTx/>
              <a:buChar char="•"/>
            </a:pPr>
            <a:r>
              <a:rPr lang="en-US" sz="2800"/>
              <a:t>Selected examples (eg. Liebherr truck in Chilean copper mine)  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B8357E-0AE6-4A58-9963-040FDC6E5D54}" type="slidenum">
              <a:rPr lang="de-DE"/>
              <a:pPr/>
              <a:t>81</a:t>
            </a:fld>
            <a:endParaRPr lang="de-DE"/>
          </a:p>
        </p:txBody>
      </p:sp>
      <p:sp>
        <p:nvSpPr>
          <p:cNvPr id="208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7739" y="685838"/>
            <a:ext cx="4962525" cy="3429182"/>
          </a:xfrm>
          <a:ln/>
        </p:spPr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49A3E6-3722-4639-A1DF-19C5E1B06557}" type="slidenum">
              <a:rPr lang="de-DE"/>
              <a:pPr/>
              <a:t>82</a:t>
            </a:fld>
            <a:endParaRPr lang="de-DE"/>
          </a:p>
        </p:txBody>
      </p:sp>
      <p:sp>
        <p:nvSpPr>
          <p:cNvPr id="16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9963" y="684374"/>
            <a:ext cx="4951412" cy="3421871"/>
          </a:xfrm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460" y="4338686"/>
            <a:ext cx="5033085" cy="4121679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800"/>
              <a:t>Well positioned in defense niche markets with market leadership in heavy armor [more #1 positions?] </a:t>
            </a:r>
          </a:p>
          <a:p>
            <a:pPr>
              <a:buFontTx/>
              <a:buChar char="•"/>
            </a:pPr>
            <a:r>
              <a:rPr lang="en-US" sz="2800"/>
              <a:t>Reputation of technological lead within defense</a:t>
            </a:r>
          </a:p>
          <a:p>
            <a:pPr>
              <a:buFontTx/>
              <a:buChar char="•"/>
            </a:pPr>
            <a:r>
              <a:rPr lang="en-US" sz="2800"/>
              <a:t>Key applications and examples: Heavy armor vehicles (eg. Leopard tank), Light armor vehicles (eg. Puma personnel carrier) </a:t>
            </a:r>
          </a:p>
          <a:p>
            <a:pPr>
              <a:buFontTx/>
              <a:buChar char="•"/>
            </a:pPr>
            <a:endParaRPr lang="en-US" sz="2800"/>
          </a:p>
          <a:p>
            <a:pPr>
              <a:buFontTx/>
              <a:buChar char="•"/>
            </a:pPr>
            <a:endParaRPr lang="en-US" sz="280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2B146D-0E95-47B2-AD53-EA7AD07B6CF1}" type="slidenum">
              <a:rPr lang="de-DE"/>
              <a:pPr/>
              <a:t>84</a:t>
            </a:fld>
            <a:endParaRPr lang="de-DE"/>
          </a:p>
        </p:txBody>
      </p:sp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8375" y="684374"/>
            <a:ext cx="4953000" cy="3421871"/>
          </a:xfrm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460" y="4338686"/>
            <a:ext cx="5033085" cy="4121679"/>
          </a:xfrm>
        </p:spPr>
        <p:txBody>
          <a:bodyPr/>
          <a:lstStyle/>
          <a:p>
            <a:pPr>
              <a:buFontTx/>
              <a:buChar char="•"/>
            </a:pPr>
            <a:endParaRPr lang="de-DE" sz="280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C98249-91C8-4E4E-9192-FE96F528CEB7}" type="slidenum">
              <a:rPr lang="de-DE"/>
              <a:pPr/>
              <a:t>85</a:t>
            </a:fld>
            <a:endParaRPr lang="de-DE"/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8376" y="681450"/>
            <a:ext cx="4956175" cy="3424796"/>
          </a:xfrm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895" y="4338686"/>
            <a:ext cx="5496215" cy="4121679"/>
          </a:xfrm>
          <a:noFill/>
          <a:ln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107920" tIns="53960" rIns="107920" bIns="53960"/>
          <a:lstStyle/>
          <a:p>
            <a:pPr>
              <a:buFontTx/>
              <a:buChar char="•"/>
              <a:tabLst/>
            </a:pPr>
            <a:r>
              <a:rPr lang="en-US" sz="2800"/>
              <a:t>Single diesel engines, gensets and complete systems for power generation </a:t>
            </a:r>
          </a:p>
          <a:p>
            <a:pPr>
              <a:buFontTx/>
              <a:buChar char="•"/>
              <a:tabLst/>
            </a:pPr>
            <a:r>
              <a:rPr lang="en-US" sz="2800"/>
              <a:t>Continuous and emergency power supply</a:t>
            </a:r>
          </a:p>
          <a:p>
            <a:pPr>
              <a:buFontTx/>
              <a:buChar char="•"/>
              <a:tabLst/>
            </a:pPr>
            <a:r>
              <a:rPr lang="en-US" sz="2800"/>
              <a:t>[Explain: What is a genset?] </a:t>
            </a:r>
          </a:p>
          <a:p>
            <a:pPr>
              <a:buFontTx/>
              <a:buChar char="•"/>
              <a:tabLst/>
            </a:pPr>
            <a:endParaRPr lang="en-US" sz="280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1BA044-BCEE-40C6-B985-E606E4574919}" type="slidenum">
              <a:rPr lang="de-DE"/>
              <a:pPr/>
              <a:t>86</a:t>
            </a:fld>
            <a:endParaRPr lang="de-DE"/>
          </a:p>
        </p:txBody>
      </p:sp>
      <p:sp>
        <p:nvSpPr>
          <p:cNvPr id="174082" name="Rectangle 7"/>
          <p:cNvSpPr txBox="1">
            <a:spLocks noGrp="1" noChangeArrowheads="1"/>
          </p:cNvSpPr>
          <p:nvPr/>
        </p:nvSpPr>
        <p:spPr bwMode="auto">
          <a:xfrm>
            <a:off x="3884463" y="8685878"/>
            <a:ext cx="2972004" cy="45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76" tIns="46338" rIns="92676" bIns="46338" anchor="b"/>
          <a:lstStyle>
            <a:lvl1pPr algn="l" defTabSz="10048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4863" indent="-309563" algn="l" defTabSz="10048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38250" indent="-247650" algn="l" defTabSz="10048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33550" indent="-247650" algn="l" defTabSz="10048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28850" indent="-247650" algn="l" defTabSz="10048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86050" indent="-247650" defTabSz="1004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43250" indent="-247650" defTabSz="1004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00450" indent="-247650" defTabSz="1004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57650" indent="-247650" defTabSz="1004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94DF524E-868B-422E-A6CF-13421A21C415}" type="slidenum">
              <a:rPr lang="de-DE" sz="1300"/>
              <a:pPr algn="r"/>
              <a:t>86</a:t>
            </a:fld>
            <a:endParaRPr lang="de-DE" sz="1300"/>
          </a:p>
        </p:txBody>
      </p:sp>
      <p:sp>
        <p:nvSpPr>
          <p:cNvPr id="174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6788" y="682913"/>
            <a:ext cx="4959350" cy="3426257"/>
          </a:xfrm>
          <a:ln/>
        </p:spPr>
      </p:sp>
      <p:sp>
        <p:nvSpPr>
          <p:cNvPr id="174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460" y="4338684"/>
            <a:ext cx="5033085" cy="4123097"/>
          </a:xfrm>
        </p:spPr>
        <p:txBody>
          <a:bodyPr/>
          <a:lstStyle/>
          <a:p>
            <a:pPr>
              <a:buFontTx/>
              <a:buChar char="•"/>
              <a:tabLst/>
            </a:pPr>
            <a:r>
              <a:rPr lang="en-US" sz="2800"/>
              <a:t>Creation of MTU through merger of Daimler and MAN business</a:t>
            </a:r>
          </a:p>
          <a:p>
            <a:pPr>
              <a:buFontTx/>
              <a:buChar char="•"/>
              <a:tabLst/>
            </a:pPr>
            <a:r>
              <a:rPr lang="en-US" sz="2800"/>
              <a:t>Split of MTU-F and MTU-M in 1969 (IPO of MTU-M in 2005) </a:t>
            </a:r>
          </a:p>
          <a:p>
            <a:pPr>
              <a:buFontTx/>
              <a:buChar char="•"/>
              <a:tabLst/>
            </a:pPr>
            <a:r>
              <a:rPr lang="en-US" sz="2800"/>
              <a:t>Formation of DC Off-Highway in 2002 </a:t>
            </a:r>
          </a:p>
          <a:p>
            <a:pPr>
              <a:buFontTx/>
              <a:buChar char="•"/>
              <a:tabLst/>
            </a:pPr>
            <a:r>
              <a:rPr lang="en-US" sz="2800"/>
              <a:t>DaimlerChrysler: 100% ownership of MTU in 2005 </a:t>
            </a:r>
          </a:p>
          <a:p>
            <a:pPr>
              <a:buFontTx/>
              <a:buChar char="•"/>
              <a:tabLst/>
            </a:pPr>
            <a:endParaRPr lang="en-US" sz="280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019FD5-7F40-4DC4-9F71-6D6114E6AEB6}" type="slidenum">
              <a:rPr lang="de-DE"/>
              <a:pPr/>
              <a:t>87</a:t>
            </a:fld>
            <a:endParaRPr lang="de-DE"/>
          </a:p>
        </p:txBody>
      </p:sp>
      <p:sp>
        <p:nvSpPr>
          <p:cNvPr id="254978" name="Rectangle 7"/>
          <p:cNvSpPr txBox="1">
            <a:spLocks noGrp="1" noChangeArrowheads="1"/>
          </p:cNvSpPr>
          <p:nvPr/>
        </p:nvSpPr>
        <p:spPr bwMode="gray">
          <a:xfrm>
            <a:off x="3884463" y="8684460"/>
            <a:ext cx="2972004" cy="458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7473" tIns="43736" rIns="87473" bIns="43736" anchor="b"/>
          <a:lstStyle>
            <a:lvl1pPr algn="l" defTabSz="9477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38" indent="-296863" algn="l" defTabSz="9477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275" indent="-236538" algn="l" defTabSz="9477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938" indent="-238125" algn="l" defTabSz="9477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013" indent="-236538" algn="l" defTabSz="9477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89213" indent="-236538" defTabSz="947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46413" indent="-236538" defTabSz="947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03613" indent="-236538" defTabSz="947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60813" indent="-236538" defTabSz="947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F6809854-D455-419A-B073-13F5076573DE}" type="slidenum">
              <a:rPr lang="de-DE" sz="1100"/>
              <a:pPr algn="r"/>
              <a:t>87</a:t>
            </a:fld>
            <a:endParaRPr lang="de-DE" sz="1100"/>
          </a:p>
        </p:txBody>
      </p:sp>
      <p:sp>
        <p:nvSpPr>
          <p:cNvPr id="254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1550" y="685837"/>
            <a:ext cx="4948238" cy="3420408"/>
          </a:xfrm>
          <a:ln/>
        </p:spPr>
      </p:sp>
      <p:sp>
        <p:nvSpPr>
          <p:cNvPr id="2549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460" y="4338685"/>
            <a:ext cx="5033085" cy="4120260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800" dirty="0" err="1" smtClean="0"/>
              <a:t>Aktuelle</a:t>
            </a:r>
            <a:r>
              <a:rPr lang="en-US" sz="2800" dirty="0" smtClean="0"/>
              <a:t> MA-</a:t>
            </a:r>
            <a:r>
              <a:rPr lang="en-US" sz="2800" dirty="0" err="1" smtClean="0"/>
              <a:t>Zahlen</a:t>
            </a:r>
            <a:r>
              <a:rPr lang="en-US" sz="2800" dirty="0" smtClean="0"/>
              <a:t> </a:t>
            </a:r>
            <a:r>
              <a:rPr lang="en-US" sz="2800" dirty="0" err="1" smtClean="0"/>
              <a:t>noch</a:t>
            </a:r>
            <a:r>
              <a:rPr lang="en-US" sz="2800" dirty="0" smtClean="0"/>
              <a:t> in </a:t>
            </a:r>
            <a:r>
              <a:rPr lang="en-US" sz="2800" dirty="0" err="1" smtClean="0"/>
              <a:t>Abfrage</a:t>
            </a:r>
            <a:r>
              <a:rPr lang="en-US" sz="2800" dirty="0" smtClean="0"/>
              <a:t> </a:t>
            </a:r>
            <a:r>
              <a:rPr lang="en-US" sz="2800" dirty="0" err="1" smtClean="0"/>
              <a:t>bei</a:t>
            </a:r>
            <a:r>
              <a:rPr lang="en-US" sz="2800" dirty="0" smtClean="0"/>
              <a:t> PPGB, Frau </a:t>
            </a:r>
            <a:r>
              <a:rPr lang="en-US" sz="2800" dirty="0" err="1" smtClean="0"/>
              <a:t>Volkert</a:t>
            </a:r>
            <a:endParaRPr lang="en-US" sz="2800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019FD5-7F40-4DC4-9F71-6D6114E6AEB6}" type="slidenum">
              <a:rPr lang="de-DE"/>
              <a:pPr/>
              <a:t>88</a:t>
            </a:fld>
            <a:endParaRPr lang="de-DE"/>
          </a:p>
        </p:txBody>
      </p:sp>
      <p:sp>
        <p:nvSpPr>
          <p:cNvPr id="254978" name="Rectangle 7"/>
          <p:cNvSpPr txBox="1">
            <a:spLocks noGrp="1" noChangeArrowheads="1"/>
          </p:cNvSpPr>
          <p:nvPr/>
        </p:nvSpPr>
        <p:spPr bwMode="gray">
          <a:xfrm>
            <a:off x="3884463" y="8684460"/>
            <a:ext cx="2972004" cy="458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7473" tIns="43736" rIns="87473" bIns="43736" anchor="b"/>
          <a:lstStyle>
            <a:lvl1pPr algn="l" defTabSz="9477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38" indent="-296863" algn="l" defTabSz="9477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275" indent="-236538" algn="l" defTabSz="9477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938" indent="-238125" algn="l" defTabSz="9477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013" indent="-236538" algn="l" defTabSz="9477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89213" indent="-236538" defTabSz="947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46413" indent="-236538" defTabSz="947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03613" indent="-236538" defTabSz="947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60813" indent="-236538" defTabSz="9477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F6809854-D455-419A-B073-13F5076573DE}" type="slidenum">
              <a:rPr lang="de-DE" sz="1100"/>
              <a:pPr algn="r"/>
              <a:t>88</a:t>
            </a:fld>
            <a:endParaRPr lang="de-DE" sz="1100"/>
          </a:p>
        </p:txBody>
      </p:sp>
      <p:sp>
        <p:nvSpPr>
          <p:cNvPr id="254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1550" y="685837"/>
            <a:ext cx="4948238" cy="3420408"/>
          </a:xfrm>
          <a:ln/>
        </p:spPr>
      </p:sp>
      <p:sp>
        <p:nvSpPr>
          <p:cNvPr id="2549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460" y="4338685"/>
            <a:ext cx="5033085" cy="4120260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800" dirty="0" err="1" smtClean="0"/>
              <a:t>Aktuelle</a:t>
            </a:r>
            <a:r>
              <a:rPr lang="en-US" sz="2800" dirty="0" smtClean="0"/>
              <a:t> MA-</a:t>
            </a:r>
            <a:r>
              <a:rPr lang="en-US" sz="2800" dirty="0" err="1" smtClean="0"/>
              <a:t>Zahlen</a:t>
            </a:r>
            <a:r>
              <a:rPr lang="en-US" sz="2800" dirty="0" smtClean="0"/>
              <a:t> </a:t>
            </a:r>
            <a:r>
              <a:rPr lang="en-US" sz="2800" dirty="0" err="1" smtClean="0"/>
              <a:t>noch</a:t>
            </a:r>
            <a:r>
              <a:rPr lang="en-US" sz="2800" dirty="0" smtClean="0"/>
              <a:t> in </a:t>
            </a:r>
            <a:r>
              <a:rPr lang="en-US" sz="2800" dirty="0" err="1" smtClean="0"/>
              <a:t>Abfrage</a:t>
            </a:r>
            <a:r>
              <a:rPr lang="en-US" sz="2800" dirty="0" smtClean="0"/>
              <a:t> </a:t>
            </a:r>
            <a:r>
              <a:rPr lang="en-US" sz="2800" dirty="0" err="1" smtClean="0"/>
              <a:t>bei</a:t>
            </a:r>
            <a:r>
              <a:rPr lang="en-US" sz="2800" dirty="0" smtClean="0"/>
              <a:t> PPGB, Frau </a:t>
            </a:r>
            <a:r>
              <a:rPr lang="en-US" sz="2800" dirty="0" err="1" smtClean="0"/>
              <a:t>Volkert</a:t>
            </a:r>
            <a:endParaRPr lang="en-US" sz="2800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068A11-FC38-4A93-AB29-510E5883CA79}" type="slidenum">
              <a:rPr lang="de-DE"/>
              <a:pPr/>
              <a:t>89</a:t>
            </a:fld>
            <a:endParaRPr lang="de-DE"/>
          </a:p>
        </p:txBody>
      </p:sp>
      <p:sp>
        <p:nvSpPr>
          <p:cNvPr id="188418" name="Rectangle 7"/>
          <p:cNvSpPr txBox="1">
            <a:spLocks noGrp="1" noChangeArrowheads="1"/>
          </p:cNvSpPr>
          <p:nvPr/>
        </p:nvSpPr>
        <p:spPr bwMode="auto">
          <a:xfrm>
            <a:off x="3884463" y="8685878"/>
            <a:ext cx="2972004" cy="45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 anchor="b"/>
          <a:lstStyle>
            <a:lvl1pPr algn="l" defTabSz="10048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4863" indent="-309563" algn="l" defTabSz="10048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38250" indent="-247650" algn="l" defTabSz="10048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33550" indent="-247650" algn="l" defTabSz="10048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28850" indent="-247650" algn="l" defTabSz="10048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86050" indent="-247650" defTabSz="1004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43250" indent="-247650" defTabSz="1004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00450" indent="-247650" defTabSz="1004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57650" indent="-247650" defTabSz="1004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F78107BE-A518-453A-B4A4-4DDC0E983F4C}" type="slidenum">
              <a:rPr lang="de-DE" sz="1300"/>
              <a:pPr algn="r"/>
              <a:t>89</a:t>
            </a:fld>
            <a:endParaRPr lang="de-DE" sz="1300"/>
          </a:p>
        </p:txBody>
      </p:sp>
      <p:sp>
        <p:nvSpPr>
          <p:cNvPr id="188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6788" y="682913"/>
            <a:ext cx="4959350" cy="3426257"/>
          </a:xfrm>
          <a:ln/>
        </p:spPr>
      </p:sp>
      <p:sp>
        <p:nvSpPr>
          <p:cNvPr id="188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460" y="4338684"/>
            <a:ext cx="5033085" cy="4123097"/>
          </a:xfrm>
        </p:spPr>
        <p:txBody>
          <a:bodyPr/>
          <a:lstStyle/>
          <a:p>
            <a:pPr>
              <a:buFontTx/>
              <a:buChar char="•"/>
              <a:tabLst/>
            </a:pPr>
            <a:r>
              <a:rPr lang="en-US" sz="2800"/>
              <a:t>Creation of MTU through merger of Daimler and MAN business</a:t>
            </a:r>
          </a:p>
          <a:p>
            <a:pPr>
              <a:buFontTx/>
              <a:buChar char="•"/>
              <a:tabLst/>
            </a:pPr>
            <a:r>
              <a:rPr lang="en-US" sz="2800"/>
              <a:t>Split of MTU-F and MTU-M in 1969 (IPO of MTU-M in 2005) </a:t>
            </a:r>
          </a:p>
          <a:p>
            <a:pPr>
              <a:buFontTx/>
              <a:buChar char="•"/>
              <a:tabLst/>
            </a:pPr>
            <a:r>
              <a:rPr lang="en-US" sz="2800"/>
              <a:t>Formation of DC Off-Highway in 2002 </a:t>
            </a:r>
          </a:p>
          <a:p>
            <a:pPr>
              <a:buFontTx/>
              <a:buChar char="•"/>
              <a:tabLst/>
            </a:pPr>
            <a:r>
              <a:rPr lang="en-US" sz="2800"/>
              <a:t>DaimlerChrysler: 100% ownership of MTU in 2005 </a:t>
            </a:r>
          </a:p>
          <a:p>
            <a:pPr>
              <a:buFontTx/>
              <a:buChar char="•"/>
              <a:tabLst/>
            </a:pPr>
            <a:endParaRPr lang="en-US" sz="28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23" eaLnBrk="0" hangingPunct="0">
              <a:defRPr sz="74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1pPr>
            <a:lvl2pPr marL="685817" indent="-263776" defTabSz="914423" eaLnBrk="0" hangingPunct="0">
              <a:defRPr sz="74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2pPr>
            <a:lvl3pPr marL="1055103" indent="-211021" defTabSz="914423" eaLnBrk="0" hangingPunct="0">
              <a:defRPr sz="74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3pPr>
            <a:lvl4pPr marL="1477145" indent="-211021" defTabSz="914423" eaLnBrk="0" hangingPunct="0">
              <a:defRPr sz="74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4pPr>
            <a:lvl5pPr marL="1899186" indent="-211021" defTabSz="914423" eaLnBrk="0" hangingPunct="0">
              <a:defRPr sz="74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5pPr>
            <a:lvl6pPr marL="2321227" indent="-211021" algn="ctr" defTabSz="914423" eaLnBrk="0" fontAlgn="base" hangingPunct="0">
              <a:spcBef>
                <a:spcPct val="0"/>
              </a:spcBef>
              <a:spcAft>
                <a:spcPct val="0"/>
              </a:spcAft>
              <a:defRPr sz="74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6pPr>
            <a:lvl7pPr marL="2743269" indent="-211021" algn="ctr" defTabSz="914423" eaLnBrk="0" fontAlgn="base" hangingPunct="0">
              <a:spcBef>
                <a:spcPct val="0"/>
              </a:spcBef>
              <a:spcAft>
                <a:spcPct val="0"/>
              </a:spcAft>
              <a:defRPr sz="74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7pPr>
            <a:lvl8pPr marL="3165310" indent="-211021" algn="ctr" defTabSz="914423" eaLnBrk="0" fontAlgn="base" hangingPunct="0">
              <a:spcBef>
                <a:spcPct val="0"/>
              </a:spcBef>
              <a:spcAft>
                <a:spcPct val="0"/>
              </a:spcAft>
              <a:defRPr sz="74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8pPr>
            <a:lvl9pPr marL="3587351" indent="-211021" algn="ctr" defTabSz="914423" eaLnBrk="0" fontAlgn="base" hangingPunct="0">
              <a:spcBef>
                <a:spcPct val="0"/>
              </a:spcBef>
              <a:spcAft>
                <a:spcPct val="0"/>
              </a:spcAft>
              <a:defRPr sz="74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9pPr>
          </a:lstStyle>
          <a:p>
            <a:pPr eaLnBrk="1" hangingPunct="1"/>
            <a:fld id="{1CC02B2F-7220-4BF0-9F37-0BC7EC2946DA}" type="slidenum">
              <a:rPr lang="de-DE" altLang="en-US" sz="1200"/>
              <a:pPr eaLnBrk="1" hangingPunct="1"/>
              <a:t>52</a:t>
            </a:fld>
            <a:endParaRPr lang="de-DE" altLang="en-US" sz="120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altLang="en-US" sz="800">
                <a:latin typeface="Arial" charset="0"/>
              </a:rPr>
              <a:t>Auf die einzelnen Verschmutzungen, die durch geeignete Filtersysteme entfernt werden können, wollen wir nicht tiefer eingehen. </a:t>
            </a:r>
          </a:p>
          <a:p>
            <a:pPr eaLnBrk="1" hangingPunct="1">
              <a:spcBef>
                <a:spcPct val="0"/>
              </a:spcBef>
            </a:pPr>
            <a:r>
              <a:rPr lang="de-DE" altLang="en-US" sz="800">
                <a:latin typeface="Arial" charset="0"/>
              </a:rPr>
              <a:t>Wasser und Mikroorganismen sind der Schwerpunkt dieser Information.</a:t>
            </a:r>
          </a:p>
          <a:p>
            <a:pPr eaLnBrk="1" hangingPunct="1"/>
            <a:endParaRPr lang="de-DE" alt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45E0FA-886F-4E6F-99D1-D452FD83259B}" type="slidenum">
              <a:rPr lang="de-DE"/>
              <a:pPr/>
              <a:t>91</a:t>
            </a:fld>
            <a:endParaRPr lang="de-DE"/>
          </a:p>
        </p:txBody>
      </p:sp>
      <p:sp>
        <p:nvSpPr>
          <p:cNvPr id="183298" name="Rectangle 7"/>
          <p:cNvSpPr txBox="1">
            <a:spLocks noGrp="1" noChangeArrowheads="1"/>
          </p:cNvSpPr>
          <p:nvPr/>
        </p:nvSpPr>
        <p:spPr bwMode="auto">
          <a:xfrm>
            <a:off x="3884463" y="8685878"/>
            <a:ext cx="2972004" cy="45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76" tIns="46338" rIns="92676" bIns="46338" anchor="b"/>
          <a:lstStyle>
            <a:lvl1pPr algn="l" defTabSz="10048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4863" indent="-309563" algn="l" defTabSz="10048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38250" indent="-247650" algn="l" defTabSz="10048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33550" indent="-247650" algn="l" defTabSz="10048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28850" indent="-247650" algn="l" defTabSz="100488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86050" indent="-247650" defTabSz="1004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43250" indent="-247650" defTabSz="1004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00450" indent="-247650" defTabSz="1004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57650" indent="-247650" defTabSz="1004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3D920BC8-449E-4CBD-B265-F32E4328D81C}" type="slidenum">
              <a:rPr lang="de-DE" sz="1300"/>
              <a:pPr algn="r"/>
              <a:t>91</a:t>
            </a:fld>
            <a:endParaRPr lang="de-DE" sz="1300"/>
          </a:p>
        </p:txBody>
      </p:sp>
      <p:sp>
        <p:nvSpPr>
          <p:cNvPr id="183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6788" y="682913"/>
            <a:ext cx="4959350" cy="3426257"/>
          </a:xfrm>
          <a:ln/>
        </p:spPr>
      </p:sp>
      <p:sp>
        <p:nvSpPr>
          <p:cNvPr id="183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460" y="4338684"/>
            <a:ext cx="5033085" cy="4123097"/>
          </a:xfrm>
        </p:spPr>
        <p:txBody>
          <a:bodyPr/>
          <a:lstStyle/>
          <a:p>
            <a:pPr>
              <a:buFontTx/>
              <a:buChar char="•"/>
              <a:tabLst/>
            </a:pPr>
            <a:r>
              <a:rPr lang="en-US" sz="2800"/>
              <a:t>Creation of MTU through merger of Daimler and MAN business</a:t>
            </a:r>
          </a:p>
          <a:p>
            <a:pPr>
              <a:buFontTx/>
              <a:buChar char="•"/>
              <a:tabLst/>
            </a:pPr>
            <a:r>
              <a:rPr lang="en-US" sz="2800"/>
              <a:t>Split of MTU-F and MTU-M in 1969 (IPO of MTU-M in 2005) </a:t>
            </a:r>
          </a:p>
          <a:p>
            <a:pPr>
              <a:buFontTx/>
              <a:buChar char="•"/>
              <a:tabLst/>
            </a:pPr>
            <a:r>
              <a:rPr lang="en-US" sz="2800"/>
              <a:t>Formation of DC Off-Highway in 2002 </a:t>
            </a:r>
          </a:p>
          <a:p>
            <a:pPr>
              <a:buFontTx/>
              <a:buChar char="•"/>
              <a:tabLst/>
            </a:pPr>
            <a:r>
              <a:rPr lang="en-US" sz="2800"/>
              <a:t>DaimlerChrysler: 100% ownership of MTU in 2005 </a:t>
            </a:r>
          </a:p>
          <a:p>
            <a:pPr>
              <a:buFontTx/>
              <a:buChar char="•"/>
              <a:tabLst/>
            </a:pPr>
            <a:endParaRPr lang="en-US" sz="28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23" eaLnBrk="0" hangingPunct="0">
              <a:defRPr sz="74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1pPr>
            <a:lvl2pPr marL="685817" indent="-263776" defTabSz="914423" eaLnBrk="0" hangingPunct="0">
              <a:defRPr sz="74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2pPr>
            <a:lvl3pPr marL="1055103" indent="-211021" defTabSz="914423" eaLnBrk="0" hangingPunct="0">
              <a:defRPr sz="74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3pPr>
            <a:lvl4pPr marL="1477145" indent="-211021" defTabSz="914423" eaLnBrk="0" hangingPunct="0">
              <a:defRPr sz="74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4pPr>
            <a:lvl5pPr marL="1899186" indent="-211021" defTabSz="914423" eaLnBrk="0" hangingPunct="0">
              <a:defRPr sz="74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5pPr>
            <a:lvl6pPr marL="2321227" indent="-211021" algn="ctr" defTabSz="914423" eaLnBrk="0" fontAlgn="base" hangingPunct="0">
              <a:spcBef>
                <a:spcPct val="0"/>
              </a:spcBef>
              <a:spcAft>
                <a:spcPct val="0"/>
              </a:spcAft>
              <a:defRPr sz="74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6pPr>
            <a:lvl7pPr marL="2743269" indent="-211021" algn="ctr" defTabSz="914423" eaLnBrk="0" fontAlgn="base" hangingPunct="0">
              <a:spcBef>
                <a:spcPct val="0"/>
              </a:spcBef>
              <a:spcAft>
                <a:spcPct val="0"/>
              </a:spcAft>
              <a:defRPr sz="74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7pPr>
            <a:lvl8pPr marL="3165310" indent="-211021" algn="ctr" defTabSz="914423" eaLnBrk="0" fontAlgn="base" hangingPunct="0">
              <a:spcBef>
                <a:spcPct val="0"/>
              </a:spcBef>
              <a:spcAft>
                <a:spcPct val="0"/>
              </a:spcAft>
              <a:defRPr sz="74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8pPr>
            <a:lvl9pPr marL="3587351" indent="-211021" algn="ctr" defTabSz="914423" eaLnBrk="0" fontAlgn="base" hangingPunct="0">
              <a:spcBef>
                <a:spcPct val="0"/>
              </a:spcBef>
              <a:spcAft>
                <a:spcPct val="0"/>
              </a:spcAft>
              <a:defRPr sz="74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9pPr>
          </a:lstStyle>
          <a:p>
            <a:pPr eaLnBrk="1" hangingPunct="1"/>
            <a:fld id="{917973B0-2333-46D8-9136-AB90CD1A1201}" type="slidenum">
              <a:rPr lang="de-DE" altLang="en-US" sz="1200"/>
              <a:pPr eaLnBrk="1" hangingPunct="1"/>
              <a:t>56</a:t>
            </a:fld>
            <a:endParaRPr lang="de-DE" altLang="en-US" sz="120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altLang="en-US" sz="1700">
                <a:latin typeface="Arial" charset="0"/>
              </a:rPr>
              <a:t>In den weiteren Ausführungen wird nicht auf Zentrifugen und Systeme eingegangen, die nicht in der Lage sind Restwassergehalte von &lt; 20 ppm freien Wassers zu erreichen.</a:t>
            </a:r>
          </a:p>
          <a:p>
            <a:pPr eaLnBrk="1" hangingPunct="1"/>
            <a:endParaRPr lang="de-DE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F84BF4-23ED-423E-A1AF-06221C5EDAFD}" type="slidenum">
              <a:rPr lang="en-US" smtClean="0"/>
              <a:pPr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9150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7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Arial" charset="0"/>
              </a:rPr>
              <a:t>MTU </a:t>
            </a:r>
            <a:r>
              <a:rPr lang="en-US" sz="1700" b="1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Arial" charset="0"/>
              </a:rPr>
              <a:t>Value</a:t>
            </a:r>
            <a:r>
              <a:rPr lang="en-US" sz="17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Arial" charset="0"/>
              </a:rPr>
              <a:t>Care includes three product lines. The first one is </a:t>
            </a:r>
            <a:r>
              <a:rPr lang="en-US" sz="1700" b="1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Arial" charset="0"/>
              </a:rPr>
              <a:t>Value</a:t>
            </a:r>
            <a:r>
              <a:rPr lang="en-US" sz="17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Arial" charset="0"/>
              </a:rPr>
              <a:t>Service: extensive global service and support to help you maximize performance and uptime.</a:t>
            </a:r>
          </a:p>
          <a:p>
            <a:r>
              <a:rPr lang="en-US" sz="17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Arial" charset="0"/>
              </a:rPr>
              <a:t>The second is</a:t>
            </a:r>
            <a:r>
              <a:rPr lang="en-US" sz="1700" b="1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Arial" charset="0"/>
              </a:rPr>
              <a:t> Value</a:t>
            </a:r>
            <a:r>
              <a:rPr lang="en-US" sz="17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Arial" charset="0"/>
              </a:rPr>
              <a:t>Spares: genuine spare parts and top quality consumables designed specifically for MTU engines and systems. And the third product line is </a:t>
            </a:r>
            <a:r>
              <a:rPr lang="en-US" sz="1700" b="1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Arial" charset="0"/>
              </a:rPr>
              <a:t>Value</a:t>
            </a:r>
            <a:r>
              <a:rPr lang="en-US" sz="17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Arial" charset="0"/>
              </a:rPr>
              <a:t>Exchange: Genuine remanufactured engines, systems and service parts, engineered with the same high standards as new products. </a:t>
            </a:r>
          </a:p>
          <a:p>
            <a:endParaRPr lang="en-US" dirty="0" smtClean="0"/>
          </a:p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>
                <a:tab pos="180975" algn="l"/>
                <a:tab pos="361950" algn="l"/>
                <a:tab pos="536575" algn="l"/>
                <a:tab pos="717550" algn="l"/>
              </a:tabLst>
              <a:defRPr/>
            </a:pPr>
            <a:r>
              <a:rPr lang="en-US" dirty="0" smtClean="0"/>
              <a:t>Customized</a:t>
            </a:r>
            <a:r>
              <a:rPr lang="en-US" baseline="0" dirty="0" smtClean="0"/>
              <a:t> Care: Maintenance and repair contracts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182CD6-3504-5B45-92D3-77474D1CEDD5}" type="slidenum">
              <a:rPr lang="de-DE" smtClean="0"/>
              <a:pPr/>
              <a:t>64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37337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926CD1-6768-A245-8677-3A49AF7090B0}" type="slidenum">
              <a:rPr lang="en-GB" smtClean="0"/>
              <a:t>65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85515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500">
                <a:solidFill>
                  <a:schemeClr val="tx1"/>
                </a:solidFill>
                <a:latin typeface="Arial" charset="0"/>
              </a:defRPr>
            </a:lvl1pPr>
            <a:lvl2pPr marL="716219" indent="-275469" eaLnBrk="0" hangingPunct="0">
              <a:defRPr sz="1500">
                <a:solidFill>
                  <a:schemeClr val="tx1"/>
                </a:solidFill>
                <a:latin typeface="Arial" charset="0"/>
              </a:defRPr>
            </a:lvl2pPr>
            <a:lvl3pPr marL="1101877" indent="-220375" eaLnBrk="0" hangingPunct="0">
              <a:defRPr sz="1500">
                <a:solidFill>
                  <a:schemeClr val="tx1"/>
                </a:solidFill>
                <a:latin typeface="Arial" charset="0"/>
              </a:defRPr>
            </a:lvl3pPr>
            <a:lvl4pPr marL="1542627" indent="-220375" eaLnBrk="0" hangingPunct="0">
              <a:defRPr sz="1500">
                <a:solidFill>
                  <a:schemeClr val="tx1"/>
                </a:solidFill>
                <a:latin typeface="Arial" charset="0"/>
              </a:defRPr>
            </a:lvl4pPr>
            <a:lvl5pPr marL="1983378" indent="-220375" eaLnBrk="0" hangingPunct="0">
              <a:defRPr sz="1500">
                <a:solidFill>
                  <a:schemeClr val="tx1"/>
                </a:solidFill>
                <a:latin typeface="Arial" charset="0"/>
              </a:defRPr>
            </a:lvl5pPr>
            <a:lvl6pPr marL="2424129" indent="-220375" algn="ctr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864880" indent="-220375" algn="ctr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305630" indent="-220375" algn="ctr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746381" indent="-220375" algn="ctr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0580B85-CAFC-460E-AEFF-D52FCDEE298E}" type="slidenum">
              <a:rPr lang="de-DE" sz="1200"/>
              <a:pPr eaLnBrk="1" hangingPunct="1"/>
              <a:t>66</a:t>
            </a:fld>
            <a:endParaRPr lang="de-DE" sz="1200" dirty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028" y="4342939"/>
            <a:ext cx="5483946" cy="4114587"/>
          </a:xfrm>
          <a:noFill/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de-DE" sz="14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8A2976-857F-483B-B52A-DC5D8D0CD7A0}" type="slidenum">
              <a:rPr lang="de-DE"/>
              <a:pPr/>
              <a:t>67</a:t>
            </a:fld>
            <a:endParaRPr lang="de-DE"/>
          </a:p>
        </p:txBody>
      </p:sp>
      <p:sp>
        <p:nvSpPr>
          <p:cNvPr id="129026" name="Rectangle 7"/>
          <p:cNvSpPr txBox="1">
            <a:spLocks noGrp="1" noChangeArrowheads="1"/>
          </p:cNvSpPr>
          <p:nvPr/>
        </p:nvSpPr>
        <p:spPr bwMode="auto">
          <a:xfrm>
            <a:off x="3884463" y="8684460"/>
            <a:ext cx="2972004" cy="45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834" tIns="42417" rIns="84834" bIns="42417" anchor="b"/>
          <a:lstStyle>
            <a:lvl1pPr algn="l" defTabSz="9175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6600" indent="-284163" algn="l" defTabSz="9175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3475" indent="-227013" algn="l" defTabSz="9175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7500" indent="-228600" algn="l" defTabSz="9175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9938" indent="-227013" algn="l" defTabSz="9175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97138" indent="-227013" defTabSz="9175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54338" indent="-227013" defTabSz="9175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11538" indent="-227013" defTabSz="9175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68738" indent="-227013" defTabSz="9175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FF8821E4-307F-4151-B0D9-91B4D60E24BD}" type="slidenum">
              <a:rPr lang="de-DE" sz="1100"/>
              <a:pPr algn="r"/>
              <a:t>67</a:t>
            </a:fld>
            <a:endParaRPr lang="de-DE" sz="1100"/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0463" y="682625"/>
            <a:ext cx="4565650" cy="3424238"/>
          </a:xfrm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459" y="4338684"/>
            <a:ext cx="5033085" cy="4123097"/>
          </a:xfrm>
        </p:spPr>
        <p:txBody>
          <a:bodyPr/>
          <a:lstStyle/>
          <a:p>
            <a:pPr>
              <a:buFontTx/>
              <a:buChar char="•"/>
              <a:tabLst/>
            </a:pPr>
            <a:r>
              <a:rPr lang="en-US" sz="2800"/>
              <a:t>Founded by German engineering pioneers</a:t>
            </a:r>
          </a:p>
          <a:p>
            <a:pPr>
              <a:buFontTx/>
              <a:buChar char="•"/>
              <a:tabLst/>
            </a:pPr>
            <a:r>
              <a:rPr lang="en-US" sz="2800"/>
              <a:t>MTU’s technology has same roots as Daimler-Benz </a:t>
            </a:r>
          </a:p>
          <a:p>
            <a:pPr>
              <a:buFontTx/>
              <a:buChar char="•"/>
              <a:tabLst/>
            </a:pPr>
            <a:r>
              <a:rPr lang="en-US" sz="2800"/>
              <a:t>MTU today still in tradition of innovation and technological leadership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28" name="Picture 20" descr="Seite1_v3_unten Kopie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49838"/>
            <a:ext cx="9140825" cy="180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2" name="Picture 14" descr="Seite1_v3_ob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4976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539750" y="1743075"/>
            <a:ext cx="8027988" cy="2406650"/>
          </a:xfrm>
        </p:spPr>
        <p:txBody>
          <a:bodyPr tIns="0"/>
          <a:lstStyle>
            <a:lvl1pPr>
              <a:defRPr sz="3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de-DE" altLang="en-US" noProof="0" smtClean="0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539750" y="4221163"/>
            <a:ext cx="8027988" cy="539750"/>
          </a:xfrm>
        </p:spPr>
        <p:txBody>
          <a:bodyPr anchor="b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de-DE" altLang="en-US" noProof="0" smtClean="0"/>
          </a:p>
        </p:txBody>
      </p:sp>
      <p:pic>
        <p:nvPicPr>
          <p:cNvPr id="17424" name="Picture 16" descr="Flag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63" y="274638"/>
            <a:ext cx="1116012" cy="13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7938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en-US">
              <a:solidFill>
                <a:srgbClr val="000000"/>
              </a:solidFill>
            </a:endParaRPr>
          </a:p>
          <a:p>
            <a:endParaRPr lang="de-DE" altLang="en-US">
              <a:solidFill>
                <a:srgbClr val="000000"/>
              </a:solidFill>
            </a:endParaRPr>
          </a:p>
          <a:p>
            <a:r>
              <a:rPr lang="de-DE" altLang="en-US">
                <a:solidFill>
                  <a:srgbClr val="000000"/>
                </a:solidFill>
              </a:rPr>
              <a:t>Page </a:t>
            </a:r>
            <a:fld id="{CA5CA6B2-705E-46DC-B5A2-46E3083B57AF}" type="slidenum">
              <a:rPr lang="de-DE" altLang="en-US">
                <a:solidFill>
                  <a:srgbClr val="000000"/>
                </a:solidFill>
              </a:rPr>
              <a:pPr/>
              <a:t>‹#›</a:t>
            </a:fld>
            <a:r>
              <a:rPr lang="de-DE" altLang="en-US">
                <a:solidFill>
                  <a:srgbClr val="000000"/>
                </a:solidFill>
              </a:rPr>
              <a:t> | Presentation Title | Name of Department, Name I Date</a:t>
            </a:r>
          </a:p>
        </p:txBody>
      </p:sp>
    </p:spTree>
    <p:extLst>
      <p:ext uri="{BB962C8B-B14F-4D97-AF65-F5344CB8AC3E}">
        <p14:creationId xmlns:p14="http://schemas.microsoft.com/office/powerpoint/2010/main" val="107748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4638" y="390525"/>
            <a:ext cx="2051050" cy="5270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390525"/>
            <a:ext cx="6003925" cy="5270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en-US">
              <a:solidFill>
                <a:srgbClr val="000000"/>
              </a:solidFill>
            </a:endParaRPr>
          </a:p>
          <a:p>
            <a:endParaRPr lang="de-DE" altLang="en-US">
              <a:solidFill>
                <a:srgbClr val="000000"/>
              </a:solidFill>
            </a:endParaRPr>
          </a:p>
          <a:p>
            <a:r>
              <a:rPr lang="de-DE" altLang="en-US">
                <a:solidFill>
                  <a:srgbClr val="000000"/>
                </a:solidFill>
              </a:rPr>
              <a:t>Page </a:t>
            </a:r>
            <a:fld id="{B4D68E02-AE90-4B36-829F-324F2AE0D76C}" type="slidenum">
              <a:rPr lang="de-DE" altLang="en-US">
                <a:solidFill>
                  <a:srgbClr val="000000"/>
                </a:solidFill>
              </a:rPr>
              <a:pPr/>
              <a:t>‹#›</a:t>
            </a:fld>
            <a:r>
              <a:rPr lang="de-DE" altLang="en-US">
                <a:solidFill>
                  <a:srgbClr val="000000"/>
                </a:solidFill>
              </a:rPr>
              <a:t> | Presentation Title | Name of Department, Name I Date</a:t>
            </a:r>
          </a:p>
        </p:txBody>
      </p:sp>
    </p:spTree>
    <p:extLst>
      <p:ext uri="{BB962C8B-B14F-4D97-AF65-F5344CB8AC3E}">
        <p14:creationId xmlns:p14="http://schemas.microsoft.com/office/powerpoint/2010/main" val="940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e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sz="quarter" idx="10"/>
          </p:nvPr>
        </p:nvSpPr>
        <p:spPr bwMode="gray">
          <a:xfrm>
            <a:off x="282575" y="293687"/>
            <a:ext cx="4252914" cy="4683485"/>
          </a:xfrm>
          <a:custGeom>
            <a:avLst/>
            <a:gdLst>
              <a:gd name="connsiteX0" fmla="*/ 0 w 4249738"/>
              <a:gd name="connsiteY0" fmla="*/ 0 h 4679950"/>
              <a:gd name="connsiteX1" fmla="*/ 4116339 w 4249738"/>
              <a:gd name="connsiteY1" fmla="*/ 0 h 4679950"/>
              <a:gd name="connsiteX2" fmla="*/ 4249738 w 4249738"/>
              <a:gd name="connsiteY2" fmla="*/ 133399 h 4679950"/>
              <a:gd name="connsiteX3" fmla="*/ 4249738 w 4249738"/>
              <a:gd name="connsiteY3" fmla="*/ 4679950 h 4679950"/>
              <a:gd name="connsiteX4" fmla="*/ 0 w 4249738"/>
              <a:gd name="connsiteY4" fmla="*/ 4679950 h 4679950"/>
              <a:gd name="connsiteX5" fmla="*/ 0 w 4249738"/>
              <a:gd name="connsiteY5" fmla="*/ 0 h 4679950"/>
              <a:gd name="connsiteX0" fmla="*/ 0 w 4249738"/>
              <a:gd name="connsiteY0" fmla="*/ 11113 h 4691063"/>
              <a:gd name="connsiteX1" fmla="*/ 95250 w 4249738"/>
              <a:gd name="connsiteY1" fmla="*/ 0 h 4691063"/>
              <a:gd name="connsiteX2" fmla="*/ 4116339 w 4249738"/>
              <a:gd name="connsiteY2" fmla="*/ 11113 h 4691063"/>
              <a:gd name="connsiteX3" fmla="*/ 4249738 w 4249738"/>
              <a:gd name="connsiteY3" fmla="*/ 144512 h 4691063"/>
              <a:gd name="connsiteX4" fmla="*/ 4249738 w 4249738"/>
              <a:gd name="connsiteY4" fmla="*/ 4691063 h 4691063"/>
              <a:gd name="connsiteX5" fmla="*/ 0 w 4249738"/>
              <a:gd name="connsiteY5" fmla="*/ 4691063 h 4691063"/>
              <a:gd name="connsiteX6" fmla="*/ 0 w 4249738"/>
              <a:gd name="connsiteY6" fmla="*/ 11113 h 4691063"/>
              <a:gd name="connsiteX0" fmla="*/ 9525 w 4259263"/>
              <a:gd name="connsiteY0" fmla="*/ 11113 h 4691063"/>
              <a:gd name="connsiteX1" fmla="*/ 104775 w 4259263"/>
              <a:gd name="connsiteY1" fmla="*/ 0 h 4691063"/>
              <a:gd name="connsiteX2" fmla="*/ 4125864 w 4259263"/>
              <a:gd name="connsiteY2" fmla="*/ 11113 h 4691063"/>
              <a:gd name="connsiteX3" fmla="*/ 4259263 w 4259263"/>
              <a:gd name="connsiteY3" fmla="*/ 144512 h 4691063"/>
              <a:gd name="connsiteX4" fmla="*/ 4259263 w 4259263"/>
              <a:gd name="connsiteY4" fmla="*/ 4691063 h 4691063"/>
              <a:gd name="connsiteX5" fmla="*/ 9525 w 4259263"/>
              <a:gd name="connsiteY5" fmla="*/ 4691063 h 4691063"/>
              <a:gd name="connsiteX6" fmla="*/ 0 w 4259263"/>
              <a:gd name="connsiteY6" fmla="*/ 152401 h 4691063"/>
              <a:gd name="connsiteX7" fmla="*/ 9525 w 4259263"/>
              <a:gd name="connsiteY7" fmla="*/ 11113 h 4691063"/>
              <a:gd name="connsiteX0" fmla="*/ 9525 w 4714077"/>
              <a:gd name="connsiteY0" fmla="*/ 11113 h 4691063"/>
              <a:gd name="connsiteX1" fmla="*/ 104775 w 4714077"/>
              <a:gd name="connsiteY1" fmla="*/ 0 h 4691063"/>
              <a:gd name="connsiteX2" fmla="*/ 4125864 w 4714077"/>
              <a:gd name="connsiteY2" fmla="*/ 11113 h 4691063"/>
              <a:gd name="connsiteX3" fmla="*/ 4259263 w 4714077"/>
              <a:gd name="connsiteY3" fmla="*/ 4691063 h 4691063"/>
              <a:gd name="connsiteX4" fmla="*/ 9525 w 4714077"/>
              <a:gd name="connsiteY4" fmla="*/ 4691063 h 4691063"/>
              <a:gd name="connsiteX5" fmla="*/ 0 w 4714077"/>
              <a:gd name="connsiteY5" fmla="*/ 152401 h 4691063"/>
              <a:gd name="connsiteX6" fmla="*/ 9525 w 4714077"/>
              <a:gd name="connsiteY6" fmla="*/ 11113 h 4691063"/>
              <a:gd name="connsiteX0" fmla="*/ 9525 w 4259263"/>
              <a:gd name="connsiteY0" fmla="*/ 11113 h 4691063"/>
              <a:gd name="connsiteX1" fmla="*/ 104775 w 4259263"/>
              <a:gd name="connsiteY1" fmla="*/ 0 h 4691063"/>
              <a:gd name="connsiteX2" fmla="*/ 4125864 w 4259263"/>
              <a:gd name="connsiteY2" fmla="*/ 11113 h 4691063"/>
              <a:gd name="connsiteX3" fmla="*/ 4259263 w 4259263"/>
              <a:gd name="connsiteY3" fmla="*/ 4691063 h 4691063"/>
              <a:gd name="connsiteX4" fmla="*/ 9525 w 4259263"/>
              <a:gd name="connsiteY4" fmla="*/ 4691063 h 4691063"/>
              <a:gd name="connsiteX5" fmla="*/ 0 w 4259263"/>
              <a:gd name="connsiteY5" fmla="*/ 152401 h 4691063"/>
              <a:gd name="connsiteX6" fmla="*/ 9525 w 4259263"/>
              <a:gd name="connsiteY6" fmla="*/ 11113 h 4691063"/>
              <a:gd name="connsiteX0" fmla="*/ 9525 w 4259263"/>
              <a:gd name="connsiteY0" fmla="*/ 11113 h 4691063"/>
              <a:gd name="connsiteX1" fmla="*/ 104775 w 4259263"/>
              <a:gd name="connsiteY1" fmla="*/ 0 h 4691063"/>
              <a:gd name="connsiteX2" fmla="*/ 4246514 w 4259263"/>
              <a:gd name="connsiteY2" fmla="*/ 11113 h 4691063"/>
              <a:gd name="connsiteX3" fmla="*/ 4259263 w 4259263"/>
              <a:gd name="connsiteY3" fmla="*/ 4691063 h 4691063"/>
              <a:gd name="connsiteX4" fmla="*/ 9525 w 4259263"/>
              <a:gd name="connsiteY4" fmla="*/ 4691063 h 4691063"/>
              <a:gd name="connsiteX5" fmla="*/ 0 w 4259263"/>
              <a:gd name="connsiteY5" fmla="*/ 152401 h 4691063"/>
              <a:gd name="connsiteX6" fmla="*/ 9525 w 4259263"/>
              <a:gd name="connsiteY6" fmla="*/ 11113 h 4691063"/>
              <a:gd name="connsiteX0" fmla="*/ 9525 w 4259263"/>
              <a:gd name="connsiteY0" fmla="*/ 11113 h 4691063"/>
              <a:gd name="connsiteX1" fmla="*/ 104775 w 4259263"/>
              <a:gd name="connsiteY1" fmla="*/ 0 h 4691063"/>
              <a:gd name="connsiteX2" fmla="*/ 4252864 w 4259263"/>
              <a:gd name="connsiteY2" fmla="*/ 11113 h 4691063"/>
              <a:gd name="connsiteX3" fmla="*/ 4259263 w 4259263"/>
              <a:gd name="connsiteY3" fmla="*/ 4691063 h 4691063"/>
              <a:gd name="connsiteX4" fmla="*/ 9525 w 4259263"/>
              <a:gd name="connsiteY4" fmla="*/ 4691063 h 4691063"/>
              <a:gd name="connsiteX5" fmla="*/ 0 w 4259263"/>
              <a:gd name="connsiteY5" fmla="*/ 152401 h 4691063"/>
              <a:gd name="connsiteX6" fmla="*/ 9525 w 4259263"/>
              <a:gd name="connsiteY6" fmla="*/ 11113 h 4691063"/>
              <a:gd name="connsiteX0" fmla="*/ 9525 w 4260446"/>
              <a:gd name="connsiteY0" fmla="*/ 11113 h 4691063"/>
              <a:gd name="connsiteX1" fmla="*/ 104775 w 4260446"/>
              <a:gd name="connsiteY1" fmla="*/ 0 h 4691063"/>
              <a:gd name="connsiteX2" fmla="*/ 4259214 w 4260446"/>
              <a:gd name="connsiteY2" fmla="*/ 11113 h 4691063"/>
              <a:gd name="connsiteX3" fmla="*/ 4259263 w 4260446"/>
              <a:gd name="connsiteY3" fmla="*/ 4691063 h 4691063"/>
              <a:gd name="connsiteX4" fmla="*/ 9525 w 4260446"/>
              <a:gd name="connsiteY4" fmla="*/ 4691063 h 4691063"/>
              <a:gd name="connsiteX5" fmla="*/ 0 w 4260446"/>
              <a:gd name="connsiteY5" fmla="*/ 152401 h 4691063"/>
              <a:gd name="connsiteX6" fmla="*/ 9525 w 4260446"/>
              <a:gd name="connsiteY6" fmla="*/ 11113 h 4691063"/>
              <a:gd name="connsiteX0" fmla="*/ 9525 w 4259263"/>
              <a:gd name="connsiteY0" fmla="*/ 11113 h 4691063"/>
              <a:gd name="connsiteX1" fmla="*/ 104775 w 4259263"/>
              <a:gd name="connsiteY1" fmla="*/ 0 h 4691063"/>
              <a:gd name="connsiteX2" fmla="*/ 4252864 w 4259263"/>
              <a:gd name="connsiteY2" fmla="*/ 17463 h 4691063"/>
              <a:gd name="connsiteX3" fmla="*/ 4259263 w 4259263"/>
              <a:gd name="connsiteY3" fmla="*/ 4691063 h 4691063"/>
              <a:gd name="connsiteX4" fmla="*/ 9525 w 4259263"/>
              <a:gd name="connsiteY4" fmla="*/ 4691063 h 4691063"/>
              <a:gd name="connsiteX5" fmla="*/ 0 w 4259263"/>
              <a:gd name="connsiteY5" fmla="*/ 152401 h 4691063"/>
              <a:gd name="connsiteX6" fmla="*/ 9525 w 4259263"/>
              <a:gd name="connsiteY6" fmla="*/ 11113 h 4691063"/>
              <a:gd name="connsiteX0" fmla="*/ 9525 w 4259263"/>
              <a:gd name="connsiteY0" fmla="*/ 11113 h 4691063"/>
              <a:gd name="connsiteX1" fmla="*/ 104775 w 4259263"/>
              <a:gd name="connsiteY1" fmla="*/ 0 h 4691063"/>
              <a:gd name="connsiteX2" fmla="*/ 4252864 w 4259263"/>
              <a:gd name="connsiteY2" fmla="*/ 17463 h 4691063"/>
              <a:gd name="connsiteX3" fmla="*/ 4259263 w 4259263"/>
              <a:gd name="connsiteY3" fmla="*/ 4691063 h 4691063"/>
              <a:gd name="connsiteX4" fmla="*/ 9525 w 4259263"/>
              <a:gd name="connsiteY4" fmla="*/ 4691063 h 4691063"/>
              <a:gd name="connsiteX5" fmla="*/ 0 w 4259263"/>
              <a:gd name="connsiteY5" fmla="*/ 152401 h 4691063"/>
              <a:gd name="connsiteX6" fmla="*/ 9525 w 4259263"/>
              <a:gd name="connsiteY6" fmla="*/ 11113 h 4691063"/>
              <a:gd name="connsiteX0" fmla="*/ 9525 w 4259263"/>
              <a:gd name="connsiteY0" fmla="*/ 11113 h 4691063"/>
              <a:gd name="connsiteX1" fmla="*/ 104775 w 4259263"/>
              <a:gd name="connsiteY1" fmla="*/ 0 h 4691063"/>
              <a:gd name="connsiteX2" fmla="*/ 4252864 w 4259263"/>
              <a:gd name="connsiteY2" fmla="*/ 17463 h 4691063"/>
              <a:gd name="connsiteX3" fmla="*/ 4259263 w 4259263"/>
              <a:gd name="connsiteY3" fmla="*/ 4691063 h 4691063"/>
              <a:gd name="connsiteX4" fmla="*/ 9525 w 4259263"/>
              <a:gd name="connsiteY4" fmla="*/ 4691063 h 4691063"/>
              <a:gd name="connsiteX5" fmla="*/ 0 w 4259263"/>
              <a:gd name="connsiteY5" fmla="*/ 152401 h 4691063"/>
              <a:gd name="connsiteX6" fmla="*/ 100965 w 4259263"/>
              <a:gd name="connsiteY6" fmla="*/ 102553 h 4691063"/>
              <a:gd name="connsiteX0" fmla="*/ 104775 w 4259263"/>
              <a:gd name="connsiteY0" fmla="*/ 0 h 4691063"/>
              <a:gd name="connsiteX1" fmla="*/ 4252864 w 4259263"/>
              <a:gd name="connsiteY1" fmla="*/ 17463 h 4691063"/>
              <a:gd name="connsiteX2" fmla="*/ 4259263 w 4259263"/>
              <a:gd name="connsiteY2" fmla="*/ 4691063 h 4691063"/>
              <a:gd name="connsiteX3" fmla="*/ 9525 w 4259263"/>
              <a:gd name="connsiteY3" fmla="*/ 4691063 h 4691063"/>
              <a:gd name="connsiteX4" fmla="*/ 0 w 4259263"/>
              <a:gd name="connsiteY4" fmla="*/ 152401 h 4691063"/>
              <a:gd name="connsiteX5" fmla="*/ 100965 w 4259263"/>
              <a:gd name="connsiteY5" fmla="*/ 102553 h 4691063"/>
              <a:gd name="connsiteX0" fmla="*/ 104775 w 4259263"/>
              <a:gd name="connsiteY0" fmla="*/ 0 h 4691063"/>
              <a:gd name="connsiteX1" fmla="*/ 4252864 w 4259263"/>
              <a:gd name="connsiteY1" fmla="*/ 17463 h 4691063"/>
              <a:gd name="connsiteX2" fmla="*/ 4259263 w 4259263"/>
              <a:gd name="connsiteY2" fmla="*/ 4691063 h 4691063"/>
              <a:gd name="connsiteX3" fmla="*/ 9525 w 4259263"/>
              <a:gd name="connsiteY3" fmla="*/ 4691063 h 4691063"/>
              <a:gd name="connsiteX4" fmla="*/ 0 w 4259263"/>
              <a:gd name="connsiteY4" fmla="*/ 152401 h 4691063"/>
              <a:gd name="connsiteX5" fmla="*/ 50165 w 4259263"/>
              <a:gd name="connsiteY5" fmla="*/ 64453 h 4691063"/>
              <a:gd name="connsiteX0" fmla="*/ 104775 w 4259263"/>
              <a:gd name="connsiteY0" fmla="*/ 0 h 4687888"/>
              <a:gd name="connsiteX1" fmla="*/ 4252864 w 4259263"/>
              <a:gd name="connsiteY1" fmla="*/ 14288 h 4687888"/>
              <a:gd name="connsiteX2" fmla="*/ 4259263 w 4259263"/>
              <a:gd name="connsiteY2" fmla="*/ 4687888 h 4687888"/>
              <a:gd name="connsiteX3" fmla="*/ 9525 w 4259263"/>
              <a:gd name="connsiteY3" fmla="*/ 4687888 h 4687888"/>
              <a:gd name="connsiteX4" fmla="*/ 0 w 4259263"/>
              <a:gd name="connsiteY4" fmla="*/ 149226 h 4687888"/>
              <a:gd name="connsiteX5" fmla="*/ 50165 w 4259263"/>
              <a:gd name="connsiteY5" fmla="*/ 61278 h 4687888"/>
              <a:gd name="connsiteX0" fmla="*/ 104775 w 4259263"/>
              <a:gd name="connsiteY0" fmla="*/ 0 h 4687888"/>
              <a:gd name="connsiteX1" fmla="*/ 4252864 w 4259263"/>
              <a:gd name="connsiteY1" fmla="*/ 14288 h 4687888"/>
              <a:gd name="connsiteX2" fmla="*/ 4259263 w 4259263"/>
              <a:gd name="connsiteY2" fmla="*/ 4687888 h 4687888"/>
              <a:gd name="connsiteX3" fmla="*/ 9525 w 4259263"/>
              <a:gd name="connsiteY3" fmla="*/ 4687888 h 4687888"/>
              <a:gd name="connsiteX4" fmla="*/ 0 w 4259263"/>
              <a:gd name="connsiteY4" fmla="*/ 149226 h 4687888"/>
              <a:gd name="connsiteX0" fmla="*/ 104775 w 4259263"/>
              <a:gd name="connsiteY0" fmla="*/ 0 h 4687888"/>
              <a:gd name="connsiteX1" fmla="*/ 4252864 w 4259263"/>
              <a:gd name="connsiteY1" fmla="*/ 14288 h 4687888"/>
              <a:gd name="connsiteX2" fmla="*/ 4259263 w 4259263"/>
              <a:gd name="connsiteY2" fmla="*/ 4687888 h 4687888"/>
              <a:gd name="connsiteX3" fmla="*/ 9525 w 4259263"/>
              <a:gd name="connsiteY3" fmla="*/ 4687888 h 4687888"/>
              <a:gd name="connsiteX4" fmla="*/ 0 w 4259263"/>
              <a:gd name="connsiteY4" fmla="*/ 149226 h 4687888"/>
              <a:gd name="connsiteX0" fmla="*/ 117475 w 4259263"/>
              <a:gd name="connsiteY0" fmla="*/ 11112 h 4673600"/>
              <a:gd name="connsiteX1" fmla="*/ 4252864 w 4259263"/>
              <a:gd name="connsiteY1" fmla="*/ 0 h 4673600"/>
              <a:gd name="connsiteX2" fmla="*/ 4259263 w 4259263"/>
              <a:gd name="connsiteY2" fmla="*/ 4673600 h 4673600"/>
              <a:gd name="connsiteX3" fmla="*/ 9525 w 4259263"/>
              <a:gd name="connsiteY3" fmla="*/ 4673600 h 4673600"/>
              <a:gd name="connsiteX4" fmla="*/ 0 w 4259263"/>
              <a:gd name="connsiteY4" fmla="*/ 134938 h 4673600"/>
              <a:gd name="connsiteX0" fmla="*/ 117475 w 4259263"/>
              <a:gd name="connsiteY0" fmla="*/ 0 h 4681538"/>
              <a:gd name="connsiteX1" fmla="*/ 4252864 w 4259263"/>
              <a:gd name="connsiteY1" fmla="*/ 7938 h 4681538"/>
              <a:gd name="connsiteX2" fmla="*/ 4259263 w 4259263"/>
              <a:gd name="connsiteY2" fmla="*/ 4681538 h 4681538"/>
              <a:gd name="connsiteX3" fmla="*/ 9525 w 4259263"/>
              <a:gd name="connsiteY3" fmla="*/ 4681538 h 4681538"/>
              <a:gd name="connsiteX4" fmla="*/ 0 w 4259263"/>
              <a:gd name="connsiteY4" fmla="*/ 142876 h 4681538"/>
              <a:gd name="connsiteX0" fmla="*/ 111125 w 4252913"/>
              <a:gd name="connsiteY0" fmla="*/ 0 h 4681538"/>
              <a:gd name="connsiteX1" fmla="*/ 4246514 w 4252913"/>
              <a:gd name="connsiteY1" fmla="*/ 7938 h 4681538"/>
              <a:gd name="connsiteX2" fmla="*/ 4252913 w 4252913"/>
              <a:gd name="connsiteY2" fmla="*/ 4681538 h 4681538"/>
              <a:gd name="connsiteX3" fmla="*/ 3175 w 4252913"/>
              <a:gd name="connsiteY3" fmla="*/ 4681538 h 4681538"/>
              <a:gd name="connsiteX4" fmla="*/ 0 w 4252913"/>
              <a:gd name="connsiteY4" fmla="*/ 139701 h 4681538"/>
              <a:gd name="connsiteX0" fmla="*/ 111125 w 4254096"/>
              <a:gd name="connsiteY0" fmla="*/ 1587 h 4683125"/>
              <a:gd name="connsiteX1" fmla="*/ 4252864 w 4254096"/>
              <a:gd name="connsiteY1" fmla="*/ 0 h 4683125"/>
              <a:gd name="connsiteX2" fmla="*/ 4252913 w 4254096"/>
              <a:gd name="connsiteY2" fmla="*/ 4683125 h 4683125"/>
              <a:gd name="connsiteX3" fmla="*/ 3175 w 4254096"/>
              <a:gd name="connsiteY3" fmla="*/ 4683125 h 4683125"/>
              <a:gd name="connsiteX4" fmla="*/ 0 w 4254096"/>
              <a:gd name="connsiteY4" fmla="*/ 141288 h 4683125"/>
              <a:gd name="connsiteX0" fmla="*/ 111125 w 4254096"/>
              <a:gd name="connsiteY0" fmla="*/ 1587 h 4683125"/>
              <a:gd name="connsiteX1" fmla="*/ 101600 w 4254096"/>
              <a:gd name="connsiteY1" fmla="*/ 1588 h 4683125"/>
              <a:gd name="connsiteX2" fmla="*/ 4252864 w 4254096"/>
              <a:gd name="connsiteY2" fmla="*/ 0 h 4683125"/>
              <a:gd name="connsiteX3" fmla="*/ 4252913 w 4254096"/>
              <a:gd name="connsiteY3" fmla="*/ 4683125 h 4683125"/>
              <a:gd name="connsiteX4" fmla="*/ 3175 w 4254096"/>
              <a:gd name="connsiteY4" fmla="*/ 4683125 h 4683125"/>
              <a:gd name="connsiteX5" fmla="*/ 0 w 4254096"/>
              <a:gd name="connsiteY5" fmla="*/ 141288 h 4683125"/>
              <a:gd name="connsiteX0" fmla="*/ 111125 w 4254096"/>
              <a:gd name="connsiteY0" fmla="*/ 84137 h 4683125"/>
              <a:gd name="connsiteX1" fmla="*/ 101600 w 4254096"/>
              <a:gd name="connsiteY1" fmla="*/ 1588 h 4683125"/>
              <a:gd name="connsiteX2" fmla="*/ 4252864 w 4254096"/>
              <a:gd name="connsiteY2" fmla="*/ 0 h 4683125"/>
              <a:gd name="connsiteX3" fmla="*/ 4252913 w 4254096"/>
              <a:gd name="connsiteY3" fmla="*/ 4683125 h 4683125"/>
              <a:gd name="connsiteX4" fmla="*/ 3175 w 4254096"/>
              <a:gd name="connsiteY4" fmla="*/ 4683125 h 4683125"/>
              <a:gd name="connsiteX5" fmla="*/ 0 w 4254096"/>
              <a:gd name="connsiteY5" fmla="*/ 141288 h 4683125"/>
              <a:gd name="connsiteX0" fmla="*/ 38100 w 4254096"/>
              <a:gd name="connsiteY0" fmla="*/ 42862 h 4683125"/>
              <a:gd name="connsiteX1" fmla="*/ 101600 w 4254096"/>
              <a:gd name="connsiteY1" fmla="*/ 1588 h 4683125"/>
              <a:gd name="connsiteX2" fmla="*/ 4252864 w 4254096"/>
              <a:gd name="connsiteY2" fmla="*/ 0 h 4683125"/>
              <a:gd name="connsiteX3" fmla="*/ 4252913 w 4254096"/>
              <a:gd name="connsiteY3" fmla="*/ 4683125 h 4683125"/>
              <a:gd name="connsiteX4" fmla="*/ 3175 w 4254096"/>
              <a:gd name="connsiteY4" fmla="*/ 4683125 h 4683125"/>
              <a:gd name="connsiteX5" fmla="*/ 0 w 4254096"/>
              <a:gd name="connsiteY5" fmla="*/ 141288 h 4683125"/>
              <a:gd name="connsiteX0" fmla="*/ 38100 w 4254096"/>
              <a:gd name="connsiteY0" fmla="*/ 42862 h 4683125"/>
              <a:gd name="connsiteX1" fmla="*/ 101600 w 4254096"/>
              <a:gd name="connsiteY1" fmla="*/ 1588 h 4683125"/>
              <a:gd name="connsiteX2" fmla="*/ 4252864 w 4254096"/>
              <a:gd name="connsiteY2" fmla="*/ 0 h 4683125"/>
              <a:gd name="connsiteX3" fmla="*/ 4252913 w 4254096"/>
              <a:gd name="connsiteY3" fmla="*/ 4683125 h 4683125"/>
              <a:gd name="connsiteX4" fmla="*/ 3175 w 4254096"/>
              <a:gd name="connsiteY4" fmla="*/ 4683125 h 4683125"/>
              <a:gd name="connsiteX5" fmla="*/ 0 w 4254096"/>
              <a:gd name="connsiteY5" fmla="*/ 141288 h 4683125"/>
              <a:gd name="connsiteX0" fmla="*/ 66675 w 4254096"/>
              <a:gd name="connsiteY0" fmla="*/ 68262 h 4683125"/>
              <a:gd name="connsiteX1" fmla="*/ 101600 w 4254096"/>
              <a:gd name="connsiteY1" fmla="*/ 1588 h 4683125"/>
              <a:gd name="connsiteX2" fmla="*/ 4252864 w 4254096"/>
              <a:gd name="connsiteY2" fmla="*/ 0 h 4683125"/>
              <a:gd name="connsiteX3" fmla="*/ 4252913 w 4254096"/>
              <a:gd name="connsiteY3" fmla="*/ 4683125 h 4683125"/>
              <a:gd name="connsiteX4" fmla="*/ 3175 w 4254096"/>
              <a:gd name="connsiteY4" fmla="*/ 4683125 h 4683125"/>
              <a:gd name="connsiteX5" fmla="*/ 0 w 4254096"/>
              <a:gd name="connsiteY5" fmla="*/ 141288 h 4683125"/>
              <a:gd name="connsiteX0" fmla="*/ 66675 w 4254096"/>
              <a:gd name="connsiteY0" fmla="*/ 68262 h 4683125"/>
              <a:gd name="connsiteX1" fmla="*/ 101600 w 4254096"/>
              <a:gd name="connsiteY1" fmla="*/ 1588 h 4683125"/>
              <a:gd name="connsiteX2" fmla="*/ 4252864 w 4254096"/>
              <a:gd name="connsiteY2" fmla="*/ 0 h 4683125"/>
              <a:gd name="connsiteX3" fmla="*/ 4252913 w 4254096"/>
              <a:gd name="connsiteY3" fmla="*/ 4683125 h 4683125"/>
              <a:gd name="connsiteX4" fmla="*/ 3175 w 4254096"/>
              <a:gd name="connsiteY4" fmla="*/ 4683125 h 4683125"/>
              <a:gd name="connsiteX5" fmla="*/ 0 w 4254096"/>
              <a:gd name="connsiteY5" fmla="*/ 141288 h 4683125"/>
              <a:gd name="connsiteX6" fmla="*/ 66675 w 4254096"/>
              <a:gd name="connsiteY6" fmla="*/ 68262 h 4683125"/>
              <a:gd name="connsiteX0" fmla="*/ 33337 w 4254096"/>
              <a:gd name="connsiteY0" fmla="*/ 53975 h 4683125"/>
              <a:gd name="connsiteX1" fmla="*/ 101600 w 4254096"/>
              <a:gd name="connsiteY1" fmla="*/ 1588 h 4683125"/>
              <a:gd name="connsiteX2" fmla="*/ 4252864 w 4254096"/>
              <a:gd name="connsiteY2" fmla="*/ 0 h 4683125"/>
              <a:gd name="connsiteX3" fmla="*/ 4252913 w 4254096"/>
              <a:gd name="connsiteY3" fmla="*/ 4683125 h 4683125"/>
              <a:gd name="connsiteX4" fmla="*/ 3175 w 4254096"/>
              <a:gd name="connsiteY4" fmla="*/ 4683125 h 4683125"/>
              <a:gd name="connsiteX5" fmla="*/ 0 w 4254096"/>
              <a:gd name="connsiteY5" fmla="*/ 141288 h 4683125"/>
              <a:gd name="connsiteX6" fmla="*/ 33337 w 4254096"/>
              <a:gd name="connsiteY6" fmla="*/ 53975 h 4683125"/>
              <a:gd name="connsiteX0" fmla="*/ 33337 w 4254096"/>
              <a:gd name="connsiteY0" fmla="*/ 53975 h 4683125"/>
              <a:gd name="connsiteX1" fmla="*/ 101600 w 4254096"/>
              <a:gd name="connsiteY1" fmla="*/ 1588 h 4683125"/>
              <a:gd name="connsiteX2" fmla="*/ 4252864 w 4254096"/>
              <a:gd name="connsiteY2" fmla="*/ 0 h 4683125"/>
              <a:gd name="connsiteX3" fmla="*/ 4252913 w 4254096"/>
              <a:gd name="connsiteY3" fmla="*/ 4683125 h 4683125"/>
              <a:gd name="connsiteX4" fmla="*/ 3175 w 4254096"/>
              <a:gd name="connsiteY4" fmla="*/ 4683125 h 4683125"/>
              <a:gd name="connsiteX5" fmla="*/ 0 w 4254096"/>
              <a:gd name="connsiteY5" fmla="*/ 141288 h 4683125"/>
              <a:gd name="connsiteX6" fmla="*/ 33337 w 4254096"/>
              <a:gd name="connsiteY6" fmla="*/ 53975 h 4683125"/>
              <a:gd name="connsiteX0" fmla="*/ 33337 w 4254096"/>
              <a:gd name="connsiteY0" fmla="*/ 53975 h 4683125"/>
              <a:gd name="connsiteX1" fmla="*/ 101600 w 4254096"/>
              <a:gd name="connsiteY1" fmla="*/ 1588 h 4683125"/>
              <a:gd name="connsiteX2" fmla="*/ 4252864 w 4254096"/>
              <a:gd name="connsiteY2" fmla="*/ 0 h 4683125"/>
              <a:gd name="connsiteX3" fmla="*/ 4252913 w 4254096"/>
              <a:gd name="connsiteY3" fmla="*/ 4683125 h 4683125"/>
              <a:gd name="connsiteX4" fmla="*/ 3175 w 4254096"/>
              <a:gd name="connsiteY4" fmla="*/ 4683125 h 4683125"/>
              <a:gd name="connsiteX5" fmla="*/ 0 w 4254096"/>
              <a:gd name="connsiteY5" fmla="*/ 141288 h 4683125"/>
              <a:gd name="connsiteX6" fmla="*/ 33337 w 4254096"/>
              <a:gd name="connsiteY6" fmla="*/ 53975 h 4683125"/>
              <a:gd name="connsiteX0" fmla="*/ 237926 w 4492022"/>
              <a:gd name="connsiteY0" fmla="*/ 380890 h 4922727"/>
              <a:gd name="connsiteX1" fmla="*/ 339526 w 4492022"/>
              <a:gd name="connsiteY1" fmla="*/ 241190 h 4922727"/>
              <a:gd name="connsiteX2" fmla="*/ 4490790 w 4492022"/>
              <a:gd name="connsiteY2" fmla="*/ 239602 h 4922727"/>
              <a:gd name="connsiteX3" fmla="*/ 4490839 w 4492022"/>
              <a:gd name="connsiteY3" fmla="*/ 4922727 h 4922727"/>
              <a:gd name="connsiteX4" fmla="*/ 241101 w 4492022"/>
              <a:gd name="connsiteY4" fmla="*/ 4922727 h 4922727"/>
              <a:gd name="connsiteX5" fmla="*/ 237926 w 4492022"/>
              <a:gd name="connsiteY5" fmla="*/ 380890 h 4922727"/>
              <a:gd name="connsiteX0" fmla="*/ 230225 w 4484321"/>
              <a:gd name="connsiteY0" fmla="*/ 141288 h 4683125"/>
              <a:gd name="connsiteX1" fmla="*/ 331825 w 4484321"/>
              <a:gd name="connsiteY1" fmla="*/ 1588 h 4683125"/>
              <a:gd name="connsiteX2" fmla="*/ 4483089 w 4484321"/>
              <a:gd name="connsiteY2" fmla="*/ 0 h 4683125"/>
              <a:gd name="connsiteX3" fmla="*/ 4483138 w 4484321"/>
              <a:gd name="connsiteY3" fmla="*/ 4683125 h 4683125"/>
              <a:gd name="connsiteX4" fmla="*/ 233400 w 4484321"/>
              <a:gd name="connsiteY4" fmla="*/ 4683125 h 4683125"/>
              <a:gd name="connsiteX5" fmla="*/ 230225 w 4484321"/>
              <a:gd name="connsiteY5" fmla="*/ 141288 h 4683125"/>
              <a:gd name="connsiteX0" fmla="*/ 0 w 4254096"/>
              <a:gd name="connsiteY0" fmla="*/ 141288 h 4683125"/>
              <a:gd name="connsiteX1" fmla="*/ 101600 w 4254096"/>
              <a:gd name="connsiteY1" fmla="*/ 1588 h 4683125"/>
              <a:gd name="connsiteX2" fmla="*/ 4252864 w 4254096"/>
              <a:gd name="connsiteY2" fmla="*/ 0 h 4683125"/>
              <a:gd name="connsiteX3" fmla="*/ 4252913 w 4254096"/>
              <a:gd name="connsiteY3" fmla="*/ 4683125 h 4683125"/>
              <a:gd name="connsiteX4" fmla="*/ 3175 w 4254096"/>
              <a:gd name="connsiteY4" fmla="*/ 4683125 h 4683125"/>
              <a:gd name="connsiteX5" fmla="*/ 0 w 4254096"/>
              <a:gd name="connsiteY5" fmla="*/ 141288 h 4683125"/>
              <a:gd name="connsiteX0" fmla="*/ 2064 w 4256160"/>
              <a:gd name="connsiteY0" fmla="*/ 141288 h 4683125"/>
              <a:gd name="connsiteX1" fmla="*/ 103664 w 4256160"/>
              <a:gd name="connsiteY1" fmla="*/ 1588 h 4683125"/>
              <a:gd name="connsiteX2" fmla="*/ 4254928 w 4256160"/>
              <a:gd name="connsiteY2" fmla="*/ 0 h 4683125"/>
              <a:gd name="connsiteX3" fmla="*/ 4254977 w 4256160"/>
              <a:gd name="connsiteY3" fmla="*/ 4683125 h 4683125"/>
              <a:gd name="connsiteX4" fmla="*/ 5239 w 4256160"/>
              <a:gd name="connsiteY4" fmla="*/ 4683125 h 4683125"/>
              <a:gd name="connsiteX5" fmla="*/ 2064 w 4256160"/>
              <a:gd name="connsiteY5" fmla="*/ 141288 h 4683125"/>
              <a:gd name="connsiteX0" fmla="*/ 2 w 4254098"/>
              <a:gd name="connsiteY0" fmla="*/ 141288 h 4683125"/>
              <a:gd name="connsiteX1" fmla="*/ 101602 w 4254098"/>
              <a:gd name="connsiteY1" fmla="*/ 1588 h 4683125"/>
              <a:gd name="connsiteX2" fmla="*/ 4252866 w 4254098"/>
              <a:gd name="connsiteY2" fmla="*/ 0 h 4683125"/>
              <a:gd name="connsiteX3" fmla="*/ 4252915 w 4254098"/>
              <a:gd name="connsiteY3" fmla="*/ 4683125 h 4683125"/>
              <a:gd name="connsiteX4" fmla="*/ 3177 w 4254098"/>
              <a:gd name="connsiteY4" fmla="*/ 4683125 h 4683125"/>
              <a:gd name="connsiteX5" fmla="*/ 2 w 4254098"/>
              <a:gd name="connsiteY5" fmla="*/ 141288 h 4683125"/>
              <a:gd name="connsiteX0" fmla="*/ 1 w 4254097"/>
              <a:gd name="connsiteY0" fmla="*/ 141288 h 4683125"/>
              <a:gd name="connsiteX1" fmla="*/ 127001 w 4254097"/>
              <a:gd name="connsiteY1" fmla="*/ 1588 h 4683125"/>
              <a:gd name="connsiteX2" fmla="*/ 4252865 w 4254097"/>
              <a:gd name="connsiteY2" fmla="*/ 0 h 4683125"/>
              <a:gd name="connsiteX3" fmla="*/ 4252914 w 4254097"/>
              <a:gd name="connsiteY3" fmla="*/ 4683125 h 4683125"/>
              <a:gd name="connsiteX4" fmla="*/ 3176 w 4254097"/>
              <a:gd name="connsiteY4" fmla="*/ 4683125 h 4683125"/>
              <a:gd name="connsiteX5" fmla="*/ 1 w 4254097"/>
              <a:gd name="connsiteY5" fmla="*/ 141288 h 4683125"/>
              <a:gd name="connsiteX0" fmla="*/ 1 w 4254097"/>
              <a:gd name="connsiteY0" fmla="*/ 141288 h 4683125"/>
              <a:gd name="connsiteX1" fmla="*/ 127001 w 4254097"/>
              <a:gd name="connsiteY1" fmla="*/ 1588 h 4683125"/>
              <a:gd name="connsiteX2" fmla="*/ 4252865 w 4254097"/>
              <a:gd name="connsiteY2" fmla="*/ 0 h 4683125"/>
              <a:gd name="connsiteX3" fmla="*/ 4252914 w 4254097"/>
              <a:gd name="connsiteY3" fmla="*/ 4683125 h 4683125"/>
              <a:gd name="connsiteX4" fmla="*/ 3176 w 4254097"/>
              <a:gd name="connsiteY4" fmla="*/ 4683125 h 4683125"/>
              <a:gd name="connsiteX5" fmla="*/ 1 w 4254097"/>
              <a:gd name="connsiteY5" fmla="*/ 141288 h 4683125"/>
              <a:gd name="connsiteX0" fmla="*/ 1 w 4254097"/>
              <a:gd name="connsiteY0" fmla="*/ 141288 h 4683125"/>
              <a:gd name="connsiteX1" fmla="*/ 133351 w 4254097"/>
              <a:gd name="connsiteY1" fmla="*/ 1588 h 4683125"/>
              <a:gd name="connsiteX2" fmla="*/ 4252865 w 4254097"/>
              <a:gd name="connsiteY2" fmla="*/ 0 h 4683125"/>
              <a:gd name="connsiteX3" fmla="*/ 4252914 w 4254097"/>
              <a:gd name="connsiteY3" fmla="*/ 4683125 h 4683125"/>
              <a:gd name="connsiteX4" fmla="*/ 3176 w 4254097"/>
              <a:gd name="connsiteY4" fmla="*/ 4683125 h 4683125"/>
              <a:gd name="connsiteX5" fmla="*/ 1 w 4254097"/>
              <a:gd name="connsiteY5" fmla="*/ 141288 h 4683125"/>
              <a:gd name="connsiteX0" fmla="*/ 1 w 4252914"/>
              <a:gd name="connsiteY0" fmla="*/ 141288 h 4683125"/>
              <a:gd name="connsiteX1" fmla="*/ 133351 w 4252914"/>
              <a:gd name="connsiteY1" fmla="*/ 1588 h 4683125"/>
              <a:gd name="connsiteX2" fmla="*/ 4252865 w 4252914"/>
              <a:gd name="connsiteY2" fmla="*/ 0 h 4683125"/>
              <a:gd name="connsiteX3" fmla="*/ 4252914 w 4252914"/>
              <a:gd name="connsiteY3" fmla="*/ 4683125 h 4683125"/>
              <a:gd name="connsiteX4" fmla="*/ 3176 w 4252914"/>
              <a:gd name="connsiteY4" fmla="*/ 4683125 h 4683125"/>
              <a:gd name="connsiteX5" fmla="*/ 1 w 4252914"/>
              <a:gd name="connsiteY5" fmla="*/ 141288 h 468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52914" h="4683125">
                <a:moveTo>
                  <a:pt x="1" y="141288"/>
                </a:moveTo>
                <a:cubicBezTo>
                  <a:pt x="-264" y="53182"/>
                  <a:pt x="76923" y="-2372"/>
                  <a:pt x="133351" y="1588"/>
                </a:cubicBezTo>
                <a:lnTo>
                  <a:pt x="4252865" y="0"/>
                </a:lnTo>
                <a:cubicBezTo>
                  <a:pt x="4252881" y="1561042"/>
                  <a:pt x="4252898" y="3122083"/>
                  <a:pt x="4252914" y="4683125"/>
                </a:cubicBezTo>
                <a:lnTo>
                  <a:pt x="3176" y="4683125"/>
                </a:lnTo>
                <a:cubicBezTo>
                  <a:pt x="2118" y="3169179"/>
                  <a:pt x="1059" y="1655234"/>
                  <a:pt x="1" y="14128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de-DE" smtClean="0"/>
              <a:t>Bild durch Klicken auf Symbol hinzufügen</a:t>
            </a:r>
            <a:endParaRPr lang="en-US"/>
          </a:p>
        </p:txBody>
      </p:sp>
      <p:sp>
        <p:nvSpPr>
          <p:cNvPr id="4" name="Rechteck 3"/>
          <p:cNvSpPr/>
          <p:nvPr userDrawn="1"/>
        </p:nvSpPr>
        <p:spPr bwMode="auto">
          <a:xfrm>
            <a:off x="4608513" y="296192"/>
            <a:ext cx="4248150" cy="4680980"/>
          </a:xfrm>
          <a:prstGeom prst="rect">
            <a:avLst/>
          </a:prstGeom>
          <a:solidFill>
            <a:schemeClr val="accent1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788024" y="440668"/>
            <a:ext cx="3887664" cy="3672408"/>
          </a:xfrm>
        </p:spPr>
        <p:txBody>
          <a:bodyPr tIns="0"/>
          <a:lstStyle>
            <a:lvl1pPr>
              <a:defRPr sz="2800"/>
            </a:lvl1pPr>
          </a:lstStyle>
          <a:p>
            <a:pPr lvl="0"/>
            <a:r>
              <a:rPr lang="de-DE" noProof="0" smtClean="0"/>
              <a:t>Titelmasterformat durch Klicken bearbeiten</a:t>
            </a:r>
            <a:endParaRPr lang="en-US" noProof="0" smtClean="0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788024" y="4221163"/>
            <a:ext cx="3887664" cy="539750"/>
          </a:xfrm>
        </p:spPr>
        <p:txBody>
          <a:bodyPr anchor="b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en-US" noProof="0" smtClean="0"/>
          </a:p>
        </p:txBody>
      </p:sp>
      <p:pic>
        <p:nvPicPr>
          <p:cNvPr id="17429" name="Picture 2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49838"/>
            <a:ext cx="9144000" cy="180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hteck 8"/>
          <p:cNvSpPr/>
          <p:nvPr userDrawn="1"/>
        </p:nvSpPr>
        <p:spPr bwMode="auto">
          <a:xfrm>
            <a:off x="551315" y="6610833"/>
            <a:ext cx="8305347" cy="202543"/>
          </a:xfrm>
          <a:prstGeom prst="rect">
            <a:avLst/>
          </a:prstGeom>
          <a:noFill/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© MTU Friedrichshafen GmbH | All 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2925097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 bwMode="auto">
          <a:xfrm>
            <a:off x="228600" y="1371600"/>
            <a:ext cx="8686800" cy="441960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283464" y="3054096"/>
            <a:ext cx="2807208" cy="2715768"/>
          </a:xfrm>
          <a:prstGeom prst="rect">
            <a:avLst/>
          </a:prstGeom>
          <a:solidFill>
            <a:srgbClr val="76A2C6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4" name="Rectangle 13"/>
          <p:cNvSpPr/>
          <p:nvPr userDrawn="1"/>
        </p:nvSpPr>
        <p:spPr bwMode="auto">
          <a:xfrm>
            <a:off x="6053328" y="3054096"/>
            <a:ext cx="2807208" cy="2715768"/>
          </a:xfrm>
          <a:prstGeom prst="rect">
            <a:avLst/>
          </a:prstGeom>
          <a:solidFill>
            <a:schemeClr val="accent1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5" name="Rectangle 14"/>
          <p:cNvSpPr/>
          <p:nvPr userDrawn="1"/>
        </p:nvSpPr>
        <p:spPr bwMode="auto">
          <a:xfrm>
            <a:off x="3172968" y="3054096"/>
            <a:ext cx="2807208" cy="2715768"/>
          </a:xfrm>
          <a:prstGeom prst="rect">
            <a:avLst/>
          </a:prstGeom>
          <a:solidFill>
            <a:schemeClr val="accent2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1"/>
          </p:nvPr>
        </p:nvSpPr>
        <p:spPr>
          <a:xfrm>
            <a:off x="475488" y="822960"/>
            <a:ext cx="8229600" cy="381000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2"/>
          </p:nvPr>
        </p:nvSpPr>
        <p:spPr>
          <a:xfrm>
            <a:off x="381000" y="3124200"/>
            <a:ext cx="2590800" cy="2590800"/>
          </a:xfrm>
        </p:spPr>
        <p:txBody>
          <a:bodyPr/>
          <a:lstStyle>
            <a:lvl1pPr>
              <a:defRPr sz="1000" spc="40">
                <a:solidFill>
                  <a:schemeClr val="bg1"/>
                </a:solidFill>
              </a:defRPr>
            </a:lvl1pPr>
            <a:lvl2pPr>
              <a:defRPr sz="1000" spc="4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27" name="Text Placeholder 25"/>
          <p:cNvSpPr>
            <a:spLocks noGrp="1"/>
          </p:cNvSpPr>
          <p:nvPr>
            <p:ph type="body" sz="quarter" idx="13"/>
          </p:nvPr>
        </p:nvSpPr>
        <p:spPr>
          <a:xfrm>
            <a:off x="3276600" y="3124200"/>
            <a:ext cx="2590800" cy="2590800"/>
          </a:xfrm>
        </p:spPr>
        <p:txBody>
          <a:bodyPr/>
          <a:lstStyle>
            <a:lvl1pPr>
              <a:defRPr sz="1000" spc="40">
                <a:solidFill>
                  <a:schemeClr val="bg1"/>
                </a:solidFill>
              </a:defRPr>
            </a:lvl1pPr>
            <a:lvl2pPr>
              <a:defRPr sz="1000" spc="4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28" name="Text Placeholder 25"/>
          <p:cNvSpPr>
            <a:spLocks noGrp="1"/>
          </p:cNvSpPr>
          <p:nvPr>
            <p:ph type="body" sz="quarter" idx="14"/>
          </p:nvPr>
        </p:nvSpPr>
        <p:spPr>
          <a:xfrm>
            <a:off x="6172200" y="3124200"/>
            <a:ext cx="2590800" cy="2590800"/>
          </a:xfrm>
        </p:spPr>
        <p:txBody>
          <a:bodyPr/>
          <a:lstStyle>
            <a:lvl1pPr>
              <a:defRPr sz="1000" spc="40">
                <a:solidFill>
                  <a:schemeClr val="bg1"/>
                </a:solidFill>
              </a:defRPr>
            </a:lvl1pPr>
            <a:lvl2pPr>
              <a:defRPr sz="1000" spc="4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5"/>
          </p:nvPr>
        </p:nvSpPr>
        <p:spPr>
          <a:xfrm>
            <a:off x="283464" y="1417320"/>
            <a:ext cx="2807208" cy="155448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3172968" y="1417320"/>
            <a:ext cx="2807208" cy="155448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6053328" y="1417320"/>
            <a:ext cx="2807208" cy="155448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4621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6"/>
          </p:nvPr>
        </p:nvSpPr>
        <p:spPr>
          <a:xfrm>
            <a:off x="428624" y="1152000"/>
            <a:ext cx="8275638" cy="4683125"/>
          </a:xfrm>
        </p:spPr>
        <p:txBody>
          <a:bodyPr/>
          <a:lstStyle/>
          <a:p>
            <a:pPr lvl="0"/>
            <a:r>
              <a:rPr lang="en-GB" dirty="0" err="1" smtClean="0"/>
              <a:t>Textmasterformat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8520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en-US">
              <a:solidFill>
                <a:srgbClr val="000000"/>
              </a:solidFill>
            </a:endParaRPr>
          </a:p>
          <a:p>
            <a:endParaRPr lang="de-DE" altLang="en-US">
              <a:solidFill>
                <a:srgbClr val="000000"/>
              </a:solidFill>
            </a:endParaRPr>
          </a:p>
          <a:p>
            <a:r>
              <a:rPr lang="de-DE" altLang="en-US">
                <a:solidFill>
                  <a:srgbClr val="000000"/>
                </a:solidFill>
              </a:rPr>
              <a:t>Page </a:t>
            </a:r>
            <a:fld id="{565091C1-B088-4DC8-BE4F-52D2AB5A6EEA}" type="slidenum">
              <a:rPr lang="de-DE" altLang="en-US">
                <a:solidFill>
                  <a:srgbClr val="000000"/>
                </a:solidFill>
              </a:rPr>
              <a:pPr/>
              <a:t>‹#›</a:t>
            </a:fld>
            <a:r>
              <a:rPr lang="de-DE" altLang="en-US">
                <a:solidFill>
                  <a:srgbClr val="000000"/>
                </a:solidFill>
              </a:rPr>
              <a:t> | Presentation Title | Name of Department, Name I Date</a:t>
            </a:r>
          </a:p>
        </p:txBody>
      </p:sp>
    </p:spTree>
    <p:extLst>
      <p:ext uri="{BB962C8B-B14F-4D97-AF65-F5344CB8AC3E}">
        <p14:creationId xmlns:p14="http://schemas.microsoft.com/office/powerpoint/2010/main" val="767180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en-US">
              <a:solidFill>
                <a:srgbClr val="000000"/>
              </a:solidFill>
            </a:endParaRPr>
          </a:p>
          <a:p>
            <a:endParaRPr lang="de-DE" altLang="en-US">
              <a:solidFill>
                <a:srgbClr val="000000"/>
              </a:solidFill>
            </a:endParaRPr>
          </a:p>
          <a:p>
            <a:r>
              <a:rPr lang="de-DE" altLang="en-US">
                <a:solidFill>
                  <a:srgbClr val="000000"/>
                </a:solidFill>
              </a:rPr>
              <a:t>Page </a:t>
            </a:r>
            <a:fld id="{8A25DBDB-2FF5-4FDF-A269-9FDA60A15C4A}" type="slidenum">
              <a:rPr lang="de-DE" altLang="en-US">
                <a:solidFill>
                  <a:srgbClr val="000000"/>
                </a:solidFill>
              </a:rPr>
              <a:pPr/>
              <a:t>‹#›</a:t>
            </a:fld>
            <a:r>
              <a:rPr lang="de-DE" altLang="en-US">
                <a:solidFill>
                  <a:srgbClr val="000000"/>
                </a:solidFill>
              </a:rPr>
              <a:t> | Presentation Title | Name of Department, Name I Date</a:t>
            </a:r>
          </a:p>
        </p:txBody>
      </p:sp>
    </p:spTree>
    <p:extLst>
      <p:ext uri="{BB962C8B-B14F-4D97-AF65-F5344CB8AC3E}">
        <p14:creationId xmlns:p14="http://schemas.microsoft.com/office/powerpoint/2010/main" val="2985531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695450"/>
            <a:ext cx="4027487" cy="3965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95450"/>
            <a:ext cx="4027488" cy="3965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en-US">
              <a:solidFill>
                <a:srgbClr val="000000"/>
              </a:solidFill>
            </a:endParaRPr>
          </a:p>
          <a:p>
            <a:endParaRPr lang="de-DE" altLang="en-US">
              <a:solidFill>
                <a:srgbClr val="000000"/>
              </a:solidFill>
            </a:endParaRPr>
          </a:p>
          <a:p>
            <a:r>
              <a:rPr lang="de-DE" altLang="en-US">
                <a:solidFill>
                  <a:srgbClr val="000000"/>
                </a:solidFill>
              </a:rPr>
              <a:t>Page </a:t>
            </a:r>
            <a:fld id="{E2977C14-27BE-4B7A-AA53-0B649B6E40D9}" type="slidenum">
              <a:rPr lang="de-DE" altLang="en-US">
                <a:solidFill>
                  <a:srgbClr val="000000"/>
                </a:solidFill>
              </a:rPr>
              <a:pPr/>
              <a:t>‹#›</a:t>
            </a:fld>
            <a:r>
              <a:rPr lang="de-DE" altLang="en-US">
                <a:solidFill>
                  <a:srgbClr val="000000"/>
                </a:solidFill>
              </a:rPr>
              <a:t> | Presentation Title | Name of Department, Name I Date</a:t>
            </a:r>
          </a:p>
        </p:txBody>
      </p:sp>
    </p:spTree>
    <p:extLst>
      <p:ext uri="{BB962C8B-B14F-4D97-AF65-F5344CB8AC3E}">
        <p14:creationId xmlns:p14="http://schemas.microsoft.com/office/powerpoint/2010/main" val="4269510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en-US">
              <a:solidFill>
                <a:srgbClr val="000000"/>
              </a:solidFill>
            </a:endParaRPr>
          </a:p>
          <a:p>
            <a:endParaRPr lang="de-DE" altLang="en-US">
              <a:solidFill>
                <a:srgbClr val="000000"/>
              </a:solidFill>
            </a:endParaRPr>
          </a:p>
          <a:p>
            <a:r>
              <a:rPr lang="de-DE" altLang="en-US">
                <a:solidFill>
                  <a:srgbClr val="000000"/>
                </a:solidFill>
              </a:rPr>
              <a:t>Page </a:t>
            </a:r>
            <a:fld id="{ED344614-2D0D-4980-AD70-F37795F42413}" type="slidenum">
              <a:rPr lang="de-DE" altLang="en-US">
                <a:solidFill>
                  <a:srgbClr val="000000"/>
                </a:solidFill>
              </a:rPr>
              <a:pPr/>
              <a:t>‹#›</a:t>
            </a:fld>
            <a:r>
              <a:rPr lang="de-DE" altLang="en-US">
                <a:solidFill>
                  <a:srgbClr val="000000"/>
                </a:solidFill>
              </a:rPr>
              <a:t> | Presentation Title | Name of Department, Name I Date</a:t>
            </a:r>
          </a:p>
        </p:txBody>
      </p:sp>
    </p:spTree>
    <p:extLst>
      <p:ext uri="{BB962C8B-B14F-4D97-AF65-F5344CB8AC3E}">
        <p14:creationId xmlns:p14="http://schemas.microsoft.com/office/powerpoint/2010/main" val="3806184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en-US">
              <a:solidFill>
                <a:srgbClr val="000000"/>
              </a:solidFill>
            </a:endParaRPr>
          </a:p>
          <a:p>
            <a:endParaRPr lang="de-DE" altLang="en-US">
              <a:solidFill>
                <a:srgbClr val="000000"/>
              </a:solidFill>
            </a:endParaRPr>
          </a:p>
          <a:p>
            <a:r>
              <a:rPr lang="de-DE" altLang="en-US">
                <a:solidFill>
                  <a:srgbClr val="000000"/>
                </a:solidFill>
              </a:rPr>
              <a:t>Page </a:t>
            </a:r>
            <a:fld id="{B001B9B2-4589-4FC1-AB19-D048B7791734}" type="slidenum">
              <a:rPr lang="de-DE" altLang="en-US">
                <a:solidFill>
                  <a:srgbClr val="000000"/>
                </a:solidFill>
              </a:rPr>
              <a:pPr/>
              <a:t>‹#›</a:t>
            </a:fld>
            <a:r>
              <a:rPr lang="de-DE" altLang="en-US">
                <a:solidFill>
                  <a:srgbClr val="000000"/>
                </a:solidFill>
              </a:rPr>
              <a:t> | Presentation Title | Name of Department, Name I Date</a:t>
            </a:r>
          </a:p>
        </p:txBody>
      </p:sp>
    </p:spTree>
    <p:extLst>
      <p:ext uri="{BB962C8B-B14F-4D97-AF65-F5344CB8AC3E}">
        <p14:creationId xmlns:p14="http://schemas.microsoft.com/office/powerpoint/2010/main" val="212156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en-US">
              <a:solidFill>
                <a:srgbClr val="000000"/>
              </a:solidFill>
            </a:endParaRPr>
          </a:p>
          <a:p>
            <a:endParaRPr lang="de-DE" altLang="en-US">
              <a:solidFill>
                <a:srgbClr val="000000"/>
              </a:solidFill>
            </a:endParaRPr>
          </a:p>
          <a:p>
            <a:r>
              <a:rPr lang="de-DE" altLang="en-US">
                <a:solidFill>
                  <a:srgbClr val="000000"/>
                </a:solidFill>
              </a:rPr>
              <a:t>Page </a:t>
            </a:r>
            <a:fld id="{FC49F1D4-03B6-42B0-8C74-51D62E256A73}" type="slidenum">
              <a:rPr lang="de-DE" altLang="en-US">
                <a:solidFill>
                  <a:srgbClr val="000000"/>
                </a:solidFill>
              </a:rPr>
              <a:pPr/>
              <a:t>‹#›</a:t>
            </a:fld>
            <a:r>
              <a:rPr lang="de-DE" altLang="en-US">
                <a:solidFill>
                  <a:srgbClr val="000000"/>
                </a:solidFill>
              </a:rPr>
              <a:t> | Presentation Title | Name of Department, Name I Date</a:t>
            </a:r>
          </a:p>
        </p:txBody>
      </p:sp>
    </p:spTree>
    <p:extLst>
      <p:ext uri="{BB962C8B-B14F-4D97-AF65-F5344CB8AC3E}">
        <p14:creationId xmlns:p14="http://schemas.microsoft.com/office/powerpoint/2010/main" val="3124081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en-US">
              <a:solidFill>
                <a:srgbClr val="000000"/>
              </a:solidFill>
            </a:endParaRPr>
          </a:p>
          <a:p>
            <a:endParaRPr lang="de-DE" altLang="en-US">
              <a:solidFill>
                <a:srgbClr val="000000"/>
              </a:solidFill>
            </a:endParaRPr>
          </a:p>
          <a:p>
            <a:r>
              <a:rPr lang="de-DE" altLang="en-US">
                <a:solidFill>
                  <a:srgbClr val="000000"/>
                </a:solidFill>
              </a:rPr>
              <a:t>Page </a:t>
            </a:r>
            <a:fld id="{0EC98F5F-6B9A-4C86-AD97-F879124537B3}" type="slidenum">
              <a:rPr lang="de-DE" altLang="en-US">
                <a:solidFill>
                  <a:srgbClr val="000000"/>
                </a:solidFill>
              </a:rPr>
              <a:pPr/>
              <a:t>‹#›</a:t>
            </a:fld>
            <a:r>
              <a:rPr lang="de-DE" altLang="en-US">
                <a:solidFill>
                  <a:srgbClr val="000000"/>
                </a:solidFill>
              </a:rPr>
              <a:t> | Presentation Title | Name of Department, Name I Date</a:t>
            </a:r>
          </a:p>
        </p:txBody>
      </p:sp>
    </p:spTree>
    <p:extLst>
      <p:ext uri="{BB962C8B-B14F-4D97-AF65-F5344CB8AC3E}">
        <p14:creationId xmlns:p14="http://schemas.microsoft.com/office/powerpoint/2010/main" val="334168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en-US">
              <a:solidFill>
                <a:srgbClr val="000000"/>
              </a:solidFill>
            </a:endParaRPr>
          </a:p>
          <a:p>
            <a:endParaRPr lang="de-DE" altLang="en-US">
              <a:solidFill>
                <a:srgbClr val="000000"/>
              </a:solidFill>
            </a:endParaRPr>
          </a:p>
          <a:p>
            <a:r>
              <a:rPr lang="de-DE" altLang="en-US">
                <a:solidFill>
                  <a:srgbClr val="000000"/>
                </a:solidFill>
              </a:rPr>
              <a:t>Page </a:t>
            </a:r>
            <a:fld id="{041EE2C5-D34F-47F2-9D2F-4B8B69111F85}" type="slidenum">
              <a:rPr lang="de-DE" altLang="en-US">
                <a:solidFill>
                  <a:srgbClr val="000000"/>
                </a:solidFill>
              </a:rPr>
              <a:pPr/>
              <a:t>‹#›</a:t>
            </a:fld>
            <a:r>
              <a:rPr lang="de-DE" altLang="en-US">
                <a:solidFill>
                  <a:srgbClr val="000000"/>
                </a:solidFill>
              </a:rPr>
              <a:t> | Presentation Title | Name of Department, Name I Date</a:t>
            </a:r>
          </a:p>
        </p:txBody>
      </p:sp>
    </p:spTree>
    <p:extLst>
      <p:ext uri="{BB962C8B-B14F-4D97-AF65-F5344CB8AC3E}">
        <p14:creationId xmlns:p14="http://schemas.microsoft.com/office/powerpoint/2010/main" val="1737404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Seite2_v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42000"/>
            <a:ext cx="9140825" cy="10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11"/>
          <p:cNvSpPr>
            <a:spLocks noChangeArrowheads="1"/>
          </p:cNvSpPr>
          <p:nvPr/>
        </p:nvSpPr>
        <p:spPr bwMode="gray">
          <a:xfrm flipH="1">
            <a:off x="285750" y="285750"/>
            <a:ext cx="8572500" cy="1055688"/>
          </a:xfrm>
          <a:custGeom>
            <a:avLst/>
            <a:gdLst>
              <a:gd name="T0" fmla="*/ 4286280 w 8572560"/>
              <a:gd name="T1" fmla="*/ 0 h 1025298"/>
              <a:gd name="T2" fmla="*/ 0 w 8572560"/>
              <a:gd name="T3" fmla="*/ 512649 h 1025298"/>
              <a:gd name="T4" fmla="*/ 4286280 w 8572560"/>
              <a:gd name="T5" fmla="*/ 1025298 h 1025298"/>
              <a:gd name="T6" fmla="*/ 8572560 w 8572560"/>
              <a:gd name="T7" fmla="*/ 512649 h 1025298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0 w 8572560"/>
              <a:gd name="T13" fmla="*/ 0 h 1025298"/>
              <a:gd name="T14" fmla="*/ 8531809 w 8572560"/>
              <a:gd name="T15" fmla="*/ 1025298 h 102529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572560" h="1025298">
                <a:moveTo>
                  <a:pt x="0" y="0"/>
                </a:moveTo>
                <a:lnTo>
                  <a:pt x="8433427" y="0"/>
                </a:lnTo>
                <a:lnTo>
                  <a:pt x="8433426" y="0"/>
                </a:lnTo>
                <a:cubicBezTo>
                  <a:pt x="8510268" y="0"/>
                  <a:pt x="8572560" y="62291"/>
                  <a:pt x="8572560" y="139133"/>
                </a:cubicBezTo>
                <a:lnTo>
                  <a:pt x="8572560" y="1025298"/>
                </a:lnTo>
                <a:lnTo>
                  <a:pt x="0" y="1025298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altLang="en-US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287338" y="1412875"/>
            <a:ext cx="8569325" cy="43561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700" smtClean="0">
              <a:solidFill>
                <a:srgbClr val="000000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68313" y="390525"/>
            <a:ext cx="8207375" cy="87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68313" y="1695450"/>
            <a:ext cx="8207375" cy="396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Textmasterformate durch Klicken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  <a:p>
            <a:pPr lvl="3"/>
            <a:r>
              <a:rPr lang="de-DE" altLang="en-US" smtClean="0"/>
              <a:t>Vierte Ebene</a:t>
            </a:r>
          </a:p>
          <a:p>
            <a:pPr lvl="4"/>
            <a:r>
              <a:rPr lang="de-DE" altLang="en-US" smtClean="0"/>
              <a:t>Fünfte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468313" y="5965825"/>
            <a:ext cx="7127875" cy="4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altLang="en-US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altLang="en-US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en-US" smtClean="0">
                <a:solidFill>
                  <a:srgbClr val="000000"/>
                </a:solidFill>
              </a:rPr>
              <a:t>Page </a:t>
            </a:r>
            <a:fld id="{B8993627-8221-4C23-B4B6-C746D7B85BC0}" type="slidenum">
              <a:rPr lang="de-DE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de-DE" altLang="en-US" smtClean="0">
                <a:solidFill>
                  <a:srgbClr val="000000"/>
                </a:solidFill>
              </a:rPr>
              <a:t> | Presentation Title | Name of Department, Name I Date</a:t>
            </a:r>
          </a:p>
        </p:txBody>
      </p:sp>
    </p:spTree>
    <p:extLst>
      <p:ext uri="{BB962C8B-B14F-4D97-AF65-F5344CB8AC3E}">
        <p14:creationId xmlns:p14="http://schemas.microsoft.com/office/powerpoint/2010/main" val="38562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5000"/>
        </a:lnSpc>
        <a:spcBef>
          <a:spcPct val="0"/>
        </a:spcBef>
        <a:spcAft>
          <a:spcPct val="20000"/>
        </a:spcAft>
        <a:tabLst>
          <a:tab pos="180975" algn="l"/>
          <a:tab pos="361950" algn="l"/>
          <a:tab pos="536575" algn="l"/>
          <a:tab pos="717550" algn="l"/>
        </a:tabLst>
        <a:defRPr sz="1700">
          <a:solidFill>
            <a:schemeClr val="tx1"/>
          </a:solidFill>
          <a:latin typeface="+mn-lt"/>
          <a:ea typeface="+mn-ea"/>
          <a:cs typeface="+mn-cs"/>
        </a:defRPr>
      </a:lvl1pPr>
      <a:lvl2pPr marL="179388" indent="-177800" algn="l" rtl="0" eaLnBrk="1" fontAlgn="base" hangingPunct="1">
        <a:lnSpc>
          <a:spcPct val="105000"/>
        </a:lnSpc>
        <a:spcBef>
          <a:spcPct val="0"/>
        </a:spcBef>
        <a:spcAft>
          <a:spcPct val="20000"/>
        </a:spcAft>
        <a:buChar char="•"/>
        <a:tabLst>
          <a:tab pos="180975" algn="l"/>
          <a:tab pos="361950" algn="l"/>
          <a:tab pos="536575" algn="l"/>
          <a:tab pos="717550" algn="l"/>
        </a:tabLst>
        <a:defRPr sz="1700">
          <a:solidFill>
            <a:schemeClr val="tx1"/>
          </a:solidFill>
          <a:latin typeface="+mn-lt"/>
          <a:cs typeface="+mn-cs"/>
        </a:defRPr>
      </a:lvl2pPr>
      <a:lvl3pPr marL="358775" indent="-177800" algn="l" rtl="0" eaLnBrk="1" fontAlgn="base" hangingPunct="1">
        <a:lnSpc>
          <a:spcPct val="105000"/>
        </a:lnSpc>
        <a:spcBef>
          <a:spcPct val="0"/>
        </a:spcBef>
        <a:spcAft>
          <a:spcPct val="20000"/>
        </a:spcAft>
        <a:buChar char="•"/>
        <a:tabLst>
          <a:tab pos="180975" algn="l"/>
          <a:tab pos="361950" algn="l"/>
          <a:tab pos="536575" algn="l"/>
          <a:tab pos="717550" algn="l"/>
        </a:tabLst>
        <a:defRPr sz="1700">
          <a:solidFill>
            <a:schemeClr val="tx1"/>
          </a:solidFill>
          <a:latin typeface="+mn-lt"/>
          <a:cs typeface="+mn-cs"/>
        </a:defRPr>
      </a:lvl3pPr>
      <a:lvl4pPr marL="539750" indent="-179388" algn="l" rtl="0" eaLnBrk="1" fontAlgn="base" hangingPunct="1">
        <a:lnSpc>
          <a:spcPct val="105000"/>
        </a:lnSpc>
        <a:spcBef>
          <a:spcPct val="0"/>
        </a:spcBef>
        <a:spcAft>
          <a:spcPct val="20000"/>
        </a:spcAft>
        <a:buChar char="•"/>
        <a:tabLst>
          <a:tab pos="180975" algn="l"/>
          <a:tab pos="361950" algn="l"/>
          <a:tab pos="536575" algn="l"/>
          <a:tab pos="717550" algn="l"/>
        </a:tabLst>
        <a:defRPr sz="1700">
          <a:solidFill>
            <a:schemeClr val="tx1"/>
          </a:solidFill>
          <a:latin typeface="+mn-lt"/>
          <a:cs typeface="+mn-cs"/>
        </a:defRPr>
      </a:lvl4pPr>
      <a:lvl5pPr marL="719138" indent="-177800" algn="l" rtl="0" eaLnBrk="1" fontAlgn="base" hangingPunct="1">
        <a:lnSpc>
          <a:spcPct val="105000"/>
        </a:lnSpc>
        <a:spcBef>
          <a:spcPct val="0"/>
        </a:spcBef>
        <a:spcAft>
          <a:spcPct val="20000"/>
        </a:spcAft>
        <a:buChar char="•"/>
        <a:tabLst>
          <a:tab pos="180975" algn="l"/>
          <a:tab pos="361950" algn="l"/>
          <a:tab pos="536575" algn="l"/>
          <a:tab pos="717550" algn="l"/>
        </a:tabLst>
        <a:defRPr sz="1700">
          <a:solidFill>
            <a:schemeClr val="tx1"/>
          </a:solidFill>
          <a:latin typeface="+mn-lt"/>
          <a:cs typeface="+mn-cs"/>
        </a:defRPr>
      </a:lvl5pPr>
      <a:lvl6pPr marL="1176338" indent="-177800" algn="l" rtl="0" eaLnBrk="1" fontAlgn="base" hangingPunct="1">
        <a:lnSpc>
          <a:spcPct val="105000"/>
        </a:lnSpc>
        <a:spcBef>
          <a:spcPct val="0"/>
        </a:spcBef>
        <a:spcAft>
          <a:spcPct val="20000"/>
        </a:spcAft>
        <a:buChar char="•"/>
        <a:tabLst>
          <a:tab pos="180975" algn="l"/>
          <a:tab pos="361950" algn="l"/>
          <a:tab pos="536575" algn="l"/>
          <a:tab pos="717550" algn="l"/>
        </a:tabLst>
        <a:defRPr sz="1700">
          <a:solidFill>
            <a:schemeClr val="tx1"/>
          </a:solidFill>
          <a:latin typeface="+mn-lt"/>
          <a:cs typeface="+mn-cs"/>
        </a:defRPr>
      </a:lvl6pPr>
      <a:lvl7pPr marL="1633538" indent="-177800" algn="l" rtl="0" eaLnBrk="1" fontAlgn="base" hangingPunct="1">
        <a:lnSpc>
          <a:spcPct val="105000"/>
        </a:lnSpc>
        <a:spcBef>
          <a:spcPct val="0"/>
        </a:spcBef>
        <a:spcAft>
          <a:spcPct val="20000"/>
        </a:spcAft>
        <a:buChar char="•"/>
        <a:tabLst>
          <a:tab pos="180975" algn="l"/>
          <a:tab pos="361950" algn="l"/>
          <a:tab pos="536575" algn="l"/>
          <a:tab pos="717550" algn="l"/>
        </a:tabLst>
        <a:defRPr sz="1700">
          <a:solidFill>
            <a:schemeClr val="tx1"/>
          </a:solidFill>
          <a:latin typeface="+mn-lt"/>
          <a:cs typeface="+mn-cs"/>
        </a:defRPr>
      </a:lvl7pPr>
      <a:lvl8pPr marL="2090738" indent="-177800" algn="l" rtl="0" eaLnBrk="1" fontAlgn="base" hangingPunct="1">
        <a:lnSpc>
          <a:spcPct val="105000"/>
        </a:lnSpc>
        <a:spcBef>
          <a:spcPct val="0"/>
        </a:spcBef>
        <a:spcAft>
          <a:spcPct val="20000"/>
        </a:spcAft>
        <a:buChar char="•"/>
        <a:tabLst>
          <a:tab pos="180975" algn="l"/>
          <a:tab pos="361950" algn="l"/>
          <a:tab pos="536575" algn="l"/>
          <a:tab pos="717550" algn="l"/>
        </a:tabLst>
        <a:defRPr sz="1700">
          <a:solidFill>
            <a:schemeClr val="tx1"/>
          </a:solidFill>
          <a:latin typeface="+mn-lt"/>
          <a:cs typeface="+mn-cs"/>
        </a:defRPr>
      </a:lvl8pPr>
      <a:lvl9pPr marL="2547938" indent="-177800" algn="l" rtl="0" eaLnBrk="1" fontAlgn="base" hangingPunct="1">
        <a:lnSpc>
          <a:spcPct val="105000"/>
        </a:lnSpc>
        <a:spcBef>
          <a:spcPct val="0"/>
        </a:spcBef>
        <a:spcAft>
          <a:spcPct val="20000"/>
        </a:spcAft>
        <a:buChar char="•"/>
        <a:tabLst>
          <a:tab pos="180975" algn="l"/>
          <a:tab pos="361950" algn="l"/>
          <a:tab pos="536575" algn="l"/>
          <a:tab pos="717550" algn="l"/>
        </a:tabLst>
        <a:defRPr sz="17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8.wmf"/><Relationship Id="rId4" Type="http://schemas.openxmlformats.org/officeDocument/2006/relationships/image" Target="../media/image16.wmf"/><Relationship Id="rId9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9.wmf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2.jpe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jpeg"/><Relationship Id="rId13" Type="http://schemas.openxmlformats.org/officeDocument/2006/relationships/image" Target="../media/image81.png"/><Relationship Id="rId18" Type="http://schemas.openxmlformats.org/officeDocument/2006/relationships/image" Target="../media/image86.png"/><Relationship Id="rId3" Type="http://schemas.openxmlformats.org/officeDocument/2006/relationships/image" Target="../media/image71.png"/><Relationship Id="rId7" Type="http://schemas.openxmlformats.org/officeDocument/2006/relationships/image" Target="../media/image75.jpeg"/><Relationship Id="rId12" Type="http://schemas.openxmlformats.org/officeDocument/2006/relationships/image" Target="../media/image80.png"/><Relationship Id="rId17" Type="http://schemas.openxmlformats.org/officeDocument/2006/relationships/image" Target="../media/image85.png"/><Relationship Id="rId2" Type="http://schemas.openxmlformats.org/officeDocument/2006/relationships/image" Target="../media/image70.jpeg"/><Relationship Id="rId16" Type="http://schemas.openxmlformats.org/officeDocument/2006/relationships/image" Target="../media/image84.png"/><Relationship Id="rId20" Type="http://schemas.openxmlformats.org/officeDocument/2006/relationships/image" Target="../media/image8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4.jpeg"/><Relationship Id="rId11" Type="http://schemas.openxmlformats.org/officeDocument/2006/relationships/image" Target="../media/image79.jpeg"/><Relationship Id="rId5" Type="http://schemas.openxmlformats.org/officeDocument/2006/relationships/image" Target="../media/image73.jpeg"/><Relationship Id="rId15" Type="http://schemas.openxmlformats.org/officeDocument/2006/relationships/image" Target="../media/image83.jpeg"/><Relationship Id="rId10" Type="http://schemas.openxmlformats.org/officeDocument/2006/relationships/image" Target="../media/image78.png"/><Relationship Id="rId19" Type="http://schemas.openxmlformats.org/officeDocument/2006/relationships/image" Target="../media/image87.jpeg"/><Relationship Id="rId4" Type="http://schemas.openxmlformats.org/officeDocument/2006/relationships/image" Target="../media/image72.jpeg"/><Relationship Id="rId9" Type="http://schemas.openxmlformats.org/officeDocument/2006/relationships/image" Target="../media/image77.png"/><Relationship Id="rId14" Type="http://schemas.openxmlformats.org/officeDocument/2006/relationships/image" Target="../media/image82.jpe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jpeg"/><Relationship Id="rId13" Type="http://schemas.openxmlformats.org/officeDocument/2006/relationships/image" Target="../media/image100.png"/><Relationship Id="rId18" Type="http://schemas.openxmlformats.org/officeDocument/2006/relationships/image" Target="../media/image105.jpeg"/><Relationship Id="rId26" Type="http://schemas.openxmlformats.org/officeDocument/2006/relationships/image" Target="../media/image112.png"/><Relationship Id="rId3" Type="http://schemas.openxmlformats.org/officeDocument/2006/relationships/image" Target="../media/image90.jpeg"/><Relationship Id="rId21" Type="http://schemas.openxmlformats.org/officeDocument/2006/relationships/image" Target="../media/image108.jpeg"/><Relationship Id="rId7" Type="http://schemas.openxmlformats.org/officeDocument/2006/relationships/image" Target="../media/image94.jpeg"/><Relationship Id="rId12" Type="http://schemas.openxmlformats.org/officeDocument/2006/relationships/image" Target="../media/image99.jpeg"/><Relationship Id="rId17" Type="http://schemas.openxmlformats.org/officeDocument/2006/relationships/image" Target="../media/image104.jpeg"/><Relationship Id="rId25" Type="http://schemas.openxmlformats.org/officeDocument/2006/relationships/image" Target="../media/image111.png"/><Relationship Id="rId2" Type="http://schemas.openxmlformats.org/officeDocument/2006/relationships/image" Target="../media/image89.png"/><Relationship Id="rId16" Type="http://schemas.openxmlformats.org/officeDocument/2006/relationships/image" Target="../media/image103.jpeg"/><Relationship Id="rId20" Type="http://schemas.openxmlformats.org/officeDocument/2006/relationships/image" Target="../media/image10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3.jpeg"/><Relationship Id="rId11" Type="http://schemas.openxmlformats.org/officeDocument/2006/relationships/image" Target="../media/image98.jpeg"/><Relationship Id="rId24" Type="http://schemas.openxmlformats.org/officeDocument/2006/relationships/image" Target="../media/image86.png"/><Relationship Id="rId5" Type="http://schemas.openxmlformats.org/officeDocument/2006/relationships/image" Target="../media/image92.jpeg"/><Relationship Id="rId15" Type="http://schemas.openxmlformats.org/officeDocument/2006/relationships/image" Target="../media/image102.jpeg"/><Relationship Id="rId23" Type="http://schemas.openxmlformats.org/officeDocument/2006/relationships/image" Target="../media/image110.jpg"/><Relationship Id="rId28" Type="http://schemas.openxmlformats.org/officeDocument/2006/relationships/image" Target="../media/image114.png"/><Relationship Id="rId10" Type="http://schemas.openxmlformats.org/officeDocument/2006/relationships/image" Target="../media/image97.jpeg"/><Relationship Id="rId19" Type="http://schemas.openxmlformats.org/officeDocument/2006/relationships/image" Target="../media/image106.jpeg"/><Relationship Id="rId4" Type="http://schemas.openxmlformats.org/officeDocument/2006/relationships/image" Target="../media/image91.jpeg"/><Relationship Id="rId9" Type="http://schemas.openxmlformats.org/officeDocument/2006/relationships/image" Target="../media/image96.png"/><Relationship Id="rId14" Type="http://schemas.openxmlformats.org/officeDocument/2006/relationships/image" Target="../media/image101.jpeg"/><Relationship Id="rId22" Type="http://schemas.openxmlformats.org/officeDocument/2006/relationships/image" Target="../media/image109.jpg"/><Relationship Id="rId27" Type="http://schemas.openxmlformats.org/officeDocument/2006/relationships/image" Target="../media/image113.jpe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png"/><Relationship Id="rId13" Type="http://schemas.openxmlformats.org/officeDocument/2006/relationships/image" Target="../media/image129.jpeg"/><Relationship Id="rId18" Type="http://schemas.openxmlformats.org/officeDocument/2006/relationships/image" Target="../media/image134.jpeg"/><Relationship Id="rId3" Type="http://schemas.openxmlformats.org/officeDocument/2006/relationships/image" Target="../media/image119.jpeg"/><Relationship Id="rId7" Type="http://schemas.openxmlformats.org/officeDocument/2006/relationships/image" Target="../media/image123.jpeg"/><Relationship Id="rId12" Type="http://schemas.openxmlformats.org/officeDocument/2006/relationships/image" Target="../media/image128.jpeg"/><Relationship Id="rId17" Type="http://schemas.openxmlformats.org/officeDocument/2006/relationships/image" Target="../media/image133.jpe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13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2.jpeg"/><Relationship Id="rId11" Type="http://schemas.openxmlformats.org/officeDocument/2006/relationships/image" Target="../media/image127.png"/><Relationship Id="rId5" Type="http://schemas.openxmlformats.org/officeDocument/2006/relationships/image" Target="../media/image121.tiff"/><Relationship Id="rId15" Type="http://schemas.openxmlformats.org/officeDocument/2006/relationships/image" Target="../media/image131.jpeg"/><Relationship Id="rId10" Type="http://schemas.openxmlformats.org/officeDocument/2006/relationships/image" Target="../media/image126.jpeg"/><Relationship Id="rId4" Type="http://schemas.openxmlformats.org/officeDocument/2006/relationships/image" Target="../media/image120.tiff"/><Relationship Id="rId9" Type="http://schemas.openxmlformats.org/officeDocument/2006/relationships/image" Target="../media/image125.jpeg"/><Relationship Id="rId14" Type="http://schemas.openxmlformats.org/officeDocument/2006/relationships/image" Target="../media/image130.jpe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6.jp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jpeg"/><Relationship Id="rId7" Type="http://schemas.openxmlformats.org/officeDocument/2006/relationships/image" Target="../media/image14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2.jpeg"/><Relationship Id="rId5" Type="http://schemas.openxmlformats.org/officeDocument/2006/relationships/image" Target="../media/image141.jpeg"/><Relationship Id="rId4" Type="http://schemas.openxmlformats.org/officeDocument/2006/relationships/image" Target="../media/image140.jpe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jpeg"/><Relationship Id="rId3" Type="http://schemas.openxmlformats.org/officeDocument/2006/relationships/image" Target="../media/image70.jpeg"/><Relationship Id="rId7" Type="http://schemas.openxmlformats.org/officeDocument/2006/relationships/image" Target="../media/image7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4.jpeg"/><Relationship Id="rId5" Type="http://schemas.openxmlformats.org/officeDocument/2006/relationships/image" Target="../media/image144.jpeg"/><Relationship Id="rId10" Type="http://schemas.openxmlformats.org/officeDocument/2006/relationships/image" Target="../media/image145.png"/><Relationship Id="rId4" Type="http://schemas.openxmlformats.org/officeDocument/2006/relationships/image" Target="../media/image72.jpeg"/><Relationship Id="rId9" Type="http://schemas.openxmlformats.org/officeDocument/2006/relationships/image" Target="../media/image77.pn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1.jpeg"/><Relationship Id="rId3" Type="http://schemas.openxmlformats.org/officeDocument/2006/relationships/image" Target="../media/image146.jpeg"/><Relationship Id="rId7" Type="http://schemas.openxmlformats.org/officeDocument/2006/relationships/image" Target="../media/image15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9.jpeg"/><Relationship Id="rId5" Type="http://schemas.openxmlformats.org/officeDocument/2006/relationships/image" Target="../media/image148.jpeg"/><Relationship Id="rId4" Type="http://schemas.openxmlformats.org/officeDocument/2006/relationships/image" Target="../media/image147.jpeg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7.jpeg"/><Relationship Id="rId13" Type="http://schemas.openxmlformats.org/officeDocument/2006/relationships/image" Target="../media/image161.jpeg"/><Relationship Id="rId3" Type="http://schemas.openxmlformats.org/officeDocument/2006/relationships/image" Target="../media/image152.jpeg"/><Relationship Id="rId7" Type="http://schemas.openxmlformats.org/officeDocument/2006/relationships/image" Target="../media/image156.jpeg"/><Relationship Id="rId12" Type="http://schemas.openxmlformats.org/officeDocument/2006/relationships/image" Target="../media/image160.png"/><Relationship Id="rId2" Type="http://schemas.openxmlformats.org/officeDocument/2006/relationships/notesSlide" Target="../notesSlides/notesSlide17.xml"/><Relationship Id="rId16" Type="http://schemas.openxmlformats.org/officeDocument/2006/relationships/image" Target="../media/image16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5.jpeg"/><Relationship Id="rId11" Type="http://schemas.openxmlformats.org/officeDocument/2006/relationships/image" Target="../media/image107.png"/><Relationship Id="rId5" Type="http://schemas.openxmlformats.org/officeDocument/2006/relationships/image" Target="../media/image154.jpeg"/><Relationship Id="rId15" Type="http://schemas.openxmlformats.org/officeDocument/2006/relationships/image" Target="../media/image163.jpeg"/><Relationship Id="rId10" Type="http://schemas.openxmlformats.org/officeDocument/2006/relationships/image" Target="../media/image159.jpeg"/><Relationship Id="rId4" Type="http://schemas.openxmlformats.org/officeDocument/2006/relationships/image" Target="../media/image153.jpeg"/><Relationship Id="rId9" Type="http://schemas.openxmlformats.org/officeDocument/2006/relationships/image" Target="../media/image158.jpeg"/><Relationship Id="rId14" Type="http://schemas.openxmlformats.org/officeDocument/2006/relationships/image" Target="../media/image162.jpeg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1.jpeg"/><Relationship Id="rId3" Type="http://schemas.openxmlformats.org/officeDocument/2006/relationships/image" Target="../media/image166.jpeg"/><Relationship Id="rId7" Type="http://schemas.openxmlformats.org/officeDocument/2006/relationships/image" Target="../media/image170.jpeg"/><Relationship Id="rId2" Type="http://schemas.openxmlformats.org/officeDocument/2006/relationships/image" Target="../media/image16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9.jpeg"/><Relationship Id="rId5" Type="http://schemas.openxmlformats.org/officeDocument/2006/relationships/image" Target="../media/image168.jpeg"/><Relationship Id="rId4" Type="http://schemas.openxmlformats.org/officeDocument/2006/relationships/image" Target="../media/image167.jpeg"/><Relationship Id="rId9" Type="http://schemas.openxmlformats.org/officeDocument/2006/relationships/image" Target="../media/image172.jpeg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8.wmf"/><Relationship Id="rId13" Type="http://schemas.openxmlformats.org/officeDocument/2006/relationships/image" Target="../media/image183.jpeg"/><Relationship Id="rId3" Type="http://schemas.openxmlformats.org/officeDocument/2006/relationships/image" Target="../media/image173.jpeg"/><Relationship Id="rId7" Type="http://schemas.openxmlformats.org/officeDocument/2006/relationships/image" Target="../media/image177.jpeg"/><Relationship Id="rId12" Type="http://schemas.openxmlformats.org/officeDocument/2006/relationships/image" Target="../media/image18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6.jpeg"/><Relationship Id="rId11" Type="http://schemas.openxmlformats.org/officeDocument/2006/relationships/image" Target="../media/image181.wmf"/><Relationship Id="rId5" Type="http://schemas.openxmlformats.org/officeDocument/2006/relationships/image" Target="../media/image175.jpeg"/><Relationship Id="rId10" Type="http://schemas.openxmlformats.org/officeDocument/2006/relationships/image" Target="../media/image180.png"/><Relationship Id="rId4" Type="http://schemas.openxmlformats.org/officeDocument/2006/relationships/image" Target="../media/image174.jpeg"/><Relationship Id="rId9" Type="http://schemas.openxmlformats.org/officeDocument/2006/relationships/image" Target="../media/image179.jpeg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9.jpeg"/><Relationship Id="rId3" Type="http://schemas.openxmlformats.org/officeDocument/2006/relationships/image" Target="../media/image184.jpeg"/><Relationship Id="rId7" Type="http://schemas.openxmlformats.org/officeDocument/2006/relationships/image" Target="../media/image18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7.jpeg"/><Relationship Id="rId5" Type="http://schemas.openxmlformats.org/officeDocument/2006/relationships/image" Target="../media/image186.jpeg"/><Relationship Id="rId10" Type="http://schemas.openxmlformats.org/officeDocument/2006/relationships/image" Target="../media/image191.jpeg"/><Relationship Id="rId4" Type="http://schemas.openxmlformats.org/officeDocument/2006/relationships/image" Target="../media/image185.jpeg"/><Relationship Id="rId9" Type="http://schemas.openxmlformats.org/officeDocument/2006/relationships/image" Target="../media/image190.jpeg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7.jpeg"/><Relationship Id="rId3" Type="http://schemas.openxmlformats.org/officeDocument/2006/relationships/image" Target="../media/image192.jpeg"/><Relationship Id="rId7" Type="http://schemas.openxmlformats.org/officeDocument/2006/relationships/image" Target="../media/image19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5.jpeg"/><Relationship Id="rId5" Type="http://schemas.openxmlformats.org/officeDocument/2006/relationships/image" Target="../media/image194.jpeg"/><Relationship Id="rId10" Type="http://schemas.openxmlformats.org/officeDocument/2006/relationships/image" Target="../media/image199.jpeg"/><Relationship Id="rId4" Type="http://schemas.openxmlformats.org/officeDocument/2006/relationships/image" Target="../media/image193.jpeg"/><Relationship Id="rId9" Type="http://schemas.openxmlformats.org/officeDocument/2006/relationships/image" Target="../media/image19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" Target="slide20.xml"/><Relationship Id="rId7" Type="http://schemas.openxmlformats.org/officeDocument/2006/relationships/image" Target="../media/image202.jpeg"/><Relationship Id="rId12" Type="http://schemas.openxmlformats.org/officeDocument/2006/relationships/image" Target="../media/image20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1.jpeg"/><Relationship Id="rId11" Type="http://schemas.openxmlformats.org/officeDocument/2006/relationships/image" Target="../media/image205.jpeg"/><Relationship Id="rId5" Type="http://schemas.openxmlformats.org/officeDocument/2006/relationships/slide" Target="slide16.xml"/><Relationship Id="rId10" Type="http://schemas.openxmlformats.org/officeDocument/2006/relationships/image" Target="../media/image204.jpeg"/><Relationship Id="rId4" Type="http://schemas.openxmlformats.org/officeDocument/2006/relationships/image" Target="../media/image200.jpeg"/><Relationship Id="rId9" Type="http://schemas.openxmlformats.org/officeDocument/2006/relationships/image" Target="../media/image203.png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2.jpeg"/><Relationship Id="rId3" Type="http://schemas.openxmlformats.org/officeDocument/2006/relationships/image" Target="../media/image207.jpeg"/><Relationship Id="rId7" Type="http://schemas.openxmlformats.org/officeDocument/2006/relationships/image" Target="../media/image21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0.jpeg"/><Relationship Id="rId5" Type="http://schemas.openxmlformats.org/officeDocument/2006/relationships/image" Target="../media/image209.jpeg"/><Relationship Id="rId4" Type="http://schemas.openxmlformats.org/officeDocument/2006/relationships/image" Target="../media/image208.jpeg"/><Relationship Id="rId9" Type="http://schemas.openxmlformats.org/officeDocument/2006/relationships/image" Target="../media/image213.png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9.png"/><Relationship Id="rId3" Type="http://schemas.openxmlformats.org/officeDocument/2006/relationships/image" Target="../media/image214.jpeg"/><Relationship Id="rId7" Type="http://schemas.openxmlformats.org/officeDocument/2006/relationships/image" Target="../media/image21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7.jpeg"/><Relationship Id="rId5" Type="http://schemas.openxmlformats.org/officeDocument/2006/relationships/image" Target="../media/image216.jpeg"/><Relationship Id="rId10" Type="http://schemas.openxmlformats.org/officeDocument/2006/relationships/image" Target="../media/image221.jpg"/><Relationship Id="rId4" Type="http://schemas.openxmlformats.org/officeDocument/2006/relationships/image" Target="../media/image215.jpeg"/><Relationship Id="rId9" Type="http://schemas.openxmlformats.org/officeDocument/2006/relationships/image" Target="../media/image220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3.jpeg"/><Relationship Id="rId2" Type="http://schemas.openxmlformats.org/officeDocument/2006/relationships/image" Target="../media/image22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5.jpeg"/><Relationship Id="rId4" Type="http://schemas.openxmlformats.org/officeDocument/2006/relationships/image" Target="../media/image224.jpeg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0.jpeg"/><Relationship Id="rId3" Type="http://schemas.openxmlformats.org/officeDocument/2006/relationships/image" Target="../media/image226.jpeg"/><Relationship Id="rId7" Type="http://schemas.openxmlformats.org/officeDocument/2006/relationships/image" Target="../media/image9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9.jpeg"/><Relationship Id="rId5" Type="http://schemas.openxmlformats.org/officeDocument/2006/relationships/image" Target="../media/image228.jpeg"/><Relationship Id="rId4" Type="http://schemas.openxmlformats.org/officeDocument/2006/relationships/image" Target="../media/image227.jpe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4.jpeg"/><Relationship Id="rId5" Type="http://schemas.openxmlformats.org/officeDocument/2006/relationships/image" Target="../media/image233.jpeg"/><Relationship Id="rId4" Type="http://schemas.openxmlformats.org/officeDocument/2006/relationships/image" Target="../media/image232.jpe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6.jpg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0.jpeg"/><Relationship Id="rId3" Type="http://schemas.openxmlformats.org/officeDocument/2006/relationships/image" Target="../media/image235.png"/><Relationship Id="rId7" Type="http://schemas.openxmlformats.org/officeDocument/2006/relationships/image" Target="../media/image23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8.png"/><Relationship Id="rId11" Type="http://schemas.openxmlformats.org/officeDocument/2006/relationships/image" Target="../media/image243.jpeg"/><Relationship Id="rId5" Type="http://schemas.openxmlformats.org/officeDocument/2006/relationships/image" Target="../media/image237.jpeg"/><Relationship Id="rId10" Type="http://schemas.openxmlformats.org/officeDocument/2006/relationships/image" Target="../media/image242.jpeg"/><Relationship Id="rId4" Type="http://schemas.openxmlformats.org/officeDocument/2006/relationships/image" Target="../media/image236.jpeg"/><Relationship Id="rId9" Type="http://schemas.openxmlformats.org/officeDocument/2006/relationships/image" Target="../media/image241.jpeg"/></Relationships>
</file>

<file path=ppt/slides/_rels/slide8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8.jpeg"/><Relationship Id="rId3" Type="http://schemas.openxmlformats.org/officeDocument/2006/relationships/image" Target="../media/image235.png"/><Relationship Id="rId7" Type="http://schemas.openxmlformats.org/officeDocument/2006/relationships/image" Target="../media/image247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6.png"/><Relationship Id="rId11" Type="http://schemas.openxmlformats.org/officeDocument/2006/relationships/image" Target="../media/image250.jpeg"/><Relationship Id="rId5" Type="http://schemas.openxmlformats.org/officeDocument/2006/relationships/image" Target="../media/image245.png"/><Relationship Id="rId10" Type="http://schemas.openxmlformats.org/officeDocument/2006/relationships/image" Target="../media/image249.jpeg"/><Relationship Id="rId4" Type="http://schemas.openxmlformats.org/officeDocument/2006/relationships/image" Target="../media/image244.png"/><Relationship Id="rId9" Type="http://schemas.openxmlformats.org/officeDocument/2006/relationships/image" Target="../media/image238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1.jpeg"/><Relationship Id="rId1" Type="http://schemas.openxmlformats.org/officeDocument/2006/relationships/slideLayout" Target="../slideLayouts/slideLayout6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6.jpg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520" y="1124744"/>
            <a:ext cx="8496944" cy="4176464"/>
          </a:xfrm>
        </p:spPr>
        <p:txBody>
          <a:bodyPr/>
          <a:lstStyle/>
          <a:p>
            <a:r>
              <a:rPr lang="de-DE" altLang="en-US" sz="1400" dirty="0" smtClean="0"/>
              <a:t> </a:t>
            </a:r>
            <a:br>
              <a:rPr lang="de-DE" altLang="en-US" sz="1400" dirty="0" smtClean="0"/>
            </a:br>
            <a:r>
              <a:rPr lang="de-DE" altLang="en-US" sz="1400" dirty="0"/>
              <a:t/>
            </a:r>
            <a:br>
              <a:rPr lang="de-DE" altLang="en-US" sz="1400" dirty="0"/>
            </a:br>
            <a:r>
              <a:rPr lang="de-DE" altLang="en-US" sz="1400" dirty="0" smtClean="0"/>
              <a:t/>
            </a:r>
            <a:br>
              <a:rPr lang="de-DE" altLang="en-US" sz="1400" dirty="0" smtClean="0"/>
            </a:br>
            <a:r>
              <a:rPr lang="de-DE" altLang="en-US" sz="1400" dirty="0"/>
              <a:t> </a:t>
            </a:r>
            <a:r>
              <a:rPr lang="de-DE" altLang="en-US" sz="1400" dirty="0" smtClean="0"/>
              <a:t>      </a:t>
            </a:r>
            <a:r>
              <a:rPr lang="de-DE" altLang="en-US" sz="4000" b="1" u="sng" dirty="0" smtClean="0"/>
              <a:t>Technologies in Diesel </a:t>
            </a:r>
            <a:r>
              <a:rPr lang="de-DE" altLang="en-US" sz="4000" b="1" u="sng" dirty="0" err="1" smtClean="0"/>
              <a:t>Engines</a:t>
            </a:r>
            <a:r>
              <a:rPr lang="de-DE" altLang="en-US" sz="4000" b="1" u="sng" dirty="0" smtClean="0"/>
              <a:t/>
            </a:r>
            <a:br>
              <a:rPr lang="de-DE" altLang="en-US" sz="4000" b="1" u="sng" dirty="0" smtClean="0"/>
            </a:br>
            <a:r>
              <a:rPr lang="de-DE" altLang="en-US" sz="4000" b="1" u="sng" dirty="0" smtClean="0"/>
              <a:t/>
            </a:r>
            <a:br>
              <a:rPr lang="de-DE" altLang="en-US" sz="4000" b="1" u="sng" dirty="0" smtClean="0"/>
            </a:br>
            <a:r>
              <a:rPr lang="de-DE" altLang="en-US" sz="4000" b="1" dirty="0" smtClean="0"/>
              <a:t>         </a:t>
            </a:r>
            <a:r>
              <a:rPr lang="de-DE" altLang="en-US" sz="4000" b="1" dirty="0"/>
              <a:t/>
            </a:r>
            <a:br>
              <a:rPr lang="de-DE" altLang="en-US" sz="4000" b="1" dirty="0"/>
            </a:br>
            <a:r>
              <a:rPr lang="de-DE" altLang="en-US" sz="4000" b="1" dirty="0" smtClean="0"/>
              <a:t> </a:t>
            </a:r>
            <a:r>
              <a:rPr lang="de-DE" altLang="en-US" sz="3200" b="1" dirty="0" smtClean="0"/>
              <a:t>Ajay Yadav</a:t>
            </a:r>
            <a:br>
              <a:rPr lang="de-DE" altLang="en-US" sz="3200" b="1" dirty="0" smtClean="0"/>
            </a:br>
            <a:r>
              <a:rPr lang="de-DE" altLang="en-US" sz="4000" b="1" dirty="0" smtClean="0"/>
              <a:t> </a:t>
            </a:r>
            <a:r>
              <a:rPr lang="de-DE" altLang="en-US" sz="3200" b="1" dirty="0" smtClean="0"/>
              <a:t>MTU </a:t>
            </a:r>
            <a:r>
              <a:rPr lang="de-DE" altLang="en-US" sz="3200" b="1" dirty="0"/>
              <a:t>India Pvt Ltd</a:t>
            </a:r>
            <a:r>
              <a:rPr lang="de-DE" altLang="en-US" sz="3200" b="1" u="sng" dirty="0" smtClean="0">
                <a:solidFill>
                  <a:srgbClr val="FFFFFF"/>
                </a:solidFill>
              </a:rPr>
              <a:t/>
            </a:r>
            <a:br>
              <a:rPr lang="de-DE" altLang="en-US" sz="3200" b="1" u="sng" dirty="0" smtClean="0">
                <a:solidFill>
                  <a:srgbClr val="FFFFFF"/>
                </a:solidFill>
              </a:rPr>
            </a:br>
            <a:r>
              <a:rPr lang="de-DE" altLang="en-US" sz="3200" b="1" dirty="0" smtClean="0">
                <a:solidFill>
                  <a:srgbClr val="FFFFFF"/>
                </a:solidFill>
              </a:rPr>
              <a:t>          </a:t>
            </a:r>
            <a:endParaRPr lang="de-DE" altLang="en-US" sz="4000" b="1" u="sng" dirty="0"/>
          </a:p>
        </p:txBody>
      </p:sp>
    </p:spTree>
    <p:extLst>
      <p:ext uri="{BB962C8B-B14F-4D97-AF65-F5344CB8AC3E}">
        <p14:creationId xmlns:p14="http://schemas.microsoft.com/office/powerpoint/2010/main" val="179380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7121" y="2199729"/>
            <a:ext cx="8378568" cy="360553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20" y="980728"/>
            <a:ext cx="8595360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97121" y="390525"/>
            <a:ext cx="8378568" cy="877888"/>
          </a:xfrm>
        </p:spPr>
        <p:txBody>
          <a:bodyPr/>
          <a:lstStyle/>
          <a:p>
            <a:r>
              <a:rPr lang="en-US" b="1" dirty="0" smtClean="0"/>
              <a:t>                            </a:t>
            </a:r>
            <a:r>
              <a:rPr lang="en-US" b="1" u="sng" dirty="0" smtClean="0"/>
              <a:t>Emission Challenges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7152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 smtClean="0"/>
              <a:t>          </a:t>
            </a:r>
            <a:r>
              <a:rPr lang="en-US" sz="4000" b="1" u="sng" dirty="0" smtClean="0"/>
              <a:t>Emission Challenges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/>
              <a:t> </a:t>
            </a:r>
            <a:r>
              <a:rPr lang="en-US" sz="4000" b="1" dirty="0" smtClean="0"/>
              <a:t>           </a:t>
            </a:r>
            <a:r>
              <a:rPr lang="en-US" sz="4000" b="1" u="sng" dirty="0" smtClean="0"/>
              <a:t>Soot </a:t>
            </a:r>
            <a:r>
              <a:rPr lang="en-US" sz="4000" b="1" u="sng" dirty="0" err="1" smtClean="0"/>
              <a:t>Nox</a:t>
            </a:r>
            <a:r>
              <a:rPr lang="en-US" sz="4000" b="1" u="sng" dirty="0" smtClean="0"/>
              <a:t> Trade-Off</a:t>
            </a:r>
            <a:endParaRPr lang="en-US" sz="4000" b="1" u="sng" dirty="0"/>
          </a:p>
        </p:txBody>
      </p:sp>
    </p:spTree>
    <p:extLst>
      <p:ext uri="{BB962C8B-B14F-4D97-AF65-F5344CB8AC3E}">
        <p14:creationId xmlns:p14="http://schemas.microsoft.com/office/powerpoint/2010/main" val="92539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9144000" cy="612775"/>
          </a:xfrm>
          <a:noFill/>
        </p:spPr>
        <p:txBody>
          <a:bodyPr/>
          <a:lstStyle/>
          <a:p>
            <a:pPr eaLnBrk="1" hangingPunct="1"/>
            <a:r>
              <a:rPr lang="de-DE" altLang="en-US" b="1" dirty="0" smtClean="0"/>
              <a:t>         </a:t>
            </a:r>
            <a:r>
              <a:rPr lang="de-DE" altLang="en-US" b="1" u="sng" dirty="0" smtClean="0"/>
              <a:t>Diesel Engine: Formation </a:t>
            </a:r>
            <a:r>
              <a:rPr lang="de-DE" altLang="en-US" b="1" u="sng" dirty="0" err="1" smtClean="0"/>
              <a:t>of</a:t>
            </a:r>
            <a:r>
              <a:rPr lang="de-DE" altLang="en-US" b="1" u="sng" dirty="0" smtClean="0"/>
              <a:t> </a:t>
            </a:r>
            <a:r>
              <a:rPr lang="de-DE" altLang="en-US" b="1" u="sng" dirty="0" err="1" smtClean="0"/>
              <a:t>Pollutants</a:t>
            </a:r>
            <a:endParaRPr lang="de-DE" altLang="en-US" b="1" u="sng" dirty="0" smtClean="0"/>
          </a:p>
        </p:txBody>
      </p:sp>
      <p:pic>
        <p:nvPicPr>
          <p:cNvPr id="14340" name="Picture 3" descr="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75" y="2630488"/>
            <a:ext cx="4959350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2351088" y="2998788"/>
            <a:ext cx="1320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en-US" sz="1400" b="1" dirty="0"/>
              <a:t>Air, 650 °C</a:t>
            </a:r>
          </a:p>
        </p:txBody>
      </p:sp>
      <p:sp>
        <p:nvSpPr>
          <p:cNvPr id="14342" name="Text Box 5"/>
          <p:cNvSpPr txBox="1">
            <a:spLocks noChangeArrowheads="1"/>
          </p:cNvSpPr>
          <p:nvPr/>
        </p:nvSpPr>
        <p:spPr bwMode="auto">
          <a:xfrm>
            <a:off x="5718175" y="2544763"/>
            <a:ext cx="29940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en-US" sz="1400" b="1" dirty="0" err="1"/>
              <a:t>oxygen-rich</a:t>
            </a:r>
            <a:r>
              <a:rPr lang="de-DE" altLang="en-US" sz="1400" b="1" dirty="0"/>
              <a:t> </a:t>
            </a:r>
            <a:r>
              <a:rPr lang="de-DE" altLang="en-US" sz="1400" b="1" dirty="0" err="1"/>
              <a:t>combustion</a:t>
            </a:r>
            <a:endParaRPr lang="de-DE" altLang="en-US" sz="1400" b="1" dirty="0"/>
          </a:p>
          <a:p>
            <a:pPr eaLnBrk="1" hangingPunct="1">
              <a:spcBef>
                <a:spcPct val="0"/>
              </a:spcBef>
            </a:pPr>
            <a:r>
              <a:rPr lang="de-DE" altLang="en-US" sz="1400" b="1" dirty="0"/>
              <a:t>~2400 °C </a:t>
            </a:r>
            <a:r>
              <a:rPr lang="de-DE" altLang="en-US" sz="1400" b="1" dirty="0">
                <a:sym typeface="Wingdings" pitchFamily="2" charset="2"/>
              </a:rPr>
              <a:t></a:t>
            </a:r>
            <a:r>
              <a:rPr lang="de-DE" altLang="en-US" sz="1400" b="1" u="sng" dirty="0" err="1"/>
              <a:t>NO</a:t>
            </a:r>
            <a:r>
              <a:rPr lang="de-DE" altLang="en-US" sz="1800" b="1" u="sng" baseline="-25000" dirty="0" err="1"/>
              <a:t>x</a:t>
            </a:r>
            <a:endParaRPr lang="de-DE" altLang="en-US" sz="1800" b="1" u="sng" baseline="-25000" dirty="0"/>
          </a:p>
        </p:txBody>
      </p:sp>
      <p:sp>
        <p:nvSpPr>
          <p:cNvPr id="14343" name="Text Box 6"/>
          <p:cNvSpPr txBox="1">
            <a:spLocks noChangeArrowheads="1"/>
          </p:cNvSpPr>
          <p:nvPr/>
        </p:nvSpPr>
        <p:spPr bwMode="auto">
          <a:xfrm>
            <a:off x="5749925" y="4098925"/>
            <a:ext cx="256698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en-US" sz="1400" b="1" dirty="0"/>
              <a:t>partial </a:t>
            </a:r>
            <a:r>
              <a:rPr lang="de-DE" altLang="en-US" sz="1400" b="1" dirty="0" err="1"/>
              <a:t>combustion</a:t>
            </a:r>
            <a:r>
              <a:rPr lang="de-DE" altLang="en-US" sz="1400" b="1" dirty="0"/>
              <a:t>, lack </a:t>
            </a:r>
            <a:r>
              <a:rPr lang="de-DE" altLang="en-US" sz="1400" b="1" dirty="0" err="1"/>
              <a:t>of</a:t>
            </a:r>
            <a:r>
              <a:rPr lang="de-DE" altLang="en-US" sz="1400" b="1" dirty="0"/>
              <a:t> </a:t>
            </a:r>
            <a:r>
              <a:rPr lang="de-DE" altLang="en-US" sz="1400" b="1" dirty="0" err="1"/>
              <a:t>oxygen</a:t>
            </a:r>
            <a:r>
              <a:rPr lang="de-DE" altLang="en-US" sz="1400" b="1" dirty="0"/>
              <a:t>, ~1300 °C </a:t>
            </a:r>
            <a:r>
              <a:rPr lang="de-DE" altLang="en-US" sz="1400" b="1" dirty="0">
                <a:sym typeface="Wingdings" pitchFamily="2" charset="2"/>
              </a:rPr>
              <a:t> </a:t>
            </a:r>
            <a:r>
              <a:rPr lang="de-DE" altLang="en-US" sz="1400" b="1" u="sng" dirty="0" err="1">
                <a:sym typeface="Wingdings" pitchFamily="2" charset="2"/>
              </a:rPr>
              <a:t>soot</a:t>
            </a:r>
            <a:endParaRPr lang="de-DE" altLang="en-US" sz="1800" b="1" u="sng" baseline="-25000" dirty="0"/>
          </a:p>
        </p:txBody>
      </p:sp>
      <p:sp>
        <p:nvSpPr>
          <p:cNvPr id="14344" name="Text Box 7"/>
          <p:cNvSpPr txBox="1">
            <a:spLocks noChangeArrowheads="1"/>
          </p:cNvSpPr>
          <p:nvPr/>
        </p:nvSpPr>
        <p:spPr bwMode="auto">
          <a:xfrm>
            <a:off x="1133475" y="4013200"/>
            <a:ext cx="1041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en-US" sz="1400" b="1" dirty="0" err="1"/>
              <a:t>fuel</a:t>
            </a:r>
            <a:r>
              <a:rPr lang="de-DE" altLang="en-US" sz="1400" b="1" dirty="0"/>
              <a:t> 70 °C</a:t>
            </a:r>
          </a:p>
        </p:txBody>
      </p:sp>
      <p:sp>
        <p:nvSpPr>
          <p:cNvPr id="14345" name="Rectangle 8"/>
          <p:cNvSpPr>
            <a:spLocks noChangeArrowheads="1"/>
          </p:cNvSpPr>
          <p:nvPr/>
        </p:nvSpPr>
        <p:spPr bwMode="auto">
          <a:xfrm>
            <a:off x="739775" y="4869160"/>
            <a:ext cx="3132138" cy="7969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en-US"/>
          </a:p>
        </p:txBody>
      </p:sp>
      <p:sp>
        <p:nvSpPr>
          <p:cNvPr id="14346" name="Text Box 9"/>
          <p:cNvSpPr txBox="1">
            <a:spLocks noChangeArrowheads="1"/>
          </p:cNvSpPr>
          <p:nvPr/>
        </p:nvSpPr>
        <p:spPr bwMode="auto">
          <a:xfrm>
            <a:off x="889000" y="4941168"/>
            <a:ext cx="317817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en-US" sz="1500" b="1" dirty="0"/>
              <a:t>Diesel </a:t>
            </a:r>
            <a:r>
              <a:rPr lang="de-DE" altLang="en-US" sz="1500" b="1" dirty="0" err="1"/>
              <a:t>engine</a:t>
            </a:r>
            <a:r>
              <a:rPr lang="de-DE" altLang="en-US" sz="1500" b="1" dirty="0"/>
              <a:t>: </a:t>
            </a:r>
            <a:r>
              <a:rPr lang="de-DE" altLang="en-US" sz="1500" b="1" dirty="0" err="1"/>
              <a:t>simultaneous</a:t>
            </a:r>
            <a:r>
              <a:rPr lang="de-DE" altLang="en-US" sz="1500" b="1" dirty="0"/>
              <a:t> </a:t>
            </a:r>
            <a:r>
              <a:rPr lang="de-DE" altLang="en-US" sz="1500" b="1" dirty="0" err="1"/>
              <a:t>formation</a:t>
            </a:r>
            <a:r>
              <a:rPr lang="de-DE" altLang="en-US" sz="1500" b="1" dirty="0"/>
              <a:t> </a:t>
            </a:r>
            <a:r>
              <a:rPr lang="de-DE" altLang="en-US" sz="1500" b="1" dirty="0" err="1"/>
              <a:t>of</a:t>
            </a:r>
            <a:r>
              <a:rPr lang="de-DE" altLang="en-US" sz="1500" b="1" dirty="0"/>
              <a:t> </a:t>
            </a:r>
            <a:r>
              <a:rPr lang="de-DE" altLang="en-US" sz="1500" b="1" dirty="0" err="1"/>
              <a:t>soot</a:t>
            </a:r>
            <a:r>
              <a:rPr lang="de-DE" altLang="en-US" sz="1500" b="1" dirty="0"/>
              <a:t> </a:t>
            </a:r>
            <a:r>
              <a:rPr lang="de-DE" altLang="en-US" sz="1500" b="1" dirty="0" err="1"/>
              <a:t>and</a:t>
            </a:r>
            <a:r>
              <a:rPr lang="de-DE" altLang="en-US" sz="1500" b="1" dirty="0"/>
              <a:t> </a:t>
            </a:r>
            <a:r>
              <a:rPr lang="de-DE" altLang="en-US" sz="1500" b="1" dirty="0" err="1"/>
              <a:t>NOx</a:t>
            </a:r>
            <a:endParaRPr lang="de-DE" altLang="en-US" sz="1500" b="1" dirty="0"/>
          </a:p>
        </p:txBody>
      </p:sp>
    </p:spTree>
    <p:extLst>
      <p:ext uri="{BB962C8B-B14F-4D97-AF65-F5344CB8AC3E}">
        <p14:creationId xmlns:p14="http://schemas.microsoft.com/office/powerpoint/2010/main" val="404314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0"/>
          <p:cNvSpPr>
            <a:spLocks noGrp="1" noChangeArrowheads="1"/>
          </p:cNvSpPr>
          <p:nvPr>
            <p:ph type="title" idx="4294967295"/>
          </p:nvPr>
        </p:nvSpPr>
        <p:spPr>
          <a:xfrm>
            <a:off x="385763" y="260350"/>
            <a:ext cx="9144000" cy="706438"/>
          </a:xfrm>
          <a:noFill/>
        </p:spPr>
        <p:txBody>
          <a:bodyPr/>
          <a:lstStyle/>
          <a:p>
            <a:pPr eaLnBrk="1" hangingPunct="1"/>
            <a:r>
              <a:rPr lang="de-DE" altLang="en-US" b="1" dirty="0" smtClean="0"/>
              <a:t>         </a:t>
            </a:r>
            <a:r>
              <a:rPr lang="de-DE" altLang="en-US" b="1" dirty="0"/>
              <a:t> </a:t>
            </a:r>
            <a:r>
              <a:rPr lang="de-DE" altLang="en-US" b="1" dirty="0" smtClean="0"/>
              <a:t>                   </a:t>
            </a:r>
            <a:r>
              <a:rPr lang="de-DE" altLang="en-US" b="1" u="sng" dirty="0" smtClean="0"/>
              <a:t>Formation </a:t>
            </a:r>
            <a:r>
              <a:rPr lang="de-DE" altLang="en-US" b="1" u="sng" dirty="0" err="1" smtClean="0"/>
              <a:t>of</a:t>
            </a:r>
            <a:r>
              <a:rPr lang="de-DE" altLang="en-US" b="1" u="sng" dirty="0" smtClean="0"/>
              <a:t> </a:t>
            </a:r>
            <a:r>
              <a:rPr lang="de-DE" altLang="en-US" b="1" u="sng" dirty="0" err="1" smtClean="0"/>
              <a:t>Pollutants</a:t>
            </a:r>
            <a:endParaRPr lang="de-DE" altLang="en-US" b="1" u="sng" dirty="0" smtClean="0"/>
          </a:p>
        </p:txBody>
      </p:sp>
      <p:sp>
        <p:nvSpPr>
          <p:cNvPr id="15364" name="Rectangle 8"/>
          <p:cNvSpPr>
            <a:spLocks noChangeArrowheads="1"/>
          </p:cNvSpPr>
          <p:nvPr/>
        </p:nvSpPr>
        <p:spPr bwMode="auto">
          <a:xfrm>
            <a:off x="385763" y="5013176"/>
            <a:ext cx="3201987" cy="80803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en-US"/>
          </a:p>
        </p:txBody>
      </p:sp>
      <p:sp>
        <p:nvSpPr>
          <p:cNvPr id="15365" name="Text Box 9"/>
          <p:cNvSpPr txBox="1">
            <a:spLocks noChangeArrowheads="1"/>
          </p:cNvSpPr>
          <p:nvPr/>
        </p:nvSpPr>
        <p:spPr bwMode="auto">
          <a:xfrm>
            <a:off x="323850" y="1349375"/>
            <a:ext cx="7515225" cy="229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en-US" sz="1600" b="1" u="sng" dirty="0"/>
              <a:t>Formation </a:t>
            </a:r>
            <a:r>
              <a:rPr lang="de-DE" altLang="en-US" sz="1600" b="1" u="sng" dirty="0" err="1"/>
              <a:t>of</a:t>
            </a:r>
            <a:r>
              <a:rPr lang="de-DE" altLang="en-US" sz="1600" b="1" u="sng" dirty="0"/>
              <a:t> </a:t>
            </a:r>
            <a:r>
              <a:rPr lang="de-DE" altLang="en-US" sz="1600" b="1" u="sng" dirty="0" err="1"/>
              <a:t>nitrogen</a:t>
            </a:r>
            <a:r>
              <a:rPr lang="de-DE" altLang="en-US" sz="1600" b="1" u="sng" dirty="0"/>
              <a:t> </a:t>
            </a:r>
            <a:r>
              <a:rPr lang="de-DE" altLang="en-US" sz="1600" b="1" u="sng" dirty="0" err="1"/>
              <a:t>oxides</a:t>
            </a:r>
            <a:r>
              <a:rPr lang="de-DE" altLang="en-US" sz="1600" b="1" u="sng" dirty="0"/>
              <a:t> (</a:t>
            </a:r>
            <a:r>
              <a:rPr lang="de-DE" altLang="en-US" sz="1600" b="1" u="sng" dirty="0" err="1"/>
              <a:t>NO</a:t>
            </a:r>
            <a:r>
              <a:rPr lang="de-DE" altLang="en-US" sz="1600" b="1" u="sng" baseline="-25000" dirty="0" err="1"/>
              <a:t>x</a:t>
            </a:r>
            <a:r>
              <a:rPr lang="de-DE" altLang="en-US" sz="1600" b="1" u="sng" dirty="0"/>
              <a:t>):</a:t>
            </a:r>
            <a:r>
              <a:rPr lang="de-DE" altLang="en-US" sz="1600" b="1" dirty="0"/>
              <a:t>  </a:t>
            </a:r>
            <a:r>
              <a:rPr lang="de-DE" altLang="en-US" sz="1600" b="1" dirty="0" err="1"/>
              <a:t>Zeldovich-Mechanism</a:t>
            </a:r>
            <a:r>
              <a:rPr lang="de-DE" altLang="en-US" sz="1600" b="1" dirty="0"/>
              <a:t>:</a:t>
            </a:r>
          </a:p>
          <a:p>
            <a:pPr eaLnBrk="1" hangingPunct="1"/>
            <a:endParaRPr lang="de-DE" altLang="en-US" sz="800" b="1" dirty="0"/>
          </a:p>
          <a:p>
            <a:pPr eaLnBrk="1" hangingPunct="1"/>
            <a:endParaRPr lang="de-DE" altLang="en-US" sz="800" b="1" dirty="0"/>
          </a:p>
          <a:p>
            <a:pPr eaLnBrk="1" hangingPunct="1">
              <a:lnSpc>
                <a:spcPct val="130000"/>
              </a:lnSpc>
            </a:pPr>
            <a:r>
              <a:rPr lang="de-DE" altLang="en-US" sz="1600" b="1" dirty="0"/>
              <a:t>(1)</a:t>
            </a:r>
          </a:p>
          <a:p>
            <a:pPr eaLnBrk="1" hangingPunct="1">
              <a:lnSpc>
                <a:spcPct val="130000"/>
              </a:lnSpc>
            </a:pPr>
            <a:r>
              <a:rPr lang="de-DE" altLang="en-US" sz="1600" b="1" dirty="0"/>
              <a:t>(2)</a:t>
            </a:r>
          </a:p>
          <a:p>
            <a:pPr eaLnBrk="1" hangingPunct="1">
              <a:lnSpc>
                <a:spcPct val="130000"/>
              </a:lnSpc>
            </a:pPr>
            <a:r>
              <a:rPr lang="de-DE" altLang="en-US" sz="1600" b="1" dirty="0"/>
              <a:t>(3)</a:t>
            </a:r>
          </a:p>
          <a:p>
            <a:pPr eaLnBrk="1" hangingPunct="1">
              <a:lnSpc>
                <a:spcPct val="130000"/>
              </a:lnSpc>
            </a:pPr>
            <a:endParaRPr lang="de-DE" altLang="en-US" sz="1600" b="1" dirty="0"/>
          </a:p>
          <a:p>
            <a:pPr eaLnBrk="1" hangingPunct="1"/>
            <a:endParaRPr lang="de-DE" altLang="en-US" sz="1400" b="1" dirty="0"/>
          </a:p>
          <a:p>
            <a:pPr eaLnBrk="1" hangingPunct="1"/>
            <a:endParaRPr lang="de-DE" altLang="en-US" sz="1400" b="1" dirty="0"/>
          </a:p>
        </p:txBody>
      </p:sp>
      <p:sp>
        <p:nvSpPr>
          <p:cNvPr id="15366" name="Text Box 10"/>
          <p:cNvSpPr txBox="1">
            <a:spLocks noChangeArrowheads="1"/>
          </p:cNvSpPr>
          <p:nvPr/>
        </p:nvSpPr>
        <p:spPr bwMode="auto">
          <a:xfrm>
            <a:off x="331788" y="4437112"/>
            <a:ext cx="33877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en-US" sz="1600" b="1" u="sng" dirty="0" err="1" smtClean="0"/>
              <a:t>Soot</a:t>
            </a:r>
            <a:r>
              <a:rPr lang="de-DE" altLang="en-US" sz="1600" b="1" u="sng" dirty="0" smtClean="0"/>
              <a:t> Formation</a:t>
            </a:r>
            <a:endParaRPr lang="de-DE" altLang="en-US" sz="1600" b="1" u="sng" dirty="0"/>
          </a:p>
        </p:txBody>
      </p:sp>
      <p:sp>
        <p:nvSpPr>
          <p:cNvPr id="15367" name="Rectangle 11"/>
          <p:cNvSpPr>
            <a:spLocks noChangeArrowheads="1"/>
          </p:cNvSpPr>
          <p:nvPr/>
        </p:nvSpPr>
        <p:spPr bwMode="auto">
          <a:xfrm>
            <a:off x="400050" y="3579813"/>
            <a:ext cx="3132138" cy="7969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en-US" b="1" dirty="0"/>
          </a:p>
        </p:txBody>
      </p:sp>
      <p:sp>
        <p:nvSpPr>
          <p:cNvPr id="15368" name="Text Box 12"/>
          <p:cNvSpPr txBox="1">
            <a:spLocks noChangeArrowheads="1"/>
          </p:cNvSpPr>
          <p:nvPr/>
        </p:nvSpPr>
        <p:spPr bwMode="auto">
          <a:xfrm>
            <a:off x="379413" y="3501008"/>
            <a:ext cx="317817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de-DE" altLang="en-US" sz="1500" b="1" dirty="0" err="1"/>
              <a:t>E</a:t>
            </a:r>
            <a:r>
              <a:rPr lang="de-DE" altLang="en-US" sz="1500" b="1" dirty="0" err="1" smtClean="0"/>
              <a:t>xtent</a:t>
            </a:r>
            <a:r>
              <a:rPr lang="de-DE" altLang="en-US" sz="1500" b="1" dirty="0" smtClean="0"/>
              <a:t>/</a:t>
            </a:r>
            <a:r>
              <a:rPr lang="de-DE" altLang="en-US" sz="1500" b="1" dirty="0" err="1" smtClean="0"/>
              <a:t>height</a:t>
            </a:r>
            <a:r>
              <a:rPr lang="de-DE" altLang="en-US" sz="1500" b="1" dirty="0" smtClean="0"/>
              <a:t> </a:t>
            </a:r>
            <a:r>
              <a:rPr lang="de-DE" altLang="en-US" sz="1500" b="1" dirty="0" err="1"/>
              <a:t>and</a:t>
            </a:r>
            <a:r>
              <a:rPr lang="de-DE" altLang="en-US" sz="1500" b="1" dirty="0"/>
              <a:t> </a:t>
            </a:r>
            <a:r>
              <a:rPr lang="de-DE" altLang="en-US" sz="1500" b="1" dirty="0" err="1"/>
              <a:t>duration</a:t>
            </a:r>
            <a:r>
              <a:rPr lang="de-DE" altLang="en-US" sz="1500" b="1" dirty="0"/>
              <a:t> </a:t>
            </a:r>
            <a:r>
              <a:rPr lang="de-DE" altLang="en-US" sz="1500" b="1" dirty="0" err="1"/>
              <a:t>of</a:t>
            </a:r>
            <a:r>
              <a:rPr lang="de-DE" altLang="en-US" sz="1500" b="1" dirty="0"/>
              <a:t> </a:t>
            </a:r>
            <a:r>
              <a:rPr lang="de-DE" altLang="en-US" sz="1500" b="1" dirty="0" err="1"/>
              <a:t>local</a:t>
            </a:r>
            <a:r>
              <a:rPr lang="de-DE" altLang="en-US" sz="1500" b="1" dirty="0"/>
              <a:t> </a:t>
            </a:r>
            <a:r>
              <a:rPr lang="de-DE" altLang="en-US" sz="1500" b="1" dirty="0" err="1"/>
              <a:t>peak</a:t>
            </a:r>
            <a:r>
              <a:rPr lang="de-DE" altLang="en-US" sz="1500" b="1" dirty="0"/>
              <a:t> </a:t>
            </a:r>
            <a:r>
              <a:rPr lang="de-DE" altLang="en-US" sz="1500" b="1" u="sng" dirty="0" err="1"/>
              <a:t>temperature</a:t>
            </a:r>
            <a:r>
              <a:rPr lang="de-DE" altLang="en-US" sz="1500" b="1" u="sng" dirty="0"/>
              <a:t> </a:t>
            </a:r>
            <a:r>
              <a:rPr lang="de-DE" altLang="en-US" sz="1500" b="1" u="sng" dirty="0" err="1" smtClean="0"/>
              <a:t>important</a:t>
            </a:r>
            <a:endParaRPr lang="de-DE" altLang="en-US" sz="1500" b="1" dirty="0"/>
          </a:p>
        </p:txBody>
      </p:sp>
      <p:graphicFrame>
        <p:nvGraphicFramePr>
          <p:cNvPr id="15369" name="Object 13"/>
          <p:cNvGraphicFramePr>
            <a:graphicFrameLocks noChangeAspect="1"/>
          </p:cNvGraphicFramePr>
          <p:nvPr/>
        </p:nvGraphicFramePr>
        <p:xfrm>
          <a:off x="758825" y="2130425"/>
          <a:ext cx="2247900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0" r:id="rId3" imgW="2247900" imgH="355600" progId="Equation.DSMT4">
                  <p:embed/>
                </p:oleObj>
              </mc:Choice>
              <mc:Fallback>
                <p:oleObj r:id="rId3" imgW="2247900" imgH="355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8825" y="2130425"/>
                        <a:ext cx="2247900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370" name="Picture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25" y="2601913"/>
            <a:ext cx="220027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371" name="Object 15"/>
          <p:cNvGraphicFramePr>
            <a:graphicFrameLocks noChangeAspect="1"/>
          </p:cNvGraphicFramePr>
          <p:nvPr/>
        </p:nvGraphicFramePr>
        <p:xfrm>
          <a:off x="746125" y="3052763"/>
          <a:ext cx="2352675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1" r:id="rId6" imgW="2349500" imgH="304800" progId="Equation.DSMT4">
                  <p:embed/>
                </p:oleObj>
              </mc:Choice>
              <mc:Fallback>
                <p:oleObj r:id="rId6" imgW="2349500" imgH="304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125" y="3052763"/>
                        <a:ext cx="2352675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2" name="Text Box 16"/>
          <p:cNvSpPr txBox="1">
            <a:spLocks noChangeArrowheads="1"/>
          </p:cNvSpPr>
          <p:nvPr/>
        </p:nvSpPr>
        <p:spPr bwMode="auto">
          <a:xfrm>
            <a:off x="368300" y="5013176"/>
            <a:ext cx="33877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en-US" sz="1500" b="1" dirty="0" err="1"/>
              <a:t>P</a:t>
            </a:r>
            <a:r>
              <a:rPr lang="de-DE" altLang="en-US" sz="1500" b="1" dirty="0" err="1" smtClean="0"/>
              <a:t>roduction</a:t>
            </a:r>
            <a:r>
              <a:rPr lang="de-DE" altLang="en-US" sz="1500" b="1" dirty="0"/>
              <a:t>: </a:t>
            </a:r>
            <a:r>
              <a:rPr lang="de-DE" altLang="en-US" sz="1500" b="1" dirty="0" smtClean="0"/>
              <a:t>lack </a:t>
            </a:r>
            <a:r>
              <a:rPr lang="de-DE" altLang="en-US" sz="1500" b="1" dirty="0" err="1"/>
              <a:t>of</a:t>
            </a:r>
            <a:r>
              <a:rPr lang="de-DE" altLang="en-US" sz="1500" b="1" dirty="0"/>
              <a:t> O</a:t>
            </a:r>
            <a:r>
              <a:rPr lang="de-DE" altLang="en-US" sz="1500" b="1" baseline="-25000" dirty="0"/>
              <a:t>2</a:t>
            </a:r>
            <a:endParaRPr lang="de-DE" altLang="en-US" sz="1500" b="1" dirty="0"/>
          </a:p>
          <a:p>
            <a:pPr eaLnBrk="1" hangingPunct="1"/>
            <a:r>
              <a:rPr lang="de-DE" altLang="en-US" sz="1500" b="1" dirty="0" err="1"/>
              <a:t>R</a:t>
            </a:r>
            <a:r>
              <a:rPr lang="de-DE" altLang="en-US" sz="1500" b="1" dirty="0" err="1" smtClean="0"/>
              <a:t>eduction</a:t>
            </a:r>
            <a:r>
              <a:rPr lang="de-DE" altLang="en-US" sz="1500" b="1" dirty="0"/>
              <a:t>: </a:t>
            </a:r>
            <a:r>
              <a:rPr lang="de-DE" altLang="en-US" sz="1500" b="1" dirty="0" err="1"/>
              <a:t>up</a:t>
            </a:r>
            <a:r>
              <a:rPr lang="de-DE" altLang="en-US" sz="1500" b="1" dirty="0"/>
              <a:t> </a:t>
            </a:r>
            <a:r>
              <a:rPr lang="de-DE" altLang="en-US" sz="1500" b="1" dirty="0" err="1"/>
              <a:t>to</a:t>
            </a:r>
            <a:r>
              <a:rPr lang="de-DE" altLang="en-US" sz="1500" b="1" dirty="0"/>
              <a:t> 99% (T&gt;1100 °C)</a:t>
            </a:r>
          </a:p>
        </p:txBody>
      </p:sp>
      <p:pic>
        <p:nvPicPr>
          <p:cNvPr id="15373" name="Picture 17" descr="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088" y="3789040"/>
            <a:ext cx="3508375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4" name="Picture 18" descr="NOx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150" y="1671638"/>
            <a:ext cx="3505200" cy="208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5" name="Text Box 21"/>
          <p:cNvSpPr txBox="1">
            <a:spLocks noChangeArrowheads="1"/>
          </p:cNvSpPr>
          <p:nvPr/>
        </p:nvSpPr>
        <p:spPr bwMode="auto">
          <a:xfrm>
            <a:off x="1368425" y="1700213"/>
            <a:ext cx="76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en-US"/>
              <a:t>N   N</a:t>
            </a:r>
          </a:p>
        </p:txBody>
      </p:sp>
      <p:sp>
        <p:nvSpPr>
          <p:cNvPr id="15376" name="Oval 22"/>
          <p:cNvSpPr>
            <a:spLocks noChangeArrowheads="1"/>
          </p:cNvSpPr>
          <p:nvPr/>
        </p:nvSpPr>
        <p:spPr bwMode="auto">
          <a:xfrm>
            <a:off x="647700" y="2097088"/>
            <a:ext cx="576263" cy="576262"/>
          </a:xfrm>
          <a:prstGeom prst="ellipse">
            <a:avLst/>
          </a:prstGeom>
          <a:noFill/>
          <a:ln w="15875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en-US"/>
          </a:p>
        </p:txBody>
      </p:sp>
      <p:sp>
        <p:nvSpPr>
          <p:cNvPr id="15377" name="Line 23"/>
          <p:cNvSpPr>
            <a:spLocks noChangeShapeType="1"/>
          </p:cNvSpPr>
          <p:nvPr/>
        </p:nvSpPr>
        <p:spPr bwMode="auto">
          <a:xfrm flipV="1">
            <a:off x="1042988" y="1916113"/>
            <a:ext cx="325437" cy="180975"/>
          </a:xfrm>
          <a:prstGeom prst="line">
            <a:avLst/>
          </a:prstGeom>
          <a:noFill/>
          <a:ln w="15875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5378" name="Line 24"/>
          <p:cNvSpPr>
            <a:spLocks noChangeShapeType="1"/>
          </p:cNvSpPr>
          <p:nvPr/>
        </p:nvSpPr>
        <p:spPr bwMode="auto">
          <a:xfrm>
            <a:off x="1692275" y="1844675"/>
            <a:ext cx="10795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5379" name="Line 25"/>
          <p:cNvSpPr>
            <a:spLocks noChangeShapeType="1"/>
          </p:cNvSpPr>
          <p:nvPr/>
        </p:nvSpPr>
        <p:spPr bwMode="auto">
          <a:xfrm>
            <a:off x="1692275" y="1916113"/>
            <a:ext cx="107950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5380" name="Line 26"/>
          <p:cNvSpPr>
            <a:spLocks noChangeShapeType="1"/>
          </p:cNvSpPr>
          <p:nvPr/>
        </p:nvSpPr>
        <p:spPr bwMode="auto">
          <a:xfrm>
            <a:off x="1692275" y="1989138"/>
            <a:ext cx="10795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5381" name="Text Box 27"/>
          <p:cNvSpPr txBox="1">
            <a:spLocks noChangeArrowheads="1"/>
          </p:cNvSpPr>
          <p:nvPr/>
        </p:nvSpPr>
        <p:spPr bwMode="auto">
          <a:xfrm>
            <a:off x="6751638" y="3465513"/>
            <a:ext cx="1620837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en-US" sz="1600" b="1" dirty="0" err="1"/>
              <a:t>temperature</a:t>
            </a:r>
            <a:endParaRPr lang="de-DE" altLang="en-US" sz="1600" b="1" dirty="0"/>
          </a:p>
        </p:txBody>
      </p:sp>
      <p:sp>
        <p:nvSpPr>
          <p:cNvPr id="15382" name="Text Box 28"/>
          <p:cNvSpPr txBox="1">
            <a:spLocks noChangeArrowheads="1"/>
          </p:cNvSpPr>
          <p:nvPr/>
        </p:nvSpPr>
        <p:spPr bwMode="auto">
          <a:xfrm>
            <a:off x="6354763" y="5661248"/>
            <a:ext cx="2160587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en-US" sz="1600" b="1" dirty="0" err="1"/>
              <a:t>deg</a:t>
            </a:r>
            <a:r>
              <a:rPr lang="de-DE" altLang="en-US" sz="1600" b="1" dirty="0"/>
              <a:t>. </a:t>
            </a:r>
            <a:r>
              <a:rPr lang="de-DE" altLang="en-US" sz="1600" b="1" dirty="0" err="1"/>
              <a:t>crank</a:t>
            </a:r>
            <a:r>
              <a:rPr lang="de-DE" altLang="en-US" sz="1600" b="1" dirty="0"/>
              <a:t> angle</a:t>
            </a:r>
          </a:p>
        </p:txBody>
      </p:sp>
      <p:sp>
        <p:nvSpPr>
          <p:cNvPr id="15383" name="Text Box 29"/>
          <p:cNvSpPr txBox="1">
            <a:spLocks noChangeArrowheads="1"/>
          </p:cNvSpPr>
          <p:nvPr/>
        </p:nvSpPr>
        <p:spPr bwMode="auto">
          <a:xfrm rot="16200000">
            <a:off x="3372644" y="4341019"/>
            <a:ext cx="2160587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en-US" sz="1600" b="1" dirty="0" err="1"/>
              <a:t>soot</a:t>
            </a:r>
            <a:r>
              <a:rPr lang="de-DE" altLang="en-US" sz="1600" b="1" dirty="0"/>
              <a:t> </a:t>
            </a:r>
            <a:r>
              <a:rPr lang="de-DE" altLang="en-US" sz="1600" b="1" dirty="0" err="1"/>
              <a:t>concentration</a:t>
            </a:r>
            <a:endParaRPr lang="de-DE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71252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251520" y="260350"/>
            <a:ext cx="8640960" cy="1152426"/>
          </a:xfrm>
          <a:noFill/>
        </p:spPr>
        <p:txBody>
          <a:bodyPr/>
          <a:lstStyle/>
          <a:p>
            <a:pPr eaLnBrk="1" hangingPunct="1"/>
            <a:r>
              <a:rPr lang="de-DE" altLang="en-US" b="1" dirty="0" smtClean="0"/>
              <a:t>		</a:t>
            </a:r>
            <a:r>
              <a:rPr lang="de-DE" altLang="en-US" b="1" u="sng" dirty="0" smtClean="0"/>
              <a:t>Diesel Engine: </a:t>
            </a:r>
            <a:r>
              <a:rPr lang="de-DE" altLang="en-US" b="1" u="sng" dirty="0" err="1" smtClean="0"/>
              <a:t>Soot-NOx</a:t>
            </a:r>
            <a:r>
              <a:rPr lang="de-DE" altLang="en-US" b="1" u="sng" dirty="0" smtClean="0"/>
              <a:t> Trade-Off</a:t>
            </a:r>
          </a:p>
        </p:txBody>
      </p:sp>
      <p:pic>
        <p:nvPicPr>
          <p:cNvPr id="16389" name="Picture 9" descr="RußNox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038" y="1412776"/>
            <a:ext cx="4205287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Rectangle 12"/>
          <p:cNvSpPr>
            <a:spLocks noChangeArrowheads="1"/>
          </p:cNvSpPr>
          <p:nvPr/>
        </p:nvSpPr>
        <p:spPr bwMode="auto">
          <a:xfrm>
            <a:off x="1355725" y="4100513"/>
            <a:ext cx="696913" cy="33972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en-US"/>
          </a:p>
        </p:txBody>
      </p:sp>
      <p:sp>
        <p:nvSpPr>
          <p:cNvPr id="16393" name="Text Box 13"/>
          <p:cNvSpPr txBox="1">
            <a:spLocks noChangeArrowheads="1"/>
          </p:cNvSpPr>
          <p:nvPr/>
        </p:nvSpPr>
        <p:spPr bwMode="auto">
          <a:xfrm>
            <a:off x="1271588" y="3900488"/>
            <a:ext cx="8524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15000"/>
              </a:spcBef>
            </a:pPr>
            <a:r>
              <a:rPr lang="de-DE" altLang="en-US" sz="1600"/>
              <a:t>target</a:t>
            </a:r>
          </a:p>
        </p:txBody>
      </p:sp>
      <p:sp>
        <p:nvSpPr>
          <p:cNvPr id="16394" name="Text Box 14"/>
          <p:cNvSpPr txBox="1">
            <a:spLocks noChangeArrowheads="1"/>
          </p:cNvSpPr>
          <p:nvPr/>
        </p:nvSpPr>
        <p:spPr bwMode="auto">
          <a:xfrm>
            <a:off x="2763838" y="3663950"/>
            <a:ext cx="3190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en-US" sz="2400">
                <a:latin typeface="Times New Roman" pitchFamily="18" charset="0"/>
              </a:rPr>
              <a:t>?</a:t>
            </a:r>
          </a:p>
        </p:txBody>
      </p:sp>
      <p:sp>
        <p:nvSpPr>
          <p:cNvPr id="16395" name="Text Box 15"/>
          <p:cNvSpPr txBox="1">
            <a:spLocks noChangeArrowheads="1"/>
          </p:cNvSpPr>
          <p:nvPr/>
        </p:nvSpPr>
        <p:spPr bwMode="auto">
          <a:xfrm>
            <a:off x="1558925" y="2657475"/>
            <a:ext cx="319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en-US" sz="2400">
                <a:latin typeface="Times New Roman" pitchFamily="18" charset="0"/>
              </a:rPr>
              <a:t>?</a:t>
            </a:r>
          </a:p>
        </p:txBody>
      </p:sp>
      <p:sp>
        <p:nvSpPr>
          <p:cNvPr id="16396" name="Text Box 16"/>
          <p:cNvSpPr txBox="1">
            <a:spLocks noChangeArrowheads="1"/>
          </p:cNvSpPr>
          <p:nvPr/>
        </p:nvSpPr>
        <p:spPr bwMode="auto">
          <a:xfrm>
            <a:off x="2163763" y="3211513"/>
            <a:ext cx="3190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en-US" sz="2400">
                <a:latin typeface="Times New Roman" pitchFamily="18" charset="0"/>
              </a:rPr>
              <a:t>?</a:t>
            </a:r>
          </a:p>
        </p:txBody>
      </p:sp>
      <p:sp>
        <p:nvSpPr>
          <p:cNvPr id="16397" name="Text Box 19"/>
          <p:cNvSpPr txBox="1">
            <a:spLocks noChangeArrowheads="1"/>
          </p:cNvSpPr>
          <p:nvPr/>
        </p:nvSpPr>
        <p:spPr bwMode="auto">
          <a:xfrm rot="-5400000">
            <a:off x="600075" y="2000251"/>
            <a:ext cx="720725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en-US" sz="1600"/>
              <a:t>soot</a:t>
            </a:r>
          </a:p>
        </p:txBody>
      </p:sp>
      <p:sp>
        <p:nvSpPr>
          <p:cNvPr id="16398" name="Text Box 20"/>
          <p:cNvSpPr txBox="1">
            <a:spLocks noChangeArrowheads="1"/>
          </p:cNvSpPr>
          <p:nvPr/>
        </p:nvSpPr>
        <p:spPr bwMode="auto">
          <a:xfrm>
            <a:off x="4140200" y="4581525"/>
            <a:ext cx="720725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en-US" sz="1600"/>
              <a:t>NOx</a:t>
            </a:r>
          </a:p>
        </p:txBody>
      </p:sp>
      <p:sp>
        <p:nvSpPr>
          <p:cNvPr id="16399" name="Text Box 21"/>
          <p:cNvSpPr txBox="1">
            <a:spLocks noChangeArrowheads="1"/>
          </p:cNvSpPr>
          <p:nvPr/>
        </p:nvSpPr>
        <p:spPr bwMode="auto">
          <a:xfrm>
            <a:off x="3600450" y="3176588"/>
            <a:ext cx="2016125" cy="581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en-US" sz="1600"/>
              <a:t>early begin of ignition</a:t>
            </a:r>
          </a:p>
        </p:txBody>
      </p:sp>
      <p:sp>
        <p:nvSpPr>
          <p:cNvPr id="16400" name="Text Box 22"/>
          <p:cNvSpPr txBox="1">
            <a:spLocks noChangeArrowheads="1"/>
          </p:cNvSpPr>
          <p:nvPr/>
        </p:nvSpPr>
        <p:spPr bwMode="auto">
          <a:xfrm>
            <a:off x="2232025" y="1449388"/>
            <a:ext cx="1619250" cy="581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en-US" sz="1600"/>
              <a:t>late begin of ignition</a:t>
            </a:r>
          </a:p>
        </p:txBody>
      </p:sp>
    </p:spTree>
    <p:extLst>
      <p:ext uri="{BB962C8B-B14F-4D97-AF65-F5344CB8AC3E}">
        <p14:creationId xmlns:p14="http://schemas.microsoft.com/office/powerpoint/2010/main" val="428918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1" y="390525"/>
            <a:ext cx="8424168" cy="877888"/>
          </a:xfrm>
        </p:spPr>
        <p:txBody>
          <a:bodyPr/>
          <a:lstStyle/>
          <a:p>
            <a:r>
              <a:rPr lang="de-DE" altLang="en-US" b="1" dirty="0"/>
              <a:t> </a:t>
            </a:r>
            <a:r>
              <a:rPr lang="de-DE" altLang="en-US" b="1" dirty="0" smtClean="0"/>
              <a:t>                      </a:t>
            </a:r>
            <a:r>
              <a:rPr lang="de-DE" altLang="en-US" b="1" u="sng" dirty="0" smtClean="0"/>
              <a:t>Emission </a:t>
            </a:r>
            <a:r>
              <a:rPr lang="de-DE" altLang="en-US" b="1" u="sng" dirty="0" err="1" smtClean="0"/>
              <a:t>Reduction</a:t>
            </a:r>
            <a:r>
              <a:rPr lang="de-DE" altLang="en-US" b="1" u="sng" dirty="0" smtClean="0"/>
              <a:t> Technologies</a:t>
            </a:r>
            <a:endParaRPr lang="de-DE" altLang="en-US" b="1" u="sng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2146"/>
            <a:ext cx="8892480" cy="470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990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Freeform 2"/>
          <p:cNvSpPr>
            <a:spLocks/>
          </p:cNvSpPr>
          <p:nvPr/>
        </p:nvSpPr>
        <p:spPr bwMode="auto">
          <a:xfrm>
            <a:off x="2233613" y="2262188"/>
            <a:ext cx="1555750" cy="1344612"/>
          </a:xfrm>
          <a:custGeom>
            <a:avLst/>
            <a:gdLst>
              <a:gd name="T0" fmla="*/ 2147483647 w 979"/>
              <a:gd name="T1" fmla="*/ 2147483647 h 1045"/>
              <a:gd name="T2" fmla="*/ 2147483647 w 979"/>
              <a:gd name="T3" fmla="*/ 2147483647 h 1045"/>
              <a:gd name="T4" fmla="*/ 2147483647 w 979"/>
              <a:gd name="T5" fmla="*/ 2147483647 h 1045"/>
              <a:gd name="T6" fmla="*/ 2147483647 w 979"/>
              <a:gd name="T7" fmla="*/ 0 h 1045"/>
              <a:gd name="T8" fmla="*/ 0 w 979"/>
              <a:gd name="T9" fmla="*/ 2147483647 h 104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79" h="1045">
                <a:moveTo>
                  <a:pt x="7" y="1045"/>
                </a:moveTo>
                <a:lnTo>
                  <a:pt x="655" y="1045"/>
                </a:lnTo>
                <a:lnTo>
                  <a:pt x="979" y="537"/>
                </a:lnTo>
                <a:lnTo>
                  <a:pt x="648" y="0"/>
                </a:lnTo>
                <a:lnTo>
                  <a:pt x="0" y="1045"/>
                </a:lnTo>
              </a:path>
            </a:pathLst>
          </a:custGeom>
          <a:solidFill>
            <a:schemeClr val="tx2"/>
          </a:solidFill>
          <a:ln w="25400" cap="flat" cmpd="sng">
            <a:solidFill>
              <a:schemeClr val="accent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2738438" y="2933700"/>
            <a:ext cx="8366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de-DE" sz="1600" b="1"/>
              <a:t>Injection</a:t>
            </a:r>
          </a:p>
        </p:txBody>
      </p:sp>
      <p:sp>
        <p:nvSpPr>
          <p:cNvPr id="8197" name="Freeform 4"/>
          <p:cNvSpPr>
            <a:spLocks/>
          </p:cNvSpPr>
          <p:nvPr/>
        </p:nvSpPr>
        <p:spPr bwMode="auto">
          <a:xfrm>
            <a:off x="3257550" y="2254250"/>
            <a:ext cx="2451100" cy="701675"/>
          </a:xfrm>
          <a:custGeom>
            <a:avLst/>
            <a:gdLst>
              <a:gd name="T0" fmla="*/ 0 w 1542"/>
              <a:gd name="T1" fmla="*/ 0 h 545"/>
              <a:gd name="T2" fmla="*/ 2147483647 w 1542"/>
              <a:gd name="T3" fmla="*/ 0 h 545"/>
              <a:gd name="T4" fmla="*/ 2147483647 w 1542"/>
              <a:gd name="T5" fmla="*/ 2147483647 h 545"/>
              <a:gd name="T6" fmla="*/ 2147483647 w 1542"/>
              <a:gd name="T7" fmla="*/ 2147483647 h 545"/>
              <a:gd name="T8" fmla="*/ 0 w 1542"/>
              <a:gd name="T9" fmla="*/ 0 h 54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42" h="545">
                <a:moveTo>
                  <a:pt x="0" y="0"/>
                </a:moveTo>
                <a:lnTo>
                  <a:pt x="1542" y="0"/>
                </a:lnTo>
                <a:lnTo>
                  <a:pt x="1169" y="542"/>
                </a:lnTo>
                <a:lnTo>
                  <a:pt x="329" y="545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25400" cap="flat" cmpd="sng">
            <a:solidFill>
              <a:schemeClr val="accent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198" name="Freeform 5"/>
          <p:cNvSpPr>
            <a:spLocks/>
          </p:cNvSpPr>
          <p:nvPr/>
        </p:nvSpPr>
        <p:spPr bwMode="auto">
          <a:xfrm>
            <a:off x="5118100" y="2262188"/>
            <a:ext cx="1550988" cy="1344612"/>
          </a:xfrm>
          <a:custGeom>
            <a:avLst/>
            <a:gdLst>
              <a:gd name="T0" fmla="*/ 0 w 975"/>
              <a:gd name="T1" fmla="*/ 2147483647 h 1045"/>
              <a:gd name="T2" fmla="*/ 2147483647 w 975"/>
              <a:gd name="T3" fmla="*/ 0 h 1045"/>
              <a:gd name="T4" fmla="*/ 2147483647 w 975"/>
              <a:gd name="T5" fmla="*/ 2147483647 h 1045"/>
              <a:gd name="T6" fmla="*/ 2147483647 w 975"/>
              <a:gd name="T7" fmla="*/ 2147483647 h 1045"/>
              <a:gd name="T8" fmla="*/ 0 w 975"/>
              <a:gd name="T9" fmla="*/ 2147483647 h 104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75" h="1045">
                <a:moveTo>
                  <a:pt x="0" y="536"/>
                </a:moveTo>
                <a:lnTo>
                  <a:pt x="370" y="0"/>
                </a:lnTo>
                <a:lnTo>
                  <a:pt x="975" y="1045"/>
                </a:lnTo>
                <a:lnTo>
                  <a:pt x="301" y="1045"/>
                </a:lnTo>
                <a:lnTo>
                  <a:pt x="0" y="536"/>
                </a:lnTo>
                <a:close/>
              </a:path>
            </a:pathLst>
          </a:custGeom>
          <a:solidFill>
            <a:schemeClr val="tx2"/>
          </a:solidFill>
          <a:ln w="25400" cap="flat" cmpd="sng">
            <a:solidFill>
              <a:schemeClr val="accent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199" name="Text Box 6"/>
          <p:cNvSpPr txBox="1">
            <a:spLocks noChangeArrowheads="1"/>
          </p:cNvSpPr>
          <p:nvPr/>
        </p:nvSpPr>
        <p:spPr bwMode="auto">
          <a:xfrm>
            <a:off x="5395913" y="2846388"/>
            <a:ext cx="85725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600" b="1"/>
              <a:t>Turbo-</a:t>
            </a:r>
            <a:br>
              <a:rPr lang="de-DE" sz="1600" b="1"/>
            </a:br>
            <a:r>
              <a:rPr lang="de-DE" sz="1600" b="1"/>
              <a:t>charging</a:t>
            </a:r>
          </a:p>
        </p:txBody>
      </p:sp>
      <p:sp>
        <p:nvSpPr>
          <p:cNvPr id="8200" name="Text Box 7"/>
          <p:cNvSpPr txBox="1">
            <a:spLocks noChangeArrowheads="1"/>
          </p:cNvSpPr>
          <p:nvPr/>
        </p:nvSpPr>
        <p:spPr bwMode="auto">
          <a:xfrm>
            <a:off x="3873500" y="2406650"/>
            <a:ext cx="10969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de-DE" sz="1600" b="1"/>
              <a:t>Electronics</a:t>
            </a:r>
          </a:p>
        </p:txBody>
      </p:sp>
      <p:sp>
        <p:nvSpPr>
          <p:cNvPr id="8201" name="Freeform 8"/>
          <p:cNvSpPr>
            <a:spLocks/>
          </p:cNvSpPr>
          <p:nvPr/>
        </p:nvSpPr>
        <p:spPr bwMode="auto">
          <a:xfrm>
            <a:off x="3186113" y="4316413"/>
            <a:ext cx="2447925" cy="703262"/>
          </a:xfrm>
          <a:custGeom>
            <a:avLst/>
            <a:gdLst>
              <a:gd name="T0" fmla="*/ 2147483647 w 1542"/>
              <a:gd name="T1" fmla="*/ 2147483647 h 548"/>
              <a:gd name="T2" fmla="*/ 0 w 1542"/>
              <a:gd name="T3" fmla="*/ 2147483647 h 548"/>
              <a:gd name="T4" fmla="*/ 2147483647 w 1542"/>
              <a:gd name="T5" fmla="*/ 0 h 548"/>
              <a:gd name="T6" fmla="*/ 2147483647 w 1542"/>
              <a:gd name="T7" fmla="*/ 2147483647 h 548"/>
              <a:gd name="T8" fmla="*/ 2147483647 w 1542"/>
              <a:gd name="T9" fmla="*/ 2147483647 h 5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42" h="548">
                <a:moveTo>
                  <a:pt x="1542" y="545"/>
                </a:moveTo>
                <a:lnTo>
                  <a:pt x="0" y="548"/>
                </a:lnTo>
                <a:lnTo>
                  <a:pt x="363" y="0"/>
                </a:lnTo>
                <a:lnTo>
                  <a:pt x="1213" y="3"/>
                </a:lnTo>
                <a:lnTo>
                  <a:pt x="1542" y="545"/>
                </a:lnTo>
                <a:close/>
              </a:path>
            </a:pathLst>
          </a:custGeom>
          <a:solidFill>
            <a:schemeClr val="tx2"/>
          </a:solidFill>
          <a:ln w="25400" cap="flat" cmpd="sng">
            <a:solidFill>
              <a:schemeClr val="accent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202" name="Freeform 9"/>
          <p:cNvSpPr>
            <a:spLocks/>
          </p:cNvSpPr>
          <p:nvPr/>
        </p:nvSpPr>
        <p:spPr bwMode="auto">
          <a:xfrm>
            <a:off x="5118100" y="3609975"/>
            <a:ext cx="1536700" cy="1393825"/>
          </a:xfrm>
          <a:custGeom>
            <a:avLst/>
            <a:gdLst>
              <a:gd name="T0" fmla="*/ 2147483647 w 968"/>
              <a:gd name="T1" fmla="*/ 2147483647 h 1084"/>
              <a:gd name="T2" fmla="*/ 2147483647 w 968"/>
              <a:gd name="T3" fmla="*/ 2147483647 h 1084"/>
              <a:gd name="T4" fmla="*/ 0 w 968"/>
              <a:gd name="T5" fmla="*/ 2147483647 h 1084"/>
              <a:gd name="T6" fmla="*/ 2147483647 w 968"/>
              <a:gd name="T7" fmla="*/ 2147483647 h 1084"/>
              <a:gd name="T8" fmla="*/ 2147483647 w 968"/>
              <a:gd name="T9" fmla="*/ 0 h 10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68" h="1084">
                <a:moveTo>
                  <a:pt x="961" y="4"/>
                </a:moveTo>
                <a:lnTo>
                  <a:pt x="306" y="4"/>
                </a:lnTo>
                <a:lnTo>
                  <a:pt x="0" y="547"/>
                </a:lnTo>
                <a:lnTo>
                  <a:pt x="331" y="1084"/>
                </a:lnTo>
                <a:lnTo>
                  <a:pt x="968" y="0"/>
                </a:lnTo>
              </a:path>
            </a:pathLst>
          </a:custGeom>
          <a:solidFill>
            <a:schemeClr val="tx2"/>
          </a:solidFill>
          <a:ln w="25400" cap="flat" cmpd="sng">
            <a:solidFill>
              <a:schemeClr val="accent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203" name="Freeform 10"/>
          <p:cNvSpPr>
            <a:spLocks/>
          </p:cNvSpPr>
          <p:nvPr/>
        </p:nvSpPr>
        <p:spPr bwMode="auto">
          <a:xfrm>
            <a:off x="2233613" y="3611563"/>
            <a:ext cx="1520825" cy="1398587"/>
          </a:xfrm>
          <a:custGeom>
            <a:avLst/>
            <a:gdLst>
              <a:gd name="T0" fmla="*/ 2147483647 w 958"/>
              <a:gd name="T1" fmla="*/ 2147483647 h 1087"/>
              <a:gd name="T2" fmla="*/ 2147483647 w 958"/>
              <a:gd name="T3" fmla="*/ 2147483647 h 1087"/>
              <a:gd name="T4" fmla="*/ 0 w 958"/>
              <a:gd name="T5" fmla="*/ 0 h 1087"/>
              <a:gd name="T6" fmla="*/ 2147483647 w 958"/>
              <a:gd name="T7" fmla="*/ 0 h 1087"/>
              <a:gd name="T8" fmla="*/ 2147483647 w 958"/>
              <a:gd name="T9" fmla="*/ 2147483647 h 10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58" h="1087">
                <a:moveTo>
                  <a:pt x="958" y="542"/>
                </a:moveTo>
                <a:lnTo>
                  <a:pt x="595" y="1087"/>
                </a:lnTo>
                <a:lnTo>
                  <a:pt x="0" y="0"/>
                </a:lnTo>
                <a:lnTo>
                  <a:pt x="648" y="0"/>
                </a:lnTo>
                <a:lnTo>
                  <a:pt x="958" y="542"/>
                </a:lnTo>
                <a:close/>
              </a:path>
            </a:pathLst>
          </a:custGeom>
          <a:solidFill>
            <a:schemeClr val="tx2"/>
          </a:solidFill>
          <a:ln w="25400" cap="flat" cmpd="sng">
            <a:solidFill>
              <a:schemeClr val="accent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204" name="Text Box 11"/>
          <p:cNvSpPr txBox="1">
            <a:spLocks noChangeArrowheads="1"/>
          </p:cNvSpPr>
          <p:nvPr/>
        </p:nvSpPr>
        <p:spPr bwMode="auto">
          <a:xfrm>
            <a:off x="2798763" y="3933825"/>
            <a:ext cx="74930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400" b="1"/>
              <a:t>Peak</a:t>
            </a:r>
            <a:br>
              <a:rPr lang="de-DE" sz="1400" b="1"/>
            </a:br>
            <a:r>
              <a:rPr lang="de-DE" sz="1400" b="1"/>
              <a:t>pressure</a:t>
            </a:r>
          </a:p>
        </p:txBody>
      </p:sp>
      <p:sp>
        <p:nvSpPr>
          <p:cNvPr id="8205" name="Text Box 12"/>
          <p:cNvSpPr txBox="1">
            <a:spLocks noChangeArrowheads="1"/>
          </p:cNvSpPr>
          <p:nvPr/>
        </p:nvSpPr>
        <p:spPr bwMode="auto">
          <a:xfrm>
            <a:off x="5580063" y="4005263"/>
            <a:ext cx="4397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de-DE" sz="1600" b="1"/>
              <a:t>EGR</a:t>
            </a:r>
          </a:p>
        </p:txBody>
      </p:sp>
      <p:sp>
        <p:nvSpPr>
          <p:cNvPr id="8206" name="Text Box 13"/>
          <p:cNvSpPr txBox="1">
            <a:spLocks noChangeArrowheads="1"/>
          </p:cNvSpPr>
          <p:nvPr/>
        </p:nvSpPr>
        <p:spPr bwMode="auto">
          <a:xfrm>
            <a:off x="3924300" y="4581525"/>
            <a:ext cx="11858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de-DE" sz="1600" b="1"/>
              <a:t>Combustion</a:t>
            </a:r>
          </a:p>
        </p:txBody>
      </p:sp>
      <p:pic>
        <p:nvPicPr>
          <p:cNvPr id="139278" name="Picture 1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1557338"/>
            <a:ext cx="1885950" cy="149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9279" name="Text Box 15"/>
          <p:cNvSpPr txBox="1">
            <a:spLocks noChangeArrowheads="1"/>
          </p:cNvSpPr>
          <p:nvPr/>
        </p:nvSpPr>
        <p:spPr bwMode="auto">
          <a:xfrm>
            <a:off x="1327150" y="2540000"/>
            <a:ext cx="1377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de-DE" sz="1200" b="1"/>
              <a:t>Advanced </a:t>
            </a:r>
            <a:br>
              <a:rPr lang="de-DE" sz="1200" b="1"/>
            </a:br>
            <a:r>
              <a:rPr lang="de-DE" sz="1200" b="1"/>
              <a:t>Injection system</a:t>
            </a:r>
          </a:p>
        </p:txBody>
      </p:sp>
      <p:pic>
        <p:nvPicPr>
          <p:cNvPr id="139280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5563" y="1543050"/>
            <a:ext cx="922337" cy="638175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9281" name="Text Box 17"/>
          <p:cNvSpPr txBox="1">
            <a:spLocks noChangeArrowheads="1"/>
          </p:cNvSpPr>
          <p:nvPr/>
        </p:nvSpPr>
        <p:spPr bwMode="auto">
          <a:xfrm>
            <a:off x="4787900" y="1557338"/>
            <a:ext cx="1033463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de-DE" sz="1200" b="1"/>
              <a:t>New engine</a:t>
            </a:r>
            <a:br>
              <a:rPr lang="de-DE" sz="1200" b="1"/>
            </a:br>
            <a:r>
              <a:rPr lang="de-DE" sz="1200" b="1"/>
              <a:t>controller</a:t>
            </a:r>
            <a:br>
              <a:rPr lang="de-DE" sz="1200" b="1"/>
            </a:br>
            <a:r>
              <a:rPr lang="de-DE" sz="1200" b="1"/>
              <a:t>ECU-9</a:t>
            </a:r>
          </a:p>
        </p:txBody>
      </p:sp>
      <p:pic>
        <p:nvPicPr>
          <p:cNvPr id="139282" name="Picture 18" descr="b_kgh_3seg_a_p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6" t="8820" r="7086" b="8820"/>
          <a:stretch>
            <a:fillRect/>
          </a:stretch>
        </p:blipFill>
        <p:spPr bwMode="auto">
          <a:xfrm>
            <a:off x="900113" y="3890963"/>
            <a:ext cx="165735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283" name="Text Box 19"/>
          <p:cNvSpPr txBox="1">
            <a:spLocks noChangeArrowheads="1"/>
          </p:cNvSpPr>
          <p:nvPr/>
        </p:nvSpPr>
        <p:spPr bwMode="auto">
          <a:xfrm>
            <a:off x="1116013" y="5113338"/>
            <a:ext cx="1968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de-DE" sz="1200" b="1"/>
              <a:t>Increased peak pressure</a:t>
            </a:r>
          </a:p>
        </p:txBody>
      </p:sp>
      <p:sp>
        <p:nvSpPr>
          <p:cNvPr id="139284" name="Text Box 20"/>
          <p:cNvSpPr txBox="1">
            <a:spLocks noChangeArrowheads="1"/>
          </p:cNvSpPr>
          <p:nvPr/>
        </p:nvSpPr>
        <p:spPr bwMode="auto">
          <a:xfrm>
            <a:off x="6469063" y="1770063"/>
            <a:ext cx="17938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de-DE" sz="1200" b="1"/>
              <a:t>2-stage turbocharging</a:t>
            </a:r>
          </a:p>
        </p:txBody>
      </p:sp>
      <p:pic>
        <p:nvPicPr>
          <p:cNvPr id="139285" name="Picture 2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8" t="13448" r="21182" b="7977"/>
          <a:stretch>
            <a:fillRect/>
          </a:stretch>
        </p:blipFill>
        <p:spPr bwMode="auto">
          <a:xfrm>
            <a:off x="6388100" y="2139950"/>
            <a:ext cx="1568450" cy="133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9286" name="Text Box 22"/>
          <p:cNvSpPr txBox="1">
            <a:spLocks noChangeArrowheads="1"/>
          </p:cNvSpPr>
          <p:nvPr/>
        </p:nvSpPr>
        <p:spPr bwMode="auto">
          <a:xfrm>
            <a:off x="3852863" y="5516563"/>
            <a:ext cx="1428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de-DE" sz="1200" b="1"/>
              <a:t>New Combustion</a:t>
            </a:r>
          </a:p>
        </p:txBody>
      </p:sp>
      <p:pic>
        <p:nvPicPr>
          <p:cNvPr id="139287" name="Picture 23" descr="Flyer_Mulde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6" t="40698" r="24095" b="29253"/>
          <a:stretch>
            <a:fillRect/>
          </a:stretch>
        </p:blipFill>
        <p:spPr bwMode="auto">
          <a:xfrm>
            <a:off x="3911600" y="5084763"/>
            <a:ext cx="1363663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9288" name="Group 24"/>
          <p:cNvGrpSpPr>
            <a:grpSpLocks/>
          </p:cNvGrpSpPr>
          <p:nvPr/>
        </p:nvGrpSpPr>
        <p:grpSpPr bwMode="auto">
          <a:xfrm>
            <a:off x="6008688" y="3713163"/>
            <a:ext cx="2581275" cy="1803400"/>
            <a:chOff x="3785" y="2339"/>
            <a:chExt cx="1626" cy="1136"/>
          </a:xfrm>
        </p:grpSpPr>
        <p:grpSp>
          <p:nvGrpSpPr>
            <p:cNvPr id="8221" name="Group 25"/>
            <p:cNvGrpSpPr>
              <a:grpSpLocks/>
            </p:cNvGrpSpPr>
            <p:nvPr/>
          </p:nvGrpSpPr>
          <p:grpSpPr bwMode="auto">
            <a:xfrm>
              <a:off x="3785" y="2339"/>
              <a:ext cx="1626" cy="1136"/>
              <a:chOff x="3785" y="2339"/>
              <a:chExt cx="1626" cy="1136"/>
            </a:xfrm>
          </p:grpSpPr>
          <p:pic>
            <p:nvPicPr>
              <p:cNvPr id="8226" name="Picture 26" descr="AGR"/>
              <p:cNvPicPr>
                <a:picLocks noChangeAspect="1" noChangeArrowheads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170" t="25856" r="28732" b="23750"/>
              <a:stretch>
                <a:fillRect/>
              </a:stretch>
            </p:blipFill>
            <p:spPr bwMode="auto">
              <a:xfrm>
                <a:off x="3968" y="2339"/>
                <a:ext cx="1142" cy="9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227" name="Text Box 27"/>
              <p:cNvSpPr txBox="1">
                <a:spLocks noChangeArrowheads="1"/>
              </p:cNvSpPr>
              <p:nvPr/>
            </p:nvSpPr>
            <p:spPr bwMode="auto">
              <a:xfrm>
                <a:off x="3785" y="3302"/>
                <a:ext cx="1626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91919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7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sz="17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sz="17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sz="17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sz="17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7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7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7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7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lang="de-DE" sz="1200" b="1"/>
                  <a:t>Cooled exhaust gas recirculation</a:t>
                </a:r>
              </a:p>
            </p:txBody>
          </p:sp>
        </p:grpSp>
        <p:sp>
          <p:nvSpPr>
            <p:cNvPr id="8222" name="Text Box 28"/>
            <p:cNvSpPr txBox="1">
              <a:spLocks noChangeArrowheads="1"/>
            </p:cNvSpPr>
            <p:nvPr/>
          </p:nvSpPr>
          <p:spPr bwMode="gray">
            <a:xfrm>
              <a:off x="4273" y="2375"/>
              <a:ext cx="453" cy="181"/>
            </a:xfrm>
            <a:prstGeom prst="rect">
              <a:avLst/>
            </a:prstGeom>
            <a:solidFill>
              <a:schemeClr val="folHlink"/>
            </a:solidFill>
            <a:ln w="6350" algn="ctr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de-DE" sz="800"/>
                <a:t>EGR cooler</a:t>
              </a:r>
            </a:p>
          </p:txBody>
        </p:sp>
        <p:sp>
          <p:nvSpPr>
            <p:cNvPr id="8223" name="Text Box 29"/>
            <p:cNvSpPr txBox="1">
              <a:spLocks noChangeArrowheads="1"/>
            </p:cNvSpPr>
            <p:nvPr/>
          </p:nvSpPr>
          <p:spPr bwMode="gray">
            <a:xfrm>
              <a:off x="4921" y="2535"/>
              <a:ext cx="453" cy="113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de-DE" sz="800"/>
                <a:t>Exhaust Gas</a:t>
              </a:r>
            </a:p>
          </p:txBody>
        </p:sp>
        <p:sp>
          <p:nvSpPr>
            <p:cNvPr id="8224" name="Text Box 30"/>
            <p:cNvSpPr txBox="1">
              <a:spLocks noChangeArrowheads="1"/>
            </p:cNvSpPr>
            <p:nvPr/>
          </p:nvSpPr>
          <p:spPr bwMode="gray">
            <a:xfrm>
              <a:off x="3993" y="2556"/>
              <a:ext cx="113" cy="113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46800" rIns="54000" bIns="46800" anchor="ctr"/>
            <a:lstStyle>
              <a:lvl1pPr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hangingPunct="1"/>
              <a:r>
                <a:rPr lang="de-DE" sz="800"/>
                <a:t>Air</a:t>
              </a:r>
            </a:p>
          </p:txBody>
        </p:sp>
        <p:sp>
          <p:nvSpPr>
            <p:cNvPr id="8225" name="Text Box 31"/>
            <p:cNvSpPr txBox="1">
              <a:spLocks noChangeArrowheads="1"/>
            </p:cNvSpPr>
            <p:nvPr/>
          </p:nvSpPr>
          <p:spPr bwMode="gray">
            <a:xfrm>
              <a:off x="4401" y="3164"/>
              <a:ext cx="204" cy="68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de-DE" sz="800"/>
                <a:t>piston</a:t>
              </a:r>
            </a:p>
          </p:txBody>
        </p:sp>
      </p:grpSp>
      <p:sp>
        <p:nvSpPr>
          <p:cNvPr id="8218" name="AutoShape 32"/>
          <p:cNvSpPr>
            <a:spLocks noChangeArrowheads="1"/>
          </p:cNvSpPr>
          <p:nvPr/>
        </p:nvSpPr>
        <p:spPr bwMode="gray">
          <a:xfrm>
            <a:off x="3598863" y="3070225"/>
            <a:ext cx="1711325" cy="1150938"/>
          </a:xfrm>
          <a:prstGeom prst="hexagon">
            <a:avLst>
              <a:gd name="adj" fmla="val 37172"/>
              <a:gd name="vf" fmla="val 115470"/>
            </a:avLst>
          </a:prstGeom>
          <a:solidFill>
            <a:schemeClr val="tx2"/>
          </a:solidFill>
          <a:ln w="57150" cmpd="thinThick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144000"/>
          <a:lstStyle/>
          <a:p>
            <a:endParaRPr lang="de-DE"/>
          </a:p>
          <a:p>
            <a:pPr>
              <a:lnSpc>
                <a:spcPct val="90000"/>
              </a:lnSpc>
            </a:pPr>
            <a:r>
              <a:rPr lang="de-DE" sz="1500"/>
              <a:t>Technology</a:t>
            </a:r>
            <a:br>
              <a:rPr lang="de-DE" sz="1500"/>
            </a:br>
            <a:r>
              <a:rPr lang="de-DE" sz="1500"/>
              <a:t>concept</a:t>
            </a:r>
            <a:br>
              <a:rPr lang="de-DE" sz="1500"/>
            </a:br>
            <a:r>
              <a:rPr lang="de-DE" sz="1500"/>
              <a:t> „Mobile“</a:t>
            </a:r>
          </a:p>
        </p:txBody>
      </p:sp>
      <p:pic>
        <p:nvPicPr>
          <p:cNvPr id="8219" name="Picture 33" descr="mtulogo"/>
          <p:cNvPicPr preferRelativeResize="0">
            <a:picLocks noChangeAspect="1" noChangeArrowheads="1"/>
          </p:cNvPicPr>
          <p:nvPr/>
        </p:nvPicPr>
        <p:blipFill>
          <a:blip r:embed="rId8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3208338"/>
            <a:ext cx="647700" cy="27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20" name="Rectangle 34"/>
          <p:cNvSpPr>
            <a:spLocks noGrp="1" noChangeArrowheads="1"/>
          </p:cNvSpPr>
          <p:nvPr>
            <p:ph type="title"/>
          </p:nvPr>
        </p:nvSpPr>
        <p:spPr>
          <a:xfrm>
            <a:off x="323528" y="231774"/>
            <a:ext cx="8352160" cy="1036985"/>
          </a:xfrm>
          <a:noFill/>
        </p:spPr>
        <p:txBody>
          <a:bodyPr/>
          <a:lstStyle/>
          <a:p>
            <a:pPr eaLnBrk="1" hangingPunct="1"/>
            <a:r>
              <a:rPr lang="de-DE" b="1" dirty="0" smtClean="0"/>
              <a:t>             </a:t>
            </a:r>
            <a:br>
              <a:rPr lang="de-DE" b="1" dirty="0" smtClean="0"/>
            </a:br>
            <a:r>
              <a:rPr lang="de-DE" b="1" dirty="0"/>
              <a:t> </a:t>
            </a:r>
            <a:r>
              <a:rPr lang="de-DE" b="1" dirty="0" smtClean="0"/>
              <a:t>                    </a:t>
            </a:r>
            <a:r>
              <a:rPr lang="de-DE" b="1" u="sng" dirty="0" smtClean="0"/>
              <a:t>New In-</a:t>
            </a:r>
            <a:r>
              <a:rPr lang="de-DE" b="1" u="sng" dirty="0"/>
              <a:t>E</a:t>
            </a:r>
            <a:r>
              <a:rPr lang="de-DE" b="1" u="sng" dirty="0" smtClean="0"/>
              <a:t>ngine Technologies</a:t>
            </a:r>
            <a:endParaRPr lang="en-GB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3806902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9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9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9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9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9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9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9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9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9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9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9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9" grpId="0"/>
      <p:bldP spid="139281" grpId="0"/>
      <p:bldP spid="139283" grpId="0"/>
      <p:bldP spid="139284" grpId="0"/>
      <p:bldP spid="13928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                 </a:t>
            </a:r>
            <a:r>
              <a:rPr lang="en-US" b="1" u="sng" dirty="0" smtClean="0"/>
              <a:t>Common Rail Fuel Injection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397892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1" y="390525"/>
            <a:ext cx="8424168" cy="877888"/>
          </a:xfrm>
        </p:spPr>
        <p:txBody>
          <a:bodyPr/>
          <a:lstStyle/>
          <a:p>
            <a:r>
              <a:rPr lang="en-US" b="1" dirty="0" smtClean="0"/>
              <a:t>                        </a:t>
            </a:r>
            <a:r>
              <a:rPr lang="en-US" b="1" u="sng" dirty="0" smtClean="0"/>
              <a:t>Common </a:t>
            </a:r>
            <a:r>
              <a:rPr lang="en-US" b="1" u="sng" dirty="0"/>
              <a:t>Rail Fuel Injection</a:t>
            </a:r>
            <a:endParaRPr lang="de-DE" altLang="en-US" b="1" u="sng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1412776"/>
            <a:ext cx="8568951" cy="4392488"/>
          </a:xfrm>
        </p:spPr>
        <p:txBody>
          <a:bodyPr/>
          <a:lstStyle/>
          <a:p>
            <a:r>
              <a:rPr lang="en-US" sz="1800" b="1" dirty="0" smtClean="0"/>
              <a:t>  </a:t>
            </a:r>
          </a:p>
          <a:p>
            <a:r>
              <a:rPr lang="en-US" sz="1800" b="1" dirty="0" smtClean="0"/>
              <a:t>                 </a:t>
            </a:r>
            <a:r>
              <a:rPr lang="en-US" sz="1800" b="1" u="sng" dirty="0" smtClean="0"/>
              <a:t>Common Rail Injection for  clean &amp; Economical combustion</a:t>
            </a:r>
          </a:p>
          <a:p>
            <a:endParaRPr lang="en-US" sz="1800" b="1" u="sng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b="1" dirty="0"/>
              <a:t> </a:t>
            </a:r>
            <a:r>
              <a:rPr lang="en-US" sz="1800" b="1" dirty="0" smtClean="0"/>
              <a:t>      Combustion process </a:t>
            </a:r>
            <a:r>
              <a:rPr lang="en-US" sz="1800" b="1" dirty="0" err="1" smtClean="0"/>
              <a:t>optimised</a:t>
            </a:r>
            <a:r>
              <a:rPr lang="en-US" sz="1800" b="1" dirty="0" smtClean="0"/>
              <a:t> to achieve low pollutant levels and  				lower  fuel consumption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800" b="1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b="1" dirty="0"/>
              <a:t> </a:t>
            </a:r>
            <a:r>
              <a:rPr lang="en-US" sz="1800" b="1" dirty="0" smtClean="0"/>
              <a:t> 		Main Components</a:t>
            </a:r>
          </a:p>
          <a:p>
            <a:r>
              <a:rPr lang="en-US" sz="1800" b="1" dirty="0"/>
              <a:t> </a:t>
            </a:r>
            <a:r>
              <a:rPr lang="en-US" sz="1800" b="1" dirty="0" smtClean="0"/>
              <a:t>           A) High pressure fuel pump</a:t>
            </a:r>
          </a:p>
          <a:p>
            <a:r>
              <a:rPr lang="en-US" sz="1800" b="1" dirty="0"/>
              <a:t> </a:t>
            </a:r>
            <a:r>
              <a:rPr lang="en-US" sz="1800" b="1" dirty="0" smtClean="0"/>
              <a:t>           B) Common Rail</a:t>
            </a:r>
          </a:p>
          <a:p>
            <a:r>
              <a:rPr lang="en-US" sz="1800" b="1" dirty="0"/>
              <a:t> </a:t>
            </a:r>
            <a:r>
              <a:rPr lang="en-US" sz="1800" b="1" dirty="0" smtClean="0"/>
              <a:t>           C) Electronic injectors</a:t>
            </a:r>
          </a:p>
          <a:p>
            <a:r>
              <a:rPr lang="en-US" sz="1800" b="1" dirty="0"/>
              <a:t> </a:t>
            </a:r>
            <a:r>
              <a:rPr lang="en-US" sz="1800" b="1" dirty="0" smtClean="0"/>
              <a:t>           D) Engine Controller (MTU </a:t>
            </a:r>
            <a:r>
              <a:rPr lang="en-US" sz="1800" b="1" dirty="0" err="1" smtClean="0"/>
              <a:t>Proprietry</a:t>
            </a:r>
            <a:r>
              <a:rPr lang="en-US" sz="1800" b="1" dirty="0" smtClean="0"/>
              <a:t> Product)</a:t>
            </a:r>
          </a:p>
          <a:p>
            <a:r>
              <a:rPr lang="en-US" sz="1800" b="1" dirty="0" smtClean="0"/>
              <a:t>  </a:t>
            </a:r>
            <a:endParaRPr lang="en-US" sz="1800" b="1" dirty="0"/>
          </a:p>
          <a:p>
            <a:r>
              <a:rPr lang="en-US" sz="1800" b="1" dirty="0" smtClean="0"/>
              <a:t> 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31739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1" y="390525"/>
            <a:ext cx="8424168" cy="877888"/>
          </a:xfrm>
        </p:spPr>
        <p:txBody>
          <a:bodyPr/>
          <a:lstStyle/>
          <a:p>
            <a:r>
              <a:rPr lang="en-US" b="1" dirty="0" smtClean="0"/>
              <a:t>                          </a:t>
            </a:r>
            <a:r>
              <a:rPr lang="en-US" b="1" u="sng" dirty="0" smtClean="0"/>
              <a:t>Common </a:t>
            </a:r>
            <a:r>
              <a:rPr lang="en-US" b="1" u="sng" dirty="0"/>
              <a:t>Rail Fuel Injection</a:t>
            </a:r>
            <a:endParaRPr lang="de-DE" altLang="en-US" b="1" u="sng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13832"/>
            <a:ext cx="8568952" cy="4663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417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332656"/>
            <a:ext cx="8640959" cy="1080120"/>
          </a:xfrm>
        </p:spPr>
        <p:txBody>
          <a:bodyPr/>
          <a:lstStyle/>
          <a:p>
            <a:r>
              <a:rPr lang="de-DE" altLang="en-US" sz="2400" b="1" dirty="0" smtClean="0"/>
              <a:t>              </a:t>
            </a:r>
            <a:r>
              <a:rPr lang="de-DE" altLang="en-US" sz="2400" b="1" u="sng" dirty="0" smtClean="0"/>
              <a:t>Diesel </a:t>
            </a:r>
            <a:r>
              <a:rPr lang="de-DE" altLang="en-US" sz="2400" b="1" u="sng" dirty="0" err="1" smtClean="0"/>
              <a:t>Engines</a:t>
            </a:r>
            <a:r>
              <a:rPr lang="de-DE" altLang="en-US" sz="2400" b="1" u="sng" dirty="0" smtClean="0"/>
              <a:t>  </a:t>
            </a:r>
            <a:r>
              <a:rPr lang="de-DE" altLang="en-US" sz="2400" b="1" u="sng" dirty="0"/>
              <a:t>N</a:t>
            </a:r>
            <a:r>
              <a:rPr lang="de-DE" altLang="en-US" sz="2400" b="1" u="sng" dirty="0" smtClean="0"/>
              <a:t>eed </a:t>
            </a:r>
            <a:r>
              <a:rPr lang="de-DE" altLang="en-US" sz="2400" b="1" u="sng" dirty="0" err="1"/>
              <a:t>C</a:t>
            </a:r>
            <a:r>
              <a:rPr lang="de-DE" altLang="en-US" sz="2400" b="1" u="sng" dirty="0" err="1" smtClean="0"/>
              <a:t>ontinous</a:t>
            </a:r>
            <a:r>
              <a:rPr lang="de-DE" altLang="en-US" sz="2400" b="1" u="sng" dirty="0" smtClean="0"/>
              <a:t> </a:t>
            </a:r>
            <a:r>
              <a:rPr lang="de-DE" altLang="en-US" sz="2400" b="1" u="sng" dirty="0"/>
              <a:t>U</a:t>
            </a:r>
            <a:r>
              <a:rPr lang="de-DE" altLang="en-US" sz="2400" b="1" u="sng" dirty="0" smtClean="0"/>
              <a:t>pgrade</a:t>
            </a:r>
            <a:endParaRPr lang="de-DE" altLang="en-US" sz="2400" b="1" u="sng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4296" y="1485007"/>
            <a:ext cx="8568184" cy="4248249"/>
          </a:xfrm>
        </p:spPr>
        <p:txBody>
          <a:bodyPr/>
          <a:lstStyle/>
          <a:p>
            <a:r>
              <a:rPr lang="de-DE" altLang="en-US" b="1" dirty="0" smtClean="0"/>
              <a:t>   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de-DE" altLang="en-US" b="1" dirty="0"/>
              <a:t> </a:t>
            </a:r>
            <a:r>
              <a:rPr lang="de-DE" altLang="en-US" b="1" dirty="0" smtClean="0"/>
              <a:t> </a:t>
            </a:r>
            <a:r>
              <a:rPr lang="de-DE" altLang="en-US" b="1" dirty="0" err="1" smtClean="0"/>
              <a:t>To</a:t>
            </a:r>
            <a:r>
              <a:rPr lang="de-DE" altLang="en-US" b="1" dirty="0" smtClean="0"/>
              <a:t>  </a:t>
            </a:r>
            <a:r>
              <a:rPr lang="de-DE" altLang="en-US" b="1" dirty="0" err="1" smtClean="0"/>
              <a:t>meet</a:t>
            </a:r>
            <a:r>
              <a:rPr lang="de-DE" altLang="en-US" b="1" dirty="0" smtClean="0"/>
              <a:t>  </a:t>
            </a:r>
            <a:r>
              <a:rPr lang="de-DE" altLang="en-US" b="1" dirty="0" err="1" smtClean="0"/>
              <a:t>compliance</a:t>
            </a:r>
            <a:r>
              <a:rPr lang="de-DE" altLang="en-US" b="1" dirty="0" smtClean="0"/>
              <a:t>   </a:t>
            </a:r>
            <a:r>
              <a:rPr lang="de-DE" altLang="en-US" b="1" dirty="0" err="1" smtClean="0"/>
              <a:t>requirement</a:t>
            </a:r>
            <a:r>
              <a:rPr lang="de-DE" altLang="en-US" b="1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de-DE" altLang="en-US" b="1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de-DE" altLang="en-US" b="1" dirty="0"/>
              <a:t> </a:t>
            </a:r>
            <a:r>
              <a:rPr lang="de-DE" altLang="en-US" b="1" dirty="0" smtClean="0"/>
              <a:t>  Bring down Life Cycle </a:t>
            </a:r>
            <a:r>
              <a:rPr lang="de-DE" altLang="en-US" b="1" dirty="0" err="1" smtClean="0"/>
              <a:t>Costing</a:t>
            </a:r>
            <a:endParaRPr lang="de-DE" altLang="en-US" b="1" dirty="0" smtClean="0"/>
          </a:p>
          <a:p>
            <a:r>
              <a:rPr lang="de-DE" altLang="en-US" b="1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de-DE" altLang="en-US" b="1" dirty="0"/>
              <a:t> </a:t>
            </a:r>
            <a:r>
              <a:rPr lang="de-DE" altLang="en-US" b="1" dirty="0" smtClean="0"/>
              <a:t>   </a:t>
            </a:r>
            <a:r>
              <a:rPr lang="de-DE" altLang="en-US" b="1" dirty="0" err="1" smtClean="0"/>
              <a:t>Improve</a:t>
            </a:r>
            <a:r>
              <a:rPr lang="de-DE" altLang="en-US" b="1" dirty="0" smtClean="0"/>
              <a:t> </a:t>
            </a:r>
            <a:r>
              <a:rPr lang="de-DE" altLang="en-US" b="1" dirty="0" err="1" smtClean="0"/>
              <a:t>performance</a:t>
            </a:r>
            <a:endParaRPr lang="de-DE" altLang="en-US" b="1" dirty="0" smtClean="0"/>
          </a:p>
          <a:p>
            <a:endParaRPr lang="de-DE" altLang="en-US" b="1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de-DE" altLang="en-US" b="1" dirty="0"/>
              <a:t> </a:t>
            </a:r>
            <a:r>
              <a:rPr lang="de-DE" altLang="en-US" b="1" dirty="0" smtClean="0"/>
              <a:t>  </a:t>
            </a:r>
            <a:r>
              <a:rPr lang="de-DE" altLang="en-US" b="1" dirty="0" err="1" smtClean="0"/>
              <a:t>Improve</a:t>
            </a:r>
            <a:r>
              <a:rPr lang="de-DE" altLang="en-US" b="1" dirty="0" smtClean="0"/>
              <a:t>  Time </a:t>
            </a:r>
            <a:r>
              <a:rPr lang="de-DE" altLang="en-US" b="1" dirty="0" err="1" smtClean="0"/>
              <a:t>Between</a:t>
            </a:r>
            <a:r>
              <a:rPr lang="de-DE" altLang="en-US" b="1" dirty="0" smtClean="0"/>
              <a:t> </a:t>
            </a:r>
            <a:r>
              <a:rPr lang="de-DE" altLang="en-US" b="1" dirty="0" err="1" smtClean="0"/>
              <a:t>Overhaul</a:t>
            </a:r>
            <a:endParaRPr lang="de-DE" altLang="en-US" b="1" dirty="0" smtClean="0"/>
          </a:p>
          <a:p>
            <a:endParaRPr lang="de-DE" altLang="en-US" b="1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de-DE" altLang="en-US" b="1" dirty="0"/>
              <a:t> </a:t>
            </a:r>
            <a:r>
              <a:rPr lang="de-DE" altLang="en-US" b="1" dirty="0" smtClean="0"/>
              <a:t> </a:t>
            </a:r>
            <a:r>
              <a:rPr lang="de-DE" altLang="en-US" b="1" dirty="0" err="1" smtClean="0"/>
              <a:t>Mitigate</a:t>
            </a:r>
            <a:r>
              <a:rPr lang="de-DE" altLang="en-US" b="1" dirty="0" smtClean="0"/>
              <a:t>  </a:t>
            </a:r>
            <a:r>
              <a:rPr lang="de-DE" altLang="en-US" b="1" dirty="0" err="1" smtClean="0"/>
              <a:t>various</a:t>
            </a:r>
            <a:r>
              <a:rPr lang="de-DE" altLang="en-US" b="1" dirty="0" smtClean="0"/>
              <a:t>  </a:t>
            </a:r>
            <a:r>
              <a:rPr lang="de-DE" altLang="en-US" b="1" dirty="0" err="1" smtClean="0"/>
              <a:t>risks</a:t>
            </a:r>
            <a:r>
              <a:rPr lang="de-DE" altLang="en-US" b="1" dirty="0" smtClean="0"/>
              <a:t> </a:t>
            </a:r>
          </a:p>
          <a:p>
            <a:endParaRPr lang="de-DE" altLang="en-US" b="1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de-DE" altLang="en-US" b="1" dirty="0"/>
              <a:t> </a:t>
            </a:r>
            <a:r>
              <a:rPr lang="de-DE" altLang="en-US" b="1" dirty="0" smtClean="0"/>
              <a:t>  </a:t>
            </a:r>
            <a:r>
              <a:rPr lang="de-DE" altLang="en-US" b="1" dirty="0" err="1" smtClean="0"/>
              <a:t>Meet</a:t>
            </a:r>
            <a:r>
              <a:rPr lang="de-DE" altLang="en-US" b="1" dirty="0" smtClean="0"/>
              <a:t>  </a:t>
            </a:r>
            <a:r>
              <a:rPr lang="de-DE" altLang="en-US" b="1" dirty="0" err="1" smtClean="0"/>
              <a:t>customers</a:t>
            </a:r>
            <a:r>
              <a:rPr lang="de-DE" altLang="en-US" b="1" dirty="0" smtClean="0"/>
              <a:t>  </a:t>
            </a:r>
            <a:r>
              <a:rPr lang="de-DE" altLang="en-US" b="1" dirty="0" err="1" smtClean="0"/>
              <a:t>expectations</a:t>
            </a:r>
            <a:r>
              <a:rPr lang="de-DE" altLang="en-US" b="1" dirty="0" smtClean="0"/>
              <a:t>  </a:t>
            </a:r>
          </a:p>
          <a:p>
            <a:r>
              <a:rPr lang="de-DE" altLang="en-US" b="1" dirty="0"/>
              <a:t> </a:t>
            </a:r>
            <a:r>
              <a:rPr lang="de-DE" altLang="en-US" b="1" dirty="0" smtClean="0"/>
              <a:t>    </a:t>
            </a:r>
            <a:endParaRPr lang="de-DE" altLang="en-US" b="1" dirty="0"/>
          </a:p>
        </p:txBody>
      </p:sp>
    </p:spTree>
    <p:extLst>
      <p:ext uri="{BB962C8B-B14F-4D97-AF65-F5344CB8AC3E}">
        <p14:creationId xmlns:p14="http://schemas.microsoft.com/office/powerpoint/2010/main" val="170338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390525"/>
            <a:ext cx="8640959" cy="877888"/>
          </a:xfrm>
        </p:spPr>
        <p:txBody>
          <a:bodyPr/>
          <a:lstStyle/>
          <a:p>
            <a:r>
              <a:rPr lang="en-US" b="1" dirty="0" smtClean="0"/>
              <a:t>                     </a:t>
            </a:r>
            <a:r>
              <a:rPr lang="en-US" b="1" u="sng" dirty="0" smtClean="0"/>
              <a:t>Common </a:t>
            </a:r>
            <a:r>
              <a:rPr lang="en-US" b="1" u="sng" dirty="0"/>
              <a:t>Rail Fuel Injection</a:t>
            </a:r>
            <a:endParaRPr lang="de-DE" altLang="en-US" b="1" u="sng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9"/>
            <a:ext cx="8640960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417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390525"/>
            <a:ext cx="8640960" cy="877888"/>
          </a:xfrm>
        </p:spPr>
        <p:txBody>
          <a:bodyPr/>
          <a:lstStyle/>
          <a:p>
            <a:r>
              <a:rPr lang="en-US" b="1" dirty="0" smtClean="0"/>
              <a:t>                          </a:t>
            </a:r>
            <a:r>
              <a:rPr lang="en-US" b="1" u="sng" dirty="0" smtClean="0"/>
              <a:t>Common </a:t>
            </a:r>
            <a:r>
              <a:rPr lang="en-US" b="1" u="sng" dirty="0"/>
              <a:t>Rail Fuel Injection</a:t>
            </a:r>
            <a:endParaRPr lang="de-DE" altLang="en-US" b="1" u="sng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18" y="1347939"/>
            <a:ext cx="8820462" cy="4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417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3" y="390525"/>
            <a:ext cx="8424166" cy="877888"/>
          </a:xfrm>
        </p:spPr>
        <p:txBody>
          <a:bodyPr/>
          <a:lstStyle/>
          <a:p>
            <a:r>
              <a:rPr lang="en-US" b="1" dirty="0" smtClean="0"/>
              <a:t>                     </a:t>
            </a:r>
            <a:r>
              <a:rPr lang="en-US" b="1" u="sng" dirty="0" smtClean="0"/>
              <a:t>Common </a:t>
            </a:r>
            <a:r>
              <a:rPr lang="en-US" b="1" u="sng" dirty="0"/>
              <a:t>Rail Fuel Injection</a:t>
            </a:r>
            <a:endParaRPr lang="de-DE" altLang="en-US" b="1" u="sng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2" y="1412776"/>
            <a:ext cx="8568950" cy="448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417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 smtClean="0"/>
              <a:t>			</a:t>
            </a:r>
            <a:r>
              <a:rPr lang="en-US" sz="4000" b="1" u="sng" dirty="0" smtClean="0"/>
              <a:t>Miller Cycle </a:t>
            </a:r>
            <a:endParaRPr lang="en-US" sz="4000" b="1" u="sng" dirty="0"/>
          </a:p>
        </p:txBody>
      </p:sp>
    </p:spTree>
    <p:extLst>
      <p:ext uri="{BB962C8B-B14F-4D97-AF65-F5344CB8AC3E}">
        <p14:creationId xmlns:p14="http://schemas.microsoft.com/office/powerpoint/2010/main" val="306185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387475"/>
            <a:ext cx="3816350" cy="346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6964" name="Rectangle 4"/>
          <p:cNvSpPr>
            <a:spLocks noChangeArrowheads="1"/>
          </p:cNvSpPr>
          <p:nvPr/>
        </p:nvSpPr>
        <p:spPr bwMode="auto">
          <a:xfrm>
            <a:off x="1665288" y="4887913"/>
            <a:ext cx="6051978" cy="855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265113" indent="-265113">
              <a:defRPr>
                <a:solidFill>
                  <a:schemeClr val="tx1"/>
                </a:solidFill>
                <a:latin typeface="Arial" charset="0"/>
              </a:defRPr>
            </a:lvl1pPr>
            <a:lvl2pPr marL="536575"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"/>
              </a:spcBef>
              <a:buFontTx/>
              <a:buChar char="•"/>
            </a:pPr>
            <a:r>
              <a:rPr lang="en-US" altLang="en-US" sz="1600" b="1" dirty="0"/>
              <a:t>Inlet valve closes earlier </a:t>
            </a:r>
          </a:p>
          <a:p>
            <a:pPr>
              <a:spcBef>
                <a:spcPct val="5000"/>
              </a:spcBef>
              <a:buFontTx/>
              <a:buChar char="•"/>
            </a:pPr>
            <a:r>
              <a:rPr lang="en-US" altLang="en-US" sz="1600" b="1" dirty="0"/>
              <a:t>Up to 30% </a:t>
            </a:r>
            <a:r>
              <a:rPr lang="en-US" altLang="en-US" sz="1600" b="1" dirty="0" err="1"/>
              <a:t>NOx</a:t>
            </a:r>
            <a:r>
              <a:rPr lang="en-US" altLang="en-US" sz="1600" b="1" dirty="0"/>
              <a:t> reduction at constant fuel consumption </a:t>
            </a:r>
          </a:p>
          <a:p>
            <a:pPr>
              <a:spcBef>
                <a:spcPct val="5000"/>
              </a:spcBef>
              <a:buFontTx/>
              <a:buChar char="•"/>
            </a:pPr>
            <a:r>
              <a:rPr lang="en-US" altLang="en-US" sz="1600" b="1" dirty="0"/>
              <a:t>Improved charge air pressure and intercooling necessary</a:t>
            </a:r>
          </a:p>
        </p:txBody>
      </p:sp>
      <p:sp>
        <p:nvSpPr>
          <p:cNvPr id="296966" name="Line 6"/>
          <p:cNvSpPr>
            <a:spLocks noChangeShapeType="1"/>
          </p:cNvSpPr>
          <p:nvPr/>
        </p:nvSpPr>
        <p:spPr bwMode="auto">
          <a:xfrm flipV="1">
            <a:off x="5143500" y="1581150"/>
            <a:ext cx="4763" cy="25955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96967" name="Line 7"/>
          <p:cNvSpPr>
            <a:spLocks noChangeShapeType="1"/>
          </p:cNvSpPr>
          <p:nvPr/>
        </p:nvSpPr>
        <p:spPr bwMode="auto">
          <a:xfrm flipV="1">
            <a:off x="5156200" y="4176713"/>
            <a:ext cx="30988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96969" name="Text Box 9"/>
          <p:cNvSpPr txBox="1">
            <a:spLocks noChangeArrowheads="1"/>
          </p:cNvSpPr>
          <p:nvPr/>
        </p:nvSpPr>
        <p:spPr bwMode="auto">
          <a:xfrm>
            <a:off x="7591425" y="4316413"/>
            <a:ext cx="5984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FFFF"/>
                    </a:gs>
                    <a:gs pos="100000">
                      <a:srgbClr val="78FC62"/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en-US" sz="1600" b="1">
                <a:solidFill>
                  <a:srgbClr val="000000"/>
                </a:solidFill>
              </a:rPr>
              <a:t>NOx</a:t>
            </a:r>
          </a:p>
        </p:txBody>
      </p:sp>
      <p:sp>
        <p:nvSpPr>
          <p:cNvPr id="296970" name="Freeform 10"/>
          <p:cNvSpPr>
            <a:spLocks/>
          </p:cNvSpPr>
          <p:nvPr/>
        </p:nvSpPr>
        <p:spPr bwMode="auto">
          <a:xfrm>
            <a:off x="5867400" y="1890713"/>
            <a:ext cx="2125663" cy="1757362"/>
          </a:xfrm>
          <a:custGeom>
            <a:avLst/>
            <a:gdLst>
              <a:gd name="T0" fmla="*/ 0 w 1675"/>
              <a:gd name="T1" fmla="*/ 0 h 1323"/>
              <a:gd name="T2" fmla="*/ 224 w 1675"/>
              <a:gd name="T3" fmla="*/ 352 h 1323"/>
              <a:gd name="T4" fmla="*/ 648 w 1675"/>
              <a:gd name="T5" fmla="*/ 840 h 1323"/>
              <a:gd name="T6" fmla="*/ 1128 w 1675"/>
              <a:gd name="T7" fmla="*/ 1144 h 1323"/>
              <a:gd name="T8" fmla="*/ 1584 w 1675"/>
              <a:gd name="T9" fmla="*/ 1296 h 1323"/>
              <a:gd name="T10" fmla="*/ 1672 w 1675"/>
              <a:gd name="T11" fmla="*/ 1304 h 1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75" h="1323">
                <a:moveTo>
                  <a:pt x="0" y="0"/>
                </a:moveTo>
                <a:cubicBezTo>
                  <a:pt x="58" y="106"/>
                  <a:pt x="116" y="212"/>
                  <a:pt x="224" y="352"/>
                </a:cubicBezTo>
                <a:cubicBezTo>
                  <a:pt x="332" y="492"/>
                  <a:pt x="498" y="708"/>
                  <a:pt x="648" y="840"/>
                </a:cubicBezTo>
                <a:cubicBezTo>
                  <a:pt x="798" y="972"/>
                  <a:pt x="972" y="1068"/>
                  <a:pt x="1128" y="1144"/>
                </a:cubicBezTo>
                <a:cubicBezTo>
                  <a:pt x="1284" y="1220"/>
                  <a:pt x="1493" y="1269"/>
                  <a:pt x="1584" y="1296"/>
                </a:cubicBezTo>
                <a:cubicBezTo>
                  <a:pt x="1675" y="1323"/>
                  <a:pt x="1673" y="1313"/>
                  <a:pt x="1672" y="1304"/>
                </a:cubicBezTo>
              </a:path>
            </a:pathLst>
          </a:custGeom>
          <a:noFill/>
          <a:ln w="317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96971" name="Text Box 11"/>
          <p:cNvSpPr txBox="1">
            <a:spLocks noChangeArrowheads="1"/>
          </p:cNvSpPr>
          <p:nvPr/>
        </p:nvSpPr>
        <p:spPr bwMode="auto">
          <a:xfrm>
            <a:off x="6608763" y="4287838"/>
            <a:ext cx="7000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FFFF"/>
                    </a:gs>
                    <a:gs pos="100000">
                      <a:srgbClr val="78FC62"/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en-US" sz="1600">
                <a:solidFill>
                  <a:srgbClr val="000000"/>
                </a:solidFill>
              </a:rPr>
              <a:t>100%</a:t>
            </a:r>
          </a:p>
        </p:txBody>
      </p:sp>
      <p:sp>
        <p:nvSpPr>
          <p:cNvPr id="296972" name="Line 12"/>
          <p:cNvSpPr>
            <a:spLocks noChangeShapeType="1"/>
          </p:cNvSpPr>
          <p:nvPr/>
        </p:nvSpPr>
        <p:spPr bwMode="auto">
          <a:xfrm>
            <a:off x="6985000" y="4113213"/>
            <a:ext cx="0" cy="130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96973" name="Line 13"/>
          <p:cNvSpPr>
            <a:spLocks noChangeShapeType="1"/>
          </p:cNvSpPr>
          <p:nvPr/>
        </p:nvSpPr>
        <p:spPr bwMode="auto">
          <a:xfrm>
            <a:off x="6223000" y="4113213"/>
            <a:ext cx="0" cy="130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96974" name="Text Box 14"/>
          <p:cNvSpPr txBox="1">
            <a:spLocks noChangeArrowheads="1"/>
          </p:cNvSpPr>
          <p:nvPr/>
        </p:nvSpPr>
        <p:spPr bwMode="auto">
          <a:xfrm>
            <a:off x="5954713" y="4287838"/>
            <a:ext cx="5873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FFFF"/>
                    </a:gs>
                    <a:gs pos="100000">
                      <a:srgbClr val="78FC62"/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en-US" sz="1600">
                <a:solidFill>
                  <a:srgbClr val="000000"/>
                </a:solidFill>
              </a:rPr>
              <a:t>70%</a:t>
            </a:r>
          </a:p>
        </p:txBody>
      </p:sp>
      <p:sp>
        <p:nvSpPr>
          <p:cNvPr id="296975" name="Freeform 15"/>
          <p:cNvSpPr>
            <a:spLocks/>
          </p:cNvSpPr>
          <p:nvPr/>
        </p:nvSpPr>
        <p:spPr bwMode="auto">
          <a:xfrm>
            <a:off x="5384800" y="2106613"/>
            <a:ext cx="2125663" cy="1757362"/>
          </a:xfrm>
          <a:custGeom>
            <a:avLst/>
            <a:gdLst>
              <a:gd name="T0" fmla="*/ 0 w 1675"/>
              <a:gd name="T1" fmla="*/ 0 h 1323"/>
              <a:gd name="T2" fmla="*/ 224 w 1675"/>
              <a:gd name="T3" fmla="*/ 352 h 1323"/>
              <a:gd name="T4" fmla="*/ 648 w 1675"/>
              <a:gd name="T5" fmla="*/ 840 h 1323"/>
              <a:gd name="T6" fmla="*/ 1128 w 1675"/>
              <a:gd name="T7" fmla="*/ 1144 h 1323"/>
              <a:gd name="T8" fmla="*/ 1584 w 1675"/>
              <a:gd name="T9" fmla="*/ 1296 h 1323"/>
              <a:gd name="T10" fmla="*/ 1672 w 1675"/>
              <a:gd name="T11" fmla="*/ 1304 h 1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75" h="1323">
                <a:moveTo>
                  <a:pt x="0" y="0"/>
                </a:moveTo>
                <a:cubicBezTo>
                  <a:pt x="58" y="106"/>
                  <a:pt x="116" y="212"/>
                  <a:pt x="224" y="352"/>
                </a:cubicBezTo>
                <a:cubicBezTo>
                  <a:pt x="332" y="492"/>
                  <a:pt x="498" y="708"/>
                  <a:pt x="648" y="840"/>
                </a:cubicBezTo>
                <a:cubicBezTo>
                  <a:pt x="798" y="972"/>
                  <a:pt x="972" y="1068"/>
                  <a:pt x="1128" y="1144"/>
                </a:cubicBezTo>
                <a:cubicBezTo>
                  <a:pt x="1284" y="1220"/>
                  <a:pt x="1493" y="1269"/>
                  <a:pt x="1584" y="1296"/>
                </a:cubicBezTo>
                <a:cubicBezTo>
                  <a:pt x="1675" y="1323"/>
                  <a:pt x="1673" y="1313"/>
                  <a:pt x="1672" y="1304"/>
                </a:cubicBezTo>
              </a:path>
            </a:pathLst>
          </a:custGeom>
          <a:noFill/>
          <a:ln w="31750" cap="flat" cmpd="sng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96976" name="Text Box 16"/>
          <p:cNvSpPr txBox="1">
            <a:spLocks noChangeArrowheads="1"/>
          </p:cNvSpPr>
          <p:nvPr/>
        </p:nvSpPr>
        <p:spPr bwMode="auto">
          <a:xfrm>
            <a:off x="5194300" y="3386138"/>
            <a:ext cx="6651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FFFF"/>
                    </a:gs>
                    <a:gs pos="100000">
                      <a:srgbClr val="78FC62"/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sz="1600" i="1"/>
              <a:t>with</a:t>
            </a:r>
            <a:br>
              <a:rPr lang="en-US" altLang="en-US" sz="1600" i="1"/>
            </a:br>
            <a:r>
              <a:rPr lang="en-US" altLang="en-US" sz="1600" i="1"/>
              <a:t>Miller</a:t>
            </a:r>
          </a:p>
        </p:txBody>
      </p:sp>
      <p:sp>
        <p:nvSpPr>
          <p:cNvPr id="296977" name="Text Box 17"/>
          <p:cNvSpPr txBox="1">
            <a:spLocks noChangeArrowheads="1"/>
          </p:cNvSpPr>
          <p:nvPr/>
        </p:nvSpPr>
        <p:spPr bwMode="auto">
          <a:xfrm>
            <a:off x="6659563" y="1846263"/>
            <a:ext cx="13652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FFFF"/>
                    </a:gs>
                    <a:gs pos="100000">
                      <a:srgbClr val="78FC62"/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sz="1600" i="1"/>
              <a:t>without Miller</a:t>
            </a:r>
          </a:p>
        </p:txBody>
      </p:sp>
      <p:sp>
        <p:nvSpPr>
          <p:cNvPr id="296978" name="Line 18"/>
          <p:cNvSpPr>
            <a:spLocks noChangeShapeType="1"/>
          </p:cNvSpPr>
          <p:nvPr/>
        </p:nvSpPr>
        <p:spPr bwMode="auto">
          <a:xfrm flipH="1">
            <a:off x="6223000" y="2144713"/>
            <a:ext cx="355600" cy="317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96979" name="Line 19"/>
          <p:cNvSpPr>
            <a:spLocks noChangeShapeType="1"/>
          </p:cNvSpPr>
          <p:nvPr/>
        </p:nvSpPr>
        <p:spPr bwMode="auto">
          <a:xfrm flipH="1">
            <a:off x="5676900" y="3109913"/>
            <a:ext cx="355600" cy="317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96980" name="Rectangle 20"/>
          <p:cNvSpPr>
            <a:spLocks noChangeArrowheads="1"/>
          </p:cNvSpPr>
          <p:nvPr/>
        </p:nvSpPr>
        <p:spPr bwMode="auto">
          <a:xfrm>
            <a:off x="6883400" y="3135313"/>
            <a:ext cx="179388" cy="17938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ctr"/>
            <a:endParaRPr lang="de-DE" altLang="en-US"/>
          </a:p>
        </p:txBody>
      </p:sp>
      <p:sp>
        <p:nvSpPr>
          <p:cNvPr id="296981" name="Line 21"/>
          <p:cNvSpPr>
            <a:spLocks noChangeShapeType="1"/>
          </p:cNvSpPr>
          <p:nvPr/>
        </p:nvSpPr>
        <p:spPr bwMode="auto">
          <a:xfrm flipH="1">
            <a:off x="6324600" y="3211513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96982" name="Rectangle 22"/>
          <p:cNvSpPr>
            <a:spLocks noChangeArrowheads="1"/>
          </p:cNvSpPr>
          <p:nvPr/>
        </p:nvSpPr>
        <p:spPr bwMode="auto">
          <a:xfrm>
            <a:off x="6159500" y="3135313"/>
            <a:ext cx="179388" cy="17938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ctr"/>
            <a:endParaRPr lang="de-DE" altLang="en-US"/>
          </a:p>
        </p:txBody>
      </p:sp>
      <p:sp>
        <p:nvSpPr>
          <p:cNvPr id="296983" name="Text Box 23"/>
          <p:cNvSpPr txBox="1">
            <a:spLocks noChangeArrowheads="1"/>
          </p:cNvSpPr>
          <p:nvPr/>
        </p:nvSpPr>
        <p:spPr bwMode="auto">
          <a:xfrm rot="16200000">
            <a:off x="3798060" y="2769672"/>
            <a:ext cx="210826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 dirty="0"/>
              <a:t>fuel consumption</a:t>
            </a:r>
          </a:p>
        </p:txBody>
      </p:sp>
      <p:sp>
        <p:nvSpPr>
          <p:cNvPr id="296990" name="Rectangle 30"/>
          <p:cNvSpPr>
            <a:spLocks noGrp="1" noChangeArrowheads="1"/>
          </p:cNvSpPr>
          <p:nvPr>
            <p:ph type="title"/>
          </p:nvPr>
        </p:nvSpPr>
        <p:spPr>
          <a:xfrm>
            <a:off x="251520" y="390525"/>
            <a:ext cx="8568951" cy="877888"/>
          </a:xfrm>
          <a:noFill/>
          <a:ln/>
        </p:spPr>
        <p:txBody>
          <a:bodyPr>
            <a:normAutofit/>
          </a:bodyPr>
          <a:lstStyle/>
          <a:p>
            <a:r>
              <a:rPr lang="en-US" altLang="en-US" b="1" dirty="0" smtClean="0"/>
              <a:t>              </a:t>
            </a:r>
            <a:r>
              <a:rPr lang="en-US" altLang="en-US" b="1" u="sng" dirty="0" smtClean="0"/>
              <a:t>Emission </a:t>
            </a:r>
            <a:r>
              <a:rPr lang="en-US" altLang="en-US" b="1" u="sng" dirty="0"/>
              <a:t>Reduction Technologies</a:t>
            </a:r>
            <a:br>
              <a:rPr lang="en-US" altLang="en-US" b="1" u="sng" dirty="0"/>
            </a:br>
            <a:r>
              <a:rPr lang="en-US" altLang="en-US" b="1" dirty="0" smtClean="0"/>
              <a:t>                                   </a:t>
            </a:r>
            <a:r>
              <a:rPr lang="en-US" altLang="en-US" b="1" u="sng" dirty="0" smtClean="0"/>
              <a:t>Miller </a:t>
            </a:r>
            <a:r>
              <a:rPr lang="en-US" altLang="en-US" b="1" u="sng" dirty="0"/>
              <a:t>Cycle</a:t>
            </a:r>
          </a:p>
        </p:txBody>
      </p:sp>
    </p:spTree>
    <p:extLst>
      <p:ext uri="{BB962C8B-B14F-4D97-AF65-F5344CB8AC3E}">
        <p14:creationId xmlns:p14="http://schemas.microsoft.com/office/powerpoint/2010/main" val="34961998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6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6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61" name="Rectangle 13"/>
          <p:cNvSpPr>
            <a:spLocks noChangeArrowheads="1"/>
          </p:cNvSpPr>
          <p:nvPr/>
        </p:nvSpPr>
        <p:spPr bwMode="gray">
          <a:xfrm>
            <a:off x="215900" y="225425"/>
            <a:ext cx="4356100" cy="47879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de-DE" altLang="en-US" sz="2800">
                <a:solidFill>
                  <a:schemeClr val="bg1"/>
                </a:solidFill>
              </a:rPr>
              <a:t>image</a:t>
            </a:r>
          </a:p>
        </p:txBody>
      </p:sp>
      <p:grpSp>
        <p:nvGrpSpPr>
          <p:cNvPr id="104451" name="Group 3"/>
          <p:cNvGrpSpPr>
            <a:grpSpLocks/>
          </p:cNvGrpSpPr>
          <p:nvPr/>
        </p:nvGrpSpPr>
        <p:grpSpPr bwMode="auto">
          <a:xfrm>
            <a:off x="0" y="0"/>
            <a:ext cx="9144000" cy="5085184"/>
            <a:chOff x="0" y="0"/>
            <a:chExt cx="5760" cy="3181"/>
          </a:xfrm>
        </p:grpSpPr>
        <p:sp>
          <p:nvSpPr>
            <p:cNvPr id="104452" name="Rectangle 4"/>
            <p:cNvSpPr>
              <a:spLocks noChangeArrowheads="1"/>
            </p:cNvSpPr>
            <p:nvPr/>
          </p:nvSpPr>
          <p:spPr bwMode="gray">
            <a:xfrm>
              <a:off x="2857" y="0"/>
              <a:ext cx="2903" cy="31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104453" name="Rectangle 5"/>
            <p:cNvSpPr>
              <a:spLocks noChangeArrowheads="1"/>
            </p:cNvSpPr>
            <p:nvPr/>
          </p:nvSpPr>
          <p:spPr bwMode="gray">
            <a:xfrm>
              <a:off x="2903" y="181"/>
              <a:ext cx="2676" cy="29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80000" tIns="154800" rIns="90000" bIns="46800"/>
            <a:lstStyle/>
            <a:p>
              <a:pPr algn="l"/>
              <a:r>
                <a:rPr lang="de-DE" altLang="en-US" sz="4000" b="1" dirty="0" err="1" smtClean="0">
                  <a:solidFill>
                    <a:schemeClr val="bg1"/>
                  </a:solidFill>
                </a:rPr>
                <a:t>Turbocharging</a:t>
              </a:r>
              <a:r>
                <a:rPr lang="de-DE" altLang="en-US" sz="4000" b="1" dirty="0" smtClean="0">
                  <a:solidFill>
                    <a:schemeClr val="bg1"/>
                  </a:solidFill>
                </a:rPr>
                <a:t>  Key Technology in High Performance Engine</a:t>
              </a:r>
              <a:r>
                <a:rPr lang="de-DE" altLang="en-US" sz="4000" b="1" dirty="0">
                  <a:solidFill>
                    <a:schemeClr val="bg1"/>
                  </a:solidFill>
                </a:rPr>
                <a:t/>
              </a:r>
              <a:br>
                <a:rPr lang="de-DE" altLang="en-US" sz="4000" b="1" dirty="0">
                  <a:solidFill>
                    <a:schemeClr val="bg1"/>
                  </a:solidFill>
                </a:rPr>
              </a:br>
              <a:endParaRPr lang="de-DE" altLang="en-US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104455" name="Freeform 7"/>
            <p:cNvSpPr>
              <a:spLocks/>
            </p:cNvSpPr>
            <p:nvPr/>
          </p:nvSpPr>
          <p:spPr bwMode="gray">
            <a:xfrm>
              <a:off x="84" y="72"/>
              <a:ext cx="2780" cy="3102"/>
            </a:xfrm>
            <a:custGeom>
              <a:avLst/>
              <a:gdLst>
                <a:gd name="T0" fmla="*/ 0 w 2780"/>
                <a:gd name="T1" fmla="*/ 12 h 3102"/>
                <a:gd name="T2" fmla="*/ 2772 w 2780"/>
                <a:gd name="T3" fmla="*/ 0 h 3102"/>
                <a:gd name="T4" fmla="*/ 2780 w 2780"/>
                <a:gd name="T5" fmla="*/ 108 h 3102"/>
                <a:gd name="T6" fmla="*/ 216 w 2780"/>
                <a:gd name="T7" fmla="*/ 108 h 3102"/>
                <a:gd name="T8" fmla="*/ 97 w 2780"/>
                <a:gd name="T9" fmla="*/ 214 h 3102"/>
                <a:gd name="T10" fmla="*/ 97 w 2780"/>
                <a:gd name="T11" fmla="*/ 3063 h 3102"/>
                <a:gd name="T12" fmla="*/ 2773 w 2780"/>
                <a:gd name="T13" fmla="*/ 3063 h 3102"/>
                <a:gd name="T14" fmla="*/ 2772 w 2780"/>
                <a:gd name="T15" fmla="*/ 3102 h 3102"/>
                <a:gd name="T16" fmla="*/ 0 w 2780"/>
                <a:gd name="T17" fmla="*/ 3102 h 3102"/>
                <a:gd name="T18" fmla="*/ 0 w 2780"/>
                <a:gd name="T19" fmla="*/ 12 h 3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80" h="3102">
                  <a:moveTo>
                    <a:pt x="0" y="12"/>
                  </a:moveTo>
                  <a:lnTo>
                    <a:pt x="2772" y="0"/>
                  </a:lnTo>
                  <a:lnTo>
                    <a:pt x="2780" y="108"/>
                  </a:lnTo>
                  <a:cubicBezTo>
                    <a:pt x="1510" y="108"/>
                    <a:pt x="216" y="108"/>
                    <a:pt x="216" y="108"/>
                  </a:cubicBezTo>
                  <a:cubicBezTo>
                    <a:pt x="132" y="108"/>
                    <a:pt x="98" y="135"/>
                    <a:pt x="97" y="214"/>
                  </a:cubicBezTo>
                  <a:cubicBezTo>
                    <a:pt x="97" y="214"/>
                    <a:pt x="97" y="1638"/>
                    <a:pt x="97" y="3063"/>
                  </a:cubicBezTo>
                  <a:cubicBezTo>
                    <a:pt x="1435" y="3063"/>
                    <a:pt x="2773" y="3063"/>
                    <a:pt x="2773" y="3063"/>
                  </a:cubicBezTo>
                  <a:lnTo>
                    <a:pt x="2772" y="3102"/>
                  </a:lnTo>
                  <a:lnTo>
                    <a:pt x="0" y="3102"/>
                  </a:lnTo>
                  <a:lnTo>
                    <a:pt x="0" y="12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E6000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104456" name="Rectangle 8"/>
            <p:cNvSpPr>
              <a:spLocks noChangeArrowheads="1"/>
            </p:cNvSpPr>
            <p:nvPr/>
          </p:nvSpPr>
          <p:spPr bwMode="gray">
            <a:xfrm>
              <a:off x="0" y="0"/>
              <a:ext cx="2903" cy="1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104457" name="Rectangle 9"/>
            <p:cNvSpPr>
              <a:spLocks noChangeArrowheads="1"/>
            </p:cNvSpPr>
            <p:nvPr/>
          </p:nvSpPr>
          <p:spPr bwMode="gray">
            <a:xfrm>
              <a:off x="0" y="0"/>
              <a:ext cx="158" cy="31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104458" name="Rectangle 10"/>
            <p:cNvSpPr>
              <a:spLocks noChangeArrowheads="1"/>
            </p:cNvSpPr>
            <p:nvPr/>
          </p:nvSpPr>
          <p:spPr bwMode="gray">
            <a:xfrm>
              <a:off x="0" y="3135"/>
              <a:ext cx="2903" cy="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pic>
          <p:nvPicPr>
            <p:cNvPr id="104459" name="Picture 11" descr="Flagg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5" y="173"/>
              <a:ext cx="703" cy="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460" name="Picture 12" descr="100Jahre_ne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" y="329"/>
              <a:ext cx="884" cy="3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35877" y="339725"/>
            <a:ext cx="4294383" cy="4745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416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b="1" dirty="0"/>
              <a:t> </a:t>
            </a:r>
            <a:r>
              <a:rPr lang="de-DE" altLang="en-US" b="1" dirty="0" smtClean="0"/>
              <a:t>                   </a:t>
            </a:r>
            <a:r>
              <a:rPr lang="de-DE" altLang="en-US" b="1" u="sng" dirty="0" err="1" smtClean="0"/>
              <a:t>Importance</a:t>
            </a:r>
            <a:r>
              <a:rPr lang="de-DE" altLang="en-US" b="1" u="sng" dirty="0" smtClean="0"/>
              <a:t> </a:t>
            </a:r>
            <a:r>
              <a:rPr lang="de-DE" altLang="en-US" b="1" u="sng" dirty="0" err="1" smtClean="0"/>
              <a:t>of</a:t>
            </a:r>
            <a:r>
              <a:rPr lang="de-DE" altLang="en-US" b="1" u="sng" dirty="0" smtClean="0"/>
              <a:t> </a:t>
            </a:r>
            <a:r>
              <a:rPr lang="de-DE" altLang="en-US" b="1" u="sng" dirty="0" err="1" smtClean="0"/>
              <a:t>Turbocharging</a:t>
            </a:r>
            <a:r>
              <a:rPr lang="de-DE" altLang="en-US" b="1" u="sng" dirty="0" smtClean="0"/>
              <a:t> </a:t>
            </a:r>
            <a:endParaRPr lang="de-DE" altLang="en-US" b="1" u="sng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1412776"/>
            <a:ext cx="8496943" cy="4248249"/>
          </a:xfrm>
        </p:spPr>
        <p:txBody>
          <a:bodyPr/>
          <a:lstStyle/>
          <a:p>
            <a:r>
              <a:rPr lang="en-US" b="1" dirty="0"/>
              <a:t> </a:t>
            </a:r>
            <a:r>
              <a:rPr lang="en-US" b="1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/>
              <a:t> </a:t>
            </a:r>
            <a:r>
              <a:rPr lang="en-US" b="1" dirty="0" smtClean="0"/>
              <a:t>Single Most critical equipment which has direct effect on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  A)  Economy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  B) Dynamics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 </a:t>
            </a:r>
            <a:r>
              <a:rPr lang="en-US" b="1" dirty="0"/>
              <a:t> </a:t>
            </a:r>
            <a:r>
              <a:rPr lang="en-US" b="1" dirty="0" smtClean="0"/>
              <a:t>C ) Emission </a:t>
            </a:r>
            <a:r>
              <a:rPr lang="en-US" b="1" dirty="0" err="1" smtClean="0"/>
              <a:t>Cheracterstics</a:t>
            </a:r>
            <a:endParaRPr lang="en-US" b="1" dirty="0" smtClean="0"/>
          </a:p>
          <a:p>
            <a:r>
              <a:rPr lang="en-US" b="1" dirty="0"/>
              <a:t> </a:t>
            </a:r>
            <a:r>
              <a:rPr lang="en-US" b="1" dirty="0" smtClean="0"/>
              <a:t>      D)  Nullifies the negative effects of external </a:t>
            </a:r>
            <a:r>
              <a:rPr lang="en-US" b="1" dirty="0" err="1" smtClean="0"/>
              <a:t>emision</a:t>
            </a:r>
            <a:r>
              <a:rPr lang="en-US" b="1" dirty="0" smtClean="0"/>
              <a:t> measures on engine 				performance</a:t>
            </a:r>
          </a:p>
          <a:p>
            <a:endParaRPr lang="en-US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 smtClean="0"/>
              <a:t> </a:t>
            </a:r>
            <a:r>
              <a:rPr lang="en-US" b="1" dirty="0"/>
              <a:t> </a:t>
            </a:r>
            <a:r>
              <a:rPr lang="en-US" b="1" dirty="0" smtClean="0"/>
              <a:t> MTU develops and Produces Turbochargers itself</a:t>
            </a:r>
          </a:p>
          <a:p>
            <a:r>
              <a:rPr lang="en-US" b="1" dirty="0"/>
              <a:t> </a:t>
            </a:r>
            <a:endParaRPr lang="en-US" b="1" dirty="0" smtClean="0"/>
          </a:p>
          <a:p>
            <a:r>
              <a:rPr lang="en-US" b="1" dirty="0"/>
              <a:t> </a:t>
            </a:r>
            <a:r>
              <a:rPr lang="en-US" b="1" dirty="0" smtClean="0"/>
              <a:t>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1737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1" y="390525"/>
            <a:ext cx="8424168" cy="877888"/>
          </a:xfrm>
        </p:spPr>
        <p:txBody>
          <a:bodyPr/>
          <a:lstStyle/>
          <a:p>
            <a:r>
              <a:rPr lang="de-DE" altLang="en-US" b="1" dirty="0"/>
              <a:t> </a:t>
            </a:r>
            <a:r>
              <a:rPr lang="de-DE" altLang="en-US" b="1" dirty="0" smtClean="0"/>
              <a:t>                               </a:t>
            </a:r>
            <a:r>
              <a:rPr lang="de-DE" altLang="en-US" b="1" u="sng" dirty="0" err="1" smtClean="0"/>
              <a:t>Turbocharging</a:t>
            </a:r>
            <a:endParaRPr lang="de-DE" alt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568951" cy="4608512"/>
          </a:xfrm>
        </p:spPr>
        <p:txBody>
          <a:bodyPr/>
          <a:lstStyle/>
          <a:p>
            <a:r>
              <a:rPr lang="en-US" dirty="0" smtClean="0"/>
              <a:t>             </a:t>
            </a:r>
            <a:r>
              <a:rPr lang="en-US" dirty="0"/>
              <a:t> </a:t>
            </a:r>
            <a:r>
              <a:rPr lang="en-US" dirty="0" smtClean="0"/>
              <a:t>                   </a:t>
            </a:r>
            <a:r>
              <a:rPr lang="en-US" b="1" dirty="0" smtClean="0"/>
              <a:t>Key Technology for high performance engine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                             More Oxygen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                             leads to better Combustion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                             Provides higher power output</a:t>
            </a:r>
          </a:p>
          <a:p>
            <a:r>
              <a:rPr lang="en-US" dirty="0" smtClean="0"/>
              <a:t>    </a:t>
            </a:r>
            <a:r>
              <a:rPr lang="en-US" b="1" u="sng" dirty="0" err="1" smtClean="0"/>
              <a:t>Assits</a:t>
            </a:r>
            <a:endParaRPr lang="en-US" b="1" u="sng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       Economy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      Dynamic Loading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      Emission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      Reliable Power Delivery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      Functioning at High and Low Altitude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       Makes Engine Compact</a:t>
            </a:r>
          </a:p>
          <a:p>
            <a:r>
              <a:rPr lang="en-US" dirty="0"/>
              <a:t> </a:t>
            </a:r>
            <a:r>
              <a:rPr lang="en-US" dirty="0" smtClean="0"/>
              <a:t> 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83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1" y="390525"/>
            <a:ext cx="8424168" cy="877888"/>
          </a:xfrm>
        </p:spPr>
        <p:txBody>
          <a:bodyPr/>
          <a:lstStyle/>
          <a:p>
            <a:r>
              <a:rPr lang="de-DE" altLang="en-US" b="1" dirty="0"/>
              <a:t> </a:t>
            </a:r>
            <a:r>
              <a:rPr lang="de-DE" altLang="en-US" b="1" dirty="0" smtClean="0"/>
              <a:t>                               </a:t>
            </a:r>
            <a:r>
              <a:rPr lang="de-DE" altLang="en-US" b="1" u="sng" dirty="0" err="1" smtClean="0"/>
              <a:t>Turbocharging</a:t>
            </a:r>
            <a:endParaRPr lang="de-DE" altLang="en-US" b="1" u="sng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568952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61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 altLang="en-US"/>
          </a:p>
          <a:p>
            <a:endParaRPr lang="de-DE" altLang="en-US"/>
          </a:p>
          <a:p>
            <a:r>
              <a:rPr lang="de-DE" altLang="en-US"/>
              <a:t>Page </a:t>
            </a:r>
            <a:fld id="{D507BC0A-6DAC-4AFA-AB09-2F5F8015C02F}" type="slidenum">
              <a:rPr lang="de-DE" altLang="en-US"/>
              <a:pPr/>
              <a:t>29</a:t>
            </a:fld>
            <a:r>
              <a:rPr lang="de-DE" altLang="en-US"/>
              <a:t> | Presentation Title | Name of Department, Name I Date</a:t>
            </a:r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1" y="390525"/>
            <a:ext cx="8424168" cy="877888"/>
          </a:xfrm>
        </p:spPr>
        <p:txBody>
          <a:bodyPr/>
          <a:lstStyle/>
          <a:p>
            <a:r>
              <a:rPr lang="de-DE" altLang="en-US" b="1" dirty="0" smtClean="0"/>
              <a:t>                        </a:t>
            </a:r>
            <a:r>
              <a:rPr lang="de-DE" altLang="en-US" b="1" u="sng" dirty="0" smtClean="0"/>
              <a:t>Single Stage </a:t>
            </a:r>
            <a:r>
              <a:rPr lang="de-DE" altLang="en-US" b="1" u="sng" dirty="0" err="1" smtClean="0"/>
              <a:t>Supercharging</a:t>
            </a:r>
            <a:endParaRPr lang="de-DE" altLang="en-US" b="1" u="sng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8568952" cy="544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27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332656"/>
            <a:ext cx="8640959" cy="1080120"/>
          </a:xfrm>
        </p:spPr>
        <p:txBody>
          <a:bodyPr/>
          <a:lstStyle/>
          <a:p>
            <a:r>
              <a:rPr lang="de-DE" altLang="en-US" sz="2400" b="1" dirty="0" smtClean="0"/>
              <a:t>   </a:t>
            </a:r>
            <a:r>
              <a:rPr lang="de-DE" altLang="en-US" sz="2400" b="1" dirty="0"/>
              <a:t> </a:t>
            </a:r>
            <a:r>
              <a:rPr lang="de-DE" altLang="en-US" sz="2400" b="1" dirty="0" smtClean="0"/>
              <a:t>             </a:t>
            </a:r>
            <a:r>
              <a:rPr lang="de-DE" altLang="en-US" sz="2400" b="1" u="sng" dirty="0" smtClean="0"/>
              <a:t>Diesel </a:t>
            </a:r>
            <a:r>
              <a:rPr lang="de-DE" altLang="en-US" sz="2400" b="1" u="sng" dirty="0" err="1" smtClean="0"/>
              <a:t>Engines</a:t>
            </a:r>
            <a:r>
              <a:rPr lang="de-DE" altLang="en-US" sz="2400" b="1" u="sng" dirty="0" smtClean="0"/>
              <a:t>  Need  </a:t>
            </a:r>
            <a:r>
              <a:rPr lang="de-DE" altLang="en-US" sz="2400" b="1" u="sng" dirty="0" err="1"/>
              <a:t>C</a:t>
            </a:r>
            <a:r>
              <a:rPr lang="de-DE" altLang="en-US" sz="2400" b="1" u="sng" dirty="0" err="1" smtClean="0"/>
              <a:t>ontinous</a:t>
            </a:r>
            <a:r>
              <a:rPr lang="de-DE" altLang="en-US" sz="2400" b="1" u="sng" dirty="0" smtClean="0"/>
              <a:t> Upgrade</a:t>
            </a:r>
            <a:endParaRPr lang="de-DE" altLang="en-US" sz="2400" b="1" u="sng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7" y="1484784"/>
            <a:ext cx="8352161" cy="4320480"/>
          </a:xfrm>
        </p:spPr>
        <p:txBody>
          <a:bodyPr/>
          <a:lstStyle/>
          <a:p>
            <a:r>
              <a:rPr lang="de-DE" altLang="en-US" b="1" dirty="0" smtClean="0"/>
              <a:t>   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de-DE" altLang="en-US" b="1" dirty="0"/>
              <a:t> </a:t>
            </a:r>
            <a:r>
              <a:rPr lang="de-DE" altLang="en-US" b="1" dirty="0" smtClean="0"/>
              <a:t>     Today in Diesel </a:t>
            </a:r>
            <a:r>
              <a:rPr lang="de-DE" altLang="en-US" b="1" dirty="0" err="1" smtClean="0"/>
              <a:t>Engines</a:t>
            </a:r>
            <a:r>
              <a:rPr lang="de-DE" altLang="en-US" b="1" dirty="0" smtClean="0"/>
              <a:t>  </a:t>
            </a:r>
            <a:r>
              <a:rPr lang="de-DE" altLang="en-US" b="1" dirty="0" err="1"/>
              <a:t>I</a:t>
            </a:r>
            <a:r>
              <a:rPr lang="de-DE" altLang="en-US" b="1" dirty="0" err="1" smtClean="0"/>
              <a:t>ndustry</a:t>
            </a:r>
            <a:r>
              <a:rPr lang="de-DE" altLang="en-US" b="1" dirty="0" smtClean="0"/>
              <a:t> </a:t>
            </a:r>
            <a:r>
              <a:rPr lang="de-DE" altLang="en-US" b="1" dirty="0" err="1" smtClean="0"/>
              <a:t>most</a:t>
            </a:r>
            <a:r>
              <a:rPr lang="de-DE" altLang="en-US" b="1" dirty="0" smtClean="0"/>
              <a:t> </a:t>
            </a:r>
            <a:r>
              <a:rPr lang="de-DE" altLang="en-US" b="1" dirty="0" err="1" smtClean="0"/>
              <a:t>of</a:t>
            </a:r>
            <a:r>
              <a:rPr lang="de-DE" altLang="en-US" b="1" dirty="0" smtClean="0"/>
              <a:t> </a:t>
            </a:r>
            <a:r>
              <a:rPr lang="de-DE" altLang="en-US" b="1" dirty="0" err="1" smtClean="0"/>
              <a:t>the</a:t>
            </a:r>
            <a:r>
              <a:rPr lang="de-DE" altLang="en-US" b="1" dirty="0" smtClean="0"/>
              <a:t> Technological Evolution </a:t>
            </a:r>
            <a:r>
              <a:rPr lang="de-DE" altLang="en-US" b="1" dirty="0" err="1" smtClean="0"/>
              <a:t>is</a:t>
            </a:r>
            <a:r>
              <a:rPr lang="de-DE" altLang="en-US" b="1" dirty="0" smtClean="0"/>
              <a:t>   			</a:t>
            </a:r>
            <a:r>
              <a:rPr lang="de-DE" altLang="en-US" b="1" dirty="0" err="1" smtClean="0"/>
              <a:t>taking</a:t>
            </a:r>
            <a:r>
              <a:rPr lang="de-DE" altLang="en-US" b="1" dirty="0" smtClean="0"/>
              <a:t> </a:t>
            </a:r>
            <a:r>
              <a:rPr lang="de-DE" altLang="en-US" b="1" dirty="0" err="1" smtClean="0"/>
              <a:t>place</a:t>
            </a:r>
            <a:r>
              <a:rPr lang="de-DE" altLang="en-US" b="1" dirty="0" smtClean="0"/>
              <a:t> </a:t>
            </a:r>
            <a:r>
              <a:rPr lang="de-DE" altLang="en-US" b="1" dirty="0" err="1" smtClean="0"/>
              <a:t>to</a:t>
            </a:r>
            <a:r>
              <a:rPr lang="de-DE" altLang="en-US" b="1" dirty="0" smtClean="0"/>
              <a:t> </a:t>
            </a:r>
            <a:r>
              <a:rPr lang="de-DE" altLang="en-US" b="1" dirty="0" err="1" smtClean="0"/>
              <a:t>meet</a:t>
            </a:r>
            <a:r>
              <a:rPr lang="de-DE" altLang="en-US" b="1" dirty="0" smtClean="0"/>
              <a:t> </a:t>
            </a:r>
            <a:r>
              <a:rPr lang="de-DE" altLang="en-US" b="1" dirty="0" err="1" smtClean="0"/>
              <a:t>the</a:t>
            </a:r>
            <a:r>
              <a:rPr lang="de-DE" altLang="en-US" b="1" dirty="0" smtClean="0"/>
              <a:t> </a:t>
            </a:r>
            <a:r>
              <a:rPr lang="de-DE" altLang="en-US" b="1" dirty="0" err="1" smtClean="0"/>
              <a:t>Enviornmental</a:t>
            </a:r>
            <a:r>
              <a:rPr lang="de-DE" altLang="en-US" b="1" dirty="0" smtClean="0"/>
              <a:t> </a:t>
            </a:r>
            <a:r>
              <a:rPr lang="de-DE" altLang="en-US" b="1" dirty="0" err="1" smtClean="0"/>
              <a:t>requirement</a:t>
            </a:r>
            <a:r>
              <a:rPr lang="de-DE" altLang="en-US" b="1" dirty="0" smtClean="0"/>
              <a:t>.</a:t>
            </a:r>
          </a:p>
          <a:p>
            <a:endParaRPr lang="de-DE" altLang="en-US" b="1" dirty="0"/>
          </a:p>
          <a:p>
            <a:endParaRPr lang="de-DE" altLang="en-US" b="1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de-DE" altLang="en-US" b="1" dirty="0"/>
              <a:t> </a:t>
            </a:r>
            <a:r>
              <a:rPr lang="de-DE" altLang="en-US" b="1" dirty="0" smtClean="0"/>
              <a:t>			In Marine </a:t>
            </a:r>
            <a:r>
              <a:rPr lang="de-DE" altLang="en-US" b="1" dirty="0" err="1"/>
              <a:t>A</a:t>
            </a:r>
            <a:r>
              <a:rPr lang="de-DE" altLang="en-US" b="1" dirty="0" err="1" smtClean="0"/>
              <a:t>pplication</a:t>
            </a:r>
            <a:r>
              <a:rPr lang="de-DE" altLang="en-US" b="1" dirty="0" smtClean="0"/>
              <a:t>   Diesel </a:t>
            </a:r>
            <a:r>
              <a:rPr lang="de-DE" altLang="en-US" b="1" dirty="0" err="1" smtClean="0"/>
              <a:t>Engines</a:t>
            </a:r>
            <a:r>
              <a:rPr lang="de-DE" altLang="en-US" b="1" dirty="0" smtClean="0"/>
              <a:t>  </a:t>
            </a:r>
            <a:r>
              <a:rPr lang="de-DE" altLang="en-US" b="1" dirty="0" err="1" smtClean="0"/>
              <a:t>are</a:t>
            </a:r>
            <a:r>
              <a:rPr lang="de-DE" altLang="en-US" b="1" dirty="0" smtClean="0"/>
              <a:t>  </a:t>
            </a:r>
            <a:r>
              <a:rPr lang="de-DE" altLang="en-US" b="1" dirty="0" err="1" smtClean="0"/>
              <a:t>required</a:t>
            </a:r>
            <a:r>
              <a:rPr lang="de-DE" altLang="en-US" b="1" dirty="0" smtClean="0"/>
              <a:t> </a:t>
            </a:r>
            <a:r>
              <a:rPr lang="de-DE" altLang="en-US" b="1" dirty="0" err="1" smtClean="0"/>
              <a:t>to</a:t>
            </a:r>
            <a:r>
              <a:rPr lang="de-DE" altLang="en-US" b="1" dirty="0" smtClean="0"/>
              <a:t> </a:t>
            </a:r>
            <a:r>
              <a:rPr lang="de-DE" altLang="en-US" b="1" dirty="0" err="1" smtClean="0"/>
              <a:t>meet</a:t>
            </a:r>
            <a:r>
              <a:rPr lang="de-DE" altLang="en-US" b="1" dirty="0" smtClean="0"/>
              <a:t> </a:t>
            </a:r>
            <a:r>
              <a:rPr lang="de-DE" altLang="en-US" b="1" dirty="0" err="1" smtClean="0"/>
              <a:t>emission</a:t>
            </a:r>
            <a:r>
              <a:rPr lang="de-DE" altLang="en-US" b="1" dirty="0" smtClean="0"/>
              <a:t> 				</a:t>
            </a:r>
            <a:r>
              <a:rPr lang="de-DE" altLang="en-US" b="1" dirty="0" err="1" smtClean="0"/>
              <a:t>standards</a:t>
            </a:r>
            <a:r>
              <a:rPr lang="de-DE" altLang="en-US" b="1" dirty="0" smtClean="0"/>
              <a:t>  </a:t>
            </a:r>
            <a:r>
              <a:rPr lang="de-DE" altLang="en-US" b="1" dirty="0" err="1" smtClean="0"/>
              <a:t>set</a:t>
            </a:r>
            <a:r>
              <a:rPr lang="de-DE" altLang="en-US" b="1" dirty="0" smtClean="0"/>
              <a:t> </a:t>
            </a:r>
            <a:r>
              <a:rPr lang="de-DE" altLang="en-US" b="1" dirty="0" err="1" smtClean="0"/>
              <a:t>by</a:t>
            </a:r>
            <a:r>
              <a:rPr lang="de-DE" altLang="en-US" b="1" dirty="0" smtClean="0"/>
              <a:t> IMO </a:t>
            </a:r>
            <a:endParaRPr lang="de-DE" altLang="en-US" b="1" dirty="0"/>
          </a:p>
        </p:txBody>
      </p:sp>
    </p:spTree>
    <p:extLst>
      <p:ext uri="{BB962C8B-B14F-4D97-AF65-F5344CB8AC3E}">
        <p14:creationId xmlns:p14="http://schemas.microsoft.com/office/powerpoint/2010/main" val="176711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390525"/>
            <a:ext cx="8352160" cy="877888"/>
          </a:xfrm>
        </p:spPr>
        <p:txBody>
          <a:bodyPr/>
          <a:lstStyle/>
          <a:p>
            <a:r>
              <a:rPr lang="de-DE" altLang="en-US" b="1" dirty="0"/>
              <a:t> </a:t>
            </a:r>
            <a:r>
              <a:rPr lang="de-DE" altLang="en-US" b="1" dirty="0" smtClean="0"/>
              <a:t>              </a:t>
            </a:r>
            <a:r>
              <a:rPr lang="de-DE" altLang="en-US" b="1" u="sng" dirty="0" err="1" smtClean="0"/>
              <a:t>Sequential</a:t>
            </a:r>
            <a:r>
              <a:rPr lang="de-DE" altLang="en-US" b="1" u="sng" dirty="0" smtClean="0"/>
              <a:t>  Single Stage </a:t>
            </a:r>
            <a:r>
              <a:rPr lang="de-DE" altLang="en-US" b="1" u="sng" dirty="0" err="1" smtClean="0"/>
              <a:t>Turbocharging</a:t>
            </a:r>
            <a:endParaRPr lang="de-DE" altLang="en-US" b="1" u="sng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9201006" cy="439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984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b="1" dirty="0" smtClean="0"/>
              <a:t>                    </a:t>
            </a:r>
            <a:r>
              <a:rPr lang="de-DE" altLang="en-US" b="1" u="sng" dirty="0" err="1" smtClean="0"/>
              <a:t>Sequential</a:t>
            </a:r>
            <a:r>
              <a:rPr lang="de-DE" altLang="en-US" b="1" u="sng" dirty="0" smtClean="0"/>
              <a:t> </a:t>
            </a:r>
            <a:r>
              <a:rPr lang="de-DE" altLang="en-US" b="1" u="sng" dirty="0" err="1" smtClean="0"/>
              <a:t>Two</a:t>
            </a:r>
            <a:r>
              <a:rPr lang="de-DE" altLang="en-US" b="1" u="sng" dirty="0" smtClean="0"/>
              <a:t> Stage </a:t>
            </a:r>
            <a:r>
              <a:rPr lang="de-DE" altLang="en-US" b="1" u="sng" dirty="0" err="1" smtClean="0"/>
              <a:t>Turbocharging</a:t>
            </a:r>
            <a:endParaRPr lang="de-DE" altLang="en-US" b="1" u="sng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75182"/>
            <a:ext cx="8640960" cy="500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2" y="972656"/>
            <a:ext cx="8866528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651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b="1" dirty="0" smtClean="0"/>
              <a:t>                    </a:t>
            </a:r>
            <a:r>
              <a:rPr lang="de-DE" altLang="en-US" b="1" u="sng" dirty="0" err="1" smtClean="0"/>
              <a:t>Regulated</a:t>
            </a:r>
            <a:r>
              <a:rPr lang="de-DE" altLang="en-US" b="1" u="sng" dirty="0" smtClean="0"/>
              <a:t> </a:t>
            </a:r>
            <a:r>
              <a:rPr lang="de-DE" altLang="en-US" b="1" u="sng" dirty="0" err="1" smtClean="0"/>
              <a:t>Two</a:t>
            </a:r>
            <a:r>
              <a:rPr lang="de-DE" altLang="en-US" b="1" u="sng" dirty="0" smtClean="0"/>
              <a:t> Stage </a:t>
            </a:r>
            <a:r>
              <a:rPr lang="de-DE" altLang="en-US" b="1" u="sng" dirty="0" err="1" smtClean="0"/>
              <a:t>Turbocharging</a:t>
            </a:r>
            <a:r>
              <a:rPr lang="de-DE" altLang="en-US" b="1" u="sng" dirty="0" smtClean="0"/>
              <a:t> </a:t>
            </a:r>
            <a:endParaRPr lang="de-DE" altLang="en-US" b="1" u="sng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31078"/>
            <a:ext cx="5760640" cy="4302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86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            </a:t>
            </a:r>
            <a:r>
              <a:rPr lang="en-US" b="1" u="sng" dirty="0" smtClean="0"/>
              <a:t>Emission Reduction Technologies</a:t>
            </a:r>
            <a:endParaRPr lang="en-US" b="1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Miller Cycle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53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48980"/>
            <a:ext cx="8640960" cy="472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90525"/>
            <a:ext cx="8207375" cy="758455"/>
          </a:xfrm>
        </p:spPr>
        <p:txBody>
          <a:bodyPr/>
          <a:lstStyle/>
          <a:p>
            <a:r>
              <a:rPr lang="de-DE" altLang="en-US" b="1" dirty="0" smtClean="0"/>
              <a:t>		</a:t>
            </a:r>
            <a:r>
              <a:rPr lang="de-DE" altLang="en-US" b="1" u="sng" dirty="0" err="1" smtClean="0"/>
              <a:t>Exhaust</a:t>
            </a:r>
            <a:r>
              <a:rPr lang="de-DE" altLang="en-US" b="1" u="sng" dirty="0" smtClean="0"/>
              <a:t> Gas Regeneration</a:t>
            </a:r>
            <a:r>
              <a:rPr lang="de-DE" altLang="en-US" b="1" dirty="0" smtClean="0"/>
              <a:t/>
            </a:r>
            <a:br>
              <a:rPr lang="de-DE" altLang="en-US" b="1" dirty="0" smtClean="0"/>
            </a:br>
            <a:r>
              <a:rPr lang="de-DE" altLang="en-US" b="1" dirty="0"/>
              <a:t> </a:t>
            </a:r>
            <a:r>
              <a:rPr lang="de-DE" altLang="en-US" b="1" dirty="0" smtClean="0"/>
              <a:t>                                      </a:t>
            </a:r>
            <a:r>
              <a:rPr lang="de-DE" altLang="en-US" b="1" u="sng" dirty="0" smtClean="0"/>
              <a:t>EGR</a:t>
            </a:r>
            <a:endParaRPr lang="de-DE" altLang="en-US" b="1" u="sng" dirty="0"/>
          </a:p>
        </p:txBody>
      </p:sp>
    </p:spTree>
    <p:extLst>
      <p:ext uri="{BB962C8B-B14F-4D97-AF65-F5344CB8AC3E}">
        <p14:creationId xmlns:p14="http://schemas.microsoft.com/office/powerpoint/2010/main" val="333184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8640960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390525"/>
            <a:ext cx="8640959" cy="877888"/>
          </a:xfrm>
        </p:spPr>
        <p:txBody>
          <a:bodyPr/>
          <a:lstStyle/>
          <a:p>
            <a:r>
              <a:rPr lang="de-DE" altLang="en-US" b="1" dirty="0" smtClean="0"/>
              <a:t>		</a:t>
            </a:r>
            <a:r>
              <a:rPr lang="de-DE" altLang="en-US" b="1" u="sng" dirty="0" err="1" smtClean="0"/>
              <a:t>Exhaust</a:t>
            </a:r>
            <a:r>
              <a:rPr lang="de-DE" altLang="en-US" b="1" u="sng" dirty="0" smtClean="0"/>
              <a:t> Gas Regeneration</a:t>
            </a:r>
            <a:r>
              <a:rPr lang="de-DE" altLang="en-US" b="1" dirty="0" smtClean="0"/>
              <a:t/>
            </a:r>
            <a:br>
              <a:rPr lang="de-DE" altLang="en-US" b="1" dirty="0" smtClean="0"/>
            </a:br>
            <a:r>
              <a:rPr lang="de-DE" altLang="en-US" b="1" dirty="0"/>
              <a:t> </a:t>
            </a:r>
            <a:r>
              <a:rPr lang="de-DE" altLang="en-US" b="1" dirty="0" smtClean="0"/>
              <a:t>                                      </a:t>
            </a:r>
            <a:r>
              <a:rPr lang="de-DE" altLang="en-US" b="1" u="sng" dirty="0" smtClean="0"/>
              <a:t>EGR</a:t>
            </a:r>
            <a:endParaRPr lang="de-DE" altLang="en-US" b="1" u="sng" dirty="0"/>
          </a:p>
        </p:txBody>
      </p:sp>
    </p:spTree>
    <p:extLst>
      <p:ext uri="{BB962C8B-B14F-4D97-AF65-F5344CB8AC3E}">
        <p14:creationId xmlns:p14="http://schemas.microsoft.com/office/powerpoint/2010/main" val="424476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568952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b="1" dirty="0" smtClean="0"/>
              <a:t>		</a:t>
            </a:r>
            <a:r>
              <a:rPr lang="de-DE" altLang="en-US" b="1" u="sng" dirty="0" err="1" smtClean="0"/>
              <a:t>Exhaust</a:t>
            </a:r>
            <a:r>
              <a:rPr lang="de-DE" altLang="en-US" b="1" u="sng" dirty="0" smtClean="0"/>
              <a:t> Gas Regeneration</a:t>
            </a:r>
            <a:br>
              <a:rPr lang="de-DE" altLang="en-US" b="1" u="sng" dirty="0" smtClean="0"/>
            </a:br>
            <a:r>
              <a:rPr lang="de-DE" altLang="en-US" b="1" dirty="0"/>
              <a:t> </a:t>
            </a:r>
            <a:r>
              <a:rPr lang="de-DE" altLang="en-US" b="1" dirty="0" smtClean="0"/>
              <a:t>                                      </a:t>
            </a:r>
            <a:r>
              <a:rPr lang="de-DE" altLang="en-US" b="1" u="sng" dirty="0" smtClean="0"/>
              <a:t>EGR</a:t>
            </a:r>
            <a:endParaRPr lang="de-DE" altLang="en-US" b="1" u="sng" dirty="0"/>
          </a:p>
        </p:txBody>
      </p:sp>
    </p:spTree>
    <p:extLst>
      <p:ext uri="{BB962C8B-B14F-4D97-AF65-F5344CB8AC3E}">
        <p14:creationId xmlns:p14="http://schemas.microsoft.com/office/powerpoint/2010/main" val="341682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Miller Cycle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              </a:t>
            </a:r>
            <a:r>
              <a:rPr lang="en-US" b="1" u="sng" dirty="0" smtClean="0"/>
              <a:t>Selective Catalytic Reduction </a:t>
            </a:r>
            <a:br>
              <a:rPr lang="en-US" b="1" u="sng" dirty="0" smtClean="0"/>
            </a:br>
            <a:r>
              <a:rPr lang="en-US" b="1" dirty="0"/>
              <a:t> </a:t>
            </a:r>
            <a:r>
              <a:rPr lang="en-US" b="1" dirty="0" smtClean="0"/>
              <a:t>                             </a:t>
            </a:r>
            <a:r>
              <a:rPr lang="en-US" b="1" u="sng" dirty="0" smtClean="0"/>
              <a:t>(SCR)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276024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1412776"/>
            <a:ext cx="8568952" cy="4392488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 smtClean="0"/>
              <a:t> A  chemical reaction converts  harmful Nitrogen oxides (</a:t>
            </a:r>
            <a:r>
              <a:rPr lang="en-US" b="1" dirty="0" err="1" smtClean="0"/>
              <a:t>NOx</a:t>
            </a:r>
            <a:r>
              <a:rPr lang="en-US" b="1" dirty="0" smtClean="0"/>
              <a:t>) in exhaust gas water (H2O) and Nitrogen (N2)</a:t>
            </a:r>
          </a:p>
          <a:p>
            <a:endParaRPr lang="en-US" b="1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 smtClean="0"/>
              <a:t>  Combined  with internal engine technologies, extremely low nitrogen oxide  (</a:t>
            </a:r>
            <a:r>
              <a:rPr lang="en-US" b="1" dirty="0" err="1" smtClean="0"/>
              <a:t>upto</a:t>
            </a:r>
            <a:r>
              <a:rPr lang="en-US" b="1" dirty="0" smtClean="0"/>
              <a:t> 90%) emissions can be achieved with </a:t>
            </a:r>
            <a:r>
              <a:rPr lang="en-US" b="1" dirty="0" err="1" smtClean="0"/>
              <a:t>lowfuel</a:t>
            </a:r>
            <a:r>
              <a:rPr lang="en-US" b="1" dirty="0" smtClean="0"/>
              <a:t> consumption.</a:t>
            </a:r>
          </a:p>
          <a:p>
            <a:endParaRPr lang="en-US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 smtClean="0"/>
              <a:t>Added </a:t>
            </a:r>
            <a:r>
              <a:rPr lang="en-US" b="1" dirty="0"/>
              <a:t>benefit </a:t>
            </a:r>
            <a:r>
              <a:rPr lang="en-US" b="1" dirty="0" smtClean="0"/>
              <a:t>is </a:t>
            </a:r>
            <a:r>
              <a:rPr lang="en-US" b="1" dirty="0"/>
              <a:t>a </a:t>
            </a:r>
            <a:r>
              <a:rPr lang="en-US" b="1" dirty="0" err="1" smtClean="0"/>
              <a:t>reductionin</a:t>
            </a:r>
            <a:r>
              <a:rPr lang="en-US" b="1" dirty="0" smtClean="0"/>
              <a:t> </a:t>
            </a:r>
            <a:r>
              <a:rPr lang="en-US" b="1" dirty="0"/>
              <a:t>particulate emissions of up to 60 </a:t>
            </a:r>
            <a:r>
              <a:rPr lang="en-US" b="1" dirty="0" err="1" smtClean="0"/>
              <a:t>percent.Depending</a:t>
            </a:r>
            <a:r>
              <a:rPr lang="en-US" b="1" dirty="0" smtClean="0"/>
              <a:t> </a:t>
            </a:r>
            <a:r>
              <a:rPr lang="en-US" b="1" dirty="0"/>
              <a:t>on </a:t>
            </a:r>
            <a:r>
              <a:rPr lang="en-US" b="1" dirty="0" smtClean="0"/>
              <a:t>the emission </a:t>
            </a:r>
            <a:r>
              <a:rPr lang="en-US" b="1" dirty="0"/>
              <a:t>standard applicable — the need for </a:t>
            </a:r>
            <a:r>
              <a:rPr lang="en-US" b="1" dirty="0" smtClean="0"/>
              <a:t>an additional </a:t>
            </a:r>
            <a:r>
              <a:rPr lang="en-US" b="1" dirty="0"/>
              <a:t>diesel particulate filter (DPF) in </a:t>
            </a:r>
            <a:r>
              <a:rPr lang="en-US" b="1" dirty="0" smtClean="0"/>
              <a:t>the exhaust </a:t>
            </a:r>
            <a:r>
              <a:rPr lang="en-US" b="1" dirty="0"/>
              <a:t>system can be </a:t>
            </a:r>
            <a:r>
              <a:rPr lang="en-US" b="1" dirty="0" smtClean="0"/>
              <a:t>eliminated</a:t>
            </a:r>
          </a:p>
          <a:p>
            <a:endParaRPr lang="en-US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 smtClean="0"/>
              <a:t>Consists </a:t>
            </a:r>
            <a:r>
              <a:rPr lang="en-US" b="1" dirty="0"/>
              <a:t>of a 32.5 percent solution of extra </a:t>
            </a:r>
            <a:r>
              <a:rPr lang="en-US" b="1" dirty="0" smtClean="0"/>
              <a:t>pure grade </a:t>
            </a:r>
            <a:r>
              <a:rPr lang="en-US" b="1" dirty="0"/>
              <a:t>of urea in de-ionized water. </a:t>
            </a:r>
            <a:r>
              <a:rPr lang="en-US" b="1" dirty="0" smtClean="0"/>
              <a:t>A  Amount of  reducing </a:t>
            </a:r>
            <a:r>
              <a:rPr lang="en-US" b="1" dirty="0"/>
              <a:t>agent added is between five and </a:t>
            </a:r>
            <a:r>
              <a:rPr lang="en-US" b="1" dirty="0" smtClean="0"/>
              <a:t>seven percent </a:t>
            </a:r>
            <a:r>
              <a:rPr lang="en-US" b="1" dirty="0"/>
              <a:t>of the fuel consumption</a:t>
            </a:r>
            <a:r>
              <a:rPr lang="en-US" b="1" dirty="0" smtClean="0"/>
              <a:t>.</a:t>
            </a:r>
            <a:endParaRPr lang="en-US" b="1" dirty="0"/>
          </a:p>
          <a:p>
            <a:endParaRPr lang="en-US" b="1" dirty="0"/>
          </a:p>
          <a:p>
            <a:endParaRPr lang="en-US" b="1" dirty="0" smtClean="0"/>
          </a:p>
          <a:p>
            <a:r>
              <a:rPr lang="en-US" b="1" dirty="0" smtClean="0"/>
              <a:t>.</a:t>
            </a:r>
            <a:endParaRPr lang="en-US" b="1" dirty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                   </a:t>
            </a:r>
            <a:r>
              <a:rPr lang="en-US" b="1" u="sng" dirty="0" smtClean="0"/>
              <a:t>Selective Catalytic Reduction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> </a:t>
            </a:r>
            <a:r>
              <a:rPr lang="en-US" b="1" dirty="0" smtClean="0"/>
              <a:t>                                  </a:t>
            </a:r>
            <a:r>
              <a:rPr lang="en-US" b="1" u="sng" dirty="0" smtClean="0"/>
              <a:t>(SCR)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32485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496944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23850" y="390525"/>
            <a:ext cx="8351838" cy="877888"/>
          </a:xfrm>
        </p:spPr>
        <p:txBody>
          <a:bodyPr/>
          <a:lstStyle/>
          <a:p>
            <a:r>
              <a:rPr lang="en-US" b="1" dirty="0" smtClean="0"/>
              <a:t>                    </a:t>
            </a:r>
            <a:r>
              <a:rPr lang="en-US" b="1" u="sng" dirty="0" smtClean="0"/>
              <a:t>Selective Catalytic Reduction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> </a:t>
            </a:r>
            <a:r>
              <a:rPr lang="en-US" b="1" dirty="0" smtClean="0"/>
              <a:t>                                 </a:t>
            </a:r>
            <a:r>
              <a:rPr lang="en-US" b="1" u="sng" dirty="0" smtClean="0"/>
              <a:t>(SCR)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122004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 smtClean="0"/>
              <a:t>           </a:t>
            </a:r>
            <a:r>
              <a:rPr lang="en-US" sz="3600" b="1" u="sng" dirty="0" smtClean="0"/>
              <a:t>Emission Challenges</a:t>
            </a:r>
            <a:endParaRPr lang="en-US" sz="3600" b="1" u="sng" dirty="0"/>
          </a:p>
        </p:txBody>
      </p:sp>
    </p:spTree>
    <p:extLst>
      <p:ext uri="{BB962C8B-B14F-4D97-AF65-F5344CB8AC3E}">
        <p14:creationId xmlns:p14="http://schemas.microsoft.com/office/powerpoint/2010/main" val="129473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8568952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                     </a:t>
            </a:r>
            <a:r>
              <a:rPr lang="en-US" b="1" u="sng" dirty="0" smtClean="0"/>
              <a:t>Selective Catalytic Reduction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> </a:t>
            </a:r>
            <a:r>
              <a:rPr lang="en-US" b="1" dirty="0" smtClean="0"/>
              <a:t>                                    </a:t>
            </a:r>
            <a:r>
              <a:rPr lang="en-US" b="1" u="sng" dirty="0" smtClean="0"/>
              <a:t>(SCR)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305127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568952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323528" y="390525"/>
            <a:ext cx="8568951" cy="877888"/>
          </a:xfrm>
        </p:spPr>
        <p:txBody>
          <a:bodyPr/>
          <a:lstStyle/>
          <a:p>
            <a:r>
              <a:rPr lang="en-US" b="1" dirty="0" smtClean="0"/>
              <a:t>                     </a:t>
            </a:r>
            <a:r>
              <a:rPr lang="en-US" b="1" u="sng" dirty="0" smtClean="0"/>
              <a:t>Selective Catalytic Reduction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> </a:t>
            </a:r>
            <a:r>
              <a:rPr lang="en-US" b="1" dirty="0" smtClean="0"/>
              <a:t>                                      </a:t>
            </a:r>
            <a:r>
              <a:rPr lang="en-US" b="1" u="sng" dirty="0" smtClean="0"/>
              <a:t>(SCR)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88682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94" y="1412776"/>
            <a:ext cx="8563086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29395" y="390525"/>
            <a:ext cx="8346294" cy="877888"/>
          </a:xfrm>
        </p:spPr>
        <p:txBody>
          <a:bodyPr/>
          <a:lstStyle/>
          <a:p>
            <a:r>
              <a:rPr lang="en-US" b="1" dirty="0" smtClean="0"/>
              <a:t>                       </a:t>
            </a:r>
            <a:r>
              <a:rPr lang="en-US" b="1" u="sng" dirty="0" smtClean="0"/>
              <a:t>Selective Catalytic Reduction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> </a:t>
            </a:r>
            <a:r>
              <a:rPr lang="en-US" b="1" dirty="0" smtClean="0"/>
              <a:t>                                       </a:t>
            </a:r>
            <a:r>
              <a:rPr lang="en-US" b="1" u="sng" dirty="0" smtClean="0"/>
              <a:t>(SCR)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160214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r>
              <a:rPr lang="en-US" b="1" u="sng" dirty="0" smtClean="0"/>
              <a:t>Emission Reduction Technologies</a:t>
            </a:r>
            <a:endParaRPr lang="en-US" b="1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Miller Cycle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36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b="1" dirty="0" smtClean="0"/>
              <a:t>                          </a:t>
            </a:r>
            <a:r>
              <a:rPr lang="de-DE" altLang="en-US" b="1" u="sng" dirty="0" smtClean="0"/>
              <a:t>Diesel </a:t>
            </a:r>
            <a:r>
              <a:rPr lang="de-DE" altLang="en-US" b="1" u="sng" dirty="0" err="1" smtClean="0"/>
              <a:t>Particulate</a:t>
            </a:r>
            <a:r>
              <a:rPr lang="de-DE" altLang="en-US" b="1" u="sng" dirty="0" smtClean="0"/>
              <a:t> Filter</a:t>
            </a:r>
            <a:endParaRPr lang="de-DE" altLang="en-US" b="1" u="sng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26572"/>
            <a:ext cx="8568952" cy="45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250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532406" cy="453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b="1" dirty="0" smtClean="0"/>
              <a:t>                       </a:t>
            </a:r>
            <a:r>
              <a:rPr lang="de-DE" altLang="en-US" b="1" u="sng" dirty="0" smtClean="0"/>
              <a:t>Diesel </a:t>
            </a:r>
            <a:r>
              <a:rPr lang="de-DE" altLang="en-US" b="1" u="sng" dirty="0" err="1" smtClean="0"/>
              <a:t>Particulate</a:t>
            </a:r>
            <a:r>
              <a:rPr lang="de-DE" altLang="en-US" b="1" u="sng" dirty="0" smtClean="0"/>
              <a:t> Filter</a:t>
            </a:r>
            <a:endParaRPr lang="de-DE" altLang="en-US" b="1" u="sng" dirty="0"/>
          </a:p>
        </p:txBody>
      </p:sp>
    </p:spTree>
    <p:extLst>
      <p:ext uri="{BB962C8B-B14F-4D97-AF65-F5344CB8AC3E}">
        <p14:creationId xmlns:p14="http://schemas.microsoft.com/office/powerpoint/2010/main" val="147315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8790960" cy="439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b="1" dirty="0" smtClean="0"/>
              <a:t>                          </a:t>
            </a:r>
            <a:r>
              <a:rPr lang="de-DE" altLang="en-US" b="1" u="sng" dirty="0" smtClean="0"/>
              <a:t>Diesel </a:t>
            </a:r>
            <a:r>
              <a:rPr lang="de-DE" altLang="en-US" b="1" u="sng" dirty="0" err="1" smtClean="0"/>
              <a:t>Particulate</a:t>
            </a:r>
            <a:r>
              <a:rPr lang="de-DE" altLang="en-US" b="1" u="sng" dirty="0" smtClean="0"/>
              <a:t> Filter</a:t>
            </a:r>
            <a:endParaRPr lang="de-DE" altLang="en-US" b="1" u="sng" dirty="0"/>
          </a:p>
        </p:txBody>
      </p:sp>
    </p:spTree>
    <p:extLst>
      <p:ext uri="{BB962C8B-B14F-4D97-AF65-F5344CB8AC3E}">
        <p14:creationId xmlns:p14="http://schemas.microsoft.com/office/powerpoint/2010/main" val="136799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568952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b="1" dirty="0" smtClean="0"/>
              <a:t>                          </a:t>
            </a:r>
            <a:r>
              <a:rPr lang="de-DE" altLang="en-US" b="1" u="sng" dirty="0" smtClean="0"/>
              <a:t>Diesel </a:t>
            </a:r>
            <a:r>
              <a:rPr lang="de-DE" altLang="en-US" b="1" u="sng" dirty="0" err="1" smtClean="0"/>
              <a:t>Particulate</a:t>
            </a:r>
            <a:r>
              <a:rPr lang="de-DE" altLang="en-US" b="1" u="sng" dirty="0" smtClean="0"/>
              <a:t> Filter</a:t>
            </a:r>
            <a:endParaRPr lang="de-DE" altLang="en-US" b="1" u="sng" dirty="0"/>
          </a:p>
        </p:txBody>
      </p:sp>
    </p:spTree>
    <p:extLst>
      <p:ext uri="{BB962C8B-B14F-4D97-AF65-F5344CB8AC3E}">
        <p14:creationId xmlns:p14="http://schemas.microsoft.com/office/powerpoint/2010/main" val="285869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568952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b="1" dirty="0" smtClean="0"/>
              <a:t>                           </a:t>
            </a:r>
            <a:r>
              <a:rPr lang="de-DE" altLang="en-US" b="1" u="sng" dirty="0" smtClean="0"/>
              <a:t>Diesel </a:t>
            </a:r>
            <a:r>
              <a:rPr lang="de-DE" altLang="en-US" b="1" u="sng" dirty="0" err="1" smtClean="0"/>
              <a:t>Particulate</a:t>
            </a:r>
            <a:r>
              <a:rPr lang="de-DE" altLang="en-US" b="1" u="sng" dirty="0" smtClean="0"/>
              <a:t> Filter</a:t>
            </a:r>
            <a:endParaRPr lang="de-DE" altLang="en-US" b="1" u="sng" dirty="0"/>
          </a:p>
        </p:txBody>
      </p:sp>
    </p:spTree>
    <p:extLst>
      <p:ext uri="{BB962C8B-B14F-4D97-AF65-F5344CB8AC3E}">
        <p14:creationId xmlns:p14="http://schemas.microsoft.com/office/powerpoint/2010/main" val="422423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2" descr="br4000_kgs_li_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41" t="17091" r="28381"/>
          <a:stretch>
            <a:fillRect/>
          </a:stretch>
        </p:blipFill>
        <p:spPr bwMode="auto">
          <a:xfrm>
            <a:off x="2438400" y="2024063"/>
            <a:ext cx="4146550" cy="351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Rectangle 3"/>
          <p:cNvSpPr>
            <a:spLocks noGrp="1" noChangeArrowheads="1"/>
          </p:cNvSpPr>
          <p:nvPr>
            <p:ph type="title"/>
          </p:nvPr>
        </p:nvSpPr>
        <p:spPr>
          <a:xfrm>
            <a:off x="251519" y="303436"/>
            <a:ext cx="8497193" cy="1037332"/>
          </a:xfrm>
          <a:noFill/>
        </p:spPr>
        <p:txBody>
          <a:bodyPr/>
          <a:lstStyle/>
          <a:p>
            <a:pPr eaLnBrk="1" hangingPunct="1"/>
            <a:r>
              <a:rPr lang="de-DE" b="1" dirty="0" smtClean="0"/>
              <a:t>                             </a:t>
            </a:r>
            <a:r>
              <a:rPr lang="de-DE" b="1" u="sng" dirty="0" smtClean="0"/>
              <a:t>New Series 4000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            </a:t>
            </a:r>
            <a:endParaRPr lang="en-GB" b="1" dirty="0" smtClean="0"/>
          </a:p>
        </p:txBody>
      </p:sp>
      <p:sp>
        <p:nvSpPr>
          <p:cNvPr id="11269" name="Text Box 4"/>
          <p:cNvSpPr txBox="1">
            <a:spLocks noChangeAspect="1" noChangeArrowheads="1"/>
          </p:cNvSpPr>
          <p:nvPr/>
        </p:nvSpPr>
        <p:spPr bwMode="gray">
          <a:xfrm>
            <a:off x="2125663" y="1663700"/>
            <a:ext cx="21288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de-DE" sz="1200" b="1">
                <a:latin typeface="Verdana" pitchFamily="34" charset="0"/>
              </a:rPr>
              <a:t>2-stage Turbocharging</a:t>
            </a:r>
            <a:br>
              <a:rPr lang="de-DE" sz="1200" b="1">
                <a:latin typeface="Verdana" pitchFamily="34" charset="0"/>
              </a:rPr>
            </a:br>
            <a:r>
              <a:rPr lang="de-DE" sz="1200" b="1">
                <a:latin typeface="Verdana" pitchFamily="34" charset="0"/>
              </a:rPr>
              <a:t>with intercoolers</a:t>
            </a:r>
          </a:p>
        </p:txBody>
      </p:sp>
      <p:sp>
        <p:nvSpPr>
          <p:cNvPr id="11270" name="Line 5"/>
          <p:cNvSpPr>
            <a:spLocks noChangeAspect="1" noChangeShapeType="1"/>
          </p:cNvSpPr>
          <p:nvPr/>
        </p:nvSpPr>
        <p:spPr bwMode="gray">
          <a:xfrm flipH="1" flipV="1">
            <a:off x="4716463" y="3895725"/>
            <a:ext cx="846137" cy="107950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pic>
        <p:nvPicPr>
          <p:cNvPr id="11271" name="Picture 6" descr="engine confi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45" t="21548" r="20488" b="17166"/>
          <a:stretch>
            <a:fillRect/>
          </a:stretch>
        </p:blipFill>
        <p:spPr bwMode="auto">
          <a:xfrm>
            <a:off x="6934200" y="2154238"/>
            <a:ext cx="1700213" cy="27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2" name="Line 7"/>
          <p:cNvSpPr>
            <a:spLocks noChangeShapeType="1"/>
          </p:cNvSpPr>
          <p:nvPr/>
        </p:nvSpPr>
        <p:spPr bwMode="gray">
          <a:xfrm>
            <a:off x="3708400" y="2022475"/>
            <a:ext cx="576263" cy="288925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1273" name="Text Box 8"/>
          <p:cNvSpPr txBox="1">
            <a:spLocks noChangeAspect="1" noChangeArrowheads="1"/>
          </p:cNvSpPr>
          <p:nvPr/>
        </p:nvSpPr>
        <p:spPr bwMode="gray">
          <a:xfrm>
            <a:off x="1797050" y="5105400"/>
            <a:ext cx="1776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200" b="1">
                <a:latin typeface="Verdana" pitchFamily="34" charset="0"/>
              </a:rPr>
              <a:t>CR Injection pump</a:t>
            </a:r>
          </a:p>
        </p:txBody>
      </p:sp>
      <p:sp>
        <p:nvSpPr>
          <p:cNvPr id="11274" name="Text Box 9"/>
          <p:cNvSpPr txBox="1">
            <a:spLocks noChangeAspect="1" noChangeArrowheads="1"/>
          </p:cNvSpPr>
          <p:nvPr/>
        </p:nvSpPr>
        <p:spPr bwMode="gray">
          <a:xfrm>
            <a:off x="7021513" y="1735138"/>
            <a:ext cx="1149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de-DE" sz="1200" b="1">
                <a:latin typeface="Verdana" pitchFamily="34" charset="0"/>
              </a:rPr>
              <a:t>EGR-Cooler</a:t>
            </a:r>
          </a:p>
        </p:txBody>
      </p:sp>
      <p:sp>
        <p:nvSpPr>
          <p:cNvPr id="11275" name="Line 10"/>
          <p:cNvSpPr>
            <a:spLocks noChangeAspect="1" noChangeShapeType="1"/>
          </p:cNvSpPr>
          <p:nvPr/>
        </p:nvSpPr>
        <p:spPr bwMode="gray">
          <a:xfrm flipV="1">
            <a:off x="6373813" y="1951038"/>
            <a:ext cx="647700" cy="481012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1276" name="Text Box 11"/>
          <p:cNvSpPr txBox="1">
            <a:spLocks noChangeAspect="1" noChangeArrowheads="1"/>
          </p:cNvSpPr>
          <p:nvPr/>
        </p:nvSpPr>
        <p:spPr bwMode="gray">
          <a:xfrm>
            <a:off x="5321300" y="4981575"/>
            <a:ext cx="2311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de-DE" sz="1200" b="1">
                <a:latin typeface="Verdana" pitchFamily="34" charset="0"/>
              </a:rPr>
              <a:t>Miller Valve Timing,</a:t>
            </a:r>
            <a:br>
              <a:rPr lang="de-DE" sz="1200" b="1">
                <a:latin typeface="Verdana" pitchFamily="34" charset="0"/>
              </a:rPr>
            </a:br>
            <a:r>
              <a:rPr lang="de-DE" sz="1200" b="1">
                <a:latin typeface="Verdana" pitchFamily="34" charset="0"/>
              </a:rPr>
              <a:t>New Combustion System</a:t>
            </a:r>
          </a:p>
        </p:txBody>
      </p:sp>
      <p:sp>
        <p:nvSpPr>
          <p:cNvPr id="11277" name="Line 12"/>
          <p:cNvSpPr>
            <a:spLocks noChangeShapeType="1"/>
          </p:cNvSpPr>
          <p:nvPr/>
        </p:nvSpPr>
        <p:spPr bwMode="gray">
          <a:xfrm flipV="1">
            <a:off x="3205163" y="4486275"/>
            <a:ext cx="901700" cy="601663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1278" name="Rectangle 13"/>
          <p:cNvSpPr>
            <a:spLocks noChangeArrowheads="1"/>
          </p:cNvSpPr>
          <p:nvPr/>
        </p:nvSpPr>
        <p:spPr bwMode="gray">
          <a:xfrm>
            <a:off x="468313" y="1590675"/>
            <a:ext cx="8280400" cy="399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grpSp>
        <p:nvGrpSpPr>
          <p:cNvPr id="11279" name="Group 14"/>
          <p:cNvGrpSpPr>
            <a:grpSpLocks/>
          </p:cNvGrpSpPr>
          <p:nvPr/>
        </p:nvGrpSpPr>
        <p:grpSpPr bwMode="auto">
          <a:xfrm>
            <a:off x="533400" y="2163763"/>
            <a:ext cx="1776413" cy="2752725"/>
            <a:chOff x="336" y="1351"/>
            <a:chExt cx="1119" cy="1734"/>
          </a:xfrm>
        </p:grpSpPr>
        <p:pic>
          <p:nvPicPr>
            <p:cNvPr id="11280" name="Picture 15" descr="engine confi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50" t="21111" r="47823" b="17239"/>
            <a:stretch>
              <a:fillRect/>
            </a:stretch>
          </p:blipFill>
          <p:spPr bwMode="auto">
            <a:xfrm>
              <a:off x="336" y="1351"/>
              <a:ext cx="1119" cy="17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1" name="Text Box 16"/>
            <p:cNvSpPr txBox="1">
              <a:spLocks noChangeArrowheads="1"/>
            </p:cNvSpPr>
            <p:nvPr/>
          </p:nvSpPr>
          <p:spPr bwMode="gray">
            <a:xfrm>
              <a:off x="435" y="2591"/>
              <a:ext cx="230" cy="2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10800" rIns="0" bIns="10800" anchor="ctr">
              <a:spAutoFit/>
            </a:bodyPr>
            <a:lstStyle>
              <a:lvl1pPr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hangingPunct="1"/>
              <a:r>
                <a:rPr lang="de-DE" sz="1000" b="1"/>
                <a:t>rated</a:t>
              </a:r>
              <a:br>
                <a:rPr lang="de-DE" sz="1000" b="1"/>
              </a:br>
              <a:r>
                <a:rPr lang="de-DE" sz="1000" b="1"/>
                <a:t>speed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5367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69790"/>
            <a:ext cx="8568951" cy="2479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600797"/>
            <a:ext cx="8568952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90525"/>
            <a:ext cx="8568951" cy="877888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 bwMode="gray">
          <a:xfrm>
            <a:off x="296863" y="390525"/>
            <a:ext cx="8378825" cy="87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b="1" kern="0" dirty="0" smtClean="0"/>
              <a:t>                             </a:t>
            </a:r>
            <a:r>
              <a:rPr lang="en-US" b="1" u="sng" kern="0" dirty="0" smtClean="0"/>
              <a:t>Emission Challenges</a:t>
            </a:r>
            <a:endParaRPr lang="en-US" b="1" u="sng" kern="0" dirty="0"/>
          </a:p>
        </p:txBody>
      </p:sp>
    </p:spTree>
    <p:extLst>
      <p:ext uri="{BB962C8B-B14F-4D97-AF65-F5344CB8AC3E}">
        <p14:creationId xmlns:p14="http://schemas.microsoft.com/office/powerpoint/2010/main" val="151055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            </a:t>
            </a:r>
            <a:r>
              <a:rPr lang="en-US" b="1" u="sng" dirty="0" smtClean="0"/>
              <a:t>Emission Reduction Technologies</a:t>
            </a:r>
            <a:endParaRPr lang="en-US" b="1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Miller Cycle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92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1" y="390525"/>
            <a:ext cx="8424168" cy="877888"/>
          </a:xfrm>
        </p:spPr>
        <p:txBody>
          <a:bodyPr/>
          <a:lstStyle/>
          <a:p>
            <a:pPr eaLnBrk="1" hangingPunct="1"/>
            <a:r>
              <a:rPr lang="de-DE" altLang="en-US" b="1" dirty="0" smtClean="0"/>
              <a:t>F                                </a:t>
            </a:r>
            <a:r>
              <a:rPr lang="de-DE" altLang="en-US" b="1" u="sng" dirty="0" smtClean="0"/>
              <a:t>Diesel </a:t>
            </a:r>
            <a:r>
              <a:rPr lang="de-DE" altLang="en-US" b="1" u="sng" dirty="0"/>
              <a:t>F</a:t>
            </a:r>
            <a:r>
              <a:rPr lang="de-DE" altLang="en-US" b="1" u="sng" dirty="0" smtClean="0"/>
              <a:t>uel </a:t>
            </a:r>
            <a:r>
              <a:rPr lang="de-DE" altLang="en-US" b="1" u="sng" dirty="0" err="1"/>
              <a:t>O</a:t>
            </a:r>
            <a:r>
              <a:rPr lang="de-DE" altLang="en-US" b="1" u="sng" dirty="0" err="1" smtClean="0"/>
              <a:t>ils</a:t>
            </a:r>
            <a:endParaRPr lang="de-DE" altLang="en-US" b="1" u="sng" dirty="0" smtClean="0"/>
          </a:p>
        </p:txBody>
      </p:sp>
      <p:sp>
        <p:nvSpPr>
          <p:cNvPr id="15363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296863" y="1487239"/>
            <a:ext cx="8526462" cy="1509713"/>
          </a:xfrm>
          <a:noFill/>
        </p:spPr>
        <p:txBody>
          <a:bodyPr>
            <a:spAutoFit/>
          </a:bodyPr>
          <a:lstStyle/>
          <a:p>
            <a:pPr marL="0" indent="0" eaLnBrk="1" hangingPunct="1"/>
            <a:r>
              <a:rPr lang="de-DE" altLang="en-US" sz="1800" dirty="0" err="1" smtClean="0"/>
              <a:t>Dieseloils</a:t>
            </a:r>
            <a:r>
              <a:rPr lang="de-DE" altLang="en-US" sz="1800" dirty="0" smtClean="0"/>
              <a:t>, e.g. medium </a:t>
            </a:r>
            <a:r>
              <a:rPr lang="de-DE" altLang="en-US" sz="1800" dirty="0" err="1" smtClean="0"/>
              <a:t>distillates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like</a:t>
            </a:r>
            <a:r>
              <a:rPr lang="de-DE" altLang="en-US" sz="1800" dirty="0" smtClean="0"/>
              <a:t> HEL, MDO, MGO, F75 / F76, F54 etc., </a:t>
            </a:r>
            <a:r>
              <a:rPr lang="de-DE" altLang="en-US" sz="1800" dirty="0" err="1" smtClean="0"/>
              <a:t>are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industrial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manufactured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products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with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specific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defaults</a:t>
            </a:r>
            <a:r>
              <a:rPr lang="de-DE" altLang="en-US" sz="1800" dirty="0" smtClean="0"/>
              <a:t> but </a:t>
            </a:r>
            <a:r>
              <a:rPr lang="de-DE" altLang="en-US" sz="1800" dirty="0" err="1" smtClean="0"/>
              <a:t>enormous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differences</a:t>
            </a:r>
            <a:r>
              <a:rPr lang="de-DE" altLang="en-US" sz="1800" dirty="0" smtClean="0"/>
              <a:t>.</a:t>
            </a:r>
          </a:p>
          <a:p>
            <a:pPr marL="0" indent="0" eaLnBrk="1" hangingPunct="1"/>
            <a:r>
              <a:rPr lang="de-DE" altLang="en-US" sz="1800" dirty="0" err="1" smtClean="0"/>
              <a:t>Especially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the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way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from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the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refinery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to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the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road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tanker</a:t>
            </a:r>
            <a:r>
              <a:rPr lang="de-DE" altLang="en-US" sz="1800" dirty="0" smtClean="0"/>
              <a:t>, </a:t>
            </a:r>
            <a:r>
              <a:rPr lang="de-DE" altLang="en-US" sz="1800" dirty="0" err="1" smtClean="0"/>
              <a:t>bulkcarrier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or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pipelines</a:t>
            </a:r>
            <a:r>
              <a:rPr lang="de-DE" altLang="en-US" sz="1800" dirty="0" smtClean="0"/>
              <a:t> in </a:t>
            </a:r>
            <a:r>
              <a:rPr lang="de-DE" altLang="en-US" sz="1800" dirty="0" err="1" smtClean="0"/>
              <a:t>the</a:t>
            </a:r>
            <a:r>
              <a:rPr lang="de-DE" altLang="en-US" sz="1800" dirty="0" smtClean="0"/>
              <a:t> tank </a:t>
            </a:r>
            <a:r>
              <a:rPr lang="de-DE" altLang="en-US" sz="1800" dirty="0" err="1" smtClean="0"/>
              <a:t>reservoirs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and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from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there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through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further</a:t>
            </a:r>
            <a:r>
              <a:rPr lang="de-DE" altLang="en-US" sz="1800" dirty="0" smtClean="0"/>
              <a:t>  </a:t>
            </a:r>
            <a:r>
              <a:rPr lang="de-DE" altLang="en-US" sz="1800" dirty="0" err="1" smtClean="0"/>
              <a:t>carriers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to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the</a:t>
            </a:r>
            <a:r>
              <a:rPr lang="de-DE" altLang="en-US" sz="1800" dirty="0" smtClean="0"/>
              <a:t> end-user </a:t>
            </a:r>
            <a:r>
              <a:rPr lang="de-DE" altLang="en-US" sz="1800" dirty="0" err="1" smtClean="0"/>
              <a:t>is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causing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unintended</a:t>
            </a:r>
            <a:r>
              <a:rPr lang="de-DE" altLang="en-US" sz="1800" dirty="0" smtClean="0"/>
              <a:t>  </a:t>
            </a:r>
            <a:r>
              <a:rPr lang="de-DE" altLang="en-US" sz="1800" dirty="0" err="1" smtClean="0"/>
              <a:t>and</a:t>
            </a:r>
            <a:r>
              <a:rPr lang="de-DE" altLang="en-US" sz="1800" dirty="0" smtClean="0"/>
              <a:t>  not  </a:t>
            </a:r>
            <a:r>
              <a:rPr lang="de-DE" altLang="en-US" sz="1800" dirty="0" err="1" smtClean="0"/>
              <a:t>calculable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changement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of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the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fluids</a:t>
            </a:r>
            <a:r>
              <a:rPr lang="de-DE" altLang="en-US" sz="1800" dirty="0" smtClean="0"/>
              <a:t>.</a:t>
            </a:r>
          </a:p>
        </p:txBody>
      </p:sp>
      <p:grpSp>
        <p:nvGrpSpPr>
          <p:cNvPr id="15364" name="Group 8"/>
          <p:cNvGrpSpPr>
            <a:grpSpLocks/>
          </p:cNvGrpSpPr>
          <p:nvPr/>
        </p:nvGrpSpPr>
        <p:grpSpPr bwMode="auto">
          <a:xfrm>
            <a:off x="251520" y="2996952"/>
            <a:ext cx="8568952" cy="3078162"/>
            <a:chOff x="336" y="2256"/>
            <a:chExt cx="5088" cy="1939"/>
          </a:xfrm>
        </p:grpSpPr>
        <p:grpSp>
          <p:nvGrpSpPr>
            <p:cNvPr id="15366" name="Group 9"/>
            <p:cNvGrpSpPr>
              <a:grpSpLocks/>
            </p:cNvGrpSpPr>
            <p:nvPr/>
          </p:nvGrpSpPr>
          <p:grpSpPr bwMode="auto">
            <a:xfrm>
              <a:off x="336" y="2256"/>
              <a:ext cx="5088" cy="1939"/>
              <a:chOff x="336" y="2256"/>
              <a:chExt cx="5088" cy="1939"/>
            </a:xfrm>
          </p:grpSpPr>
          <p:pic>
            <p:nvPicPr>
              <p:cNvPr id="15378" name="Picture 10" descr="C:\Dokumente und Einstellungen\Administrator\Eigene Dateien\download\Kraftstoff\Transport Kaftstoff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1" t="2881" r="3018" b="4922"/>
              <a:stretch>
                <a:fillRect/>
              </a:stretch>
            </p:blipFill>
            <p:spPr bwMode="auto">
              <a:xfrm>
                <a:off x="336" y="2256"/>
                <a:ext cx="5088" cy="19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379" name="Picture 11" descr="C:\Dokumente und Einstellungen\mohr\Desktop\Präsentation Norwegen\grau.jp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40" y="2868"/>
                <a:ext cx="774" cy="4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380" name="Picture 1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10" y="2893"/>
                <a:ext cx="600" cy="4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15367" name="Picture 13" descr="C:\Dokumente und Einstellungen\mohr\Desktop\Präsentation Norwegen\grau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5" y="2265"/>
              <a:ext cx="474" cy="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68" name="Picture 14" descr="C:\Dokumente und Einstellungen\mohr\Desktop\Präsentation Norwegen\grau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1" y="2751"/>
              <a:ext cx="474" cy="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69" name="Picture 15" descr="C:\Dokumente und Einstellungen\mohr\Desktop\Präsentation Norwegen\grau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0" y="2256"/>
              <a:ext cx="816" cy="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0" name="Picture 16" descr="C:\Dokumente und Einstellungen\mohr\Desktop\Präsentation Norwegen\grau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9" y="2271"/>
              <a:ext cx="918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1" name="Picture 17" descr="C:\Dokumente und Einstellungen\mohr\Desktop\Präsentation Norwegen\grau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3" y="3171"/>
              <a:ext cx="516" cy="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2" name="Rectangle 18"/>
            <p:cNvSpPr>
              <a:spLocks noChangeArrowheads="1"/>
            </p:cNvSpPr>
            <p:nvPr/>
          </p:nvSpPr>
          <p:spPr bwMode="auto">
            <a:xfrm>
              <a:off x="4440" y="3324"/>
              <a:ext cx="732" cy="6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1pPr>
              <a:lvl2pPr marL="742950" indent="-28575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2pPr>
              <a:lvl3pPr marL="11430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3pPr>
              <a:lvl4pPr marL="16002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4pPr>
              <a:lvl5pPr marL="20574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5373" name="Text Box 19"/>
            <p:cNvSpPr txBox="1">
              <a:spLocks noChangeArrowheads="1"/>
            </p:cNvSpPr>
            <p:nvPr/>
          </p:nvSpPr>
          <p:spPr bwMode="auto">
            <a:xfrm>
              <a:off x="864" y="2304"/>
              <a:ext cx="552" cy="1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1pPr>
              <a:lvl2pPr marL="742950" indent="-28575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2pPr>
              <a:lvl3pPr marL="11430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3pPr>
              <a:lvl4pPr marL="16002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4pPr>
              <a:lvl5pPr marL="20574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10000"/>
                </a:spcBef>
              </a:pPr>
              <a:r>
                <a:rPr lang="de-DE" altLang="en-US" sz="900" i="1">
                  <a:latin typeface="Arial" charset="0"/>
                </a:rPr>
                <a:t>Crude-oil</a:t>
              </a:r>
            </a:p>
            <a:p>
              <a:pPr eaLnBrk="1" hangingPunct="1">
                <a:spcBef>
                  <a:spcPct val="10000"/>
                </a:spcBef>
              </a:pPr>
              <a:r>
                <a:rPr lang="de-DE" altLang="en-US" sz="900" i="1">
                  <a:latin typeface="Arial" charset="0"/>
                </a:rPr>
                <a:t>storage</a:t>
              </a:r>
            </a:p>
          </p:txBody>
        </p:sp>
        <p:sp>
          <p:nvSpPr>
            <p:cNvPr id="15374" name="Text Box 20"/>
            <p:cNvSpPr txBox="1">
              <a:spLocks noChangeArrowheads="1"/>
            </p:cNvSpPr>
            <p:nvPr/>
          </p:nvSpPr>
          <p:spPr bwMode="auto">
            <a:xfrm>
              <a:off x="2004" y="2826"/>
              <a:ext cx="552" cy="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1pPr>
              <a:lvl2pPr marL="742950" indent="-28575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2pPr>
              <a:lvl3pPr marL="11430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3pPr>
              <a:lvl4pPr marL="16002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4pPr>
              <a:lvl5pPr marL="20574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10000"/>
                </a:spcBef>
              </a:pPr>
              <a:r>
                <a:rPr lang="de-DE" altLang="en-US" sz="900" i="1">
                  <a:latin typeface="Arial" charset="0"/>
                </a:rPr>
                <a:t>Refinery</a:t>
              </a:r>
            </a:p>
          </p:txBody>
        </p:sp>
        <p:sp>
          <p:nvSpPr>
            <p:cNvPr id="15375" name="Text Box 21"/>
            <p:cNvSpPr txBox="1">
              <a:spLocks noChangeArrowheads="1"/>
            </p:cNvSpPr>
            <p:nvPr/>
          </p:nvSpPr>
          <p:spPr bwMode="auto">
            <a:xfrm>
              <a:off x="4416" y="2304"/>
              <a:ext cx="552" cy="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1pPr>
              <a:lvl2pPr marL="742950" indent="-28575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2pPr>
              <a:lvl3pPr marL="11430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3pPr>
              <a:lvl4pPr marL="16002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4pPr>
              <a:lvl5pPr marL="20574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10000"/>
                </a:spcBef>
              </a:pPr>
              <a:r>
                <a:rPr lang="de-DE" altLang="en-US" sz="900" i="1">
                  <a:latin typeface="Arial" charset="0"/>
                </a:rPr>
                <a:t>Consumer</a:t>
              </a:r>
            </a:p>
          </p:txBody>
        </p:sp>
        <p:sp>
          <p:nvSpPr>
            <p:cNvPr id="15376" name="Text Box 22"/>
            <p:cNvSpPr txBox="1">
              <a:spLocks noChangeArrowheads="1"/>
            </p:cNvSpPr>
            <p:nvPr/>
          </p:nvSpPr>
          <p:spPr bwMode="auto">
            <a:xfrm>
              <a:off x="2706" y="3180"/>
              <a:ext cx="666" cy="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1pPr>
              <a:lvl2pPr marL="742950" indent="-28575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2pPr>
              <a:lvl3pPr marL="11430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3pPr>
              <a:lvl4pPr marL="16002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4pPr>
              <a:lvl5pPr marL="20574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10000"/>
                </a:spcBef>
              </a:pPr>
              <a:r>
                <a:rPr lang="de-DE" altLang="en-US" sz="900" i="1">
                  <a:latin typeface="Arial" charset="0"/>
                </a:rPr>
                <a:t>Temporary storage</a:t>
              </a:r>
            </a:p>
          </p:txBody>
        </p:sp>
        <p:sp>
          <p:nvSpPr>
            <p:cNvPr id="15377" name="Text Box 23"/>
            <p:cNvSpPr txBox="1">
              <a:spLocks noChangeArrowheads="1"/>
            </p:cNvSpPr>
            <p:nvPr/>
          </p:nvSpPr>
          <p:spPr bwMode="auto">
            <a:xfrm>
              <a:off x="2256" y="2304"/>
              <a:ext cx="1374" cy="1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1pPr>
              <a:lvl2pPr marL="742950" indent="-28575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2pPr>
              <a:lvl3pPr marL="11430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3pPr>
              <a:lvl4pPr marL="16002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4pPr>
              <a:lvl5pPr marL="20574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10000"/>
                </a:spcBef>
              </a:pPr>
              <a:r>
                <a:rPr lang="de-DE" altLang="en-US" sz="1100" i="1">
                  <a:latin typeface="Arial" charset="0"/>
                </a:rPr>
                <a:t>Way of supply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5924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390525"/>
            <a:ext cx="8352160" cy="877888"/>
          </a:xfrm>
        </p:spPr>
        <p:txBody>
          <a:bodyPr/>
          <a:lstStyle/>
          <a:p>
            <a:pPr eaLnBrk="1" hangingPunct="1"/>
            <a:r>
              <a:rPr lang="de-DE" altLang="en-US" b="1" dirty="0" smtClean="0"/>
              <a:t>                                </a:t>
            </a:r>
            <a:r>
              <a:rPr lang="de-DE" altLang="en-US" b="1" u="sng" dirty="0" err="1" smtClean="0"/>
              <a:t>Contaminations</a:t>
            </a:r>
            <a:endParaRPr lang="de-DE" altLang="en-US" b="1" u="sng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6024" y="1477888"/>
            <a:ext cx="7772400" cy="2743200"/>
          </a:xfrm>
        </p:spPr>
        <p:txBody>
          <a:bodyPr/>
          <a:lstStyle/>
          <a:p>
            <a:pPr marL="0" indent="0" eaLnBrk="1" hangingPunct="1">
              <a:tabLst>
                <a:tab pos="1524000" algn="l"/>
              </a:tabLst>
            </a:pPr>
            <a:r>
              <a:rPr lang="de-DE" altLang="en-US" sz="2000" dirty="0" smtClean="0"/>
              <a:t>The </a:t>
            </a:r>
            <a:r>
              <a:rPr lang="de-DE" altLang="en-US" sz="1800" dirty="0" err="1" smtClean="0"/>
              <a:t>contaminants</a:t>
            </a:r>
            <a:r>
              <a:rPr lang="de-DE" altLang="en-US" sz="1800" dirty="0" smtClean="0"/>
              <a:t> </a:t>
            </a:r>
            <a:r>
              <a:rPr lang="de-DE" altLang="en-US" sz="2000" dirty="0" smtClean="0"/>
              <a:t>  </a:t>
            </a:r>
            <a:r>
              <a:rPr lang="de-DE" altLang="en-US" sz="2000" dirty="0" err="1" smtClean="0"/>
              <a:t>are</a:t>
            </a:r>
            <a:r>
              <a:rPr lang="de-DE" altLang="en-US" sz="2000" dirty="0" smtClean="0"/>
              <a:t>:</a:t>
            </a:r>
          </a:p>
          <a:p>
            <a:pPr marL="0" indent="0" eaLnBrk="1" hangingPunct="1">
              <a:tabLst>
                <a:tab pos="1524000" algn="l"/>
              </a:tabLst>
            </a:pPr>
            <a:endParaRPr lang="de-DE" altLang="en-US" sz="2000" dirty="0" smtClean="0"/>
          </a:p>
          <a:p>
            <a:pPr marL="0" indent="0" eaLnBrk="1" hangingPunct="1">
              <a:tabLst>
                <a:tab pos="1524000" algn="l"/>
              </a:tabLst>
            </a:pPr>
            <a:r>
              <a:rPr lang="de-DE" altLang="en-US" sz="2000" dirty="0" smtClean="0">
                <a:sym typeface="Symbol" pitchFamily="18" charset="2"/>
              </a:rPr>
              <a:t> </a:t>
            </a:r>
            <a:r>
              <a:rPr lang="de-DE" altLang="en-US" sz="2000" dirty="0" err="1" smtClean="0"/>
              <a:t>solids</a:t>
            </a:r>
            <a:r>
              <a:rPr lang="de-DE" altLang="en-US" sz="2000" dirty="0" smtClean="0"/>
              <a:t>: </a:t>
            </a:r>
            <a:r>
              <a:rPr lang="de-DE" altLang="en-US" sz="2000" dirty="0" err="1" smtClean="0"/>
              <a:t>particles</a:t>
            </a:r>
            <a:r>
              <a:rPr lang="de-DE" altLang="en-US" sz="2000" dirty="0" smtClean="0"/>
              <a:t> </a:t>
            </a:r>
            <a:r>
              <a:rPr lang="de-DE" altLang="en-US" sz="2000" dirty="0" err="1" smtClean="0"/>
              <a:t>of</a:t>
            </a:r>
            <a:r>
              <a:rPr lang="de-DE" altLang="en-US" sz="2000" dirty="0" smtClean="0"/>
              <a:t> </a:t>
            </a:r>
            <a:r>
              <a:rPr lang="de-DE" altLang="en-US" sz="2000" dirty="0" err="1" smtClean="0"/>
              <a:t>rust</a:t>
            </a:r>
            <a:r>
              <a:rPr lang="de-DE" altLang="en-US" sz="2000" dirty="0" smtClean="0"/>
              <a:t> in different </a:t>
            </a:r>
            <a:r>
              <a:rPr lang="de-DE" altLang="en-US" sz="2000" dirty="0" err="1" smtClean="0"/>
              <a:t>sizes</a:t>
            </a:r>
            <a:endParaRPr lang="de-DE" altLang="en-US" sz="2000" dirty="0" smtClean="0"/>
          </a:p>
          <a:p>
            <a:pPr marL="0" indent="0" eaLnBrk="1" hangingPunct="1">
              <a:tabLst>
                <a:tab pos="1524000" algn="l"/>
              </a:tabLst>
            </a:pPr>
            <a:r>
              <a:rPr lang="de-DE" altLang="en-US" sz="2000" dirty="0" smtClean="0"/>
              <a:t>		- </a:t>
            </a:r>
            <a:r>
              <a:rPr lang="de-DE" altLang="en-US" sz="2000" dirty="0" err="1" smtClean="0"/>
              <a:t>dust</a:t>
            </a:r>
            <a:r>
              <a:rPr lang="de-DE" altLang="en-US" sz="2000" dirty="0" smtClean="0"/>
              <a:t> </a:t>
            </a:r>
            <a:r>
              <a:rPr lang="de-DE" altLang="en-US" sz="2000" dirty="0" err="1" smtClean="0"/>
              <a:t>and</a:t>
            </a:r>
            <a:r>
              <a:rPr lang="de-DE" altLang="en-US" sz="2000" dirty="0" smtClean="0"/>
              <a:t> </a:t>
            </a:r>
            <a:r>
              <a:rPr lang="de-DE" altLang="en-US" sz="2000" dirty="0" err="1" smtClean="0"/>
              <a:t>sand</a:t>
            </a:r>
            <a:endParaRPr lang="de-DE" altLang="en-US" sz="2000" dirty="0" smtClean="0"/>
          </a:p>
          <a:p>
            <a:pPr marL="0" indent="0" eaLnBrk="1" hangingPunct="1">
              <a:tabLst>
                <a:tab pos="1524000" algn="l"/>
              </a:tabLst>
            </a:pPr>
            <a:r>
              <a:rPr lang="de-DE" altLang="en-US" sz="2000" dirty="0" smtClean="0"/>
              <a:t>		- </a:t>
            </a:r>
            <a:r>
              <a:rPr lang="de-DE" altLang="en-US" sz="2000" dirty="0" err="1" smtClean="0"/>
              <a:t>sediments</a:t>
            </a:r>
            <a:r>
              <a:rPr lang="de-DE" altLang="en-US" sz="2000" dirty="0" smtClean="0"/>
              <a:t> </a:t>
            </a:r>
            <a:r>
              <a:rPr lang="de-DE" altLang="en-US" sz="2000" dirty="0" err="1" smtClean="0"/>
              <a:t>of</a:t>
            </a:r>
            <a:r>
              <a:rPr lang="de-DE" altLang="en-US" sz="2000" dirty="0" smtClean="0"/>
              <a:t> </a:t>
            </a:r>
            <a:r>
              <a:rPr lang="de-DE" altLang="en-US" sz="2000" dirty="0" err="1" smtClean="0"/>
              <a:t>the</a:t>
            </a:r>
            <a:r>
              <a:rPr lang="de-DE" altLang="en-US" sz="2000" dirty="0" smtClean="0"/>
              <a:t> </a:t>
            </a:r>
            <a:r>
              <a:rPr lang="de-DE" altLang="en-US" sz="2000" dirty="0" err="1" smtClean="0"/>
              <a:t>products</a:t>
            </a:r>
            <a:endParaRPr lang="de-DE" altLang="en-US" sz="2000" dirty="0" smtClean="0"/>
          </a:p>
          <a:p>
            <a:pPr marL="0" indent="0" eaLnBrk="1" hangingPunct="1">
              <a:tabLst>
                <a:tab pos="1524000" algn="l"/>
              </a:tabLst>
            </a:pPr>
            <a:r>
              <a:rPr lang="de-DE" altLang="en-US" sz="2000" dirty="0" smtClean="0">
                <a:sym typeface="Symbol" pitchFamily="18" charset="2"/>
              </a:rPr>
              <a:t> </a:t>
            </a:r>
            <a:r>
              <a:rPr lang="de-DE" altLang="en-US" sz="2000" dirty="0" err="1" smtClean="0"/>
              <a:t>water</a:t>
            </a:r>
            <a:r>
              <a:rPr lang="de-DE" altLang="en-US" sz="2000" dirty="0" smtClean="0"/>
              <a:t>, </a:t>
            </a:r>
            <a:r>
              <a:rPr lang="de-DE" altLang="en-US" sz="2000" dirty="0" err="1" smtClean="0"/>
              <a:t>leading</a:t>
            </a:r>
            <a:r>
              <a:rPr lang="de-DE" altLang="en-US" sz="2000" dirty="0" smtClean="0"/>
              <a:t> </a:t>
            </a:r>
            <a:r>
              <a:rPr lang="de-DE" altLang="en-US" sz="2000" dirty="0" err="1" smtClean="0"/>
              <a:t>to</a:t>
            </a:r>
            <a:r>
              <a:rPr lang="de-DE" altLang="en-US" sz="2000" dirty="0" smtClean="0"/>
              <a:t> </a:t>
            </a:r>
            <a:r>
              <a:rPr lang="de-DE" altLang="en-US" sz="2000" dirty="0" smtClean="0">
                <a:sym typeface="Symbol" pitchFamily="18" charset="2"/>
              </a:rPr>
              <a:t> </a:t>
            </a:r>
            <a:r>
              <a:rPr lang="de-DE" altLang="en-US" sz="2000" dirty="0" err="1" smtClean="0"/>
              <a:t>micro</a:t>
            </a:r>
            <a:r>
              <a:rPr lang="de-DE" altLang="en-US" sz="2000" dirty="0" smtClean="0"/>
              <a:t> </a:t>
            </a:r>
            <a:r>
              <a:rPr lang="de-DE" altLang="en-US" sz="2000" dirty="0" err="1" smtClean="0"/>
              <a:t>organisms</a:t>
            </a:r>
            <a:endParaRPr lang="de-DE" altLang="en-US" sz="2000" dirty="0" smtClean="0">
              <a:latin typeface="Tahoma" pitchFamily="34" charset="0"/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685800" y="3861048"/>
            <a:ext cx="77724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tabLst>
                <a:tab pos="1143000" algn="l"/>
                <a:tab pos="1428750" algn="l"/>
              </a:tabLs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1pPr>
            <a:lvl2pPr marL="742950" indent="-285750" eaLnBrk="0" hangingPunct="0">
              <a:tabLst>
                <a:tab pos="1143000" algn="l"/>
                <a:tab pos="1428750" algn="l"/>
              </a:tabLs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2pPr>
            <a:lvl3pPr marL="1143000" indent="-228600" eaLnBrk="0" hangingPunct="0">
              <a:tabLst>
                <a:tab pos="1143000" algn="l"/>
                <a:tab pos="1428750" algn="l"/>
              </a:tabLs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3pPr>
            <a:lvl4pPr marL="1600200" indent="-228600" eaLnBrk="0" hangingPunct="0">
              <a:tabLst>
                <a:tab pos="1143000" algn="l"/>
                <a:tab pos="1428750" algn="l"/>
              </a:tabLs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4pPr>
            <a:lvl5pPr marL="2057400" indent="-228600" eaLnBrk="0" hangingPunct="0">
              <a:tabLst>
                <a:tab pos="1143000" algn="l"/>
                <a:tab pos="1428750" algn="l"/>
              </a:tabLs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l"/>
                <a:tab pos="1428750" algn="l"/>
              </a:tabLs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l"/>
                <a:tab pos="1428750" algn="l"/>
              </a:tabLs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l"/>
                <a:tab pos="1428750" algn="l"/>
              </a:tabLs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l"/>
                <a:tab pos="1428750" algn="l"/>
              </a:tabLs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9pPr>
          </a:lstStyle>
          <a:p>
            <a:pPr algn="l" eaLnBrk="1" hangingPunct="1">
              <a:lnSpc>
                <a:spcPct val="90000"/>
              </a:lnSpc>
            </a:pPr>
            <a:r>
              <a:rPr lang="de-DE" altLang="en-US" sz="2400" b="0" dirty="0">
                <a:solidFill>
                  <a:srgbClr val="FF0000"/>
                </a:solidFill>
                <a:latin typeface="Tahoma" pitchFamily="34" charset="0"/>
              </a:rPr>
              <a:t>		</a:t>
            </a:r>
            <a:r>
              <a:rPr lang="de-DE" altLang="en-US" sz="2400" b="0" dirty="0">
                <a:solidFill>
                  <a:srgbClr val="003399"/>
                </a:solidFill>
                <a:latin typeface="Tahoma" pitchFamily="34" charset="0"/>
              </a:rPr>
              <a:t>An </a:t>
            </a:r>
            <a:r>
              <a:rPr lang="de-DE" altLang="en-US" sz="2400" b="0" dirty="0" err="1">
                <a:solidFill>
                  <a:srgbClr val="003399"/>
                </a:solidFill>
                <a:latin typeface="Tahoma" pitchFamily="34" charset="0"/>
              </a:rPr>
              <a:t>effective</a:t>
            </a:r>
            <a:r>
              <a:rPr lang="de-DE" altLang="en-US" sz="2400" b="0" dirty="0">
                <a:solidFill>
                  <a:srgbClr val="003399"/>
                </a:solidFill>
                <a:latin typeface="Tahoma" pitchFamily="34" charset="0"/>
              </a:rPr>
              <a:t> </a:t>
            </a:r>
            <a:r>
              <a:rPr lang="de-DE" altLang="en-US" sz="2400" b="0" dirty="0" err="1">
                <a:solidFill>
                  <a:srgbClr val="003399"/>
                </a:solidFill>
                <a:latin typeface="Tahoma" pitchFamily="34" charset="0"/>
              </a:rPr>
              <a:t>fuel</a:t>
            </a:r>
            <a:r>
              <a:rPr lang="de-DE" altLang="en-US" sz="2400" b="0" dirty="0">
                <a:solidFill>
                  <a:srgbClr val="003399"/>
                </a:solidFill>
                <a:latin typeface="Tahoma" pitchFamily="34" charset="0"/>
              </a:rPr>
              <a:t>-treatment </a:t>
            </a:r>
            <a:r>
              <a:rPr lang="de-DE" altLang="en-US" sz="2400" b="0" dirty="0" err="1">
                <a:solidFill>
                  <a:srgbClr val="003399"/>
                </a:solidFill>
                <a:latin typeface="Tahoma" pitchFamily="34" charset="0"/>
              </a:rPr>
              <a:t>means</a:t>
            </a:r>
            <a:endParaRPr lang="de-DE" altLang="en-US" sz="2400" b="0" dirty="0">
              <a:solidFill>
                <a:srgbClr val="003399"/>
              </a:solidFill>
              <a:latin typeface="Tahoma" pitchFamily="34" charset="0"/>
            </a:endParaRPr>
          </a:p>
          <a:p>
            <a:pPr algn="l" eaLnBrk="1" hangingPunct="1">
              <a:lnSpc>
                <a:spcPct val="90000"/>
              </a:lnSpc>
            </a:pPr>
            <a:endParaRPr lang="de-DE" altLang="en-US" sz="2400" b="0" dirty="0">
              <a:solidFill>
                <a:srgbClr val="003399"/>
              </a:solidFill>
              <a:latin typeface="Tahoma" pitchFamily="34" charset="0"/>
            </a:endParaRPr>
          </a:p>
          <a:p>
            <a:pPr algn="l" eaLnBrk="1" hangingPunct="1">
              <a:lnSpc>
                <a:spcPct val="90000"/>
              </a:lnSpc>
              <a:spcAft>
                <a:spcPct val="30000"/>
              </a:spcAft>
            </a:pPr>
            <a:r>
              <a:rPr lang="de-DE" altLang="en-US" sz="2400" b="0" dirty="0">
                <a:solidFill>
                  <a:srgbClr val="003399"/>
                </a:solidFill>
                <a:latin typeface="Tahoma" pitchFamily="34" charset="0"/>
              </a:rPr>
              <a:t>		</a:t>
            </a:r>
            <a:r>
              <a:rPr lang="de-DE" altLang="en-US" sz="2400" b="0" dirty="0" smtClean="0">
                <a:solidFill>
                  <a:srgbClr val="003399"/>
                </a:solidFill>
                <a:latin typeface="Tahoma" pitchFamily="34" charset="0"/>
              </a:rPr>
              <a:t>-  </a:t>
            </a:r>
            <a:r>
              <a:rPr lang="de-DE" altLang="en-US" sz="2400" b="0" dirty="0" err="1" smtClean="0">
                <a:solidFill>
                  <a:srgbClr val="003399"/>
                </a:solidFill>
                <a:latin typeface="Tahoma" pitchFamily="34" charset="0"/>
              </a:rPr>
              <a:t>suitable</a:t>
            </a:r>
            <a:r>
              <a:rPr lang="de-DE" altLang="en-US" sz="2400" b="0" dirty="0" smtClean="0">
                <a:solidFill>
                  <a:srgbClr val="003399"/>
                </a:solidFill>
                <a:latin typeface="Tahoma" pitchFamily="34" charset="0"/>
              </a:rPr>
              <a:t> </a:t>
            </a:r>
            <a:r>
              <a:rPr lang="de-DE" altLang="en-US" sz="2400" b="0" dirty="0" err="1">
                <a:solidFill>
                  <a:srgbClr val="003399"/>
                </a:solidFill>
                <a:latin typeface="Tahoma" pitchFamily="34" charset="0"/>
              </a:rPr>
              <a:t>filtration</a:t>
            </a:r>
            <a:r>
              <a:rPr lang="de-DE" altLang="en-US" sz="2400" b="0" dirty="0">
                <a:solidFill>
                  <a:srgbClr val="003399"/>
                </a:solidFill>
                <a:latin typeface="Tahoma" pitchFamily="34" charset="0"/>
              </a:rPr>
              <a:t> </a:t>
            </a:r>
            <a:r>
              <a:rPr lang="de-DE" altLang="en-US" sz="2400" b="0" dirty="0" err="1">
                <a:solidFill>
                  <a:srgbClr val="003399"/>
                </a:solidFill>
                <a:latin typeface="Tahoma" pitchFamily="34" charset="0"/>
              </a:rPr>
              <a:t>with</a:t>
            </a:r>
            <a:endParaRPr lang="de-DE" altLang="en-US" sz="2400" b="0" dirty="0">
              <a:solidFill>
                <a:srgbClr val="003399"/>
              </a:solidFill>
              <a:latin typeface="Tahoma" pitchFamily="34" charset="0"/>
            </a:endParaRPr>
          </a:p>
          <a:p>
            <a:pPr algn="l" eaLnBrk="1" hangingPunct="1">
              <a:lnSpc>
                <a:spcPct val="90000"/>
              </a:lnSpc>
            </a:pPr>
            <a:r>
              <a:rPr lang="de-DE" altLang="en-US" sz="2400" b="0" dirty="0">
                <a:solidFill>
                  <a:srgbClr val="003399"/>
                </a:solidFill>
                <a:latin typeface="Tahoma" pitchFamily="34" charset="0"/>
              </a:rPr>
              <a:t>		</a:t>
            </a:r>
            <a:r>
              <a:rPr lang="de-DE" altLang="en-US" sz="2400" b="0" dirty="0" smtClean="0">
                <a:solidFill>
                  <a:srgbClr val="003399"/>
                </a:solidFill>
                <a:latin typeface="Tahoma" pitchFamily="34" charset="0"/>
              </a:rPr>
              <a:t>-</a:t>
            </a:r>
            <a:r>
              <a:rPr lang="de-DE" altLang="en-US" sz="2400" b="0" dirty="0">
                <a:solidFill>
                  <a:srgbClr val="003399"/>
                </a:solidFill>
                <a:latin typeface="Tahoma" pitchFamily="34" charset="0"/>
              </a:rPr>
              <a:t>	</a:t>
            </a:r>
            <a:r>
              <a:rPr lang="de-DE" altLang="en-US" sz="2400" b="0" dirty="0" err="1">
                <a:solidFill>
                  <a:srgbClr val="003399"/>
                </a:solidFill>
                <a:latin typeface="Tahoma" pitchFamily="34" charset="0"/>
              </a:rPr>
              <a:t>simultaneous</a:t>
            </a:r>
            <a:r>
              <a:rPr lang="de-DE" altLang="en-US" sz="2400" b="0" dirty="0">
                <a:solidFill>
                  <a:srgbClr val="003399"/>
                </a:solidFill>
                <a:latin typeface="Tahoma" pitchFamily="34" charset="0"/>
              </a:rPr>
              <a:t> </a:t>
            </a:r>
            <a:r>
              <a:rPr lang="de-DE" altLang="en-US" sz="2400" b="0" dirty="0" err="1">
                <a:solidFill>
                  <a:srgbClr val="003399"/>
                </a:solidFill>
                <a:latin typeface="Tahoma" pitchFamily="34" charset="0"/>
              </a:rPr>
              <a:t>water</a:t>
            </a:r>
            <a:r>
              <a:rPr lang="de-DE" altLang="en-US" sz="2400" b="0" dirty="0">
                <a:solidFill>
                  <a:srgbClr val="003399"/>
                </a:solidFill>
                <a:latin typeface="Tahoma" pitchFamily="34" charset="0"/>
              </a:rPr>
              <a:t>-separation!</a:t>
            </a:r>
          </a:p>
          <a:p>
            <a:pPr algn="l" eaLnBrk="1" hangingPunct="1">
              <a:lnSpc>
                <a:spcPct val="90000"/>
              </a:lnSpc>
            </a:pPr>
            <a:endParaRPr lang="de-DE" altLang="en-US" sz="2000" b="0" dirty="0">
              <a:solidFill>
                <a:srgbClr val="003399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03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C:\Dokumente und Einstellungen\Erunge\Eigene Dateien\Dias\FTS\Bilder KFWA\P70507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0" t="5148" r="2681" b="1730"/>
          <a:stretch>
            <a:fillRect/>
          </a:stretch>
        </p:blipFill>
        <p:spPr bwMode="auto">
          <a:xfrm>
            <a:off x="609600" y="1447800"/>
            <a:ext cx="20574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5" descr="C:\Dokumente und Einstellungen\Erunge\Eigene Dateien\Dias\PTS\P83001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64" r="3738"/>
          <a:stretch>
            <a:fillRect/>
          </a:stretch>
        </p:blipFill>
        <p:spPr bwMode="auto">
          <a:xfrm>
            <a:off x="3505200" y="2667000"/>
            <a:ext cx="2514600" cy="189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6" descr="C:\Dokumente und Einstellungen\Erunge\Eigene Dateien\Dias\Werbung\Werbebilder\18Img006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5" t="10417" r="10938"/>
          <a:stretch>
            <a:fillRect/>
          </a:stretch>
        </p:blipFill>
        <p:spPr bwMode="auto">
          <a:xfrm>
            <a:off x="6553200" y="2824163"/>
            <a:ext cx="17621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355600" y="590774"/>
            <a:ext cx="8467725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1pPr>
            <a:lvl2pPr marL="742950" indent="-28575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2pPr>
            <a:lvl3pPr marL="11430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3pPr>
            <a:lvl4pPr marL="16002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4pPr>
            <a:lvl5pPr marL="20574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9pPr>
          </a:lstStyle>
          <a:p>
            <a:pPr algn="l" eaLnBrk="1" hangingPunct="1"/>
            <a:r>
              <a:rPr lang="de-DE" altLang="en-US" sz="2400" dirty="0" smtClean="0">
                <a:solidFill>
                  <a:schemeClr val="bg1"/>
                </a:solidFill>
                <a:latin typeface="Tahoma" pitchFamily="34" charset="0"/>
              </a:rPr>
              <a:t>                          NFV-Filter-</a:t>
            </a:r>
            <a:r>
              <a:rPr lang="de-DE" altLang="en-US" sz="2400" dirty="0" err="1" smtClean="0">
                <a:solidFill>
                  <a:schemeClr val="bg1"/>
                </a:solidFill>
                <a:latin typeface="Tahoma" pitchFamily="34" charset="0"/>
              </a:rPr>
              <a:t>Waterseparator</a:t>
            </a:r>
            <a:endParaRPr lang="de-DE" altLang="en-US" sz="2400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4342" name="Text Box 8"/>
          <p:cNvSpPr txBox="1">
            <a:spLocks noChangeArrowheads="1"/>
          </p:cNvSpPr>
          <p:nvPr/>
        </p:nvSpPr>
        <p:spPr bwMode="auto">
          <a:xfrm>
            <a:off x="533400" y="3913188"/>
            <a:ext cx="2754313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1pPr>
            <a:lvl2pPr marL="742950" indent="-28575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2pPr>
            <a:lvl3pPr marL="11430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3pPr>
            <a:lvl4pPr marL="16002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4pPr>
            <a:lvl5pPr marL="20574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9pPr>
          </a:lstStyle>
          <a:p>
            <a:pPr algn="l" eaLnBrk="1" hangingPunct="1"/>
            <a:r>
              <a:rPr lang="de-DE" altLang="en-US" sz="1800"/>
              <a:t>Type KFWA</a:t>
            </a:r>
          </a:p>
          <a:p>
            <a:pPr algn="l" eaLnBrk="1" hangingPunct="1"/>
            <a:r>
              <a:rPr lang="de-DE" altLang="en-US" sz="1400" b="0"/>
              <a:t>1-stage: Filter-Coalescerelement</a:t>
            </a:r>
          </a:p>
          <a:p>
            <a:pPr algn="l" eaLnBrk="1" hangingPunct="1"/>
            <a:r>
              <a:rPr lang="de-DE" altLang="en-US" sz="1400"/>
              <a:t>For main and by-pass flow</a:t>
            </a:r>
          </a:p>
        </p:txBody>
      </p:sp>
      <p:sp>
        <p:nvSpPr>
          <p:cNvPr id="14343" name="Text Box 9"/>
          <p:cNvSpPr txBox="1">
            <a:spLocks noChangeArrowheads="1"/>
          </p:cNvSpPr>
          <p:nvPr/>
        </p:nvSpPr>
        <p:spPr bwMode="auto">
          <a:xfrm>
            <a:off x="3429000" y="4675188"/>
            <a:ext cx="2892425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666750" algn="l"/>
              </a:tabLs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1pPr>
            <a:lvl2pPr marL="742950" indent="-285750" eaLnBrk="0" hangingPunct="0">
              <a:tabLst>
                <a:tab pos="666750" algn="l"/>
              </a:tabLs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2pPr>
            <a:lvl3pPr marL="1143000" indent="-228600" eaLnBrk="0" hangingPunct="0">
              <a:tabLst>
                <a:tab pos="666750" algn="l"/>
              </a:tabLs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3pPr>
            <a:lvl4pPr marL="1600200" indent="-228600" eaLnBrk="0" hangingPunct="0">
              <a:tabLst>
                <a:tab pos="666750" algn="l"/>
              </a:tabLs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4pPr>
            <a:lvl5pPr marL="2057400" indent="-228600" eaLnBrk="0" hangingPunct="0">
              <a:tabLst>
                <a:tab pos="666750" algn="l"/>
              </a:tabLs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666750" algn="l"/>
              </a:tabLs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666750" algn="l"/>
              </a:tabLs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666750" algn="l"/>
              </a:tabLs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666750" algn="l"/>
              </a:tabLs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9pPr>
          </a:lstStyle>
          <a:p>
            <a:pPr algn="l" eaLnBrk="1" hangingPunct="1"/>
            <a:r>
              <a:rPr lang="de-DE" altLang="en-US" sz="1800"/>
              <a:t>Type PTS</a:t>
            </a:r>
          </a:p>
          <a:p>
            <a:pPr algn="l" eaLnBrk="1" hangingPunct="1"/>
            <a:r>
              <a:rPr lang="de-DE" altLang="en-US" sz="1400" b="0"/>
              <a:t>2-stage:	 • Filter-Coalescerelement</a:t>
            </a:r>
          </a:p>
          <a:p>
            <a:pPr algn="l" eaLnBrk="1" hangingPunct="1">
              <a:lnSpc>
                <a:spcPct val="80000"/>
              </a:lnSpc>
            </a:pPr>
            <a:r>
              <a:rPr lang="de-DE" altLang="en-US" sz="1400" b="0"/>
              <a:t>	 • Separatormembrane</a:t>
            </a:r>
          </a:p>
        </p:txBody>
      </p:sp>
      <p:sp>
        <p:nvSpPr>
          <p:cNvPr id="14344" name="Text Box 10"/>
          <p:cNvSpPr txBox="1">
            <a:spLocks noChangeArrowheads="1"/>
          </p:cNvSpPr>
          <p:nvPr/>
        </p:nvSpPr>
        <p:spPr bwMode="auto">
          <a:xfrm>
            <a:off x="6321425" y="1608138"/>
            <a:ext cx="2635250" cy="919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666750" algn="l"/>
              </a:tabLs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1pPr>
            <a:lvl2pPr marL="742950" indent="-285750" eaLnBrk="0" hangingPunct="0">
              <a:tabLst>
                <a:tab pos="666750" algn="l"/>
              </a:tabLs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2pPr>
            <a:lvl3pPr marL="1143000" indent="-228600" eaLnBrk="0" hangingPunct="0">
              <a:tabLst>
                <a:tab pos="666750" algn="l"/>
              </a:tabLs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3pPr>
            <a:lvl4pPr marL="1600200" indent="-228600" eaLnBrk="0" hangingPunct="0">
              <a:tabLst>
                <a:tab pos="666750" algn="l"/>
              </a:tabLs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4pPr>
            <a:lvl5pPr marL="2057400" indent="-228600" eaLnBrk="0" hangingPunct="0">
              <a:tabLst>
                <a:tab pos="666750" algn="l"/>
              </a:tabLs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666750" algn="l"/>
              </a:tabLs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666750" algn="l"/>
              </a:tabLs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666750" algn="l"/>
              </a:tabLs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666750" algn="l"/>
              </a:tabLs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9pPr>
          </a:lstStyle>
          <a:p>
            <a:pPr algn="l" eaLnBrk="1" hangingPunct="1"/>
            <a:r>
              <a:rPr lang="de-DE" altLang="en-US" sz="1800"/>
              <a:t>Type FTS</a:t>
            </a:r>
          </a:p>
          <a:p>
            <a:pPr algn="l" eaLnBrk="1" hangingPunct="1"/>
            <a:r>
              <a:rPr lang="de-DE" altLang="en-US" sz="1400" b="0"/>
              <a:t>3-stage:	 • Filter</a:t>
            </a:r>
          </a:p>
          <a:p>
            <a:pPr algn="l" eaLnBrk="1" hangingPunct="1">
              <a:lnSpc>
                <a:spcPct val="80000"/>
              </a:lnSpc>
            </a:pPr>
            <a:r>
              <a:rPr lang="de-DE" altLang="en-US" sz="1400" b="0"/>
              <a:t>	 • Coalescerelement</a:t>
            </a:r>
          </a:p>
          <a:p>
            <a:pPr algn="l" eaLnBrk="1" hangingPunct="1">
              <a:lnSpc>
                <a:spcPct val="80000"/>
              </a:lnSpc>
            </a:pPr>
            <a:r>
              <a:rPr lang="de-DE" altLang="en-US" sz="1400" b="0"/>
              <a:t>	 • Separatormembrane</a:t>
            </a:r>
          </a:p>
        </p:txBody>
      </p:sp>
    </p:spTree>
    <p:extLst>
      <p:ext uri="{BB962C8B-B14F-4D97-AF65-F5344CB8AC3E}">
        <p14:creationId xmlns:p14="http://schemas.microsoft.com/office/powerpoint/2010/main" val="397146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24296" y="332656"/>
            <a:ext cx="8496176" cy="935757"/>
          </a:xfrm>
        </p:spPr>
        <p:txBody>
          <a:bodyPr/>
          <a:lstStyle/>
          <a:p>
            <a:pPr eaLnBrk="1" hangingPunct="1"/>
            <a:r>
              <a:rPr lang="de-DE" altLang="en-US" b="1" dirty="0" smtClean="0"/>
              <a:t>                           </a:t>
            </a:r>
            <a:r>
              <a:rPr lang="de-DE" altLang="en-US" b="1" dirty="0" err="1" smtClean="0"/>
              <a:t>Water</a:t>
            </a:r>
            <a:r>
              <a:rPr lang="de-DE" altLang="en-US" b="1" dirty="0" smtClean="0"/>
              <a:t>/ </a:t>
            </a:r>
            <a:r>
              <a:rPr lang="de-DE" altLang="en-US" b="1" dirty="0" err="1" smtClean="0"/>
              <a:t>micro</a:t>
            </a:r>
            <a:r>
              <a:rPr lang="de-DE" altLang="en-US" b="1" dirty="0" smtClean="0"/>
              <a:t> </a:t>
            </a:r>
            <a:r>
              <a:rPr lang="de-DE" altLang="en-US" b="1" dirty="0" err="1" smtClean="0"/>
              <a:t>organisms</a:t>
            </a:r>
            <a:endParaRPr lang="de-DE" altLang="en-US" b="1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15913" y="1286272"/>
            <a:ext cx="8531225" cy="990600"/>
          </a:xfrm>
        </p:spPr>
        <p:txBody>
          <a:bodyPr/>
          <a:lstStyle/>
          <a:p>
            <a:pPr marL="0" indent="0" eaLnBrk="1" hangingPunct="1"/>
            <a:endParaRPr lang="de-DE" altLang="en-US" sz="1800" dirty="0" smtClean="0"/>
          </a:p>
          <a:p>
            <a:pPr marL="0" indent="0" eaLnBrk="1" hangingPunct="1"/>
            <a:r>
              <a:rPr lang="de-DE" altLang="en-US" sz="1800" dirty="0" smtClean="0"/>
              <a:t>A </a:t>
            </a:r>
            <a:r>
              <a:rPr lang="de-DE" altLang="en-US" sz="1800" dirty="0" err="1" smtClean="0"/>
              <a:t>temperature</a:t>
            </a:r>
            <a:r>
              <a:rPr lang="de-DE" altLang="en-US" sz="1800" dirty="0" smtClean="0"/>
              <a:t>-fall </a:t>
            </a:r>
            <a:r>
              <a:rPr lang="de-DE" altLang="en-US" sz="1800" dirty="0" smtClean="0">
                <a:solidFill>
                  <a:srgbClr val="FF0000"/>
                </a:solidFill>
              </a:rPr>
              <a:t> </a:t>
            </a:r>
            <a:r>
              <a:rPr lang="de-DE" altLang="en-US" sz="1800" dirty="0" err="1" smtClean="0">
                <a:solidFill>
                  <a:srgbClr val="FF0000"/>
                </a:solidFill>
              </a:rPr>
              <a:t>from</a:t>
            </a:r>
            <a:r>
              <a:rPr lang="de-DE" altLang="en-US" sz="1800" dirty="0" smtClean="0">
                <a:solidFill>
                  <a:srgbClr val="FF0000"/>
                </a:solidFill>
              </a:rPr>
              <a:t> 35°C down </a:t>
            </a:r>
            <a:r>
              <a:rPr lang="de-DE" altLang="en-US" sz="1800" dirty="0" err="1" smtClean="0">
                <a:solidFill>
                  <a:srgbClr val="FF0000"/>
                </a:solidFill>
              </a:rPr>
              <a:t>to</a:t>
            </a:r>
            <a:r>
              <a:rPr lang="de-DE" altLang="en-US" sz="1800" dirty="0" smtClean="0">
                <a:solidFill>
                  <a:srgbClr val="FF0000"/>
                </a:solidFill>
              </a:rPr>
              <a:t> 7,5°C </a:t>
            </a:r>
            <a:r>
              <a:rPr lang="de-DE" altLang="en-US" sz="1800" dirty="0" err="1" smtClean="0">
                <a:solidFill>
                  <a:srgbClr val="FF0000"/>
                </a:solidFill>
              </a:rPr>
              <a:t>already</a:t>
            </a:r>
            <a:r>
              <a:rPr lang="de-DE" altLang="en-US" sz="1800" dirty="0" smtClean="0">
                <a:solidFill>
                  <a:srgbClr val="FF0000"/>
                </a:solidFill>
              </a:rPr>
              <a:t> </a:t>
            </a:r>
            <a:r>
              <a:rPr lang="de-DE" altLang="en-US" sz="1800" dirty="0" err="1" smtClean="0">
                <a:solidFill>
                  <a:srgbClr val="FF0000"/>
                </a:solidFill>
              </a:rPr>
              <a:t>produces</a:t>
            </a:r>
            <a:r>
              <a:rPr lang="de-DE" altLang="en-US" sz="1800" dirty="0" smtClean="0">
                <a:solidFill>
                  <a:srgbClr val="FF0000"/>
                </a:solidFill>
              </a:rPr>
              <a:t> 55 ppm </a:t>
            </a:r>
            <a:r>
              <a:rPr lang="de-DE" altLang="en-US" sz="1800" dirty="0" err="1" smtClean="0">
                <a:solidFill>
                  <a:srgbClr val="FF0000"/>
                </a:solidFill>
              </a:rPr>
              <a:t>water</a:t>
            </a:r>
            <a:r>
              <a:rPr lang="de-DE" altLang="en-US" sz="1800" dirty="0" smtClean="0">
                <a:solidFill>
                  <a:srgbClr val="FF0000"/>
                </a:solidFill>
              </a:rPr>
              <a:t> !!!</a:t>
            </a:r>
          </a:p>
        </p:txBody>
      </p:sp>
      <p:grpSp>
        <p:nvGrpSpPr>
          <p:cNvPr id="19460" name="Group 18"/>
          <p:cNvGrpSpPr>
            <a:grpSpLocks/>
          </p:cNvGrpSpPr>
          <p:nvPr/>
        </p:nvGrpSpPr>
        <p:grpSpPr bwMode="auto">
          <a:xfrm>
            <a:off x="406400" y="1852613"/>
            <a:ext cx="7924800" cy="4225925"/>
            <a:chOff x="384" y="1750"/>
            <a:chExt cx="4992" cy="2662"/>
          </a:xfrm>
        </p:grpSpPr>
        <p:grpSp>
          <p:nvGrpSpPr>
            <p:cNvPr id="19462" name="Group 16"/>
            <p:cNvGrpSpPr>
              <a:grpSpLocks/>
            </p:cNvGrpSpPr>
            <p:nvPr/>
          </p:nvGrpSpPr>
          <p:grpSpPr bwMode="auto">
            <a:xfrm>
              <a:off x="384" y="1750"/>
              <a:ext cx="4992" cy="2662"/>
              <a:chOff x="384" y="1750"/>
              <a:chExt cx="4992" cy="2662"/>
            </a:xfrm>
          </p:grpSpPr>
          <p:pic>
            <p:nvPicPr>
              <p:cNvPr id="19467" name="Picture 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21" t="24834" r="14322" b="15190"/>
              <a:stretch>
                <a:fillRect/>
              </a:stretch>
            </p:blipFill>
            <p:spPr bwMode="auto">
              <a:xfrm>
                <a:off x="384" y="1750"/>
                <a:ext cx="4992" cy="26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9468" name="Line 8"/>
              <p:cNvSpPr>
                <a:spLocks noChangeShapeType="1"/>
              </p:cNvSpPr>
              <p:nvPr/>
            </p:nvSpPr>
            <p:spPr bwMode="auto">
              <a:xfrm flipH="1">
                <a:off x="1440" y="3168"/>
                <a:ext cx="43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69" name="Line 10"/>
              <p:cNvSpPr>
                <a:spLocks noChangeShapeType="1"/>
              </p:cNvSpPr>
              <p:nvPr/>
            </p:nvSpPr>
            <p:spPr bwMode="auto">
              <a:xfrm flipH="1">
                <a:off x="1440" y="2873"/>
                <a:ext cx="36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463" name="Text Box 12"/>
            <p:cNvSpPr txBox="1">
              <a:spLocks noChangeArrowheads="1"/>
            </p:cNvSpPr>
            <p:nvPr/>
          </p:nvSpPr>
          <p:spPr bwMode="auto">
            <a:xfrm>
              <a:off x="2309" y="1968"/>
              <a:ext cx="1817" cy="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1pPr>
              <a:lvl2pPr marL="742950" indent="-28575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2pPr>
              <a:lvl3pPr marL="11430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3pPr>
              <a:lvl4pPr marL="16002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4pPr>
              <a:lvl5pPr marL="20574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de-DE" altLang="en-US" sz="1600">
                  <a:latin typeface="Arial" charset="0"/>
                </a:rPr>
                <a:t>Average dilute</a:t>
              </a:r>
            </a:p>
            <a:p>
              <a:pPr eaLnBrk="1" hangingPunct="1"/>
              <a:r>
                <a:rPr lang="de-DE" altLang="en-US" sz="1400">
                  <a:latin typeface="Arial" charset="0"/>
                </a:rPr>
                <a:t>Water in NATO diesel fuel oil  F-75</a:t>
              </a:r>
            </a:p>
          </p:txBody>
        </p:sp>
        <p:sp>
          <p:nvSpPr>
            <p:cNvPr id="19464" name="Text Box 13"/>
            <p:cNvSpPr txBox="1">
              <a:spLocks noChangeArrowheads="1"/>
            </p:cNvSpPr>
            <p:nvPr/>
          </p:nvSpPr>
          <p:spPr bwMode="auto">
            <a:xfrm>
              <a:off x="2696" y="4262"/>
              <a:ext cx="495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1pPr>
              <a:lvl2pPr marL="742950" indent="-28575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2pPr>
              <a:lvl3pPr marL="11430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3pPr>
              <a:lvl4pPr marL="16002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4pPr>
              <a:lvl5pPr marL="20574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de-DE" altLang="en-US" sz="1200" b="0">
                  <a:latin typeface="Arial" charset="0"/>
                </a:rPr>
                <a:t>Temperatur</a:t>
              </a:r>
            </a:p>
          </p:txBody>
        </p:sp>
        <p:sp>
          <p:nvSpPr>
            <p:cNvPr id="19465" name="AutoShape 14"/>
            <p:cNvSpPr>
              <a:spLocks/>
            </p:cNvSpPr>
            <p:nvPr/>
          </p:nvSpPr>
          <p:spPr bwMode="auto">
            <a:xfrm>
              <a:off x="1370" y="2880"/>
              <a:ext cx="40" cy="291"/>
            </a:xfrm>
            <a:prstGeom prst="leftBrace">
              <a:avLst>
                <a:gd name="adj1" fmla="val 60625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1pPr>
              <a:lvl2pPr marL="742950" indent="-28575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2pPr>
              <a:lvl3pPr marL="11430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3pPr>
              <a:lvl4pPr marL="16002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4pPr>
              <a:lvl5pPr marL="20574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9466" name="Text Box 15"/>
            <p:cNvSpPr txBox="1">
              <a:spLocks noChangeArrowheads="1"/>
            </p:cNvSpPr>
            <p:nvPr/>
          </p:nvSpPr>
          <p:spPr bwMode="auto">
            <a:xfrm>
              <a:off x="959" y="2974"/>
              <a:ext cx="336" cy="1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1pPr>
              <a:lvl2pPr marL="742950" indent="-28575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2pPr>
              <a:lvl3pPr marL="11430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3pPr>
              <a:lvl4pPr marL="16002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4pPr>
              <a:lvl5pPr marL="20574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de-DE" altLang="en-US" sz="1200">
                  <a:latin typeface="Arial" charset="0"/>
                </a:rPr>
                <a:t>55 ppm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495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en-US" b="1" dirty="0" smtClean="0"/>
              <a:t>                       </a:t>
            </a:r>
            <a:r>
              <a:rPr lang="de-DE" altLang="en-US" b="1" dirty="0" err="1" smtClean="0"/>
              <a:t>Water</a:t>
            </a:r>
            <a:r>
              <a:rPr lang="de-DE" altLang="en-US" b="1" dirty="0" smtClean="0"/>
              <a:t>/ </a:t>
            </a:r>
            <a:r>
              <a:rPr lang="de-DE" altLang="en-US" b="1" dirty="0" err="1" smtClean="0"/>
              <a:t>micro</a:t>
            </a:r>
            <a:r>
              <a:rPr lang="de-DE" altLang="en-US" b="1" dirty="0" smtClean="0"/>
              <a:t> </a:t>
            </a:r>
            <a:r>
              <a:rPr lang="de-DE" altLang="en-US" b="1" dirty="0" err="1" smtClean="0"/>
              <a:t>organisms</a:t>
            </a:r>
            <a:endParaRPr lang="de-DE" altLang="en-US" b="1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31775" y="1382985"/>
            <a:ext cx="7772400" cy="677863"/>
          </a:xfrm>
        </p:spPr>
        <p:txBody>
          <a:bodyPr/>
          <a:lstStyle/>
          <a:p>
            <a:pPr marL="0" indent="0"/>
            <a:r>
              <a:rPr lang="de-DE" altLang="en-US" sz="2000" b="1" dirty="0" smtClean="0">
                <a:solidFill>
                  <a:srgbClr val="FF0000"/>
                </a:solidFill>
              </a:rPr>
              <a:t>The </a:t>
            </a:r>
            <a:r>
              <a:rPr lang="de-DE" altLang="en-US" sz="2000" b="1" dirty="0" err="1" smtClean="0">
                <a:solidFill>
                  <a:srgbClr val="FF0000"/>
                </a:solidFill>
              </a:rPr>
              <a:t>solution</a:t>
            </a:r>
            <a:r>
              <a:rPr lang="de-DE" altLang="en-US" sz="2000" b="1" dirty="0" smtClean="0">
                <a:solidFill>
                  <a:srgbClr val="FF0000"/>
                </a:solidFill>
              </a:rPr>
              <a:t> </a:t>
            </a:r>
            <a:r>
              <a:rPr lang="de-DE" altLang="en-US" sz="2000" b="1" dirty="0" err="1" smtClean="0">
                <a:solidFill>
                  <a:srgbClr val="FF0000"/>
                </a:solidFill>
              </a:rPr>
              <a:t>is</a:t>
            </a:r>
            <a:r>
              <a:rPr lang="de-DE" altLang="en-US" sz="2000" b="1" dirty="0" smtClean="0">
                <a:solidFill>
                  <a:srgbClr val="FF0000"/>
                </a:solidFill>
              </a:rPr>
              <a:t> </a:t>
            </a:r>
            <a:r>
              <a:rPr lang="de-DE" altLang="en-US" sz="2000" b="1" dirty="0" err="1" smtClean="0">
                <a:solidFill>
                  <a:srgbClr val="FF0000"/>
                </a:solidFill>
              </a:rPr>
              <a:t>fuel</a:t>
            </a:r>
            <a:r>
              <a:rPr lang="de-DE" altLang="en-US" sz="2000" b="1" dirty="0" smtClean="0">
                <a:solidFill>
                  <a:srgbClr val="FF0000"/>
                </a:solidFill>
              </a:rPr>
              <a:t>-treatment </a:t>
            </a:r>
            <a:r>
              <a:rPr lang="de-DE" altLang="en-US" sz="2000" b="1" dirty="0" err="1" smtClean="0">
                <a:solidFill>
                  <a:srgbClr val="FF0000"/>
                </a:solidFill>
              </a:rPr>
              <a:t>with</a:t>
            </a:r>
            <a:r>
              <a:rPr lang="de-DE" altLang="en-US" sz="2000" b="1" dirty="0" smtClean="0">
                <a:solidFill>
                  <a:srgbClr val="FF0000"/>
                </a:solidFill>
              </a:rPr>
              <a:t> a </a:t>
            </a:r>
          </a:p>
          <a:p>
            <a:pPr marL="0" indent="0"/>
            <a:r>
              <a:rPr lang="de-DE" altLang="en-US" sz="2000" b="1" dirty="0" smtClean="0">
                <a:solidFill>
                  <a:srgbClr val="FF0000"/>
                </a:solidFill>
              </a:rPr>
              <a:t>NFV-</a:t>
            </a:r>
            <a:r>
              <a:rPr lang="de-DE" altLang="en-US" sz="2000" b="1" dirty="0" err="1" smtClean="0">
                <a:solidFill>
                  <a:srgbClr val="FF0000"/>
                </a:solidFill>
              </a:rPr>
              <a:t>dewatering</a:t>
            </a:r>
            <a:r>
              <a:rPr lang="de-DE" altLang="en-US" sz="2000" b="1" dirty="0" smtClean="0">
                <a:solidFill>
                  <a:srgbClr val="FF0000"/>
                </a:solidFill>
              </a:rPr>
              <a:t> </a:t>
            </a:r>
            <a:r>
              <a:rPr lang="de-DE" altLang="en-US" sz="2000" b="1" dirty="0" err="1" smtClean="0">
                <a:solidFill>
                  <a:srgbClr val="FF0000"/>
                </a:solidFill>
              </a:rPr>
              <a:t>system</a:t>
            </a:r>
            <a:endParaRPr lang="de-DE" altLang="en-US" sz="2000" dirty="0" smtClean="0"/>
          </a:p>
        </p:txBody>
      </p:sp>
      <p:grpSp>
        <p:nvGrpSpPr>
          <p:cNvPr id="26628" name="Group 60"/>
          <p:cNvGrpSpPr>
            <a:grpSpLocks/>
          </p:cNvGrpSpPr>
          <p:nvPr/>
        </p:nvGrpSpPr>
        <p:grpSpPr bwMode="auto">
          <a:xfrm>
            <a:off x="563563" y="2020888"/>
            <a:ext cx="7799387" cy="4232275"/>
            <a:chOff x="432" y="1504"/>
            <a:chExt cx="4913" cy="2666"/>
          </a:xfrm>
        </p:grpSpPr>
        <p:sp>
          <p:nvSpPr>
            <p:cNvPr id="26630" name="Freeform 5"/>
            <p:cNvSpPr>
              <a:spLocks/>
            </p:cNvSpPr>
            <p:nvPr/>
          </p:nvSpPr>
          <p:spPr bwMode="auto">
            <a:xfrm>
              <a:off x="1855" y="1578"/>
              <a:ext cx="1458" cy="327"/>
            </a:xfrm>
            <a:custGeom>
              <a:avLst/>
              <a:gdLst>
                <a:gd name="T0" fmla="*/ 0 w 3208"/>
                <a:gd name="T1" fmla="*/ 28 h 741"/>
                <a:gd name="T2" fmla="*/ 5 w 3208"/>
                <a:gd name="T3" fmla="*/ 22 h 741"/>
                <a:gd name="T4" fmla="*/ 11 w 3208"/>
                <a:gd name="T5" fmla="*/ 16 h 741"/>
                <a:gd name="T6" fmla="*/ 19 w 3208"/>
                <a:gd name="T7" fmla="*/ 11 h 741"/>
                <a:gd name="T8" fmla="*/ 28 w 3208"/>
                <a:gd name="T9" fmla="*/ 8 h 741"/>
                <a:gd name="T10" fmla="*/ 47 w 3208"/>
                <a:gd name="T11" fmla="*/ 2 h 741"/>
                <a:gd name="T12" fmla="*/ 68 w 3208"/>
                <a:gd name="T13" fmla="*/ 0 h 741"/>
                <a:gd name="T14" fmla="*/ 73 w 3208"/>
                <a:gd name="T15" fmla="*/ 0 h 741"/>
                <a:gd name="T16" fmla="*/ 78 w 3208"/>
                <a:gd name="T17" fmla="*/ 0 h 741"/>
                <a:gd name="T18" fmla="*/ 89 w 3208"/>
                <a:gd name="T19" fmla="*/ 2 h 741"/>
                <a:gd name="T20" fmla="*/ 108 w 3208"/>
                <a:gd name="T21" fmla="*/ 7 h 741"/>
                <a:gd name="T22" fmla="*/ 117 w 3208"/>
                <a:gd name="T23" fmla="*/ 10 h 741"/>
                <a:gd name="T24" fmla="*/ 125 w 3208"/>
                <a:gd name="T25" fmla="*/ 15 h 741"/>
                <a:gd name="T26" fmla="*/ 131 w 3208"/>
                <a:gd name="T27" fmla="*/ 20 h 741"/>
                <a:gd name="T28" fmla="*/ 137 w 3208"/>
                <a:gd name="T29" fmla="*/ 27 h 74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208" h="741">
                  <a:moveTo>
                    <a:pt x="0" y="741"/>
                  </a:moveTo>
                  <a:lnTo>
                    <a:pt x="119" y="572"/>
                  </a:lnTo>
                  <a:lnTo>
                    <a:pt x="269" y="422"/>
                  </a:lnTo>
                  <a:lnTo>
                    <a:pt x="447" y="297"/>
                  </a:lnTo>
                  <a:lnTo>
                    <a:pt x="648" y="192"/>
                  </a:lnTo>
                  <a:lnTo>
                    <a:pt x="1098" y="51"/>
                  </a:lnTo>
                  <a:lnTo>
                    <a:pt x="1585" y="0"/>
                  </a:lnTo>
                  <a:lnTo>
                    <a:pt x="1708" y="1"/>
                  </a:lnTo>
                  <a:lnTo>
                    <a:pt x="1832" y="8"/>
                  </a:lnTo>
                  <a:lnTo>
                    <a:pt x="2074" y="40"/>
                  </a:lnTo>
                  <a:lnTo>
                    <a:pt x="2531" y="170"/>
                  </a:lnTo>
                  <a:lnTo>
                    <a:pt x="2734" y="269"/>
                  </a:lnTo>
                  <a:lnTo>
                    <a:pt x="2919" y="393"/>
                  </a:lnTo>
                  <a:lnTo>
                    <a:pt x="3078" y="538"/>
                  </a:lnTo>
                  <a:lnTo>
                    <a:pt x="3208" y="708"/>
                  </a:lnTo>
                </a:path>
              </a:pathLst>
            </a:custGeom>
            <a:noFill/>
            <a:ln w="508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1" name="Freeform 6"/>
            <p:cNvSpPr>
              <a:spLocks/>
            </p:cNvSpPr>
            <p:nvPr/>
          </p:nvSpPr>
          <p:spPr bwMode="auto">
            <a:xfrm>
              <a:off x="1851" y="3201"/>
              <a:ext cx="1458" cy="328"/>
            </a:xfrm>
            <a:custGeom>
              <a:avLst/>
              <a:gdLst>
                <a:gd name="T0" fmla="*/ 137 w 3208"/>
                <a:gd name="T1" fmla="*/ 1 h 744"/>
                <a:gd name="T2" fmla="*/ 132 w 3208"/>
                <a:gd name="T3" fmla="*/ 7 h 744"/>
                <a:gd name="T4" fmla="*/ 125 w 3208"/>
                <a:gd name="T5" fmla="*/ 13 h 744"/>
                <a:gd name="T6" fmla="*/ 117 w 3208"/>
                <a:gd name="T7" fmla="*/ 18 h 744"/>
                <a:gd name="T8" fmla="*/ 108 w 3208"/>
                <a:gd name="T9" fmla="*/ 22 h 744"/>
                <a:gd name="T10" fmla="*/ 89 w 3208"/>
                <a:gd name="T11" fmla="*/ 26 h 744"/>
                <a:gd name="T12" fmla="*/ 78 w 3208"/>
                <a:gd name="T13" fmla="*/ 28 h 744"/>
                <a:gd name="T14" fmla="*/ 73 w 3208"/>
                <a:gd name="T15" fmla="*/ 28 h 744"/>
                <a:gd name="T16" fmla="*/ 68 w 3208"/>
                <a:gd name="T17" fmla="*/ 28 h 744"/>
                <a:gd name="T18" fmla="*/ 47 w 3208"/>
                <a:gd name="T19" fmla="*/ 26 h 744"/>
                <a:gd name="T20" fmla="*/ 28 w 3208"/>
                <a:gd name="T21" fmla="*/ 21 h 744"/>
                <a:gd name="T22" fmla="*/ 19 w 3208"/>
                <a:gd name="T23" fmla="*/ 17 h 744"/>
                <a:gd name="T24" fmla="*/ 11 w 3208"/>
                <a:gd name="T25" fmla="*/ 12 h 744"/>
                <a:gd name="T26" fmla="*/ 5 w 3208"/>
                <a:gd name="T27" fmla="*/ 7 h 744"/>
                <a:gd name="T28" fmla="*/ 0 w 3208"/>
                <a:gd name="T29" fmla="*/ 0 h 74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208" h="744">
                  <a:moveTo>
                    <a:pt x="3208" y="32"/>
                  </a:moveTo>
                  <a:lnTo>
                    <a:pt x="3082" y="199"/>
                  </a:lnTo>
                  <a:lnTo>
                    <a:pt x="2923" y="346"/>
                  </a:lnTo>
                  <a:lnTo>
                    <a:pt x="2740" y="469"/>
                  </a:lnTo>
                  <a:lnTo>
                    <a:pt x="2534" y="571"/>
                  </a:lnTo>
                  <a:lnTo>
                    <a:pt x="2079" y="703"/>
                  </a:lnTo>
                  <a:lnTo>
                    <a:pt x="1836" y="735"/>
                  </a:lnTo>
                  <a:lnTo>
                    <a:pt x="1713" y="742"/>
                  </a:lnTo>
                  <a:lnTo>
                    <a:pt x="1588" y="744"/>
                  </a:lnTo>
                  <a:lnTo>
                    <a:pt x="1102" y="696"/>
                  </a:lnTo>
                  <a:lnTo>
                    <a:pt x="651" y="555"/>
                  </a:lnTo>
                  <a:lnTo>
                    <a:pt x="452" y="451"/>
                  </a:lnTo>
                  <a:lnTo>
                    <a:pt x="273" y="324"/>
                  </a:lnTo>
                  <a:lnTo>
                    <a:pt x="122" y="173"/>
                  </a:lnTo>
                  <a:lnTo>
                    <a:pt x="0" y="0"/>
                  </a:lnTo>
                </a:path>
              </a:pathLst>
            </a:custGeom>
            <a:noFill/>
            <a:ln w="508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2" name="Line 7"/>
            <p:cNvSpPr>
              <a:spLocks noChangeShapeType="1"/>
            </p:cNvSpPr>
            <p:nvPr/>
          </p:nvSpPr>
          <p:spPr bwMode="auto">
            <a:xfrm>
              <a:off x="3315" y="1907"/>
              <a:ext cx="1" cy="1293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3" name="Line 8"/>
            <p:cNvSpPr>
              <a:spLocks noChangeShapeType="1"/>
            </p:cNvSpPr>
            <p:nvPr/>
          </p:nvSpPr>
          <p:spPr bwMode="auto">
            <a:xfrm>
              <a:off x="1855" y="1894"/>
              <a:ext cx="1" cy="1295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4" name="Line 9"/>
            <p:cNvSpPr>
              <a:spLocks noChangeShapeType="1"/>
            </p:cNvSpPr>
            <p:nvPr/>
          </p:nvSpPr>
          <p:spPr bwMode="auto">
            <a:xfrm>
              <a:off x="1678" y="1605"/>
              <a:ext cx="76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5" name="Freeform 10"/>
            <p:cNvSpPr>
              <a:spLocks/>
            </p:cNvSpPr>
            <p:nvPr/>
          </p:nvSpPr>
          <p:spPr bwMode="auto">
            <a:xfrm>
              <a:off x="1634" y="1576"/>
              <a:ext cx="120" cy="58"/>
            </a:xfrm>
            <a:custGeom>
              <a:avLst/>
              <a:gdLst>
                <a:gd name="T0" fmla="*/ 0 w 263"/>
                <a:gd name="T1" fmla="*/ 0 h 132"/>
                <a:gd name="T2" fmla="*/ 11 w 263"/>
                <a:gd name="T3" fmla="*/ 3 h 132"/>
                <a:gd name="T4" fmla="*/ 0 w 263"/>
                <a:gd name="T5" fmla="*/ 5 h 132"/>
                <a:gd name="T6" fmla="*/ 0 w 263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3" h="132">
                  <a:moveTo>
                    <a:pt x="0" y="0"/>
                  </a:moveTo>
                  <a:lnTo>
                    <a:pt x="263" y="66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36" name="Line 11"/>
            <p:cNvSpPr>
              <a:spLocks noChangeShapeType="1"/>
            </p:cNvSpPr>
            <p:nvPr/>
          </p:nvSpPr>
          <p:spPr bwMode="auto">
            <a:xfrm flipH="1">
              <a:off x="1745" y="1609"/>
              <a:ext cx="75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7" name="Freeform 12"/>
            <p:cNvSpPr>
              <a:spLocks/>
            </p:cNvSpPr>
            <p:nvPr/>
          </p:nvSpPr>
          <p:spPr bwMode="auto">
            <a:xfrm>
              <a:off x="1745" y="1580"/>
              <a:ext cx="120" cy="58"/>
            </a:xfrm>
            <a:custGeom>
              <a:avLst/>
              <a:gdLst>
                <a:gd name="T0" fmla="*/ 11 w 263"/>
                <a:gd name="T1" fmla="*/ 5 h 131"/>
                <a:gd name="T2" fmla="*/ 0 w 263"/>
                <a:gd name="T3" fmla="*/ 3 h 131"/>
                <a:gd name="T4" fmla="*/ 11 w 263"/>
                <a:gd name="T5" fmla="*/ 0 h 131"/>
                <a:gd name="T6" fmla="*/ 11 w 263"/>
                <a:gd name="T7" fmla="*/ 5 h 13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3" h="131">
                  <a:moveTo>
                    <a:pt x="263" y="131"/>
                  </a:moveTo>
                  <a:lnTo>
                    <a:pt x="0" y="65"/>
                  </a:lnTo>
                  <a:lnTo>
                    <a:pt x="263" y="0"/>
                  </a:lnTo>
                  <a:lnTo>
                    <a:pt x="263" y="131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38" name="Line 13"/>
            <p:cNvSpPr>
              <a:spLocks noChangeShapeType="1"/>
            </p:cNvSpPr>
            <p:nvPr/>
          </p:nvSpPr>
          <p:spPr bwMode="auto">
            <a:xfrm>
              <a:off x="2904" y="3784"/>
              <a:ext cx="75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9" name="Freeform 14"/>
            <p:cNvSpPr>
              <a:spLocks/>
            </p:cNvSpPr>
            <p:nvPr/>
          </p:nvSpPr>
          <p:spPr bwMode="auto">
            <a:xfrm>
              <a:off x="2859" y="3755"/>
              <a:ext cx="120" cy="58"/>
            </a:xfrm>
            <a:custGeom>
              <a:avLst/>
              <a:gdLst>
                <a:gd name="T0" fmla="*/ 0 w 264"/>
                <a:gd name="T1" fmla="*/ 0 h 131"/>
                <a:gd name="T2" fmla="*/ 11 w 264"/>
                <a:gd name="T3" fmla="*/ 3 h 131"/>
                <a:gd name="T4" fmla="*/ 0 w 264"/>
                <a:gd name="T5" fmla="*/ 5 h 131"/>
                <a:gd name="T6" fmla="*/ 0 w 264"/>
                <a:gd name="T7" fmla="*/ 0 h 13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4" h="131">
                  <a:moveTo>
                    <a:pt x="0" y="0"/>
                  </a:moveTo>
                  <a:lnTo>
                    <a:pt x="264" y="65"/>
                  </a:lnTo>
                  <a:lnTo>
                    <a:pt x="0" y="1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0" name="Line 15"/>
            <p:cNvSpPr>
              <a:spLocks noChangeShapeType="1"/>
            </p:cNvSpPr>
            <p:nvPr/>
          </p:nvSpPr>
          <p:spPr bwMode="auto">
            <a:xfrm flipH="1">
              <a:off x="2971" y="3789"/>
              <a:ext cx="74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41" name="Freeform 16"/>
            <p:cNvSpPr>
              <a:spLocks/>
            </p:cNvSpPr>
            <p:nvPr/>
          </p:nvSpPr>
          <p:spPr bwMode="auto">
            <a:xfrm>
              <a:off x="2971" y="3760"/>
              <a:ext cx="120" cy="58"/>
            </a:xfrm>
            <a:custGeom>
              <a:avLst/>
              <a:gdLst>
                <a:gd name="T0" fmla="*/ 11 w 264"/>
                <a:gd name="T1" fmla="*/ 5 h 132"/>
                <a:gd name="T2" fmla="*/ 0 w 264"/>
                <a:gd name="T3" fmla="*/ 3 h 132"/>
                <a:gd name="T4" fmla="*/ 11 w 264"/>
                <a:gd name="T5" fmla="*/ 0 h 132"/>
                <a:gd name="T6" fmla="*/ 11 w 264"/>
                <a:gd name="T7" fmla="*/ 5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4" h="132">
                  <a:moveTo>
                    <a:pt x="264" y="132"/>
                  </a:moveTo>
                  <a:lnTo>
                    <a:pt x="0" y="66"/>
                  </a:lnTo>
                  <a:lnTo>
                    <a:pt x="264" y="0"/>
                  </a:lnTo>
                  <a:lnTo>
                    <a:pt x="264" y="132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2" name="Line 17"/>
            <p:cNvSpPr>
              <a:spLocks noChangeShapeType="1"/>
            </p:cNvSpPr>
            <p:nvPr/>
          </p:nvSpPr>
          <p:spPr bwMode="auto">
            <a:xfrm>
              <a:off x="1812" y="3776"/>
              <a:ext cx="73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43" name="Freeform 18"/>
            <p:cNvSpPr>
              <a:spLocks/>
            </p:cNvSpPr>
            <p:nvPr/>
          </p:nvSpPr>
          <p:spPr bwMode="auto">
            <a:xfrm>
              <a:off x="1765" y="3747"/>
              <a:ext cx="120" cy="58"/>
            </a:xfrm>
            <a:custGeom>
              <a:avLst/>
              <a:gdLst>
                <a:gd name="T0" fmla="*/ 0 w 264"/>
                <a:gd name="T1" fmla="*/ 0 h 132"/>
                <a:gd name="T2" fmla="*/ 11 w 264"/>
                <a:gd name="T3" fmla="*/ 3 h 132"/>
                <a:gd name="T4" fmla="*/ 0 w 264"/>
                <a:gd name="T5" fmla="*/ 5 h 132"/>
                <a:gd name="T6" fmla="*/ 0 w 264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4" h="132">
                  <a:moveTo>
                    <a:pt x="0" y="0"/>
                  </a:moveTo>
                  <a:lnTo>
                    <a:pt x="264" y="66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4" name="Line 19"/>
            <p:cNvSpPr>
              <a:spLocks noChangeShapeType="1"/>
            </p:cNvSpPr>
            <p:nvPr/>
          </p:nvSpPr>
          <p:spPr bwMode="auto">
            <a:xfrm flipH="1">
              <a:off x="1877" y="3779"/>
              <a:ext cx="75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45" name="Freeform 20"/>
            <p:cNvSpPr>
              <a:spLocks/>
            </p:cNvSpPr>
            <p:nvPr/>
          </p:nvSpPr>
          <p:spPr bwMode="auto">
            <a:xfrm>
              <a:off x="1877" y="3750"/>
              <a:ext cx="119" cy="58"/>
            </a:xfrm>
            <a:custGeom>
              <a:avLst/>
              <a:gdLst>
                <a:gd name="T0" fmla="*/ 11 w 264"/>
                <a:gd name="T1" fmla="*/ 5 h 132"/>
                <a:gd name="T2" fmla="*/ 0 w 264"/>
                <a:gd name="T3" fmla="*/ 3 h 132"/>
                <a:gd name="T4" fmla="*/ 11 w 264"/>
                <a:gd name="T5" fmla="*/ 0 h 132"/>
                <a:gd name="T6" fmla="*/ 11 w 264"/>
                <a:gd name="T7" fmla="*/ 5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4" h="132">
                  <a:moveTo>
                    <a:pt x="264" y="132"/>
                  </a:moveTo>
                  <a:lnTo>
                    <a:pt x="0" y="66"/>
                  </a:lnTo>
                  <a:lnTo>
                    <a:pt x="264" y="0"/>
                  </a:lnTo>
                  <a:lnTo>
                    <a:pt x="264" y="132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6" name="Freeform 21"/>
            <p:cNvSpPr>
              <a:spLocks/>
            </p:cNvSpPr>
            <p:nvPr/>
          </p:nvSpPr>
          <p:spPr bwMode="auto">
            <a:xfrm>
              <a:off x="2572" y="3527"/>
              <a:ext cx="261" cy="266"/>
            </a:xfrm>
            <a:custGeom>
              <a:avLst/>
              <a:gdLst>
                <a:gd name="T0" fmla="*/ 25 w 575"/>
                <a:gd name="T1" fmla="*/ 23 h 603"/>
                <a:gd name="T2" fmla="*/ 0 w 575"/>
                <a:gd name="T3" fmla="*/ 23 h 603"/>
                <a:gd name="T4" fmla="*/ 0 w 575"/>
                <a:gd name="T5" fmla="*/ 0 h 60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75" h="603">
                  <a:moveTo>
                    <a:pt x="575" y="603"/>
                  </a:moveTo>
                  <a:lnTo>
                    <a:pt x="0" y="603"/>
                  </a:lnTo>
                  <a:lnTo>
                    <a:pt x="0" y="0"/>
                  </a:lnTo>
                </a:path>
              </a:pathLst>
            </a:custGeom>
            <a:noFill/>
            <a:ln w="508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47" name="Freeform 22"/>
            <p:cNvSpPr>
              <a:spLocks/>
            </p:cNvSpPr>
            <p:nvPr/>
          </p:nvSpPr>
          <p:spPr bwMode="auto">
            <a:xfrm>
              <a:off x="1993" y="3199"/>
              <a:ext cx="112" cy="584"/>
            </a:xfrm>
            <a:custGeom>
              <a:avLst/>
              <a:gdLst>
                <a:gd name="T0" fmla="*/ 0 w 247"/>
                <a:gd name="T1" fmla="*/ 50 h 1324"/>
                <a:gd name="T2" fmla="*/ 10 w 247"/>
                <a:gd name="T3" fmla="*/ 50 h 1324"/>
                <a:gd name="T4" fmla="*/ 10 w 247"/>
                <a:gd name="T5" fmla="*/ 0 h 132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47" h="1324">
                  <a:moveTo>
                    <a:pt x="0" y="1324"/>
                  </a:moveTo>
                  <a:lnTo>
                    <a:pt x="247" y="1324"/>
                  </a:lnTo>
                  <a:lnTo>
                    <a:pt x="247" y="0"/>
                  </a:lnTo>
                </a:path>
              </a:pathLst>
            </a:custGeom>
            <a:noFill/>
            <a:ln w="508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48" name="Freeform 23"/>
            <p:cNvSpPr>
              <a:spLocks/>
            </p:cNvSpPr>
            <p:nvPr/>
          </p:nvSpPr>
          <p:spPr bwMode="auto">
            <a:xfrm>
              <a:off x="1853" y="1612"/>
              <a:ext cx="151" cy="1528"/>
            </a:xfrm>
            <a:custGeom>
              <a:avLst/>
              <a:gdLst>
                <a:gd name="T0" fmla="*/ 0 w 332"/>
                <a:gd name="T1" fmla="*/ 0 h 3466"/>
                <a:gd name="T2" fmla="*/ 14 w 332"/>
                <a:gd name="T3" fmla="*/ 0 h 3466"/>
                <a:gd name="T4" fmla="*/ 14 w 332"/>
                <a:gd name="T5" fmla="*/ 131 h 346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32" h="3466">
                  <a:moveTo>
                    <a:pt x="0" y="0"/>
                  </a:moveTo>
                  <a:lnTo>
                    <a:pt x="332" y="0"/>
                  </a:lnTo>
                  <a:lnTo>
                    <a:pt x="332" y="3466"/>
                  </a:lnTo>
                </a:path>
              </a:pathLst>
            </a:custGeom>
            <a:noFill/>
            <a:ln w="508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49" name="Line 24"/>
            <p:cNvSpPr>
              <a:spLocks noChangeShapeType="1"/>
            </p:cNvSpPr>
            <p:nvPr/>
          </p:nvSpPr>
          <p:spPr bwMode="auto">
            <a:xfrm flipH="1">
              <a:off x="1553" y="3772"/>
              <a:ext cx="212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50" name="Line 25"/>
            <p:cNvSpPr>
              <a:spLocks noChangeShapeType="1"/>
            </p:cNvSpPr>
            <p:nvPr/>
          </p:nvSpPr>
          <p:spPr bwMode="auto">
            <a:xfrm flipH="1">
              <a:off x="1433" y="1598"/>
              <a:ext cx="213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51" name="Line 26"/>
            <p:cNvSpPr>
              <a:spLocks noChangeShapeType="1"/>
            </p:cNvSpPr>
            <p:nvPr/>
          </p:nvSpPr>
          <p:spPr bwMode="auto">
            <a:xfrm>
              <a:off x="1232" y="1594"/>
              <a:ext cx="168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52" name="Freeform 27"/>
            <p:cNvSpPr>
              <a:spLocks/>
            </p:cNvSpPr>
            <p:nvPr/>
          </p:nvSpPr>
          <p:spPr bwMode="auto">
            <a:xfrm>
              <a:off x="1280" y="1565"/>
              <a:ext cx="120" cy="58"/>
            </a:xfrm>
            <a:custGeom>
              <a:avLst/>
              <a:gdLst>
                <a:gd name="T0" fmla="*/ 0 w 263"/>
                <a:gd name="T1" fmla="*/ 0 h 132"/>
                <a:gd name="T2" fmla="*/ 11 w 263"/>
                <a:gd name="T3" fmla="*/ 3 h 132"/>
                <a:gd name="T4" fmla="*/ 0 w 263"/>
                <a:gd name="T5" fmla="*/ 5 h 132"/>
                <a:gd name="T6" fmla="*/ 0 w 263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3" h="132">
                  <a:moveTo>
                    <a:pt x="0" y="0"/>
                  </a:moveTo>
                  <a:lnTo>
                    <a:pt x="263" y="66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53" name="Line 28"/>
            <p:cNvSpPr>
              <a:spLocks noChangeShapeType="1"/>
            </p:cNvSpPr>
            <p:nvPr/>
          </p:nvSpPr>
          <p:spPr bwMode="auto">
            <a:xfrm>
              <a:off x="3109" y="3783"/>
              <a:ext cx="326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54" name="Freeform 29"/>
            <p:cNvSpPr>
              <a:spLocks/>
            </p:cNvSpPr>
            <p:nvPr/>
          </p:nvSpPr>
          <p:spPr bwMode="auto">
            <a:xfrm>
              <a:off x="3315" y="3754"/>
              <a:ext cx="120" cy="59"/>
            </a:xfrm>
            <a:custGeom>
              <a:avLst/>
              <a:gdLst>
                <a:gd name="T0" fmla="*/ 0 w 263"/>
                <a:gd name="T1" fmla="*/ 0 h 132"/>
                <a:gd name="T2" fmla="*/ 11 w 263"/>
                <a:gd name="T3" fmla="*/ 3 h 132"/>
                <a:gd name="T4" fmla="*/ 0 w 263"/>
                <a:gd name="T5" fmla="*/ 5 h 132"/>
                <a:gd name="T6" fmla="*/ 0 w 263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3" h="132">
                  <a:moveTo>
                    <a:pt x="0" y="0"/>
                  </a:moveTo>
                  <a:lnTo>
                    <a:pt x="263" y="66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55" name="Rectangle 31"/>
            <p:cNvSpPr>
              <a:spLocks noChangeArrowheads="1"/>
            </p:cNvSpPr>
            <p:nvPr/>
          </p:nvSpPr>
          <p:spPr bwMode="auto">
            <a:xfrm>
              <a:off x="3514" y="3708"/>
              <a:ext cx="1380" cy="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820738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1pPr>
              <a:lvl2pPr marL="742950" indent="-285750" defTabSz="820738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2pPr>
              <a:lvl3pPr marL="1143000" indent="-228600" defTabSz="820738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3pPr>
              <a:lvl4pPr marL="1600200" indent="-228600" defTabSz="820738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4pPr>
              <a:lvl5pPr marL="2057400" indent="-228600" defTabSz="820738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5pPr>
              <a:lvl6pPr marL="2514600" indent="-228600" algn="ctr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6pPr>
              <a:lvl7pPr marL="2971800" indent="-228600" algn="ctr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7pPr>
              <a:lvl8pPr marL="3429000" indent="-228600" algn="ctr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8pPr>
              <a:lvl9pPr marL="3886200" indent="-228600" algn="ctr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9pPr>
            </a:lstStyle>
            <a:p>
              <a:pPr algn="l"/>
              <a:r>
                <a:rPr lang="de-DE" altLang="en-US" sz="1600">
                  <a:solidFill>
                    <a:srgbClr val="000000"/>
                  </a:solidFill>
                  <a:latin typeface="Arial" charset="0"/>
                </a:rPr>
                <a:t>Dewatering by  a </a:t>
              </a:r>
            </a:p>
            <a:p>
              <a:pPr algn="l"/>
              <a:r>
                <a:rPr lang="de-DE" altLang="en-US" sz="1600">
                  <a:solidFill>
                    <a:srgbClr val="000000"/>
                  </a:solidFill>
                  <a:latin typeface="Arial" charset="0"/>
                </a:rPr>
                <a:t>NFV-dewatering sytem</a:t>
              </a:r>
            </a:p>
            <a:p>
              <a:pPr algn="l"/>
              <a:r>
                <a:rPr lang="de-DE" altLang="en-US" sz="1600">
                  <a:solidFill>
                    <a:srgbClr val="000000"/>
                  </a:solidFill>
                  <a:latin typeface="Arial" charset="0"/>
                </a:rPr>
                <a:t> like  FTS/PTS</a:t>
              </a:r>
              <a:endParaRPr lang="de-DE" altLang="en-US" sz="2300">
                <a:latin typeface="Arial" charset="0"/>
              </a:endParaRPr>
            </a:p>
          </p:txBody>
        </p:sp>
        <p:sp>
          <p:nvSpPr>
            <p:cNvPr id="26656" name="Line 32"/>
            <p:cNvSpPr>
              <a:spLocks noChangeShapeType="1"/>
            </p:cNvSpPr>
            <p:nvPr/>
          </p:nvSpPr>
          <p:spPr bwMode="auto">
            <a:xfrm>
              <a:off x="1975" y="3325"/>
              <a:ext cx="12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57" name="Oval 33"/>
            <p:cNvSpPr>
              <a:spLocks noChangeArrowheads="1"/>
            </p:cNvSpPr>
            <p:nvPr/>
          </p:nvSpPr>
          <p:spPr bwMode="auto">
            <a:xfrm>
              <a:off x="3103" y="3252"/>
              <a:ext cx="12" cy="14"/>
            </a:xfrm>
            <a:prstGeom prst="ellips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1pPr>
              <a:lvl2pPr marL="742950" indent="-28575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2pPr>
              <a:lvl3pPr marL="11430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3pPr>
              <a:lvl4pPr marL="16002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4pPr>
              <a:lvl5pPr marL="20574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58" name="Oval 34"/>
            <p:cNvSpPr>
              <a:spLocks noChangeArrowheads="1"/>
            </p:cNvSpPr>
            <p:nvPr/>
          </p:nvSpPr>
          <p:spPr bwMode="auto">
            <a:xfrm>
              <a:off x="3036" y="3340"/>
              <a:ext cx="14" cy="15"/>
            </a:xfrm>
            <a:prstGeom prst="ellips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1pPr>
              <a:lvl2pPr marL="742950" indent="-28575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2pPr>
              <a:lvl3pPr marL="11430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3pPr>
              <a:lvl4pPr marL="16002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4pPr>
              <a:lvl5pPr marL="20574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59" name="Oval 35"/>
            <p:cNvSpPr>
              <a:spLocks noChangeArrowheads="1"/>
            </p:cNvSpPr>
            <p:nvPr/>
          </p:nvSpPr>
          <p:spPr bwMode="auto">
            <a:xfrm>
              <a:off x="2418" y="3258"/>
              <a:ext cx="3" cy="3"/>
            </a:xfrm>
            <a:prstGeom prst="ellips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1pPr>
              <a:lvl2pPr marL="742950" indent="-28575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2pPr>
              <a:lvl3pPr marL="11430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3pPr>
              <a:lvl4pPr marL="16002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4pPr>
              <a:lvl5pPr marL="20574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60" name="Oval 36"/>
            <p:cNvSpPr>
              <a:spLocks noChangeArrowheads="1"/>
            </p:cNvSpPr>
            <p:nvPr/>
          </p:nvSpPr>
          <p:spPr bwMode="auto">
            <a:xfrm>
              <a:off x="2625" y="3282"/>
              <a:ext cx="14" cy="14"/>
            </a:xfrm>
            <a:prstGeom prst="ellips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1pPr>
              <a:lvl2pPr marL="742950" indent="-28575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2pPr>
              <a:lvl3pPr marL="11430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3pPr>
              <a:lvl4pPr marL="16002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4pPr>
              <a:lvl5pPr marL="20574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61" name="Oval 37"/>
            <p:cNvSpPr>
              <a:spLocks noChangeArrowheads="1"/>
            </p:cNvSpPr>
            <p:nvPr/>
          </p:nvSpPr>
          <p:spPr bwMode="auto">
            <a:xfrm>
              <a:off x="2798" y="3370"/>
              <a:ext cx="13" cy="14"/>
            </a:xfrm>
            <a:prstGeom prst="ellips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1pPr>
              <a:lvl2pPr marL="742950" indent="-28575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2pPr>
              <a:lvl3pPr marL="11430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3pPr>
              <a:lvl4pPr marL="16002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4pPr>
              <a:lvl5pPr marL="20574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62" name="Oval 38"/>
            <p:cNvSpPr>
              <a:spLocks noChangeArrowheads="1"/>
            </p:cNvSpPr>
            <p:nvPr/>
          </p:nvSpPr>
          <p:spPr bwMode="auto">
            <a:xfrm>
              <a:off x="2267" y="3296"/>
              <a:ext cx="13" cy="14"/>
            </a:xfrm>
            <a:prstGeom prst="ellips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1pPr>
              <a:lvl2pPr marL="742950" indent="-28575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2pPr>
              <a:lvl3pPr marL="11430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3pPr>
              <a:lvl4pPr marL="16002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4pPr>
              <a:lvl5pPr marL="20574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63" name="Oval 39"/>
            <p:cNvSpPr>
              <a:spLocks noChangeArrowheads="1"/>
            </p:cNvSpPr>
            <p:nvPr/>
          </p:nvSpPr>
          <p:spPr bwMode="auto">
            <a:xfrm>
              <a:off x="2400" y="3355"/>
              <a:ext cx="13" cy="15"/>
            </a:xfrm>
            <a:prstGeom prst="ellips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1pPr>
              <a:lvl2pPr marL="742950" indent="-28575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2pPr>
              <a:lvl3pPr marL="11430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3pPr>
              <a:lvl4pPr marL="16002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4pPr>
              <a:lvl5pPr marL="20574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64" name="Oval 40"/>
            <p:cNvSpPr>
              <a:spLocks noChangeArrowheads="1"/>
            </p:cNvSpPr>
            <p:nvPr/>
          </p:nvSpPr>
          <p:spPr bwMode="auto">
            <a:xfrm>
              <a:off x="2877" y="3282"/>
              <a:ext cx="13" cy="14"/>
            </a:xfrm>
            <a:prstGeom prst="ellips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1pPr>
              <a:lvl2pPr marL="742950" indent="-28575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2pPr>
              <a:lvl3pPr marL="11430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3pPr>
              <a:lvl4pPr marL="16002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4pPr>
              <a:lvl5pPr marL="20574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65" name="Oval 41"/>
            <p:cNvSpPr>
              <a:spLocks noChangeArrowheads="1"/>
            </p:cNvSpPr>
            <p:nvPr/>
          </p:nvSpPr>
          <p:spPr bwMode="auto">
            <a:xfrm>
              <a:off x="2758" y="3310"/>
              <a:ext cx="13" cy="16"/>
            </a:xfrm>
            <a:prstGeom prst="ellips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1pPr>
              <a:lvl2pPr marL="742950" indent="-28575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2pPr>
              <a:lvl3pPr marL="11430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3pPr>
              <a:lvl4pPr marL="16002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4pPr>
              <a:lvl5pPr marL="20574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66" name="Oval 42"/>
            <p:cNvSpPr>
              <a:spLocks noChangeArrowheads="1"/>
            </p:cNvSpPr>
            <p:nvPr/>
          </p:nvSpPr>
          <p:spPr bwMode="auto">
            <a:xfrm>
              <a:off x="2479" y="3326"/>
              <a:ext cx="14" cy="14"/>
            </a:xfrm>
            <a:prstGeom prst="ellips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1pPr>
              <a:lvl2pPr marL="742950" indent="-28575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2pPr>
              <a:lvl3pPr marL="11430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3pPr>
              <a:lvl4pPr marL="16002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4pPr>
              <a:lvl5pPr marL="20574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67" name="Oval 43"/>
            <p:cNvSpPr>
              <a:spLocks noChangeArrowheads="1"/>
            </p:cNvSpPr>
            <p:nvPr/>
          </p:nvSpPr>
          <p:spPr bwMode="auto">
            <a:xfrm>
              <a:off x="2015" y="3296"/>
              <a:ext cx="13" cy="14"/>
            </a:xfrm>
            <a:prstGeom prst="ellips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1pPr>
              <a:lvl2pPr marL="742950" indent="-28575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2pPr>
              <a:lvl3pPr marL="11430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3pPr>
              <a:lvl4pPr marL="16002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4pPr>
              <a:lvl5pPr marL="20574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68" name="Oval 44"/>
            <p:cNvSpPr>
              <a:spLocks noChangeArrowheads="1"/>
            </p:cNvSpPr>
            <p:nvPr/>
          </p:nvSpPr>
          <p:spPr bwMode="auto">
            <a:xfrm>
              <a:off x="2573" y="3282"/>
              <a:ext cx="12" cy="14"/>
            </a:xfrm>
            <a:prstGeom prst="ellips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1pPr>
              <a:lvl2pPr marL="742950" indent="-28575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2pPr>
              <a:lvl3pPr marL="11430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3pPr>
              <a:lvl4pPr marL="16002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4pPr>
              <a:lvl5pPr marL="20574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69" name="Oval 45"/>
            <p:cNvSpPr>
              <a:spLocks noChangeArrowheads="1"/>
            </p:cNvSpPr>
            <p:nvPr/>
          </p:nvSpPr>
          <p:spPr bwMode="auto">
            <a:xfrm>
              <a:off x="2573" y="3266"/>
              <a:ext cx="12" cy="16"/>
            </a:xfrm>
            <a:prstGeom prst="ellips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1pPr>
              <a:lvl2pPr marL="742950" indent="-28575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2pPr>
              <a:lvl3pPr marL="11430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3pPr>
              <a:lvl4pPr marL="16002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4pPr>
              <a:lvl5pPr marL="20574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70" name="Oval 46"/>
            <p:cNvSpPr>
              <a:spLocks noChangeArrowheads="1"/>
            </p:cNvSpPr>
            <p:nvPr/>
          </p:nvSpPr>
          <p:spPr bwMode="auto">
            <a:xfrm>
              <a:off x="2970" y="3266"/>
              <a:ext cx="14" cy="16"/>
            </a:xfrm>
            <a:prstGeom prst="ellips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1pPr>
              <a:lvl2pPr marL="742950" indent="-28575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2pPr>
              <a:lvl3pPr marL="11430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3pPr>
              <a:lvl4pPr marL="16002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4pPr>
              <a:lvl5pPr marL="20574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71" name="Oval 47"/>
            <p:cNvSpPr>
              <a:spLocks noChangeArrowheads="1"/>
            </p:cNvSpPr>
            <p:nvPr/>
          </p:nvSpPr>
          <p:spPr bwMode="auto">
            <a:xfrm>
              <a:off x="2214" y="3296"/>
              <a:ext cx="13" cy="14"/>
            </a:xfrm>
            <a:prstGeom prst="ellips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1pPr>
              <a:lvl2pPr marL="742950" indent="-28575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2pPr>
              <a:lvl3pPr marL="11430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3pPr>
              <a:lvl4pPr marL="16002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4pPr>
              <a:lvl5pPr marL="20574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72" name="Oval 48"/>
            <p:cNvSpPr>
              <a:spLocks noChangeArrowheads="1"/>
            </p:cNvSpPr>
            <p:nvPr/>
          </p:nvSpPr>
          <p:spPr bwMode="auto">
            <a:xfrm>
              <a:off x="2678" y="3355"/>
              <a:ext cx="14" cy="15"/>
            </a:xfrm>
            <a:prstGeom prst="ellips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1pPr>
              <a:lvl2pPr marL="742950" indent="-28575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2pPr>
              <a:lvl3pPr marL="11430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3pPr>
              <a:lvl4pPr marL="16002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4pPr>
              <a:lvl5pPr marL="20574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73" name="Oval 49"/>
            <p:cNvSpPr>
              <a:spLocks noChangeArrowheads="1"/>
            </p:cNvSpPr>
            <p:nvPr/>
          </p:nvSpPr>
          <p:spPr bwMode="auto">
            <a:xfrm>
              <a:off x="2956" y="3355"/>
              <a:ext cx="14" cy="15"/>
            </a:xfrm>
            <a:prstGeom prst="ellips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1pPr>
              <a:lvl2pPr marL="742950" indent="-28575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2pPr>
              <a:lvl3pPr marL="11430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3pPr>
              <a:lvl4pPr marL="16002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4pPr>
              <a:lvl5pPr marL="2057400" indent="-228600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74" name="Rectangle 50"/>
            <p:cNvSpPr>
              <a:spLocks noChangeArrowheads="1"/>
            </p:cNvSpPr>
            <p:nvPr/>
          </p:nvSpPr>
          <p:spPr bwMode="auto">
            <a:xfrm>
              <a:off x="583" y="1504"/>
              <a:ext cx="37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820738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1pPr>
              <a:lvl2pPr marL="742950" indent="-285750" defTabSz="820738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2pPr>
              <a:lvl3pPr marL="1143000" indent="-228600" defTabSz="820738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3pPr>
              <a:lvl4pPr marL="1600200" indent="-228600" defTabSz="820738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4pPr>
              <a:lvl5pPr marL="2057400" indent="-228600" defTabSz="820738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5pPr>
              <a:lvl6pPr marL="2514600" indent="-228600" algn="ctr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6pPr>
              <a:lvl7pPr marL="2971800" indent="-228600" algn="ctr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7pPr>
              <a:lvl8pPr marL="3429000" indent="-228600" algn="ctr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8pPr>
              <a:lvl9pPr marL="3886200" indent="-228600" algn="ctr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9pPr>
            </a:lstStyle>
            <a:p>
              <a:pPr algn="l"/>
              <a:r>
                <a:rPr lang="de-DE" altLang="en-US" sz="1600">
                  <a:solidFill>
                    <a:srgbClr val="000000"/>
                  </a:solidFill>
                  <a:latin typeface="Arial" charset="0"/>
                </a:rPr>
                <a:t>Filling</a:t>
              </a:r>
              <a:endParaRPr lang="de-DE" altLang="en-US" sz="2300">
                <a:latin typeface="Arial" charset="0"/>
              </a:endParaRPr>
            </a:p>
          </p:txBody>
        </p:sp>
        <p:sp>
          <p:nvSpPr>
            <p:cNvPr id="26675" name="Line 51"/>
            <p:cNvSpPr>
              <a:spLocks noChangeShapeType="1"/>
            </p:cNvSpPr>
            <p:nvPr/>
          </p:nvSpPr>
          <p:spPr bwMode="auto">
            <a:xfrm flipH="1">
              <a:off x="1139" y="3764"/>
              <a:ext cx="437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76" name="Freeform 52"/>
            <p:cNvSpPr>
              <a:spLocks/>
            </p:cNvSpPr>
            <p:nvPr/>
          </p:nvSpPr>
          <p:spPr bwMode="auto">
            <a:xfrm>
              <a:off x="1139" y="3735"/>
              <a:ext cx="120" cy="58"/>
            </a:xfrm>
            <a:custGeom>
              <a:avLst/>
              <a:gdLst>
                <a:gd name="T0" fmla="*/ 11 w 264"/>
                <a:gd name="T1" fmla="*/ 5 h 131"/>
                <a:gd name="T2" fmla="*/ 0 w 264"/>
                <a:gd name="T3" fmla="*/ 3 h 131"/>
                <a:gd name="T4" fmla="*/ 11 w 264"/>
                <a:gd name="T5" fmla="*/ 0 h 131"/>
                <a:gd name="T6" fmla="*/ 11 w 264"/>
                <a:gd name="T7" fmla="*/ 5 h 13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4" h="131">
                  <a:moveTo>
                    <a:pt x="264" y="131"/>
                  </a:moveTo>
                  <a:lnTo>
                    <a:pt x="0" y="66"/>
                  </a:lnTo>
                  <a:lnTo>
                    <a:pt x="264" y="0"/>
                  </a:lnTo>
                  <a:lnTo>
                    <a:pt x="264" y="131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77" name="Rectangle 53"/>
            <p:cNvSpPr>
              <a:spLocks noChangeArrowheads="1"/>
            </p:cNvSpPr>
            <p:nvPr/>
          </p:nvSpPr>
          <p:spPr bwMode="auto">
            <a:xfrm>
              <a:off x="432" y="3686"/>
              <a:ext cx="61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820738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1pPr>
              <a:lvl2pPr marL="742950" indent="-285750" defTabSz="820738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2pPr>
              <a:lvl3pPr marL="1143000" indent="-228600" defTabSz="820738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3pPr>
              <a:lvl4pPr marL="1600200" indent="-228600" defTabSz="820738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4pPr>
              <a:lvl5pPr marL="2057400" indent="-228600" defTabSz="820738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5pPr>
              <a:lvl6pPr marL="2514600" indent="-228600" algn="ctr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6pPr>
              <a:lvl7pPr marL="2971800" indent="-228600" algn="ctr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7pPr>
              <a:lvl8pPr marL="3429000" indent="-228600" algn="ctr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8pPr>
              <a:lvl9pPr marL="3886200" indent="-228600" algn="ctr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9pPr>
            </a:lstStyle>
            <a:p>
              <a:pPr algn="l"/>
              <a:r>
                <a:rPr lang="de-DE" altLang="en-US" sz="1600">
                  <a:solidFill>
                    <a:srgbClr val="000000"/>
                  </a:solidFill>
                  <a:latin typeface="Arial" charset="0"/>
                </a:rPr>
                <a:t>Discharge</a:t>
              </a:r>
              <a:endParaRPr lang="de-DE" altLang="en-US" sz="2300">
                <a:latin typeface="Arial" charset="0"/>
              </a:endParaRPr>
            </a:p>
          </p:txBody>
        </p:sp>
        <p:sp>
          <p:nvSpPr>
            <p:cNvPr id="26678" name="Line 54"/>
            <p:cNvSpPr>
              <a:spLocks noChangeShapeType="1"/>
            </p:cNvSpPr>
            <p:nvPr/>
          </p:nvSpPr>
          <p:spPr bwMode="auto">
            <a:xfrm>
              <a:off x="1868" y="2037"/>
              <a:ext cx="144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79" name="Line 55"/>
            <p:cNvSpPr>
              <a:spLocks noChangeShapeType="1"/>
            </p:cNvSpPr>
            <p:nvPr/>
          </p:nvSpPr>
          <p:spPr bwMode="auto">
            <a:xfrm flipV="1">
              <a:off x="2625" y="2900"/>
              <a:ext cx="1340" cy="499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80" name="Line 56"/>
            <p:cNvSpPr>
              <a:spLocks noChangeShapeType="1"/>
            </p:cNvSpPr>
            <p:nvPr/>
          </p:nvSpPr>
          <p:spPr bwMode="auto">
            <a:xfrm>
              <a:off x="2705" y="2243"/>
              <a:ext cx="1260" cy="1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81" name="Rectangle 57"/>
            <p:cNvSpPr>
              <a:spLocks noChangeArrowheads="1"/>
            </p:cNvSpPr>
            <p:nvPr/>
          </p:nvSpPr>
          <p:spPr bwMode="auto">
            <a:xfrm>
              <a:off x="4080" y="2082"/>
              <a:ext cx="997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820738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1pPr>
              <a:lvl2pPr marL="742950" indent="-285750" defTabSz="820738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2pPr>
              <a:lvl3pPr marL="1143000" indent="-228600" defTabSz="820738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3pPr>
              <a:lvl4pPr marL="1600200" indent="-228600" defTabSz="820738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4pPr>
              <a:lvl5pPr marL="2057400" indent="-228600" defTabSz="820738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5pPr>
              <a:lvl6pPr marL="2514600" indent="-228600" algn="ctr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6pPr>
              <a:lvl7pPr marL="2971800" indent="-228600" algn="ctr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7pPr>
              <a:lvl8pPr marL="3429000" indent="-228600" algn="ctr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8pPr>
              <a:lvl9pPr marL="3886200" indent="-228600" algn="ctr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9pPr>
            </a:lstStyle>
            <a:p>
              <a:pPr algn="l"/>
              <a:r>
                <a:rPr lang="de-DE" altLang="en-US" sz="1600">
                  <a:solidFill>
                    <a:srgbClr val="000000"/>
                  </a:solidFill>
                  <a:latin typeface="Arial" charset="0"/>
                </a:rPr>
                <a:t>Fuel</a:t>
              </a:r>
            </a:p>
            <a:p>
              <a:pPr algn="l"/>
              <a:r>
                <a:rPr lang="de-DE" altLang="en-US" sz="1600">
                  <a:solidFill>
                    <a:srgbClr val="000000"/>
                  </a:solidFill>
                  <a:latin typeface="Arial" charset="0"/>
                </a:rPr>
                <a:t>10.000 germs/ml</a:t>
              </a:r>
              <a:endParaRPr lang="de-DE" altLang="en-US" sz="2300">
                <a:latin typeface="Arial" charset="0"/>
              </a:endParaRPr>
            </a:p>
          </p:txBody>
        </p:sp>
        <p:sp>
          <p:nvSpPr>
            <p:cNvPr id="26682" name="Rectangle 58"/>
            <p:cNvSpPr>
              <a:spLocks noChangeArrowheads="1"/>
            </p:cNvSpPr>
            <p:nvPr/>
          </p:nvSpPr>
          <p:spPr bwMode="auto">
            <a:xfrm>
              <a:off x="4099" y="2732"/>
              <a:ext cx="1246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820738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1pPr>
              <a:lvl2pPr marL="742950" indent="-285750" defTabSz="820738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2pPr>
              <a:lvl3pPr marL="1143000" indent="-228600" defTabSz="820738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3pPr>
              <a:lvl4pPr marL="1600200" indent="-228600" defTabSz="820738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4pPr>
              <a:lvl5pPr marL="2057400" indent="-228600" defTabSz="820738" eaLnBrk="0" hangingPunct="0"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5pPr>
              <a:lvl6pPr marL="2514600" indent="-228600" algn="ctr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6pPr>
              <a:lvl7pPr marL="2971800" indent="-228600" algn="ctr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7pPr>
              <a:lvl8pPr marL="3429000" indent="-228600" algn="ctr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8pPr>
              <a:lvl9pPr marL="3886200" indent="-228600" algn="ctr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8000" b="1">
                  <a:solidFill>
                    <a:schemeClr val="tx1"/>
                  </a:solidFill>
                  <a:latin typeface="Myriad Web" pitchFamily="34" charset="0"/>
                  <a:cs typeface="Arial" charset="0"/>
                </a:defRPr>
              </a:lvl9pPr>
            </a:lstStyle>
            <a:p>
              <a:pPr algn="l"/>
              <a:r>
                <a:rPr lang="de-DE" altLang="en-US" sz="1600">
                  <a:solidFill>
                    <a:srgbClr val="000000"/>
                  </a:solidFill>
                  <a:latin typeface="Arial" charset="0"/>
                </a:rPr>
                <a:t>Water</a:t>
              </a:r>
            </a:p>
            <a:p>
              <a:pPr algn="l"/>
              <a:r>
                <a:rPr lang="de-DE" altLang="en-US" sz="1600">
                  <a:solidFill>
                    <a:srgbClr val="000000"/>
                  </a:solidFill>
                  <a:latin typeface="Arial" charset="0"/>
                </a:rPr>
                <a:t>10.000.000 germs/ml</a:t>
              </a:r>
              <a:endParaRPr lang="de-DE" altLang="en-US" sz="2300"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590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58776" y="211138"/>
            <a:ext cx="8343900" cy="841598"/>
          </a:xfrm>
        </p:spPr>
        <p:txBody>
          <a:bodyPr/>
          <a:lstStyle/>
          <a:p>
            <a:pPr eaLnBrk="1" hangingPunct="1"/>
            <a:r>
              <a:rPr lang="de-DE" altLang="en-US" b="1" dirty="0" smtClean="0"/>
              <a:t>                           Filter- </a:t>
            </a:r>
            <a:r>
              <a:rPr lang="de-DE" altLang="en-US" b="1" dirty="0" err="1" smtClean="0"/>
              <a:t>coalescer</a:t>
            </a:r>
            <a:r>
              <a:rPr lang="de-DE" altLang="en-US" b="1" dirty="0" smtClean="0"/>
              <a:t>- </a:t>
            </a:r>
            <a:r>
              <a:rPr lang="de-DE" altLang="en-US" b="1" dirty="0" err="1" smtClean="0"/>
              <a:t>elements</a:t>
            </a:r>
            <a:endParaRPr lang="de-DE" altLang="en-US" b="1" dirty="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5750" y="1356122"/>
            <a:ext cx="8199438" cy="920750"/>
          </a:xfrm>
        </p:spPr>
        <p:txBody>
          <a:bodyPr/>
          <a:lstStyle/>
          <a:p>
            <a:pPr marL="0" indent="0" eaLnBrk="1" hangingPunct="1"/>
            <a:r>
              <a:rPr lang="de-DE" altLang="en-US" sz="1800" dirty="0" smtClean="0"/>
              <a:t>The classic </a:t>
            </a:r>
            <a:r>
              <a:rPr lang="de-DE" altLang="en-US" sz="1800" dirty="0" err="1" smtClean="0"/>
              <a:t>Coalescer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initially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had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been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developed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for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the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whole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aviation</a:t>
            </a:r>
            <a:r>
              <a:rPr lang="de-DE" altLang="en-US" sz="1800" dirty="0" smtClean="0"/>
              <a:t>-range, i.e. </a:t>
            </a:r>
            <a:r>
              <a:rPr lang="de-DE" altLang="en-US" sz="1800" dirty="0" err="1" smtClean="0"/>
              <a:t>normally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for</a:t>
            </a:r>
            <a:r>
              <a:rPr lang="de-DE" altLang="en-US" sz="1800" dirty="0" smtClean="0"/>
              <a:t> a clean </a:t>
            </a:r>
            <a:r>
              <a:rPr lang="de-DE" altLang="en-US" sz="1800" dirty="0" err="1" smtClean="0"/>
              <a:t>and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low-viscosity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product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of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low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density</a:t>
            </a:r>
            <a:r>
              <a:rPr lang="de-DE" altLang="en-US" sz="1800" dirty="0" smtClean="0"/>
              <a:t> .</a:t>
            </a:r>
          </a:p>
        </p:txBody>
      </p:sp>
      <p:pic>
        <p:nvPicPr>
          <p:cNvPr id="27652" name="Picture 4" descr="C:\Dokumente und Einstellungen\erunge\Eigene Dateien\Dias\Dieselpest\1Img00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17"/>
          <a:stretch>
            <a:fillRect/>
          </a:stretch>
        </p:blipFill>
        <p:spPr bwMode="auto">
          <a:xfrm>
            <a:off x="358775" y="1863725"/>
            <a:ext cx="3529013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Text Box 6"/>
          <p:cNvSpPr txBox="1">
            <a:spLocks noChangeArrowheads="1"/>
          </p:cNvSpPr>
          <p:nvPr/>
        </p:nvSpPr>
        <p:spPr bwMode="auto">
          <a:xfrm>
            <a:off x="4148138" y="1870075"/>
            <a:ext cx="4640262" cy="304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90500" indent="-1905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1pPr>
            <a:lvl2pPr marL="742950" indent="-28575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2pPr>
            <a:lvl3pPr marL="11430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3pPr>
            <a:lvl4pPr marL="16002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4pPr>
            <a:lvl5pPr marL="20574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9pPr>
          </a:lstStyle>
          <a:p>
            <a:pPr algn="l" eaLnBrk="1" hangingPunct="1"/>
            <a:r>
              <a:rPr lang="de-DE" altLang="en-US" sz="1800">
                <a:solidFill>
                  <a:srgbClr val="FF0000"/>
                </a:solidFill>
                <a:latin typeface="Arial" charset="0"/>
              </a:rPr>
              <a:t>The 1st coalescer</a:t>
            </a:r>
          </a:p>
          <a:p>
            <a:pPr algn="l" eaLnBrk="1" hangingPunct="1"/>
            <a:endParaRPr lang="de-DE" altLang="en-US" sz="1800" b="0">
              <a:latin typeface="Arial" charset="0"/>
            </a:endParaRPr>
          </a:p>
          <a:p>
            <a:pPr algn="l" eaLnBrk="1" hangingPunct="1"/>
            <a:r>
              <a:rPr lang="de-DE" altLang="en-US" sz="1800" b="0">
                <a:latin typeface="Arial" charset="0"/>
              </a:rPr>
              <a:t>1934 the  founders  of Company FRAM launched the first Coalescer for water-separation out from aviation-fuel.</a:t>
            </a:r>
          </a:p>
          <a:p>
            <a:pPr algn="l" eaLnBrk="1" hangingPunct="1"/>
            <a:endParaRPr lang="de-DE" altLang="en-US" sz="1800" b="0">
              <a:latin typeface="Arial" charset="0"/>
            </a:endParaRPr>
          </a:p>
          <a:p>
            <a:pPr algn="l" eaLnBrk="1" hangingPunct="1"/>
            <a:r>
              <a:rPr lang="de-DE" altLang="en-US" sz="1800" b="0">
                <a:latin typeface="Arial" charset="0"/>
              </a:rPr>
              <a:t>It was fitted into pipelines  and consisted of a mixture of wooden wool and hay.</a:t>
            </a:r>
          </a:p>
          <a:p>
            <a:pPr algn="l" eaLnBrk="1" hangingPunct="1"/>
            <a:endParaRPr lang="de-DE" altLang="en-US" sz="1800" b="0">
              <a:latin typeface="Arial" charset="0"/>
            </a:endParaRPr>
          </a:p>
          <a:p>
            <a:pPr algn="l" eaLnBrk="1" hangingPunct="1"/>
            <a:r>
              <a:rPr lang="de-DE" altLang="en-US" sz="1800" b="0">
                <a:latin typeface="Arial" charset="0"/>
              </a:rPr>
              <a:t>1960 the last types of this coalescer were sold</a:t>
            </a:r>
          </a:p>
        </p:txBody>
      </p:sp>
    </p:spTree>
    <p:extLst>
      <p:ext uri="{BB962C8B-B14F-4D97-AF65-F5344CB8AC3E}">
        <p14:creationId xmlns:p14="http://schemas.microsoft.com/office/powerpoint/2010/main" val="382684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C:\Dokumente und Einstellungen\erunge\Eigene Dateien\Dias\Forschung\ELEMENTE\PB120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290"/>
          <a:stretch>
            <a:fillRect/>
          </a:stretch>
        </p:blipFill>
        <p:spPr bwMode="auto">
          <a:xfrm>
            <a:off x="700088" y="1905000"/>
            <a:ext cx="3786187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5505450" y="1501775"/>
            <a:ext cx="2851150" cy="73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1pPr>
            <a:lvl2pPr marL="742950" indent="-28575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2pPr>
            <a:lvl3pPr marL="11430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3pPr>
            <a:lvl4pPr marL="16002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4pPr>
            <a:lvl5pPr marL="20574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en-US" sz="2400">
                <a:solidFill>
                  <a:srgbClr val="FF0000"/>
                </a:solidFill>
                <a:latin typeface="Arial" charset="0"/>
              </a:rPr>
              <a:t>Typical Coalescer</a:t>
            </a:r>
          </a:p>
          <a:p>
            <a:pPr eaLnBrk="1" hangingPunct="1"/>
            <a:r>
              <a:rPr lang="de-DE" altLang="en-US" sz="1800" b="0">
                <a:solidFill>
                  <a:srgbClr val="0000CC"/>
                </a:solidFill>
                <a:latin typeface="Arial" charset="0"/>
              </a:rPr>
              <a:t>FRAM / Warner Lewis etc.</a:t>
            </a:r>
          </a:p>
        </p:txBody>
      </p:sp>
      <p:sp>
        <p:nvSpPr>
          <p:cNvPr id="28678" name="Line 6"/>
          <p:cNvSpPr>
            <a:spLocks noChangeShapeType="1"/>
          </p:cNvSpPr>
          <p:nvPr/>
        </p:nvSpPr>
        <p:spPr bwMode="auto">
          <a:xfrm flipV="1">
            <a:off x="3843338" y="2576513"/>
            <a:ext cx="2014537" cy="176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>
            <a:off x="4178300" y="3055938"/>
            <a:ext cx="16113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0" name="Line 8"/>
          <p:cNvSpPr>
            <a:spLocks noChangeShapeType="1"/>
          </p:cNvSpPr>
          <p:nvPr/>
        </p:nvSpPr>
        <p:spPr bwMode="auto">
          <a:xfrm>
            <a:off x="4187825" y="3259138"/>
            <a:ext cx="1631950" cy="188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 flipV="1">
            <a:off x="4232275" y="3775075"/>
            <a:ext cx="1566863" cy="111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2" name="Line 10"/>
          <p:cNvSpPr>
            <a:spLocks noChangeShapeType="1"/>
          </p:cNvSpPr>
          <p:nvPr/>
        </p:nvSpPr>
        <p:spPr bwMode="auto">
          <a:xfrm>
            <a:off x="4310063" y="437515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3" name="Line 11"/>
          <p:cNvSpPr>
            <a:spLocks noChangeShapeType="1"/>
          </p:cNvSpPr>
          <p:nvPr/>
        </p:nvSpPr>
        <p:spPr bwMode="auto">
          <a:xfrm flipV="1">
            <a:off x="3519488" y="5259388"/>
            <a:ext cx="2282825" cy="227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4" name="Line 12"/>
          <p:cNvSpPr>
            <a:spLocks noChangeShapeType="1"/>
          </p:cNvSpPr>
          <p:nvPr/>
        </p:nvSpPr>
        <p:spPr bwMode="auto">
          <a:xfrm>
            <a:off x="3987800" y="5584825"/>
            <a:ext cx="1803400" cy="60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5" name="Line 13"/>
          <p:cNvSpPr>
            <a:spLocks noChangeShapeType="1"/>
          </p:cNvSpPr>
          <p:nvPr/>
        </p:nvSpPr>
        <p:spPr bwMode="auto">
          <a:xfrm flipV="1">
            <a:off x="4052888" y="5935663"/>
            <a:ext cx="1722437" cy="84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6" name="Text Box 14"/>
          <p:cNvSpPr txBox="1">
            <a:spLocks noChangeArrowheads="1"/>
          </p:cNvSpPr>
          <p:nvPr/>
        </p:nvSpPr>
        <p:spPr bwMode="auto">
          <a:xfrm>
            <a:off x="5903913" y="2432050"/>
            <a:ext cx="1524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1pPr>
            <a:lvl2pPr marL="742950" indent="-28575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2pPr>
            <a:lvl3pPr marL="11430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3pPr>
            <a:lvl4pPr marL="16002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4pPr>
            <a:lvl5pPr marL="20574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9pPr>
          </a:lstStyle>
          <a:p>
            <a:pPr algn="l" eaLnBrk="1" hangingPunct="1"/>
            <a:r>
              <a:rPr lang="de-DE" altLang="en-US" sz="1600" b="0">
                <a:latin typeface="Arial" charset="0"/>
              </a:rPr>
              <a:t>Inner dome</a:t>
            </a:r>
          </a:p>
        </p:txBody>
      </p:sp>
      <p:sp>
        <p:nvSpPr>
          <p:cNvPr id="28687" name="Text Box 15"/>
          <p:cNvSpPr txBox="1">
            <a:spLocks noChangeArrowheads="1"/>
          </p:cNvSpPr>
          <p:nvPr/>
        </p:nvSpPr>
        <p:spPr bwMode="auto">
          <a:xfrm>
            <a:off x="5903913" y="2944813"/>
            <a:ext cx="19002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1pPr>
            <a:lvl2pPr marL="742950" indent="-28575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2pPr>
            <a:lvl3pPr marL="11430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3pPr>
            <a:lvl4pPr marL="16002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4pPr>
            <a:lvl5pPr marL="20574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9pPr>
          </a:lstStyle>
          <a:p>
            <a:pPr algn="l" eaLnBrk="1" hangingPunct="1"/>
            <a:r>
              <a:rPr lang="de-DE" altLang="en-US" sz="1600" b="0">
                <a:latin typeface="Arial" charset="0"/>
              </a:rPr>
              <a:t>Fibrebed/fibre glass</a:t>
            </a:r>
          </a:p>
        </p:txBody>
      </p:sp>
      <p:sp>
        <p:nvSpPr>
          <p:cNvPr id="28688" name="Text Box 17"/>
          <p:cNvSpPr txBox="1">
            <a:spLocks noChangeArrowheads="1"/>
          </p:cNvSpPr>
          <p:nvPr/>
        </p:nvSpPr>
        <p:spPr bwMode="auto">
          <a:xfrm>
            <a:off x="5903913" y="3351213"/>
            <a:ext cx="16097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1pPr>
            <a:lvl2pPr marL="742950" indent="-28575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2pPr>
            <a:lvl3pPr marL="11430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3pPr>
            <a:lvl4pPr marL="16002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4pPr>
            <a:lvl5pPr marL="20574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9pPr>
          </a:lstStyle>
          <a:p>
            <a:pPr algn="l" eaLnBrk="1" hangingPunct="1"/>
            <a:r>
              <a:rPr lang="de-DE" altLang="en-US" sz="1600" b="0">
                <a:latin typeface="Arial" charset="0"/>
              </a:rPr>
              <a:t>Filament</a:t>
            </a:r>
          </a:p>
        </p:txBody>
      </p:sp>
      <p:sp>
        <p:nvSpPr>
          <p:cNvPr id="28689" name="Text Box 18"/>
          <p:cNvSpPr txBox="1">
            <a:spLocks noChangeArrowheads="1"/>
          </p:cNvSpPr>
          <p:nvPr/>
        </p:nvSpPr>
        <p:spPr bwMode="auto">
          <a:xfrm>
            <a:off x="5903913" y="3662363"/>
            <a:ext cx="1371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1pPr>
            <a:lvl2pPr marL="742950" indent="-28575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2pPr>
            <a:lvl3pPr marL="11430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3pPr>
            <a:lvl4pPr marL="16002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4pPr>
            <a:lvl5pPr marL="20574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9pPr>
          </a:lstStyle>
          <a:p>
            <a:pPr algn="l" eaLnBrk="1" hangingPunct="1"/>
            <a:r>
              <a:rPr lang="de-DE" altLang="en-US" sz="1600" b="0">
                <a:latin typeface="Arial" charset="0"/>
              </a:rPr>
              <a:t>Support dome</a:t>
            </a:r>
          </a:p>
        </p:txBody>
      </p:sp>
      <p:sp>
        <p:nvSpPr>
          <p:cNvPr id="28690" name="Text Box 19"/>
          <p:cNvSpPr txBox="1">
            <a:spLocks noChangeArrowheads="1"/>
          </p:cNvSpPr>
          <p:nvPr/>
        </p:nvSpPr>
        <p:spPr bwMode="auto">
          <a:xfrm>
            <a:off x="5903913" y="4241800"/>
            <a:ext cx="1852612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1pPr>
            <a:lvl2pPr marL="742950" indent="-28575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2pPr>
            <a:lvl3pPr marL="11430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3pPr>
            <a:lvl4pPr marL="16002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4pPr>
            <a:lvl5pPr marL="20574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9pPr>
          </a:lstStyle>
          <a:p>
            <a:pPr algn="l" eaLnBrk="1" hangingPunct="1"/>
            <a:r>
              <a:rPr lang="de-DE" altLang="en-US" sz="1600" b="0">
                <a:latin typeface="Arial" charset="0"/>
              </a:rPr>
              <a:t>Fibrebed / fibre glass</a:t>
            </a:r>
          </a:p>
        </p:txBody>
      </p:sp>
      <p:sp>
        <p:nvSpPr>
          <p:cNvPr id="28691" name="Text Box 20"/>
          <p:cNvSpPr txBox="1">
            <a:spLocks noChangeArrowheads="1"/>
          </p:cNvSpPr>
          <p:nvPr/>
        </p:nvSpPr>
        <p:spPr bwMode="auto">
          <a:xfrm>
            <a:off x="5903913" y="5140325"/>
            <a:ext cx="190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1pPr>
            <a:lvl2pPr marL="742950" indent="-28575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2pPr>
            <a:lvl3pPr marL="11430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3pPr>
            <a:lvl4pPr marL="16002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4pPr>
            <a:lvl5pPr marL="20574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9pPr>
          </a:lstStyle>
          <a:p>
            <a:pPr algn="l" eaLnBrk="1" hangingPunct="1"/>
            <a:r>
              <a:rPr lang="de-DE" altLang="en-US" sz="1600" b="0">
                <a:latin typeface="Arial" charset="0"/>
              </a:rPr>
              <a:t>Supporting fabric</a:t>
            </a:r>
          </a:p>
        </p:txBody>
      </p:sp>
      <p:sp>
        <p:nvSpPr>
          <p:cNvPr id="28692" name="Text Box 21"/>
          <p:cNvSpPr txBox="1">
            <a:spLocks noChangeArrowheads="1"/>
          </p:cNvSpPr>
          <p:nvPr/>
        </p:nvSpPr>
        <p:spPr bwMode="auto">
          <a:xfrm>
            <a:off x="5903913" y="5519738"/>
            <a:ext cx="2514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1pPr>
            <a:lvl2pPr marL="742950" indent="-28575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2pPr>
            <a:lvl3pPr marL="11430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3pPr>
            <a:lvl4pPr marL="16002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4pPr>
            <a:lvl5pPr marL="20574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9pPr>
          </a:lstStyle>
          <a:p>
            <a:pPr algn="l" eaLnBrk="1" hangingPunct="1"/>
            <a:r>
              <a:rPr lang="de-DE" altLang="en-US" sz="1600" b="0">
                <a:latin typeface="Arial" charset="0"/>
              </a:rPr>
              <a:t>Droplet-tube</a:t>
            </a:r>
          </a:p>
        </p:txBody>
      </p:sp>
      <p:sp>
        <p:nvSpPr>
          <p:cNvPr id="28693" name="Text Box 22"/>
          <p:cNvSpPr txBox="1">
            <a:spLocks noChangeArrowheads="1"/>
          </p:cNvSpPr>
          <p:nvPr/>
        </p:nvSpPr>
        <p:spPr bwMode="auto">
          <a:xfrm>
            <a:off x="5903913" y="5837238"/>
            <a:ext cx="15367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1pPr>
            <a:lvl2pPr marL="742950" indent="-28575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2pPr>
            <a:lvl3pPr marL="11430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3pPr>
            <a:lvl4pPr marL="16002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4pPr>
            <a:lvl5pPr marL="20574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9pPr>
          </a:lstStyle>
          <a:p>
            <a:pPr algn="l" eaLnBrk="1" hangingPunct="1"/>
            <a:r>
              <a:rPr lang="de-DE" altLang="en-US" sz="1600" b="0">
                <a:latin typeface="Arial" charset="0"/>
              </a:rPr>
              <a:t>End cap</a:t>
            </a:r>
          </a:p>
        </p:txBody>
      </p:sp>
      <p:sp>
        <p:nvSpPr>
          <p:cNvPr id="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146050"/>
            <a:ext cx="8496300" cy="906463"/>
          </a:xfrm>
        </p:spPr>
        <p:txBody>
          <a:bodyPr/>
          <a:lstStyle/>
          <a:p>
            <a:pPr eaLnBrk="1" hangingPunct="1"/>
            <a:r>
              <a:rPr lang="de-DE" altLang="en-US" b="1" dirty="0" smtClean="0"/>
              <a:t>                           Filter- </a:t>
            </a:r>
            <a:r>
              <a:rPr lang="de-DE" altLang="en-US" b="1" dirty="0" err="1" smtClean="0"/>
              <a:t>coalescer</a:t>
            </a:r>
            <a:r>
              <a:rPr lang="de-DE" altLang="en-US" b="1" dirty="0" smtClean="0"/>
              <a:t>- </a:t>
            </a:r>
            <a:r>
              <a:rPr lang="de-DE" altLang="en-US" b="1" dirty="0" err="1" smtClean="0"/>
              <a:t>elements</a:t>
            </a:r>
            <a:endParaRPr lang="de-DE" alt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429075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8" descr="C:\Dokumente und Einstellungen\erunge\Eigene Dateien\Dias\Forschung\ELEMENTE\P3280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9" r="18129"/>
          <a:stretch>
            <a:fillRect/>
          </a:stretch>
        </p:blipFill>
        <p:spPr bwMode="auto">
          <a:xfrm>
            <a:off x="728663" y="1079500"/>
            <a:ext cx="3335337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Line 20"/>
          <p:cNvSpPr>
            <a:spLocks noChangeShapeType="1"/>
          </p:cNvSpPr>
          <p:nvPr/>
        </p:nvSpPr>
        <p:spPr bwMode="auto">
          <a:xfrm>
            <a:off x="2597150" y="1577975"/>
            <a:ext cx="2760663" cy="738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49" name="Line 21"/>
          <p:cNvSpPr>
            <a:spLocks noChangeShapeType="1"/>
          </p:cNvSpPr>
          <p:nvPr/>
        </p:nvSpPr>
        <p:spPr bwMode="auto">
          <a:xfrm>
            <a:off x="2244725" y="1698625"/>
            <a:ext cx="3076575" cy="11255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0" name="Line 22"/>
          <p:cNvSpPr>
            <a:spLocks noChangeShapeType="1"/>
          </p:cNvSpPr>
          <p:nvPr/>
        </p:nvSpPr>
        <p:spPr bwMode="auto">
          <a:xfrm>
            <a:off x="2386013" y="2043113"/>
            <a:ext cx="2917825" cy="1373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1" name="Line 23"/>
          <p:cNvSpPr>
            <a:spLocks noChangeShapeType="1"/>
          </p:cNvSpPr>
          <p:nvPr/>
        </p:nvSpPr>
        <p:spPr bwMode="auto">
          <a:xfrm>
            <a:off x="1824038" y="2071688"/>
            <a:ext cx="3479800" cy="2384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2" name="Line 25"/>
          <p:cNvSpPr>
            <a:spLocks noChangeShapeType="1"/>
          </p:cNvSpPr>
          <p:nvPr/>
        </p:nvSpPr>
        <p:spPr bwMode="auto">
          <a:xfrm>
            <a:off x="2606675" y="5102225"/>
            <a:ext cx="2727325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3" name="Line 26"/>
          <p:cNvSpPr>
            <a:spLocks noChangeShapeType="1"/>
          </p:cNvSpPr>
          <p:nvPr/>
        </p:nvSpPr>
        <p:spPr bwMode="auto">
          <a:xfrm flipV="1">
            <a:off x="3113088" y="5772150"/>
            <a:ext cx="2220912" cy="23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4" name="Text Box 27"/>
          <p:cNvSpPr txBox="1">
            <a:spLocks noChangeArrowheads="1"/>
          </p:cNvSpPr>
          <p:nvPr/>
        </p:nvSpPr>
        <p:spPr bwMode="auto">
          <a:xfrm>
            <a:off x="5410200" y="2190750"/>
            <a:ext cx="10287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1pPr>
            <a:lvl2pPr marL="742950" indent="-28575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2pPr>
            <a:lvl3pPr marL="11430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3pPr>
            <a:lvl4pPr marL="16002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4pPr>
            <a:lvl5pPr marL="20574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9pPr>
          </a:lstStyle>
          <a:p>
            <a:pPr algn="l" eaLnBrk="1" hangingPunct="1"/>
            <a:r>
              <a:rPr lang="de-DE" altLang="en-US" sz="1600" b="0">
                <a:latin typeface="Arial" charset="0"/>
              </a:rPr>
              <a:t>Inner dome</a:t>
            </a:r>
          </a:p>
        </p:txBody>
      </p:sp>
      <p:sp>
        <p:nvSpPr>
          <p:cNvPr id="31755" name="Text Box 28"/>
          <p:cNvSpPr txBox="1">
            <a:spLocks noChangeArrowheads="1"/>
          </p:cNvSpPr>
          <p:nvPr/>
        </p:nvSpPr>
        <p:spPr bwMode="auto">
          <a:xfrm>
            <a:off x="5410200" y="2724150"/>
            <a:ext cx="1371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1pPr>
            <a:lvl2pPr marL="742950" indent="-28575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2pPr>
            <a:lvl3pPr marL="11430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3pPr>
            <a:lvl4pPr marL="16002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4pPr>
            <a:lvl5pPr marL="20574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9pPr>
          </a:lstStyle>
          <a:p>
            <a:pPr algn="l" eaLnBrk="1" hangingPunct="1"/>
            <a:r>
              <a:rPr lang="de-DE" altLang="en-US" sz="1600" b="0">
                <a:latin typeface="Arial" charset="0"/>
              </a:rPr>
              <a:t>Filament</a:t>
            </a:r>
          </a:p>
        </p:txBody>
      </p:sp>
      <p:sp>
        <p:nvSpPr>
          <p:cNvPr id="31756" name="Text Box 29"/>
          <p:cNvSpPr txBox="1">
            <a:spLocks noChangeArrowheads="1"/>
          </p:cNvSpPr>
          <p:nvPr/>
        </p:nvSpPr>
        <p:spPr bwMode="auto">
          <a:xfrm>
            <a:off x="5410200" y="3181350"/>
            <a:ext cx="18161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1pPr>
            <a:lvl2pPr marL="742950" indent="-28575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2pPr>
            <a:lvl3pPr marL="11430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3pPr>
            <a:lvl4pPr marL="16002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4pPr>
            <a:lvl5pPr marL="20574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9pPr>
          </a:lstStyle>
          <a:p>
            <a:pPr algn="l" eaLnBrk="1" hangingPunct="1"/>
            <a:r>
              <a:rPr lang="de-DE" altLang="en-US" sz="1600" b="0">
                <a:latin typeface="Arial" charset="0"/>
              </a:rPr>
              <a:t>Fibrebed  out from </a:t>
            </a:r>
          </a:p>
          <a:p>
            <a:pPr algn="l" eaLnBrk="1" hangingPunct="1"/>
            <a:r>
              <a:rPr lang="de-DE" altLang="en-US" sz="1600" b="0">
                <a:latin typeface="Arial" charset="0"/>
              </a:rPr>
              <a:t>hydrophile materials</a:t>
            </a:r>
          </a:p>
        </p:txBody>
      </p:sp>
      <p:sp>
        <p:nvSpPr>
          <p:cNvPr id="31757" name="Text Box 30"/>
          <p:cNvSpPr txBox="1">
            <a:spLocks noChangeArrowheads="1"/>
          </p:cNvSpPr>
          <p:nvPr/>
        </p:nvSpPr>
        <p:spPr bwMode="auto">
          <a:xfrm>
            <a:off x="5410200" y="4248150"/>
            <a:ext cx="25273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1pPr>
            <a:lvl2pPr marL="742950" indent="-28575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2pPr>
            <a:lvl3pPr marL="11430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3pPr>
            <a:lvl4pPr marL="16002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4pPr>
            <a:lvl5pPr marL="20574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9pPr>
          </a:lstStyle>
          <a:p>
            <a:pPr algn="l" eaLnBrk="1" hangingPunct="1"/>
            <a:r>
              <a:rPr lang="de-DE" altLang="en-US" sz="1600" b="0">
                <a:latin typeface="Arial" charset="0"/>
              </a:rPr>
              <a:t>Droplet-pipe,partially above </a:t>
            </a:r>
          </a:p>
          <a:p>
            <a:pPr algn="l" eaLnBrk="1" hangingPunct="1"/>
            <a:r>
              <a:rPr lang="de-DE" altLang="en-US" sz="1600" b="0">
                <a:latin typeface="Arial" charset="0"/>
              </a:rPr>
              <a:t>outer-dome</a:t>
            </a:r>
          </a:p>
        </p:txBody>
      </p:sp>
      <p:sp>
        <p:nvSpPr>
          <p:cNvPr id="31758" name="Text Box 32"/>
          <p:cNvSpPr txBox="1">
            <a:spLocks noChangeArrowheads="1"/>
          </p:cNvSpPr>
          <p:nvPr/>
        </p:nvSpPr>
        <p:spPr bwMode="auto">
          <a:xfrm>
            <a:off x="5410200" y="5238750"/>
            <a:ext cx="2216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1pPr>
            <a:lvl2pPr marL="742950" indent="-28575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2pPr>
            <a:lvl3pPr marL="11430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3pPr>
            <a:lvl4pPr marL="16002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4pPr>
            <a:lvl5pPr marL="20574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9pPr>
          </a:lstStyle>
          <a:p>
            <a:pPr algn="l" eaLnBrk="1" hangingPunct="1"/>
            <a:r>
              <a:rPr lang="de-DE" altLang="en-US" sz="1600" b="0">
                <a:latin typeface="Arial" charset="0"/>
              </a:rPr>
              <a:t>Outer and support-dome</a:t>
            </a:r>
          </a:p>
        </p:txBody>
      </p:sp>
      <p:sp>
        <p:nvSpPr>
          <p:cNvPr id="31759" name="Text Box 33"/>
          <p:cNvSpPr txBox="1">
            <a:spLocks noChangeArrowheads="1"/>
          </p:cNvSpPr>
          <p:nvPr/>
        </p:nvSpPr>
        <p:spPr bwMode="auto">
          <a:xfrm>
            <a:off x="5410200" y="5695950"/>
            <a:ext cx="74453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1pPr>
            <a:lvl2pPr marL="742950" indent="-28575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2pPr>
            <a:lvl3pPr marL="11430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3pPr>
            <a:lvl4pPr marL="16002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4pPr>
            <a:lvl5pPr marL="20574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9pPr>
          </a:lstStyle>
          <a:p>
            <a:pPr algn="l" eaLnBrk="1" hangingPunct="1"/>
            <a:r>
              <a:rPr lang="de-DE" altLang="en-US" sz="1600" b="0">
                <a:latin typeface="Arial" charset="0"/>
              </a:rPr>
              <a:t>End cap</a:t>
            </a:r>
          </a:p>
        </p:txBody>
      </p:sp>
      <p:sp>
        <p:nvSpPr>
          <p:cNvPr id="31760" name="Rectangle 2"/>
          <p:cNvSpPr txBox="1">
            <a:spLocks noChangeArrowheads="1"/>
          </p:cNvSpPr>
          <p:nvPr/>
        </p:nvSpPr>
        <p:spPr bwMode="gray">
          <a:xfrm>
            <a:off x="430213" y="146050"/>
            <a:ext cx="6858000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0"/>
          <a:lstStyle>
            <a:lvl1pPr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1pPr>
            <a:lvl2pPr marL="742950" indent="-28575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2pPr>
            <a:lvl3pPr marL="11430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3pPr>
            <a:lvl4pPr marL="16002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4pPr>
            <a:lvl5pPr marL="20574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9pPr>
          </a:lstStyle>
          <a:p>
            <a:pPr algn="l" eaLnBrk="1" hangingPunct="1"/>
            <a:endParaRPr lang="de-DE" altLang="en-US" sz="2400" b="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1pPr>
            <a:lvl2pPr marL="742950" indent="-28575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2pPr>
            <a:lvl3pPr marL="11430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3pPr>
            <a:lvl4pPr marL="16002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4pPr>
            <a:lvl5pPr marL="2057400" indent="-228600" eaLnBrk="0" hangingPunct="0"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8000" b="1">
                <a:solidFill>
                  <a:schemeClr val="tx1"/>
                </a:solidFill>
                <a:latin typeface="Myriad Web" pitchFamily="34" charset="0"/>
                <a:cs typeface="Arial" charset="0"/>
              </a:defRPr>
            </a:lvl9pPr>
          </a:lstStyle>
          <a:p>
            <a:pPr eaLnBrk="1" hangingPunct="1"/>
            <a:endParaRPr lang="de-DE" altLang="en-US" sz="800" dirty="0">
              <a:solidFill>
                <a:srgbClr val="000000"/>
              </a:solidFill>
            </a:endParaRP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358776" y="211138"/>
            <a:ext cx="8343900" cy="84159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altLang="en-US" b="1" kern="0" smtClean="0"/>
              <a:t>                           Filter- coalescer- elements</a:t>
            </a:r>
            <a:endParaRPr lang="de-DE" altLang="en-US" b="1" kern="0" dirty="0" smtClean="0"/>
          </a:p>
        </p:txBody>
      </p:sp>
    </p:spTree>
    <p:extLst>
      <p:ext uri="{BB962C8B-B14F-4D97-AF65-F5344CB8AC3E}">
        <p14:creationId xmlns:p14="http://schemas.microsoft.com/office/powerpoint/2010/main" val="236344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9413" y="228600"/>
            <a:ext cx="6858000" cy="1119188"/>
          </a:xfrm>
        </p:spPr>
        <p:txBody>
          <a:bodyPr/>
          <a:lstStyle/>
          <a:p>
            <a:pPr eaLnBrk="1" hangingPunct="1"/>
            <a:r>
              <a:rPr lang="de-DE" altLang="en-US" smtClean="0"/>
              <a:t>Principle of procedure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44016" y="1414289"/>
            <a:ext cx="7772400" cy="790575"/>
          </a:xfrm>
        </p:spPr>
        <p:txBody>
          <a:bodyPr/>
          <a:lstStyle/>
          <a:p>
            <a:pPr marL="0" indent="0" eaLnBrk="1" hangingPunct="1"/>
            <a:r>
              <a:rPr lang="de-DE" altLang="en-US" sz="1800" dirty="0" err="1" smtClean="0"/>
              <a:t>Typical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waterdrop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creation</a:t>
            </a:r>
            <a:r>
              <a:rPr lang="de-DE" altLang="en-US" sz="1800" dirty="0" smtClean="0"/>
              <a:t> in </a:t>
            </a:r>
            <a:r>
              <a:rPr lang="de-DE" altLang="en-US" sz="1800" dirty="0" err="1" smtClean="0"/>
              <a:t>fibrebed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of</a:t>
            </a:r>
            <a:r>
              <a:rPr lang="de-DE" altLang="en-US" sz="1800" dirty="0" smtClean="0"/>
              <a:t> a filter- </a:t>
            </a:r>
            <a:r>
              <a:rPr lang="de-DE" altLang="en-US" sz="1800" dirty="0" err="1" smtClean="0"/>
              <a:t>coalescer</a:t>
            </a:r>
            <a:r>
              <a:rPr lang="de-DE" altLang="en-US" sz="1800" dirty="0" smtClean="0"/>
              <a:t>- </a:t>
            </a:r>
            <a:r>
              <a:rPr lang="de-DE" altLang="en-US" sz="1800" dirty="0" err="1" smtClean="0"/>
              <a:t>element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for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water</a:t>
            </a:r>
            <a:r>
              <a:rPr lang="de-DE" altLang="en-US" sz="1800" dirty="0" smtClean="0"/>
              <a:t> </a:t>
            </a:r>
            <a:r>
              <a:rPr lang="de-DE" altLang="en-US" sz="1800" dirty="0" err="1" smtClean="0"/>
              <a:t>separation</a:t>
            </a:r>
            <a:r>
              <a:rPr lang="de-DE" altLang="en-US" sz="1800" dirty="0" smtClean="0"/>
              <a:t> </a:t>
            </a:r>
          </a:p>
        </p:txBody>
      </p:sp>
      <p:pic>
        <p:nvPicPr>
          <p:cNvPr id="34820" name="Picture 4" descr="C:\Dokumente und Einstellungen\erunge\Eigene Dateien\Dias\Forschung\Faserbett\Coalescer schwere Pha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54188"/>
            <a:ext cx="8568952" cy="438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672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20" y="1217071"/>
            <a:ext cx="8595360" cy="2211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20" y="3429000"/>
            <a:ext cx="8595360" cy="23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96863" y="390525"/>
            <a:ext cx="8378825" cy="877888"/>
          </a:xfrm>
        </p:spPr>
        <p:txBody>
          <a:bodyPr/>
          <a:lstStyle/>
          <a:p>
            <a:r>
              <a:rPr lang="en-US" b="1" dirty="0" smtClean="0"/>
              <a:t>                              </a:t>
            </a:r>
            <a:r>
              <a:rPr lang="en-US" b="1" u="sng" dirty="0" smtClean="0"/>
              <a:t>Emission  Challenges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135040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68300" y="228600"/>
            <a:ext cx="6858000" cy="1119188"/>
          </a:xfrm>
        </p:spPr>
        <p:txBody>
          <a:bodyPr/>
          <a:lstStyle/>
          <a:p>
            <a:pPr eaLnBrk="1" hangingPunct="1"/>
            <a:r>
              <a:rPr lang="de-DE" altLang="en-US" smtClean="0"/>
              <a:t>Principle of procedure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31788" y="1133475"/>
            <a:ext cx="7772400" cy="433388"/>
          </a:xfrm>
        </p:spPr>
        <p:txBody>
          <a:bodyPr/>
          <a:lstStyle/>
          <a:p>
            <a:pPr marL="0" indent="0" eaLnBrk="1" hangingPunct="1"/>
            <a:r>
              <a:rPr lang="de-DE" altLang="en-US" sz="2000" smtClean="0"/>
              <a:t>Schematic diagram of separation </a:t>
            </a:r>
          </a:p>
        </p:txBody>
      </p:sp>
      <p:pic>
        <p:nvPicPr>
          <p:cNvPr id="35844" name="Picture 5" descr="Filtergrafik_W%20aus%20O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775" y="1690688"/>
            <a:ext cx="6845300" cy="433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030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3" descr="Motor1"/>
          <p:cNvPicPr>
            <a:picLocks noGrp="1" noChangeAspect="1" noChangeArrowheads="1"/>
          </p:cNvPicPr>
          <p:nvPr>
            <p:ph type="pic"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2" t="2119" r="1958" b="1684"/>
          <a:stretch/>
        </p:blipFill>
        <p:spPr>
          <a:ln>
            <a:noFill/>
          </a:ln>
        </p:spPr>
      </p:pic>
      <p:sp>
        <p:nvSpPr>
          <p:cNvPr id="12" name="Titel 1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en-US" sz="1400" kern="1200" dirty="0" smtClean="0">
                <a:solidFill>
                  <a:srgbClr val="FFFFFF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en-US" sz="1400" kern="1200" dirty="0" smtClean="0">
                <a:solidFill>
                  <a:srgbClr val="FFFFFF"/>
                </a:solidFill>
                <a:latin typeface="Arial" charset="0"/>
                <a:ea typeface="+mn-ea"/>
                <a:cs typeface="Arial" charset="0"/>
              </a:rPr>
            </a:br>
            <a:r>
              <a:rPr lang="en-US" sz="1400" kern="1200" dirty="0" smtClean="0">
                <a:solidFill>
                  <a:srgbClr val="FFFFFF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en-US" sz="1400" kern="1200" dirty="0" smtClean="0">
                <a:solidFill>
                  <a:srgbClr val="FFFFFF"/>
                </a:solidFill>
                <a:latin typeface="Arial" charset="0"/>
                <a:ea typeface="+mn-ea"/>
                <a:cs typeface="Arial" charset="0"/>
              </a:rPr>
            </a:br>
            <a:r>
              <a:rPr lang="en-US" dirty="0"/>
              <a:t>MTU </a:t>
            </a:r>
            <a:r>
              <a:rPr lang="en-US" dirty="0" smtClean="0"/>
              <a:t>- </a:t>
            </a:r>
            <a:r>
              <a:rPr lang="en-US" dirty="0"/>
              <a:t>Engines and System Engineering</a:t>
            </a:r>
            <a:endParaRPr lang="en-US" sz="1400" kern="1200" dirty="0">
              <a:solidFill>
                <a:srgbClr val="FFFFFF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676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rafik 9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0" t="277" r="7114" b="11120"/>
          <a:stretch/>
        </p:blipFill>
        <p:spPr>
          <a:xfrm>
            <a:off x="2702853" y="4220410"/>
            <a:ext cx="669705" cy="53081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Rolls-Royce Power Systems</a:t>
            </a:r>
            <a:br>
              <a:rPr lang="de-DE" dirty="0" smtClean="0"/>
            </a:br>
            <a:r>
              <a:rPr lang="de-DE" dirty="0" smtClean="0"/>
              <a:t>Our Products</a:t>
            </a:r>
            <a:endParaRPr lang="de-DE" dirty="0"/>
          </a:p>
        </p:txBody>
      </p:sp>
      <p:pic>
        <p:nvPicPr>
          <p:cNvPr id="47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2708" y="4220409"/>
            <a:ext cx="747547" cy="53908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Rechteck 47"/>
          <p:cNvSpPr/>
          <p:nvPr/>
        </p:nvSpPr>
        <p:spPr>
          <a:xfrm>
            <a:off x="287338" y="4997870"/>
            <a:ext cx="8566105" cy="768350"/>
          </a:xfrm>
          <a:prstGeom prst="rect">
            <a:avLst/>
          </a:prstGeom>
          <a:solidFill>
            <a:srgbClr val="76A2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536433" fontAlgn="auto">
              <a:spcBef>
                <a:spcPts val="0"/>
              </a:spcBef>
              <a:spcAft>
                <a:spcPts val="0"/>
              </a:spcAft>
            </a:pPr>
            <a:endParaRPr lang="de-DE" sz="2100" dirty="0">
              <a:solidFill>
                <a:srgbClr val="000000"/>
              </a:solidFill>
            </a:endParaRPr>
          </a:p>
        </p:txBody>
      </p:sp>
      <p:sp>
        <p:nvSpPr>
          <p:cNvPr id="49" name="Rechteck 48"/>
          <p:cNvSpPr/>
          <p:nvPr/>
        </p:nvSpPr>
        <p:spPr>
          <a:xfrm>
            <a:off x="287338" y="1857246"/>
            <a:ext cx="8566105" cy="768350"/>
          </a:xfrm>
          <a:prstGeom prst="rect">
            <a:avLst/>
          </a:prstGeom>
          <a:solidFill>
            <a:srgbClr val="76A2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536433" fontAlgn="auto">
              <a:spcBef>
                <a:spcPts val="0"/>
              </a:spcBef>
              <a:spcAft>
                <a:spcPts val="0"/>
              </a:spcAft>
            </a:pPr>
            <a:endParaRPr lang="de-DE" sz="2100" dirty="0">
              <a:solidFill>
                <a:prstClr val="white"/>
              </a:solidFill>
            </a:endParaRPr>
          </a:p>
        </p:txBody>
      </p:sp>
      <p:sp>
        <p:nvSpPr>
          <p:cNvPr id="51" name="Text Box 70"/>
          <p:cNvSpPr txBox="1">
            <a:spLocks noChangeArrowheads="1"/>
          </p:cNvSpPr>
          <p:nvPr/>
        </p:nvSpPr>
        <p:spPr bwMode="auto">
          <a:xfrm>
            <a:off x="7673493" y="5019542"/>
            <a:ext cx="111792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536433" fontAlgn="auto">
              <a:spcBef>
                <a:spcPct val="50000"/>
              </a:spcBef>
              <a:spcAft>
                <a:spcPts val="0"/>
              </a:spcAft>
            </a:pPr>
            <a:r>
              <a:rPr lang="de-DE" sz="1200" dirty="0" smtClean="0">
                <a:solidFill>
                  <a:srgbClr val="000000"/>
                </a:solidFill>
                <a:latin typeface="+mn-lt"/>
              </a:rPr>
              <a:t>Injection</a:t>
            </a:r>
            <a:br>
              <a:rPr lang="de-DE" sz="1200" dirty="0" smtClean="0">
                <a:solidFill>
                  <a:srgbClr val="000000"/>
                </a:solidFill>
                <a:latin typeface="+mn-lt"/>
              </a:rPr>
            </a:br>
            <a:r>
              <a:rPr lang="de-DE" sz="1200" dirty="0" smtClean="0">
                <a:solidFill>
                  <a:srgbClr val="000000"/>
                </a:solidFill>
                <a:latin typeface="+mn-lt"/>
              </a:rPr>
              <a:t>Systems</a:t>
            </a:r>
            <a:endParaRPr lang="de-DE" sz="12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2" name="Text Box 74"/>
          <p:cNvSpPr txBox="1">
            <a:spLocks noChangeArrowheads="1"/>
          </p:cNvSpPr>
          <p:nvPr/>
        </p:nvSpPr>
        <p:spPr bwMode="auto">
          <a:xfrm>
            <a:off x="377652" y="5019542"/>
            <a:ext cx="3008486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defTabSz="536433" fontAlgn="auto">
              <a:spcBef>
                <a:spcPct val="5000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latin typeface="+mn-lt"/>
              </a:rPr>
              <a:t>Complete Drive 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and Propulsion </a:t>
            </a:r>
            <a:r>
              <a:rPr lang="en-US" sz="1200" dirty="0">
                <a:solidFill>
                  <a:srgbClr val="000000"/>
                </a:solidFill>
                <a:latin typeface="+mn-lt"/>
              </a:rPr>
              <a:t>Systems</a:t>
            </a:r>
            <a:br>
              <a:rPr lang="en-US" sz="1200" dirty="0">
                <a:solidFill>
                  <a:srgbClr val="000000"/>
                </a:solidFill>
                <a:latin typeface="+mn-lt"/>
              </a:rPr>
            </a:br>
            <a:r>
              <a:rPr lang="en-US" sz="1200" dirty="0">
                <a:solidFill>
                  <a:srgbClr val="000000"/>
                </a:solidFill>
                <a:latin typeface="+mn-lt"/>
              </a:rPr>
              <a:t>up 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to10,000 </a:t>
            </a:r>
            <a:r>
              <a:rPr lang="en-US" sz="1200" dirty="0">
                <a:solidFill>
                  <a:srgbClr val="000000"/>
                </a:solidFill>
                <a:latin typeface="+mn-lt"/>
              </a:rPr>
              <a:t>kW</a:t>
            </a:r>
          </a:p>
        </p:txBody>
      </p:sp>
      <p:sp>
        <p:nvSpPr>
          <p:cNvPr id="55" name="Text Box 94"/>
          <p:cNvSpPr txBox="1">
            <a:spLocks noChangeArrowheads="1"/>
          </p:cNvSpPr>
          <p:nvPr/>
        </p:nvSpPr>
        <p:spPr bwMode="auto">
          <a:xfrm>
            <a:off x="4524940" y="5019542"/>
            <a:ext cx="139970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536433" fontAlgn="auto">
              <a:spcBef>
                <a:spcPct val="50000"/>
              </a:spcBef>
              <a:spcAft>
                <a:spcPts val="0"/>
              </a:spcAft>
            </a:pPr>
            <a:r>
              <a:rPr lang="de-DE" sz="1200" dirty="0" smtClean="0">
                <a:solidFill>
                  <a:srgbClr val="000000"/>
                </a:solidFill>
                <a:latin typeface="+mn-lt"/>
              </a:rPr>
              <a:t>Diesel Systems</a:t>
            </a:r>
            <a:r>
              <a:rPr lang="de-DE" sz="1200" dirty="0">
                <a:solidFill>
                  <a:srgbClr val="000000"/>
                </a:solidFill>
                <a:latin typeface="+mn-lt"/>
              </a:rPr>
              <a:t/>
            </a:r>
            <a:br>
              <a:rPr lang="de-DE" sz="1200" dirty="0">
                <a:solidFill>
                  <a:srgbClr val="000000"/>
                </a:solidFill>
                <a:latin typeface="+mn-lt"/>
              </a:rPr>
            </a:br>
            <a:r>
              <a:rPr lang="de-DE" sz="1200" dirty="0" err="1" smtClean="0">
                <a:solidFill>
                  <a:srgbClr val="000000"/>
                </a:solidFill>
                <a:latin typeface="+mn-lt"/>
              </a:rPr>
              <a:t>up</a:t>
            </a:r>
            <a:r>
              <a:rPr lang="de-DE" sz="1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1200" dirty="0" err="1" smtClean="0">
                <a:solidFill>
                  <a:srgbClr val="000000"/>
                </a:solidFill>
                <a:latin typeface="+mn-lt"/>
              </a:rPr>
              <a:t>to</a:t>
            </a:r>
            <a:r>
              <a:rPr lang="de-DE" sz="1200" dirty="0" smtClean="0">
                <a:solidFill>
                  <a:srgbClr val="000000"/>
                </a:solidFill>
                <a:latin typeface="+mn-lt"/>
              </a:rPr>
              <a:t> 3,400 kW</a:t>
            </a:r>
            <a:endParaRPr lang="de-DE" sz="12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6" name="Text Box 95"/>
          <p:cNvSpPr txBox="1">
            <a:spLocks noChangeArrowheads="1"/>
          </p:cNvSpPr>
          <p:nvPr/>
        </p:nvSpPr>
        <p:spPr bwMode="auto">
          <a:xfrm>
            <a:off x="3372557" y="5019542"/>
            <a:ext cx="134177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536433" fontAlgn="auto">
              <a:spcBef>
                <a:spcPct val="50000"/>
              </a:spcBef>
              <a:spcAft>
                <a:spcPts val="0"/>
              </a:spcAft>
            </a:pPr>
            <a:r>
              <a:rPr lang="de-DE" sz="1200" dirty="0" smtClean="0">
                <a:solidFill>
                  <a:srgbClr val="000000"/>
                </a:solidFill>
                <a:latin typeface="+mn-lt"/>
              </a:rPr>
              <a:t>Gas Systems</a:t>
            </a:r>
            <a:r>
              <a:rPr lang="de-DE" sz="1200" dirty="0">
                <a:solidFill>
                  <a:srgbClr val="000000"/>
                </a:solidFill>
                <a:latin typeface="+mn-lt"/>
              </a:rPr>
              <a:t/>
            </a:r>
            <a:br>
              <a:rPr lang="de-DE" sz="1200" dirty="0">
                <a:solidFill>
                  <a:srgbClr val="000000"/>
                </a:solidFill>
                <a:latin typeface="+mn-lt"/>
              </a:rPr>
            </a:br>
            <a:r>
              <a:rPr lang="de-DE" sz="1200" dirty="0" err="1" smtClean="0">
                <a:solidFill>
                  <a:srgbClr val="000000"/>
                </a:solidFill>
                <a:latin typeface="+mn-lt"/>
              </a:rPr>
              <a:t>up</a:t>
            </a:r>
            <a:r>
              <a:rPr lang="de-DE" sz="1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1200" dirty="0" err="1" smtClean="0">
                <a:solidFill>
                  <a:srgbClr val="000000"/>
                </a:solidFill>
                <a:latin typeface="+mn-lt"/>
              </a:rPr>
              <a:t>to</a:t>
            </a:r>
            <a:r>
              <a:rPr lang="de-DE" sz="1200" dirty="0" smtClean="0">
                <a:solidFill>
                  <a:srgbClr val="000000"/>
                </a:solidFill>
                <a:latin typeface="+mn-lt"/>
              </a:rPr>
              <a:t> 2,530 </a:t>
            </a:r>
            <a:r>
              <a:rPr lang="de-DE" sz="1200" dirty="0">
                <a:solidFill>
                  <a:srgbClr val="000000"/>
                </a:solidFill>
                <a:latin typeface="+mn-lt"/>
              </a:rPr>
              <a:t>KW </a:t>
            </a:r>
          </a:p>
        </p:txBody>
      </p:sp>
      <p:sp>
        <p:nvSpPr>
          <p:cNvPr id="57" name="Text Box 88"/>
          <p:cNvSpPr txBox="1">
            <a:spLocks noChangeArrowheads="1"/>
          </p:cNvSpPr>
          <p:nvPr/>
        </p:nvSpPr>
        <p:spPr bwMode="auto">
          <a:xfrm>
            <a:off x="299103" y="1957239"/>
            <a:ext cx="314051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536433" fontAlgn="auto">
              <a:spcBef>
                <a:spcPct val="50000"/>
              </a:spcBef>
              <a:spcAft>
                <a:spcPts val="0"/>
              </a:spcAft>
            </a:pPr>
            <a:r>
              <a:rPr lang="de-DE" sz="1400" b="1" dirty="0" err="1">
                <a:solidFill>
                  <a:srgbClr val="000000"/>
                </a:solidFill>
                <a:latin typeface="+mn-lt"/>
              </a:rPr>
              <a:t>High-speed</a:t>
            </a:r>
            <a:r>
              <a:rPr lang="de-DE" sz="1400" b="1" dirty="0">
                <a:solidFill>
                  <a:srgbClr val="000000"/>
                </a:solidFill>
                <a:latin typeface="+mn-lt"/>
              </a:rPr>
              <a:t> engines</a:t>
            </a:r>
          </a:p>
        </p:txBody>
      </p:sp>
      <p:sp>
        <p:nvSpPr>
          <p:cNvPr id="59" name="Text Box 70"/>
          <p:cNvSpPr txBox="1">
            <a:spLocks noChangeArrowheads="1"/>
          </p:cNvSpPr>
          <p:nvPr/>
        </p:nvSpPr>
        <p:spPr bwMode="auto">
          <a:xfrm>
            <a:off x="5757003" y="5019542"/>
            <a:ext cx="186361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536433" fontAlgn="auto">
              <a:spcBef>
                <a:spcPct val="50000"/>
              </a:spcBef>
              <a:spcAft>
                <a:spcPts val="0"/>
              </a:spcAft>
            </a:pPr>
            <a:r>
              <a:rPr lang="de-DE" sz="1200" dirty="0" smtClean="0">
                <a:solidFill>
                  <a:srgbClr val="000000"/>
                </a:solidFill>
                <a:latin typeface="+mn-lt"/>
              </a:rPr>
              <a:t>Diesel and Gas Engines</a:t>
            </a:r>
            <a:r>
              <a:rPr lang="de-DE" sz="1200" dirty="0">
                <a:solidFill>
                  <a:srgbClr val="000000"/>
                </a:solidFill>
                <a:latin typeface="+mn-lt"/>
              </a:rPr>
              <a:t/>
            </a:r>
            <a:br>
              <a:rPr lang="de-DE" sz="1200" dirty="0">
                <a:solidFill>
                  <a:srgbClr val="000000"/>
                </a:solidFill>
                <a:latin typeface="+mn-lt"/>
              </a:rPr>
            </a:br>
            <a:r>
              <a:rPr lang="de-DE" sz="1200" dirty="0" err="1" smtClean="0">
                <a:solidFill>
                  <a:srgbClr val="000000"/>
                </a:solidFill>
                <a:latin typeface="+mn-lt"/>
              </a:rPr>
              <a:t>up</a:t>
            </a:r>
            <a:r>
              <a:rPr lang="de-DE" sz="1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1200" dirty="0" err="1" smtClean="0">
                <a:solidFill>
                  <a:srgbClr val="000000"/>
                </a:solidFill>
                <a:latin typeface="+mn-lt"/>
              </a:rPr>
              <a:t>to</a:t>
            </a:r>
            <a:r>
              <a:rPr lang="de-DE" sz="1200" dirty="0" smtClean="0">
                <a:solidFill>
                  <a:srgbClr val="000000"/>
                </a:solidFill>
                <a:latin typeface="+mn-lt"/>
              </a:rPr>
              <a:t> 9,500 kW</a:t>
            </a:r>
            <a:endParaRPr lang="de-DE" sz="12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1" name="Text Box 88"/>
          <p:cNvSpPr txBox="1">
            <a:spLocks noChangeArrowheads="1"/>
          </p:cNvSpPr>
          <p:nvPr/>
        </p:nvSpPr>
        <p:spPr bwMode="auto">
          <a:xfrm>
            <a:off x="3483265" y="1957239"/>
            <a:ext cx="230100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536433" fontAlgn="auto">
              <a:spcBef>
                <a:spcPct val="50000"/>
              </a:spcBef>
              <a:spcAft>
                <a:spcPts val="0"/>
              </a:spcAft>
            </a:pPr>
            <a:r>
              <a:rPr lang="de-DE" sz="1400" b="1" dirty="0">
                <a:solidFill>
                  <a:srgbClr val="000000"/>
                </a:solidFill>
                <a:latin typeface="+mn-lt"/>
              </a:rPr>
              <a:t>Decentralized Energy</a:t>
            </a:r>
            <a:br>
              <a:rPr lang="de-DE" sz="1400" b="1" dirty="0">
                <a:solidFill>
                  <a:srgbClr val="000000"/>
                </a:solidFill>
                <a:latin typeface="+mn-lt"/>
              </a:rPr>
            </a:br>
            <a:r>
              <a:rPr lang="de-DE" sz="1400" b="1" dirty="0">
                <a:solidFill>
                  <a:srgbClr val="000000"/>
                </a:solidFill>
                <a:latin typeface="+mn-lt"/>
              </a:rPr>
              <a:t>Systems </a:t>
            </a:r>
          </a:p>
        </p:txBody>
      </p:sp>
      <p:sp>
        <p:nvSpPr>
          <p:cNvPr id="62" name="Text Box 88"/>
          <p:cNvSpPr txBox="1">
            <a:spLocks noChangeArrowheads="1"/>
          </p:cNvSpPr>
          <p:nvPr/>
        </p:nvSpPr>
        <p:spPr bwMode="auto">
          <a:xfrm>
            <a:off x="5818245" y="1965865"/>
            <a:ext cx="174477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536433" fontAlgn="auto">
              <a:spcBef>
                <a:spcPct val="50000"/>
              </a:spcBef>
              <a:spcAft>
                <a:spcPts val="0"/>
              </a:spcAft>
            </a:pPr>
            <a:r>
              <a:rPr lang="de-DE" sz="1400" b="1" dirty="0">
                <a:solidFill>
                  <a:srgbClr val="000000"/>
                </a:solidFill>
                <a:latin typeface="+mn-lt"/>
              </a:rPr>
              <a:t>Medium-speed engines</a:t>
            </a:r>
          </a:p>
        </p:txBody>
      </p:sp>
      <p:pic>
        <p:nvPicPr>
          <p:cNvPr id="63" name="Picture 46" descr="LM2500L_1742_03_klein_To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1" t="5769" r="8974" b="12500"/>
          <a:stretch>
            <a:fillRect/>
          </a:stretch>
        </p:blipFill>
        <p:spPr bwMode="auto">
          <a:xfrm>
            <a:off x="377651" y="3568959"/>
            <a:ext cx="688975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45" descr="20V8000_0017_to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0" r="5355" b="5826"/>
          <a:stretch/>
        </p:blipFill>
        <p:spPr bwMode="auto">
          <a:xfrm>
            <a:off x="1159068" y="3567247"/>
            <a:ext cx="684212" cy="477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47" descr="16V4000G63_0059_To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1" r="4987" b="21687"/>
          <a:stretch/>
        </p:blipFill>
        <p:spPr bwMode="auto">
          <a:xfrm>
            <a:off x="1935722" y="3568958"/>
            <a:ext cx="674688" cy="475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51" descr="904LA-1_to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936"/>
          <a:stretch/>
        </p:blipFill>
        <p:spPr bwMode="auto">
          <a:xfrm>
            <a:off x="1936570" y="4210641"/>
            <a:ext cx="674688" cy="548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52" descr="PP6H1800_Alstom_LHB02_CD_small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6" t="9241" r="4486" b="10877"/>
          <a:stretch/>
        </p:blipFill>
        <p:spPr bwMode="auto">
          <a:xfrm>
            <a:off x="369916" y="4211439"/>
            <a:ext cx="693736" cy="539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081" y="4210641"/>
            <a:ext cx="682060" cy="540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4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06"/>
          <a:stretch/>
        </p:blipFill>
        <p:spPr bwMode="auto">
          <a:xfrm>
            <a:off x="2702853" y="3564821"/>
            <a:ext cx="673100" cy="486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" name="Grafik 70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71" r="16259" b="5161"/>
          <a:stretch/>
        </p:blipFill>
        <p:spPr>
          <a:xfrm>
            <a:off x="6612359" y="4222541"/>
            <a:ext cx="855777" cy="534347"/>
          </a:xfrm>
          <a:prstGeom prst="rect">
            <a:avLst/>
          </a:prstGeom>
        </p:spPr>
      </p:pic>
      <p:cxnSp>
        <p:nvCxnSpPr>
          <p:cNvPr id="72" name="Gerade Verbindung 71"/>
          <p:cNvCxnSpPr/>
          <p:nvPr/>
        </p:nvCxnSpPr>
        <p:spPr>
          <a:xfrm>
            <a:off x="3448761" y="2625596"/>
            <a:ext cx="0" cy="2980820"/>
          </a:xfrm>
          <a:prstGeom prst="line">
            <a:avLst/>
          </a:prstGeom>
          <a:ln>
            <a:solidFill>
              <a:srgbClr val="D9D9D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Gerade Verbindung 72"/>
          <p:cNvCxnSpPr/>
          <p:nvPr/>
        </p:nvCxnSpPr>
        <p:spPr>
          <a:xfrm>
            <a:off x="5810782" y="2625596"/>
            <a:ext cx="0" cy="2980820"/>
          </a:xfrm>
          <a:prstGeom prst="line">
            <a:avLst/>
          </a:prstGeom>
          <a:ln>
            <a:solidFill>
              <a:srgbClr val="D9D9D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Gerade Verbindung 73"/>
          <p:cNvCxnSpPr/>
          <p:nvPr/>
        </p:nvCxnSpPr>
        <p:spPr>
          <a:xfrm>
            <a:off x="7568444" y="2625596"/>
            <a:ext cx="0" cy="2980820"/>
          </a:xfrm>
          <a:prstGeom prst="line">
            <a:avLst/>
          </a:prstGeom>
          <a:ln>
            <a:solidFill>
              <a:srgbClr val="D9D9D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5" name="Picture 2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" t="-3263" r="-54" b="8855"/>
          <a:stretch/>
        </p:blipFill>
        <p:spPr bwMode="auto">
          <a:xfrm>
            <a:off x="3556544" y="3559772"/>
            <a:ext cx="867086" cy="490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" name="Picture 7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24" b="16243"/>
          <a:stretch/>
        </p:blipFill>
        <p:spPr bwMode="auto">
          <a:xfrm>
            <a:off x="4791965" y="3576706"/>
            <a:ext cx="938404" cy="46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8" name="Gerade Verbindung 77"/>
          <p:cNvCxnSpPr/>
          <p:nvPr/>
        </p:nvCxnSpPr>
        <p:spPr>
          <a:xfrm>
            <a:off x="3448761" y="1857246"/>
            <a:ext cx="0" cy="76835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78"/>
          <p:cNvCxnSpPr/>
          <p:nvPr/>
        </p:nvCxnSpPr>
        <p:spPr>
          <a:xfrm>
            <a:off x="5813610" y="1857246"/>
            <a:ext cx="0" cy="76835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79"/>
          <p:cNvCxnSpPr/>
          <p:nvPr/>
        </p:nvCxnSpPr>
        <p:spPr>
          <a:xfrm>
            <a:off x="7568444" y="1756148"/>
            <a:ext cx="0" cy="86944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80"/>
          <p:cNvCxnSpPr/>
          <p:nvPr/>
        </p:nvCxnSpPr>
        <p:spPr>
          <a:xfrm>
            <a:off x="3448761" y="4994315"/>
            <a:ext cx="0" cy="770979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Gerade Verbindung 81"/>
          <p:cNvCxnSpPr/>
          <p:nvPr/>
        </p:nvCxnSpPr>
        <p:spPr>
          <a:xfrm>
            <a:off x="7568444" y="4996944"/>
            <a:ext cx="0" cy="76835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3" name="Picture 2" descr="C:\Users\sass\Desktop\Bild2.jpg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1"/>
          <a:stretch/>
        </p:blipFill>
        <p:spPr bwMode="auto">
          <a:xfrm>
            <a:off x="4127676" y="4155183"/>
            <a:ext cx="1007074" cy="609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4" name="Gerade Verbindung 83"/>
          <p:cNvCxnSpPr/>
          <p:nvPr/>
        </p:nvCxnSpPr>
        <p:spPr>
          <a:xfrm>
            <a:off x="5810145" y="4994315"/>
            <a:ext cx="0" cy="770979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5" name="Picture 5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"/>
          <a:stretch/>
        </p:blipFill>
        <p:spPr bwMode="auto">
          <a:xfrm>
            <a:off x="7657086" y="3584677"/>
            <a:ext cx="682353" cy="46827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" name="Picture 2"/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40" t="29117" b="6778"/>
          <a:stretch/>
        </p:blipFill>
        <p:spPr bwMode="auto">
          <a:xfrm>
            <a:off x="5889158" y="3576706"/>
            <a:ext cx="876824" cy="471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7" name="Text Box 95"/>
          <p:cNvSpPr txBox="1">
            <a:spLocks noChangeArrowheads="1"/>
          </p:cNvSpPr>
          <p:nvPr/>
        </p:nvSpPr>
        <p:spPr bwMode="auto">
          <a:xfrm>
            <a:off x="3483265" y="5459180"/>
            <a:ext cx="230100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536433" fontAlgn="auto">
              <a:spcBef>
                <a:spcPct val="50000"/>
              </a:spcBef>
              <a:spcAft>
                <a:spcPts val="0"/>
              </a:spcAft>
            </a:pPr>
            <a:r>
              <a:rPr lang="de-DE" sz="1200" dirty="0" smtClean="0">
                <a:solidFill>
                  <a:srgbClr val="000000"/>
                </a:solidFill>
                <a:latin typeface="+mn-lt"/>
              </a:rPr>
              <a:t>Gas Turbines </a:t>
            </a:r>
            <a:r>
              <a:rPr lang="de-DE" sz="1200" dirty="0" err="1" smtClean="0">
                <a:solidFill>
                  <a:srgbClr val="000000"/>
                </a:solidFill>
                <a:latin typeface="+mn-lt"/>
              </a:rPr>
              <a:t>up</a:t>
            </a:r>
            <a:r>
              <a:rPr lang="de-DE" sz="1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de-DE" sz="1200" dirty="0" err="1" smtClean="0">
                <a:solidFill>
                  <a:srgbClr val="000000"/>
                </a:solidFill>
                <a:latin typeface="+mn-lt"/>
              </a:rPr>
              <a:t>to</a:t>
            </a:r>
            <a:r>
              <a:rPr lang="de-DE" sz="1200" dirty="0" smtClean="0">
                <a:solidFill>
                  <a:srgbClr val="000000"/>
                </a:solidFill>
                <a:latin typeface="+mn-lt"/>
              </a:rPr>
              <a:t> 50,000 kW </a:t>
            </a:r>
            <a:endParaRPr lang="de-DE" sz="12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8" name="Rechteck 87"/>
          <p:cNvSpPr/>
          <p:nvPr/>
        </p:nvSpPr>
        <p:spPr>
          <a:xfrm>
            <a:off x="2893389" y="1259712"/>
            <a:ext cx="33124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3813">
              <a:lnSpc>
                <a:spcPct val="200000"/>
              </a:lnSpc>
            </a:pPr>
            <a:r>
              <a:rPr lang="de-DE" sz="1800" b="1" dirty="0">
                <a:solidFill>
                  <a:srgbClr val="000000"/>
                </a:solidFill>
              </a:rPr>
              <a:t>Rolls-Royce Power Systems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538" y="3243263"/>
            <a:ext cx="13049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Text Box 88"/>
          <p:cNvSpPr txBox="1">
            <a:spLocks noChangeArrowheads="1"/>
          </p:cNvSpPr>
          <p:nvPr/>
        </p:nvSpPr>
        <p:spPr bwMode="auto">
          <a:xfrm>
            <a:off x="7593986" y="1965225"/>
            <a:ext cx="12681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400" b="1" dirty="0">
                <a:solidFill>
                  <a:srgbClr val="000000"/>
                </a:solidFill>
                <a:latin typeface="+mn-lt"/>
              </a:rPr>
              <a:t>Components</a:t>
            </a:r>
          </a:p>
        </p:txBody>
      </p:sp>
      <p:pic>
        <p:nvPicPr>
          <p:cNvPr id="45" name="Picture 83" descr="mtu_oe_Logo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734" y="2871888"/>
            <a:ext cx="1677024" cy="42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Grafik 4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5242" y="2953628"/>
            <a:ext cx="1023179" cy="263017"/>
          </a:xfrm>
          <a:prstGeom prst="rect">
            <a:avLst/>
          </a:prstGeom>
        </p:spPr>
      </p:pic>
      <p:sp>
        <p:nvSpPr>
          <p:cNvPr id="77" name="Rechteck 76"/>
          <p:cNvSpPr/>
          <p:nvPr/>
        </p:nvSpPr>
        <p:spPr>
          <a:xfrm>
            <a:off x="5803446" y="2925156"/>
            <a:ext cx="1763336" cy="295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536433" fontAlgn="auto">
              <a:spcBef>
                <a:spcPts val="0"/>
              </a:spcBef>
              <a:spcAft>
                <a:spcPts val="0"/>
              </a:spcAft>
            </a:pPr>
            <a:r>
              <a:rPr lang="de-DE" sz="1300" b="1" dirty="0">
                <a:solidFill>
                  <a:srgbClr val="000000"/>
                </a:solidFill>
                <a:latin typeface="+mj-lt"/>
                <a:ea typeface="MingLiU_HKSCS-ExtB" panose="02020500000000000000" pitchFamily="18" charset="-120"/>
              </a:rPr>
              <a:t>Bergen Engines AS</a:t>
            </a:r>
          </a:p>
        </p:txBody>
      </p:sp>
      <p:pic>
        <p:nvPicPr>
          <p:cNvPr id="89" name="Grafik 88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499" y="2939011"/>
            <a:ext cx="1369067" cy="471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02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Diverse Product Portfolio</a:t>
            </a: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0" r="10066"/>
          <a:stretch/>
        </p:blipFill>
        <p:spPr bwMode="auto">
          <a:xfrm>
            <a:off x="7694199" y="3626945"/>
            <a:ext cx="997831" cy="919326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\\destgnas02\Kommunikation\B I L D E R\EXTERNE BILDER\2013.08  SHOOTING _ Alle Produktionsbilder der Bilddatenbank\STANDARD AUFLÖSUNG - Datenbank\LO _ PRODUKTE\PDH_01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567" y="2767425"/>
            <a:ext cx="993671" cy="780144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sass\Desktop\Bild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0" t="4944" r="16135"/>
          <a:stretch/>
        </p:blipFill>
        <p:spPr bwMode="auto">
          <a:xfrm>
            <a:off x="1547345" y="2757852"/>
            <a:ext cx="1009013" cy="62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nhaltsplatzhalter 2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14" t="20731" r="9309" b="32229"/>
          <a:stretch/>
        </p:blipFill>
        <p:spPr>
          <a:xfrm>
            <a:off x="1548068" y="3440799"/>
            <a:ext cx="1013293" cy="603823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4955097" y="1416050"/>
            <a:ext cx="2491471" cy="382588"/>
          </a:xfrm>
          <a:prstGeom prst="rect">
            <a:avLst/>
          </a:prstGeom>
          <a:solidFill>
            <a:srgbClr val="5D4C62"/>
          </a:solidFill>
          <a:ln w="12700">
            <a:solidFill>
              <a:srgbClr val="5D4C6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536433" fontAlgn="auto">
              <a:spcBef>
                <a:spcPts val="0"/>
              </a:spcBef>
              <a:spcAft>
                <a:spcPts val="0"/>
              </a:spcAft>
            </a:pPr>
            <a:endParaRPr lang="de-DE" sz="2100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7499739" y="1416050"/>
            <a:ext cx="1356924" cy="382588"/>
          </a:xfrm>
          <a:prstGeom prst="rect">
            <a:avLst/>
          </a:prstGeom>
          <a:solidFill>
            <a:srgbClr val="5D4C62"/>
          </a:solidFill>
          <a:ln w="12700">
            <a:solidFill>
              <a:srgbClr val="5D4C6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536433" fontAlgn="auto">
              <a:spcBef>
                <a:spcPts val="0"/>
              </a:spcBef>
              <a:spcAft>
                <a:spcPts val="0"/>
              </a:spcAft>
            </a:pPr>
            <a:endParaRPr lang="de-DE" sz="2100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293688" y="1416050"/>
            <a:ext cx="4586287" cy="382588"/>
          </a:xfrm>
          <a:prstGeom prst="rect">
            <a:avLst/>
          </a:prstGeom>
          <a:solidFill>
            <a:srgbClr val="5D4C62"/>
          </a:solidFill>
          <a:ln w="12700">
            <a:solidFill>
              <a:srgbClr val="5D4C6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536433" fontAlgn="auto">
              <a:spcBef>
                <a:spcPts val="0"/>
              </a:spcBef>
              <a:spcAft>
                <a:spcPts val="0"/>
              </a:spcAft>
            </a:pPr>
            <a:endParaRPr lang="de-DE" sz="2100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537574" y="1588827"/>
            <a:ext cx="79692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536433" eaLnBrk="0" fontAlgn="auto" hangingPunct="0">
              <a:spcBef>
                <a:spcPct val="50000"/>
              </a:spcBef>
              <a:spcAft>
                <a:spcPts val="0"/>
              </a:spcAft>
            </a:pPr>
            <a:r>
              <a:rPr lang="de-DE" sz="1100" b="1" dirty="0" smtClean="0">
                <a:solidFill>
                  <a:prstClr val="white"/>
                </a:solidFill>
                <a:latin typeface="+mj-lt"/>
              </a:rPr>
              <a:t>Marine</a:t>
            </a:r>
            <a:endParaRPr lang="de-DE" sz="110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571610" y="1588827"/>
            <a:ext cx="9969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536433" eaLnBrk="0" fontAlgn="auto" hangingPunct="0">
              <a:spcBef>
                <a:spcPct val="50000"/>
              </a:spcBef>
              <a:spcAft>
                <a:spcPts val="0"/>
              </a:spcAft>
            </a:pPr>
            <a:r>
              <a:rPr lang="de-DE" sz="1100" b="1" dirty="0" smtClean="0">
                <a:solidFill>
                  <a:prstClr val="white"/>
                </a:solidFill>
                <a:latin typeface="+mj-lt"/>
              </a:rPr>
              <a:t>Industrial</a:t>
            </a:r>
            <a:endParaRPr lang="de-DE" sz="110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1466559" y="1804724"/>
            <a:ext cx="1303274" cy="977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defTabSz="536433" eaLnBrk="0" fontAlgn="auto" hangingPunct="0">
              <a:spcBef>
                <a:spcPct val="50000"/>
              </a:spcBef>
              <a:spcAft>
                <a:spcPts val="0"/>
              </a:spcAft>
              <a:buClr>
                <a:srgbClr val="0C1B44"/>
              </a:buClr>
              <a:buFontTx/>
              <a:buChar char="•"/>
            </a:pPr>
            <a:r>
              <a:rPr lang="de-DE" sz="1000" dirty="0" smtClean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000" dirty="0">
                <a:solidFill>
                  <a:srgbClr val="004990"/>
                </a:solidFill>
                <a:latin typeface="Calibri"/>
              </a:rPr>
              <a:t>Rail</a:t>
            </a:r>
          </a:p>
          <a:p>
            <a:pPr algn="l" defTabSz="536433" eaLnBrk="0" fontAlgn="auto" hangingPunct="0">
              <a:spcBef>
                <a:spcPts val="300"/>
              </a:spcBef>
              <a:spcAft>
                <a:spcPts val="0"/>
              </a:spcAft>
              <a:buClr>
                <a:srgbClr val="0C1B44"/>
              </a:buClr>
              <a:buFontTx/>
              <a:buChar char="•"/>
            </a:pPr>
            <a:r>
              <a:rPr lang="de-DE" sz="1000" dirty="0">
                <a:solidFill>
                  <a:srgbClr val="004990"/>
                </a:solidFill>
                <a:latin typeface="Calibri"/>
              </a:rPr>
              <a:t> </a:t>
            </a:r>
            <a:r>
              <a:rPr lang="de-DE" sz="1000" dirty="0" err="1">
                <a:solidFill>
                  <a:srgbClr val="004990"/>
                </a:solidFill>
                <a:latin typeface="Calibri"/>
              </a:rPr>
              <a:t>Agric</a:t>
            </a:r>
            <a:r>
              <a:rPr lang="de-DE" sz="1000" dirty="0">
                <a:solidFill>
                  <a:srgbClr val="004990"/>
                </a:solidFill>
                <a:latin typeface="Calibri"/>
              </a:rPr>
              <a:t>. </a:t>
            </a:r>
            <a:r>
              <a:rPr lang="de-DE" sz="1000" dirty="0" err="1">
                <a:solidFill>
                  <a:srgbClr val="004990"/>
                </a:solidFill>
                <a:latin typeface="Calibri"/>
              </a:rPr>
              <a:t>equipment</a:t>
            </a:r>
            <a:endParaRPr lang="de-DE" sz="1000" dirty="0">
              <a:solidFill>
                <a:srgbClr val="004990"/>
              </a:solidFill>
              <a:latin typeface="Calibri"/>
            </a:endParaRPr>
          </a:p>
          <a:p>
            <a:pPr algn="l" defTabSz="536433" eaLnBrk="0" fontAlgn="auto" hangingPunct="0">
              <a:spcBef>
                <a:spcPts val="300"/>
              </a:spcBef>
              <a:spcAft>
                <a:spcPts val="0"/>
              </a:spcAft>
              <a:buClr>
                <a:srgbClr val="0C1B44"/>
              </a:buClr>
              <a:buFontTx/>
              <a:buChar char="•"/>
            </a:pPr>
            <a:r>
              <a:rPr lang="de-DE" sz="1000" dirty="0">
                <a:solidFill>
                  <a:srgbClr val="004990"/>
                </a:solidFill>
                <a:latin typeface="Calibri"/>
              </a:rPr>
              <a:t> </a:t>
            </a:r>
            <a:r>
              <a:rPr lang="de-DE" sz="1000" dirty="0" err="1">
                <a:solidFill>
                  <a:srgbClr val="004990"/>
                </a:solidFill>
                <a:latin typeface="Calibri"/>
              </a:rPr>
              <a:t>Constr</a:t>
            </a:r>
            <a:r>
              <a:rPr lang="de-DE" sz="1000" dirty="0" smtClean="0">
                <a:solidFill>
                  <a:srgbClr val="004990"/>
                </a:solidFill>
                <a:latin typeface="Calibri"/>
              </a:rPr>
              <a:t>. Equipment</a:t>
            </a:r>
            <a:r>
              <a:rPr lang="de-DE" sz="1000" dirty="0">
                <a:solidFill>
                  <a:srgbClr val="004990"/>
                </a:solidFill>
                <a:latin typeface="Calibri"/>
              </a:rPr>
              <a:t/>
            </a:r>
            <a:br>
              <a:rPr lang="de-DE" sz="1000" dirty="0">
                <a:solidFill>
                  <a:srgbClr val="004990"/>
                </a:solidFill>
                <a:latin typeface="Calibri"/>
              </a:rPr>
            </a:br>
            <a:r>
              <a:rPr lang="de-DE" sz="1000" dirty="0">
                <a:solidFill>
                  <a:srgbClr val="004990"/>
                </a:solidFill>
                <a:latin typeface="Calibri"/>
              </a:rPr>
              <a:t>    </a:t>
            </a:r>
            <a:r>
              <a:rPr lang="de-DE" sz="1000" dirty="0" err="1">
                <a:solidFill>
                  <a:srgbClr val="004990"/>
                </a:solidFill>
                <a:latin typeface="Calibri"/>
              </a:rPr>
              <a:t>industrial</a:t>
            </a:r>
            <a:r>
              <a:rPr lang="de-DE" sz="1000" dirty="0">
                <a:solidFill>
                  <a:srgbClr val="004990"/>
                </a:solidFill>
                <a:latin typeface="Calibri"/>
              </a:rPr>
              <a:t> </a:t>
            </a:r>
            <a:r>
              <a:rPr lang="de-DE" sz="1000" dirty="0" err="1">
                <a:solidFill>
                  <a:srgbClr val="004990"/>
                </a:solidFill>
                <a:latin typeface="Calibri"/>
              </a:rPr>
              <a:t>Applic</a:t>
            </a:r>
            <a:r>
              <a:rPr lang="de-DE" sz="1000" dirty="0">
                <a:solidFill>
                  <a:srgbClr val="004990"/>
                </a:solidFill>
                <a:latin typeface="Calibri"/>
              </a:rPr>
              <a:t>. </a:t>
            </a:r>
          </a:p>
          <a:p>
            <a:pPr algn="l" defTabSz="536433" eaLnBrk="0" fontAlgn="auto" hangingPunct="0">
              <a:spcBef>
                <a:spcPts val="300"/>
              </a:spcBef>
              <a:spcAft>
                <a:spcPts val="0"/>
              </a:spcAft>
              <a:buClr>
                <a:srgbClr val="0C1B44"/>
              </a:buClr>
              <a:buFontTx/>
              <a:buChar char="•"/>
            </a:pPr>
            <a:r>
              <a:rPr lang="de-DE" sz="1000" dirty="0">
                <a:solidFill>
                  <a:srgbClr val="004990"/>
                </a:solidFill>
                <a:latin typeface="Calibri"/>
              </a:rPr>
              <a:t> Mining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2519537" y="1588827"/>
            <a:ext cx="1457836" cy="51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536433" eaLnBrk="0" fontAlgn="auto" hangingPunct="0">
              <a:spcBef>
                <a:spcPct val="50000"/>
              </a:spcBef>
              <a:spcAft>
                <a:spcPts val="0"/>
              </a:spcAft>
            </a:pPr>
            <a:r>
              <a:rPr lang="de-DE" sz="1100" b="1" dirty="0" err="1" smtClean="0">
                <a:solidFill>
                  <a:prstClr val="white"/>
                </a:solidFill>
                <a:latin typeface="+mj-lt"/>
              </a:rPr>
              <a:t>Governmental</a:t>
            </a:r>
            <a:endParaRPr lang="de-DE" sz="1100" b="1" dirty="0">
              <a:solidFill>
                <a:prstClr val="white"/>
              </a:solidFill>
              <a:latin typeface="+mj-lt"/>
            </a:endParaRPr>
          </a:p>
          <a:p>
            <a:pPr defTabSz="536433" eaLnBrk="0" fontAlgn="auto" hangingPunct="0">
              <a:spcBef>
                <a:spcPct val="50000"/>
              </a:spcBef>
              <a:spcAft>
                <a:spcPts val="0"/>
              </a:spcAft>
            </a:pPr>
            <a:endParaRPr lang="de-DE" sz="110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2570875" y="1804421"/>
            <a:ext cx="1441666" cy="759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defTabSz="536433" eaLnBrk="0" fontAlgn="auto" hangingPunct="0">
              <a:spcBef>
                <a:spcPts val="300"/>
              </a:spcBef>
              <a:spcAft>
                <a:spcPts val="0"/>
              </a:spcAft>
              <a:buClr>
                <a:srgbClr val="0C1B44"/>
              </a:buClr>
              <a:buFontTx/>
              <a:buChar char="•"/>
            </a:pPr>
            <a:r>
              <a:rPr lang="de-DE" sz="1000" dirty="0" smtClean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000" dirty="0">
                <a:solidFill>
                  <a:srgbClr val="004990"/>
                </a:solidFill>
                <a:latin typeface="Calibri"/>
              </a:rPr>
              <a:t> </a:t>
            </a:r>
            <a:r>
              <a:rPr lang="de-DE" sz="1000" dirty="0" smtClean="0">
                <a:solidFill>
                  <a:srgbClr val="004990"/>
                </a:solidFill>
                <a:latin typeface="Calibri"/>
              </a:rPr>
              <a:t>M</a:t>
            </a:r>
            <a:r>
              <a:rPr lang="en-US" sz="1000" dirty="0" err="1" smtClean="0">
                <a:solidFill>
                  <a:srgbClr val="004990"/>
                </a:solidFill>
                <a:latin typeface="Calibri"/>
              </a:rPr>
              <a:t>ilitary</a:t>
            </a:r>
            <a:r>
              <a:rPr lang="en-US" sz="1000" dirty="0" smtClean="0">
                <a:solidFill>
                  <a:srgbClr val="004990"/>
                </a:solidFill>
                <a:latin typeface="Calibri"/>
              </a:rPr>
              <a:t> </a:t>
            </a:r>
            <a:r>
              <a:rPr lang="en-US" sz="1000" dirty="0">
                <a:solidFill>
                  <a:srgbClr val="004990"/>
                </a:solidFill>
                <a:latin typeface="Calibri"/>
              </a:rPr>
              <a:t>vehicles</a:t>
            </a:r>
          </a:p>
          <a:p>
            <a:pPr algn="l" defTabSz="536433" eaLnBrk="0" fontAlgn="auto" hangingPunct="0">
              <a:spcBef>
                <a:spcPts val="300"/>
              </a:spcBef>
              <a:spcAft>
                <a:spcPts val="0"/>
              </a:spcAft>
              <a:buClr>
                <a:srgbClr val="0C1B44"/>
              </a:buClr>
              <a:buFontTx/>
              <a:buChar char="•"/>
            </a:pPr>
            <a:r>
              <a:rPr lang="de-DE" sz="1000" dirty="0">
                <a:solidFill>
                  <a:srgbClr val="004990"/>
                </a:solidFill>
                <a:latin typeface="Calibri"/>
              </a:rPr>
              <a:t>  </a:t>
            </a:r>
            <a:r>
              <a:rPr lang="de-DE" sz="1000" dirty="0" err="1">
                <a:solidFill>
                  <a:srgbClr val="004990"/>
                </a:solidFill>
                <a:latin typeface="Calibri"/>
              </a:rPr>
              <a:t>Vessels</a:t>
            </a:r>
            <a:r>
              <a:rPr lang="de-DE" sz="1000" dirty="0">
                <a:solidFill>
                  <a:srgbClr val="004990"/>
                </a:solidFill>
                <a:latin typeface="Calibri"/>
              </a:rPr>
              <a:t> </a:t>
            </a:r>
            <a:r>
              <a:rPr lang="de-DE" sz="1000" dirty="0" err="1">
                <a:solidFill>
                  <a:srgbClr val="004990"/>
                </a:solidFill>
                <a:latin typeface="Calibri"/>
              </a:rPr>
              <a:t>for</a:t>
            </a:r>
            <a:r>
              <a:rPr lang="de-DE" sz="1000" dirty="0">
                <a:solidFill>
                  <a:srgbClr val="004990"/>
                </a:solidFill>
                <a:latin typeface="Calibri"/>
              </a:rPr>
              <a:t> </a:t>
            </a:r>
            <a:r>
              <a:rPr lang="de-DE" sz="1000" dirty="0" err="1">
                <a:solidFill>
                  <a:srgbClr val="004990"/>
                </a:solidFill>
                <a:latin typeface="Calibri"/>
              </a:rPr>
              <a:t>public</a:t>
            </a:r>
            <a:r>
              <a:rPr lang="de-DE" sz="1000" dirty="0">
                <a:solidFill>
                  <a:srgbClr val="004990"/>
                </a:solidFill>
                <a:latin typeface="Calibri"/>
              </a:rPr>
              <a:t/>
            </a:r>
            <a:br>
              <a:rPr lang="de-DE" sz="1000" dirty="0">
                <a:solidFill>
                  <a:srgbClr val="004990"/>
                </a:solidFill>
                <a:latin typeface="Calibri"/>
              </a:rPr>
            </a:br>
            <a:r>
              <a:rPr lang="de-DE" sz="1000" dirty="0">
                <a:solidFill>
                  <a:srgbClr val="004990"/>
                </a:solidFill>
                <a:latin typeface="Calibri"/>
              </a:rPr>
              <a:t>   </a:t>
            </a:r>
            <a:r>
              <a:rPr lang="de-DE" sz="1000" dirty="0" smtClean="0">
                <a:solidFill>
                  <a:srgbClr val="004990"/>
                </a:solidFill>
                <a:latin typeface="Calibri"/>
              </a:rPr>
              <a:t> </a:t>
            </a:r>
            <a:r>
              <a:rPr lang="de-DE" sz="1000" dirty="0" err="1" smtClean="0">
                <a:solidFill>
                  <a:srgbClr val="004990"/>
                </a:solidFill>
                <a:latin typeface="Calibri"/>
              </a:rPr>
              <a:t>authorities</a:t>
            </a:r>
            <a:endParaRPr lang="de-DE" sz="1000" dirty="0">
              <a:solidFill>
                <a:srgbClr val="004990"/>
              </a:solidFill>
              <a:latin typeface="Calibri"/>
            </a:endParaRPr>
          </a:p>
          <a:p>
            <a:pPr algn="l" defTabSz="536433" eaLnBrk="0" fontAlgn="auto" hangingPunct="0">
              <a:spcBef>
                <a:spcPts val="100"/>
              </a:spcBef>
              <a:spcAft>
                <a:spcPts val="0"/>
              </a:spcAft>
              <a:buClr>
                <a:srgbClr val="0C1B44"/>
              </a:buClr>
              <a:buFontTx/>
              <a:buChar char="•"/>
            </a:pPr>
            <a:r>
              <a:rPr lang="de-DE" sz="1000" dirty="0" smtClean="0">
                <a:solidFill>
                  <a:srgbClr val="004990"/>
                </a:solidFill>
                <a:latin typeface="Calibri"/>
              </a:rPr>
              <a:t> Submarine</a:t>
            </a:r>
            <a:endParaRPr lang="de-DE" sz="1000" dirty="0">
              <a:solidFill>
                <a:srgbClr val="004990"/>
              </a:solidFill>
              <a:latin typeface="Calibri"/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3863305" y="1588827"/>
            <a:ext cx="9398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536433" eaLnBrk="0" fontAlgn="auto" hangingPunct="0">
              <a:spcBef>
                <a:spcPct val="50000"/>
              </a:spcBef>
              <a:spcAft>
                <a:spcPts val="0"/>
              </a:spcAft>
            </a:pPr>
            <a:r>
              <a:rPr lang="de-DE" sz="1100" b="1" dirty="0" err="1" smtClean="0">
                <a:solidFill>
                  <a:prstClr val="white"/>
                </a:solidFill>
                <a:latin typeface="+mj-lt"/>
              </a:rPr>
              <a:t>Oel</a:t>
            </a:r>
            <a:r>
              <a:rPr lang="de-DE" sz="1100" b="1" dirty="0" smtClean="0">
                <a:solidFill>
                  <a:prstClr val="white"/>
                </a:solidFill>
                <a:latin typeface="+mj-lt"/>
              </a:rPr>
              <a:t> &amp; Gas</a:t>
            </a:r>
            <a:endParaRPr lang="de-DE" sz="110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3718774" y="1799438"/>
            <a:ext cx="1220182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defTabSz="536433" eaLnBrk="0" fontAlgn="auto" hangingPunct="0">
              <a:spcBef>
                <a:spcPct val="50000"/>
              </a:spcBef>
              <a:spcAft>
                <a:spcPts val="0"/>
              </a:spcAft>
              <a:buClr>
                <a:srgbClr val="0C1B44"/>
              </a:buClr>
              <a:buFontTx/>
              <a:buChar char="•"/>
            </a:pPr>
            <a:r>
              <a:rPr lang="de-DE" sz="1000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Onshore</a:t>
            </a:r>
          </a:p>
          <a:p>
            <a:pPr algn="l" defTabSz="536433" eaLnBrk="0" fontAlgn="auto" hangingPunct="0">
              <a:spcBef>
                <a:spcPts val="300"/>
              </a:spcBef>
              <a:spcAft>
                <a:spcPts val="0"/>
              </a:spcAft>
              <a:buClr>
                <a:srgbClr val="0C1B44"/>
              </a:buClr>
              <a:buFontTx/>
              <a:buChar char="•"/>
            </a:pPr>
            <a:r>
              <a:rPr lang="de-DE" sz="1000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Offshore</a:t>
            </a:r>
          </a:p>
          <a:p>
            <a:pPr algn="l" defTabSz="536433" eaLnBrk="0" fontAlgn="auto" hangingPunct="0">
              <a:spcBef>
                <a:spcPts val="300"/>
              </a:spcBef>
              <a:spcAft>
                <a:spcPts val="0"/>
              </a:spcAft>
              <a:buClr>
                <a:srgbClr val="0C1B44"/>
              </a:buClr>
              <a:buFontTx/>
              <a:buChar char="•"/>
            </a:pPr>
            <a:r>
              <a:rPr lang="de-DE" sz="1000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000" dirty="0" smtClean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Mechanical drives </a:t>
            </a:r>
            <a:r>
              <a:rPr lang="de-DE" sz="1000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de-DE" sz="1000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de-DE" sz="1000" dirty="0" smtClean="0">
              <a:solidFill>
                <a:srgbClr val="00499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8" name="Picture 23" descr="61040_Bohrturm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" t="-3" r="-37" b="577"/>
          <a:stretch/>
        </p:blipFill>
        <p:spPr bwMode="auto">
          <a:xfrm>
            <a:off x="3796586" y="2757852"/>
            <a:ext cx="1007312" cy="1382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4" descr="Platform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83" t="3689" r="14201"/>
          <a:stretch/>
        </p:blipFill>
        <p:spPr bwMode="auto">
          <a:xfrm>
            <a:off x="3783293" y="4201784"/>
            <a:ext cx="1016656" cy="1203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 Box 32"/>
          <p:cNvSpPr txBox="1">
            <a:spLocks noChangeArrowheads="1"/>
          </p:cNvSpPr>
          <p:nvPr/>
        </p:nvSpPr>
        <p:spPr bwMode="auto">
          <a:xfrm>
            <a:off x="4938956" y="1588827"/>
            <a:ext cx="123686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536433" eaLnBrk="0" fontAlgn="auto" hangingPunct="0">
              <a:spcBef>
                <a:spcPct val="50000"/>
              </a:spcBef>
              <a:spcAft>
                <a:spcPts val="0"/>
              </a:spcAft>
            </a:pPr>
            <a:r>
              <a:rPr lang="de-DE" sz="1100" b="1" dirty="0" smtClean="0">
                <a:solidFill>
                  <a:prstClr val="white"/>
                </a:solidFill>
                <a:latin typeface="+mj-lt"/>
              </a:rPr>
              <a:t>Diesel Systems</a:t>
            </a:r>
            <a:endParaRPr lang="de-DE" sz="110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21" name="Text Box 33"/>
          <p:cNvSpPr txBox="1">
            <a:spLocks noChangeArrowheads="1"/>
          </p:cNvSpPr>
          <p:nvPr/>
        </p:nvSpPr>
        <p:spPr bwMode="auto">
          <a:xfrm>
            <a:off x="7452211" y="1588827"/>
            <a:ext cx="146169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536433" eaLnBrk="0" fontAlgn="auto" hangingPunct="0">
              <a:spcBef>
                <a:spcPct val="50000"/>
              </a:spcBef>
              <a:spcAft>
                <a:spcPts val="0"/>
              </a:spcAft>
            </a:pPr>
            <a:r>
              <a:rPr lang="de-DE" sz="1100" b="1" dirty="0" smtClean="0">
                <a:solidFill>
                  <a:prstClr val="white"/>
                </a:solidFill>
                <a:latin typeface="+mj-lt"/>
              </a:rPr>
              <a:t>Injection Systems</a:t>
            </a:r>
            <a:endParaRPr lang="de-DE" sz="110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22" name="Text Box 36"/>
          <p:cNvSpPr txBox="1">
            <a:spLocks noChangeArrowheads="1"/>
          </p:cNvSpPr>
          <p:nvPr/>
        </p:nvSpPr>
        <p:spPr bwMode="auto">
          <a:xfrm>
            <a:off x="6317957" y="1588827"/>
            <a:ext cx="118178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536433" eaLnBrk="0" fontAlgn="auto" hangingPunct="0">
              <a:spcBef>
                <a:spcPct val="50000"/>
              </a:spcBef>
              <a:spcAft>
                <a:spcPts val="0"/>
              </a:spcAft>
            </a:pPr>
            <a:r>
              <a:rPr lang="de-DE" sz="1100" b="1" dirty="0" smtClean="0">
                <a:solidFill>
                  <a:prstClr val="white"/>
                </a:solidFill>
                <a:latin typeface="+mj-lt"/>
              </a:rPr>
              <a:t>Gas Systems</a:t>
            </a:r>
            <a:endParaRPr lang="de-DE" sz="110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23" name="Text Box 37"/>
          <p:cNvSpPr txBox="1">
            <a:spLocks noChangeArrowheads="1"/>
          </p:cNvSpPr>
          <p:nvPr/>
        </p:nvSpPr>
        <p:spPr bwMode="auto">
          <a:xfrm>
            <a:off x="6175828" y="1804724"/>
            <a:ext cx="1422400" cy="438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defTabSz="536433" eaLnBrk="0" fontAlgn="auto" hangingPunct="0">
              <a:spcBef>
                <a:spcPct val="50000"/>
              </a:spcBef>
              <a:spcAft>
                <a:spcPts val="0"/>
              </a:spcAft>
              <a:buClr>
                <a:srgbClr val="0C1B44"/>
              </a:buClr>
              <a:buFontTx/>
              <a:buChar char="•"/>
            </a:pPr>
            <a:r>
              <a:rPr lang="en-US" sz="1000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Base load plants</a:t>
            </a:r>
          </a:p>
          <a:p>
            <a:pPr algn="l" defTabSz="536433" eaLnBrk="0" fontAlgn="auto" hangingPunct="0">
              <a:spcBef>
                <a:spcPts val="300"/>
              </a:spcBef>
              <a:spcAft>
                <a:spcPts val="0"/>
              </a:spcAft>
              <a:buClr>
                <a:srgbClr val="0C1B44"/>
              </a:buClr>
              <a:buFontTx/>
              <a:buChar char="•"/>
            </a:pPr>
            <a:r>
              <a:rPr lang="en-US" sz="1000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Peak load plants</a:t>
            </a:r>
          </a:p>
        </p:txBody>
      </p:sp>
      <p:pic>
        <p:nvPicPr>
          <p:cNvPr id="24" name="Picture 39" descr="Folie55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9" t="121" r="60179" b="4203"/>
          <a:stretch/>
        </p:blipFill>
        <p:spPr bwMode="auto">
          <a:xfrm>
            <a:off x="6298923" y="2760279"/>
            <a:ext cx="1021579" cy="793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1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6" r="31969" b="5559"/>
          <a:stretch/>
        </p:blipFill>
        <p:spPr bwMode="gray">
          <a:xfrm>
            <a:off x="5114872" y="4617708"/>
            <a:ext cx="985704" cy="787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45" descr="BHKW_aussen_081_ohKamin_O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2" r="22406"/>
          <a:stretch>
            <a:fillRect/>
          </a:stretch>
        </p:blipFill>
        <p:spPr bwMode="auto">
          <a:xfrm>
            <a:off x="6303964" y="3617633"/>
            <a:ext cx="1017586" cy="92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6" descr="Stadt_iS_000003984292L_OE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9" t="8897" r="10558"/>
          <a:stretch>
            <a:fillRect/>
          </a:stretch>
        </p:blipFill>
        <p:spPr bwMode="auto">
          <a:xfrm>
            <a:off x="5114872" y="2757852"/>
            <a:ext cx="984116" cy="796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7" descr="Flugzeug_852928-001_11_V1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52" r="11752"/>
          <a:stretch>
            <a:fillRect/>
          </a:stretch>
        </p:blipFill>
        <p:spPr bwMode="auto">
          <a:xfrm>
            <a:off x="5114872" y="3612609"/>
            <a:ext cx="985704" cy="933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8" descr="LOrange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09" r="5336" b="18051"/>
          <a:stretch>
            <a:fillRect/>
          </a:stretch>
        </p:blipFill>
        <p:spPr bwMode="auto">
          <a:xfrm>
            <a:off x="7689568" y="4617709"/>
            <a:ext cx="1002172" cy="787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50" descr="MTU_MDE_Klèrgas_OE_low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5" t="12341" b="23449"/>
          <a:stretch/>
        </p:blipFill>
        <p:spPr bwMode="auto">
          <a:xfrm>
            <a:off x="6301916" y="4619297"/>
            <a:ext cx="1018587" cy="785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3" descr="Perfect Prescription_tog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89" r="6744" b="18557"/>
          <a:stretch/>
        </p:blipFill>
        <p:spPr bwMode="auto">
          <a:xfrm>
            <a:off x="423486" y="2757852"/>
            <a:ext cx="1009650" cy="435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Grafik 31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82" b="11514"/>
          <a:stretch/>
        </p:blipFill>
        <p:spPr>
          <a:xfrm>
            <a:off x="423486" y="3237715"/>
            <a:ext cx="1011138" cy="435428"/>
          </a:xfrm>
          <a:prstGeom prst="rect">
            <a:avLst/>
          </a:prstGeom>
        </p:spPr>
      </p:pic>
      <p:pic>
        <p:nvPicPr>
          <p:cNvPr id="33" name="Picture 42" descr="MEKO_A_200_SAN_E_Copy TKMS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82" r="8058" b="13147"/>
          <a:stretch>
            <a:fillRect/>
          </a:stretch>
        </p:blipFill>
        <p:spPr bwMode="auto">
          <a:xfrm>
            <a:off x="2679012" y="4778047"/>
            <a:ext cx="1014413" cy="62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8" descr="VT644+Himmel_to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21" b="11937"/>
          <a:stretch>
            <a:fillRect/>
          </a:stretch>
        </p:blipFill>
        <p:spPr bwMode="auto">
          <a:xfrm>
            <a:off x="1552349" y="4778047"/>
            <a:ext cx="1008705" cy="62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4" descr="Wirtgen_2100SM-2"/>
          <p:cNvPicPr>
            <a:picLocks noChangeAspect="1" noChangeArrowheads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26" t="11273" r="5426" b="19799"/>
          <a:stretch/>
        </p:blipFill>
        <p:spPr bwMode="auto">
          <a:xfrm>
            <a:off x="1561063" y="4098597"/>
            <a:ext cx="993642" cy="627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 Box 5"/>
          <p:cNvSpPr txBox="1">
            <a:spLocks noChangeArrowheads="1"/>
          </p:cNvSpPr>
          <p:nvPr/>
        </p:nvSpPr>
        <p:spPr bwMode="auto">
          <a:xfrm>
            <a:off x="314917" y="1809707"/>
            <a:ext cx="1275445" cy="566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defTabSz="536433" eaLnBrk="0" fontAlgn="auto" hangingPunct="0">
              <a:spcBef>
                <a:spcPct val="50000"/>
              </a:spcBef>
              <a:spcAft>
                <a:spcPts val="0"/>
              </a:spcAft>
              <a:buClr>
                <a:srgbClr val="0C1B44"/>
              </a:buClr>
              <a:buFontTx/>
              <a:buChar char="•"/>
            </a:pPr>
            <a:r>
              <a:rPr lang="de-DE" sz="1000" dirty="0">
                <a:solidFill>
                  <a:srgbClr val="004990"/>
                </a:solidFill>
                <a:latin typeface="Calibri"/>
              </a:rPr>
              <a:t> </a:t>
            </a:r>
            <a:r>
              <a:rPr lang="de-DE" sz="1000" dirty="0" err="1">
                <a:solidFill>
                  <a:srgbClr val="004990"/>
                </a:solidFill>
                <a:latin typeface="Calibri"/>
              </a:rPr>
              <a:t>Yachts</a:t>
            </a:r>
            <a:endParaRPr lang="de-DE" sz="1000" dirty="0">
              <a:solidFill>
                <a:srgbClr val="004990"/>
              </a:solidFill>
              <a:latin typeface="Calibri"/>
            </a:endParaRPr>
          </a:p>
          <a:p>
            <a:pPr algn="l" defTabSz="536433" eaLnBrk="0" fontAlgn="auto" hangingPunct="0">
              <a:spcBef>
                <a:spcPts val="100"/>
              </a:spcBef>
              <a:spcAft>
                <a:spcPts val="0"/>
              </a:spcAft>
              <a:buClr>
                <a:srgbClr val="0C1B44"/>
              </a:buClr>
              <a:buFontTx/>
              <a:buChar char="•"/>
            </a:pPr>
            <a:r>
              <a:rPr lang="de-DE" sz="1000" dirty="0">
                <a:solidFill>
                  <a:srgbClr val="004990"/>
                </a:solidFill>
                <a:latin typeface="Calibri"/>
              </a:rPr>
              <a:t> Commercial </a:t>
            </a:r>
            <a:br>
              <a:rPr lang="de-DE" sz="1000" dirty="0">
                <a:solidFill>
                  <a:srgbClr val="004990"/>
                </a:solidFill>
                <a:latin typeface="Calibri"/>
              </a:rPr>
            </a:br>
            <a:r>
              <a:rPr lang="de-DE" sz="1000" dirty="0">
                <a:solidFill>
                  <a:srgbClr val="004990"/>
                </a:solidFill>
                <a:latin typeface="Calibri"/>
              </a:rPr>
              <a:t>   </a:t>
            </a:r>
            <a:r>
              <a:rPr lang="de-DE" sz="1000" dirty="0" err="1" smtClean="0">
                <a:solidFill>
                  <a:srgbClr val="004990"/>
                </a:solidFill>
                <a:latin typeface="Calibri"/>
              </a:rPr>
              <a:t>vessels</a:t>
            </a:r>
            <a:endParaRPr lang="de-DE" sz="1000" dirty="0">
              <a:solidFill>
                <a:srgbClr val="004990"/>
              </a:solidFill>
              <a:latin typeface="Calibri"/>
            </a:endParaRPr>
          </a:p>
        </p:txBody>
      </p:sp>
      <p:pic>
        <p:nvPicPr>
          <p:cNvPr id="37" name="Picture 42"/>
          <p:cNvPicPr>
            <a:picLocks noChangeAspect="1" noChangeArrowheads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86" r="18378" b="11216"/>
          <a:stretch/>
        </p:blipFill>
        <p:spPr bwMode="auto">
          <a:xfrm>
            <a:off x="424066" y="4968547"/>
            <a:ext cx="1015188" cy="436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4985010" y="1799135"/>
            <a:ext cx="1323976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defTabSz="536433" eaLnBrk="0" fontAlgn="auto" hangingPunct="0">
              <a:spcBef>
                <a:spcPts val="300"/>
              </a:spcBef>
              <a:spcAft>
                <a:spcPts val="0"/>
              </a:spcAft>
              <a:buClr>
                <a:srgbClr val="0C1B44"/>
              </a:buClr>
              <a:buFontTx/>
              <a:buChar char="•"/>
            </a:pPr>
            <a:r>
              <a:rPr lang="en-US" sz="1000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Emergency standby</a:t>
            </a:r>
            <a:br>
              <a:rPr lang="en-US" sz="1000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000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systems</a:t>
            </a:r>
          </a:p>
          <a:p>
            <a:pPr algn="l" defTabSz="536433" eaLnBrk="0" fontAlgn="auto" hangingPunct="0">
              <a:spcBef>
                <a:spcPts val="300"/>
              </a:spcBef>
              <a:spcAft>
                <a:spcPts val="0"/>
              </a:spcAft>
              <a:buClr>
                <a:srgbClr val="0C1B44"/>
              </a:buClr>
              <a:buFontTx/>
              <a:buChar char="•"/>
            </a:pPr>
            <a:r>
              <a:rPr lang="en-US" sz="1000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Base load plants</a:t>
            </a:r>
          </a:p>
          <a:p>
            <a:pPr algn="l" defTabSz="536433" eaLnBrk="0" fontAlgn="auto" hangingPunct="0">
              <a:spcBef>
                <a:spcPts val="300"/>
              </a:spcBef>
              <a:spcAft>
                <a:spcPts val="0"/>
              </a:spcAft>
              <a:buClr>
                <a:srgbClr val="0C1B44"/>
              </a:buClr>
              <a:buFontTx/>
              <a:buChar char="•"/>
            </a:pPr>
            <a:r>
              <a:rPr lang="en-US" sz="1000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Peak load plants</a:t>
            </a:r>
          </a:p>
        </p:txBody>
      </p:sp>
      <p:sp>
        <p:nvSpPr>
          <p:cNvPr id="39" name="Text Box 12"/>
          <p:cNvSpPr txBox="1">
            <a:spLocks noChangeArrowheads="1"/>
          </p:cNvSpPr>
          <p:nvPr/>
        </p:nvSpPr>
        <p:spPr bwMode="auto">
          <a:xfrm>
            <a:off x="7533768" y="1807773"/>
            <a:ext cx="1422869" cy="592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defTabSz="536433" eaLnBrk="0" fontAlgn="auto" hangingPunct="0">
              <a:spcBef>
                <a:spcPts val="300"/>
              </a:spcBef>
              <a:spcAft>
                <a:spcPts val="0"/>
              </a:spcAft>
              <a:buClr>
                <a:srgbClr val="0C1B44"/>
              </a:buClr>
              <a:buFontTx/>
              <a:buChar char="•"/>
            </a:pPr>
            <a:r>
              <a:rPr lang="de-DE" sz="1000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High-speed engines</a:t>
            </a:r>
          </a:p>
          <a:p>
            <a:pPr algn="l" defTabSz="536433" eaLnBrk="0" fontAlgn="auto" hangingPunct="0">
              <a:spcBef>
                <a:spcPts val="300"/>
              </a:spcBef>
              <a:spcAft>
                <a:spcPts val="0"/>
              </a:spcAft>
              <a:buClr>
                <a:srgbClr val="0C1B44"/>
              </a:buClr>
              <a:buFontTx/>
              <a:buChar char="•"/>
            </a:pPr>
            <a:r>
              <a:rPr lang="de-DE" sz="1000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Medium-speed </a:t>
            </a:r>
            <a:br>
              <a:rPr lang="de-DE" sz="1000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1000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engines</a:t>
            </a:r>
          </a:p>
        </p:txBody>
      </p:sp>
      <p:pic>
        <p:nvPicPr>
          <p:cNvPr id="40" name="Grafik 39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" t="1" b="5892"/>
          <a:stretch/>
        </p:blipFill>
        <p:spPr>
          <a:xfrm>
            <a:off x="2680812" y="4095208"/>
            <a:ext cx="1009641" cy="630452"/>
          </a:xfrm>
          <a:prstGeom prst="rect">
            <a:avLst/>
          </a:prstGeom>
        </p:spPr>
      </p:pic>
      <p:pic>
        <p:nvPicPr>
          <p:cNvPr id="42" name="Grafik 41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9062" r="3705" b="10750"/>
          <a:stretch/>
        </p:blipFill>
        <p:spPr>
          <a:xfrm>
            <a:off x="421668" y="3724402"/>
            <a:ext cx="1011468" cy="601911"/>
          </a:xfrm>
          <a:prstGeom prst="rect">
            <a:avLst/>
          </a:prstGeom>
        </p:spPr>
      </p:pic>
      <p:pic>
        <p:nvPicPr>
          <p:cNvPr id="43" name="Grafik 42"/>
          <p:cNvPicPr>
            <a:picLocks noChangeAspect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0" b="22090"/>
          <a:stretch/>
        </p:blipFill>
        <p:spPr>
          <a:xfrm>
            <a:off x="424066" y="4382147"/>
            <a:ext cx="1010558" cy="546711"/>
          </a:xfrm>
          <a:prstGeom prst="rect">
            <a:avLst/>
          </a:prstGeom>
        </p:spPr>
      </p:pic>
      <p:pic>
        <p:nvPicPr>
          <p:cNvPr id="46" name="Picture 83" descr="mtu_oe_Logo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5443" y="5416813"/>
            <a:ext cx="1069817" cy="269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Text Box 4"/>
          <p:cNvSpPr txBox="1">
            <a:spLocks noChangeArrowheads="1"/>
          </p:cNvSpPr>
          <p:nvPr/>
        </p:nvSpPr>
        <p:spPr bwMode="auto">
          <a:xfrm>
            <a:off x="554002" y="1374858"/>
            <a:ext cx="423993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536433" eaLnBrk="0" fontAlgn="auto" hangingPunct="0">
              <a:spcBef>
                <a:spcPct val="50000"/>
              </a:spcBef>
              <a:spcAft>
                <a:spcPts val="0"/>
              </a:spcAft>
            </a:pPr>
            <a:r>
              <a:rPr lang="en-US" sz="1200" b="1" dirty="0">
                <a:solidFill>
                  <a:prstClr val="white"/>
                </a:solidFill>
                <a:latin typeface="+mj-lt"/>
              </a:rPr>
              <a:t>Complete Drive and Propulsion Systems</a:t>
            </a:r>
          </a:p>
        </p:txBody>
      </p:sp>
      <p:sp>
        <p:nvSpPr>
          <p:cNvPr id="49" name="Text Box 4"/>
          <p:cNvSpPr txBox="1">
            <a:spLocks noChangeArrowheads="1"/>
          </p:cNvSpPr>
          <p:nvPr/>
        </p:nvSpPr>
        <p:spPr bwMode="auto">
          <a:xfrm>
            <a:off x="4879975" y="1374858"/>
            <a:ext cx="26197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536433" eaLnBrk="0" fontAlgn="auto" hangingPunct="0">
              <a:spcBef>
                <a:spcPct val="50000"/>
              </a:spcBef>
              <a:spcAft>
                <a:spcPts val="0"/>
              </a:spcAft>
            </a:pPr>
            <a:r>
              <a:rPr lang="de-DE" sz="1200" b="1" dirty="0">
                <a:solidFill>
                  <a:prstClr val="white"/>
                </a:solidFill>
                <a:latin typeface="+mj-lt"/>
              </a:rPr>
              <a:t>Decentralized </a:t>
            </a:r>
            <a:r>
              <a:rPr lang="de-DE" sz="1200" b="1" dirty="0" smtClean="0">
                <a:solidFill>
                  <a:prstClr val="white"/>
                </a:solidFill>
                <a:latin typeface="+mj-lt"/>
              </a:rPr>
              <a:t>Energy Systems </a:t>
            </a:r>
            <a:endParaRPr lang="de-DE" sz="120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50" name="Text Box 4"/>
          <p:cNvSpPr txBox="1">
            <a:spLocks noChangeArrowheads="1"/>
          </p:cNvSpPr>
          <p:nvPr/>
        </p:nvSpPr>
        <p:spPr bwMode="auto">
          <a:xfrm>
            <a:off x="7561333" y="1374858"/>
            <a:ext cx="123877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536433" eaLnBrk="0" fontAlgn="auto" hangingPunct="0">
              <a:spcBef>
                <a:spcPct val="50000"/>
              </a:spcBef>
              <a:spcAft>
                <a:spcPts val="0"/>
              </a:spcAft>
            </a:pPr>
            <a:r>
              <a:rPr lang="de-DE" sz="1200" b="1" dirty="0" smtClean="0">
                <a:solidFill>
                  <a:prstClr val="white"/>
                </a:solidFill>
                <a:latin typeface="+mj-lt"/>
              </a:rPr>
              <a:t>Components</a:t>
            </a:r>
            <a:endParaRPr lang="de-DE" sz="120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51" name="Rechteck 50"/>
          <p:cNvSpPr/>
          <p:nvPr/>
        </p:nvSpPr>
        <p:spPr>
          <a:xfrm>
            <a:off x="6107867" y="5443456"/>
            <a:ext cx="137088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536433" fontAlgn="auto">
              <a:spcBef>
                <a:spcPts val="0"/>
              </a:spcBef>
              <a:spcAft>
                <a:spcPts val="0"/>
              </a:spcAft>
            </a:pPr>
            <a:r>
              <a:rPr lang="de-DE" sz="1000" b="1" dirty="0">
                <a:solidFill>
                  <a:srgbClr val="000000"/>
                </a:solidFill>
                <a:latin typeface="+mj-lt"/>
              </a:rPr>
              <a:t>Bergen Engines AS</a:t>
            </a:r>
          </a:p>
        </p:txBody>
      </p:sp>
      <p:sp>
        <p:nvSpPr>
          <p:cNvPr id="60" name="Rechteck 59"/>
          <p:cNvSpPr/>
          <p:nvPr/>
        </p:nvSpPr>
        <p:spPr>
          <a:xfrm>
            <a:off x="293688" y="1416050"/>
            <a:ext cx="4586287" cy="4352321"/>
          </a:xfrm>
          <a:prstGeom prst="rect">
            <a:avLst/>
          </a:prstGeom>
          <a:noFill/>
          <a:ln w="12700">
            <a:solidFill>
              <a:srgbClr val="5D4C6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536433" fontAlgn="auto">
              <a:spcBef>
                <a:spcPts val="0"/>
              </a:spcBef>
              <a:spcAft>
                <a:spcPts val="0"/>
              </a:spcAft>
            </a:pPr>
            <a:endParaRPr lang="de-DE" sz="2100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61" name="Rechteck 60"/>
          <p:cNvSpPr/>
          <p:nvPr/>
        </p:nvSpPr>
        <p:spPr>
          <a:xfrm>
            <a:off x="4955097" y="1416050"/>
            <a:ext cx="2491471" cy="4355783"/>
          </a:xfrm>
          <a:prstGeom prst="rect">
            <a:avLst/>
          </a:prstGeom>
          <a:noFill/>
          <a:ln w="12700">
            <a:solidFill>
              <a:srgbClr val="5D4C6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536433" fontAlgn="auto">
              <a:spcBef>
                <a:spcPts val="0"/>
              </a:spcBef>
              <a:spcAft>
                <a:spcPts val="0"/>
              </a:spcAft>
            </a:pPr>
            <a:endParaRPr lang="de-DE" sz="2100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62" name="Rechteck 61"/>
          <p:cNvSpPr/>
          <p:nvPr/>
        </p:nvSpPr>
        <p:spPr>
          <a:xfrm>
            <a:off x="7499739" y="1416050"/>
            <a:ext cx="1356924" cy="4355830"/>
          </a:xfrm>
          <a:prstGeom prst="rect">
            <a:avLst/>
          </a:prstGeom>
          <a:noFill/>
          <a:ln w="12700">
            <a:solidFill>
              <a:srgbClr val="5D4C6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536433" fontAlgn="auto">
              <a:spcBef>
                <a:spcPts val="0"/>
              </a:spcBef>
              <a:spcAft>
                <a:spcPts val="0"/>
              </a:spcAft>
            </a:pPr>
            <a:endParaRPr lang="de-DE" sz="2100" dirty="0">
              <a:solidFill>
                <a:prstClr val="white"/>
              </a:solidFill>
              <a:latin typeface="+mj-lt"/>
            </a:endParaRPr>
          </a:p>
        </p:txBody>
      </p:sp>
      <p:pic>
        <p:nvPicPr>
          <p:cNvPr id="55" name="Picture 4"/>
          <p:cNvPicPr>
            <a:picLocks noChangeAspect="1" noChangeArrowheads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0" t="60272" r="50000" b="19697"/>
          <a:stretch/>
        </p:blipFill>
        <p:spPr bwMode="auto">
          <a:xfrm>
            <a:off x="2698157" y="2760279"/>
            <a:ext cx="980080" cy="617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43" t="26816" r="9783" b="15519"/>
          <a:stretch/>
        </p:blipFill>
        <p:spPr bwMode="auto">
          <a:xfrm>
            <a:off x="2686320" y="3441608"/>
            <a:ext cx="1003754" cy="583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Grafik 56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7569" y="5494538"/>
            <a:ext cx="768952" cy="197666"/>
          </a:xfrm>
          <a:prstGeom prst="rect">
            <a:avLst/>
          </a:prstGeom>
        </p:spPr>
      </p:pic>
      <p:sp>
        <p:nvSpPr>
          <p:cNvPr id="59" name="Rechteck 58"/>
          <p:cNvSpPr/>
          <p:nvPr/>
        </p:nvSpPr>
        <p:spPr>
          <a:xfrm>
            <a:off x="2602895" y="5438943"/>
            <a:ext cx="137088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536433" fontAlgn="auto">
              <a:spcBef>
                <a:spcPts val="0"/>
              </a:spcBef>
              <a:spcAft>
                <a:spcPts val="0"/>
              </a:spcAft>
            </a:pPr>
            <a:r>
              <a:rPr lang="de-DE" sz="1000" b="1" dirty="0">
                <a:solidFill>
                  <a:srgbClr val="000000"/>
                </a:solidFill>
                <a:latin typeface="+mj-lt"/>
              </a:rPr>
              <a:t>Bergen Engines AS</a:t>
            </a:r>
          </a:p>
        </p:txBody>
      </p:sp>
      <p:pic>
        <p:nvPicPr>
          <p:cNvPr id="63" name="Grafik 62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679" y="5448950"/>
            <a:ext cx="901343" cy="310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20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MTU </a:t>
            </a:r>
            <a:r>
              <a:rPr lang="fi-FI" b="1" dirty="0" smtClean="0"/>
              <a:t>Value</a:t>
            </a:r>
            <a:r>
              <a:rPr lang="fi-FI" dirty="0" smtClean="0"/>
              <a:t>Care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sz="2400" dirty="0"/>
              <a:t>A</a:t>
            </a:r>
            <a:r>
              <a:rPr lang="fr-FR" sz="2400" dirty="0" smtClean="0"/>
              <a:t> full line of Products and Services to help you keep going.</a:t>
            </a:r>
            <a:endParaRPr lang="fr-FR" sz="2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1200" b="1" dirty="0" smtClean="0"/>
              <a:t>Value</a:t>
            </a:r>
            <a:r>
              <a:rPr lang="en-US" sz="1200" dirty="0" smtClean="0"/>
              <a:t>Service</a:t>
            </a:r>
          </a:p>
          <a:p>
            <a:pPr>
              <a:spcAft>
                <a:spcPts val="0"/>
              </a:spcAft>
            </a:pPr>
            <a:r>
              <a:rPr lang="en-US" sz="1050" dirty="0" smtClean="0"/>
              <a:t>Extensive global service and support </a:t>
            </a:r>
            <a:br>
              <a:rPr lang="en-US" sz="1050" dirty="0" smtClean="0"/>
            </a:br>
            <a:r>
              <a:rPr lang="en-US" sz="1050" dirty="0" smtClean="0"/>
              <a:t>to help you maximize performance</a:t>
            </a:r>
          </a:p>
          <a:p>
            <a:pPr>
              <a:spcAft>
                <a:spcPts val="0"/>
              </a:spcAft>
            </a:pPr>
            <a:r>
              <a:rPr lang="en-US" sz="1050" dirty="0" smtClean="0"/>
              <a:t>and uptime.</a:t>
            </a:r>
          </a:p>
          <a:p>
            <a:endParaRPr lang="en-US" sz="400" dirty="0" smtClean="0"/>
          </a:p>
          <a:p>
            <a:r>
              <a:rPr lang="en-US" sz="950" dirty="0" smtClean="0"/>
              <a:t>• Customized Care</a:t>
            </a:r>
          </a:p>
          <a:p>
            <a:r>
              <a:rPr lang="en-US" sz="950" dirty="0" smtClean="0"/>
              <a:t>• Extended Coverage</a:t>
            </a:r>
          </a:p>
          <a:p>
            <a:r>
              <a:rPr lang="en-US" sz="950" dirty="0"/>
              <a:t>• Extended </a:t>
            </a:r>
            <a:r>
              <a:rPr lang="en-US" sz="950" dirty="0" smtClean="0"/>
              <a:t>Propulsion Coverage</a:t>
            </a:r>
          </a:p>
          <a:p>
            <a:r>
              <a:rPr lang="en-US" sz="950" dirty="0" smtClean="0"/>
              <a:t>• Annual Check</a:t>
            </a:r>
          </a:p>
          <a:p>
            <a:r>
              <a:rPr lang="en-US" sz="950" dirty="0" smtClean="0"/>
              <a:t>• Maintenance, Repair and Overhaul</a:t>
            </a:r>
          </a:p>
          <a:p>
            <a:r>
              <a:rPr lang="en-US" sz="950" dirty="0" smtClean="0"/>
              <a:t>• Remote Services</a:t>
            </a:r>
          </a:p>
          <a:p>
            <a:r>
              <a:rPr lang="en-US" sz="950" dirty="0" smtClean="0"/>
              <a:t>• Technical Documentation</a:t>
            </a:r>
          </a:p>
          <a:p>
            <a:r>
              <a:rPr lang="en-US" sz="950" dirty="0" smtClean="0"/>
              <a:t>• Training</a:t>
            </a:r>
          </a:p>
          <a:p>
            <a:r>
              <a:rPr lang="en-US" sz="950" dirty="0" smtClean="0"/>
              <a:t>• Service Units</a:t>
            </a:r>
          </a:p>
          <a:p>
            <a:r>
              <a:rPr lang="en-US" sz="950" dirty="0" smtClean="0"/>
              <a:t>• Workshop and Test Bench Solutions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1200" b="1" dirty="0" smtClean="0"/>
              <a:t>Value</a:t>
            </a:r>
            <a:r>
              <a:rPr lang="en-US" sz="1200" dirty="0" smtClean="0"/>
              <a:t>Spares</a:t>
            </a:r>
            <a:endParaRPr lang="en-US" sz="1200" dirty="0" smtClean="0">
              <a:solidFill>
                <a:srgbClr val="FFFFFF"/>
              </a:solidFill>
            </a:endParaRPr>
          </a:p>
          <a:p>
            <a:pPr lvl="0">
              <a:spcAft>
                <a:spcPts val="0"/>
              </a:spcAft>
            </a:pPr>
            <a:r>
              <a:rPr lang="en-US" sz="1050" dirty="0" smtClean="0">
                <a:solidFill>
                  <a:srgbClr val="FFFFFF"/>
                </a:solidFill>
              </a:rPr>
              <a:t>Genuine spare parts and top-quality consumables designed specifically</a:t>
            </a:r>
          </a:p>
          <a:p>
            <a:pPr lvl="0">
              <a:spcAft>
                <a:spcPts val="0"/>
              </a:spcAft>
            </a:pPr>
            <a:r>
              <a:rPr lang="en-US" sz="1050" dirty="0" smtClean="0">
                <a:solidFill>
                  <a:srgbClr val="FFFFFF"/>
                </a:solidFill>
              </a:rPr>
              <a:t>for MTU engines and systems.</a:t>
            </a:r>
          </a:p>
          <a:p>
            <a:pPr lvl="0"/>
            <a:endParaRPr lang="en-US" sz="400" dirty="0" smtClean="0">
              <a:solidFill>
                <a:srgbClr val="FFFFFF"/>
              </a:solidFill>
            </a:endParaRPr>
          </a:p>
          <a:p>
            <a:pPr lvl="0"/>
            <a:r>
              <a:rPr lang="en-US" sz="950" dirty="0" smtClean="0">
                <a:solidFill>
                  <a:srgbClr val="FFFFFF"/>
                </a:solidFill>
              </a:rPr>
              <a:t>• Genuine Parts</a:t>
            </a:r>
          </a:p>
          <a:p>
            <a:pPr lvl="0"/>
            <a:r>
              <a:rPr lang="en-US" sz="950" dirty="0" smtClean="0">
                <a:solidFill>
                  <a:srgbClr val="FFFFFF"/>
                </a:solidFill>
              </a:rPr>
              <a:t>• Consumables (Filters, Oil, Coolant)</a:t>
            </a:r>
          </a:p>
          <a:p>
            <a:pPr lvl="0"/>
            <a:r>
              <a:rPr lang="en-US" sz="950" dirty="0" smtClean="0">
                <a:solidFill>
                  <a:srgbClr val="FFFFFF"/>
                </a:solidFill>
              </a:rPr>
              <a:t>• Detroit Diesel 2-Cycle Parts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172200" y="3124200"/>
            <a:ext cx="2590800" cy="2590800"/>
          </a:xfrm>
        </p:spPr>
        <p:txBody>
          <a:bodyPr/>
          <a:lstStyle/>
          <a:p>
            <a:r>
              <a:rPr lang="en-US" sz="1200" b="1" dirty="0" smtClean="0"/>
              <a:t>Value</a:t>
            </a:r>
            <a:r>
              <a:rPr lang="en-US" sz="1200" dirty="0" smtClean="0"/>
              <a:t>Exchange</a:t>
            </a:r>
          </a:p>
          <a:p>
            <a:pPr>
              <a:spcAft>
                <a:spcPts val="0"/>
              </a:spcAft>
            </a:pPr>
            <a:r>
              <a:rPr lang="en-US" sz="1050" dirty="0" smtClean="0"/>
              <a:t>Remanufactured engines, systems and service parts, engineered with the same high-quality standards as new products.</a:t>
            </a:r>
          </a:p>
          <a:p>
            <a:endParaRPr lang="en-US" sz="400" dirty="0" smtClean="0"/>
          </a:p>
          <a:p>
            <a:r>
              <a:rPr lang="en-US" sz="950" dirty="0" smtClean="0"/>
              <a:t>• Remanufactured Parts</a:t>
            </a:r>
          </a:p>
          <a:p>
            <a:r>
              <a:rPr lang="en-US" sz="950" dirty="0" smtClean="0"/>
              <a:t>• Remanufactured Engines, Systems </a:t>
            </a:r>
            <a:br>
              <a:rPr lang="en-US" sz="950" dirty="0" smtClean="0"/>
            </a:br>
            <a:r>
              <a:rPr lang="en-US" sz="950" dirty="0" smtClean="0"/>
              <a:t>   and PowerPacks</a:t>
            </a:r>
            <a:r>
              <a:rPr lang="en-US" sz="950" baseline="30000" dirty="0" smtClean="0"/>
              <a:t>®</a:t>
            </a:r>
          </a:p>
          <a:p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638" y="35766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9763" b="18135"/>
          <a:stretch/>
        </p:blipFill>
        <p:spPr bwMode="auto">
          <a:xfrm>
            <a:off x="283464" y="1415418"/>
            <a:ext cx="2798064" cy="1556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4" t="3846" r="17137" b="3846"/>
          <a:stretch/>
        </p:blipFill>
        <p:spPr bwMode="auto">
          <a:xfrm>
            <a:off x="3172968" y="1415418"/>
            <a:ext cx="2807208" cy="1556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3" t="3077" r="14867" b="4615"/>
          <a:stretch/>
        </p:blipFill>
        <p:spPr bwMode="auto">
          <a:xfrm>
            <a:off x="6071616" y="1415418"/>
            <a:ext cx="2788920" cy="1556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506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0216" y="376241"/>
            <a:ext cx="6018210" cy="769937"/>
          </a:xfrm>
        </p:spPr>
        <p:txBody>
          <a:bodyPr/>
          <a:lstStyle/>
          <a:p>
            <a:r>
              <a:rPr lang="en-GB" dirty="0" smtClean="0"/>
              <a:t>Our Vision</a:t>
            </a:r>
            <a:endParaRPr lang="en-GB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 marL="23813" indent="0" algn="ctr">
              <a:buNone/>
            </a:pPr>
            <a:r>
              <a:rPr lang="en-GB" sz="3600" b="1" dirty="0" smtClean="0"/>
              <a:t/>
            </a:r>
            <a:br>
              <a:rPr lang="en-GB" sz="3600" b="1" dirty="0" smtClean="0"/>
            </a:br>
            <a:endParaRPr lang="en-GB" sz="3600" b="1" dirty="0" smtClean="0"/>
          </a:p>
          <a:p>
            <a:pPr marL="23813" indent="0" algn="ctr">
              <a:buNone/>
            </a:pPr>
            <a:r>
              <a:rPr lang="en-GB" sz="3200" dirty="0" smtClean="0">
                <a:solidFill>
                  <a:srgbClr val="5D4C62"/>
                </a:solidFill>
              </a:rPr>
              <a:t>We are the preferred partner</a:t>
            </a:r>
          </a:p>
          <a:p>
            <a:pPr marL="23813" indent="0" algn="ctr">
              <a:lnSpc>
                <a:spcPct val="100000"/>
              </a:lnSpc>
              <a:buNone/>
            </a:pPr>
            <a:r>
              <a:rPr lang="en-GB" sz="3200" dirty="0" smtClean="0">
                <a:solidFill>
                  <a:srgbClr val="5D4C62"/>
                </a:solidFill>
              </a:rPr>
              <a:t>for sustainable solutions</a:t>
            </a:r>
          </a:p>
          <a:p>
            <a:pPr marL="23813" indent="0" algn="ctr">
              <a:lnSpc>
                <a:spcPct val="100000"/>
              </a:lnSpc>
              <a:buNone/>
            </a:pPr>
            <a:r>
              <a:rPr lang="en-GB" sz="3200" dirty="0" smtClean="0">
                <a:solidFill>
                  <a:srgbClr val="5D4C62"/>
                </a:solidFill>
              </a:rPr>
              <a:t>in power, propulsion and services.</a:t>
            </a:r>
            <a:br>
              <a:rPr lang="en-GB" sz="3200" dirty="0" smtClean="0">
                <a:solidFill>
                  <a:srgbClr val="5D4C62"/>
                </a:solidFill>
              </a:rPr>
            </a:br>
            <a:endParaRPr lang="en-GB" sz="3200" dirty="0" smtClean="0">
              <a:solidFill>
                <a:srgbClr val="5D4C62"/>
              </a:solidFill>
            </a:endParaRPr>
          </a:p>
          <a:p>
            <a:pPr marL="23813" indent="0" algn="ctr">
              <a:lnSpc>
                <a:spcPct val="100000"/>
              </a:lnSpc>
              <a:buNone/>
            </a:pPr>
            <a:r>
              <a:rPr lang="en-GB" sz="3200" dirty="0" smtClean="0">
                <a:solidFill>
                  <a:srgbClr val="5D4C62"/>
                </a:solidFill>
              </a:rPr>
              <a:t>“Your Powerful Partner”</a:t>
            </a:r>
          </a:p>
          <a:p>
            <a:pPr marL="23813" indent="0" algn="ctr">
              <a:buNone/>
            </a:pP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23708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 bwMode="auto">
          <a:xfrm>
            <a:off x="6949457" y="5242163"/>
            <a:ext cx="1870402" cy="375505"/>
          </a:xfrm>
          <a:prstGeom prst="rect">
            <a:avLst/>
          </a:prstGeom>
          <a:solidFill>
            <a:srgbClr val="76A2C6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Roots</a:t>
            </a:r>
            <a:br>
              <a:rPr lang="en-US" dirty="0"/>
            </a:br>
            <a:r>
              <a:rPr lang="en-US" dirty="0"/>
              <a:t>A Firm Foundation for the Future</a:t>
            </a:r>
            <a:endParaRPr lang="de-DE" dirty="0"/>
          </a:p>
        </p:txBody>
      </p:sp>
      <p:sp>
        <p:nvSpPr>
          <p:cNvPr id="9228" name="Rectangle 11"/>
          <p:cNvSpPr>
            <a:spLocks noChangeArrowheads="1"/>
          </p:cNvSpPr>
          <p:nvPr/>
        </p:nvSpPr>
        <p:spPr bwMode="gray">
          <a:xfrm>
            <a:off x="4829943" y="3777085"/>
            <a:ext cx="1100847" cy="5043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0" rIns="0" bIns="36000" anchor="b"/>
          <a:lstStyle/>
          <a:p>
            <a:pPr algn="l">
              <a:lnSpc>
                <a:spcPct val="100000"/>
              </a:lnSpc>
              <a:spcBef>
                <a:spcPct val="20000"/>
              </a:spcBef>
              <a:buClrTx/>
              <a:buFont typeface="Arial" charset="0"/>
              <a:buNone/>
            </a:pPr>
            <a:r>
              <a:rPr lang="en-US" sz="1000" b="1" dirty="0"/>
              <a:t>Sale by DaimlerChrysler to EQT</a:t>
            </a:r>
            <a:endParaRPr lang="en-US" sz="1000" b="1" dirty="0" smtClean="0"/>
          </a:p>
        </p:txBody>
      </p:sp>
      <p:sp>
        <p:nvSpPr>
          <p:cNvPr id="9240" name="Line 23"/>
          <p:cNvSpPr>
            <a:spLocks noChangeShapeType="1"/>
          </p:cNvSpPr>
          <p:nvPr/>
        </p:nvSpPr>
        <p:spPr bwMode="gray">
          <a:xfrm flipH="1" flipV="1">
            <a:off x="2568989" y="3514724"/>
            <a:ext cx="667" cy="232537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 sz="1000" dirty="0"/>
          </a:p>
        </p:txBody>
      </p:sp>
      <p:sp>
        <p:nvSpPr>
          <p:cNvPr id="46" name="Eingekerbter Richtungspfeil 45"/>
          <p:cNvSpPr/>
          <p:nvPr/>
        </p:nvSpPr>
        <p:spPr bwMode="auto">
          <a:xfrm>
            <a:off x="358592" y="3115959"/>
            <a:ext cx="612000" cy="381000"/>
          </a:xfrm>
          <a:prstGeom prst="chevron">
            <a:avLst>
              <a:gd name="adj" fmla="val 27359"/>
            </a:avLst>
          </a:prstGeom>
          <a:solidFill>
            <a:srgbClr val="5D4C62"/>
          </a:solidFill>
          <a:ln>
            <a:noFill/>
          </a:ln>
          <a:effectLst/>
          <a:extLst/>
        </p:spPr>
        <p:txBody>
          <a:bodyPr wrap="none" lIns="90000" tIns="46800" rIns="198000" bIns="46800" anchor="ctr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 smtClean="0">
                <a:solidFill>
                  <a:schemeClr val="bg1"/>
                </a:solidFill>
              </a:rPr>
              <a:t>  </a:t>
            </a:r>
            <a:r>
              <a:rPr lang="de-DE" sz="1000" b="1" dirty="0" smtClean="0">
                <a:solidFill>
                  <a:schemeClr val="bg1"/>
                </a:solidFill>
              </a:rPr>
              <a:t>1909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47" name="Eingekerbter Richtungspfeil 46"/>
          <p:cNvSpPr/>
          <p:nvPr/>
        </p:nvSpPr>
        <p:spPr bwMode="auto">
          <a:xfrm>
            <a:off x="1782534" y="3115959"/>
            <a:ext cx="612000" cy="381000"/>
          </a:xfrm>
          <a:prstGeom prst="chevron">
            <a:avLst>
              <a:gd name="adj" fmla="val 27359"/>
            </a:avLst>
          </a:prstGeom>
          <a:solidFill>
            <a:srgbClr val="5D4C62"/>
          </a:solidFill>
          <a:ln>
            <a:noFill/>
          </a:ln>
          <a:effectLst/>
          <a:extLst/>
        </p:spPr>
        <p:txBody>
          <a:bodyPr wrap="none" lIns="90000" tIns="46800" rIns="198000" bIns="46800" anchor="ctr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 smtClean="0">
                <a:solidFill>
                  <a:schemeClr val="bg1"/>
                </a:solidFill>
              </a:rPr>
              <a:t>  </a:t>
            </a:r>
            <a:r>
              <a:rPr lang="de-DE" sz="1000" b="1" dirty="0" smtClean="0">
                <a:solidFill>
                  <a:schemeClr val="bg1"/>
                </a:solidFill>
              </a:rPr>
              <a:t>1918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48" name="Eingekerbter Richtungspfeil 47"/>
          <p:cNvSpPr/>
          <p:nvPr/>
        </p:nvSpPr>
        <p:spPr bwMode="auto">
          <a:xfrm>
            <a:off x="2494505" y="3115959"/>
            <a:ext cx="612000" cy="381000"/>
          </a:xfrm>
          <a:prstGeom prst="chevron">
            <a:avLst>
              <a:gd name="adj" fmla="val 27359"/>
            </a:avLst>
          </a:prstGeom>
          <a:solidFill>
            <a:srgbClr val="76A2C6"/>
          </a:solidFill>
          <a:ln>
            <a:noFill/>
          </a:ln>
          <a:effectLst/>
          <a:extLst/>
        </p:spPr>
        <p:txBody>
          <a:bodyPr wrap="none" lIns="90000" tIns="46800" rIns="198000" bIns="46800" anchor="ctr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 smtClean="0">
                <a:solidFill>
                  <a:schemeClr val="bg1"/>
                </a:solidFill>
              </a:rPr>
              <a:t>  </a:t>
            </a:r>
            <a:r>
              <a:rPr lang="de-DE" sz="1000" b="1" dirty="0" smtClean="0">
                <a:solidFill>
                  <a:schemeClr val="bg1"/>
                </a:solidFill>
              </a:rPr>
              <a:t>1933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49" name="Eingekerbter Richtungspfeil 48"/>
          <p:cNvSpPr/>
          <p:nvPr/>
        </p:nvSpPr>
        <p:spPr bwMode="auto">
          <a:xfrm>
            <a:off x="3918447" y="3115959"/>
            <a:ext cx="612000" cy="381000"/>
          </a:xfrm>
          <a:prstGeom prst="chevron">
            <a:avLst>
              <a:gd name="adj" fmla="val 27359"/>
            </a:avLst>
          </a:prstGeom>
          <a:solidFill>
            <a:srgbClr val="5D4C62"/>
          </a:solidFill>
          <a:ln>
            <a:noFill/>
          </a:ln>
          <a:effectLst/>
          <a:extLst/>
        </p:spPr>
        <p:txBody>
          <a:bodyPr wrap="none" lIns="90000" tIns="46800" rIns="198000" bIns="46800" anchor="ctr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 smtClean="0">
                <a:solidFill>
                  <a:schemeClr val="bg1"/>
                </a:solidFill>
              </a:rPr>
              <a:t>  </a:t>
            </a:r>
            <a:r>
              <a:rPr lang="de-DE" sz="1000" b="1" dirty="0" smtClean="0">
                <a:solidFill>
                  <a:schemeClr val="bg1"/>
                </a:solidFill>
              </a:rPr>
              <a:t>1969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50" name="Eingekerbter Richtungspfeil 49"/>
          <p:cNvSpPr/>
          <p:nvPr/>
        </p:nvSpPr>
        <p:spPr bwMode="auto">
          <a:xfrm>
            <a:off x="4630418" y="3115959"/>
            <a:ext cx="612000" cy="381000"/>
          </a:xfrm>
          <a:prstGeom prst="chevron">
            <a:avLst>
              <a:gd name="adj" fmla="val 27359"/>
            </a:avLst>
          </a:prstGeom>
          <a:solidFill>
            <a:srgbClr val="5D4C62"/>
          </a:solidFill>
          <a:ln>
            <a:noFill/>
          </a:ln>
          <a:effectLst/>
          <a:extLst/>
        </p:spPr>
        <p:txBody>
          <a:bodyPr wrap="none" lIns="90000" tIns="46800" rIns="198000" bIns="46800" anchor="ctr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 smtClean="0">
                <a:solidFill>
                  <a:schemeClr val="bg1"/>
                </a:solidFill>
              </a:rPr>
              <a:t>  </a:t>
            </a:r>
            <a:r>
              <a:rPr lang="de-DE" sz="1000" b="1" dirty="0" smtClean="0">
                <a:solidFill>
                  <a:schemeClr val="bg1"/>
                </a:solidFill>
              </a:rPr>
              <a:t>2001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51" name="Eingekerbter Richtungspfeil 50"/>
          <p:cNvSpPr/>
          <p:nvPr/>
        </p:nvSpPr>
        <p:spPr bwMode="auto">
          <a:xfrm>
            <a:off x="5342389" y="3115959"/>
            <a:ext cx="612000" cy="381000"/>
          </a:xfrm>
          <a:prstGeom prst="chevron">
            <a:avLst>
              <a:gd name="adj" fmla="val 27359"/>
            </a:avLst>
          </a:prstGeom>
          <a:solidFill>
            <a:srgbClr val="76A2C6"/>
          </a:solidFill>
          <a:ln>
            <a:noFill/>
          </a:ln>
          <a:effectLst/>
          <a:extLst/>
        </p:spPr>
        <p:txBody>
          <a:bodyPr wrap="none" lIns="90000" tIns="46800" rIns="198000" bIns="46800" anchor="ctr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 smtClean="0">
                <a:solidFill>
                  <a:schemeClr val="bg1"/>
                </a:solidFill>
              </a:rPr>
              <a:t>  </a:t>
            </a:r>
            <a:r>
              <a:rPr lang="de-DE" sz="1000" b="1" dirty="0" smtClean="0">
                <a:solidFill>
                  <a:schemeClr val="bg1"/>
                </a:solidFill>
              </a:rPr>
              <a:t>2005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52" name="Eingekerbter Richtungspfeil 51"/>
          <p:cNvSpPr/>
          <p:nvPr/>
        </p:nvSpPr>
        <p:spPr bwMode="auto">
          <a:xfrm>
            <a:off x="6054360" y="3115959"/>
            <a:ext cx="612000" cy="381000"/>
          </a:xfrm>
          <a:prstGeom prst="chevron">
            <a:avLst>
              <a:gd name="adj" fmla="val 27359"/>
            </a:avLst>
          </a:prstGeom>
          <a:solidFill>
            <a:srgbClr val="76A2C6"/>
          </a:solidFill>
          <a:ln>
            <a:noFill/>
          </a:ln>
          <a:effectLst/>
          <a:extLst/>
        </p:spPr>
        <p:txBody>
          <a:bodyPr wrap="none" lIns="90000" tIns="46800" rIns="198000" bIns="46800" anchor="ctr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 smtClean="0">
                <a:solidFill>
                  <a:schemeClr val="bg1"/>
                </a:solidFill>
              </a:rPr>
              <a:t>  </a:t>
            </a:r>
            <a:r>
              <a:rPr lang="de-DE" sz="1000" b="1" dirty="0" smtClean="0">
                <a:solidFill>
                  <a:schemeClr val="bg1"/>
                </a:solidFill>
              </a:rPr>
              <a:t>2006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56" name="Eingekerbter Richtungspfeil 55"/>
          <p:cNvSpPr/>
          <p:nvPr/>
        </p:nvSpPr>
        <p:spPr bwMode="auto">
          <a:xfrm>
            <a:off x="6766331" y="3115959"/>
            <a:ext cx="612000" cy="381000"/>
          </a:xfrm>
          <a:prstGeom prst="chevron">
            <a:avLst>
              <a:gd name="adj" fmla="val 27359"/>
            </a:avLst>
          </a:prstGeom>
          <a:solidFill>
            <a:srgbClr val="76A2C6"/>
          </a:solidFill>
          <a:ln>
            <a:noFill/>
          </a:ln>
          <a:effectLst/>
          <a:extLst/>
        </p:spPr>
        <p:txBody>
          <a:bodyPr wrap="none" lIns="90000" tIns="46800" rIns="198000" bIns="46800" anchor="ctr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 smtClean="0">
                <a:solidFill>
                  <a:schemeClr val="bg1"/>
                </a:solidFill>
              </a:rPr>
              <a:t>  </a:t>
            </a:r>
            <a:r>
              <a:rPr lang="de-DE" sz="1000" b="1" dirty="0" smtClean="0">
                <a:solidFill>
                  <a:schemeClr val="bg1"/>
                </a:solidFill>
              </a:rPr>
              <a:t>2011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57" name="Eingekerbter Richtungspfeil 56"/>
          <p:cNvSpPr/>
          <p:nvPr/>
        </p:nvSpPr>
        <p:spPr bwMode="auto">
          <a:xfrm>
            <a:off x="7478302" y="3098541"/>
            <a:ext cx="612000" cy="381000"/>
          </a:xfrm>
          <a:prstGeom prst="chevron">
            <a:avLst>
              <a:gd name="adj" fmla="val 27359"/>
            </a:avLst>
          </a:prstGeom>
          <a:solidFill>
            <a:srgbClr val="76A2C6"/>
          </a:solidFill>
          <a:ln>
            <a:noFill/>
          </a:ln>
          <a:effectLst/>
          <a:extLst/>
        </p:spPr>
        <p:txBody>
          <a:bodyPr wrap="none" lIns="90000" tIns="46800" rIns="198000" bIns="46800" anchor="ctr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 smtClean="0">
                <a:solidFill>
                  <a:schemeClr val="bg1"/>
                </a:solidFill>
              </a:rPr>
              <a:t>  </a:t>
            </a:r>
            <a:r>
              <a:rPr lang="de-DE" sz="1000" b="1" dirty="0" smtClean="0">
                <a:solidFill>
                  <a:schemeClr val="bg1"/>
                </a:solidFill>
              </a:rPr>
              <a:t>2013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62" name="Rectangle 11"/>
          <p:cNvSpPr>
            <a:spLocks noChangeArrowheads="1"/>
          </p:cNvSpPr>
          <p:nvPr/>
        </p:nvSpPr>
        <p:spPr bwMode="gray">
          <a:xfrm>
            <a:off x="7360787" y="4972593"/>
            <a:ext cx="1171575" cy="43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0" rIns="0" bIns="36000" anchor="b"/>
          <a:lstStyle/>
          <a:p>
            <a:pPr algn="l">
              <a:lnSpc>
                <a:spcPct val="100000"/>
              </a:lnSpc>
              <a:spcBef>
                <a:spcPct val="20000"/>
              </a:spcBef>
              <a:buClrTx/>
              <a:buFont typeface="Arial" charset="0"/>
              <a:buNone/>
            </a:pPr>
            <a:endParaRPr lang="en-US" sz="1000" b="1" dirty="0"/>
          </a:p>
        </p:txBody>
      </p:sp>
      <p:sp>
        <p:nvSpPr>
          <p:cNvPr id="9222" name="Rectangle 5"/>
          <p:cNvSpPr>
            <a:spLocks noChangeArrowheads="1"/>
          </p:cNvSpPr>
          <p:nvPr/>
        </p:nvSpPr>
        <p:spPr bwMode="gray">
          <a:xfrm>
            <a:off x="255896" y="1559847"/>
            <a:ext cx="1526638" cy="58514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36000" rIns="0" bIns="0"/>
          <a:lstStyle/>
          <a:p>
            <a:pPr algn="l">
              <a:lnSpc>
                <a:spcPct val="100000"/>
              </a:lnSpc>
              <a:spcBef>
                <a:spcPct val="20000"/>
              </a:spcBef>
              <a:buClrTx/>
              <a:buFont typeface="Arial" charset="0"/>
              <a:buNone/>
            </a:pPr>
            <a:r>
              <a:rPr lang="en-US" sz="1000" b="1" dirty="0"/>
              <a:t>Foundation </a:t>
            </a:r>
            <a:r>
              <a:rPr lang="en-US" sz="1000" b="1" dirty="0" smtClean="0"/>
              <a:t>of</a:t>
            </a:r>
            <a:br>
              <a:rPr lang="en-US" sz="1000" b="1" dirty="0" smtClean="0"/>
            </a:br>
            <a:r>
              <a:rPr lang="en-US" sz="1000" b="1" dirty="0" smtClean="0"/>
              <a:t>Luftfahrzeug-Motorenbau </a:t>
            </a:r>
            <a:r>
              <a:rPr lang="en-US" sz="1000" b="1" dirty="0"/>
              <a:t>GmbH</a:t>
            </a:r>
          </a:p>
        </p:txBody>
      </p:sp>
      <p:sp>
        <p:nvSpPr>
          <p:cNvPr id="9223" name="Rectangle 6"/>
          <p:cNvSpPr>
            <a:spLocks noChangeArrowheads="1"/>
          </p:cNvSpPr>
          <p:nvPr/>
        </p:nvSpPr>
        <p:spPr bwMode="gray">
          <a:xfrm>
            <a:off x="2146487" y="3760820"/>
            <a:ext cx="1671989" cy="3238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lIns="90000" tIns="36000" rIns="0" bIns="0"/>
          <a:lstStyle/>
          <a:p>
            <a:pPr algn="l">
              <a:lnSpc>
                <a:spcPct val="100000"/>
              </a:lnSpc>
              <a:spcBef>
                <a:spcPct val="20000"/>
              </a:spcBef>
              <a:buClrTx/>
              <a:buFont typeface="Arial" charset="0"/>
              <a:buNone/>
            </a:pPr>
            <a:r>
              <a:rPr lang="en-US" sz="1000" b="1" dirty="0"/>
              <a:t>Foundation of L´Orange</a:t>
            </a:r>
          </a:p>
        </p:txBody>
      </p:sp>
      <p:sp>
        <p:nvSpPr>
          <p:cNvPr id="9224" name="Rectangle 7"/>
          <p:cNvSpPr>
            <a:spLocks noChangeArrowheads="1"/>
          </p:cNvSpPr>
          <p:nvPr/>
        </p:nvSpPr>
        <p:spPr bwMode="gray">
          <a:xfrm>
            <a:off x="3482601" y="1569944"/>
            <a:ext cx="2259794" cy="5750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lIns="90000" tIns="36000" rIns="0" bIns="0"/>
          <a:lstStyle/>
          <a:p>
            <a:pPr algn="l">
              <a:lnSpc>
                <a:spcPct val="100000"/>
              </a:lnSpc>
              <a:spcBef>
                <a:spcPct val="20000"/>
              </a:spcBef>
              <a:buClrTx/>
              <a:buFont typeface="Arial" charset="0"/>
              <a:buNone/>
            </a:pPr>
            <a:r>
              <a:rPr lang="de-DE" sz="1000" b="1" dirty="0"/>
              <a:t>Renamed </a:t>
            </a:r>
            <a:r>
              <a:rPr lang="de-DE" sz="1000" b="1" dirty="0" smtClean="0"/>
              <a:t>as</a:t>
            </a:r>
            <a:br>
              <a:rPr lang="de-DE" sz="1000" b="1" dirty="0" smtClean="0"/>
            </a:br>
            <a:r>
              <a:rPr lang="de-DE" sz="1000" b="1" dirty="0" smtClean="0"/>
              <a:t>Motoren- </a:t>
            </a:r>
            <a:r>
              <a:rPr lang="de-DE" sz="1000" b="1" dirty="0"/>
              <a:t>und </a:t>
            </a:r>
            <a:r>
              <a:rPr lang="de-DE" sz="1000" b="1" dirty="0" smtClean="0"/>
              <a:t>Turbinen-Union</a:t>
            </a:r>
            <a:br>
              <a:rPr lang="de-DE" sz="1000" b="1" dirty="0" smtClean="0"/>
            </a:br>
            <a:r>
              <a:rPr lang="de-DE" sz="1000" b="1" dirty="0" smtClean="0"/>
              <a:t>Friedrichshafen </a:t>
            </a:r>
            <a:r>
              <a:rPr lang="de-DE" sz="1000" b="1" dirty="0"/>
              <a:t>GmbH</a:t>
            </a:r>
          </a:p>
        </p:txBody>
      </p:sp>
      <p:sp>
        <p:nvSpPr>
          <p:cNvPr id="9225" name="Rectangle 8"/>
          <p:cNvSpPr>
            <a:spLocks noChangeArrowheads="1"/>
          </p:cNvSpPr>
          <p:nvPr/>
        </p:nvSpPr>
        <p:spPr bwMode="gray">
          <a:xfrm>
            <a:off x="5926368" y="3747261"/>
            <a:ext cx="898745" cy="30342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36000" rIns="0" bIns="0"/>
          <a:lstStyle/>
          <a:p>
            <a:pPr algn="l">
              <a:lnSpc>
                <a:spcPct val="100000"/>
              </a:lnSpc>
              <a:spcBef>
                <a:spcPct val="20000"/>
              </a:spcBef>
              <a:buClrTx/>
              <a:buFont typeface="Arial" charset="0"/>
              <a:buNone/>
            </a:pPr>
            <a:r>
              <a:rPr lang="en-US" sz="1000" b="1" dirty="0"/>
              <a:t>Foundation </a:t>
            </a:r>
            <a:r>
              <a:rPr lang="en-US" sz="1000" b="1" dirty="0" smtClean="0"/>
              <a:t>of Tognum</a:t>
            </a:r>
            <a:endParaRPr lang="en-US" sz="1000" b="1" dirty="0"/>
          </a:p>
        </p:txBody>
      </p:sp>
      <p:sp>
        <p:nvSpPr>
          <p:cNvPr id="9227" name="Rectangle 10"/>
          <p:cNvSpPr>
            <a:spLocks noChangeArrowheads="1"/>
          </p:cNvSpPr>
          <p:nvPr/>
        </p:nvSpPr>
        <p:spPr bwMode="gray">
          <a:xfrm>
            <a:off x="1479668" y="1558769"/>
            <a:ext cx="2028571" cy="38967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0" rIns="0" bIns="36000" anchor="b"/>
          <a:lstStyle/>
          <a:p>
            <a:pPr algn="l">
              <a:lnSpc>
                <a:spcPct val="100000"/>
              </a:lnSpc>
              <a:spcBef>
                <a:spcPct val="20000"/>
              </a:spcBef>
              <a:buClrTx/>
              <a:buFont typeface="Arial" charset="0"/>
              <a:buNone/>
            </a:pPr>
            <a:r>
              <a:rPr lang="en-US" sz="1000" b="1" dirty="0"/>
              <a:t>Renamed </a:t>
            </a:r>
            <a:r>
              <a:rPr lang="en-US" sz="1000" b="1" dirty="0" smtClean="0"/>
              <a:t>as</a:t>
            </a:r>
            <a:br>
              <a:rPr lang="en-US" sz="1000" b="1" dirty="0" smtClean="0"/>
            </a:br>
            <a:r>
              <a:rPr lang="en-US" sz="1000" b="1" dirty="0" smtClean="0"/>
              <a:t>Maybach-Motorenbau </a:t>
            </a:r>
            <a:r>
              <a:rPr lang="en-US" sz="1000" b="1" dirty="0"/>
              <a:t>GmbH</a:t>
            </a:r>
          </a:p>
        </p:txBody>
      </p:sp>
      <p:sp>
        <p:nvSpPr>
          <p:cNvPr id="59" name="Eingekerbter Richtungspfeil 58"/>
          <p:cNvSpPr/>
          <p:nvPr/>
        </p:nvSpPr>
        <p:spPr bwMode="auto">
          <a:xfrm>
            <a:off x="8190275" y="3098541"/>
            <a:ext cx="612000" cy="381000"/>
          </a:xfrm>
          <a:prstGeom prst="chevron">
            <a:avLst>
              <a:gd name="adj" fmla="val 27359"/>
            </a:avLst>
          </a:prstGeom>
          <a:solidFill>
            <a:srgbClr val="76A2C6"/>
          </a:solidFill>
          <a:ln>
            <a:noFill/>
          </a:ln>
          <a:effectLst/>
          <a:extLst/>
        </p:spPr>
        <p:txBody>
          <a:bodyPr wrap="none" lIns="90000" tIns="46800" rIns="198000" bIns="46800" anchor="ctr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 smtClean="0">
                <a:solidFill>
                  <a:schemeClr val="bg1"/>
                </a:solidFill>
              </a:rPr>
              <a:t>  </a:t>
            </a:r>
            <a:r>
              <a:rPr lang="de-DE" sz="1000" b="1" dirty="0" smtClean="0">
                <a:solidFill>
                  <a:schemeClr val="bg1"/>
                </a:solidFill>
              </a:rPr>
              <a:t>2014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63" name="Line 25"/>
          <p:cNvSpPr>
            <a:spLocks noChangeShapeType="1"/>
          </p:cNvSpPr>
          <p:nvPr/>
        </p:nvSpPr>
        <p:spPr bwMode="gray">
          <a:xfrm flipV="1">
            <a:off x="8248520" y="3475263"/>
            <a:ext cx="0" cy="1301836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 sz="1000" dirty="0"/>
          </a:p>
        </p:txBody>
      </p:sp>
      <p:sp>
        <p:nvSpPr>
          <p:cNvPr id="64" name="Rectangle 14"/>
          <p:cNvSpPr>
            <a:spLocks noChangeArrowheads="1"/>
          </p:cNvSpPr>
          <p:nvPr/>
        </p:nvSpPr>
        <p:spPr bwMode="gray">
          <a:xfrm>
            <a:off x="6944516" y="5204775"/>
            <a:ext cx="1946540" cy="412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0" rIns="0" bIns="36000" anchor="b"/>
          <a:lstStyle/>
          <a:p>
            <a:pPr algn="l">
              <a:lnSpc>
                <a:spcPct val="100000"/>
              </a:lnSpc>
              <a:spcBef>
                <a:spcPct val="20000"/>
              </a:spcBef>
              <a:buClrTx/>
              <a:buFont typeface="Arial" charset="0"/>
              <a:buNone/>
            </a:pPr>
            <a:r>
              <a:rPr lang="en-US" sz="1000" b="1" dirty="0"/>
              <a:t>Tognum renamed </a:t>
            </a:r>
            <a:r>
              <a:rPr lang="en-US" sz="1000" b="1" dirty="0" smtClean="0"/>
              <a:t>as</a:t>
            </a:r>
            <a:br>
              <a:rPr lang="en-US" sz="1000" b="1" dirty="0" smtClean="0"/>
            </a:br>
            <a:r>
              <a:rPr lang="en-US" sz="1000" b="1" dirty="0" smtClean="0"/>
              <a:t>Rolls-Royce </a:t>
            </a:r>
            <a:r>
              <a:rPr lang="en-US" sz="1000" b="1" dirty="0"/>
              <a:t>Power Systems</a:t>
            </a:r>
          </a:p>
        </p:txBody>
      </p:sp>
      <p:sp>
        <p:nvSpPr>
          <p:cNvPr id="9233" name="Line 16"/>
          <p:cNvSpPr>
            <a:spLocks noChangeShapeType="1"/>
          </p:cNvSpPr>
          <p:nvPr/>
        </p:nvSpPr>
        <p:spPr bwMode="gray">
          <a:xfrm flipV="1">
            <a:off x="428250" y="2266956"/>
            <a:ext cx="0" cy="825255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 sz="1000" dirty="0"/>
          </a:p>
        </p:txBody>
      </p:sp>
      <p:sp>
        <p:nvSpPr>
          <p:cNvPr id="68" name="Eingekerbter Richtungspfeil 67"/>
          <p:cNvSpPr/>
          <p:nvPr/>
        </p:nvSpPr>
        <p:spPr bwMode="auto">
          <a:xfrm>
            <a:off x="3206476" y="3115959"/>
            <a:ext cx="612000" cy="381000"/>
          </a:xfrm>
          <a:prstGeom prst="chevron">
            <a:avLst>
              <a:gd name="adj" fmla="val 27359"/>
            </a:avLst>
          </a:prstGeom>
          <a:solidFill>
            <a:srgbClr val="5D4C62"/>
          </a:solidFill>
          <a:ln>
            <a:noFill/>
          </a:ln>
          <a:effectLst/>
          <a:extLst/>
        </p:spPr>
        <p:txBody>
          <a:bodyPr wrap="none" lIns="90000" tIns="46800" rIns="198000" bIns="46800" anchor="ctr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 smtClean="0">
                <a:solidFill>
                  <a:schemeClr val="bg1"/>
                </a:solidFill>
              </a:rPr>
              <a:t>  </a:t>
            </a:r>
            <a:r>
              <a:rPr lang="de-DE" sz="1000" b="1" dirty="0" smtClean="0">
                <a:solidFill>
                  <a:schemeClr val="bg1"/>
                </a:solidFill>
              </a:rPr>
              <a:t>1966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69" name="Eingekerbter Richtungspfeil 68"/>
          <p:cNvSpPr/>
          <p:nvPr/>
        </p:nvSpPr>
        <p:spPr bwMode="auto">
          <a:xfrm>
            <a:off x="1070563" y="3115959"/>
            <a:ext cx="612000" cy="381000"/>
          </a:xfrm>
          <a:prstGeom prst="chevron">
            <a:avLst>
              <a:gd name="adj" fmla="val 27359"/>
            </a:avLst>
          </a:prstGeom>
          <a:solidFill>
            <a:srgbClr val="5D4C62"/>
          </a:solidFill>
          <a:ln>
            <a:noFill/>
          </a:ln>
          <a:effectLst/>
          <a:extLst/>
        </p:spPr>
        <p:txBody>
          <a:bodyPr wrap="none" lIns="90000" tIns="46800" rIns="198000" bIns="46800" anchor="ctr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 smtClean="0">
                <a:solidFill>
                  <a:schemeClr val="bg1"/>
                </a:solidFill>
              </a:rPr>
              <a:t>  </a:t>
            </a:r>
            <a:r>
              <a:rPr lang="de-DE" sz="1000" b="1" dirty="0" smtClean="0">
                <a:solidFill>
                  <a:schemeClr val="bg1"/>
                </a:solidFill>
              </a:rPr>
              <a:t>  1912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71" name="Rectangle 7"/>
          <p:cNvSpPr>
            <a:spLocks noChangeArrowheads="1"/>
          </p:cNvSpPr>
          <p:nvPr/>
        </p:nvSpPr>
        <p:spPr bwMode="gray">
          <a:xfrm>
            <a:off x="2379098" y="2310151"/>
            <a:ext cx="1798753" cy="5126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lIns="90000" tIns="36000" rIns="0" bIns="0"/>
          <a:lstStyle/>
          <a:p>
            <a:pPr algn="l">
              <a:lnSpc>
                <a:spcPct val="100000"/>
              </a:lnSpc>
              <a:spcBef>
                <a:spcPct val="20000"/>
              </a:spcBef>
              <a:buClrTx/>
              <a:buFont typeface="Arial" charset="0"/>
              <a:buNone/>
            </a:pPr>
            <a:r>
              <a:rPr lang="en-US" sz="1000" b="1" dirty="0"/>
              <a:t>Merger to </a:t>
            </a:r>
            <a:r>
              <a:rPr lang="en-US" sz="1000" b="1" dirty="0" smtClean="0"/>
              <a:t>form</a:t>
            </a:r>
            <a:br>
              <a:rPr lang="en-US" sz="1000" b="1" dirty="0" smtClean="0"/>
            </a:br>
            <a:r>
              <a:rPr lang="en-US" sz="1000" b="1" dirty="0" smtClean="0"/>
              <a:t>Maybach Mercedes-Benz</a:t>
            </a:r>
            <a:br>
              <a:rPr lang="en-US" sz="1000" b="1" dirty="0" smtClean="0"/>
            </a:br>
            <a:r>
              <a:rPr lang="en-US" sz="1000" b="1" dirty="0" smtClean="0"/>
              <a:t>Motorenbau </a:t>
            </a:r>
            <a:r>
              <a:rPr lang="en-US" sz="1000" b="1" dirty="0"/>
              <a:t>GmbH</a:t>
            </a:r>
          </a:p>
        </p:txBody>
      </p:sp>
      <p:sp>
        <p:nvSpPr>
          <p:cNvPr id="72" name="Line 17"/>
          <p:cNvSpPr>
            <a:spLocks noChangeShapeType="1"/>
          </p:cNvSpPr>
          <p:nvPr/>
        </p:nvSpPr>
        <p:spPr bwMode="gray">
          <a:xfrm flipV="1">
            <a:off x="3279601" y="2899752"/>
            <a:ext cx="0" cy="192459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 sz="1000" dirty="0"/>
          </a:p>
        </p:txBody>
      </p:sp>
      <p:sp>
        <p:nvSpPr>
          <p:cNvPr id="73" name="Rectangle 7"/>
          <p:cNvSpPr>
            <a:spLocks noChangeArrowheads="1"/>
          </p:cNvSpPr>
          <p:nvPr/>
        </p:nvSpPr>
        <p:spPr bwMode="gray">
          <a:xfrm>
            <a:off x="4158520" y="2314898"/>
            <a:ext cx="1767847" cy="5079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lIns="90000" tIns="36000" rIns="0" bIns="0"/>
          <a:lstStyle/>
          <a:p>
            <a:pPr algn="l">
              <a:lnSpc>
                <a:spcPct val="100000"/>
              </a:lnSpc>
              <a:spcBef>
                <a:spcPct val="20000"/>
              </a:spcBef>
              <a:buClrTx/>
              <a:buFont typeface="Arial" charset="0"/>
              <a:buNone/>
            </a:pPr>
            <a:r>
              <a:rPr lang="en-US" sz="1000" b="1" dirty="0"/>
              <a:t>Renamed </a:t>
            </a:r>
            <a:r>
              <a:rPr lang="en-US" sz="1000" b="1" dirty="0" smtClean="0"/>
              <a:t>as</a:t>
            </a:r>
            <a:br>
              <a:rPr lang="en-US" sz="1000" b="1" dirty="0" smtClean="0"/>
            </a:br>
            <a:r>
              <a:rPr lang="en-US" sz="1000" b="1" dirty="0" smtClean="0"/>
              <a:t>MTU </a:t>
            </a:r>
            <a:r>
              <a:rPr lang="en-US" sz="1000" b="1" dirty="0"/>
              <a:t>Friedrichshafen GmbH</a:t>
            </a:r>
          </a:p>
        </p:txBody>
      </p:sp>
      <p:sp>
        <p:nvSpPr>
          <p:cNvPr id="74" name="Line 16"/>
          <p:cNvSpPr>
            <a:spLocks noChangeShapeType="1"/>
          </p:cNvSpPr>
          <p:nvPr/>
        </p:nvSpPr>
        <p:spPr bwMode="gray">
          <a:xfrm flipV="1">
            <a:off x="4109483" y="2144993"/>
            <a:ext cx="0" cy="947217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 sz="1000" dirty="0"/>
          </a:p>
        </p:txBody>
      </p:sp>
      <p:sp>
        <p:nvSpPr>
          <p:cNvPr id="65" name="Rectangle 5"/>
          <p:cNvSpPr>
            <a:spLocks noChangeArrowheads="1"/>
          </p:cNvSpPr>
          <p:nvPr/>
        </p:nvSpPr>
        <p:spPr bwMode="gray">
          <a:xfrm>
            <a:off x="529367" y="2317403"/>
            <a:ext cx="1758377" cy="6992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36000" rIns="0" bIns="0"/>
          <a:lstStyle/>
          <a:p>
            <a:pPr algn="l">
              <a:lnSpc>
                <a:spcPct val="100000"/>
              </a:lnSpc>
              <a:spcBef>
                <a:spcPct val="20000"/>
              </a:spcBef>
              <a:buClrTx/>
              <a:buFont typeface="Arial" charset="0"/>
              <a:buNone/>
            </a:pPr>
            <a:r>
              <a:rPr lang="en-US" sz="1000" b="1" dirty="0"/>
              <a:t>Renamed </a:t>
            </a:r>
            <a:r>
              <a:rPr lang="en-US" sz="1000" b="1" dirty="0" smtClean="0"/>
              <a:t>as</a:t>
            </a:r>
            <a:br>
              <a:rPr lang="en-US" sz="1000" b="1" dirty="0" smtClean="0"/>
            </a:br>
            <a:r>
              <a:rPr lang="en-US" sz="1000" b="1" dirty="0" smtClean="0"/>
              <a:t>Motorenbau GmbH</a:t>
            </a:r>
            <a:br>
              <a:rPr lang="en-US" sz="1000" b="1" dirty="0" smtClean="0"/>
            </a:br>
            <a:r>
              <a:rPr lang="en-US" sz="1000" b="1" dirty="0" smtClean="0"/>
              <a:t>Relocation </a:t>
            </a:r>
            <a:r>
              <a:rPr lang="en-US" sz="1000" b="1" dirty="0"/>
              <a:t>to Friedrichshafen</a:t>
            </a:r>
          </a:p>
        </p:txBody>
      </p:sp>
      <p:sp>
        <p:nvSpPr>
          <p:cNvPr id="78" name="Rechteck 77"/>
          <p:cNvSpPr/>
          <p:nvPr/>
        </p:nvSpPr>
        <p:spPr bwMode="auto">
          <a:xfrm>
            <a:off x="1792473" y="2354835"/>
            <a:ext cx="142940" cy="337082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0" name="Line 16"/>
          <p:cNvSpPr>
            <a:spLocks noChangeShapeType="1"/>
          </p:cNvSpPr>
          <p:nvPr/>
        </p:nvSpPr>
        <p:spPr bwMode="gray">
          <a:xfrm flipV="1">
            <a:off x="1863943" y="2039937"/>
            <a:ext cx="0" cy="1052273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 sz="1000" dirty="0"/>
          </a:p>
        </p:txBody>
      </p:sp>
      <p:sp>
        <p:nvSpPr>
          <p:cNvPr id="79" name="Line 17"/>
          <p:cNvSpPr>
            <a:spLocks noChangeShapeType="1"/>
          </p:cNvSpPr>
          <p:nvPr/>
        </p:nvSpPr>
        <p:spPr bwMode="gray">
          <a:xfrm flipV="1">
            <a:off x="1160243" y="2979885"/>
            <a:ext cx="0" cy="96602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 sz="1000" dirty="0"/>
          </a:p>
        </p:txBody>
      </p:sp>
      <p:sp>
        <p:nvSpPr>
          <p:cNvPr id="80" name="Line 17"/>
          <p:cNvSpPr>
            <a:spLocks noChangeShapeType="1"/>
          </p:cNvSpPr>
          <p:nvPr/>
        </p:nvSpPr>
        <p:spPr bwMode="gray">
          <a:xfrm flipV="1">
            <a:off x="4727499" y="2691917"/>
            <a:ext cx="0" cy="400294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 sz="1000" dirty="0"/>
          </a:p>
        </p:txBody>
      </p:sp>
      <p:sp>
        <p:nvSpPr>
          <p:cNvPr id="82" name="Line 23"/>
          <p:cNvSpPr>
            <a:spLocks noChangeShapeType="1"/>
          </p:cNvSpPr>
          <p:nvPr/>
        </p:nvSpPr>
        <p:spPr bwMode="gray">
          <a:xfrm flipH="1" flipV="1">
            <a:off x="5431642" y="3514724"/>
            <a:ext cx="667" cy="232537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 sz="1000" dirty="0"/>
          </a:p>
        </p:txBody>
      </p:sp>
      <p:sp>
        <p:nvSpPr>
          <p:cNvPr id="83" name="Line 23"/>
          <p:cNvSpPr>
            <a:spLocks noChangeShapeType="1"/>
          </p:cNvSpPr>
          <p:nvPr/>
        </p:nvSpPr>
        <p:spPr bwMode="gray">
          <a:xfrm flipH="1" flipV="1">
            <a:off x="6146133" y="3514724"/>
            <a:ext cx="667" cy="232537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 sz="1000" dirty="0"/>
          </a:p>
        </p:txBody>
      </p:sp>
      <p:sp>
        <p:nvSpPr>
          <p:cNvPr id="84" name="Line 23"/>
          <p:cNvSpPr>
            <a:spLocks noChangeShapeType="1"/>
          </p:cNvSpPr>
          <p:nvPr/>
        </p:nvSpPr>
        <p:spPr bwMode="gray">
          <a:xfrm flipH="1" flipV="1">
            <a:off x="6892814" y="3514724"/>
            <a:ext cx="667" cy="232537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 sz="1000" dirty="0"/>
          </a:p>
        </p:txBody>
      </p:sp>
      <p:sp>
        <p:nvSpPr>
          <p:cNvPr id="85" name="Line 23"/>
          <p:cNvSpPr>
            <a:spLocks noChangeShapeType="1"/>
          </p:cNvSpPr>
          <p:nvPr/>
        </p:nvSpPr>
        <p:spPr bwMode="gray">
          <a:xfrm flipH="1" flipV="1">
            <a:off x="7685619" y="3514723"/>
            <a:ext cx="0" cy="1079374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 sz="1000" dirty="0"/>
          </a:p>
        </p:txBody>
      </p:sp>
      <p:sp>
        <p:nvSpPr>
          <p:cNvPr id="86" name="Line 25"/>
          <p:cNvSpPr>
            <a:spLocks noChangeShapeType="1"/>
          </p:cNvSpPr>
          <p:nvPr/>
        </p:nvSpPr>
        <p:spPr bwMode="gray">
          <a:xfrm flipV="1">
            <a:off x="8248520" y="5044953"/>
            <a:ext cx="0" cy="161698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 sz="1000" dirty="0"/>
          </a:p>
        </p:txBody>
      </p:sp>
      <p:sp>
        <p:nvSpPr>
          <p:cNvPr id="2" name="Rechteck 1"/>
          <p:cNvSpPr/>
          <p:nvPr/>
        </p:nvSpPr>
        <p:spPr bwMode="auto">
          <a:xfrm>
            <a:off x="7625920" y="4050687"/>
            <a:ext cx="142064" cy="230758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1" name="Rectangle 14"/>
          <p:cNvSpPr>
            <a:spLocks noChangeArrowheads="1"/>
          </p:cNvSpPr>
          <p:nvPr/>
        </p:nvSpPr>
        <p:spPr bwMode="gray">
          <a:xfrm>
            <a:off x="6723601" y="3726473"/>
            <a:ext cx="1122988" cy="88538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0" rIns="0" bIns="36000" anchor="b"/>
          <a:lstStyle/>
          <a:p>
            <a:pPr algn="l">
              <a:lnSpc>
                <a:spcPct val="100000"/>
              </a:lnSpc>
              <a:spcBef>
                <a:spcPct val="20000"/>
              </a:spcBef>
              <a:buClrTx/>
              <a:buFont typeface="Arial" charset="0"/>
              <a:buNone/>
            </a:pPr>
            <a:r>
              <a:rPr lang="en-US" sz="1000" b="1" dirty="0"/>
              <a:t/>
            </a:r>
            <a:br>
              <a:rPr lang="en-US" sz="1000" b="1" dirty="0"/>
            </a:br>
            <a:r>
              <a:rPr lang="en-US" sz="1000" b="1" dirty="0" smtClean="0"/>
              <a:t>Rolls-Royce</a:t>
            </a:r>
            <a:br>
              <a:rPr lang="en-US" sz="1000" b="1" dirty="0" smtClean="0"/>
            </a:br>
            <a:r>
              <a:rPr lang="en-US" sz="1000" b="1" dirty="0" smtClean="0"/>
              <a:t>and Daimler</a:t>
            </a:r>
            <a:br>
              <a:rPr lang="en-US" sz="1000" b="1" dirty="0" smtClean="0"/>
            </a:br>
            <a:r>
              <a:rPr lang="en-US" sz="1000" b="1" dirty="0" smtClean="0"/>
              <a:t>acquire </a:t>
            </a:r>
            <a:r>
              <a:rPr lang="en-US" sz="1000" b="1" dirty="0"/>
              <a:t>majority shareholding</a:t>
            </a:r>
          </a:p>
          <a:p>
            <a:pPr algn="l">
              <a:lnSpc>
                <a:spcPct val="100000"/>
              </a:lnSpc>
              <a:spcBef>
                <a:spcPct val="20000"/>
              </a:spcBef>
              <a:buClrTx/>
              <a:buFont typeface="Arial" charset="0"/>
              <a:buNone/>
            </a:pPr>
            <a:r>
              <a:rPr lang="en-US" sz="1000" b="1" dirty="0"/>
              <a:t>in Tognum </a:t>
            </a:r>
          </a:p>
        </p:txBody>
      </p:sp>
      <p:sp>
        <p:nvSpPr>
          <p:cNvPr id="44" name="Rechteck 43"/>
          <p:cNvSpPr/>
          <p:nvPr/>
        </p:nvSpPr>
        <p:spPr bwMode="auto">
          <a:xfrm>
            <a:off x="8174208" y="4696296"/>
            <a:ext cx="171716" cy="401925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0" name="Rectangle 9"/>
          <p:cNvSpPr>
            <a:spLocks noChangeArrowheads="1"/>
          </p:cNvSpPr>
          <p:nvPr/>
        </p:nvSpPr>
        <p:spPr bwMode="gray">
          <a:xfrm>
            <a:off x="6949457" y="4673648"/>
            <a:ext cx="1852818" cy="4809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36000" rIns="0" bIns="0"/>
          <a:lstStyle/>
          <a:p>
            <a:pPr algn="l">
              <a:lnSpc>
                <a:spcPct val="100000"/>
              </a:lnSpc>
              <a:spcBef>
                <a:spcPct val="20000"/>
              </a:spcBef>
              <a:buClrTx/>
            </a:pPr>
            <a:r>
              <a:rPr lang="en-US" sz="1000" b="1" dirty="0"/>
              <a:t>Bergen Engines </a:t>
            </a:r>
            <a:r>
              <a:rPr lang="en-US" sz="1000" b="1" dirty="0" smtClean="0"/>
              <a:t>becomes</a:t>
            </a:r>
            <a:br>
              <a:rPr lang="en-US" sz="1000" b="1" dirty="0" smtClean="0"/>
            </a:br>
            <a:r>
              <a:rPr lang="en-US" sz="1000" b="1" dirty="0" smtClean="0"/>
              <a:t>a </a:t>
            </a:r>
            <a:r>
              <a:rPr lang="en-US" sz="1000" b="1" dirty="0"/>
              <a:t>Tognum subsidiary</a:t>
            </a:r>
          </a:p>
        </p:txBody>
      </p:sp>
    </p:spTree>
    <p:extLst>
      <p:ext uri="{BB962C8B-B14F-4D97-AF65-F5344CB8AC3E}">
        <p14:creationId xmlns:p14="http://schemas.microsoft.com/office/powerpoint/2010/main" val="226356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819" y="2612339"/>
            <a:ext cx="609108" cy="415809"/>
          </a:xfrm>
          <a:prstGeom prst="rect">
            <a:avLst/>
          </a:prstGeom>
        </p:spPr>
      </p:pic>
      <p:pic>
        <p:nvPicPr>
          <p:cNvPr id="67" name="Grafik 6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660" y="2597624"/>
            <a:ext cx="785478" cy="517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184" y="3522463"/>
            <a:ext cx="621222" cy="40956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921" y="3519760"/>
            <a:ext cx="1493790" cy="276196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365" y="3950503"/>
            <a:ext cx="1632654" cy="310374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020" y="4369517"/>
            <a:ext cx="917393" cy="192113"/>
          </a:xfrm>
          <a:prstGeom prst="rect">
            <a:avLst/>
          </a:prstGeom>
        </p:spPr>
      </p:pic>
      <p:pic>
        <p:nvPicPr>
          <p:cNvPr id="61" name="Grafik 6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335" y="4345969"/>
            <a:ext cx="542543" cy="228600"/>
          </a:xfrm>
          <a:prstGeom prst="rect">
            <a:avLst/>
          </a:prstGeom>
        </p:spPr>
      </p:pic>
      <p:pic>
        <p:nvPicPr>
          <p:cNvPr id="60" name="Grafik 5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966" y="4605498"/>
            <a:ext cx="542543" cy="228600"/>
          </a:xfrm>
          <a:prstGeom prst="rect">
            <a:avLst/>
          </a:prstGeom>
        </p:spPr>
      </p:pic>
      <p:pic>
        <p:nvPicPr>
          <p:cNvPr id="59" name="Grafik 5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302" y="5174039"/>
            <a:ext cx="749766" cy="315913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117" y="5582719"/>
            <a:ext cx="1985273" cy="114630"/>
          </a:xfrm>
          <a:prstGeom prst="rect">
            <a:avLst/>
          </a:prstGeom>
        </p:spPr>
      </p:pic>
      <p:pic>
        <p:nvPicPr>
          <p:cNvPr id="128002" name="Picture 39" descr="npo00013c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835" y="2631628"/>
            <a:ext cx="438714" cy="572876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8003" name="Foliennummernplatzhalter 2"/>
          <p:cNvSpPr txBox="1">
            <a:spLocks noGrp="1"/>
          </p:cNvSpPr>
          <p:nvPr/>
        </p:nvSpPr>
        <p:spPr bwMode="auto">
          <a:xfrm>
            <a:off x="8839200" y="6629400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7F44891-9E53-4F10-BB55-1DF5D482F075}" type="slidenum">
              <a:rPr lang="de-DE" sz="800">
                <a:ea typeface="Geneva" pitchFamily="-78" charset="-128"/>
              </a:rPr>
              <a:pPr algn="r"/>
              <a:t>67</a:t>
            </a:fld>
            <a:endParaRPr lang="de-DE" sz="800">
              <a:ea typeface="Geneva" pitchFamily="-78" charset="-128"/>
            </a:endParaRPr>
          </a:p>
        </p:txBody>
      </p:sp>
      <p:pic>
        <p:nvPicPr>
          <p:cNvPr id="128004" name="Picture 2" descr="maybach-wilhelm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8895" y="1517651"/>
            <a:ext cx="492694" cy="67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8005" name="Rectangle 3"/>
          <p:cNvSpPr>
            <a:spLocks noChangeArrowheads="1"/>
          </p:cNvSpPr>
          <p:nvPr/>
        </p:nvSpPr>
        <p:spPr bwMode="auto">
          <a:xfrm>
            <a:off x="8478838" y="1527175"/>
            <a:ext cx="196850" cy="4138215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rgbClr val="CEDCFE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spcBef>
                <a:spcPct val="20000"/>
              </a:spcBef>
              <a:buFont typeface="Arial" charset="0"/>
              <a:buNone/>
            </a:pPr>
            <a:endParaRPr lang="en-US" sz="1600"/>
          </a:p>
        </p:txBody>
      </p:sp>
      <p:pic>
        <p:nvPicPr>
          <p:cNvPr id="128010" name="Picture 10" descr="npo00012e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501775" y="1517650"/>
            <a:ext cx="561348" cy="667694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8011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 Pioneers in MTU´s History</a:t>
            </a:r>
            <a:endParaRPr lang="de-DE" dirty="0"/>
          </a:p>
        </p:txBody>
      </p:sp>
      <p:sp>
        <p:nvSpPr>
          <p:cNvPr id="128013" name="Rectangle 15"/>
          <p:cNvSpPr>
            <a:spLocks noChangeArrowheads="1"/>
          </p:cNvSpPr>
          <p:nvPr/>
        </p:nvSpPr>
        <p:spPr bwMode="gray">
          <a:xfrm>
            <a:off x="3543300" y="3275464"/>
            <a:ext cx="2286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de-DE" sz="800" b="1">
                <a:ea typeface="Geneva" pitchFamily="-78" charset="-128"/>
              </a:rPr>
              <a:t>1966</a:t>
            </a:r>
            <a:endParaRPr lang="de-DE" sz="800">
              <a:ea typeface="Geneva" pitchFamily="-78" charset="-128"/>
            </a:endParaRPr>
          </a:p>
        </p:txBody>
      </p:sp>
      <p:grpSp>
        <p:nvGrpSpPr>
          <p:cNvPr id="128014" name="Group 17"/>
          <p:cNvGrpSpPr>
            <a:grpSpLocks/>
          </p:cNvGrpSpPr>
          <p:nvPr/>
        </p:nvGrpSpPr>
        <p:grpSpPr bwMode="auto">
          <a:xfrm>
            <a:off x="2586038" y="3188152"/>
            <a:ext cx="1973262" cy="252412"/>
            <a:chOff x="2133" y="2367"/>
            <a:chExt cx="1337" cy="195"/>
          </a:xfrm>
        </p:grpSpPr>
        <p:sp>
          <p:nvSpPr>
            <p:cNvPr id="128015" name="Line 18"/>
            <p:cNvSpPr>
              <a:spLocks noChangeShapeType="1"/>
            </p:cNvSpPr>
            <p:nvPr/>
          </p:nvSpPr>
          <p:spPr bwMode="gray">
            <a:xfrm>
              <a:off x="2133" y="2367"/>
              <a:ext cx="0" cy="19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28016" name="Line 19"/>
            <p:cNvSpPr>
              <a:spLocks noChangeShapeType="1"/>
            </p:cNvSpPr>
            <p:nvPr/>
          </p:nvSpPr>
          <p:spPr bwMode="gray">
            <a:xfrm>
              <a:off x="3470" y="2367"/>
              <a:ext cx="0" cy="19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28017" name="Line 20"/>
            <p:cNvSpPr>
              <a:spLocks noChangeShapeType="1"/>
            </p:cNvSpPr>
            <p:nvPr/>
          </p:nvSpPr>
          <p:spPr bwMode="gray">
            <a:xfrm>
              <a:off x="2133" y="2562"/>
              <a:ext cx="13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</p:grpSp>
      <p:sp>
        <p:nvSpPr>
          <p:cNvPr id="128019" name="Rectangle 22"/>
          <p:cNvSpPr>
            <a:spLocks noChangeArrowheads="1"/>
          </p:cNvSpPr>
          <p:nvPr/>
        </p:nvSpPr>
        <p:spPr bwMode="gray">
          <a:xfrm>
            <a:off x="4622800" y="3752615"/>
            <a:ext cx="22860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de-DE" sz="800" b="1" dirty="0">
                <a:ea typeface="Geneva" pitchFamily="-78" charset="-128"/>
              </a:rPr>
              <a:t>1969</a:t>
            </a:r>
            <a:endParaRPr lang="de-DE" sz="800" dirty="0">
              <a:ea typeface="Geneva" pitchFamily="-78" charset="-128"/>
            </a:endParaRPr>
          </a:p>
        </p:txBody>
      </p:sp>
      <p:grpSp>
        <p:nvGrpSpPr>
          <p:cNvPr id="128020" name="Group 23"/>
          <p:cNvGrpSpPr>
            <a:grpSpLocks/>
          </p:cNvGrpSpPr>
          <p:nvPr/>
        </p:nvGrpSpPr>
        <p:grpSpPr bwMode="auto">
          <a:xfrm>
            <a:off x="3665538" y="3826090"/>
            <a:ext cx="2122487" cy="97445"/>
            <a:chOff x="2813" y="2840"/>
            <a:chExt cx="1337" cy="195"/>
          </a:xfrm>
        </p:grpSpPr>
        <p:sp>
          <p:nvSpPr>
            <p:cNvPr id="128021" name="Line 24"/>
            <p:cNvSpPr>
              <a:spLocks noChangeShapeType="1"/>
            </p:cNvSpPr>
            <p:nvPr/>
          </p:nvSpPr>
          <p:spPr bwMode="gray">
            <a:xfrm>
              <a:off x="2813" y="2840"/>
              <a:ext cx="0" cy="19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28022" name="Line 25"/>
            <p:cNvSpPr>
              <a:spLocks noChangeShapeType="1"/>
            </p:cNvSpPr>
            <p:nvPr/>
          </p:nvSpPr>
          <p:spPr bwMode="gray">
            <a:xfrm>
              <a:off x="4150" y="2840"/>
              <a:ext cx="0" cy="19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28023" name="Line 26"/>
            <p:cNvSpPr>
              <a:spLocks noChangeShapeType="1"/>
            </p:cNvSpPr>
            <p:nvPr/>
          </p:nvSpPr>
          <p:spPr bwMode="gray">
            <a:xfrm>
              <a:off x="2813" y="3035"/>
              <a:ext cx="13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</p:grpSp>
      <p:sp>
        <p:nvSpPr>
          <p:cNvPr id="128024" name="Rectangle 27"/>
          <p:cNvSpPr>
            <a:spLocks noChangeArrowheads="1"/>
          </p:cNvSpPr>
          <p:nvPr/>
        </p:nvSpPr>
        <p:spPr bwMode="gray">
          <a:xfrm>
            <a:off x="2646363" y="3153227"/>
            <a:ext cx="6318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e-DE" sz="800" b="1">
                <a:ea typeface="Geneva" pitchFamily="-78" charset="-128"/>
              </a:rPr>
              <a:t>Off-Highway-</a:t>
            </a:r>
          </a:p>
          <a:p>
            <a:r>
              <a:rPr lang="de-DE" sz="800" b="1">
                <a:ea typeface="Geneva" pitchFamily="-78" charset="-128"/>
              </a:rPr>
              <a:t>Motoren</a:t>
            </a:r>
          </a:p>
        </p:txBody>
      </p:sp>
      <p:sp>
        <p:nvSpPr>
          <p:cNvPr id="128025" name="Rectangle 28"/>
          <p:cNvSpPr>
            <a:spLocks noChangeArrowheads="1"/>
          </p:cNvSpPr>
          <p:nvPr/>
        </p:nvSpPr>
        <p:spPr bwMode="gray">
          <a:xfrm>
            <a:off x="1604963" y="3143702"/>
            <a:ext cx="6270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e-DE" sz="800" b="1" dirty="0">
                <a:solidFill>
                  <a:schemeClr val="bg2"/>
                </a:solidFill>
                <a:ea typeface="Geneva" pitchFamily="-78" charset="-128"/>
              </a:rPr>
              <a:t>On-Highway-</a:t>
            </a:r>
          </a:p>
          <a:p>
            <a:r>
              <a:rPr lang="de-DE" sz="800" b="1" dirty="0">
                <a:solidFill>
                  <a:schemeClr val="bg2"/>
                </a:solidFill>
                <a:ea typeface="Geneva" pitchFamily="-78" charset="-128"/>
              </a:rPr>
              <a:t>Motoren</a:t>
            </a:r>
            <a:endParaRPr lang="de-DE" sz="800" dirty="0">
              <a:solidFill>
                <a:schemeClr val="bg2"/>
              </a:solidFill>
              <a:ea typeface="Geneva" pitchFamily="-78" charset="-128"/>
            </a:endParaRPr>
          </a:p>
        </p:txBody>
      </p:sp>
      <p:grpSp>
        <p:nvGrpSpPr>
          <p:cNvPr id="128026" name="Group 29"/>
          <p:cNvGrpSpPr>
            <a:grpSpLocks/>
          </p:cNvGrpSpPr>
          <p:nvPr/>
        </p:nvGrpSpPr>
        <p:grpSpPr bwMode="auto">
          <a:xfrm>
            <a:off x="1346200" y="3184368"/>
            <a:ext cx="1069975" cy="257175"/>
            <a:chOff x="689" y="2370"/>
            <a:chExt cx="1337" cy="195"/>
          </a:xfrm>
        </p:grpSpPr>
        <p:sp>
          <p:nvSpPr>
            <p:cNvPr id="128027" name="Line 30"/>
            <p:cNvSpPr>
              <a:spLocks noChangeShapeType="1"/>
            </p:cNvSpPr>
            <p:nvPr/>
          </p:nvSpPr>
          <p:spPr bwMode="gray">
            <a:xfrm>
              <a:off x="2026" y="2370"/>
              <a:ext cx="0" cy="195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28028" name="Line 31"/>
            <p:cNvSpPr>
              <a:spLocks noChangeShapeType="1"/>
            </p:cNvSpPr>
            <p:nvPr/>
          </p:nvSpPr>
          <p:spPr bwMode="gray">
            <a:xfrm>
              <a:off x="689" y="2565"/>
              <a:ext cx="1337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</p:grpSp>
      <p:pic>
        <p:nvPicPr>
          <p:cNvPr id="128029" name="Picture 32" descr="npo00013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315638" y="3547123"/>
            <a:ext cx="952500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8030" name="AutoShape 33"/>
          <p:cNvCxnSpPr>
            <a:cxnSpLocks noChangeShapeType="1"/>
          </p:cNvCxnSpPr>
          <p:nvPr/>
        </p:nvCxnSpPr>
        <p:spPr bwMode="gray">
          <a:xfrm rot="16200000" flipH="1">
            <a:off x="2655094" y="1596391"/>
            <a:ext cx="1588" cy="1663700"/>
          </a:xfrm>
          <a:prstGeom prst="bentConnector3">
            <a:avLst>
              <a:gd name="adj1" fmla="val 840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8031" name="AutoShape 34"/>
          <p:cNvCxnSpPr>
            <a:cxnSpLocks noChangeShapeType="1"/>
          </p:cNvCxnSpPr>
          <p:nvPr/>
        </p:nvCxnSpPr>
        <p:spPr bwMode="gray">
          <a:xfrm rot="16200000" flipH="1">
            <a:off x="4591844" y="1588454"/>
            <a:ext cx="1587" cy="1695450"/>
          </a:xfrm>
          <a:prstGeom prst="bentConnector3">
            <a:avLst>
              <a:gd name="adj1" fmla="val 840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28033" name="Picture 37" descr="npo00013a"/>
          <p:cNvPicPr>
            <a:picLocks noChangeAspect="1" noChangeArrowheads="1"/>
          </p:cNvPicPr>
          <p:nvPr/>
        </p:nvPicPr>
        <p:blipFill>
          <a:blip r:embed="rId16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147361" y="1527175"/>
            <a:ext cx="475193" cy="667694"/>
          </a:xfrm>
          <a:prstGeom prst="rect">
            <a:avLst/>
          </a:prstGeom>
          <a:noFill/>
          <a:ln w="317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8034" name="Rectangle 37"/>
          <p:cNvSpPr>
            <a:spLocks noChangeArrowheads="1"/>
          </p:cNvSpPr>
          <p:nvPr/>
        </p:nvSpPr>
        <p:spPr bwMode="auto">
          <a:xfrm>
            <a:off x="5390964" y="3213817"/>
            <a:ext cx="798513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spcBef>
                <a:spcPct val="50000"/>
              </a:spcBef>
            </a:pPr>
            <a:r>
              <a:rPr lang="de-DE" sz="800" b="1" dirty="0">
                <a:ea typeface="Geneva" pitchFamily="-78" charset="-128"/>
              </a:rPr>
              <a:t>Rudolf Diesel</a:t>
            </a:r>
          </a:p>
        </p:txBody>
      </p:sp>
      <p:sp>
        <p:nvSpPr>
          <p:cNvPr id="128039" name="Rectangle 43"/>
          <p:cNvSpPr>
            <a:spLocks noChangeArrowheads="1"/>
          </p:cNvSpPr>
          <p:nvPr/>
        </p:nvSpPr>
        <p:spPr bwMode="gray">
          <a:xfrm>
            <a:off x="7548563" y="1643063"/>
            <a:ext cx="820737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rIns="18000">
            <a:spAutoFit/>
          </a:bodyPr>
          <a:lstStyle/>
          <a:p>
            <a:pPr algn="r" defTabSz="762000" eaLnBrk="0" hangingPunct="0">
              <a:spcBef>
                <a:spcPct val="50000"/>
              </a:spcBef>
            </a:pPr>
            <a:r>
              <a:rPr lang="de-DE" sz="900" b="1">
                <a:ea typeface="Geneva" pitchFamily="-78" charset="-128"/>
              </a:rPr>
              <a:t>1909</a:t>
            </a:r>
          </a:p>
        </p:txBody>
      </p:sp>
      <p:sp>
        <p:nvSpPr>
          <p:cNvPr id="128040" name="Rectangle 44"/>
          <p:cNvSpPr>
            <a:spLocks noChangeArrowheads="1"/>
          </p:cNvSpPr>
          <p:nvPr/>
        </p:nvSpPr>
        <p:spPr bwMode="gray">
          <a:xfrm>
            <a:off x="7548563" y="2606413"/>
            <a:ext cx="820737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rIns="18000">
            <a:spAutoFit/>
          </a:bodyPr>
          <a:lstStyle/>
          <a:p>
            <a:pPr algn="r" defTabSz="762000" eaLnBrk="0" hangingPunct="0">
              <a:spcBef>
                <a:spcPct val="50000"/>
              </a:spcBef>
            </a:pPr>
            <a:r>
              <a:rPr lang="de-DE" sz="900" b="1" dirty="0">
                <a:ea typeface="Geneva" pitchFamily="-78" charset="-128"/>
              </a:rPr>
              <a:t>1918</a:t>
            </a:r>
          </a:p>
        </p:txBody>
      </p:sp>
      <p:sp>
        <p:nvSpPr>
          <p:cNvPr id="128041" name="Rectangle 45"/>
          <p:cNvSpPr>
            <a:spLocks noChangeArrowheads="1"/>
          </p:cNvSpPr>
          <p:nvPr/>
        </p:nvSpPr>
        <p:spPr bwMode="gray">
          <a:xfrm>
            <a:off x="7548563" y="3210747"/>
            <a:ext cx="820737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rIns="18000">
            <a:spAutoFit/>
          </a:bodyPr>
          <a:lstStyle/>
          <a:p>
            <a:pPr algn="r" defTabSz="762000" eaLnBrk="0" hangingPunct="0">
              <a:spcBef>
                <a:spcPct val="50000"/>
              </a:spcBef>
            </a:pPr>
            <a:r>
              <a:rPr lang="de-DE" sz="900" b="1" dirty="0">
                <a:ea typeface="Geneva" pitchFamily="-78" charset="-128"/>
              </a:rPr>
              <a:t>1966</a:t>
            </a:r>
          </a:p>
        </p:txBody>
      </p:sp>
      <p:sp>
        <p:nvSpPr>
          <p:cNvPr id="128042" name="Rectangle 46"/>
          <p:cNvSpPr>
            <a:spLocks noChangeArrowheads="1"/>
          </p:cNvSpPr>
          <p:nvPr/>
        </p:nvSpPr>
        <p:spPr bwMode="gray">
          <a:xfrm>
            <a:off x="7548563" y="4229100"/>
            <a:ext cx="820737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rIns="18000">
            <a:spAutoFit/>
          </a:bodyPr>
          <a:lstStyle/>
          <a:p>
            <a:pPr algn="r" defTabSz="762000" eaLnBrk="0" hangingPunct="0">
              <a:spcBef>
                <a:spcPct val="50000"/>
              </a:spcBef>
            </a:pPr>
            <a:r>
              <a:rPr lang="de-DE" sz="900" b="1">
                <a:ea typeface="Geneva" pitchFamily="-78" charset="-128"/>
              </a:rPr>
              <a:t>1969</a:t>
            </a:r>
          </a:p>
        </p:txBody>
      </p:sp>
      <p:sp>
        <p:nvSpPr>
          <p:cNvPr id="128043" name="Rectangle 47"/>
          <p:cNvSpPr>
            <a:spLocks noChangeArrowheads="1"/>
          </p:cNvSpPr>
          <p:nvPr/>
        </p:nvSpPr>
        <p:spPr bwMode="gray">
          <a:xfrm>
            <a:off x="7548563" y="4605497"/>
            <a:ext cx="820737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rIns="18000">
            <a:spAutoFit/>
          </a:bodyPr>
          <a:lstStyle/>
          <a:p>
            <a:pPr algn="r" defTabSz="762000" eaLnBrk="0" hangingPunct="0">
              <a:spcBef>
                <a:spcPct val="50000"/>
              </a:spcBef>
            </a:pPr>
            <a:r>
              <a:rPr lang="de-DE" sz="900" b="1" dirty="0">
                <a:ea typeface="Geneva" pitchFamily="-78" charset="-128"/>
              </a:rPr>
              <a:t>2006</a:t>
            </a:r>
          </a:p>
        </p:txBody>
      </p:sp>
      <p:sp>
        <p:nvSpPr>
          <p:cNvPr id="128046" name="Rectangle 51"/>
          <p:cNvSpPr>
            <a:spLocks noChangeArrowheads="1"/>
          </p:cNvSpPr>
          <p:nvPr/>
        </p:nvSpPr>
        <p:spPr bwMode="gray">
          <a:xfrm>
            <a:off x="7548563" y="5436790"/>
            <a:ext cx="820737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rIns="18000">
            <a:spAutoFit/>
          </a:bodyPr>
          <a:lstStyle/>
          <a:p>
            <a:pPr algn="r" defTabSz="762000" eaLnBrk="0" hangingPunct="0">
              <a:spcBef>
                <a:spcPct val="50000"/>
              </a:spcBef>
            </a:pPr>
            <a:r>
              <a:rPr lang="de-DE" sz="900" b="1" dirty="0" err="1" smtClean="0">
                <a:ea typeface="Geneva" pitchFamily="-78" charset="-128"/>
              </a:rPr>
              <a:t>today</a:t>
            </a:r>
            <a:endParaRPr lang="de-DE" sz="900" b="1" dirty="0">
              <a:ea typeface="Geneva" pitchFamily="-78" charset="-128"/>
            </a:endParaRPr>
          </a:p>
        </p:txBody>
      </p:sp>
      <p:pic>
        <p:nvPicPr>
          <p:cNvPr id="128047" name="Picture 52" descr="FGv Zeppelin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325" y="1517650"/>
            <a:ext cx="499425" cy="675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8048" name="Rectangle 12"/>
          <p:cNvSpPr>
            <a:spLocks noChangeArrowheads="1"/>
          </p:cNvSpPr>
          <p:nvPr/>
        </p:nvSpPr>
        <p:spPr bwMode="gray">
          <a:xfrm>
            <a:off x="3033845" y="2213135"/>
            <a:ext cx="1174750" cy="228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defTabSz="762000" eaLnBrk="0" hangingPunct="0"/>
            <a:r>
              <a:rPr lang="de-DE" sz="900" b="1" dirty="0">
                <a:ea typeface="Geneva" pitchFamily="-78" charset="-128"/>
              </a:rPr>
              <a:t>Wilhelm Maybach </a:t>
            </a:r>
          </a:p>
        </p:txBody>
      </p:sp>
      <p:sp>
        <p:nvSpPr>
          <p:cNvPr id="128049" name="Rectangle 13"/>
          <p:cNvSpPr>
            <a:spLocks noChangeArrowheads="1"/>
          </p:cNvSpPr>
          <p:nvPr/>
        </p:nvSpPr>
        <p:spPr bwMode="gray">
          <a:xfrm>
            <a:off x="4977924" y="2213135"/>
            <a:ext cx="820738" cy="228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rIns="18000">
            <a:spAutoFit/>
          </a:bodyPr>
          <a:lstStyle/>
          <a:p>
            <a:pPr defTabSz="762000" eaLnBrk="0" hangingPunct="0">
              <a:spcBef>
                <a:spcPct val="50000"/>
              </a:spcBef>
            </a:pPr>
            <a:r>
              <a:rPr lang="de-DE" sz="900" b="1" dirty="0">
                <a:ea typeface="Geneva" pitchFamily="-78" charset="-128"/>
              </a:rPr>
              <a:t>Karl Maybach</a:t>
            </a:r>
          </a:p>
        </p:txBody>
      </p:sp>
      <p:sp>
        <p:nvSpPr>
          <p:cNvPr id="128050" name="Rectangle 16"/>
          <p:cNvSpPr>
            <a:spLocks noChangeArrowheads="1"/>
          </p:cNvSpPr>
          <p:nvPr/>
        </p:nvSpPr>
        <p:spPr bwMode="gray">
          <a:xfrm>
            <a:off x="1227206" y="2213135"/>
            <a:ext cx="1098550" cy="228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defTabSz="762000" eaLnBrk="0" hangingPunct="0"/>
            <a:r>
              <a:rPr lang="de-DE" sz="900" b="1" dirty="0">
                <a:ea typeface="Geneva" pitchFamily="-78" charset="-128"/>
              </a:rPr>
              <a:t>Gottlieb Daimler </a:t>
            </a:r>
          </a:p>
        </p:txBody>
      </p:sp>
      <p:sp>
        <p:nvSpPr>
          <p:cNvPr id="128051" name="Rectangle 48"/>
          <p:cNvSpPr>
            <a:spLocks noChangeArrowheads="1"/>
          </p:cNvSpPr>
          <p:nvPr/>
        </p:nvSpPr>
        <p:spPr bwMode="gray">
          <a:xfrm>
            <a:off x="6350741" y="2213135"/>
            <a:ext cx="1649413" cy="228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rIns="18000">
            <a:spAutoFit/>
          </a:bodyPr>
          <a:lstStyle/>
          <a:p>
            <a:pPr defTabSz="762000" eaLnBrk="0" hangingPunct="0">
              <a:spcBef>
                <a:spcPct val="50000"/>
              </a:spcBef>
            </a:pPr>
            <a:r>
              <a:rPr lang="de-DE" sz="900" b="1" dirty="0">
                <a:ea typeface="Geneva" pitchFamily="-78" charset="-128"/>
              </a:rPr>
              <a:t>Graf Ferdinand von Zeppelin</a:t>
            </a:r>
          </a:p>
        </p:txBody>
      </p:sp>
      <p:pic>
        <p:nvPicPr>
          <p:cNvPr id="128052" name="Picture 52" descr="a_tognum_group_brand_rgb_pos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44" t="-6818"/>
          <a:stretch>
            <a:fillRect/>
          </a:stretch>
        </p:blipFill>
        <p:spPr bwMode="auto">
          <a:xfrm>
            <a:off x="2883034" y="4881116"/>
            <a:ext cx="3678237" cy="14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8053" name="Line 53"/>
          <p:cNvSpPr>
            <a:spLocks noChangeShapeType="1"/>
          </p:cNvSpPr>
          <p:nvPr/>
        </p:nvSpPr>
        <p:spPr bwMode="gray">
          <a:xfrm>
            <a:off x="5862638" y="5461027"/>
            <a:ext cx="1219200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28054" name="Line 54"/>
          <p:cNvSpPr>
            <a:spLocks noChangeShapeType="1"/>
          </p:cNvSpPr>
          <p:nvPr/>
        </p:nvSpPr>
        <p:spPr bwMode="gray">
          <a:xfrm>
            <a:off x="2281238" y="5461027"/>
            <a:ext cx="1219200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77497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MTU stands for </a:t>
            </a:r>
            <a:br>
              <a:rPr lang="en-US"/>
            </a:br>
            <a:r>
              <a:rPr lang="en-US"/>
              <a:t>Power. Passion. Partnership.</a:t>
            </a:r>
          </a:p>
        </p:txBody>
      </p:sp>
      <p:pic>
        <p:nvPicPr>
          <p:cNvPr id="143363" name="Picture 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" b="-75"/>
          <a:stretch>
            <a:fillRect/>
          </a:stretch>
        </p:blipFill>
        <p:spPr bwMode="gray">
          <a:xfrm>
            <a:off x="6861175" y="1574800"/>
            <a:ext cx="1814513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65" name="Line 5"/>
          <p:cNvSpPr>
            <a:spLocks noChangeShapeType="1"/>
          </p:cNvSpPr>
          <p:nvPr/>
        </p:nvSpPr>
        <p:spPr bwMode="gray">
          <a:xfrm>
            <a:off x="6867525" y="3362325"/>
            <a:ext cx="18161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43366" name="Line 6"/>
          <p:cNvSpPr>
            <a:spLocks noChangeShapeType="1"/>
          </p:cNvSpPr>
          <p:nvPr/>
        </p:nvSpPr>
        <p:spPr bwMode="gray">
          <a:xfrm>
            <a:off x="6867525" y="4706938"/>
            <a:ext cx="18161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43367" name="Rectangle 3"/>
          <p:cNvSpPr>
            <a:spLocks noChangeArrowheads="1"/>
          </p:cNvSpPr>
          <p:nvPr/>
        </p:nvSpPr>
        <p:spPr bwMode="gray">
          <a:xfrm>
            <a:off x="396875" y="1492250"/>
            <a:ext cx="6376988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>
              <a:spcBef>
                <a:spcPct val="50000"/>
              </a:spcBef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600" b="1" dirty="0"/>
              <a:t>Power: at the forefront of technological progress</a:t>
            </a:r>
          </a:p>
          <a:p>
            <a:pPr algn="l">
              <a:spcBef>
                <a:spcPct val="50000"/>
              </a:spcBef>
              <a:tabLst>
                <a:tab pos="180975" algn="l"/>
                <a:tab pos="361950" algn="l"/>
                <a:tab pos="536575" algn="l"/>
                <a:tab pos="717550" algn="l"/>
              </a:tabLst>
            </a:pPr>
            <a:endParaRPr lang="en-US" sz="1500" dirty="0"/>
          </a:p>
          <a:p>
            <a:pPr algn="l">
              <a:lnSpc>
                <a:spcPct val="130000"/>
              </a:lnSpc>
              <a:spcBef>
                <a:spcPct val="50000"/>
              </a:spcBef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600" dirty="0"/>
              <a:t>With its top-of-the-range, high-performance drive and propulsion solutions, </a:t>
            </a:r>
            <a:r>
              <a:rPr lang="en-US" sz="1500" dirty="0"/>
              <a:t>MTU stands for technological leadership.</a:t>
            </a:r>
          </a:p>
          <a:p>
            <a:pPr algn="l">
              <a:lnSpc>
                <a:spcPct val="130000"/>
              </a:lnSpc>
              <a:spcBef>
                <a:spcPct val="50000"/>
              </a:spcBef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500" dirty="0"/>
              <a:t>MTU supplies cutting-edge technologies such as fuel injection, exhaust turbocharging, automation and exhaust </a:t>
            </a:r>
            <a:r>
              <a:rPr lang="en-US" sz="1500" dirty="0" err="1"/>
              <a:t>aftertreatment</a:t>
            </a:r>
            <a:r>
              <a:rPr lang="en-US" sz="1500" dirty="0"/>
              <a:t> from a single source and conducts analytics in-house to guarantee the highest level</a:t>
            </a:r>
            <a:br>
              <a:rPr lang="en-US" sz="1500" dirty="0"/>
            </a:br>
            <a:r>
              <a:rPr lang="en-US" sz="1500" dirty="0"/>
              <a:t>of expertise for customer-specific systems solutions.</a:t>
            </a:r>
          </a:p>
          <a:p>
            <a:pPr algn="l">
              <a:spcBef>
                <a:spcPct val="50000"/>
              </a:spcBef>
              <a:tabLst>
                <a:tab pos="180975" algn="l"/>
                <a:tab pos="361950" algn="l"/>
                <a:tab pos="536575" algn="l"/>
                <a:tab pos="717550" algn="l"/>
              </a:tabLst>
            </a:pPr>
            <a:endParaRPr lang="en-US" sz="1500" dirty="0"/>
          </a:p>
          <a:p>
            <a:pPr algn="l">
              <a:spcBef>
                <a:spcPct val="50000"/>
              </a:spcBef>
              <a:tabLst>
                <a:tab pos="180975" algn="l"/>
                <a:tab pos="361950" algn="l"/>
                <a:tab pos="536575" algn="l"/>
                <a:tab pos="717550" algn="l"/>
              </a:tabLst>
            </a:pPr>
            <a:endParaRPr lang="en-US" sz="1500" b="1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58" r="2710" b="16780"/>
          <a:stretch/>
        </p:blipFill>
        <p:spPr>
          <a:xfrm>
            <a:off x="6860922" y="4733925"/>
            <a:ext cx="1806057" cy="93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4700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MTU stands for </a:t>
            </a:r>
            <a:br>
              <a:rPr lang="en-US"/>
            </a:br>
            <a:r>
              <a:rPr lang="en-US"/>
              <a:t>Power. Passion. Partnership.</a:t>
            </a:r>
          </a:p>
        </p:txBody>
      </p:sp>
      <p:pic>
        <p:nvPicPr>
          <p:cNvPr id="145411" name="Picture 3" descr="000024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950" y="3871913"/>
            <a:ext cx="2619375" cy="174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5412" name="Picture 4" descr="Fliegender Hamburg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675" y="3579813"/>
            <a:ext cx="2863850" cy="187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5413" name="Text Box 5"/>
          <p:cNvSpPr txBox="1">
            <a:spLocks noChangeArrowheads="1"/>
          </p:cNvSpPr>
          <p:nvPr/>
        </p:nvSpPr>
        <p:spPr bwMode="gray">
          <a:xfrm>
            <a:off x="3027363" y="5437188"/>
            <a:ext cx="3494087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300"/>
              <a:t>"Fliegender Hamburger" rail car 1933 </a:t>
            </a:r>
          </a:p>
        </p:txBody>
      </p:sp>
      <p:sp>
        <p:nvSpPr>
          <p:cNvPr id="145414" name="Rectangle 3"/>
          <p:cNvSpPr>
            <a:spLocks noChangeArrowheads="1"/>
          </p:cNvSpPr>
          <p:nvPr/>
        </p:nvSpPr>
        <p:spPr bwMode="gray">
          <a:xfrm>
            <a:off x="296863" y="1463675"/>
            <a:ext cx="779145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>
              <a:lnSpc>
                <a:spcPct val="130000"/>
              </a:lnSpc>
              <a:spcBef>
                <a:spcPct val="50000"/>
              </a:spcBef>
              <a:buFontTx/>
              <a:buChar char="•"/>
              <a:tabLst>
                <a:tab pos="268288" algn="l"/>
                <a:tab pos="361950" algn="l"/>
                <a:tab pos="536575" algn="l"/>
                <a:tab pos="717550" algn="l"/>
              </a:tabLst>
            </a:pPr>
            <a:r>
              <a:rPr lang="en-US" sz="1600"/>
              <a:t>  562 MTU patents/patents pending (of which 214 are inventions)</a:t>
            </a:r>
          </a:p>
          <a:p>
            <a:pPr algn="l">
              <a:lnSpc>
                <a:spcPct val="130000"/>
              </a:lnSpc>
              <a:spcBef>
                <a:spcPct val="50000"/>
              </a:spcBef>
              <a:buFontTx/>
              <a:buChar char="•"/>
              <a:tabLst>
                <a:tab pos="268288" algn="l"/>
                <a:tab pos="361950" algn="l"/>
                <a:tab pos="536575" algn="l"/>
                <a:tab pos="717550" algn="l"/>
              </a:tabLst>
            </a:pPr>
            <a:r>
              <a:rPr lang="en-US" sz="1600"/>
              <a:t>  Milestone developments:</a:t>
            </a:r>
            <a:br>
              <a:rPr lang="en-US" sz="1600"/>
            </a:br>
            <a:r>
              <a:rPr lang="en-US" sz="1600"/>
              <a:t>      - "Fliegender Hamburger" high-speed rail car</a:t>
            </a:r>
            <a:br>
              <a:rPr lang="en-US" sz="1600"/>
            </a:br>
            <a:r>
              <a:rPr lang="en-US" sz="1600"/>
              <a:t>      - MTU-built turbocharging systems for large diesel engines</a:t>
            </a:r>
            <a:br>
              <a:rPr lang="en-US" sz="1600"/>
            </a:br>
            <a:r>
              <a:rPr lang="en-US" sz="1600"/>
              <a:t>      - MTU-built automation systems </a:t>
            </a:r>
            <a:br>
              <a:rPr lang="en-US" sz="1600"/>
            </a:br>
            <a:r>
              <a:rPr lang="en-US" sz="1600"/>
              <a:t>      - First large diesel engine with Common Rail injection </a:t>
            </a:r>
          </a:p>
          <a:p>
            <a:pPr algn="l">
              <a:spcBef>
                <a:spcPct val="50000"/>
              </a:spcBef>
              <a:buFontTx/>
              <a:buChar char="•"/>
              <a:tabLst>
                <a:tab pos="268288" algn="l"/>
                <a:tab pos="361950" algn="l"/>
                <a:tab pos="536575" algn="l"/>
                <a:tab pos="717550" algn="l"/>
              </a:tabLst>
            </a:pPr>
            <a:endParaRPr lang="en-US" sz="1600"/>
          </a:p>
          <a:p>
            <a:pPr algn="l">
              <a:lnSpc>
                <a:spcPct val="130000"/>
              </a:lnSpc>
              <a:spcBef>
                <a:spcPct val="50000"/>
              </a:spcBef>
              <a:buFontTx/>
              <a:buChar char="•"/>
              <a:tabLst>
                <a:tab pos="268288" algn="l"/>
                <a:tab pos="361950" algn="l"/>
                <a:tab pos="536575" algn="l"/>
                <a:tab pos="717550" algn="l"/>
              </a:tabLst>
            </a:pP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268284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8713"/>
            <a:ext cx="8640960" cy="4748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                        </a:t>
            </a:r>
            <a:r>
              <a:rPr lang="en-US" b="1" u="sng" dirty="0" smtClean="0"/>
              <a:t>Emission  Challenges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323663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MTU </a:t>
            </a:r>
            <a:br>
              <a:rPr lang="en-US"/>
            </a:br>
            <a:r>
              <a:rPr lang="en-US"/>
              <a:t>Key Technologies for Diesel Engines</a:t>
            </a: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4175" y="3352800"/>
            <a:ext cx="1778000" cy="965200"/>
          </a:xfrm>
          <a:noFill/>
          <a:ln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lIns="85934" tIns="42967" rIns="85934" bIns="42967">
            <a:spAutoFit/>
          </a:bodyPr>
          <a:lstStyle/>
          <a:p>
            <a:pPr marL="177800" indent="-177800" defTabSz="711200" eaLnBrk="0" hangingPunct="0">
              <a:spcBef>
                <a:spcPct val="10000"/>
              </a:spcBef>
              <a:buSzPct val="90000"/>
              <a:buFontTx/>
              <a:buChar char="•"/>
              <a:tabLst>
                <a:tab pos="266700" algn="l"/>
              </a:tabLst>
            </a:pPr>
            <a:r>
              <a:rPr lang="en-US" sz="1200" b="1"/>
              <a:t>Injection pressure</a:t>
            </a:r>
          </a:p>
          <a:p>
            <a:pPr marL="177800" indent="-177800" defTabSz="711200" eaLnBrk="0" hangingPunct="0">
              <a:spcBef>
                <a:spcPct val="10000"/>
              </a:spcBef>
              <a:buSzPct val="90000"/>
              <a:buFontTx/>
              <a:buChar char="•"/>
              <a:tabLst>
                <a:tab pos="266700" algn="l"/>
              </a:tabLst>
            </a:pPr>
            <a:r>
              <a:rPr lang="en-US" sz="1200" b="1"/>
              <a:t>Injection process</a:t>
            </a:r>
          </a:p>
          <a:p>
            <a:pPr marL="177800" indent="-177800" defTabSz="711200" eaLnBrk="0" hangingPunct="0">
              <a:spcBef>
                <a:spcPct val="10000"/>
              </a:spcBef>
              <a:buSzPct val="90000"/>
              <a:buFontTx/>
              <a:buChar char="•"/>
              <a:tabLst>
                <a:tab pos="266700" algn="l"/>
              </a:tabLst>
            </a:pPr>
            <a:r>
              <a:rPr lang="en-US" sz="1200" b="1"/>
              <a:t>Combustion process</a:t>
            </a:r>
          </a:p>
        </p:txBody>
      </p:sp>
      <p:sp>
        <p:nvSpPr>
          <p:cNvPr id="18944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676650" y="3352800"/>
            <a:ext cx="1855788" cy="860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lIns="85934" tIns="42967" rIns="85934" bIns="42967"/>
          <a:lstStyle/>
          <a:p>
            <a:pPr marL="177800" indent="-177800" defTabSz="711200" eaLnBrk="0" hangingPunct="0">
              <a:lnSpc>
                <a:spcPct val="95000"/>
              </a:lnSpc>
              <a:spcBef>
                <a:spcPct val="10000"/>
              </a:spcBef>
              <a:buSzPct val="90000"/>
              <a:buFontTx/>
              <a:buChar char="•"/>
              <a:tabLst>
                <a:tab pos="266700" algn="l"/>
              </a:tabLst>
            </a:pPr>
            <a:r>
              <a:rPr lang="en-US" sz="1200" b="1"/>
              <a:t>Engine management</a:t>
            </a:r>
          </a:p>
          <a:p>
            <a:pPr marL="177800" indent="-177800" defTabSz="711200" eaLnBrk="0" hangingPunct="0">
              <a:lnSpc>
                <a:spcPct val="95000"/>
              </a:lnSpc>
              <a:spcBef>
                <a:spcPct val="10000"/>
              </a:spcBef>
              <a:buSzPct val="90000"/>
              <a:buFontTx/>
              <a:buChar char="•"/>
              <a:tabLst>
                <a:tab pos="266700" algn="l"/>
              </a:tabLst>
            </a:pPr>
            <a:r>
              <a:rPr lang="en-US" sz="1200" b="1"/>
              <a:t>Map control</a:t>
            </a:r>
            <a:endParaRPr lang="en-US" sz="1200" b="1">
              <a:solidFill>
                <a:schemeClr val="hlink"/>
              </a:solidFill>
            </a:endParaRPr>
          </a:p>
          <a:p>
            <a:pPr marL="177800" indent="-177800" defTabSz="711200" eaLnBrk="0" hangingPunct="0">
              <a:lnSpc>
                <a:spcPct val="95000"/>
              </a:lnSpc>
              <a:spcBef>
                <a:spcPct val="10000"/>
              </a:spcBef>
              <a:buSzPct val="90000"/>
              <a:buFontTx/>
              <a:buChar char="•"/>
              <a:tabLst>
                <a:tab pos="266700" algn="l"/>
              </a:tabLst>
            </a:pPr>
            <a:r>
              <a:rPr lang="en-US" sz="1200" b="1"/>
              <a:t>System Control</a:t>
            </a:r>
          </a:p>
        </p:txBody>
      </p:sp>
      <p:sp>
        <p:nvSpPr>
          <p:cNvPr id="189445" name="Rectangle 5"/>
          <p:cNvSpPr>
            <a:spLocks noChangeArrowheads="1"/>
          </p:cNvSpPr>
          <p:nvPr/>
        </p:nvSpPr>
        <p:spPr bwMode="gray">
          <a:xfrm>
            <a:off x="2089150" y="3352800"/>
            <a:ext cx="1676400" cy="89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5934" tIns="42967" rIns="85934" bIns="42967"/>
          <a:lstStyle/>
          <a:p>
            <a:pPr marL="177800" indent="-177800" algn="l" defTabSz="711200" eaLnBrk="0" hangingPunct="0">
              <a:lnSpc>
                <a:spcPct val="105000"/>
              </a:lnSpc>
              <a:spcBef>
                <a:spcPct val="10000"/>
              </a:spcBef>
              <a:spcAft>
                <a:spcPct val="20000"/>
              </a:spcAft>
              <a:buSzPct val="90000"/>
              <a:buFontTx/>
              <a:buChar char="•"/>
            </a:pPr>
            <a:r>
              <a:rPr lang="en-US" sz="1200" b="1"/>
              <a:t>Efficiency</a:t>
            </a:r>
          </a:p>
          <a:p>
            <a:pPr marL="177800" indent="-177800" algn="l" defTabSz="711200" eaLnBrk="0" hangingPunct="0">
              <a:lnSpc>
                <a:spcPct val="105000"/>
              </a:lnSpc>
              <a:spcBef>
                <a:spcPct val="10000"/>
              </a:spcBef>
              <a:spcAft>
                <a:spcPct val="20000"/>
              </a:spcAft>
              <a:buSzPct val="90000"/>
              <a:buFontTx/>
              <a:buChar char="•"/>
            </a:pPr>
            <a:r>
              <a:rPr lang="en-US" sz="1200" b="1"/>
              <a:t>Pressure ratio</a:t>
            </a:r>
          </a:p>
          <a:p>
            <a:pPr marL="177800" indent="-177800" algn="l" defTabSz="711200" eaLnBrk="0" hangingPunct="0">
              <a:lnSpc>
                <a:spcPct val="105000"/>
              </a:lnSpc>
              <a:spcBef>
                <a:spcPct val="10000"/>
              </a:spcBef>
              <a:spcAft>
                <a:spcPct val="20000"/>
              </a:spcAft>
              <a:buSzPct val="90000"/>
              <a:buFontTx/>
              <a:buChar char="•"/>
            </a:pPr>
            <a:r>
              <a:rPr lang="en-US" sz="1200" b="1"/>
              <a:t>Turbocharger map</a:t>
            </a:r>
          </a:p>
        </p:txBody>
      </p:sp>
      <p:sp>
        <p:nvSpPr>
          <p:cNvPr id="189446" name="Rectangle 6"/>
          <p:cNvSpPr>
            <a:spLocks noChangeArrowheads="1"/>
          </p:cNvSpPr>
          <p:nvPr/>
        </p:nvSpPr>
        <p:spPr bwMode="gray">
          <a:xfrm>
            <a:off x="7229475" y="3343275"/>
            <a:ext cx="1535113" cy="70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5934" tIns="42967" rIns="85934" bIns="42967"/>
          <a:lstStyle/>
          <a:p>
            <a:pPr marL="177800" indent="-177800" algn="l" defTabSz="711200" eaLnBrk="0" hangingPunct="0">
              <a:lnSpc>
                <a:spcPct val="105000"/>
              </a:lnSpc>
              <a:spcBef>
                <a:spcPct val="10000"/>
              </a:spcBef>
              <a:spcAft>
                <a:spcPct val="20000"/>
              </a:spcAft>
              <a:buSzPct val="90000"/>
              <a:buFontTx/>
              <a:buChar char="•"/>
            </a:pPr>
            <a:r>
              <a:rPr lang="en-US" sz="1200" b="1"/>
              <a:t>Strength</a:t>
            </a:r>
          </a:p>
          <a:p>
            <a:pPr marL="177800" indent="-177800" algn="l" defTabSz="711200" eaLnBrk="0" hangingPunct="0">
              <a:lnSpc>
                <a:spcPct val="105000"/>
              </a:lnSpc>
              <a:spcBef>
                <a:spcPct val="10000"/>
              </a:spcBef>
              <a:spcAft>
                <a:spcPct val="20000"/>
              </a:spcAft>
              <a:buSzPct val="90000"/>
              <a:buFontTx/>
              <a:buChar char="•"/>
            </a:pPr>
            <a:r>
              <a:rPr lang="en-US" sz="1200" b="1"/>
              <a:t>Bearing Load</a:t>
            </a:r>
          </a:p>
          <a:p>
            <a:pPr marL="177800" indent="-177800" algn="l" defTabSz="711200" eaLnBrk="0" hangingPunct="0">
              <a:lnSpc>
                <a:spcPct val="105000"/>
              </a:lnSpc>
              <a:spcBef>
                <a:spcPct val="10000"/>
              </a:spcBef>
              <a:spcAft>
                <a:spcPct val="20000"/>
              </a:spcAft>
              <a:buSzPct val="90000"/>
              <a:buFontTx/>
              <a:buChar char="•"/>
            </a:pPr>
            <a:r>
              <a:rPr lang="en-US" sz="1200" b="1"/>
              <a:t>LCF-behavior</a:t>
            </a:r>
          </a:p>
        </p:txBody>
      </p:sp>
      <p:sp>
        <p:nvSpPr>
          <p:cNvPr id="189447" name="AutoShape 7"/>
          <p:cNvSpPr>
            <a:spLocks noChangeArrowheads="1"/>
          </p:cNvSpPr>
          <p:nvPr/>
        </p:nvSpPr>
        <p:spPr bwMode="gray">
          <a:xfrm>
            <a:off x="714375" y="4362450"/>
            <a:ext cx="814388" cy="415925"/>
          </a:xfrm>
          <a:prstGeom prst="downArrow">
            <a:avLst>
              <a:gd name="adj1" fmla="val 75009"/>
              <a:gd name="adj2" fmla="val 50023"/>
            </a:avLst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en-US" sz="1200">
              <a:ea typeface="Geneva" pitchFamily="-78" charset="-128"/>
            </a:endParaRPr>
          </a:p>
        </p:txBody>
      </p:sp>
      <p:sp>
        <p:nvSpPr>
          <p:cNvPr id="189448" name="Rectangle 8"/>
          <p:cNvSpPr>
            <a:spLocks noChangeArrowheads="1"/>
          </p:cNvSpPr>
          <p:nvPr/>
        </p:nvSpPr>
        <p:spPr bwMode="gray">
          <a:xfrm>
            <a:off x="392113" y="4865688"/>
            <a:ext cx="1535112" cy="67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422" tIns="45454" rIns="92422" bIns="45454"/>
          <a:lstStyle/>
          <a:p>
            <a:pPr algn="l" defTabSz="762000" eaLnBrk="0" hangingPunct="0">
              <a:lnSpc>
                <a:spcPct val="105000"/>
              </a:lnSpc>
              <a:spcBef>
                <a:spcPct val="5000"/>
              </a:spcBef>
            </a:pPr>
            <a:r>
              <a:rPr lang="en-US" sz="1200" b="1">
                <a:ea typeface="Geneva" pitchFamily="-78" charset="-128"/>
              </a:rPr>
              <a:t>Fuel consumption </a:t>
            </a:r>
          </a:p>
          <a:p>
            <a:pPr algn="l" defTabSz="762000" eaLnBrk="0" hangingPunct="0">
              <a:lnSpc>
                <a:spcPct val="105000"/>
              </a:lnSpc>
              <a:spcBef>
                <a:spcPct val="5000"/>
              </a:spcBef>
            </a:pPr>
            <a:r>
              <a:rPr lang="en-US" sz="1200" b="1">
                <a:ea typeface="Geneva" pitchFamily="-78" charset="-128"/>
              </a:rPr>
              <a:t>Exhaust emission</a:t>
            </a:r>
          </a:p>
          <a:p>
            <a:pPr algn="l" defTabSz="762000" eaLnBrk="0" hangingPunct="0">
              <a:lnSpc>
                <a:spcPct val="105000"/>
              </a:lnSpc>
              <a:spcBef>
                <a:spcPct val="5000"/>
              </a:spcBef>
            </a:pPr>
            <a:r>
              <a:rPr lang="en-US" sz="1200" b="1">
                <a:ea typeface="Geneva" pitchFamily="-78" charset="-128"/>
              </a:rPr>
              <a:t>Noise Emission</a:t>
            </a:r>
          </a:p>
        </p:txBody>
      </p:sp>
      <p:sp>
        <p:nvSpPr>
          <p:cNvPr id="189449" name="AutoShape 9"/>
          <p:cNvSpPr>
            <a:spLocks noChangeArrowheads="1"/>
          </p:cNvSpPr>
          <p:nvPr/>
        </p:nvSpPr>
        <p:spPr bwMode="gray">
          <a:xfrm>
            <a:off x="2370138" y="4362450"/>
            <a:ext cx="836612" cy="414338"/>
          </a:xfrm>
          <a:prstGeom prst="downArrow">
            <a:avLst>
              <a:gd name="adj1" fmla="val 75009"/>
              <a:gd name="adj2" fmla="val 50023"/>
            </a:avLst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en-US" sz="1200">
              <a:ea typeface="Geneva" pitchFamily="-78" charset="-128"/>
            </a:endParaRPr>
          </a:p>
        </p:txBody>
      </p:sp>
      <p:sp>
        <p:nvSpPr>
          <p:cNvPr id="189450" name="Rectangle 10"/>
          <p:cNvSpPr>
            <a:spLocks noChangeArrowheads="1"/>
          </p:cNvSpPr>
          <p:nvPr/>
        </p:nvSpPr>
        <p:spPr bwMode="gray">
          <a:xfrm>
            <a:off x="2070100" y="4865688"/>
            <a:ext cx="1535113" cy="67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422" tIns="45454" rIns="92422" bIns="45454"/>
          <a:lstStyle/>
          <a:p>
            <a:pPr algn="l" defTabSz="762000" eaLnBrk="0" hangingPunct="0">
              <a:lnSpc>
                <a:spcPct val="105000"/>
              </a:lnSpc>
              <a:spcBef>
                <a:spcPct val="5000"/>
              </a:spcBef>
            </a:pPr>
            <a:r>
              <a:rPr lang="en-US" sz="1200" b="1">
                <a:ea typeface="Geneva" pitchFamily="-78" charset="-128"/>
              </a:rPr>
              <a:t>Fuel consumption</a:t>
            </a:r>
          </a:p>
          <a:p>
            <a:pPr algn="l" defTabSz="762000" eaLnBrk="0" hangingPunct="0">
              <a:lnSpc>
                <a:spcPct val="105000"/>
              </a:lnSpc>
              <a:spcBef>
                <a:spcPct val="5000"/>
              </a:spcBef>
            </a:pPr>
            <a:r>
              <a:rPr lang="en-US" sz="1200" b="1">
                <a:ea typeface="Geneva" pitchFamily="-78" charset="-128"/>
              </a:rPr>
              <a:t>Exhaust emission</a:t>
            </a:r>
          </a:p>
          <a:p>
            <a:pPr algn="l" defTabSz="762000" eaLnBrk="0" hangingPunct="0">
              <a:lnSpc>
                <a:spcPct val="105000"/>
              </a:lnSpc>
              <a:spcBef>
                <a:spcPct val="5000"/>
              </a:spcBef>
            </a:pPr>
            <a:r>
              <a:rPr lang="en-US" sz="1200" b="1">
                <a:ea typeface="Geneva" pitchFamily="-78" charset="-128"/>
              </a:rPr>
              <a:t>Power-to-weight-to</a:t>
            </a:r>
            <a:br>
              <a:rPr lang="en-US" sz="1200" b="1">
                <a:ea typeface="Geneva" pitchFamily="-78" charset="-128"/>
              </a:rPr>
            </a:br>
            <a:r>
              <a:rPr lang="en-US" sz="1200" b="1">
                <a:ea typeface="Geneva" pitchFamily="-78" charset="-128"/>
              </a:rPr>
              <a:t>size ratio</a:t>
            </a:r>
          </a:p>
        </p:txBody>
      </p:sp>
      <p:sp>
        <p:nvSpPr>
          <p:cNvPr id="189451" name="AutoShape 11"/>
          <p:cNvSpPr>
            <a:spLocks noChangeArrowheads="1"/>
          </p:cNvSpPr>
          <p:nvPr/>
        </p:nvSpPr>
        <p:spPr bwMode="gray">
          <a:xfrm>
            <a:off x="4071938" y="4362450"/>
            <a:ext cx="808037" cy="415925"/>
          </a:xfrm>
          <a:prstGeom prst="downArrow">
            <a:avLst>
              <a:gd name="adj1" fmla="val 75009"/>
              <a:gd name="adj2" fmla="val 50023"/>
            </a:avLst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en-US" sz="1200">
              <a:ea typeface="Geneva" pitchFamily="-78" charset="-128"/>
            </a:endParaRPr>
          </a:p>
        </p:txBody>
      </p:sp>
      <p:sp>
        <p:nvSpPr>
          <p:cNvPr id="189452" name="Rectangle 12"/>
          <p:cNvSpPr>
            <a:spLocks noChangeArrowheads="1"/>
          </p:cNvSpPr>
          <p:nvPr/>
        </p:nvSpPr>
        <p:spPr bwMode="gray">
          <a:xfrm>
            <a:off x="3776663" y="4865688"/>
            <a:ext cx="1535112" cy="67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422" tIns="45454" rIns="92422" bIns="45454"/>
          <a:lstStyle/>
          <a:p>
            <a:pPr algn="l" defTabSz="762000" eaLnBrk="0" hangingPunct="0">
              <a:lnSpc>
                <a:spcPct val="105000"/>
              </a:lnSpc>
              <a:spcBef>
                <a:spcPct val="5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sz="1200" b="1">
                <a:ea typeface="Geneva" pitchFamily="-78" charset="-128"/>
              </a:rPr>
              <a:t>Fuel Consumption</a:t>
            </a:r>
          </a:p>
          <a:p>
            <a:pPr algn="l" defTabSz="762000" eaLnBrk="0" hangingPunct="0">
              <a:lnSpc>
                <a:spcPct val="105000"/>
              </a:lnSpc>
              <a:spcBef>
                <a:spcPct val="5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sz="1200" b="1">
                <a:ea typeface="Geneva" pitchFamily="-78" charset="-128"/>
              </a:rPr>
              <a:t>Exhaust Emission</a:t>
            </a:r>
          </a:p>
          <a:p>
            <a:pPr algn="l" defTabSz="762000" eaLnBrk="0" hangingPunct="0">
              <a:lnSpc>
                <a:spcPct val="105000"/>
              </a:lnSpc>
              <a:spcBef>
                <a:spcPct val="5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sz="1200" b="1">
                <a:ea typeface="Geneva" pitchFamily="-78" charset="-128"/>
              </a:rPr>
              <a:t>Transient behavior</a:t>
            </a:r>
          </a:p>
        </p:txBody>
      </p:sp>
      <p:sp>
        <p:nvSpPr>
          <p:cNvPr id="189453" name="AutoShape 13"/>
          <p:cNvSpPr>
            <a:spLocks noChangeArrowheads="1"/>
          </p:cNvSpPr>
          <p:nvPr/>
        </p:nvSpPr>
        <p:spPr bwMode="gray">
          <a:xfrm>
            <a:off x="7500938" y="4362450"/>
            <a:ext cx="776287" cy="415925"/>
          </a:xfrm>
          <a:prstGeom prst="downArrow">
            <a:avLst>
              <a:gd name="adj1" fmla="val 75009"/>
              <a:gd name="adj2" fmla="val 50023"/>
            </a:avLst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en-US" sz="1200">
              <a:ea typeface="Geneva" pitchFamily="-78" charset="-128"/>
            </a:endParaRPr>
          </a:p>
        </p:txBody>
      </p:sp>
      <p:sp>
        <p:nvSpPr>
          <p:cNvPr id="189454" name="Rectangle 14"/>
          <p:cNvSpPr>
            <a:spLocks noChangeArrowheads="1"/>
          </p:cNvSpPr>
          <p:nvPr/>
        </p:nvSpPr>
        <p:spPr bwMode="gray">
          <a:xfrm>
            <a:off x="7239000" y="4865688"/>
            <a:ext cx="1503363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422" tIns="45454" rIns="92422" bIns="45454"/>
          <a:lstStyle/>
          <a:p>
            <a:pPr algn="l" defTabSz="762000" eaLnBrk="0" hangingPunct="0">
              <a:lnSpc>
                <a:spcPct val="105000"/>
              </a:lnSpc>
              <a:spcBef>
                <a:spcPct val="5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sz="1200" b="1">
                <a:ea typeface="Geneva" pitchFamily="-78" charset="-128"/>
              </a:rPr>
              <a:t>Fuel consumption</a:t>
            </a:r>
          </a:p>
          <a:p>
            <a:pPr algn="l" defTabSz="762000" eaLnBrk="0" hangingPunct="0">
              <a:lnSpc>
                <a:spcPct val="105000"/>
              </a:lnSpc>
              <a:spcBef>
                <a:spcPct val="5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sz="1200" b="1">
                <a:ea typeface="Geneva" pitchFamily="-78" charset="-128"/>
              </a:rPr>
              <a:t>Durability</a:t>
            </a:r>
          </a:p>
          <a:p>
            <a:pPr algn="l" defTabSz="762000" eaLnBrk="0" hangingPunct="0">
              <a:lnSpc>
                <a:spcPct val="105000"/>
              </a:lnSpc>
              <a:spcBef>
                <a:spcPct val="5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sz="1200" b="1">
                <a:ea typeface="Geneva" pitchFamily="-78" charset="-128"/>
              </a:rPr>
              <a:t>Weight</a:t>
            </a:r>
          </a:p>
          <a:p>
            <a:pPr algn="l" defTabSz="762000" eaLnBrk="0" hangingPunct="0">
              <a:lnSpc>
                <a:spcPct val="105000"/>
              </a:lnSpc>
              <a:spcBef>
                <a:spcPct val="5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sz="1200" b="1">
                <a:ea typeface="Geneva" pitchFamily="-78" charset="-128"/>
              </a:rPr>
              <a:t>Acoustics</a:t>
            </a:r>
          </a:p>
        </p:txBody>
      </p:sp>
      <p:sp>
        <p:nvSpPr>
          <p:cNvPr id="189455" name="Rectangle 15"/>
          <p:cNvSpPr>
            <a:spLocks noChangeArrowheads="1"/>
          </p:cNvSpPr>
          <p:nvPr/>
        </p:nvSpPr>
        <p:spPr bwMode="gray">
          <a:xfrm>
            <a:off x="5407025" y="3343275"/>
            <a:ext cx="1919288" cy="89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5934" tIns="42967" rIns="85934" bIns="42967"/>
          <a:lstStyle/>
          <a:p>
            <a:pPr marL="177800" indent="-177800" algn="l" defTabSz="711200" eaLnBrk="0" hangingPunct="0">
              <a:lnSpc>
                <a:spcPct val="105000"/>
              </a:lnSpc>
              <a:spcBef>
                <a:spcPct val="10000"/>
              </a:spcBef>
              <a:spcAft>
                <a:spcPct val="20000"/>
              </a:spcAft>
              <a:buSzPct val="90000"/>
              <a:buFontTx/>
              <a:buChar char="•"/>
            </a:pPr>
            <a:r>
              <a:rPr lang="en-US" sz="1200" b="1"/>
              <a:t>Exhaust gas re-circulation</a:t>
            </a:r>
          </a:p>
          <a:p>
            <a:pPr marL="177800" indent="-177800" algn="l" defTabSz="711200" eaLnBrk="0" hangingPunct="0">
              <a:lnSpc>
                <a:spcPct val="105000"/>
              </a:lnSpc>
              <a:spcBef>
                <a:spcPct val="10000"/>
              </a:spcBef>
              <a:spcAft>
                <a:spcPct val="20000"/>
              </a:spcAft>
              <a:buSzPct val="90000"/>
              <a:buFontTx/>
              <a:buChar char="•"/>
            </a:pPr>
            <a:r>
              <a:rPr lang="en-US" sz="1200" b="1"/>
              <a:t>Miller Cycle</a:t>
            </a:r>
          </a:p>
          <a:p>
            <a:pPr marL="177800" indent="-177800" algn="l" defTabSz="711200" eaLnBrk="0" hangingPunct="0">
              <a:lnSpc>
                <a:spcPct val="105000"/>
              </a:lnSpc>
              <a:spcBef>
                <a:spcPct val="10000"/>
              </a:spcBef>
              <a:spcAft>
                <a:spcPct val="20000"/>
              </a:spcAft>
              <a:buSzPct val="90000"/>
              <a:buFontTx/>
              <a:buChar char="•"/>
            </a:pPr>
            <a:r>
              <a:rPr lang="en-US" sz="1200" b="1"/>
              <a:t>Aftertreatment</a:t>
            </a:r>
          </a:p>
        </p:txBody>
      </p:sp>
      <p:sp>
        <p:nvSpPr>
          <p:cNvPr id="189456" name="AutoShape 16"/>
          <p:cNvSpPr>
            <a:spLocks noChangeArrowheads="1"/>
          </p:cNvSpPr>
          <p:nvPr/>
        </p:nvSpPr>
        <p:spPr bwMode="gray">
          <a:xfrm>
            <a:off x="5897563" y="4362450"/>
            <a:ext cx="776287" cy="415925"/>
          </a:xfrm>
          <a:prstGeom prst="downArrow">
            <a:avLst>
              <a:gd name="adj1" fmla="val 75009"/>
              <a:gd name="adj2" fmla="val 50023"/>
            </a:avLst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en-US" sz="1200">
              <a:ea typeface="Geneva" pitchFamily="-78" charset="-128"/>
            </a:endParaRPr>
          </a:p>
        </p:txBody>
      </p:sp>
      <p:sp>
        <p:nvSpPr>
          <p:cNvPr id="189457" name="Rectangle 17"/>
          <p:cNvSpPr>
            <a:spLocks noChangeArrowheads="1"/>
          </p:cNvSpPr>
          <p:nvPr/>
        </p:nvSpPr>
        <p:spPr bwMode="gray">
          <a:xfrm>
            <a:off x="5568950" y="4865688"/>
            <a:ext cx="153511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422" tIns="45454" rIns="92422" bIns="45454"/>
          <a:lstStyle/>
          <a:p>
            <a:pPr defTabSz="762000" eaLnBrk="0" hangingPunct="0">
              <a:lnSpc>
                <a:spcPct val="105000"/>
              </a:lnSpc>
              <a:spcBef>
                <a:spcPct val="5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sz="1200" b="1">
                <a:ea typeface="Geneva" pitchFamily="-78" charset="-128"/>
              </a:rPr>
              <a:t>Lowest Emission with optimized LCC </a:t>
            </a:r>
          </a:p>
        </p:txBody>
      </p:sp>
      <p:pic>
        <p:nvPicPr>
          <p:cNvPr id="189458" name="Picture 18" descr="npo00002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4350" y="2460625"/>
            <a:ext cx="145732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9459" name="Picture 19" descr="npo0000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038" y="2225675"/>
            <a:ext cx="1192212" cy="103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9460" name="Picture 21" descr="npo000029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7275" y="2200275"/>
            <a:ext cx="1028700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9461" name="TwoC_TitleL"/>
          <p:cNvSpPr txBox="1">
            <a:spLocks noChangeArrowheads="1"/>
          </p:cNvSpPr>
          <p:nvPr/>
        </p:nvSpPr>
        <p:spPr bwMode="gray">
          <a:xfrm>
            <a:off x="411163" y="1398588"/>
            <a:ext cx="1687512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46800" bIns="46800" anchor="b"/>
          <a:lstStyle/>
          <a:p>
            <a:pPr eaLnBrk="0" hangingPunct="0">
              <a:spcBef>
                <a:spcPct val="50000"/>
              </a:spcBef>
            </a:pPr>
            <a:r>
              <a:rPr lang="en-US" sz="1500" b="1">
                <a:ea typeface="Geneva" pitchFamily="-78" charset="-128"/>
              </a:rPr>
              <a:t>Fuel injection</a:t>
            </a:r>
          </a:p>
        </p:txBody>
      </p:sp>
      <p:sp>
        <p:nvSpPr>
          <p:cNvPr id="189462" name="TwoC_TitleL"/>
          <p:cNvSpPr txBox="1">
            <a:spLocks noChangeArrowheads="1"/>
          </p:cNvSpPr>
          <p:nvPr/>
        </p:nvSpPr>
        <p:spPr bwMode="gray">
          <a:xfrm>
            <a:off x="1958975" y="1617663"/>
            <a:ext cx="1687513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46800" bIns="46800" anchor="b"/>
          <a:lstStyle/>
          <a:p>
            <a:pPr eaLnBrk="0" hangingPunct="0"/>
            <a:r>
              <a:rPr lang="en-US" sz="1500" b="1">
                <a:ea typeface="Geneva" pitchFamily="-78" charset="-128"/>
              </a:rPr>
              <a:t>Exhaust Turbocharging</a:t>
            </a:r>
          </a:p>
        </p:txBody>
      </p:sp>
      <p:sp>
        <p:nvSpPr>
          <p:cNvPr id="189463" name="TwoC_TitleL"/>
          <p:cNvSpPr txBox="1">
            <a:spLocks noChangeArrowheads="1"/>
          </p:cNvSpPr>
          <p:nvPr/>
        </p:nvSpPr>
        <p:spPr bwMode="gray">
          <a:xfrm>
            <a:off x="3659188" y="1398588"/>
            <a:ext cx="1687512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46800" bIns="46800" anchor="b"/>
          <a:lstStyle/>
          <a:p>
            <a:pPr eaLnBrk="0" hangingPunct="0"/>
            <a:r>
              <a:rPr lang="en-US" sz="1500" b="1">
                <a:ea typeface="Geneva" pitchFamily="-78" charset="-128"/>
              </a:rPr>
              <a:t>Electronics</a:t>
            </a:r>
          </a:p>
        </p:txBody>
      </p:sp>
      <p:sp>
        <p:nvSpPr>
          <p:cNvPr id="189464" name="TwoC_TitleL"/>
          <p:cNvSpPr txBox="1">
            <a:spLocks noChangeArrowheads="1"/>
          </p:cNvSpPr>
          <p:nvPr/>
        </p:nvSpPr>
        <p:spPr bwMode="gray">
          <a:xfrm>
            <a:off x="5253038" y="1627188"/>
            <a:ext cx="1966912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46800" bIns="46800" anchor="b"/>
          <a:lstStyle/>
          <a:p>
            <a:pPr eaLnBrk="0" hangingPunct="0"/>
            <a:r>
              <a:rPr lang="en-US" sz="1500" b="1">
                <a:ea typeface="Geneva" pitchFamily="-78" charset="-128"/>
              </a:rPr>
              <a:t>Exhaust Emission Minimizing</a:t>
            </a:r>
          </a:p>
        </p:txBody>
      </p:sp>
      <p:sp>
        <p:nvSpPr>
          <p:cNvPr id="189465" name="Text Box 25"/>
          <p:cNvSpPr txBox="1">
            <a:spLocks noChangeArrowheads="1"/>
          </p:cNvSpPr>
          <p:nvPr/>
        </p:nvSpPr>
        <p:spPr bwMode="gray">
          <a:xfrm>
            <a:off x="7086600" y="1420813"/>
            <a:ext cx="16875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BFBFB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0" hangingPunct="0"/>
            <a:r>
              <a:rPr lang="en-US" sz="1500" b="1">
                <a:ea typeface="Geneva" pitchFamily="-78" charset="-128"/>
              </a:rPr>
              <a:t>Analytics</a:t>
            </a:r>
          </a:p>
        </p:txBody>
      </p:sp>
      <p:sp>
        <p:nvSpPr>
          <p:cNvPr id="189466" name="Line 26"/>
          <p:cNvSpPr>
            <a:spLocks noChangeShapeType="1"/>
          </p:cNvSpPr>
          <p:nvPr/>
        </p:nvSpPr>
        <p:spPr bwMode="auto">
          <a:xfrm>
            <a:off x="490538" y="2012950"/>
            <a:ext cx="8185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189467" name="Picture 27" descr="CommonRail_NewCI_000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9" t="7460" r="9647" b="9525"/>
          <a:stretch>
            <a:fillRect/>
          </a:stretch>
        </p:blipFill>
        <p:spPr bwMode="auto">
          <a:xfrm>
            <a:off x="493713" y="2257425"/>
            <a:ext cx="1498600" cy="93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9468" name="Picture 28" descr="ADEC_BR2000CR_06_to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75" y="2243138"/>
            <a:ext cx="1479550" cy="985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93012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rafik 6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0" t="277" r="7114" b="11120"/>
          <a:stretch/>
        </p:blipFill>
        <p:spPr>
          <a:xfrm>
            <a:off x="418016" y="5197801"/>
            <a:ext cx="669705" cy="530810"/>
          </a:xfrm>
          <a:prstGeom prst="rect">
            <a:avLst/>
          </a:prstGeom>
        </p:spPr>
      </p:pic>
      <p:pic>
        <p:nvPicPr>
          <p:cNvPr id="249902" name="Picture 46" descr="LM2500L_1742_03_klein_To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1" t="5769" r="8974" b="12500"/>
          <a:stretch>
            <a:fillRect/>
          </a:stretch>
        </p:blipFill>
        <p:spPr bwMode="auto">
          <a:xfrm>
            <a:off x="390525" y="1463048"/>
            <a:ext cx="688975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MTU</a:t>
            </a:r>
            <a:br>
              <a:rPr lang="de-DE" dirty="0"/>
            </a:br>
            <a:r>
              <a:rPr lang="de-DE" dirty="0"/>
              <a:t>Product Program</a:t>
            </a:r>
          </a:p>
        </p:txBody>
      </p:sp>
      <p:sp>
        <p:nvSpPr>
          <p:cNvPr id="249859" name="Line 3"/>
          <p:cNvSpPr>
            <a:spLocks noChangeShapeType="1"/>
          </p:cNvSpPr>
          <p:nvPr/>
        </p:nvSpPr>
        <p:spPr bwMode="gray">
          <a:xfrm>
            <a:off x="2139647" y="5492751"/>
            <a:ext cx="6601105" cy="5556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49860" name="Rectangle 4"/>
          <p:cNvSpPr>
            <a:spLocks noChangeArrowheads="1"/>
          </p:cNvSpPr>
          <p:nvPr/>
        </p:nvSpPr>
        <p:spPr bwMode="gray">
          <a:xfrm>
            <a:off x="2073275" y="5568950"/>
            <a:ext cx="635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900"/>
              <a:t>0</a:t>
            </a:r>
          </a:p>
        </p:txBody>
      </p:sp>
      <p:sp>
        <p:nvSpPr>
          <p:cNvPr id="249861" name="Rectangle 5"/>
          <p:cNvSpPr>
            <a:spLocks noChangeArrowheads="1"/>
          </p:cNvSpPr>
          <p:nvPr/>
        </p:nvSpPr>
        <p:spPr bwMode="gray">
          <a:xfrm>
            <a:off x="2571750" y="5568950"/>
            <a:ext cx="2857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900" dirty="0"/>
              <a:t>1.000</a:t>
            </a:r>
          </a:p>
        </p:txBody>
      </p:sp>
      <p:sp>
        <p:nvSpPr>
          <p:cNvPr id="249862" name="Rectangle 6"/>
          <p:cNvSpPr>
            <a:spLocks noChangeArrowheads="1"/>
          </p:cNvSpPr>
          <p:nvPr/>
        </p:nvSpPr>
        <p:spPr bwMode="gray">
          <a:xfrm>
            <a:off x="3114675" y="5568950"/>
            <a:ext cx="2857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900"/>
              <a:t>2.000</a:t>
            </a:r>
          </a:p>
        </p:txBody>
      </p:sp>
      <p:sp>
        <p:nvSpPr>
          <p:cNvPr id="249863" name="Rectangle 7"/>
          <p:cNvSpPr>
            <a:spLocks noChangeArrowheads="1"/>
          </p:cNvSpPr>
          <p:nvPr/>
        </p:nvSpPr>
        <p:spPr bwMode="gray">
          <a:xfrm>
            <a:off x="3668713" y="5568950"/>
            <a:ext cx="2857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900"/>
              <a:t>3.000</a:t>
            </a:r>
          </a:p>
        </p:txBody>
      </p:sp>
      <p:sp>
        <p:nvSpPr>
          <p:cNvPr id="249864" name="Rectangle 8"/>
          <p:cNvSpPr>
            <a:spLocks noChangeArrowheads="1"/>
          </p:cNvSpPr>
          <p:nvPr/>
        </p:nvSpPr>
        <p:spPr bwMode="gray">
          <a:xfrm>
            <a:off x="4217988" y="5568950"/>
            <a:ext cx="2857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900"/>
              <a:t>4.000</a:t>
            </a:r>
          </a:p>
        </p:txBody>
      </p:sp>
      <p:sp>
        <p:nvSpPr>
          <p:cNvPr id="249865" name="Rectangle 9"/>
          <p:cNvSpPr>
            <a:spLocks noChangeArrowheads="1"/>
          </p:cNvSpPr>
          <p:nvPr/>
        </p:nvSpPr>
        <p:spPr bwMode="gray">
          <a:xfrm>
            <a:off x="4759325" y="5568950"/>
            <a:ext cx="2857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900"/>
              <a:t>5.000</a:t>
            </a:r>
          </a:p>
        </p:txBody>
      </p:sp>
      <p:sp>
        <p:nvSpPr>
          <p:cNvPr id="249866" name="Rectangle 10"/>
          <p:cNvSpPr>
            <a:spLocks noChangeArrowheads="1"/>
          </p:cNvSpPr>
          <p:nvPr/>
        </p:nvSpPr>
        <p:spPr bwMode="gray">
          <a:xfrm>
            <a:off x="5314950" y="5568950"/>
            <a:ext cx="2857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900"/>
              <a:t>6.000</a:t>
            </a:r>
          </a:p>
        </p:txBody>
      </p:sp>
      <p:sp>
        <p:nvSpPr>
          <p:cNvPr id="249867" name="Rectangle 11"/>
          <p:cNvSpPr>
            <a:spLocks noChangeArrowheads="1"/>
          </p:cNvSpPr>
          <p:nvPr/>
        </p:nvSpPr>
        <p:spPr bwMode="gray">
          <a:xfrm>
            <a:off x="5865813" y="5568950"/>
            <a:ext cx="2857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900"/>
              <a:t>7.000</a:t>
            </a:r>
          </a:p>
        </p:txBody>
      </p:sp>
      <p:sp>
        <p:nvSpPr>
          <p:cNvPr id="249868" name="Rectangle 12"/>
          <p:cNvSpPr>
            <a:spLocks noChangeArrowheads="1"/>
          </p:cNvSpPr>
          <p:nvPr/>
        </p:nvSpPr>
        <p:spPr bwMode="gray">
          <a:xfrm>
            <a:off x="6402388" y="5568950"/>
            <a:ext cx="2857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900"/>
              <a:t>8.000</a:t>
            </a:r>
          </a:p>
        </p:txBody>
      </p:sp>
      <p:sp>
        <p:nvSpPr>
          <p:cNvPr id="249869" name="Rectangle 13"/>
          <p:cNvSpPr>
            <a:spLocks noChangeArrowheads="1"/>
          </p:cNvSpPr>
          <p:nvPr/>
        </p:nvSpPr>
        <p:spPr bwMode="gray">
          <a:xfrm>
            <a:off x="6958013" y="5568950"/>
            <a:ext cx="2857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900" dirty="0"/>
              <a:t>9.000</a:t>
            </a:r>
          </a:p>
        </p:txBody>
      </p:sp>
      <p:sp>
        <p:nvSpPr>
          <p:cNvPr id="249870" name="Rectangle 14"/>
          <p:cNvSpPr>
            <a:spLocks noChangeArrowheads="1"/>
          </p:cNvSpPr>
          <p:nvPr/>
        </p:nvSpPr>
        <p:spPr bwMode="gray">
          <a:xfrm>
            <a:off x="7816377" y="5568950"/>
            <a:ext cx="352661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900" dirty="0" smtClean="0"/>
              <a:t>22.500</a:t>
            </a:r>
            <a:endParaRPr lang="de-DE" sz="900" dirty="0"/>
          </a:p>
        </p:txBody>
      </p:sp>
      <p:sp>
        <p:nvSpPr>
          <p:cNvPr id="249871" name="Rectangle 15"/>
          <p:cNvSpPr>
            <a:spLocks noChangeArrowheads="1"/>
          </p:cNvSpPr>
          <p:nvPr/>
        </p:nvSpPr>
        <p:spPr bwMode="gray">
          <a:xfrm>
            <a:off x="8457080" y="5568950"/>
            <a:ext cx="3492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900" dirty="0"/>
              <a:t>45.000</a:t>
            </a:r>
          </a:p>
        </p:txBody>
      </p:sp>
      <p:sp>
        <p:nvSpPr>
          <p:cNvPr id="249872" name="Rectangle 16"/>
          <p:cNvSpPr>
            <a:spLocks noChangeArrowheads="1"/>
          </p:cNvSpPr>
          <p:nvPr/>
        </p:nvSpPr>
        <p:spPr bwMode="gray">
          <a:xfrm>
            <a:off x="1131805" y="1491345"/>
            <a:ext cx="109026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900" b="1" dirty="0"/>
              <a:t>LM </a:t>
            </a:r>
            <a:r>
              <a:rPr lang="de-DE" sz="900" b="1" dirty="0" smtClean="0"/>
              <a:t>2500/LM </a:t>
            </a:r>
            <a:r>
              <a:rPr lang="de-DE" sz="900" b="1" dirty="0"/>
              <a:t>6000</a:t>
            </a:r>
          </a:p>
        </p:txBody>
      </p:sp>
      <p:sp>
        <p:nvSpPr>
          <p:cNvPr id="249874" name="Rectangle 18"/>
          <p:cNvSpPr>
            <a:spLocks noChangeArrowheads="1"/>
          </p:cNvSpPr>
          <p:nvPr/>
        </p:nvSpPr>
        <p:spPr bwMode="gray">
          <a:xfrm>
            <a:off x="1805455" y="1731101"/>
            <a:ext cx="2540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900" b="1" dirty="0"/>
              <a:t>8000</a:t>
            </a:r>
          </a:p>
        </p:txBody>
      </p:sp>
      <p:sp>
        <p:nvSpPr>
          <p:cNvPr id="249875" name="Rectangle 19"/>
          <p:cNvSpPr>
            <a:spLocks noChangeArrowheads="1"/>
          </p:cNvSpPr>
          <p:nvPr/>
        </p:nvSpPr>
        <p:spPr bwMode="gray">
          <a:xfrm>
            <a:off x="1565275" y="1995644"/>
            <a:ext cx="4762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900" b="1" dirty="0"/>
              <a:t>956/1163</a:t>
            </a:r>
          </a:p>
        </p:txBody>
      </p:sp>
      <p:sp>
        <p:nvSpPr>
          <p:cNvPr id="249876" name="Rectangle 20"/>
          <p:cNvSpPr>
            <a:spLocks noChangeArrowheads="1"/>
          </p:cNvSpPr>
          <p:nvPr/>
        </p:nvSpPr>
        <p:spPr bwMode="gray">
          <a:xfrm>
            <a:off x="1787525" y="2239708"/>
            <a:ext cx="2540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900" b="1" dirty="0"/>
              <a:t>4000</a:t>
            </a:r>
          </a:p>
        </p:txBody>
      </p:sp>
      <p:sp>
        <p:nvSpPr>
          <p:cNvPr id="249877" name="Rectangle 21"/>
          <p:cNvSpPr>
            <a:spLocks noChangeArrowheads="1"/>
          </p:cNvSpPr>
          <p:nvPr/>
        </p:nvSpPr>
        <p:spPr bwMode="gray">
          <a:xfrm>
            <a:off x="1851025" y="2502885"/>
            <a:ext cx="1905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900" b="1" dirty="0"/>
              <a:t>396</a:t>
            </a:r>
          </a:p>
        </p:txBody>
      </p:sp>
      <p:sp>
        <p:nvSpPr>
          <p:cNvPr id="249878" name="Rectangle 22"/>
          <p:cNvSpPr>
            <a:spLocks noChangeArrowheads="1"/>
          </p:cNvSpPr>
          <p:nvPr/>
        </p:nvSpPr>
        <p:spPr bwMode="gray">
          <a:xfrm>
            <a:off x="1787525" y="2752502"/>
            <a:ext cx="2540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900" b="1" dirty="0"/>
              <a:t>2000</a:t>
            </a:r>
          </a:p>
        </p:txBody>
      </p:sp>
      <p:sp>
        <p:nvSpPr>
          <p:cNvPr id="249879" name="Rectangle 23"/>
          <p:cNvSpPr>
            <a:spLocks noChangeArrowheads="1"/>
          </p:cNvSpPr>
          <p:nvPr/>
        </p:nvSpPr>
        <p:spPr bwMode="gray">
          <a:xfrm>
            <a:off x="1171575" y="4978904"/>
            <a:ext cx="86995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900" b="1" dirty="0"/>
              <a:t>PDU</a:t>
            </a:r>
            <a:br>
              <a:rPr lang="de-DE" sz="900" b="1" dirty="0"/>
            </a:br>
            <a:r>
              <a:rPr lang="de-DE" sz="900" b="1" dirty="0"/>
              <a:t>900/460/500/S60</a:t>
            </a:r>
          </a:p>
        </p:txBody>
      </p:sp>
      <p:sp>
        <p:nvSpPr>
          <p:cNvPr id="249880" name="Rectangle 24"/>
          <p:cNvSpPr>
            <a:spLocks noChangeArrowheads="1"/>
          </p:cNvSpPr>
          <p:nvPr/>
        </p:nvSpPr>
        <p:spPr bwMode="gray">
          <a:xfrm>
            <a:off x="1374774" y="4791137"/>
            <a:ext cx="68263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900" b="1" dirty="0" smtClean="0"/>
              <a:t>900/460/500</a:t>
            </a:r>
            <a:endParaRPr lang="de-DE" sz="900" b="1" dirty="0"/>
          </a:p>
        </p:txBody>
      </p:sp>
      <p:sp>
        <p:nvSpPr>
          <p:cNvPr id="249881" name="Rectangle 25"/>
          <p:cNvSpPr>
            <a:spLocks noChangeArrowheads="1"/>
          </p:cNvSpPr>
          <p:nvPr/>
        </p:nvSpPr>
        <p:spPr bwMode="gray">
          <a:xfrm>
            <a:off x="7858256" y="5262563"/>
            <a:ext cx="81432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b="1" dirty="0" smtClean="0"/>
              <a:t>Power </a:t>
            </a:r>
            <a:r>
              <a:rPr lang="de-DE" sz="1200" dirty="0" smtClean="0"/>
              <a:t>[kW</a:t>
            </a:r>
            <a:r>
              <a:rPr lang="de-DE" sz="1200" dirty="0"/>
              <a:t>]</a:t>
            </a:r>
          </a:p>
        </p:txBody>
      </p:sp>
      <p:sp>
        <p:nvSpPr>
          <p:cNvPr id="249882" name="Rectangle 26"/>
          <p:cNvSpPr>
            <a:spLocks noChangeArrowheads="1"/>
          </p:cNvSpPr>
          <p:nvPr/>
        </p:nvSpPr>
        <p:spPr bwMode="gray">
          <a:xfrm>
            <a:off x="1838325" y="3005047"/>
            <a:ext cx="2032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900" b="1" dirty="0"/>
              <a:t>S60</a:t>
            </a:r>
          </a:p>
        </p:txBody>
      </p:sp>
      <p:sp>
        <p:nvSpPr>
          <p:cNvPr id="249883" name="Rectangle 27"/>
          <p:cNvSpPr>
            <a:spLocks noChangeArrowheads="1"/>
          </p:cNvSpPr>
          <p:nvPr/>
        </p:nvSpPr>
        <p:spPr bwMode="gray">
          <a:xfrm>
            <a:off x="1400324" y="5267108"/>
            <a:ext cx="64120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900" b="1" dirty="0" smtClean="0"/>
              <a:t>106/199/</a:t>
            </a:r>
            <a:r>
              <a:rPr lang="de-DE" sz="900" b="1" dirty="0"/>
              <a:t/>
            </a:r>
            <a:br>
              <a:rPr lang="de-DE" sz="900" b="1" dirty="0"/>
            </a:br>
            <a:r>
              <a:rPr lang="de-DE" sz="900" b="1" dirty="0"/>
              <a:t>870/880/890</a:t>
            </a:r>
          </a:p>
        </p:txBody>
      </p:sp>
      <p:sp>
        <p:nvSpPr>
          <p:cNvPr id="249886" name="Rectangle 30"/>
          <p:cNvSpPr>
            <a:spLocks noChangeArrowheads="1"/>
          </p:cNvSpPr>
          <p:nvPr/>
        </p:nvSpPr>
        <p:spPr bwMode="gray">
          <a:xfrm>
            <a:off x="7772497" y="1468374"/>
            <a:ext cx="968255" cy="179388"/>
          </a:xfrm>
          <a:prstGeom prst="rect">
            <a:avLst/>
          </a:prstGeom>
          <a:solidFill>
            <a:schemeClr val="accent2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tIns="0" bIns="0" anchor="ctr"/>
          <a:lstStyle/>
          <a:p>
            <a:pPr>
              <a:spcBef>
                <a:spcPct val="50000"/>
              </a:spcBef>
            </a:pPr>
            <a:r>
              <a:rPr lang="de-DE" sz="1000" b="1">
                <a:solidFill>
                  <a:schemeClr val="bg1"/>
                </a:solidFill>
              </a:rPr>
              <a:t>GE</a:t>
            </a:r>
          </a:p>
        </p:txBody>
      </p:sp>
      <p:sp>
        <p:nvSpPr>
          <p:cNvPr id="249889" name="Rectangle 33"/>
          <p:cNvSpPr>
            <a:spLocks noChangeArrowheads="1"/>
          </p:cNvSpPr>
          <p:nvPr/>
        </p:nvSpPr>
        <p:spPr bwMode="gray">
          <a:xfrm>
            <a:off x="6692404" y="1457217"/>
            <a:ext cx="1042987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0" bIns="0" anchor="ctr"/>
          <a:lstStyle/>
          <a:p>
            <a:pPr algn="r">
              <a:spcBef>
                <a:spcPct val="50000"/>
              </a:spcBef>
            </a:pPr>
            <a:r>
              <a:rPr lang="de-DE" sz="1200" b="1" dirty="0"/>
              <a:t>Gasturbine</a:t>
            </a:r>
          </a:p>
        </p:txBody>
      </p:sp>
      <p:sp>
        <p:nvSpPr>
          <p:cNvPr id="249890" name="Rectangle 34"/>
          <p:cNvSpPr>
            <a:spLocks noChangeArrowheads="1"/>
          </p:cNvSpPr>
          <p:nvPr/>
        </p:nvSpPr>
        <p:spPr bwMode="gray">
          <a:xfrm>
            <a:off x="6124575" y="1722802"/>
            <a:ext cx="1448423" cy="179388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249891" name="Rectangle 35"/>
          <p:cNvSpPr>
            <a:spLocks noChangeArrowheads="1"/>
          </p:cNvSpPr>
          <p:nvPr/>
        </p:nvSpPr>
        <p:spPr bwMode="gray">
          <a:xfrm>
            <a:off x="4205288" y="1977230"/>
            <a:ext cx="1987550" cy="179388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249892" name="Rectangle 36"/>
          <p:cNvSpPr>
            <a:spLocks noChangeArrowheads="1"/>
          </p:cNvSpPr>
          <p:nvPr/>
        </p:nvSpPr>
        <p:spPr bwMode="gray">
          <a:xfrm>
            <a:off x="2563813" y="2231658"/>
            <a:ext cx="2009775" cy="179387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249893" name="Rectangle 37"/>
          <p:cNvSpPr>
            <a:spLocks noChangeArrowheads="1"/>
          </p:cNvSpPr>
          <p:nvPr/>
        </p:nvSpPr>
        <p:spPr bwMode="gray">
          <a:xfrm>
            <a:off x="2516188" y="2486085"/>
            <a:ext cx="874712" cy="179387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249894" name="Rectangle 38"/>
          <p:cNvSpPr>
            <a:spLocks noChangeArrowheads="1"/>
          </p:cNvSpPr>
          <p:nvPr/>
        </p:nvSpPr>
        <p:spPr bwMode="gray">
          <a:xfrm>
            <a:off x="2363788" y="2740512"/>
            <a:ext cx="812800" cy="179387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249896" name="Rectangle 40"/>
          <p:cNvSpPr>
            <a:spLocks noChangeArrowheads="1"/>
          </p:cNvSpPr>
          <p:nvPr/>
        </p:nvSpPr>
        <p:spPr bwMode="gray">
          <a:xfrm>
            <a:off x="2268538" y="3238273"/>
            <a:ext cx="49212" cy="179388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249897" name="Rectangle 41"/>
          <p:cNvSpPr>
            <a:spLocks noChangeArrowheads="1"/>
          </p:cNvSpPr>
          <p:nvPr/>
        </p:nvSpPr>
        <p:spPr bwMode="gray">
          <a:xfrm>
            <a:off x="2205038" y="5030362"/>
            <a:ext cx="169862" cy="179388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249898" name="Rectangle 42"/>
          <p:cNvSpPr>
            <a:spLocks noChangeArrowheads="1"/>
          </p:cNvSpPr>
          <p:nvPr/>
        </p:nvSpPr>
        <p:spPr bwMode="gray">
          <a:xfrm>
            <a:off x="2236788" y="2984441"/>
            <a:ext cx="277812" cy="179388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249899" name="Rectangle 43"/>
          <p:cNvSpPr>
            <a:spLocks noChangeArrowheads="1"/>
          </p:cNvSpPr>
          <p:nvPr/>
        </p:nvSpPr>
        <p:spPr bwMode="gray">
          <a:xfrm>
            <a:off x="2152650" y="4777891"/>
            <a:ext cx="252413" cy="179388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249900" name="Rectangle 44"/>
          <p:cNvSpPr>
            <a:spLocks noChangeArrowheads="1"/>
          </p:cNvSpPr>
          <p:nvPr/>
        </p:nvSpPr>
        <p:spPr bwMode="gray">
          <a:xfrm>
            <a:off x="2173288" y="5284789"/>
            <a:ext cx="608012" cy="1793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pic>
        <p:nvPicPr>
          <p:cNvPr id="249901" name="Picture 45" descr="20V8000_0017_to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26"/>
          <a:stretch>
            <a:fillRect/>
          </a:stretch>
        </p:blipFill>
        <p:spPr bwMode="auto">
          <a:xfrm>
            <a:off x="393700" y="1985756"/>
            <a:ext cx="68580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9903" name="Picture 47" descr="16V4000G63_0059_To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687"/>
          <a:stretch>
            <a:fillRect/>
          </a:stretch>
        </p:blipFill>
        <p:spPr bwMode="auto">
          <a:xfrm>
            <a:off x="404812" y="2465601"/>
            <a:ext cx="674688" cy="41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9907" name="Picture 51" descr="904LA-1_to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936"/>
          <a:stretch/>
        </p:blipFill>
        <p:spPr bwMode="auto">
          <a:xfrm>
            <a:off x="400050" y="4603334"/>
            <a:ext cx="674687" cy="545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9908" name="Picture 52" descr="PP6H1800_Alstom_LHB02_CD_small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41" b="10877"/>
          <a:stretch/>
        </p:blipFill>
        <p:spPr bwMode="auto">
          <a:xfrm>
            <a:off x="403225" y="3477987"/>
            <a:ext cx="676276" cy="485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9909" name="Line 53"/>
          <p:cNvSpPr>
            <a:spLocks noChangeShapeType="1"/>
          </p:cNvSpPr>
          <p:nvPr/>
        </p:nvSpPr>
        <p:spPr bwMode="gray">
          <a:xfrm>
            <a:off x="7788188" y="5499100"/>
            <a:ext cx="53975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grpSp>
        <p:nvGrpSpPr>
          <p:cNvPr id="249910" name="Group 54"/>
          <p:cNvGrpSpPr>
            <a:grpSpLocks/>
          </p:cNvGrpSpPr>
          <p:nvPr/>
        </p:nvGrpSpPr>
        <p:grpSpPr bwMode="auto">
          <a:xfrm>
            <a:off x="7783949" y="5467350"/>
            <a:ext cx="50800" cy="73025"/>
            <a:chOff x="4612" y="3444"/>
            <a:chExt cx="32" cy="46"/>
          </a:xfrm>
        </p:grpSpPr>
        <p:sp>
          <p:nvSpPr>
            <p:cNvPr id="249911" name="Freeform 55"/>
            <p:cNvSpPr>
              <a:spLocks/>
            </p:cNvSpPr>
            <p:nvPr/>
          </p:nvSpPr>
          <p:spPr bwMode="gray">
            <a:xfrm>
              <a:off x="4612" y="3444"/>
              <a:ext cx="18" cy="46"/>
            </a:xfrm>
            <a:custGeom>
              <a:avLst/>
              <a:gdLst>
                <a:gd name="T0" fmla="*/ 0 w 18"/>
                <a:gd name="T1" fmla="*/ 0 h 46"/>
                <a:gd name="T2" fmla="*/ 18 w 18"/>
                <a:gd name="T3" fmla="*/ 22 h 46"/>
                <a:gd name="T4" fmla="*/ 6 w 18"/>
                <a:gd name="T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46">
                  <a:moveTo>
                    <a:pt x="0" y="0"/>
                  </a:moveTo>
                  <a:lnTo>
                    <a:pt x="18" y="22"/>
                  </a:lnTo>
                  <a:lnTo>
                    <a:pt x="6" y="46"/>
                  </a:lnTo>
                </a:path>
              </a:pathLst>
            </a:custGeom>
            <a:noFill/>
            <a:ln w="63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de-DE"/>
            </a:p>
          </p:txBody>
        </p:sp>
        <p:sp>
          <p:nvSpPr>
            <p:cNvPr id="249912" name="Freeform 56"/>
            <p:cNvSpPr>
              <a:spLocks/>
            </p:cNvSpPr>
            <p:nvPr/>
          </p:nvSpPr>
          <p:spPr bwMode="gray">
            <a:xfrm>
              <a:off x="4626" y="3444"/>
              <a:ext cx="18" cy="46"/>
            </a:xfrm>
            <a:custGeom>
              <a:avLst/>
              <a:gdLst>
                <a:gd name="T0" fmla="*/ 0 w 18"/>
                <a:gd name="T1" fmla="*/ 0 h 46"/>
                <a:gd name="T2" fmla="*/ 18 w 18"/>
                <a:gd name="T3" fmla="*/ 22 h 46"/>
                <a:gd name="T4" fmla="*/ 6 w 18"/>
                <a:gd name="T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46">
                  <a:moveTo>
                    <a:pt x="0" y="0"/>
                  </a:moveTo>
                  <a:lnTo>
                    <a:pt x="18" y="22"/>
                  </a:lnTo>
                  <a:lnTo>
                    <a:pt x="6" y="46"/>
                  </a:lnTo>
                </a:path>
              </a:pathLst>
            </a:custGeom>
            <a:noFill/>
            <a:ln w="63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de-DE"/>
            </a:p>
          </p:txBody>
        </p:sp>
      </p:grpSp>
      <p:sp>
        <p:nvSpPr>
          <p:cNvPr id="249913" name="Line 57"/>
          <p:cNvSpPr>
            <a:spLocks noChangeShapeType="1"/>
          </p:cNvSpPr>
          <p:nvPr/>
        </p:nvSpPr>
        <p:spPr bwMode="gray">
          <a:xfrm>
            <a:off x="2137632" y="1487488"/>
            <a:ext cx="0" cy="4008437"/>
          </a:xfrm>
          <a:prstGeom prst="line">
            <a:avLst/>
          </a:prstGeom>
          <a:noFill/>
          <a:ln w="63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62" name="Rectangle 13"/>
          <p:cNvSpPr>
            <a:spLocks noChangeArrowheads="1"/>
          </p:cNvSpPr>
          <p:nvPr/>
        </p:nvSpPr>
        <p:spPr bwMode="gray">
          <a:xfrm>
            <a:off x="7396667" y="5568950"/>
            <a:ext cx="35266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900" dirty="0" smtClean="0"/>
              <a:t>10.000</a:t>
            </a:r>
            <a:endParaRPr lang="de-DE" sz="900" dirty="0"/>
          </a:p>
        </p:txBody>
      </p:sp>
      <p:sp>
        <p:nvSpPr>
          <p:cNvPr id="57" name="Rectangle 24"/>
          <p:cNvSpPr>
            <a:spLocks noChangeArrowheads="1"/>
          </p:cNvSpPr>
          <p:nvPr/>
        </p:nvSpPr>
        <p:spPr bwMode="gray">
          <a:xfrm>
            <a:off x="1646825" y="4518839"/>
            <a:ext cx="404268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spcBef>
                <a:spcPct val="50000"/>
              </a:spcBef>
            </a:pPr>
            <a:r>
              <a:rPr lang="de-DE" sz="900" b="1" dirty="0" smtClean="0"/>
              <a:t>1000</a:t>
            </a:r>
            <a:endParaRPr lang="de-DE" sz="900" b="1" dirty="0"/>
          </a:p>
        </p:txBody>
      </p:sp>
      <p:sp>
        <p:nvSpPr>
          <p:cNvPr id="66" name="Rectangle 29"/>
          <p:cNvSpPr>
            <a:spLocks noChangeArrowheads="1"/>
          </p:cNvSpPr>
          <p:nvPr/>
        </p:nvSpPr>
        <p:spPr bwMode="gray">
          <a:xfrm>
            <a:off x="1799704" y="3513010"/>
            <a:ext cx="2540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900" b="1" dirty="0"/>
              <a:t>1600</a:t>
            </a:r>
          </a:p>
        </p:txBody>
      </p:sp>
      <p:sp>
        <p:nvSpPr>
          <p:cNvPr id="67" name="Rectangle 24"/>
          <p:cNvSpPr>
            <a:spLocks noChangeArrowheads="1"/>
          </p:cNvSpPr>
          <p:nvPr/>
        </p:nvSpPr>
        <p:spPr bwMode="gray">
          <a:xfrm>
            <a:off x="1646825" y="4234740"/>
            <a:ext cx="404268" cy="18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spcBef>
                <a:spcPct val="50000"/>
              </a:spcBef>
            </a:pPr>
            <a:r>
              <a:rPr lang="de-DE" sz="900" b="1" dirty="0" smtClean="0"/>
              <a:t>1100</a:t>
            </a:r>
            <a:endParaRPr lang="de-DE" sz="900" b="1" dirty="0"/>
          </a:p>
        </p:txBody>
      </p:sp>
      <p:sp>
        <p:nvSpPr>
          <p:cNvPr id="68" name="Rectangle 24"/>
          <p:cNvSpPr>
            <a:spLocks noChangeArrowheads="1"/>
          </p:cNvSpPr>
          <p:nvPr/>
        </p:nvSpPr>
        <p:spPr bwMode="gray">
          <a:xfrm>
            <a:off x="1646825" y="3977270"/>
            <a:ext cx="404268" cy="18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spcBef>
                <a:spcPct val="50000"/>
              </a:spcBef>
            </a:pPr>
            <a:r>
              <a:rPr lang="de-DE" sz="900" b="1" dirty="0" smtClean="0"/>
              <a:t>1300</a:t>
            </a:r>
            <a:endParaRPr lang="de-DE" sz="900" b="1" dirty="0"/>
          </a:p>
        </p:txBody>
      </p:sp>
      <p:sp>
        <p:nvSpPr>
          <p:cNvPr id="72" name="Rectangle 24"/>
          <p:cNvSpPr>
            <a:spLocks noChangeArrowheads="1"/>
          </p:cNvSpPr>
          <p:nvPr/>
        </p:nvSpPr>
        <p:spPr bwMode="gray">
          <a:xfrm>
            <a:off x="1646825" y="3732403"/>
            <a:ext cx="404268" cy="18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spcBef>
                <a:spcPct val="50000"/>
              </a:spcBef>
            </a:pPr>
            <a:r>
              <a:rPr lang="de-DE" sz="900" b="1" dirty="0" smtClean="0"/>
              <a:t>1500</a:t>
            </a:r>
            <a:endParaRPr lang="de-DE" sz="900" b="1" dirty="0"/>
          </a:p>
        </p:txBody>
      </p:sp>
      <p:sp>
        <p:nvSpPr>
          <p:cNvPr id="79" name="Rectangle 28"/>
          <p:cNvSpPr>
            <a:spLocks noChangeArrowheads="1"/>
          </p:cNvSpPr>
          <p:nvPr/>
        </p:nvSpPr>
        <p:spPr bwMode="gray">
          <a:xfrm>
            <a:off x="1635125" y="3256340"/>
            <a:ext cx="4064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900" b="1" dirty="0"/>
              <a:t>PP1800</a:t>
            </a:r>
          </a:p>
        </p:txBody>
      </p:sp>
      <p:sp>
        <p:nvSpPr>
          <p:cNvPr id="18" name="Rechteck 17"/>
          <p:cNvSpPr/>
          <p:nvPr/>
        </p:nvSpPr>
        <p:spPr bwMode="auto">
          <a:xfrm>
            <a:off x="2131270" y="3459828"/>
            <a:ext cx="6734055" cy="1285210"/>
          </a:xfrm>
          <a:prstGeom prst="rect">
            <a:avLst/>
          </a:prstGeom>
          <a:solidFill>
            <a:srgbClr val="D9D9D9">
              <a:alpha val="41961"/>
            </a:srgb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8" name="Rectangle 43"/>
          <p:cNvSpPr>
            <a:spLocks noChangeArrowheads="1"/>
          </p:cNvSpPr>
          <p:nvPr/>
        </p:nvSpPr>
        <p:spPr bwMode="gray">
          <a:xfrm>
            <a:off x="2208100" y="4546600"/>
            <a:ext cx="85044" cy="179388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63" name="Rectangle 43"/>
          <p:cNvSpPr>
            <a:spLocks noChangeArrowheads="1"/>
          </p:cNvSpPr>
          <p:nvPr/>
        </p:nvSpPr>
        <p:spPr bwMode="gray">
          <a:xfrm>
            <a:off x="2296418" y="4257675"/>
            <a:ext cx="36000" cy="179388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64" name="Rectangle 43"/>
          <p:cNvSpPr>
            <a:spLocks noChangeArrowheads="1"/>
          </p:cNvSpPr>
          <p:nvPr/>
        </p:nvSpPr>
        <p:spPr bwMode="gray">
          <a:xfrm>
            <a:off x="2332723" y="4002778"/>
            <a:ext cx="32400" cy="179388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65" name="Rectangle 43"/>
          <p:cNvSpPr>
            <a:spLocks noChangeArrowheads="1"/>
          </p:cNvSpPr>
          <p:nvPr/>
        </p:nvSpPr>
        <p:spPr bwMode="gray">
          <a:xfrm>
            <a:off x="2370069" y="3743325"/>
            <a:ext cx="36000" cy="179388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94" name="Rectangle 24"/>
          <p:cNvSpPr>
            <a:spLocks noChangeArrowheads="1"/>
          </p:cNvSpPr>
          <p:nvPr/>
        </p:nvSpPr>
        <p:spPr bwMode="gray">
          <a:xfrm>
            <a:off x="3029591" y="3928833"/>
            <a:ext cx="2049774" cy="242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ct val="50000"/>
              </a:spcBef>
            </a:pPr>
            <a:r>
              <a:rPr lang="de-DE" sz="1200" b="1" dirty="0" smtClean="0"/>
              <a:t>Lower Power Range</a:t>
            </a:r>
            <a:endParaRPr lang="de-DE" sz="1200" b="1" dirty="0"/>
          </a:p>
        </p:txBody>
      </p:sp>
      <p:sp>
        <p:nvSpPr>
          <p:cNvPr id="249895" name="Rectangle 39"/>
          <p:cNvSpPr>
            <a:spLocks noChangeArrowheads="1"/>
          </p:cNvSpPr>
          <p:nvPr/>
        </p:nvSpPr>
        <p:spPr bwMode="gray">
          <a:xfrm>
            <a:off x="2487921" y="3498618"/>
            <a:ext cx="111323" cy="179387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585" y="4016359"/>
            <a:ext cx="665555" cy="534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06"/>
          <a:stretch/>
        </p:blipFill>
        <p:spPr bwMode="auto">
          <a:xfrm>
            <a:off x="408585" y="2931159"/>
            <a:ext cx="673100" cy="494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Gerade Verbindung 2"/>
          <p:cNvCxnSpPr/>
          <p:nvPr/>
        </p:nvCxnSpPr>
        <p:spPr bwMode="auto">
          <a:xfrm>
            <a:off x="393700" y="1442439"/>
            <a:ext cx="0" cy="4265010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" name="Gerade Verbindung 70"/>
          <p:cNvCxnSpPr/>
          <p:nvPr/>
        </p:nvCxnSpPr>
        <p:spPr bwMode="auto">
          <a:xfrm>
            <a:off x="1087721" y="1451493"/>
            <a:ext cx="0" cy="4265010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1372101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49" name="Rectangle 13"/>
          <p:cNvSpPr>
            <a:spLocks noChangeArrowheads="1"/>
          </p:cNvSpPr>
          <p:nvPr/>
        </p:nvSpPr>
        <p:spPr bwMode="gray">
          <a:xfrm>
            <a:off x="476250" y="1457325"/>
            <a:ext cx="1512888" cy="1093788"/>
          </a:xfrm>
          <a:prstGeom prst="rect">
            <a:avLst/>
          </a:prstGeom>
          <a:solidFill>
            <a:schemeClr val="tx2"/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93548" name="Freeform 12"/>
          <p:cNvSpPr>
            <a:spLocks/>
          </p:cNvSpPr>
          <p:nvPr/>
        </p:nvSpPr>
        <p:spPr bwMode="gray">
          <a:xfrm>
            <a:off x="469900" y="4921250"/>
            <a:ext cx="1511300" cy="819150"/>
          </a:xfrm>
          <a:custGeom>
            <a:avLst/>
            <a:gdLst>
              <a:gd name="T0" fmla="*/ 0 w 952"/>
              <a:gd name="T1" fmla="*/ 0 h 516"/>
              <a:gd name="T2" fmla="*/ 952 w 952"/>
              <a:gd name="T3" fmla="*/ 0 h 516"/>
              <a:gd name="T4" fmla="*/ 952 w 952"/>
              <a:gd name="T5" fmla="*/ 284 h 516"/>
              <a:gd name="T6" fmla="*/ 472 w 952"/>
              <a:gd name="T7" fmla="*/ 516 h 516"/>
              <a:gd name="T8" fmla="*/ 0 w 952"/>
              <a:gd name="T9" fmla="*/ 288 h 516"/>
              <a:gd name="T10" fmla="*/ 0 w 952"/>
              <a:gd name="T11" fmla="*/ 0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52" h="516">
                <a:moveTo>
                  <a:pt x="0" y="0"/>
                </a:moveTo>
                <a:lnTo>
                  <a:pt x="952" y="0"/>
                </a:lnTo>
                <a:lnTo>
                  <a:pt x="952" y="284"/>
                </a:lnTo>
                <a:lnTo>
                  <a:pt x="472" y="516"/>
                </a:lnTo>
                <a:lnTo>
                  <a:pt x="0" y="288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63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935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Customized Solutions</a:t>
            </a:r>
            <a:br>
              <a:rPr lang="en-US"/>
            </a:br>
            <a:r>
              <a:rPr lang="en-US"/>
              <a:t>Approach</a:t>
            </a:r>
          </a:p>
        </p:txBody>
      </p:sp>
      <p:sp>
        <p:nvSpPr>
          <p:cNvPr id="193539" name="Rectangle 5"/>
          <p:cNvSpPr>
            <a:spLocks noChangeArrowheads="1"/>
          </p:cNvSpPr>
          <p:nvPr/>
        </p:nvSpPr>
        <p:spPr bwMode="gray">
          <a:xfrm>
            <a:off x="485775" y="1465263"/>
            <a:ext cx="1498600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>
              <a:lnSpc>
                <a:spcPct val="102000"/>
              </a:lnSpc>
              <a:spcAft>
                <a:spcPct val="20000"/>
              </a:spcAft>
            </a:pPr>
            <a:r>
              <a:rPr lang="en-US" sz="1600" b="1"/>
              <a:t>Conception</a:t>
            </a:r>
            <a:endParaRPr lang="en-US" b="1"/>
          </a:p>
        </p:txBody>
      </p:sp>
      <p:sp>
        <p:nvSpPr>
          <p:cNvPr id="193540" name="Rectangle 6"/>
          <p:cNvSpPr>
            <a:spLocks noChangeArrowheads="1"/>
          </p:cNvSpPr>
          <p:nvPr/>
        </p:nvSpPr>
        <p:spPr bwMode="gray">
          <a:xfrm>
            <a:off x="473075" y="3495675"/>
            <a:ext cx="1511300" cy="1355725"/>
          </a:xfrm>
          <a:prstGeom prst="rect">
            <a:avLst/>
          </a:prstGeom>
          <a:solidFill>
            <a:schemeClr val="tx2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r>
              <a:rPr lang="en-US" sz="1600" b="1"/>
              <a:t>Realization</a:t>
            </a:r>
          </a:p>
        </p:txBody>
      </p:sp>
      <p:sp>
        <p:nvSpPr>
          <p:cNvPr id="193541" name="Rectangle 7"/>
          <p:cNvSpPr>
            <a:spLocks noChangeArrowheads="1"/>
          </p:cNvSpPr>
          <p:nvPr/>
        </p:nvSpPr>
        <p:spPr bwMode="gray">
          <a:xfrm>
            <a:off x="473075" y="5043488"/>
            <a:ext cx="15113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lnSpc>
                <a:spcPct val="102000"/>
              </a:lnSpc>
              <a:spcAft>
                <a:spcPct val="20000"/>
              </a:spcAft>
            </a:pPr>
            <a:r>
              <a:rPr lang="en-US" sz="1600" b="1"/>
              <a:t>Usage</a:t>
            </a:r>
            <a:endParaRPr lang="en-US" b="1"/>
          </a:p>
        </p:txBody>
      </p:sp>
      <p:sp>
        <p:nvSpPr>
          <p:cNvPr id="193542" name="Text Box 8"/>
          <p:cNvSpPr txBox="1">
            <a:spLocks noChangeArrowheads="1"/>
          </p:cNvSpPr>
          <p:nvPr/>
        </p:nvSpPr>
        <p:spPr bwMode="gray">
          <a:xfrm>
            <a:off x="2057400" y="1463675"/>
            <a:ext cx="6516688" cy="1096963"/>
          </a:xfrm>
          <a:prstGeom prst="rect">
            <a:avLst/>
          </a:prstGeom>
          <a:gradFill rotWithShape="1">
            <a:gsLst>
              <a:gs pos="0">
                <a:srgbClr val="E6F0F6"/>
              </a:gs>
              <a:gs pos="100000">
                <a:schemeClr val="bg1">
                  <a:alpha val="99001"/>
                </a:schemeClr>
              </a:gs>
            </a:gsLst>
            <a:lin ang="0" scaled="1"/>
          </a:gra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>
            <a:lvl1pPr marL="180975" indent="-180975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400"/>
              <a:t>Understand and analyze customers objectives and requirements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400"/>
              <a:t>Develop, compare and offer several suitable solutions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400"/>
              <a:t>Select approach together with customer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400"/>
              <a:t>Define scope of supply and services, derive technical &amp; contract spec</a:t>
            </a:r>
          </a:p>
        </p:txBody>
      </p:sp>
      <p:sp>
        <p:nvSpPr>
          <p:cNvPr id="193543" name="Text Box 9"/>
          <p:cNvSpPr txBox="1">
            <a:spLocks noChangeArrowheads="1"/>
          </p:cNvSpPr>
          <p:nvPr/>
        </p:nvSpPr>
        <p:spPr bwMode="gray">
          <a:xfrm>
            <a:off x="2057400" y="3486150"/>
            <a:ext cx="6505575" cy="1373188"/>
          </a:xfrm>
          <a:prstGeom prst="rect">
            <a:avLst/>
          </a:prstGeom>
          <a:gradFill rotWithShape="1">
            <a:gsLst>
              <a:gs pos="0">
                <a:srgbClr val="E6F0F6"/>
              </a:gs>
              <a:gs pos="100000">
                <a:schemeClr val="bg1">
                  <a:alpha val="99001"/>
                </a:schemeClr>
              </a:gs>
            </a:gsLst>
            <a:lin ang="0" scaled="1"/>
          </a:gra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marL="180975" indent="-180975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400"/>
              <a:t>Realization and construction of the system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400"/>
              <a:t>Interface testing to OEM equipment e.g. by simulation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400"/>
              <a:t>Factory acceptance testing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400"/>
              <a:t>Coordination of delivery, documentation, training 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400"/>
              <a:t>Setting to work and prototype testing</a:t>
            </a:r>
          </a:p>
        </p:txBody>
      </p:sp>
      <p:sp>
        <p:nvSpPr>
          <p:cNvPr id="193544" name="Text Box 10"/>
          <p:cNvSpPr txBox="1">
            <a:spLocks noChangeArrowheads="1"/>
          </p:cNvSpPr>
          <p:nvPr/>
        </p:nvSpPr>
        <p:spPr bwMode="gray">
          <a:xfrm>
            <a:off x="2057400" y="4919663"/>
            <a:ext cx="6505575" cy="820737"/>
          </a:xfrm>
          <a:prstGeom prst="rect">
            <a:avLst/>
          </a:prstGeom>
          <a:gradFill rotWithShape="1">
            <a:gsLst>
              <a:gs pos="0">
                <a:srgbClr val="E6F0F6"/>
              </a:gs>
              <a:gs pos="100000">
                <a:schemeClr val="bg1">
                  <a:alpha val="99001"/>
                </a:schemeClr>
              </a:gs>
            </a:gsLst>
            <a:lin ang="0" scaled="1"/>
          </a:gra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marL="180975" indent="-180975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400"/>
              <a:t>Release for operation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400"/>
              <a:t>Global Service &amp; Expert Support for system scope true life-cycle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400"/>
              <a:t>Remote Services</a:t>
            </a:r>
          </a:p>
        </p:txBody>
      </p:sp>
      <p:sp>
        <p:nvSpPr>
          <p:cNvPr id="193546" name="Rectangle 5"/>
          <p:cNvSpPr>
            <a:spLocks noChangeArrowheads="1"/>
          </p:cNvSpPr>
          <p:nvPr/>
        </p:nvSpPr>
        <p:spPr bwMode="gray">
          <a:xfrm>
            <a:off x="484188" y="2616200"/>
            <a:ext cx="1511300" cy="820738"/>
          </a:xfrm>
          <a:prstGeom prst="rect">
            <a:avLst/>
          </a:prstGeom>
          <a:solidFill>
            <a:schemeClr val="tx2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>
              <a:lnSpc>
                <a:spcPct val="102000"/>
              </a:lnSpc>
              <a:spcAft>
                <a:spcPct val="20000"/>
              </a:spcAft>
            </a:pPr>
            <a:r>
              <a:rPr lang="en-US" sz="1600" b="1"/>
              <a:t>System</a:t>
            </a:r>
          </a:p>
          <a:p>
            <a:pPr>
              <a:lnSpc>
                <a:spcPct val="102000"/>
              </a:lnSpc>
              <a:spcAft>
                <a:spcPct val="20000"/>
              </a:spcAft>
            </a:pPr>
            <a:r>
              <a:rPr lang="en-US" sz="1600" b="1"/>
              <a:t>Engineering</a:t>
            </a:r>
            <a:endParaRPr lang="en-US" b="1"/>
          </a:p>
        </p:txBody>
      </p:sp>
      <p:sp>
        <p:nvSpPr>
          <p:cNvPr id="193547" name="Text Box 8"/>
          <p:cNvSpPr txBox="1">
            <a:spLocks noChangeArrowheads="1"/>
          </p:cNvSpPr>
          <p:nvPr/>
        </p:nvSpPr>
        <p:spPr bwMode="gray">
          <a:xfrm>
            <a:off x="2057400" y="2609850"/>
            <a:ext cx="6516688" cy="820738"/>
          </a:xfrm>
          <a:prstGeom prst="rect">
            <a:avLst/>
          </a:prstGeom>
          <a:gradFill rotWithShape="1">
            <a:gsLst>
              <a:gs pos="0">
                <a:srgbClr val="E6F0F6"/>
              </a:gs>
              <a:gs pos="100000">
                <a:schemeClr val="bg1">
                  <a:alpha val="99001"/>
                </a:schemeClr>
              </a:gs>
            </a:gsLst>
            <a:lin ang="0" scaled="1"/>
          </a:gra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marL="180975" indent="-180975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400"/>
              <a:t>Establish project team and project management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400"/>
              <a:t>Develop integrated solution based on proven components and software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400"/>
              <a:t>Verification of system via analysis, simulation and testing</a:t>
            </a:r>
          </a:p>
        </p:txBody>
      </p:sp>
    </p:spTree>
    <p:extLst>
      <p:ext uri="{BB962C8B-B14F-4D97-AF65-F5344CB8AC3E}">
        <p14:creationId xmlns:p14="http://schemas.microsoft.com/office/powerpoint/2010/main" val="79570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698" name="Picture 18" descr="091001-G-0000X-001-CGC_Waesche_7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2" b="6842"/>
          <a:stretch>
            <a:fillRect/>
          </a:stretch>
        </p:blipFill>
        <p:spPr bwMode="auto">
          <a:xfrm>
            <a:off x="3303588" y="1477963"/>
            <a:ext cx="2579687" cy="168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968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Customized Solutions</a:t>
            </a:r>
            <a:br>
              <a:rPr lang="en-US"/>
            </a:br>
            <a:r>
              <a:rPr lang="en-US"/>
              <a:t>Examples </a:t>
            </a:r>
          </a:p>
        </p:txBody>
      </p:sp>
      <p:pic>
        <p:nvPicPr>
          <p:cNvPr id="199683" name="Picture 3" descr="NSC_CODAG (Large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513" y="3360738"/>
            <a:ext cx="2419350" cy="142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685" name="Picture 5" descr="Power Pack Backview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55" r="3543" b="9412"/>
          <a:stretch>
            <a:fillRect/>
          </a:stretch>
        </p:blipFill>
        <p:spPr bwMode="auto">
          <a:xfrm>
            <a:off x="6127750" y="3273425"/>
            <a:ext cx="2559050" cy="1620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9687" name="Picture 7" descr="PowerPack_mit Beschriftu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0" b="1981"/>
          <a:stretch>
            <a:fillRect/>
          </a:stretch>
        </p:blipFill>
        <p:spPr bwMode="auto">
          <a:xfrm>
            <a:off x="473075" y="3251200"/>
            <a:ext cx="2586038" cy="163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9689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" y="1485900"/>
            <a:ext cx="2586038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9690" name="Rectangle 10"/>
          <p:cNvSpPr>
            <a:spLocks noChangeArrowheads="1"/>
          </p:cNvSpPr>
          <p:nvPr/>
        </p:nvSpPr>
        <p:spPr bwMode="gray">
          <a:xfrm>
            <a:off x="473075" y="4994275"/>
            <a:ext cx="2598738" cy="704850"/>
          </a:xfrm>
          <a:prstGeom prst="rect">
            <a:avLst/>
          </a:prstGeom>
          <a:solidFill>
            <a:schemeClr val="tx2"/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99691" name="Rectangle 11"/>
          <p:cNvSpPr>
            <a:spLocks noChangeArrowheads="1"/>
          </p:cNvSpPr>
          <p:nvPr/>
        </p:nvSpPr>
        <p:spPr bwMode="gray">
          <a:xfrm>
            <a:off x="3297238" y="3248025"/>
            <a:ext cx="2578100" cy="1654175"/>
          </a:xfrm>
          <a:prstGeom prst="rect">
            <a:avLst/>
          </a:prstGeom>
          <a:noFill/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99692" name="Rectangle 12"/>
          <p:cNvSpPr>
            <a:spLocks noChangeArrowheads="1"/>
          </p:cNvSpPr>
          <p:nvPr/>
        </p:nvSpPr>
        <p:spPr bwMode="gray">
          <a:xfrm>
            <a:off x="3297238" y="4994275"/>
            <a:ext cx="2574925" cy="704850"/>
          </a:xfrm>
          <a:prstGeom prst="rect">
            <a:avLst/>
          </a:prstGeom>
          <a:solidFill>
            <a:schemeClr val="tx2"/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99693" name="Rectangle 13"/>
          <p:cNvSpPr>
            <a:spLocks noChangeArrowheads="1"/>
          </p:cNvSpPr>
          <p:nvPr/>
        </p:nvSpPr>
        <p:spPr bwMode="gray">
          <a:xfrm>
            <a:off x="6121400" y="4994275"/>
            <a:ext cx="2574925" cy="704850"/>
          </a:xfrm>
          <a:prstGeom prst="rect">
            <a:avLst/>
          </a:prstGeom>
          <a:solidFill>
            <a:schemeClr val="tx2"/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99694" name="Rectangle 14"/>
          <p:cNvSpPr>
            <a:spLocks noChangeArrowheads="1"/>
          </p:cNvSpPr>
          <p:nvPr/>
        </p:nvSpPr>
        <p:spPr bwMode="gray">
          <a:xfrm>
            <a:off x="3230563" y="5094288"/>
            <a:ext cx="272891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05000"/>
              </a:lnSpc>
              <a:spcAft>
                <a:spcPct val="20000"/>
              </a:spcAft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500" b="1"/>
              <a:t>Propulsion Systems</a:t>
            </a:r>
            <a:br>
              <a:rPr lang="en-US" sz="1500" b="1"/>
            </a:br>
            <a:r>
              <a:rPr lang="en-US" sz="1500" b="1"/>
              <a:t>for Ships</a:t>
            </a:r>
          </a:p>
        </p:txBody>
      </p:sp>
      <p:sp>
        <p:nvSpPr>
          <p:cNvPr id="199695" name="Rectangle 15"/>
          <p:cNvSpPr>
            <a:spLocks noChangeArrowheads="1"/>
          </p:cNvSpPr>
          <p:nvPr/>
        </p:nvSpPr>
        <p:spPr bwMode="gray">
          <a:xfrm>
            <a:off x="6061075" y="5094288"/>
            <a:ext cx="2654300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05000"/>
              </a:lnSpc>
              <a:spcAft>
                <a:spcPct val="20000"/>
              </a:spcAft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500" b="1"/>
              <a:t>Power Modules</a:t>
            </a:r>
            <a:br>
              <a:rPr lang="en-US" sz="1500" b="1"/>
            </a:br>
            <a:r>
              <a:rPr lang="en-US" sz="1500" b="1"/>
              <a:t>for Excavators &amp; Trucks</a:t>
            </a:r>
          </a:p>
        </p:txBody>
      </p:sp>
      <p:sp>
        <p:nvSpPr>
          <p:cNvPr id="199696" name="Rectangle 16"/>
          <p:cNvSpPr>
            <a:spLocks noChangeArrowheads="1"/>
          </p:cNvSpPr>
          <p:nvPr/>
        </p:nvSpPr>
        <p:spPr bwMode="gray">
          <a:xfrm>
            <a:off x="473075" y="5099050"/>
            <a:ext cx="2519363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05000"/>
              </a:lnSpc>
              <a:spcAft>
                <a:spcPct val="20000"/>
              </a:spcAft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500" b="1"/>
              <a:t>PowerPack</a:t>
            </a:r>
            <a:br>
              <a:rPr lang="en-US" sz="1500" b="1"/>
            </a:br>
            <a:r>
              <a:rPr lang="en-US" sz="1500" b="1"/>
              <a:t>for Rail Cars </a:t>
            </a:r>
          </a:p>
        </p:txBody>
      </p:sp>
      <p:pic>
        <p:nvPicPr>
          <p:cNvPr id="199697" name="Picture 17" descr="Hitachi_2_CD_72d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7" t="11958" b="4013"/>
          <a:stretch>
            <a:fillRect/>
          </a:stretch>
        </p:blipFill>
        <p:spPr bwMode="auto">
          <a:xfrm>
            <a:off x="6132513" y="1503363"/>
            <a:ext cx="2574925" cy="166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Customized Solutions</a:t>
            </a:r>
            <a:br>
              <a:rPr lang="en-US"/>
            </a:br>
            <a:r>
              <a:rPr lang="en-US"/>
              <a:t>Benefits for our Customers </a:t>
            </a:r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06550"/>
            <a:ext cx="8207375" cy="3965575"/>
          </a:xfrm>
        </p:spPr>
        <p:txBody>
          <a:bodyPr/>
          <a:lstStyle/>
          <a:p>
            <a:pPr marL="180975" indent="-180975">
              <a:lnSpc>
                <a:spcPct val="150000"/>
              </a:lnSpc>
              <a:buFontTx/>
              <a:buChar char="•"/>
            </a:pPr>
            <a:r>
              <a:rPr lang="en-US" sz="1900"/>
              <a:t>Tailor made for the specific task of the customer</a:t>
            </a:r>
          </a:p>
          <a:p>
            <a:pPr marL="180975" indent="-180975">
              <a:lnSpc>
                <a:spcPct val="150000"/>
              </a:lnSpc>
              <a:buFontTx/>
              <a:buChar char="•"/>
            </a:pPr>
            <a:r>
              <a:rPr lang="en-US" sz="1900"/>
              <a:t>Optimized system performance, reliability and life-cycle cost</a:t>
            </a:r>
          </a:p>
          <a:p>
            <a:pPr marL="180975" indent="-180975">
              <a:lnSpc>
                <a:spcPct val="150000"/>
              </a:lnSpc>
              <a:buFontTx/>
              <a:buChar char="•"/>
            </a:pPr>
            <a:r>
              <a:rPr lang="en-US" sz="1900"/>
              <a:t>One partner for a system – responsible for performance, time and cost</a:t>
            </a:r>
          </a:p>
          <a:p>
            <a:pPr marL="180975" indent="-180975">
              <a:lnSpc>
                <a:spcPct val="150000"/>
              </a:lnSpc>
              <a:buFontTx/>
              <a:buChar char="•"/>
            </a:pPr>
            <a:r>
              <a:rPr lang="en-US" sz="1900"/>
              <a:t>Limited no. of interfaces, minimized risk</a:t>
            </a:r>
          </a:p>
          <a:p>
            <a:pPr marL="180975" indent="-180975">
              <a:lnSpc>
                <a:spcPct val="150000"/>
              </a:lnSpc>
              <a:buFontTx/>
              <a:buChar char="•"/>
            </a:pPr>
            <a:r>
              <a:rPr lang="en-US" sz="1900"/>
              <a:t>Worldwide service for full system, thru the life cycle</a:t>
            </a:r>
          </a:p>
          <a:p>
            <a:pPr marL="180975" indent="-180975">
              <a:lnSpc>
                <a:spcPct val="150000"/>
              </a:lnSpc>
            </a:pPr>
            <a:endParaRPr lang="en-US" sz="1900"/>
          </a:p>
        </p:txBody>
      </p:sp>
    </p:spTree>
    <p:extLst>
      <p:ext uri="{BB962C8B-B14F-4D97-AF65-F5344CB8AC3E}">
        <p14:creationId xmlns:p14="http://schemas.microsoft.com/office/powerpoint/2010/main" val="297188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2" descr="00004E31_Absalon_122_RG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3" t="14401" r="2921" b="23161"/>
          <a:stretch>
            <a:fillRect/>
          </a:stretch>
        </p:blipFill>
        <p:spPr bwMode="auto">
          <a:xfrm>
            <a:off x="7599839" y="3218040"/>
            <a:ext cx="1109186" cy="811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9267" name="Picture 3" descr="AN_0185_to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3" r="8441"/>
          <a:stretch/>
        </p:blipFill>
        <p:spPr bwMode="auto">
          <a:xfrm>
            <a:off x="5216333" y="3209925"/>
            <a:ext cx="1119662" cy="806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9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MTU </a:t>
            </a:r>
            <a:br>
              <a:rPr lang="en-US" dirty="0"/>
            </a:br>
            <a:r>
              <a:rPr lang="en-US" dirty="0"/>
              <a:t>Marine Applications</a:t>
            </a:r>
            <a:endParaRPr lang="de-DE" dirty="0"/>
          </a:p>
        </p:txBody>
      </p:sp>
      <p:pic>
        <p:nvPicPr>
          <p:cNvPr id="139276" name="Picture 12" descr="CRN 12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3" r="6148"/>
          <a:stretch>
            <a:fillRect/>
          </a:stretch>
        </p:blipFill>
        <p:spPr bwMode="auto">
          <a:xfrm>
            <a:off x="5198915" y="4364437"/>
            <a:ext cx="1119662" cy="810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9277" name="Picture 13" descr="IMG_6187© B_K_Hanse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7" t="4367" r="2106" b="2710"/>
          <a:stretch>
            <a:fillRect/>
          </a:stretch>
        </p:blipFill>
        <p:spPr bwMode="auto">
          <a:xfrm>
            <a:off x="2839761" y="3213396"/>
            <a:ext cx="1105177" cy="80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9278" name="Picture 14" descr="K130_German_Navy_Copy#203C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9" r="1802" b="4199"/>
          <a:stretch>
            <a:fillRect/>
          </a:stretch>
        </p:blipFill>
        <p:spPr bwMode="auto">
          <a:xfrm>
            <a:off x="6400959" y="3209925"/>
            <a:ext cx="1143233" cy="806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9279" name="Picture 15" descr="Los_Angeles_fireboat_#203D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208"/>
          <a:stretch>
            <a:fillRect/>
          </a:stretch>
        </p:blipFill>
        <p:spPr bwMode="auto">
          <a:xfrm>
            <a:off x="461287" y="3209925"/>
            <a:ext cx="1117042" cy="80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9282" name="Picture 18" descr="R7Z2516_Shenandoah_To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2" t="5092" r="3703"/>
          <a:stretch>
            <a:fillRect/>
          </a:stretch>
        </p:blipFill>
        <p:spPr bwMode="auto">
          <a:xfrm>
            <a:off x="1646214" y="3218040"/>
            <a:ext cx="1120799" cy="805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9283" name="Picture 19" descr="Cat_MariaDolores 16V4#203F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7" r="2806" b="2969"/>
          <a:stretch>
            <a:fillRect/>
          </a:stretch>
        </p:blipFill>
        <p:spPr bwMode="auto">
          <a:xfrm>
            <a:off x="1658938" y="4363749"/>
            <a:ext cx="1105046" cy="813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9284" name="Rectangle 20"/>
          <p:cNvSpPr>
            <a:spLocks noChangeArrowheads="1"/>
          </p:cNvSpPr>
          <p:nvPr/>
        </p:nvSpPr>
        <p:spPr bwMode="gray">
          <a:xfrm>
            <a:off x="500063" y="1587500"/>
            <a:ext cx="8188325" cy="525463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endParaRPr lang="de-DE" sz="1600" b="1">
              <a:solidFill>
                <a:schemeClr val="bg1"/>
              </a:solidFill>
              <a:ea typeface="Geneva" pitchFamily="-78" charset="-128"/>
            </a:endParaRPr>
          </a:p>
        </p:txBody>
      </p:sp>
      <p:sp>
        <p:nvSpPr>
          <p:cNvPr id="139285" name="Rectangle 21"/>
          <p:cNvSpPr>
            <a:spLocks noChangeArrowheads="1"/>
          </p:cNvSpPr>
          <p:nvPr/>
        </p:nvSpPr>
        <p:spPr bwMode="gray">
          <a:xfrm>
            <a:off x="5252768" y="1719263"/>
            <a:ext cx="10620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de-DE" sz="1500" b="1" dirty="0" smtClean="0">
                <a:solidFill>
                  <a:schemeClr val="bg1"/>
                </a:solidFill>
                <a:ea typeface="Geneva" pitchFamily="-78" charset="-128"/>
              </a:rPr>
              <a:t>Yachts</a:t>
            </a:r>
            <a:endParaRPr lang="de-DE" sz="1500" b="1" dirty="0">
              <a:solidFill>
                <a:schemeClr val="bg1"/>
              </a:solidFill>
              <a:ea typeface="Geneva" pitchFamily="-78" charset="-128"/>
            </a:endParaRPr>
          </a:p>
        </p:txBody>
      </p:sp>
      <p:sp>
        <p:nvSpPr>
          <p:cNvPr id="139286" name="Rectangle 22"/>
          <p:cNvSpPr>
            <a:spLocks noChangeArrowheads="1"/>
          </p:cNvSpPr>
          <p:nvPr/>
        </p:nvSpPr>
        <p:spPr bwMode="gray">
          <a:xfrm>
            <a:off x="500063" y="1580646"/>
            <a:ext cx="4683199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1500" b="1" dirty="0">
                <a:solidFill>
                  <a:schemeClr val="bg1"/>
                </a:solidFill>
                <a:ea typeface="Geneva" pitchFamily="-78" charset="-128"/>
              </a:rPr>
              <a:t>Commercial Vessels</a:t>
            </a:r>
          </a:p>
        </p:txBody>
      </p:sp>
      <p:sp>
        <p:nvSpPr>
          <p:cNvPr id="139287" name="Rectangle 23"/>
          <p:cNvSpPr>
            <a:spLocks noChangeArrowheads="1"/>
          </p:cNvSpPr>
          <p:nvPr/>
        </p:nvSpPr>
        <p:spPr bwMode="gray">
          <a:xfrm>
            <a:off x="6370831" y="1573213"/>
            <a:ext cx="2310808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500" b="1" dirty="0">
                <a:solidFill>
                  <a:schemeClr val="bg1"/>
                </a:solidFill>
                <a:ea typeface="Geneva" pitchFamily="-78" charset="-128"/>
              </a:rPr>
              <a:t>Military &amp; </a:t>
            </a:r>
            <a:r>
              <a:rPr lang="en-US" sz="1500" b="1" dirty="0" smtClean="0">
                <a:solidFill>
                  <a:schemeClr val="bg1"/>
                </a:solidFill>
                <a:ea typeface="Geneva" pitchFamily="-78" charset="-128"/>
              </a:rPr>
              <a:t>Governmental Vessels</a:t>
            </a:r>
            <a:r>
              <a:rPr lang="de-DE" sz="1500" b="1" dirty="0">
                <a:solidFill>
                  <a:schemeClr val="bg1"/>
                </a:solidFill>
                <a:ea typeface="Geneva" pitchFamily="-78" charset="-128"/>
              </a:rPr>
              <a:t/>
            </a:r>
            <a:br>
              <a:rPr lang="de-DE" sz="1500" b="1" dirty="0">
                <a:solidFill>
                  <a:schemeClr val="bg1"/>
                </a:solidFill>
                <a:ea typeface="Geneva" pitchFamily="-78" charset="-128"/>
              </a:rPr>
            </a:br>
            <a:r>
              <a:rPr lang="de-DE" sz="1500" b="1" dirty="0">
                <a:solidFill>
                  <a:schemeClr val="bg1"/>
                </a:solidFill>
                <a:ea typeface="Geneva" pitchFamily="-78" charset="-128"/>
              </a:rPr>
              <a:t>und Behördenschiffe</a:t>
            </a:r>
          </a:p>
        </p:txBody>
      </p:sp>
      <p:sp>
        <p:nvSpPr>
          <p:cNvPr id="139293" name="Line 29"/>
          <p:cNvSpPr>
            <a:spLocks noChangeShapeType="1"/>
          </p:cNvSpPr>
          <p:nvPr/>
        </p:nvSpPr>
        <p:spPr bwMode="gray">
          <a:xfrm>
            <a:off x="5183262" y="1651000"/>
            <a:ext cx="0" cy="379413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39294" name="Line 30"/>
          <p:cNvSpPr>
            <a:spLocks noChangeShapeType="1"/>
          </p:cNvSpPr>
          <p:nvPr/>
        </p:nvSpPr>
        <p:spPr bwMode="gray">
          <a:xfrm>
            <a:off x="6363220" y="1651000"/>
            <a:ext cx="0" cy="379413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31" name="Rectangle 22"/>
          <p:cNvSpPr>
            <a:spLocks noChangeArrowheads="1"/>
          </p:cNvSpPr>
          <p:nvPr/>
        </p:nvSpPr>
        <p:spPr bwMode="gray">
          <a:xfrm>
            <a:off x="635000" y="1809706"/>
            <a:ext cx="2019423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de-DE" sz="1500" b="1" dirty="0" err="1" smtClean="0">
                <a:solidFill>
                  <a:schemeClr val="bg1"/>
                </a:solidFill>
                <a:ea typeface="Geneva" pitchFamily="-78" charset="-128"/>
              </a:rPr>
              <a:t>Merchant</a:t>
            </a:r>
            <a:endParaRPr lang="de-DE" sz="1500" b="1" dirty="0">
              <a:solidFill>
                <a:schemeClr val="bg1"/>
              </a:solidFill>
              <a:ea typeface="Geneva" pitchFamily="-78" charset="-128"/>
            </a:endParaRPr>
          </a:p>
        </p:txBody>
      </p:sp>
      <p:sp>
        <p:nvSpPr>
          <p:cNvPr id="32" name="Rectangle 22"/>
          <p:cNvSpPr>
            <a:spLocks noChangeArrowheads="1"/>
          </p:cNvSpPr>
          <p:nvPr/>
        </p:nvSpPr>
        <p:spPr bwMode="gray">
          <a:xfrm>
            <a:off x="3452563" y="1809706"/>
            <a:ext cx="1089297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20000"/>
              </a:spcBef>
            </a:pPr>
            <a:r>
              <a:rPr lang="de-DE" sz="1500" b="1" dirty="0" smtClean="0">
                <a:solidFill>
                  <a:schemeClr val="bg1"/>
                </a:solidFill>
                <a:ea typeface="Geneva" pitchFamily="-78" charset="-128"/>
              </a:rPr>
              <a:t>Offshore</a:t>
            </a:r>
            <a:endParaRPr lang="de-DE" sz="1500" b="1" dirty="0">
              <a:solidFill>
                <a:schemeClr val="bg1"/>
              </a:solidFill>
              <a:ea typeface="Geneva" pitchFamily="-78" charset="-128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395654" y="2389506"/>
            <a:ext cx="126328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 smtClean="0">
                <a:ea typeface="Geneva" pitchFamily="-78" charset="-128"/>
              </a:rPr>
              <a:t>Tug- </a:t>
            </a:r>
            <a:r>
              <a:rPr lang="en-US" sz="1000" b="1" dirty="0">
                <a:ea typeface="Geneva" pitchFamily="-78" charset="-128"/>
              </a:rPr>
              <a:t>and </a:t>
            </a:r>
            <a:r>
              <a:rPr lang="en-US" sz="1000" b="1" dirty="0" err="1">
                <a:ea typeface="Geneva" pitchFamily="-78" charset="-128"/>
              </a:rPr>
              <a:t>Pushboats</a:t>
            </a:r>
            <a:endParaRPr lang="en-US" sz="1000" b="1" dirty="0">
              <a:ea typeface="Geneva" pitchFamily="-78" charset="-128"/>
            </a:endParaRPr>
          </a:p>
          <a:p>
            <a:endParaRPr lang="de-DE" sz="1000" b="1" dirty="0"/>
          </a:p>
        </p:txBody>
      </p:sp>
      <p:sp>
        <p:nvSpPr>
          <p:cNvPr id="47" name="Textfeld 46"/>
          <p:cNvSpPr txBox="1"/>
          <p:nvPr/>
        </p:nvSpPr>
        <p:spPr>
          <a:xfrm>
            <a:off x="1494693" y="2389506"/>
            <a:ext cx="14399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1000" b="1" dirty="0">
                <a:ea typeface="Geneva" pitchFamily="-78" charset="-128"/>
              </a:rPr>
              <a:t>Passenger Ships</a:t>
            </a:r>
            <a:r>
              <a:rPr lang="en-US" sz="1000" b="1" dirty="0" smtClean="0">
                <a:ea typeface="Geneva" pitchFamily="-78" charset="-128"/>
              </a:rPr>
              <a:t>,</a:t>
            </a:r>
            <a:br>
              <a:rPr lang="en-US" sz="1000" b="1" dirty="0" smtClean="0">
                <a:ea typeface="Geneva" pitchFamily="-78" charset="-128"/>
              </a:rPr>
            </a:br>
            <a:r>
              <a:rPr lang="en-US" sz="1000" b="1" dirty="0" smtClean="0">
                <a:ea typeface="Geneva" pitchFamily="-78" charset="-128"/>
              </a:rPr>
              <a:t>Ferries,</a:t>
            </a:r>
            <a:br>
              <a:rPr lang="en-US" sz="1000" b="1" dirty="0" smtClean="0">
                <a:ea typeface="Geneva" pitchFamily="-78" charset="-128"/>
              </a:rPr>
            </a:br>
            <a:r>
              <a:rPr lang="en-US" sz="1000" b="1" dirty="0" smtClean="0">
                <a:ea typeface="Geneva" pitchFamily="-78" charset="-128"/>
              </a:rPr>
              <a:t>Inland </a:t>
            </a:r>
            <a:r>
              <a:rPr lang="en-US" sz="1000" b="1" dirty="0">
                <a:ea typeface="Geneva" pitchFamily="-78" charset="-128"/>
              </a:rPr>
              <a:t>Cargo </a:t>
            </a:r>
            <a:r>
              <a:rPr lang="en-US" sz="1000" b="1" dirty="0" smtClean="0">
                <a:ea typeface="Geneva" pitchFamily="-78" charset="-128"/>
              </a:rPr>
              <a:t>Vessels</a:t>
            </a:r>
            <a:endParaRPr lang="de-DE" sz="1000" b="1" dirty="0"/>
          </a:p>
        </p:txBody>
      </p:sp>
      <p:sp>
        <p:nvSpPr>
          <p:cNvPr id="48" name="Textfeld 47"/>
          <p:cNvSpPr txBox="1"/>
          <p:nvPr/>
        </p:nvSpPr>
        <p:spPr>
          <a:xfrm>
            <a:off x="2775602" y="2389506"/>
            <a:ext cx="24388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Offshore Supply </a:t>
            </a:r>
            <a:r>
              <a:rPr lang="en-US" sz="1000" b="1" dirty="0" smtClean="0"/>
              <a:t>Vessels, </a:t>
            </a:r>
            <a:br>
              <a:rPr lang="en-US" sz="1000" b="1" dirty="0" smtClean="0"/>
            </a:br>
            <a:r>
              <a:rPr lang="en-US" sz="1000" b="1" dirty="0" smtClean="0"/>
              <a:t>Crew Boats, Platforms</a:t>
            </a:r>
            <a:endParaRPr lang="de-DE" sz="1000" b="1" dirty="0"/>
          </a:p>
        </p:txBody>
      </p:sp>
      <p:pic>
        <p:nvPicPr>
          <p:cNvPr id="53" name="Picture 42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69" r="18378" b="3490"/>
          <a:stretch/>
        </p:blipFill>
        <p:spPr bwMode="auto">
          <a:xfrm>
            <a:off x="4013984" y="4364854"/>
            <a:ext cx="1116000" cy="801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45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9" t="9785" r="8376"/>
          <a:stretch/>
        </p:blipFill>
        <p:spPr bwMode="auto">
          <a:xfrm>
            <a:off x="4013984" y="3209925"/>
            <a:ext cx="1122826" cy="813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" name="Textfeld 55"/>
          <p:cNvSpPr txBox="1"/>
          <p:nvPr/>
        </p:nvSpPr>
        <p:spPr>
          <a:xfrm>
            <a:off x="4882716" y="2380628"/>
            <a:ext cx="18021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/>
              <a:t>Series Yachts,</a:t>
            </a:r>
            <a:br>
              <a:rPr lang="de-DE" sz="1000" b="1" dirty="0"/>
            </a:br>
            <a:r>
              <a:rPr lang="de-DE" sz="1000" b="1" dirty="0"/>
              <a:t>Mega Yachts, </a:t>
            </a:r>
            <a:br>
              <a:rPr lang="de-DE" sz="1000" b="1" dirty="0"/>
            </a:br>
            <a:r>
              <a:rPr lang="de-DE" sz="1000" b="1" dirty="0" err="1"/>
              <a:t>Displacement</a:t>
            </a:r>
            <a:r>
              <a:rPr lang="de-DE" sz="1000" b="1" dirty="0"/>
              <a:t> </a:t>
            </a:r>
            <a:r>
              <a:rPr lang="de-DE" sz="1000" b="1" dirty="0" err="1" smtClean="0"/>
              <a:t>Yachts</a:t>
            </a:r>
            <a:endParaRPr lang="de-DE" sz="1000" b="1" dirty="0"/>
          </a:p>
          <a:p>
            <a:endParaRPr lang="de-DE" sz="1000" b="1" dirty="0"/>
          </a:p>
        </p:txBody>
      </p:sp>
      <p:sp>
        <p:nvSpPr>
          <p:cNvPr id="57" name="Textfeld 56"/>
          <p:cNvSpPr txBox="1"/>
          <p:nvPr/>
        </p:nvSpPr>
        <p:spPr>
          <a:xfrm>
            <a:off x="6335995" y="2389506"/>
            <a:ext cx="23456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Patrol Crafts, Frigates,</a:t>
            </a:r>
            <a:br>
              <a:rPr lang="en-US" sz="1000" b="1" dirty="0"/>
            </a:br>
            <a:r>
              <a:rPr lang="en-US" sz="1000" b="1" dirty="0"/>
              <a:t>Submarines,</a:t>
            </a:r>
            <a:br>
              <a:rPr lang="en-US" sz="1000" b="1" dirty="0"/>
            </a:br>
            <a:r>
              <a:rPr lang="en-US" sz="1000" b="1" dirty="0"/>
              <a:t>Special-Purpose Vessels</a:t>
            </a:r>
          </a:p>
        </p:txBody>
      </p:sp>
      <p:pic>
        <p:nvPicPr>
          <p:cNvPr id="33" name="Picture 2" descr="http://www.mtu-online.com/uploads/tx_templavoila/commercialvessels_offshore_pt.jpg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0" r="2683"/>
          <a:stretch/>
        </p:blipFill>
        <p:spPr bwMode="auto">
          <a:xfrm>
            <a:off x="2839761" y="4365979"/>
            <a:ext cx="1114701" cy="800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 descr="G:\_Marketing\Bilder\_Bilder Commercial Broschüre\low\2013\Vehintiuno_mtu_low.jpg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3" r="7004"/>
          <a:stretch/>
        </p:blipFill>
        <p:spPr bwMode="auto">
          <a:xfrm>
            <a:off x="461287" y="4375300"/>
            <a:ext cx="1117042" cy="811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6" descr="Minensucher_M340_351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41" r="10365" b="5054"/>
          <a:stretch>
            <a:fillRect/>
          </a:stretch>
        </p:blipFill>
        <p:spPr bwMode="auto">
          <a:xfrm>
            <a:off x="7590733" y="4365979"/>
            <a:ext cx="1117043" cy="811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" descr="G:\EGM\Marketing\2013\Navy Referencen\KCG1000T\IMG_5401.jpg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92" t="14609" r="11539" b="13877"/>
          <a:stretch/>
        </p:blipFill>
        <p:spPr bwMode="auto">
          <a:xfrm>
            <a:off x="6400959" y="4365979"/>
            <a:ext cx="1107858" cy="806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14182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ChangeArrowheads="1"/>
          </p:cNvSpPr>
          <p:nvPr/>
        </p:nvSpPr>
        <p:spPr bwMode="gray">
          <a:xfrm>
            <a:off x="6107113" y="4030663"/>
            <a:ext cx="2566987" cy="16256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endParaRPr lang="en-US" sz="1600" b="1">
              <a:solidFill>
                <a:schemeClr val="bg1"/>
              </a:solidFill>
              <a:ea typeface="Geneva" pitchFamily="-78" charset="-128"/>
            </a:endParaRPr>
          </a:p>
        </p:txBody>
      </p:sp>
      <p:sp>
        <p:nvSpPr>
          <p:cNvPr id="155651" name="Rectangle 3"/>
          <p:cNvSpPr>
            <a:spLocks noChangeArrowheads="1"/>
          </p:cNvSpPr>
          <p:nvPr/>
        </p:nvSpPr>
        <p:spPr bwMode="gray">
          <a:xfrm>
            <a:off x="3313113" y="4030663"/>
            <a:ext cx="2560637" cy="16256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endParaRPr lang="en-US" sz="1600" b="1">
              <a:solidFill>
                <a:schemeClr val="bg1"/>
              </a:solidFill>
              <a:ea typeface="Geneva" pitchFamily="-78" charset="-128"/>
            </a:endParaRPr>
          </a:p>
        </p:txBody>
      </p:sp>
      <p:sp>
        <p:nvSpPr>
          <p:cNvPr id="155652" name="Rectangle 4"/>
          <p:cNvSpPr>
            <a:spLocks noChangeArrowheads="1"/>
          </p:cNvSpPr>
          <p:nvPr/>
        </p:nvSpPr>
        <p:spPr bwMode="gray">
          <a:xfrm>
            <a:off x="500063" y="4030663"/>
            <a:ext cx="2586037" cy="16256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endParaRPr lang="en-US" sz="1600" b="1">
              <a:solidFill>
                <a:schemeClr val="bg1"/>
              </a:solidFill>
              <a:ea typeface="Geneva" pitchFamily="-78" charset="-128"/>
            </a:endParaRPr>
          </a:p>
        </p:txBody>
      </p:sp>
      <p:sp>
        <p:nvSpPr>
          <p:cNvPr id="15565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MTU</a:t>
            </a:r>
            <a:br>
              <a:rPr lang="en-US"/>
            </a:br>
            <a:r>
              <a:rPr lang="en-US"/>
              <a:t>Marine Components and Systems</a:t>
            </a:r>
          </a:p>
        </p:txBody>
      </p:sp>
      <p:sp>
        <p:nvSpPr>
          <p:cNvPr id="155654" name="Rectangle 6"/>
          <p:cNvSpPr>
            <a:spLocks noChangeArrowheads="1"/>
          </p:cNvSpPr>
          <p:nvPr/>
        </p:nvSpPr>
        <p:spPr bwMode="gray">
          <a:xfrm>
            <a:off x="3303588" y="1587500"/>
            <a:ext cx="2578100" cy="525463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en-US" sz="1500" b="1">
                <a:solidFill>
                  <a:schemeClr val="bg1"/>
                </a:solidFill>
                <a:ea typeface="Geneva" pitchFamily="-78" charset="-128"/>
              </a:rPr>
              <a:t>Standardized Systems</a:t>
            </a:r>
          </a:p>
        </p:txBody>
      </p:sp>
      <p:sp>
        <p:nvSpPr>
          <p:cNvPr id="155655" name="Rectangle 7"/>
          <p:cNvSpPr>
            <a:spLocks noChangeArrowheads="1"/>
          </p:cNvSpPr>
          <p:nvPr/>
        </p:nvSpPr>
        <p:spPr bwMode="gray">
          <a:xfrm>
            <a:off x="500063" y="1587500"/>
            <a:ext cx="2578100" cy="525463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en-US" sz="1500" b="1">
                <a:solidFill>
                  <a:schemeClr val="bg1"/>
                </a:solidFill>
                <a:ea typeface="Geneva" pitchFamily="-78" charset="-128"/>
              </a:rPr>
              <a:t>Components</a:t>
            </a:r>
          </a:p>
        </p:txBody>
      </p:sp>
      <p:sp>
        <p:nvSpPr>
          <p:cNvPr id="155656" name="Rectangle 8"/>
          <p:cNvSpPr>
            <a:spLocks noChangeArrowheads="1"/>
          </p:cNvSpPr>
          <p:nvPr/>
        </p:nvSpPr>
        <p:spPr bwMode="gray">
          <a:xfrm>
            <a:off x="6108700" y="1587500"/>
            <a:ext cx="2578100" cy="525463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en-US" sz="1500" b="1">
                <a:solidFill>
                  <a:schemeClr val="bg1"/>
                </a:solidFill>
                <a:ea typeface="Geneva" pitchFamily="-78" charset="-128"/>
              </a:rPr>
              <a:t>Project Systems</a:t>
            </a:r>
          </a:p>
        </p:txBody>
      </p:sp>
      <p:sp>
        <p:nvSpPr>
          <p:cNvPr id="155657" name="Rectangle 9"/>
          <p:cNvSpPr>
            <a:spLocks noChangeArrowheads="1"/>
          </p:cNvSpPr>
          <p:nvPr/>
        </p:nvSpPr>
        <p:spPr bwMode="gray">
          <a:xfrm>
            <a:off x="569913" y="4124325"/>
            <a:ext cx="2417762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>
              <a:lnSpc>
                <a:spcPct val="105000"/>
              </a:lnSpc>
              <a:spcAft>
                <a:spcPct val="20000"/>
              </a:spcAft>
              <a:buFontTx/>
              <a:buChar char="•"/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400">
                <a:ea typeface="Geneva" pitchFamily="-78" charset="-128"/>
              </a:rPr>
              <a:t> Diesel propulsion engines</a:t>
            </a:r>
          </a:p>
        </p:txBody>
      </p:sp>
      <p:sp>
        <p:nvSpPr>
          <p:cNvPr id="155658" name="Rectangle 10"/>
          <p:cNvSpPr>
            <a:spLocks noChangeArrowheads="1"/>
          </p:cNvSpPr>
          <p:nvPr/>
        </p:nvSpPr>
        <p:spPr bwMode="gray">
          <a:xfrm>
            <a:off x="3438525" y="4124325"/>
            <a:ext cx="2417763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>
              <a:lnSpc>
                <a:spcPct val="105000"/>
              </a:lnSpc>
              <a:spcAft>
                <a:spcPct val="20000"/>
              </a:spcAft>
              <a:buFontTx/>
              <a:buChar char="•"/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400">
                <a:ea typeface="Geneva" pitchFamily="-78" charset="-128"/>
              </a:rPr>
              <a:t> Diesel engines including</a:t>
            </a:r>
            <a:br>
              <a:rPr lang="en-US" sz="1400">
                <a:ea typeface="Geneva" pitchFamily="-78" charset="-128"/>
              </a:rPr>
            </a:br>
            <a:r>
              <a:rPr lang="en-US" sz="1400">
                <a:ea typeface="Geneva" pitchFamily="-78" charset="-128"/>
              </a:rPr>
              <a:t>  engine monitoring and</a:t>
            </a:r>
            <a:br>
              <a:rPr lang="en-US" sz="1400">
                <a:ea typeface="Geneva" pitchFamily="-78" charset="-128"/>
              </a:rPr>
            </a:br>
            <a:r>
              <a:rPr lang="en-US" sz="1400">
                <a:ea typeface="Geneva" pitchFamily="-78" charset="-128"/>
              </a:rPr>
              <a:t>  control systems </a:t>
            </a:r>
          </a:p>
          <a:p>
            <a:pPr algn="l">
              <a:lnSpc>
                <a:spcPct val="105000"/>
              </a:lnSpc>
              <a:spcAft>
                <a:spcPct val="20000"/>
              </a:spcAft>
              <a:buFontTx/>
              <a:buChar char="•"/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400">
                <a:ea typeface="Geneva" pitchFamily="-78" charset="-128"/>
              </a:rPr>
              <a:t> Gearbox</a:t>
            </a:r>
          </a:p>
          <a:p>
            <a:pPr algn="l">
              <a:lnSpc>
                <a:spcPct val="105000"/>
              </a:lnSpc>
              <a:spcAft>
                <a:spcPct val="20000"/>
              </a:spcAft>
              <a:buFontTx/>
              <a:buChar char="•"/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400">
                <a:ea typeface="Geneva" pitchFamily="-78" charset="-128"/>
              </a:rPr>
              <a:t> Standard accessories</a:t>
            </a:r>
          </a:p>
        </p:txBody>
      </p:sp>
      <p:sp>
        <p:nvSpPr>
          <p:cNvPr id="155659" name="Rectangle 11"/>
          <p:cNvSpPr>
            <a:spLocks noChangeArrowheads="1"/>
          </p:cNvSpPr>
          <p:nvPr/>
        </p:nvSpPr>
        <p:spPr bwMode="gray">
          <a:xfrm>
            <a:off x="6223000" y="4124325"/>
            <a:ext cx="2417763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>
              <a:lnSpc>
                <a:spcPct val="105000"/>
              </a:lnSpc>
              <a:spcAft>
                <a:spcPct val="20000"/>
              </a:spcAft>
              <a:buFontTx/>
              <a:buChar char="•"/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400">
                <a:ea typeface="Geneva" pitchFamily="-78" charset="-128"/>
              </a:rPr>
              <a:t> Entire propulsion system</a:t>
            </a:r>
            <a:br>
              <a:rPr lang="en-US" sz="1400">
                <a:ea typeface="Geneva" pitchFamily="-78" charset="-128"/>
              </a:rPr>
            </a:br>
            <a:r>
              <a:rPr lang="en-US" sz="1400">
                <a:ea typeface="Geneva" pitchFamily="-78" charset="-128"/>
              </a:rPr>
              <a:t>   including engines, gas </a:t>
            </a:r>
            <a:br>
              <a:rPr lang="en-US" sz="1400">
                <a:ea typeface="Geneva" pitchFamily="-78" charset="-128"/>
              </a:rPr>
            </a:br>
            <a:r>
              <a:rPr lang="en-US" sz="1400">
                <a:ea typeface="Geneva" pitchFamily="-78" charset="-128"/>
              </a:rPr>
              <a:t>   turbines, gearboxes,</a:t>
            </a:r>
            <a:br>
              <a:rPr lang="en-US" sz="1400">
                <a:ea typeface="Geneva" pitchFamily="-78" charset="-128"/>
              </a:rPr>
            </a:br>
            <a:r>
              <a:rPr lang="en-US" sz="1400">
                <a:ea typeface="Geneva" pitchFamily="-78" charset="-128"/>
              </a:rPr>
              <a:t>   shafts and propellers as</a:t>
            </a:r>
            <a:br>
              <a:rPr lang="en-US" sz="1400">
                <a:ea typeface="Geneva" pitchFamily="-78" charset="-128"/>
              </a:rPr>
            </a:br>
            <a:r>
              <a:rPr lang="en-US" sz="1400">
                <a:ea typeface="Geneva" pitchFamily="-78" charset="-128"/>
              </a:rPr>
              <a:t>   well as monitoring and </a:t>
            </a:r>
            <a:br>
              <a:rPr lang="en-US" sz="1400">
                <a:ea typeface="Geneva" pitchFamily="-78" charset="-128"/>
              </a:rPr>
            </a:br>
            <a:r>
              <a:rPr lang="en-US" sz="1400">
                <a:ea typeface="Geneva" pitchFamily="-78" charset="-128"/>
              </a:rPr>
              <a:t>   automation systems.</a:t>
            </a:r>
          </a:p>
        </p:txBody>
      </p:sp>
      <p:pic>
        <p:nvPicPr>
          <p:cNvPr id="155660" name="Picture 12" descr="bl_Elektronik-Schaltheb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"/>
          <a:stretch>
            <a:fillRect/>
          </a:stretch>
        </p:blipFill>
        <p:spPr bwMode="auto">
          <a:xfrm>
            <a:off x="5027613" y="3182938"/>
            <a:ext cx="469900" cy="56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5661" name="Picture 13" descr="16V 2000 M90_to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9" t="11386" r="3510" b="11826"/>
          <a:stretch>
            <a:fillRect/>
          </a:stretch>
        </p:blipFill>
        <p:spPr bwMode="auto">
          <a:xfrm>
            <a:off x="495300" y="2216150"/>
            <a:ext cx="2595563" cy="167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5662" name="Picture 14" descr="10V2000M93_ZF2050A_A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763" y="2336800"/>
            <a:ext cx="847725" cy="64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5663" name="Picture 15" descr="ROS-FPP persp link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0338" y="3190875"/>
            <a:ext cx="668337" cy="5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5664" name="Picture 16" descr="Elektronik-Monitor1_060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25" y="2974975"/>
            <a:ext cx="1169988" cy="98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5665" name="Picture 17" descr="MFD Display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663" y="3074988"/>
            <a:ext cx="1398587" cy="839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5666" name="Picture 18" descr="TizianaNeu_02_4gedr_b#203FA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34" r="6383" b="15981"/>
          <a:stretch>
            <a:fillRect/>
          </a:stretch>
        </p:blipFill>
        <p:spPr bwMode="auto">
          <a:xfrm>
            <a:off x="4632325" y="2206625"/>
            <a:ext cx="1257300" cy="87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5667" name="Picture 19" descr="CODAG_000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91" b="11784"/>
          <a:stretch>
            <a:fillRect/>
          </a:stretch>
        </p:blipFill>
        <p:spPr bwMode="auto">
          <a:xfrm>
            <a:off x="6099175" y="2216150"/>
            <a:ext cx="1552575" cy="79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05909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MTU </a:t>
            </a:r>
            <a:br>
              <a:rPr lang="en-US"/>
            </a:br>
            <a:r>
              <a:rPr lang="en-US"/>
              <a:t>Industrial Applications - Rail</a:t>
            </a:r>
          </a:p>
        </p:txBody>
      </p:sp>
      <p:pic>
        <p:nvPicPr>
          <p:cNvPr id="156675" name="Picture 16" descr="npo0000e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0"/>
          <a:stretch>
            <a:fillRect/>
          </a:stretch>
        </p:blipFill>
        <p:spPr bwMode="gray">
          <a:xfrm>
            <a:off x="4649788" y="2216150"/>
            <a:ext cx="1295400" cy="76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6676" name="Rectangle 4"/>
          <p:cNvSpPr>
            <a:spLocks noChangeArrowheads="1"/>
          </p:cNvSpPr>
          <p:nvPr/>
        </p:nvSpPr>
        <p:spPr bwMode="gray">
          <a:xfrm>
            <a:off x="4633913" y="1582738"/>
            <a:ext cx="4057650" cy="525462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>
              <a:spcBef>
                <a:spcPct val="50000"/>
              </a:spcBef>
            </a:pPr>
            <a:r>
              <a:rPr lang="en-US" sz="1500" b="1">
                <a:solidFill>
                  <a:schemeClr val="bg1"/>
                </a:solidFill>
                <a:ea typeface="Geneva" pitchFamily="-78" charset="-128"/>
              </a:rPr>
              <a:t>          Components and Systems </a:t>
            </a:r>
          </a:p>
          <a:p>
            <a:pPr algn="l"/>
            <a:r>
              <a:rPr lang="en-US" sz="1500" b="1">
                <a:solidFill>
                  <a:schemeClr val="bg1"/>
                </a:solidFill>
                <a:ea typeface="Geneva" pitchFamily="-78" charset="-128"/>
              </a:rPr>
              <a:t>                     for Locomotives</a:t>
            </a:r>
          </a:p>
        </p:txBody>
      </p:sp>
      <p:pic>
        <p:nvPicPr>
          <p:cNvPr id="156677" name="Object 11" descr="npo00004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9" r="76"/>
          <a:stretch>
            <a:fillRect/>
          </a:stretch>
        </p:blipFill>
        <p:spPr bwMode="auto">
          <a:xfrm>
            <a:off x="6049963" y="2216150"/>
            <a:ext cx="1301750" cy="763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6678" name="Picture 6" descr="Gravita_Voith_seitlich (2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3" b="-15"/>
          <a:stretch>
            <a:fillRect/>
          </a:stretch>
        </p:blipFill>
        <p:spPr bwMode="auto">
          <a:xfrm>
            <a:off x="4640263" y="3079750"/>
            <a:ext cx="1308100" cy="80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6679" name="Rectangle 7"/>
          <p:cNvSpPr>
            <a:spLocks noChangeArrowheads="1"/>
          </p:cNvSpPr>
          <p:nvPr/>
        </p:nvSpPr>
        <p:spPr bwMode="gray">
          <a:xfrm>
            <a:off x="4648200" y="3976688"/>
            <a:ext cx="4035425" cy="167957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endParaRPr lang="en-US" sz="1600" b="1">
              <a:solidFill>
                <a:schemeClr val="bg1"/>
              </a:solidFill>
              <a:ea typeface="Geneva" pitchFamily="-78" charset="-128"/>
            </a:endParaRPr>
          </a:p>
        </p:txBody>
      </p:sp>
      <p:sp>
        <p:nvSpPr>
          <p:cNvPr id="156680" name="Rectangle 8"/>
          <p:cNvSpPr>
            <a:spLocks noChangeArrowheads="1"/>
          </p:cNvSpPr>
          <p:nvPr/>
        </p:nvSpPr>
        <p:spPr bwMode="gray">
          <a:xfrm>
            <a:off x="4714875" y="3997325"/>
            <a:ext cx="3963988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>
              <a:lnSpc>
                <a:spcPct val="105000"/>
              </a:lnSpc>
              <a:spcAft>
                <a:spcPct val="20000"/>
              </a:spcAft>
              <a:buFontTx/>
              <a:buChar char="•"/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200" dirty="0">
                <a:ea typeface="Geneva" pitchFamily="-78" charset="-128"/>
              </a:rPr>
              <a:t>  Diesel engines for mainline, multipurpose, </a:t>
            </a:r>
            <a:br>
              <a:rPr lang="en-US" sz="1200" dirty="0">
                <a:ea typeface="Geneva" pitchFamily="-78" charset="-128"/>
              </a:rPr>
            </a:br>
            <a:r>
              <a:rPr lang="en-US" sz="1200" dirty="0">
                <a:ea typeface="Geneva" pitchFamily="-78" charset="-128"/>
              </a:rPr>
              <a:t>   marshalling and working locomotives</a:t>
            </a:r>
          </a:p>
          <a:p>
            <a:pPr algn="l">
              <a:lnSpc>
                <a:spcPct val="105000"/>
              </a:lnSpc>
              <a:spcAft>
                <a:spcPct val="20000"/>
              </a:spcAft>
              <a:buFontTx/>
              <a:buChar char="•"/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200" dirty="0">
                <a:ea typeface="Geneva" pitchFamily="-78" charset="-128"/>
              </a:rPr>
              <a:t>  Diesel engines for diesel hydraulic and power   </a:t>
            </a:r>
            <a:br>
              <a:rPr lang="en-US" sz="1200" dirty="0">
                <a:ea typeface="Geneva" pitchFamily="-78" charset="-128"/>
              </a:rPr>
            </a:br>
            <a:r>
              <a:rPr lang="en-US" sz="1200" dirty="0">
                <a:ea typeface="Geneva" pitchFamily="-78" charset="-128"/>
              </a:rPr>
              <a:t>   modules for diesel electric locomotives</a:t>
            </a:r>
          </a:p>
          <a:p>
            <a:pPr algn="l">
              <a:lnSpc>
                <a:spcPct val="105000"/>
              </a:lnSpc>
              <a:spcAft>
                <a:spcPct val="20000"/>
              </a:spcAft>
              <a:buFontTx/>
              <a:buChar char="•"/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200" dirty="0">
                <a:ea typeface="Geneva" pitchFamily="-78" charset="-128"/>
              </a:rPr>
              <a:t>  Diesel engines, generators and other accessories</a:t>
            </a:r>
            <a:br>
              <a:rPr lang="en-US" sz="1200" dirty="0">
                <a:ea typeface="Geneva" pitchFamily="-78" charset="-128"/>
              </a:rPr>
            </a:br>
            <a:r>
              <a:rPr lang="en-US" sz="1200" dirty="0">
                <a:ea typeface="Geneva" pitchFamily="-78" charset="-128"/>
              </a:rPr>
              <a:t>	for locomotives scheduled for refurbishment</a:t>
            </a:r>
            <a:br>
              <a:rPr lang="en-US" sz="1200" dirty="0">
                <a:ea typeface="Geneva" pitchFamily="-78" charset="-128"/>
              </a:rPr>
            </a:br>
            <a:r>
              <a:rPr lang="en-US" sz="1200" dirty="0">
                <a:ea typeface="Geneva" pitchFamily="-78" charset="-128"/>
              </a:rPr>
              <a:t>    (diesel electric and diesel hydraulic)</a:t>
            </a:r>
          </a:p>
          <a:p>
            <a:pPr algn="l">
              <a:lnSpc>
                <a:spcPct val="105000"/>
              </a:lnSpc>
              <a:spcAft>
                <a:spcPct val="20000"/>
              </a:spcAft>
              <a:buFontTx/>
              <a:buChar char="•"/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200" dirty="0">
                <a:ea typeface="Geneva" pitchFamily="-78" charset="-128"/>
              </a:rPr>
              <a:t>  Diesel engines with EU Stage IIIA  certification.</a:t>
            </a:r>
          </a:p>
        </p:txBody>
      </p:sp>
      <p:pic>
        <p:nvPicPr>
          <p:cNvPr id="156681" name="Picture 9" descr="Powermodu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3" y="3240088"/>
            <a:ext cx="879475" cy="56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6682" name="Rectangle 10"/>
          <p:cNvSpPr>
            <a:spLocks noChangeArrowheads="1"/>
          </p:cNvSpPr>
          <p:nvPr/>
        </p:nvSpPr>
        <p:spPr bwMode="gray">
          <a:xfrm>
            <a:off x="7461250" y="3055938"/>
            <a:ext cx="1222375" cy="820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pic>
        <p:nvPicPr>
          <p:cNvPr id="156683" name="Picture 11" descr="P100074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3" r="9" b="-15"/>
          <a:stretch>
            <a:fillRect/>
          </a:stretch>
        </p:blipFill>
        <p:spPr bwMode="auto">
          <a:xfrm>
            <a:off x="7461250" y="2216150"/>
            <a:ext cx="1222375" cy="76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6684" name="Rectangle 12"/>
          <p:cNvSpPr>
            <a:spLocks noChangeArrowheads="1"/>
          </p:cNvSpPr>
          <p:nvPr/>
        </p:nvSpPr>
        <p:spPr bwMode="gray">
          <a:xfrm>
            <a:off x="471488" y="1582738"/>
            <a:ext cx="4032250" cy="525462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sz="1500" b="1">
                <a:solidFill>
                  <a:schemeClr val="bg1"/>
                </a:solidFill>
                <a:ea typeface="Geneva" pitchFamily="-78" charset="-128"/>
              </a:rPr>
              <a:t>Components and Systems</a:t>
            </a:r>
          </a:p>
          <a:p>
            <a:r>
              <a:rPr lang="en-US" sz="1500" b="1">
                <a:solidFill>
                  <a:schemeClr val="bg1"/>
                </a:solidFill>
                <a:ea typeface="Geneva" pitchFamily="-78" charset="-128"/>
              </a:rPr>
              <a:t>for Diesel Railcars</a:t>
            </a:r>
          </a:p>
        </p:txBody>
      </p:sp>
      <p:sp>
        <p:nvSpPr>
          <p:cNvPr id="156685" name="Rectangle 13"/>
          <p:cNvSpPr>
            <a:spLocks noChangeArrowheads="1"/>
          </p:cNvSpPr>
          <p:nvPr/>
        </p:nvSpPr>
        <p:spPr bwMode="gray">
          <a:xfrm>
            <a:off x="463550" y="3973513"/>
            <a:ext cx="4035425" cy="167957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endParaRPr lang="en-US" sz="1600" b="1">
              <a:solidFill>
                <a:schemeClr val="bg1"/>
              </a:solidFill>
              <a:ea typeface="Geneva" pitchFamily="-78" charset="-128"/>
            </a:endParaRPr>
          </a:p>
        </p:txBody>
      </p:sp>
      <p:sp>
        <p:nvSpPr>
          <p:cNvPr id="156686" name="Rectangle 14"/>
          <p:cNvSpPr>
            <a:spLocks noChangeArrowheads="1"/>
          </p:cNvSpPr>
          <p:nvPr/>
        </p:nvSpPr>
        <p:spPr bwMode="gray">
          <a:xfrm>
            <a:off x="530225" y="4003675"/>
            <a:ext cx="3963988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>
              <a:lnSpc>
                <a:spcPct val="105000"/>
              </a:lnSpc>
              <a:spcAft>
                <a:spcPct val="20000"/>
              </a:spcAft>
              <a:buFontTx/>
              <a:buChar char="•"/>
              <a:tabLst>
                <a:tab pos="179388" algn="l"/>
                <a:tab pos="536575" algn="l"/>
                <a:tab pos="717550" algn="l"/>
              </a:tabLst>
            </a:pPr>
            <a:r>
              <a:rPr lang="en-US" sz="1200" dirty="0">
                <a:ea typeface="Geneva" pitchFamily="-78" charset="-128"/>
              </a:rPr>
              <a:t>   PowerPacks</a:t>
            </a:r>
            <a:r>
              <a:rPr lang="en-US" sz="1200" baseline="30000" dirty="0">
                <a:ea typeface="Geneva" pitchFamily="-78" charset="-128"/>
              </a:rPr>
              <a:t>®</a:t>
            </a:r>
            <a:r>
              <a:rPr lang="en-US" sz="1200" dirty="0">
                <a:ea typeface="Geneva" pitchFamily="-78" charset="-128"/>
              </a:rPr>
              <a:t> for diesel railcars and multipurpose</a:t>
            </a:r>
            <a:br>
              <a:rPr lang="en-US" sz="1200" dirty="0">
                <a:ea typeface="Geneva" pitchFamily="-78" charset="-128"/>
              </a:rPr>
            </a:br>
            <a:r>
              <a:rPr lang="en-US" sz="1200" dirty="0">
                <a:ea typeface="Geneva" pitchFamily="-78" charset="-128"/>
              </a:rPr>
              <a:t>    vehicles</a:t>
            </a:r>
          </a:p>
          <a:p>
            <a:pPr algn="l">
              <a:lnSpc>
                <a:spcPct val="105000"/>
              </a:lnSpc>
              <a:spcAft>
                <a:spcPct val="20000"/>
              </a:spcAft>
              <a:buFontTx/>
              <a:buChar char="•"/>
              <a:tabLst>
                <a:tab pos="179388" algn="l"/>
                <a:tab pos="536575" algn="l"/>
                <a:tab pos="717550" algn="l"/>
              </a:tabLst>
            </a:pPr>
            <a:r>
              <a:rPr lang="en-US" sz="1200" dirty="0">
                <a:ea typeface="Geneva" pitchFamily="-78" charset="-128"/>
              </a:rPr>
              <a:t>   Complete drive plants from a single source</a:t>
            </a:r>
          </a:p>
          <a:p>
            <a:pPr algn="l">
              <a:lnSpc>
                <a:spcPct val="105000"/>
              </a:lnSpc>
              <a:spcAft>
                <a:spcPct val="20000"/>
              </a:spcAft>
              <a:buFontTx/>
              <a:buChar char="•"/>
              <a:tabLst>
                <a:tab pos="179388" algn="l"/>
                <a:tab pos="536575" algn="l"/>
                <a:tab pos="717550" algn="l"/>
              </a:tabLst>
            </a:pPr>
            <a:r>
              <a:rPr lang="en-US" sz="1200" dirty="0">
                <a:ea typeface="Geneva" pitchFamily="-78" charset="-128"/>
              </a:rPr>
              <a:t>   Diesel electric, diesel hydraulic or diesel mechanical</a:t>
            </a:r>
          </a:p>
          <a:p>
            <a:pPr algn="l">
              <a:lnSpc>
                <a:spcPct val="105000"/>
              </a:lnSpc>
              <a:spcAft>
                <a:spcPct val="20000"/>
              </a:spcAft>
              <a:buFontTx/>
              <a:buChar char="•"/>
              <a:tabLst>
                <a:tab pos="179388" algn="l"/>
                <a:tab pos="536575" algn="l"/>
                <a:tab pos="717550" algn="l"/>
              </a:tabLst>
            </a:pPr>
            <a:r>
              <a:rPr lang="en-US" sz="1200" dirty="0">
                <a:ea typeface="Geneva" pitchFamily="-78" charset="-128"/>
              </a:rPr>
              <a:t>  	Diesel engines with EU Stage </a:t>
            </a:r>
            <a:r>
              <a:rPr lang="en-US" sz="1200" dirty="0" err="1">
                <a:ea typeface="Geneva" pitchFamily="-78" charset="-128"/>
              </a:rPr>
              <a:t>IIIa</a:t>
            </a:r>
            <a:r>
              <a:rPr lang="en-US" sz="1200" dirty="0">
                <a:ea typeface="Geneva" pitchFamily="-78" charset="-128"/>
              </a:rPr>
              <a:t> or Stage 3b 	certification.</a:t>
            </a:r>
          </a:p>
        </p:txBody>
      </p:sp>
      <p:pic>
        <p:nvPicPr>
          <p:cNvPr id="156687" name="Picture 1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01675" y="2295525"/>
            <a:ext cx="1069975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6688" name="Picture 1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14"/>
          <a:stretch>
            <a:fillRect/>
          </a:stretch>
        </p:blipFill>
        <p:spPr bwMode="gray">
          <a:xfrm>
            <a:off x="476250" y="3081338"/>
            <a:ext cx="1536700" cy="80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6689" name="Picture 1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8" t="5513" r="3735" b="3423"/>
          <a:stretch>
            <a:fillRect/>
          </a:stretch>
        </p:blipFill>
        <p:spPr bwMode="gray">
          <a:xfrm>
            <a:off x="2006600" y="2219325"/>
            <a:ext cx="1177925" cy="76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6690" name="Picture 18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2079625" y="3175000"/>
            <a:ext cx="1039813" cy="60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6691" name="Picture 19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82"/>
          <a:stretch>
            <a:fillRect/>
          </a:stretch>
        </p:blipFill>
        <p:spPr bwMode="gray">
          <a:xfrm>
            <a:off x="3186113" y="3081338"/>
            <a:ext cx="1327150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6692" name="Picture 20" descr="TRAXX DE Bombardie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4" t="8998" r="13455" b="17416"/>
          <a:stretch>
            <a:fillRect/>
          </a:stretch>
        </p:blipFill>
        <p:spPr bwMode="auto">
          <a:xfrm>
            <a:off x="6054725" y="3081338"/>
            <a:ext cx="1301750" cy="804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71193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2" name="Picture 2" descr="Ponsse_BuffaloKing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4"/>
          <a:stretch>
            <a:fillRect/>
          </a:stretch>
        </p:blipFill>
        <p:spPr bwMode="auto">
          <a:xfrm>
            <a:off x="6651625" y="4002088"/>
            <a:ext cx="2036763" cy="148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87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MTU </a:t>
            </a:r>
            <a:br>
              <a:rPr lang="en-US"/>
            </a:br>
            <a:r>
              <a:rPr lang="en-US"/>
              <a:t>Industrial Applications - Agriculture</a:t>
            </a:r>
          </a:p>
        </p:txBody>
      </p:sp>
      <p:sp>
        <p:nvSpPr>
          <p:cNvPr id="158724" name="Rectangle 4"/>
          <p:cNvSpPr>
            <a:spLocks noChangeArrowheads="1"/>
          </p:cNvSpPr>
          <p:nvPr/>
        </p:nvSpPr>
        <p:spPr bwMode="gray">
          <a:xfrm>
            <a:off x="500063" y="1587500"/>
            <a:ext cx="8188325" cy="525463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endParaRPr lang="en-US" sz="1600" b="1">
              <a:solidFill>
                <a:schemeClr val="bg1"/>
              </a:solidFill>
              <a:ea typeface="Geneva" pitchFamily="-78" charset="-128"/>
            </a:endParaRPr>
          </a:p>
        </p:txBody>
      </p:sp>
      <p:sp>
        <p:nvSpPr>
          <p:cNvPr id="158725" name="Rectangle 5"/>
          <p:cNvSpPr>
            <a:spLocks noChangeArrowheads="1"/>
          </p:cNvSpPr>
          <p:nvPr/>
        </p:nvSpPr>
        <p:spPr bwMode="gray">
          <a:xfrm>
            <a:off x="635000" y="1684338"/>
            <a:ext cx="7891463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sz="1500" b="1">
                <a:solidFill>
                  <a:schemeClr val="bg1"/>
                </a:solidFill>
                <a:ea typeface="Geneva" pitchFamily="-78" charset="-128"/>
              </a:rPr>
              <a:t>Agriculture</a:t>
            </a:r>
          </a:p>
        </p:txBody>
      </p:sp>
      <p:pic>
        <p:nvPicPr>
          <p:cNvPr id="158726" name="Picture 6" descr="IMG_8592_Tig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1" t="16492"/>
          <a:stretch>
            <a:fillRect/>
          </a:stretch>
        </p:blipFill>
        <p:spPr bwMode="auto">
          <a:xfrm>
            <a:off x="2557463" y="2439988"/>
            <a:ext cx="2032000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8727" name="Picture 7" descr="Miller sprayer phot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2439988"/>
            <a:ext cx="2062163" cy="1382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8728" name="Picture 8" descr="RL200SF_Focus_Ausschnitt_ohLogo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4003675"/>
            <a:ext cx="2062163" cy="1487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8729" name="Picture 9" descr="SF150-60-005_freigegebe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88"/>
          <a:stretch>
            <a:fillRect/>
          </a:stretch>
        </p:blipFill>
        <p:spPr bwMode="auto">
          <a:xfrm>
            <a:off x="2547938" y="3995738"/>
            <a:ext cx="2043112" cy="1490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8731" name="Picture 11" descr="560_51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4"/>
          <a:stretch>
            <a:fillRect/>
          </a:stretch>
        </p:blipFill>
        <p:spPr bwMode="auto">
          <a:xfrm>
            <a:off x="6651625" y="2439988"/>
            <a:ext cx="2036763" cy="1430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8732" name="Picture 12" descr="ERGO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2" r="-3256"/>
          <a:stretch>
            <a:fillRect/>
          </a:stretch>
        </p:blipFill>
        <p:spPr bwMode="auto">
          <a:xfrm>
            <a:off x="4591050" y="2439988"/>
            <a:ext cx="2119313" cy="1398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8733" name="Line 13"/>
          <p:cNvSpPr>
            <a:spLocks noChangeShapeType="1"/>
          </p:cNvSpPr>
          <p:nvPr/>
        </p:nvSpPr>
        <p:spPr bwMode="gray">
          <a:xfrm>
            <a:off x="495300" y="3849688"/>
            <a:ext cx="8193088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58734" name="Line 14"/>
          <p:cNvSpPr>
            <a:spLocks noChangeShapeType="1"/>
          </p:cNvSpPr>
          <p:nvPr/>
        </p:nvSpPr>
        <p:spPr bwMode="gray">
          <a:xfrm>
            <a:off x="2557463" y="2430463"/>
            <a:ext cx="0" cy="304323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58735" name="Line 15"/>
          <p:cNvSpPr>
            <a:spLocks noChangeShapeType="1"/>
          </p:cNvSpPr>
          <p:nvPr/>
        </p:nvSpPr>
        <p:spPr bwMode="gray">
          <a:xfrm>
            <a:off x="6651625" y="2430463"/>
            <a:ext cx="0" cy="304323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58736" name="Line 16"/>
          <p:cNvSpPr>
            <a:spLocks noChangeShapeType="1"/>
          </p:cNvSpPr>
          <p:nvPr/>
        </p:nvSpPr>
        <p:spPr bwMode="gray">
          <a:xfrm>
            <a:off x="495300" y="5487988"/>
            <a:ext cx="8193088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58737" name="Line 17"/>
          <p:cNvSpPr>
            <a:spLocks noChangeShapeType="1"/>
          </p:cNvSpPr>
          <p:nvPr/>
        </p:nvSpPr>
        <p:spPr bwMode="gray">
          <a:xfrm>
            <a:off x="4591050" y="2430463"/>
            <a:ext cx="0" cy="304323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pic>
        <p:nvPicPr>
          <p:cNvPr id="158738" name="Picture 18" descr="Report1_2005_tigercat_72d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74" r="11049" b="5258"/>
          <a:stretch>
            <a:fillRect/>
          </a:stretch>
        </p:blipFill>
        <p:spPr bwMode="auto">
          <a:xfrm>
            <a:off x="4605338" y="3997325"/>
            <a:ext cx="2032000" cy="1468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47266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MTU </a:t>
            </a:r>
            <a:br>
              <a:rPr lang="en-US"/>
            </a:br>
            <a:r>
              <a:rPr lang="en-US"/>
              <a:t>Industrial Applications – C&amp;I</a:t>
            </a:r>
          </a:p>
        </p:txBody>
      </p:sp>
      <p:sp>
        <p:nvSpPr>
          <p:cNvPr id="160771" name="Rectangle 3"/>
          <p:cNvSpPr>
            <a:spLocks noChangeArrowheads="1"/>
          </p:cNvSpPr>
          <p:nvPr/>
        </p:nvSpPr>
        <p:spPr bwMode="gray">
          <a:xfrm>
            <a:off x="500063" y="1587500"/>
            <a:ext cx="8188325" cy="525463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endParaRPr lang="en-US" sz="1600" b="1">
              <a:solidFill>
                <a:schemeClr val="bg1"/>
              </a:solidFill>
              <a:ea typeface="Geneva" pitchFamily="-78" charset="-128"/>
            </a:endParaRPr>
          </a:p>
        </p:txBody>
      </p:sp>
      <p:sp>
        <p:nvSpPr>
          <p:cNvPr id="160772" name="Rectangle 4"/>
          <p:cNvSpPr>
            <a:spLocks noChangeArrowheads="1"/>
          </p:cNvSpPr>
          <p:nvPr/>
        </p:nvSpPr>
        <p:spPr bwMode="gray">
          <a:xfrm>
            <a:off x="635000" y="1684338"/>
            <a:ext cx="7891463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sz="1500" b="1">
                <a:solidFill>
                  <a:schemeClr val="bg1"/>
                </a:solidFill>
                <a:ea typeface="Geneva" pitchFamily="-78" charset="-128"/>
              </a:rPr>
              <a:t>C&amp;I</a:t>
            </a:r>
          </a:p>
        </p:txBody>
      </p:sp>
      <p:pic>
        <p:nvPicPr>
          <p:cNvPr id="160773" name="Picture 5" descr="33_KOEGE_origin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96"/>
          <a:stretch>
            <a:fillRect/>
          </a:stretch>
        </p:blipFill>
        <p:spPr bwMode="auto">
          <a:xfrm>
            <a:off x="6651625" y="2441575"/>
            <a:ext cx="2036763" cy="1373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0774" name="Picture 6" descr="ATF_160G_5_Fau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7"/>
          <a:stretch>
            <a:fillRect/>
          </a:stretch>
        </p:blipFill>
        <p:spPr bwMode="auto">
          <a:xfrm>
            <a:off x="495300" y="2441575"/>
            <a:ext cx="2062163" cy="1379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0775" name="Picture 7" descr="B 40 D-orig_o_Logo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2441575"/>
            <a:ext cx="2033587" cy="136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0776" name="Picture 8" descr="CIMG1781_Doppstad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5"/>
          <a:stretch>
            <a:fillRect/>
          </a:stretch>
        </p:blipFill>
        <p:spPr bwMode="auto">
          <a:xfrm>
            <a:off x="2557463" y="4017963"/>
            <a:ext cx="2033587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0777" name="Picture 9" descr="Cityfant mitte_ohLog_ne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1" b="11166"/>
          <a:stretch>
            <a:fillRect/>
          </a:stretch>
        </p:blipFill>
        <p:spPr bwMode="auto">
          <a:xfrm>
            <a:off x="4591050" y="2441575"/>
            <a:ext cx="2060575" cy="1373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0778" name="Picture 10" descr="Kamag-Fahrzeug_ohLogo_neu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6"/>
          <a:stretch>
            <a:fillRect/>
          </a:stretch>
        </p:blipFill>
        <p:spPr bwMode="auto">
          <a:xfrm>
            <a:off x="495300" y="4017963"/>
            <a:ext cx="2062163" cy="1455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0779" name="Picture 11" descr="Lšschfahrzeug-Rosenbauer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54"/>
          <a:stretch>
            <a:fillRect/>
          </a:stretch>
        </p:blipFill>
        <p:spPr bwMode="auto">
          <a:xfrm>
            <a:off x="4591050" y="4017963"/>
            <a:ext cx="2208213" cy="1455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0780" name="Picture 12" descr="Schneefräse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6"/>
          <a:stretch>
            <a:fillRect/>
          </a:stretch>
        </p:blipFill>
        <p:spPr bwMode="auto">
          <a:xfrm>
            <a:off x="6651625" y="4003675"/>
            <a:ext cx="2038350" cy="147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0781" name="Line 13"/>
          <p:cNvSpPr>
            <a:spLocks noChangeShapeType="1"/>
          </p:cNvSpPr>
          <p:nvPr/>
        </p:nvSpPr>
        <p:spPr bwMode="gray">
          <a:xfrm>
            <a:off x="2557463" y="2430463"/>
            <a:ext cx="0" cy="304323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60782" name="Line 14"/>
          <p:cNvSpPr>
            <a:spLocks noChangeShapeType="1"/>
          </p:cNvSpPr>
          <p:nvPr/>
        </p:nvSpPr>
        <p:spPr bwMode="gray">
          <a:xfrm>
            <a:off x="4591050" y="2430463"/>
            <a:ext cx="0" cy="304323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60783" name="Line 15"/>
          <p:cNvSpPr>
            <a:spLocks noChangeShapeType="1"/>
          </p:cNvSpPr>
          <p:nvPr/>
        </p:nvSpPr>
        <p:spPr bwMode="gray">
          <a:xfrm>
            <a:off x="6651625" y="2430463"/>
            <a:ext cx="0" cy="304323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64783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1" y="260350"/>
            <a:ext cx="8424168" cy="1008410"/>
          </a:xfrm>
        </p:spPr>
        <p:txBody>
          <a:bodyPr/>
          <a:lstStyle/>
          <a:p>
            <a:pPr eaLnBrk="1" hangingPunct="1"/>
            <a:r>
              <a:rPr lang="en-US" b="1" dirty="0" smtClean="0"/>
              <a:t>                            </a:t>
            </a:r>
            <a:r>
              <a:rPr lang="en-US" b="1" u="sng" dirty="0" smtClean="0"/>
              <a:t>Emission Legislation</a:t>
            </a:r>
          </a:p>
        </p:txBody>
      </p:sp>
      <p:graphicFrame>
        <p:nvGraphicFramePr>
          <p:cNvPr id="135171" name="Group 3"/>
          <p:cNvGraphicFramePr>
            <a:graphicFrameLocks noGrp="1"/>
          </p:cNvGraphicFramePr>
          <p:nvPr/>
        </p:nvGraphicFramePr>
        <p:xfrm>
          <a:off x="5033963" y="2159000"/>
          <a:ext cx="3136900" cy="1277940"/>
        </p:xfrm>
        <a:graphic>
          <a:graphicData uri="http://schemas.openxmlformats.org/drawingml/2006/table">
            <a:tbl>
              <a:tblPr/>
              <a:tblGrid>
                <a:gridCol w="784225"/>
                <a:gridCol w="784225"/>
                <a:gridCol w="774700"/>
                <a:gridCol w="793750"/>
              </a:tblGrid>
              <a:tr h="4480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cap="flat">
                      <a:noFill/>
                    </a:lnL>
                    <a:lnR w="12700" cap="flat" cmpd="sng" algn="ctr">
                      <a:solidFill>
                        <a:srgbClr val="45454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Year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45454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5454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5454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NO</a:t>
                      </a:r>
                      <a:r>
                        <a:rPr kumimoji="0" lang="en-GB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x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b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+ HC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45454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5454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5454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PM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45454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5454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5454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09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Tier 2</a:t>
                      </a:r>
                    </a:p>
                  </a:txBody>
                  <a:tcPr marL="72000" marR="0" marT="0" marB="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45454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A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5454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5454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A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6.40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5454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5454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A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5454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5454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A9900"/>
                    </a:solidFill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Tier 4i</a:t>
                      </a:r>
                    </a:p>
                  </a:txBody>
                  <a:tcPr marL="72000" marR="0" marT="0" marB="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45454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A01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5454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5454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A01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3.5+0.4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5454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5454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A01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5454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5454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A014"/>
                    </a:solidFill>
                  </a:tcPr>
                </a:tc>
              </a:tr>
              <a:tr h="27609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Tier 4</a:t>
                      </a:r>
                    </a:p>
                  </a:txBody>
                  <a:tcPr marL="72000" marR="0" marT="0" marB="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45454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50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5454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5454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50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3.5+0.19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5454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5454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50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5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45454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54545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50D"/>
                    </a:solidFill>
                  </a:tcPr>
                </a:tc>
              </a:tr>
            </a:tbl>
          </a:graphicData>
        </a:graphic>
      </p:graphicFrame>
      <p:pic>
        <p:nvPicPr>
          <p:cNvPr id="6170" name="Picture 34" descr="Emission regulations over time V3 - NRMM 560+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4"/>
          <a:stretch>
            <a:fillRect/>
          </a:stretch>
        </p:blipFill>
        <p:spPr bwMode="auto">
          <a:xfrm>
            <a:off x="412750" y="1517650"/>
            <a:ext cx="5538788" cy="421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71" name="Text Box 35"/>
          <p:cNvSpPr txBox="1">
            <a:spLocks noChangeArrowheads="1"/>
          </p:cNvSpPr>
          <p:nvPr/>
        </p:nvSpPr>
        <p:spPr bwMode="gray">
          <a:xfrm>
            <a:off x="5348288" y="4198938"/>
            <a:ext cx="3122612" cy="10144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6000" tIns="118800" rIns="126000" bIns="118800" anchor="ctr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de-DE">
                <a:solidFill>
                  <a:schemeClr val="bg1"/>
                </a:solidFill>
              </a:rPr>
              <a:t>Off-Highway Diesel Engines</a:t>
            </a:r>
            <a:br>
              <a:rPr lang="de-DE">
                <a:solidFill>
                  <a:schemeClr val="bg1"/>
                </a:solidFill>
              </a:rPr>
            </a:br>
            <a:r>
              <a:rPr lang="de-DE">
                <a:solidFill>
                  <a:schemeClr val="bg1"/>
                </a:solidFill>
              </a:rPr>
              <a:t>&gt; 560  in Asia and Europa are</a:t>
            </a:r>
            <a:br>
              <a:rPr lang="de-DE">
                <a:solidFill>
                  <a:schemeClr val="bg1"/>
                </a:solidFill>
              </a:rPr>
            </a:br>
            <a:r>
              <a:rPr lang="de-DE">
                <a:solidFill>
                  <a:schemeClr val="bg1"/>
                </a:solidFill>
              </a:rPr>
              <a:t>today not emission regulated.</a:t>
            </a:r>
          </a:p>
        </p:txBody>
      </p:sp>
    </p:spTree>
    <p:extLst>
      <p:ext uri="{BB962C8B-B14F-4D97-AF65-F5344CB8AC3E}">
        <p14:creationId xmlns:p14="http://schemas.microsoft.com/office/powerpoint/2010/main" val="281151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ChangeArrowheads="1"/>
          </p:cNvSpPr>
          <p:nvPr/>
        </p:nvSpPr>
        <p:spPr bwMode="gray">
          <a:xfrm>
            <a:off x="490538" y="3976688"/>
            <a:ext cx="4035425" cy="167957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endParaRPr lang="en-US" sz="1600" b="1">
              <a:solidFill>
                <a:schemeClr val="bg1"/>
              </a:solidFill>
              <a:ea typeface="Geneva" pitchFamily="-78" charset="-128"/>
            </a:endParaRP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MTU </a:t>
            </a:r>
            <a:br>
              <a:rPr lang="en-US"/>
            </a:br>
            <a:r>
              <a:rPr lang="en-US"/>
              <a:t>C&amp;I and Agriculture: Components and Systems</a:t>
            </a:r>
          </a:p>
        </p:txBody>
      </p:sp>
      <p:sp>
        <p:nvSpPr>
          <p:cNvPr id="162820" name="Rectangle 4"/>
          <p:cNvSpPr>
            <a:spLocks noChangeArrowheads="1"/>
          </p:cNvSpPr>
          <p:nvPr/>
        </p:nvSpPr>
        <p:spPr bwMode="gray">
          <a:xfrm>
            <a:off x="4633913" y="1582738"/>
            <a:ext cx="4057650" cy="525462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en-US" sz="1500" b="1">
                <a:solidFill>
                  <a:schemeClr val="bg1"/>
                </a:solidFill>
                <a:ea typeface="Geneva" pitchFamily="-78" charset="-128"/>
              </a:rPr>
              <a:t> Standardized Systems</a:t>
            </a:r>
          </a:p>
        </p:txBody>
      </p:sp>
      <p:sp>
        <p:nvSpPr>
          <p:cNvPr id="162821" name="Rectangle 5"/>
          <p:cNvSpPr>
            <a:spLocks noChangeArrowheads="1"/>
          </p:cNvSpPr>
          <p:nvPr/>
        </p:nvSpPr>
        <p:spPr bwMode="gray">
          <a:xfrm>
            <a:off x="490538" y="1582738"/>
            <a:ext cx="4032250" cy="525462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en-US" sz="1500" b="1">
                <a:solidFill>
                  <a:schemeClr val="bg1"/>
                </a:solidFill>
                <a:ea typeface="Geneva" pitchFamily="-78" charset="-128"/>
              </a:rPr>
              <a:t>          Components</a:t>
            </a:r>
          </a:p>
        </p:txBody>
      </p:sp>
      <p:sp>
        <p:nvSpPr>
          <p:cNvPr id="162822" name="Rectangle 6"/>
          <p:cNvSpPr>
            <a:spLocks noChangeArrowheads="1"/>
          </p:cNvSpPr>
          <p:nvPr/>
        </p:nvSpPr>
        <p:spPr bwMode="gray">
          <a:xfrm>
            <a:off x="4648200" y="3976688"/>
            <a:ext cx="4035425" cy="167957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endParaRPr lang="en-US" sz="1600" b="1">
              <a:solidFill>
                <a:schemeClr val="bg1"/>
              </a:solidFill>
              <a:ea typeface="Geneva" pitchFamily="-78" charset="-128"/>
            </a:endParaRPr>
          </a:p>
        </p:txBody>
      </p:sp>
      <p:pic>
        <p:nvPicPr>
          <p:cNvPr id="162823" name="Picture 7" descr="AdBlue_Behaelter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07" b="-85"/>
          <a:stretch>
            <a:fillRect/>
          </a:stretch>
        </p:blipFill>
        <p:spPr bwMode="auto">
          <a:xfrm>
            <a:off x="5857875" y="3094038"/>
            <a:ext cx="588963" cy="71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2824" name="Picture 8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8" b="174"/>
          <a:stretch>
            <a:fillRect/>
          </a:stretch>
        </p:blipFill>
        <p:spPr bwMode="auto">
          <a:xfrm>
            <a:off x="7248525" y="2354263"/>
            <a:ext cx="1052513" cy="97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2825" name="Picture 9"/>
          <p:cNvPicPr>
            <a:picLocks noChangeAspect="1" noChangeArrowheads="1"/>
          </p:cNvPicPr>
          <p:nvPr/>
        </p:nvPicPr>
        <p:blipFill>
          <a:blip r:embed="rId7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1"/>
          <a:stretch>
            <a:fillRect/>
          </a:stretch>
        </p:blipFill>
        <p:spPr bwMode="auto">
          <a:xfrm>
            <a:off x="6613525" y="3136900"/>
            <a:ext cx="6921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2826" name="Picture 10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E6EAEE"/>
              </a:clrFrom>
              <a:clrTo>
                <a:srgbClr val="E6EA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863" y="2301875"/>
            <a:ext cx="1301750" cy="97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2827" name="Rectangle 11"/>
          <p:cNvSpPr>
            <a:spLocks noChangeArrowheads="1"/>
          </p:cNvSpPr>
          <p:nvPr/>
        </p:nvSpPr>
        <p:spPr bwMode="gray">
          <a:xfrm>
            <a:off x="4803775" y="4165600"/>
            <a:ext cx="3703638" cy="98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>
              <a:lnSpc>
                <a:spcPct val="105000"/>
              </a:lnSpc>
              <a:spcAft>
                <a:spcPct val="20000"/>
              </a:spcAft>
              <a:buFontTx/>
              <a:buChar char="•"/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400">
                <a:ea typeface="Geneva" pitchFamily="-78" charset="-128"/>
              </a:rPr>
              <a:t> For future exhaust stages Tier4i/EU3b:</a:t>
            </a:r>
            <a:br>
              <a:rPr lang="en-US" sz="1400">
                <a:ea typeface="Geneva" pitchFamily="-78" charset="-128"/>
              </a:rPr>
            </a:br>
            <a:r>
              <a:rPr lang="en-US" sz="1400">
                <a:ea typeface="Geneva" pitchFamily="-78" charset="-128"/>
              </a:rPr>
              <a:t>  Engines and appropriate exhaust</a:t>
            </a:r>
            <a:br>
              <a:rPr lang="en-US" sz="1400">
                <a:ea typeface="Geneva" pitchFamily="-78" charset="-128"/>
              </a:rPr>
            </a:br>
            <a:r>
              <a:rPr lang="en-US" sz="1400">
                <a:ea typeface="Geneva" pitchFamily="-78" charset="-128"/>
              </a:rPr>
              <a:t>  aftertreatment systems</a:t>
            </a:r>
          </a:p>
        </p:txBody>
      </p:sp>
      <p:sp>
        <p:nvSpPr>
          <p:cNvPr id="162828" name="Rectangle 12"/>
          <p:cNvSpPr>
            <a:spLocks noChangeArrowheads="1"/>
          </p:cNvSpPr>
          <p:nvPr/>
        </p:nvSpPr>
        <p:spPr bwMode="gray">
          <a:xfrm>
            <a:off x="627063" y="4168775"/>
            <a:ext cx="2417762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>
              <a:lnSpc>
                <a:spcPct val="105000"/>
              </a:lnSpc>
              <a:spcAft>
                <a:spcPct val="20000"/>
              </a:spcAft>
              <a:buFontTx/>
              <a:buChar char="•"/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400">
                <a:ea typeface="Geneva" pitchFamily="-78" charset="-128"/>
              </a:rPr>
              <a:t>  Diesel  drive engines</a:t>
            </a:r>
          </a:p>
        </p:txBody>
      </p:sp>
      <p:pic>
        <p:nvPicPr>
          <p:cNvPr id="162829" name="Picture 13" descr="6R 106_silber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06"/>
          <a:stretch>
            <a:fillRect/>
          </a:stretch>
        </p:blipFill>
        <p:spPr bwMode="auto">
          <a:xfrm>
            <a:off x="495300" y="2216150"/>
            <a:ext cx="1365250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2830" name="Picture 14" descr="904LA-1_CD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4" r="8253" b="30577"/>
          <a:stretch>
            <a:fillRect/>
          </a:stretch>
        </p:blipFill>
        <p:spPr bwMode="auto">
          <a:xfrm>
            <a:off x="3251200" y="2681288"/>
            <a:ext cx="1271588" cy="1198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2831" name="Picture 15" descr="12_502LA_MTU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938" y="2471738"/>
            <a:ext cx="1277937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1574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874" name="Picture 2" descr="CortezT282B_9HR_Min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1" b="1723"/>
          <a:stretch>
            <a:fillRect/>
          </a:stretch>
        </p:blipFill>
        <p:spPr bwMode="auto">
          <a:xfrm>
            <a:off x="490538" y="4019550"/>
            <a:ext cx="2579687" cy="168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787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MTU successful in a wide range of Applications</a:t>
            </a:r>
            <a:br>
              <a:rPr lang="en-US"/>
            </a:br>
            <a:r>
              <a:rPr lang="en-US"/>
              <a:t>Mining</a:t>
            </a:r>
          </a:p>
        </p:txBody>
      </p:sp>
      <p:sp>
        <p:nvSpPr>
          <p:cNvPr id="207876" name="Rectangle 4"/>
          <p:cNvSpPr>
            <a:spLocks noChangeArrowheads="1"/>
          </p:cNvSpPr>
          <p:nvPr/>
        </p:nvSpPr>
        <p:spPr bwMode="gray">
          <a:xfrm>
            <a:off x="3351213" y="1587500"/>
            <a:ext cx="2517775" cy="525463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en-US" sz="1500" b="1">
                <a:solidFill>
                  <a:schemeClr val="bg1"/>
                </a:solidFill>
                <a:ea typeface="Geneva" pitchFamily="-78" charset="-128"/>
              </a:rPr>
              <a:t>Underground Mining</a:t>
            </a:r>
          </a:p>
        </p:txBody>
      </p:sp>
      <p:sp>
        <p:nvSpPr>
          <p:cNvPr id="207877" name="Rectangle 5"/>
          <p:cNvSpPr>
            <a:spLocks noChangeArrowheads="1"/>
          </p:cNvSpPr>
          <p:nvPr/>
        </p:nvSpPr>
        <p:spPr bwMode="gray">
          <a:xfrm>
            <a:off x="6118225" y="1587500"/>
            <a:ext cx="2560638" cy="525463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en-US" sz="1500" b="1">
                <a:solidFill>
                  <a:schemeClr val="bg1"/>
                </a:solidFill>
                <a:ea typeface="Geneva" pitchFamily="-78" charset="-128"/>
              </a:rPr>
              <a:t>Diesel Engines &amp; Systems</a:t>
            </a:r>
          </a:p>
        </p:txBody>
      </p:sp>
      <p:pic>
        <p:nvPicPr>
          <p:cNvPr id="207878" name="Picture 6" descr="a120p003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813" y="4005263"/>
            <a:ext cx="1201737" cy="127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879" name="Picture 7" descr="DRLDZ 5013-8L_Versan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0563" y="4608513"/>
            <a:ext cx="1643062" cy="1093787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7880" name="Rectangle 8"/>
          <p:cNvSpPr>
            <a:spLocks noChangeArrowheads="1"/>
          </p:cNvSpPr>
          <p:nvPr/>
        </p:nvSpPr>
        <p:spPr bwMode="gray">
          <a:xfrm>
            <a:off x="500063" y="1587500"/>
            <a:ext cx="2560637" cy="525463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en-US" sz="1500" b="1">
                <a:solidFill>
                  <a:schemeClr val="bg1"/>
                </a:solidFill>
                <a:ea typeface="Geneva" pitchFamily="-78" charset="-128"/>
              </a:rPr>
              <a:t>Surface Mining</a:t>
            </a:r>
          </a:p>
        </p:txBody>
      </p:sp>
      <p:pic>
        <p:nvPicPr>
          <p:cNvPr id="207881" name="Picture 9" descr="16V4000_C23_3_CD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27" b="17116"/>
          <a:stretch>
            <a:fillRect/>
          </a:stretch>
        </p:blipFill>
        <p:spPr bwMode="auto">
          <a:xfrm>
            <a:off x="6124575" y="2217738"/>
            <a:ext cx="2555875" cy="171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883" name="Picture 11" descr="Sandvik_0730814_Toro50_CD_72d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80"/>
          <a:stretch>
            <a:fillRect/>
          </a:stretch>
        </p:blipFill>
        <p:spPr bwMode="auto">
          <a:xfrm>
            <a:off x="3340100" y="4010025"/>
            <a:ext cx="2524125" cy="168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884" name="Picture 12" descr="underground_mt2000_CD_72d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81"/>
          <a:stretch>
            <a:fillRect/>
          </a:stretch>
        </p:blipFill>
        <p:spPr bwMode="auto">
          <a:xfrm>
            <a:off x="3340100" y="2232025"/>
            <a:ext cx="2524125" cy="1703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885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3" t="20790" r="6940" b="8421"/>
          <a:stretch>
            <a:fillRect/>
          </a:stretch>
        </p:blipFill>
        <p:spPr bwMode="gray">
          <a:xfrm>
            <a:off x="500063" y="2235200"/>
            <a:ext cx="2560637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4913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MTU </a:t>
            </a:r>
            <a:br>
              <a:rPr lang="en-US"/>
            </a:br>
            <a:r>
              <a:rPr lang="en-US"/>
              <a:t>Defense Applications</a:t>
            </a:r>
          </a:p>
        </p:txBody>
      </p:sp>
      <p:sp>
        <p:nvSpPr>
          <p:cNvPr id="165893" name="Rectangle 5"/>
          <p:cNvSpPr>
            <a:spLocks noChangeArrowheads="1"/>
          </p:cNvSpPr>
          <p:nvPr/>
        </p:nvSpPr>
        <p:spPr bwMode="gray">
          <a:xfrm>
            <a:off x="500063" y="1587500"/>
            <a:ext cx="1927225" cy="525463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500" b="1">
                <a:solidFill>
                  <a:schemeClr val="bg1"/>
                </a:solidFill>
                <a:ea typeface="Geneva" pitchFamily="-78" charset="-128"/>
              </a:rPr>
              <a:t>Light Armor</a:t>
            </a:r>
          </a:p>
        </p:txBody>
      </p:sp>
      <p:sp>
        <p:nvSpPr>
          <p:cNvPr id="165894" name="Rectangle 6"/>
          <p:cNvSpPr>
            <a:spLocks noChangeArrowheads="1"/>
          </p:cNvSpPr>
          <p:nvPr/>
        </p:nvSpPr>
        <p:spPr bwMode="gray">
          <a:xfrm>
            <a:off x="2543175" y="1587500"/>
            <a:ext cx="1951038" cy="525463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500" b="1">
                <a:solidFill>
                  <a:schemeClr val="bg1"/>
                </a:solidFill>
                <a:ea typeface="Geneva" pitchFamily="-78" charset="-128"/>
              </a:rPr>
              <a:t>Medium Armor</a:t>
            </a:r>
          </a:p>
        </p:txBody>
      </p:sp>
      <p:sp>
        <p:nvSpPr>
          <p:cNvPr id="165895" name="Rectangle 7"/>
          <p:cNvSpPr>
            <a:spLocks noChangeArrowheads="1"/>
          </p:cNvSpPr>
          <p:nvPr/>
        </p:nvSpPr>
        <p:spPr bwMode="gray">
          <a:xfrm>
            <a:off x="4611688" y="1587500"/>
            <a:ext cx="1951037" cy="525463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500" b="1">
                <a:solidFill>
                  <a:schemeClr val="bg1"/>
                </a:solidFill>
                <a:ea typeface="Geneva" pitchFamily="-78" charset="-128"/>
              </a:rPr>
              <a:t>Heavy Armor</a:t>
            </a:r>
          </a:p>
        </p:txBody>
      </p:sp>
      <p:sp>
        <p:nvSpPr>
          <p:cNvPr id="165896" name="Rectangle 8"/>
          <p:cNvSpPr>
            <a:spLocks noChangeArrowheads="1"/>
          </p:cNvSpPr>
          <p:nvPr/>
        </p:nvSpPr>
        <p:spPr bwMode="gray">
          <a:xfrm>
            <a:off x="6680200" y="1587500"/>
            <a:ext cx="2001838" cy="525463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en-US" sz="1500" b="1">
                <a:solidFill>
                  <a:schemeClr val="bg1"/>
                </a:solidFill>
              </a:rPr>
              <a:t>Military Trucks</a:t>
            </a:r>
          </a:p>
        </p:txBody>
      </p:sp>
      <p:pic>
        <p:nvPicPr>
          <p:cNvPr id="15" name="Picture 9" descr="18-PzH200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8211" r="25429" b="13067"/>
          <a:stretch/>
        </p:blipFill>
        <p:spPr bwMode="auto">
          <a:xfrm>
            <a:off x="4610101" y="4133851"/>
            <a:ext cx="1957387" cy="1290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Iguana Sabiex_to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5" t="4546"/>
          <a:stretch>
            <a:fillRect/>
          </a:stretch>
        </p:blipFill>
        <p:spPr bwMode="auto">
          <a:xfrm>
            <a:off x="485775" y="4124325"/>
            <a:ext cx="1911350" cy="130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2" descr="leopard2a6_10_to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8" t="4134" b="7375"/>
          <a:stretch>
            <a:fillRect/>
          </a:stretch>
        </p:blipFill>
        <p:spPr bwMode="auto">
          <a:xfrm>
            <a:off x="4610100" y="2360004"/>
            <a:ext cx="1957388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5" descr="Husky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82"/>
          <a:stretch/>
        </p:blipFill>
        <p:spPr bwMode="auto">
          <a:xfrm>
            <a:off x="6683375" y="2360004"/>
            <a:ext cx="2024063" cy="127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23" t="22886" r="25815" b="16135"/>
          <a:stretch/>
        </p:blipFill>
        <p:spPr bwMode="auto">
          <a:xfrm>
            <a:off x="490537" y="2354263"/>
            <a:ext cx="1906587" cy="1257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6" t="31058" r="53907" b="18335"/>
          <a:stretch/>
        </p:blipFill>
        <p:spPr bwMode="auto">
          <a:xfrm>
            <a:off x="2535238" y="2354263"/>
            <a:ext cx="1893932" cy="127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66" t="38265" r="50562" b="41900"/>
          <a:stretch/>
        </p:blipFill>
        <p:spPr bwMode="auto">
          <a:xfrm>
            <a:off x="2535238" y="4133850"/>
            <a:ext cx="1893932" cy="12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Grafik 21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6" t="2242" r="3126"/>
          <a:stretch/>
        </p:blipFill>
        <p:spPr>
          <a:xfrm>
            <a:off x="6683375" y="4124325"/>
            <a:ext cx="2024063" cy="1300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8833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41229" r="31383" b="37283"/>
          <a:stretch/>
        </p:blipFill>
        <p:spPr bwMode="auto">
          <a:xfrm>
            <a:off x="3316288" y="2217428"/>
            <a:ext cx="2560636" cy="1662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MTU</a:t>
            </a:r>
            <a:br>
              <a:rPr lang="en-US"/>
            </a:br>
            <a:r>
              <a:rPr lang="en-US"/>
              <a:t>Defense Components and Systems </a:t>
            </a:r>
          </a:p>
        </p:txBody>
      </p:sp>
      <p:sp>
        <p:nvSpPr>
          <p:cNvPr id="167939" name="Rectangle 3"/>
          <p:cNvSpPr>
            <a:spLocks noChangeArrowheads="1"/>
          </p:cNvSpPr>
          <p:nvPr/>
        </p:nvSpPr>
        <p:spPr bwMode="gray">
          <a:xfrm>
            <a:off x="3316288" y="1587500"/>
            <a:ext cx="2560637" cy="525463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en-US" sz="1500" b="1">
                <a:solidFill>
                  <a:schemeClr val="bg1"/>
                </a:solidFill>
                <a:ea typeface="Geneva" pitchFamily="-78" charset="-128"/>
              </a:rPr>
              <a:t>Standardized Systems</a:t>
            </a:r>
          </a:p>
        </p:txBody>
      </p:sp>
      <p:sp>
        <p:nvSpPr>
          <p:cNvPr id="167940" name="Rectangle 4"/>
          <p:cNvSpPr>
            <a:spLocks noChangeArrowheads="1"/>
          </p:cNvSpPr>
          <p:nvPr/>
        </p:nvSpPr>
        <p:spPr bwMode="gray">
          <a:xfrm>
            <a:off x="500063" y="1587500"/>
            <a:ext cx="2560637" cy="525463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en-US" sz="1500" b="1">
                <a:solidFill>
                  <a:schemeClr val="bg1"/>
                </a:solidFill>
                <a:ea typeface="Geneva" pitchFamily="-78" charset="-128"/>
              </a:rPr>
              <a:t>Components</a:t>
            </a:r>
          </a:p>
        </p:txBody>
      </p:sp>
      <p:sp>
        <p:nvSpPr>
          <p:cNvPr id="167941" name="Rectangle 5"/>
          <p:cNvSpPr>
            <a:spLocks noChangeArrowheads="1"/>
          </p:cNvSpPr>
          <p:nvPr/>
        </p:nvSpPr>
        <p:spPr bwMode="gray">
          <a:xfrm>
            <a:off x="6127750" y="1587500"/>
            <a:ext cx="2560638" cy="525463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en-US" sz="1500" b="1">
                <a:solidFill>
                  <a:schemeClr val="bg1"/>
                </a:solidFill>
                <a:ea typeface="Geneva" pitchFamily="-78" charset="-128"/>
              </a:rPr>
              <a:t>Project Systems</a:t>
            </a:r>
          </a:p>
        </p:txBody>
      </p:sp>
      <p:sp>
        <p:nvSpPr>
          <p:cNvPr id="167942" name="Rectangle 6"/>
          <p:cNvSpPr>
            <a:spLocks noChangeArrowheads="1"/>
          </p:cNvSpPr>
          <p:nvPr/>
        </p:nvSpPr>
        <p:spPr bwMode="gray">
          <a:xfrm>
            <a:off x="6142038" y="3979863"/>
            <a:ext cx="2560637" cy="16764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endParaRPr lang="en-US" sz="1600" b="1">
              <a:solidFill>
                <a:schemeClr val="bg1"/>
              </a:solidFill>
              <a:ea typeface="Geneva" pitchFamily="-78" charset="-128"/>
            </a:endParaRPr>
          </a:p>
        </p:txBody>
      </p:sp>
      <p:sp>
        <p:nvSpPr>
          <p:cNvPr id="167943" name="Rectangle 7"/>
          <p:cNvSpPr>
            <a:spLocks noChangeArrowheads="1"/>
          </p:cNvSpPr>
          <p:nvPr/>
        </p:nvSpPr>
        <p:spPr bwMode="gray">
          <a:xfrm>
            <a:off x="3322638" y="3979863"/>
            <a:ext cx="2560637" cy="16764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endParaRPr lang="en-US" sz="1600" b="1">
              <a:solidFill>
                <a:schemeClr val="bg1"/>
              </a:solidFill>
              <a:ea typeface="Geneva" pitchFamily="-78" charset="-128"/>
            </a:endParaRPr>
          </a:p>
        </p:txBody>
      </p:sp>
      <p:sp>
        <p:nvSpPr>
          <p:cNvPr id="167944" name="Rectangle 8"/>
          <p:cNvSpPr>
            <a:spLocks noChangeArrowheads="1"/>
          </p:cNvSpPr>
          <p:nvPr/>
        </p:nvSpPr>
        <p:spPr bwMode="gray">
          <a:xfrm>
            <a:off x="500063" y="3979863"/>
            <a:ext cx="2560637" cy="16764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endParaRPr lang="en-US" sz="1600" b="1">
              <a:solidFill>
                <a:schemeClr val="bg1"/>
              </a:solidFill>
              <a:ea typeface="Geneva" pitchFamily="-78" charset="-128"/>
            </a:endParaRPr>
          </a:p>
        </p:txBody>
      </p:sp>
      <p:sp>
        <p:nvSpPr>
          <p:cNvPr id="167945" name="Rectangle 9"/>
          <p:cNvSpPr>
            <a:spLocks noChangeArrowheads="1"/>
          </p:cNvSpPr>
          <p:nvPr/>
        </p:nvSpPr>
        <p:spPr bwMode="gray">
          <a:xfrm>
            <a:off x="569913" y="4044950"/>
            <a:ext cx="2493962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>
              <a:lnSpc>
                <a:spcPct val="105000"/>
              </a:lnSpc>
              <a:spcAft>
                <a:spcPct val="20000"/>
              </a:spcAft>
              <a:buFontTx/>
              <a:buChar char="•"/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400">
                <a:ea typeface="Geneva" pitchFamily="-78" charset="-128"/>
              </a:rPr>
              <a:t> Diesel engines, adapted for</a:t>
            </a:r>
            <a:br>
              <a:rPr lang="en-US" sz="1400">
                <a:ea typeface="Geneva" pitchFamily="-78" charset="-128"/>
              </a:rPr>
            </a:br>
            <a:r>
              <a:rPr lang="en-US" sz="1400">
                <a:ea typeface="Geneva" pitchFamily="-78" charset="-128"/>
              </a:rPr>
              <a:t>  defense applications</a:t>
            </a:r>
          </a:p>
        </p:txBody>
      </p:sp>
      <p:sp>
        <p:nvSpPr>
          <p:cNvPr id="167946" name="Rectangle 10"/>
          <p:cNvSpPr>
            <a:spLocks noChangeArrowheads="1"/>
          </p:cNvSpPr>
          <p:nvPr/>
        </p:nvSpPr>
        <p:spPr bwMode="gray">
          <a:xfrm>
            <a:off x="3400425" y="4044950"/>
            <a:ext cx="2417763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>
              <a:lnSpc>
                <a:spcPct val="105000"/>
              </a:lnSpc>
              <a:spcAft>
                <a:spcPct val="20000"/>
              </a:spcAft>
              <a:buFontTx/>
              <a:buChar char="•"/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400">
                <a:ea typeface="Geneva" pitchFamily="-78" charset="-128"/>
              </a:rPr>
              <a:t> Complete drive systems</a:t>
            </a:r>
            <a:br>
              <a:rPr lang="en-US" sz="1400">
                <a:ea typeface="Geneva" pitchFamily="-78" charset="-128"/>
              </a:rPr>
            </a:br>
            <a:r>
              <a:rPr lang="en-US" sz="1400">
                <a:ea typeface="Geneva" pitchFamily="-78" charset="-128"/>
              </a:rPr>
              <a:t>  including engines, gearbox, </a:t>
            </a:r>
            <a:br>
              <a:rPr lang="en-US" sz="1400">
                <a:ea typeface="Geneva" pitchFamily="-78" charset="-128"/>
              </a:rPr>
            </a:br>
            <a:r>
              <a:rPr lang="en-US" sz="1400">
                <a:ea typeface="Geneva" pitchFamily="-78" charset="-128"/>
              </a:rPr>
              <a:t>  cooling and air filtration</a:t>
            </a:r>
            <a:br>
              <a:rPr lang="en-US" sz="1400">
                <a:ea typeface="Geneva" pitchFamily="-78" charset="-128"/>
              </a:rPr>
            </a:br>
            <a:r>
              <a:rPr lang="en-US" sz="1400">
                <a:ea typeface="Geneva" pitchFamily="-78" charset="-128"/>
              </a:rPr>
              <a:t>  system, monitoring and</a:t>
            </a:r>
            <a:br>
              <a:rPr lang="en-US" sz="1400">
                <a:ea typeface="Geneva" pitchFamily="-78" charset="-128"/>
              </a:rPr>
            </a:br>
            <a:r>
              <a:rPr lang="en-US" sz="1400">
                <a:ea typeface="Geneva" pitchFamily="-78" charset="-128"/>
              </a:rPr>
              <a:t>  control system.</a:t>
            </a:r>
          </a:p>
        </p:txBody>
      </p:sp>
      <p:sp>
        <p:nvSpPr>
          <p:cNvPr id="167947" name="Rectangle 11"/>
          <p:cNvSpPr>
            <a:spLocks noChangeArrowheads="1"/>
          </p:cNvSpPr>
          <p:nvPr/>
        </p:nvSpPr>
        <p:spPr bwMode="gray">
          <a:xfrm>
            <a:off x="6232525" y="4044950"/>
            <a:ext cx="2417763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>
              <a:lnSpc>
                <a:spcPct val="105000"/>
              </a:lnSpc>
              <a:spcAft>
                <a:spcPct val="20000"/>
              </a:spcAft>
              <a:buFontTx/>
              <a:buChar char="•"/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400">
                <a:ea typeface="Geneva" pitchFamily="-78" charset="-128"/>
              </a:rPr>
              <a:t> Special development of  </a:t>
            </a:r>
            <a:br>
              <a:rPr lang="en-US" sz="1400">
                <a:ea typeface="Geneva" pitchFamily="-78" charset="-128"/>
              </a:rPr>
            </a:br>
            <a:r>
              <a:rPr lang="en-US" sz="1400">
                <a:ea typeface="Geneva" pitchFamily="-78" charset="-128"/>
              </a:rPr>
              <a:t>   engines and power </a:t>
            </a:r>
            <a:br>
              <a:rPr lang="en-US" sz="1400">
                <a:ea typeface="Geneva" pitchFamily="-78" charset="-128"/>
              </a:rPr>
            </a:br>
            <a:r>
              <a:rPr lang="en-US" sz="1400">
                <a:ea typeface="Geneva" pitchFamily="-78" charset="-128"/>
              </a:rPr>
              <a:t>   transmission components</a:t>
            </a:r>
            <a:br>
              <a:rPr lang="en-US" sz="1400">
                <a:ea typeface="Geneva" pitchFamily="-78" charset="-128"/>
              </a:rPr>
            </a:br>
            <a:r>
              <a:rPr lang="en-US" sz="1400">
                <a:ea typeface="Geneva" pitchFamily="-78" charset="-128"/>
              </a:rPr>
              <a:t>   for customer-specific drive</a:t>
            </a:r>
            <a:br>
              <a:rPr lang="en-US" sz="1400">
                <a:ea typeface="Geneva" pitchFamily="-78" charset="-128"/>
              </a:rPr>
            </a:br>
            <a:r>
              <a:rPr lang="en-US" sz="1400">
                <a:ea typeface="Geneva" pitchFamily="-78" charset="-128"/>
              </a:rPr>
              <a:t>   units.</a:t>
            </a:r>
          </a:p>
          <a:p>
            <a:pPr algn="l">
              <a:lnSpc>
                <a:spcPct val="105000"/>
              </a:lnSpc>
              <a:spcAft>
                <a:spcPct val="20000"/>
              </a:spcAft>
              <a:buFontTx/>
              <a:buChar char="•"/>
              <a:tabLst>
                <a:tab pos="180975" algn="l"/>
                <a:tab pos="361950" algn="l"/>
                <a:tab pos="536575" algn="l"/>
                <a:tab pos="717550" algn="l"/>
              </a:tabLst>
            </a:pPr>
            <a:endParaRPr lang="en-US" sz="1400">
              <a:ea typeface="Geneva" pitchFamily="-78" charset="-128"/>
            </a:endParaRPr>
          </a:p>
        </p:txBody>
      </p:sp>
      <p:pic>
        <p:nvPicPr>
          <p:cNvPr id="167948" name="Picture 12" descr="EFV_movewater2_to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82" b="3624"/>
          <a:stretch>
            <a:fillRect/>
          </a:stretch>
        </p:blipFill>
        <p:spPr bwMode="auto">
          <a:xfrm>
            <a:off x="6132513" y="2217738"/>
            <a:ext cx="2555875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7950" name="Picture 14" descr="10V890_CD_gra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5" t="15485" b="23108"/>
          <a:stretch>
            <a:fillRect/>
          </a:stretch>
        </p:blipFill>
        <p:spPr bwMode="auto">
          <a:xfrm>
            <a:off x="504825" y="2217738"/>
            <a:ext cx="2571750" cy="166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7951" name="Picture 15" descr="AAAV_0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450" y="3216275"/>
            <a:ext cx="782638" cy="68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69694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MTU </a:t>
            </a:r>
            <a:br>
              <a:rPr lang="en-US"/>
            </a:br>
            <a:r>
              <a:rPr lang="en-US"/>
              <a:t>Oil &amp; Gas Applications</a:t>
            </a:r>
          </a:p>
        </p:txBody>
      </p:sp>
      <p:sp>
        <p:nvSpPr>
          <p:cNvPr id="168963" name="Rectangle 3"/>
          <p:cNvSpPr>
            <a:spLocks noChangeArrowheads="1"/>
          </p:cNvSpPr>
          <p:nvPr/>
        </p:nvSpPr>
        <p:spPr bwMode="gray">
          <a:xfrm>
            <a:off x="3363913" y="1587500"/>
            <a:ext cx="5318125" cy="525463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en-US" sz="1500" b="1">
                <a:solidFill>
                  <a:schemeClr val="bg1"/>
                </a:solidFill>
                <a:ea typeface="Geneva" pitchFamily="-78" charset="-128"/>
              </a:rPr>
              <a:t>On-Shore</a:t>
            </a:r>
          </a:p>
        </p:txBody>
      </p:sp>
      <p:sp>
        <p:nvSpPr>
          <p:cNvPr id="168964" name="Rectangle 4"/>
          <p:cNvSpPr>
            <a:spLocks noChangeArrowheads="1"/>
          </p:cNvSpPr>
          <p:nvPr/>
        </p:nvSpPr>
        <p:spPr bwMode="gray">
          <a:xfrm>
            <a:off x="500063" y="1587500"/>
            <a:ext cx="2749550" cy="525463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en-US" sz="1500" b="1">
                <a:solidFill>
                  <a:schemeClr val="bg1"/>
                </a:solidFill>
                <a:ea typeface="Geneva" pitchFamily="-78" charset="-128"/>
              </a:rPr>
              <a:t>Off-Shore</a:t>
            </a:r>
          </a:p>
        </p:txBody>
      </p:sp>
      <p:sp>
        <p:nvSpPr>
          <p:cNvPr id="168965" name="Rectangle 5"/>
          <p:cNvSpPr>
            <a:spLocks noChangeArrowheads="1"/>
          </p:cNvSpPr>
          <p:nvPr/>
        </p:nvSpPr>
        <p:spPr bwMode="gray">
          <a:xfrm>
            <a:off x="506413" y="2119313"/>
            <a:ext cx="2743200" cy="5207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hlink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lIns="90000" tIns="90000" rIns="18000" bIns="90000" anchor="ctr"/>
          <a:lstStyle/>
          <a:p>
            <a:pPr eaLnBrk="0" hangingPunct="0">
              <a:lnSpc>
                <a:spcPct val="80000"/>
              </a:lnSpc>
              <a:spcBef>
                <a:spcPct val="35000"/>
              </a:spcBef>
            </a:pPr>
            <a:endParaRPr lang="en-US" sz="1000">
              <a:ea typeface="Geneva" pitchFamily="-78" charset="-128"/>
            </a:endParaRPr>
          </a:p>
        </p:txBody>
      </p:sp>
      <p:sp>
        <p:nvSpPr>
          <p:cNvPr id="168966" name="Line 6"/>
          <p:cNvSpPr>
            <a:spLocks noChangeShapeType="1"/>
          </p:cNvSpPr>
          <p:nvPr/>
        </p:nvSpPr>
        <p:spPr bwMode="gray">
          <a:xfrm>
            <a:off x="3370263" y="2636838"/>
            <a:ext cx="5311775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68967" name="Line 7"/>
          <p:cNvSpPr>
            <a:spLocks noChangeShapeType="1"/>
          </p:cNvSpPr>
          <p:nvPr/>
        </p:nvSpPr>
        <p:spPr bwMode="gray">
          <a:xfrm>
            <a:off x="3367088" y="3963988"/>
            <a:ext cx="53340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68968" name="Line 8"/>
          <p:cNvSpPr>
            <a:spLocks noChangeShapeType="1"/>
          </p:cNvSpPr>
          <p:nvPr/>
        </p:nvSpPr>
        <p:spPr bwMode="gray">
          <a:xfrm flipV="1">
            <a:off x="7415213" y="3963988"/>
            <a:ext cx="0" cy="714375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68969" name="Line 9"/>
          <p:cNvSpPr>
            <a:spLocks noChangeShapeType="1"/>
          </p:cNvSpPr>
          <p:nvPr/>
        </p:nvSpPr>
        <p:spPr bwMode="gray">
          <a:xfrm flipV="1">
            <a:off x="4510088" y="3963988"/>
            <a:ext cx="0" cy="714375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68970" name="Rectangle 10"/>
          <p:cNvSpPr>
            <a:spLocks noChangeArrowheads="1"/>
          </p:cNvSpPr>
          <p:nvPr/>
        </p:nvSpPr>
        <p:spPr bwMode="gray">
          <a:xfrm>
            <a:off x="325438" y="2122488"/>
            <a:ext cx="292576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EAEAEA">
                      <a:gamma/>
                      <a:shade val="60000"/>
                      <a:invGamma/>
                    </a:srgbClr>
                  </a:outerShdw>
                </a:effectLst>
              </a14:hiddenEffects>
            </a:ext>
          </a:extLst>
        </p:spPr>
        <p:txBody>
          <a:bodyPr lIns="90000" tIns="90000" rIns="18000" bIns="90000" anchor="ctr"/>
          <a:lstStyle/>
          <a:p>
            <a:pPr eaLnBrk="0" hangingPunct="0">
              <a:spcBef>
                <a:spcPct val="35000"/>
              </a:spcBef>
            </a:pPr>
            <a:r>
              <a:rPr lang="en-US" sz="1200">
                <a:ea typeface="Geneva" pitchFamily="-78" charset="-128"/>
              </a:rPr>
              <a:t>Drilling Platforms, FPSO</a:t>
            </a:r>
            <a:br>
              <a:rPr lang="en-US" sz="1200">
                <a:ea typeface="Geneva" pitchFamily="-78" charset="-128"/>
              </a:rPr>
            </a:br>
            <a:r>
              <a:rPr lang="en-US" sz="900">
                <a:ea typeface="Geneva" pitchFamily="-78" charset="-128"/>
              </a:rPr>
              <a:t>(Floating Production, Storage and Offloading)</a:t>
            </a:r>
          </a:p>
        </p:txBody>
      </p:sp>
      <p:sp>
        <p:nvSpPr>
          <p:cNvPr id="168971" name="Rectangle 11"/>
          <p:cNvSpPr>
            <a:spLocks noChangeArrowheads="1"/>
          </p:cNvSpPr>
          <p:nvPr/>
        </p:nvSpPr>
        <p:spPr bwMode="gray">
          <a:xfrm>
            <a:off x="500063" y="4678363"/>
            <a:ext cx="2740025" cy="9779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endParaRPr lang="en-US" sz="1600" b="1">
              <a:solidFill>
                <a:schemeClr val="bg1"/>
              </a:solidFill>
              <a:ea typeface="Geneva" pitchFamily="-78" charset="-128"/>
            </a:endParaRPr>
          </a:p>
        </p:txBody>
      </p:sp>
      <p:sp>
        <p:nvSpPr>
          <p:cNvPr id="168972" name="Rectangle 12"/>
          <p:cNvSpPr>
            <a:spLocks noChangeArrowheads="1"/>
          </p:cNvSpPr>
          <p:nvPr/>
        </p:nvSpPr>
        <p:spPr bwMode="gray">
          <a:xfrm>
            <a:off x="569913" y="4740275"/>
            <a:ext cx="2493962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>
              <a:lnSpc>
                <a:spcPct val="105000"/>
              </a:lnSpc>
              <a:spcAft>
                <a:spcPct val="20000"/>
              </a:spcAft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400">
                <a:ea typeface="Geneva" pitchFamily="-78" charset="-128"/>
              </a:rPr>
              <a:t>Units for:</a:t>
            </a:r>
          </a:p>
          <a:p>
            <a:pPr algn="l">
              <a:lnSpc>
                <a:spcPct val="105000"/>
              </a:lnSpc>
              <a:spcAft>
                <a:spcPct val="20000"/>
              </a:spcAft>
              <a:buFontTx/>
              <a:buChar char="•"/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400">
                <a:ea typeface="Geneva" pitchFamily="-78" charset="-128"/>
              </a:rPr>
              <a:t> Emergency power generation</a:t>
            </a:r>
          </a:p>
          <a:p>
            <a:pPr algn="l">
              <a:lnSpc>
                <a:spcPct val="105000"/>
              </a:lnSpc>
              <a:spcAft>
                <a:spcPct val="20000"/>
              </a:spcAft>
              <a:buFontTx/>
              <a:buChar char="•"/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400">
                <a:ea typeface="Geneva" pitchFamily="-78" charset="-128"/>
              </a:rPr>
              <a:t> Fire extinguisher pumps</a:t>
            </a:r>
          </a:p>
        </p:txBody>
      </p:sp>
      <p:sp>
        <p:nvSpPr>
          <p:cNvPr id="168973" name="Rectangle 13"/>
          <p:cNvSpPr>
            <a:spLocks noChangeArrowheads="1"/>
          </p:cNvSpPr>
          <p:nvPr/>
        </p:nvSpPr>
        <p:spPr bwMode="gray">
          <a:xfrm>
            <a:off x="3367088" y="4678363"/>
            <a:ext cx="2674937" cy="9779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endParaRPr lang="en-US" sz="1600" b="1">
              <a:solidFill>
                <a:schemeClr val="bg1"/>
              </a:solidFill>
              <a:ea typeface="Geneva" pitchFamily="-78" charset="-128"/>
            </a:endParaRPr>
          </a:p>
        </p:txBody>
      </p:sp>
      <p:sp>
        <p:nvSpPr>
          <p:cNvPr id="168974" name="Rectangle 14"/>
          <p:cNvSpPr>
            <a:spLocks noChangeArrowheads="1"/>
          </p:cNvSpPr>
          <p:nvPr/>
        </p:nvSpPr>
        <p:spPr bwMode="gray">
          <a:xfrm>
            <a:off x="3436938" y="4740275"/>
            <a:ext cx="2493962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>
              <a:lnSpc>
                <a:spcPct val="105000"/>
              </a:lnSpc>
              <a:spcAft>
                <a:spcPct val="20000"/>
              </a:spcAft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400">
                <a:ea typeface="Geneva" pitchFamily="-78" charset="-128"/>
              </a:rPr>
              <a:t>Engines and units for developing oil and gas deposits</a:t>
            </a:r>
          </a:p>
        </p:txBody>
      </p:sp>
      <p:sp>
        <p:nvSpPr>
          <p:cNvPr id="168975" name="Rectangle 15"/>
          <p:cNvSpPr>
            <a:spLocks noChangeArrowheads="1"/>
          </p:cNvSpPr>
          <p:nvPr/>
        </p:nvSpPr>
        <p:spPr bwMode="gray">
          <a:xfrm>
            <a:off x="6029325" y="4678363"/>
            <a:ext cx="2652713" cy="9779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endParaRPr lang="en-US" sz="1600" b="1">
              <a:solidFill>
                <a:schemeClr val="bg1"/>
              </a:solidFill>
              <a:ea typeface="Geneva" pitchFamily="-78" charset="-128"/>
            </a:endParaRPr>
          </a:p>
        </p:txBody>
      </p:sp>
      <p:sp>
        <p:nvSpPr>
          <p:cNvPr id="168976" name="Rectangle 16"/>
          <p:cNvSpPr>
            <a:spLocks noChangeArrowheads="1"/>
          </p:cNvSpPr>
          <p:nvPr/>
        </p:nvSpPr>
        <p:spPr bwMode="gray">
          <a:xfrm>
            <a:off x="6099175" y="4740275"/>
            <a:ext cx="2493963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>
              <a:lnSpc>
                <a:spcPct val="105000"/>
              </a:lnSpc>
              <a:spcAft>
                <a:spcPct val="20000"/>
              </a:spcAft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400">
                <a:ea typeface="Geneva" pitchFamily="-78" charset="-128"/>
              </a:rPr>
              <a:t>Engines and units for well stimulation.</a:t>
            </a:r>
          </a:p>
        </p:txBody>
      </p:sp>
      <p:sp>
        <p:nvSpPr>
          <p:cNvPr id="168977" name="Rectangle 17"/>
          <p:cNvSpPr>
            <a:spLocks noChangeArrowheads="1"/>
          </p:cNvSpPr>
          <p:nvPr/>
        </p:nvSpPr>
        <p:spPr bwMode="gray">
          <a:xfrm>
            <a:off x="3367088" y="2119313"/>
            <a:ext cx="5314950" cy="5207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hlink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lIns="90000" tIns="90000" rIns="18000" bIns="90000" anchor="ctr"/>
          <a:lstStyle/>
          <a:p>
            <a:pPr eaLnBrk="0" hangingPunct="0">
              <a:lnSpc>
                <a:spcPct val="80000"/>
              </a:lnSpc>
              <a:spcBef>
                <a:spcPct val="35000"/>
              </a:spcBef>
            </a:pPr>
            <a:endParaRPr lang="en-US" sz="1000">
              <a:ea typeface="Geneva" pitchFamily="-78" charset="-128"/>
            </a:endParaRPr>
          </a:p>
        </p:txBody>
      </p:sp>
      <p:sp>
        <p:nvSpPr>
          <p:cNvPr id="168978" name="Line 18"/>
          <p:cNvSpPr>
            <a:spLocks noChangeShapeType="1"/>
          </p:cNvSpPr>
          <p:nvPr/>
        </p:nvSpPr>
        <p:spPr bwMode="gray">
          <a:xfrm>
            <a:off x="496888" y="2116138"/>
            <a:ext cx="8186737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68979" name="Line 19"/>
          <p:cNvSpPr>
            <a:spLocks noChangeShapeType="1"/>
          </p:cNvSpPr>
          <p:nvPr/>
        </p:nvSpPr>
        <p:spPr bwMode="gray">
          <a:xfrm>
            <a:off x="506413" y="2635250"/>
            <a:ext cx="8177212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68980" name="Rectangle 20"/>
          <p:cNvSpPr>
            <a:spLocks noChangeArrowheads="1"/>
          </p:cNvSpPr>
          <p:nvPr/>
        </p:nvSpPr>
        <p:spPr bwMode="gray">
          <a:xfrm>
            <a:off x="3894138" y="2043113"/>
            <a:ext cx="163512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EAEAEA">
                      <a:gamma/>
                      <a:shade val="60000"/>
                      <a:invGamma/>
                    </a:srgbClr>
                  </a:outerShdw>
                </a:effectLst>
              </a14:hiddenEffects>
            </a:ext>
          </a:extLst>
        </p:spPr>
        <p:txBody>
          <a:bodyPr lIns="90000" tIns="90000" rIns="18000" bIns="90000" anchor="ctr"/>
          <a:lstStyle/>
          <a:p>
            <a:pPr eaLnBrk="0" hangingPunct="0">
              <a:spcBef>
                <a:spcPct val="35000"/>
              </a:spcBef>
            </a:pPr>
            <a:r>
              <a:rPr lang="en-US" sz="1200"/>
              <a:t>Drilling/Production</a:t>
            </a:r>
          </a:p>
        </p:txBody>
      </p:sp>
      <p:sp>
        <p:nvSpPr>
          <p:cNvPr id="168981" name="Rectangle 21"/>
          <p:cNvSpPr>
            <a:spLocks noChangeArrowheads="1"/>
          </p:cNvSpPr>
          <p:nvPr/>
        </p:nvSpPr>
        <p:spPr bwMode="gray">
          <a:xfrm>
            <a:off x="6553200" y="2043113"/>
            <a:ext cx="16240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EAEAEA">
                      <a:gamma/>
                      <a:shade val="60000"/>
                      <a:invGamma/>
                    </a:srgbClr>
                  </a:outerShdw>
                </a:effectLst>
              </a14:hiddenEffects>
            </a:ext>
          </a:extLst>
        </p:spPr>
        <p:txBody>
          <a:bodyPr lIns="90000" tIns="90000" rIns="18000" bIns="90000" anchor="ctr"/>
          <a:lstStyle/>
          <a:p>
            <a:pPr eaLnBrk="0" hangingPunct="0">
              <a:spcBef>
                <a:spcPct val="35000"/>
              </a:spcBef>
            </a:pPr>
            <a:r>
              <a:rPr lang="en-US" sz="1200">
                <a:ea typeface="Geneva" pitchFamily="-78" charset="-128"/>
              </a:rPr>
              <a:t>Well Servicing</a:t>
            </a:r>
          </a:p>
        </p:txBody>
      </p:sp>
      <p:pic>
        <p:nvPicPr>
          <p:cNvPr id="168982" name="Picture 22" descr="DSC05906_OnShoreRi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3913" y="2659063"/>
            <a:ext cx="2633662" cy="1998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8983" name="Picture 23" descr="IMG_0045_Truck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00" y="2659063"/>
            <a:ext cx="2659063" cy="199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8984" name="Picture 24" descr="Seismic_Thumper-S6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3913" y="3946525"/>
            <a:ext cx="1055687" cy="73025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8985" name="Picture 25" descr="Nitrogen Truck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5"/>
          <a:stretch>
            <a:fillRect/>
          </a:stretch>
        </p:blipFill>
        <p:spPr bwMode="auto">
          <a:xfrm>
            <a:off x="6037263" y="3948113"/>
            <a:ext cx="1266825" cy="714375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8986" name="Line 26"/>
          <p:cNvSpPr>
            <a:spLocks noChangeShapeType="1"/>
          </p:cNvSpPr>
          <p:nvPr/>
        </p:nvSpPr>
        <p:spPr bwMode="gray">
          <a:xfrm flipV="1">
            <a:off x="6026150" y="2127250"/>
            <a:ext cx="0" cy="3529013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68987" name="Line 27"/>
          <p:cNvSpPr>
            <a:spLocks noChangeShapeType="1"/>
          </p:cNvSpPr>
          <p:nvPr/>
        </p:nvSpPr>
        <p:spPr bwMode="gray">
          <a:xfrm>
            <a:off x="496888" y="4679950"/>
            <a:ext cx="8186737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pic>
        <p:nvPicPr>
          <p:cNvPr id="168988" name="Picture 28" descr="Platform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7" r="9465" b="4959"/>
          <a:stretch>
            <a:fillRect/>
          </a:stretch>
        </p:blipFill>
        <p:spPr bwMode="auto">
          <a:xfrm>
            <a:off x="495300" y="2659063"/>
            <a:ext cx="2760663" cy="200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8989" name="Picture 29" descr="FPSO%20Espoir%20Ivoirien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-29"/>
          <a:stretch>
            <a:fillRect/>
          </a:stretch>
        </p:blipFill>
        <p:spPr bwMode="auto">
          <a:xfrm>
            <a:off x="485775" y="3952875"/>
            <a:ext cx="1006475" cy="71120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44198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MTU </a:t>
            </a:r>
            <a:br>
              <a:rPr lang="en-US"/>
            </a:br>
            <a:r>
              <a:rPr lang="en-US"/>
              <a:t>Oil &amp; Gas Applications</a:t>
            </a:r>
          </a:p>
        </p:txBody>
      </p:sp>
      <p:sp>
        <p:nvSpPr>
          <p:cNvPr id="171011" name="Rectangle 3"/>
          <p:cNvSpPr>
            <a:spLocks noChangeArrowheads="1"/>
          </p:cNvSpPr>
          <p:nvPr/>
        </p:nvSpPr>
        <p:spPr bwMode="gray">
          <a:xfrm>
            <a:off x="3306763" y="1587500"/>
            <a:ext cx="2560637" cy="53657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en-US" sz="1500" b="1">
                <a:solidFill>
                  <a:schemeClr val="bg1"/>
                </a:solidFill>
                <a:ea typeface="Geneva" pitchFamily="-78" charset="-128"/>
              </a:rPr>
              <a:t>Standardized Systems</a:t>
            </a:r>
          </a:p>
        </p:txBody>
      </p:sp>
      <p:sp>
        <p:nvSpPr>
          <p:cNvPr id="171012" name="Rectangle 4"/>
          <p:cNvSpPr>
            <a:spLocks noChangeArrowheads="1"/>
          </p:cNvSpPr>
          <p:nvPr/>
        </p:nvSpPr>
        <p:spPr bwMode="gray">
          <a:xfrm>
            <a:off x="500063" y="1587500"/>
            <a:ext cx="2560637" cy="525463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en-US" sz="1500" b="1">
                <a:solidFill>
                  <a:schemeClr val="bg1"/>
                </a:solidFill>
                <a:ea typeface="Geneva" pitchFamily="-78" charset="-128"/>
              </a:rPr>
              <a:t>Components</a:t>
            </a:r>
          </a:p>
        </p:txBody>
      </p:sp>
      <p:sp>
        <p:nvSpPr>
          <p:cNvPr id="171013" name="Rectangle 5"/>
          <p:cNvSpPr>
            <a:spLocks noChangeArrowheads="1"/>
          </p:cNvSpPr>
          <p:nvPr/>
        </p:nvSpPr>
        <p:spPr bwMode="gray">
          <a:xfrm>
            <a:off x="6099175" y="1587500"/>
            <a:ext cx="2560638" cy="525463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en-US" sz="1500" b="1">
                <a:solidFill>
                  <a:schemeClr val="bg1"/>
                </a:solidFill>
                <a:ea typeface="Geneva" pitchFamily="-78" charset="-128"/>
              </a:rPr>
              <a:t>Project Systems</a:t>
            </a:r>
          </a:p>
        </p:txBody>
      </p:sp>
      <p:sp>
        <p:nvSpPr>
          <p:cNvPr id="171014" name="Rectangle 6"/>
          <p:cNvSpPr>
            <a:spLocks noChangeArrowheads="1"/>
          </p:cNvSpPr>
          <p:nvPr/>
        </p:nvSpPr>
        <p:spPr bwMode="gray">
          <a:xfrm>
            <a:off x="6113463" y="3979863"/>
            <a:ext cx="2560637" cy="16764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endParaRPr lang="en-US" sz="1600" b="1">
              <a:solidFill>
                <a:schemeClr val="bg1"/>
              </a:solidFill>
              <a:ea typeface="Geneva" pitchFamily="-78" charset="-128"/>
            </a:endParaRPr>
          </a:p>
        </p:txBody>
      </p:sp>
      <p:sp>
        <p:nvSpPr>
          <p:cNvPr id="171015" name="Rectangle 7"/>
          <p:cNvSpPr>
            <a:spLocks noChangeArrowheads="1"/>
          </p:cNvSpPr>
          <p:nvPr/>
        </p:nvSpPr>
        <p:spPr bwMode="gray">
          <a:xfrm>
            <a:off x="3313113" y="3979863"/>
            <a:ext cx="2560637" cy="16764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endParaRPr lang="en-US" sz="1600" b="1">
              <a:solidFill>
                <a:schemeClr val="bg1"/>
              </a:solidFill>
              <a:ea typeface="Geneva" pitchFamily="-78" charset="-128"/>
            </a:endParaRPr>
          </a:p>
        </p:txBody>
      </p:sp>
      <p:sp>
        <p:nvSpPr>
          <p:cNvPr id="171016" name="Rectangle 8"/>
          <p:cNvSpPr>
            <a:spLocks noChangeArrowheads="1"/>
          </p:cNvSpPr>
          <p:nvPr/>
        </p:nvSpPr>
        <p:spPr bwMode="gray">
          <a:xfrm>
            <a:off x="500063" y="3979863"/>
            <a:ext cx="2560637" cy="16764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endParaRPr lang="en-US" sz="1600" b="1">
              <a:solidFill>
                <a:schemeClr val="bg1"/>
              </a:solidFill>
              <a:ea typeface="Geneva" pitchFamily="-78" charset="-128"/>
            </a:endParaRPr>
          </a:p>
        </p:txBody>
      </p:sp>
      <p:sp>
        <p:nvSpPr>
          <p:cNvPr id="171017" name="Rectangle 9"/>
          <p:cNvSpPr>
            <a:spLocks noChangeArrowheads="1"/>
          </p:cNvSpPr>
          <p:nvPr/>
        </p:nvSpPr>
        <p:spPr bwMode="gray">
          <a:xfrm>
            <a:off x="542481" y="4044950"/>
            <a:ext cx="2493962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>
              <a:lnSpc>
                <a:spcPct val="105000"/>
              </a:lnSpc>
              <a:spcAft>
                <a:spcPct val="20000"/>
              </a:spcAft>
              <a:buFontTx/>
              <a:buChar char="•"/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400" dirty="0">
                <a:ea typeface="Geneva" pitchFamily="-78" charset="-128"/>
              </a:rPr>
              <a:t> Diesel engines for emergency</a:t>
            </a:r>
            <a:br>
              <a:rPr lang="en-US" sz="1400" dirty="0">
                <a:ea typeface="Geneva" pitchFamily="-78" charset="-128"/>
              </a:rPr>
            </a:br>
            <a:r>
              <a:rPr lang="en-US" sz="1400" dirty="0">
                <a:ea typeface="Geneva" pitchFamily="-78" charset="-128"/>
              </a:rPr>
              <a:t>  </a:t>
            </a:r>
            <a:r>
              <a:rPr lang="en-US" sz="1400" dirty="0" err="1">
                <a:ea typeface="Geneva" pitchFamily="-78" charset="-128"/>
              </a:rPr>
              <a:t>gensets</a:t>
            </a:r>
            <a:r>
              <a:rPr lang="en-US" sz="1400" dirty="0">
                <a:ea typeface="Geneva" pitchFamily="-78" charset="-128"/>
              </a:rPr>
              <a:t> and fire extinguishers</a:t>
            </a:r>
          </a:p>
          <a:p>
            <a:pPr algn="l">
              <a:lnSpc>
                <a:spcPct val="105000"/>
              </a:lnSpc>
              <a:spcAft>
                <a:spcPct val="20000"/>
              </a:spcAft>
              <a:buFontTx/>
              <a:buChar char="•"/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400" dirty="0">
                <a:ea typeface="Geneva" pitchFamily="-78" charset="-128"/>
              </a:rPr>
              <a:t> Diesel engines for mechanical</a:t>
            </a:r>
            <a:br>
              <a:rPr lang="en-US" sz="1400" dirty="0">
                <a:ea typeface="Geneva" pitchFamily="-78" charset="-128"/>
              </a:rPr>
            </a:br>
            <a:r>
              <a:rPr lang="en-US" sz="1400" dirty="0">
                <a:ea typeface="Geneva" pitchFamily="-78" charset="-128"/>
              </a:rPr>
              <a:t>  drives</a:t>
            </a:r>
          </a:p>
          <a:p>
            <a:pPr algn="l">
              <a:lnSpc>
                <a:spcPct val="105000"/>
              </a:lnSpc>
              <a:spcAft>
                <a:spcPct val="20000"/>
              </a:spcAft>
              <a:buFontTx/>
              <a:buChar char="•"/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400" dirty="0">
                <a:ea typeface="Geneva" pitchFamily="-78" charset="-128"/>
              </a:rPr>
              <a:t> Diesel engines with ATEX  </a:t>
            </a:r>
            <a:br>
              <a:rPr lang="en-US" sz="1400" dirty="0">
                <a:ea typeface="Geneva" pitchFamily="-78" charset="-128"/>
              </a:rPr>
            </a:br>
            <a:r>
              <a:rPr lang="en-US" sz="1400" dirty="0">
                <a:ea typeface="Geneva" pitchFamily="-78" charset="-128"/>
              </a:rPr>
              <a:t>  certification.</a:t>
            </a:r>
          </a:p>
        </p:txBody>
      </p:sp>
      <p:sp>
        <p:nvSpPr>
          <p:cNvPr id="171018" name="Rectangle 10"/>
          <p:cNvSpPr>
            <a:spLocks noChangeArrowheads="1"/>
          </p:cNvSpPr>
          <p:nvPr/>
        </p:nvSpPr>
        <p:spPr bwMode="gray">
          <a:xfrm>
            <a:off x="3390900" y="4044950"/>
            <a:ext cx="2417763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>
              <a:lnSpc>
                <a:spcPct val="105000"/>
              </a:lnSpc>
              <a:spcAft>
                <a:spcPct val="20000"/>
              </a:spcAft>
              <a:buFontTx/>
              <a:buChar char="•"/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400">
                <a:ea typeface="Geneva" pitchFamily="-78" charset="-128"/>
              </a:rPr>
              <a:t> Frac packs </a:t>
            </a:r>
          </a:p>
          <a:p>
            <a:pPr algn="l">
              <a:lnSpc>
                <a:spcPct val="105000"/>
              </a:lnSpc>
              <a:spcAft>
                <a:spcPct val="20000"/>
              </a:spcAft>
              <a:buFontTx/>
              <a:buChar char="•"/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400">
                <a:ea typeface="Geneva" pitchFamily="-78" charset="-128"/>
              </a:rPr>
              <a:t> El. drilling packages</a:t>
            </a:r>
          </a:p>
          <a:p>
            <a:pPr algn="l">
              <a:lnSpc>
                <a:spcPct val="105000"/>
              </a:lnSpc>
              <a:spcAft>
                <a:spcPct val="20000"/>
              </a:spcAft>
              <a:buFontTx/>
              <a:buChar char="•"/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400">
                <a:ea typeface="Geneva" pitchFamily="-78" charset="-128"/>
              </a:rPr>
              <a:t> Aux. gensets for drill rigs.</a:t>
            </a:r>
          </a:p>
        </p:txBody>
      </p:sp>
      <p:sp>
        <p:nvSpPr>
          <p:cNvPr id="171019" name="Rectangle 11"/>
          <p:cNvSpPr>
            <a:spLocks noChangeArrowheads="1"/>
          </p:cNvSpPr>
          <p:nvPr/>
        </p:nvSpPr>
        <p:spPr bwMode="gray">
          <a:xfrm>
            <a:off x="6203950" y="4044950"/>
            <a:ext cx="2417763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>
              <a:lnSpc>
                <a:spcPct val="105000"/>
              </a:lnSpc>
              <a:spcAft>
                <a:spcPct val="20000"/>
              </a:spcAft>
              <a:buFontTx/>
              <a:buChar char="•"/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400">
                <a:ea typeface="Geneva" pitchFamily="-78" charset="-128"/>
              </a:rPr>
              <a:t> Complex systems for the</a:t>
            </a:r>
            <a:br>
              <a:rPr lang="en-US" sz="1400">
                <a:ea typeface="Geneva" pitchFamily="-78" charset="-128"/>
              </a:rPr>
            </a:br>
            <a:r>
              <a:rPr lang="en-US" sz="1400">
                <a:ea typeface="Geneva" pitchFamily="-78" charset="-128"/>
              </a:rPr>
              <a:t>  Oil &amp; Gas industry.</a:t>
            </a:r>
          </a:p>
        </p:txBody>
      </p:sp>
      <p:sp>
        <p:nvSpPr>
          <p:cNvPr id="171020" name="Line 12"/>
          <p:cNvSpPr>
            <a:spLocks noChangeShapeType="1"/>
          </p:cNvSpPr>
          <p:nvPr/>
        </p:nvSpPr>
        <p:spPr bwMode="gray">
          <a:xfrm>
            <a:off x="3309938" y="3071813"/>
            <a:ext cx="2566987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pic>
        <p:nvPicPr>
          <p:cNvPr id="171021" name="Picture 13" descr="4000_genset_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575" y="2393950"/>
            <a:ext cx="2320925" cy="1312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1022" name="Picture 14" descr="IMG_1805_FracTruc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9" t="28149" r="5801"/>
          <a:stretch>
            <a:fillRect/>
          </a:stretch>
        </p:blipFill>
        <p:spPr bwMode="auto">
          <a:xfrm>
            <a:off x="3306763" y="2216150"/>
            <a:ext cx="2566987" cy="1503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1023" name="Picture 15" descr="Kristin 2_MT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" y="2254250"/>
            <a:ext cx="2270125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1024" name="Picture 16" descr="P101000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91" b="8087"/>
          <a:stretch>
            <a:fillRect/>
          </a:stretch>
        </p:blipFill>
        <p:spPr bwMode="auto">
          <a:xfrm>
            <a:off x="3306763" y="3044825"/>
            <a:ext cx="2566987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1025" name="Line 17"/>
          <p:cNvSpPr>
            <a:spLocks noChangeShapeType="1"/>
          </p:cNvSpPr>
          <p:nvPr/>
        </p:nvSpPr>
        <p:spPr bwMode="gray">
          <a:xfrm>
            <a:off x="3308350" y="3044825"/>
            <a:ext cx="2563813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93919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MTU stands for</a:t>
            </a:r>
            <a:br>
              <a:rPr lang="en-US"/>
            </a:br>
            <a:r>
              <a:rPr lang="en-US"/>
              <a:t>Power. Passion. Partnership.</a:t>
            </a:r>
          </a:p>
        </p:txBody>
      </p:sp>
      <p:pic>
        <p:nvPicPr>
          <p:cNvPr id="173059" name="Picture 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" b="-75"/>
          <a:stretch>
            <a:fillRect/>
          </a:stretch>
        </p:blipFill>
        <p:spPr bwMode="gray">
          <a:xfrm>
            <a:off x="6861175" y="1574800"/>
            <a:ext cx="1814513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3061" name="Line 5"/>
          <p:cNvSpPr>
            <a:spLocks noChangeShapeType="1"/>
          </p:cNvSpPr>
          <p:nvPr/>
        </p:nvSpPr>
        <p:spPr bwMode="gray">
          <a:xfrm>
            <a:off x="6867525" y="3362325"/>
            <a:ext cx="18161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73062" name="Line 6"/>
          <p:cNvSpPr>
            <a:spLocks noChangeShapeType="1"/>
          </p:cNvSpPr>
          <p:nvPr/>
        </p:nvSpPr>
        <p:spPr bwMode="gray">
          <a:xfrm>
            <a:off x="6867525" y="4706938"/>
            <a:ext cx="18161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73063" name="Rectangle 3"/>
          <p:cNvSpPr>
            <a:spLocks noChangeArrowheads="1"/>
          </p:cNvSpPr>
          <p:nvPr/>
        </p:nvSpPr>
        <p:spPr bwMode="gray">
          <a:xfrm>
            <a:off x="396875" y="1495425"/>
            <a:ext cx="61976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>
              <a:spcBef>
                <a:spcPct val="50000"/>
              </a:spcBef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600" b="1"/>
              <a:t>Passion: a pioneering spirit</a:t>
            </a:r>
            <a:endParaRPr lang="en-US" sz="1600"/>
          </a:p>
        </p:txBody>
      </p:sp>
      <p:sp>
        <p:nvSpPr>
          <p:cNvPr id="173064" name="Rectangle 3"/>
          <p:cNvSpPr>
            <a:spLocks noChangeArrowheads="1"/>
          </p:cNvSpPr>
          <p:nvPr/>
        </p:nvSpPr>
        <p:spPr bwMode="gray">
          <a:xfrm>
            <a:off x="639763" y="3722688"/>
            <a:ext cx="6561137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179388" lvl="1" indent="-177800" algn="l">
              <a:spcBef>
                <a:spcPct val="50000"/>
              </a:spcBef>
              <a:tabLst>
                <a:tab pos="180975" algn="l"/>
                <a:tab pos="361950" algn="l"/>
                <a:tab pos="536575" algn="l"/>
                <a:tab pos="717550" algn="l"/>
              </a:tabLst>
            </a:pPr>
            <a:endParaRPr lang="en-US" sz="1500"/>
          </a:p>
        </p:txBody>
      </p:sp>
      <p:sp>
        <p:nvSpPr>
          <p:cNvPr id="173065" name="Rectangle 3"/>
          <p:cNvSpPr>
            <a:spLocks noChangeArrowheads="1"/>
          </p:cNvSpPr>
          <p:nvPr/>
        </p:nvSpPr>
        <p:spPr bwMode="gray">
          <a:xfrm>
            <a:off x="396875" y="2211388"/>
            <a:ext cx="6197600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>
              <a:lnSpc>
                <a:spcPct val="130000"/>
              </a:lnSpc>
              <a:spcBef>
                <a:spcPct val="50000"/>
              </a:spcBef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600"/>
              <a:t>MTU focuses on the customer's wishes and requirements. Precision and professionalism mark its goal-oriented approach</a:t>
            </a:r>
            <a:br>
              <a:rPr lang="en-US" sz="1600"/>
            </a:br>
            <a:r>
              <a:rPr lang="en-US" sz="1600"/>
              <a:t>to work. </a:t>
            </a:r>
          </a:p>
          <a:p>
            <a:pPr algn="l">
              <a:lnSpc>
                <a:spcPct val="130000"/>
              </a:lnSpc>
              <a:spcBef>
                <a:spcPct val="50000"/>
              </a:spcBef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600"/>
              <a:t>MTU has key engine components developed by its own engineers and manufactured in-house to safeguard the high quality standard it has pledged. </a:t>
            </a:r>
            <a:endParaRPr lang="en-US" sz="1600" b="1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58" r="2710" b="16780"/>
          <a:stretch/>
        </p:blipFill>
        <p:spPr>
          <a:xfrm>
            <a:off x="6860922" y="4733925"/>
            <a:ext cx="1806057" cy="93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0554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27" descr="Logo_v2_50m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340"/>
          <a:stretch>
            <a:fillRect/>
          </a:stretch>
        </p:blipFill>
        <p:spPr bwMode="auto">
          <a:xfrm>
            <a:off x="347536" y="4996847"/>
            <a:ext cx="1281112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/>
          <p:cNvSpPr/>
          <p:nvPr/>
        </p:nvSpPr>
        <p:spPr bwMode="auto">
          <a:xfrm>
            <a:off x="287338" y="1412875"/>
            <a:ext cx="8573199" cy="397832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253955" name="Picture 2" descr="Luftaufnahme_Werk1_20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9" b="117"/>
          <a:stretch>
            <a:fillRect/>
          </a:stretch>
        </p:blipFill>
        <p:spPr bwMode="auto">
          <a:xfrm>
            <a:off x="1753521" y="1893222"/>
            <a:ext cx="960437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3956" name="Picture 3" descr="MTU Werk II k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6"/>
          <a:stretch>
            <a:fillRect/>
          </a:stretch>
        </p:blipFill>
        <p:spPr bwMode="auto">
          <a:xfrm>
            <a:off x="2776506" y="1901190"/>
            <a:ext cx="960437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3958" name="Text Box 5"/>
          <p:cNvSpPr txBox="1">
            <a:spLocks noChangeArrowheads="1"/>
          </p:cNvSpPr>
          <p:nvPr/>
        </p:nvSpPr>
        <p:spPr bwMode="gray">
          <a:xfrm>
            <a:off x="405130" y="4410266"/>
            <a:ext cx="930275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rIns="54000"/>
          <a:lstStyle>
            <a:lvl1pPr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130000"/>
              </a:lnSpc>
              <a:spcBef>
                <a:spcPct val="120000"/>
              </a:spcBef>
              <a:spcAft>
                <a:spcPct val="65000"/>
              </a:spcAft>
            </a:pPr>
            <a:r>
              <a:rPr lang="de-DE" sz="1200" dirty="0">
                <a:ea typeface="Geneva" pitchFamily="-78" charset="-128"/>
              </a:rPr>
              <a:t>Augsburg</a:t>
            </a:r>
          </a:p>
        </p:txBody>
      </p:sp>
      <p:sp>
        <p:nvSpPr>
          <p:cNvPr id="253959" name="Text Box 6"/>
          <p:cNvSpPr txBox="1">
            <a:spLocks noChangeArrowheads="1"/>
          </p:cNvSpPr>
          <p:nvPr/>
        </p:nvSpPr>
        <p:spPr bwMode="gray">
          <a:xfrm>
            <a:off x="5656517" y="4372229"/>
            <a:ext cx="3322637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rIns="18000" anchor="ctr"/>
          <a:lstStyle>
            <a:lvl1pPr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245000"/>
              </a:spcBef>
              <a:spcAft>
                <a:spcPct val="65000"/>
              </a:spcAft>
              <a:buSzPct val="105000"/>
              <a:buFont typeface="Wingdings" pitchFamily="2" charset="2"/>
              <a:buNone/>
            </a:pPr>
            <a:r>
              <a:rPr lang="de-DE" sz="1400" dirty="0">
                <a:ea typeface="Geneva" pitchFamily="-78" charset="-128"/>
              </a:rPr>
              <a:t>Assembly of </a:t>
            </a:r>
            <a:r>
              <a:rPr lang="de-DE" sz="1400" dirty="0" smtClean="0">
                <a:ea typeface="Geneva" pitchFamily="-78" charset="-128"/>
              </a:rPr>
              <a:t>gas </a:t>
            </a:r>
            <a:r>
              <a:rPr lang="de-DE" sz="1400" dirty="0">
                <a:ea typeface="Geneva" pitchFamily="-78" charset="-128"/>
              </a:rPr>
              <a:t>generator sets</a:t>
            </a:r>
          </a:p>
        </p:txBody>
      </p:sp>
      <p:sp>
        <p:nvSpPr>
          <p:cNvPr id="253960" name="Text Box 7"/>
          <p:cNvSpPr txBox="1">
            <a:spLocks noChangeArrowheads="1"/>
          </p:cNvSpPr>
          <p:nvPr/>
        </p:nvSpPr>
        <p:spPr bwMode="gray">
          <a:xfrm>
            <a:off x="5656517" y="1603693"/>
            <a:ext cx="3425825" cy="1154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rIns="18000" anchor="ctr"/>
          <a:lstStyle>
            <a:lvl1pPr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245000"/>
              </a:spcBef>
              <a:spcAft>
                <a:spcPct val="65000"/>
              </a:spcAft>
              <a:buSzPct val="105000"/>
              <a:buFont typeface="Wingdings" pitchFamily="2" charset="2"/>
              <a:buNone/>
            </a:pPr>
            <a:r>
              <a:rPr lang="en-US" sz="1400" dirty="0">
                <a:ea typeface="Geneva" pitchFamily="-78" charset="-128"/>
              </a:rPr>
              <a:t>Manufacturing and assembly of diesel</a:t>
            </a:r>
            <a:br>
              <a:rPr lang="en-US" sz="1400" dirty="0">
                <a:ea typeface="Geneva" pitchFamily="-78" charset="-128"/>
              </a:rPr>
            </a:br>
            <a:r>
              <a:rPr lang="en-US" sz="1400" dirty="0">
                <a:ea typeface="Geneva" pitchFamily="-78" charset="-128"/>
              </a:rPr>
              <a:t>and gas engines and complete drive</a:t>
            </a:r>
            <a:br>
              <a:rPr lang="en-US" sz="1400" dirty="0">
                <a:ea typeface="Geneva" pitchFamily="-78" charset="-128"/>
              </a:rPr>
            </a:br>
            <a:r>
              <a:rPr lang="en-US" sz="1400" dirty="0">
                <a:ea typeface="Geneva" pitchFamily="-78" charset="-128"/>
              </a:rPr>
              <a:t>and propulsion systems</a:t>
            </a:r>
            <a:endParaRPr lang="de-DE" sz="1400" dirty="0">
              <a:ea typeface="Geneva" pitchFamily="-78" charset="-128"/>
            </a:endParaRPr>
          </a:p>
        </p:txBody>
      </p:sp>
      <p:sp>
        <p:nvSpPr>
          <p:cNvPr id="253961" name="Rectangle 8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Production Sites</a:t>
            </a:r>
            <a:endParaRPr lang="de-DE" dirty="0"/>
          </a:p>
        </p:txBody>
      </p:sp>
      <p:sp>
        <p:nvSpPr>
          <p:cNvPr id="253962" name="Text Box 9"/>
          <p:cNvSpPr txBox="1">
            <a:spLocks noChangeArrowheads="1"/>
          </p:cNvSpPr>
          <p:nvPr/>
        </p:nvSpPr>
        <p:spPr bwMode="gray">
          <a:xfrm>
            <a:off x="388366" y="1390369"/>
            <a:ext cx="17383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BFBFB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 anchor="b"/>
          <a:lstStyle>
            <a:lvl1pPr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/>
            <a:r>
              <a:rPr lang="de-DE" sz="1400" b="1" dirty="0">
                <a:ea typeface="Geneva" pitchFamily="-78" charset="-128"/>
              </a:rPr>
              <a:t>Production </a:t>
            </a:r>
            <a:r>
              <a:rPr lang="de-DE" sz="1400" b="1" dirty="0" smtClean="0">
                <a:ea typeface="Geneva" pitchFamily="-78" charset="-128"/>
              </a:rPr>
              <a:t>sites</a:t>
            </a:r>
            <a:endParaRPr lang="de-DE" sz="1400" b="1" dirty="0">
              <a:ea typeface="Geneva" pitchFamily="-78" charset="-128"/>
            </a:endParaRPr>
          </a:p>
        </p:txBody>
      </p:sp>
      <p:sp>
        <p:nvSpPr>
          <p:cNvPr id="253963" name="Text Box 10"/>
          <p:cNvSpPr txBox="1">
            <a:spLocks noChangeArrowheads="1"/>
          </p:cNvSpPr>
          <p:nvPr/>
        </p:nvSpPr>
        <p:spPr bwMode="gray">
          <a:xfrm>
            <a:off x="3694938" y="1390369"/>
            <a:ext cx="796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BFBFB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anchor="b"/>
          <a:lstStyle>
            <a:lvl1pPr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de-DE" sz="1400" b="1" dirty="0" smtClean="0">
                <a:ea typeface="Geneva" pitchFamily="-78" charset="-128"/>
              </a:rPr>
              <a:t>Country</a:t>
            </a:r>
            <a:endParaRPr lang="de-DE" sz="1400" b="1" dirty="0">
              <a:ea typeface="Geneva" pitchFamily="-78" charset="-128"/>
            </a:endParaRPr>
          </a:p>
        </p:txBody>
      </p:sp>
      <p:sp>
        <p:nvSpPr>
          <p:cNvPr id="253964" name="Text Box 11"/>
          <p:cNvSpPr txBox="1">
            <a:spLocks noChangeArrowheads="1"/>
          </p:cNvSpPr>
          <p:nvPr/>
        </p:nvSpPr>
        <p:spPr bwMode="gray">
          <a:xfrm>
            <a:off x="4550029" y="1609063"/>
            <a:ext cx="11271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BFBFB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anchor="b"/>
          <a:lstStyle>
            <a:lvl1pPr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de-DE" sz="1400" b="1" dirty="0" err="1" smtClean="0">
                <a:ea typeface="Geneva" pitchFamily="-78" charset="-128"/>
              </a:rPr>
              <a:t>Employees</a:t>
            </a:r>
            <a:r>
              <a:rPr lang="de-DE" sz="1400" b="1" dirty="0">
                <a:ea typeface="Geneva" pitchFamily="-78" charset="-128"/>
              </a:rPr>
              <a:t/>
            </a:r>
            <a:br>
              <a:rPr lang="de-DE" sz="1400" b="1" dirty="0">
                <a:ea typeface="Geneva" pitchFamily="-78" charset="-128"/>
              </a:rPr>
            </a:br>
            <a:endParaRPr lang="de-DE" sz="1400" dirty="0">
              <a:ea typeface="Geneva" pitchFamily="-78" charset="-128"/>
            </a:endParaRPr>
          </a:p>
        </p:txBody>
      </p:sp>
      <p:sp>
        <p:nvSpPr>
          <p:cNvPr id="253965" name="Text Box 12"/>
          <p:cNvSpPr txBox="1">
            <a:spLocks noChangeArrowheads="1"/>
          </p:cNvSpPr>
          <p:nvPr/>
        </p:nvSpPr>
        <p:spPr bwMode="auto">
          <a:xfrm>
            <a:off x="4670679" y="2062544"/>
            <a:ext cx="87471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sz="1400" dirty="0" smtClean="0">
                <a:ea typeface="Geneva" pitchFamily="-78" charset="-128"/>
              </a:rPr>
              <a:t>5,672</a:t>
            </a:r>
            <a:endParaRPr lang="de-DE" sz="1400" dirty="0">
              <a:ea typeface="Geneva" pitchFamily="-78" charset="-128"/>
            </a:endParaRPr>
          </a:p>
        </p:txBody>
      </p:sp>
      <p:sp>
        <p:nvSpPr>
          <p:cNvPr id="253966" name="Text Box 13"/>
          <p:cNvSpPr txBox="1">
            <a:spLocks noChangeArrowheads="1"/>
          </p:cNvSpPr>
          <p:nvPr/>
        </p:nvSpPr>
        <p:spPr bwMode="auto">
          <a:xfrm>
            <a:off x="299466" y="2112709"/>
            <a:ext cx="14366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sz="1200" dirty="0">
                <a:ea typeface="Geneva" pitchFamily="-78" charset="-128"/>
              </a:rPr>
              <a:t>Friedrichshafen</a:t>
            </a:r>
            <a:br>
              <a:rPr lang="de-DE" sz="1200" dirty="0">
                <a:ea typeface="Geneva" pitchFamily="-78" charset="-128"/>
              </a:rPr>
            </a:br>
            <a:r>
              <a:rPr lang="de-DE" sz="1200" dirty="0">
                <a:ea typeface="Geneva" pitchFamily="-78" charset="-128"/>
              </a:rPr>
              <a:t>2 </a:t>
            </a:r>
            <a:r>
              <a:rPr lang="de-DE" sz="1200" dirty="0" smtClean="0">
                <a:ea typeface="Geneva" pitchFamily="-78" charset="-128"/>
              </a:rPr>
              <a:t>Plants</a:t>
            </a:r>
            <a:endParaRPr lang="de-DE" sz="1200" dirty="0">
              <a:ea typeface="Geneva" pitchFamily="-78" charset="-128"/>
            </a:endParaRPr>
          </a:p>
        </p:txBody>
      </p:sp>
      <p:sp>
        <p:nvSpPr>
          <p:cNvPr id="253967" name="Text Box 14"/>
          <p:cNvSpPr txBox="1">
            <a:spLocks noChangeArrowheads="1"/>
          </p:cNvSpPr>
          <p:nvPr/>
        </p:nvSpPr>
        <p:spPr bwMode="auto">
          <a:xfrm>
            <a:off x="4669473" y="4396423"/>
            <a:ext cx="8667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sz="1400" dirty="0" smtClean="0">
                <a:ea typeface="Geneva" pitchFamily="-78" charset="-128"/>
              </a:rPr>
              <a:t>390</a:t>
            </a:r>
            <a:endParaRPr lang="de-DE" sz="1400" dirty="0">
              <a:ea typeface="Geneva" pitchFamily="-78" charset="-128"/>
            </a:endParaRPr>
          </a:p>
        </p:txBody>
      </p:sp>
      <p:sp>
        <p:nvSpPr>
          <p:cNvPr id="253968" name="Text Box 15"/>
          <p:cNvSpPr txBox="1">
            <a:spLocks noChangeArrowheads="1"/>
          </p:cNvSpPr>
          <p:nvPr/>
        </p:nvSpPr>
        <p:spPr bwMode="gray">
          <a:xfrm>
            <a:off x="386460" y="3651784"/>
            <a:ext cx="1111250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rIns="54000"/>
          <a:lstStyle>
            <a:lvl1pPr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130000"/>
              </a:lnSpc>
              <a:spcBef>
                <a:spcPct val="120000"/>
              </a:spcBef>
              <a:spcAft>
                <a:spcPct val="65000"/>
              </a:spcAft>
            </a:pPr>
            <a:r>
              <a:rPr lang="de-DE" sz="1200" dirty="0">
                <a:ea typeface="Geneva" pitchFamily="-78" charset="-128"/>
              </a:rPr>
              <a:t>Magdeburg	</a:t>
            </a:r>
          </a:p>
        </p:txBody>
      </p:sp>
      <p:sp>
        <p:nvSpPr>
          <p:cNvPr id="253969" name="Text Box 16"/>
          <p:cNvSpPr txBox="1">
            <a:spLocks noChangeArrowheads="1"/>
          </p:cNvSpPr>
          <p:nvPr/>
        </p:nvSpPr>
        <p:spPr bwMode="gray">
          <a:xfrm>
            <a:off x="5662867" y="3530537"/>
            <a:ext cx="3605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rIns="18000" anchor="ctr"/>
          <a:lstStyle>
            <a:lvl1pPr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245000"/>
              </a:spcBef>
              <a:spcAft>
                <a:spcPct val="65000"/>
              </a:spcAft>
              <a:buSzPct val="105000"/>
              <a:buFont typeface="Wingdings" pitchFamily="2" charset="2"/>
              <a:buNone/>
            </a:pPr>
            <a:r>
              <a:rPr lang="en-US" sz="1400" dirty="0">
                <a:ea typeface="Geneva" pitchFamily="-78" charset="-128"/>
              </a:rPr>
              <a:t>REMAN-Components</a:t>
            </a:r>
            <a:br>
              <a:rPr lang="en-US" sz="1400" dirty="0">
                <a:ea typeface="Geneva" pitchFamily="-78" charset="-128"/>
              </a:rPr>
            </a:br>
            <a:r>
              <a:rPr lang="en-US" sz="1400" dirty="0">
                <a:ea typeface="Geneva" pitchFamily="-78" charset="-128"/>
              </a:rPr>
              <a:t>Assembly of </a:t>
            </a:r>
            <a:r>
              <a:rPr lang="en-US" sz="1400" dirty="0" smtClean="0">
                <a:ea typeface="Geneva" pitchFamily="-78" charset="-128"/>
              </a:rPr>
              <a:t>motors and -systems</a:t>
            </a:r>
            <a:endParaRPr lang="de-DE" sz="1400" dirty="0">
              <a:ea typeface="Geneva" pitchFamily="-78" charset="-128"/>
            </a:endParaRPr>
          </a:p>
        </p:txBody>
      </p:sp>
      <p:sp>
        <p:nvSpPr>
          <p:cNvPr id="253970" name="Text Box 17"/>
          <p:cNvSpPr txBox="1">
            <a:spLocks noChangeArrowheads="1"/>
          </p:cNvSpPr>
          <p:nvPr/>
        </p:nvSpPr>
        <p:spPr bwMode="auto">
          <a:xfrm>
            <a:off x="4678998" y="3618230"/>
            <a:ext cx="8572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sz="1400" dirty="0" smtClean="0">
                <a:ea typeface="Geneva" pitchFamily="-78" charset="-128"/>
              </a:rPr>
              <a:t>246</a:t>
            </a:r>
            <a:endParaRPr lang="de-DE" sz="1400" dirty="0">
              <a:ea typeface="Geneva" pitchFamily="-78" charset="-128"/>
            </a:endParaRPr>
          </a:p>
        </p:txBody>
      </p:sp>
      <p:pic>
        <p:nvPicPr>
          <p:cNvPr id="253971" name="Picture 18" descr="mtu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79" y="1892046"/>
            <a:ext cx="560387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3974" name="Picture 21" descr="flagge-deutschland-wehende-flagge-statisch-40x6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913" y="2041525"/>
            <a:ext cx="446088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3975" name="Picture 22" descr="flagge-deutschland-wehende-flagge-statisch-40x6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563" y="4371785"/>
            <a:ext cx="446088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3976" name="Picture 23" descr="flagge-deutschland-wehende-flagge-statisch-40x6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2738" y="3606737"/>
            <a:ext cx="446088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3977" name="Picture 24" descr="_Z3G0831_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522" y="4252913"/>
            <a:ext cx="957262" cy="595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3978" name="Picture 25" descr="SKL Lutf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51"/>
          <a:stretch>
            <a:fillRect/>
          </a:stretch>
        </p:blipFill>
        <p:spPr bwMode="auto">
          <a:xfrm>
            <a:off x="2267522" y="3463863"/>
            <a:ext cx="963232" cy="60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3980" name="Picture 27" descr="Logo_v2_50m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340"/>
          <a:stretch>
            <a:fillRect/>
          </a:stretch>
        </p:blipFill>
        <p:spPr bwMode="auto">
          <a:xfrm>
            <a:off x="347536" y="4204716"/>
            <a:ext cx="1281112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3983" name="Picture 3312" descr="01 Mende__L9K8631_20_30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93" t="8013" r="16229" b="24838"/>
          <a:stretch/>
        </p:blipFill>
        <p:spPr bwMode="auto">
          <a:xfrm>
            <a:off x="2270316" y="2706942"/>
            <a:ext cx="960437" cy="589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3984" name="Text Box 7"/>
          <p:cNvSpPr txBox="1">
            <a:spLocks noChangeArrowheads="1"/>
          </p:cNvSpPr>
          <p:nvPr/>
        </p:nvSpPr>
        <p:spPr bwMode="gray">
          <a:xfrm>
            <a:off x="5673979" y="2401253"/>
            <a:ext cx="3425825" cy="1154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rIns="18000" anchor="ctr"/>
          <a:lstStyle>
            <a:lvl1pPr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245000"/>
              </a:spcBef>
              <a:spcAft>
                <a:spcPct val="65000"/>
              </a:spcAft>
              <a:buSzPct val="105000"/>
              <a:buFont typeface="Wingdings" pitchFamily="2" charset="2"/>
              <a:buNone/>
            </a:pPr>
            <a:r>
              <a:rPr lang="de-DE" sz="1400" dirty="0">
                <a:ea typeface="Geneva" pitchFamily="-78" charset="-128"/>
              </a:rPr>
              <a:t>Assembly of diesel engines</a:t>
            </a:r>
          </a:p>
        </p:txBody>
      </p:sp>
      <p:sp>
        <p:nvSpPr>
          <p:cNvPr id="253985" name="Text Box 12"/>
          <p:cNvSpPr txBox="1">
            <a:spLocks noChangeArrowheads="1"/>
          </p:cNvSpPr>
          <p:nvPr/>
        </p:nvSpPr>
        <p:spPr bwMode="auto">
          <a:xfrm>
            <a:off x="4672140" y="2842578"/>
            <a:ext cx="87471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sz="1400" dirty="0" smtClean="0">
                <a:ea typeface="Geneva" pitchFamily="-78" charset="-128"/>
              </a:rPr>
              <a:t>77</a:t>
            </a:r>
            <a:endParaRPr lang="de-DE" sz="1400" dirty="0">
              <a:ea typeface="Geneva" pitchFamily="-78" charset="-128"/>
            </a:endParaRPr>
          </a:p>
        </p:txBody>
      </p:sp>
      <p:sp>
        <p:nvSpPr>
          <p:cNvPr id="253986" name="Text Box 13"/>
          <p:cNvSpPr txBox="1">
            <a:spLocks noChangeArrowheads="1"/>
          </p:cNvSpPr>
          <p:nvPr/>
        </p:nvSpPr>
        <p:spPr bwMode="auto">
          <a:xfrm>
            <a:off x="297879" y="2927604"/>
            <a:ext cx="143668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sz="1200">
                <a:ea typeface="Geneva" pitchFamily="-78" charset="-128"/>
              </a:rPr>
              <a:t>Überlingen</a:t>
            </a:r>
          </a:p>
        </p:txBody>
      </p:sp>
      <p:pic>
        <p:nvPicPr>
          <p:cNvPr id="253987" name="Picture 18" descr="mtu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891" y="2706942"/>
            <a:ext cx="560388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3988" name="Picture 21" descr="flagge-deutschland-wehende-flagge-statisch-40x6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4326" y="2830703"/>
            <a:ext cx="446087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18" descr="mtu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79" y="3473894"/>
            <a:ext cx="560387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"/>
          <p:cNvSpPr txBox="1">
            <a:spLocks noChangeArrowheads="1"/>
          </p:cNvSpPr>
          <p:nvPr/>
        </p:nvSpPr>
        <p:spPr bwMode="gray">
          <a:xfrm>
            <a:off x="386842" y="5207160"/>
            <a:ext cx="930275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rIns="54000"/>
          <a:lstStyle>
            <a:lvl1pPr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130000"/>
              </a:lnSpc>
              <a:spcBef>
                <a:spcPct val="120000"/>
              </a:spcBef>
              <a:spcAft>
                <a:spcPct val="65000"/>
              </a:spcAft>
            </a:pPr>
            <a:r>
              <a:rPr lang="de-DE" sz="1200" dirty="0" smtClean="0">
                <a:ea typeface="Geneva" pitchFamily="-78" charset="-128"/>
              </a:rPr>
              <a:t>Ruhstorf</a:t>
            </a:r>
            <a:endParaRPr lang="de-DE" sz="1200" dirty="0">
              <a:ea typeface="Geneva" pitchFamily="-78" charset="-128"/>
            </a:endParaRPr>
          </a:p>
        </p:txBody>
      </p:sp>
      <p:sp>
        <p:nvSpPr>
          <p:cNvPr id="43" name="Text Box 6"/>
          <p:cNvSpPr txBox="1">
            <a:spLocks noChangeArrowheads="1"/>
          </p:cNvSpPr>
          <p:nvPr/>
        </p:nvSpPr>
        <p:spPr bwMode="gray">
          <a:xfrm>
            <a:off x="5656517" y="5127784"/>
            <a:ext cx="3322637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rIns="18000" anchor="ctr"/>
          <a:lstStyle>
            <a:lvl1pPr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245000"/>
              </a:spcBef>
              <a:spcAft>
                <a:spcPct val="65000"/>
              </a:spcAft>
              <a:buSzPct val="105000"/>
              <a:buFont typeface="Wingdings" pitchFamily="2" charset="2"/>
              <a:buNone/>
            </a:pPr>
            <a:r>
              <a:rPr lang="de-DE" sz="1400" dirty="0">
                <a:ea typeface="Geneva" pitchFamily="-78" charset="-128"/>
              </a:rPr>
              <a:t>Assembly of </a:t>
            </a:r>
            <a:r>
              <a:rPr lang="de-DE" sz="1400" dirty="0" smtClean="0">
                <a:ea typeface="Geneva" pitchFamily="-78" charset="-128"/>
              </a:rPr>
              <a:t>diesel generator </a:t>
            </a:r>
            <a:r>
              <a:rPr lang="de-DE" sz="1400" dirty="0">
                <a:ea typeface="Geneva" pitchFamily="-78" charset="-128"/>
              </a:rPr>
              <a:t>sets</a:t>
            </a:r>
          </a:p>
        </p:txBody>
      </p:sp>
      <p:sp>
        <p:nvSpPr>
          <p:cNvPr id="44" name="Text Box 14"/>
          <p:cNvSpPr txBox="1">
            <a:spLocks noChangeArrowheads="1"/>
          </p:cNvSpPr>
          <p:nvPr/>
        </p:nvSpPr>
        <p:spPr bwMode="auto">
          <a:xfrm>
            <a:off x="4669473" y="5179410"/>
            <a:ext cx="8667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sz="1400" dirty="0" smtClean="0">
                <a:ea typeface="Geneva" pitchFamily="-78" charset="-128"/>
              </a:rPr>
              <a:t>175</a:t>
            </a:r>
            <a:endParaRPr lang="de-DE" sz="1400" dirty="0">
              <a:ea typeface="Geneva" pitchFamily="-78" charset="-128"/>
            </a:endParaRPr>
          </a:p>
        </p:txBody>
      </p:sp>
      <p:pic>
        <p:nvPicPr>
          <p:cNvPr id="45" name="Picture 22" descr="flagge-deutschland-wehende-flagge-statisch-40x6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8707" y="5145628"/>
            <a:ext cx="446088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0" t="8401" r="8961" b="5622"/>
          <a:stretch/>
        </p:blipFill>
        <p:spPr bwMode="auto">
          <a:xfrm>
            <a:off x="2267521" y="5024279"/>
            <a:ext cx="957263" cy="600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" name="Rechteck 54"/>
          <p:cNvSpPr/>
          <p:nvPr/>
        </p:nvSpPr>
        <p:spPr bwMode="auto">
          <a:xfrm>
            <a:off x="287338" y="2598765"/>
            <a:ext cx="8573199" cy="180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7" name="Rechteck 46"/>
          <p:cNvSpPr/>
          <p:nvPr/>
        </p:nvSpPr>
        <p:spPr bwMode="auto">
          <a:xfrm>
            <a:off x="287338" y="3361796"/>
            <a:ext cx="8573199" cy="180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8" name="Rechteck 47"/>
          <p:cNvSpPr/>
          <p:nvPr/>
        </p:nvSpPr>
        <p:spPr bwMode="auto">
          <a:xfrm>
            <a:off x="287338" y="4155800"/>
            <a:ext cx="8573199" cy="180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9" name="Rechteck 48"/>
          <p:cNvSpPr/>
          <p:nvPr/>
        </p:nvSpPr>
        <p:spPr bwMode="auto">
          <a:xfrm>
            <a:off x="287338" y="4917021"/>
            <a:ext cx="8573199" cy="180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7369022" y="5577325"/>
            <a:ext cx="14719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/>
              <a:t>Status: 2013/12/31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974542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icture 35" descr="Logo_v2_50m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340"/>
          <a:stretch>
            <a:fillRect/>
          </a:stretch>
        </p:blipFill>
        <p:spPr bwMode="auto">
          <a:xfrm>
            <a:off x="352298" y="2669794"/>
            <a:ext cx="1281113" cy="32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3" descr="flagge-tuerkei-wehende-flagge-statisch-40x5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819" y="4371086"/>
            <a:ext cx="446087" cy="36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25" descr="flagge-china-wehende-flagge-statisch-40x6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150" y="3605721"/>
            <a:ext cx="446088" cy="35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6" descr="flagge-vereinigte-staaten-von-amerika-usa-wehende-flagge-statisch-40x6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150" y="2826893"/>
            <a:ext cx="446088" cy="357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32" descr="flagge-vereinigte-staaten-von-amerika-usa-wehende-flagge-statisch-40x6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2041716"/>
            <a:ext cx="446087" cy="35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eck 1"/>
          <p:cNvSpPr/>
          <p:nvPr/>
        </p:nvSpPr>
        <p:spPr bwMode="auto">
          <a:xfrm>
            <a:off x="287338" y="1412875"/>
            <a:ext cx="8573199" cy="397832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53961" name="Rectangle 8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Production Sites</a:t>
            </a:r>
            <a:endParaRPr lang="de-DE" dirty="0"/>
          </a:p>
        </p:txBody>
      </p:sp>
      <p:sp>
        <p:nvSpPr>
          <p:cNvPr id="253962" name="Text Box 9"/>
          <p:cNvSpPr txBox="1">
            <a:spLocks noChangeArrowheads="1"/>
          </p:cNvSpPr>
          <p:nvPr/>
        </p:nvSpPr>
        <p:spPr bwMode="gray">
          <a:xfrm>
            <a:off x="388366" y="1390369"/>
            <a:ext cx="17383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BFBFB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 anchor="b"/>
          <a:lstStyle>
            <a:lvl1pPr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/>
            <a:r>
              <a:rPr lang="en-US" sz="1400" b="1" dirty="0">
                <a:ea typeface="Geneva" pitchFamily="-78" charset="-128"/>
              </a:rPr>
              <a:t>Production </a:t>
            </a:r>
            <a:r>
              <a:rPr lang="en-US" sz="1400" b="1" dirty="0" smtClean="0">
                <a:ea typeface="Geneva" pitchFamily="-78" charset="-128"/>
              </a:rPr>
              <a:t>sites</a:t>
            </a:r>
            <a:endParaRPr lang="de-DE" sz="1400" b="1" dirty="0">
              <a:ea typeface="Geneva" pitchFamily="-78" charset="-128"/>
            </a:endParaRPr>
          </a:p>
        </p:txBody>
      </p:sp>
      <p:sp>
        <p:nvSpPr>
          <p:cNvPr id="253963" name="Text Box 10"/>
          <p:cNvSpPr txBox="1">
            <a:spLocks noChangeArrowheads="1"/>
          </p:cNvSpPr>
          <p:nvPr/>
        </p:nvSpPr>
        <p:spPr bwMode="gray">
          <a:xfrm>
            <a:off x="3694938" y="1390369"/>
            <a:ext cx="796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BFBFB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anchor="b"/>
          <a:lstStyle>
            <a:lvl1pPr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de-DE" sz="1400" b="1" dirty="0" smtClean="0">
                <a:ea typeface="Geneva" pitchFamily="-78" charset="-128"/>
              </a:rPr>
              <a:t>Country</a:t>
            </a:r>
            <a:endParaRPr lang="de-DE" sz="1400" b="1" dirty="0">
              <a:ea typeface="Geneva" pitchFamily="-78" charset="-128"/>
            </a:endParaRPr>
          </a:p>
        </p:txBody>
      </p:sp>
      <p:sp>
        <p:nvSpPr>
          <p:cNvPr id="253964" name="Text Box 11"/>
          <p:cNvSpPr txBox="1">
            <a:spLocks noChangeArrowheads="1"/>
          </p:cNvSpPr>
          <p:nvPr/>
        </p:nvSpPr>
        <p:spPr bwMode="gray">
          <a:xfrm>
            <a:off x="4540885" y="1609063"/>
            <a:ext cx="11271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BFBFB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anchor="b"/>
          <a:lstStyle>
            <a:lvl1pPr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de-DE" sz="1400" b="1" dirty="0" err="1" smtClean="0">
                <a:ea typeface="Geneva" pitchFamily="-78" charset="-128"/>
              </a:rPr>
              <a:t>Employees</a:t>
            </a:r>
            <a:r>
              <a:rPr lang="de-DE" sz="1400" b="1" dirty="0">
                <a:ea typeface="Geneva" pitchFamily="-78" charset="-128"/>
              </a:rPr>
              <a:t/>
            </a:r>
            <a:br>
              <a:rPr lang="de-DE" sz="1400" b="1" dirty="0">
                <a:ea typeface="Geneva" pitchFamily="-78" charset="-128"/>
              </a:rPr>
            </a:br>
            <a:endParaRPr lang="de-DE" sz="1400" dirty="0">
              <a:ea typeface="Geneva" pitchFamily="-78" charset="-128"/>
            </a:endParaRPr>
          </a:p>
        </p:txBody>
      </p:sp>
      <p:sp>
        <p:nvSpPr>
          <p:cNvPr id="55" name="Rechteck 54"/>
          <p:cNvSpPr/>
          <p:nvPr/>
        </p:nvSpPr>
        <p:spPr bwMode="auto">
          <a:xfrm>
            <a:off x="287338" y="2626197"/>
            <a:ext cx="8573199" cy="180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1" name="Text Box 7"/>
          <p:cNvSpPr txBox="1">
            <a:spLocks noChangeArrowheads="1"/>
          </p:cNvSpPr>
          <p:nvPr/>
        </p:nvSpPr>
        <p:spPr bwMode="gray">
          <a:xfrm>
            <a:off x="5674805" y="2828925"/>
            <a:ext cx="3322637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rIns="18000" anchor="ctr"/>
          <a:lstStyle/>
          <a:p>
            <a:pPr algn="l">
              <a:spcBef>
                <a:spcPct val="245000"/>
              </a:spcBef>
              <a:spcAft>
                <a:spcPct val="65000"/>
              </a:spcAft>
              <a:buSzPct val="105000"/>
              <a:buFont typeface="Wingdings" pitchFamily="2" charset="2"/>
              <a:buNone/>
            </a:pPr>
            <a:r>
              <a:rPr lang="en-US" sz="1400" dirty="0">
                <a:ea typeface="Geneva" pitchFamily="-78" charset="-128"/>
              </a:rPr>
              <a:t>Assembly of diesel engines</a:t>
            </a:r>
            <a:endParaRPr lang="de-DE" sz="1400" dirty="0">
              <a:ea typeface="Geneva" pitchFamily="-78" charset="-128"/>
            </a:endParaRPr>
          </a:p>
        </p:txBody>
      </p:sp>
      <p:sp>
        <p:nvSpPr>
          <p:cNvPr id="52" name="Text Box 12"/>
          <p:cNvSpPr txBox="1">
            <a:spLocks noChangeArrowheads="1"/>
          </p:cNvSpPr>
          <p:nvPr/>
        </p:nvSpPr>
        <p:spPr bwMode="auto">
          <a:xfrm>
            <a:off x="4669854" y="2852738"/>
            <a:ext cx="8667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 smtClean="0">
                <a:ea typeface="Geneva" pitchFamily="-78" charset="-128"/>
              </a:rPr>
              <a:t>347</a:t>
            </a:r>
            <a:endParaRPr lang="de-DE" sz="1400" dirty="0">
              <a:ea typeface="Geneva" pitchFamily="-78" charset="-128"/>
            </a:endParaRPr>
          </a:p>
        </p:txBody>
      </p:sp>
      <p:sp>
        <p:nvSpPr>
          <p:cNvPr id="53" name="Text Box 14"/>
          <p:cNvSpPr txBox="1">
            <a:spLocks noChangeArrowheads="1"/>
          </p:cNvSpPr>
          <p:nvPr/>
        </p:nvSpPr>
        <p:spPr bwMode="gray">
          <a:xfrm>
            <a:off x="5681155" y="3552889"/>
            <a:ext cx="3605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rIns="18000" anchor="ctr"/>
          <a:lstStyle/>
          <a:p>
            <a:pPr algn="l">
              <a:spcBef>
                <a:spcPct val="245000"/>
              </a:spcBef>
              <a:spcAft>
                <a:spcPct val="65000"/>
              </a:spcAft>
              <a:buSzPct val="105000"/>
              <a:buFont typeface="Wingdings" pitchFamily="2" charset="2"/>
              <a:buNone/>
            </a:pPr>
            <a:r>
              <a:rPr lang="de-DE" sz="1400" dirty="0">
                <a:ea typeface="Geneva" pitchFamily="-78" charset="-128"/>
              </a:rPr>
              <a:t>Assembly of series 2000 diesel engines</a:t>
            </a:r>
            <a:br>
              <a:rPr lang="de-DE" sz="1400" dirty="0">
                <a:ea typeface="Geneva" pitchFamily="-78" charset="-128"/>
              </a:rPr>
            </a:br>
            <a:r>
              <a:rPr lang="de-DE" sz="1400" dirty="0">
                <a:ea typeface="Geneva" pitchFamily="-78" charset="-128"/>
              </a:rPr>
              <a:t>of generator sets</a:t>
            </a:r>
          </a:p>
        </p:txBody>
      </p:sp>
      <p:sp>
        <p:nvSpPr>
          <p:cNvPr id="54" name="Text Box 15"/>
          <p:cNvSpPr txBox="1">
            <a:spLocks noChangeArrowheads="1"/>
          </p:cNvSpPr>
          <p:nvPr/>
        </p:nvSpPr>
        <p:spPr bwMode="auto">
          <a:xfrm>
            <a:off x="4678998" y="3626739"/>
            <a:ext cx="8572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 smtClean="0">
                <a:ea typeface="Geneva" pitchFamily="-78" charset="-128"/>
              </a:rPr>
              <a:t>145</a:t>
            </a:r>
            <a:endParaRPr lang="de-DE" sz="1400" dirty="0">
              <a:ea typeface="Geneva" pitchFamily="-78" charset="-128"/>
            </a:endParaRPr>
          </a:p>
        </p:txBody>
      </p:sp>
      <p:sp>
        <p:nvSpPr>
          <p:cNvPr id="59" name="Text Box 21"/>
          <p:cNvSpPr txBox="1">
            <a:spLocks noChangeArrowheads="1"/>
          </p:cNvSpPr>
          <p:nvPr/>
        </p:nvSpPr>
        <p:spPr bwMode="gray">
          <a:xfrm>
            <a:off x="5681155" y="4268343"/>
            <a:ext cx="3605212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rIns="18000" anchor="ctr"/>
          <a:lstStyle/>
          <a:p>
            <a:pPr algn="l">
              <a:spcBef>
                <a:spcPct val="245000"/>
              </a:spcBef>
              <a:spcAft>
                <a:spcPct val="65000"/>
              </a:spcAft>
              <a:buSzPct val="105000"/>
              <a:buFont typeface="Wingdings" pitchFamily="2" charset="2"/>
              <a:buNone/>
            </a:pPr>
            <a:r>
              <a:rPr lang="en-US" sz="1400" dirty="0">
                <a:ea typeface="Geneva" pitchFamily="-78" charset="-128"/>
              </a:rPr>
              <a:t>Manufacturing of Series 4000 </a:t>
            </a:r>
            <a:r>
              <a:rPr lang="en-US" sz="1400" dirty="0" smtClean="0">
                <a:ea typeface="Geneva" pitchFamily="-78" charset="-128"/>
              </a:rPr>
              <a:t>cylinder</a:t>
            </a:r>
            <a:br>
              <a:rPr lang="en-US" sz="1400" dirty="0" smtClean="0">
                <a:ea typeface="Geneva" pitchFamily="-78" charset="-128"/>
              </a:rPr>
            </a:br>
            <a:r>
              <a:rPr lang="en-US" sz="1400" dirty="0" smtClean="0">
                <a:ea typeface="Geneva" pitchFamily="-78" charset="-128"/>
              </a:rPr>
              <a:t>liners</a:t>
            </a:r>
            <a:r>
              <a:rPr lang="en-US" sz="1400" dirty="0">
                <a:ea typeface="Geneva" pitchFamily="-78" charset="-128"/>
              </a:rPr>
              <a:t>, remanufactured cylinder heads, </a:t>
            </a:r>
            <a:br>
              <a:rPr lang="en-US" sz="1400" dirty="0">
                <a:ea typeface="Geneva" pitchFamily="-78" charset="-128"/>
              </a:rPr>
            </a:br>
            <a:r>
              <a:rPr lang="en-US" sz="1400" dirty="0">
                <a:ea typeface="Geneva" pitchFamily="-78" charset="-128"/>
              </a:rPr>
              <a:t>Major engine overhauls</a:t>
            </a:r>
            <a:endParaRPr lang="de-DE" sz="1400" dirty="0">
              <a:ea typeface="Geneva" pitchFamily="-78" charset="-128"/>
            </a:endParaRPr>
          </a:p>
        </p:txBody>
      </p:sp>
      <p:sp>
        <p:nvSpPr>
          <p:cNvPr id="60" name="Text Box 22"/>
          <p:cNvSpPr txBox="1">
            <a:spLocks noChangeArrowheads="1"/>
          </p:cNvSpPr>
          <p:nvPr/>
        </p:nvSpPr>
        <p:spPr bwMode="auto">
          <a:xfrm>
            <a:off x="4670235" y="4401249"/>
            <a:ext cx="8572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 smtClean="0">
                <a:ea typeface="Geneva" pitchFamily="-78" charset="-128"/>
              </a:rPr>
              <a:t>155</a:t>
            </a:r>
            <a:endParaRPr lang="de-DE" sz="1400" dirty="0">
              <a:ea typeface="Geneva" pitchFamily="-78" charset="-128"/>
            </a:endParaRPr>
          </a:p>
        </p:txBody>
      </p:sp>
      <p:sp>
        <p:nvSpPr>
          <p:cNvPr id="61" name="Text Box 28"/>
          <p:cNvSpPr txBox="1">
            <a:spLocks noChangeArrowheads="1"/>
          </p:cNvSpPr>
          <p:nvPr/>
        </p:nvSpPr>
        <p:spPr bwMode="gray">
          <a:xfrm>
            <a:off x="5676392" y="2026222"/>
            <a:ext cx="3322638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rIns="18000" anchor="ctr"/>
          <a:lstStyle/>
          <a:p>
            <a:pPr algn="l">
              <a:spcBef>
                <a:spcPct val="245000"/>
              </a:spcBef>
              <a:spcAft>
                <a:spcPct val="65000"/>
              </a:spcAft>
              <a:buSzPct val="105000"/>
              <a:buFont typeface="Wingdings" pitchFamily="2" charset="2"/>
              <a:buNone/>
            </a:pPr>
            <a:r>
              <a:rPr lang="en-US" sz="1400" dirty="0">
                <a:ea typeface="Geneva" pitchFamily="-78" charset="-128"/>
              </a:rPr>
              <a:t>Assembly of diesel engines</a:t>
            </a:r>
            <a:endParaRPr lang="de-DE" sz="1400" dirty="0">
              <a:ea typeface="Geneva" pitchFamily="-78" charset="-128"/>
            </a:endParaRPr>
          </a:p>
        </p:txBody>
      </p:sp>
      <p:sp>
        <p:nvSpPr>
          <p:cNvPr id="62" name="Text Box 29"/>
          <p:cNvSpPr txBox="1">
            <a:spLocks noChangeArrowheads="1"/>
          </p:cNvSpPr>
          <p:nvPr/>
        </p:nvSpPr>
        <p:spPr bwMode="auto">
          <a:xfrm>
            <a:off x="4668266" y="2068322"/>
            <a:ext cx="8667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 smtClean="0">
                <a:ea typeface="Geneva" pitchFamily="-78" charset="-128"/>
              </a:rPr>
              <a:t>245</a:t>
            </a:r>
            <a:endParaRPr lang="de-DE" sz="1400" dirty="0">
              <a:ea typeface="Geneva" pitchFamily="-78" charset="-128"/>
            </a:endParaRPr>
          </a:p>
        </p:txBody>
      </p:sp>
      <p:pic>
        <p:nvPicPr>
          <p:cNvPr id="63" name="Picture 2" descr="MTU Türkei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84" r="5807" b="7452"/>
          <a:stretch/>
        </p:blipFill>
        <p:spPr bwMode="auto">
          <a:xfrm>
            <a:off x="2275078" y="4264024"/>
            <a:ext cx="960438" cy="580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4" descr="Suzhou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5455" r="-22" b="-101"/>
          <a:stretch/>
        </p:blipFill>
        <p:spPr bwMode="auto">
          <a:xfrm>
            <a:off x="2276649" y="3481133"/>
            <a:ext cx="960437" cy="58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xt Box 6"/>
          <p:cNvSpPr txBox="1">
            <a:spLocks noChangeArrowheads="1"/>
          </p:cNvSpPr>
          <p:nvPr/>
        </p:nvSpPr>
        <p:spPr bwMode="gray">
          <a:xfrm>
            <a:off x="382080" y="2865057"/>
            <a:ext cx="841375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rIns="54000"/>
          <a:lstStyle>
            <a:lvl1pPr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130000"/>
              </a:lnSpc>
              <a:spcBef>
                <a:spcPct val="120000"/>
              </a:spcBef>
              <a:spcAft>
                <a:spcPct val="65000"/>
              </a:spcAft>
            </a:pPr>
            <a:r>
              <a:rPr lang="de-DE" sz="1200" dirty="0" err="1">
                <a:ea typeface="Geneva" pitchFamily="-78" charset="-128"/>
              </a:rPr>
              <a:t>Mankato</a:t>
            </a:r>
            <a:r>
              <a:rPr lang="de-DE" sz="1200" dirty="0">
                <a:ea typeface="Geneva" pitchFamily="-78" charset="-128"/>
              </a:rPr>
              <a:t>	</a:t>
            </a:r>
          </a:p>
        </p:txBody>
      </p:sp>
      <p:sp>
        <p:nvSpPr>
          <p:cNvPr id="66" name="Text Box 13"/>
          <p:cNvSpPr txBox="1">
            <a:spLocks noChangeArrowheads="1"/>
          </p:cNvSpPr>
          <p:nvPr/>
        </p:nvSpPr>
        <p:spPr bwMode="gray">
          <a:xfrm>
            <a:off x="386461" y="3647821"/>
            <a:ext cx="712788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rIns="54000"/>
          <a:lstStyle>
            <a:lvl1pPr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130000"/>
              </a:lnSpc>
              <a:spcBef>
                <a:spcPct val="120000"/>
              </a:spcBef>
              <a:spcAft>
                <a:spcPct val="65000"/>
              </a:spcAft>
            </a:pPr>
            <a:r>
              <a:rPr lang="de-DE" sz="1200" dirty="0">
                <a:ea typeface="Geneva" pitchFamily="-78" charset="-128"/>
              </a:rPr>
              <a:t>Suzhou	</a:t>
            </a:r>
          </a:p>
        </p:txBody>
      </p:sp>
      <p:pic>
        <p:nvPicPr>
          <p:cNvPr id="67" name="Picture 16" descr="mtu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161" y="3481134"/>
            <a:ext cx="560387" cy="23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" name="Text Box 23"/>
          <p:cNvSpPr txBox="1">
            <a:spLocks noChangeArrowheads="1"/>
          </p:cNvSpPr>
          <p:nvPr/>
        </p:nvSpPr>
        <p:spPr bwMode="gray">
          <a:xfrm>
            <a:off x="377698" y="4453319"/>
            <a:ext cx="712788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rIns="54000"/>
          <a:lstStyle>
            <a:lvl1pPr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130000"/>
              </a:lnSpc>
              <a:spcBef>
                <a:spcPct val="120000"/>
              </a:spcBef>
              <a:spcAft>
                <a:spcPct val="65000"/>
              </a:spcAft>
            </a:pPr>
            <a:r>
              <a:rPr lang="de-DE" sz="1200">
                <a:ea typeface="Geneva" pitchFamily="-78" charset="-128"/>
              </a:rPr>
              <a:t>Türkei	</a:t>
            </a:r>
          </a:p>
        </p:txBody>
      </p:sp>
      <p:pic>
        <p:nvPicPr>
          <p:cNvPr id="69" name="Picture 24" descr="mtu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161" y="4267581"/>
            <a:ext cx="560387" cy="236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" name="Text Box 27"/>
          <p:cNvSpPr txBox="1">
            <a:spLocks noChangeArrowheads="1"/>
          </p:cNvSpPr>
          <p:nvPr/>
        </p:nvSpPr>
        <p:spPr bwMode="gray">
          <a:xfrm>
            <a:off x="392430" y="2063115"/>
            <a:ext cx="712788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1919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rIns="54000"/>
          <a:lstStyle>
            <a:lvl1pPr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67665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130000"/>
              </a:lnSpc>
              <a:spcBef>
                <a:spcPct val="120000"/>
              </a:spcBef>
              <a:spcAft>
                <a:spcPct val="65000"/>
              </a:spcAft>
            </a:pPr>
            <a:r>
              <a:rPr lang="de-DE" sz="1200" dirty="0">
                <a:ea typeface="Geneva" pitchFamily="-78" charset="-128"/>
              </a:rPr>
              <a:t>Aiken	</a:t>
            </a:r>
          </a:p>
        </p:txBody>
      </p:sp>
      <p:pic>
        <p:nvPicPr>
          <p:cNvPr id="71" name="Picture 31" descr="mtu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48" y="1888490"/>
            <a:ext cx="560388" cy="236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33" descr="100305_aiken_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89" b="197"/>
          <a:stretch>
            <a:fillRect/>
          </a:stretch>
        </p:blipFill>
        <p:spPr bwMode="auto">
          <a:xfrm>
            <a:off x="2278253" y="1891665"/>
            <a:ext cx="955675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34" descr="IMG_1563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16"/>
          <a:stretch/>
        </p:blipFill>
        <p:spPr bwMode="auto">
          <a:xfrm>
            <a:off x="2271380" y="2723769"/>
            <a:ext cx="957262" cy="575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hteck 34"/>
          <p:cNvSpPr/>
          <p:nvPr/>
        </p:nvSpPr>
        <p:spPr bwMode="auto">
          <a:xfrm>
            <a:off x="287338" y="3385149"/>
            <a:ext cx="8573199" cy="180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6" name="Rechteck 35"/>
          <p:cNvSpPr/>
          <p:nvPr/>
        </p:nvSpPr>
        <p:spPr bwMode="auto">
          <a:xfrm>
            <a:off x="287338" y="4162389"/>
            <a:ext cx="8573199" cy="180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427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MTU stands for</a:t>
            </a:r>
            <a:br>
              <a:rPr lang="en-US"/>
            </a:br>
            <a:r>
              <a:rPr lang="en-US"/>
              <a:t>Power. Passion. Partnership.</a:t>
            </a:r>
          </a:p>
        </p:txBody>
      </p:sp>
      <p:pic>
        <p:nvPicPr>
          <p:cNvPr id="187395" name="Picture 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" b="-75"/>
          <a:stretch>
            <a:fillRect/>
          </a:stretch>
        </p:blipFill>
        <p:spPr bwMode="gray">
          <a:xfrm>
            <a:off x="6861175" y="1574800"/>
            <a:ext cx="1814513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7397" name="Line 5"/>
          <p:cNvSpPr>
            <a:spLocks noChangeShapeType="1"/>
          </p:cNvSpPr>
          <p:nvPr/>
        </p:nvSpPr>
        <p:spPr bwMode="gray">
          <a:xfrm>
            <a:off x="6867525" y="3362325"/>
            <a:ext cx="18161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87398" name="Line 6"/>
          <p:cNvSpPr>
            <a:spLocks noChangeShapeType="1"/>
          </p:cNvSpPr>
          <p:nvPr/>
        </p:nvSpPr>
        <p:spPr bwMode="gray">
          <a:xfrm>
            <a:off x="6867525" y="4706938"/>
            <a:ext cx="18161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87399" name="Rectangle 3"/>
          <p:cNvSpPr>
            <a:spLocks noChangeArrowheads="1"/>
          </p:cNvSpPr>
          <p:nvPr/>
        </p:nvSpPr>
        <p:spPr bwMode="gray">
          <a:xfrm>
            <a:off x="396875" y="1485900"/>
            <a:ext cx="61976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>
              <a:spcBef>
                <a:spcPct val="50000"/>
              </a:spcBef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600" b="1"/>
              <a:t>Partnership: a spirit of cooperation</a:t>
            </a:r>
            <a:endParaRPr lang="en-US" sz="1600"/>
          </a:p>
        </p:txBody>
      </p:sp>
      <p:sp>
        <p:nvSpPr>
          <p:cNvPr id="187400" name="Rectangle 3"/>
          <p:cNvSpPr>
            <a:spLocks noChangeArrowheads="1"/>
          </p:cNvSpPr>
          <p:nvPr/>
        </p:nvSpPr>
        <p:spPr bwMode="gray">
          <a:xfrm>
            <a:off x="639763" y="3722688"/>
            <a:ext cx="6561137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179388" lvl="1" indent="-177800" algn="l">
              <a:spcBef>
                <a:spcPct val="50000"/>
              </a:spcBef>
              <a:tabLst>
                <a:tab pos="180975" algn="l"/>
                <a:tab pos="361950" algn="l"/>
                <a:tab pos="536575" algn="l"/>
                <a:tab pos="717550" algn="l"/>
              </a:tabLst>
            </a:pPr>
            <a:endParaRPr lang="en-US" sz="1500"/>
          </a:p>
        </p:txBody>
      </p:sp>
      <p:sp>
        <p:nvSpPr>
          <p:cNvPr id="187401" name="Rectangle 3"/>
          <p:cNvSpPr>
            <a:spLocks noChangeArrowheads="1"/>
          </p:cNvSpPr>
          <p:nvPr/>
        </p:nvSpPr>
        <p:spPr bwMode="gray">
          <a:xfrm>
            <a:off x="396875" y="2222500"/>
            <a:ext cx="61976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>
              <a:lnSpc>
                <a:spcPct val="130000"/>
              </a:lnSpc>
              <a:spcBef>
                <a:spcPct val="50000"/>
              </a:spcBef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600"/>
              <a:t>With its foresight and cooperativeness, MTU is a leader that can be counted upon in the partnerships it forges.  </a:t>
            </a:r>
          </a:p>
          <a:p>
            <a:pPr algn="l">
              <a:lnSpc>
                <a:spcPct val="130000"/>
              </a:lnSpc>
              <a:spcBef>
                <a:spcPct val="50000"/>
              </a:spcBef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600"/>
              <a:t>With over 1,200 sales und service centers worldwide, MTU guarantees expert product support  throughout the entire life cycle – anytime and anywhere.  </a:t>
            </a:r>
          </a:p>
          <a:p>
            <a:pPr algn="l">
              <a:lnSpc>
                <a:spcPct val="130000"/>
              </a:lnSpc>
              <a:spcBef>
                <a:spcPct val="50000"/>
              </a:spcBef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600"/>
              <a:t>As a partner in the MTU_ValueCare program, MTU provides its customers with all-round support and promotes the long service life of its high-grade products. 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58" r="2710" b="16780"/>
          <a:stretch/>
        </p:blipFill>
        <p:spPr>
          <a:xfrm>
            <a:off x="6860922" y="4733925"/>
            <a:ext cx="1806057" cy="93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7089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8640960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01008"/>
            <a:ext cx="8583920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1521" y="437182"/>
            <a:ext cx="8640959" cy="877888"/>
          </a:xfrm>
        </p:spPr>
        <p:txBody>
          <a:bodyPr/>
          <a:lstStyle/>
          <a:p>
            <a:r>
              <a:rPr lang="en-US" b="1" dirty="0" smtClean="0"/>
              <a:t>                           </a:t>
            </a:r>
            <a:r>
              <a:rPr lang="en-US" b="1" u="sng" dirty="0" smtClean="0"/>
              <a:t>Emission  Challenges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257961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Global Presence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0" b="1385"/>
          <a:stretch/>
        </p:blipFill>
        <p:spPr>
          <a:xfrm>
            <a:off x="287338" y="1412875"/>
            <a:ext cx="8563699" cy="43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96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Power. Passion. Partnership.</a:t>
            </a:r>
          </a:p>
        </p:txBody>
      </p:sp>
      <p:pic>
        <p:nvPicPr>
          <p:cNvPr id="182275" name="Picture 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" b="-75"/>
          <a:stretch>
            <a:fillRect/>
          </a:stretch>
        </p:blipFill>
        <p:spPr bwMode="gray">
          <a:xfrm>
            <a:off x="6861175" y="1574800"/>
            <a:ext cx="1814513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2276" name="Rectangle 4"/>
          <p:cNvSpPr>
            <a:spLocks noChangeArrowheads="1"/>
          </p:cNvSpPr>
          <p:nvPr/>
        </p:nvSpPr>
        <p:spPr bwMode="gray">
          <a:xfrm>
            <a:off x="287338" y="1724025"/>
            <a:ext cx="6502400" cy="291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>
              <a:lnSpc>
                <a:spcPct val="105000"/>
              </a:lnSpc>
              <a:spcAft>
                <a:spcPct val="20000"/>
              </a:spcAft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600"/>
              <a:t>	With its top-of-the-range, high-performance drive and propulsion 	solutions, MTU stands for technological leadership.</a:t>
            </a:r>
          </a:p>
          <a:p>
            <a:pPr algn="l">
              <a:lnSpc>
                <a:spcPct val="105000"/>
              </a:lnSpc>
              <a:spcAft>
                <a:spcPct val="20000"/>
              </a:spcAft>
              <a:tabLst>
                <a:tab pos="180975" algn="l"/>
                <a:tab pos="361950" algn="l"/>
                <a:tab pos="536575" algn="l"/>
                <a:tab pos="717550" algn="l"/>
              </a:tabLst>
            </a:pPr>
            <a:endParaRPr lang="en-US" sz="1600"/>
          </a:p>
          <a:p>
            <a:pPr algn="l">
              <a:lnSpc>
                <a:spcPct val="105000"/>
              </a:lnSpc>
              <a:spcAft>
                <a:spcPct val="20000"/>
              </a:spcAft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600"/>
              <a:t> 	With its foresight and cooperativeness, MTU is a leader that can</a:t>
            </a:r>
            <a:br>
              <a:rPr lang="en-US" sz="1600"/>
            </a:br>
            <a:r>
              <a:rPr lang="en-US" sz="1600"/>
              <a:t>   be counted upon in the partnerships it forges. </a:t>
            </a:r>
            <a:br>
              <a:rPr lang="en-US" sz="1600"/>
            </a:br>
            <a:endParaRPr lang="en-US" sz="1600"/>
          </a:p>
          <a:p>
            <a:pPr algn="l">
              <a:lnSpc>
                <a:spcPct val="105000"/>
              </a:lnSpc>
              <a:spcAft>
                <a:spcPct val="20000"/>
              </a:spcAft>
              <a:tabLst>
                <a:tab pos="180975" algn="l"/>
                <a:tab pos="361950" algn="l"/>
                <a:tab pos="536575" algn="l"/>
                <a:tab pos="717550" algn="l"/>
              </a:tabLst>
            </a:pPr>
            <a:r>
              <a:rPr lang="en-US" sz="1600"/>
              <a:t> 	MTU focuses on the customer's wishes and requirements.   </a:t>
            </a:r>
            <a:br>
              <a:rPr lang="en-US" sz="1600"/>
            </a:br>
            <a:r>
              <a:rPr lang="en-US" sz="1600"/>
              <a:t>   Precision and professionalism mark its goal-oriented approach</a:t>
            </a:r>
            <a:br>
              <a:rPr lang="en-US" sz="1600"/>
            </a:br>
            <a:r>
              <a:rPr lang="en-US" sz="1600"/>
              <a:t>   to work. </a:t>
            </a:r>
          </a:p>
          <a:p>
            <a:pPr algn="l">
              <a:lnSpc>
                <a:spcPct val="105000"/>
              </a:lnSpc>
              <a:spcAft>
                <a:spcPct val="20000"/>
              </a:spcAft>
              <a:tabLst>
                <a:tab pos="180975" algn="l"/>
                <a:tab pos="361950" algn="l"/>
                <a:tab pos="536575" algn="l"/>
                <a:tab pos="717550" algn="l"/>
              </a:tabLst>
            </a:pPr>
            <a:endParaRPr lang="en-US" sz="1600">
              <a:solidFill>
                <a:schemeClr val="accent2"/>
              </a:solidFill>
            </a:endParaRPr>
          </a:p>
        </p:txBody>
      </p:sp>
      <p:sp>
        <p:nvSpPr>
          <p:cNvPr id="182278" name="Line 6"/>
          <p:cNvSpPr>
            <a:spLocks noChangeShapeType="1"/>
          </p:cNvSpPr>
          <p:nvPr/>
        </p:nvSpPr>
        <p:spPr bwMode="gray">
          <a:xfrm>
            <a:off x="6867525" y="3362325"/>
            <a:ext cx="18161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82279" name="Line 7"/>
          <p:cNvSpPr>
            <a:spLocks noChangeShapeType="1"/>
          </p:cNvSpPr>
          <p:nvPr/>
        </p:nvSpPr>
        <p:spPr bwMode="gray">
          <a:xfrm>
            <a:off x="6867525" y="4706938"/>
            <a:ext cx="18161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58" r="2710" b="16780"/>
          <a:stretch/>
        </p:blipFill>
        <p:spPr>
          <a:xfrm>
            <a:off x="6860922" y="4733925"/>
            <a:ext cx="1806057" cy="93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0218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55049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TU Power Point Template">
  <a:themeElements>
    <a:clrScheme name="Standarddesign 1">
      <a:dk1>
        <a:srgbClr val="000000"/>
      </a:dk1>
      <a:lt1>
        <a:srgbClr val="FFFFFF"/>
      </a:lt1>
      <a:dk2>
        <a:srgbClr val="D1E3EE"/>
      </a:dk2>
      <a:lt2>
        <a:srgbClr val="A2A3A5"/>
      </a:lt2>
      <a:accent1>
        <a:srgbClr val="5D4C62"/>
      </a:accent1>
      <a:accent2>
        <a:srgbClr val="847269"/>
      </a:accent2>
      <a:accent3>
        <a:srgbClr val="FFFFFF"/>
      </a:accent3>
      <a:accent4>
        <a:srgbClr val="000000"/>
      </a:accent4>
      <a:accent5>
        <a:srgbClr val="B6B2B7"/>
      </a:accent5>
      <a:accent6>
        <a:srgbClr val="77675E"/>
      </a:accent6>
      <a:hlink>
        <a:srgbClr val="B8B0AA"/>
      </a:hlink>
      <a:folHlink>
        <a:srgbClr val="76A2C6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D1E3EE"/>
        </a:dk2>
        <a:lt2>
          <a:srgbClr val="A2A3A5"/>
        </a:lt2>
        <a:accent1>
          <a:srgbClr val="5D4C62"/>
        </a:accent1>
        <a:accent2>
          <a:srgbClr val="847269"/>
        </a:accent2>
        <a:accent3>
          <a:srgbClr val="FFFFFF"/>
        </a:accent3>
        <a:accent4>
          <a:srgbClr val="000000"/>
        </a:accent4>
        <a:accent5>
          <a:srgbClr val="B6B2B7"/>
        </a:accent5>
        <a:accent6>
          <a:srgbClr val="77675E"/>
        </a:accent6>
        <a:hlink>
          <a:srgbClr val="B8B0AA"/>
        </a:hlink>
        <a:folHlink>
          <a:srgbClr val="76A2C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2730</Words>
  <Application>Microsoft Office PowerPoint</Application>
  <PresentationFormat>On-screen Show (4:3)</PresentationFormat>
  <Paragraphs>749</Paragraphs>
  <Slides>92</Slides>
  <Notes>30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92</vt:i4>
      </vt:variant>
    </vt:vector>
  </HeadingPairs>
  <TitlesOfParts>
    <vt:vector size="94" baseType="lpstr">
      <vt:lpstr>MTU Power Point Template</vt:lpstr>
      <vt:lpstr>Equation.DSMT4</vt:lpstr>
      <vt:lpstr>           Technologies in Diesel Engines             Ajay Yadav  MTU India Pvt Ltd           </vt:lpstr>
      <vt:lpstr>              Diesel Engines  Need Continous Upgrade</vt:lpstr>
      <vt:lpstr>                 Diesel Engines  Need  Continous Upgrade</vt:lpstr>
      <vt:lpstr>           Emission Challenges</vt:lpstr>
      <vt:lpstr> </vt:lpstr>
      <vt:lpstr>                              Emission  Challenges</vt:lpstr>
      <vt:lpstr>                        Emission  Challenges</vt:lpstr>
      <vt:lpstr>                            Emission Legislation</vt:lpstr>
      <vt:lpstr>                           Emission  Challenges</vt:lpstr>
      <vt:lpstr>                            Emission Challenges</vt:lpstr>
      <vt:lpstr>          Emission Challenges             Soot Nox Trade-Off</vt:lpstr>
      <vt:lpstr>         Diesel Engine: Formation of Pollutants</vt:lpstr>
      <vt:lpstr>                             Formation of Pollutants</vt:lpstr>
      <vt:lpstr>  Diesel Engine: Soot-NOx Trade-Off</vt:lpstr>
      <vt:lpstr>                       Emission Reduction Technologies</vt:lpstr>
      <vt:lpstr>                                   New In-Engine Technologies</vt:lpstr>
      <vt:lpstr>                 Common Rail Fuel Injection</vt:lpstr>
      <vt:lpstr>                        Common Rail Fuel Injection</vt:lpstr>
      <vt:lpstr>                          Common Rail Fuel Injection</vt:lpstr>
      <vt:lpstr>                     Common Rail Fuel Injection</vt:lpstr>
      <vt:lpstr>                          Common Rail Fuel Injection</vt:lpstr>
      <vt:lpstr>                     Common Rail Fuel Injection</vt:lpstr>
      <vt:lpstr>   Miller Cycle </vt:lpstr>
      <vt:lpstr>              Emission Reduction Technologies                                    Miller Cycle</vt:lpstr>
      <vt:lpstr>PowerPoint Presentation</vt:lpstr>
      <vt:lpstr>                    Importance of Turbocharging </vt:lpstr>
      <vt:lpstr>                                Turbocharging</vt:lpstr>
      <vt:lpstr>                                Turbocharging</vt:lpstr>
      <vt:lpstr>                        Single Stage Supercharging</vt:lpstr>
      <vt:lpstr>               Sequential  Single Stage Turbocharging</vt:lpstr>
      <vt:lpstr>                    Sequential Two Stage Turbocharging</vt:lpstr>
      <vt:lpstr>                    Regulated Two Stage Turbocharging </vt:lpstr>
      <vt:lpstr>            Emission Reduction Technologies</vt:lpstr>
      <vt:lpstr>  Exhaust Gas Regeneration                                        EGR</vt:lpstr>
      <vt:lpstr>  Exhaust Gas Regeneration                                        EGR</vt:lpstr>
      <vt:lpstr>  Exhaust Gas Regeneration                                        EGR</vt:lpstr>
      <vt:lpstr>              Selective Catalytic Reduction                                (SCR)</vt:lpstr>
      <vt:lpstr>                   Selective Catalytic Reduction                                     (SCR)</vt:lpstr>
      <vt:lpstr>                    Selective Catalytic Reduction                                    (SCR)</vt:lpstr>
      <vt:lpstr>                     Selective Catalytic Reduction                                       (SCR)</vt:lpstr>
      <vt:lpstr>                     Selective Catalytic Reduction                                         (SCR)</vt:lpstr>
      <vt:lpstr>                       Selective Catalytic Reduction                                          (SCR)</vt:lpstr>
      <vt:lpstr> Emission Reduction Technologies</vt:lpstr>
      <vt:lpstr>                          Diesel Particulate Filter</vt:lpstr>
      <vt:lpstr>                       Diesel Particulate Filter</vt:lpstr>
      <vt:lpstr>                          Diesel Particulate Filter</vt:lpstr>
      <vt:lpstr>                          Diesel Particulate Filter</vt:lpstr>
      <vt:lpstr>                           Diesel Particulate Filter</vt:lpstr>
      <vt:lpstr>                             New Series 4000             </vt:lpstr>
      <vt:lpstr>            Emission Reduction Technologies</vt:lpstr>
      <vt:lpstr>F                                Diesel Fuel Oils</vt:lpstr>
      <vt:lpstr>                                Contaminations</vt:lpstr>
      <vt:lpstr>PowerPoint Presentation</vt:lpstr>
      <vt:lpstr>                           Water/ micro organisms</vt:lpstr>
      <vt:lpstr>                       Water/ micro organisms</vt:lpstr>
      <vt:lpstr>                           Filter- coalescer- elements</vt:lpstr>
      <vt:lpstr>                           Filter- coalescer- elements</vt:lpstr>
      <vt:lpstr>PowerPoint Presentation</vt:lpstr>
      <vt:lpstr>Principle of procedure</vt:lpstr>
      <vt:lpstr>Principle of procedure</vt:lpstr>
      <vt:lpstr>  MTU - Engines and System Engineering</vt:lpstr>
      <vt:lpstr>Rolls-Royce Power Systems Our Products</vt:lpstr>
      <vt:lpstr>Diverse Product Portfolio</vt:lpstr>
      <vt:lpstr>MTU ValueCare</vt:lpstr>
      <vt:lpstr>Our Vision</vt:lpstr>
      <vt:lpstr>Our Roots A Firm Foundation for the Future</vt:lpstr>
      <vt:lpstr>Important Pioneers in MTU´s History</vt:lpstr>
      <vt:lpstr>MTU stands for  Power. Passion. Partnership.</vt:lpstr>
      <vt:lpstr>MTU stands for  Power. Passion. Partnership.</vt:lpstr>
      <vt:lpstr>MTU  Key Technologies for Diesel Engines</vt:lpstr>
      <vt:lpstr>MTU Product Program</vt:lpstr>
      <vt:lpstr>Customized Solutions Approach</vt:lpstr>
      <vt:lpstr>Customized Solutions Examples </vt:lpstr>
      <vt:lpstr>Customized Solutions Benefits for our Customers </vt:lpstr>
      <vt:lpstr>MTU  Marine Applications</vt:lpstr>
      <vt:lpstr>MTU Marine Components and Systems</vt:lpstr>
      <vt:lpstr>MTU  Industrial Applications - Rail</vt:lpstr>
      <vt:lpstr>MTU  Industrial Applications - Agriculture</vt:lpstr>
      <vt:lpstr>MTU  Industrial Applications – C&amp;I</vt:lpstr>
      <vt:lpstr>MTU  C&amp;I and Agriculture: Components and Systems</vt:lpstr>
      <vt:lpstr>MTU successful in a wide range of Applications Mining</vt:lpstr>
      <vt:lpstr>MTU  Defense Applications</vt:lpstr>
      <vt:lpstr>MTU Defense Components and Systems </vt:lpstr>
      <vt:lpstr>MTU  Oil &amp; Gas Applications</vt:lpstr>
      <vt:lpstr>MTU  Oil &amp; Gas Applications</vt:lpstr>
      <vt:lpstr>MTU stands for Power. Passion. Partnership.</vt:lpstr>
      <vt:lpstr>Production Sites</vt:lpstr>
      <vt:lpstr>Production Sites</vt:lpstr>
      <vt:lpstr>MTU stands for Power. Passion. Partnership.</vt:lpstr>
      <vt:lpstr>Global Presence</vt:lpstr>
      <vt:lpstr>Power. Passion. Partnership.</vt:lpstr>
      <vt:lpstr>Thank you for your attention</vt:lpstr>
    </vt:vector>
  </TitlesOfParts>
  <Company>Tognum AG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Giesinger Christian, CS3A Tognum AG</dc:creator>
  <cp:lastModifiedBy>Yadav Ajay, EN7I MTU India Private Ltd.</cp:lastModifiedBy>
  <cp:revision>60</cp:revision>
  <dcterms:created xsi:type="dcterms:W3CDTF">2011-06-27T15:25:37Z</dcterms:created>
  <dcterms:modified xsi:type="dcterms:W3CDTF">2014-03-07T15:48:04Z</dcterms:modified>
</cp:coreProperties>
</file>