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1"/>
  </p:notesMasterIdLst>
  <p:handoutMasterIdLst>
    <p:handoutMasterId r:id="rId32"/>
  </p:handoutMasterIdLst>
  <p:sldIdLst>
    <p:sldId id="257" r:id="rId2"/>
    <p:sldId id="258" r:id="rId3"/>
    <p:sldId id="263" r:id="rId4"/>
    <p:sldId id="352" r:id="rId5"/>
    <p:sldId id="276" r:id="rId6"/>
    <p:sldId id="291" r:id="rId7"/>
    <p:sldId id="295" r:id="rId8"/>
    <p:sldId id="301" r:id="rId9"/>
    <p:sldId id="297" r:id="rId10"/>
    <p:sldId id="304" r:id="rId11"/>
    <p:sldId id="284" r:id="rId12"/>
    <p:sldId id="339" r:id="rId13"/>
    <p:sldId id="285" r:id="rId14"/>
    <p:sldId id="359" r:id="rId15"/>
    <p:sldId id="350" r:id="rId16"/>
    <p:sldId id="312" r:id="rId17"/>
    <p:sldId id="315" r:id="rId18"/>
    <p:sldId id="316" r:id="rId19"/>
    <p:sldId id="332" r:id="rId20"/>
    <p:sldId id="317" r:id="rId21"/>
    <p:sldId id="319" r:id="rId22"/>
    <p:sldId id="360" r:id="rId23"/>
    <p:sldId id="344" r:id="rId24"/>
    <p:sldId id="361" r:id="rId25"/>
    <p:sldId id="363" r:id="rId26"/>
    <p:sldId id="287" r:id="rId27"/>
    <p:sldId id="335" r:id="rId28"/>
    <p:sldId id="364" r:id="rId29"/>
    <p:sldId id="353" r:id="rId30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3366"/>
    <a:srgbClr val="5BD4FF"/>
    <a:srgbClr val="5E55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4" autoAdjust="0"/>
    <p:restoredTop sz="94660"/>
  </p:normalViewPr>
  <p:slideViewPr>
    <p:cSldViewPr>
      <p:cViewPr>
        <p:scale>
          <a:sx n="66" d="100"/>
          <a:sy n="66" d="100"/>
        </p:scale>
        <p:origin x="-151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8E652-9DBD-4C39-B105-3FF2A0E2F6AE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ADAE6-5357-40B3-827C-7EEB39F8B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DA4AE-B0EF-42C0-A9D0-426A4D15D95A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DE19F-1830-4DCC-AD5C-DE20A8DAE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73578" y="4686500"/>
            <a:ext cx="5388609" cy="443984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Air emissions from ships have not been adequately evaluated for. IMO’s policies are the first efforts to address this issue.</a:t>
            </a: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055186-77F0-4C2A-80E3-BBC3E6F4651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err="1" smtClean="0"/>
              <a:t>Sulphur</a:t>
            </a:r>
            <a:r>
              <a:rPr lang="en-US" dirty="0" smtClean="0"/>
              <a:t> oxide is one of the elements of the emissions from the ships. This has a huge negative impact on the environment </a:t>
            </a: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7EF64A-7E5B-407E-9D5B-5E8519D2D86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err="1" smtClean="0">
                <a:solidFill>
                  <a:srgbClr val="000000"/>
                </a:solidFill>
                <a:latin typeface="YTBJZB+MetaBook-Roman"/>
              </a:rPr>
              <a:t>NOx</a:t>
            </a:r>
            <a:r>
              <a:rPr lang="en-US" dirty="0" smtClean="0">
                <a:solidFill>
                  <a:srgbClr val="000000"/>
                </a:solidFill>
                <a:latin typeface="YTBJZB+MetaBook-Roman"/>
              </a:rPr>
              <a:t> emissions also contribute to acid rain. A reduction of </a:t>
            </a:r>
            <a:r>
              <a:rPr lang="en-US" dirty="0" err="1" smtClean="0">
                <a:solidFill>
                  <a:srgbClr val="000000"/>
                </a:solidFill>
                <a:latin typeface="YTBJZB+MetaBook-Roman"/>
              </a:rPr>
              <a:t>NOx</a:t>
            </a:r>
            <a:r>
              <a:rPr lang="en-US" dirty="0" smtClean="0">
                <a:solidFill>
                  <a:srgbClr val="000000"/>
                </a:solidFill>
                <a:latin typeface="YTBJZB+MetaBook-Roman"/>
              </a:rPr>
              <a:t> emissions will contribute to better local air quality in coastal areas. </a:t>
            </a:r>
            <a:endParaRPr lang="en-US" dirty="0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B2518F-0895-4B90-AB7E-F9607B3AC02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MARPOL 73/78 Annex VI –Directive 2005/33/EC  has been issued to address the policies and regulation with respect to the reduction of Sox emission from Ships.</a:t>
            </a: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D9CD83-5C92-4434-839A-C2A79A716C7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The major area of </a:t>
            </a:r>
            <a:r>
              <a:rPr lang="en-US" dirty="0" err="1" smtClean="0"/>
              <a:t>sulphur</a:t>
            </a:r>
            <a:r>
              <a:rPr lang="en-US" dirty="0" smtClean="0"/>
              <a:t> existence in ships is the fuel. </a:t>
            </a:r>
            <a:r>
              <a:rPr lang="en-US" dirty="0" err="1" smtClean="0"/>
              <a:t>Sulphur</a:t>
            </a:r>
            <a:r>
              <a:rPr lang="en-US" dirty="0" smtClean="0"/>
              <a:t> oxide is formed by oxidation of </a:t>
            </a:r>
            <a:r>
              <a:rPr lang="en-US" dirty="0" err="1" smtClean="0"/>
              <a:t>sulphur</a:t>
            </a:r>
            <a:r>
              <a:rPr lang="en-US" dirty="0" smtClean="0"/>
              <a:t> in the fuel. </a:t>
            </a:r>
            <a:r>
              <a:rPr lang="en-US" dirty="0" err="1" smtClean="0"/>
              <a:t>SOx</a:t>
            </a:r>
            <a:r>
              <a:rPr lang="en-US" dirty="0" smtClean="0"/>
              <a:t> as a product of combusting fuel oil can be reduced by decreasing the </a:t>
            </a:r>
            <a:r>
              <a:rPr lang="en-US" dirty="0" err="1" smtClean="0"/>
              <a:t>sulphur</a:t>
            </a:r>
            <a:r>
              <a:rPr lang="en-US" dirty="0" smtClean="0"/>
              <a:t> content in the fuel supplied to the vessel </a:t>
            </a: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52821C-47A6-4949-B195-6150BF365BD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44E26CD-EE06-4DC2-8C58-0AB4C4D84BD0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A94897B-8511-4947-B215-95A502466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RS\Desktop\TRANSTECH%20-2014\TRANSTECH%20-2014%20PPT\World%20technical%20vision%202040\WIND%202JOIN.mpg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RS\Desktop\TRANSTECH%20-2014\TRANSTECH%20-2014%20PPT\World%20technical%20vision%202040\NEW.mp4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RS\Desktop\TRANSTECH%20-2014\TRANSTECH%20-2014%20PPT\World%20technical%20vision%202040\SOLAR%202%20JOIN.mpg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C:\Users\MRS\Documents\MRS\7- Meena Ravishankar\8- EIGHTH EDITION OF CHRONICLE\8- EIGHTH EDITION OF CHRONICLE\1-front page and index contents\PICS FOR FRONT PAGE MORE\Untitl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" name="Shape 102"/>
          <p:cNvSpPr txBox="1">
            <a:spLocks noGrp="1"/>
          </p:cNvSpPr>
          <p:nvPr>
            <p:ph type="ctrTitle"/>
          </p:nvPr>
        </p:nvSpPr>
        <p:spPr>
          <a:xfrm>
            <a:off x="1143000" y="2819400"/>
            <a:ext cx="6400799" cy="1066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z="3500" i="0" u="none" strike="noStrike" cap="all" baseline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WORLD</a:t>
            </a:r>
            <a:r>
              <a:rPr sz="3500" i="0" u="none" strike="noStrike" cap="all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 TECHNICAL VISION 2040</a:t>
            </a:r>
            <a:endParaRPr lang="en-US" sz="3500" i="0" u="none" strike="noStrike" cap="all" baseline="0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Calibri"/>
              <a:cs typeface="Times New Roman" pitchFamily="18" charset="0"/>
              <a:sym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371600"/>
            <a:ext cx="8458200" cy="152349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THE GREAT EASTERN INSTITUTE OF MARITIME STUDIES</a:t>
            </a:r>
          </a:p>
          <a:p>
            <a:pPr algn="ctr"/>
            <a:endParaRPr lang="en-US" sz="2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1054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BY:-</a:t>
            </a:r>
          </a:p>
          <a:p>
            <a:r>
              <a:rPr lang="en-US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Cdt. SUDHAKAR NAGENDRA SINGH</a:t>
            </a:r>
          </a:p>
          <a:p>
            <a:r>
              <a:rPr lang="en-US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Cdt. VIPUL SHARMA</a:t>
            </a:r>
          </a:p>
          <a:p>
            <a:r>
              <a:rPr lang="en-US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Cdt. VIVEK SRIRAJ TADALA                                          07.03.2014</a:t>
            </a:r>
            <a:endParaRPr lang="en-US" sz="2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E:\400637_653823797976751_1036986766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152400"/>
            <a:ext cx="1524000" cy="1295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52600" y="3962400"/>
            <a:ext cx="5181600" cy="4924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600" b="1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THINK WILD</a:t>
            </a:r>
            <a:endParaRPr lang="en-US" sz="2600" b="1" cap="all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2715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t="5588" b="2534"/>
          <a:stretch>
            <a:fillRect/>
          </a:stretch>
        </p:blipFill>
        <p:spPr bwMode="auto">
          <a:xfrm>
            <a:off x="0" y="457200"/>
            <a:ext cx="92011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-76200"/>
            <a:ext cx="9144000" cy="630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SAILS</a:t>
            </a:r>
            <a:endParaRPr lang="en-US" sz="3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WIND 2JOIN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791200" y="4343400"/>
            <a:ext cx="3352800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45974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AB\Desktop\transtech wtv 2040\Vindskip_atSea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6858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2. IMPROVED HULL DESIGN</a:t>
            </a:r>
            <a:endParaRPr lang="en-US" sz="4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3712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ip optimization optimisation hull form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4648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air lubrication ship hydrodynamics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48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0" y="-76199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SUPERIOR DESIGNS TO REDUCE HULL RESISTANCE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133600"/>
            <a:ext cx="4495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propeller shaft line arrangement 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495800"/>
            <a:ext cx="4648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rudder skeg shape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4495800"/>
            <a:ext cx="4495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10496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144000" cy="626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FUTURE CONTAINER SHIP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24601"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-152400" y="0"/>
            <a:ext cx="9296400" cy="984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3. ENVIRONMENT</a:t>
            </a:r>
          </a:p>
          <a:p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4724400"/>
            <a:ext cx="769620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r>
              <a:rPr lang="en-US" sz="3400" b="1" cap="all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3400" b="1" cap="all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Ballast Water Treatment</a:t>
            </a:r>
          </a:p>
          <a:p>
            <a:pPr>
              <a:buFont typeface="Wingdings" pitchFamily="2" charset="2"/>
              <a:buChar char="Ø"/>
            </a:pPr>
            <a:r>
              <a:rPr lang="en-US" sz="3400" b="1" cap="all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Reduction Of Gas Emissions</a:t>
            </a:r>
          </a:p>
          <a:p>
            <a:endParaRPr lang="en-US" b="1" cap="all" dirty="0">
              <a:ln>
                <a:solidFill>
                  <a:srgbClr val="FF000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12231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6096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0"/>
            <a:ext cx="9144000" cy="685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5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BALLAST WATER </a:t>
            </a:r>
            <a:endParaRPr lang="en-US" sz="35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114800" y="3962400"/>
            <a:ext cx="5029200" cy="2895600"/>
          </a:xfrm>
          <a:solidFill>
            <a:schemeClr val="tx1">
              <a:lumMod val="95000"/>
              <a:lumOff val="5000"/>
              <a:alpha val="32000"/>
            </a:schemeClr>
          </a:solidFill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Important for stability</a:t>
            </a:r>
          </a:p>
          <a:p>
            <a:pPr>
              <a:spcBef>
                <a:spcPct val="0"/>
              </a:spcBef>
              <a:buFont typeface="Wingdings" pitchFamily="2" charset="2"/>
              <a:buChar char="§"/>
              <a:tabLst>
                <a:tab pos="939800" algn="l"/>
              </a:tabLst>
            </a:pPr>
            <a:r>
              <a:rPr 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Transfer of alien invasive organisms</a:t>
            </a:r>
          </a:p>
          <a:p>
            <a:pPr>
              <a:spcBef>
                <a:spcPct val="0"/>
              </a:spcBef>
              <a:buFont typeface="Wingdings" pitchFamily="2" charset="2"/>
              <a:buChar char="§"/>
              <a:tabLst>
                <a:tab pos="939800" algn="l"/>
              </a:tabLst>
            </a:pPr>
            <a:r>
              <a:rPr 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Methods of treatment:-</a:t>
            </a:r>
          </a:p>
          <a:p>
            <a:pPr>
              <a:spcBef>
                <a:spcPct val="0"/>
              </a:spcBef>
              <a:buNone/>
              <a:tabLst>
                <a:tab pos="939800" algn="l"/>
              </a:tabLst>
            </a:pPr>
            <a:r>
              <a:rPr 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1.Chemical treatment,</a:t>
            </a:r>
          </a:p>
          <a:p>
            <a:pPr>
              <a:spcBef>
                <a:spcPct val="0"/>
              </a:spcBef>
              <a:buNone/>
              <a:tabLst>
                <a:tab pos="939800" algn="l"/>
              </a:tabLst>
            </a:pPr>
            <a:r>
              <a:rPr 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2.Heating, </a:t>
            </a:r>
          </a:p>
          <a:p>
            <a:pPr>
              <a:spcBef>
                <a:spcPct val="0"/>
              </a:spcBef>
              <a:buNone/>
              <a:tabLst>
                <a:tab pos="939800" algn="l"/>
              </a:tabLst>
            </a:pPr>
            <a:r>
              <a:rPr 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3.Filtration, </a:t>
            </a:r>
          </a:p>
          <a:p>
            <a:pPr>
              <a:spcBef>
                <a:spcPct val="0"/>
              </a:spcBef>
              <a:buNone/>
              <a:tabLst>
                <a:tab pos="939800" algn="l"/>
              </a:tabLst>
            </a:pPr>
            <a:r>
              <a:rPr 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4.Ultraviolet light etc.</a:t>
            </a:r>
          </a:p>
          <a:p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slow" advTm="42525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BALLAST FREE BULK CARRIER</a:t>
            </a: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1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22168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63094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REDUCTION OF GAS EMISSIONS</a:t>
            </a:r>
            <a:endParaRPr lang="en-US" sz="3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20483"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b="4918"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533400"/>
            <a:ext cx="1600200" cy="1938992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Narkisim" panose="020E0502050101010101" pitchFamily="34" charset="-79"/>
                <a:cs typeface="Narkisim" panose="020E0502050101010101" pitchFamily="34" charset="-79"/>
              </a:rPr>
              <a:t>1.CO2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Narkisim" panose="020E0502050101010101" pitchFamily="34" charset="-79"/>
                <a:cs typeface="Narkisim" panose="020E0502050101010101" pitchFamily="34" charset="-79"/>
              </a:rPr>
              <a:t>2.SOx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Narkisim" panose="020E0502050101010101" pitchFamily="34" charset="-79"/>
                <a:cs typeface="Narkisim" panose="020E0502050101010101" pitchFamily="34" charset="-79"/>
              </a:rPr>
              <a:t>3.NOx</a:t>
            </a:r>
          </a:p>
        </p:txBody>
      </p:sp>
      <p:sp>
        <p:nvSpPr>
          <p:cNvPr id="7" name="Rectangle 6"/>
          <p:cNvSpPr/>
          <p:nvPr/>
        </p:nvSpPr>
        <p:spPr>
          <a:xfrm>
            <a:off x="2514600" y="-76200"/>
            <a:ext cx="36202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POLLUTANTS</a:t>
            </a:r>
            <a:endParaRPr lang="en-US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22121"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720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4267200"/>
            <a:ext cx="8229600" cy="707886"/>
          </a:xfrm>
          <a:prstGeom prst="rect">
            <a:avLst/>
          </a:prstGeom>
          <a:solidFill>
            <a:schemeClr val="bg2">
              <a:lumMod val="10000"/>
              <a:alpha val="65098"/>
            </a:schemeClr>
          </a:solidFill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Acid Rains in coastal areas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90800" y="-1524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EFFECTS</a:t>
            </a:r>
            <a:endParaRPr lang="en-US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7847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4267200" cy="609600"/>
          </a:xfrm>
          <a:solidFill>
            <a:srgbClr val="5BD4FF">
              <a:alpha val="0"/>
            </a:srgbClr>
          </a:solidFill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INTRODUCTION</a:t>
            </a:r>
            <a:endParaRPr lang="en-US" sz="3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4826675"/>
            <a:ext cx="4572000" cy="203132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FUTURE ENERGY</a:t>
            </a:r>
          </a:p>
          <a:p>
            <a:pPr marL="274320" indent="-274320">
              <a:buClr>
                <a:schemeClr val="accent3"/>
              </a:buClr>
              <a:defRPr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IMPROVED HULL</a:t>
            </a:r>
          </a:p>
          <a:p>
            <a:pPr marL="274320" indent="-274320">
              <a:buClr>
                <a:schemeClr val="accent3"/>
              </a:buClr>
              <a:defRPr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DESIGN</a:t>
            </a:r>
          </a:p>
          <a:p>
            <a:pPr marL="274320" indent="-274320">
              <a:buClr>
                <a:schemeClr val="accent3"/>
              </a:buClr>
              <a:defRPr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ENVIRONMENT</a:t>
            </a:r>
          </a:p>
          <a:p>
            <a:pPr marL="274320" indent="-274320">
              <a:buClr>
                <a:schemeClr val="accent3"/>
              </a:buClr>
              <a:defRPr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HUMAN FACTORS</a:t>
            </a:r>
          </a:p>
          <a:p>
            <a:pPr marL="274320" indent="-274320">
              <a:buClr>
                <a:schemeClr val="accent3"/>
              </a:buClr>
              <a:defRPr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FINANCIAL</a:t>
            </a:r>
          </a:p>
          <a:p>
            <a:pPr marL="274320" indent="-274320">
              <a:buClr>
                <a:schemeClr val="accent3"/>
              </a:buClr>
              <a:defRPr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SOLUTIONS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4191000"/>
            <a:ext cx="274320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VISION 2040</a:t>
            </a:r>
            <a:endParaRPr lang="en-US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27378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/>
          </p:cNvPicPr>
          <p:nvPr/>
        </p:nvPicPr>
        <p:blipFill>
          <a:blip r:embed="rId3"/>
          <a:srcRect r="2623" b="10811"/>
          <a:stretch>
            <a:fillRect/>
          </a:stretch>
        </p:blipFill>
        <p:spPr bwMode="auto">
          <a:xfrm>
            <a:off x="1588" y="5676900"/>
            <a:ext cx="9142412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381001" y="2286000"/>
            <a:ext cx="838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Narkisim" pitchFamily="34" charset="-79"/>
                <a:cs typeface="Narkisim" pitchFamily="34" charset="-79"/>
              </a:rPr>
              <a:t>MARPOL 73/78 Annex VI </a:t>
            </a:r>
          </a:p>
        </p:txBody>
      </p:sp>
    </p:spTree>
  </p:cSld>
  <p:clrMapOvr>
    <a:masterClrMapping/>
  </p:clrMapOvr>
  <p:transition spd="slow" advTm="8627"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4865"/>
            <a:ext cx="9144000" cy="6343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33400"/>
            <a:ext cx="9144000" cy="3323987"/>
          </a:xfrm>
          <a:prstGeom prst="rect">
            <a:avLst/>
          </a:prstGeom>
          <a:solidFill>
            <a:schemeClr val="accent1">
              <a:alpha val="55000"/>
            </a:schemeClr>
          </a:solidFill>
        </p:spPr>
        <p:txBody>
          <a:bodyPr wrap="square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  <a:cs typeface="Narkisim" panose="020E0502050101010101" pitchFamily="34" charset="-79"/>
              </a:rPr>
              <a:t>LNG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  <a:cs typeface="Narkisim" panose="020E0502050101010101" pitchFamily="34" charset="-79"/>
              </a:rPr>
              <a:t>BIO FUELS</a:t>
            </a:r>
          </a:p>
          <a:p>
            <a:pPr>
              <a:defRPr/>
            </a:pPr>
            <a:r>
              <a:rPr lang="en-US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  <a:cs typeface="Narkisim" panose="020E0502050101010101" pitchFamily="34" charset="-79"/>
              </a:rPr>
              <a:t>3.   FUEL WATER EMULSIFICATION</a:t>
            </a:r>
          </a:p>
          <a:p>
            <a:pPr>
              <a:defRPr/>
            </a:pPr>
            <a:r>
              <a:rPr lang="en-US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  <a:cs typeface="Narkisim" panose="020E0502050101010101" pitchFamily="34" charset="-79"/>
              </a:rPr>
              <a:t>4.   EXHAUST GAS RECIRCULATION</a:t>
            </a:r>
          </a:p>
          <a:p>
            <a:pPr>
              <a:defRPr/>
            </a:pPr>
            <a:r>
              <a:rPr lang="en-US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  <a:cs typeface="Narkisim" panose="020E0502050101010101" pitchFamily="34" charset="-79"/>
              </a:rPr>
              <a:t>5.   SELECTIVE CATALYTIC  REDUCTION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  <a:cs typeface="Narkisim" panose="020E0502050101010101" pitchFamily="34" charset="-79"/>
              </a:rPr>
              <a:t>6.   HYBRID AUXILIARY POWER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  <a:cs typeface="Narkisim" panose="020E0502050101010101" pitchFamily="34" charset="-79"/>
              </a:rPr>
              <a:t>      GENERATION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1524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WHAT DO WE DO NOW?</a:t>
            </a:r>
          </a:p>
        </p:txBody>
      </p:sp>
    </p:spTree>
  </p:cSld>
  <p:clrMapOvr>
    <a:masterClrMapping/>
  </p:clrMapOvr>
  <p:transition spd="slow" advTm="15522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5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ROAD TO ZERO EMISSION</a:t>
            </a:r>
            <a:endParaRPr lang="en-US" sz="35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RS\Desktop\vipul gme 25\DSC_0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144000" cy="6307666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686800" cy="6096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4.HUMAN FACTORS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838200"/>
            <a:ext cx="8305800" cy="2862322"/>
          </a:xfrm>
          <a:prstGeom prst="rect">
            <a:avLst/>
          </a:prstGeom>
          <a:solidFill>
            <a:srgbClr val="00B0F0">
              <a:alpha val="18000"/>
            </a:srgb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     Five Key Things :- </a:t>
            </a:r>
          </a:p>
          <a:p>
            <a:pPr marL="571500" indent="-571500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	1.    Creation of safe environment.</a:t>
            </a:r>
          </a:p>
          <a:p>
            <a:pPr marL="571500" indent="-571500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	2.    Improve hazard management. </a:t>
            </a:r>
          </a:p>
          <a:p>
            <a:pPr marL="571500" indent="-571500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	3.    Simplify procedures. </a:t>
            </a:r>
          </a:p>
          <a:p>
            <a:pPr marL="571500" indent="-571500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	4.    Modernization</a:t>
            </a:r>
          </a:p>
          <a:p>
            <a:pPr marL="571500" indent="-571500"/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	5.    Leadership</a:t>
            </a:r>
          </a:p>
        </p:txBody>
      </p:sp>
    </p:spTree>
  </p:cSld>
  <p:clrMapOvr>
    <a:masterClrMapping/>
  </p:clrMapOvr>
  <p:transition spd="slow" advTm="19328">
    <p:zoom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E:\paper-ship-money-dolla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61722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95400" y="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5.FINANCIAL SOLUTIONS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143000"/>
            <a:ext cx="457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Challenge</a:t>
            </a:r>
          </a:p>
          <a:p>
            <a:pPr marL="342900" indent="-342900">
              <a:buFont typeface="+mj-lt"/>
              <a:buAutoNum type="arabicPeriod"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Key area of action</a:t>
            </a:r>
          </a:p>
          <a:p>
            <a:pPr marL="342900" indent="-342900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marL="342900" indent="-342900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Initial plan</a:t>
            </a:r>
          </a:p>
          <a:p>
            <a:pPr marL="342900" indent="-342900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marL="342900" indent="-342900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Ultimate objective</a:t>
            </a:r>
            <a:endParaRPr 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50591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NEW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-76200"/>
            <a:ext cx="914400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9515">
    <p:checke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9144000" cy="105156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/>
            <a:r>
              <a:rPr lang="en-US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REFERENCE: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8183880" cy="4572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hangingPunct="1"/>
            <a:r>
              <a:rPr lang="en-US" b="1" cap="all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Marinediesel.uk</a:t>
            </a:r>
          </a:p>
          <a:p>
            <a:pPr eaLnBrk="1" hangingPunct="1"/>
            <a:r>
              <a:rPr lang="en-US" b="1" cap="all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Motorship.com</a:t>
            </a:r>
          </a:p>
          <a:p>
            <a:pPr eaLnBrk="1" hangingPunct="1"/>
            <a:r>
              <a:rPr lang="en-US" b="1" cap="all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Wikipedia.org</a:t>
            </a:r>
          </a:p>
          <a:p>
            <a:pPr eaLnBrk="1" hangingPunct="1"/>
            <a:r>
              <a:rPr lang="en-US" b="1" cap="all" dirty="0" err="1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Marpol</a:t>
            </a:r>
            <a:r>
              <a:rPr lang="en-US" b="1" cap="all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 73/78 </a:t>
            </a:r>
          </a:p>
          <a:p>
            <a:r>
              <a:rPr lang="en-US" b="1" cap="all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WALLENIUS MARINE</a:t>
            </a:r>
          </a:p>
          <a:p>
            <a:r>
              <a:rPr lang="en-US" b="1" cap="all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Gcaptain.com</a:t>
            </a:r>
          </a:p>
          <a:p>
            <a:r>
              <a:rPr lang="en-US" b="1" cap="all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www.dnv.com</a:t>
            </a:r>
          </a:p>
          <a:p>
            <a:pPr>
              <a:buNone/>
            </a:pPr>
            <a:endParaRPr lang="en-US" b="1" cap="all" dirty="0" smtClean="0">
              <a:ln>
                <a:solidFill>
                  <a:schemeClr val="tx1"/>
                </a:solidFill>
              </a:ln>
              <a:solidFill>
                <a:srgbClr val="00B0F0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  <a:p>
            <a:endParaRPr lang="en-US" b="1" cap="all" dirty="0" smtClean="0">
              <a:ln>
                <a:solidFill>
                  <a:schemeClr val="tx1"/>
                </a:solidFill>
              </a:ln>
              <a:solidFill>
                <a:srgbClr val="00B0F0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  <a:p>
            <a:pPr eaLnBrk="1" hangingPunct="1"/>
            <a:endParaRPr lang="en-US" b="1" cap="all" dirty="0" smtClean="0">
              <a:ln>
                <a:solidFill>
                  <a:schemeClr val="tx1"/>
                </a:solidFill>
              </a:ln>
              <a:solidFill>
                <a:srgbClr val="00B0F0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 advTm="2683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"/>
            <a:ext cx="9144000" cy="75405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ACKNOWLEGEMENT</a:t>
            </a:r>
            <a:endParaRPr lang="en-US" sz="43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2667000"/>
            <a:ext cx="9144000" cy="2092881"/>
          </a:xfrm>
          <a:prstGeom prst="rect">
            <a:avLst/>
          </a:prstGeom>
          <a:solidFill>
            <a:srgbClr val="00B0F0">
              <a:alpha val="38000"/>
            </a:srgbClr>
          </a:solidFill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Principal &amp; Head, </a:t>
            </a:r>
            <a:r>
              <a:rPr lang="en-US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Mr.Ajoy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Chatterjee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Vice Principal, </a:t>
            </a:r>
            <a:r>
              <a:rPr lang="en-US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Capt.Phillip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John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Course </a:t>
            </a:r>
            <a:r>
              <a:rPr lang="en-US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Incharge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Mr. R K Joshi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Soft Skill Trainer, </a:t>
            </a:r>
            <a:r>
              <a:rPr lang="en-US" sz="2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Mrs.Meena</a:t>
            </a: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Ravi  Shankar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other faculty members.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MRS\Desktop\Thank-You-Natures-Wallpap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0352"/>
            <a:ext cx="9144000" cy="4187952"/>
          </a:xfrm>
          <a:noFill/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HOPE OUR PRESENTATION WAS QUITE EDUCATIONAL</a:t>
            </a:r>
          </a:p>
          <a:p>
            <a:r>
              <a:rPr lang="en-US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THANK YOU FOR YOUR PATIENT LISTENING</a:t>
            </a:r>
          </a:p>
          <a:p>
            <a:r>
              <a:rPr lang="en-US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DO YOU HAVE ANY QUESTIONS?</a:t>
            </a:r>
            <a:endParaRPr lang="en-US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RS\Desktop\10144239-green-energy-collage-solar-panels-wind-power-pyl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FUTURE ENERGY RESOURCES</a:t>
            </a:r>
            <a:endParaRPr lang="en-US" sz="3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762000"/>
            <a:ext cx="8915400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3600" b="1" dirty="0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 Electric Propulsion.</a:t>
            </a:r>
          </a:p>
          <a:p>
            <a:r>
              <a:rPr lang="en-US" sz="3600" b="1" dirty="0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Gas-Fuelled Ships.</a:t>
            </a:r>
          </a:p>
          <a:p>
            <a:r>
              <a:rPr lang="en-US" sz="3600" b="1" dirty="0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 Fuels Based On Renewable Energy</a:t>
            </a:r>
            <a:r>
              <a:rPr lang="en-US" sz="3600" b="1" dirty="0" smtClean="0">
                <a:ln/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 advTm="15569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144000" cy="6248400"/>
          </a:xfrm>
          <a:prstGeom prst="rect">
            <a:avLst/>
          </a:prstGeom>
          <a:solidFill>
            <a:schemeClr val="accent1">
              <a:alpha val="62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609600"/>
            <a:ext cx="9144000" cy="2667000"/>
          </a:xfrm>
          <a:solidFill>
            <a:schemeClr val="accent3">
              <a:lumMod val="60000"/>
              <a:lumOff val="40000"/>
              <a:alpha val="50000"/>
            </a:schemeClr>
          </a:solidFill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Hydrogen Fuel Cells</a:t>
            </a:r>
          </a:p>
          <a:p>
            <a:endParaRPr lang="en-US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MCFC power unit cell was the first fuel cell to be installed on a merchant ship named </a:t>
            </a:r>
            <a:r>
              <a:rPr lang="en-US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Viking Lady. </a:t>
            </a:r>
          </a:p>
          <a:p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0"/>
            <a:ext cx="7010400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ELECTRIC PROPULSION</a:t>
            </a:r>
          </a:p>
          <a:p>
            <a:pPr algn="ctr"/>
            <a:endParaRPr lang="en-US" sz="3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5163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9144000" cy="632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PRINCIPLE OF HYBRID FUEL CELL PROPULSION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3572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CHEMICAL PROCESSES INSIDE AN MCFC</a:t>
            </a:r>
            <a:endParaRPr lang="en-US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AB\Desktop\transtech wtv 2040\w20111111_797694_4ebd486e2da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372600" cy="609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GAS-FUELED SHIPS – LNG </a:t>
            </a:r>
            <a:endParaRPr lang="en-US" sz="3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4953000" cy="2971800"/>
          </a:xfrm>
          <a:solidFill>
            <a:schemeClr val="accent3">
              <a:lumMod val="60000"/>
              <a:lumOff val="40000"/>
              <a:alpha val="36000"/>
            </a:schemeClr>
          </a:solidFill>
        </p:spPr>
        <p:txBody>
          <a:bodyPr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ADVANTAGES:-</a:t>
            </a:r>
          </a:p>
          <a:p>
            <a:pPr>
              <a:buNone/>
            </a:pPr>
            <a:endParaRPr lang="en-US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LNG is a potential solution.</a:t>
            </a:r>
          </a:p>
          <a:p>
            <a:endParaRPr lang="en-US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Reduction in Sox and </a:t>
            </a:r>
            <a:r>
              <a:rPr lang="en-US" sz="1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Nox</a:t>
            </a:r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endParaRPr lang="en-US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Reduction in CO2 </a:t>
            </a:r>
            <a:r>
              <a:rPr lang="en-US" sz="1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upto</a:t>
            </a:r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20%.</a:t>
            </a:r>
          </a:p>
          <a:p>
            <a:endParaRPr lang="en-US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 </a:t>
            </a:r>
            <a:r>
              <a:rPr lang="en-US" sz="1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Sulphur</a:t>
            </a:r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content in marine fuel 1%.</a:t>
            </a:r>
          </a:p>
          <a:p>
            <a:endParaRPr lang="en-US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By 2015, marine fuels should contain at most 0.1 percent </a:t>
            </a:r>
            <a:r>
              <a:rPr lang="en-US" sz="1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Sulphur</a:t>
            </a:r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endParaRPr lang="en-US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25741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733800"/>
            <a:ext cx="9144000" cy="10668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Vessels using LNG as a fuel is low, but increasing. </a:t>
            </a:r>
          </a:p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 require significant investments to increase the percentage of ports.</a:t>
            </a:r>
          </a:p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 costs a lot of money to convert motor systems to use LNG.</a:t>
            </a:r>
          </a:p>
          <a:p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At present LNG is a cheaper fuel but what about future.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630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CONCERNS ABOUT LNG</a:t>
            </a:r>
            <a:endParaRPr lang="en-US" sz="3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21216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"/>
            <a:ext cx="9144000" cy="584775"/>
          </a:xfrm>
          <a:prstGeom prst="rect">
            <a:avLst/>
          </a:prstGeom>
          <a:solidFill>
            <a:srgbClr val="00B0F0">
              <a:alpha val="0"/>
            </a:srgbClr>
          </a:solidFill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AUXILIARY PROPULSION</a:t>
            </a:r>
          </a:p>
        </p:txBody>
      </p:sp>
      <p:pic>
        <p:nvPicPr>
          <p:cNvPr id="30722" name="Picture 2" descr="http://www.motorship.com/__data/assets/image/0008/710378/planetsolar-boat-hd-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</p:spPr>
      </p:pic>
      <p:pic>
        <p:nvPicPr>
          <p:cNvPr id="6" name="SOLAR 2 JOIN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486400" y="4419600"/>
            <a:ext cx="365760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0" y="48768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TYPES</a:t>
            </a:r>
          </a:p>
          <a:p>
            <a:pPr marL="342900" indent="-342900">
              <a:buAutoNum type="arabicPeriod"/>
            </a:pP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WIND ENERGY</a:t>
            </a:r>
          </a:p>
          <a:p>
            <a:pPr marL="342900" indent="-342900">
              <a:buAutoNum type="arabicPeriod"/>
            </a:pP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WAVE ENERGY</a:t>
            </a:r>
          </a:p>
          <a:p>
            <a:pPr marL="342900" indent="-342900">
              <a:buAutoNum type="arabicPeriod"/>
            </a:pP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SOLAR ENERGY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16973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1503</TotalTime>
  <Words>572</Words>
  <Application>Microsoft Office PowerPoint</Application>
  <PresentationFormat>On-screen Show (4:3)</PresentationFormat>
  <Paragraphs>126</Paragraphs>
  <Slides>29</Slides>
  <Notes>6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Aspect</vt:lpstr>
      <vt:lpstr>WORLD TECHNICAL VISION 2040</vt:lpstr>
      <vt:lpstr>   INTRODUCTION</vt:lpstr>
      <vt:lpstr>FUTURE ENERGY RESOURCES</vt:lpstr>
      <vt:lpstr>Slide 4</vt:lpstr>
      <vt:lpstr>Slide 5</vt:lpstr>
      <vt:lpstr>Slide 6</vt:lpstr>
      <vt:lpstr>GAS-FUELED SHIPS – LNG </vt:lpstr>
      <vt:lpstr>Slide 8</vt:lpstr>
      <vt:lpstr>Slide 9</vt:lpstr>
      <vt:lpstr>Slide 10</vt:lpstr>
      <vt:lpstr>2. IMPROVED HULL DESIGN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ROAD TO ZERO EMISSION</vt:lpstr>
      <vt:lpstr>Slide 23</vt:lpstr>
      <vt:lpstr>Slide 24</vt:lpstr>
      <vt:lpstr>Slide 25</vt:lpstr>
      <vt:lpstr>Slide 26</vt:lpstr>
      <vt:lpstr>REFERENCE: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TECHNICAL VISION 2040</dc:title>
  <dc:creator>LAB</dc:creator>
  <cp:lastModifiedBy>MRS</cp:lastModifiedBy>
  <cp:revision>199</cp:revision>
  <dcterms:created xsi:type="dcterms:W3CDTF">2014-02-25T15:11:41Z</dcterms:created>
  <dcterms:modified xsi:type="dcterms:W3CDTF">2014-03-07T07:39:57Z</dcterms:modified>
</cp:coreProperties>
</file>