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charts/chart6.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75" r:id="rId3"/>
    <p:sldId id="266" r:id="rId4"/>
    <p:sldId id="257" r:id="rId5"/>
    <p:sldId id="264" r:id="rId6"/>
    <p:sldId id="267" r:id="rId7"/>
    <p:sldId id="258" r:id="rId8"/>
    <p:sldId id="259" r:id="rId9"/>
    <p:sldId id="265" r:id="rId10"/>
    <p:sldId id="260" r:id="rId11"/>
    <p:sldId id="261" r:id="rId12"/>
    <p:sldId id="262"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p:scale>
          <a:sx n="60" d="100"/>
          <a:sy n="60" d="100"/>
        </p:scale>
        <p:origin x="-78" y="21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1.%20MPSEZ%20tasks\3.%20Large%20tasks\7.%20Business%20Development%20200511\0.%20Minor%20Tasks\6.%20Tech%20in%20ports%20&amp;%20shipping%20Mar%201,%202013\Graph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1.%20MPSEZ%20tasks\3.%20Large%20tasks\7.%20Business%20Development%20200511\0.%20Minor%20Tasks\6.%20Tech%20in%20ports%20&amp;%20shipping%20Mar%201,%202013\Graph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1.%20MPSEZ%20tasks\3.%20Large%20tasks\7.%20Business%20Development%20200511\0.%20Minor%20Tasks\4.%20PPT%20-%20KD%20Jan%2029,%202013\APSEZ%20Cargo%20&amp;%20Vessels%20handled.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D:\1.%20MPSEZ%20tasks\3.%20Large%20tasks\7.%20Business%20Development%20200511\0.%20Minor%20Tasks\4.%20PPT%20-%20KD%20Jan%2029,%202013\APSEZ%20Cargo%20&amp;%20Vessels%20handled.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Book2"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Book2"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stacked"/>
        <c:ser>
          <c:idx val="0"/>
          <c:order val="0"/>
          <c:tx>
            <c:strRef>
              <c:f>Sheet1!$A$25</c:f>
              <c:strCache>
                <c:ptCount val="1"/>
                <c:pt idx="0">
                  <c:v>Mundra</c:v>
                </c:pt>
              </c:strCache>
            </c:strRef>
          </c:tx>
          <c:cat>
            <c:strRef>
              <c:f>Sheet1!$B$24:$O$24</c:f>
              <c:strCache>
                <c:ptCount val="14"/>
                <c:pt idx="0">
                  <c:v>FY 02</c:v>
                </c:pt>
                <c:pt idx="1">
                  <c:v>FY 03</c:v>
                </c:pt>
                <c:pt idx="2">
                  <c:v>FY 04</c:v>
                </c:pt>
                <c:pt idx="3">
                  <c:v>FY 05</c:v>
                </c:pt>
                <c:pt idx="4">
                  <c:v>FY 06</c:v>
                </c:pt>
                <c:pt idx="5">
                  <c:v>FY 07</c:v>
                </c:pt>
                <c:pt idx="6">
                  <c:v>FY 08</c:v>
                </c:pt>
                <c:pt idx="7">
                  <c:v>FY 09</c:v>
                </c:pt>
                <c:pt idx="8">
                  <c:v>FY 10</c:v>
                </c:pt>
                <c:pt idx="9">
                  <c:v>FY 11</c:v>
                </c:pt>
                <c:pt idx="10">
                  <c:v>FY 12</c:v>
                </c:pt>
                <c:pt idx="11">
                  <c:v>FY 13</c:v>
                </c:pt>
                <c:pt idx="12">
                  <c:v>FY 14</c:v>
                </c:pt>
                <c:pt idx="13">
                  <c:v>FY 15</c:v>
                </c:pt>
              </c:strCache>
            </c:strRef>
          </c:cat>
          <c:val>
            <c:numRef>
              <c:f>Sheet1!$B$25:$O$25</c:f>
              <c:numCache>
                <c:formatCode>General</c:formatCode>
                <c:ptCount val="14"/>
                <c:pt idx="0">
                  <c:v>5</c:v>
                </c:pt>
                <c:pt idx="1">
                  <c:v>12</c:v>
                </c:pt>
                <c:pt idx="2">
                  <c:v>30</c:v>
                </c:pt>
                <c:pt idx="3">
                  <c:v>30</c:v>
                </c:pt>
                <c:pt idx="4">
                  <c:v>55</c:v>
                </c:pt>
                <c:pt idx="5">
                  <c:v>55</c:v>
                </c:pt>
                <c:pt idx="6">
                  <c:v>55</c:v>
                </c:pt>
                <c:pt idx="7">
                  <c:v>55</c:v>
                </c:pt>
                <c:pt idx="8">
                  <c:v>56</c:v>
                </c:pt>
                <c:pt idx="9">
                  <c:v>116</c:v>
                </c:pt>
                <c:pt idx="10">
                  <c:v>141</c:v>
                </c:pt>
                <c:pt idx="11">
                  <c:v>156</c:v>
                </c:pt>
                <c:pt idx="12">
                  <c:v>171</c:v>
                </c:pt>
                <c:pt idx="13">
                  <c:v>211</c:v>
                </c:pt>
              </c:numCache>
            </c:numRef>
          </c:val>
        </c:ser>
        <c:ser>
          <c:idx val="1"/>
          <c:order val="1"/>
          <c:tx>
            <c:strRef>
              <c:f>Sheet1!$A$26</c:f>
              <c:strCache>
                <c:ptCount val="1"/>
                <c:pt idx="0">
                  <c:v>Dahej</c:v>
                </c:pt>
              </c:strCache>
            </c:strRef>
          </c:tx>
          <c:cat>
            <c:strRef>
              <c:f>Sheet1!$B$24:$O$24</c:f>
              <c:strCache>
                <c:ptCount val="14"/>
                <c:pt idx="0">
                  <c:v>FY 02</c:v>
                </c:pt>
                <c:pt idx="1">
                  <c:v>FY 03</c:v>
                </c:pt>
                <c:pt idx="2">
                  <c:v>FY 04</c:v>
                </c:pt>
                <c:pt idx="3">
                  <c:v>FY 05</c:v>
                </c:pt>
                <c:pt idx="4">
                  <c:v>FY 06</c:v>
                </c:pt>
                <c:pt idx="5">
                  <c:v>FY 07</c:v>
                </c:pt>
                <c:pt idx="6">
                  <c:v>FY 08</c:v>
                </c:pt>
                <c:pt idx="7">
                  <c:v>FY 09</c:v>
                </c:pt>
                <c:pt idx="8">
                  <c:v>FY 10</c:v>
                </c:pt>
                <c:pt idx="9">
                  <c:v>FY 11</c:v>
                </c:pt>
                <c:pt idx="10">
                  <c:v>FY 12</c:v>
                </c:pt>
                <c:pt idx="11">
                  <c:v>FY 13</c:v>
                </c:pt>
                <c:pt idx="12">
                  <c:v>FY 14</c:v>
                </c:pt>
                <c:pt idx="13">
                  <c:v>FY 15</c:v>
                </c:pt>
              </c:strCache>
            </c:strRef>
          </c:cat>
          <c:val>
            <c:numRef>
              <c:f>Sheet1!$B$26:$O$26</c:f>
              <c:numCache>
                <c:formatCode>General</c:formatCode>
                <c:ptCount val="14"/>
                <c:pt idx="9">
                  <c:v>20</c:v>
                </c:pt>
                <c:pt idx="10">
                  <c:v>20</c:v>
                </c:pt>
                <c:pt idx="11">
                  <c:v>20</c:v>
                </c:pt>
                <c:pt idx="12">
                  <c:v>20</c:v>
                </c:pt>
                <c:pt idx="13">
                  <c:v>20</c:v>
                </c:pt>
              </c:numCache>
            </c:numRef>
          </c:val>
        </c:ser>
        <c:ser>
          <c:idx val="2"/>
          <c:order val="2"/>
          <c:tx>
            <c:strRef>
              <c:f>Sheet1!$A$27</c:f>
              <c:strCache>
                <c:ptCount val="1"/>
                <c:pt idx="0">
                  <c:v>Mormugao</c:v>
                </c:pt>
              </c:strCache>
            </c:strRef>
          </c:tx>
          <c:cat>
            <c:strRef>
              <c:f>Sheet1!$B$24:$O$24</c:f>
              <c:strCache>
                <c:ptCount val="14"/>
                <c:pt idx="0">
                  <c:v>FY 02</c:v>
                </c:pt>
                <c:pt idx="1">
                  <c:v>FY 03</c:v>
                </c:pt>
                <c:pt idx="2">
                  <c:v>FY 04</c:v>
                </c:pt>
                <c:pt idx="3">
                  <c:v>FY 05</c:v>
                </c:pt>
                <c:pt idx="4">
                  <c:v>FY 06</c:v>
                </c:pt>
                <c:pt idx="5">
                  <c:v>FY 07</c:v>
                </c:pt>
                <c:pt idx="6">
                  <c:v>FY 08</c:v>
                </c:pt>
                <c:pt idx="7">
                  <c:v>FY 09</c:v>
                </c:pt>
                <c:pt idx="8">
                  <c:v>FY 10</c:v>
                </c:pt>
                <c:pt idx="9">
                  <c:v>FY 11</c:v>
                </c:pt>
                <c:pt idx="10">
                  <c:v>FY 12</c:v>
                </c:pt>
                <c:pt idx="11">
                  <c:v>FY 13</c:v>
                </c:pt>
                <c:pt idx="12">
                  <c:v>FY 14</c:v>
                </c:pt>
                <c:pt idx="13">
                  <c:v>FY 15</c:v>
                </c:pt>
              </c:strCache>
            </c:strRef>
          </c:cat>
          <c:val>
            <c:numRef>
              <c:f>Sheet1!$B$27:$O$27</c:f>
              <c:numCache>
                <c:formatCode>General</c:formatCode>
                <c:ptCount val="14"/>
                <c:pt idx="11">
                  <c:v>10</c:v>
                </c:pt>
                <c:pt idx="12">
                  <c:v>10</c:v>
                </c:pt>
                <c:pt idx="13">
                  <c:v>10</c:v>
                </c:pt>
              </c:numCache>
            </c:numRef>
          </c:val>
        </c:ser>
        <c:ser>
          <c:idx val="3"/>
          <c:order val="3"/>
          <c:tx>
            <c:strRef>
              <c:f>Sheet1!$A$28</c:f>
              <c:strCache>
                <c:ptCount val="1"/>
                <c:pt idx="0">
                  <c:v>Hazira</c:v>
                </c:pt>
              </c:strCache>
            </c:strRef>
          </c:tx>
          <c:cat>
            <c:strRef>
              <c:f>Sheet1!$B$24:$O$24</c:f>
              <c:strCache>
                <c:ptCount val="14"/>
                <c:pt idx="0">
                  <c:v>FY 02</c:v>
                </c:pt>
                <c:pt idx="1">
                  <c:v>FY 03</c:v>
                </c:pt>
                <c:pt idx="2">
                  <c:v>FY 04</c:v>
                </c:pt>
                <c:pt idx="3">
                  <c:v>FY 05</c:v>
                </c:pt>
                <c:pt idx="4">
                  <c:v>FY 06</c:v>
                </c:pt>
                <c:pt idx="5">
                  <c:v>FY 07</c:v>
                </c:pt>
                <c:pt idx="6">
                  <c:v>FY 08</c:v>
                </c:pt>
                <c:pt idx="7">
                  <c:v>FY 09</c:v>
                </c:pt>
                <c:pt idx="8">
                  <c:v>FY 10</c:v>
                </c:pt>
                <c:pt idx="9">
                  <c:v>FY 11</c:v>
                </c:pt>
                <c:pt idx="10">
                  <c:v>FY 12</c:v>
                </c:pt>
                <c:pt idx="11">
                  <c:v>FY 13</c:v>
                </c:pt>
                <c:pt idx="12">
                  <c:v>FY 14</c:v>
                </c:pt>
                <c:pt idx="13">
                  <c:v>FY 15</c:v>
                </c:pt>
              </c:strCache>
            </c:strRef>
          </c:cat>
          <c:val>
            <c:numRef>
              <c:f>Sheet1!$B$28:$O$28</c:f>
              <c:numCache>
                <c:formatCode>General</c:formatCode>
                <c:ptCount val="14"/>
                <c:pt idx="11">
                  <c:v>15</c:v>
                </c:pt>
                <c:pt idx="12">
                  <c:v>35</c:v>
                </c:pt>
                <c:pt idx="13">
                  <c:v>35</c:v>
                </c:pt>
              </c:numCache>
            </c:numRef>
          </c:val>
        </c:ser>
        <c:ser>
          <c:idx val="4"/>
          <c:order val="4"/>
          <c:tx>
            <c:strRef>
              <c:f>Sheet1!$A$29</c:f>
              <c:strCache>
                <c:ptCount val="1"/>
                <c:pt idx="0">
                  <c:v>Vizag</c:v>
                </c:pt>
              </c:strCache>
            </c:strRef>
          </c:tx>
          <c:cat>
            <c:strRef>
              <c:f>Sheet1!$B$24:$O$24</c:f>
              <c:strCache>
                <c:ptCount val="14"/>
                <c:pt idx="0">
                  <c:v>FY 02</c:v>
                </c:pt>
                <c:pt idx="1">
                  <c:v>FY 03</c:v>
                </c:pt>
                <c:pt idx="2">
                  <c:v>FY 04</c:v>
                </c:pt>
                <c:pt idx="3">
                  <c:v>FY 05</c:v>
                </c:pt>
                <c:pt idx="4">
                  <c:v>FY 06</c:v>
                </c:pt>
                <c:pt idx="5">
                  <c:v>FY 07</c:v>
                </c:pt>
                <c:pt idx="6">
                  <c:v>FY 08</c:v>
                </c:pt>
                <c:pt idx="7">
                  <c:v>FY 09</c:v>
                </c:pt>
                <c:pt idx="8">
                  <c:v>FY 10</c:v>
                </c:pt>
                <c:pt idx="9">
                  <c:v>FY 11</c:v>
                </c:pt>
                <c:pt idx="10">
                  <c:v>FY 12</c:v>
                </c:pt>
                <c:pt idx="11">
                  <c:v>FY 13</c:v>
                </c:pt>
                <c:pt idx="12">
                  <c:v>FY 14</c:v>
                </c:pt>
                <c:pt idx="13">
                  <c:v>FY 15</c:v>
                </c:pt>
              </c:strCache>
            </c:strRef>
          </c:cat>
          <c:val>
            <c:numRef>
              <c:f>Sheet1!$B$29:$O$29</c:f>
              <c:numCache>
                <c:formatCode>General</c:formatCode>
                <c:ptCount val="14"/>
                <c:pt idx="12">
                  <c:v>6</c:v>
                </c:pt>
                <c:pt idx="13">
                  <c:v>6</c:v>
                </c:pt>
              </c:numCache>
            </c:numRef>
          </c:val>
        </c:ser>
        <c:ser>
          <c:idx val="5"/>
          <c:order val="5"/>
          <c:tx>
            <c:strRef>
              <c:f>Sheet1!$A$30</c:f>
              <c:strCache>
                <c:ptCount val="1"/>
                <c:pt idx="0">
                  <c:v>Abbot</c:v>
                </c:pt>
              </c:strCache>
            </c:strRef>
          </c:tx>
          <c:cat>
            <c:strRef>
              <c:f>Sheet1!$B$24:$O$24</c:f>
              <c:strCache>
                <c:ptCount val="14"/>
                <c:pt idx="0">
                  <c:v>FY 02</c:v>
                </c:pt>
                <c:pt idx="1">
                  <c:v>FY 03</c:v>
                </c:pt>
                <c:pt idx="2">
                  <c:v>FY 04</c:v>
                </c:pt>
                <c:pt idx="3">
                  <c:v>FY 05</c:v>
                </c:pt>
                <c:pt idx="4">
                  <c:v>FY 06</c:v>
                </c:pt>
                <c:pt idx="5">
                  <c:v>FY 07</c:v>
                </c:pt>
                <c:pt idx="6">
                  <c:v>FY 08</c:v>
                </c:pt>
                <c:pt idx="7">
                  <c:v>FY 09</c:v>
                </c:pt>
                <c:pt idx="8">
                  <c:v>FY 10</c:v>
                </c:pt>
                <c:pt idx="9">
                  <c:v>FY 11</c:v>
                </c:pt>
                <c:pt idx="10">
                  <c:v>FY 12</c:v>
                </c:pt>
                <c:pt idx="11">
                  <c:v>FY 13</c:v>
                </c:pt>
                <c:pt idx="12">
                  <c:v>FY 14</c:v>
                </c:pt>
                <c:pt idx="13">
                  <c:v>FY 15</c:v>
                </c:pt>
              </c:strCache>
            </c:strRef>
          </c:cat>
          <c:val>
            <c:numRef>
              <c:f>Sheet1!$B$30:$O$30</c:f>
              <c:numCache>
                <c:formatCode>General</c:formatCode>
                <c:ptCount val="14"/>
                <c:pt idx="10">
                  <c:v>50</c:v>
                </c:pt>
                <c:pt idx="11">
                  <c:v>50</c:v>
                </c:pt>
                <c:pt idx="12">
                  <c:v>50</c:v>
                </c:pt>
                <c:pt idx="13">
                  <c:v>50</c:v>
                </c:pt>
              </c:numCache>
            </c:numRef>
          </c:val>
        </c:ser>
        <c:gapWidth val="54"/>
        <c:overlap val="100"/>
        <c:axId val="52157824"/>
        <c:axId val="52434048"/>
      </c:barChart>
      <c:catAx>
        <c:axId val="52157824"/>
        <c:scaling>
          <c:orientation val="minMax"/>
        </c:scaling>
        <c:axPos val="b"/>
        <c:tickLblPos val="nextTo"/>
        <c:txPr>
          <a:bodyPr/>
          <a:lstStyle/>
          <a:p>
            <a:pPr>
              <a:defRPr lang="en-IN"/>
            </a:pPr>
            <a:endParaRPr lang="en-US"/>
          </a:p>
        </c:txPr>
        <c:crossAx val="52434048"/>
        <c:crosses val="autoZero"/>
        <c:auto val="1"/>
        <c:lblAlgn val="ctr"/>
        <c:lblOffset val="100"/>
      </c:catAx>
      <c:valAx>
        <c:axId val="52434048"/>
        <c:scaling>
          <c:orientation val="minMax"/>
        </c:scaling>
        <c:axPos val="l"/>
        <c:numFmt formatCode="General" sourceLinked="1"/>
        <c:tickLblPos val="nextTo"/>
        <c:txPr>
          <a:bodyPr/>
          <a:lstStyle/>
          <a:p>
            <a:pPr>
              <a:defRPr lang="en-IN"/>
            </a:pPr>
            <a:endParaRPr lang="en-US"/>
          </a:p>
        </c:txPr>
        <c:crossAx val="52157824"/>
        <c:crosses val="autoZero"/>
        <c:crossBetween val="between"/>
      </c:valAx>
    </c:plotArea>
    <c:legend>
      <c:legendPos val="b"/>
      <c:layout/>
      <c:spPr>
        <a:ln>
          <a:noFill/>
        </a:ln>
      </c:spPr>
      <c:txPr>
        <a:bodyPr/>
        <a:lstStyle/>
        <a:p>
          <a:pPr>
            <a:defRPr lang="en-IN"/>
          </a:pPr>
          <a:endParaRPr lang="en-US"/>
        </a:p>
      </c:txPr>
    </c:legend>
    <c:plotVisOnly val="1"/>
  </c:chart>
  <c:spPr>
    <a:noFill/>
    <a:ln>
      <a:noFill/>
    </a:ln>
  </c:spPr>
  <c:txPr>
    <a:bodyPr/>
    <a:lstStyle/>
    <a:p>
      <a:pPr>
        <a:defRPr>
          <a:latin typeface="Arial" pitchFamily="34" charset="0"/>
          <a:cs typeface="Arial" pitchFamily="34" charset="0"/>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IN"/>
            </a:pPr>
            <a:r>
              <a:rPr lang="en-US" dirty="0"/>
              <a:t>Cargo handled (Apr - Jan 2013) </a:t>
            </a:r>
            <a:endParaRPr lang="en-US" dirty="0" smtClean="0"/>
          </a:p>
          <a:p>
            <a:pPr>
              <a:defRPr lang="en-IN"/>
            </a:pPr>
            <a:r>
              <a:rPr lang="en-US" dirty="0" smtClean="0"/>
              <a:t>(</a:t>
            </a:r>
            <a:r>
              <a:rPr lang="en-US" dirty="0"/>
              <a:t>Million MT)</a:t>
            </a:r>
          </a:p>
        </c:rich>
      </c:tx>
      <c:layout/>
    </c:title>
    <c:plotArea>
      <c:layout/>
      <c:barChart>
        <c:barDir val="bar"/>
        <c:grouping val="clustered"/>
        <c:ser>
          <c:idx val="0"/>
          <c:order val="0"/>
          <c:tx>
            <c:strRef>
              <c:f>Sheet4!$C$2</c:f>
              <c:strCache>
                <c:ptCount val="1"/>
                <c:pt idx="0">
                  <c:v>Cargo handled (Apr - Jan 2013) (Million MT)</c:v>
                </c:pt>
              </c:strCache>
            </c:strRef>
          </c:tx>
          <c:dPt>
            <c:idx val="11"/>
            <c:spPr>
              <a:solidFill>
                <a:srgbClr val="92D050"/>
              </a:solidFill>
            </c:spPr>
          </c:dPt>
          <c:dLbls>
            <c:txPr>
              <a:bodyPr/>
              <a:lstStyle/>
              <a:p>
                <a:pPr>
                  <a:defRPr lang="en-IN"/>
                </a:pPr>
                <a:endParaRPr lang="en-US"/>
              </a:p>
            </c:txPr>
            <c:showVal val="1"/>
          </c:dLbls>
          <c:cat>
            <c:strRef>
              <c:f>Sheet4!$B$3:$B$15</c:f>
              <c:strCache>
                <c:ptCount val="13"/>
                <c:pt idx="0">
                  <c:v>Ennore</c:v>
                </c:pt>
                <c:pt idx="1">
                  <c:v>Mormugao</c:v>
                </c:pt>
                <c:pt idx="2">
                  <c:v>Cochin</c:v>
                </c:pt>
                <c:pt idx="3">
                  <c:v>V.O. Chidambaranar</c:v>
                </c:pt>
                <c:pt idx="4">
                  <c:v>New Mangalore</c:v>
                </c:pt>
                <c:pt idx="5">
                  <c:v>Kolkata</c:v>
                </c:pt>
                <c:pt idx="6">
                  <c:v>Chennai</c:v>
                </c:pt>
                <c:pt idx="7">
                  <c:v>Paradip</c:v>
                </c:pt>
                <c:pt idx="8">
                  <c:v>Mumbai</c:v>
                </c:pt>
                <c:pt idx="9">
                  <c:v>Visakhapatnam</c:v>
                </c:pt>
                <c:pt idx="10">
                  <c:v>JNPT</c:v>
                </c:pt>
                <c:pt idx="11">
                  <c:v>APSEZ Mundra</c:v>
                </c:pt>
                <c:pt idx="12">
                  <c:v>Kandla</c:v>
                </c:pt>
              </c:strCache>
            </c:strRef>
          </c:cat>
          <c:val>
            <c:numRef>
              <c:f>Sheet4!$C$3:$C$15</c:f>
              <c:numCache>
                <c:formatCode>0</c:formatCode>
                <c:ptCount val="13"/>
                <c:pt idx="0">
                  <c:v>14.264000000000001</c:v>
                </c:pt>
                <c:pt idx="1">
                  <c:v>15.934000000000001</c:v>
                </c:pt>
                <c:pt idx="2">
                  <c:v>16.536000000000001</c:v>
                </c:pt>
                <c:pt idx="3">
                  <c:v>23.56</c:v>
                </c:pt>
                <c:pt idx="4">
                  <c:v>30.494</c:v>
                </c:pt>
                <c:pt idx="5">
                  <c:v>32.402000000000001</c:v>
                </c:pt>
                <c:pt idx="6">
                  <c:v>44.336000000000006</c:v>
                </c:pt>
                <c:pt idx="7">
                  <c:v>46.61</c:v>
                </c:pt>
                <c:pt idx="8">
                  <c:v>48.522000000000013</c:v>
                </c:pt>
                <c:pt idx="9">
                  <c:v>49.153000000000006</c:v>
                </c:pt>
                <c:pt idx="10">
                  <c:v>53.765000000000022</c:v>
                </c:pt>
                <c:pt idx="11">
                  <c:v>67.440000000000026</c:v>
                </c:pt>
                <c:pt idx="12">
                  <c:v>78.153999999999982</c:v>
                </c:pt>
              </c:numCache>
            </c:numRef>
          </c:val>
        </c:ser>
        <c:axId val="51217536"/>
        <c:axId val="51219072"/>
      </c:barChart>
      <c:catAx>
        <c:axId val="51217536"/>
        <c:scaling>
          <c:orientation val="minMax"/>
        </c:scaling>
        <c:axPos val="l"/>
        <c:tickLblPos val="nextTo"/>
        <c:txPr>
          <a:bodyPr/>
          <a:lstStyle/>
          <a:p>
            <a:pPr>
              <a:defRPr lang="en-IN"/>
            </a:pPr>
            <a:endParaRPr lang="en-US"/>
          </a:p>
        </c:txPr>
        <c:crossAx val="51219072"/>
        <c:crosses val="autoZero"/>
        <c:auto val="1"/>
        <c:lblAlgn val="ctr"/>
        <c:lblOffset val="100"/>
      </c:catAx>
      <c:valAx>
        <c:axId val="51219072"/>
        <c:scaling>
          <c:orientation val="minMax"/>
        </c:scaling>
        <c:axPos val="b"/>
        <c:numFmt formatCode="0" sourceLinked="1"/>
        <c:tickLblPos val="nextTo"/>
        <c:txPr>
          <a:bodyPr/>
          <a:lstStyle/>
          <a:p>
            <a:pPr>
              <a:defRPr lang="en-IN"/>
            </a:pPr>
            <a:endParaRPr lang="en-US"/>
          </a:p>
        </c:txPr>
        <c:crossAx val="51217536"/>
        <c:crosses val="autoZero"/>
        <c:crossBetween val="between"/>
      </c:valAx>
    </c:plotArea>
    <c:plotVisOnly val="1"/>
  </c:chart>
  <c:txPr>
    <a:bodyPr/>
    <a:lstStyle/>
    <a:p>
      <a:pPr>
        <a:defRPr sz="1200">
          <a:latin typeface="Adani Regular" pitchFamily="2" charset="0"/>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IN"/>
            </a:pPr>
            <a:r>
              <a:rPr lang="en-US" dirty="0"/>
              <a:t>Container Handling (Apr - Jan 2013</a:t>
            </a:r>
            <a:r>
              <a:rPr lang="en-US" dirty="0" smtClean="0"/>
              <a:t>)</a:t>
            </a:r>
          </a:p>
          <a:p>
            <a:pPr>
              <a:defRPr lang="en-IN"/>
            </a:pPr>
            <a:r>
              <a:rPr lang="en-US" dirty="0" smtClean="0"/>
              <a:t>( </a:t>
            </a:r>
            <a:r>
              <a:rPr lang="en-US" dirty="0" err="1"/>
              <a:t>Lakh</a:t>
            </a:r>
            <a:r>
              <a:rPr lang="en-US" dirty="0"/>
              <a:t> TEUs)</a:t>
            </a:r>
          </a:p>
        </c:rich>
      </c:tx>
      <c:layout/>
    </c:title>
    <c:plotArea>
      <c:layout/>
      <c:barChart>
        <c:barDir val="bar"/>
        <c:grouping val="clustered"/>
        <c:ser>
          <c:idx val="0"/>
          <c:order val="0"/>
          <c:tx>
            <c:strRef>
              <c:f>Sheet4!$C$17</c:f>
              <c:strCache>
                <c:ptCount val="1"/>
                <c:pt idx="0">
                  <c:v>Container Handling (Apr - Jan 2013)( Lakh TEUs)</c:v>
                </c:pt>
              </c:strCache>
            </c:strRef>
          </c:tx>
          <c:dPt>
            <c:idx val="10"/>
            <c:spPr>
              <a:solidFill>
                <a:srgbClr val="92D050"/>
              </a:solidFill>
            </c:spPr>
          </c:dPt>
          <c:dLbls>
            <c:txPr>
              <a:bodyPr/>
              <a:lstStyle/>
              <a:p>
                <a:pPr>
                  <a:defRPr lang="en-IN"/>
                </a:pPr>
                <a:endParaRPr lang="en-US"/>
              </a:p>
            </c:txPr>
            <c:showVal val="1"/>
          </c:dLbls>
          <c:cat>
            <c:strRef>
              <c:f>Sheet4!$B$18:$B$29</c:f>
              <c:strCache>
                <c:ptCount val="12"/>
                <c:pt idx="0">
                  <c:v>Paradip</c:v>
                </c:pt>
                <c:pt idx="1">
                  <c:v>Mormugao</c:v>
                </c:pt>
                <c:pt idx="2">
                  <c:v>New Mangalore</c:v>
                </c:pt>
                <c:pt idx="3">
                  <c:v>Mumbai</c:v>
                </c:pt>
                <c:pt idx="4">
                  <c:v>Kandla</c:v>
                </c:pt>
                <c:pt idx="5">
                  <c:v>Visakhapatnam</c:v>
                </c:pt>
                <c:pt idx="6">
                  <c:v>Cochin</c:v>
                </c:pt>
                <c:pt idx="7">
                  <c:v>V.O. Chidambaranar</c:v>
                </c:pt>
                <c:pt idx="8">
                  <c:v>Kolkata</c:v>
                </c:pt>
                <c:pt idx="9">
                  <c:v>Chennai</c:v>
                </c:pt>
                <c:pt idx="10">
                  <c:v>APSEZ Mundra</c:v>
                </c:pt>
                <c:pt idx="11">
                  <c:v>JNPT</c:v>
                </c:pt>
              </c:strCache>
            </c:strRef>
          </c:cat>
          <c:val>
            <c:numRef>
              <c:f>Sheet4!$C$18:$C$29</c:f>
              <c:numCache>
                <c:formatCode>General</c:formatCode>
                <c:ptCount val="12"/>
                <c:pt idx="0">
                  <c:v>0.11</c:v>
                </c:pt>
                <c:pt idx="1">
                  <c:v>0.18000000000000008</c:v>
                </c:pt>
                <c:pt idx="2">
                  <c:v>0.39000000000000018</c:v>
                </c:pt>
                <c:pt idx="3">
                  <c:v>0.49000000000000016</c:v>
                </c:pt>
                <c:pt idx="4">
                  <c:v>0.97000000000000031</c:v>
                </c:pt>
                <c:pt idx="5">
                  <c:v>2.0499999999999998</c:v>
                </c:pt>
                <c:pt idx="6">
                  <c:v>2.75</c:v>
                </c:pt>
                <c:pt idx="7">
                  <c:v>3.94</c:v>
                </c:pt>
                <c:pt idx="8">
                  <c:v>5.0199999999999996</c:v>
                </c:pt>
                <c:pt idx="9">
                  <c:v>12.96</c:v>
                </c:pt>
                <c:pt idx="10">
                  <c:v>14.209999999999999</c:v>
                </c:pt>
                <c:pt idx="11">
                  <c:v>35.44</c:v>
                </c:pt>
              </c:numCache>
            </c:numRef>
          </c:val>
        </c:ser>
        <c:axId val="52509312"/>
        <c:axId val="52515200"/>
      </c:barChart>
      <c:catAx>
        <c:axId val="52509312"/>
        <c:scaling>
          <c:orientation val="minMax"/>
        </c:scaling>
        <c:axPos val="l"/>
        <c:tickLblPos val="nextTo"/>
        <c:txPr>
          <a:bodyPr/>
          <a:lstStyle/>
          <a:p>
            <a:pPr>
              <a:defRPr lang="en-IN"/>
            </a:pPr>
            <a:endParaRPr lang="en-US"/>
          </a:p>
        </c:txPr>
        <c:crossAx val="52515200"/>
        <c:crosses val="autoZero"/>
        <c:auto val="1"/>
        <c:lblAlgn val="ctr"/>
        <c:lblOffset val="100"/>
      </c:catAx>
      <c:valAx>
        <c:axId val="52515200"/>
        <c:scaling>
          <c:orientation val="minMax"/>
        </c:scaling>
        <c:axPos val="b"/>
        <c:numFmt formatCode="General" sourceLinked="1"/>
        <c:tickLblPos val="nextTo"/>
        <c:txPr>
          <a:bodyPr/>
          <a:lstStyle/>
          <a:p>
            <a:pPr>
              <a:defRPr lang="en-IN"/>
            </a:pPr>
            <a:endParaRPr lang="en-US"/>
          </a:p>
        </c:txPr>
        <c:crossAx val="52509312"/>
        <c:crosses val="autoZero"/>
        <c:crossBetween val="between"/>
      </c:valAx>
    </c:plotArea>
    <c:plotVisOnly val="1"/>
  </c:chart>
  <c:txPr>
    <a:bodyPr/>
    <a:lstStyle/>
    <a:p>
      <a:pPr>
        <a:defRPr sz="1200">
          <a:latin typeface="Adani Regular" pitchFamily="2" charset="0"/>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strRef>
              <c:f>Output!$B$4</c:f>
              <c:strCache>
                <c:ptCount val="1"/>
                <c:pt idx="0">
                  <c:v>Cargo handled - Mundra Port (Mn MT)</c:v>
                </c:pt>
              </c:strCache>
            </c:strRef>
          </c:tx>
          <c:spPr>
            <a:solidFill>
              <a:srgbClr val="0070C0"/>
            </a:solidFill>
            <a:ln w="19050">
              <a:solidFill>
                <a:srgbClr val="92D050"/>
              </a:solidFill>
            </a:ln>
          </c:spPr>
          <c:dLbls>
            <c:txPr>
              <a:bodyPr/>
              <a:lstStyle/>
              <a:p>
                <a:pPr>
                  <a:defRPr lang="en-IN" b="1"/>
                </a:pPr>
                <a:endParaRPr lang="en-US"/>
              </a:p>
            </c:txPr>
            <c:showVal val="1"/>
          </c:dLbls>
          <c:cat>
            <c:strRef>
              <c:f>Output!$C$3:$N$3</c:f>
              <c:strCache>
                <c:ptCount val="7"/>
                <c:pt idx="0">
                  <c:v>FY 07</c:v>
                </c:pt>
                <c:pt idx="1">
                  <c:v>FY 08</c:v>
                </c:pt>
                <c:pt idx="2">
                  <c:v>FY 09</c:v>
                </c:pt>
                <c:pt idx="3">
                  <c:v>FY 10</c:v>
                </c:pt>
                <c:pt idx="4">
                  <c:v>FY 11</c:v>
                </c:pt>
                <c:pt idx="5">
                  <c:v>FY 12</c:v>
                </c:pt>
                <c:pt idx="6">
                  <c:v>FY 13 </c:v>
                </c:pt>
              </c:strCache>
            </c:strRef>
          </c:cat>
          <c:val>
            <c:numRef>
              <c:f>Output!$C$4:$N$4</c:f>
              <c:numCache>
                <c:formatCode>0</c:formatCode>
                <c:ptCount val="7"/>
                <c:pt idx="0">
                  <c:v>19.784432999999982</c:v>
                </c:pt>
                <c:pt idx="1">
                  <c:v>28.795188999999986</c:v>
                </c:pt>
                <c:pt idx="2">
                  <c:v>35.717828275999992</c:v>
                </c:pt>
                <c:pt idx="3">
                  <c:v>40.287789845000006</c:v>
                </c:pt>
                <c:pt idx="4">
                  <c:v>51.683767790999994</c:v>
                </c:pt>
                <c:pt idx="5">
                  <c:v>64.006413308999981</c:v>
                </c:pt>
                <c:pt idx="6">
                  <c:v>81.698181818181681</c:v>
                </c:pt>
              </c:numCache>
            </c:numRef>
          </c:val>
        </c:ser>
        <c:axId val="52525312"/>
        <c:axId val="52543488"/>
      </c:barChart>
      <c:catAx>
        <c:axId val="52525312"/>
        <c:scaling>
          <c:orientation val="minMax"/>
        </c:scaling>
        <c:axPos val="b"/>
        <c:tickLblPos val="nextTo"/>
        <c:txPr>
          <a:bodyPr/>
          <a:lstStyle/>
          <a:p>
            <a:pPr>
              <a:defRPr lang="en-IN"/>
            </a:pPr>
            <a:endParaRPr lang="en-US"/>
          </a:p>
        </c:txPr>
        <c:crossAx val="52543488"/>
        <c:crosses val="autoZero"/>
        <c:auto val="1"/>
        <c:lblAlgn val="ctr"/>
        <c:lblOffset val="100"/>
      </c:catAx>
      <c:valAx>
        <c:axId val="52543488"/>
        <c:scaling>
          <c:orientation val="minMax"/>
        </c:scaling>
        <c:delete val="1"/>
        <c:axPos val="l"/>
        <c:numFmt formatCode="0" sourceLinked="1"/>
        <c:tickLblPos val="nextTo"/>
        <c:crossAx val="52525312"/>
        <c:crosses val="autoZero"/>
        <c:crossBetween val="between"/>
      </c:valAx>
      <c:spPr>
        <a:noFill/>
      </c:spPr>
    </c:plotArea>
    <c:legend>
      <c:legendPos val="b"/>
      <c:legendEntry>
        <c:idx val="0"/>
        <c:txPr>
          <a:bodyPr/>
          <a:lstStyle/>
          <a:p>
            <a:pPr>
              <a:defRPr b="1"/>
            </a:pPr>
            <a:endParaRPr lang="en-US"/>
          </a:p>
        </c:txPr>
      </c:legendEntry>
      <c:layout/>
      <c:txPr>
        <a:bodyPr/>
        <a:lstStyle/>
        <a:p>
          <a:pPr>
            <a:defRPr lang="en-IN"/>
          </a:pPr>
          <a:endParaRPr lang="en-US"/>
        </a:p>
      </c:txPr>
    </c:legend>
    <c:plotVisOnly val="1"/>
  </c:chart>
  <c:spPr>
    <a:noFill/>
    <a:ln>
      <a:noFill/>
    </a:ln>
  </c:spPr>
  <c:txPr>
    <a:bodyPr/>
    <a:lstStyle/>
    <a:p>
      <a:pPr>
        <a:defRPr sz="1200">
          <a:latin typeface="Adani Regular" pitchFamily="2" charset="0"/>
        </a:defRPr>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strRef>
              <c:f>Output!$B$6</c:f>
              <c:strCache>
                <c:ptCount val="1"/>
                <c:pt idx="0">
                  <c:v>Vessels handled - Mundra Port (Nos.)</c:v>
                </c:pt>
              </c:strCache>
            </c:strRef>
          </c:tx>
          <c:spPr>
            <a:solidFill>
              <a:srgbClr val="0070C0"/>
            </a:solidFill>
            <a:ln>
              <a:solidFill>
                <a:srgbClr val="92D050"/>
              </a:solidFill>
            </a:ln>
          </c:spPr>
          <c:dLbls>
            <c:txPr>
              <a:bodyPr/>
              <a:lstStyle/>
              <a:p>
                <a:pPr>
                  <a:defRPr lang="en-IN" b="1"/>
                </a:pPr>
                <a:endParaRPr lang="en-US"/>
              </a:p>
            </c:txPr>
            <c:showVal val="1"/>
          </c:dLbls>
          <c:cat>
            <c:strRef>
              <c:f>Output!$C$3:$N$3</c:f>
              <c:strCache>
                <c:ptCount val="7"/>
                <c:pt idx="0">
                  <c:v>FY 07</c:v>
                </c:pt>
                <c:pt idx="1">
                  <c:v>FY 08</c:v>
                </c:pt>
                <c:pt idx="2">
                  <c:v>FY 09</c:v>
                </c:pt>
                <c:pt idx="3">
                  <c:v>FY 10</c:v>
                </c:pt>
                <c:pt idx="4">
                  <c:v>FY 11</c:v>
                </c:pt>
                <c:pt idx="5">
                  <c:v>FY 12</c:v>
                </c:pt>
                <c:pt idx="6">
                  <c:v>FY 13 </c:v>
                </c:pt>
              </c:strCache>
            </c:strRef>
          </c:cat>
          <c:val>
            <c:numRef>
              <c:f>Output!$C$6:$N$6</c:f>
              <c:numCache>
                <c:formatCode>General</c:formatCode>
                <c:ptCount val="7"/>
                <c:pt idx="0">
                  <c:v>1138</c:v>
                </c:pt>
                <c:pt idx="1">
                  <c:v>1624</c:v>
                </c:pt>
                <c:pt idx="2">
                  <c:v>2171</c:v>
                </c:pt>
                <c:pt idx="3">
                  <c:v>2339</c:v>
                </c:pt>
                <c:pt idx="4">
                  <c:v>2517</c:v>
                </c:pt>
                <c:pt idx="5">
                  <c:v>2577</c:v>
                </c:pt>
                <c:pt idx="6" formatCode="0">
                  <c:v>2665.333333333338</c:v>
                </c:pt>
              </c:numCache>
            </c:numRef>
          </c:val>
        </c:ser>
        <c:axId val="52555776"/>
        <c:axId val="52557312"/>
      </c:barChart>
      <c:catAx>
        <c:axId val="52555776"/>
        <c:scaling>
          <c:orientation val="minMax"/>
        </c:scaling>
        <c:axPos val="b"/>
        <c:tickLblPos val="nextTo"/>
        <c:txPr>
          <a:bodyPr/>
          <a:lstStyle/>
          <a:p>
            <a:pPr>
              <a:defRPr lang="en-IN"/>
            </a:pPr>
            <a:endParaRPr lang="en-US"/>
          </a:p>
        </c:txPr>
        <c:crossAx val="52557312"/>
        <c:crosses val="autoZero"/>
        <c:auto val="1"/>
        <c:lblAlgn val="ctr"/>
        <c:lblOffset val="100"/>
      </c:catAx>
      <c:valAx>
        <c:axId val="52557312"/>
        <c:scaling>
          <c:orientation val="minMax"/>
        </c:scaling>
        <c:delete val="1"/>
        <c:axPos val="l"/>
        <c:numFmt formatCode="General" sourceLinked="1"/>
        <c:tickLblPos val="nextTo"/>
        <c:crossAx val="52555776"/>
        <c:crosses val="autoZero"/>
        <c:crossBetween val="between"/>
      </c:valAx>
      <c:spPr>
        <a:noFill/>
      </c:spPr>
    </c:plotArea>
    <c:legend>
      <c:legendPos val="b"/>
      <c:layout/>
      <c:txPr>
        <a:bodyPr/>
        <a:lstStyle/>
        <a:p>
          <a:pPr>
            <a:defRPr lang="en-IN" b="1"/>
          </a:pPr>
          <a:endParaRPr lang="en-US"/>
        </a:p>
      </c:txPr>
    </c:legend>
    <c:plotVisOnly val="1"/>
  </c:chart>
  <c:spPr>
    <a:noFill/>
    <a:ln>
      <a:noFill/>
    </a:ln>
  </c:spPr>
  <c:txPr>
    <a:bodyPr/>
    <a:lstStyle/>
    <a:p>
      <a:pPr>
        <a:defRPr sz="1200">
          <a:latin typeface="Adani Regular" pitchFamily="2" charset="0"/>
        </a:defRPr>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strRef>
              <c:f>Sheet3!$B$3</c:f>
              <c:strCache>
                <c:ptCount val="1"/>
                <c:pt idx="0">
                  <c:v>Revenues (INR. Crores)</c:v>
                </c:pt>
              </c:strCache>
            </c:strRef>
          </c:tx>
          <c:spPr>
            <a:solidFill>
              <a:srgbClr val="0070C0"/>
            </a:solidFill>
            <a:ln>
              <a:solidFill>
                <a:srgbClr val="92D050"/>
              </a:solidFill>
            </a:ln>
          </c:spPr>
          <c:dLbls>
            <c:txPr>
              <a:bodyPr/>
              <a:lstStyle/>
              <a:p>
                <a:pPr>
                  <a:defRPr lang="en-IN"/>
                </a:pPr>
                <a:endParaRPr lang="en-US"/>
              </a:p>
            </c:txPr>
            <c:showVal val="1"/>
          </c:dLbls>
          <c:cat>
            <c:strRef>
              <c:f>Sheet3!$C$2:$H$2</c:f>
              <c:strCache>
                <c:ptCount val="6"/>
                <c:pt idx="0">
                  <c:v>FY 07</c:v>
                </c:pt>
                <c:pt idx="1">
                  <c:v>FY 08</c:v>
                </c:pt>
                <c:pt idx="2">
                  <c:v>FY 09</c:v>
                </c:pt>
                <c:pt idx="3">
                  <c:v>FY 10</c:v>
                </c:pt>
                <c:pt idx="4">
                  <c:v>FY 11</c:v>
                </c:pt>
                <c:pt idx="5">
                  <c:v>FY 12</c:v>
                </c:pt>
              </c:strCache>
            </c:strRef>
          </c:cat>
          <c:val>
            <c:numRef>
              <c:f>Sheet3!$C$3:$H$3</c:f>
              <c:numCache>
                <c:formatCode>0</c:formatCode>
                <c:ptCount val="6"/>
                <c:pt idx="0">
                  <c:v>587.22</c:v>
                </c:pt>
                <c:pt idx="1">
                  <c:v>846.11</c:v>
                </c:pt>
                <c:pt idx="2">
                  <c:v>1135.0999999999999</c:v>
                </c:pt>
                <c:pt idx="3">
                  <c:v>1392.5</c:v>
                </c:pt>
                <c:pt idx="4">
                  <c:v>1885</c:v>
                </c:pt>
                <c:pt idx="5">
                  <c:v>2481.9</c:v>
                </c:pt>
              </c:numCache>
            </c:numRef>
          </c:val>
        </c:ser>
        <c:axId val="53724672"/>
        <c:axId val="53726208"/>
      </c:barChart>
      <c:catAx>
        <c:axId val="53724672"/>
        <c:scaling>
          <c:orientation val="minMax"/>
        </c:scaling>
        <c:axPos val="b"/>
        <c:tickLblPos val="nextTo"/>
        <c:txPr>
          <a:bodyPr/>
          <a:lstStyle/>
          <a:p>
            <a:pPr>
              <a:defRPr lang="en-IN"/>
            </a:pPr>
            <a:endParaRPr lang="en-US"/>
          </a:p>
        </c:txPr>
        <c:crossAx val="53726208"/>
        <c:crosses val="autoZero"/>
        <c:auto val="1"/>
        <c:lblAlgn val="ctr"/>
        <c:lblOffset val="100"/>
      </c:catAx>
      <c:valAx>
        <c:axId val="53726208"/>
        <c:scaling>
          <c:orientation val="minMax"/>
        </c:scaling>
        <c:delete val="1"/>
        <c:axPos val="l"/>
        <c:numFmt formatCode="0" sourceLinked="1"/>
        <c:tickLblPos val="nextTo"/>
        <c:crossAx val="53724672"/>
        <c:crosses val="autoZero"/>
        <c:crossBetween val="between"/>
      </c:valAx>
    </c:plotArea>
    <c:legend>
      <c:legendPos val="b"/>
      <c:layout/>
      <c:txPr>
        <a:bodyPr/>
        <a:lstStyle/>
        <a:p>
          <a:pPr>
            <a:defRPr lang="en-IN"/>
          </a:pPr>
          <a:endParaRPr lang="en-US"/>
        </a:p>
      </c:txPr>
    </c:legend>
    <c:plotVisOnly val="1"/>
  </c:chart>
  <c:txPr>
    <a:bodyPr/>
    <a:lstStyle/>
    <a:p>
      <a:pPr>
        <a:defRPr sz="1400" b="1"/>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strRef>
              <c:f>Sheet3!$B$6</c:f>
              <c:strCache>
                <c:ptCount val="1"/>
                <c:pt idx="0">
                  <c:v>Net Profit (INR. Crores)</c:v>
                </c:pt>
              </c:strCache>
            </c:strRef>
          </c:tx>
          <c:spPr>
            <a:solidFill>
              <a:srgbClr val="0070C0"/>
            </a:solidFill>
            <a:ln>
              <a:solidFill>
                <a:srgbClr val="92D050"/>
              </a:solidFill>
            </a:ln>
          </c:spPr>
          <c:dLbls>
            <c:txPr>
              <a:bodyPr/>
              <a:lstStyle/>
              <a:p>
                <a:pPr>
                  <a:defRPr lang="en-IN"/>
                </a:pPr>
                <a:endParaRPr lang="en-US"/>
              </a:p>
            </c:txPr>
            <c:showVal val="1"/>
          </c:dLbls>
          <c:cat>
            <c:strRef>
              <c:f>Sheet3!$C$5:$H$5</c:f>
              <c:strCache>
                <c:ptCount val="6"/>
                <c:pt idx="0">
                  <c:v>FY 07</c:v>
                </c:pt>
                <c:pt idx="1">
                  <c:v>FY 08</c:v>
                </c:pt>
                <c:pt idx="2">
                  <c:v>FY 09</c:v>
                </c:pt>
                <c:pt idx="3">
                  <c:v>FY 10</c:v>
                </c:pt>
                <c:pt idx="4">
                  <c:v>FY 11</c:v>
                </c:pt>
                <c:pt idx="5">
                  <c:v>FY 12</c:v>
                </c:pt>
              </c:strCache>
            </c:strRef>
          </c:cat>
          <c:val>
            <c:numRef>
              <c:f>Sheet3!$C$6:$H$6</c:f>
              <c:numCache>
                <c:formatCode>0</c:formatCode>
                <c:ptCount val="6"/>
                <c:pt idx="0">
                  <c:v>187.43</c:v>
                </c:pt>
                <c:pt idx="1">
                  <c:v>213.41</c:v>
                </c:pt>
                <c:pt idx="2">
                  <c:v>461.08000000000004</c:v>
                </c:pt>
                <c:pt idx="3">
                  <c:v>700.97</c:v>
                </c:pt>
                <c:pt idx="4">
                  <c:v>986.16000000000008</c:v>
                </c:pt>
                <c:pt idx="5">
                  <c:v>1177.26</c:v>
                </c:pt>
              </c:numCache>
            </c:numRef>
          </c:val>
        </c:ser>
        <c:axId val="53758592"/>
        <c:axId val="53764480"/>
      </c:barChart>
      <c:catAx>
        <c:axId val="53758592"/>
        <c:scaling>
          <c:orientation val="minMax"/>
        </c:scaling>
        <c:axPos val="b"/>
        <c:tickLblPos val="nextTo"/>
        <c:txPr>
          <a:bodyPr/>
          <a:lstStyle/>
          <a:p>
            <a:pPr>
              <a:defRPr lang="en-IN"/>
            </a:pPr>
            <a:endParaRPr lang="en-US"/>
          </a:p>
        </c:txPr>
        <c:crossAx val="53764480"/>
        <c:crosses val="autoZero"/>
        <c:auto val="1"/>
        <c:lblAlgn val="ctr"/>
        <c:lblOffset val="100"/>
      </c:catAx>
      <c:valAx>
        <c:axId val="53764480"/>
        <c:scaling>
          <c:orientation val="minMax"/>
        </c:scaling>
        <c:delete val="1"/>
        <c:axPos val="l"/>
        <c:numFmt formatCode="0" sourceLinked="1"/>
        <c:tickLblPos val="nextTo"/>
        <c:crossAx val="53758592"/>
        <c:crosses val="autoZero"/>
        <c:crossBetween val="between"/>
      </c:valAx>
    </c:plotArea>
    <c:legend>
      <c:legendPos val="b"/>
      <c:layout/>
      <c:txPr>
        <a:bodyPr/>
        <a:lstStyle/>
        <a:p>
          <a:pPr>
            <a:defRPr lang="en-IN" b="1"/>
          </a:pPr>
          <a:endParaRPr lang="en-US"/>
        </a:p>
      </c:txPr>
    </c:legend>
    <c:plotVisOnly val="1"/>
  </c:chart>
  <c:txPr>
    <a:bodyPr/>
    <a:lstStyle/>
    <a:p>
      <a:pPr>
        <a:defRPr sz="14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0758DB-F182-4DFF-9512-DFA8261C6A58}" type="datetimeFigureOut">
              <a:rPr lang="en-US" smtClean="0"/>
              <a:pPr/>
              <a:t>3/7/2013</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91CE40-4D67-4796-AA38-889223D31B81}"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D1451E8F-E13D-40BD-AF7D-073E4C922F16}" type="datetime1">
              <a:rPr lang="en-US" smtClean="0"/>
              <a:pPr/>
              <a:t>3/7/2013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E7987DA-BDBC-4600-B01C-DA49DFEECD94}"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087E5F2-E30C-47C8-9E6B-FDB323E7695B}" type="datetime1">
              <a:rPr lang="en-US" smtClean="0"/>
              <a:pPr/>
              <a:t>3/7/2013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E7987DA-BDBC-4600-B01C-DA49DFEECD94}"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D1C3F22-23A5-4CBC-9D42-A47216B9ED4C}" type="datetime1">
              <a:rPr lang="en-US" smtClean="0"/>
              <a:pPr/>
              <a:t>3/7/2013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E7987DA-BDBC-4600-B01C-DA49DFEECD94}"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0119AADF-7F3C-4C2B-A262-7EAAB91E8124}" type="datetime1">
              <a:rPr lang="en-US" smtClean="0"/>
              <a:pPr/>
              <a:t>3/7/2013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E7987DA-BDBC-4600-B01C-DA49DFEECD94}"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4735F8-164E-4440-BCED-E763A6AAAAC1}" type="datetime1">
              <a:rPr lang="en-US" smtClean="0"/>
              <a:pPr/>
              <a:t>3/7/2013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E7987DA-BDBC-4600-B01C-DA49DFEECD94}"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1BAEA928-AA86-4691-97AE-71B46C5F1472}" type="datetime1">
              <a:rPr lang="en-US" smtClean="0"/>
              <a:pPr/>
              <a:t>3/7/2013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E7987DA-BDBC-4600-B01C-DA49DFEECD94}"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152BF646-E515-4C79-BBF8-97CC971B24A2}" type="datetime1">
              <a:rPr lang="en-US" smtClean="0"/>
              <a:pPr/>
              <a:t>3/7/2013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FE7987DA-BDBC-4600-B01C-DA49DFEECD94}"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98E03F5D-0C22-43B7-B343-4DE0DC829651}" type="datetime1">
              <a:rPr lang="en-US" smtClean="0"/>
              <a:pPr/>
              <a:t>3/7/2013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FE7987DA-BDBC-4600-B01C-DA49DFEECD94}"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B4DFC1-C2F1-4751-BAF5-027BB5A54BCF}" type="datetime1">
              <a:rPr lang="en-US" smtClean="0"/>
              <a:pPr/>
              <a:t>3/7/2013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FE7987DA-BDBC-4600-B01C-DA49DFEECD94}"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B33D59-1452-4F5B-9BD8-F225AFDEF8D1}" type="datetime1">
              <a:rPr lang="en-US" smtClean="0"/>
              <a:pPr/>
              <a:t>3/7/2013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E7987DA-BDBC-4600-B01C-DA49DFEECD94}"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E7DA40-2BC2-4CA8-B109-9E4A2D71365A}" type="datetime1">
              <a:rPr lang="en-US" smtClean="0"/>
              <a:pPr/>
              <a:t>3/7/2013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E7987DA-BDBC-4600-B01C-DA49DFEECD94}"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F2CC6D-0DB0-42C2-8987-BEF83B223B89}" type="datetime1">
              <a:rPr lang="en-US" smtClean="0"/>
              <a:pPr/>
              <a:t>3/7/2013</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7987DA-BDBC-4600-B01C-DA49DFEECD94}"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image" Target="../media/image2.gif"/><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7.gif"/><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7.gif"/></Relationships>
</file>

<file path=ppt/slides/_rels/slide1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7.gif"/><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7.gif"/><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21.jpe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20.jpeg"/><Relationship Id="rId17" Type="http://schemas.openxmlformats.org/officeDocument/2006/relationships/image" Target="../media/image8.png"/><Relationship Id="rId2" Type="http://schemas.openxmlformats.org/officeDocument/2006/relationships/tags" Target="../tags/tag2.xml"/><Relationship Id="rId16" Type="http://schemas.openxmlformats.org/officeDocument/2006/relationships/image" Target="../media/image24.jpe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19.jpeg"/><Relationship Id="rId5" Type="http://schemas.openxmlformats.org/officeDocument/2006/relationships/tags" Target="../tags/tag5.xml"/><Relationship Id="rId15" Type="http://schemas.openxmlformats.org/officeDocument/2006/relationships/image" Target="../media/image23.png"/><Relationship Id="rId10" Type="http://schemas.openxmlformats.org/officeDocument/2006/relationships/image" Target="../media/image18.jpeg"/><Relationship Id="rId4" Type="http://schemas.openxmlformats.org/officeDocument/2006/relationships/tags" Target="../tags/tag4.xml"/><Relationship Id="rId9" Type="http://schemas.openxmlformats.org/officeDocument/2006/relationships/slideLayout" Target="../slideLayouts/slideLayout2.xml"/><Relationship Id="rId1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4"/>
          <p:cNvPicPr>
            <a:picLocks noChangeAspect="1" noChangeArrowheads="1"/>
          </p:cNvPicPr>
          <p:nvPr/>
        </p:nvPicPr>
        <p:blipFill>
          <a:blip r:embed="rId2">
            <a:lum bright="70000" contrast="-70000"/>
          </a:blip>
          <a:srcRect l="474" t="631" r="571" b="64507"/>
          <a:stretch>
            <a:fillRect/>
          </a:stretch>
        </p:blipFill>
        <p:spPr bwMode="auto">
          <a:xfrm>
            <a:off x="14514" y="14514"/>
            <a:ext cx="9114972" cy="2414354"/>
          </a:xfrm>
          <a:prstGeom prst="rect">
            <a:avLst/>
          </a:prstGeom>
          <a:noFill/>
          <a:ln w="9525">
            <a:noFill/>
            <a:miter lim="800000"/>
            <a:headEnd/>
            <a:tailEnd/>
          </a:ln>
          <a:effectLst/>
        </p:spPr>
      </p:pic>
      <p:pic>
        <p:nvPicPr>
          <p:cNvPr id="4" name="Picture 2" descr="C:\Users\mp6730\Desktop\logo.gif"/>
          <p:cNvPicPr>
            <a:picLocks noChangeAspect="1" noChangeArrowheads="1"/>
          </p:cNvPicPr>
          <p:nvPr/>
        </p:nvPicPr>
        <p:blipFill>
          <a:blip r:embed="rId3"/>
          <a:srcRect/>
          <a:stretch>
            <a:fillRect/>
          </a:stretch>
        </p:blipFill>
        <p:spPr bwMode="auto">
          <a:xfrm>
            <a:off x="7715272" y="4500570"/>
            <a:ext cx="1266825" cy="419100"/>
          </a:xfrm>
          <a:prstGeom prst="rect">
            <a:avLst/>
          </a:prstGeom>
          <a:noFill/>
        </p:spPr>
      </p:pic>
      <p:sp>
        <p:nvSpPr>
          <p:cNvPr id="9" name="Rectangle 8"/>
          <p:cNvSpPr/>
          <p:nvPr/>
        </p:nvSpPr>
        <p:spPr>
          <a:xfrm>
            <a:off x="-32" y="3195646"/>
            <a:ext cx="9157855" cy="66198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800" b="1" dirty="0">
              <a:solidFill>
                <a:schemeClr val="bg1"/>
              </a:solidFill>
              <a:latin typeface="Adani Regular" pitchFamily="2" charset="0"/>
            </a:endParaRPr>
          </a:p>
        </p:txBody>
      </p:sp>
      <p:sp>
        <p:nvSpPr>
          <p:cNvPr id="10" name="Rectangle 9"/>
          <p:cNvSpPr/>
          <p:nvPr/>
        </p:nvSpPr>
        <p:spPr>
          <a:xfrm>
            <a:off x="0" y="3115531"/>
            <a:ext cx="9157855" cy="66198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smtClean="0">
                <a:latin typeface="Adani Regular" pitchFamily="2" charset="0"/>
              </a:rPr>
              <a:t>Advancement in technologies for sustainable development</a:t>
            </a:r>
            <a:endParaRPr lang="en-IN" sz="2400" b="1" dirty="0">
              <a:solidFill>
                <a:schemeClr val="bg1"/>
              </a:solidFill>
              <a:latin typeface="Adani Regular" pitchFamily="2" charset="0"/>
            </a:endParaRPr>
          </a:p>
        </p:txBody>
      </p:sp>
      <p:pic>
        <p:nvPicPr>
          <p:cNvPr id="6146" name="Picture 2" descr="http://commonknowledge.files.wordpress.com/2008/05/mv_beluga_skysails_16001.jpg"/>
          <p:cNvPicPr>
            <a:picLocks noChangeAspect="1" noChangeArrowheads="1"/>
          </p:cNvPicPr>
          <p:nvPr/>
        </p:nvPicPr>
        <p:blipFill>
          <a:blip r:embed="rId4" cstate="print"/>
          <a:srcRect r="6379"/>
          <a:stretch>
            <a:fillRect/>
          </a:stretch>
        </p:blipFill>
        <p:spPr bwMode="auto">
          <a:xfrm>
            <a:off x="89352" y="5445098"/>
            <a:ext cx="1905703" cy="1357462"/>
          </a:xfrm>
          <a:prstGeom prst="rect">
            <a:avLst/>
          </a:prstGeom>
          <a:noFill/>
        </p:spPr>
      </p:pic>
      <p:pic>
        <p:nvPicPr>
          <p:cNvPr id="11" name="Picture 5" descr="Simulation Klapperseite"/>
          <p:cNvPicPr>
            <a:picLocks noChangeAspect="1" noChangeArrowheads="1"/>
          </p:cNvPicPr>
          <p:nvPr/>
        </p:nvPicPr>
        <p:blipFill>
          <a:blip r:embed="rId5" cstate="print"/>
          <a:srcRect l="24391" t="14432" r="32095" b="-131"/>
          <a:stretch>
            <a:fillRect/>
          </a:stretch>
        </p:blipFill>
        <p:spPr bwMode="auto">
          <a:xfrm>
            <a:off x="2071670" y="5429232"/>
            <a:ext cx="1309751" cy="1385183"/>
          </a:xfrm>
          <a:prstGeom prst="rect">
            <a:avLst/>
          </a:prstGeom>
          <a:noFill/>
        </p:spPr>
      </p:pic>
      <p:pic>
        <p:nvPicPr>
          <p:cNvPr id="12" name="Picture 4"/>
          <p:cNvPicPr>
            <a:picLocks noChangeAspect="1" noChangeArrowheads="1"/>
          </p:cNvPicPr>
          <p:nvPr/>
        </p:nvPicPr>
        <p:blipFill>
          <a:blip r:embed="rId6" cstate="print"/>
          <a:srcRect/>
          <a:stretch>
            <a:fillRect/>
          </a:stretch>
        </p:blipFill>
        <p:spPr bwMode="auto">
          <a:xfrm>
            <a:off x="5111630" y="5430982"/>
            <a:ext cx="1863955" cy="1355604"/>
          </a:xfrm>
          <a:prstGeom prst="rect">
            <a:avLst/>
          </a:prstGeom>
          <a:noFill/>
          <a:ln w="28575">
            <a:noFill/>
          </a:ln>
        </p:spPr>
      </p:pic>
      <p:pic>
        <p:nvPicPr>
          <p:cNvPr id="13" name="Picture 8" descr="http://www.momgoesgreen.com/wp-content/think-green.jpg"/>
          <p:cNvPicPr>
            <a:picLocks noChangeAspect="1" noChangeArrowheads="1"/>
          </p:cNvPicPr>
          <p:nvPr/>
        </p:nvPicPr>
        <p:blipFill>
          <a:blip r:embed="rId7"/>
          <a:srcRect/>
          <a:stretch>
            <a:fillRect/>
          </a:stretch>
        </p:blipFill>
        <p:spPr bwMode="auto">
          <a:xfrm>
            <a:off x="3466019" y="5375476"/>
            <a:ext cx="1391733" cy="1411110"/>
          </a:xfrm>
          <a:prstGeom prst="rect">
            <a:avLst/>
          </a:prstGeom>
          <a:noFill/>
          <a:ln w="28575">
            <a:noFill/>
          </a:ln>
        </p:spPr>
      </p:pic>
      <p:pic>
        <p:nvPicPr>
          <p:cNvPr id="14" name="Picture 4" descr="http://www.multidyne.com/images-new/CCTV-Surveillence-Camera-Port-Ind.gif"/>
          <p:cNvPicPr>
            <a:picLocks noChangeAspect="1" noChangeArrowheads="1"/>
          </p:cNvPicPr>
          <p:nvPr/>
        </p:nvPicPr>
        <p:blipFill>
          <a:blip r:embed="rId8"/>
          <a:srcRect l="8145"/>
          <a:stretch>
            <a:fillRect/>
          </a:stretch>
        </p:blipFill>
        <p:spPr bwMode="auto">
          <a:xfrm>
            <a:off x="7146341" y="5430982"/>
            <a:ext cx="1926253" cy="1355604"/>
          </a:xfrm>
          <a:prstGeom prst="rect">
            <a:avLst/>
          </a:prstGeom>
          <a:noFill/>
          <a:ln w="28575">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nvGraphicFramePr>
        <p:xfrm>
          <a:off x="132475" y="1249074"/>
          <a:ext cx="8830114" cy="204830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p:nvPr/>
        </p:nvGraphicFramePr>
        <p:xfrm>
          <a:off x="119484" y="4325655"/>
          <a:ext cx="8872116" cy="1889427"/>
        </p:xfrm>
        <a:graphic>
          <a:graphicData uri="http://schemas.openxmlformats.org/drawingml/2006/chart">
            <c:chart xmlns:c="http://schemas.openxmlformats.org/drawingml/2006/chart" xmlns:r="http://schemas.openxmlformats.org/officeDocument/2006/relationships" r:id="rId3"/>
          </a:graphicData>
        </a:graphic>
      </p:graphicFrame>
      <p:sp>
        <p:nvSpPr>
          <p:cNvPr id="11" name="Right Arrow 10"/>
          <p:cNvSpPr/>
          <p:nvPr/>
        </p:nvSpPr>
        <p:spPr>
          <a:xfrm rot="21258116">
            <a:off x="2714174" y="1259968"/>
            <a:ext cx="3643338" cy="428628"/>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CAGR 27%</a:t>
            </a:r>
            <a:endParaRPr lang="en-IN" b="1" dirty="0">
              <a:solidFill>
                <a:schemeClr val="tx1"/>
              </a:solidFill>
            </a:endParaRPr>
          </a:p>
        </p:txBody>
      </p:sp>
      <p:sp>
        <p:nvSpPr>
          <p:cNvPr id="12" name="Right Arrow 11"/>
          <p:cNvSpPr/>
          <p:nvPr/>
        </p:nvSpPr>
        <p:spPr>
          <a:xfrm rot="21292628">
            <a:off x="2686000" y="3958382"/>
            <a:ext cx="3643338" cy="428628"/>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CAGR 15%</a:t>
            </a:r>
            <a:endParaRPr lang="en-IN" b="1" dirty="0">
              <a:solidFill>
                <a:schemeClr val="tx1"/>
              </a:solidFill>
            </a:endParaRPr>
          </a:p>
        </p:txBody>
      </p:sp>
      <p:sp>
        <p:nvSpPr>
          <p:cNvPr id="13" name="Title 1"/>
          <p:cNvSpPr>
            <a:spLocks noGrp="1"/>
          </p:cNvSpPr>
          <p:nvPr>
            <p:ph type="title"/>
          </p:nvPr>
        </p:nvSpPr>
        <p:spPr>
          <a:xfrm>
            <a:off x="339351" y="142852"/>
            <a:ext cx="8462962" cy="861774"/>
          </a:xfrm>
          <a:prstGeom prst="rect">
            <a:avLst/>
          </a:prstGeom>
        </p:spPr>
        <p:txBody>
          <a:bodyPr>
            <a:noAutofit/>
          </a:bodyPr>
          <a:lstStyle/>
          <a:p>
            <a:pPr marL="0" marR="0" lvl="0" indent="0" algn="l" fontAlgn="auto">
              <a:spcAft>
                <a:spcPts val="0"/>
              </a:spcAft>
              <a:buClrTx/>
              <a:buSzTx/>
              <a:tabLst/>
              <a:defRPr/>
            </a:pPr>
            <a:r>
              <a:rPr lang="en-US" sz="2800" dirty="0" smtClean="0">
                <a:solidFill>
                  <a:srgbClr val="8D64AA"/>
                </a:solidFill>
              </a:rPr>
              <a:t>APSEZ </a:t>
            </a:r>
            <a:r>
              <a:rPr lang="en-US" sz="2800" dirty="0" err="1" smtClean="0">
                <a:solidFill>
                  <a:srgbClr val="8D64AA"/>
                </a:solidFill>
              </a:rPr>
              <a:t>Mundra</a:t>
            </a:r>
            <a:r>
              <a:rPr lang="en-US" sz="2800" dirty="0" smtClean="0">
                <a:solidFill>
                  <a:srgbClr val="8D64AA"/>
                </a:solidFill>
              </a:rPr>
              <a:t> : Port Performance</a:t>
            </a:r>
            <a:endParaRPr lang="en-GB" sz="2800" dirty="0">
              <a:solidFill>
                <a:srgbClr val="8D64AA"/>
              </a:solidFill>
              <a:latin typeface="+mn-lt"/>
            </a:endParaRPr>
          </a:p>
        </p:txBody>
      </p:sp>
      <p:sp>
        <p:nvSpPr>
          <p:cNvPr id="14" name="Rectangle 13"/>
          <p:cNvSpPr/>
          <p:nvPr/>
        </p:nvSpPr>
        <p:spPr>
          <a:xfrm>
            <a:off x="214282" y="848385"/>
            <a:ext cx="9029302" cy="5089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2550" indent="-82550">
              <a:lnSpc>
                <a:spcPts val="2000"/>
              </a:lnSpc>
            </a:pPr>
            <a:r>
              <a:rPr lang="en-IN" b="1" dirty="0" smtClean="0">
                <a:solidFill>
                  <a:srgbClr val="F37032"/>
                </a:solidFill>
                <a:latin typeface="Adani Regular" pitchFamily="2" charset="0"/>
              </a:rPr>
              <a:t>Cargo handled by </a:t>
            </a:r>
            <a:r>
              <a:rPr lang="en-IN" b="1" dirty="0" err="1" smtClean="0">
                <a:solidFill>
                  <a:srgbClr val="F37032"/>
                </a:solidFill>
                <a:latin typeface="Adani Regular" pitchFamily="2" charset="0"/>
              </a:rPr>
              <a:t>Mundra</a:t>
            </a:r>
            <a:r>
              <a:rPr lang="en-IN" b="1" dirty="0" smtClean="0">
                <a:solidFill>
                  <a:srgbClr val="F37032"/>
                </a:solidFill>
                <a:latin typeface="Adani Regular" pitchFamily="2" charset="0"/>
              </a:rPr>
              <a:t> Port</a:t>
            </a:r>
          </a:p>
        </p:txBody>
      </p:sp>
      <p:sp>
        <p:nvSpPr>
          <p:cNvPr id="15" name="Rectangle 14"/>
          <p:cNvSpPr/>
          <p:nvPr/>
        </p:nvSpPr>
        <p:spPr>
          <a:xfrm>
            <a:off x="214282" y="3725139"/>
            <a:ext cx="9029302" cy="5089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2550" indent="-82550">
              <a:lnSpc>
                <a:spcPts val="2000"/>
              </a:lnSpc>
            </a:pPr>
            <a:r>
              <a:rPr lang="en-IN" b="1" dirty="0" smtClean="0">
                <a:solidFill>
                  <a:srgbClr val="F37032"/>
                </a:solidFill>
                <a:latin typeface="Adani Regular" pitchFamily="2" charset="0"/>
              </a:rPr>
              <a:t>Vessels handled at  </a:t>
            </a:r>
            <a:r>
              <a:rPr lang="en-IN" b="1" dirty="0" err="1" smtClean="0">
                <a:solidFill>
                  <a:srgbClr val="F37032"/>
                </a:solidFill>
                <a:latin typeface="Adani Regular" pitchFamily="2" charset="0"/>
              </a:rPr>
              <a:t>Mundra</a:t>
            </a:r>
            <a:r>
              <a:rPr lang="en-IN" b="1" dirty="0" smtClean="0">
                <a:solidFill>
                  <a:srgbClr val="F37032"/>
                </a:solidFill>
                <a:latin typeface="Adani Regular" pitchFamily="2" charset="0"/>
              </a:rPr>
              <a:t> Port</a:t>
            </a:r>
          </a:p>
        </p:txBody>
      </p:sp>
      <p:pic>
        <p:nvPicPr>
          <p:cNvPr id="16" name="Picture 15" descr="adani_logo_rgb_master.png"/>
          <p:cNvPicPr>
            <a:picLocks noChangeAspect="1"/>
          </p:cNvPicPr>
          <p:nvPr/>
        </p:nvPicPr>
        <p:blipFill>
          <a:blip r:embed="rId4" cstate="print"/>
          <a:stretch>
            <a:fillRect/>
          </a:stretch>
        </p:blipFill>
        <p:spPr>
          <a:xfrm>
            <a:off x="326198" y="6591300"/>
            <a:ext cx="617538" cy="195286"/>
          </a:xfrm>
          <a:prstGeom prst="rect">
            <a:avLst/>
          </a:prstGeom>
        </p:spPr>
      </p:pic>
      <p:sp>
        <p:nvSpPr>
          <p:cNvPr id="17" name="Slide Number Placeholder 5"/>
          <p:cNvSpPr>
            <a:spLocks noGrp="1"/>
          </p:cNvSpPr>
          <p:nvPr>
            <p:ph type="sldNum" sz="quarter" idx="12"/>
          </p:nvPr>
        </p:nvSpPr>
        <p:spPr>
          <a:xfrm>
            <a:off x="8501089" y="6604305"/>
            <a:ext cx="302403" cy="169277"/>
          </a:xfrm>
          <a:prstGeom prst="rect">
            <a:avLst/>
          </a:prstGeom>
        </p:spPr>
        <p:txBody>
          <a:bodyPr wrap="square" lIns="0" tIns="0" rIns="0" bIns="0">
            <a:spAutoFit/>
          </a:bodyPr>
          <a:lstStyle>
            <a:lvl1pPr algn="r">
              <a:defRPr sz="850">
                <a:solidFill>
                  <a:schemeClr val="tx1"/>
                </a:solidFill>
              </a:defRPr>
            </a:lvl1pPr>
          </a:lstStyle>
          <a:p>
            <a:fld id="{FAB7679E-5F48-44D1-BB9C-A68AB66EB289}" type="slidenum">
              <a:rPr lang="en-GB" sz="1100" smtClean="0"/>
              <a:pPr/>
              <a:t>10</a:t>
            </a:fld>
            <a:endParaRPr lang="en-GB" sz="1100" dirty="0"/>
          </a:p>
        </p:txBody>
      </p:sp>
      <p:cxnSp>
        <p:nvCxnSpPr>
          <p:cNvPr id="18" name="Straight Connector 17"/>
          <p:cNvCxnSpPr/>
          <p:nvPr/>
        </p:nvCxnSpPr>
        <p:spPr>
          <a:xfrm>
            <a:off x="347663" y="6499246"/>
            <a:ext cx="8460000" cy="15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8501090" y="1214422"/>
            <a:ext cx="357190"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nvGraphicFramePr>
        <p:xfrm>
          <a:off x="6854" y="1056889"/>
          <a:ext cx="9137146" cy="236080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p:cNvGraphicFramePr/>
          <p:nvPr/>
        </p:nvGraphicFramePr>
        <p:xfrm>
          <a:off x="4314" y="3835539"/>
          <a:ext cx="9139686" cy="2450981"/>
        </p:xfrm>
        <a:graphic>
          <a:graphicData uri="http://schemas.openxmlformats.org/drawingml/2006/chart">
            <c:chart xmlns:c="http://schemas.openxmlformats.org/drawingml/2006/chart" xmlns:r="http://schemas.openxmlformats.org/officeDocument/2006/relationships" r:id="rId3"/>
          </a:graphicData>
        </a:graphic>
      </p:graphicFrame>
      <p:sp>
        <p:nvSpPr>
          <p:cNvPr id="10" name="Right Arrow 9"/>
          <p:cNvSpPr/>
          <p:nvPr/>
        </p:nvSpPr>
        <p:spPr>
          <a:xfrm rot="21141755">
            <a:off x="2686464" y="1188530"/>
            <a:ext cx="3643338" cy="428628"/>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CAGR 33%</a:t>
            </a:r>
            <a:endParaRPr lang="en-IN" b="1" dirty="0">
              <a:solidFill>
                <a:schemeClr val="tx1"/>
              </a:solidFill>
            </a:endParaRPr>
          </a:p>
        </p:txBody>
      </p:sp>
      <p:sp>
        <p:nvSpPr>
          <p:cNvPr id="11" name="Right Arrow 10"/>
          <p:cNvSpPr/>
          <p:nvPr/>
        </p:nvSpPr>
        <p:spPr>
          <a:xfrm rot="21292628">
            <a:off x="2686000" y="4053013"/>
            <a:ext cx="3643338" cy="428628"/>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CAGR 44%</a:t>
            </a:r>
            <a:endParaRPr lang="en-IN" b="1" dirty="0">
              <a:solidFill>
                <a:schemeClr val="tx1"/>
              </a:solidFill>
            </a:endParaRPr>
          </a:p>
        </p:txBody>
      </p:sp>
      <p:sp>
        <p:nvSpPr>
          <p:cNvPr id="13" name="Title 1"/>
          <p:cNvSpPr>
            <a:spLocks noGrp="1"/>
          </p:cNvSpPr>
          <p:nvPr>
            <p:ph type="title"/>
          </p:nvPr>
        </p:nvSpPr>
        <p:spPr>
          <a:xfrm>
            <a:off x="339351" y="142852"/>
            <a:ext cx="8462962" cy="861774"/>
          </a:xfrm>
          <a:prstGeom prst="rect">
            <a:avLst/>
          </a:prstGeom>
        </p:spPr>
        <p:txBody>
          <a:bodyPr>
            <a:noAutofit/>
          </a:bodyPr>
          <a:lstStyle/>
          <a:p>
            <a:pPr marL="0" marR="0" lvl="0" indent="0" algn="l" fontAlgn="auto">
              <a:spcAft>
                <a:spcPts val="0"/>
              </a:spcAft>
              <a:buClrTx/>
              <a:buSzTx/>
              <a:tabLst/>
              <a:defRPr/>
            </a:pPr>
            <a:r>
              <a:rPr lang="en-US" sz="2800" dirty="0" smtClean="0">
                <a:solidFill>
                  <a:srgbClr val="8D64AA"/>
                </a:solidFill>
              </a:rPr>
              <a:t>APSEZ </a:t>
            </a:r>
            <a:r>
              <a:rPr lang="en-US" sz="2800" dirty="0" err="1" smtClean="0">
                <a:solidFill>
                  <a:srgbClr val="8D64AA"/>
                </a:solidFill>
              </a:rPr>
              <a:t>Mundra</a:t>
            </a:r>
            <a:r>
              <a:rPr lang="en-US" sz="2800" dirty="0" smtClean="0">
                <a:solidFill>
                  <a:srgbClr val="8D64AA"/>
                </a:solidFill>
              </a:rPr>
              <a:t> : Financial Performance</a:t>
            </a:r>
            <a:endParaRPr lang="en-GB" sz="2800" dirty="0">
              <a:solidFill>
                <a:srgbClr val="8D64AA"/>
              </a:solidFill>
              <a:latin typeface="+mn-lt"/>
            </a:endParaRPr>
          </a:p>
        </p:txBody>
      </p:sp>
      <p:sp>
        <p:nvSpPr>
          <p:cNvPr id="14" name="Rectangle 13"/>
          <p:cNvSpPr/>
          <p:nvPr/>
        </p:nvSpPr>
        <p:spPr>
          <a:xfrm>
            <a:off x="214282" y="848385"/>
            <a:ext cx="9029302" cy="5089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2550" indent="-82550">
              <a:lnSpc>
                <a:spcPts val="2000"/>
              </a:lnSpc>
            </a:pPr>
            <a:r>
              <a:rPr lang="en-IN" b="1" dirty="0" smtClean="0">
                <a:solidFill>
                  <a:srgbClr val="F37032"/>
                </a:solidFill>
                <a:latin typeface="Adani Regular" pitchFamily="2" charset="0"/>
              </a:rPr>
              <a:t>Standalone Revenues</a:t>
            </a:r>
          </a:p>
        </p:txBody>
      </p:sp>
      <p:sp>
        <p:nvSpPr>
          <p:cNvPr id="15" name="Rectangle 14"/>
          <p:cNvSpPr/>
          <p:nvPr/>
        </p:nvSpPr>
        <p:spPr>
          <a:xfrm>
            <a:off x="214282" y="3683816"/>
            <a:ext cx="9029302" cy="5089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2550" indent="-82550">
              <a:lnSpc>
                <a:spcPts val="2000"/>
              </a:lnSpc>
            </a:pPr>
            <a:r>
              <a:rPr lang="en-IN" b="1" dirty="0" smtClean="0">
                <a:solidFill>
                  <a:srgbClr val="F37032"/>
                </a:solidFill>
                <a:latin typeface="Adani Regular" pitchFamily="2" charset="0"/>
              </a:rPr>
              <a:t>Standalone Net Profit</a:t>
            </a:r>
          </a:p>
        </p:txBody>
      </p:sp>
      <p:pic>
        <p:nvPicPr>
          <p:cNvPr id="16" name="Picture 15" descr="adani_logo_rgb_master.png"/>
          <p:cNvPicPr>
            <a:picLocks noChangeAspect="1"/>
          </p:cNvPicPr>
          <p:nvPr/>
        </p:nvPicPr>
        <p:blipFill>
          <a:blip r:embed="rId4" cstate="print"/>
          <a:stretch>
            <a:fillRect/>
          </a:stretch>
        </p:blipFill>
        <p:spPr>
          <a:xfrm>
            <a:off x="326198" y="6591300"/>
            <a:ext cx="617538" cy="195286"/>
          </a:xfrm>
          <a:prstGeom prst="rect">
            <a:avLst/>
          </a:prstGeom>
        </p:spPr>
      </p:pic>
      <p:sp>
        <p:nvSpPr>
          <p:cNvPr id="17" name="Slide Number Placeholder 5"/>
          <p:cNvSpPr>
            <a:spLocks noGrp="1"/>
          </p:cNvSpPr>
          <p:nvPr>
            <p:ph type="sldNum" sz="quarter" idx="12"/>
          </p:nvPr>
        </p:nvSpPr>
        <p:spPr>
          <a:xfrm>
            <a:off x="8501089" y="6604305"/>
            <a:ext cx="302403" cy="169277"/>
          </a:xfrm>
          <a:prstGeom prst="rect">
            <a:avLst/>
          </a:prstGeom>
        </p:spPr>
        <p:txBody>
          <a:bodyPr wrap="square" lIns="0" tIns="0" rIns="0" bIns="0">
            <a:spAutoFit/>
          </a:bodyPr>
          <a:lstStyle>
            <a:lvl1pPr algn="r">
              <a:defRPr sz="850">
                <a:solidFill>
                  <a:schemeClr val="tx1"/>
                </a:solidFill>
              </a:defRPr>
            </a:lvl1pPr>
          </a:lstStyle>
          <a:p>
            <a:fld id="{FAB7679E-5F48-44D1-BB9C-A68AB66EB289}" type="slidenum">
              <a:rPr lang="en-GB" sz="1100" smtClean="0"/>
              <a:pPr/>
              <a:t>11</a:t>
            </a:fld>
            <a:endParaRPr lang="en-GB" sz="1100" dirty="0"/>
          </a:p>
        </p:txBody>
      </p:sp>
      <p:cxnSp>
        <p:nvCxnSpPr>
          <p:cNvPr id="18" name="Straight Connector 17"/>
          <p:cNvCxnSpPr/>
          <p:nvPr/>
        </p:nvCxnSpPr>
        <p:spPr>
          <a:xfrm>
            <a:off x="347663" y="6499246"/>
            <a:ext cx="8460000" cy="15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39350" y="142852"/>
            <a:ext cx="8804649" cy="861774"/>
          </a:xfrm>
          <a:prstGeom prst="rect">
            <a:avLst/>
          </a:prstGeom>
        </p:spPr>
        <p:txBody>
          <a:bodyPr>
            <a:noAutofit/>
          </a:bodyPr>
          <a:lstStyle/>
          <a:p>
            <a:pPr algn="l">
              <a:defRPr/>
            </a:pPr>
            <a:r>
              <a:rPr lang="en-IN" sz="2800" dirty="0" smtClean="0">
                <a:solidFill>
                  <a:srgbClr val="8D64AA"/>
                </a:solidFill>
                <a:latin typeface="+mn-lt"/>
              </a:rPr>
              <a:t>Adani : Today and 2020</a:t>
            </a:r>
          </a:p>
        </p:txBody>
      </p:sp>
      <p:pic>
        <p:nvPicPr>
          <p:cNvPr id="7" name="Picture 2"/>
          <p:cNvPicPr>
            <a:picLocks noChangeAspect="1" noChangeArrowheads="1"/>
          </p:cNvPicPr>
          <p:nvPr/>
        </p:nvPicPr>
        <p:blipFill>
          <a:blip r:embed="rId2"/>
          <a:srcRect/>
          <a:stretch>
            <a:fillRect/>
          </a:stretch>
        </p:blipFill>
        <p:spPr bwMode="auto">
          <a:xfrm>
            <a:off x="412632" y="1633786"/>
            <a:ext cx="8417469" cy="4795610"/>
          </a:xfrm>
          <a:prstGeom prst="rect">
            <a:avLst/>
          </a:prstGeom>
          <a:noFill/>
          <a:ln w="9525">
            <a:noFill/>
            <a:miter lim="800000"/>
            <a:headEnd/>
            <a:tailEnd/>
          </a:ln>
          <a:effectLst/>
        </p:spPr>
      </p:pic>
      <p:pic>
        <p:nvPicPr>
          <p:cNvPr id="8" name="Picture 7" descr="adani_logo_rgb_master.png"/>
          <p:cNvPicPr>
            <a:picLocks noChangeAspect="1"/>
          </p:cNvPicPr>
          <p:nvPr/>
        </p:nvPicPr>
        <p:blipFill>
          <a:blip r:embed="rId3" cstate="print"/>
          <a:stretch>
            <a:fillRect/>
          </a:stretch>
        </p:blipFill>
        <p:spPr>
          <a:xfrm>
            <a:off x="326198" y="6591300"/>
            <a:ext cx="617538" cy="195286"/>
          </a:xfrm>
          <a:prstGeom prst="rect">
            <a:avLst/>
          </a:prstGeom>
        </p:spPr>
      </p:pic>
      <p:sp>
        <p:nvSpPr>
          <p:cNvPr id="9" name="Slide Number Placeholder 5"/>
          <p:cNvSpPr>
            <a:spLocks noGrp="1"/>
          </p:cNvSpPr>
          <p:nvPr>
            <p:ph type="sldNum" sz="quarter" idx="12"/>
          </p:nvPr>
        </p:nvSpPr>
        <p:spPr>
          <a:xfrm>
            <a:off x="8501089" y="6604305"/>
            <a:ext cx="302403" cy="169277"/>
          </a:xfrm>
          <a:prstGeom prst="rect">
            <a:avLst/>
          </a:prstGeom>
        </p:spPr>
        <p:txBody>
          <a:bodyPr wrap="square" lIns="0" tIns="0" rIns="0" bIns="0">
            <a:spAutoFit/>
          </a:bodyPr>
          <a:lstStyle>
            <a:lvl1pPr algn="r">
              <a:defRPr sz="850">
                <a:solidFill>
                  <a:schemeClr val="tx1"/>
                </a:solidFill>
              </a:defRPr>
            </a:lvl1pPr>
          </a:lstStyle>
          <a:p>
            <a:fld id="{FAB7679E-5F48-44D1-BB9C-A68AB66EB289}" type="slidenum">
              <a:rPr lang="en-GB" sz="1100" smtClean="0"/>
              <a:pPr/>
              <a:t>12</a:t>
            </a:fld>
            <a:endParaRPr lang="en-GB" sz="1100" dirty="0"/>
          </a:p>
        </p:txBody>
      </p:sp>
      <p:cxnSp>
        <p:nvCxnSpPr>
          <p:cNvPr id="10" name="Straight Connector 9"/>
          <p:cNvCxnSpPr/>
          <p:nvPr/>
        </p:nvCxnSpPr>
        <p:spPr>
          <a:xfrm>
            <a:off x="347663" y="6499246"/>
            <a:ext cx="8460000" cy="15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381784" y="5278980"/>
            <a:ext cx="1547010" cy="346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latin typeface="Adani Regular" pitchFamily="2" charset="0"/>
              </a:rPr>
              <a:t>2012 : 82 MMT</a:t>
            </a:r>
            <a:endParaRPr lang="en-IN" sz="4400" b="1" dirty="0">
              <a:solidFill>
                <a:schemeClr val="tx1"/>
              </a:solidFill>
              <a:latin typeface="Adani Regular" pitchFamily="2" charset="0"/>
            </a:endParaRPr>
          </a:p>
        </p:txBody>
      </p:sp>
      <p:sp>
        <p:nvSpPr>
          <p:cNvPr id="12" name="Text Box 9"/>
          <p:cNvSpPr txBox="1">
            <a:spLocks noChangeArrowheads="1"/>
          </p:cNvSpPr>
          <p:nvPr/>
        </p:nvSpPr>
        <p:spPr bwMode="auto">
          <a:xfrm>
            <a:off x="31531" y="857232"/>
            <a:ext cx="7755179" cy="707886"/>
          </a:xfrm>
          <a:prstGeom prst="rect">
            <a:avLst/>
          </a:prstGeom>
          <a:noFill/>
          <a:ln w="9525">
            <a:noFill/>
            <a:miter lim="800000"/>
            <a:headEnd/>
            <a:tailEnd/>
          </a:ln>
        </p:spPr>
        <p:txBody>
          <a:bodyPr wrap="square">
            <a:spAutoFit/>
          </a:bodyPr>
          <a:lstStyle/>
          <a:p>
            <a:pPr algn="ctr">
              <a:lnSpc>
                <a:spcPts val="2400"/>
              </a:lnSpc>
            </a:pPr>
            <a:r>
              <a:rPr lang="en-US" b="1" dirty="0" smtClean="0">
                <a:solidFill>
                  <a:srgbClr val="F37032"/>
                </a:solidFill>
                <a:latin typeface="Adani Regular" pitchFamily="2" charset="0"/>
                <a:cs typeface="Arial" charset="0"/>
              </a:rPr>
              <a:t>200 MMT of coal mining, 100 MMT of coal trading, </a:t>
            </a:r>
          </a:p>
          <a:p>
            <a:pPr algn="ctr">
              <a:lnSpc>
                <a:spcPts val="2400"/>
              </a:lnSpc>
            </a:pPr>
            <a:r>
              <a:rPr lang="en-US" b="1" dirty="0" smtClean="0">
                <a:solidFill>
                  <a:srgbClr val="F37032"/>
                </a:solidFill>
                <a:latin typeface="Adani Regular" pitchFamily="2" charset="0"/>
                <a:cs typeface="Arial" charset="0"/>
              </a:rPr>
              <a:t>200 MMT of Port Handling and 20000 MW of Power Generation</a:t>
            </a:r>
            <a:endParaRPr lang="en-IN" b="1" dirty="0">
              <a:solidFill>
                <a:srgbClr val="F37032"/>
              </a:solidFill>
              <a:latin typeface="Adani Regular" pitchFamily="2" charset="0"/>
              <a:cs typeface="Arial" charset="0"/>
            </a:endParaRPr>
          </a:p>
        </p:txBody>
      </p:sp>
      <p:sp>
        <p:nvSpPr>
          <p:cNvPr id="13" name="Rectangle 12"/>
          <p:cNvSpPr/>
          <p:nvPr/>
        </p:nvSpPr>
        <p:spPr>
          <a:xfrm>
            <a:off x="7429520" y="928670"/>
            <a:ext cx="1324303" cy="5044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37032"/>
                </a:solidFill>
                <a:latin typeface="Adani Regular" pitchFamily="2" charset="0"/>
                <a:cs typeface="Arial" charset="0"/>
              </a:rPr>
              <a:t>by 2020</a:t>
            </a:r>
            <a:endParaRPr lang="en-IN" sz="2000" b="1" dirty="0" smtClean="0">
              <a:solidFill>
                <a:srgbClr val="F37032"/>
              </a:solidFill>
              <a:latin typeface="Adani Regular" pitchFamily="2" charset="0"/>
              <a:cs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http://sonalismrules.files.wordpress.com/2008/03/memories.jpg"/>
          <p:cNvPicPr>
            <a:picLocks noChangeAspect="1" noChangeArrowheads="1"/>
          </p:cNvPicPr>
          <p:nvPr/>
        </p:nvPicPr>
        <p:blipFill>
          <a:blip r:embed="rId2">
            <a:lum bright="70000" contrast="-70000"/>
          </a:blip>
          <a:srcRect/>
          <a:stretch>
            <a:fillRect/>
          </a:stretch>
        </p:blipFill>
        <p:spPr bwMode="auto">
          <a:xfrm>
            <a:off x="0" y="0"/>
            <a:ext cx="9144000" cy="6858000"/>
          </a:xfrm>
          <a:prstGeom prst="rect">
            <a:avLst/>
          </a:prstGeom>
          <a:noFill/>
        </p:spPr>
      </p:pic>
      <p:sp>
        <p:nvSpPr>
          <p:cNvPr id="6" name="Title 1"/>
          <p:cNvSpPr>
            <a:spLocks noGrp="1"/>
          </p:cNvSpPr>
          <p:nvPr>
            <p:ph type="title"/>
          </p:nvPr>
        </p:nvSpPr>
        <p:spPr>
          <a:xfrm>
            <a:off x="339351" y="142852"/>
            <a:ext cx="8462962" cy="861774"/>
          </a:xfrm>
          <a:prstGeom prst="rect">
            <a:avLst/>
          </a:prstGeom>
        </p:spPr>
        <p:txBody>
          <a:bodyPr>
            <a:noAutofit/>
          </a:bodyPr>
          <a:lstStyle/>
          <a:p>
            <a:pPr marL="0" marR="0" lvl="0" indent="0" algn="l" fontAlgn="auto">
              <a:spcAft>
                <a:spcPts val="0"/>
              </a:spcAft>
              <a:buClrTx/>
              <a:buSzTx/>
              <a:tabLst/>
              <a:defRPr/>
            </a:pPr>
            <a:r>
              <a:rPr lang="en-US" sz="2800" dirty="0" smtClean="0">
                <a:solidFill>
                  <a:srgbClr val="8D64AA"/>
                </a:solidFill>
                <a:latin typeface="+mn-lt"/>
              </a:rPr>
              <a:t>Agenda</a:t>
            </a:r>
            <a:endParaRPr lang="en-GB" sz="2800" dirty="0">
              <a:solidFill>
                <a:srgbClr val="8D64AA"/>
              </a:solidFill>
              <a:latin typeface="+mn-lt"/>
            </a:endParaRPr>
          </a:p>
        </p:txBody>
      </p:sp>
      <p:sp>
        <p:nvSpPr>
          <p:cNvPr id="15" name="Rectangle 2"/>
          <p:cNvSpPr txBox="1">
            <a:spLocks noChangeArrowheads="1"/>
          </p:cNvSpPr>
          <p:nvPr/>
        </p:nvSpPr>
        <p:spPr>
          <a:xfrm>
            <a:off x="1322740" y="2500306"/>
            <a:ext cx="5040000" cy="461749"/>
          </a:xfrm>
          <a:prstGeom prst="rect">
            <a:avLst/>
          </a:prstGeom>
          <a:solidFill>
            <a:srgbClr val="72BFE7"/>
          </a:solidFill>
          <a:ln w="9525">
            <a:noFill/>
            <a:miter lim="800000"/>
            <a:headEnd/>
            <a:tailEnd/>
          </a:ln>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US" sz="1600" b="1" kern="0" dirty="0" smtClean="0">
                <a:solidFill>
                  <a:schemeClr val="bg1"/>
                </a:solidFill>
                <a:latin typeface="Adani Regular" pitchFamily="2" charset="0"/>
                <a:ea typeface="+mj-ea"/>
                <a:cs typeface="Times New Roman" pitchFamily="18" charset="0"/>
              </a:rPr>
              <a:t>Adani Group</a:t>
            </a:r>
          </a:p>
        </p:txBody>
      </p:sp>
      <p:sp>
        <p:nvSpPr>
          <p:cNvPr id="16" name="Rectangle 2"/>
          <p:cNvSpPr txBox="1">
            <a:spLocks noChangeArrowheads="1"/>
          </p:cNvSpPr>
          <p:nvPr/>
        </p:nvSpPr>
        <p:spPr bwMode="auto">
          <a:xfrm>
            <a:off x="1322739" y="3109906"/>
            <a:ext cx="5040000" cy="461749"/>
          </a:xfrm>
          <a:prstGeom prst="rect">
            <a:avLst/>
          </a:prstGeom>
          <a:solidFill>
            <a:srgbClr val="72BFE7"/>
          </a:solidFill>
          <a:ln w="9525">
            <a:noFill/>
            <a:miter lim="800000"/>
            <a:headEnd/>
            <a:tailEnd/>
          </a:ln>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US" sz="1600" b="1" kern="0" dirty="0" smtClean="0">
                <a:solidFill>
                  <a:schemeClr val="bg1"/>
                </a:solidFill>
                <a:latin typeface="Adani Regular" pitchFamily="2" charset="0"/>
                <a:ea typeface="+mj-ea"/>
                <a:cs typeface="Times New Roman" pitchFamily="18" charset="0"/>
              </a:rPr>
              <a:t>Adani Ports &amp; Special Economic Zone Limited</a:t>
            </a:r>
          </a:p>
        </p:txBody>
      </p:sp>
      <p:sp>
        <p:nvSpPr>
          <p:cNvPr id="17" name="Rectangle 2"/>
          <p:cNvSpPr txBox="1">
            <a:spLocks noChangeArrowheads="1"/>
          </p:cNvSpPr>
          <p:nvPr/>
        </p:nvSpPr>
        <p:spPr bwMode="auto">
          <a:xfrm>
            <a:off x="1322739" y="3724055"/>
            <a:ext cx="5040000" cy="461749"/>
          </a:xfrm>
          <a:prstGeom prst="rect">
            <a:avLst/>
          </a:prstGeom>
          <a:solidFill>
            <a:srgbClr val="0070C0"/>
          </a:solidFill>
          <a:ln w="9525">
            <a:noFill/>
            <a:miter lim="800000"/>
            <a:headEnd/>
            <a:tailEnd/>
          </a:ln>
        </p:spPr>
        <p:txBody>
          <a:bodyPr vert="horz" wrap="square" lIns="91440" tIns="45720" rIns="91440" bIns="45720" numCol="1" anchor="ctr" anchorCtr="0" compatLnSpc="1">
            <a:prstTxWarp prst="textNoShape">
              <a:avLst/>
            </a:prstTxWarp>
          </a:bodyPr>
          <a:lstStyle/>
          <a:p>
            <a:pPr marR="0" lvl="0" indent="0" fontAlgn="base">
              <a:lnSpc>
                <a:spcPct val="100000"/>
              </a:lnSpc>
              <a:spcBef>
                <a:spcPct val="0"/>
              </a:spcBef>
              <a:spcAft>
                <a:spcPct val="0"/>
              </a:spcAft>
              <a:buClrTx/>
              <a:buSzTx/>
              <a:buFontTx/>
              <a:buNone/>
              <a:tabLst/>
              <a:defRPr/>
            </a:pPr>
            <a:r>
              <a:rPr lang="en-US" sz="1600" b="1" dirty="0" smtClean="0">
                <a:solidFill>
                  <a:schemeClr val="bg1"/>
                </a:solidFill>
                <a:latin typeface="Adani Regular" pitchFamily="2" charset="0"/>
                <a:ea typeface="+mj-ea"/>
                <a:cs typeface="Times New Roman" pitchFamily="18" charset="0"/>
              </a:rPr>
              <a:t>Technologies for Sustainable Development</a:t>
            </a:r>
          </a:p>
        </p:txBody>
      </p:sp>
      <p:sp>
        <p:nvSpPr>
          <p:cNvPr id="20" name="Rectangle 2"/>
          <p:cNvSpPr txBox="1">
            <a:spLocks noChangeArrowheads="1"/>
          </p:cNvSpPr>
          <p:nvPr/>
        </p:nvSpPr>
        <p:spPr bwMode="auto">
          <a:xfrm>
            <a:off x="357159" y="2500306"/>
            <a:ext cx="818865" cy="461749"/>
          </a:xfrm>
          <a:prstGeom prst="rect">
            <a:avLst/>
          </a:prstGeom>
          <a:solidFill>
            <a:srgbClr val="72BFE7"/>
          </a:solidFill>
          <a:ln w="9525">
            <a:noFill/>
            <a:miter lim="800000"/>
            <a:headEnd/>
            <a:tailEnd/>
          </a:ln>
        </p:spPr>
        <p:txBody>
          <a:bodyPr vert="horz" wrap="square" lIns="91440" tIns="45720" rIns="91440" bIns="45720" numCol="1" anchor="ctr" anchorCtr="0" compatLnSpc="1">
            <a:prstTxWarp prst="textNoShape">
              <a:avLst/>
            </a:prstTxWarp>
          </a:bodyPr>
          <a:lstStyle/>
          <a:p>
            <a:pPr algn="ctr">
              <a:defRPr/>
            </a:pPr>
            <a:r>
              <a:rPr lang="en-US" sz="1600" b="1" kern="0" dirty="0" smtClean="0">
                <a:solidFill>
                  <a:schemeClr val="bg1"/>
                </a:solidFill>
                <a:latin typeface="Adani Regular" pitchFamily="2" charset="0"/>
                <a:ea typeface="+mj-ea"/>
                <a:cs typeface="Times New Roman" pitchFamily="18" charset="0"/>
              </a:rPr>
              <a:t>1</a:t>
            </a:r>
          </a:p>
        </p:txBody>
      </p:sp>
      <p:sp>
        <p:nvSpPr>
          <p:cNvPr id="21" name="Rectangle 2"/>
          <p:cNvSpPr txBox="1">
            <a:spLocks noChangeArrowheads="1"/>
          </p:cNvSpPr>
          <p:nvPr/>
        </p:nvSpPr>
        <p:spPr bwMode="auto">
          <a:xfrm>
            <a:off x="357158" y="3109906"/>
            <a:ext cx="818865" cy="461749"/>
          </a:xfrm>
          <a:prstGeom prst="rect">
            <a:avLst/>
          </a:prstGeom>
          <a:solidFill>
            <a:srgbClr val="72BFE7"/>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1600" b="1" kern="0" dirty="0" smtClean="0">
                <a:solidFill>
                  <a:schemeClr val="bg1"/>
                </a:solidFill>
                <a:latin typeface="Adani Regular" pitchFamily="2" charset="0"/>
                <a:ea typeface="+mj-ea"/>
                <a:cs typeface="Times New Roman" pitchFamily="18" charset="0"/>
              </a:rPr>
              <a:t>2</a:t>
            </a:r>
          </a:p>
        </p:txBody>
      </p:sp>
      <p:sp>
        <p:nvSpPr>
          <p:cNvPr id="22" name="Rectangle 2"/>
          <p:cNvSpPr txBox="1">
            <a:spLocks noChangeArrowheads="1"/>
          </p:cNvSpPr>
          <p:nvPr/>
        </p:nvSpPr>
        <p:spPr bwMode="auto">
          <a:xfrm>
            <a:off x="357158" y="3724055"/>
            <a:ext cx="818865" cy="461749"/>
          </a:xfrm>
          <a:prstGeom prst="rect">
            <a:avLst/>
          </a:prstGeom>
          <a:solidFill>
            <a:srgbClr val="0070C0"/>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1600" b="1" dirty="0" smtClean="0">
                <a:solidFill>
                  <a:schemeClr val="bg1"/>
                </a:solidFill>
                <a:latin typeface="Adani Regular" pitchFamily="2" charset="0"/>
                <a:ea typeface="+mj-ea"/>
                <a:cs typeface="Times New Roman" pitchFamily="18" charset="0"/>
              </a:rPr>
              <a:t>3</a:t>
            </a:r>
          </a:p>
        </p:txBody>
      </p:sp>
      <p:pic>
        <p:nvPicPr>
          <p:cNvPr id="25" name="Picture 4"/>
          <p:cNvPicPr>
            <a:picLocks noChangeAspect="1" noChangeArrowheads="1"/>
          </p:cNvPicPr>
          <p:nvPr/>
        </p:nvPicPr>
        <p:blipFill>
          <a:blip r:embed="rId3" cstate="print"/>
          <a:srcRect/>
          <a:stretch>
            <a:fillRect/>
          </a:stretch>
        </p:blipFill>
        <p:spPr bwMode="auto">
          <a:xfrm>
            <a:off x="1957358" y="4714884"/>
            <a:ext cx="2095500" cy="1524000"/>
          </a:xfrm>
          <a:prstGeom prst="rect">
            <a:avLst/>
          </a:prstGeom>
          <a:noFill/>
          <a:ln w="28575">
            <a:solidFill>
              <a:srgbClr val="00A1DE"/>
            </a:solidFill>
          </a:ln>
        </p:spPr>
      </p:pic>
      <p:pic>
        <p:nvPicPr>
          <p:cNvPr id="26" name="Picture 8" descr="http://www.momgoesgreen.com/wp-content/think-green.jpg"/>
          <p:cNvPicPr>
            <a:picLocks noChangeAspect="1" noChangeArrowheads="1"/>
          </p:cNvPicPr>
          <p:nvPr/>
        </p:nvPicPr>
        <p:blipFill>
          <a:blip r:embed="rId4"/>
          <a:srcRect/>
          <a:stretch>
            <a:fillRect/>
          </a:stretch>
        </p:blipFill>
        <p:spPr bwMode="auto">
          <a:xfrm>
            <a:off x="357158" y="4730759"/>
            <a:ext cx="1487416" cy="1508125"/>
          </a:xfrm>
          <a:prstGeom prst="rect">
            <a:avLst/>
          </a:prstGeom>
          <a:noFill/>
          <a:ln w="28575">
            <a:solidFill>
              <a:srgbClr val="00B050"/>
            </a:solidFill>
          </a:ln>
        </p:spPr>
      </p:pic>
      <p:pic>
        <p:nvPicPr>
          <p:cNvPr id="27" name="Picture 4" descr="http://www.multidyne.com/images-new/CCTV-Surveillence-Camera-Port-Ind.gif"/>
          <p:cNvPicPr>
            <a:picLocks noChangeAspect="1" noChangeArrowheads="1"/>
          </p:cNvPicPr>
          <p:nvPr/>
        </p:nvPicPr>
        <p:blipFill>
          <a:blip r:embed="rId5"/>
          <a:srcRect l="8145"/>
          <a:stretch>
            <a:fillRect/>
          </a:stretch>
        </p:blipFill>
        <p:spPr bwMode="auto">
          <a:xfrm>
            <a:off x="4167158" y="4714884"/>
            <a:ext cx="2165536" cy="1524000"/>
          </a:xfrm>
          <a:prstGeom prst="rect">
            <a:avLst/>
          </a:prstGeom>
          <a:noFill/>
          <a:ln w="28575">
            <a:solidFill>
              <a:srgbClr val="00A1DE"/>
            </a:solidFill>
          </a:ln>
        </p:spPr>
      </p:pic>
      <p:pic>
        <p:nvPicPr>
          <p:cNvPr id="28" name="Picture 2"/>
          <p:cNvPicPr>
            <a:picLocks noChangeAspect="1" noChangeArrowheads="1"/>
          </p:cNvPicPr>
          <p:nvPr/>
        </p:nvPicPr>
        <p:blipFill>
          <a:blip r:embed="rId6" cstate="print"/>
          <a:srcRect/>
          <a:stretch>
            <a:fillRect/>
          </a:stretch>
        </p:blipFill>
        <p:spPr bwMode="auto">
          <a:xfrm>
            <a:off x="6453158" y="4714884"/>
            <a:ext cx="2133600" cy="1524000"/>
          </a:xfrm>
          <a:prstGeom prst="rect">
            <a:avLst/>
          </a:prstGeom>
          <a:noFill/>
          <a:ln w="28575">
            <a:solidFill>
              <a:srgbClr val="00A1DE"/>
            </a:solidFill>
          </a:ln>
        </p:spPr>
      </p:pic>
      <p:pic>
        <p:nvPicPr>
          <p:cNvPr id="18" name="Picture 17" descr="adani_logo_rgb_master.png"/>
          <p:cNvPicPr>
            <a:picLocks noChangeAspect="1"/>
          </p:cNvPicPr>
          <p:nvPr/>
        </p:nvPicPr>
        <p:blipFill>
          <a:blip r:embed="rId7" cstate="print"/>
          <a:stretch>
            <a:fillRect/>
          </a:stretch>
        </p:blipFill>
        <p:spPr>
          <a:xfrm>
            <a:off x="326198" y="6591300"/>
            <a:ext cx="617538" cy="195286"/>
          </a:xfrm>
          <a:prstGeom prst="rect">
            <a:avLst/>
          </a:prstGeom>
        </p:spPr>
      </p:pic>
      <p:sp>
        <p:nvSpPr>
          <p:cNvPr id="19" name="Slide Number Placeholder 5"/>
          <p:cNvSpPr>
            <a:spLocks noGrp="1"/>
          </p:cNvSpPr>
          <p:nvPr>
            <p:ph type="sldNum" sz="quarter" idx="12"/>
          </p:nvPr>
        </p:nvSpPr>
        <p:spPr>
          <a:xfrm>
            <a:off x="8501089" y="6604305"/>
            <a:ext cx="302403" cy="169277"/>
          </a:xfrm>
          <a:prstGeom prst="rect">
            <a:avLst/>
          </a:prstGeom>
        </p:spPr>
        <p:txBody>
          <a:bodyPr wrap="square" lIns="0" tIns="0" rIns="0" bIns="0">
            <a:spAutoFit/>
          </a:bodyPr>
          <a:lstStyle>
            <a:lvl1pPr algn="r">
              <a:defRPr sz="850">
                <a:solidFill>
                  <a:schemeClr val="tx1"/>
                </a:solidFill>
              </a:defRPr>
            </a:lvl1pPr>
          </a:lstStyle>
          <a:p>
            <a:fld id="{FAB7679E-5F48-44D1-BB9C-A68AB66EB289}" type="slidenum">
              <a:rPr lang="en-GB" sz="1100" smtClean="0"/>
              <a:pPr/>
              <a:t>13</a:t>
            </a:fld>
            <a:endParaRPr lang="en-GB" sz="1100" dirty="0"/>
          </a:p>
        </p:txBody>
      </p:sp>
      <p:cxnSp>
        <p:nvCxnSpPr>
          <p:cNvPr id="23" name="Straight Connector 22"/>
          <p:cNvCxnSpPr/>
          <p:nvPr/>
        </p:nvCxnSpPr>
        <p:spPr>
          <a:xfrm>
            <a:off x="347663" y="6499246"/>
            <a:ext cx="8460000" cy="15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konecranes.com/sites/default/files/gallery/rtg_final_medium.jpg"/>
          <p:cNvPicPr>
            <a:picLocks noChangeAspect="1" noChangeArrowheads="1"/>
          </p:cNvPicPr>
          <p:nvPr/>
        </p:nvPicPr>
        <p:blipFill>
          <a:blip r:embed="rId2" cstate="print"/>
          <a:srcRect/>
          <a:stretch>
            <a:fillRect/>
          </a:stretch>
        </p:blipFill>
        <p:spPr bwMode="auto">
          <a:xfrm>
            <a:off x="605979" y="4857049"/>
            <a:ext cx="1928826" cy="1652040"/>
          </a:xfrm>
          <a:prstGeom prst="rect">
            <a:avLst/>
          </a:prstGeom>
          <a:noFill/>
        </p:spPr>
      </p:pic>
      <p:sp>
        <p:nvSpPr>
          <p:cNvPr id="6" name="Title 1"/>
          <p:cNvSpPr>
            <a:spLocks noGrp="1"/>
          </p:cNvSpPr>
          <p:nvPr>
            <p:ph type="title"/>
          </p:nvPr>
        </p:nvSpPr>
        <p:spPr>
          <a:xfrm>
            <a:off x="339350" y="142852"/>
            <a:ext cx="8804649" cy="861774"/>
          </a:xfrm>
          <a:prstGeom prst="rect">
            <a:avLst/>
          </a:prstGeom>
        </p:spPr>
        <p:txBody>
          <a:bodyPr>
            <a:noAutofit/>
          </a:bodyPr>
          <a:lstStyle/>
          <a:p>
            <a:pPr algn="l">
              <a:defRPr/>
            </a:pPr>
            <a:r>
              <a:rPr lang="en-IN" sz="2800" dirty="0" smtClean="0">
                <a:solidFill>
                  <a:srgbClr val="8D64AA"/>
                </a:solidFill>
                <a:latin typeface="+mn-lt"/>
              </a:rPr>
              <a:t>e-Power</a:t>
            </a:r>
          </a:p>
        </p:txBody>
      </p:sp>
      <p:pic>
        <p:nvPicPr>
          <p:cNvPr id="8" name="Picture 7" descr="adani_logo_rgb_master.png"/>
          <p:cNvPicPr>
            <a:picLocks noChangeAspect="1"/>
          </p:cNvPicPr>
          <p:nvPr/>
        </p:nvPicPr>
        <p:blipFill>
          <a:blip r:embed="rId3" cstate="print"/>
          <a:stretch>
            <a:fillRect/>
          </a:stretch>
        </p:blipFill>
        <p:spPr>
          <a:xfrm>
            <a:off x="326198" y="6591300"/>
            <a:ext cx="617538" cy="195286"/>
          </a:xfrm>
          <a:prstGeom prst="rect">
            <a:avLst/>
          </a:prstGeom>
        </p:spPr>
      </p:pic>
      <p:sp>
        <p:nvSpPr>
          <p:cNvPr id="9" name="Slide Number Placeholder 5"/>
          <p:cNvSpPr>
            <a:spLocks noGrp="1"/>
          </p:cNvSpPr>
          <p:nvPr>
            <p:ph type="sldNum" sz="quarter" idx="12"/>
          </p:nvPr>
        </p:nvSpPr>
        <p:spPr>
          <a:xfrm>
            <a:off x="8501089" y="6604305"/>
            <a:ext cx="302403" cy="169277"/>
          </a:xfrm>
          <a:prstGeom prst="rect">
            <a:avLst/>
          </a:prstGeom>
        </p:spPr>
        <p:txBody>
          <a:bodyPr wrap="square" lIns="0" tIns="0" rIns="0" bIns="0">
            <a:spAutoFit/>
          </a:bodyPr>
          <a:lstStyle>
            <a:lvl1pPr algn="r">
              <a:defRPr sz="850">
                <a:solidFill>
                  <a:schemeClr val="tx1"/>
                </a:solidFill>
              </a:defRPr>
            </a:lvl1pPr>
          </a:lstStyle>
          <a:p>
            <a:fld id="{FAB7679E-5F48-44D1-BB9C-A68AB66EB289}" type="slidenum">
              <a:rPr lang="en-GB" sz="1100" smtClean="0"/>
              <a:pPr/>
              <a:t>14</a:t>
            </a:fld>
            <a:endParaRPr lang="en-GB" sz="1100" dirty="0"/>
          </a:p>
        </p:txBody>
      </p:sp>
      <p:cxnSp>
        <p:nvCxnSpPr>
          <p:cNvPr id="10" name="Straight Connector 9"/>
          <p:cNvCxnSpPr/>
          <p:nvPr/>
        </p:nvCxnSpPr>
        <p:spPr>
          <a:xfrm>
            <a:off x="347663" y="6499246"/>
            <a:ext cx="8460000" cy="15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42843" y="1428736"/>
            <a:ext cx="2714645" cy="3720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Pioneers in Asia to convert the Rubber </a:t>
            </a:r>
            <a:r>
              <a:rPr lang="en-IN" sz="1400" dirty="0" err="1" smtClean="0">
                <a:solidFill>
                  <a:srgbClr val="002060"/>
                </a:solidFill>
                <a:latin typeface="Adani Regular" pitchFamily="2" charset="0"/>
              </a:rPr>
              <a:t>Tyred</a:t>
            </a:r>
            <a:r>
              <a:rPr lang="en-IN" sz="1400" dirty="0" smtClean="0">
                <a:solidFill>
                  <a:srgbClr val="002060"/>
                </a:solidFill>
                <a:latin typeface="Adani Regular" pitchFamily="2" charset="0"/>
              </a:rPr>
              <a:t> Gantry (RTGs) running on diesel to electricity. </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Reduced CO2 emissions by 70%, </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Reduced the engine maintenance waste by 80% </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Conserved the diesel fossil fuel by 80%. </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Savings of Rs. 55.9 per move which will result in a savings of approx. Rs. 22 </a:t>
            </a:r>
            <a:r>
              <a:rPr lang="en-IN" sz="1400" dirty="0" err="1" smtClean="0">
                <a:solidFill>
                  <a:srgbClr val="002060"/>
                </a:solidFill>
                <a:latin typeface="Adani Regular" pitchFamily="2" charset="0"/>
              </a:rPr>
              <a:t>crores</a:t>
            </a:r>
            <a:r>
              <a:rPr lang="en-IN" sz="1400" dirty="0" smtClean="0">
                <a:solidFill>
                  <a:srgbClr val="002060"/>
                </a:solidFill>
                <a:latin typeface="Adani Regular" pitchFamily="2" charset="0"/>
              </a:rPr>
              <a:t> per year.</a:t>
            </a:r>
          </a:p>
        </p:txBody>
      </p:sp>
      <p:sp>
        <p:nvSpPr>
          <p:cNvPr id="12" name="Rectangle 11"/>
          <p:cNvSpPr/>
          <p:nvPr/>
        </p:nvSpPr>
        <p:spPr>
          <a:xfrm>
            <a:off x="142844" y="1071546"/>
            <a:ext cx="2726212" cy="347666"/>
          </a:xfrm>
          <a:prstGeom prst="rect">
            <a:avLst/>
          </a:prstGeom>
          <a:solidFill>
            <a:srgbClr val="F370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Adani Regular" pitchFamily="2" charset="0"/>
              </a:rPr>
              <a:t>E- RTG</a:t>
            </a:r>
            <a:endParaRPr lang="en-IN" sz="1600" b="1" dirty="0">
              <a:solidFill>
                <a:schemeClr val="bg1"/>
              </a:solidFill>
              <a:latin typeface="Adani Regular" pitchFamily="2" charset="0"/>
            </a:endParaRPr>
          </a:p>
        </p:txBody>
      </p:sp>
      <p:sp>
        <p:nvSpPr>
          <p:cNvPr id="13" name="Rectangle 12"/>
          <p:cNvSpPr/>
          <p:nvPr/>
        </p:nvSpPr>
        <p:spPr>
          <a:xfrm>
            <a:off x="3131671" y="1428736"/>
            <a:ext cx="2714645" cy="3720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Successfully electrified almost the entire fleet of </a:t>
            </a:r>
            <a:r>
              <a:rPr lang="en-IN" sz="1400" dirty="0" err="1" smtClean="0">
                <a:solidFill>
                  <a:srgbClr val="002060"/>
                </a:solidFill>
                <a:latin typeface="Adani Regular" pitchFamily="2" charset="0"/>
              </a:rPr>
              <a:t>Lieberr</a:t>
            </a:r>
            <a:r>
              <a:rPr lang="en-IN" sz="1400" dirty="0" smtClean="0">
                <a:solidFill>
                  <a:srgbClr val="002060"/>
                </a:solidFill>
                <a:latin typeface="Adani Regular" pitchFamily="2" charset="0"/>
              </a:rPr>
              <a:t> mobile harbour cranes</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Substantially reduced the CO2 emissions </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Saving of around Rs. 2500 per operating hour per crane as compared to Diesel.</a:t>
            </a:r>
          </a:p>
        </p:txBody>
      </p:sp>
      <p:sp>
        <p:nvSpPr>
          <p:cNvPr id="14" name="Rectangle 13"/>
          <p:cNvSpPr/>
          <p:nvPr/>
        </p:nvSpPr>
        <p:spPr>
          <a:xfrm>
            <a:off x="3131672" y="1071546"/>
            <a:ext cx="2726212" cy="347666"/>
          </a:xfrm>
          <a:prstGeom prst="rect">
            <a:avLst/>
          </a:prstGeom>
          <a:solidFill>
            <a:srgbClr val="F370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Adani Regular" pitchFamily="2" charset="0"/>
              </a:rPr>
              <a:t>E-MHC</a:t>
            </a:r>
            <a:endParaRPr lang="en-IN" sz="1600" b="1" dirty="0">
              <a:solidFill>
                <a:schemeClr val="bg1"/>
              </a:solidFill>
              <a:latin typeface="Adani Regular" pitchFamily="2" charset="0"/>
            </a:endParaRPr>
          </a:p>
        </p:txBody>
      </p:sp>
      <p:sp>
        <p:nvSpPr>
          <p:cNvPr id="15" name="Rectangle 14"/>
          <p:cNvSpPr/>
          <p:nvPr/>
        </p:nvSpPr>
        <p:spPr>
          <a:xfrm>
            <a:off x="6132067" y="1428736"/>
            <a:ext cx="2714645" cy="3720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Tugs use high powered engine that guzzle diesel </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Once tugs are not in operation their engine is shut down and they are plugged to shore based power which eliminates carbon emission.</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comfort to the crew since the engines are put off</a:t>
            </a:r>
          </a:p>
        </p:txBody>
      </p:sp>
      <p:sp>
        <p:nvSpPr>
          <p:cNvPr id="16" name="Rectangle 15"/>
          <p:cNvSpPr/>
          <p:nvPr/>
        </p:nvSpPr>
        <p:spPr>
          <a:xfrm>
            <a:off x="6132068" y="1071546"/>
            <a:ext cx="2726212" cy="347666"/>
          </a:xfrm>
          <a:prstGeom prst="rect">
            <a:avLst/>
          </a:prstGeom>
          <a:solidFill>
            <a:srgbClr val="F370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Adani Regular" pitchFamily="2" charset="0"/>
              </a:rPr>
              <a:t>Shore Power </a:t>
            </a:r>
            <a:endParaRPr lang="en-IN" sz="1600" b="1" dirty="0">
              <a:solidFill>
                <a:schemeClr val="bg1"/>
              </a:solidFill>
              <a:latin typeface="Adani Regular" pitchFamily="2" charset="0"/>
            </a:endParaRPr>
          </a:p>
        </p:txBody>
      </p:sp>
      <p:pic>
        <p:nvPicPr>
          <p:cNvPr id="17" name="Picture 5" descr="Simulation Klapperseite"/>
          <p:cNvPicPr>
            <a:picLocks noChangeAspect="1" noChangeArrowheads="1"/>
          </p:cNvPicPr>
          <p:nvPr/>
        </p:nvPicPr>
        <p:blipFill>
          <a:blip r:embed="rId4" cstate="print"/>
          <a:srcRect l="24391" t="14432" r="32095" b="-131"/>
          <a:stretch>
            <a:fillRect/>
          </a:stretch>
        </p:blipFill>
        <p:spPr bwMode="auto">
          <a:xfrm>
            <a:off x="3872761" y="5027450"/>
            <a:ext cx="1309751" cy="1385183"/>
          </a:xfrm>
          <a:prstGeom prst="rect">
            <a:avLst/>
          </a:prstGeom>
          <a:noFill/>
        </p:spPr>
      </p:pic>
      <p:pic>
        <p:nvPicPr>
          <p:cNvPr id="18" name="Picture 8" descr="http://www.momgoesgreen.com/wp-content/think-green.jpg"/>
          <p:cNvPicPr>
            <a:picLocks noChangeAspect="1" noChangeArrowheads="1"/>
          </p:cNvPicPr>
          <p:nvPr/>
        </p:nvPicPr>
        <p:blipFill>
          <a:blip r:embed="rId5"/>
          <a:srcRect/>
          <a:stretch>
            <a:fillRect/>
          </a:stretch>
        </p:blipFill>
        <p:spPr bwMode="auto">
          <a:xfrm>
            <a:off x="6970356" y="4964585"/>
            <a:ext cx="1391733" cy="1411110"/>
          </a:xfrm>
          <a:prstGeom prst="rect">
            <a:avLst/>
          </a:prstGeom>
          <a:noFill/>
          <a:ln w="28575">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39350" y="142852"/>
            <a:ext cx="8804649" cy="861774"/>
          </a:xfrm>
          <a:prstGeom prst="rect">
            <a:avLst/>
          </a:prstGeom>
        </p:spPr>
        <p:txBody>
          <a:bodyPr>
            <a:noAutofit/>
          </a:bodyPr>
          <a:lstStyle/>
          <a:p>
            <a:pPr algn="l">
              <a:defRPr/>
            </a:pPr>
            <a:r>
              <a:rPr lang="en-IN" sz="2800" dirty="0" smtClean="0">
                <a:solidFill>
                  <a:srgbClr val="8D64AA"/>
                </a:solidFill>
                <a:latin typeface="+mn-lt"/>
              </a:rPr>
              <a:t>Green technologies </a:t>
            </a:r>
            <a:r>
              <a:rPr lang="en-IN" sz="2800" smtClean="0">
                <a:solidFill>
                  <a:srgbClr val="8D64AA"/>
                </a:solidFill>
                <a:latin typeface="+mn-lt"/>
              </a:rPr>
              <a:t>in Shipping</a:t>
            </a:r>
            <a:endParaRPr lang="en-IN" sz="2800" dirty="0" smtClean="0">
              <a:solidFill>
                <a:srgbClr val="8D64AA"/>
              </a:solidFill>
              <a:latin typeface="+mn-lt"/>
            </a:endParaRPr>
          </a:p>
        </p:txBody>
      </p:sp>
      <p:pic>
        <p:nvPicPr>
          <p:cNvPr id="8" name="Picture 7" descr="adani_logo_rgb_master.png"/>
          <p:cNvPicPr>
            <a:picLocks noChangeAspect="1"/>
          </p:cNvPicPr>
          <p:nvPr/>
        </p:nvPicPr>
        <p:blipFill>
          <a:blip r:embed="rId2" cstate="print"/>
          <a:stretch>
            <a:fillRect/>
          </a:stretch>
        </p:blipFill>
        <p:spPr>
          <a:xfrm>
            <a:off x="326198" y="6591300"/>
            <a:ext cx="617538" cy="195286"/>
          </a:xfrm>
          <a:prstGeom prst="rect">
            <a:avLst/>
          </a:prstGeom>
        </p:spPr>
      </p:pic>
      <p:sp>
        <p:nvSpPr>
          <p:cNvPr id="9" name="Slide Number Placeholder 5"/>
          <p:cNvSpPr>
            <a:spLocks noGrp="1"/>
          </p:cNvSpPr>
          <p:nvPr>
            <p:ph type="sldNum" sz="quarter" idx="12"/>
          </p:nvPr>
        </p:nvSpPr>
        <p:spPr>
          <a:xfrm>
            <a:off x="8501089" y="6604305"/>
            <a:ext cx="302403" cy="169277"/>
          </a:xfrm>
          <a:prstGeom prst="rect">
            <a:avLst/>
          </a:prstGeom>
        </p:spPr>
        <p:txBody>
          <a:bodyPr wrap="square" lIns="0" tIns="0" rIns="0" bIns="0">
            <a:spAutoFit/>
          </a:bodyPr>
          <a:lstStyle>
            <a:lvl1pPr algn="r">
              <a:defRPr sz="850">
                <a:solidFill>
                  <a:schemeClr val="tx1"/>
                </a:solidFill>
              </a:defRPr>
            </a:lvl1pPr>
          </a:lstStyle>
          <a:p>
            <a:fld id="{FAB7679E-5F48-44D1-BB9C-A68AB66EB289}" type="slidenum">
              <a:rPr lang="en-GB" sz="1100" smtClean="0"/>
              <a:pPr/>
              <a:t>15</a:t>
            </a:fld>
            <a:endParaRPr lang="en-GB" sz="1100" dirty="0"/>
          </a:p>
        </p:txBody>
      </p:sp>
      <p:cxnSp>
        <p:nvCxnSpPr>
          <p:cNvPr id="10" name="Straight Connector 9"/>
          <p:cNvCxnSpPr/>
          <p:nvPr/>
        </p:nvCxnSpPr>
        <p:spPr>
          <a:xfrm>
            <a:off x="347663" y="6499246"/>
            <a:ext cx="8460000" cy="15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42843" y="1428736"/>
            <a:ext cx="2714645" cy="3720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Most important trend in shipping today,</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Slow steaming simply means running at a slower speed. </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Currently the hottest trend in shipping as it can not only significantly cut carbon emissions but it also reduces consumption and fuel costs.</a:t>
            </a:r>
          </a:p>
        </p:txBody>
      </p:sp>
      <p:sp>
        <p:nvSpPr>
          <p:cNvPr id="12" name="Rectangle 11"/>
          <p:cNvSpPr/>
          <p:nvPr/>
        </p:nvSpPr>
        <p:spPr>
          <a:xfrm>
            <a:off x="142844" y="1071546"/>
            <a:ext cx="2726212" cy="347666"/>
          </a:xfrm>
          <a:prstGeom prst="rect">
            <a:avLst/>
          </a:prstGeom>
          <a:solidFill>
            <a:srgbClr val="F370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Adani Regular" pitchFamily="2" charset="0"/>
              </a:rPr>
              <a:t>Slow Steaming</a:t>
            </a:r>
            <a:endParaRPr lang="en-IN" sz="1600" b="1" dirty="0">
              <a:solidFill>
                <a:schemeClr val="bg1"/>
              </a:solidFill>
              <a:latin typeface="Adani Regular" pitchFamily="2" charset="0"/>
            </a:endParaRPr>
          </a:p>
        </p:txBody>
      </p:sp>
      <p:sp>
        <p:nvSpPr>
          <p:cNvPr id="13" name="Rectangle 12"/>
          <p:cNvSpPr/>
          <p:nvPr/>
        </p:nvSpPr>
        <p:spPr>
          <a:xfrm>
            <a:off x="3131671" y="1428736"/>
            <a:ext cx="2714645" cy="3720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Research is currently being done into the improved refinement of bunker fuel. </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Reduction in the quantity of ash, sulphur and other by-products in fuel is growing and efforts are being made to reduce the cost of these new low carbon fuels. </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Liquefied natural gas is also being considered as an alternative fuel for ships.</a:t>
            </a:r>
          </a:p>
        </p:txBody>
      </p:sp>
      <p:sp>
        <p:nvSpPr>
          <p:cNvPr id="14" name="Rectangle 13"/>
          <p:cNvSpPr/>
          <p:nvPr/>
        </p:nvSpPr>
        <p:spPr>
          <a:xfrm>
            <a:off x="3131672" y="1071546"/>
            <a:ext cx="2726212" cy="347666"/>
          </a:xfrm>
          <a:prstGeom prst="rect">
            <a:avLst/>
          </a:prstGeom>
          <a:solidFill>
            <a:srgbClr val="F370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Adani Regular" pitchFamily="2" charset="0"/>
              </a:rPr>
              <a:t>Low Carbon Fuels</a:t>
            </a:r>
            <a:endParaRPr lang="en-IN" sz="1600" b="1" dirty="0">
              <a:solidFill>
                <a:schemeClr val="bg1"/>
              </a:solidFill>
              <a:latin typeface="Adani Regular" pitchFamily="2" charset="0"/>
            </a:endParaRPr>
          </a:p>
        </p:txBody>
      </p:sp>
      <p:sp>
        <p:nvSpPr>
          <p:cNvPr id="15" name="Rectangle 14"/>
          <p:cNvSpPr/>
          <p:nvPr/>
        </p:nvSpPr>
        <p:spPr>
          <a:xfrm>
            <a:off x="6132067" y="1428736"/>
            <a:ext cx="2714645" cy="3720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Sky Sails - are basically massive kites attached to the bow of a vessel which pulls the ship through the water. The usage of sky sails is increasing day by day and this technology can reduce daily fuel consumption by 10-30%. </a:t>
            </a:r>
          </a:p>
        </p:txBody>
      </p:sp>
      <p:sp>
        <p:nvSpPr>
          <p:cNvPr id="16" name="Rectangle 15"/>
          <p:cNvSpPr/>
          <p:nvPr/>
        </p:nvSpPr>
        <p:spPr>
          <a:xfrm>
            <a:off x="6132068" y="1071546"/>
            <a:ext cx="2726212" cy="347666"/>
          </a:xfrm>
          <a:prstGeom prst="rect">
            <a:avLst/>
          </a:prstGeom>
          <a:solidFill>
            <a:srgbClr val="F370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Adani Regular" pitchFamily="2" charset="0"/>
              </a:rPr>
              <a:t>Sky Sails</a:t>
            </a:r>
            <a:endParaRPr lang="en-IN" sz="1600" b="1" dirty="0">
              <a:solidFill>
                <a:schemeClr val="bg1"/>
              </a:solidFill>
              <a:latin typeface="Adani Regular" pitchFamily="2" charset="0"/>
            </a:endParaRPr>
          </a:p>
        </p:txBody>
      </p:sp>
      <p:pic>
        <p:nvPicPr>
          <p:cNvPr id="18" name="Picture 8" descr="http://www.momgoesgreen.com/wp-content/think-green.jpg"/>
          <p:cNvPicPr>
            <a:picLocks noChangeAspect="1" noChangeArrowheads="1"/>
          </p:cNvPicPr>
          <p:nvPr/>
        </p:nvPicPr>
        <p:blipFill>
          <a:blip r:embed="rId3"/>
          <a:srcRect/>
          <a:stretch>
            <a:fillRect/>
          </a:stretch>
        </p:blipFill>
        <p:spPr bwMode="auto">
          <a:xfrm>
            <a:off x="3786182" y="4857760"/>
            <a:ext cx="1391733" cy="1411110"/>
          </a:xfrm>
          <a:prstGeom prst="rect">
            <a:avLst/>
          </a:prstGeom>
          <a:noFill/>
          <a:ln w="28575">
            <a:noFill/>
          </a:ln>
        </p:spPr>
      </p:pic>
      <p:pic>
        <p:nvPicPr>
          <p:cNvPr id="19" name="Picture 2" descr="http://commonknowledge.files.wordpress.com/2008/05/mv_beluga_skysails_16001.jpg"/>
          <p:cNvPicPr>
            <a:picLocks noChangeAspect="1" noChangeArrowheads="1"/>
          </p:cNvPicPr>
          <p:nvPr/>
        </p:nvPicPr>
        <p:blipFill>
          <a:blip r:embed="rId4" cstate="print"/>
          <a:srcRect r="6379"/>
          <a:stretch>
            <a:fillRect/>
          </a:stretch>
        </p:blipFill>
        <p:spPr bwMode="auto">
          <a:xfrm>
            <a:off x="6553213" y="4713891"/>
            <a:ext cx="2223977" cy="1584174"/>
          </a:xfrm>
          <a:prstGeom prst="rect">
            <a:avLst/>
          </a:prstGeom>
          <a:noFill/>
        </p:spPr>
      </p:pic>
      <p:pic>
        <p:nvPicPr>
          <p:cNvPr id="27650" name="Picture 2" descr="http://media1.santabanta.com/full1/Vehicles/Ships/ships-9v.jpg"/>
          <p:cNvPicPr>
            <a:picLocks noChangeAspect="1" noChangeArrowheads="1"/>
          </p:cNvPicPr>
          <p:nvPr/>
        </p:nvPicPr>
        <p:blipFill>
          <a:blip r:embed="rId5" cstate="email"/>
          <a:srcRect/>
          <a:stretch>
            <a:fillRect/>
          </a:stretch>
        </p:blipFill>
        <p:spPr bwMode="auto">
          <a:xfrm>
            <a:off x="415837" y="4781634"/>
            <a:ext cx="2124684" cy="1593513"/>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39350" y="142852"/>
            <a:ext cx="8804649" cy="861774"/>
          </a:xfrm>
          <a:prstGeom prst="rect">
            <a:avLst/>
          </a:prstGeom>
        </p:spPr>
        <p:txBody>
          <a:bodyPr>
            <a:noAutofit/>
          </a:bodyPr>
          <a:lstStyle/>
          <a:p>
            <a:pPr algn="l">
              <a:defRPr/>
            </a:pPr>
            <a:r>
              <a:rPr lang="en-IN" sz="2800" dirty="0" smtClean="0">
                <a:solidFill>
                  <a:srgbClr val="8D64AA"/>
                </a:solidFill>
                <a:latin typeface="+mn-lt"/>
              </a:rPr>
              <a:t>Conserving the Ground water &amp; </a:t>
            </a:r>
            <a:r>
              <a:rPr lang="en-IN" sz="2800" smtClean="0">
                <a:solidFill>
                  <a:srgbClr val="8D64AA"/>
                </a:solidFill>
                <a:latin typeface="+mn-lt"/>
              </a:rPr>
              <a:t>Rain water</a:t>
            </a:r>
            <a:endParaRPr lang="en-IN" sz="2800" dirty="0" smtClean="0">
              <a:solidFill>
                <a:srgbClr val="8D64AA"/>
              </a:solidFill>
              <a:latin typeface="+mn-lt"/>
            </a:endParaRPr>
          </a:p>
        </p:txBody>
      </p:sp>
      <p:pic>
        <p:nvPicPr>
          <p:cNvPr id="8" name="Picture 7" descr="adani_logo_rgb_master.png"/>
          <p:cNvPicPr>
            <a:picLocks noChangeAspect="1"/>
          </p:cNvPicPr>
          <p:nvPr/>
        </p:nvPicPr>
        <p:blipFill>
          <a:blip r:embed="rId2" cstate="print"/>
          <a:stretch>
            <a:fillRect/>
          </a:stretch>
        </p:blipFill>
        <p:spPr>
          <a:xfrm>
            <a:off x="326198" y="6591300"/>
            <a:ext cx="617538" cy="195286"/>
          </a:xfrm>
          <a:prstGeom prst="rect">
            <a:avLst/>
          </a:prstGeom>
        </p:spPr>
      </p:pic>
      <p:sp>
        <p:nvSpPr>
          <p:cNvPr id="9" name="Slide Number Placeholder 5"/>
          <p:cNvSpPr>
            <a:spLocks noGrp="1"/>
          </p:cNvSpPr>
          <p:nvPr>
            <p:ph type="sldNum" sz="quarter" idx="12"/>
          </p:nvPr>
        </p:nvSpPr>
        <p:spPr>
          <a:xfrm>
            <a:off x="8501089" y="6604305"/>
            <a:ext cx="302403" cy="169277"/>
          </a:xfrm>
          <a:prstGeom prst="rect">
            <a:avLst/>
          </a:prstGeom>
        </p:spPr>
        <p:txBody>
          <a:bodyPr wrap="square" lIns="0" tIns="0" rIns="0" bIns="0">
            <a:spAutoFit/>
          </a:bodyPr>
          <a:lstStyle>
            <a:lvl1pPr algn="r">
              <a:defRPr sz="850">
                <a:solidFill>
                  <a:schemeClr val="tx1"/>
                </a:solidFill>
              </a:defRPr>
            </a:lvl1pPr>
          </a:lstStyle>
          <a:p>
            <a:fld id="{FAB7679E-5F48-44D1-BB9C-A68AB66EB289}" type="slidenum">
              <a:rPr lang="en-GB" sz="1100" smtClean="0"/>
              <a:pPr/>
              <a:t>16</a:t>
            </a:fld>
            <a:endParaRPr lang="en-GB" sz="1100" dirty="0"/>
          </a:p>
        </p:txBody>
      </p:sp>
      <p:cxnSp>
        <p:nvCxnSpPr>
          <p:cNvPr id="10" name="Straight Connector 9"/>
          <p:cNvCxnSpPr/>
          <p:nvPr/>
        </p:nvCxnSpPr>
        <p:spPr>
          <a:xfrm>
            <a:off x="347663" y="6499246"/>
            <a:ext cx="8460000" cy="15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42843" y="1428736"/>
            <a:ext cx="4192674" cy="3720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Ground water availability low due to scanty rainfall in Kutch district of Gujarat. </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APSEZL has decided that it will not use any ground water for the port and power operations</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APSEZL has already set up desalination plants with a capacity of over 27 Million Litres per Day (MLD) and also is will be commissioning another plant with a capacity of over 20 MLD. </a:t>
            </a:r>
          </a:p>
        </p:txBody>
      </p:sp>
      <p:sp>
        <p:nvSpPr>
          <p:cNvPr id="12" name="Rectangle 11"/>
          <p:cNvSpPr/>
          <p:nvPr/>
        </p:nvSpPr>
        <p:spPr>
          <a:xfrm>
            <a:off x="142843" y="1071546"/>
            <a:ext cx="4210539" cy="347666"/>
          </a:xfrm>
          <a:prstGeom prst="rect">
            <a:avLst/>
          </a:prstGeom>
          <a:solidFill>
            <a:srgbClr val="F370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Adani Regular" pitchFamily="2" charset="0"/>
              </a:rPr>
              <a:t>Desalination Plants</a:t>
            </a:r>
            <a:endParaRPr lang="en-IN" sz="1600" b="1" dirty="0">
              <a:solidFill>
                <a:schemeClr val="bg1"/>
              </a:solidFill>
              <a:latin typeface="Adani Regular" pitchFamily="2" charset="0"/>
            </a:endParaRPr>
          </a:p>
        </p:txBody>
      </p:sp>
      <p:sp>
        <p:nvSpPr>
          <p:cNvPr id="13" name="Rectangle 12"/>
          <p:cNvSpPr/>
          <p:nvPr/>
        </p:nvSpPr>
        <p:spPr>
          <a:xfrm>
            <a:off x="4853879" y="1428736"/>
            <a:ext cx="4192674" cy="3720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The establishment of a storm water retention dam (SRD) provides with extra capacity for onsite flood water retention. </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The water reticulation system would consist of a network of yard drains, connected to a series of settling ponds where the coal can settle and clear water is pumped to SRD. </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At all times the settling ponds are required to be kept empty so that it is available to receive water during heavy rainfall events and not letting the water go waste.</a:t>
            </a:r>
          </a:p>
        </p:txBody>
      </p:sp>
      <p:sp>
        <p:nvSpPr>
          <p:cNvPr id="14" name="Rectangle 13"/>
          <p:cNvSpPr/>
          <p:nvPr/>
        </p:nvSpPr>
        <p:spPr>
          <a:xfrm>
            <a:off x="4853879" y="1071546"/>
            <a:ext cx="4210539" cy="347666"/>
          </a:xfrm>
          <a:prstGeom prst="rect">
            <a:avLst/>
          </a:prstGeom>
          <a:solidFill>
            <a:srgbClr val="F370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Adani Regular" pitchFamily="2" charset="0"/>
              </a:rPr>
              <a:t>Storm Water Retention Dam</a:t>
            </a:r>
            <a:endParaRPr lang="en-IN" sz="1600" b="1" dirty="0">
              <a:solidFill>
                <a:schemeClr val="bg1"/>
              </a:solidFill>
              <a:latin typeface="Adani Regular" pitchFamily="2" charset="0"/>
            </a:endParaRPr>
          </a:p>
        </p:txBody>
      </p:sp>
      <p:pic>
        <p:nvPicPr>
          <p:cNvPr id="28674" name="Picture 2" descr="http://cdn.greenprophet.com/wp-content/uploads/2009/05/saudi-arabia-desalination-jubail-500x352.jpg"/>
          <p:cNvPicPr>
            <a:picLocks noChangeAspect="1" noChangeArrowheads="1"/>
          </p:cNvPicPr>
          <p:nvPr/>
        </p:nvPicPr>
        <p:blipFill>
          <a:blip r:embed="rId3"/>
          <a:srcRect/>
          <a:stretch>
            <a:fillRect/>
          </a:stretch>
        </p:blipFill>
        <p:spPr bwMode="auto">
          <a:xfrm>
            <a:off x="394533" y="4379025"/>
            <a:ext cx="2821633" cy="1986430"/>
          </a:xfrm>
          <a:prstGeom prst="rect">
            <a:avLst/>
          </a:prstGeom>
          <a:noFill/>
        </p:spPr>
      </p:pic>
      <p:pic>
        <p:nvPicPr>
          <p:cNvPr id="28678" name="Picture 6" descr="http://www.siplast-international.com/images/img_road_bridge_03.jpg"/>
          <p:cNvPicPr>
            <a:picLocks noChangeAspect="1" noChangeArrowheads="1"/>
          </p:cNvPicPr>
          <p:nvPr/>
        </p:nvPicPr>
        <p:blipFill>
          <a:blip r:embed="rId4"/>
          <a:srcRect/>
          <a:stretch>
            <a:fillRect/>
          </a:stretch>
        </p:blipFill>
        <p:spPr bwMode="auto">
          <a:xfrm>
            <a:off x="5049415" y="4383468"/>
            <a:ext cx="3523113" cy="1995149"/>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39350" y="142852"/>
            <a:ext cx="8804649" cy="861774"/>
          </a:xfrm>
          <a:prstGeom prst="rect">
            <a:avLst/>
          </a:prstGeom>
        </p:spPr>
        <p:txBody>
          <a:bodyPr>
            <a:noAutofit/>
          </a:bodyPr>
          <a:lstStyle/>
          <a:p>
            <a:pPr algn="l">
              <a:defRPr/>
            </a:pPr>
            <a:r>
              <a:rPr lang="en-IN" sz="2800" dirty="0" smtClean="0">
                <a:solidFill>
                  <a:srgbClr val="8D64AA"/>
                </a:solidFill>
                <a:latin typeface="+mn-lt"/>
              </a:rPr>
              <a:t>Oil Spill Detection System</a:t>
            </a:r>
          </a:p>
        </p:txBody>
      </p:sp>
      <p:pic>
        <p:nvPicPr>
          <p:cNvPr id="8" name="Picture 7" descr="adani_logo_rgb_master.png"/>
          <p:cNvPicPr>
            <a:picLocks noChangeAspect="1"/>
          </p:cNvPicPr>
          <p:nvPr/>
        </p:nvPicPr>
        <p:blipFill>
          <a:blip r:embed="rId2" cstate="print"/>
          <a:stretch>
            <a:fillRect/>
          </a:stretch>
        </p:blipFill>
        <p:spPr>
          <a:xfrm>
            <a:off x="326198" y="6591300"/>
            <a:ext cx="617538" cy="195286"/>
          </a:xfrm>
          <a:prstGeom prst="rect">
            <a:avLst/>
          </a:prstGeom>
        </p:spPr>
      </p:pic>
      <p:sp>
        <p:nvSpPr>
          <p:cNvPr id="9" name="Slide Number Placeholder 5"/>
          <p:cNvSpPr>
            <a:spLocks noGrp="1"/>
          </p:cNvSpPr>
          <p:nvPr>
            <p:ph type="sldNum" sz="quarter" idx="12"/>
          </p:nvPr>
        </p:nvSpPr>
        <p:spPr>
          <a:xfrm>
            <a:off x="8501089" y="6604305"/>
            <a:ext cx="302403" cy="169277"/>
          </a:xfrm>
          <a:prstGeom prst="rect">
            <a:avLst/>
          </a:prstGeom>
        </p:spPr>
        <p:txBody>
          <a:bodyPr wrap="square" lIns="0" tIns="0" rIns="0" bIns="0">
            <a:spAutoFit/>
          </a:bodyPr>
          <a:lstStyle>
            <a:lvl1pPr algn="r">
              <a:defRPr sz="850">
                <a:solidFill>
                  <a:schemeClr val="tx1"/>
                </a:solidFill>
              </a:defRPr>
            </a:lvl1pPr>
          </a:lstStyle>
          <a:p>
            <a:fld id="{FAB7679E-5F48-44D1-BB9C-A68AB66EB289}" type="slidenum">
              <a:rPr lang="en-GB" sz="1100" smtClean="0"/>
              <a:pPr/>
              <a:t>17</a:t>
            </a:fld>
            <a:endParaRPr lang="en-GB" sz="1100" dirty="0"/>
          </a:p>
        </p:txBody>
      </p:sp>
      <p:cxnSp>
        <p:nvCxnSpPr>
          <p:cNvPr id="10" name="Straight Connector 9"/>
          <p:cNvCxnSpPr/>
          <p:nvPr/>
        </p:nvCxnSpPr>
        <p:spPr>
          <a:xfrm>
            <a:off x="347663" y="6499246"/>
            <a:ext cx="8460000" cy="15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42843" y="1428736"/>
            <a:ext cx="4192674" cy="3720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The detection of oil spills by radar systems is based on the dampening effect oil has on surface waves. An oil slick at sea “smoothes” the water surface and thus reduces the radar backscatter to the sensor. This creates a darker signature in the image which, after automatic processing, experienced analysts can then interpret as a possible oil slick. </a:t>
            </a:r>
          </a:p>
        </p:txBody>
      </p:sp>
      <p:sp>
        <p:nvSpPr>
          <p:cNvPr id="12" name="Rectangle 11"/>
          <p:cNvSpPr/>
          <p:nvPr/>
        </p:nvSpPr>
        <p:spPr>
          <a:xfrm>
            <a:off x="142843" y="1071546"/>
            <a:ext cx="4210539" cy="347666"/>
          </a:xfrm>
          <a:prstGeom prst="rect">
            <a:avLst/>
          </a:prstGeom>
          <a:solidFill>
            <a:srgbClr val="F370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Adani Regular" pitchFamily="2" charset="0"/>
              </a:rPr>
              <a:t>Oil Spill Detection</a:t>
            </a:r>
            <a:endParaRPr lang="en-IN" sz="1600" b="1" dirty="0">
              <a:solidFill>
                <a:schemeClr val="bg1"/>
              </a:solidFill>
              <a:latin typeface="Adani Regular" pitchFamily="2" charset="0"/>
            </a:endParaRPr>
          </a:p>
        </p:txBody>
      </p:sp>
      <p:sp>
        <p:nvSpPr>
          <p:cNvPr id="13" name="Rectangle 12"/>
          <p:cNvSpPr/>
          <p:nvPr/>
        </p:nvSpPr>
        <p:spPr>
          <a:xfrm>
            <a:off x="4853879" y="1428736"/>
            <a:ext cx="4192674" cy="3720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Algorithms have been developed to minimize the risk of false classification, which are based on various parameters including wind currents, bathymetry, area and perimeter of patch, and historical statistics, to mention a few.</a:t>
            </a:r>
            <a:endParaRPr lang="en-IN" sz="1400" smtClean="0">
              <a:solidFill>
                <a:srgbClr val="002060"/>
              </a:solidFill>
              <a:latin typeface="Adani Regular" pitchFamily="2" charset="0"/>
            </a:endParaRP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Early detection of oil spills using radars</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Detect the drift pattern of  the oil sleek</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Assist in containing and planning  contingency measures </a:t>
            </a:r>
          </a:p>
        </p:txBody>
      </p:sp>
      <p:sp>
        <p:nvSpPr>
          <p:cNvPr id="14" name="Rectangle 13"/>
          <p:cNvSpPr/>
          <p:nvPr/>
        </p:nvSpPr>
        <p:spPr>
          <a:xfrm>
            <a:off x="4853879" y="1071546"/>
            <a:ext cx="4210539" cy="347666"/>
          </a:xfrm>
          <a:prstGeom prst="rect">
            <a:avLst/>
          </a:prstGeom>
          <a:solidFill>
            <a:srgbClr val="F370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Adani Regular" pitchFamily="2" charset="0"/>
              </a:rPr>
              <a:t>Advantages</a:t>
            </a:r>
            <a:endParaRPr lang="en-IN" sz="1600" b="1" dirty="0">
              <a:solidFill>
                <a:schemeClr val="bg1"/>
              </a:solidFill>
              <a:latin typeface="Adani Regular" pitchFamily="2" charset="0"/>
            </a:endParaRPr>
          </a:p>
        </p:txBody>
      </p:sp>
      <p:pic>
        <p:nvPicPr>
          <p:cNvPr id="15" name="Picture 3" descr="http://www.sea-hawk.no/images/All-three-oil-spills.png"/>
          <p:cNvPicPr>
            <a:picLocks noChangeAspect="1" noChangeArrowheads="1"/>
          </p:cNvPicPr>
          <p:nvPr/>
        </p:nvPicPr>
        <p:blipFill>
          <a:blip r:embed="rId3" cstate="print"/>
          <a:srcRect/>
          <a:stretch>
            <a:fillRect/>
          </a:stretch>
        </p:blipFill>
        <p:spPr bwMode="auto">
          <a:xfrm>
            <a:off x="838200" y="4409437"/>
            <a:ext cx="2147988" cy="1952942"/>
          </a:xfrm>
          <a:prstGeom prst="rect">
            <a:avLst/>
          </a:prstGeom>
          <a:noFill/>
          <a:ln w="28575">
            <a:noFill/>
          </a:ln>
        </p:spPr>
      </p:pic>
      <p:pic>
        <p:nvPicPr>
          <p:cNvPr id="16" name="Picture 4"/>
          <p:cNvPicPr>
            <a:picLocks noChangeAspect="1" noChangeArrowheads="1"/>
          </p:cNvPicPr>
          <p:nvPr/>
        </p:nvPicPr>
        <p:blipFill>
          <a:blip r:embed="rId4" cstate="print"/>
          <a:srcRect/>
          <a:stretch>
            <a:fillRect/>
          </a:stretch>
        </p:blipFill>
        <p:spPr bwMode="auto">
          <a:xfrm>
            <a:off x="3791858" y="4404075"/>
            <a:ext cx="1883958" cy="1960967"/>
          </a:xfrm>
          <a:prstGeom prst="rect">
            <a:avLst/>
          </a:prstGeom>
          <a:noFill/>
          <a:ln w="28575">
            <a:noFill/>
          </a:ln>
        </p:spPr>
      </p:pic>
      <p:pic>
        <p:nvPicPr>
          <p:cNvPr id="17" name="Picture 6" descr="http://www.ksat.no/Graphics/Oil_spill_photo.jpg"/>
          <p:cNvPicPr>
            <a:picLocks noChangeAspect="1" noChangeArrowheads="1"/>
          </p:cNvPicPr>
          <p:nvPr/>
        </p:nvPicPr>
        <p:blipFill>
          <a:blip r:embed="rId5"/>
          <a:srcRect r="3268"/>
          <a:stretch>
            <a:fillRect/>
          </a:stretch>
        </p:blipFill>
        <p:spPr bwMode="auto">
          <a:xfrm>
            <a:off x="6400799" y="4415619"/>
            <a:ext cx="2002221" cy="1963029"/>
          </a:xfrm>
          <a:prstGeom prst="rect">
            <a:avLst/>
          </a:prstGeom>
          <a:noFill/>
          <a:ln w="28575">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39350" y="142852"/>
            <a:ext cx="8804649" cy="861774"/>
          </a:xfrm>
          <a:prstGeom prst="rect">
            <a:avLst/>
          </a:prstGeom>
        </p:spPr>
        <p:txBody>
          <a:bodyPr>
            <a:noAutofit/>
          </a:bodyPr>
          <a:lstStyle/>
          <a:p>
            <a:pPr algn="l">
              <a:defRPr/>
            </a:pPr>
            <a:r>
              <a:rPr lang="en-IN" sz="2800" dirty="0" smtClean="0">
                <a:solidFill>
                  <a:srgbClr val="8D64AA"/>
                </a:solidFill>
                <a:latin typeface="+mn-lt"/>
              </a:rPr>
              <a:t>Information Technology a big boon for Ports &amp; Shipping</a:t>
            </a:r>
          </a:p>
        </p:txBody>
      </p:sp>
      <p:pic>
        <p:nvPicPr>
          <p:cNvPr id="8" name="Picture 7" descr="adani_logo_rgb_master.png"/>
          <p:cNvPicPr>
            <a:picLocks noChangeAspect="1"/>
          </p:cNvPicPr>
          <p:nvPr/>
        </p:nvPicPr>
        <p:blipFill>
          <a:blip r:embed="rId2" cstate="print"/>
          <a:stretch>
            <a:fillRect/>
          </a:stretch>
        </p:blipFill>
        <p:spPr>
          <a:xfrm>
            <a:off x="326198" y="6591300"/>
            <a:ext cx="617538" cy="195286"/>
          </a:xfrm>
          <a:prstGeom prst="rect">
            <a:avLst/>
          </a:prstGeom>
        </p:spPr>
      </p:pic>
      <p:sp>
        <p:nvSpPr>
          <p:cNvPr id="9" name="Slide Number Placeholder 5"/>
          <p:cNvSpPr>
            <a:spLocks noGrp="1"/>
          </p:cNvSpPr>
          <p:nvPr>
            <p:ph type="sldNum" sz="quarter" idx="12"/>
          </p:nvPr>
        </p:nvSpPr>
        <p:spPr>
          <a:xfrm>
            <a:off x="8501089" y="6604305"/>
            <a:ext cx="302403" cy="169277"/>
          </a:xfrm>
          <a:prstGeom prst="rect">
            <a:avLst/>
          </a:prstGeom>
        </p:spPr>
        <p:txBody>
          <a:bodyPr wrap="square" lIns="0" tIns="0" rIns="0" bIns="0">
            <a:spAutoFit/>
          </a:bodyPr>
          <a:lstStyle>
            <a:lvl1pPr algn="r">
              <a:defRPr sz="850">
                <a:solidFill>
                  <a:schemeClr val="tx1"/>
                </a:solidFill>
              </a:defRPr>
            </a:lvl1pPr>
          </a:lstStyle>
          <a:p>
            <a:fld id="{FAB7679E-5F48-44D1-BB9C-A68AB66EB289}" type="slidenum">
              <a:rPr lang="en-GB" sz="1100" smtClean="0"/>
              <a:pPr/>
              <a:t>18</a:t>
            </a:fld>
            <a:endParaRPr lang="en-GB" sz="1100" dirty="0"/>
          </a:p>
        </p:txBody>
      </p:sp>
      <p:cxnSp>
        <p:nvCxnSpPr>
          <p:cNvPr id="10" name="Straight Connector 9"/>
          <p:cNvCxnSpPr/>
          <p:nvPr/>
        </p:nvCxnSpPr>
        <p:spPr>
          <a:xfrm>
            <a:off x="347663" y="6499246"/>
            <a:ext cx="8460000" cy="15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42843" y="1428736"/>
            <a:ext cx="2714645" cy="3720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By using SAP ERP system at </a:t>
            </a:r>
            <a:r>
              <a:rPr lang="en-IN" sz="1400" dirty="0" err="1" smtClean="0">
                <a:solidFill>
                  <a:srgbClr val="002060"/>
                </a:solidFill>
                <a:latin typeface="Adani Regular" pitchFamily="2" charset="0"/>
              </a:rPr>
              <a:t>Mundra</a:t>
            </a:r>
            <a:r>
              <a:rPr lang="en-IN" sz="1400" dirty="0" smtClean="0">
                <a:solidFill>
                  <a:srgbClr val="002060"/>
                </a:solidFill>
                <a:latin typeface="Adani Regular" pitchFamily="2" charset="0"/>
              </a:rPr>
              <a:t>, there is an annual savings of nearly 500 Tonnes of paper which is equivalent to 10,000 trees or 33 acres of green land per year. </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Automation of the port utilities has also supported this cause</a:t>
            </a:r>
          </a:p>
        </p:txBody>
      </p:sp>
      <p:sp>
        <p:nvSpPr>
          <p:cNvPr id="12" name="Rectangle 11"/>
          <p:cNvSpPr/>
          <p:nvPr/>
        </p:nvSpPr>
        <p:spPr>
          <a:xfrm>
            <a:off x="142844" y="1071546"/>
            <a:ext cx="2726212" cy="347666"/>
          </a:xfrm>
          <a:prstGeom prst="rect">
            <a:avLst/>
          </a:prstGeom>
          <a:solidFill>
            <a:srgbClr val="F370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Adani Regular" pitchFamily="2" charset="0"/>
              </a:rPr>
              <a:t>SAP ERP systems</a:t>
            </a:r>
            <a:endParaRPr lang="en-IN" sz="1600" b="1" dirty="0">
              <a:solidFill>
                <a:schemeClr val="bg1"/>
              </a:solidFill>
              <a:latin typeface="Adani Regular" pitchFamily="2" charset="0"/>
            </a:endParaRPr>
          </a:p>
        </p:txBody>
      </p:sp>
      <p:sp>
        <p:nvSpPr>
          <p:cNvPr id="13" name="Rectangle 12"/>
          <p:cNvSpPr/>
          <p:nvPr/>
        </p:nvSpPr>
        <p:spPr>
          <a:xfrm>
            <a:off x="3131671" y="1428736"/>
            <a:ext cx="2714645" cy="3720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Terminal Operating System software has revolutionized container terminal operations. </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TOS has made transactions fast and simple, allows excellent planning, and ensures better monitoring and control which allows high levels of terminal productivity, efficiency and cost savings. </a:t>
            </a:r>
          </a:p>
          <a:p>
            <a:pPr marL="82550" indent="-82550" fontAlgn="base">
              <a:lnSpc>
                <a:spcPts val="2000"/>
              </a:lnSpc>
              <a:spcBef>
                <a:spcPct val="0"/>
              </a:spcBef>
              <a:spcAft>
                <a:spcPct val="0"/>
              </a:spcAft>
              <a:buClr>
                <a:schemeClr val="tx1"/>
              </a:buClr>
              <a:buFont typeface="Arial" pitchFamily="34" charset="0"/>
              <a:buChar char="•"/>
            </a:pPr>
            <a:r>
              <a:rPr lang="en-US" sz="1400" dirty="0" smtClean="0">
                <a:solidFill>
                  <a:srgbClr val="002060"/>
                </a:solidFill>
                <a:latin typeface="Adani Regular" pitchFamily="2" charset="0"/>
              </a:rPr>
              <a:t>Reduction in paper work</a:t>
            </a:r>
            <a:endParaRPr lang="en-IN" sz="1400" dirty="0" smtClean="0">
              <a:solidFill>
                <a:srgbClr val="002060"/>
              </a:solidFill>
              <a:latin typeface="Adani Regular" pitchFamily="2" charset="0"/>
            </a:endParaRPr>
          </a:p>
        </p:txBody>
      </p:sp>
      <p:sp>
        <p:nvSpPr>
          <p:cNvPr id="14" name="Rectangle 13"/>
          <p:cNvSpPr/>
          <p:nvPr/>
        </p:nvSpPr>
        <p:spPr>
          <a:xfrm>
            <a:off x="3131672" y="1071546"/>
            <a:ext cx="2726212" cy="347666"/>
          </a:xfrm>
          <a:prstGeom prst="rect">
            <a:avLst/>
          </a:prstGeom>
          <a:solidFill>
            <a:srgbClr val="F370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Adani Regular" pitchFamily="2" charset="0"/>
              </a:rPr>
              <a:t>TOS</a:t>
            </a:r>
            <a:endParaRPr lang="en-IN" sz="1600" b="1" dirty="0">
              <a:solidFill>
                <a:schemeClr val="bg1"/>
              </a:solidFill>
              <a:latin typeface="Adani Regular" pitchFamily="2" charset="0"/>
            </a:endParaRPr>
          </a:p>
        </p:txBody>
      </p:sp>
      <p:sp>
        <p:nvSpPr>
          <p:cNvPr id="15" name="Rectangle 14"/>
          <p:cNvSpPr/>
          <p:nvPr/>
        </p:nvSpPr>
        <p:spPr>
          <a:xfrm>
            <a:off x="6132067" y="1428736"/>
            <a:ext cx="2714645" cy="3720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The usage of advanced security and surveillance systems has resulted in low investment in creating physical infrastructure in the port premises for protecting it against security breaches. </a:t>
            </a:r>
          </a:p>
          <a:p>
            <a:pPr marL="82550" indent="-82550" fontAlgn="base">
              <a:lnSpc>
                <a:spcPts val="2000"/>
              </a:lnSpc>
              <a:spcBef>
                <a:spcPct val="0"/>
              </a:spcBef>
              <a:spcAft>
                <a:spcPct val="0"/>
              </a:spcAft>
              <a:buClr>
                <a:schemeClr val="tx1"/>
              </a:buClr>
              <a:buFont typeface="Arial" pitchFamily="34" charset="0"/>
              <a:buChar char="•"/>
            </a:pPr>
            <a:r>
              <a:rPr lang="en-IN" sz="1400" dirty="0" smtClean="0">
                <a:solidFill>
                  <a:srgbClr val="002060"/>
                </a:solidFill>
                <a:latin typeface="Adani Regular" pitchFamily="2" charset="0"/>
              </a:rPr>
              <a:t>This has resulted in substantial saving of natural resources and thereby leading to the preservation of the environment.</a:t>
            </a:r>
          </a:p>
        </p:txBody>
      </p:sp>
      <p:sp>
        <p:nvSpPr>
          <p:cNvPr id="16" name="Rectangle 15"/>
          <p:cNvSpPr/>
          <p:nvPr/>
        </p:nvSpPr>
        <p:spPr>
          <a:xfrm>
            <a:off x="6132068" y="1071546"/>
            <a:ext cx="2726212" cy="347666"/>
          </a:xfrm>
          <a:prstGeom prst="rect">
            <a:avLst/>
          </a:prstGeom>
          <a:solidFill>
            <a:srgbClr val="F370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Adani Regular" pitchFamily="2" charset="0"/>
              </a:rPr>
              <a:t>Surveillance Systems</a:t>
            </a:r>
            <a:endParaRPr lang="en-IN" sz="1600" b="1" dirty="0">
              <a:solidFill>
                <a:schemeClr val="bg1"/>
              </a:solidFill>
              <a:latin typeface="Adani Regular" pitchFamily="2" charset="0"/>
            </a:endParaRPr>
          </a:p>
        </p:txBody>
      </p:sp>
      <p:pic>
        <p:nvPicPr>
          <p:cNvPr id="18" name="Picture 8" descr="http://www.momgoesgreen.com/wp-content/think-green.jpg"/>
          <p:cNvPicPr>
            <a:picLocks noChangeAspect="1" noChangeArrowheads="1"/>
          </p:cNvPicPr>
          <p:nvPr/>
        </p:nvPicPr>
        <p:blipFill>
          <a:blip r:embed="rId3"/>
          <a:srcRect/>
          <a:stretch>
            <a:fillRect/>
          </a:stretch>
        </p:blipFill>
        <p:spPr bwMode="auto">
          <a:xfrm>
            <a:off x="822264" y="4890169"/>
            <a:ext cx="1391733" cy="1411110"/>
          </a:xfrm>
          <a:prstGeom prst="rect">
            <a:avLst/>
          </a:prstGeom>
          <a:noFill/>
          <a:ln w="28575">
            <a:noFill/>
          </a:ln>
        </p:spPr>
      </p:pic>
      <p:pic>
        <p:nvPicPr>
          <p:cNvPr id="21" name="Picture 4" descr="http://www.multidyne.com/images-new/CCTV-Surveillence-Camera-Port-Ind.gif"/>
          <p:cNvPicPr>
            <a:picLocks noChangeAspect="1" noChangeArrowheads="1"/>
          </p:cNvPicPr>
          <p:nvPr/>
        </p:nvPicPr>
        <p:blipFill>
          <a:blip r:embed="rId4"/>
          <a:srcRect/>
          <a:stretch>
            <a:fillRect/>
          </a:stretch>
        </p:blipFill>
        <p:spPr bwMode="auto">
          <a:xfrm>
            <a:off x="6572264" y="4968996"/>
            <a:ext cx="2136913" cy="1388962"/>
          </a:xfrm>
          <a:prstGeom prst="rect">
            <a:avLst/>
          </a:prstGeom>
          <a:noFill/>
        </p:spPr>
      </p:pic>
      <p:pic>
        <p:nvPicPr>
          <p:cNvPr id="22" name="Picture 2"/>
          <p:cNvPicPr>
            <a:picLocks noChangeAspect="1" noChangeArrowheads="1"/>
          </p:cNvPicPr>
          <p:nvPr/>
        </p:nvPicPr>
        <p:blipFill>
          <a:blip r:embed="rId5"/>
          <a:srcRect/>
          <a:stretch>
            <a:fillRect/>
          </a:stretch>
        </p:blipFill>
        <p:spPr bwMode="auto">
          <a:xfrm>
            <a:off x="3070657" y="4493172"/>
            <a:ext cx="2336072" cy="1996965"/>
          </a:xfrm>
          <a:prstGeom prst="rect">
            <a:avLst/>
          </a:prstGeom>
          <a:noFill/>
          <a:ln w="28575">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p:cNvSpPr txBox="1">
            <a:spLocks/>
          </p:cNvSpPr>
          <p:nvPr/>
        </p:nvSpPr>
        <p:spPr>
          <a:xfrm>
            <a:off x="337584" y="342900"/>
            <a:ext cx="8458200" cy="5715000"/>
          </a:xfrm>
          <a:prstGeom prst="rect">
            <a:avLst/>
          </a:prstGeom>
          <a:blipFill>
            <a:blip r:embed="rId2" cstate="print"/>
            <a:stretch>
              <a:fillRect/>
            </a:stretch>
          </a:blipFill>
        </p:spPr>
        <p:txBody>
          <a:bodyPr vert="horz" lIns="91440" tIns="45720" rIns="91440" bIns="45720" rtlCol="0" anchor="b">
            <a:normAutofit/>
          </a:bodyPr>
          <a:lstStyle>
            <a:lvl1pPr>
              <a:buFontTx/>
              <a:buNone/>
              <a:defRPr sz="1400" baseline="0">
                <a:solidFill>
                  <a:schemeClr val="bg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chemeClr val="bg1"/>
              </a:solidFill>
              <a:effectLst/>
              <a:uLnTx/>
              <a:uFillTx/>
              <a:latin typeface="+mn-lt"/>
              <a:ea typeface="+mn-ea"/>
              <a:cs typeface="+mn-cs"/>
            </a:endParaRPr>
          </a:p>
        </p:txBody>
      </p:sp>
      <p:sp>
        <p:nvSpPr>
          <p:cNvPr id="6" name="Title 1"/>
          <p:cNvSpPr>
            <a:spLocks noGrp="1"/>
          </p:cNvSpPr>
          <p:nvPr>
            <p:ph type="title"/>
          </p:nvPr>
        </p:nvSpPr>
        <p:spPr>
          <a:xfrm>
            <a:off x="347688" y="2854935"/>
            <a:ext cx="8462962" cy="861774"/>
          </a:xfrm>
          <a:prstGeom prst="rect">
            <a:avLst/>
          </a:prstGeom>
        </p:spPr>
        <p:txBody>
          <a:bodyPr>
            <a:noAutofit/>
          </a:bodyPr>
          <a:lstStyle/>
          <a:p>
            <a:pPr marL="0" marR="0" lvl="0" indent="0" algn="l" fontAlgn="auto">
              <a:spcAft>
                <a:spcPts val="0"/>
              </a:spcAft>
              <a:buClrTx/>
              <a:buSzTx/>
              <a:tabLst/>
              <a:defRPr/>
            </a:pPr>
            <a:r>
              <a:rPr lang="en-US" sz="3600" dirty="0" smtClean="0">
                <a:solidFill>
                  <a:schemeClr val="bg1"/>
                </a:solidFill>
                <a:latin typeface="+mn-lt"/>
              </a:rPr>
              <a:t>Thank You</a:t>
            </a:r>
            <a:endParaRPr lang="en-GB" sz="3600" dirty="0">
              <a:solidFill>
                <a:schemeClr val="bg1"/>
              </a:solidFill>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9"/>
          <p:cNvSpPr txBox="1">
            <a:spLocks noChangeArrowheads="1"/>
          </p:cNvSpPr>
          <p:nvPr/>
        </p:nvSpPr>
        <p:spPr bwMode="auto">
          <a:xfrm>
            <a:off x="285720" y="857232"/>
            <a:ext cx="8572560" cy="758862"/>
          </a:xfrm>
          <a:prstGeom prst="rect">
            <a:avLst/>
          </a:prstGeom>
          <a:noFill/>
          <a:ln w="9525">
            <a:noFill/>
            <a:miter lim="800000"/>
            <a:headEnd/>
            <a:tailEnd/>
          </a:ln>
        </p:spPr>
        <p:txBody>
          <a:bodyPr wrap="square">
            <a:spAutoFit/>
          </a:bodyPr>
          <a:lstStyle/>
          <a:p>
            <a:pPr>
              <a:lnSpc>
                <a:spcPct val="125000"/>
              </a:lnSpc>
            </a:pPr>
            <a:r>
              <a:rPr lang="en-IN" b="1" dirty="0" smtClean="0">
                <a:solidFill>
                  <a:srgbClr val="F37032"/>
                </a:solidFill>
                <a:latin typeface="Adani Regular" pitchFamily="2" charset="0"/>
                <a:cs typeface="Arial" charset="0"/>
              </a:rPr>
              <a:t>For the last 100 years, International maritime transport is the backbone of the world globalized economy.</a:t>
            </a:r>
            <a:endParaRPr lang="en-US" b="1" dirty="0">
              <a:solidFill>
                <a:srgbClr val="F37032"/>
              </a:solidFill>
              <a:latin typeface="Adani Regular" pitchFamily="2" charset="0"/>
              <a:cs typeface="Arial" charset="0"/>
            </a:endParaRPr>
          </a:p>
        </p:txBody>
      </p:sp>
      <p:pic>
        <p:nvPicPr>
          <p:cNvPr id="23" name="Picture 22" descr="adani_logo_rgb_master.png"/>
          <p:cNvPicPr>
            <a:picLocks noChangeAspect="1"/>
          </p:cNvPicPr>
          <p:nvPr/>
        </p:nvPicPr>
        <p:blipFill>
          <a:blip r:embed="rId2" cstate="print"/>
          <a:stretch>
            <a:fillRect/>
          </a:stretch>
        </p:blipFill>
        <p:spPr>
          <a:xfrm>
            <a:off x="326198" y="6591300"/>
            <a:ext cx="617538" cy="195286"/>
          </a:xfrm>
          <a:prstGeom prst="rect">
            <a:avLst/>
          </a:prstGeom>
        </p:spPr>
      </p:pic>
      <p:sp>
        <p:nvSpPr>
          <p:cNvPr id="25" name="Slide Number Placeholder 5"/>
          <p:cNvSpPr>
            <a:spLocks noGrp="1"/>
          </p:cNvSpPr>
          <p:nvPr>
            <p:ph type="sldNum" sz="quarter" idx="12"/>
          </p:nvPr>
        </p:nvSpPr>
        <p:spPr>
          <a:xfrm>
            <a:off x="8501089" y="6604305"/>
            <a:ext cx="302403" cy="169277"/>
          </a:xfrm>
          <a:prstGeom prst="rect">
            <a:avLst/>
          </a:prstGeom>
        </p:spPr>
        <p:txBody>
          <a:bodyPr wrap="square" lIns="0" tIns="0" rIns="0" bIns="0">
            <a:spAutoFit/>
          </a:bodyPr>
          <a:lstStyle>
            <a:lvl1pPr algn="r">
              <a:defRPr sz="850">
                <a:solidFill>
                  <a:schemeClr val="tx1"/>
                </a:solidFill>
              </a:defRPr>
            </a:lvl1pPr>
          </a:lstStyle>
          <a:p>
            <a:fld id="{FAB7679E-5F48-44D1-BB9C-A68AB66EB289}" type="slidenum">
              <a:rPr lang="en-GB" sz="1100" smtClean="0"/>
              <a:pPr/>
              <a:t>2</a:t>
            </a:fld>
            <a:endParaRPr lang="en-GB" sz="1100" dirty="0"/>
          </a:p>
        </p:txBody>
      </p:sp>
      <p:cxnSp>
        <p:nvCxnSpPr>
          <p:cNvPr id="26" name="Straight Connector 25"/>
          <p:cNvCxnSpPr/>
          <p:nvPr/>
        </p:nvCxnSpPr>
        <p:spPr>
          <a:xfrm>
            <a:off x="347663" y="6499246"/>
            <a:ext cx="8460000" cy="15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itle 1"/>
          <p:cNvSpPr>
            <a:spLocks noGrp="1"/>
          </p:cNvSpPr>
          <p:nvPr>
            <p:ph type="title"/>
          </p:nvPr>
        </p:nvSpPr>
        <p:spPr>
          <a:xfrm>
            <a:off x="339351" y="142852"/>
            <a:ext cx="8462962" cy="861774"/>
          </a:xfrm>
          <a:prstGeom prst="rect">
            <a:avLst/>
          </a:prstGeom>
        </p:spPr>
        <p:txBody>
          <a:bodyPr>
            <a:noAutofit/>
          </a:bodyPr>
          <a:lstStyle/>
          <a:p>
            <a:pPr marL="0" marR="0" lvl="0" indent="0" algn="l" fontAlgn="auto">
              <a:spcAft>
                <a:spcPts val="0"/>
              </a:spcAft>
              <a:buClrTx/>
              <a:buSzTx/>
              <a:tabLst/>
              <a:defRPr/>
            </a:pPr>
            <a:r>
              <a:rPr lang="en-US" sz="2800" dirty="0" smtClean="0">
                <a:solidFill>
                  <a:srgbClr val="8D64AA"/>
                </a:solidFill>
                <a:latin typeface="+mn-lt"/>
              </a:rPr>
              <a:t>Maritime Transport</a:t>
            </a:r>
            <a:endParaRPr lang="en-GB" sz="2800" dirty="0">
              <a:solidFill>
                <a:srgbClr val="8D64AA"/>
              </a:solidFill>
              <a:latin typeface="+mn-lt"/>
            </a:endParaRPr>
          </a:p>
        </p:txBody>
      </p:sp>
      <p:sp>
        <p:nvSpPr>
          <p:cNvPr id="24" name="Text Box 9"/>
          <p:cNvSpPr txBox="1">
            <a:spLocks noChangeArrowheads="1"/>
          </p:cNvSpPr>
          <p:nvPr/>
        </p:nvSpPr>
        <p:spPr bwMode="auto">
          <a:xfrm>
            <a:off x="438120" y="1640253"/>
            <a:ext cx="8572560" cy="4708981"/>
          </a:xfrm>
          <a:prstGeom prst="rect">
            <a:avLst/>
          </a:prstGeom>
          <a:noFill/>
          <a:ln w="9525">
            <a:noFill/>
            <a:miter lim="800000"/>
            <a:headEnd/>
            <a:tailEnd/>
          </a:ln>
        </p:spPr>
        <p:txBody>
          <a:bodyPr wrap="square">
            <a:spAutoFit/>
          </a:bodyPr>
          <a:lstStyle/>
          <a:p>
            <a:pPr marL="173038" indent="-173038">
              <a:lnSpc>
                <a:spcPct val="125000"/>
              </a:lnSpc>
              <a:buFont typeface="Arial" pitchFamily="34" charset="0"/>
              <a:buChar char="•"/>
            </a:pPr>
            <a:r>
              <a:rPr lang="en-IN" sz="1600" dirty="0" smtClean="0">
                <a:latin typeface="Adani Regular" pitchFamily="2" charset="0"/>
                <a:cs typeface="Arial" charset="0"/>
              </a:rPr>
              <a:t>Maritime transport is far more ancient in terms of time as compared to other modes of transport</a:t>
            </a:r>
          </a:p>
          <a:p>
            <a:pPr marL="173038" indent="-173038">
              <a:lnSpc>
                <a:spcPct val="125000"/>
              </a:lnSpc>
              <a:buFont typeface="Arial" pitchFamily="34" charset="0"/>
              <a:buChar char="•"/>
            </a:pPr>
            <a:r>
              <a:rPr lang="en-IN" sz="1600" dirty="0" smtClean="0">
                <a:latin typeface="Adani Regular" pitchFamily="2" charset="0"/>
                <a:cs typeface="Arial" charset="0"/>
              </a:rPr>
              <a:t>Over 90 percent of the world’s goods are transported by sea</a:t>
            </a:r>
          </a:p>
          <a:p>
            <a:pPr marL="173038" indent="-173038">
              <a:lnSpc>
                <a:spcPct val="125000"/>
              </a:lnSpc>
              <a:buFont typeface="Arial" pitchFamily="34" charset="0"/>
              <a:buChar char="•"/>
            </a:pPr>
            <a:r>
              <a:rPr lang="en-IN" sz="1600" dirty="0" smtClean="0">
                <a:latin typeface="Adani Regular" pitchFamily="2" charset="0"/>
                <a:cs typeface="Arial" charset="0"/>
              </a:rPr>
              <a:t>Shipping is a highly efficient means of transporting cargo with lower CO2 emissions per ton-</a:t>
            </a:r>
            <a:r>
              <a:rPr lang="en-IN" sz="1600" dirty="0" err="1" smtClean="0">
                <a:latin typeface="Adani Regular" pitchFamily="2" charset="0"/>
                <a:cs typeface="Arial" charset="0"/>
              </a:rPr>
              <a:t>kilometer</a:t>
            </a:r>
            <a:r>
              <a:rPr lang="en-IN" sz="1600" dirty="0" smtClean="0">
                <a:latin typeface="Adani Regular" pitchFamily="2" charset="0"/>
                <a:cs typeface="Arial" charset="0"/>
              </a:rPr>
              <a:t> than trucking and far lower emissions than air transport.</a:t>
            </a:r>
          </a:p>
          <a:p>
            <a:pPr marL="173038" indent="-173038">
              <a:lnSpc>
                <a:spcPct val="125000"/>
              </a:lnSpc>
              <a:buFont typeface="Arial" pitchFamily="34" charset="0"/>
              <a:buChar char="•"/>
            </a:pPr>
            <a:r>
              <a:rPr lang="en-IN" sz="1600" dirty="0" smtClean="0">
                <a:latin typeface="Adani Regular" pitchFamily="2" charset="0"/>
                <a:cs typeface="Arial" charset="0"/>
              </a:rPr>
              <a:t>Industry is estimated to account for around 4 percent of all CO2 emissions globally </a:t>
            </a:r>
          </a:p>
          <a:p>
            <a:pPr marL="173038" indent="-173038">
              <a:lnSpc>
                <a:spcPct val="125000"/>
              </a:lnSpc>
              <a:buFont typeface="Arial" pitchFamily="34" charset="0"/>
              <a:buChar char="•"/>
            </a:pPr>
            <a:r>
              <a:rPr lang="en-IN" sz="1600" dirty="0" smtClean="0">
                <a:latin typeface="Adani Regular" pitchFamily="2" charset="0"/>
                <a:cs typeface="Arial" charset="0"/>
              </a:rPr>
              <a:t>Shipping also accounts for 10 to 15 percent of all emissions of nitrogen oxides (</a:t>
            </a:r>
            <a:r>
              <a:rPr lang="en-IN" sz="1600" dirty="0" err="1" smtClean="0">
                <a:latin typeface="Adani Regular" pitchFamily="2" charset="0"/>
                <a:cs typeface="Arial" charset="0"/>
              </a:rPr>
              <a:t>NOx</a:t>
            </a:r>
            <a:r>
              <a:rPr lang="en-IN" sz="1600" dirty="0" smtClean="0">
                <a:latin typeface="Adani Regular" pitchFamily="2" charset="0"/>
                <a:cs typeface="Arial" charset="0"/>
              </a:rPr>
              <a:t>) and 4 to 6 percent of sulphur oxides (</a:t>
            </a:r>
            <a:r>
              <a:rPr lang="en-IN" sz="1600" dirty="0" err="1" smtClean="0">
                <a:latin typeface="Adani Regular" pitchFamily="2" charset="0"/>
                <a:cs typeface="Arial" charset="0"/>
              </a:rPr>
              <a:t>SOx</a:t>
            </a:r>
            <a:r>
              <a:rPr lang="en-IN" sz="1600" dirty="0" smtClean="0">
                <a:latin typeface="Adani Regular" pitchFamily="2" charset="0"/>
                <a:cs typeface="Arial" charset="0"/>
              </a:rPr>
              <a:t>)</a:t>
            </a:r>
          </a:p>
          <a:p>
            <a:pPr marL="173038" indent="-173038">
              <a:lnSpc>
                <a:spcPct val="125000"/>
              </a:lnSpc>
              <a:buFont typeface="Arial" pitchFamily="34" charset="0"/>
              <a:buChar char="•"/>
            </a:pPr>
            <a:r>
              <a:rPr lang="en-IN" sz="1600" dirty="0" smtClean="0">
                <a:latin typeface="Adani Regular" pitchFamily="2" charset="0"/>
                <a:cs typeface="Arial" charset="0"/>
              </a:rPr>
              <a:t>Increase in these emissions are expected to create wide-ranging and potentially devastating climate change</a:t>
            </a:r>
          </a:p>
          <a:p>
            <a:pPr marL="173038" indent="-173038">
              <a:lnSpc>
                <a:spcPct val="125000"/>
              </a:lnSpc>
              <a:buFont typeface="Arial" pitchFamily="34" charset="0"/>
              <a:buChar char="•"/>
            </a:pPr>
            <a:r>
              <a:rPr lang="en-IN" sz="1600" dirty="0" smtClean="0">
                <a:latin typeface="Adani Regular" pitchFamily="2" charset="0"/>
                <a:cs typeface="Arial" charset="0"/>
              </a:rPr>
              <a:t>While international organisations like IMO, IPCC etc are grappling with these issues, it is equally important that at the local level, we deal with the sources of pollution and reduce it, if not eliminate it</a:t>
            </a:r>
          </a:p>
          <a:p>
            <a:pPr marL="173038" indent="-173038">
              <a:lnSpc>
                <a:spcPct val="125000"/>
              </a:lnSpc>
              <a:buFont typeface="Arial" pitchFamily="34" charset="0"/>
              <a:buChar char="•"/>
            </a:pPr>
            <a:r>
              <a:rPr lang="en-IN" sz="1600" b="1" dirty="0" smtClean="0">
                <a:latin typeface="Adani Regular" pitchFamily="2" charset="0"/>
                <a:cs typeface="Arial" charset="0"/>
              </a:rPr>
              <a:t>Shipping and ports are interdependent and hence, it is natural that they work together in the spirit of mutual cooperation and understanding</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http://sonalismrules.files.wordpress.com/2008/03/memories.jpg"/>
          <p:cNvPicPr>
            <a:picLocks noChangeAspect="1" noChangeArrowheads="1"/>
          </p:cNvPicPr>
          <p:nvPr/>
        </p:nvPicPr>
        <p:blipFill>
          <a:blip r:embed="rId2">
            <a:lum bright="70000" contrast="-70000"/>
          </a:blip>
          <a:srcRect/>
          <a:stretch>
            <a:fillRect/>
          </a:stretch>
        </p:blipFill>
        <p:spPr bwMode="auto">
          <a:xfrm>
            <a:off x="0" y="0"/>
            <a:ext cx="9144000" cy="6858000"/>
          </a:xfrm>
          <a:prstGeom prst="rect">
            <a:avLst/>
          </a:prstGeom>
          <a:noFill/>
        </p:spPr>
      </p:pic>
      <p:sp>
        <p:nvSpPr>
          <p:cNvPr id="6" name="Title 1"/>
          <p:cNvSpPr>
            <a:spLocks noGrp="1"/>
          </p:cNvSpPr>
          <p:nvPr>
            <p:ph type="title"/>
          </p:nvPr>
        </p:nvSpPr>
        <p:spPr>
          <a:xfrm>
            <a:off x="339351" y="142852"/>
            <a:ext cx="8462962" cy="861774"/>
          </a:xfrm>
          <a:prstGeom prst="rect">
            <a:avLst/>
          </a:prstGeom>
        </p:spPr>
        <p:txBody>
          <a:bodyPr>
            <a:noAutofit/>
          </a:bodyPr>
          <a:lstStyle/>
          <a:p>
            <a:pPr marL="0" marR="0" lvl="0" indent="0" algn="l" fontAlgn="auto">
              <a:spcAft>
                <a:spcPts val="0"/>
              </a:spcAft>
              <a:buClrTx/>
              <a:buSzTx/>
              <a:tabLst/>
              <a:defRPr/>
            </a:pPr>
            <a:r>
              <a:rPr lang="en-US" sz="2800" dirty="0" smtClean="0">
                <a:solidFill>
                  <a:srgbClr val="8D64AA"/>
                </a:solidFill>
                <a:latin typeface="+mn-lt"/>
              </a:rPr>
              <a:t>Agenda</a:t>
            </a:r>
            <a:endParaRPr lang="en-GB" sz="2800" dirty="0">
              <a:solidFill>
                <a:srgbClr val="8D64AA"/>
              </a:solidFill>
              <a:latin typeface="+mn-lt"/>
            </a:endParaRPr>
          </a:p>
        </p:txBody>
      </p:sp>
      <p:sp>
        <p:nvSpPr>
          <p:cNvPr id="15" name="Rectangle 2"/>
          <p:cNvSpPr txBox="1">
            <a:spLocks noChangeArrowheads="1"/>
          </p:cNvSpPr>
          <p:nvPr/>
        </p:nvSpPr>
        <p:spPr>
          <a:xfrm>
            <a:off x="1322740" y="2500306"/>
            <a:ext cx="5040000" cy="461749"/>
          </a:xfrm>
          <a:prstGeom prst="rect">
            <a:avLst/>
          </a:prstGeom>
          <a:solidFill>
            <a:srgbClr val="0070C0"/>
          </a:solidFill>
          <a:ln w="9525">
            <a:noFill/>
            <a:miter lim="800000"/>
            <a:headEnd/>
            <a:tailEnd/>
          </a:ln>
        </p:spPr>
        <p:txBody>
          <a:bodyPr vert="horz" wrap="square" lIns="91440" tIns="45720" rIns="91440" bIns="45720" numCol="1" anchor="ctr" anchorCtr="0" compatLnSpc="1">
            <a:prstTxWarp prst="textNoShape">
              <a:avLst/>
            </a:prstTxWarp>
          </a:bodyPr>
          <a:lstStyle/>
          <a:p>
            <a:pPr fontAlgn="auto">
              <a:spcBef>
                <a:spcPct val="0"/>
              </a:spcBef>
              <a:spcAft>
                <a:spcPts val="0"/>
              </a:spcAft>
              <a:defRPr/>
            </a:pPr>
            <a:r>
              <a:rPr lang="en-US" sz="1600" b="1" dirty="0" smtClean="0">
                <a:solidFill>
                  <a:schemeClr val="bg1"/>
                </a:solidFill>
                <a:latin typeface="Adani Regular" pitchFamily="2" charset="0"/>
                <a:ea typeface="+mj-ea"/>
                <a:cs typeface="Times New Roman" pitchFamily="18" charset="0"/>
              </a:rPr>
              <a:t>Adani Group</a:t>
            </a:r>
          </a:p>
        </p:txBody>
      </p:sp>
      <p:sp>
        <p:nvSpPr>
          <p:cNvPr id="16" name="Rectangle 2"/>
          <p:cNvSpPr txBox="1">
            <a:spLocks noChangeArrowheads="1"/>
          </p:cNvSpPr>
          <p:nvPr/>
        </p:nvSpPr>
        <p:spPr bwMode="auto">
          <a:xfrm>
            <a:off x="1322739" y="3109906"/>
            <a:ext cx="5040000" cy="461749"/>
          </a:xfrm>
          <a:prstGeom prst="rect">
            <a:avLst/>
          </a:prstGeom>
          <a:solidFill>
            <a:srgbClr val="72BFE7"/>
          </a:solidFill>
          <a:ln w="9525">
            <a:noFill/>
            <a:miter lim="800000"/>
            <a:headEnd/>
            <a:tailEnd/>
          </a:ln>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US" sz="1600" b="1" kern="0" dirty="0" smtClean="0">
                <a:solidFill>
                  <a:schemeClr val="bg1"/>
                </a:solidFill>
                <a:latin typeface="Adani Regular" pitchFamily="2" charset="0"/>
                <a:ea typeface="+mj-ea"/>
                <a:cs typeface="Times New Roman" pitchFamily="18" charset="0"/>
              </a:rPr>
              <a:t>Adani Ports &amp; Special Economic Zone Limited</a:t>
            </a:r>
          </a:p>
        </p:txBody>
      </p:sp>
      <p:sp>
        <p:nvSpPr>
          <p:cNvPr id="17" name="Rectangle 2"/>
          <p:cNvSpPr txBox="1">
            <a:spLocks noChangeArrowheads="1"/>
          </p:cNvSpPr>
          <p:nvPr/>
        </p:nvSpPr>
        <p:spPr bwMode="auto">
          <a:xfrm>
            <a:off x="1322739" y="3724055"/>
            <a:ext cx="5040000" cy="461749"/>
          </a:xfrm>
          <a:prstGeom prst="rect">
            <a:avLst/>
          </a:prstGeom>
          <a:solidFill>
            <a:srgbClr val="72BFE7"/>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lang="en-US" sz="1600" b="1" kern="0" dirty="0" smtClean="0">
                <a:solidFill>
                  <a:schemeClr val="bg1"/>
                </a:solidFill>
                <a:latin typeface="Adani Regular" pitchFamily="2" charset="0"/>
                <a:ea typeface="+mj-ea"/>
                <a:cs typeface="Times New Roman" pitchFamily="18" charset="0"/>
              </a:rPr>
              <a:t>Technologies for Sustainable Development</a:t>
            </a:r>
            <a:endParaRPr kumimoji="0" lang="en-US" sz="1600" b="1" u="none" strike="noStrike" kern="0" cap="none" spc="0" normalizeH="0" baseline="0" noProof="0" dirty="0" smtClean="0">
              <a:ln>
                <a:noFill/>
              </a:ln>
              <a:solidFill>
                <a:schemeClr val="bg1"/>
              </a:solidFill>
              <a:effectLst/>
              <a:uLnTx/>
              <a:uFillTx/>
              <a:latin typeface="Adani Regular" pitchFamily="2" charset="0"/>
              <a:ea typeface="+mj-ea"/>
              <a:cs typeface="Times New Roman" pitchFamily="18" charset="0"/>
            </a:endParaRPr>
          </a:p>
        </p:txBody>
      </p:sp>
      <p:sp>
        <p:nvSpPr>
          <p:cNvPr id="20" name="Rectangle 2"/>
          <p:cNvSpPr txBox="1">
            <a:spLocks noChangeArrowheads="1"/>
          </p:cNvSpPr>
          <p:nvPr/>
        </p:nvSpPr>
        <p:spPr bwMode="auto">
          <a:xfrm>
            <a:off x="357159" y="2500306"/>
            <a:ext cx="818865" cy="461749"/>
          </a:xfrm>
          <a:prstGeom prst="rect">
            <a:avLst/>
          </a:prstGeom>
          <a:solidFill>
            <a:srgbClr val="0070C0"/>
          </a:solidFill>
          <a:ln w="9525">
            <a:noFill/>
            <a:miter lim="800000"/>
            <a:headEnd/>
            <a:tailEnd/>
          </a:ln>
        </p:spPr>
        <p:txBody>
          <a:bodyPr vert="horz" wrap="square" lIns="91440" tIns="45720" rIns="91440" bIns="45720" numCol="1" anchor="ctr" anchorCtr="0" compatLnSpc="1">
            <a:prstTxWarp prst="textNoShape">
              <a:avLst/>
            </a:prstTxWarp>
          </a:bodyPr>
          <a:lstStyle/>
          <a:p>
            <a:pPr algn="ctr">
              <a:defRPr/>
            </a:pPr>
            <a:r>
              <a:rPr lang="en-US" sz="1600" b="1" dirty="0" smtClean="0">
                <a:solidFill>
                  <a:schemeClr val="bg1"/>
                </a:solidFill>
                <a:latin typeface="Adani Regular" pitchFamily="2" charset="0"/>
                <a:ea typeface="+mj-ea"/>
                <a:cs typeface="Times New Roman" pitchFamily="18" charset="0"/>
              </a:rPr>
              <a:t>1</a:t>
            </a:r>
          </a:p>
        </p:txBody>
      </p:sp>
      <p:sp>
        <p:nvSpPr>
          <p:cNvPr id="21" name="Rectangle 2"/>
          <p:cNvSpPr txBox="1">
            <a:spLocks noChangeArrowheads="1"/>
          </p:cNvSpPr>
          <p:nvPr/>
        </p:nvSpPr>
        <p:spPr bwMode="auto">
          <a:xfrm>
            <a:off x="357158" y="3109906"/>
            <a:ext cx="818865" cy="461749"/>
          </a:xfrm>
          <a:prstGeom prst="rect">
            <a:avLst/>
          </a:prstGeom>
          <a:solidFill>
            <a:srgbClr val="72BFE7"/>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1600" b="1" kern="0" dirty="0" smtClean="0">
                <a:solidFill>
                  <a:schemeClr val="bg1"/>
                </a:solidFill>
                <a:latin typeface="Adani Regular" pitchFamily="2" charset="0"/>
                <a:ea typeface="+mj-ea"/>
                <a:cs typeface="Times New Roman" pitchFamily="18" charset="0"/>
              </a:rPr>
              <a:t>2</a:t>
            </a:r>
          </a:p>
        </p:txBody>
      </p:sp>
      <p:sp>
        <p:nvSpPr>
          <p:cNvPr id="22" name="Rectangle 2"/>
          <p:cNvSpPr txBox="1">
            <a:spLocks noChangeArrowheads="1"/>
          </p:cNvSpPr>
          <p:nvPr/>
        </p:nvSpPr>
        <p:spPr bwMode="auto">
          <a:xfrm>
            <a:off x="357158" y="3724055"/>
            <a:ext cx="818865" cy="461749"/>
          </a:xfrm>
          <a:prstGeom prst="rect">
            <a:avLst/>
          </a:prstGeom>
          <a:solidFill>
            <a:srgbClr val="72BFE7"/>
          </a:solidFill>
          <a:ln w="9525">
            <a:noFill/>
            <a:miter lim="800000"/>
            <a:headEnd/>
            <a:tailEnd/>
          </a:ln>
        </p:spPr>
        <p:txBody>
          <a:bodyPr vert="horz" wrap="square" lIns="91440" tIns="45720" rIns="91440" bIns="45720" numCol="1" anchor="ctr" anchorCtr="0" compatLnSpc="1">
            <a:prstTxWarp prst="textNoShape">
              <a:avLst/>
            </a:prstTxWarp>
          </a:bodyPr>
          <a:lstStyle/>
          <a:p>
            <a:pPr algn="ctr"/>
            <a:r>
              <a:rPr lang="en-US" sz="1600" b="1" kern="0" dirty="0" smtClean="0">
                <a:solidFill>
                  <a:schemeClr val="bg1"/>
                </a:solidFill>
                <a:latin typeface="Adani Regular" pitchFamily="2" charset="0"/>
                <a:ea typeface="+mj-ea"/>
                <a:cs typeface="Times New Roman" pitchFamily="18" charset="0"/>
              </a:rPr>
              <a:t>3</a:t>
            </a:r>
          </a:p>
        </p:txBody>
      </p:sp>
      <p:pic>
        <p:nvPicPr>
          <p:cNvPr id="25" name="Picture 4"/>
          <p:cNvPicPr>
            <a:picLocks noChangeAspect="1" noChangeArrowheads="1"/>
          </p:cNvPicPr>
          <p:nvPr/>
        </p:nvPicPr>
        <p:blipFill>
          <a:blip r:embed="rId3" cstate="print"/>
          <a:srcRect/>
          <a:stretch>
            <a:fillRect/>
          </a:stretch>
        </p:blipFill>
        <p:spPr bwMode="auto">
          <a:xfrm>
            <a:off x="1957358" y="4714884"/>
            <a:ext cx="2095500" cy="1524000"/>
          </a:xfrm>
          <a:prstGeom prst="rect">
            <a:avLst/>
          </a:prstGeom>
          <a:noFill/>
          <a:ln w="28575">
            <a:solidFill>
              <a:srgbClr val="00A1DE"/>
            </a:solidFill>
          </a:ln>
        </p:spPr>
      </p:pic>
      <p:pic>
        <p:nvPicPr>
          <p:cNvPr id="26" name="Picture 8" descr="http://www.momgoesgreen.com/wp-content/think-green.jpg"/>
          <p:cNvPicPr>
            <a:picLocks noChangeAspect="1" noChangeArrowheads="1"/>
          </p:cNvPicPr>
          <p:nvPr/>
        </p:nvPicPr>
        <p:blipFill>
          <a:blip r:embed="rId4"/>
          <a:srcRect/>
          <a:stretch>
            <a:fillRect/>
          </a:stretch>
        </p:blipFill>
        <p:spPr bwMode="auto">
          <a:xfrm>
            <a:off x="357158" y="4730759"/>
            <a:ext cx="1487416" cy="1508125"/>
          </a:xfrm>
          <a:prstGeom prst="rect">
            <a:avLst/>
          </a:prstGeom>
          <a:noFill/>
          <a:ln w="28575">
            <a:solidFill>
              <a:srgbClr val="00B050"/>
            </a:solidFill>
          </a:ln>
        </p:spPr>
      </p:pic>
      <p:pic>
        <p:nvPicPr>
          <p:cNvPr id="27" name="Picture 4" descr="http://www.multidyne.com/images-new/CCTV-Surveillence-Camera-Port-Ind.gif"/>
          <p:cNvPicPr>
            <a:picLocks noChangeAspect="1" noChangeArrowheads="1"/>
          </p:cNvPicPr>
          <p:nvPr/>
        </p:nvPicPr>
        <p:blipFill>
          <a:blip r:embed="rId5"/>
          <a:srcRect l="8145"/>
          <a:stretch>
            <a:fillRect/>
          </a:stretch>
        </p:blipFill>
        <p:spPr bwMode="auto">
          <a:xfrm>
            <a:off x="4167158" y="4714884"/>
            <a:ext cx="2165536" cy="1524000"/>
          </a:xfrm>
          <a:prstGeom prst="rect">
            <a:avLst/>
          </a:prstGeom>
          <a:noFill/>
          <a:ln w="28575">
            <a:solidFill>
              <a:srgbClr val="00A1DE"/>
            </a:solidFill>
          </a:ln>
        </p:spPr>
      </p:pic>
      <p:pic>
        <p:nvPicPr>
          <p:cNvPr id="28" name="Picture 2"/>
          <p:cNvPicPr>
            <a:picLocks noChangeAspect="1" noChangeArrowheads="1"/>
          </p:cNvPicPr>
          <p:nvPr/>
        </p:nvPicPr>
        <p:blipFill>
          <a:blip r:embed="rId6" cstate="print"/>
          <a:srcRect/>
          <a:stretch>
            <a:fillRect/>
          </a:stretch>
        </p:blipFill>
        <p:spPr bwMode="auto">
          <a:xfrm>
            <a:off x="6453158" y="4714884"/>
            <a:ext cx="2133600" cy="1524000"/>
          </a:xfrm>
          <a:prstGeom prst="rect">
            <a:avLst/>
          </a:prstGeom>
          <a:noFill/>
          <a:ln w="28575">
            <a:solidFill>
              <a:srgbClr val="00A1DE"/>
            </a:solidFill>
          </a:ln>
        </p:spPr>
      </p:pic>
      <p:pic>
        <p:nvPicPr>
          <p:cNvPr id="18" name="Picture 17" descr="adani_logo_rgb_master.png"/>
          <p:cNvPicPr>
            <a:picLocks noChangeAspect="1"/>
          </p:cNvPicPr>
          <p:nvPr/>
        </p:nvPicPr>
        <p:blipFill>
          <a:blip r:embed="rId7" cstate="print"/>
          <a:stretch>
            <a:fillRect/>
          </a:stretch>
        </p:blipFill>
        <p:spPr>
          <a:xfrm>
            <a:off x="326198" y="6591300"/>
            <a:ext cx="617538" cy="195286"/>
          </a:xfrm>
          <a:prstGeom prst="rect">
            <a:avLst/>
          </a:prstGeom>
        </p:spPr>
      </p:pic>
      <p:sp>
        <p:nvSpPr>
          <p:cNvPr id="19" name="Slide Number Placeholder 5"/>
          <p:cNvSpPr>
            <a:spLocks noGrp="1"/>
          </p:cNvSpPr>
          <p:nvPr>
            <p:ph type="sldNum" sz="quarter" idx="12"/>
          </p:nvPr>
        </p:nvSpPr>
        <p:spPr>
          <a:xfrm>
            <a:off x="8501089" y="6604305"/>
            <a:ext cx="302403" cy="169277"/>
          </a:xfrm>
          <a:prstGeom prst="rect">
            <a:avLst/>
          </a:prstGeom>
        </p:spPr>
        <p:txBody>
          <a:bodyPr wrap="square" lIns="0" tIns="0" rIns="0" bIns="0">
            <a:spAutoFit/>
          </a:bodyPr>
          <a:lstStyle>
            <a:lvl1pPr algn="r">
              <a:defRPr sz="850">
                <a:solidFill>
                  <a:schemeClr val="tx1"/>
                </a:solidFill>
              </a:defRPr>
            </a:lvl1pPr>
          </a:lstStyle>
          <a:p>
            <a:fld id="{FAB7679E-5F48-44D1-BB9C-A68AB66EB289}" type="slidenum">
              <a:rPr lang="en-GB" sz="1100" smtClean="0"/>
              <a:pPr/>
              <a:t>3</a:t>
            </a:fld>
            <a:endParaRPr lang="en-GB" sz="1100" dirty="0"/>
          </a:p>
        </p:txBody>
      </p:sp>
      <p:cxnSp>
        <p:nvCxnSpPr>
          <p:cNvPr id="23" name="Straight Connector 22"/>
          <p:cNvCxnSpPr/>
          <p:nvPr/>
        </p:nvCxnSpPr>
        <p:spPr>
          <a:xfrm>
            <a:off x="347663" y="6499246"/>
            <a:ext cx="8460000" cy="15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9"/>
          <p:cNvSpPr txBox="1">
            <a:spLocks noChangeArrowheads="1"/>
          </p:cNvSpPr>
          <p:nvPr/>
        </p:nvSpPr>
        <p:spPr bwMode="auto">
          <a:xfrm>
            <a:off x="285720" y="857232"/>
            <a:ext cx="8572560" cy="438582"/>
          </a:xfrm>
          <a:prstGeom prst="rect">
            <a:avLst/>
          </a:prstGeom>
          <a:noFill/>
          <a:ln w="9525">
            <a:noFill/>
            <a:miter lim="800000"/>
            <a:headEnd/>
            <a:tailEnd/>
          </a:ln>
        </p:spPr>
        <p:txBody>
          <a:bodyPr wrap="square">
            <a:spAutoFit/>
          </a:bodyPr>
          <a:lstStyle/>
          <a:p>
            <a:pPr eaLnBrk="1" hangingPunct="1">
              <a:lnSpc>
                <a:spcPct val="125000"/>
              </a:lnSpc>
            </a:pPr>
            <a:r>
              <a:rPr lang="en-US" b="1" dirty="0" smtClean="0">
                <a:solidFill>
                  <a:srgbClr val="F37032"/>
                </a:solidFill>
                <a:latin typeface="Adani Regular" pitchFamily="2" charset="0"/>
                <a:cs typeface="Arial" charset="0"/>
              </a:rPr>
              <a:t>Leading Business Conglomerate with interest in diversified sectors...</a:t>
            </a:r>
            <a:endParaRPr lang="en-US" b="1" dirty="0">
              <a:solidFill>
                <a:srgbClr val="F37032"/>
              </a:solidFill>
              <a:latin typeface="Adani Regular" pitchFamily="2" charset="0"/>
              <a:cs typeface="Arial" charset="0"/>
            </a:endParaRPr>
          </a:p>
        </p:txBody>
      </p:sp>
      <p:sp>
        <p:nvSpPr>
          <p:cNvPr id="7" name="Rectangle 6"/>
          <p:cNvSpPr/>
          <p:nvPr/>
        </p:nvSpPr>
        <p:spPr>
          <a:xfrm>
            <a:off x="347663" y="1268413"/>
            <a:ext cx="8462962" cy="3637416"/>
          </a:xfrm>
          <a:prstGeom prst="rect">
            <a:avLst/>
          </a:prstGeom>
          <a:solidFill>
            <a:srgbClr val="EFEF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Adani Regular"/>
              <a:ea typeface="+mn-ea"/>
              <a:cs typeface="+mn-cs"/>
            </a:endParaRPr>
          </a:p>
        </p:txBody>
      </p:sp>
      <p:sp>
        <p:nvSpPr>
          <p:cNvPr id="8" name="Text Placeholder 7"/>
          <p:cNvSpPr txBox="1">
            <a:spLocks/>
          </p:cNvSpPr>
          <p:nvPr/>
        </p:nvSpPr>
        <p:spPr>
          <a:xfrm>
            <a:off x="587057" y="1714488"/>
            <a:ext cx="2127555" cy="293037"/>
          </a:xfrm>
          <a:prstGeom prst="rect">
            <a:avLst/>
          </a:prstGeom>
        </p:spPr>
        <p:txBody>
          <a:bodyPr vert="horz" lIns="0" tIns="0" rIns="0" bIns="0" rtlCol="0" anchor="b">
            <a:normAutofit/>
          </a:bodyPr>
          <a:lstStyle/>
          <a:p>
            <a:pPr marL="0" marR="0" lvl="0" indent="0" algn="l" defTabSz="914400" rtl="0" eaLnBrk="1" fontAlgn="auto" latinLnBrk="0" hangingPunct="1">
              <a:lnSpc>
                <a:spcPct val="100000"/>
              </a:lnSpc>
              <a:spcBef>
                <a:spcPts val="1150"/>
              </a:spcBef>
              <a:spcAft>
                <a:spcPts val="0"/>
              </a:spcAft>
              <a:buClrTx/>
              <a:buSzTx/>
              <a:buFontTx/>
              <a:buNone/>
              <a:tabLst/>
              <a:defRPr/>
            </a:pPr>
            <a:r>
              <a:rPr kumimoji="0" lang="en-GB" sz="1400" b="0" i="0" u="none" strike="noStrike" kern="1200" cap="none" spc="0" normalizeH="0" baseline="0" noProof="0" smtClean="0">
                <a:ln>
                  <a:noFill/>
                </a:ln>
                <a:solidFill>
                  <a:sysClr val="windowText" lastClr="000000"/>
                </a:solidFill>
                <a:effectLst/>
                <a:uLnTx/>
                <a:uFillTx/>
                <a:latin typeface="Adani Medium"/>
                <a:ea typeface="+mn-ea"/>
                <a:cs typeface="+mn-cs"/>
              </a:rPr>
              <a:t>Resources</a:t>
            </a:r>
            <a:endParaRPr kumimoji="0" lang="en-GB" sz="1400" b="0" i="0" u="none" strike="noStrike" kern="1200" cap="none" spc="0" normalizeH="0" baseline="0" noProof="0" dirty="0">
              <a:ln>
                <a:noFill/>
              </a:ln>
              <a:solidFill>
                <a:sysClr val="windowText" lastClr="000000"/>
              </a:solidFill>
              <a:effectLst/>
              <a:uLnTx/>
              <a:uFillTx/>
              <a:latin typeface="Adani Medium"/>
              <a:ea typeface="+mn-ea"/>
              <a:cs typeface="+mn-cs"/>
            </a:endParaRPr>
          </a:p>
        </p:txBody>
      </p:sp>
      <p:sp>
        <p:nvSpPr>
          <p:cNvPr id="9" name="Content Placeholder 8"/>
          <p:cNvSpPr>
            <a:spLocks noGrp="1"/>
          </p:cNvSpPr>
          <p:nvPr>
            <p:ph sz="half" idx="4294967295"/>
          </p:nvPr>
        </p:nvSpPr>
        <p:spPr>
          <a:xfrm>
            <a:off x="587057" y="2123887"/>
            <a:ext cx="2195500" cy="621830"/>
          </a:xfrm>
          <a:prstGeom prst="rect">
            <a:avLst/>
          </a:prstGeom>
        </p:spPr>
        <p:txBody>
          <a:bodyPr>
            <a:norm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Sourcing hydrocarbons from around the world to fuel India’s growth</a:t>
            </a:r>
            <a:endParaRPr kumimoji="0" lang="en-GB" sz="1200" b="0" i="0" u="none" strike="noStrike" kern="0" cap="none" spc="0" normalizeH="0" baseline="0" noProof="0" dirty="0">
              <a:ln>
                <a:noFill/>
              </a:ln>
              <a:solidFill>
                <a:sysClr val="windowText" lastClr="000000"/>
              </a:solidFill>
              <a:effectLst/>
              <a:uLnTx/>
              <a:uFillTx/>
            </a:endParaRPr>
          </a:p>
        </p:txBody>
      </p:sp>
      <p:sp>
        <p:nvSpPr>
          <p:cNvPr id="10" name="Text Placeholder 7"/>
          <p:cNvSpPr txBox="1">
            <a:spLocks/>
          </p:cNvSpPr>
          <p:nvPr/>
        </p:nvSpPr>
        <p:spPr>
          <a:xfrm>
            <a:off x="3348029" y="1714488"/>
            <a:ext cx="2127555" cy="293037"/>
          </a:xfrm>
          <a:prstGeom prst="rect">
            <a:avLst/>
          </a:prstGeom>
        </p:spPr>
        <p:txBody>
          <a:bodyPr vert="horz" lIns="0" tIns="0" rIns="0" bIns="0" rtlCol="0" anchor="b">
            <a:normAutofit/>
          </a:bodyPr>
          <a:lstStyle/>
          <a:p>
            <a:pPr marL="0" marR="0" lvl="0" indent="0" algn="l" defTabSz="914400" rtl="0" eaLnBrk="1" fontAlgn="auto" latinLnBrk="0" hangingPunct="1">
              <a:lnSpc>
                <a:spcPct val="100000"/>
              </a:lnSpc>
              <a:spcBef>
                <a:spcPts val="1150"/>
              </a:spcBef>
              <a:spcAft>
                <a:spcPts val="0"/>
              </a:spcAft>
              <a:buClrTx/>
              <a:buSzTx/>
              <a:buFontTx/>
              <a:buNone/>
              <a:tabLst/>
              <a:defRPr/>
            </a:pPr>
            <a:r>
              <a:rPr kumimoji="0" lang="en-GB" sz="1400" b="0" i="0" u="none" strike="noStrike" kern="1200" cap="none" spc="0" normalizeH="0" baseline="0" noProof="0" smtClean="0">
                <a:ln>
                  <a:noFill/>
                </a:ln>
                <a:solidFill>
                  <a:sysClr val="windowText" lastClr="000000"/>
                </a:solidFill>
                <a:effectLst/>
                <a:uLnTx/>
                <a:uFillTx/>
                <a:latin typeface="Adani Medium"/>
                <a:ea typeface="+mn-ea"/>
                <a:cs typeface="+mn-cs"/>
              </a:rPr>
              <a:t>Logistics</a:t>
            </a:r>
            <a:endParaRPr kumimoji="0" lang="en-GB" sz="1400" b="0" i="0" u="none" strike="noStrike" kern="1200" cap="none" spc="0" normalizeH="0" baseline="0" noProof="0" dirty="0">
              <a:ln>
                <a:noFill/>
              </a:ln>
              <a:solidFill>
                <a:sysClr val="windowText" lastClr="000000"/>
              </a:solidFill>
              <a:effectLst/>
              <a:uLnTx/>
              <a:uFillTx/>
              <a:latin typeface="Adani Medium"/>
              <a:ea typeface="+mn-ea"/>
              <a:cs typeface="+mn-cs"/>
            </a:endParaRPr>
          </a:p>
        </p:txBody>
      </p:sp>
      <p:sp>
        <p:nvSpPr>
          <p:cNvPr id="11" name="Content Placeholder 8"/>
          <p:cNvSpPr>
            <a:spLocks noGrp="1"/>
          </p:cNvSpPr>
          <p:nvPr>
            <p:ph sz="half" idx="4294967295"/>
          </p:nvPr>
        </p:nvSpPr>
        <p:spPr>
          <a:xfrm>
            <a:off x="3348028" y="2123887"/>
            <a:ext cx="2438418" cy="621830"/>
          </a:xfrm>
          <a:prstGeom prst="rect">
            <a:avLst/>
          </a:prstGeom>
        </p:spPr>
        <p:txBody>
          <a:bodyPr>
            <a:normAutofit/>
          </a:bodyPr>
          <a:lstStyle/>
          <a:p>
            <a:pPr marL="0" marR="0" lvl="0" indent="0" defTabSz="914400" eaLnBrk="1" fontAlgn="auto" latinLnBrk="0" hangingPunct="1">
              <a:lnSpc>
                <a:spcPct val="90000"/>
              </a:lnSpc>
              <a:spcBef>
                <a:spcPts val="0"/>
              </a:spcBef>
              <a:spcAft>
                <a:spcPts val="0"/>
              </a:spcAft>
              <a:buClrTx/>
              <a:buSzTx/>
              <a:buFontTx/>
              <a:buNone/>
              <a:tabLst/>
              <a:defRPr/>
            </a:pPr>
            <a:r>
              <a:rPr lang="en-US" sz="1200" kern="0" dirty="0" smtClean="0">
                <a:solidFill>
                  <a:sysClr val="windowText" lastClr="000000"/>
                </a:solidFill>
              </a:rPr>
              <a:t>Owning</a:t>
            </a:r>
            <a:r>
              <a:rPr kumimoji="0" lang="en-US" sz="1200" b="0" i="0" u="none" strike="noStrike" kern="0" cap="none" spc="0" normalizeH="0" baseline="0" noProof="0" dirty="0" smtClean="0">
                <a:ln>
                  <a:noFill/>
                </a:ln>
                <a:solidFill>
                  <a:sysClr val="windowText" lastClr="000000"/>
                </a:solidFill>
                <a:effectLst/>
                <a:uLnTx/>
                <a:uFillTx/>
              </a:rPr>
              <a:t> a large network of ports, </a:t>
            </a:r>
            <a:br>
              <a:rPr kumimoji="0" lang="en-US" sz="1200" b="0" i="0" u="none" strike="noStrike" kern="0" cap="none" spc="0" normalizeH="0" baseline="0" noProof="0" dirty="0" smtClean="0">
                <a:ln>
                  <a:noFill/>
                </a:ln>
                <a:solidFill>
                  <a:sysClr val="windowText" lastClr="000000"/>
                </a:solidFill>
                <a:effectLst/>
                <a:uLnTx/>
                <a:uFillTx/>
              </a:rPr>
            </a:br>
            <a:r>
              <a:rPr kumimoji="0" lang="en-US" sz="1200" b="0" i="0" u="none" strike="noStrike" kern="0" cap="none" spc="0" normalizeH="0" baseline="0" noProof="0" dirty="0" smtClean="0">
                <a:ln>
                  <a:noFill/>
                </a:ln>
                <a:solidFill>
                  <a:sysClr val="windowText" lastClr="000000"/>
                </a:solidFill>
                <a:effectLst/>
                <a:uLnTx/>
                <a:uFillTx/>
              </a:rPr>
              <a:t>railways, ships and operate various facilities around our ports</a:t>
            </a:r>
            <a:endParaRPr kumimoji="0" lang="en-GB" sz="1200" b="0" i="0" u="none" strike="noStrike" kern="0" cap="none" spc="0" normalizeH="0" baseline="0" noProof="0" dirty="0">
              <a:ln>
                <a:noFill/>
              </a:ln>
              <a:solidFill>
                <a:sysClr val="windowText" lastClr="000000"/>
              </a:solidFill>
              <a:effectLst/>
              <a:uLnTx/>
              <a:uFillTx/>
            </a:endParaRPr>
          </a:p>
        </p:txBody>
      </p:sp>
      <p:sp>
        <p:nvSpPr>
          <p:cNvPr id="12" name="Text Placeholder 7"/>
          <p:cNvSpPr txBox="1">
            <a:spLocks/>
          </p:cNvSpPr>
          <p:nvPr/>
        </p:nvSpPr>
        <p:spPr>
          <a:xfrm>
            <a:off x="6159221" y="1714488"/>
            <a:ext cx="2127555" cy="293037"/>
          </a:xfrm>
          <a:prstGeom prst="rect">
            <a:avLst/>
          </a:prstGeom>
        </p:spPr>
        <p:txBody>
          <a:bodyPr vert="horz" lIns="0" tIns="0" rIns="0" bIns="0" rtlCol="0" anchor="b">
            <a:normAutofit/>
          </a:bodyPr>
          <a:lstStyle/>
          <a:p>
            <a:pPr marL="0" marR="0" lvl="0" indent="0" algn="l" defTabSz="914400" rtl="0" eaLnBrk="1" fontAlgn="auto" latinLnBrk="0" hangingPunct="1">
              <a:lnSpc>
                <a:spcPct val="100000"/>
              </a:lnSpc>
              <a:spcBef>
                <a:spcPts val="1150"/>
              </a:spcBef>
              <a:spcAft>
                <a:spcPts val="0"/>
              </a:spcAft>
              <a:buClrTx/>
              <a:buSzTx/>
              <a:buFontTx/>
              <a:buNone/>
              <a:tabLst/>
              <a:defRPr/>
            </a:pPr>
            <a:r>
              <a:rPr kumimoji="0" lang="en-GB" sz="1400" b="0" i="0" u="none" strike="noStrike" kern="1200" cap="none" spc="0" normalizeH="0" baseline="0" noProof="0" dirty="0" smtClean="0">
                <a:ln>
                  <a:noFill/>
                </a:ln>
                <a:solidFill>
                  <a:sysClr val="windowText" lastClr="000000"/>
                </a:solidFill>
                <a:effectLst/>
                <a:uLnTx/>
                <a:uFillTx/>
                <a:latin typeface="Adani Medium"/>
                <a:ea typeface="+mn-ea"/>
                <a:cs typeface="+mn-cs"/>
              </a:rPr>
              <a:t>Energy</a:t>
            </a:r>
            <a:endParaRPr kumimoji="0" lang="en-GB" sz="1400" b="0" i="0" u="none" strike="noStrike" kern="1200" cap="none" spc="0" normalizeH="0" baseline="0" noProof="0" dirty="0">
              <a:ln>
                <a:noFill/>
              </a:ln>
              <a:solidFill>
                <a:sysClr val="windowText" lastClr="000000"/>
              </a:solidFill>
              <a:effectLst/>
              <a:uLnTx/>
              <a:uFillTx/>
              <a:latin typeface="Adani Medium"/>
              <a:ea typeface="+mn-ea"/>
              <a:cs typeface="+mn-cs"/>
            </a:endParaRPr>
          </a:p>
        </p:txBody>
      </p:sp>
      <p:sp>
        <p:nvSpPr>
          <p:cNvPr id="13" name="Content Placeholder 8"/>
          <p:cNvSpPr>
            <a:spLocks noGrp="1"/>
          </p:cNvSpPr>
          <p:nvPr>
            <p:ph sz="half" idx="4294967295"/>
          </p:nvPr>
        </p:nvSpPr>
        <p:spPr>
          <a:xfrm>
            <a:off x="6119823" y="2123887"/>
            <a:ext cx="2438418" cy="621830"/>
          </a:xfrm>
          <a:prstGeom prst="rect">
            <a:avLst/>
          </a:prstGeom>
        </p:spPr>
        <p:txBody>
          <a:bodyPr>
            <a:norm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Leading player in </a:t>
            </a:r>
          </a:p>
          <a:p>
            <a:pPr marL="0" marR="0" lvl="0" indent="0" defTabSz="91440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private sector power generation</a:t>
            </a:r>
            <a:endParaRPr kumimoji="0" lang="en-GB" sz="1200" b="0" i="0" u="none" strike="noStrike" kern="0" cap="none" spc="0" normalizeH="0" baseline="0" noProof="0" dirty="0">
              <a:ln>
                <a:noFill/>
              </a:ln>
              <a:solidFill>
                <a:sysClr val="windowText" lastClr="000000"/>
              </a:solidFill>
              <a:effectLst/>
              <a:uLnTx/>
              <a:uFillTx/>
            </a:endParaRPr>
          </a:p>
        </p:txBody>
      </p:sp>
      <p:pic>
        <p:nvPicPr>
          <p:cNvPr id="14" name="Picture 13" descr="adani_icons_RLE_rgb.png"/>
          <p:cNvPicPr>
            <a:picLocks noChangeAspect="1"/>
          </p:cNvPicPr>
          <p:nvPr/>
        </p:nvPicPr>
        <p:blipFill>
          <a:blip r:embed="rId2" cstate="print"/>
          <a:srcRect/>
          <a:stretch>
            <a:fillRect/>
          </a:stretch>
        </p:blipFill>
        <p:spPr>
          <a:xfrm>
            <a:off x="972195" y="3071810"/>
            <a:ext cx="1357279" cy="1192154"/>
          </a:xfrm>
          <a:prstGeom prst="rect">
            <a:avLst/>
          </a:prstGeom>
        </p:spPr>
      </p:pic>
      <p:pic>
        <p:nvPicPr>
          <p:cNvPr id="15" name="Picture 14" descr="adani_icons_RLE_rgb.png"/>
          <p:cNvPicPr>
            <a:picLocks noChangeAspect="1"/>
          </p:cNvPicPr>
          <p:nvPr/>
        </p:nvPicPr>
        <p:blipFill>
          <a:blip r:embed="rId3" cstate="print"/>
          <a:srcRect/>
          <a:stretch>
            <a:fillRect/>
          </a:stretch>
        </p:blipFill>
        <p:spPr>
          <a:xfrm>
            <a:off x="3733145" y="3071810"/>
            <a:ext cx="1357322" cy="1192154"/>
          </a:xfrm>
          <a:prstGeom prst="rect">
            <a:avLst/>
          </a:prstGeom>
        </p:spPr>
      </p:pic>
      <p:pic>
        <p:nvPicPr>
          <p:cNvPr id="16" name="Picture 15" descr="adani_icons_RLE_rgb.png"/>
          <p:cNvPicPr>
            <a:picLocks noChangeAspect="1"/>
          </p:cNvPicPr>
          <p:nvPr/>
        </p:nvPicPr>
        <p:blipFill>
          <a:blip r:embed="rId4" cstate="print"/>
          <a:srcRect/>
          <a:stretch>
            <a:fillRect/>
          </a:stretch>
        </p:blipFill>
        <p:spPr>
          <a:xfrm>
            <a:off x="6504952" y="3071810"/>
            <a:ext cx="1357299" cy="1192154"/>
          </a:xfrm>
          <a:prstGeom prst="rect">
            <a:avLst/>
          </a:prstGeom>
        </p:spPr>
      </p:pic>
      <p:sp>
        <p:nvSpPr>
          <p:cNvPr id="17" name="Text Placeholder 7"/>
          <p:cNvSpPr txBox="1">
            <a:spLocks/>
          </p:cNvSpPr>
          <p:nvPr/>
        </p:nvSpPr>
        <p:spPr>
          <a:xfrm>
            <a:off x="468245" y="4214818"/>
            <a:ext cx="2127555" cy="293037"/>
          </a:xfrm>
          <a:prstGeom prst="rect">
            <a:avLst/>
          </a:prstGeom>
        </p:spPr>
        <p:txBody>
          <a:bodyPr vert="horz" lIns="0" tIns="0" rIns="0" bIns="0" rtlCol="0" anchor="b">
            <a:normAutofit/>
          </a:bodyPr>
          <a:lstStyle/>
          <a:p>
            <a:pPr marL="0" marR="0" lvl="0" indent="0" algn="ctr" defTabSz="914400" rtl="0" eaLnBrk="1" fontAlgn="auto" latinLnBrk="0" hangingPunct="1">
              <a:lnSpc>
                <a:spcPct val="100000"/>
              </a:lnSpc>
              <a:spcBef>
                <a:spcPts val="1150"/>
              </a:spcBef>
              <a:spcAft>
                <a:spcPts val="0"/>
              </a:spcAft>
              <a:buClrTx/>
              <a:buSzTx/>
              <a:buFontTx/>
              <a:buNone/>
              <a:tabLst/>
              <a:defRPr/>
            </a:pPr>
            <a:r>
              <a:rPr kumimoji="0" lang="en-GB" sz="1200" b="0" i="0" u="none" strike="noStrike" kern="1200" cap="none" spc="0" normalizeH="0" baseline="0" noProof="0" smtClean="0">
                <a:ln>
                  <a:noFill/>
                </a:ln>
                <a:solidFill>
                  <a:sysClr val="windowText" lastClr="000000"/>
                </a:solidFill>
                <a:effectLst/>
                <a:uLnTx/>
                <a:uFillTx/>
                <a:latin typeface="Adani Regular"/>
                <a:ea typeface="+mn-ea"/>
                <a:cs typeface="+mn-cs"/>
              </a:rPr>
              <a:t>Resources</a:t>
            </a:r>
            <a:endParaRPr kumimoji="0" lang="en-GB" sz="1200" b="0" i="0" u="none" strike="noStrike" kern="1200" cap="none" spc="0" normalizeH="0" baseline="0" noProof="0" dirty="0">
              <a:ln>
                <a:noFill/>
              </a:ln>
              <a:solidFill>
                <a:sysClr val="windowText" lastClr="000000"/>
              </a:solidFill>
              <a:effectLst/>
              <a:uLnTx/>
              <a:uFillTx/>
              <a:latin typeface="Adani Regular"/>
              <a:ea typeface="+mn-ea"/>
              <a:cs typeface="+mn-cs"/>
            </a:endParaRPr>
          </a:p>
        </p:txBody>
      </p:sp>
      <p:sp>
        <p:nvSpPr>
          <p:cNvPr id="18" name="Text Placeholder 7"/>
          <p:cNvSpPr txBox="1">
            <a:spLocks/>
          </p:cNvSpPr>
          <p:nvPr/>
        </p:nvSpPr>
        <p:spPr>
          <a:xfrm>
            <a:off x="3323965" y="4214818"/>
            <a:ext cx="2127555" cy="293037"/>
          </a:xfrm>
          <a:prstGeom prst="rect">
            <a:avLst/>
          </a:prstGeom>
        </p:spPr>
        <p:txBody>
          <a:bodyPr vert="horz" lIns="0" tIns="0" rIns="0" bIns="0" rtlCol="0" anchor="b">
            <a:normAutofit/>
          </a:bodyPr>
          <a:lstStyle/>
          <a:p>
            <a:pPr marL="0" marR="0" lvl="0" indent="0" algn="ctr" defTabSz="914400" rtl="0" eaLnBrk="1" fontAlgn="auto" latinLnBrk="0" hangingPunct="1">
              <a:lnSpc>
                <a:spcPct val="100000"/>
              </a:lnSpc>
              <a:spcBef>
                <a:spcPts val="1150"/>
              </a:spcBef>
              <a:spcAft>
                <a:spcPts val="0"/>
              </a:spcAft>
              <a:buClrTx/>
              <a:buSzTx/>
              <a:buFontTx/>
              <a:buNone/>
              <a:tabLst/>
              <a:defRPr/>
            </a:pPr>
            <a:r>
              <a:rPr kumimoji="0" lang="en-GB" sz="1200" b="0" i="0" u="none" strike="noStrike" kern="1200" cap="none" spc="0" normalizeH="0" baseline="0" noProof="0" smtClean="0">
                <a:ln>
                  <a:noFill/>
                </a:ln>
                <a:solidFill>
                  <a:sysClr val="windowText" lastClr="000000"/>
                </a:solidFill>
                <a:effectLst/>
                <a:uLnTx/>
                <a:uFillTx/>
                <a:latin typeface="Adani Regular"/>
                <a:ea typeface="+mn-ea"/>
                <a:cs typeface="+mn-cs"/>
              </a:rPr>
              <a:t>Logistics</a:t>
            </a:r>
            <a:endParaRPr kumimoji="0" lang="en-GB" sz="1200" b="0" i="0" u="none" strike="noStrike" kern="1200" cap="none" spc="0" normalizeH="0" baseline="0" noProof="0" dirty="0">
              <a:ln>
                <a:noFill/>
              </a:ln>
              <a:solidFill>
                <a:sysClr val="windowText" lastClr="000000"/>
              </a:solidFill>
              <a:effectLst/>
              <a:uLnTx/>
              <a:uFillTx/>
              <a:latin typeface="Adani Regular"/>
              <a:ea typeface="+mn-ea"/>
              <a:cs typeface="+mn-cs"/>
            </a:endParaRPr>
          </a:p>
        </p:txBody>
      </p:sp>
      <p:sp>
        <p:nvSpPr>
          <p:cNvPr id="19" name="Text Placeholder 7"/>
          <p:cNvSpPr txBox="1">
            <a:spLocks/>
          </p:cNvSpPr>
          <p:nvPr/>
        </p:nvSpPr>
        <p:spPr>
          <a:xfrm>
            <a:off x="6119824" y="4214818"/>
            <a:ext cx="2127555" cy="293037"/>
          </a:xfrm>
          <a:prstGeom prst="rect">
            <a:avLst/>
          </a:prstGeom>
        </p:spPr>
        <p:txBody>
          <a:bodyPr vert="horz" lIns="0" tIns="0" rIns="0" bIns="0" rtlCol="0" anchor="b">
            <a:normAutofit/>
          </a:bodyPr>
          <a:lstStyle/>
          <a:p>
            <a:pPr marL="0" marR="0" lvl="0" indent="0" algn="ctr" defTabSz="914400" rtl="0" eaLnBrk="1" fontAlgn="auto" latinLnBrk="0" hangingPunct="1">
              <a:lnSpc>
                <a:spcPct val="100000"/>
              </a:lnSpc>
              <a:spcBef>
                <a:spcPts val="1150"/>
              </a:spcBef>
              <a:spcAft>
                <a:spcPts val="0"/>
              </a:spcAft>
              <a:buClrTx/>
              <a:buSzTx/>
              <a:buFontTx/>
              <a:buNone/>
              <a:tabLst/>
              <a:defRPr/>
            </a:pPr>
            <a:r>
              <a:rPr kumimoji="0" lang="en-GB" sz="1200" b="0" i="0" u="none" strike="noStrike" kern="1200" cap="none" spc="0" normalizeH="0" baseline="0" noProof="0" smtClean="0">
                <a:ln>
                  <a:noFill/>
                </a:ln>
                <a:solidFill>
                  <a:sysClr val="windowText" lastClr="000000"/>
                </a:solidFill>
                <a:effectLst/>
                <a:uLnTx/>
                <a:uFillTx/>
                <a:latin typeface="Adani Regular"/>
                <a:ea typeface="+mn-ea"/>
                <a:cs typeface="+mn-cs"/>
              </a:rPr>
              <a:t>Energy</a:t>
            </a:r>
            <a:endParaRPr kumimoji="0" lang="en-GB" sz="1200" b="0" i="0" u="none" strike="noStrike" kern="1200" cap="none" spc="0" normalizeH="0" baseline="0" noProof="0" dirty="0">
              <a:ln>
                <a:noFill/>
              </a:ln>
              <a:solidFill>
                <a:sysClr val="windowText" lastClr="000000"/>
              </a:solidFill>
              <a:effectLst/>
              <a:uLnTx/>
              <a:uFillTx/>
              <a:latin typeface="Adani Regular"/>
              <a:ea typeface="+mn-ea"/>
              <a:cs typeface="+mn-cs"/>
            </a:endParaRPr>
          </a:p>
        </p:txBody>
      </p:sp>
      <p:sp>
        <p:nvSpPr>
          <p:cNvPr id="20" name="Rectangle 19"/>
          <p:cNvSpPr/>
          <p:nvPr/>
        </p:nvSpPr>
        <p:spPr>
          <a:xfrm>
            <a:off x="3206524" y="4860019"/>
            <a:ext cx="2865674" cy="1426501"/>
          </a:xfrm>
          <a:prstGeom prst="rect">
            <a:avLst/>
          </a:prstGeom>
          <a:solidFill>
            <a:srgbClr val="EFEF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2550" indent="-82550">
              <a:lnSpc>
                <a:spcPts val="2000"/>
              </a:lnSpc>
              <a:buFont typeface="Arial" pitchFamily="34" charset="0"/>
              <a:buChar char="•"/>
            </a:pPr>
            <a:r>
              <a:rPr lang="en-US" sz="1100" dirty="0" smtClean="0">
                <a:solidFill>
                  <a:schemeClr val="tx1"/>
                </a:solidFill>
                <a:latin typeface="Adani Regular" pitchFamily="2" charset="0"/>
              </a:rPr>
              <a:t>Multi Modal Logistics</a:t>
            </a:r>
          </a:p>
          <a:p>
            <a:pPr marL="82550" indent="-82550">
              <a:lnSpc>
                <a:spcPts val="2000"/>
              </a:lnSpc>
              <a:buFont typeface="Arial" pitchFamily="34" charset="0"/>
              <a:buChar char="•"/>
            </a:pPr>
            <a:r>
              <a:rPr lang="en-US" sz="1100" dirty="0" smtClean="0">
                <a:solidFill>
                  <a:schemeClr val="tx1"/>
                </a:solidFill>
                <a:latin typeface="Adani Regular" pitchFamily="2" charset="0"/>
              </a:rPr>
              <a:t>Ports </a:t>
            </a:r>
          </a:p>
          <a:p>
            <a:pPr marL="82550" indent="-82550">
              <a:lnSpc>
                <a:spcPts val="2000"/>
              </a:lnSpc>
              <a:buFont typeface="Arial" pitchFamily="34" charset="0"/>
              <a:buChar char="•"/>
            </a:pPr>
            <a:r>
              <a:rPr lang="en-US" sz="1100" dirty="0" smtClean="0">
                <a:solidFill>
                  <a:schemeClr val="tx1"/>
                </a:solidFill>
                <a:latin typeface="Adani Regular" pitchFamily="2" charset="0"/>
              </a:rPr>
              <a:t>Special Economic Zones</a:t>
            </a:r>
          </a:p>
        </p:txBody>
      </p:sp>
      <p:sp>
        <p:nvSpPr>
          <p:cNvPr id="21" name="Rectangle 20"/>
          <p:cNvSpPr/>
          <p:nvPr/>
        </p:nvSpPr>
        <p:spPr>
          <a:xfrm>
            <a:off x="6023428" y="4860019"/>
            <a:ext cx="2815771" cy="1426501"/>
          </a:xfrm>
          <a:prstGeom prst="rect">
            <a:avLst/>
          </a:prstGeom>
          <a:solidFill>
            <a:srgbClr val="EFEF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2550" indent="-82550">
              <a:lnSpc>
                <a:spcPts val="2000"/>
              </a:lnSpc>
              <a:buFont typeface="Arial" pitchFamily="34" charset="0"/>
              <a:buChar char="•"/>
            </a:pPr>
            <a:r>
              <a:rPr lang="en-US" sz="1100" dirty="0" smtClean="0">
                <a:solidFill>
                  <a:schemeClr val="tx1"/>
                </a:solidFill>
                <a:latin typeface="Adani Regular" pitchFamily="2" charset="0"/>
              </a:rPr>
              <a:t>Gas Distribution</a:t>
            </a:r>
          </a:p>
          <a:p>
            <a:pPr marL="82550" indent="-82550">
              <a:lnSpc>
                <a:spcPts val="2000"/>
              </a:lnSpc>
              <a:buFont typeface="Arial" pitchFamily="34" charset="0"/>
              <a:buChar char="•"/>
            </a:pPr>
            <a:r>
              <a:rPr lang="en-US" sz="1100" dirty="0" smtClean="0">
                <a:solidFill>
                  <a:schemeClr val="tx1"/>
                </a:solidFill>
                <a:latin typeface="Adani Regular" pitchFamily="2" charset="0"/>
              </a:rPr>
              <a:t>Power</a:t>
            </a:r>
          </a:p>
          <a:p>
            <a:pPr marL="82550" indent="-82550">
              <a:lnSpc>
                <a:spcPts val="2000"/>
              </a:lnSpc>
              <a:buFont typeface="Arial" pitchFamily="34" charset="0"/>
              <a:buChar char="•"/>
            </a:pPr>
            <a:r>
              <a:rPr lang="en-US" sz="1100" dirty="0" smtClean="0">
                <a:solidFill>
                  <a:schemeClr val="tx1"/>
                </a:solidFill>
                <a:latin typeface="Adani Regular" pitchFamily="2" charset="0"/>
              </a:rPr>
              <a:t>Bunkering</a:t>
            </a:r>
          </a:p>
          <a:p>
            <a:pPr marL="82550" indent="-82550">
              <a:lnSpc>
                <a:spcPts val="2000"/>
              </a:lnSpc>
              <a:buFont typeface="Arial" pitchFamily="34" charset="0"/>
              <a:buChar char="•"/>
            </a:pPr>
            <a:r>
              <a:rPr lang="en-US" sz="1100" dirty="0" smtClean="0">
                <a:solidFill>
                  <a:schemeClr val="tx1"/>
                </a:solidFill>
                <a:latin typeface="Adani Regular" pitchFamily="2" charset="0"/>
              </a:rPr>
              <a:t>Grain Silos &amp; Fruits</a:t>
            </a:r>
          </a:p>
          <a:p>
            <a:pPr marL="82550" indent="-82550">
              <a:lnSpc>
                <a:spcPts val="2000"/>
              </a:lnSpc>
              <a:buFont typeface="Arial" pitchFamily="34" charset="0"/>
              <a:buChar char="•"/>
            </a:pPr>
            <a:r>
              <a:rPr lang="en-US" sz="1100" dirty="0" smtClean="0">
                <a:solidFill>
                  <a:schemeClr val="tx1"/>
                </a:solidFill>
                <a:latin typeface="Adani Regular" pitchFamily="2" charset="0"/>
              </a:rPr>
              <a:t>Edible Oil</a:t>
            </a:r>
          </a:p>
        </p:txBody>
      </p:sp>
      <p:sp>
        <p:nvSpPr>
          <p:cNvPr id="22" name="Rectangle 21"/>
          <p:cNvSpPr/>
          <p:nvPr/>
        </p:nvSpPr>
        <p:spPr>
          <a:xfrm>
            <a:off x="357190" y="4860019"/>
            <a:ext cx="2879496" cy="1426501"/>
          </a:xfrm>
          <a:prstGeom prst="rect">
            <a:avLst/>
          </a:prstGeom>
          <a:solidFill>
            <a:srgbClr val="EFEF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2550" indent="-82550">
              <a:lnSpc>
                <a:spcPts val="2000"/>
              </a:lnSpc>
              <a:buFont typeface="Arial" pitchFamily="34" charset="0"/>
              <a:buChar char="•"/>
            </a:pPr>
            <a:r>
              <a:rPr lang="en-US" sz="1100" dirty="0" smtClean="0">
                <a:solidFill>
                  <a:schemeClr val="tx1"/>
                </a:solidFill>
                <a:latin typeface="Adani Regular" pitchFamily="2" charset="0"/>
              </a:rPr>
              <a:t>Coal Mining </a:t>
            </a:r>
          </a:p>
          <a:p>
            <a:pPr marL="82550" indent="-82550">
              <a:lnSpc>
                <a:spcPts val="2000"/>
              </a:lnSpc>
              <a:buFont typeface="Arial" pitchFamily="34" charset="0"/>
              <a:buChar char="•"/>
            </a:pPr>
            <a:r>
              <a:rPr lang="en-US" sz="1100" dirty="0" smtClean="0">
                <a:solidFill>
                  <a:schemeClr val="tx1"/>
                </a:solidFill>
                <a:latin typeface="Adani Regular" pitchFamily="2" charset="0"/>
              </a:rPr>
              <a:t>Oil &amp; Gas Exploration</a:t>
            </a:r>
          </a:p>
          <a:p>
            <a:pPr marL="82550" indent="-82550">
              <a:lnSpc>
                <a:spcPts val="2000"/>
              </a:lnSpc>
              <a:buFont typeface="Arial" pitchFamily="34" charset="0"/>
              <a:buChar char="•"/>
            </a:pPr>
            <a:r>
              <a:rPr lang="en-US" sz="1100" dirty="0" smtClean="0">
                <a:solidFill>
                  <a:schemeClr val="tx1"/>
                </a:solidFill>
                <a:latin typeface="Adani Regular" pitchFamily="2" charset="0"/>
              </a:rPr>
              <a:t>Coal Trading</a:t>
            </a:r>
          </a:p>
        </p:txBody>
      </p:sp>
      <p:pic>
        <p:nvPicPr>
          <p:cNvPr id="23" name="Picture 22" descr="adani_logo_rgb_master.png"/>
          <p:cNvPicPr>
            <a:picLocks noChangeAspect="1"/>
          </p:cNvPicPr>
          <p:nvPr/>
        </p:nvPicPr>
        <p:blipFill>
          <a:blip r:embed="rId5" cstate="print"/>
          <a:stretch>
            <a:fillRect/>
          </a:stretch>
        </p:blipFill>
        <p:spPr>
          <a:xfrm>
            <a:off x="326198" y="6591300"/>
            <a:ext cx="617538" cy="195286"/>
          </a:xfrm>
          <a:prstGeom prst="rect">
            <a:avLst/>
          </a:prstGeom>
        </p:spPr>
      </p:pic>
      <p:sp>
        <p:nvSpPr>
          <p:cNvPr id="25" name="Slide Number Placeholder 5"/>
          <p:cNvSpPr>
            <a:spLocks noGrp="1"/>
          </p:cNvSpPr>
          <p:nvPr>
            <p:ph type="sldNum" sz="quarter" idx="12"/>
          </p:nvPr>
        </p:nvSpPr>
        <p:spPr>
          <a:xfrm>
            <a:off x="8501089" y="6604305"/>
            <a:ext cx="302403" cy="169277"/>
          </a:xfrm>
          <a:prstGeom prst="rect">
            <a:avLst/>
          </a:prstGeom>
        </p:spPr>
        <p:txBody>
          <a:bodyPr wrap="square" lIns="0" tIns="0" rIns="0" bIns="0">
            <a:spAutoFit/>
          </a:bodyPr>
          <a:lstStyle>
            <a:lvl1pPr algn="r">
              <a:defRPr sz="850">
                <a:solidFill>
                  <a:schemeClr val="tx1"/>
                </a:solidFill>
              </a:defRPr>
            </a:lvl1pPr>
          </a:lstStyle>
          <a:p>
            <a:fld id="{FAB7679E-5F48-44D1-BB9C-A68AB66EB289}" type="slidenum">
              <a:rPr lang="en-GB" sz="1100" smtClean="0"/>
              <a:pPr/>
              <a:t>4</a:t>
            </a:fld>
            <a:endParaRPr lang="en-GB" sz="1100" dirty="0"/>
          </a:p>
        </p:txBody>
      </p:sp>
      <p:cxnSp>
        <p:nvCxnSpPr>
          <p:cNvPr id="26" name="Straight Connector 25"/>
          <p:cNvCxnSpPr/>
          <p:nvPr/>
        </p:nvCxnSpPr>
        <p:spPr>
          <a:xfrm>
            <a:off x="347663" y="6499246"/>
            <a:ext cx="8460000" cy="15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itle 1"/>
          <p:cNvSpPr>
            <a:spLocks noGrp="1"/>
          </p:cNvSpPr>
          <p:nvPr>
            <p:ph type="title"/>
          </p:nvPr>
        </p:nvSpPr>
        <p:spPr>
          <a:xfrm>
            <a:off x="339351" y="142852"/>
            <a:ext cx="8462962" cy="861774"/>
          </a:xfrm>
          <a:prstGeom prst="rect">
            <a:avLst/>
          </a:prstGeom>
        </p:spPr>
        <p:txBody>
          <a:bodyPr>
            <a:noAutofit/>
          </a:bodyPr>
          <a:lstStyle/>
          <a:p>
            <a:pPr marL="0" marR="0" lvl="0" indent="0" algn="l" fontAlgn="auto">
              <a:spcAft>
                <a:spcPts val="0"/>
              </a:spcAft>
              <a:buClrTx/>
              <a:buSzTx/>
              <a:tabLst/>
              <a:defRPr/>
            </a:pPr>
            <a:r>
              <a:rPr lang="en-US" sz="2800" dirty="0" smtClean="0">
                <a:solidFill>
                  <a:srgbClr val="8D64AA"/>
                </a:solidFill>
                <a:latin typeface="+mn-lt"/>
              </a:rPr>
              <a:t>The Adani Group</a:t>
            </a:r>
            <a:endParaRPr lang="en-GB" sz="2800" dirty="0">
              <a:solidFill>
                <a:srgbClr val="8D64AA"/>
              </a:solidFill>
              <a:latin typeface="+mn-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adani_logo_rgb_master.png"/>
          <p:cNvPicPr>
            <a:picLocks noChangeAspect="1"/>
          </p:cNvPicPr>
          <p:nvPr/>
        </p:nvPicPr>
        <p:blipFill>
          <a:blip r:embed="rId2" cstate="print"/>
          <a:stretch>
            <a:fillRect/>
          </a:stretch>
        </p:blipFill>
        <p:spPr>
          <a:xfrm>
            <a:off x="326198" y="6591300"/>
            <a:ext cx="617538" cy="195286"/>
          </a:xfrm>
          <a:prstGeom prst="rect">
            <a:avLst/>
          </a:prstGeom>
        </p:spPr>
      </p:pic>
      <p:sp>
        <p:nvSpPr>
          <p:cNvPr id="25" name="Slide Number Placeholder 5"/>
          <p:cNvSpPr>
            <a:spLocks noGrp="1"/>
          </p:cNvSpPr>
          <p:nvPr>
            <p:ph type="sldNum" sz="quarter" idx="12"/>
          </p:nvPr>
        </p:nvSpPr>
        <p:spPr>
          <a:xfrm>
            <a:off x="8501089" y="6604305"/>
            <a:ext cx="302403" cy="169277"/>
          </a:xfrm>
          <a:prstGeom prst="rect">
            <a:avLst/>
          </a:prstGeom>
        </p:spPr>
        <p:txBody>
          <a:bodyPr wrap="square" lIns="0" tIns="0" rIns="0" bIns="0">
            <a:spAutoFit/>
          </a:bodyPr>
          <a:lstStyle>
            <a:lvl1pPr algn="r">
              <a:defRPr sz="850">
                <a:solidFill>
                  <a:schemeClr val="tx1"/>
                </a:solidFill>
              </a:defRPr>
            </a:lvl1pPr>
          </a:lstStyle>
          <a:p>
            <a:fld id="{FAB7679E-5F48-44D1-BB9C-A68AB66EB289}" type="slidenum">
              <a:rPr lang="en-GB" sz="1100" smtClean="0"/>
              <a:pPr/>
              <a:t>5</a:t>
            </a:fld>
            <a:endParaRPr lang="en-GB" sz="1100" dirty="0"/>
          </a:p>
        </p:txBody>
      </p:sp>
      <p:cxnSp>
        <p:nvCxnSpPr>
          <p:cNvPr id="26" name="Straight Connector 25"/>
          <p:cNvCxnSpPr/>
          <p:nvPr/>
        </p:nvCxnSpPr>
        <p:spPr>
          <a:xfrm>
            <a:off x="347663" y="6499246"/>
            <a:ext cx="8460000" cy="15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28" name="Picture 27" descr="D:\1. MPSEZ tasks\3. Large tasks\7. Business Development 200511\100. Important Documents\6. Photographs\Mundra Port\AMP_0067-68.jpg"/>
          <p:cNvPicPr>
            <a:picLocks noChangeAspect="1" noChangeArrowheads="1"/>
          </p:cNvPicPr>
          <p:nvPr/>
        </p:nvPicPr>
        <p:blipFill>
          <a:blip r:embed="rId3" cstate="email"/>
          <a:srcRect r="3267"/>
          <a:stretch>
            <a:fillRect/>
          </a:stretch>
        </p:blipFill>
        <p:spPr bwMode="auto">
          <a:xfrm>
            <a:off x="5965829" y="1951313"/>
            <a:ext cx="3028922" cy="2160000"/>
          </a:xfrm>
          <a:prstGeom prst="rect">
            <a:avLst/>
          </a:prstGeom>
          <a:noFill/>
          <a:ln w="38100">
            <a:noFill/>
            <a:miter lim="800000"/>
            <a:headEnd/>
            <a:tailEnd/>
          </a:ln>
        </p:spPr>
      </p:pic>
      <p:pic>
        <p:nvPicPr>
          <p:cNvPr id="29" name="Picture 28" descr="D:\1. MPSEZ tasks\3. Large tasks\7. Business Development 200511\100. Important Documents\6. Photographs\Mundra Port\IMG_2119.jpg"/>
          <p:cNvPicPr>
            <a:picLocks noChangeAspect="1" noChangeArrowheads="1"/>
          </p:cNvPicPr>
          <p:nvPr/>
        </p:nvPicPr>
        <p:blipFill>
          <a:blip r:embed="rId4" cstate="email"/>
          <a:srcRect l="632" t="982"/>
          <a:stretch>
            <a:fillRect/>
          </a:stretch>
        </p:blipFill>
        <p:spPr bwMode="auto">
          <a:xfrm>
            <a:off x="72793" y="1951313"/>
            <a:ext cx="3040167" cy="2160000"/>
          </a:xfrm>
          <a:prstGeom prst="rect">
            <a:avLst/>
          </a:prstGeom>
          <a:noFill/>
          <a:ln w="38100">
            <a:noFill/>
            <a:miter lim="800000"/>
            <a:headEnd/>
            <a:tailEnd/>
          </a:ln>
        </p:spPr>
      </p:pic>
      <p:sp>
        <p:nvSpPr>
          <p:cNvPr id="30" name="Title 1"/>
          <p:cNvSpPr>
            <a:spLocks noGrp="1"/>
          </p:cNvSpPr>
          <p:nvPr>
            <p:ph type="title"/>
          </p:nvPr>
        </p:nvSpPr>
        <p:spPr>
          <a:xfrm>
            <a:off x="339351" y="142852"/>
            <a:ext cx="8462962" cy="861774"/>
          </a:xfrm>
          <a:prstGeom prst="rect">
            <a:avLst/>
          </a:prstGeom>
        </p:spPr>
        <p:txBody>
          <a:bodyPr>
            <a:noAutofit/>
          </a:bodyPr>
          <a:lstStyle/>
          <a:p>
            <a:pPr marL="0" marR="0" lvl="0" indent="0" algn="l" fontAlgn="auto">
              <a:spcAft>
                <a:spcPts val="0"/>
              </a:spcAft>
              <a:buClrTx/>
              <a:buSzTx/>
              <a:tabLst/>
              <a:defRPr/>
            </a:pPr>
            <a:r>
              <a:rPr lang="en-US" sz="2800" dirty="0" smtClean="0">
                <a:solidFill>
                  <a:srgbClr val="8D64AA"/>
                </a:solidFill>
                <a:latin typeface="+mn-lt"/>
              </a:rPr>
              <a:t>Adani Group – Listed Companies</a:t>
            </a:r>
            <a:endParaRPr lang="en-GB" sz="2800" dirty="0">
              <a:solidFill>
                <a:srgbClr val="8D64AA"/>
              </a:solidFill>
              <a:latin typeface="+mn-lt"/>
            </a:endParaRPr>
          </a:p>
        </p:txBody>
      </p:sp>
      <p:pic>
        <p:nvPicPr>
          <p:cNvPr id="31" name="Picture 2" descr="http://upload.wikimedia.org/wikipedia/commons/a/af/Coal_power_plant_Knepper_1.jpg"/>
          <p:cNvPicPr>
            <a:picLocks noChangeAspect="1" noChangeArrowheads="1"/>
          </p:cNvPicPr>
          <p:nvPr/>
        </p:nvPicPr>
        <p:blipFill>
          <a:blip r:embed="rId5"/>
          <a:srcRect/>
          <a:stretch>
            <a:fillRect/>
          </a:stretch>
        </p:blipFill>
        <p:spPr bwMode="auto">
          <a:xfrm>
            <a:off x="3189244" y="1951313"/>
            <a:ext cx="2691873" cy="2160000"/>
          </a:xfrm>
          <a:prstGeom prst="rect">
            <a:avLst/>
          </a:prstGeom>
          <a:noFill/>
          <a:ln w="38100">
            <a:noFill/>
            <a:miter lim="800000"/>
            <a:headEnd/>
            <a:tailEnd/>
          </a:ln>
        </p:spPr>
      </p:pic>
      <p:sp>
        <p:nvSpPr>
          <p:cNvPr id="32" name="Rectangle 31"/>
          <p:cNvSpPr>
            <a:spLocks noChangeArrowheads="1"/>
          </p:cNvSpPr>
          <p:nvPr/>
        </p:nvSpPr>
        <p:spPr bwMode="auto">
          <a:xfrm>
            <a:off x="3189243" y="4429132"/>
            <a:ext cx="2700000" cy="685800"/>
          </a:xfrm>
          <a:prstGeom prst="rect">
            <a:avLst/>
          </a:prstGeom>
          <a:noFill/>
          <a:ln w="6350" algn="ctr">
            <a:noFill/>
            <a:miter lim="800000"/>
            <a:headEnd type="none" w="sm" len="sm"/>
            <a:tailEnd type="none" w="sm" len="sm"/>
          </a:ln>
          <a:effectLst>
            <a:outerShdw dist="17961" dir="2700000" algn="ctr" rotWithShape="0">
              <a:srgbClr val="808080"/>
            </a:outerShdw>
          </a:effectLst>
        </p:spPr>
        <p:txBody>
          <a:bodyPr tIns="91440" bIns="91440"/>
          <a:lstStyle/>
          <a:p>
            <a:pPr marL="177800" indent="-177800" algn="ctr" eaLnBrk="0" hangingPunct="0">
              <a:lnSpc>
                <a:spcPct val="130000"/>
              </a:lnSpc>
              <a:defRPr/>
            </a:pPr>
            <a:r>
              <a:rPr lang="nl-NL" sz="1400" b="1" dirty="0">
                <a:effectLst/>
                <a:latin typeface="Adani Regular" pitchFamily="2" charset="0"/>
              </a:rPr>
              <a:t>Adani Power </a:t>
            </a:r>
            <a:r>
              <a:rPr lang="nl-NL" sz="1400" b="1" dirty="0" smtClean="0">
                <a:effectLst/>
                <a:latin typeface="Adani Regular" pitchFamily="2" charset="0"/>
              </a:rPr>
              <a:t>Limited</a:t>
            </a:r>
          </a:p>
          <a:p>
            <a:pPr marL="177800" indent="-177800" algn="ctr" eaLnBrk="0" hangingPunct="0">
              <a:lnSpc>
                <a:spcPct val="130000"/>
              </a:lnSpc>
              <a:defRPr/>
            </a:pPr>
            <a:r>
              <a:rPr lang="nl-NL" sz="1400" b="1" dirty="0" smtClean="0">
                <a:effectLst/>
                <a:latin typeface="Adani Regular" pitchFamily="2" charset="0"/>
              </a:rPr>
              <a:t>(APL)</a:t>
            </a:r>
            <a:endParaRPr lang="nl-NL" sz="1400" b="1" dirty="0">
              <a:effectLst/>
              <a:latin typeface="Adani Regular" pitchFamily="2" charset="0"/>
            </a:endParaRPr>
          </a:p>
        </p:txBody>
      </p:sp>
      <p:sp>
        <p:nvSpPr>
          <p:cNvPr id="33" name="Rectangle 3"/>
          <p:cNvSpPr>
            <a:spLocks noChangeArrowheads="1"/>
          </p:cNvSpPr>
          <p:nvPr/>
        </p:nvSpPr>
        <p:spPr bwMode="auto">
          <a:xfrm>
            <a:off x="5965830" y="4429132"/>
            <a:ext cx="3178202" cy="676275"/>
          </a:xfrm>
          <a:prstGeom prst="rect">
            <a:avLst/>
          </a:prstGeom>
          <a:noFill/>
          <a:ln w="6350" algn="ctr">
            <a:noFill/>
            <a:miter lim="800000"/>
            <a:headEnd type="none" w="sm" len="sm"/>
            <a:tailEnd type="none" w="sm" len="sm"/>
          </a:ln>
          <a:effectLst>
            <a:outerShdw dist="17961" dir="2700000" algn="ctr" rotWithShape="0">
              <a:srgbClr val="808080"/>
            </a:outerShdw>
          </a:effectLst>
        </p:spPr>
        <p:txBody>
          <a:bodyPr tIns="91440" bIns="91440"/>
          <a:lstStyle/>
          <a:p>
            <a:pPr marL="177800" indent="-177800" algn="ctr" eaLnBrk="0" hangingPunct="0">
              <a:lnSpc>
                <a:spcPct val="130000"/>
              </a:lnSpc>
              <a:defRPr/>
            </a:pPr>
            <a:r>
              <a:rPr lang="nl-NL" sz="1400" b="1" dirty="0" smtClean="0">
                <a:latin typeface="Adani Regular" pitchFamily="2" charset="0"/>
              </a:rPr>
              <a:t>Adani Ports </a:t>
            </a:r>
            <a:r>
              <a:rPr lang="nl-NL" sz="1400" b="1" dirty="0">
                <a:latin typeface="Adani Regular" pitchFamily="2" charset="0"/>
              </a:rPr>
              <a:t>&amp; SEZ </a:t>
            </a:r>
            <a:r>
              <a:rPr lang="nl-NL" sz="1400" b="1" dirty="0" smtClean="0">
                <a:latin typeface="Adani Regular" pitchFamily="2" charset="0"/>
              </a:rPr>
              <a:t>Limited</a:t>
            </a:r>
          </a:p>
          <a:p>
            <a:pPr marL="177800" indent="-177800" algn="ctr" eaLnBrk="0" hangingPunct="0">
              <a:lnSpc>
                <a:spcPct val="130000"/>
              </a:lnSpc>
              <a:defRPr/>
            </a:pPr>
            <a:r>
              <a:rPr lang="nl-NL" sz="1400" b="1" dirty="0" smtClean="0">
                <a:latin typeface="Adani Regular" pitchFamily="2" charset="0"/>
              </a:rPr>
              <a:t>(APSEZ)</a:t>
            </a:r>
            <a:endParaRPr lang="nl-NL" sz="1400" b="1" dirty="0">
              <a:latin typeface="Adani Regular" pitchFamily="2" charset="0"/>
            </a:endParaRPr>
          </a:p>
        </p:txBody>
      </p:sp>
      <p:sp>
        <p:nvSpPr>
          <p:cNvPr id="34" name="Rectangle 3"/>
          <p:cNvSpPr>
            <a:spLocks noChangeArrowheads="1"/>
          </p:cNvSpPr>
          <p:nvPr/>
        </p:nvSpPr>
        <p:spPr bwMode="auto">
          <a:xfrm>
            <a:off x="65040" y="4429132"/>
            <a:ext cx="2860932" cy="677409"/>
          </a:xfrm>
          <a:prstGeom prst="rect">
            <a:avLst/>
          </a:prstGeom>
          <a:noFill/>
          <a:ln w="6350" algn="ctr">
            <a:noFill/>
            <a:miter lim="800000"/>
            <a:headEnd type="none" w="sm" len="sm"/>
            <a:tailEnd type="none" w="sm" len="sm"/>
          </a:ln>
          <a:effectLst>
            <a:outerShdw dist="17961" dir="2700000" algn="ctr" rotWithShape="0">
              <a:srgbClr val="808080"/>
            </a:outerShdw>
          </a:effectLst>
        </p:spPr>
        <p:txBody>
          <a:bodyPr tIns="91440" bIns="91440"/>
          <a:lstStyle/>
          <a:p>
            <a:pPr marL="177800" indent="-177800" algn="ctr" eaLnBrk="0" hangingPunct="0">
              <a:lnSpc>
                <a:spcPct val="130000"/>
              </a:lnSpc>
              <a:defRPr/>
            </a:pPr>
            <a:r>
              <a:rPr lang="nl-NL" sz="1400" b="1" dirty="0">
                <a:latin typeface="Adani Regular" pitchFamily="2" charset="0"/>
              </a:rPr>
              <a:t>Adani Enterprises </a:t>
            </a:r>
            <a:r>
              <a:rPr lang="nl-NL" sz="1400" b="1" dirty="0" smtClean="0">
                <a:latin typeface="Adani Regular" pitchFamily="2" charset="0"/>
              </a:rPr>
              <a:t>Limited</a:t>
            </a:r>
          </a:p>
          <a:p>
            <a:pPr marL="177800" indent="-177800" algn="ctr" eaLnBrk="0" hangingPunct="0">
              <a:lnSpc>
                <a:spcPct val="130000"/>
              </a:lnSpc>
              <a:defRPr/>
            </a:pPr>
            <a:r>
              <a:rPr lang="nl-NL" sz="1400" b="1" dirty="0" smtClean="0">
                <a:latin typeface="Adani Regular" pitchFamily="2" charset="0"/>
              </a:rPr>
              <a:t>(AEL)</a:t>
            </a:r>
            <a:endParaRPr lang="nl-NL" sz="1400" b="1" dirty="0">
              <a:latin typeface="Adani Regular" pitchFamily="2" charset="0"/>
            </a:endParaRPr>
          </a:p>
        </p:txBody>
      </p:sp>
      <p:sp>
        <p:nvSpPr>
          <p:cNvPr id="36" name="Text Box 9"/>
          <p:cNvSpPr txBox="1">
            <a:spLocks noChangeArrowheads="1"/>
          </p:cNvSpPr>
          <p:nvPr/>
        </p:nvSpPr>
        <p:spPr bwMode="auto">
          <a:xfrm>
            <a:off x="285720" y="857232"/>
            <a:ext cx="8572560" cy="411459"/>
          </a:xfrm>
          <a:prstGeom prst="rect">
            <a:avLst/>
          </a:prstGeom>
          <a:noFill/>
          <a:ln w="9525">
            <a:noFill/>
            <a:miter lim="800000"/>
            <a:headEnd/>
            <a:tailEnd/>
          </a:ln>
        </p:spPr>
        <p:txBody>
          <a:bodyPr wrap="square">
            <a:spAutoFit/>
          </a:bodyPr>
          <a:lstStyle/>
          <a:p>
            <a:pPr eaLnBrk="1" hangingPunct="1">
              <a:lnSpc>
                <a:spcPct val="125000"/>
              </a:lnSpc>
            </a:pPr>
            <a:r>
              <a:rPr lang="en-US" b="1" dirty="0" err="1" smtClean="0">
                <a:solidFill>
                  <a:srgbClr val="F37032"/>
                </a:solidFill>
                <a:latin typeface="Adani Regular" pitchFamily="2" charset="0"/>
                <a:cs typeface="Arial" charset="0"/>
              </a:rPr>
              <a:t>Adani</a:t>
            </a:r>
            <a:r>
              <a:rPr lang="en-US" b="1" dirty="0" smtClean="0">
                <a:solidFill>
                  <a:srgbClr val="F37032"/>
                </a:solidFill>
                <a:latin typeface="Adani Regular" pitchFamily="2" charset="0"/>
                <a:cs typeface="Arial" charset="0"/>
              </a:rPr>
              <a:t> Group has 3 listed companies...</a:t>
            </a:r>
            <a:endParaRPr lang="en-US" b="1" dirty="0">
              <a:solidFill>
                <a:srgbClr val="F37032"/>
              </a:solidFill>
              <a:latin typeface="Adani Regular" pitchFamily="2" charset="0"/>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http://sonalismrules.files.wordpress.com/2008/03/memories.jpg"/>
          <p:cNvPicPr>
            <a:picLocks noChangeAspect="1" noChangeArrowheads="1"/>
          </p:cNvPicPr>
          <p:nvPr/>
        </p:nvPicPr>
        <p:blipFill>
          <a:blip r:embed="rId2">
            <a:lum bright="70000" contrast="-70000"/>
          </a:blip>
          <a:srcRect/>
          <a:stretch>
            <a:fillRect/>
          </a:stretch>
        </p:blipFill>
        <p:spPr bwMode="auto">
          <a:xfrm>
            <a:off x="0" y="0"/>
            <a:ext cx="9144000" cy="6858000"/>
          </a:xfrm>
          <a:prstGeom prst="rect">
            <a:avLst/>
          </a:prstGeom>
          <a:noFill/>
        </p:spPr>
      </p:pic>
      <p:sp>
        <p:nvSpPr>
          <p:cNvPr id="6" name="Title 1"/>
          <p:cNvSpPr>
            <a:spLocks noGrp="1"/>
          </p:cNvSpPr>
          <p:nvPr>
            <p:ph type="title"/>
          </p:nvPr>
        </p:nvSpPr>
        <p:spPr>
          <a:xfrm>
            <a:off x="339351" y="142852"/>
            <a:ext cx="8462962" cy="861774"/>
          </a:xfrm>
          <a:prstGeom prst="rect">
            <a:avLst/>
          </a:prstGeom>
        </p:spPr>
        <p:txBody>
          <a:bodyPr>
            <a:noAutofit/>
          </a:bodyPr>
          <a:lstStyle/>
          <a:p>
            <a:pPr marL="0" marR="0" lvl="0" indent="0" algn="l" fontAlgn="auto">
              <a:spcAft>
                <a:spcPts val="0"/>
              </a:spcAft>
              <a:buClrTx/>
              <a:buSzTx/>
              <a:tabLst/>
              <a:defRPr/>
            </a:pPr>
            <a:r>
              <a:rPr lang="en-US" sz="2800" dirty="0" smtClean="0">
                <a:solidFill>
                  <a:srgbClr val="8D64AA"/>
                </a:solidFill>
                <a:latin typeface="+mn-lt"/>
              </a:rPr>
              <a:t>Agenda</a:t>
            </a:r>
            <a:endParaRPr lang="en-GB" sz="2800" dirty="0">
              <a:solidFill>
                <a:srgbClr val="8D64AA"/>
              </a:solidFill>
              <a:latin typeface="+mn-lt"/>
            </a:endParaRPr>
          </a:p>
        </p:txBody>
      </p:sp>
      <p:sp>
        <p:nvSpPr>
          <p:cNvPr id="15" name="Rectangle 2"/>
          <p:cNvSpPr txBox="1">
            <a:spLocks noChangeArrowheads="1"/>
          </p:cNvSpPr>
          <p:nvPr/>
        </p:nvSpPr>
        <p:spPr>
          <a:xfrm>
            <a:off x="1322740" y="2500306"/>
            <a:ext cx="5040000" cy="461749"/>
          </a:xfrm>
          <a:prstGeom prst="rect">
            <a:avLst/>
          </a:prstGeom>
          <a:solidFill>
            <a:srgbClr val="72BFE7"/>
          </a:solidFill>
          <a:ln w="9525">
            <a:noFill/>
            <a:miter lim="800000"/>
            <a:headEnd/>
            <a:tailEnd/>
          </a:ln>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US" sz="1600" b="1" kern="0" dirty="0" smtClean="0">
                <a:solidFill>
                  <a:schemeClr val="bg1"/>
                </a:solidFill>
                <a:latin typeface="Adani Regular" pitchFamily="2" charset="0"/>
                <a:ea typeface="+mj-ea"/>
                <a:cs typeface="Times New Roman" pitchFamily="18" charset="0"/>
              </a:rPr>
              <a:t>Adani Group</a:t>
            </a:r>
          </a:p>
        </p:txBody>
      </p:sp>
      <p:sp>
        <p:nvSpPr>
          <p:cNvPr id="16" name="Rectangle 2"/>
          <p:cNvSpPr txBox="1">
            <a:spLocks noChangeArrowheads="1"/>
          </p:cNvSpPr>
          <p:nvPr/>
        </p:nvSpPr>
        <p:spPr bwMode="auto">
          <a:xfrm>
            <a:off x="1322739" y="3109906"/>
            <a:ext cx="5040000" cy="461749"/>
          </a:xfrm>
          <a:prstGeom prst="rect">
            <a:avLst/>
          </a:prstGeom>
          <a:solidFill>
            <a:srgbClr val="0070C0"/>
          </a:solidFill>
          <a:ln w="9525">
            <a:noFill/>
            <a:miter lim="800000"/>
            <a:headEnd/>
            <a:tailEnd/>
          </a:ln>
        </p:spPr>
        <p:txBody>
          <a:bodyPr vert="horz" wrap="square" lIns="91440" tIns="45720" rIns="91440" bIns="45720" numCol="1" anchor="ctr" anchorCtr="0" compatLnSpc="1">
            <a:prstTxWarp prst="textNoShape">
              <a:avLst/>
            </a:prstTxWarp>
          </a:bodyPr>
          <a:lstStyle/>
          <a:p>
            <a:pPr>
              <a:spcBef>
                <a:spcPct val="0"/>
              </a:spcBef>
              <a:defRPr/>
            </a:pPr>
            <a:r>
              <a:rPr lang="en-US" sz="1600" b="1" dirty="0" smtClean="0">
                <a:solidFill>
                  <a:schemeClr val="bg1"/>
                </a:solidFill>
                <a:latin typeface="Adani Regular" pitchFamily="2" charset="0"/>
                <a:ea typeface="+mj-ea"/>
                <a:cs typeface="Times New Roman" pitchFamily="18" charset="0"/>
              </a:rPr>
              <a:t>Adani Ports &amp; Special Economic Zone Limited</a:t>
            </a:r>
          </a:p>
        </p:txBody>
      </p:sp>
      <p:sp>
        <p:nvSpPr>
          <p:cNvPr id="17" name="Rectangle 2"/>
          <p:cNvSpPr txBox="1">
            <a:spLocks noChangeArrowheads="1"/>
          </p:cNvSpPr>
          <p:nvPr/>
        </p:nvSpPr>
        <p:spPr bwMode="auto">
          <a:xfrm>
            <a:off x="1322739" y="3724055"/>
            <a:ext cx="5040000" cy="461749"/>
          </a:xfrm>
          <a:prstGeom prst="rect">
            <a:avLst/>
          </a:prstGeom>
          <a:solidFill>
            <a:srgbClr val="72BFE7"/>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lang="en-US" sz="1600" b="1" kern="0" dirty="0" smtClean="0">
                <a:solidFill>
                  <a:schemeClr val="bg1"/>
                </a:solidFill>
                <a:latin typeface="Adani Regular" pitchFamily="2" charset="0"/>
                <a:ea typeface="+mj-ea"/>
                <a:cs typeface="Times New Roman" pitchFamily="18" charset="0"/>
              </a:rPr>
              <a:t>Technologies for Sustainable Development</a:t>
            </a:r>
            <a:endParaRPr kumimoji="0" lang="en-US" sz="1600" b="1" u="none" strike="noStrike" kern="0" cap="none" spc="0" normalizeH="0" baseline="0" noProof="0" dirty="0" smtClean="0">
              <a:ln>
                <a:noFill/>
              </a:ln>
              <a:solidFill>
                <a:schemeClr val="bg1"/>
              </a:solidFill>
              <a:effectLst/>
              <a:uLnTx/>
              <a:uFillTx/>
              <a:latin typeface="Adani Regular" pitchFamily="2" charset="0"/>
              <a:ea typeface="+mj-ea"/>
              <a:cs typeface="Times New Roman" pitchFamily="18" charset="0"/>
            </a:endParaRPr>
          </a:p>
        </p:txBody>
      </p:sp>
      <p:sp>
        <p:nvSpPr>
          <p:cNvPr id="20" name="Rectangle 2"/>
          <p:cNvSpPr txBox="1">
            <a:spLocks noChangeArrowheads="1"/>
          </p:cNvSpPr>
          <p:nvPr/>
        </p:nvSpPr>
        <p:spPr bwMode="auto">
          <a:xfrm>
            <a:off x="357159" y="2500306"/>
            <a:ext cx="818865" cy="461749"/>
          </a:xfrm>
          <a:prstGeom prst="rect">
            <a:avLst/>
          </a:prstGeom>
          <a:solidFill>
            <a:srgbClr val="72BFE7"/>
          </a:solidFill>
          <a:ln w="9525">
            <a:noFill/>
            <a:miter lim="800000"/>
            <a:headEnd/>
            <a:tailEnd/>
          </a:ln>
        </p:spPr>
        <p:txBody>
          <a:bodyPr vert="horz" wrap="square" lIns="91440" tIns="45720" rIns="91440" bIns="45720" numCol="1" anchor="ctr" anchorCtr="0" compatLnSpc="1">
            <a:prstTxWarp prst="textNoShape">
              <a:avLst/>
            </a:prstTxWarp>
          </a:bodyPr>
          <a:lstStyle/>
          <a:p>
            <a:pPr algn="ctr">
              <a:defRPr/>
            </a:pPr>
            <a:r>
              <a:rPr lang="en-US" sz="1600" b="1" kern="0" dirty="0" smtClean="0">
                <a:solidFill>
                  <a:schemeClr val="bg1"/>
                </a:solidFill>
                <a:latin typeface="Adani Regular" pitchFamily="2" charset="0"/>
                <a:ea typeface="+mj-ea"/>
                <a:cs typeface="Times New Roman" pitchFamily="18" charset="0"/>
              </a:rPr>
              <a:t>1</a:t>
            </a:r>
          </a:p>
        </p:txBody>
      </p:sp>
      <p:sp>
        <p:nvSpPr>
          <p:cNvPr id="21" name="Rectangle 2"/>
          <p:cNvSpPr txBox="1">
            <a:spLocks noChangeArrowheads="1"/>
          </p:cNvSpPr>
          <p:nvPr/>
        </p:nvSpPr>
        <p:spPr bwMode="auto">
          <a:xfrm>
            <a:off x="357158" y="3109906"/>
            <a:ext cx="818865" cy="461749"/>
          </a:xfrm>
          <a:prstGeom prst="rect">
            <a:avLst/>
          </a:prstGeom>
          <a:solidFill>
            <a:srgbClr val="0070C0"/>
          </a:solidFill>
          <a:ln w="9525">
            <a:noFill/>
            <a:miter lim="800000"/>
            <a:headEnd/>
            <a:tailEnd/>
          </a:ln>
        </p:spPr>
        <p:txBody>
          <a:bodyPr vert="horz" wrap="square" lIns="91440" tIns="45720" rIns="91440" bIns="45720" numCol="1" anchor="ctr" anchorCtr="0" compatLnSpc="1">
            <a:prstTxWarp prst="textNoShape">
              <a:avLst/>
            </a:prstTxWarp>
          </a:bodyPr>
          <a:lstStyle/>
          <a:p>
            <a:pPr algn="ctr">
              <a:spcBef>
                <a:spcPct val="0"/>
              </a:spcBef>
              <a:defRPr/>
            </a:pPr>
            <a:r>
              <a:rPr lang="en-US" sz="1600" b="1" dirty="0" smtClean="0">
                <a:solidFill>
                  <a:schemeClr val="bg1"/>
                </a:solidFill>
                <a:latin typeface="Adani Regular" pitchFamily="2" charset="0"/>
                <a:ea typeface="+mj-ea"/>
                <a:cs typeface="Times New Roman" pitchFamily="18" charset="0"/>
              </a:rPr>
              <a:t>2</a:t>
            </a:r>
          </a:p>
        </p:txBody>
      </p:sp>
      <p:sp>
        <p:nvSpPr>
          <p:cNvPr id="22" name="Rectangle 2"/>
          <p:cNvSpPr txBox="1">
            <a:spLocks noChangeArrowheads="1"/>
          </p:cNvSpPr>
          <p:nvPr/>
        </p:nvSpPr>
        <p:spPr bwMode="auto">
          <a:xfrm>
            <a:off x="357158" y="3724055"/>
            <a:ext cx="818865" cy="461749"/>
          </a:xfrm>
          <a:prstGeom prst="rect">
            <a:avLst/>
          </a:prstGeom>
          <a:solidFill>
            <a:srgbClr val="72BFE7"/>
          </a:solidFill>
          <a:ln w="9525">
            <a:noFill/>
            <a:miter lim="800000"/>
            <a:headEnd/>
            <a:tailEnd/>
          </a:ln>
        </p:spPr>
        <p:txBody>
          <a:bodyPr vert="horz" wrap="square" lIns="91440" tIns="45720" rIns="91440" bIns="45720" numCol="1" anchor="ctr" anchorCtr="0" compatLnSpc="1">
            <a:prstTxWarp prst="textNoShape">
              <a:avLst/>
            </a:prstTxWarp>
          </a:bodyPr>
          <a:lstStyle/>
          <a:p>
            <a:pPr algn="ctr"/>
            <a:r>
              <a:rPr lang="en-US" sz="1600" b="1" kern="0" dirty="0" smtClean="0">
                <a:solidFill>
                  <a:schemeClr val="bg1"/>
                </a:solidFill>
                <a:latin typeface="Adani Regular" pitchFamily="2" charset="0"/>
                <a:ea typeface="+mj-ea"/>
                <a:cs typeface="Times New Roman" pitchFamily="18" charset="0"/>
              </a:rPr>
              <a:t>3</a:t>
            </a:r>
          </a:p>
        </p:txBody>
      </p:sp>
      <p:pic>
        <p:nvPicPr>
          <p:cNvPr id="25" name="Picture 4"/>
          <p:cNvPicPr>
            <a:picLocks noChangeAspect="1" noChangeArrowheads="1"/>
          </p:cNvPicPr>
          <p:nvPr/>
        </p:nvPicPr>
        <p:blipFill>
          <a:blip r:embed="rId3" cstate="print"/>
          <a:srcRect/>
          <a:stretch>
            <a:fillRect/>
          </a:stretch>
        </p:blipFill>
        <p:spPr bwMode="auto">
          <a:xfrm>
            <a:off x="1957358" y="4714884"/>
            <a:ext cx="2095500" cy="1524000"/>
          </a:xfrm>
          <a:prstGeom prst="rect">
            <a:avLst/>
          </a:prstGeom>
          <a:noFill/>
          <a:ln w="28575">
            <a:solidFill>
              <a:srgbClr val="00A1DE"/>
            </a:solidFill>
          </a:ln>
        </p:spPr>
      </p:pic>
      <p:pic>
        <p:nvPicPr>
          <p:cNvPr id="26" name="Picture 8" descr="http://www.momgoesgreen.com/wp-content/think-green.jpg"/>
          <p:cNvPicPr>
            <a:picLocks noChangeAspect="1" noChangeArrowheads="1"/>
          </p:cNvPicPr>
          <p:nvPr/>
        </p:nvPicPr>
        <p:blipFill>
          <a:blip r:embed="rId4"/>
          <a:srcRect/>
          <a:stretch>
            <a:fillRect/>
          </a:stretch>
        </p:blipFill>
        <p:spPr bwMode="auto">
          <a:xfrm>
            <a:off x="357158" y="4730759"/>
            <a:ext cx="1487416" cy="1508125"/>
          </a:xfrm>
          <a:prstGeom prst="rect">
            <a:avLst/>
          </a:prstGeom>
          <a:noFill/>
          <a:ln w="28575">
            <a:solidFill>
              <a:srgbClr val="00B050"/>
            </a:solidFill>
          </a:ln>
        </p:spPr>
      </p:pic>
      <p:pic>
        <p:nvPicPr>
          <p:cNvPr id="27" name="Picture 4" descr="http://www.multidyne.com/images-new/CCTV-Surveillence-Camera-Port-Ind.gif"/>
          <p:cNvPicPr>
            <a:picLocks noChangeAspect="1" noChangeArrowheads="1"/>
          </p:cNvPicPr>
          <p:nvPr/>
        </p:nvPicPr>
        <p:blipFill>
          <a:blip r:embed="rId5"/>
          <a:srcRect l="8145"/>
          <a:stretch>
            <a:fillRect/>
          </a:stretch>
        </p:blipFill>
        <p:spPr bwMode="auto">
          <a:xfrm>
            <a:off x="4167158" y="4714884"/>
            <a:ext cx="2165536" cy="1524000"/>
          </a:xfrm>
          <a:prstGeom prst="rect">
            <a:avLst/>
          </a:prstGeom>
          <a:noFill/>
          <a:ln w="28575">
            <a:solidFill>
              <a:srgbClr val="00A1DE"/>
            </a:solidFill>
          </a:ln>
        </p:spPr>
      </p:pic>
      <p:pic>
        <p:nvPicPr>
          <p:cNvPr id="28" name="Picture 2"/>
          <p:cNvPicPr>
            <a:picLocks noChangeAspect="1" noChangeArrowheads="1"/>
          </p:cNvPicPr>
          <p:nvPr/>
        </p:nvPicPr>
        <p:blipFill>
          <a:blip r:embed="rId6" cstate="print"/>
          <a:srcRect/>
          <a:stretch>
            <a:fillRect/>
          </a:stretch>
        </p:blipFill>
        <p:spPr bwMode="auto">
          <a:xfrm>
            <a:off x="6453158" y="4714884"/>
            <a:ext cx="2133600" cy="1524000"/>
          </a:xfrm>
          <a:prstGeom prst="rect">
            <a:avLst/>
          </a:prstGeom>
          <a:noFill/>
          <a:ln w="28575">
            <a:solidFill>
              <a:srgbClr val="00A1DE"/>
            </a:solidFill>
          </a:ln>
        </p:spPr>
      </p:pic>
      <p:pic>
        <p:nvPicPr>
          <p:cNvPr id="18" name="Picture 17" descr="adani_logo_rgb_master.png"/>
          <p:cNvPicPr>
            <a:picLocks noChangeAspect="1"/>
          </p:cNvPicPr>
          <p:nvPr/>
        </p:nvPicPr>
        <p:blipFill>
          <a:blip r:embed="rId7" cstate="print"/>
          <a:stretch>
            <a:fillRect/>
          </a:stretch>
        </p:blipFill>
        <p:spPr>
          <a:xfrm>
            <a:off x="326198" y="6591300"/>
            <a:ext cx="617538" cy="195286"/>
          </a:xfrm>
          <a:prstGeom prst="rect">
            <a:avLst/>
          </a:prstGeom>
        </p:spPr>
      </p:pic>
      <p:sp>
        <p:nvSpPr>
          <p:cNvPr id="19" name="Slide Number Placeholder 5"/>
          <p:cNvSpPr>
            <a:spLocks noGrp="1"/>
          </p:cNvSpPr>
          <p:nvPr>
            <p:ph type="sldNum" sz="quarter" idx="12"/>
          </p:nvPr>
        </p:nvSpPr>
        <p:spPr>
          <a:xfrm>
            <a:off x="8501089" y="6604305"/>
            <a:ext cx="302403" cy="169277"/>
          </a:xfrm>
          <a:prstGeom prst="rect">
            <a:avLst/>
          </a:prstGeom>
        </p:spPr>
        <p:txBody>
          <a:bodyPr wrap="square" lIns="0" tIns="0" rIns="0" bIns="0">
            <a:spAutoFit/>
          </a:bodyPr>
          <a:lstStyle>
            <a:lvl1pPr algn="r">
              <a:defRPr sz="850">
                <a:solidFill>
                  <a:schemeClr val="tx1"/>
                </a:solidFill>
              </a:defRPr>
            </a:lvl1pPr>
          </a:lstStyle>
          <a:p>
            <a:fld id="{FAB7679E-5F48-44D1-BB9C-A68AB66EB289}" type="slidenum">
              <a:rPr lang="en-GB" sz="1100" smtClean="0"/>
              <a:pPr/>
              <a:t>6</a:t>
            </a:fld>
            <a:endParaRPr lang="en-GB" sz="1100" dirty="0"/>
          </a:p>
        </p:txBody>
      </p:sp>
      <p:cxnSp>
        <p:nvCxnSpPr>
          <p:cNvPr id="23" name="Straight Connector 22"/>
          <p:cNvCxnSpPr/>
          <p:nvPr/>
        </p:nvCxnSpPr>
        <p:spPr>
          <a:xfrm>
            <a:off x="347663" y="6499246"/>
            <a:ext cx="8460000" cy="15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 name="Picture 4"/>
          <p:cNvPicPr>
            <a:picLocks noChangeAspect="1" noChangeArrowheads="1"/>
          </p:cNvPicPr>
          <p:nvPr/>
        </p:nvPicPr>
        <p:blipFill>
          <a:blip r:embed="rId10" cstate="email"/>
          <a:srcRect/>
          <a:stretch>
            <a:fillRect/>
          </a:stretch>
        </p:blipFill>
        <p:spPr bwMode="auto">
          <a:xfrm>
            <a:off x="6763735" y="3381372"/>
            <a:ext cx="2194560" cy="1024127"/>
          </a:xfrm>
          <a:prstGeom prst="roundRect">
            <a:avLst>
              <a:gd name="adj" fmla="val 3050"/>
            </a:avLst>
          </a:prstGeom>
          <a:noFill/>
          <a:ln w="9525">
            <a:noFill/>
            <a:miter lim="800000"/>
            <a:headEnd/>
            <a:tailEnd/>
          </a:ln>
        </p:spPr>
      </p:pic>
      <p:grpSp>
        <p:nvGrpSpPr>
          <p:cNvPr id="78" name="Group 77"/>
          <p:cNvGrpSpPr/>
          <p:nvPr/>
        </p:nvGrpSpPr>
        <p:grpSpPr>
          <a:xfrm>
            <a:off x="4090974" y="5143512"/>
            <a:ext cx="2464101" cy="1252904"/>
            <a:chOff x="4822591" y="5277589"/>
            <a:chExt cx="3845058" cy="1809005"/>
          </a:xfrm>
        </p:grpSpPr>
        <p:grpSp>
          <p:nvGrpSpPr>
            <p:cNvPr id="79" name="Group 22"/>
            <p:cNvGrpSpPr>
              <a:grpSpLocks/>
            </p:cNvGrpSpPr>
            <p:nvPr/>
          </p:nvGrpSpPr>
          <p:grpSpPr bwMode="auto">
            <a:xfrm>
              <a:off x="4822590" y="5277587"/>
              <a:ext cx="2340212" cy="1809005"/>
              <a:chOff x="2255" y="1499"/>
              <a:chExt cx="2663" cy="2500"/>
            </a:xfrm>
            <a:solidFill>
              <a:srgbClr val="CCECFF">
                <a:lumMod val="20000"/>
                <a:lumOff val="80000"/>
              </a:srgbClr>
            </a:solidFill>
          </p:grpSpPr>
          <p:sp>
            <p:nvSpPr>
              <p:cNvPr id="82" name="7689221.375271.625228.625149.755"/>
              <p:cNvSpPr>
                <a:spLocks/>
              </p:cNvSpPr>
              <p:nvPr>
                <p:custDataLst>
                  <p:tags r:id="rId1"/>
                </p:custDataLst>
              </p:nvPr>
            </p:nvSpPr>
            <p:spPr bwMode="auto">
              <a:xfrm>
                <a:off x="2255" y="1751"/>
                <a:ext cx="1081" cy="1682"/>
              </a:xfrm>
              <a:custGeom>
                <a:avLst/>
                <a:gdLst>
                  <a:gd name="T0" fmla="*/ 7 w 2280"/>
                  <a:gd name="T1" fmla="*/ 1879 h 3480"/>
                  <a:gd name="T2" fmla="*/ 136 w 2280"/>
                  <a:gd name="T3" fmla="*/ 2079 h 3480"/>
                  <a:gd name="T4" fmla="*/ 113 w 2280"/>
                  <a:gd name="T5" fmla="*/ 2123 h 3480"/>
                  <a:gd name="T6" fmla="*/ 71 w 2280"/>
                  <a:gd name="T7" fmla="*/ 2144 h 3480"/>
                  <a:gd name="T8" fmla="*/ 71 w 2280"/>
                  <a:gd name="T9" fmla="*/ 2195 h 3480"/>
                  <a:gd name="T10" fmla="*/ 71 w 2280"/>
                  <a:gd name="T11" fmla="*/ 2244 h 3480"/>
                  <a:gd name="T12" fmla="*/ 214 w 2280"/>
                  <a:gd name="T13" fmla="*/ 2451 h 3480"/>
                  <a:gd name="T14" fmla="*/ 371 w 2280"/>
                  <a:gd name="T15" fmla="*/ 2765 h 3480"/>
                  <a:gd name="T16" fmla="*/ 528 w 2280"/>
                  <a:gd name="T17" fmla="*/ 3080 h 3480"/>
                  <a:gd name="T18" fmla="*/ 543 w 2280"/>
                  <a:gd name="T19" fmla="*/ 3187 h 3480"/>
                  <a:gd name="T20" fmla="*/ 478 w 2280"/>
                  <a:gd name="T21" fmla="*/ 3294 h 3480"/>
                  <a:gd name="T22" fmla="*/ 672 w 2280"/>
                  <a:gd name="T23" fmla="*/ 3466 h 3480"/>
                  <a:gd name="T24" fmla="*/ 901 w 2280"/>
                  <a:gd name="T25" fmla="*/ 3444 h 3480"/>
                  <a:gd name="T26" fmla="*/ 1036 w 2280"/>
                  <a:gd name="T27" fmla="*/ 3351 h 3480"/>
                  <a:gd name="T28" fmla="*/ 1093 w 2280"/>
                  <a:gd name="T29" fmla="*/ 3251 h 3480"/>
                  <a:gd name="T30" fmla="*/ 1373 w 2280"/>
                  <a:gd name="T31" fmla="*/ 3216 h 3480"/>
                  <a:gd name="T32" fmla="*/ 1594 w 2280"/>
                  <a:gd name="T33" fmla="*/ 3187 h 3480"/>
                  <a:gd name="T34" fmla="*/ 1687 w 2280"/>
                  <a:gd name="T35" fmla="*/ 3023 h 3480"/>
                  <a:gd name="T36" fmla="*/ 1821 w 2280"/>
                  <a:gd name="T37" fmla="*/ 2923 h 3480"/>
                  <a:gd name="T38" fmla="*/ 2166 w 2280"/>
                  <a:gd name="T39" fmla="*/ 2843 h 3480"/>
                  <a:gd name="T40" fmla="*/ 2122 w 2280"/>
                  <a:gd name="T41" fmla="*/ 142 h 3480"/>
                  <a:gd name="T42" fmla="*/ 2043 w 2280"/>
                  <a:gd name="T43" fmla="*/ 165 h 3480"/>
                  <a:gd name="T44" fmla="*/ 1986 w 2280"/>
                  <a:gd name="T45" fmla="*/ 221 h 3480"/>
                  <a:gd name="T46" fmla="*/ 1979 w 2280"/>
                  <a:gd name="T47" fmla="*/ 157 h 3480"/>
                  <a:gd name="T48" fmla="*/ 1857 w 2280"/>
                  <a:gd name="T49" fmla="*/ 14 h 3480"/>
                  <a:gd name="T50" fmla="*/ 1772 w 2280"/>
                  <a:gd name="T51" fmla="*/ 22 h 3480"/>
                  <a:gd name="T52" fmla="*/ 1701 w 2280"/>
                  <a:gd name="T53" fmla="*/ 57 h 3480"/>
                  <a:gd name="T54" fmla="*/ 1687 w 2280"/>
                  <a:gd name="T55" fmla="*/ 35 h 3480"/>
                  <a:gd name="T56" fmla="*/ 1594 w 2280"/>
                  <a:gd name="T57" fmla="*/ 100 h 3480"/>
                  <a:gd name="T58" fmla="*/ 1558 w 2280"/>
                  <a:gd name="T59" fmla="*/ 129 h 3480"/>
                  <a:gd name="T60" fmla="*/ 1529 w 2280"/>
                  <a:gd name="T61" fmla="*/ 200 h 3480"/>
                  <a:gd name="T62" fmla="*/ 1529 w 2280"/>
                  <a:gd name="T63" fmla="*/ 250 h 3480"/>
                  <a:gd name="T64" fmla="*/ 1473 w 2280"/>
                  <a:gd name="T65" fmla="*/ 300 h 3480"/>
                  <a:gd name="T66" fmla="*/ 1437 w 2280"/>
                  <a:gd name="T67" fmla="*/ 392 h 3480"/>
                  <a:gd name="T68" fmla="*/ 1451 w 2280"/>
                  <a:gd name="T69" fmla="*/ 429 h 3480"/>
                  <a:gd name="T70" fmla="*/ 1350 w 2280"/>
                  <a:gd name="T71" fmla="*/ 392 h 3480"/>
                  <a:gd name="T72" fmla="*/ 1358 w 2280"/>
                  <a:gd name="T73" fmla="*/ 514 h 3480"/>
                  <a:gd name="T74" fmla="*/ 1250 w 2280"/>
                  <a:gd name="T75" fmla="*/ 500 h 3480"/>
                  <a:gd name="T76" fmla="*/ 1186 w 2280"/>
                  <a:gd name="T77" fmla="*/ 507 h 3480"/>
                  <a:gd name="T78" fmla="*/ 1122 w 2280"/>
                  <a:gd name="T79" fmla="*/ 614 h 3480"/>
                  <a:gd name="T80" fmla="*/ 1086 w 2280"/>
                  <a:gd name="T81" fmla="*/ 829 h 3480"/>
                  <a:gd name="T82" fmla="*/ 929 w 2280"/>
                  <a:gd name="T83" fmla="*/ 1021 h 3480"/>
                  <a:gd name="T84" fmla="*/ 729 w 2280"/>
                  <a:gd name="T85" fmla="*/ 1064 h 3480"/>
                  <a:gd name="T86" fmla="*/ 579 w 2280"/>
                  <a:gd name="T87" fmla="*/ 1157 h 3480"/>
                  <a:gd name="T88" fmla="*/ 414 w 2280"/>
                  <a:gd name="T89" fmla="*/ 1214 h 3480"/>
                  <a:gd name="T90" fmla="*/ 221 w 2280"/>
                  <a:gd name="T91" fmla="*/ 1386 h 3480"/>
                  <a:gd name="T92" fmla="*/ 57 w 2280"/>
                  <a:gd name="T93" fmla="*/ 1572 h 3480"/>
                  <a:gd name="T94" fmla="*/ 0 w 2280"/>
                  <a:gd name="T95" fmla="*/ 1579 h 348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80"/>
                  <a:gd name="T145" fmla="*/ 0 h 3480"/>
                  <a:gd name="T146" fmla="*/ 2280 w 2280"/>
                  <a:gd name="T147" fmla="*/ 3480 h 348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80" h="3480">
                    <a:moveTo>
                      <a:pt x="0" y="1579"/>
                    </a:moveTo>
                    <a:lnTo>
                      <a:pt x="28" y="1643"/>
                    </a:lnTo>
                    <a:lnTo>
                      <a:pt x="28" y="1651"/>
                    </a:lnTo>
                    <a:lnTo>
                      <a:pt x="7" y="1879"/>
                    </a:lnTo>
                    <a:lnTo>
                      <a:pt x="35" y="1935"/>
                    </a:lnTo>
                    <a:lnTo>
                      <a:pt x="42" y="1935"/>
                    </a:lnTo>
                    <a:lnTo>
                      <a:pt x="100" y="2051"/>
                    </a:lnTo>
                    <a:lnTo>
                      <a:pt x="136" y="2079"/>
                    </a:lnTo>
                    <a:lnTo>
                      <a:pt x="164" y="2159"/>
                    </a:lnTo>
                    <a:lnTo>
                      <a:pt x="164" y="2166"/>
                    </a:lnTo>
                    <a:lnTo>
                      <a:pt x="142" y="2166"/>
                    </a:lnTo>
                    <a:lnTo>
                      <a:pt x="113" y="2123"/>
                    </a:lnTo>
                    <a:lnTo>
                      <a:pt x="93" y="2123"/>
                    </a:lnTo>
                    <a:lnTo>
                      <a:pt x="42" y="2079"/>
                    </a:lnTo>
                    <a:lnTo>
                      <a:pt x="42" y="2101"/>
                    </a:lnTo>
                    <a:lnTo>
                      <a:pt x="71" y="2144"/>
                    </a:lnTo>
                    <a:lnTo>
                      <a:pt x="78" y="2151"/>
                    </a:lnTo>
                    <a:lnTo>
                      <a:pt x="122" y="2202"/>
                    </a:lnTo>
                    <a:lnTo>
                      <a:pt x="100" y="2237"/>
                    </a:lnTo>
                    <a:lnTo>
                      <a:pt x="71" y="2195"/>
                    </a:lnTo>
                    <a:lnTo>
                      <a:pt x="35" y="2151"/>
                    </a:lnTo>
                    <a:lnTo>
                      <a:pt x="22" y="2166"/>
                    </a:lnTo>
                    <a:lnTo>
                      <a:pt x="28" y="2179"/>
                    </a:lnTo>
                    <a:lnTo>
                      <a:pt x="71" y="2244"/>
                    </a:lnTo>
                    <a:lnTo>
                      <a:pt x="149" y="2301"/>
                    </a:lnTo>
                    <a:lnTo>
                      <a:pt x="185" y="2365"/>
                    </a:lnTo>
                    <a:lnTo>
                      <a:pt x="193" y="2372"/>
                    </a:lnTo>
                    <a:lnTo>
                      <a:pt x="214" y="2451"/>
                    </a:lnTo>
                    <a:lnTo>
                      <a:pt x="321" y="2579"/>
                    </a:lnTo>
                    <a:lnTo>
                      <a:pt x="328" y="2587"/>
                    </a:lnTo>
                    <a:lnTo>
                      <a:pt x="363" y="2694"/>
                    </a:lnTo>
                    <a:lnTo>
                      <a:pt x="371" y="2765"/>
                    </a:lnTo>
                    <a:lnTo>
                      <a:pt x="407" y="2843"/>
                    </a:lnTo>
                    <a:lnTo>
                      <a:pt x="414" y="2843"/>
                    </a:lnTo>
                    <a:lnTo>
                      <a:pt x="506" y="2966"/>
                    </a:lnTo>
                    <a:lnTo>
                      <a:pt x="528" y="3080"/>
                    </a:lnTo>
                    <a:lnTo>
                      <a:pt x="535" y="3087"/>
                    </a:lnTo>
                    <a:lnTo>
                      <a:pt x="535" y="3115"/>
                    </a:lnTo>
                    <a:lnTo>
                      <a:pt x="514" y="3144"/>
                    </a:lnTo>
                    <a:lnTo>
                      <a:pt x="543" y="3187"/>
                    </a:lnTo>
                    <a:lnTo>
                      <a:pt x="521" y="3273"/>
                    </a:lnTo>
                    <a:lnTo>
                      <a:pt x="506" y="3287"/>
                    </a:lnTo>
                    <a:lnTo>
                      <a:pt x="470" y="3280"/>
                    </a:lnTo>
                    <a:lnTo>
                      <a:pt x="478" y="3294"/>
                    </a:lnTo>
                    <a:lnTo>
                      <a:pt x="478" y="3302"/>
                    </a:lnTo>
                    <a:lnTo>
                      <a:pt x="506" y="3380"/>
                    </a:lnTo>
                    <a:lnTo>
                      <a:pt x="665" y="3458"/>
                    </a:lnTo>
                    <a:lnTo>
                      <a:pt x="672" y="3466"/>
                    </a:lnTo>
                    <a:lnTo>
                      <a:pt x="722" y="3480"/>
                    </a:lnTo>
                    <a:lnTo>
                      <a:pt x="750" y="3466"/>
                    </a:lnTo>
                    <a:lnTo>
                      <a:pt x="893" y="3473"/>
                    </a:lnTo>
                    <a:lnTo>
                      <a:pt x="901" y="3444"/>
                    </a:lnTo>
                    <a:lnTo>
                      <a:pt x="922" y="3416"/>
                    </a:lnTo>
                    <a:lnTo>
                      <a:pt x="922" y="3409"/>
                    </a:lnTo>
                    <a:lnTo>
                      <a:pt x="993" y="3344"/>
                    </a:lnTo>
                    <a:lnTo>
                      <a:pt x="1036" y="3351"/>
                    </a:lnTo>
                    <a:lnTo>
                      <a:pt x="1072" y="3315"/>
                    </a:lnTo>
                    <a:lnTo>
                      <a:pt x="1072" y="3287"/>
                    </a:lnTo>
                    <a:lnTo>
                      <a:pt x="1086" y="3258"/>
                    </a:lnTo>
                    <a:lnTo>
                      <a:pt x="1093" y="3251"/>
                    </a:lnTo>
                    <a:lnTo>
                      <a:pt x="1122" y="3237"/>
                    </a:lnTo>
                    <a:lnTo>
                      <a:pt x="1200" y="3237"/>
                    </a:lnTo>
                    <a:lnTo>
                      <a:pt x="1278" y="3208"/>
                    </a:lnTo>
                    <a:lnTo>
                      <a:pt x="1373" y="3216"/>
                    </a:lnTo>
                    <a:lnTo>
                      <a:pt x="1379" y="3208"/>
                    </a:lnTo>
                    <a:lnTo>
                      <a:pt x="1501" y="3195"/>
                    </a:lnTo>
                    <a:lnTo>
                      <a:pt x="1551" y="3208"/>
                    </a:lnTo>
                    <a:lnTo>
                      <a:pt x="1594" y="3187"/>
                    </a:lnTo>
                    <a:lnTo>
                      <a:pt x="1616" y="3144"/>
                    </a:lnTo>
                    <a:lnTo>
                      <a:pt x="1622" y="3137"/>
                    </a:lnTo>
                    <a:lnTo>
                      <a:pt x="1651" y="3037"/>
                    </a:lnTo>
                    <a:lnTo>
                      <a:pt x="1687" y="3023"/>
                    </a:lnTo>
                    <a:lnTo>
                      <a:pt x="1723" y="3016"/>
                    </a:lnTo>
                    <a:lnTo>
                      <a:pt x="1786" y="2966"/>
                    </a:lnTo>
                    <a:lnTo>
                      <a:pt x="1794" y="2959"/>
                    </a:lnTo>
                    <a:lnTo>
                      <a:pt x="1821" y="2923"/>
                    </a:lnTo>
                    <a:lnTo>
                      <a:pt x="1893" y="2894"/>
                    </a:lnTo>
                    <a:lnTo>
                      <a:pt x="2051" y="2880"/>
                    </a:lnTo>
                    <a:lnTo>
                      <a:pt x="2058" y="2880"/>
                    </a:lnTo>
                    <a:lnTo>
                      <a:pt x="2166" y="2843"/>
                    </a:lnTo>
                    <a:lnTo>
                      <a:pt x="2230" y="2786"/>
                    </a:lnTo>
                    <a:lnTo>
                      <a:pt x="2280" y="2765"/>
                    </a:lnTo>
                    <a:lnTo>
                      <a:pt x="2215" y="1879"/>
                    </a:lnTo>
                    <a:lnTo>
                      <a:pt x="2122" y="142"/>
                    </a:lnTo>
                    <a:lnTo>
                      <a:pt x="2122" y="149"/>
                    </a:lnTo>
                    <a:lnTo>
                      <a:pt x="2107" y="149"/>
                    </a:lnTo>
                    <a:lnTo>
                      <a:pt x="2051" y="142"/>
                    </a:lnTo>
                    <a:lnTo>
                      <a:pt x="2043" y="165"/>
                    </a:lnTo>
                    <a:lnTo>
                      <a:pt x="2015" y="185"/>
                    </a:lnTo>
                    <a:lnTo>
                      <a:pt x="2022" y="228"/>
                    </a:lnTo>
                    <a:lnTo>
                      <a:pt x="2000" y="200"/>
                    </a:lnTo>
                    <a:lnTo>
                      <a:pt x="1986" y="221"/>
                    </a:lnTo>
                    <a:lnTo>
                      <a:pt x="1979" y="200"/>
                    </a:lnTo>
                    <a:lnTo>
                      <a:pt x="1986" y="193"/>
                    </a:lnTo>
                    <a:lnTo>
                      <a:pt x="1993" y="185"/>
                    </a:lnTo>
                    <a:lnTo>
                      <a:pt x="1979" y="157"/>
                    </a:lnTo>
                    <a:lnTo>
                      <a:pt x="2000" y="142"/>
                    </a:lnTo>
                    <a:lnTo>
                      <a:pt x="2000" y="129"/>
                    </a:lnTo>
                    <a:lnTo>
                      <a:pt x="1900" y="35"/>
                    </a:lnTo>
                    <a:lnTo>
                      <a:pt x="1857" y="14"/>
                    </a:lnTo>
                    <a:lnTo>
                      <a:pt x="1857" y="22"/>
                    </a:lnTo>
                    <a:lnTo>
                      <a:pt x="1772" y="0"/>
                    </a:lnTo>
                    <a:lnTo>
                      <a:pt x="1758" y="6"/>
                    </a:lnTo>
                    <a:lnTo>
                      <a:pt x="1772" y="22"/>
                    </a:lnTo>
                    <a:lnTo>
                      <a:pt x="1758" y="22"/>
                    </a:lnTo>
                    <a:lnTo>
                      <a:pt x="1750" y="57"/>
                    </a:lnTo>
                    <a:lnTo>
                      <a:pt x="1730" y="22"/>
                    </a:lnTo>
                    <a:lnTo>
                      <a:pt x="1701" y="57"/>
                    </a:lnTo>
                    <a:lnTo>
                      <a:pt x="1701" y="22"/>
                    </a:lnTo>
                    <a:lnTo>
                      <a:pt x="1694" y="22"/>
                    </a:lnTo>
                    <a:lnTo>
                      <a:pt x="1687" y="22"/>
                    </a:lnTo>
                    <a:lnTo>
                      <a:pt x="1687" y="35"/>
                    </a:lnTo>
                    <a:lnTo>
                      <a:pt x="1665" y="50"/>
                    </a:lnTo>
                    <a:lnTo>
                      <a:pt x="1679" y="121"/>
                    </a:lnTo>
                    <a:lnTo>
                      <a:pt x="1616" y="71"/>
                    </a:lnTo>
                    <a:lnTo>
                      <a:pt x="1594" y="100"/>
                    </a:lnTo>
                    <a:lnTo>
                      <a:pt x="1600" y="121"/>
                    </a:lnTo>
                    <a:lnTo>
                      <a:pt x="1607" y="121"/>
                    </a:lnTo>
                    <a:lnTo>
                      <a:pt x="1616" y="129"/>
                    </a:lnTo>
                    <a:lnTo>
                      <a:pt x="1558" y="129"/>
                    </a:lnTo>
                    <a:lnTo>
                      <a:pt x="1544" y="171"/>
                    </a:lnTo>
                    <a:lnTo>
                      <a:pt x="1587" y="214"/>
                    </a:lnTo>
                    <a:lnTo>
                      <a:pt x="1572" y="221"/>
                    </a:lnTo>
                    <a:lnTo>
                      <a:pt x="1529" y="200"/>
                    </a:lnTo>
                    <a:lnTo>
                      <a:pt x="1515" y="221"/>
                    </a:lnTo>
                    <a:lnTo>
                      <a:pt x="1509" y="228"/>
                    </a:lnTo>
                    <a:lnTo>
                      <a:pt x="1537" y="236"/>
                    </a:lnTo>
                    <a:lnTo>
                      <a:pt x="1529" y="250"/>
                    </a:lnTo>
                    <a:lnTo>
                      <a:pt x="1544" y="256"/>
                    </a:lnTo>
                    <a:lnTo>
                      <a:pt x="1537" y="278"/>
                    </a:lnTo>
                    <a:lnTo>
                      <a:pt x="1480" y="256"/>
                    </a:lnTo>
                    <a:lnTo>
                      <a:pt x="1473" y="300"/>
                    </a:lnTo>
                    <a:lnTo>
                      <a:pt x="1480" y="350"/>
                    </a:lnTo>
                    <a:lnTo>
                      <a:pt x="1473" y="379"/>
                    </a:lnTo>
                    <a:lnTo>
                      <a:pt x="1465" y="379"/>
                    </a:lnTo>
                    <a:lnTo>
                      <a:pt x="1437" y="392"/>
                    </a:lnTo>
                    <a:lnTo>
                      <a:pt x="1444" y="406"/>
                    </a:lnTo>
                    <a:lnTo>
                      <a:pt x="1529" y="414"/>
                    </a:lnTo>
                    <a:lnTo>
                      <a:pt x="1509" y="436"/>
                    </a:lnTo>
                    <a:lnTo>
                      <a:pt x="1451" y="429"/>
                    </a:lnTo>
                    <a:lnTo>
                      <a:pt x="1465" y="458"/>
                    </a:lnTo>
                    <a:lnTo>
                      <a:pt x="1444" y="451"/>
                    </a:lnTo>
                    <a:lnTo>
                      <a:pt x="1430" y="443"/>
                    </a:lnTo>
                    <a:lnTo>
                      <a:pt x="1350" y="392"/>
                    </a:lnTo>
                    <a:lnTo>
                      <a:pt x="1321" y="399"/>
                    </a:lnTo>
                    <a:lnTo>
                      <a:pt x="1307" y="465"/>
                    </a:lnTo>
                    <a:lnTo>
                      <a:pt x="1350" y="507"/>
                    </a:lnTo>
                    <a:lnTo>
                      <a:pt x="1358" y="514"/>
                    </a:lnTo>
                    <a:lnTo>
                      <a:pt x="1358" y="550"/>
                    </a:lnTo>
                    <a:lnTo>
                      <a:pt x="1329" y="543"/>
                    </a:lnTo>
                    <a:lnTo>
                      <a:pt x="1329" y="601"/>
                    </a:lnTo>
                    <a:lnTo>
                      <a:pt x="1250" y="500"/>
                    </a:lnTo>
                    <a:lnTo>
                      <a:pt x="1242" y="500"/>
                    </a:lnTo>
                    <a:lnTo>
                      <a:pt x="1229" y="451"/>
                    </a:lnTo>
                    <a:lnTo>
                      <a:pt x="1200" y="465"/>
                    </a:lnTo>
                    <a:lnTo>
                      <a:pt x="1186" y="507"/>
                    </a:lnTo>
                    <a:lnTo>
                      <a:pt x="1164" y="523"/>
                    </a:lnTo>
                    <a:lnTo>
                      <a:pt x="1171" y="536"/>
                    </a:lnTo>
                    <a:lnTo>
                      <a:pt x="1151" y="550"/>
                    </a:lnTo>
                    <a:lnTo>
                      <a:pt x="1122" y="614"/>
                    </a:lnTo>
                    <a:lnTo>
                      <a:pt x="1122" y="629"/>
                    </a:lnTo>
                    <a:lnTo>
                      <a:pt x="1151" y="728"/>
                    </a:lnTo>
                    <a:lnTo>
                      <a:pt x="1086" y="793"/>
                    </a:lnTo>
                    <a:lnTo>
                      <a:pt x="1086" y="829"/>
                    </a:lnTo>
                    <a:lnTo>
                      <a:pt x="1057" y="843"/>
                    </a:lnTo>
                    <a:lnTo>
                      <a:pt x="1057" y="864"/>
                    </a:lnTo>
                    <a:lnTo>
                      <a:pt x="972" y="978"/>
                    </a:lnTo>
                    <a:lnTo>
                      <a:pt x="929" y="1021"/>
                    </a:lnTo>
                    <a:lnTo>
                      <a:pt x="901" y="1036"/>
                    </a:lnTo>
                    <a:lnTo>
                      <a:pt x="893" y="1036"/>
                    </a:lnTo>
                    <a:lnTo>
                      <a:pt x="786" y="1064"/>
                    </a:lnTo>
                    <a:lnTo>
                      <a:pt x="729" y="1064"/>
                    </a:lnTo>
                    <a:lnTo>
                      <a:pt x="693" y="1107"/>
                    </a:lnTo>
                    <a:lnTo>
                      <a:pt x="651" y="1129"/>
                    </a:lnTo>
                    <a:lnTo>
                      <a:pt x="643" y="1129"/>
                    </a:lnTo>
                    <a:lnTo>
                      <a:pt x="579" y="1157"/>
                    </a:lnTo>
                    <a:lnTo>
                      <a:pt x="543" y="1207"/>
                    </a:lnTo>
                    <a:lnTo>
                      <a:pt x="464" y="1221"/>
                    </a:lnTo>
                    <a:lnTo>
                      <a:pt x="435" y="1207"/>
                    </a:lnTo>
                    <a:lnTo>
                      <a:pt x="414" y="1214"/>
                    </a:lnTo>
                    <a:lnTo>
                      <a:pt x="407" y="1214"/>
                    </a:lnTo>
                    <a:lnTo>
                      <a:pt x="300" y="1272"/>
                    </a:lnTo>
                    <a:lnTo>
                      <a:pt x="229" y="1379"/>
                    </a:lnTo>
                    <a:lnTo>
                      <a:pt x="221" y="1386"/>
                    </a:lnTo>
                    <a:lnTo>
                      <a:pt x="107" y="1451"/>
                    </a:lnTo>
                    <a:lnTo>
                      <a:pt x="86" y="1500"/>
                    </a:lnTo>
                    <a:lnTo>
                      <a:pt x="78" y="1551"/>
                    </a:lnTo>
                    <a:lnTo>
                      <a:pt x="57" y="1572"/>
                    </a:lnTo>
                    <a:lnTo>
                      <a:pt x="51" y="1558"/>
                    </a:lnTo>
                    <a:lnTo>
                      <a:pt x="51" y="1551"/>
                    </a:lnTo>
                    <a:lnTo>
                      <a:pt x="35" y="1451"/>
                    </a:lnTo>
                    <a:lnTo>
                      <a:pt x="0" y="1579"/>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83" name="7690191.75411153.12590.1255"/>
              <p:cNvSpPr>
                <a:spLocks/>
              </p:cNvSpPr>
              <p:nvPr>
                <p:custDataLst>
                  <p:tags r:id="rId2"/>
                </p:custDataLst>
              </p:nvPr>
            </p:nvSpPr>
            <p:spPr bwMode="auto">
              <a:xfrm>
                <a:off x="3261" y="1533"/>
                <a:ext cx="650" cy="1127"/>
              </a:xfrm>
              <a:custGeom>
                <a:avLst/>
                <a:gdLst>
                  <a:gd name="T0" fmla="*/ 73 w 1372"/>
                  <a:gd name="T1" fmla="*/ 600 h 2330"/>
                  <a:gd name="T2" fmla="*/ 144 w 1372"/>
                  <a:gd name="T3" fmla="*/ 672 h 2330"/>
                  <a:gd name="T4" fmla="*/ 115 w 1372"/>
                  <a:gd name="T5" fmla="*/ 600 h 2330"/>
                  <a:gd name="T6" fmla="*/ 115 w 1372"/>
                  <a:gd name="T7" fmla="*/ 558 h 2330"/>
                  <a:gd name="T8" fmla="*/ 93 w 1372"/>
                  <a:gd name="T9" fmla="*/ 536 h 2330"/>
                  <a:gd name="T10" fmla="*/ 73 w 1372"/>
                  <a:gd name="T11" fmla="*/ 473 h 2330"/>
                  <a:gd name="T12" fmla="*/ 115 w 1372"/>
                  <a:gd name="T13" fmla="*/ 451 h 2330"/>
                  <a:gd name="T14" fmla="*/ 129 w 1372"/>
                  <a:gd name="T15" fmla="*/ 386 h 2330"/>
                  <a:gd name="T16" fmla="*/ 222 w 1372"/>
                  <a:gd name="T17" fmla="*/ 366 h 2330"/>
                  <a:gd name="T18" fmla="*/ 164 w 1372"/>
                  <a:gd name="T19" fmla="*/ 315 h 2330"/>
                  <a:gd name="T20" fmla="*/ 172 w 1372"/>
                  <a:gd name="T21" fmla="*/ 280 h 2330"/>
                  <a:gd name="T22" fmla="*/ 237 w 1372"/>
                  <a:gd name="T23" fmla="*/ 259 h 2330"/>
                  <a:gd name="T24" fmla="*/ 244 w 1372"/>
                  <a:gd name="T25" fmla="*/ 194 h 2330"/>
                  <a:gd name="T26" fmla="*/ 294 w 1372"/>
                  <a:gd name="T27" fmla="*/ 215 h 2330"/>
                  <a:gd name="T28" fmla="*/ 308 w 1372"/>
                  <a:gd name="T29" fmla="*/ 158 h 2330"/>
                  <a:gd name="T30" fmla="*/ 344 w 1372"/>
                  <a:gd name="T31" fmla="*/ 151 h 2330"/>
                  <a:gd name="T32" fmla="*/ 479 w 1372"/>
                  <a:gd name="T33" fmla="*/ 173 h 2330"/>
                  <a:gd name="T34" fmla="*/ 508 w 1372"/>
                  <a:gd name="T35" fmla="*/ 187 h 2330"/>
                  <a:gd name="T36" fmla="*/ 522 w 1372"/>
                  <a:gd name="T37" fmla="*/ 194 h 2330"/>
                  <a:gd name="T38" fmla="*/ 558 w 1372"/>
                  <a:gd name="T39" fmla="*/ 158 h 2330"/>
                  <a:gd name="T40" fmla="*/ 529 w 1372"/>
                  <a:gd name="T41" fmla="*/ 79 h 2330"/>
                  <a:gd name="T42" fmla="*/ 479 w 1372"/>
                  <a:gd name="T43" fmla="*/ 66 h 2330"/>
                  <a:gd name="T44" fmla="*/ 436 w 1372"/>
                  <a:gd name="T45" fmla="*/ 42 h 2330"/>
                  <a:gd name="T46" fmla="*/ 472 w 1372"/>
                  <a:gd name="T47" fmla="*/ 21 h 2330"/>
                  <a:gd name="T48" fmla="*/ 515 w 1372"/>
                  <a:gd name="T49" fmla="*/ 0 h 2330"/>
                  <a:gd name="T50" fmla="*/ 572 w 1372"/>
                  <a:gd name="T51" fmla="*/ 29 h 2330"/>
                  <a:gd name="T52" fmla="*/ 601 w 1372"/>
                  <a:gd name="T53" fmla="*/ 29 h 2330"/>
                  <a:gd name="T54" fmla="*/ 672 w 1372"/>
                  <a:gd name="T55" fmla="*/ 115 h 2330"/>
                  <a:gd name="T56" fmla="*/ 737 w 1372"/>
                  <a:gd name="T57" fmla="*/ 108 h 2330"/>
                  <a:gd name="T58" fmla="*/ 779 w 1372"/>
                  <a:gd name="T59" fmla="*/ 115 h 2330"/>
                  <a:gd name="T60" fmla="*/ 786 w 1372"/>
                  <a:gd name="T61" fmla="*/ 151 h 2330"/>
                  <a:gd name="T62" fmla="*/ 837 w 1372"/>
                  <a:gd name="T63" fmla="*/ 115 h 2330"/>
                  <a:gd name="T64" fmla="*/ 944 w 1372"/>
                  <a:gd name="T65" fmla="*/ 194 h 2330"/>
                  <a:gd name="T66" fmla="*/ 959 w 1372"/>
                  <a:gd name="T67" fmla="*/ 179 h 2330"/>
                  <a:gd name="T68" fmla="*/ 1051 w 1372"/>
                  <a:gd name="T69" fmla="*/ 129 h 2330"/>
                  <a:gd name="T70" fmla="*/ 1059 w 1372"/>
                  <a:gd name="T71" fmla="*/ 158 h 2330"/>
                  <a:gd name="T72" fmla="*/ 1086 w 1372"/>
                  <a:gd name="T73" fmla="*/ 201 h 2330"/>
                  <a:gd name="T74" fmla="*/ 1108 w 1372"/>
                  <a:gd name="T75" fmla="*/ 187 h 2330"/>
                  <a:gd name="T76" fmla="*/ 1130 w 1372"/>
                  <a:gd name="T77" fmla="*/ 115 h 2330"/>
                  <a:gd name="T78" fmla="*/ 1166 w 1372"/>
                  <a:gd name="T79" fmla="*/ 151 h 2330"/>
                  <a:gd name="T80" fmla="*/ 1202 w 1372"/>
                  <a:gd name="T81" fmla="*/ 158 h 2330"/>
                  <a:gd name="T82" fmla="*/ 1208 w 1372"/>
                  <a:gd name="T83" fmla="*/ 187 h 2330"/>
                  <a:gd name="T84" fmla="*/ 1173 w 1372"/>
                  <a:gd name="T85" fmla="*/ 272 h 2330"/>
                  <a:gd name="T86" fmla="*/ 1115 w 1372"/>
                  <a:gd name="T87" fmla="*/ 315 h 2330"/>
                  <a:gd name="T88" fmla="*/ 1066 w 1372"/>
                  <a:gd name="T89" fmla="*/ 315 h 2330"/>
                  <a:gd name="T90" fmla="*/ 1072 w 1372"/>
                  <a:gd name="T91" fmla="*/ 372 h 2330"/>
                  <a:gd name="T92" fmla="*/ 994 w 1372"/>
                  <a:gd name="T93" fmla="*/ 551 h 2330"/>
                  <a:gd name="T94" fmla="*/ 1015 w 1372"/>
                  <a:gd name="T95" fmla="*/ 587 h 2330"/>
                  <a:gd name="T96" fmla="*/ 1051 w 1372"/>
                  <a:gd name="T97" fmla="*/ 608 h 2330"/>
                  <a:gd name="T98" fmla="*/ 1180 w 1372"/>
                  <a:gd name="T99" fmla="*/ 694 h 2330"/>
                  <a:gd name="T100" fmla="*/ 1180 w 1372"/>
                  <a:gd name="T101" fmla="*/ 729 h 2330"/>
                  <a:gd name="T102" fmla="*/ 1208 w 1372"/>
                  <a:gd name="T103" fmla="*/ 736 h 2330"/>
                  <a:gd name="T104" fmla="*/ 1344 w 1372"/>
                  <a:gd name="T105" fmla="*/ 765 h 2330"/>
                  <a:gd name="T106" fmla="*/ 1365 w 1372"/>
                  <a:gd name="T107" fmla="*/ 2301 h 2330"/>
                  <a:gd name="T108" fmla="*/ 0 w 1372"/>
                  <a:gd name="T109" fmla="*/ 593 h 233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372"/>
                  <a:gd name="T166" fmla="*/ 0 h 2330"/>
                  <a:gd name="T167" fmla="*/ 1372 w 1372"/>
                  <a:gd name="T168" fmla="*/ 2330 h 233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372" h="2330">
                    <a:moveTo>
                      <a:pt x="0" y="593"/>
                    </a:moveTo>
                    <a:lnTo>
                      <a:pt x="73" y="600"/>
                    </a:lnTo>
                    <a:lnTo>
                      <a:pt x="129" y="679"/>
                    </a:lnTo>
                    <a:lnTo>
                      <a:pt x="144" y="672"/>
                    </a:lnTo>
                    <a:lnTo>
                      <a:pt x="115" y="608"/>
                    </a:lnTo>
                    <a:lnTo>
                      <a:pt x="115" y="600"/>
                    </a:lnTo>
                    <a:lnTo>
                      <a:pt x="151" y="565"/>
                    </a:lnTo>
                    <a:lnTo>
                      <a:pt x="115" y="558"/>
                    </a:lnTo>
                    <a:lnTo>
                      <a:pt x="108" y="536"/>
                    </a:lnTo>
                    <a:lnTo>
                      <a:pt x="93" y="536"/>
                    </a:lnTo>
                    <a:lnTo>
                      <a:pt x="65" y="522"/>
                    </a:lnTo>
                    <a:lnTo>
                      <a:pt x="73" y="473"/>
                    </a:lnTo>
                    <a:lnTo>
                      <a:pt x="101" y="486"/>
                    </a:lnTo>
                    <a:lnTo>
                      <a:pt x="115" y="451"/>
                    </a:lnTo>
                    <a:lnTo>
                      <a:pt x="122" y="444"/>
                    </a:lnTo>
                    <a:lnTo>
                      <a:pt x="129" y="386"/>
                    </a:lnTo>
                    <a:lnTo>
                      <a:pt x="180" y="351"/>
                    </a:lnTo>
                    <a:lnTo>
                      <a:pt x="222" y="366"/>
                    </a:lnTo>
                    <a:lnTo>
                      <a:pt x="215" y="344"/>
                    </a:lnTo>
                    <a:lnTo>
                      <a:pt x="164" y="315"/>
                    </a:lnTo>
                    <a:lnTo>
                      <a:pt x="164" y="287"/>
                    </a:lnTo>
                    <a:lnTo>
                      <a:pt x="172" y="280"/>
                    </a:lnTo>
                    <a:lnTo>
                      <a:pt x="193" y="236"/>
                    </a:lnTo>
                    <a:lnTo>
                      <a:pt x="237" y="259"/>
                    </a:lnTo>
                    <a:lnTo>
                      <a:pt x="250" y="259"/>
                    </a:lnTo>
                    <a:lnTo>
                      <a:pt x="244" y="194"/>
                    </a:lnTo>
                    <a:lnTo>
                      <a:pt x="294" y="244"/>
                    </a:lnTo>
                    <a:lnTo>
                      <a:pt x="294" y="215"/>
                    </a:lnTo>
                    <a:lnTo>
                      <a:pt x="294" y="208"/>
                    </a:lnTo>
                    <a:lnTo>
                      <a:pt x="308" y="158"/>
                    </a:lnTo>
                    <a:lnTo>
                      <a:pt x="329" y="165"/>
                    </a:lnTo>
                    <a:lnTo>
                      <a:pt x="344" y="151"/>
                    </a:lnTo>
                    <a:lnTo>
                      <a:pt x="408" y="173"/>
                    </a:lnTo>
                    <a:lnTo>
                      <a:pt x="479" y="173"/>
                    </a:lnTo>
                    <a:lnTo>
                      <a:pt x="493" y="165"/>
                    </a:lnTo>
                    <a:lnTo>
                      <a:pt x="508" y="187"/>
                    </a:lnTo>
                    <a:lnTo>
                      <a:pt x="508" y="194"/>
                    </a:lnTo>
                    <a:lnTo>
                      <a:pt x="522" y="194"/>
                    </a:lnTo>
                    <a:lnTo>
                      <a:pt x="515" y="151"/>
                    </a:lnTo>
                    <a:lnTo>
                      <a:pt x="558" y="158"/>
                    </a:lnTo>
                    <a:lnTo>
                      <a:pt x="529" y="129"/>
                    </a:lnTo>
                    <a:lnTo>
                      <a:pt x="529" y="79"/>
                    </a:lnTo>
                    <a:lnTo>
                      <a:pt x="522" y="58"/>
                    </a:lnTo>
                    <a:lnTo>
                      <a:pt x="479" y="66"/>
                    </a:lnTo>
                    <a:lnTo>
                      <a:pt x="472" y="66"/>
                    </a:lnTo>
                    <a:lnTo>
                      <a:pt x="436" y="42"/>
                    </a:lnTo>
                    <a:lnTo>
                      <a:pt x="422" y="7"/>
                    </a:lnTo>
                    <a:lnTo>
                      <a:pt x="472" y="21"/>
                    </a:lnTo>
                    <a:lnTo>
                      <a:pt x="487" y="0"/>
                    </a:lnTo>
                    <a:lnTo>
                      <a:pt x="515" y="0"/>
                    </a:lnTo>
                    <a:lnTo>
                      <a:pt x="550" y="36"/>
                    </a:lnTo>
                    <a:lnTo>
                      <a:pt x="572" y="29"/>
                    </a:lnTo>
                    <a:lnTo>
                      <a:pt x="579" y="21"/>
                    </a:lnTo>
                    <a:lnTo>
                      <a:pt x="601" y="29"/>
                    </a:lnTo>
                    <a:lnTo>
                      <a:pt x="672" y="94"/>
                    </a:lnTo>
                    <a:lnTo>
                      <a:pt x="672" y="115"/>
                    </a:lnTo>
                    <a:lnTo>
                      <a:pt x="708" y="94"/>
                    </a:lnTo>
                    <a:lnTo>
                      <a:pt x="737" y="108"/>
                    </a:lnTo>
                    <a:lnTo>
                      <a:pt x="772" y="108"/>
                    </a:lnTo>
                    <a:lnTo>
                      <a:pt x="779" y="115"/>
                    </a:lnTo>
                    <a:lnTo>
                      <a:pt x="793" y="129"/>
                    </a:lnTo>
                    <a:lnTo>
                      <a:pt x="786" y="151"/>
                    </a:lnTo>
                    <a:lnTo>
                      <a:pt x="808" y="151"/>
                    </a:lnTo>
                    <a:lnTo>
                      <a:pt x="837" y="115"/>
                    </a:lnTo>
                    <a:lnTo>
                      <a:pt x="923" y="158"/>
                    </a:lnTo>
                    <a:lnTo>
                      <a:pt x="944" y="194"/>
                    </a:lnTo>
                    <a:lnTo>
                      <a:pt x="959" y="187"/>
                    </a:lnTo>
                    <a:lnTo>
                      <a:pt x="959" y="179"/>
                    </a:lnTo>
                    <a:lnTo>
                      <a:pt x="1051" y="115"/>
                    </a:lnTo>
                    <a:lnTo>
                      <a:pt x="1051" y="129"/>
                    </a:lnTo>
                    <a:lnTo>
                      <a:pt x="1037" y="158"/>
                    </a:lnTo>
                    <a:lnTo>
                      <a:pt x="1059" y="158"/>
                    </a:lnTo>
                    <a:lnTo>
                      <a:pt x="1059" y="201"/>
                    </a:lnTo>
                    <a:lnTo>
                      <a:pt x="1086" y="201"/>
                    </a:lnTo>
                    <a:lnTo>
                      <a:pt x="1095" y="201"/>
                    </a:lnTo>
                    <a:lnTo>
                      <a:pt x="1108" y="187"/>
                    </a:lnTo>
                    <a:lnTo>
                      <a:pt x="1101" y="137"/>
                    </a:lnTo>
                    <a:lnTo>
                      <a:pt x="1130" y="115"/>
                    </a:lnTo>
                    <a:lnTo>
                      <a:pt x="1151" y="115"/>
                    </a:lnTo>
                    <a:lnTo>
                      <a:pt x="1166" y="151"/>
                    </a:lnTo>
                    <a:lnTo>
                      <a:pt x="1186" y="144"/>
                    </a:lnTo>
                    <a:lnTo>
                      <a:pt x="1202" y="158"/>
                    </a:lnTo>
                    <a:lnTo>
                      <a:pt x="1215" y="179"/>
                    </a:lnTo>
                    <a:lnTo>
                      <a:pt x="1208" y="187"/>
                    </a:lnTo>
                    <a:lnTo>
                      <a:pt x="1166" y="236"/>
                    </a:lnTo>
                    <a:lnTo>
                      <a:pt x="1173" y="272"/>
                    </a:lnTo>
                    <a:lnTo>
                      <a:pt x="1130" y="330"/>
                    </a:lnTo>
                    <a:lnTo>
                      <a:pt x="1115" y="315"/>
                    </a:lnTo>
                    <a:lnTo>
                      <a:pt x="1072" y="308"/>
                    </a:lnTo>
                    <a:lnTo>
                      <a:pt x="1066" y="315"/>
                    </a:lnTo>
                    <a:lnTo>
                      <a:pt x="1051" y="366"/>
                    </a:lnTo>
                    <a:lnTo>
                      <a:pt x="1072" y="372"/>
                    </a:lnTo>
                    <a:lnTo>
                      <a:pt x="1044" y="473"/>
                    </a:lnTo>
                    <a:lnTo>
                      <a:pt x="994" y="551"/>
                    </a:lnTo>
                    <a:lnTo>
                      <a:pt x="1008" y="580"/>
                    </a:lnTo>
                    <a:lnTo>
                      <a:pt x="1015" y="587"/>
                    </a:lnTo>
                    <a:lnTo>
                      <a:pt x="1015" y="622"/>
                    </a:lnTo>
                    <a:lnTo>
                      <a:pt x="1051" y="608"/>
                    </a:lnTo>
                    <a:lnTo>
                      <a:pt x="1166" y="694"/>
                    </a:lnTo>
                    <a:lnTo>
                      <a:pt x="1180" y="694"/>
                    </a:lnTo>
                    <a:lnTo>
                      <a:pt x="1186" y="715"/>
                    </a:lnTo>
                    <a:lnTo>
                      <a:pt x="1180" y="729"/>
                    </a:lnTo>
                    <a:lnTo>
                      <a:pt x="1202" y="729"/>
                    </a:lnTo>
                    <a:lnTo>
                      <a:pt x="1208" y="736"/>
                    </a:lnTo>
                    <a:lnTo>
                      <a:pt x="1237" y="736"/>
                    </a:lnTo>
                    <a:lnTo>
                      <a:pt x="1344" y="765"/>
                    </a:lnTo>
                    <a:lnTo>
                      <a:pt x="1372" y="830"/>
                    </a:lnTo>
                    <a:lnTo>
                      <a:pt x="1365" y="2301"/>
                    </a:lnTo>
                    <a:lnTo>
                      <a:pt x="93" y="2330"/>
                    </a:lnTo>
                    <a:lnTo>
                      <a:pt x="0" y="593"/>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84" name="7691342.875417.125124110.8755"/>
              <p:cNvSpPr>
                <a:spLocks/>
              </p:cNvSpPr>
              <p:nvPr>
                <p:custDataLst>
                  <p:tags r:id="rId3"/>
                </p:custDataLst>
              </p:nvPr>
            </p:nvSpPr>
            <p:spPr bwMode="auto">
              <a:xfrm>
                <a:off x="3307" y="2645"/>
                <a:ext cx="800" cy="912"/>
              </a:xfrm>
              <a:custGeom>
                <a:avLst/>
                <a:gdLst>
                  <a:gd name="T0" fmla="*/ 65 w 1687"/>
                  <a:gd name="T1" fmla="*/ 915 h 1888"/>
                  <a:gd name="T2" fmla="*/ 243 w 1687"/>
                  <a:gd name="T3" fmla="*/ 901 h 1888"/>
                  <a:gd name="T4" fmla="*/ 358 w 1687"/>
                  <a:gd name="T5" fmla="*/ 894 h 1888"/>
                  <a:gd name="T6" fmla="*/ 479 w 1687"/>
                  <a:gd name="T7" fmla="*/ 958 h 1888"/>
                  <a:gd name="T8" fmla="*/ 501 w 1687"/>
                  <a:gd name="T9" fmla="*/ 951 h 1888"/>
                  <a:gd name="T10" fmla="*/ 608 w 1687"/>
                  <a:gd name="T11" fmla="*/ 979 h 1888"/>
                  <a:gd name="T12" fmla="*/ 672 w 1687"/>
                  <a:gd name="T13" fmla="*/ 958 h 1888"/>
                  <a:gd name="T14" fmla="*/ 715 w 1687"/>
                  <a:gd name="T15" fmla="*/ 1030 h 1888"/>
                  <a:gd name="T16" fmla="*/ 758 w 1687"/>
                  <a:gd name="T17" fmla="*/ 1044 h 1888"/>
                  <a:gd name="T18" fmla="*/ 765 w 1687"/>
                  <a:gd name="T19" fmla="*/ 1123 h 1888"/>
                  <a:gd name="T20" fmla="*/ 851 w 1687"/>
                  <a:gd name="T21" fmla="*/ 1202 h 1888"/>
                  <a:gd name="T22" fmla="*/ 894 w 1687"/>
                  <a:gd name="T23" fmla="*/ 1259 h 1888"/>
                  <a:gd name="T24" fmla="*/ 894 w 1687"/>
                  <a:gd name="T25" fmla="*/ 1330 h 1888"/>
                  <a:gd name="T26" fmla="*/ 966 w 1687"/>
                  <a:gd name="T27" fmla="*/ 1387 h 1888"/>
                  <a:gd name="T28" fmla="*/ 1002 w 1687"/>
                  <a:gd name="T29" fmla="*/ 1401 h 1888"/>
                  <a:gd name="T30" fmla="*/ 986 w 1687"/>
                  <a:gd name="T31" fmla="*/ 1380 h 1888"/>
                  <a:gd name="T32" fmla="*/ 1008 w 1687"/>
                  <a:gd name="T33" fmla="*/ 1337 h 1888"/>
                  <a:gd name="T34" fmla="*/ 1100 w 1687"/>
                  <a:gd name="T35" fmla="*/ 1237 h 1888"/>
                  <a:gd name="T36" fmla="*/ 1172 w 1687"/>
                  <a:gd name="T37" fmla="*/ 1194 h 1888"/>
                  <a:gd name="T38" fmla="*/ 1223 w 1687"/>
                  <a:gd name="T39" fmla="*/ 1087 h 1888"/>
                  <a:gd name="T40" fmla="*/ 1229 w 1687"/>
                  <a:gd name="T41" fmla="*/ 1022 h 1888"/>
                  <a:gd name="T42" fmla="*/ 1229 w 1687"/>
                  <a:gd name="T43" fmla="*/ 1152 h 1888"/>
                  <a:gd name="T44" fmla="*/ 1194 w 1687"/>
                  <a:gd name="T45" fmla="*/ 1280 h 1888"/>
                  <a:gd name="T46" fmla="*/ 1180 w 1687"/>
                  <a:gd name="T47" fmla="*/ 1380 h 1888"/>
                  <a:gd name="T48" fmla="*/ 1115 w 1687"/>
                  <a:gd name="T49" fmla="*/ 1452 h 1888"/>
                  <a:gd name="T50" fmla="*/ 1200 w 1687"/>
                  <a:gd name="T51" fmla="*/ 1437 h 1888"/>
                  <a:gd name="T52" fmla="*/ 1251 w 1687"/>
                  <a:gd name="T53" fmla="*/ 1309 h 1888"/>
                  <a:gd name="T54" fmla="*/ 1308 w 1687"/>
                  <a:gd name="T55" fmla="*/ 1373 h 1888"/>
                  <a:gd name="T56" fmla="*/ 1314 w 1687"/>
                  <a:gd name="T57" fmla="*/ 1444 h 1888"/>
                  <a:gd name="T58" fmla="*/ 1343 w 1687"/>
                  <a:gd name="T59" fmla="*/ 1494 h 1888"/>
                  <a:gd name="T60" fmla="*/ 1415 w 1687"/>
                  <a:gd name="T61" fmla="*/ 1473 h 1888"/>
                  <a:gd name="T62" fmla="*/ 1386 w 1687"/>
                  <a:gd name="T63" fmla="*/ 1516 h 1888"/>
                  <a:gd name="T64" fmla="*/ 1479 w 1687"/>
                  <a:gd name="T65" fmla="*/ 1695 h 1888"/>
                  <a:gd name="T66" fmla="*/ 1472 w 1687"/>
                  <a:gd name="T67" fmla="*/ 1744 h 1888"/>
                  <a:gd name="T68" fmla="*/ 1558 w 1687"/>
                  <a:gd name="T69" fmla="*/ 1881 h 1888"/>
                  <a:gd name="T70" fmla="*/ 1644 w 1687"/>
                  <a:gd name="T71" fmla="*/ 1273 h 1888"/>
                  <a:gd name="T72" fmla="*/ 1687 w 1687"/>
                  <a:gd name="T73" fmla="*/ 15 h 1888"/>
                  <a:gd name="T74" fmla="*/ 0 w 1687"/>
                  <a:gd name="T75" fmla="*/ 29 h 188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87"/>
                  <a:gd name="T115" fmla="*/ 0 h 1888"/>
                  <a:gd name="T116" fmla="*/ 1687 w 1687"/>
                  <a:gd name="T117" fmla="*/ 1888 h 188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87" h="1888">
                    <a:moveTo>
                      <a:pt x="0" y="29"/>
                    </a:moveTo>
                    <a:lnTo>
                      <a:pt x="65" y="915"/>
                    </a:lnTo>
                    <a:lnTo>
                      <a:pt x="236" y="901"/>
                    </a:lnTo>
                    <a:lnTo>
                      <a:pt x="243" y="901"/>
                    </a:lnTo>
                    <a:lnTo>
                      <a:pt x="308" y="907"/>
                    </a:lnTo>
                    <a:lnTo>
                      <a:pt x="358" y="894"/>
                    </a:lnTo>
                    <a:lnTo>
                      <a:pt x="429" y="907"/>
                    </a:lnTo>
                    <a:lnTo>
                      <a:pt x="479" y="958"/>
                    </a:lnTo>
                    <a:lnTo>
                      <a:pt x="493" y="951"/>
                    </a:lnTo>
                    <a:lnTo>
                      <a:pt x="501" y="951"/>
                    </a:lnTo>
                    <a:lnTo>
                      <a:pt x="536" y="943"/>
                    </a:lnTo>
                    <a:lnTo>
                      <a:pt x="608" y="979"/>
                    </a:lnTo>
                    <a:lnTo>
                      <a:pt x="628" y="979"/>
                    </a:lnTo>
                    <a:lnTo>
                      <a:pt x="672" y="958"/>
                    </a:lnTo>
                    <a:lnTo>
                      <a:pt x="700" y="1022"/>
                    </a:lnTo>
                    <a:lnTo>
                      <a:pt x="715" y="1030"/>
                    </a:lnTo>
                    <a:lnTo>
                      <a:pt x="744" y="1030"/>
                    </a:lnTo>
                    <a:lnTo>
                      <a:pt x="758" y="1044"/>
                    </a:lnTo>
                    <a:lnTo>
                      <a:pt x="752" y="1087"/>
                    </a:lnTo>
                    <a:lnTo>
                      <a:pt x="765" y="1123"/>
                    </a:lnTo>
                    <a:lnTo>
                      <a:pt x="808" y="1137"/>
                    </a:lnTo>
                    <a:lnTo>
                      <a:pt x="851" y="1202"/>
                    </a:lnTo>
                    <a:lnTo>
                      <a:pt x="851" y="1209"/>
                    </a:lnTo>
                    <a:lnTo>
                      <a:pt x="894" y="1259"/>
                    </a:lnTo>
                    <a:lnTo>
                      <a:pt x="908" y="1309"/>
                    </a:lnTo>
                    <a:lnTo>
                      <a:pt x="894" y="1330"/>
                    </a:lnTo>
                    <a:lnTo>
                      <a:pt x="922" y="1366"/>
                    </a:lnTo>
                    <a:lnTo>
                      <a:pt x="966" y="1387"/>
                    </a:lnTo>
                    <a:lnTo>
                      <a:pt x="973" y="1387"/>
                    </a:lnTo>
                    <a:lnTo>
                      <a:pt x="1002" y="1401"/>
                    </a:lnTo>
                    <a:lnTo>
                      <a:pt x="1002" y="1380"/>
                    </a:lnTo>
                    <a:lnTo>
                      <a:pt x="986" y="1380"/>
                    </a:lnTo>
                    <a:lnTo>
                      <a:pt x="993" y="1345"/>
                    </a:lnTo>
                    <a:lnTo>
                      <a:pt x="1008" y="1337"/>
                    </a:lnTo>
                    <a:lnTo>
                      <a:pt x="1044" y="1280"/>
                    </a:lnTo>
                    <a:lnTo>
                      <a:pt x="1100" y="1237"/>
                    </a:lnTo>
                    <a:lnTo>
                      <a:pt x="1109" y="1230"/>
                    </a:lnTo>
                    <a:lnTo>
                      <a:pt x="1172" y="1194"/>
                    </a:lnTo>
                    <a:lnTo>
                      <a:pt x="1200" y="1109"/>
                    </a:lnTo>
                    <a:lnTo>
                      <a:pt x="1223" y="1087"/>
                    </a:lnTo>
                    <a:lnTo>
                      <a:pt x="1229" y="1015"/>
                    </a:lnTo>
                    <a:lnTo>
                      <a:pt x="1229" y="1022"/>
                    </a:lnTo>
                    <a:lnTo>
                      <a:pt x="1251" y="1109"/>
                    </a:lnTo>
                    <a:lnTo>
                      <a:pt x="1229" y="1152"/>
                    </a:lnTo>
                    <a:lnTo>
                      <a:pt x="1229" y="1202"/>
                    </a:lnTo>
                    <a:lnTo>
                      <a:pt x="1194" y="1280"/>
                    </a:lnTo>
                    <a:lnTo>
                      <a:pt x="1194" y="1294"/>
                    </a:lnTo>
                    <a:lnTo>
                      <a:pt x="1180" y="1380"/>
                    </a:lnTo>
                    <a:lnTo>
                      <a:pt x="1115" y="1423"/>
                    </a:lnTo>
                    <a:lnTo>
                      <a:pt x="1115" y="1452"/>
                    </a:lnTo>
                    <a:lnTo>
                      <a:pt x="1194" y="1437"/>
                    </a:lnTo>
                    <a:lnTo>
                      <a:pt x="1200" y="1437"/>
                    </a:lnTo>
                    <a:lnTo>
                      <a:pt x="1223" y="1416"/>
                    </a:lnTo>
                    <a:lnTo>
                      <a:pt x="1251" y="1309"/>
                    </a:lnTo>
                    <a:lnTo>
                      <a:pt x="1272" y="1287"/>
                    </a:lnTo>
                    <a:lnTo>
                      <a:pt x="1308" y="1373"/>
                    </a:lnTo>
                    <a:lnTo>
                      <a:pt x="1308" y="1380"/>
                    </a:lnTo>
                    <a:lnTo>
                      <a:pt x="1314" y="1444"/>
                    </a:lnTo>
                    <a:lnTo>
                      <a:pt x="1279" y="1494"/>
                    </a:lnTo>
                    <a:lnTo>
                      <a:pt x="1343" y="1494"/>
                    </a:lnTo>
                    <a:lnTo>
                      <a:pt x="1379" y="1465"/>
                    </a:lnTo>
                    <a:lnTo>
                      <a:pt x="1415" y="1473"/>
                    </a:lnTo>
                    <a:lnTo>
                      <a:pt x="1415" y="1481"/>
                    </a:lnTo>
                    <a:lnTo>
                      <a:pt x="1386" y="1516"/>
                    </a:lnTo>
                    <a:lnTo>
                      <a:pt x="1472" y="1637"/>
                    </a:lnTo>
                    <a:lnTo>
                      <a:pt x="1479" y="1695"/>
                    </a:lnTo>
                    <a:lnTo>
                      <a:pt x="1479" y="1702"/>
                    </a:lnTo>
                    <a:lnTo>
                      <a:pt x="1472" y="1744"/>
                    </a:lnTo>
                    <a:lnTo>
                      <a:pt x="1516" y="1829"/>
                    </a:lnTo>
                    <a:lnTo>
                      <a:pt x="1558" y="1881"/>
                    </a:lnTo>
                    <a:lnTo>
                      <a:pt x="1616" y="1888"/>
                    </a:lnTo>
                    <a:lnTo>
                      <a:pt x="1644" y="1273"/>
                    </a:lnTo>
                    <a:lnTo>
                      <a:pt x="1672" y="479"/>
                    </a:lnTo>
                    <a:lnTo>
                      <a:pt x="1687" y="15"/>
                    </a:lnTo>
                    <a:lnTo>
                      <a:pt x="1272" y="0"/>
                    </a:lnTo>
                    <a:lnTo>
                      <a:pt x="0" y="29"/>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85" name="7692187.125500.75194.75139.55"/>
              <p:cNvSpPr>
                <a:spLocks/>
              </p:cNvSpPr>
              <p:nvPr>
                <p:custDataLst>
                  <p:tags r:id="rId4"/>
                </p:custDataLst>
              </p:nvPr>
            </p:nvSpPr>
            <p:spPr bwMode="auto">
              <a:xfrm>
                <a:off x="3909" y="1499"/>
                <a:ext cx="1007" cy="1433"/>
              </a:xfrm>
              <a:custGeom>
                <a:avLst/>
                <a:gdLst>
                  <a:gd name="T0" fmla="*/ 86 w 2123"/>
                  <a:gd name="T1" fmla="*/ 944 h 2966"/>
                  <a:gd name="T2" fmla="*/ 193 w 2123"/>
                  <a:gd name="T3" fmla="*/ 1022 h 2966"/>
                  <a:gd name="T4" fmla="*/ 251 w 2123"/>
                  <a:gd name="T5" fmla="*/ 1036 h 2966"/>
                  <a:gd name="T6" fmla="*/ 422 w 2123"/>
                  <a:gd name="T7" fmla="*/ 1051 h 2966"/>
                  <a:gd name="T8" fmla="*/ 472 w 2123"/>
                  <a:gd name="T9" fmla="*/ 973 h 2966"/>
                  <a:gd name="T10" fmla="*/ 543 w 2123"/>
                  <a:gd name="T11" fmla="*/ 750 h 2966"/>
                  <a:gd name="T12" fmla="*/ 565 w 2123"/>
                  <a:gd name="T13" fmla="*/ 544 h 2966"/>
                  <a:gd name="T14" fmla="*/ 565 w 2123"/>
                  <a:gd name="T15" fmla="*/ 437 h 2966"/>
                  <a:gd name="T16" fmla="*/ 593 w 2123"/>
                  <a:gd name="T17" fmla="*/ 322 h 2966"/>
                  <a:gd name="T18" fmla="*/ 615 w 2123"/>
                  <a:gd name="T19" fmla="*/ 294 h 2966"/>
                  <a:gd name="T20" fmla="*/ 572 w 2123"/>
                  <a:gd name="T21" fmla="*/ 258 h 2966"/>
                  <a:gd name="T22" fmla="*/ 658 w 2123"/>
                  <a:gd name="T23" fmla="*/ 64 h 2966"/>
                  <a:gd name="T24" fmla="*/ 722 w 2123"/>
                  <a:gd name="T25" fmla="*/ 0 h 2966"/>
                  <a:gd name="T26" fmla="*/ 765 w 2123"/>
                  <a:gd name="T27" fmla="*/ 200 h 2966"/>
                  <a:gd name="T28" fmla="*/ 807 w 2123"/>
                  <a:gd name="T29" fmla="*/ 215 h 2966"/>
                  <a:gd name="T30" fmla="*/ 850 w 2123"/>
                  <a:gd name="T31" fmla="*/ 294 h 2966"/>
                  <a:gd name="T32" fmla="*/ 872 w 2123"/>
                  <a:gd name="T33" fmla="*/ 408 h 2966"/>
                  <a:gd name="T34" fmla="*/ 872 w 2123"/>
                  <a:gd name="T35" fmla="*/ 508 h 2966"/>
                  <a:gd name="T36" fmla="*/ 957 w 2123"/>
                  <a:gd name="T37" fmla="*/ 607 h 2966"/>
                  <a:gd name="T38" fmla="*/ 1022 w 2123"/>
                  <a:gd name="T39" fmla="*/ 579 h 2966"/>
                  <a:gd name="T40" fmla="*/ 1087 w 2123"/>
                  <a:gd name="T41" fmla="*/ 664 h 2966"/>
                  <a:gd name="T42" fmla="*/ 1109 w 2123"/>
                  <a:gd name="T43" fmla="*/ 722 h 2966"/>
                  <a:gd name="T44" fmla="*/ 1188 w 2123"/>
                  <a:gd name="T45" fmla="*/ 1000 h 2966"/>
                  <a:gd name="T46" fmla="*/ 1230 w 2123"/>
                  <a:gd name="T47" fmla="*/ 1208 h 2966"/>
                  <a:gd name="T48" fmla="*/ 1322 w 2123"/>
                  <a:gd name="T49" fmla="*/ 1373 h 2966"/>
                  <a:gd name="T50" fmla="*/ 1409 w 2123"/>
                  <a:gd name="T51" fmla="*/ 1401 h 2966"/>
                  <a:gd name="T52" fmla="*/ 1451 w 2123"/>
                  <a:gd name="T53" fmla="*/ 1480 h 2966"/>
                  <a:gd name="T54" fmla="*/ 1572 w 2123"/>
                  <a:gd name="T55" fmla="*/ 1522 h 2966"/>
                  <a:gd name="T56" fmla="*/ 1607 w 2123"/>
                  <a:gd name="T57" fmla="*/ 1594 h 2966"/>
                  <a:gd name="T58" fmla="*/ 1636 w 2123"/>
                  <a:gd name="T59" fmla="*/ 1693 h 2966"/>
                  <a:gd name="T60" fmla="*/ 1679 w 2123"/>
                  <a:gd name="T61" fmla="*/ 1758 h 2966"/>
                  <a:gd name="T62" fmla="*/ 1687 w 2123"/>
                  <a:gd name="T63" fmla="*/ 1894 h 2966"/>
                  <a:gd name="T64" fmla="*/ 1766 w 2123"/>
                  <a:gd name="T65" fmla="*/ 1887 h 2966"/>
                  <a:gd name="T66" fmla="*/ 1822 w 2123"/>
                  <a:gd name="T67" fmla="*/ 1937 h 2966"/>
                  <a:gd name="T68" fmla="*/ 1852 w 2123"/>
                  <a:gd name="T69" fmla="*/ 2022 h 2966"/>
                  <a:gd name="T70" fmla="*/ 1838 w 2123"/>
                  <a:gd name="T71" fmla="*/ 2094 h 2966"/>
                  <a:gd name="T72" fmla="*/ 1959 w 2123"/>
                  <a:gd name="T73" fmla="*/ 2194 h 2966"/>
                  <a:gd name="T74" fmla="*/ 2001 w 2123"/>
                  <a:gd name="T75" fmla="*/ 2287 h 2966"/>
                  <a:gd name="T76" fmla="*/ 2101 w 2123"/>
                  <a:gd name="T77" fmla="*/ 2401 h 2966"/>
                  <a:gd name="T78" fmla="*/ 2095 w 2123"/>
                  <a:gd name="T79" fmla="*/ 2466 h 2966"/>
                  <a:gd name="T80" fmla="*/ 2087 w 2123"/>
                  <a:gd name="T81" fmla="*/ 2717 h 2966"/>
                  <a:gd name="T82" fmla="*/ 2080 w 2123"/>
                  <a:gd name="T83" fmla="*/ 2866 h 2966"/>
                  <a:gd name="T84" fmla="*/ 1945 w 2123"/>
                  <a:gd name="T85" fmla="*/ 2887 h 2966"/>
                  <a:gd name="T86" fmla="*/ 1815 w 2123"/>
                  <a:gd name="T87" fmla="*/ 2966 h 2966"/>
                  <a:gd name="T88" fmla="*/ 1643 w 2123"/>
                  <a:gd name="T89" fmla="*/ 2859 h 2966"/>
                  <a:gd name="T90" fmla="*/ 1494 w 2123"/>
                  <a:gd name="T91" fmla="*/ 2938 h 2966"/>
                  <a:gd name="T92" fmla="*/ 1073 w 2123"/>
                  <a:gd name="T93" fmla="*/ 2894 h 2966"/>
                  <a:gd name="T94" fmla="*/ 744 w 2123"/>
                  <a:gd name="T95" fmla="*/ 2866 h 2966"/>
                  <a:gd name="T96" fmla="*/ 415 w 2123"/>
                  <a:gd name="T97" fmla="*/ 2387 h 296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123"/>
                  <a:gd name="T148" fmla="*/ 0 h 2966"/>
                  <a:gd name="T149" fmla="*/ 2123 w 2123"/>
                  <a:gd name="T150" fmla="*/ 2966 h 296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123" h="2966">
                    <a:moveTo>
                      <a:pt x="0" y="2372"/>
                    </a:moveTo>
                    <a:lnTo>
                      <a:pt x="7" y="901"/>
                    </a:lnTo>
                    <a:lnTo>
                      <a:pt x="86" y="944"/>
                    </a:lnTo>
                    <a:lnTo>
                      <a:pt x="157" y="936"/>
                    </a:lnTo>
                    <a:lnTo>
                      <a:pt x="193" y="973"/>
                    </a:lnTo>
                    <a:lnTo>
                      <a:pt x="193" y="1022"/>
                    </a:lnTo>
                    <a:lnTo>
                      <a:pt x="207" y="1029"/>
                    </a:lnTo>
                    <a:lnTo>
                      <a:pt x="214" y="1029"/>
                    </a:lnTo>
                    <a:lnTo>
                      <a:pt x="251" y="1036"/>
                    </a:lnTo>
                    <a:lnTo>
                      <a:pt x="286" y="1065"/>
                    </a:lnTo>
                    <a:lnTo>
                      <a:pt x="344" y="1080"/>
                    </a:lnTo>
                    <a:lnTo>
                      <a:pt x="422" y="1051"/>
                    </a:lnTo>
                    <a:lnTo>
                      <a:pt x="450" y="1022"/>
                    </a:lnTo>
                    <a:lnTo>
                      <a:pt x="450" y="1016"/>
                    </a:lnTo>
                    <a:lnTo>
                      <a:pt x="472" y="973"/>
                    </a:lnTo>
                    <a:lnTo>
                      <a:pt x="515" y="936"/>
                    </a:lnTo>
                    <a:lnTo>
                      <a:pt x="543" y="758"/>
                    </a:lnTo>
                    <a:lnTo>
                      <a:pt x="543" y="750"/>
                    </a:lnTo>
                    <a:lnTo>
                      <a:pt x="565" y="664"/>
                    </a:lnTo>
                    <a:lnTo>
                      <a:pt x="558" y="600"/>
                    </a:lnTo>
                    <a:lnTo>
                      <a:pt x="565" y="544"/>
                    </a:lnTo>
                    <a:lnTo>
                      <a:pt x="543" y="493"/>
                    </a:lnTo>
                    <a:lnTo>
                      <a:pt x="565" y="443"/>
                    </a:lnTo>
                    <a:lnTo>
                      <a:pt x="565" y="437"/>
                    </a:lnTo>
                    <a:lnTo>
                      <a:pt x="572" y="415"/>
                    </a:lnTo>
                    <a:lnTo>
                      <a:pt x="565" y="351"/>
                    </a:lnTo>
                    <a:lnTo>
                      <a:pt x="593" y="322"/>
                    </a:lnTo>
                    <a:lnTo>
                      <a:pt x="615" y="343"/>
                    </a:lnTo>
                    <a:lnTo>
                      <a:pt x="622" y="307"/>
                    </a:lnTo>
                    <a:lnTo>
                      <a:pt x="615" y="294"/>
                    </a:lnTo>
                    <a:lnTo>
                      <a:pt x="579" y="294"/>
                    </a:lnTo>
                    <a:lnTo>
                      <a:pt x="572" y="265"/>
                    </a:lnTo>
                    <a:lnTo>
                      <a:pt x="572" y="258"/>
                    </a:lnTo>
                    <a:lnTo>
                      <a:pt x="593" y="215"/>
                    </a:lnTo>
                    <a:lnTo>
                      <a:pt x="615" y="215"/>
                    </a:lnTo>
                    <a:lnTo>
                      <a:pt x="658" y="64"/>
                    </a:lnTo>
                    <a:lnTo>
                      <a:pt x="694" y="35"/>
                    </a:lnTo>
                    <a:lnTo>
                      <a:pt x="700" y="28"/>
                    </a:lnTo>
                    <a:lnTo>
                      <a:pt x="722" y="0"/>
                    </a:lnTo>
                    <a:lnTo>
                      <a:pt x="744" y="71"/>
                    </a:lnTo>
                    <a:lnTo>
                      <a:pt x="758" y="92"/>
                    </a:lnTo>
                    <a:lnTo>
                      <a:pt x="765" y="200"/>
                    </a:lnTo>
                    <a:lnTo>
                      <a:pt x="779" y="215"/>
                    </a:lnTo>
                    <a:lnTo>
                      <a:pt x="801" y="208"/>
                    </a:lnTo>
                    <a:lnTo>
                      <a:pt x="807" y="215"/>
                    </a:lnTo>
                    <a:lnTo>
                      <a:pt x="815" y="236"/>
                    </a:lnTo>
                    <a:lnTo>
                      <a:pt x="801" y="279"/>
                    </a:lnTo>
                    <a:lnTo>
                      <a:pt x="850" y="294"/>
                    </a:lnTo>
                    <a:lnTo>
                      <a:pt x="850" y="351"/>
                    </a:lnTo>
                    <a:lnTo>
                      <a:pt x="879" y="365"/>
                    </a:lnTo>
                    <a:lnTo>
                      <a:pt x="872" y="408"/>
                    </a:lnTo>
                    <a:lnTo>
                      <a:pt x="872" y="422"/>
                    </a:lnTo>
                    <a:lnTo>
                      <a:pt x="879" y="457"/>
                    </a:lnTo>
                    <a:lnTo>
                      <a:pt x="872" y="508"/>
                    </a:lnTo>
                    <a:lnTo>
                      <a:pt x="901" y="586"/>
                    </a:lnTo>
                    <a:lnTo>
                      <a:pt x="921" y="615"/>
                    </a:lnTo>
                    <a:lnTo>
                      <a:pt x="957" y="607"/>
                    </a:lnTo>
                    <a:lnTo>
                      <a:pt x="957" y="586"/>
                    </a:lnTo>
                    <a:lnTo>
                      <a:pt x="965" y="579"/>
                    </a:lnTo>
                    <a:lnTo>
                      <a:pt x="1022" y="579"/>
                    </a:lnTo>
                    <a:lnTo>
                      <a:pt x="1052" y="636"/>
                    </a:lnTo>
                    <a:lnTo>
                      <a:pt x="1073" y="643"/>
                    </a:lnTo>
                    <a:lnTo>
                      <a:pt x="1087" y="664"/>
                    </a:lnTo>
                    <a:lnTo>
                      <a:pt x="1130" y="687"/>
                    </a:lnTo>
                    <a:lnTo>
                      <a:pt x="1116" y="722"/>
                    </a:lnTo>
                    <a:lnTo>
                      <a:pt x="1109" y="722"/>
                    </a:lnTo>
                    <a:lnTo>
                      <a:pt x="1137" y="951"/>
                    </a:lnTo>
                    <a:lnTo>
                      <a:pt x="1180" y="994"/>
                    </a:lnTo>
                    <a:lnTo>
                      <a:pt x="1188" y="1000"/>
                    </a:lnTo>
                    <a:lnTo>
                      <a:pt x="1208" y="1009"/>
                    </a:lnTo>
                    <a:lnTo>
                      <a:pt x="1237" y="1151"/>
                    </a:lnTo>
                    <a:lnTo>
                      <a:pt x="1230" y="1208"/>
                    </a:lnTo>
                    <a:lnTo>
                      <a:pt x="1244" y="1258"/>
                    </a:lnTo>
                    <a:lnTo>
                      <a:pt x="1244" y="1322"/>
                    </a:lnTo>
                    <a:lnTo>
                      <a:pt x="1322" y="1373"/>
                    </a:lnTo>
                    <a:lnTo>
                      <a:pt x="1366" y="1379"/>
                    </a:lnTo>
                    <a:lnTo>
                      <a:pt x="1386" y="1401"/>
                    </a:lnTo>
                    <a:lnTo>
                      <a:pt x="1409" y="1401"/>
                    </a:lnTo>
                    <a:lnTo>
                      <a:pt x="1422" y="1436"/>
                    </a:lnTo>
                    <a:lnTo>
                      <a:pt x="1422" y="1451"/>
                    </a:lnTo>
                    <a:lnTo>
                      <a:pt x="1451" y="1480"/>
                    </a:lnTo>
                    <a:lnTo>
                      <a:pt x="1509" y="1493"/>
                    </a:lnTo>
                    <a:lnTo>
                      <a:pt x="1551" y="1543"/>
                    </a:lnTo>
                    <a:lnTo>
                      <a:pt x="1572" y="1522"/>
                    </a:lnTo>
                    <a:lnTo>
                      <a:pt x="1601" y="1565"/>
                    </a:lnTo>
                    <a:lnTo>
                      <a:pt x="1607" y="1572"/>
                    </a:lnTo>
                    <a:lnTo>
                      <a:pt x="1607" y="1594"/>
                    </a:lnTo>
                    <a:lnTo>
                      <a:pt x="1587" y="1579"/>
                    </a:lnTo>
                    <a:lnTo>
                      <a:pt x="1587" y="1643"/>
                    </a:lnTo>
                    <a:lnTo>
                      <a:pt x="1636" y="1693"/>
                    </a:lnTo>
                    <a:lnTo>
                      <a:pt x="1651" y="1750"/>
                    </a:lnTo>
                    <a:lnTo>
                      <a:pt x="1672" y="1758"/>
                    </a:lnTo>
                    <a:lnTo>
                      <a:pt x="1679" y="1758"/>
                    </a:lnTo>
                    <a:lnTo>
                      <a:pt x="1687" y="1765"/>
                    </a:lnTo>
                    <a:lnTo>
                      <a:pt x="1679" y="1837"/>
                    </a:lnTo>
                    <a:lnTo>
                      <a:pt x="1687" y="1894"/>
                    </a:lnTo>
                    <a:lnTo>
                      <a:pt x="1737" y="1923"/>
                    </a:lnTo>
                    <a:lnTo>
                      <a:pt x="1743" y="1880"/>
                    </a:lnTo>
                    <a:lnTo>
                      <a:pt x="1766" y="1887"/>
                    </a:lnTo>
                    <a:lnTo>
                      <a:pt x="1766" y="1894"/>
                    </a:lnTo>
                    <a:lnTo>
                      <a:pt x="1794" y="1937"/>
                    </a:lnTo>
                    <a:lnTo>
                      <a:pt x="1822" y="1937"/>
                    </a:lnTo>
                    <a:lnTo>
                      <a:pt x="1822" y="1908"/>
                    </a:lnTo>
                    <a:lnTo>
                      <a:pt x="1874" y="1952"/>
                    </a:lnTo>
                    <a:lnTo>
                      <a:pt x="1852" y="2022"/>
                    </a:lnTo>
                    <a:lnTo>
                      <a:pt x="1852" y="2030"/>
                    </a:lnTo>
                    <a:lnTo>
                      <a:pt x="1852" y="2080"/>
                    </a:lnTo>
                    <a:lnTo>
                      <a:pt x="1838" y="2094"/>
                    </a:lnTo>
                    <a:lnTo>
                      <a:pt x="1916" y="2151"/>
                    </a:lnTo>
                    <a:lnTo>
                      <a:pt x="1930" y="2201"/>
                    </a:lnTo>
                    <a:lnTo>
                      <a:pt x="1959" y="2194"/>
                    </a:lnTo>
                    <a:lnTo>
                      <a:pt x="1965" y="2201"/>
                    </a:lnTo>
                    <a:lnTo>
                      <a:pt x="1973" y="2208"/>
                    </a:lnTo>
                    <a:lnTo>
                      <a:pt x="2001" y="2287"/>
                    </a:lnTo>
                    <a:lnTo>
                      <a:pt x="2059" y="2315"/>
                    </a:lnTo>
                    <a:lnTo>
                      <a:pt x="2073" y="2387"/>
                    </a:lnTo>
                    <a:lnTo>
                      <a:pt x="2101" y="2401"/>
                    </a:lnTo>
                    <a:lnTo>
                      <a:pt x="2108" y="2415"/>
                    </a:lnTo>
                    <a:lnTo>
                      <a:pt x="2108" y="2423"/>
                    </a:lnTo>
                    <a:lnTo>
                      <a:pt x="2095" y="2466"/>
                    </a:lnTo>
                    <a:lnTo>
                      <a:pt x="2123" y="2508"/>
                    </a:lnTo>
                    <a:lnTo>
                      <a:pt x="2087" y="2701"/>
                    </a:lnTo>
                    <a:lnTo>
                      <a:pt x="2087" y="2717"/>
                    </a:lnTo>
                    <a:lnTo>
                      <a:pt x="2101" y="2802"/>
                    </a:lnTo>
                    <a:lnTo>
                      <a:pt x="2123" y="2851"/>
                    </a:lnTo>
                    <a:lnTo>
                      <a:pt x="2080" y="2866"/>
                    </a:lnTo>
                    <a:lnTo>
                      <a:pt x="2030" y="2851"/>
                    </a:lnTo>
                    <a:lnTo>
                      <a:pt x="1981" y="2859"/>
                    </a:lnTo>
                    <a:lnTo>
                      <a:pt x="1945" y="2887"/>
                    </a:lnTo>
                    <a:lnTo>
                      <a:pt x="1916" y="2951"/>
                    </a:lnTo>
                    <a:lnTo>
                      <a:pt x="1902" y="2951"/>
                    </a:lnTo>
                    <a:lnTo>
                      <a:pt x="1815" y="2966"/>
                    </a:lnTo>
                    <a:lnTo>
                      <a:pt x="1743" y="2880"/>
                    </a:lnTo>
                    <a:lnTo>
                      <a:pt x="1651" y="2859"/>
                    </a:lnTo>
                    <a:lnTo>
                      <a:pt x="1643" y="2859"/>
                    </a:lnTo>
                    <a:lnTo>
                      <a:pt x="1587" y="2851"/>
                    </a:lnTo>
                    <a:lnTo>
                      <a:pt x="1522" y="2902"/>
                    </a:lnTo>
                    <a:lnTo>
                      <a:pt x="1494" y="2938"/>
                    </a:lnTo>
                    <a:lnTo>
                      <a:pt x="1409" y="2922"/>
                    </a:lnTo>
                    <a:lnTo>
                      <a:pt x="1393" y="2922"/>
                    </a:lnTo>
                    <a:lnTo>
                      <a:pt x="1073" y="2894"/>
                    </a:lnTo>
                    <a:lnTo>
                      <a:pt x="1065" y="2894"/>
                    </a:lnTo>
                    <a:lnTo>
                      <a:pt x="872" y="2866"/>
                    </a:lnTo>
                    <a:lnTo>
                      <a:pt x="744" y="2866"/>
                    </a:lnTo>
                    <a:lnTo>
                      <a:pt x="729" y="2866"/>
                    </a:lnTo>
                    <a:lnTo>
                      <a:pt x="400" y="2851"/>
                    </a:lnTo>
                    <a:lnTo>
                      <a:pt x="415" y="2387"/>
                    </a:lnTo>
                    <a:lnTo>
                      <a:pt x="0" y="2372"/>
                    </a:lnTo>
                    <a:close/>
                  </a:path>
                </a:pathLst>
              </a:custGeom>
              <a:solidFill>
                <a:srgbClr val="8994FF"/>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86" name="7693374.25525.12592.125115.55"/>
              <p:cNvSpPr>
                <a:spLocks/>
              </p:cNvSpPr>
              <p:nvPr>
                <p:custDataLst>
                  <p:tags r:id="rId5"/>
                </p:custDataLst>
              </p:nvPr>
            </p:nvSpPr>
            <p:spPr bwMode="auto">
              <a:xfrm>
                <a:off x="4085" y="2876"/>
                <a:ext cx="833" cy="678"/>
              </a:xfrm>
              <a:custGeom>
                <a:avLst/>
                <a:gdLst>
                  <a:gd name="T0" fmla="*/ 28 w 1758"/>
                  <a:gd name="T1" fmla="*/ 0 h 1402"/>
                  <a:gd name="T2" fmla="*/ 372 w 1758"/>
                  <a:gd name="T3" fmla="*/ 15 h 1402"/>
                  <a:gd name="T4" fmla="*/ 693 w 1758"/>
                  <a:gd name="T5" fmla="*/ 43 h 1402"/>
                  <a:gd name="T6" fmla="*/ 1021 w 1758"/>
                  <a:gd name="T7" fmla="*/ 71 h 1402"/>
                  <a:gd name="T8" fmla="*/ 1122 w 1758"/>
                  <a:gd name="T9" fmla="*/ 87 h 1402"/>
                  <a:gd name="T10" fmla="*/ 1215 w 1758"/>
                  <a:gd name="T11" fmla="*/ 0 h 1402"/>
                  <a:gd name="T12" fmla="*/ 1279 w 1758"/>
                  <a:gd name="T13" fmla="*/ 8 h 1402"/>
                  <a:gd name="T14" fmla="*/ 1443 w 1758"/>
                  <a:gd name="T15" fmla="*/ 115 h 1402"/>
                  <a:gd name="T16" fmla="*/ 1544 w 1758"/>
                  <a:gd name="T17" fmla="*/ 100 h 1402"/>
                  <a:gd name="T18" fmla="*/ 1609 w 1758"/>
                  <a:gd name="T19" fmla="*/ 8 h 1402"/>
                  <a:gd name="T20" fmla="*/ 1708 w 1758"/>
                  <a:gd name="T21" fmla="*/ 15 h 1402"/>
                  <a:gd name="T22" fmla="*/ 1758 w 1758"/>
                  <a:gd name="T23" fmla="*/ 107 h 1402"/>
                  <a:gd name="T24" fmla="*/ 1708 w 1758"/>
                  <a:gd name="T25" fmla="*/ 250 h 1402"/>
                  <a:gd name="T26" fmla="*/ 1679 w 1758"/>
                  <a:gd name="T27" fmla="*/ 343 h 1402"/>
                  <a:gd name="T28" fmla="*/ 1644 w 1758"/>
                  <a:gd name="T29" fmla="*/ 464 h 1402"/>
                  <a:gd name="T30" fmla="*/ 1616 w 1758"/>
                  <a:gd name="T31" fmla="*/ 529 h 1402"/>
                  <a:gd name="T32" fmla="*/ 1522 w 1758"/>
                  <a:gd name="T33" fmla="*/ 630 h 1402"/>
                  <a:gd name="T34" fmla="*/ 1473 w 1758"/>
                  <a:gd name="T35" fmla="*/ 715 h 1402"/>
                  <a:gd name="T36" fmla="*/ 1407 w 1758"/>
                  <a:gd name="T37" fmla="*/ 758 h 1402"/>
                  <a:gd name="T38" fmla="*/ 1315 w 1758"/>
                  <a:gd name="T39" fmla="*/ 908 h 1402"/>
                  <a:gd name="T40" fmla="*/ 1286 w 1758"/>
                  <a:gd name="T41" fmla="*/ 1002 h 1402"/>
                  <a:gd name="T42" fmla="*/ 1251 w 1758"/>
                  <a:gd name="T43" fmla="*/ 1058 h 1402"/>
                  <a:gd name="T44" fmla="*/ 1179 w 1758"/>
                  <a:gd name="T45" fmla="*/ 1109 h 1402"/>
                  <a:gd name="T46" fmla="*/ 1173 w 1758"/>
                  <a:gd name="T47" fmla="*/ 1158 h 1402"/>
                  <a:gd name="T48" fmla="*/ 1137 w 1758"/>
                  <a:gd name="T49" fmla="*/ 1265 h 1402"/>
                  <a:gd name="T50" fmla="*/ 986 w 1758"/>
                  <a:gd name="T51" fmla="*/ 1336 h 1402"/>
                  <a:gd name="T52" fmla="*/ 901 w 1758"/>
                  <a:gd name="T53" fmla="*/ 1251 h 1402"/>
                  <a:gd name="T54" fmla="*/ 879 w 1758"/>
                  <a:gd name="T55" fmla="*/ 1172 h 1402"/>
                  <a:gd name="T56" fmla="*/ 800 w 1758"/>
                  <a:gd name="T57" fmla="*/ 1151 h 1402"/>
                  <a:gd name="T58" fmla="*/ 708 w 1758"/>
                  <a:gd name="T59" fmla="*/ 1151 h 1402"/>
                  <a:gd name="T60" fmla="*/ 628 w 1758"/>
                  <a:gd name="T61" fmla="*/ 1144 h 1402"/>
                  <a:gd name="T62" fmla="*/ 500 w 1758"/>
                  <a:gd name="T63" fmla="*/ 1101 h 1402"/>
                  <a:gd name="T64" fmla="*/ 443 w 1758"/>
                  <a:gd name="T65" fmla="*/ 1122 h 1402"/>
                  <a:gd name="T66" fmla="*/ 386 w 1758"/>
                  <a:gd name="T67" fmla="*/ 1044 h 1402"/>
                  <a:gd name="T68" fmla="*/ 286 w 1758"/>
                  <a:gd name="T69" fmla="*/ 929 h 1402"/>
                  <a:gd name="T70" fmla="*/ 243 w 1758"/>
                  <a:gd name="T71" fmla="*/ 894 h 1402"/>
                  <a:gd name="T72" fmla="*/ 164 w 1758"/>
                  <a:gd name="T73" fmla="*/ 822 h 1402"/>
                  <a:gd name="T74" fmla="*/ 86 w 1758"/>
                  <a:gd name="T75" fmla="*/ 815 h 1402"/>
                  <a:gd name="T76" fmla="*/ 0 w 1758"/>
                  <a:gd name="T77" fmla="*/ 794 h 14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758"/>
                  <a:gd name="T118" fmla="*/ 0 h 1402"/>
                  <a:gd name="T119" fmla="*/ 1758 w 1758"/>
                  <a:gd name="T120" fmla="*/ 1402 h 140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758" h="1402">
                    <a:moveTo>
                      <a:pt x="0" y="794"/>
                    </a:moveTo>
                    <a:lnTo>
                      <a:pt x="28" y="0"/>
                    </a:lnTo>
                    <a:lnTo>
                      <a:pt x="357" y="15"/>
                    </a:lnTo>
                    <a:lnTo>
                      <a:pt x="372" y="15"/>
                    </a:lnTo>
                    <a:lnTo>
                      <a:pt x="500" y="15"/>
                    </a:lnTo>
                    <a:lnTo>
                      <a:pt x="693" y="43"/>
                    </a:lnTo>
                    <a:lnTo>
                      <a:pt x="701" y="43"/>
                    </a:lnTo>
                    <a:lnTo>
                      <a:pt x="1021" y="71"/>
                    </a:lnTo>
                    <a:lnTo>
                      <a:pt x="1037" y="71"/>
                    </a:lnTo>
                    <a:lnTo>
                      <a:pt x="1122" y="87"/>
                    </a:lnTo>
                    <a:lnTo>
                      <a:pt x="1150" y="51"/>
                    </a:lnTo>
                    <a:lnTo>
                      <a:pt x="1215" y="0"/>
                    </a:lnTo>
                    <a:lnTo>
                      <a:pt x="1271" y="8"/>
                    </a:lnTo>
                    <a:lnTo>
                      <a:pt x="1279" y="8"/>
                    </a:lnTo>
                    <a:lnTo>
                      <a:pt x="1371" y="29"/>
                    </a:lnTo>
                    <a:lnTo>
                      <a:pt x="1443" y="115"/>
                    </a:lnTo>
                    <a:lnTo>
                      <a:pt x="1530" y="100"/>
                    </a:lnTo>
                    <a:lnTo>
                      <a:pt x="1544" y="100"/>
                    </a:lnTo>
                    <a:lnTo>
                      <a:pt x="1573" y="36"/>
                    </a:lnTo>
                    <a:lnTo>
                      <a:pt x="1609" y="8"/>
                    </a:lnTo>
                    <a:lnTo>
                      <a:pt x="1658" y="0"/>
                    </a:lnTo>
                    <a:lnTo>
                      <a:pt x="1708" y="15"/>
                    </a:lnTo>
                    <a:lnTo>
                      <a:pt x="1751" y="0"/>
                    </a:lnTo>
                    <a:lnTo>
                      <a:pt x="1758" y="107"/>
                    </a:lnTo>
                    <a:lnTo>
                      <a:pt x="1715" y="179"/>
                    </a:lnTo>
                    <a:lnTo>
                      <a:pt x="1708" y="250"/>
                    </a:lnTo>
                    <a:lnTo>
                      <a:pt x="1701" y="258"/>
                    </a:lnTo>
                    <a:lnTo>
                      <a:pt x="1679" y="343"/>
                    </a:lnTo>
                    <a:lnTo>
                      <a:pt x="1651" y="386"/>
                    </a:lnTo>
                    <a:lnTo>
                      <a:pt x="1644" y="464"/>
                    </a:lnTo>
                    <a:lnTo>
                      <a:pt x="1616" y="522"/>
                    </a:lnTo>
                    <a:lnTo>
                      <a:pt x="1616" y="529"/>
                    </a:lnTo>
                    <a:lnTo>
                      <a:pt x="1544" y="580"/>
                    </a:lnTo>
                    <a:lnTo>
                      <a:pt x="1522" y="630"/>
                    </a:lnTo>
                    <a:lnTo>
                      <a:pt x="1530" y="673"/>
                    </a:lnTo>
                    <a:lnTo>
                      <a:pt x="1473" y="715"/>
                    </a:lnTo>
                    <a:lnTo>
                      <a:pt x="1466" y="715"/>
                    </a:lnTo>
                    <a:lnTo>
                      <a:pt x="1407" y="758"/>
                    </a:lnTo>
                    <a:lnTo>
                      <a:pt x="1350" y="837"/>
                    </a:lnTo>
                    <a:lnTo>
                      <a:pt x="1315" y="908"/>
                    </a:lnTo>
                    <a:lnTo>
                      <a:pt x="1293" y="958"/>
                    </a:lnTo>
                    <a:lnTo>
                      <a:pt x="1286" y="1002"/>
                    </a:lnTo>
                    <a:lnTo>
                      <a:pt x="1251" y="1037"/>
                    </a:lnTo>
                    <a:lnTo>
                      <a:pt x="1251" y="1058"/>
                    </a:lnTo>
                    <a:lnTo>
                      <a:pt x="1200" y="1080"/>
                    </a:lnTo>
                    <a:lnTo>
                      <a:pt x="1179" y="1109"/>
                    </a:lnTo>
                    <a:lnTo>
                      <a:pt x="1173" y="1122"/>
                    </a:lnTo>
                    <a:lnTo>
                      <a:pt x="1173" y="1158"/>
                    </a:lnTo>
                    <a:lnTo>
                      <a:pt x="1144" y="1200"/>
                    </a:lnTo>
                    <a:lnTo>
                      <a:pt x="1137" y="1265"/>
                    </a:lnTo>
                    <a:lnTo>
                      <a:pt x="1101" y="1402"/>
                    </a:lnTo>
                    <a:lnTo>
                      <a:pt x="986" y="1336"/>
                    </a:lnTo>
                    <a:lnTo>
                      <a:pt x="923" y="1287"/>
                    </a:lnTo>
                    <a:lnTo>
                      <a:pt x="901" y="1251"/>
                    </a:lnTo>
                    <a:lnTo>
                      <a:pt x="901" y="1243"/>
                    </a:lnTo>
                    <a:lnTo>
                      <a:pt x="879" y="1172"/>
                    </a:lnTo>
                    <a:lnTo>
                      <a:pt x="858" y="1144"/>
                    </a:lnTo>
                    <a:lnTo>
                      <a:pt x="800" y="1151"/>
                    </a:lnTo>
                    <a:lnTo>
                      <a:pt x="772" y="1165"/>
                    </a:lnTo>
                    <a:lnTo>
                      <a:pt x="708" y="1151"/>
                    </a:lnTo>
                    <a:lnTo>
                      <a:pt x="701" y="1144"/>
                    </a:lnTo>
                    <a:lnTo>
                      <a:pt x="628" y="1144"/>
                    </a:lnTo>
                    <a:lnTo>
                      <a:pt x="578" y="1109"/>
                    </a:lnTo>
                    <a:lnTo>
                      <a:pt x="500" y="1101"/>
                    </a:lnTo>
                    <a:lnTo>
                      <a:pt x="471" y="1137"/>
                    </a:lnTo>
                    <a:lnTo>
                      <a:pt x="443" y="1122"/>
                    </a:lnTo>
                    <a:lnTo>
                      <a:pt x="435" y="1115"/>
                    </a:lnTo>
                    <a:lnTo>
                      <a:pt x="386" y="1044"/>
                    </a:lnTo>
                    <a:lnTo>
                      <a:pt x="300" y="986"/>
                    </a:lnTo>
                    <a:lnTo>
                      <a:pt x="286" y="929"/>
                    </a:lnTo>
                    <a:lnTo>
                      <a:pt x="279" y="922"/>
                    </a:lnTo>
                    <a:lnTo>
                      <a:pt x="243" y="894"/>
                    </a:lnTo>
                    <a:lnTo>
                      <a:pt x="207" y="908"/>
                    </a:lnTo>
                    <a:lnTo>
                      <a:pt x="164" y="822"/>
                    </a:lnTo>
                    <a:lnTo>
                      <a:pt x="93" y="801"/>
                    </a:lnTo>
                    <a:lnTo>
                      <a:pt x="86" y="815"/>
                    </a:lnTo>
                    <a:lnTo>
                      <a:pt x="78" y="815"/>
                    </a:lnTo>
                    <a:lnTo>
                      <a:pt x="0" y="794"/>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87" name="7694496.555130.37527.755"/>
              <p:cNvSpPr>
                <a:spLocks/>
              </p:cNvSpPr>
              <p:nvPr>
                <p:custDataLst>
                  <p:tags r:id="rId6"/>
                </p:custDataLst>
              </p:nvPr>
            </p:nvSpPr>
            <p:spPr bwMode="auto">
              <a:xfrm>
                <a:off x="4271" y="3775"/>
                <a:ext cx="201" cy="224"/>
              </a:xfrm>
              <a:custGeom>
                <a:avLst/>
                <a:gdLst>
                  <a:gd name="T0" fmla="*/ 0 w 423"/>
                  <a:gd name="T1" fmla="*/ 0 h 466"/>
                  <a:gd name="T2" fmla="*/ 14 w 423"/>
                  <a:gd name="T3" fmla="*/ 136 h 466"/>
                  <a:gd name="T4" fmla="*/ 14 w 423"/>
                  <a:gd name="T5" fmla="*/ 143 h 466"/>
                  <a:gd name="T6" fmla="*/ 78 w 423"/>
                  <a:gd name="T7" fmla="*/ 243 h 466"/>
                  <a:gd name="T8" fmla="*/ 36 w 423"/>
                  <a:gd name="T9" fmla="*/ 236 h 466"/>
                  <a:gd name="T10" fmla="*/ 65 w 423"/>
                  <a:gd name="T11" fmla="*/ 330 h 466"/>
                  <a:gd name="T12" fmla="*/ 65 w 423"/>
                  <a:gd name="T13" fmla="*/ 337 h 466"/>
                  <a:gd name="T14" fmla="*/ 107 w 423"/>
                  <a:gd name="T15" fmla="*/ 409 h 466"/>
                  <a:gd name="T16" fmla="*/ 143 w 423"/>
                  <a:gd name="T17" fmla="*/ 415 h 466"/>
                  <a:gd name="T18" fmla="*/ 128 w 423"/>
                  <a:gd name="T19" fmla="*/ 444 h 466"/>
                  <a:gd name="T20" fmla="*/ 172 w 423"/>
                  <a:gd name="T21" fmla="*/ 451 h 466"/>
                  <a:gd name="T22" fmla="*/ 185 w 423"/>
                  <a:gd name="T23" fmla="*/ 466 h 466"/>
                  <a:gd name="T24" fmla="*/ 214 w 423"/>
                  <a:gd name="T25" fmla="*/ 458 h 466"/>
                  <a:gd name="T26" fmla="*/ 221 w 423"/>
                  <a:gd name="T27" fmla="*/ 444 h 466"/>
                  <a:gd name="T28" fmla="*/ 221 w 423"/>
                  <a:gd name="T29" fmla="*/ 437 h 466"/>
                  <a:gd name="T30" fmla="*/ 235 w 423"/>
                  <a:gd name="T31" fmla="*/ 401 h 466"/>
                  <a:gd name="T32" fmla="*/ 263 w 423"/>
                  <a:gd name="T33" fmla="*/ 401 h 466"/>
                  <a:gd name="T34" fmla="*/ 287 w 423"/>
                  <a:gd name="T35" fmla="*/ 387 h 466"/>
                  <a:gd name="T36" fmla="*/ 287 w 423"/>
                  <a:gd name="T37" fmla="*/ 365 h 466"/>
                  <a:gd name="T38" fmla="*/ 322 w 423"/>
                  <a:gd name="T39" fmla="*/ 387 h 466"/>
                  <a:gd name="T40" fmla="*/ 322 w 423"/>
                  <a:gd name="T41" fmla="*/ 409 h 466"/>
                  <a:gd name="T42" fmla="*/ 351 w 423"/>
                  <a:gd name="T43" fmla="*/ 409 h 466"/>
                  <a:gd name="T44" fmla="*/ 351 w 423"/>
                  <a:gd name="T45" fmla="*/ 337 h 466"/>
                  <a:gd name="T46" fmla="*/ 351 w 423"/>
                  <a:gd name="T47" fmla="*/ 330 h 466"/>
                  <a:gd name="T48" fmla="*/ 379 w 423"/>
                  <a:gd name="T49" fmla="*/ 250 h 466"/>
                  <a:gd name="T50" fmla="*/ 394 w 423"/>
                  <a:gd name="T51" fmla="*/ 278 h 466"/>
                  <a:gd name="T52" fmla="*/ 407 w 423"/>
                  <a:gd name="T53" fmla="*/ 250 h 466"/>
                  <a:gd name="T54" fmla="*/ 400 w 423"/>
                  <a:gd name="T55" fmla="*/ 158 h 466"/>
                  <a:gd name="T56" fmla="*/ 407 w 423"/>
                  <a:gd name="T57" fmla="*/ 122 h 466"/>
                  <a:gd name="T58" fmla="*/ 407 w 423"/>
                  <a:gd name="T59" fmla="*/ 114 h 466"/>
                  <a:gd name="T60" fmla="*/ 423 w 423"/>
                  <a:gd name="T61" fmla="*/ 57 h 466"/>
                  <a:gd name="T62" fmla="*/ 387 w 423"/>
                  <a:gd name="T63" fmla="*/ 36 h 466"/>
                  <a:gd name="T64" fmla="*/ 257 w 423"/>
                  <a:gd name="T65" fmla="*/ 64 h 466"/>
                  <a:gd name="T66" fmla="*/ 287 w 423"/>
                  <a:gd name="T67" fmla="*/ 93 h 466"/>
                  <a:gd name="T68" fmla="*/ 287 w 423"/>
                  <a:gd name="T69" fmla="*/ 108 h 466"/>
                  <a:gd name="T70" fmla="*/ 272 w 423"/>
                  <a:gd name="T71" fmla="*/ 100 h 466"/>
                  <a:gd name="T72" fmla="*/ 263 w 423"/>
                  <a:gd name="T73" fmla="*/ 100 h 466"/>
                  <a:gd name="T74" fmla="*/ 228 w 423"/>
                  <a:gd name="T75" fmla="*/ 72 h 466"/>
                  <a:gd name="T76" fmla="*/ 192 w 423"/>
                  <a:gd name="T77" fmla="*/ 79 h 466"/>
                  <a:gd name="T78" fmla="*/ 107 w 423"/>
                  <a:gd name="T79" fmla="*/ 29 h 466"/>
                  <a:gd name="T80" fmla="*/ 50 w 423"/>
                  <a:gd name="T81" fmla="*/ 29 h 466"/>
                  <a:gd name="T82" fmla="*/ 29 w 423"/>
                  <a:gd name="T83" fmla="*/ 22 h 466"/>
                  <a:gd name="T84" fmla="*/ 0 w 423"/>
                  <a:gd name="T85" fmla="*/ 0 h 46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23"/>
                  <a:gd name="T130" fmla="*/ 0 h 466"/>
                  <a:gd name="T131" fmla="*/ 423 w 423"/>
                  <a:gd name="T132" fmla="*/ 466 h 46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23" h="466">
                    <a:moveTo>
                      <a:pt x="0" y="0"/>
                    </a:moveTo>
                    <a:lnTo>
                      <a:pt x="14" y="136"/>
                    </a:lnTo>
                    <a:lnTo>
                      <a:pt x="14" y="143"/>
                    </a:lnTo>
                    <a:lnTo>
                      <a:pt x="78" y="243"/>
                    </a:lnTo>
                    <a:lnTo>
                      <a:pt x="36" y="236"/>
                    </a:lnTo>
                    <a:lnTo>
                      <a:pt x="65" y="330"/>
                    </a:lnTo>
                    <a:lnTo>
                      <a:pt x="65" y="337"/>
                    </a:lnTo>
                    <a:lnTo>
                      <a:pt x="107" y="409"/>
                    </a:lnTo>
                    <a:lnTo>
                      <a:pt x="143" y="415"/>
                    </a:lnTo>
                    <a:lnTo>
                      <a:pt x="128" y="444"/>
                    </a:lnTo>
                    <a:lnTo>
                      <a:pt x="172" y="451"/>
                    </a:lnTo>
                    <a:lnTo>
                      <a:pt x="185" y="466"/>
                    </a:lnTo>
                    <a:lnTo>
                      <a:pt x="214" y="458"/>
                    </a:lnTo>
                    <a:lnTo>
                      <a:pt x="221" y="444"/>
                    </a:lnTo>
                    <a:lnTo>
                      <a:pt x="221" y="437"/>
                    </a:lnTo>
                    <a:lnTo>
                      <a:pt x="235" y="401"/>
                    </a:lnTo>
                    <a:lnTo>
                      <a:pt x="263" y="401"/>
                    </a:lnTo>
                    <a:lnTo>
                      <a:pt x="287" y="387"/>
                    </a:lnTo>
                    <a:lnTo>
                      <a:pt x="287" y="365"/>
                    </a:lnTo>
                    <a:lnTo>
                      <a:pt x="322" y="387"/>
                    </a:lnTo>
                    <a:lnTo>
                      <a:pt x="322" y="409"/>
                    </a:lnTo>
                    <a:lnTo>
                      <a:pt x="351" y="409"/>
                    </a:lnTo>
                    <a:lnTo>
                      <a:pt x="351" y="337"/>
                    </a:lnTo>
                    <a:lnTo>
                      <a:pt x="351" y="330"/>
                    </a:lnTo>
                    <a:lnTo>
                      <a:pt x="379" y="250"/>
                    </a:lnTo>
                    <a:lnTo>
                      <a:pt x="394" y="278"/>
                    </a:lnTo>
                    <a:lnTo>
                      <a:pt x="407" y="250"/>
                    </a:lnTo>
                    <a:lnTo>
                      <a:pt x="400" y="158"/>
                    </a:lnTo>
                    <a:lnTo>
                      <a:pt x="407" y="122"/>
                    </a:lnTo>
                    <a:lnTo>
                      <a:pt x="407" y="114"/>
                    </a:lnTo>
                    <a:lnTo>
                      <a:pt x="423" y="57"/>
                    </a:lnTo>
                    <a:lnTo>
                      <a:pt x="387" y="36"/>
                    </a:lnTo>
                    <a:lnTo>
                      <a:pt x="257" y="64"/>
                    </a:lnTo>
                    <a:lnTo>
                      <a:pt x="287" y="93"/>
                    </a:lnTo>
                    <a:lnTo>
                      <a:pt x="287" y="108"/>
                    </a:lnTo>
                    <a:lnTo>
                      <a:pt x="272" y="100"/>
                    </a:lnTo>
                    <a:lnTo>
                      <a:pt x="263" y="100"/>
                    </a:lnTo>
                    <a:lnTo>
                      <a:pt x="228" y="72"/>
                    </a:lnTo>
                    <a:lnTo>
                      <a:pt x="192" y="79"/>
                    </a:lnTo>
                    <a:lnTo>
                      <a:pt x="107" y="29"/>
                    </a:lnTo>
                    <a:lnTo>
                      <a:pt x="50" y="29"/>
                    </a:lnTo>
                    <a:lnTo>
                      <a:pt x="29" y="22"/>
                    </a:lnTo>
                    <a:lnTo>
                      <a:pt x="0" y="0"/>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88" name="7697426.375523.2554.62574.255"/>
              <p:cNvSpPr>
                <a:spLocks/>
              </p:cNvSpPr>
              <p:nvPr>
                <p:custDataLst>
                  <p:tags r:id="rId7"/>
                </p:custDataLst>
              </p:nvPr>
            </p:nvSpPr>
            <p:spPr bwMode="auto">
              <a:xfrm>
                <a:off x="4071" y="3259"/>
                <a:ext cx="536" cy="402"/>
              </a:xfrm>
              <a:custGeom>
                <a:avLst/>
                <a:gdLst>
                  <a:gd name="T0" fmla="*/ 28 w 1129"/>
                  <a:gd name="T1" fmla="*/ 0 h 829"/>
                  <a:gd name="T2" fmla="*/ 114 w 1129"/>
                  <a:gd name="T3" fmla="*/ 21 h 829"/>
                  <a:gd name="T4" fmla="*/ 192 w 1129"/>
                  <a:gd name="T5" fmla="*/ 28 h 829"/>
                  <a:gd name="T6" fmla="*/ 271 w 1129"/>
                  <a:gd name="T7" fmla="*/ 100 h 829"/>
                  <a:gd name="T8" fmla="*/ 314 w 1129"/>
                  <a:gd name="T9" fmla="*/ 135 h 829"/>
                  <a:gd name="T10" fmla="*/ 414 w 1129"/>
                  <a:gd name="T11" fmla="*/ 250 h 829"/>
                  <a:gd name="T12" fmla="*/ 471 w 1129"/>
                  <a:gd name="T13" fmla="*/ 328 h 829"/>
                  <a:gd name="T14" fmla="*/ 528 w 1129"/>
                  <a:gd name="T15" fmla="*/ 307 h 829"/>
                  <a:gd name="T16" fmla="*/ 656 w 1129"/>
                  <a:gd name="T17" fmla="*/ 350 h 829"/>
                  <a:gd name="T18" fmla="*/ 736 w 1129"/>
                  <a:gd name="T19" fmla="*/ 357 h 829"/>
                  <a:gd name="T20" fmla="*/ 828 w 1129"/>
                  <a:gd name="T21" fmla="*/ 357 h 829"/>
                  <a:gd name="T22" fmla="*/ 907 w 1129"/>
                  <a:gd name="T23" fmla="*/ 378 h 829"/>
                  <a:gd name="T24" fmla="*/ 929 w 1129"/>
                  <a:gd name="T25" fmla="*/ 457 h 829"/>
                  <a:gd name="T26" fmla="*/ 1014 w 1129"/>
                  <a:gd name="T27" fmla="*/ 542 h 829"/>
                  <a:gd name="T28" fmla="*/ 1093 w 1129"/>
                  <a:gd name="T29" fmla="*/ 644 h 829"/>
                  <a:gd name="T30" fmla="*/ 864 w 1129"/>
                  <a:gd name="T31" fmla="*/ 644 h 829"/>
                  <a:gd name="T32" fmla="*/ 821 w 1129"/>
                  <a:gd name="T33" fmla="*/ 651 h 829"/>
                  <a:gd name="T34" fmla="*/ 708 w 1129"/>
                  <a:gd name="T35" fmla="*/ 764 h 829"/>
                  <a:gd name="T36" fmla="*/ 649 w 1129"/>
                  <a:gd name="T37" fmla="*/ 771 h 829"/>
                  <a:gd name="T38" fmla="*/ 656 w 1129"/>
                  <a:gd name="T39" fmla="*/ 829 h 829"/>
                  <a:gd name="T40" fmla="*/ 593 w 1129"/>
                  <a:gd name="T41" fmla="*/ 758 h 829"/>
                  <a:gd name="T42" fmla="*/ 549 w 1129"/>
                  <a:gd name="T43" fmla="*/ 743 h 829"/>
                  <a:gd name="T44" fmla="*/ 557 w 1129"/>
                  <a:gd name="T45" fmla="*/ 693 h 829"/>
                  <a:gd name="T46" fmla="*/ 471 w 1129"/>
                  <a:gd name="T47" fmla="*/ 722 h 829"/>
                  <a:gd name="T48" fmla="*/ 499 w 1129"/>
                  <a:gd name="T49" fmla="*/ 628 h 829"/>
                  <a:gd name="T50" fmla="*/ 442 w 1129"/>
                  <a:gd name="T51" fmla="*/ 644 h 829"/>
                  <a:gd name="T52" fmla="*/ 450 w 1129"/>
                  <a:gd name="T53" fmla="*/ 651 h 829"/>
                  <a:gd name="T54" fmla="*/ 421 w 1129"/>
                  <a:gd name="T55" fmla="*/ 693 h 829"/>
                  <a:gd name="T56" fmla="*/ 293 w 1129"/>
                  <a:gd name="T57" fmla="*/ 758 h 829"/>
                  <a:gd name="T58" fmla="*/ 242 w 1129"/>
                  <a:gd name="T59" fmla="*/ 722 h 829"/>
                  <a:gd name="T60" fmla="*/ 92 w 1129"/>
                  <a:gd name="T61" fmla="*/ 651 h 829"/>
                  <a:gd name="T62" fmla="*/ 56 w 1129"/>
                  <a:gd name="T63" fmla="*/ 693 h 829"/>
                  <a:gd name="T64" fmla="*/ 36 w 1129"/>
                  <a:gd name="T65" fmla="*/ 644 h 82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29"/>
                  <a:gd name="T100" fmla="*/ 0 h 829"/>
                  <a:gd name="T101" fmla="*/ 1129 w 1129"/>
                  <a:gd name="T102" fmla="*/ 829 h 82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29" h="829">
                    <a:moveTo>
                      <a:pt x="0" y="615"/>
                    </a:moveTo>
                    <a:lnTo>
                      <a:pt x="28" y="0"/>
                    </a:lnTo>
                    <a:lnTo>
                      <a:pt x="106" y="21"/>
                    </a:lnTo>
                    <a:lnTo>
                      <a:pt x="114" y="21"/>
                    </a:lnTo>
                    <a:lnTo>
                      <a:pt x="121" y="7"/>
                    </a:lnTo>
                    <a:lnTo>
                      <a:pt x="192" y="28"/>
                    </a:lnTo>
                    <a:lnTo>
                      <a:pt x="235" y="114"/>
                    </a:lnTo>
                    <a:lnTo>
                      <a:pt x="271" y="100"/>
                    </a:lnTo>
                    <a:lnTo>
                      <a:pt x="307" y="128"/>
                    </a:lnTo>
                    <a:lnTo>
                      <a:pt x="314" y="135"/>
                    </a:lnTo>
                    <a:lnTo>
                      <a:pt x="328" y="192"/>
                    </a:lnTo>
                    <a:lnTo>
                      <a:pt x="414" y="250"/>
                    </a:lnTo>
                    <a:lnTo>
                      <a:pt x="463" y="321"/>
                    </a:lnTo>
                    <a:lnTo>
                      <a:pt x="471" y="328"/>
                    </a:lnTo>
                    <a:lnTo>
                      <a:pt x="499" y="343"/>
                    </a:lnTo>
                    <a:lnTo>
                      <a:pt x="528" y="307"/>
                    </a:lnTo>
                    <a:lnTo>
                      <a:pt x="606" y="315"/>
                    </a:lnTo>
                    <a:lnTo>
                      <a:pt x="656" y="350"/>
                    </a:lnTo>
                    <a:lnTo>
                      <a:pt x="729" y="350"/>
                    </a:lnTo>
                    <a:lnTo>
                      <a:pt x="736" y="357"/>
                    </a:lnTo>
                    <a:lnTo>
                      <a:pt x="800" y="371"/>
                    </a:lnTo>
                    <a:lnTo>
                      <a:pt x="828" y="357"/>
                    </a:lnTo>
                    <a:lnTo>
                      <a:pt x="886" y="350"/>
                    </a:lnTo>
                    <a:lnTo>
                      <a:pt x="907" y="378"/>
                    </a:lnTo>
                    <a:lnTo>
                      <a:pt x="929" y="449"/>
                    </a:lnTo>
                    <a:lnTo>
                      <a:pt x="929" y="457"/>
                    </a:lnTo>
                    <a:lnTo>
                      <a:pt x="951" y="493"/>
                    </a:lnTo>
                    <a:lnTo>
                      <a:pt x="1014" y="542"/>
                    </a:lnTo>
                    <a:lnTo>
                      <a:pt x="1129" y="608"/>
                    </a:lnTo>
                    <a:lnTo>
                      <a:pt x="1093" y="644"/>
                    </a:lnTo>
                    <a:lnTo>
                      <a:pt x="1042" y="651"/>
                    </a:lnTo>
                    <a:lnTo>
                      <a:pt x="864" y="644"/>
                    </a:lnTo>
                    <a:lnTo>
                      <a:pt x="857" y="644"/>
                    </a:lnTo>
                    <a:lnTo>
                      <a:pt x="821" y="651"/>
                    </a:lnTo>
                    <a:lnTo>
                      <a:pt x="757" y="736"/>
                    </a:lnTo>
                    <a:lnTo>
                      <a:pt x="708" y="764"/>
                    </a:lnTo>
                    <a:lnTo>
                      <a:pt x="649" y="764"/>
                    </a:lnTo>
                    <a:lnTo>
                      <a:pt x="649" y="771"/>
                    </a:lnTo>
                    <a:lnTo>
                      <a:pt x="664" y="807"/>
                    </a:lnTo>
                    <a:lnTo>
                      <a:pt x="656" y="829"/>
                    </a:lnTo>
                    <a:lnTo>
                      <a:pt x="599" y="787"/>
                    </a:lnTo>
                    <a:lnTo>
                      <a:pt x="593" y="758"/>
                    </a:lnTo>
                    <a:lnTo>
                      <a:pt x="564" y="764"/>
                    </a:lnTo>
                    <a:lnTo>
                      <a:pt x="549" y="743"/>
                    </a:lnTo>
                    <a:lnTo>
                      <a:pt x="564" y="715"/>
                    </a:lnTo>
                    <a:lnTo>
                      <a:pt x="557" y="693"/>
                    </a:lnTo>
                    <a:lnTo>
                      <a:pt x="549" y="693"/>
                    </a:lnTo>
                    <a:lnTo>
                      <a:pt x="471" y="722"/>
                    </a:lnTo>
                    <a:lnTo>
                      <a:pt x="506" y="651"/>
                    </a:lnTo>
                    <a:lnTo>
                      <a:pt x="499" y="628"/>
                    </a:lnTo>
                    <a:lnTo>
                      <a:pt x="478" y="628"/>
                    </a:lnTo>
                    <a:lnTo>
                      <a:pt x="442" y="644"/>
                    </a:lnTo>
                    <a:lnTo>
                      <a:pt x="442" y="651"/>
                    </a:lnTo>
                    <a:lnTo>
                      <a:pt x="450" y="651"/>
                    </a:lnTo>
                    <a:lnTo>
                      <a:pt x="450" y="686"/>
                    </a:lnTo>
                    <a:lnTo>
                      <a:pt x="421" y="693"/>
                    </a:lnTo>
                    <a:lnTo>
                      <a:pt x="364" y="743"/>
                    </a:lnTo>
                    <a:lnTo>
                      <a:pt x="293" y="758"/>
                    </a:lnTo>
                    <a:lnTo>
                      <a:pt x="249" y="729"/>
                    </a:lnTo>
                    <a:lnTo>
                      <a:pt x="242" y="722"/>
                    </a:lnTo>
                    <a:lnTo>
                      <a:pt x="128" y="686"/>
                    </a:lnTo>
                    <a:lnTo>
                      <a:pt x="92" y="651"/>
                    </a:lnTo>
                    <a:lnTo>
                      <a:pt x="78" y="686"/>
                    </a:lnTo>
                    <a:lnTo>
                      <a:pt x="56" y="693"/>
                    </a:lnTo>
                    <a:lnTo>
                      <a:pt x="36" y="651"/>
                    </a:lnTo>
                    <a:lnTo>
                      <a:pt x="36" y="644"/>
                    </a:lnTo>
                    <a:lnTo>
                      <a:pt x="0" y="615"/>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89" name="7698443589.8755.54.255"/>
              <p:cNvSpPr>
                <a:spLocks/>
              </p:cNvSpPr>
              <p:nvPr>
                <p:custDataLst>
                  <p:tags r:id="rId8"/>
                </p:custDataLst>
              </p:nvPr>
            </p:nvSpPr>
            <p:spPr bwMode="auto">
              <a:xfrm>
                <a:off x="4552" y="3382"/>
                <a:ext cx="31" cy="40"/>
              </a:xfrm>
              <a:custGeom>
                <a:avLst/>
                <a:gdLst>
                  <a:gd name="T0" fmla="*/ 0 w 64"/>
                  <a:gd name="T1" fmla="*/ 7 h 85"/>
                  <a:gd name="T2" fmla="*/ 8 w 64"/>
                  <a:gd name="T3" fmla="*/ 71 h 85"/>
                  <a:gd name="T4" fmla="*/ 28 w 64"/>
                  <a:gd name="T5" fmla="*/ 85 h 85"/>
                  <a:gd name="T6" fmla="*/ 51 w 64"/>
                  <a:gd name="T7" fmla="*/ 29 h 85"/>
                  <a:gd name="T8" fmla="*/ 64 w 64"/>
                  <a:gd name="T9" fmla="*/ 21 h 85"/>
                  <a:gd name="T10" fmla="*/ 64 w 64"/>
                  <a:gd name="T11" fmla="*/ 7 h 85"/>
                  <a:gd name="T12" fmla="*/ 22 w 64"/>
                  <a:gd name="T13" fmla="*/ 0 h 85"/>
                  <a:gd name="T14" fmla="*/ 0 w 64"/>
                  <a:gd name="T15" fmla="*/ 7 h 85"/>
                  <a:gd name="T16" fmla="*/ 0 60000 65536"/>
                  <a:gd name="T17" fmla="*/ 0 60000 65536"/>
                  <a:gd name="T18" fmla="*/ 0 60000 65536"/>
                  <a:gd name="T19" fmla="*/ 0 60000 65536"/>
                  <a:gd name="T20" fmla="*/ 0 60000 65536"/>
                  <a:gd name="T21" fmla="*/ 0 60000 65536"/>
                  <a:gd name="T22" fmla="*/ 0 60000 65536"/>
                  <a:gd name="T23" fmla="*/ 0 60000 65536"/>
                  <a:gd name="T24" fmla="*/ 0 w 64"/>
                  <a:gd name="T25" fmla="*/ 0 h 85"/>
                  <a:gd name="T26" fmla="*/ 64 w 64"/>
                  <a:gd name="T27" fmla="*/ 85 h 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4" h="85">
                    <a:moveTo>
                      <a:pt x="0" y="7"/>
                    </a:moveTo>
                    <a:lnTo>
                      <a:pt x="8" y="71"/>
                    </a:lnTo>
                    <a:lnTo>
                      <a:pt x="28" y="85"/>
                    </a:lnTo>
                    <a:lnTo>
                      <a:pt x="51" y="29"/>
                    </a:lnTo>
                    <a:lnTo>
                      <a:pt x="64" y="21"/>
                    </a:lnTo>
                    <a:lnTo>
                      <a:pt x="64" y="7"/>
                    </a:lnTo>
                    <a:lnTo>
                      <a:pt x="22" y="0"/>
                    </a:lnTo>
                    <a:lnTo>
                      <a:pt x="0" y="7"/>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grpSp>
        <p:sp>
          <p:nvSpPr>
            <p:cNvPr id="80" name="Rectangle 79"/>
            <p:cNvSpPr/>
            <p:nvPr/>
          </p:nvSpPr>
          <p:spPr>
            <a:xfrm>
              <a:off x="6916186" y="5553257"/>
              <a:ext cx="1751463" cy="533260"/>
            </a:xfrm>
            <a:prstGeom prst="rect">
              <a:avLst/>
            </a:prstGeom>
          </p:spPr>
          <p:txBody>
            <a:bodyPr wrap="none">
              <a:spAutoFit/>
            </a:bodyPr>
            <a:lstStyle/>
            <a:p>
              <a:pPr>
                <a:lnSpc>
                  <a:spcPct val="150000"/>
                </a:lnSpc>
                <a:defRPr/>
              </a:pPr>
              <a:r>
                <a:rPr lang="en-US" sz="1200" b="1" kern="0" dirty="0" smtClean="0">
                  <a:solidFill>
                    <a:srgbClr val="000000"/>
                  </a:solidFill>
                  <a:latin typeface="Candara" pitchFamily="34" charset="0"/>
                </a:rPr>
                <a:t> Abbot Point *</a:t>
              </a:r>
              <a:endParaRPr lang="en-IN" sz="1200" b="1" kern="0" dirty="0">
                <a:solidFill>
                  <a:srgbClr val="000000"/>
                </a:solidFill>
                <a:latin typeface="Candara" pitchFamily="34" charset="0"/>
              </a:endParaRPr>
            </a:p>
          </p:txBody>
        </p:sp>
        <p:sp>
          <p:nvSpPr>
            <p:cNvPr id="81" name="Flowchart: Connector 80"/>
            <p:cNvSpPr/>
            <p:nvPr/>
          </p:nvSpPr>
          <p:spPr bwMode="auto">
            <a:xfrm>
              <a:off x="6861256" y="5833898"/>
              <a:ext cx="100584" cy="100584"/>
            </a:xfrm>
            <a:prstGeom prst="flowChartConnector">
              <a:avLst/>
            </a:prstGeom>
            <a:solidFill>
              <a:srgbClr val="000000"/>
            </a:solidFill>
            <a:ln w="381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IN" sz="1400" b="0" i="0" u="none" strike="noStrike" kern="0" cap="none" spc="0" normalizeH="0" baseline="0" noProof="0" dirty="0" smtClean="0">
                <a:ln>
                  <a:noFill/>
                </a:ln>
                <a:solidFill>
                  <a:srgbClr val="FFFFFF"/>
                </a:solidFill>
                <a:effectLst/>
                <a:uLnTx/>
                <a:uFillTx/>
                <a:latin typeface="Georgia" pitchFamily="18" charset="0"/>
              </a:endParaRPr>
            </a:p>
          </p:txBody>
        </p:sp>
      </p:grpSp>
      <p:grpSp>
        <p:nvGrpSpPr>
          <p:cNvPr id="90" name="Group 73"/>
          <p:cNvGrpSpPr/>
          <p:nvPr/>
        </p:nvGrpSpPr>
        <p:grpSpPr>
          <a:xfrm>
            <a:off x="2643174" y="1052166"/>
            <a:ext cx="4315671" cy="4176464"/>
            <a:chOff x="1489870" y="914401"/>
            <a:chExt cx="5402260" cy="5334002"/>
          </a:xfrm>
        </p:grpSpPr>
        <p:grpSp>
          <p:nvGrpSpPr>
            <p:cNvPr id="91" name="Group 50"/>
            <p:cNvGrpSpPr/>
            <p:nvPr/>
          </p:nvGrpSpPr>
          <p:grpSpPr>
            <a:xfrm>
              <a:off x="1489870" y="914401"/>
              <a:ext cx="5402260" cy="5334002"/>
              <a:chOff x="312740" y="990601"/>
              <a:chExt cx="5402260" cy="5334002"/>
            </a:xfrm>
          </p:grpSpPr>
          <p:grpSp>
            <p:nvGrpSpPr>
              <p:cNvPr id="96" name="Group 64"/>
              <p:cNvGrpSpPr>
                <a:grpSpLocks/>
              </p:cNvGrpSpPr>
              <p:nvPr/>
            </p:nvGrpSpPr>
            <p:grpSpPr bwMode="auto">
              <a:xfrm>
                <a:off x="312740" y="990601"/>
                <a:ext cx="5402260" cy="5334002"/>
                <a:chOff x="1616012" y="1534137"/>
                <a:chExt cx="3683570" cy="3850659"/>
              </a:xfrm>
            </p:grpSpPr>
            <p:sp>
              <p:nvSpPr>
                <p:cNvPr id="103" name="Freeform 2"/>
                <p:cNvSpPr>
                  <a:spLocks noChangeAspect="1"/>
                </p:cNvSpPr>
                <p:nvPr/>
              </p:nvSpPr>
              <p:spPr bwMode="auto">
                <a:xfrm>
                  <a:off x="2238632" y="1534137"/>
                  <a:ext cx="903905" cy="648682"/>
                </a:xfrm>
                <a:custGeom>
                  <a:avLst/>
                  <a:gdLst>
                    <a:gd name="T0" fmla="*/ 2147483647 w 483"/>
                    <a:gd name="T1" fmla="*/ 2147483647 h 299"/>
                    <a:gd name="T2" fmla="*/ 2147483647 w 483"/>
                    <a:gd name="T3" fmla="*/ 2147483647 h 299"/>
                    <a:gd name="T4" fmla="*/ 2147483647 w 483"/>
                    <a:gd name="T5" fmla="*/ 2147483647 h 299"/>
                    <a:gd name="T6" fmla="*/ 2147483647 w 483"/>
                    <a:gd name="T7" fmla="*/ 2147483647 h 299"/>
                    <a:gd name="T8" fmla="*/ 2147483647 w 483"/>
                    <a:gd name="T9" fmla="*/ 2147483647 h 299"/>
                    <a:gd name="T10" fmla="*/ 2147483647 w 483"/>
                    <a:gd name="T11" fmla="*/ 2147483647 h 299"/>
                    <a:gd name="T12" fmla="*/ 2147483647 w 483"/>
                    <a:gd name="T13" fmla="*/ 2147483647 h 299"/>
                    <a:gd name="T14" fmla="*/ 2147483647 w 483"/>
                    <a:gd name="T15" fmla="*/ 2147483647 h 299"/>
                    <a:gd name="T16" fmla="*/ 2147483647 w 483"/>
                    <a:gd name="T17" fmla="*/ 2147483647 h 299"/>
                    <a:gd name="T18" fmla="*/ 2147483647 w 483"/>
                    <a:gd name="T19" fmla="*/ 2147483647 h 299"/>
                    <a:gd name="T20" fmla="*/ 2147483647 w 483"/>
                    <a:gd name="T21" fmla="*/ 2147483647 h 299"/>
                    <a:gd name="T22" fmla="*/ 2147483647 w 483"/>
                    <a:gd name="T23" fmla="*/ 2147483647 h 299"/>
                    <a:gd name="T24" fmla="*/ 2147483647 w 483"/>
                    <a:gd name="T25" fmla="*/ 2147483647 h 299"/>
                    <a:gd name="T26" fmla="*/ 2147483647 w 483"/>
                    <a:gd name="T27" fmla="*/ 2147483647 h 299"/>
                    <a:gd name="T28" fmla="*/ 2147483647 w 483"/>
                    <a:gd name="T29" fmla="*/ 2147483647 h 299"/>
                    <a:gd name="T30" fmla="*/ 2147483647 w 483"/>
                    <a:gd name="T31" fmla="*/ 2147483647 h 299"/>
                    <a:gd name="T32" fmla="*/ 2147483647 w 483"/>
                    <a:gd name="T33" fmla="*/ 2147483647 h 299"/>
                    <a:gd name="T34" fmla="*/ 2147483647 w 483"/>
                    <a:gd name="T35" fmla="*/ 2147483647 h 299"/>
                    <a:gd name="T36" fmla="*/ 2147483647 w 483"/>
                    <a:gd name="T37" fmla="*/ 2147483647 h 299"/>
                    <a:gd name="T38" fmla="*/ 2147483647 w 483"/>
                    <a:gd name="T39" fmla="*/ 2147483647 h 299"/>
                    <a:gd name="T40" fmla="*/ 2147483647 w 483"/>
                    <a:gd name="T41" fmla="*/ 2147483647 h 299"/>
                    <a:gd name="T42" fmla="*/ 2147483647 w 483"/>
                    <a:gd name="T43" fmla="*/ 2147483647 h 299"/>
                    <a:gd name="T44" fmla="*/ 2147483647 w 483"/>
                    <a:gd name="T45" fmla="*/ 2147483647 h 299"/>
                    <a:gd name="T46" fmla="*/ 2147483647 w 483"/>
                    <a:gd name="T47" fmla="*/ 2147483647 h 299"/>
                    <a:gd name="T48" fmla="*/ 2147483647 w 483"/>
                    <a:gd name="T49" fmla="*/ 2147483647 h 299"/>
                    <a:gd name="T50" fmla="*/ 2147483647 w 483"/>
                    <a:gd name="T51" fmla="*/ 2147483647 h 299"/>
                    <a:gd name="T52" fmla="*/ 2147483647 w 483"/>
                    <a:gd name="T53" fmla="*/ 2147483647 h 299"/>
                    <a:gd name="T54" fmla="*/ 2147483647 w 483"/>
                    <a:gd name="T55" fmla="*/ 2147483647 h 299"/>
                    <a:gd name="T56" fmla="*/ 2147483647 w 483"/>
                    <a:gd name="T57" fmla="*/ 2147483647 h 299"/>
                    <a:gd name="T58" fmla="*/ 2147483647 w 483"/>
                    <a:gd name="T59" fmla="*/ 2147483647 h 299"/>
                    <a:gd name="T60" fmla="*/ 2147483647 w 483"/>
                    <a:gd name="T61" fmla="*/ 2147483647 h 299"/>
                    <a:gd name="T62" fmla="*/ 2147483647 w 483"/>
                    <a:gd name="T63" fmla="*/ 2147483647 h 299"/>
                    <a:gd name="T64" fmla="*/ 2147483647 w 483"/>
                    <a:gd name="T65" fmla="*/ 2147483647 h 299"/>
                    <a:gd name="T66" fmla="*/ 2147483647 w 483"/>
                    <a:gd name="T67" fmla="*/ 2147483647 h 299"/>
                    <a:gd name="T68" fmla="*/ 2147483647 w 483"/>
                    <a:gd name="T69" fmla="*/ 2147483647 h 299"/>
                    <a:gd name="T70" fmla="*/ 2147483647 w 483"/>
                    <a:gd name="T71" fmla="*/ 2147483647 h 299"/>
                    <a:gd name="T72" fmla="*/ 2147483647 w 483"/>
                    <a:gd name="T73" fmla="*/ 2147483647 h 299"/>
                    <a:gd name="T74" fmla="*/ 2147483647 w 483"/>
                    <a:gd name="T75" fmla="*/ 2147483647 h 299"/>
                    <a:gd name="T76" fmla="*/ 2147483647 w 483"/>
                    <a:gd name="T77" fmla="*/ 2147483647 h 299"/>
                    <a:gd name="T78" fmla="*/ 2147483647 w 483"/>
                    <a:gd name="T79" fmla="*/ 2147483647 h 299"/>
                    <a:gd name="T80" fmla="*/ 2147483647 w 483"/>
                    <a:gd name="T81" fmla="*/ 2147483647 h 299"/>
                    <a:gd name="T82" fmla="*/ 2147483647 w 483"/>
                    <a:gd name="T83" fmla="*/ 2147483647 h 299"/>
                    <a:gd name="T84" fmla="*/ 2147483647 w 483"/>
                    <a:gd name="T85" fmla="*/ 2147483647 h 299"/>
                    <a:gd name="T86" fmla="*/ 2147483647 w 483"/>
                    <a:gd name="T87" fmla="*/ 2147483647 h 299"/>
                    <a:gd name="T88" fmla="*/ 2147483647 w 483"/>
                    <a:gd name="T89" fmla="*/ 2147483647 h 299"/>
                    <a:gd name="T90" fmla="*/ 2147483647 w 483"/>
                    <a:gd name="T91" fmla="*/ 2147483647 h 299"/>
                    <a:gd name="T92" fmla="*/ 2147483647 w 483"/>
                    <a:gd name="T93" fmla="*/ 2147483647 h 299"/>
                    <a:gd name="T94" fmla="*/ 2147483647 w 483"/>
                    <a:gd name="T95" fmla="*/ 2147483647 h 299"/>
                    <a:gd name="T96" fmla="*/ 2147483647 w 483"/>
                    <a:gd name="T97" fmla="*/ 2147483647 h 299"/>
                    <a:gd name="T98" fmla="*/ 2147483647 w 483"/>
                    <a:gd name="T99" fmla="*/ 2147483647 h 299"/>
                    <a:gd name="T100" fmla="*/ 2147483647 w 483"/>
                    <a:gd name="T101" fmla="*/ 2147483647 h 299"/>
                    <a:gd name="T102" fmla="*/ 2147483647 w 483"/>
                    <a:gd name="T103" fmla="*/ 2147483647 h 299"/>
                    <a:gd name="T104" fmla="*/ 2147483647 w 483"/>
                    <a:gd name="T105" fmla="*/ 2147483647 h 299"/>
                    <a:gd name="T106" fmla="*/ 2147483647 w 483"/>
                    <a:gd name="T107" fmla="*/ 2147483647 h 299"/>
                    <a:gd name="T108" fmla="*/ 2147483647 w 483"/>
                    <a:gd name="T109" fmla="*/ 2147483647 h 299"/>
                    <a:gd name="T110" fmla="*/ 2147483647 w 483"/>
                    <a:gd name="T111" fmla="*/ 2147483647 h 299"/>
                    <a:gd name="T112" fmla="*/ 2147483647 w 483"/>
                    <a:gd name="T113" fmla="*/ 2147483647 h 299"/>
                    <a:gd name="T114" fmla="*/ 2147483647 w 483"/>
                    <a:gd name="T115" fmla="*/ 2147483647 h 299"/>
                    <a:gd name="T116" fmla="*/ 2147483647 w 483"/>
                    <a:gd name="T117" fmla="*/ 2147483647 h 299"/>
                    <a:gd name="T118" fmla="*/ 2147483647 w 483"/>
                    <a:gd name="T119" fmla="*/ 2147483647 h 29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83"/>
                    <a:gd name="T181" fmla="*/ 0 h 299"/>
                    <a:gd name="T182" fmla="*/ 483 w 483"/>
                    <a:gd name="T183" fmla="*/ 299 h 29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83" h="299">
                      <a:moveTo>
                        <a:pt x="211" y="271"/>
                      </a:moveTo>
                      <a:lnTo>
                        <a:pt x="211" y="271"/>
                      </a:lnTo>
                      <a:lnTo>
                        <a:pt x="214" y="261"/>
                      </a:lnTo>
                      <a:lnTo>
                        <a:pt x="215" y="257"/>
                      </a:lnTo>
                      <a:lnTo>
                        <a:pt x="221" y="252"/>
                      </a:lnTo>
                      <a:lnTo>
                        <a:pt x="233" y="245"/>
                      </a:lnTo>
                      <a:lnTo>
                        <a:pt x="238" y="244"/>
                      </a:lnTo>
                      <a:lnTo>
                        <a:pt x="244" y="242"/>
                      </a:lnTo>
                      <a:lnTo>
                        <a:pt x="250" y="242"/>
                      </a:lnTo>
                      <a:lnTo>
                        <a:pt x="255" y="242"/>
                      </a:lnTo>
                      <a:lnTo>
                        <a:pt x="260" y="239"/>
                      </a:lnTo>
                      <a:lnTo>
                        <a:pt x="264" y="238"/>
                      </a:lnTo>
                      <a:lnTo>
                        <a:pt x="268" y="238"/>
                      </a:lnTo>
                      <a:lnTo>
                        <a:pt x="274" y="239"/>
                      </a:lnTo>
                      <a:lnTo>
                        <a:pt x="280" y="242"/>
                      </a:lnTo>
                      <a:lnTo>
                        <a:pt x="284" y="246"/>
                      </a:lnTo>
                      <a:lnTo>
                        <a:pt x="288" y="251"/>
                      </a:lnTo>
                      <a:lnTo>
                        <a:pt x="293" y="254"/>
                      </a:lnTo>
                      <a:lnTo>
                        <a:pt x="297" y="254"/>
                      </a:lnTo>
                      <a:lnTo>
                        <a:pt x="304" y="254"/>
                      </a:lnTo>
                      <a:lnTo>
                        <a:pt x="308" y="254"/>
                      </a:lnTo>
                      <a:lnTo>
                        <a:pt x="314" y="255"/>
                      </a:lnTo>
                      <a:lnTo>
                        <a:pt x="317" y="257"/>
                      </a:lnTo>
                      <a:lnTo>
                        <a:pt x="318" y="259"/>
                      </a:lnTo>
                      <a:lnTo>
                        <a:pt x="320" y="261"/>
                      </a:lnTo>
                      <a:lnTo>
                        <a:pt x="321" y="262"/>
                      </a:lnTo>
                      <a:lnTo>
                        <a:pt x="330" y="265"/>
                      </a:lnTo>
                      <a:lnTo>
                        <a:pt x="338" y="265"/>
                      </a:lnTo>
                      <a:lnTo>
                        <a:pt x="355" y="264"/>
                      </a:lnTo>
                      <a:lnTo>
                        <a:pt x="360" y="262"/>
                      </a:lnTo>
                      <a:lnTo>
                        <a:pt x="363" y="264"/>
                      </a:lnTo>
                      <a:lnTo>
                        <a:pt x="367" y="269"/>
                      </a:lnTo>
                      <a:lnTo>
                        <a:pt x="374" y="277"/>
                      </a:lnTo>
                      <a:lnTo>
                        <a:pt x="377" y="275"/>
                      </a:lnTo>
                      <a:lnTo>
                        <a:pt x="380" y="272"/>
                      </a:lnTo>
                      <a:lnTo>
                        <a:pt x="385" y="272"/>
                      </a:lnTo>
                      <a:lnTo>
                        <a:pt x="390" y="274"/>
                      </a:lnTo>
                      <a:lnTo>
                        <a:pt x="391" y="277"/>
                      </a:lnTo>
                      <a:lnTo>
                        <a:pt x="391" y="281"/>
                      </a:lnTo>
                      <a:lnTo>
                        <a:pt x="390" y="282"/>
                      </a:lnTo>
                      <a:lnTo>
                        <a:pt x="388" y="284"/>
                      </a:lnTo>
                      <a:lnTo>
                        <a:pt x="390" y="287"/>
                      </a:lnTo>
                      <a:lnTo>
                        <a:pt x="391" y="287"/>
                      </a:lnTo>
                      <a:lnTo>
                        <a:pt x="393" y="287"/>
                      </a:lnTo>
                      <a:lnTo>
                        <a:pt x="397" y="291"/>
                      </a:lnTo>
                      <a:lnTo>
                        <a:pt x="400" y="292"/>
                      </a:lnTo>
                      <a:lnTo>
                        <a:pt x="403" y="292"/>
                      </a:lnTo>
                      <a:lnTo>
                        <a:pt x="405" y="291"/>
                      </a:lnTo>
                      <a:lnTo>
                        <a:pt x="407" y="288"/>
                      </a:lnTo>
                      <a:lnTo>
                        <a:pt x="408" y="278"/>
                      </a:lnTo>
                      <a:lnTo>
                        <a:pt x="408" y="272"/>
                      </a:lnTo>
                      <a:lnTo>
                        <a:pt x="410" y="269"/>
                      </a:lnTo>
                      <a:lnTo>
                        <a:pt x="413" y="267"/>
                      </a:lnTo>
                      <a:lnTo>
                        <a:pt x="417" y="265"/>
                      </a:lnTo>
                      <a:lnTo>
                        <a:pt x="425" y="259"/>
                      </a:lnTo>
                      <a:lnTo>
                        <a:pt x="428" y="257"/>
                      </a:lnTo>
                      <a:lnTo>
                        <a:pt x="430" y="252"/>
                      </a:lnTo>
                      <a:lnTo>
                        <a:pt x="431" y="246"/>
                      </a:lnTo>
                      <a:lnTo>
                        <a:pt x="430" y="242"/>
                      </a:lnTo>
                      <a:lnTo>
                        <a:pt x="428" y="239"/>
                      </a:lnTo>
                      <a:lnTo>
                        <a:pt x="424" y="238"/>
                      </a:lnTo>
                      <a:lnTo>
                        <a:pt x="415" y="235"/>
                      </a:lnTo>
                      <a:lnTo>
                        <a:pt x="407" y="234"/>
                      </a:lnTo>
                      <a:lnTo>
                        <a:pt x="403" y="231"/>
                      </a:lnTo>
                      <a:lnTo>
                        <a:pt x="401" y="228"/>
                      </a:lnTo>
                      <a:lnTo>
                        <a:pt x="400" y="222"/>
                      </a:lnTo>
                      <a:lnTo>
                        <a:pt x="398" y="221"/>
                      </a:lnTo>
                      <a:lnTo>
                        <a:pt x="397" y="221"/>
                      </a:lnTo>
                      <a:lnTo>
                        <a:pt x="395" y="215"/>
                      </a:lnTo>
                      <a:lnTo>
                        <a:pt x="398" y="214"/>
                      </a:lnTo>
                      <a:lnTo>
                        <a:pt x="405" y="211"/>
                      </a:lnTo>
                      <a:lnTo>
                        <a:pt x="405" y="205"/>
                      </a:lnTo>
                      <a:lnTo>
                        <a:pt x="405" y="201"/>
                      </a:lnTo>
                      <a:lnTo>
                        <a:pt x="400" y="194"/>
                      </a:lnTo>
                      <a:lnTo>
                        <a:pt x="398" y="191"/>
                      </a:lnTo>
                      <a:lnTo>
                        <a:pt x="398" y="188"/>
                      </a:lnTo>
                      <a:lnTo>
                        <a:pt x="401" y="186"/>
                      </a:lnTo>
                      <a:lnTo>
                        <a:pt x="404" y="185"/>
                      </a:lnTo>
                      <a:lnTo>
                        <a:pt x="413" y="184"/>
                      </a:lnTo>
                      <a:lnTo>
                        <a:pt x="420" y="185"/>
                      </a:lnTo>
                      <a:lnTo>
                        <a:pt x="425" y="189"/>
                      </a:lnTo>
                      <a:lnTo>
                        <a:pt x="428" y="189"/>
                      </a:lnTo>
                      <a:lnTo>
                        <a:pt x="428" y="188"/>
                      </a:lnTo>
                      <a:lnTo>
                        <a:pt x="428" y="185"/>
                      </a:lnTo>
                      <a:lnTo>
                        <a:pt x="434" y="181"/>
                      </a:lnTo>
                      <a:lnTo>
                        <a:pt x="438" y="175"/>
                      </a:lnTo>
                      <a:lnTo>
                        <a:pt x="438" y="171"/>
                      </a:lnTo>
                      <a:lnTo>
                        <a:pt x="435" y="168"/>
                      </a:lnTo>
                      <a:lnTo>
                        <a:pt x="435" y="165"/>
                      </a:lnTo>
                      <a:lnTo>
                        <a:pt x="435" y="164"/>
                      </a:lnTo>
                      <a:lnTo>
                        <a:pt x="435" y="161"/>
                      </a:lnTo>
                      <a:lnTo>
                        <a:pt x="438" y="159"/>
                      </a:lnTo>
                      <a:lnTo>
                        <a:pt x="443" y="159"/>
                      </a:lnTo>
                      <a:lnTo>
                        <a:pt x="447" y="158"/>
                      </a:lnTo>
                      <a:lnTo>
                        <a:pt x="450" y="156"/>
                      </a:lnTo>
                      <a:lnTo>
                        <a:pt x="453" y="154"/>
                      </a:lnTo>
                      <a:lnTo>
                        <a:pt x="455" y="149"/>
                      </a:lnTo>
                      <a:lnTo>
                        <a:pt x="460" y="148"/>
                      </a:lnTo>
                      <a:lnTo>
                        <a:pt x="464" y="145"/>
                      </a:lnTo>
                      <a:lnTo>
                        <a:pt x="467" y="142"/>
                      </a:lnTo>
                      <a:lnTo>
                        <a:pt x="468" y="139"/>
                      </a:lnTo>
                      <a:lnTo>
                        <a:pt x="471" y="131"/>
                      </a:lnTo>
                      <a:lnTo>
                        <a:pt x="473" y="121"/>
                      </a:lnTo>
                      <a:lnTo>
                        <a:pt x="474" y="116"/>
                      </a:lnTo>
                      <a:lnTo>
                        <a:pt x="475" y="112"/>
                      </a:lnTo>
                      <a:lnTo>
                        <a:pt x="481" y="105"/>
                      </a:lnTo>
                      <a:lnTo>
                        <a:pt x="483" y="102"/>
                      </a:lnTo>
                      <a:lnTo>
                        <a:pt x="483" y="96"/>
                      </a:lnTo>
                      <a:lnTo>
                        <a:pt x="481" y="92"/>
                      </a:lnTo>
                      <a:lnTo>
                        <a:pt x="478" y="88"/>
                      </a:lnTo>
                      <a:lnTo>
                        <a:pt x="474" y="85"/>
                      </a:lnTo>
                      <a:lnTo>
                        <a:pt x="468" y="82"/>
                      </a:lnTo>
                      <a:lnTo>
                        <a:pt x="457" y="79"/>
                      </a:lnTo>
                      <a:lnTo>
                        <a:pt x="447" y="76"/>
                      </a:lnTo>
                      <a:lnTo>
                        <a:pt x="435" y="76"/>
                      </a:lnTo>
                      <a:lnTo>
                        <a:pt x="424" y="76"/>
                      </a:lnTo>
                      <a:lnTo>
                        <a:pt x="403" y="79"/>
                      </a:lnTo>
                      <a:lnTo>
                        <a:pt x="384" y="81"/>
                      </a:lnTo>
                      <a:lnTo>
                        <a:pt x="375" y="82"/>
                      </a:lnTo>
                      <a:lnTo>
                        <a:pt x="367" y="83"/>
                      </a:lnTo>
                      <a:lnTo>
                        <a:pt x="350" y="91"/>
                      </a:lnTo>
                      <a:lnTo>
                        <a:pt x="341" y="95"/>
                      </a:lnTo>
                      <a:lnTo>
                        <a:pt x="333" y="96"/>
                      </a:lnTo>
                      <a:lnTo>
                        <a:pt x="321" y="98"/>
                      </a:lnTo>
                      <a:lnTo>
                        <a:pt x="317" y="98"/>
                      </a:lnTo>
                      <a:lnTo>
                        <a:pt x="311" y="95"/>
                      </a:lnTo>
                      <a:lnTo>
                        <a:pt x="304" y="91"/>
                      </a:lnTo>
                      <a:lnTo>
                        <a:pt x="300" y="88"/>
                      </a:lnTo>
                      <a:lnTo>
                        <a:pt x="294" y="86"/>
                      </a:lnTo>
                      <a:lnTo>
                        <a:pt x="285" y="85"/>
                      </a:lnTo>
                      <a:lnTo>
                        <a:pt x="281" y="83"/>
                      </a:lnTo>
                      <a:lnTo>
                        <a:pt x="277" y="82"/>
                      </a:lnTo>
                      <a:lnTo>
                        <a:pt x="264" y="75"/>
                      </a:lnTo>
                      <a:lnTo>
                        <a:pt x="261" y="73"/>
                      </a:lnTo>
                      <a:lnTo>
                        <a:pt x="260" y="71"/>
                      </a:lnTo>
                      <a:lnTo>
                        <a:pt x="260" y="69"/>
                      </a:lnTo>
                      <a:lnTo>
                        <a:pt x="263" y="66"/>
                      </a:lnTo>
                      <a:lnTo>
                        <a:pt x="260" y="62"/>
                      </a:lnTo>
                      <a:lnTo>
                        <a:pt x="254" y="58"/>
                      </a:lnTo>
                      <a:lnTo>
                        <a:pt x="244" y="52"/>
                      </a:lnTo>
                      <a:lnTo>
                        <a:pt x="230" y="45"/>
                      </a:lnTo>
                      <a:lnTo>
                        <a:pt x="223" y="40"/>
                      </a:lnTo>
                      <a:lnTo>
                        <a:pt x="215" y="36"/>
                      </a:lnTo>
                      <a:lnTo>
                        <a:pt x="204" y="28"/>
                      </a:lnTo>
                      <a:lnTo>
                        <a:pt x="191" y="20"/>
                      </a:lnTo>
                      <a:lnTo>
                        <a:pt x="187" y="16"/>
                      </a:lnTo>
                      <a:lnTo>
                        <a:pt x="181" y="12"/>
                      </a:lnTo>
                      <a:lnTo>
                        <a:pt x="177" y="6"/>
                      </a:lnTo>
                      <a:lnTo>
                        <a:pt x="174" y="0"/>
                      </a:lnTo>
                      <a:lnTo>
                        <a:pt x="167" y="0"/>
                      </a:lnTo>
                      <a:lnTo>
                        <a:pt x="161" y="3"/>
                      </a:lnTo>
                      <a:lnTo>
                        <a:pt x="155" y="5"/>
                      </a:lnTo>
                      <a:lnTo>
                        <a:pt x="148" y="6"/>
                      </a:lnTo>
                      <a:lnTo>
                        <a:pt x="141" y="5"/>
                      </a:lnTo>
                      <a:lnTo>
                        <a:pt x="135" y="2"/>
                      </a:lnTo>
                      <a:lnTo>
                        <a:pt x="131" y="0"/>
                      </a:lnTo>
                      <a:lnTo>
                        <a:pt x="128" y="0"/>
                      </a:lnTo>
                      <a:lnTo>
                        <a:pt x="124" y="2"/>
                      </a:lnTo>
                      <a:lnTo>
                        <a:pt x="111" y="5"/>
                      </a:lnTo>
                      <a:lnTo>
                        <a:pt x="98" y="9"/>
                      </a:lnTo>
                      <a:lnTo>
                        <a:pt x="92" y="10"/>
                      </a:lnTo>
                      <a:lnTo>
                        <a:pt x="87" y="13"/>
                      </a:lnTo>
                      <a:lnTo>
                        <a:pt x="82" y="18"/>
                      </a:lnTo>
                      <a:lnTo>
                        <a:pt x="80" y="23"/>
                      </a:lnTo>
                      <a:lnTo>
                        <a:pt x="72" y="23"/>
                      </a:lnTo>
                      <a:lnTo>
                        <a:pt x="67" y="23"/>
                      </a:lnTo>
                      <a:lnTo>
                        <a:pt x="52" y="22"/>
                      </a:lnTo>
                      <a:lnTo>
                        <a:pt x="47" y="23"/>
                      </a:lnTo>
                      <a:lnTo>
                        <a:pt x="44" y="25"/>
                      </a:lnTo>
                      <a:lnTo>
                        <a:pt x="41" y="26"/>
                      </a:lnTo>
                      <a:lnTo>
                        <a:pt x="38" y="32"/>
                      </a:lnTo>
                      <a:lnTo>
                        <a:pt x="37" y="36"/>
                      </a:lnTo>
                      <a:lnTo>
                        <a:pt x="34" y="39"/>
                      </a:lnTo>
                      <a:lnTo>
                        <a:pt x="31" y="39"/>
                      </a:lnTo>
                      <a:lnTo>
                        <a:pt x="25" y="40"/>
                      </a:lnTo>
                      <a:lnTo>
                        <a:pt x="24" y="42"/>
                      </a:lnTo>
                      <a:lnTo>
                        <a:pt x="21" y="45"/>
                      </a:lnTo>
                      <a:lnTo>
                        <a:pt x="17" y="49"/>
                      </a:lnTo>
                      <a:lnTo>
                        <a:pt x="12" y="51"/>
                      </a:lnTo>
                      <a:lnTo>
                        <a:pt x="8" y="52"/>
                      </a:lnTo>
                      <a:lnTo>
                        <a:pt x="4" y="55"/>
                      </a:lnTo>
                      <a:lnTo>
                        <a:pt x="1" y="58"/>
                      </a:lnTo>
                      <a:lnTo>
                        <a:pt x="0" y="63"/>
                      </a:lnTo>
                      <a:lnTo>
                        <a:pt x="0" y="68"/>
                      </a:lnTo>
                      <a:lnTo>
                        <a:pt x="2" y="71"/>
                      </a:lnTo>
                      <a:lnTo>
                        <a:pt x="7" y="72"/>
                      </a:lnTo>
                      <a:lnTo>
                        <a:pt x="18" y="72"/>
                      </a:lnTo>
                      <a:lnTo>
                        <a:pt x="30" y="72"/>
                      </a:lnTo>
                      <a:lnTo>
                        <a:pt x="34" y="73"/>
                      </a:lnTo>
                      <a:lnTo>
                        <a:pt x="38" y="75"/>
                      </a:lnTo>
                      <a:lnTo>
                        <a:pt x="52" y="86"/>
                      </a:lnTo>
                      <a:lnTo>
                        <a:pt x="57" y="88"/>
                      </a:lnTo>
                      <a:lnTo>
                        <a:pt x="62" y="89"/>
                      </a:lnTo>
                      <a:lnTo>
                        <a:pt x="67" y="91"/>
                      </a:lnTo>
                      <a:lnTo>
                        <a:pt x="71" y="92"/>
                      </a:lnTo>
                      <a:lnTo>
                        <a:pt x="72" y="95"/>
                      </a:lnTo>
                      <a:lnTo>
                        <a:pt x="74" y="98"/>
                      </a:lnTo>
                      <a:lnTo>
                        <a:pt x="75" y="102"/>
                      </a:lnTo>
                      <a:lnTo>
                        <a:pt x="77" y="106"/>
                      </a:lnTo>
                      <a:lnTo>
                        <a:pt x="80" y="109"/>
                      </a:lnTo>
                      <a:lnTo>
                        <a:pt x="82" y="111"/>
                      </a:lnTo>
                      <a:lnTo>
                        <a:pt x="88" y="112"/>
                      </a:lnTo>
                      <a:lnTo>
                        <a:pt x="94" y="115"/>
                      </a:lnTo>
                      <a:lnTo>
                        <a:pt x="100" y="119"/>
                      </a:lnTo>
                      <a:lnTo>
                        <a:pt x="102" y="123"/>
                      </a:lnTo>
                      <a:lnTo>
                        <a:pt x="102" y="128"/>
                      </a:lnTo>
                      <a:lnTo>
                        <a:pt x="101" y="129"/>
                      </a:lnTo>
                      <a:lnTo>
                        <a:pt x="98" y="133"/>
                      </a:lnTo>
                      <a:lnTo>
                        <a:pt x="95" y="139"/>
                      </a:lnTo>
                      <a:lnTo>
                        <a:pt x="92" y="145"/>
                      </a:lnTo>
                      <a:lnTo>
                        <a:pt x="90" y="146"/>
                      </a:lnTo>
                      <a:lnTo>
                        <a:pt x="87" y="148"/>
                      </a:lnTo>
                      <a:lnTo>
                        <a:pt x="81" y="149"/>
                      </a:lnTo>
                      <a:lnTo>
                        <a:pt x="78" y="149"/>
                      </a:lnTo>
                      <a:lnTo>
                        <a:pt x="77" y="151"/>
                      </a:lnTo>
                      <a:lnTo>
                        <a:pt x="75" y="154"/>
                      </a:lnTo>
                      <a:lnTo>
                        <a:pt x="74" y="156"/>
                      </a:lnTo>
                      <a:lnTo>
                        <a:pt x="64" y="156"/>
                      </a:lnTo>
                      <a:lnTo>
                        <a:pt x="60" y="158"/>
                      </a:lnTo>
                      <a:lnTo>
                        <a:pt x="57" y="161"/>
                      </a:lnTo>
                      <a:lnTo>
                        <a:pt x="57" y="166"/>
                      </a:lnTo>
                      <a:lnTo>
                        <a:pt x="58" y="171"/>
                      </a:lnTo>
                      <a:lnTo>
                        <a:pt x="60" y="175"/>
                      </a:lnTo>
                      <a:lnTo>
                        <a:pt x="60" y="179"/>
                      </a:lnTo>
                      <a:lnTo>
                        <a:pt x="58" y="189"/>
                      </a:lnTo>
                      <a:lnTo>
                        <a:pt x="57" y="194"/>
                      </a:lnTo>
                      <a:lnTo>
                        <a:pt x="57" y="199"/>
                      </a:lnTo>
                      <a:lnTo>
                        <a:pt x="58" y="204"/>
                      </a:lnTo>
                      <a:lnTo>
                        <a:pt x="61" y="208"/>
                      </a:lnTo>
                      <a:lnTo>
                        <a:pt x="64" y="211"/>
                      </a:lnTo>
                      <a:lnTo>
                        <a:pt x="64" y="216"/>
                      </a:lnTo>
                      <a:lnTo>
                        <a:pt x="64" y="218"/>
                      </a:lnTo>
                      <a:lnTo>
                        <a:pt x="62" y="219"/>
                      </a:lnTo>
                      <a:lnTo>
                        <a:pt x="61" y="221"/>
                      </a:lnTo>
                      <a:lnTo>
                        <a:pt x="60" y="224"/>
                      </a:lnTo>
                      <a:lnTo>
                        <a:pt x="61" y="228"/>
                      </a:lnTo>
                      <a:lnTo>
                        <a:pt x="64" y="232"/>
                      </a:lnTo>
                      <a:lnTo>
                        <a:pt x="68" y="241"/>
                      </a:lnTo>
                      <a:lnTo>
                        <a:pt x="75" y="246"/>
                      </a:lnTo>
                      <a:lnTo>
                        <a:pt x="90" y="259"/>
                      </a:lnTo>
                      <a:lnTo>
                        <a:pt x="98" y="265"/>
                      </a:lnTo>
                      <a:lnTo>
                        <a:pt x="102" y="267"/>
                      </a:lnTo>
                      <a:lnTo>
                        <a:pt x="107" y="267"/>
                      </a:lnTo>
                      <a:lnTo>
                        <a:pt x="110" y="267"/>
                      </a:lnTo>
                      <a:lnTo>
                        <a:pt x="112" y="265"/>
                      </a:lnTo>
                      <a:lnTo>
                        <a:pt x="118" y="261"/>
                      </a:lnTo>
                      <a:lnTo>
                        <a:pt x="122" y="258"/>
                      </a:lnTo>
                      <a:lnTo>
                        <a:pt x="125" y="258"/>
                      </a:lnTo>
                      <a:lnTo>
                        <a:pt x="128" y="258"/>
                      </a:lnTo>
                      <a:lnTo>
                        <a:pt x="131" y="259"/>
                      </a:lnTo>
                      <a:lnTo>
                        <a:pt x="132" y="262"/>
                      </a:lnTo>
                      <a:lnTo>
                        <a:pt x="132" y="265"/>
                      </a:lnTo>
                      <a:lnTo>
                        <a:pt x="128" y="271"/>
                      </a:lnTo>
                      <a:lnTo>
                        <a:pt x="127" y="274"/>
                      </a:lnTo>
                      <a:lnTo>
                        <a:pt x="125" y="277"/>
                      </a:lnTo>
                      <a:lnTo>
                        <a:pt x="125" y="279"/>
                      </a:lnTo>
                      <a:lnTo>
                        <a:pt x="128" y="282"/>
                      </a:lnTo>
                      <a:lnTo>
                        <a:pt x="132" y="285"/>
                      </a:lnTo>
                      <a:lnTo>
                        <a:pt x="137" y="285"/>
                      </a:lnTo>
                      <a:lnTo>
                        <a:pt x="147" y="287"/>
                      </a:lnTo>
                      <a:lnTo>
                        <a:pt x="151" y="288"/>
                      </a:lnTo>
                      <a:lnTo>
                        <a:pt x="155" y="291"/>
                      </a:lnTo>
                      <a:lnTo>
                        <a:pt x="158" y="294"/>
                      </a:lnTo>
                      <a:lnTo>
                        <a:pt x="163" y="297"/>
                      </a:lnTo>
                      <a:lnTo>
                        <a:pt x="167" y="297"/>
                      </a:lnTo>
                      <a:lnTo>
                        <a:pt x="170" y="298"/>
                      </a:lnTo>
                      <a:lnTo>
                        <a:pt x="171" y="299"/>
                      </a:lnTo>
                      <a:lnTo>
                        <a:pt x="177" y="295"/>
                      </a:lnTo>
                      <a:lnTo>
                        <a:pt x="180" y="295"/>
                      </a:lnTo>
                      <a:lnTo>
                        <a:pt x="183" y="295"/>
                      </a:lnTo>
                      <a:lnTo>
                        <a:pt x="184" y="295"/>
                      </a:lnTo>
                      <a:lnTo>
                        <a:pt x="190" y="291"/>
                      </a:lnTo>
                      <a:lnTo>
                        <a:pt x="195" y="287"/>
                      </a:lnTo>
                      <a:lnTo>
                        <a:pt x="201" y="284"/>
                      </a:lnTo>
                      <a:lnTo>
                        <a:pt x="205" y="281"/>
                      </a:lnTo>
                      <a:lnTo>
                        <a:pt x="208" y="277"/>
                      </a:lnTo>
                      <a:lnTo>
                        <a:pt x="211" y="271"/>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04" name="Freeform 49"/>
                <p:cNvSpPr>
                  <a:spLocks noChangeAspect="1"/>
                </p:cNvSpPr>
                <p:nvPr/>
              </p:nvSpPr>
              <p:spPr bwMode="auto">
                <a:xfrm>
                  <a:off x="2303421" y="4000273"/>
                  <a:ext cx="609978" cy="931588"/>
                </a:xfrm>
                <a:custGeom>
                  <a:avLst/>
                  <a:gdLst>
                    <a:gd name="T0" fmla="*/ 2147483647 w 327"/>
                    <a:gd name="T1" fmla="*/ 2147483647 h 428"/>
                    <a:gd name="T2" fmla="*/ 2147483647 w 327"/>
                    <a:gd name="T3" fmla="*/ 2147483647 h 428"/>
                    <a:gd name="T4" fmla="*/ 2147483647 w 327"/>
                    <a:gd name="T5" fmla="*/ 2147483647 h 428"/>
                    <a:gd name="T6" fmla="*/ 2147483647 w 327"/>
                    <a:gd name="T7" fmla="*/ 2147483647 h 428"/>
                    <a:gd name="T8" fmla="*/ 2147483647 w 327"/>
                    <a:gd name="T9" fmla="*/ 2147483647 h 428"/>
                    <a:gd name="T10" fmla="*/ 2147483647 w 327"/>
                    <a:gd name="T11" fmla="*/ 2147483647 h 428"/>
                    <a:gd name="T12" fmla="*/ 2147483647 w 327"/>
                    <a:gd name="T13" fmla="*/ 2147483647 h 428"/>
                    <a:gd name="T14" fmla="*/ 2147483647 w 327"/>
                    <a:gd name="T15" fmla="*/ 2147483647 h 428"/>
                    <a:gd name="T16" fmla="*/ 2147483647 w 327"/>
                    <a:gd name="T17" fmla="*/ 2147483647 h 428"/>
                    <a:gd name="T18" fmla="*/ 2147483647 w 327"/>
                    <a:gd name="T19" fmla="*/ 2147483647 h 428"/>
                    <a:gd name="T20" fmla="*/ 2147483647 w 327"/>
                    <a:gd name="T21" fmla="*/ 2147483647 h 428"/>
                    <a:gd name="T22" fmla="*/ 2147483647 w 327"/>
                    <a:gd name="T23" fmla="*/ 2147483647 h 428"/>
                    <a:gd name="T24" fmla="*/ 2147483647 w 327"/>
                    <a:gd name="T25" fmla="*/ 2147483647 h 428"/>
                    <a:gd name="T26" fmla="*/ 2147483647 w 327"/>
                    <a:gd name="T27" fmla="*/ 2147483647 h 428"/>
                    <a:gd name="T28" fmla="*/ 2147483647 w 327"/>
                    <a:gd name="T29" fmla="*/ 2147483647 h 428"/>
                    <a:gd name="T30" fmla="*/ 2147483647 w 327"/>
                    <a:gd name="T31" fmla="*/ 2147483647 h 428"/>
                    <a:gd name="T32" fmla="*/ 2147483647 w 327"/>
                    <a:gd name="T33" fmla="*/ 2147483647 h 428"/>
                    <a:gd name="T34" fmla="*/ 2147483647 w 327"/>
                    <a:gd name="T35" fmla="*/ 2147483647 h 428"/>
                    <a:gd name="T36" fmla="*/ 2147483647 w 327"/>
                    <a:gd name="T37" fmla="*/ 2147483647 h 428"/>
                    <a:gd name="T38" fmla="*/ 2147483647 w 327"/>
                    <a:gd name="T39" fmla="*/ 2147483647 h 428"/>
                    <a:gd name="T40" fmla="*/ 2147483647 w 327"/>
                    <a:gd name="T41" fmla="*/ 2147483647 h 428"/>
                    <a:gd name="T42" fmla="*/ 2147483647 w 327"/>
                    <a:gd name="T43" fmla="*/ 2147483647 h 428"/>
                    <a:gd name="T44" fmla="*/ 2147483647 w 327"/>
                    <a:gd name="T45" fmla="*/ 2147483647 h 428"/>
                    <a:gd name="T46" fmla="*/ 2147483647 w 327"/>
                    <a:gd name="T47" fmla="*/ 0 h 428"/>
                    <a:gd name="T48" fmla="*/ 2147483647 w 327"/>
                    <a:gd name="T49" fmla="*/ 2147483647 h 428"/>
                    <a:gd name="T50" fmla="*/ 2147483647 w 327"/>
                    <a:gd name="T51" fmla="*/ 2147483647 h 428"/>
                    <a:gd name="T52" fmla="*/ 2147483647 w 327"/>
                    <a:gd name="T53" fmla="*/ 2147483647 h 428"/>
                    <a:gd name="T54" fmla="*/ 2147483647 w 327"/>
                    <a:gd name="T55" fmla="*/ 2147483647 h 428"/>
                    <a:gd name="T56" fmla="*/ 2147483647 w 327"/>
                    <a:gd name="T57" fmla="*/ 2147483647 h 428"/>
                    <a:gd name="T58" fmla="*/ 2147483647 w 327"/>
                    <a:gd name="T59" fmla="*/ 2147483647 h 428"/>
                    <a:gd name="T60" fmla="*/ 2147483647 w 327"/>
                    <a:gd name="T61" fmla="*/ 2147483647 h 428"/>
                    <a:gd name="T62" fmla="*/ 2147483647 w 327"/>
                    <a:gd name="T63" fmla="*/ 2147483647 h 428"/>
                    <a:gd name="T64" fmla="*/ 2147483647 w 327"/>
                    <a:gd name="T65" fmla="*/ 2147483647 h 428"/>
                    <a:gd name="T66" fmla="*/ 2147483647 w 327"/>
                    <a:gd name="T67" fmla="*/ 2147483647 h 428"/>
                    <a:gd name="T68" fmla="*/ 2147483647 w 327"/>
                    <a:gd name="T69" fmla="*/ 2147483647 h 428"/>
                    <a:gd name="T70" fmla="*/ 2147483647 w 327"/>
                    <a:gd name="T71" fmla="*/ 2147483647 h 428"/>
                    <a:gd name="T72" fmla="*/ 2147483647 w 327"/>
                    <a:gd name="T73" fmla="*/ 2147483647 h 428"/>
                    <a:gd name="T74" fmla="*/ 2147483647 w 327"/>
                    <a:gd name="T75" fmla="*/ 2147483647 h 428"/>
                    <a:gd name="T76" fmla="*/ 2147483647 w 327"/>
                    <a:gd name="T77" fmla="*/ 2147483647 h 428"/>
                    <a:gd name="T78" fmla="*/ 2147483647 w 327"/>
                    <a:gd name="T79" fmla="*/ 2147483647 h 428"/>
                    <a:gd name="T80" fmla="*/ 0 w 327"/>
                    <a:gd name="T81" fmla="*/ 2147483647 h 428"/>
                    <a:gd name="T82" fmla="*/ 2147483647 w 327"/>
                    <a:gd name="T83" fmla="*/ 2147483647 h 428"/>
                    <a:gd name="T84" fmla="*/ 2147483647 w 327"/>
                    <a:gd name="T85" fmla="*/ 2147483647 h 428"/>
                    <a:gd name="T86" fmla="*/ 2147483647 w 327"/>
                    <a:gd name="T87" fmla="*/ 2147483647 h 428"/>
                    <a:gd name="T88" fmla="*/ 2147483647 w 327"/>
                    <a:gd name="T89" fmla="*/ 2147483647 h 428"/>
                    <a:gd name="T90" fmla="*/ 2147483647 w 327"/>
                    <a:gd name="T91" fmla="*/ 2147483647 h 428"/>
                    <a:gd name="T92" fmla="*/ 2147483647 w 327"/>
                    <a:gd name="T93" fmla="*/ 2147483647 h 428"/>
                    <a:gd name="T94" fmla="*/ 2147483647 w 327"/>
                    <a:gd name="T95" fmla="*/ 2147483647 h 428"/>
                    <a:gd name="T96" fmla="*/ 2147483647 w 327"/>
                    <a:gd name="T97" fmla="*/ 2147483647 h 428"/>
                    <a:gd name="T98" fmla="*/ 2147483647 w 327"/>
                    <a:gd name="T99" fmla="*/ 2147483647 h 428"/>
                    <a:gd name="T100" fmla="*/ 2147483647 w 327"/>
                    <a:gd name="T101" fmla="*/ 2147483647 h 428"/>
                    <a:gd name="T102" fmla="*/ 2147483647 w 327"/>
                    <a:gd name="T103" fmla="*/ 2147483647 h 428"/>
                    <a:gd name="T104" fmla="*/ 2147483647 w 327"/>
                    <a:gd name="T105" fmla="*/ 2147483647 h 428"/>
                    <a:gd name="T106" fmla="*/ 2147483647 w 327"/>
                    <a:gd name="T107" fmla="*/ 2147483647 h 428"/>
                    <a:gd name="T108" fmla="*/ 2147483647 w 327"/>
                    <a:gd name="T109" fmla="*/ 2147483647 h 428"/>
                    <a:gd name="T110" fmla="*/ 2147483647 w 327"/>
                    <a:gd name="T111" fmla="*/ 2147483647 h 428"/>
                    <a:gd name="T112" fmla="*/ 2147483647 w 327"/>
                    <a:gd name="T113" fmla="*/ 2147483647 h 428"/>
                    <a:gd name="T114" fmla="*/ 2147483647 w 327"/>
                    <a:gd name="T115" fmla="*/ 2147483647 h 428"/>
                    <a:gd name="T116" fmla="*/ 2147483647 w 327"/>
                    <a:gd name="T117" fmla="*/ 2147483647 h 428"/>
                    <a:gd name="T118" fmla="*/ 2147483647 w 327"/>
                    <a:gd name="T119" fmla="*/ 2147483647 h 428"/>
                    <a:gd name="T120" fmla="*/ 2147483647 w 327"/>
                    <a:gd name="T121" fmla="*/ 2147483647 h 42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27"/>
                    <a:gd name="T184" fmla="*/ 0 h 428"/>
                    <a:gd name="T185" fmla="*/ 327 w 327"/>
                    <a:gd name="T186" fmla="*/ 428 h 42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27" h="428">
                      <a:moveTo>
                        <a:pt x="317" y="328"/>
                      </a:moveTo>
                      <a:lnTo>
                        <a:pt x="317" y="328"/>
                      </a:lnTo>
                      <a:lnTo>
                        <a:pt x="321" y="325"/>
                      </a:lnTo>
                      <a:lnTo>
                        <a:pt x="324" y="319"/>
                      </a:lnTo>
                      <a:lnTo>
                        <a:pt x="327" y="315"/>
                      </a:lnTo>
                      <a:lnTo>
                        <a:pt x="325" y="312"/>
                      </a:lnTo>
                      <a:lnTo>
                        <a:pt x="325" y="309"/>
                      </a:lnTo>
                      <a:lnTo>
                        <a:pt x="323" y="306"/>
                      </a:lnTo>
                      <a:lnTo>
                        <a:pt x="318" y="303"/>
                      </a:lnTo>
                      <a:lnTo>
                        <a:pt x="314" y="300"/>
                      </a:lnTo>
                      <a:lnTo>
                        <a:pt x="311" y="298"/>
                      </a:lnTo>
                      <a:lnTo>
                        <a:pt x="304" y="289"/>
                      </a:lnTo>
                      <a:lnTo>
                        <a:pt x="294" y="283"/>
                      </a:lnTo>
                      <a:lnTo>
                        <a:pt x="288" y="280"/>
                      </a:lnTo>
                      <a:lnTo>
                        <a:pt x="284" y="277"/>
                      </a:lnTo>
                      <a:lnTo>
                        <a:pt x="281" y="273"/>
                      </a:lnTo>
                      <a:lnTo>
                        <a:pt x="278" y="272"/>
                      </a:lnTo>
                      <a:lnTo>
                        <a:pt x="277" y="270"/>
                      </a:lnTo>
                      <a:lnTo>
                        <a:pt x="271" y="270"/>
                      </a:lnTo>
                      <a:lnTo>
                        <a:pt x="267" y="273"/>
                      </a:lnTo>
                      <a:lnTo>
                        <a:pt x="258" y="277"/>
                      </a:lnTo>
                      <a:lnTo>
                        <a:pt x="248" y="282"/>
                      </a:lnTo>
                      <a:lnTo>
                        <a:pt x="244" y="282"/>
                      </a:lnTo>
                      <a:lnTo>
                        <a:pt x="238" y="282"/>
                      </a:lnTo>
                      <a:lnTo>
                        <a:pt x="234" y="279"/>
                      </a:lnTo>
                      <a:lnTo>
                        <a:pt x="230" y="276"/>
                      </a:lnTo>
                      <a:lnTo>
                        <a:pt x="224" y="273"/>
                      </a:lnTo>
                      <a:lnTo>
                        <a:pt x="220" y="275"/>
                      </a:lnTo>
                      <a:lnTo>
                        <a:pt x="214" y="277"/>
                      </a:lnTo>
                      <a:lnTo>
                        <a:pt x="210" y="280"/>
                      </a:lnTo>
                      <a:lnTo>
                        <a:pt x="208" y="280"/>
                      </a:lnTo>
                      <a:lnTo>
                        <a:pt x="207" y="279"/>
                      </a:lnTo>
                      <a:lnTo>
                        <a:pt x="207" y="273"/>
                      </a:lnTo>
                      <a:lnTo>
                        <a:pt x="208" y="265"/>
                      </a:lnTo>
                      <a:lnTo>
                        <a:pt x="208" y="257"/>
                      </a:lnTo>
                      <a:lnTo>
                        <a:pt x="207" y="255"/>
                      </a:lnTo>
                      <a:lnTo>
                        <a:pt x="205" y="253"/>
                      </a:lnTo>
                      <a:lnTo>
                        <a:pt x="203" y="250"/>
                      </a:lnTo>
                      <a:lnTo>
                        <a:pt x="198" y="250"/>
                      </a:lnTo>
                      <a:lnTo>
                        <a:pt x="198" y="246"/>
                      </a:lnTo>
                      <a:lnTo>
                        <a:pt x="198" y="242"/>
                      </a:lnTo>
                      <a:lnTo>
                        <a:pt x="198" y="239"/>
                      </a:lnTo>
                      <a:lnTo>
                        <a:pt x="197" y="236"/>
                      </a:lnTo>
                      <a:lnTo>
                        <a:pt x="194" y="233"/>
                      </a:lnTo>
                      <a:lnTo>
                        <a:pt x="191" y="232"/>
                      </a:lnTo>
                      <a:lnTo>
                        <a:pt x="188" y="230"/>
                      </a:lnTo>
                      <a:lnTo>
                        <a:pt x="187" y="227"/>
                      </a:lnTo>
                      <a:lnTo>
                        <a:pt x="187" y="223"/>
                      </a:lnTo>
                      <a:lnTo>
                        <a:pt x="188" y="220"/>
                      </a:lnTo>
                      <a:lnTo>
                        <a:pt x="190" y="219"/>
                      </a:lnTo>
                      <a:lnTo>
                        <a:pt x="194" y="217"/>
                      </a:lnTo>
                      <a:lnTo>
                        <a:pt x="201" y="216"/>
                      </a:lnTo>
                      <a:lnTo>
                        <a:pt x="208" y="215"/>
                      </a:lnTo>
                      <a:lnTo>
                        <a:pt x="214" y="213"/>
                      </a:lnTo>
                      <a:lnTo>
                        <a:pt x="220" y="209"/>
                      </a:lnTo>
                      <a:lnTo>
                        <a:pt x="224" y="203"/>
                      </a:lnTo>
                      <a:lnTo>
                        <a:pt x="225" y="200"/>
                      </a:lnTo>
                      <a:lnTo>
                        <a:pt x="225" y="196"/>
                      </a:lnTo>
                      <a:lnTo>
                        <a:pt x="224" y="193"/>
                      </a:lnTo>
                      <a:lnTo>
                        <a:pt x="221" y="190"/>
                      </a:lnTo>
                      <a:lnTo>
                        <a:pt x="213" y="187"/>
                      </a:lnTo>
                      <a:lnTo>
                        <a:pt x="203" y="187"/>
                      </a:lnTo>
                      <a:lnTo>
                        <a:pt x="194" y="187"/>
                      </a:lnTo>
                      <a:lnTo>
                        <a:pt x="194" y="184"/>
                      </a:lnTo>
                      <a:lnTo>
                        <a:pt x="195" y="182"/>
                      </a:lnTo>
                      <a:lnTo>
                        <a:pt x="198" y="177"/>
                      </a:lnTo>
                      <a:lnTo>
                        <a:pt x="207" y="172"/>
                      </a:lnTo>
                      <a:lnTo>
                        <a:pt x="211" y="167"/>
                      </a:lnTo>
                      <a:lnTo>
                        <a:pt x="215" y="166"/>
                      </a:lnTo>
                      <a:lnTo>
                        <a:pt x="225" y="166"/>
                      </a:lnTo>
                      <a:lnTo>
                        <a:pt x="230" y="164"/>
                      </a:lnTo>
                      <a:lnTo>
                        <a:pt x="234" y="164"/>
                      </a:lnTo>
                      <a:lnTo>
                        <a:pt x="243" y="159"/>
                      </a:lnTo>
                      <a:lnTo>
                        <a:pt x="247" y="156"/>
                      </a:lnTo>
                      <a:lnTo>
                        <a:pt x="247" y="153"/>
                      </a:lnTo>
                      <a:lnTo>
                        <a:pt x="247" y="149"/>
                      </a:lnTo>
                      <a:lnTo>
                        <a:pt x="245" y="144"/>
                      </a:lnTo>
                      <a:lnTo>
                        <a:pt x="245" y="140"/>
                      </a:lnTo>
                      <a:lnTo>
                        <a:pt x="245" y="136"/>
                      </a:lnTo>
                      <a:lnTo>
                        <a:pt x="247" y="132"/>
                      </a:lnTo>
                      <a:lnTo>
                        <a:pt x="244" y="127"/>
                      </a:lnTo>
                      <a:lnTo>
                        <a:pt x="243" y="124"/>
                      </a:lnTo>
                      <a:lnTo>
                        <a:pt x="241" y="124"/>
                      </a:lnTo>
                      <a:lnTo>
                        <a:pt x="240" y="124"/>
                      </a:lnTo>
                      <a:lnTo>
                        <a:pt x="238" y="122"/>
                      </a:lnTo>
                      <a:lnTo>
                        <a:pt x="238" y="117"/>
                      </a:lnTo>
                      <a:lnTo>
                        <a:pt x="240" y="114"/>
                      </a:lnTo>
                      <a:lnTo>
                        <a:pt x="238" y="112"/>
                      </a:lnTo>
                      <a:lnTo>
                        <a:pt x="237" y="109"/>
                      </a:lnTo>
                      <a:lnTo>
                        <a:pt x="235" y="107"/>
                      </a:lnTo>
                      <a:lnTo>
                        <a:pt x="233" y="106"/>
                      </a:lnTo>
                      <a:lnTo>
                        <a:pt x="231" y="103"/>
                      </a:lnTo>
                      <a:lnTo>
                        <a:pt x="233" y="100"/>
                      </a:lnTo>
                      <a:lnTo>
                        <a:pt x="233" y="97"/>
                      </a:lnTo>
                      <a:lnTo>
                        <a:pt x="237" y="94"/>
                      </a:lnTo>
                      <a:lnTo>
                        <a:pt x="240" y="89"/>
                      </a:lnTo>
                      <a:lnTo>
                        <a:pt x="241" y="84"/>
                      </a:lnTo>
                      <a:lnTo>
                        <a:pt x="241" y="74"/>
                      </a:lnTo>
                      <a:lnTo>
                        <a:pt x="243" y="64"/>
                      </a:lnTo>
                      <a:lnTo>
                        <a:pt x="244" y="60"/>
                      </a:lnTo>
                      <a:lnTo>
                        <a:pt x="247" y="56"/>
                      </a:lnTo>
                      <a:lnTo>
                        <a:pt x="251" y="53"/>
                      </a:lnTo>
                      <a:lnTo>
                        <a:pt x="255" y="50"/>
                      </a:lnTo>
                      <a:lnTo>
                        <a:pt x="258" y="49"/>
                      </a:lnTo>
                      <a:lnTo>
                        <a:pt x="260" y="43"/>
                      </a:lnTo>
                      <a:lnTo>
                        <a:pt x="260" y="40"/>
                      </a:lnTo>
                      <a:lnTo>
                        <a:pt x="258" y="37"/>
                      </a:lnTo>
                      <a:lnTo>
                        <a:pt x="255" y="33"/>
                      </a:lnTo>
                      <a:lnTo>
                        <a:pt x="251" y="30"/>
                      </a:lnTo>
                      <a:lnTo>
                        <a:pt x="248" y="26"/>
                      </a:lnTo>
                      <a:lnTo>
                        <a:pt x="247" y="14"/>
                      </a:lnTo>
                      <a:lnTo>
                        <a:pt x="247" y="4"/>
                      </a:lnTo>
                      <a:lnTo>
                        <a:pt x="235" y="0"/>
                      </a:lnTo>
                      <a:lnTo>
                        <a:pt x="230" y="0"/>
                      </a:lnTo>
                      <a:lnTo>
                        <a:pt x="228" y="0"/>
                      </a:lnTo>
                      <a:lnTo>
                        <a:pt x="225" y="3"/>
                      </a:lnTo>
                      <a:lnTo>
                        <a:pt x="223" y="7"/>
                      </a:lnTo>
                      <a:lnTo>
                        <a:pt x="221" y="13"/>
                      </a:lnTo>
                      <a:lnTo>
                        <a:pt x="220" y="19"/>
                      </a:lnTo>
                      <a:lnTo>
                        <a:pt x="215" y="23"/>
                      </a:lnTo>
                      <a:lnTo>
                        <a:pt x="211" y="26"/>
                      </a:lnTo>
                      <a:lnTo>
                        <a:pt x="205" y="27"/>
                      </a:lnTo>
                      <a:lnTo>
                        <a:pt x="201" y="29"/>
                      </a:lnTo>
                      <a:lnTo>
                        <a:pt x="200" y="30"/>
                      </a:lnTo>
                      <a:lnTo>
                        <a:pt x="200" y="33"/>
                      </a:lnTo>
                      <a:lnTo>
                        <a:pt x="201" y="37"/>
                      </a:lnTo>
                      <a:lnTo>
                        <a:pt x="204" y="40"/>
                      </a:lnTo>
                      <a:lnTo>
                        <a:pt x="207" y="43"/>
                      </a:lnTo>
                      <a:lnTo>
                        <a:pt x="208" y="47"/>
                      </a:lnTo>
                      <a:lnTo>
                        <a:pt x="207" y="51"/>
                      </a:lnTo>
                      <a:lnTo>
                        <a:pt x="204" y="54"/>
                      </a:lnTo>
                      <a:lnTo>
                        <a:pt x="200" y="54"/>
                      </a:lnTo>
                      <a:lnTo>
                        <a:pt x="195" y="54"/>
                      </a:lnTo>
                      <a:lnTo>
                        <a:pt x="190" y="56"/>
                      </a:lnTo>
                      <a:lnTo>
                        <a:pt x="187" y="57"/>
                      </a:lnTo>
                      <a:lnTo>
                        <a:pt x="184" y="59"/>
                      </a:lnTo>
                      <a:lnTo>
                        <a:pt x="181" y="63"/>
                      </a:lnTo>
                      <a:lnTo>
                        <a:pt x="178" y="71"/>
                      </a:lnTo>
                      <a:lnTo>
                        <a:pt x="175" y="74"/>
                      </a:lnTo>
                      <a:lnTo>
                        <a:pt x="171" y="77"/>
                      </a:lnTo>
                      <a:lnTo>
                        <a:pt x="165" y="77"/>
                      </a:lnTo>
                      <a:lnTo>
                        <a:pt x="158" y="77"/>
                      </a:lnTo>
                      <a:lnTo>
                        <a:pt x="145" y="76"/>
                      </a:lnTo>
                      <a:lnTo>
                        <a:pt x="135" y="77"/>
                      </a:lnTo>
                      <a:lnTo>
                        <a:pt x="131" y="77"/>
                      </a:lnTo>
                      <a:lnTo>
                        <a:pt x="128" y="76"/>
                      </a:lnTo>
                      <a:lnTo>
                        <a:pt x="124" y="73"/>
                      </a:lnTo>
                      <a:lnTo>
                        <a:pt x="121" y="69"/>
                      </a:lnTo>
                      <a:lnTo>
                        <a:pt x="118" y="64"/>
                      </a:lnTo>
                      <a:lnTo>
                        <a:pt x="115" y="60"/>
                      </a:lnTo>
                      <a:lnTo>
                        <a:pt x="113" y="61"/>
                      </a:lnTo>
                      <a:lnTo>
                        <a:pt x="110" y="64"/>
                      </a:lnTo>
                      <a:lnTo>
                        <a:pt x="110" y="69"/>
                      </a:lnTo>
                      <a:lnTo>
                        <a:pt x="110" y="74"/>
                      </a:lnTo>
                      <a:lnTo>
                        <a:pt x="110" y="84"/>
                      </a:lnTo>
                      <a:lnTo>
                        <a:pt x="108" y="93"/>
                      </a:lnTo>
                      <a:lnTo>
                        <a:pt x="107" y="96"/>
                      </a:lnTo>
                      <a:lnTo>
                        <a:pt x="104" y="99"/>
                      </a:lnTo>
                      <a:lnTo>
                        <a:pt x="101" y="100"/>
                      </a:lnTo>
                      <a:lnTo>
                        <a:pt x="97" y="100"/>
                      </a:lnTo>
                      <a:lnTo>
                        <a:pt x="95" y="99"/>
                      </a:lnTo>
                      <a:lnTo>
                        <a:pt x="93" y="96"/>
                      </a:lnTo>
                      <a:lnTo>
                        <a:pt x="91" y="94"/>
                      </a:lnTo>
                      <a:lnTo>
                        <a:pt x="90" y="94"/>
                      </a:lnTo>
                      <a:lnTo>
                        <a:pt x="88" y="94"/>
                      </a:lnTo>
                      <a:lnTo>
                        <a:pt x="87" y="97"/>
                      </a:lnTo>
                      <a:lnTo>
                        <a:pt x="85" y="102"/>
                      </a:lnTo>
                      <a:lnTo>
                        <a:pt x="81" y="103"/>
                      </a:lnTo>
                      <a:lnTo>
                        <a:pt x="78" y="103"/>
                      </a:lnTo>
                      <a:lnTo>
                        <a:pt x="77" y="104"/>
                      </a:lnTo>
                      <a:lnTo>
                        <a:pt x="75" y="107"/>
                      </a:lnTo>
                      <a:lnTo>
                        <a:pt x="75" y="109"/>
                      </a:lnTo>
                      <a:lnTo>
                        <a:pt x="74" y="110"/>
                      </a:lnTo>
                      <a:lnTo>
                        <a:pt x="72" y="112"/>
                      </a:lnTo>
                      <a:lnTo>
                        <a:pt x="70" y="113"/>
                      </a:lnTo>
                      <a:lnTo>
                        <a:pt x="67" y="113"/>
                      </a:lnTo>
                      <a:lnTo>
                        <a:pt x="62" y="112"/>
                      </a:lnTo>
                      <a:lnTo>
                        <a:pt x="52" y="106"/>
                      </a:lnTo>
                      <a:lnTo>
                        <a:pt x="48" y="103"/>
                      </a:lnTo>
                      <a:lnTo>
                        <a:pt x="42" y="102"/>
                      </a:lnTo>
                      <a:lnTo>
                        <a:pt x="37" y="102"/>
                      </a:lnTo>
                      <a:lnTo>
                        <a:pt x="31" y="103"/>
                      </a:lnTo>
                      <a:lnTo>
                        <a:pt x="22" y="109"/>
                      </a:lnTo>
                      <a:lnTo>
                        <a:pt x="14" y="114"/>
                      </a:lnTo>
                      <a:lnTo>
                        <a:pt x="11" y="119"/>
                      </a:lnTo>
                      <a:lnTo>
                        <a:pt x="12" y="123"/>
                      </a:lnTo>
                      <a:lnTo>
                        <a:pt x="15" y="126"/>
                      </a:lnTo>
                      <a:lnTo>
                        <a:pt x="18" y="130"/>
                      </a:lnTo>
                      <a:lnTo>
                        <a:pt x="25" y="139"/>
                      </a:lnTo>
                      <a:lnTo>
                        <a:pt x="27" y="143"/>
                      </a:lnTo>
                      <a:lnTo>
                        <a:pt x="27" y="149"/>
                      </a:lnTo>
                      <a:lnTo>
                        <a:pt x="25" y="153"/>
                      </a:lnTo>
                      <a:lnTo>
                        <a:pt x="22" y="157"/>
                      </a:lnTo>
                      <a:lnTo>
                        <a:pt x="15" y="163"/>
                      </a:lnTo>
                      <a:lnTo>
                        <a:pt x="7" y="170"/>
                      </a:lnTo>
                      <a:lnTo>
                        <a:pt x="0" y="176"/>
                      </a:lnTo>
                      <a:lnTo>
                        <a:pt x="4" y="183"/>
                      </a:lnTo>
                      <a:lnTo>
                        <a:pt x="7" y="187"/>
                      </a:lnTo>
                      <a:lnTo>
                        <a:pt x="10" y="190"/>
                      </a:lnTo>
                      <a:lnTo>
                        <a:pt x="14" y="197"/>
                      </a:lnTo>
                      <a:lnTo>
                        <a:pt x="18" y="202"/>
                      </a:lnTo>
                      <a:lnTo>
                        <a:pt x="20" y="205"/>
                      </a:lnTo>
                      <a:lnTo>
                        <a:pt x="20" y="209"/>
                      </a:lnTo>
                      <a:lnTo>
                        <a:pt x="18" y="216"/>
                      </a:lnTo>
                      <a:lnTo>
                        <a:pt x="18" y="223"/>
                      </a:lnTo>
                      <a:lnTo>
                        <a:pt x="20" y="229"/>
                      </a:lnTo>
                      <a:lnTo>
                        <a:pt x="21" y="235"/>
                      </a:lnTo>
                      <a:lnTo>
                        <a:pt x="21" y="243"/>
                      </a:lnTo>
                      <a:lnTo>
                        <a:pt x="22" y="250"/>
                      </a:lnTo>
                      <a:lnTo>
                        <a:pt x="28" y="263"/>
                      </a:lnTo>
                      <a:lnTo>
                        <a:pt x="34" y="275"/>
                      </a:lnTo>
                      <a:lnTo>
                        <a:pt x="41" y="287"/>
                      </a:lnTo>
                      <a:lnTo>
                        <a:pt x="47" y="302"/>
                      </a:lnTo>
                      <a:lnTo>
                        <a:pt x="52" y="318"/>
                      </a:lnTo>
                      <a:lnTo>
                        <a:pt x="55" y="320"/>
                      </a:lnTo>
                      <a:lnTo>
                        <a:pt x="58" y="323"/>
                      </a:lnTo>
                      <a:lnTo>
                        <a:pt x="64" y="332"/>
                      </a:lnTo>
                      <a:lnTo>
                        <a:pt x="68" y="340"/>
                      </a:lnTo>
                      <a:lnTo>
                        <a:pt x="72" y="346"/>
                      </a:lnTo>
                      <a:lnTo>
                        <a:pt x="77" y="350"/>
                      </a:lnTo>
                      <a:lnTo>
                        <a:pt x="81" y="353"/>
                      </a:lnTo>
                      <a:lnTo>
                        <a:pt x="85" y="355"/>
                      </a:lnTo>
                      <a:lnTo>
                        <a:pt x="90" y="359"/>
                      </a:lnTo>
                      <a:lnTo>
                        <a:pt x="91" y="363"/>
                      </a:lnTo>
                      <a:lnTo>
                        <a:pt x="93" y="369"/>
                      </a:lnTo>
                      <a:lnTo>
                        <a:pt x="94" y="375"/>
                      </a:lnTo>
                      <a:lnTo>
                        <a:pt x="97" y="379"/>
                      </a:lnTo>
                      <a:lnTo>
                        <a:pt x="103" y="382"/>
                      </a:lnTo>
                      <a:lnTo>
                        <a:pt x="110" y="386"/>
                      </a:lnTo>
                      <a:lnTo>
                        <a:pt x="123" y="392"/>
                      </a:lnTo>
                      <a:lnTo>
                        <a:pt x="145" y="405"/>
                      </a:lnTo>
                      <a:lnTo>
                        <a:pt x="155" y="411"/>
                      </a:lnTo>
                      <a:lnTo>
                        <a:pt x="163" y="419"/>
                      </a:lnTo>
                      <a:lnTo>
                        <a:pt x="167" y="425"/>
                      </a:lnTo>
                      <a:lnTo>
                        <a:pt x="173" y="422"/>
                      </a:lnTo>
                      <a:lnTo>
                        <a:pt x="178" y="422"/>
                      </a:lnTo>
                      <a:lnTo>
                        <a:pt x="188" y="423"/>
                      </a:lnTo>
                      <a:lnTo>
                        <a:pt x="197" y="428"/>
                      </a:lnTo>
                      <a:lnTo>
                        <a:pt x="201" y="428"/>
                      </a:lnTo>
                      <a:lnTo>
                        <a:pt x="204" y="428"/>
                      </a:lnTo>
                      <a:lnTo>
                        <a:pt x="205" y="426"/>
                      </a:lnTo>
                      <a:lnTo>
                        <a:pt x="208" y="422"/>
                      </a:lnTo>
                      <a:lnTo>
                        <a:pt x="208" y="418"/>
                      </a:lnTo>
                      <a:lnTo>
                        <a:pt x="210" y="413"/>
                      </a:lnTo>
                      <a:lnTo>
                        <a:pt x="213" y="413"/>
                      </a:lnTo>
                      <a:lnTo>
                        <a:pt x="215" y="412"/>
                      </a:lnTo>
                      <a:lnTo>
                        <a:pt x="220" y="412"/>
                      </a:lnTo>
                      <a:lnTo>
                        <a:pt x="225" y="413"/>
                      </a:lnTo>
                      <a:lnTo>
                        <a:pt x="234" y="418"/>
                      </a:lnTo>
                      <a:lnTo>
                        <a:pt x="240" y="421"/>
                      </a:lnTo>
                      <a:lnTo>
                        <a:pt x="243" y="422"/>
                      </a:lnTo>
                      <a:lnTo>
                        <a:pt x="245" y="421"/>
                      </a:lnTo>
                      <a:lnTo>
                        <a:pt x="250" y="416"/>
                      </a:lnTo>
                      <a:lnTo>
                        <a:pt x="251" y="411"/>
                      </a:lnTo>
                      <a:lnTo>
                        <a:pt x="251" y="409"/>
                      </a:lnTo>
                      <a:lnTo>
                        <a:pt x="254" y="408"/>
                      </a:lnTo>
                      <a:lnTo>
                        <a:pt x="260" y="406"/>
                      </a:lnTo>
                      <a:lnTo>
                        <a:pt x="261" y="405"/>
                      </a:lnTo>
                      <a:lnTo>
                        <a:pt x="264" y="405"/>
                      </a:lnTo>
                      <a:lnTo>
                        <a:pt x="268" y="401"/>
                      </a:lnTo>
                      <a:lnTo>
                        <a:pt x="270" y="395"/>
                      </a:lnTo>
                      <a:lnTo>
                        <a:pt x="268" y="391"/>
                      </a:lnTo>
                      <a:lnTo>
                        <a:pt x="264" y="386"/>
                      </a:lnTo>
                      <a:lnTo>
                        <a:pt x="255" y="382"/>
                      </a:lnTo>
                      <a:lnTo>
                        <a:pt x="243" y="378"/>
                      </a:lnTo>
                      <a:lnTo>
                        <a:pt x="238" y="375"/>
                      </a:lnTo>
                      <a:lnTo>
                        <a:pt x="234" y="372"/>
                      </a:lnTo>
                      <a:lnTo>
                        <a:pt x="233" y="366"/>
                      </a:lnTo>
                      <a:lnTo>
                        <a:pt x="234" y="360"/>
                      </a:lnTo>
                      <a:lnTo>
                        <a:pt x="238" y="356"/>
                      </a:lnTo>
                      <a:lnTo>
                        <a:pt x="243" y="355"/>
                      </a:lnTo>
                      <a:lnTo>
                        <a:pt x="254" y="353"/>
                      </a:lnTo>
                      <a:lnTo>
                        <a:pt x="261" y="352"/>
                      </a:lnTo>
                      <a:lnTo>
                        <a:pt x="263" y="350"/>
                      </a:lnTo>
                      <a:lnTo>
                        <a:pt x="265" y="348"/>
                      </a:lnTo>
                      <a:lnTo>
                        <a:pt x="268" y="343"/>
                      </a:lnTo>
                      <a:lnTo>
                        <a:pt x="273" y="339"/>
                      </a:lnTo>
                      <a:lnTo>
                        <a:pt x="277" y="339"/>
                      </a:lnTo>
                      <a:lnTo>
                        <a:pt x="284" y="342"/>
                      </a:lnTo>
                      <a:lnTo>
                        <a:pt x="293" y="343"/>
                      </a:lnTo>
                      <a:lnTo>
                        <a:pt x="301" y="345"/>
                      </a:lnTo>
                      <a:lnTo>
                        <a:pt x="308" y="336"/>
                      </a:lnTo>
                      <a:lnTo>
                        <a:pt x="317" y="328"/>
                      </a:lnTo>
                      <a:close/>
                    </a:path>
                  </a:pathLst>
                </a:custGeom>
                <a:solidFill>
                  <a:srgbClr val="808080">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05" name="Freeform 50"/>
                <p:cNvSpPr>
                  <a:spLocks noChangeAspect="1"/>
                </p:cNvSpPr>
                <p:nvPr/>
              </p:nvSpPr>
              <p:spPr bwMode="auto">
                <a:xfrm>
                  <a:off x="2421941" y="4693249"/>
                  <a:ext cx="352396" cy="672972"/>
                </a:xfrm>
                <a:custGeom>
                  <a:avLst/>
                  <a:gdLst>
                    <a:gd name="T0" fmla="*/ 2147483647 w 198"/>
                    <a:gd name="T1" fmla="*/ 2147483647 h 310"/>
                    <a:gd name="T2" fmla="*/ 2147483647 w 198"/>
                    <a:gd name="T3" fmla="*/ 2147483647 h 310"/>
                    <a:gd name="T4" fmla="*/ 2147483647 w 198"/>
                    <a:gd name="T5" fmla="*/ 2147483647 h 310"/>
                    <a:gd name="T6" fmla="*/ 2147483647 w 198"/>
                    <a:gd name="T7" fmla="*/ 2147483647 h 310"/>
                    <a:gd name="T8" fmla="*/ 2147483647 w 198"/>
                    <a:gd name="T9" fmla="*/ 2147483647 h 310"/>
                    <a:gd name="T10" fmla="*/ 2147483647 w 198"/>
                    <a:gd name="T11" fmla="*/ 2147483647 h 310"/>
                    <a:gd name="T12" fmla="*/ 2147483647 w 198"/>
                    <a:gd name="T13" fmla="*/ 2147483647 h 310"/>
                    <a:gd name="T14" fmla="*/ 2147483647 w 198"/>
                    <a:gd name="T15" fmla="*/ 2147483647 h 310"/>
                    <a:gd name="T16" fmla="*/ 2147483647 w 198"/>
                    <a:gd name="T17" fmla="*/ 2147483647 h 310"/>
                    <a:gd name="T18" fmla="*/ 2147483647 w 198"/>
                    <a:gd name="T19" fmla="*/ 2147483647 h 310"/>
                    <a:gd name="T20" fmla="*/ 2147483647 w 198"/>
                    <a:gd name="T21" fmla="*/ 2147483647 h 310"/>
                    <a:gd name="T22" fmla="*/ 2147483647 w 198"/>
                    <a:gd name="T23" fmla="*/ 2147483647 h 310"/>
                    <a:gd name="T24" fmla="*/ 2147483647 w 198"/>
                    <a:gd name="T25" fmla="*/ 2147483647 h 310"/>
                    <a:gd name="T26" fmla="*/ 2147483647 w 198"/>
                    <a:gd name="T27" fmla="*/ 2147483647 h 310"/>
                    <a:gd name="T28" fmla="*/ 2147483647 w 198"/>
                    <a:gd name="T29" fmla="*/ 2147483647 h 310"/>
                    <a:gd name="T30" fmla="*/ 2147483647 w 198"/>
                    <a:gd name="T31" fmla="*/ 2147483647 h 310"/>
                    <a:gd name="T32" fmla="*/ 2147483647 w 198"/>
                    <a:gd name="T33" fmla="*/ 2147483647 h 310"/>
                    <a:gd name="T34" fmla="*/ 2147483647 w 198"/>
                    <a:gd name="T35" fmla="*/ 2147483647 h 310"/>
                    <a:gd name="T36" fmla="*/ 2147483647 w 198"/>
                    <a:gd name="T37" fmla="*/ 2147483647 h 310"/>
                    <a:gd name="T38" fmla="*/ 2147483647 w 198"/>
                    <a:gd name="T39" fmla="*/ 2147483647 h 310"/>
                    <a:gd name="T40" fmla="*/ 2147483647 w 198"/>
                    <a:gd name="T41" fmla="*/ 2147483647 h 310"/>
                    <a:gd name="T42" fmla="*/ 2147483647 w 198"/>
                    <a:gd name="T43" fmla="*/ 2147483647 h 310"/>
                    <a:gd name="T44" fmla="*/ 2147483647 w 198"/>
                    <a:gd name="T45" fmla="*/ 2147483647 h 310"/>
                    <a:gd name="T46" fmla="*/ 2147483647 w 198"/>
                    <a:gd name="T47" fmla="*/ 2147483647 h 310"/>
                    <a:gd name="T48" fmla="*/ 2147483647 w 198"/>
                    <a:gd name="T49" fmla="*/ 2147483647 h 310"/>
                    <a:gd name="T50" fmla="*/ 2147483647 w 198"/>
                    <a:gd name="T51" fmla="*/ 2147483647 h 310"/>
                    <a:gd name="T52" fmla="*/ 2147483647 w 198"/>
                    <a:gd name="T53" fmla="*/ 2147483647 h 310"/>
                    <a:gd name="T54" fmla="*/ 2147483647 w 198"/>
                    <a:gd name="T55" fmla="*/ 2147483647 h 310"/>
                    <a:gd name="T56" fmla="*/ 2147483647 w 198"/>
                    <a:gd name="T57" fmla="*/ 2147483647 h 310"/>
                    <a:gd name="T58" fmla="*/ 2147483647 w 198"/>
                    <a:gd name="T59" fmla="*/ 2147483647 h 310"/>
                    <a:gd name="T60" fmla="*/ 0 w 198"/>
                    <a:gd name="T61" fmla="*/ 0 h 310"/>
                    <a:gd name="T62" fmla="*/ 2147483647 w 198"/>
                    <a:gd name="T63" fmla="*/ 2147483647 h 310"/>
                    <a:gd name="T64" fmla="*/ 2147483647 w 198"/>
                    <a:gd name="T65" fmla="*/ 2147483647 h 310"/>
                    <a:gd name="T66" fmla="*/ 2147483647 w 198"/>
                    <a:gd name="T67" fmla="*/ 2147483647 h 310"/>
                    <a:gd name="T68" fmla="*/ 2147483647 w 198"/>
                    <a:gd name="T69" fmla="*/ 2147483647 h 310"/>
                    <a:gd name="T70" fmla="*/ 2147483647 w 198"/>
                    <a:gd name="T71" fmla="*/ 2147483647 h 310"/>
                    <a:gd name="T72" fmla="*/ 2147483647 w 198"/>
                    <a:gd name="T73" fmla="*/ 2147483647 h 310"/>
                    <a:gd name="T74" fmla="*/ 2147483647 w 198"/>
                    <a:gd name="T75" fmla="*/ 2147483647 h 310"/>
                    <a:gd name="T76" fmla="*/ 2147483647 w 198"/>
                    <a:gd name="T77" fmla="*/ 2147483647 h 310"/>
                    <a:gd name="T78" fmla="*/ 2147483647 w 198"/>
                    <a:gd name="T79" fmla="*/ 2147483647 h 310"/>
                    <a:gd name="T80" fmla="*/ 2147483647 w 198"/>
                    <a:gd name="T81" fmla="*/ 2147483647 h 310"/>
                    <a:gd name="T82" fmla="*/ 2147483647 w 198"/>
                    <a:gd name="T83" fmla="*/ 2147483647 h 310"/>
                    <a:gd name="T84" fmla="*/ 2147483647 w 198"/>
                    <a:gd name="T85" fmla="*/ 2147483647 h 310"/>
                    <a:gd name="T86" fmla="*/ 2147483647 w 198"/>
                    <a:gd name="T87" fmla="*/ 2147483647 h 310"/>
                    <a:gd name="T88" fmla="*/ 2147483647 w 198"/>
                    <a:gd name="T89" fmla="*/ 2147483647 h 310"/>
                    <a:gd name="T90" fmla="*/ 2147483647 w 198"/>
                    <a:gd name="T91" fmla="*/ 2147483647 h 310"/>
                    <a:gd name="T92" fmla="*/ 2147483647 w 198"/>
                    <a:gd name="T93" fmla="*/ 2147483647 h 310"/>
                    <a:gd name="T94" fmla="*/ 2147483647 w 198"/>
                    <a:gd name="T95" fmla="*/ 2147483647 h 310"/>
                    <a:gd name="T96" fmla="*/ 2147483647 w 198"/>
                    <a:gd name="T97" fmla="*/ 2147483647 h 310"/>
                    <a:gd name="T98" fmla="*/ 2147483647 w 198"/>
                    <a:gd name="T99" fmla="*/ 2147483647 h 310"/>
                    <a:gd name="T100" fmla="*/ 2147483647 w 198"/>
                    <a:gd name="T101" fmla="*/ 2147483647 h 310"/>
                    <a:gd name="T102" fmla="*/ 2147483647 w 198"/>
                    <a:gd name="T103" fmla="*/ 2147483647 h 310"/>
                    <a:gd name="T104" fmla="*/ 2147483647 w 198"/>
                    <a:gd name="T105" fmla="*/ 2147483647 h 310"/>
                    <a:gd name="T106" fmla="*/ 2147483647 w 198"/>
                    <a:gd name="T107" fmla="*/ 2147483647 h 310"/>
                    <a:gd name="T108" fmla="*/ 2147483647 w 198"/>
                    <a:gd name="T109" fmla="*/ 2147483647 h 310"/>
                    <a:gd name="T110" fmla="*/ 2147483647 w 198"/>
                    <a:gd name="T111" fmla="*/ 2147483647 h 310"/>
                    <a:gd name="T112" fmla="*/ 2147483647 w 198"/>
                    <a:gd name="T113" fmla="*/ 2147483647 h 310"/>
                    <a:gd name="T114" fmla="*/ 2147483647 w 198"/>
                    <a:gd name="T115" fmla="*/ 2147483647 h 310"/>
                    <a:gd name="T116" fmla="*/ 2147483647 w 198"/>
                    <a:gd name="T117" fmla="*/ 2147483647 h 310"/>
                    <a:gd name="T118" fmla="*/ 2147483647 w 198"/>
                    <a:gd name="T119" fmla="*/ 2147483647 h 310"/>
                    <a:gd name="T120" fmla="*/ 2147483647 w 198"/>
                    <a:gd name="T121" fmla="*/ 2147483647 h 31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98"/>
                    <a:gd name="T184" fmla="*/ 0 h 310"/>
                    <a:gd name="T185" fmla="*/ 198 w 198"/>
                    <a:gd name="T186" fmla="*/ 310 h 31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98" h="310">
                      <a:moveTo>
                        <a:pt x="198" y="301"/>
                      </a:moveTo>
                      <a:lnTo>
                        <a:pt x="198" y="301"/>
                      </a:lnTo>
                      <a:lnTo>
                        <a:pt x="198" y="299"/>
                      </a:lnTo>
                      <a:lnTo>
                        <a:pt x="198" y="296"/>
                      </a:lnTo>
                      <a:lnTo>
                        <a:pt x="196" y="290"/>
                      </a:lnTo>
                      <a:lnTo>
                        <a:pt x="188" y="283"/>
                      </a:lnTo>
                      <a:lnTo>
                        <a:pt x="181" y="276"/>
                      </a:lnTo>
                      <a:lnTo>
                        <a:pt x="178" y="271"/>
                      </a:lnTo>
                      <a:lnTo>
                        <a:pt x="176" y="267"/>
                      </a:lnTo>
                      <a:lnTo>
                        <a:pt x="175" y="264"/>
                      </a:lnTo>
                      <a:lnTo>
                        <a:pt x="176" y="261"/>
                      </a:lnTo>
                      <a:lnTo>
                        <a:pt x="179" y="256"/>
                      </a:lnTo>
                      <a:lnTo>
                        <a:pt x="183" y="251"/>
                      </a:lnTo>
                      <a:lnTo>
                        <a:pt x="186" y="247"/>
                      </a:lnTo>
                      <a:lnTo>
                        <a:pt x="188" y="243"/>
                      </a:lnTo>
                      <a:lnTo>
                        <a:pt x="188" y="240"/>
                      </a:lnTo>
                      <a:lnTo>
                        <a:pt x="185" y="234"/>
                      </a:lnTo>
                      <a:lnTo>
                        <a:pt x="181" y="230"/>
                      </a:lnTo>
                      <a:lnTo>
                        <a:pt x="178" y="224"/>
                      </a:lnTo>
                      <a:lnTo>
                        <a:pt x="176" y="220"/>
                      </a:lnTo>
                      <a:lnTo>
                        <a:pt x="176" y="216"/>
                      </a:lnTo>
                      <a:lnTo>
                        <a:pt x="179" y="208"/>
                      </a:lnTo>
                      <a:lnTo>
                        <a:pt x="181" y="198"/>
                      </a:lnTo>
                      <a:lnTo>
                        <a:pt x="181" y="193"/>
                      </a:lnTo>
                      <a:lnTo>
                        <a:pt x="178" y="188"/>
                      </a:lnTo>
                      <a:lnTo>
                        <a:pt x="175" y="184"/>
                      </a:lnTo>
                      <a:lnTo>
                        <a:pt x="169" y="184"/>
                      </a:lnTo>
                      <a:lnTo>
                        <a:pt x="165" y="186"/>
                      </a:lnTo>
                      <a:lnTo>
                        <a:pt x="163" y="190"/>
                      </a:lnTo>
                      <a:lnTo>
                        <a:pt x="159" y="190"/>
                      </a:lnTo>
                      <a:lnTo>
                        <a:pt x="155" y="187"/>
                      </a:lnTo>
                      <a:lnTo>
                        <a:pt x="151" y="183"/>
                      </a:lnTo>
                      <a:lnTo>
                        <a:pt x="149" y="178"/>
                      </a:lnTo>
                      <a:lnTo>
                        <a:pt x="149" y="173"/>
                      </a:lnTo>
                      <a:lnTo>
                        <a:pt x="151" y="168"/>
                      </a:lnTo>
                      <a:lnTo>
                        <a:pt x="153" y="163"/>
                      </a:lnTo>
                      <a:lnTo>
                        <a:pt x="153" y="158"/>
                      </a:lnTo>
                      <a:lnTo>
                        <a:pt x="151" y="153"/>
                      </a:lnTo>
                      <a:lnTo>
                        <a:pt x="146" y="150"/>
                      </a:lnTo>
                      <a:lnTo>
                        <a:pt x="141" y="147"/>
                      </a:lnTo>
                      <a:lnTo>
                        <a:pt x="138" y="144"/>
                      </a:lnTo>
                      <a:lnTo>
                        <a:pt x="136" y="143"/>
                      </a:lnTo>
                      <a:lnTo>
                        <a:pt x="135" y="140"/>
                      </a:lnTo>
                      <a:lnTo>
                        <a:pt x="135" y="138"/>
                      </a:lnTo>
                      <a:lnTo>
                        <a:pt x="138" y="134"/>
                      </a:lnTo>
                      <a:lnTo>
                        <a:pt x="139" y="130"/>
                      </a:lnTo>
                      <a:lnTo>
                        <a:pt x="141" y="125"/>
                      </a:lnTo>
                      <a:lnTo>
                        <a:pt x="129" y="123"/>
                      </a:lnTo>
                      <a:lnTo>
                        <a:pt x="123" y="120"/>
                      </a:lnTo>
                      <a:lnTo>
                        <a:pt x="119" y="118"/>
                      </a:lnTo>
                      <a:lnTo>
                        <a:pt x="116" y="114"/>
                      </a:lnTo>
                      <a:lnTo>
                        <a:pt x="115" y="110"/>
                      </a:lnTo>
                      <a:lnTo>
                        <a:pt x="113" y="105"/>
                      </a:lnTo>
                      <a:lnTo>
                        <a:pt x="111" y="101"/>
                      </a:lnTo>
                      <a:lnTo>
                        <a:pt x="103" y="93"/>
                      </a:lnTo>
                      <a:lnTo>
                        <a:pt x="93" y="87"/>
                      </a:lnTo>
                      <a:lnTo>
                        <a:pt x="71" y="74"/>
                      </a:lnTo>
                      <a:lnTo>
                        <a:pt x="58" y="68"/>
                      </a:lnTo>
                      <a:lnTo>
                        <a:pt x="51" y="64"/>
                      </a:lnTo>
                      <a:lnTo>
                        <a:pt x="45" y="61"/>
                      </a:lnTo>
                      <a:lnTo>
                        <a:pt x="42" y="57"/>
                      </a:lnTo>
                      <a:lnTo>
                        <a:pt x="41" y="51"/>
                      </a:lnTo>
                      <a:lnTo>
                        <a:pt x="39" y="45"/>
                      </a:lnTo>
                      <a:lnTo>
                        <a:pt x="38" y="41"/>
                      </a:lnTo>
                      <a:lnTo>
                        <a:pt x="33" y="37"/>
                      </a:lnTo>
                      <a:lnTo>
                        <a:pt x="29" y="35"/>
                      </a:lnTo>
                      <a:lnTo>
                        <a:pt x="25" y="32"/>
                      </a:lnTo>
                      <a:lnTo>
                        <a:pt x="20" y="28"/>
                      </a:lnTo>
                      <a:lnTo>
                        <a:pt x="16" y="22"/>
                      </a:lnTo>
                      <a:lnTo>
                        <a:pt x="12" y="14"/>
                      </a:lnTo>
                      <a:lnTo>
                        <a:pt x="6" y="5"/>
                      </a:lnTo>
                      <a:lnTo>
                        <a:pt x="3" y="2"/>
                      </a:lnTo>
                      <a:lnTo>
                        <a:pt x="0" y="0"/>
                      </a:lnTo>
                      <a:lnTo>
                        <a:pt x="3" y="11"/>
                      </a:lnTo>
                      <a:lnTo>
                        <a:pt x="6" y="27"/>
                      </a:lnTo>
                      <a:lnTo>
                        <a:pt x="8" y="35"/>
                      </a:lnTo>
                      <a:lnTo>
                        <a:pt x="12" y="42"/>
                      </a:lnTo>
                      <a:lnTo>
                        <a:pt x="19" y="57"/>
                      </a:lnTo>
                      <a:lnTo>
                        <a:pt x="23" y="62"/>
                      </a:lnTo>
                      <a:lnTo>
                        <a:pt x="28" y="70"/>
                      </a:lnTo>
                      <a:lnTo>
                        <a:pt x="30" y="73"/>
                      </a:lnTo>
                      <a:lnTo>
                        <a:pt x="32" y="75"/>
                      </a:lnTo>
                      <a:lnTo>
                        <a:pt x="33" y="80"/>
                      </a:lnTo>
                      <a:lnTo>
                        <a:pt x="35" y="84"/>
                      </a:lnTo>
                      <a:lnTo>
                        <a:pt x="36" y="87"/>
                      </a:lnTo>
                      <a:lnTo>
                        <a:pt x="39" y="88"/>
                      </a:lnTo>
                      <a:lnTo>
                        <a:pt x="45" y="91"/>
                      </a:lnTo>
                      <a:lnTo>
                        <a:pt x="51" y="97"/>
                      </a:lnTo>
                      <a:lnTo>
                        <a:pt x="55" y="103"/>
                      </a:lnTo>
                      <a:lnTo>
                        <a:pt x="59" y="110"/>
                      </a:lnTo>
                      <a:lnTo>
                        <a:pt x="63" y="117"/>
                      </a:lnTo>
                      <a:lnTo>
                        <a:pt x="72" y="128"/>
                      </a:lnTo>
                      <a:lnTo>
                        <a:pt x="76" y="133"/>
                      </a:lnTo>
                      <a:lnTo>
                        <a:pt x="81" y="135"/>
                      </a:lnTo>
                      <a:lnTo>
                        <a:pt x="91" y="140"/>
                      </a:lnTo>
                      <a:lnTo>
                        <a:pt x="93" y="141"/>
                      </a:lnTo>
                      <a:lnTo>
                        <a:pt x="96" y="144"/>
                      </a:lnTo>
                      <a:lnTo>
                        <a:pt x="98" y="147"/>
                      </a:lnTo>
                      <a:lnTo>
                        <a:pt x="96" y="150"/>
                      </a:lnTo>
                      <a:lnTo>
                        <a:pt x="93" y="150"/>
                      </a:lnTo>
                      <a:lnTo>
                        <a:pt x="89" y="151"/>
                      </a:lnTo>
                      <a:lnTo>
                        <a:pt x="82" y="151"/>
                      </a:lnTo>
                      <a:lnTo>
                        <a:pt x="79" y="153"/>
                      </a:lnTo>
                      <a:lnTo>
                        <a:pt x="78" y="154"/>
                      </a:lnTo>
                      <a:lnTo>
                        <a:pt x="79" y="155"/>
                      </a:lnTo>
                      <a:lnTo>
                        <a:pt x="82" y="157"/>
                      </a:lnTo>
                      <a:lnTo>
                        <a:pt x="91" y="161"/>
                      </a:lnTo>
                      <a:lnTo>
                        <a:pt x="96" y="164"/>
                      </a:lnTo>
                      <a:lnTo>
                        <a:pt x="98" y="167"/>
                      </a:lnTo>
                      <a:lnTo>
                        <a:pt x="99" y="170"/>
                      </a:lnTo>
                      <a:lnTo>
                        <a:pt x="99" y="173"/>
                      </a:lnTo>
                      <a:lnTo>
                        <a:pt x="98" y="173"/>
                      </a:lnTo>
                      <a:lnTo>
                        <a:pt x="96" y="173"/>
                      </a:lnTo>
                      <a:lnTo>
                        <a:pt x="95" y="173"/>
                      </a:lnTo>
                      <a:lnTo>
                        <a:pt x="92" y="176"/>
                      </a:lnTo>
                      <a:lnTo>
                        <a:pt x="91" y="177"/>
                      </a:lnTo>
                      <a:lnTo>
                        <a:pt x="89" y="180"/>
                      </a:lnTo>
                      <a:lnTo>
                        <a:pt x="91" y="184"/>
                      </a:lnTo>
                      <a:lnTo>
                        <a:pt x="95" y="190"/>
                      </a:lnTo>
                      <a:lnTo>
                        <a:pt x="99" y="196"/>
                      </a:lnTo>
                      <a:lnTo>
                        <a:pt x="103" y="203"/>
                      </a:lnTo>
                      <a:lnTo>
                        <a:pt x="106" y="210"/>
                      </a:lnTo>
                      <a:lnTo>
                        <a:pt x="111" y="224"/>
                      </a:lnTo>
                      <a:lnTo>
                        <a:pt x="115" y="238"/>
                      </a:lnTo>
                      <a:lnTo>
                        <a:pt x="118" y="248"/>
                      </a:lnTo>
                      <a:lnTo>
                        <a:pt x="119" y="253"/>
                      </a:lnTo>
                      <a:lnTo>
                        <a:pt x="121" y="258"/>
                      </a:lnTo>
                      <a:lnTo>
                        <a:pt x="128" y="267"/>
                      </a:lnTo>
                      <a:lnTo>
                        <a:pt x="136" y="274"/>
                      </a:lnTo>
                      <a:lnTo>
                        <a:pt x="142" y="280"/>
                      </a:lnTo>
                      <a:lnTo>
                        <a:pt x="148" y="287"/>
                      </a:lnTo>
                      <a:lnTo>
                        <a:pt x="152" y="293"/>
                      </a:lnTo>
                      <a:lnTo>
                        <a:pt x="158" y="299"/>
                      </a:lnTo>
                      <a:lnTo>
                        <a:pt x="165" y="303"/>
                      </a:lnTo>
                      <a:lnTo>
                        <a:pt x="172" y="306"/>
                      </a:lnTo>
                      <a:lnTo>
                        <a:pt x="178" y="310"/>
                      </a:lnTo>
                      <a:lnTo>
                        <a:pt x="189" y="309"/>
                      </a:lnTo>
                      <a:lnTo>
                        <a:pt x="193" y="306"/>
                      </a:lnTo>
                      <a:lnTo>
                        <a:pt x="198" y="301"/>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06" name="Freeform 51"/>
                <p:cNvSpPr>
                  <a:spLocks noChangeAspect="1"/>
                </p:cNvSpPr>
                <p:nvPr/>
              </p:nvSpPr>
              <p:spPr bwMode="auto">
                <a:xfrm>
                  <a:off x="2627374" y="4648955"/>
                  <a:ext cx="496200" cy="735841"/>
                </a:xfrm>
                <a:custGeom>
                  <a:avLst/>
                  <a:gdLst>
                    <a:gd name="T0" fmla="*/ 2147483647 w 279"/>
                    <a:gd name="T1" fmla="*/ 2147483647 h 338"/>
                    <a:gd name="T2" fmla="*/ 2147483647 w 279"/>
                    <a:gd name="T3" fmla="*/ 2147483647 h 338"/>
                    <a:gd name="T4" fmla="*/ 2147483647 w 279"/>
                    <a:gd name="T5" fmla="*/ 2147483647 h 338"/>
                    <a:gd name="T6" fmla="*/ 2147483647 w 279"/>
                    <a:gd name="T7" fmla="*/ 2147483647 h 338"/>
                    <a:gd name="T8" fmla="*/ 2147483647 w 279"/>
                    <a:gd name="T9" fmla="*/ 2147483647 h 338"/>
                    <a:gd name="T10" fmla="*/ 2147483647 w 279"/>
                    <a:gd name="T11" fmla="*/ 2147483647 h 338"/>
                    <a:gd name="T12" fmla="*/ 2147483647 w 279"/>
                    <a:gd name="T13" fmla="*/ 2147483647 h 338"/>
                    <a:gd name="T14" fmla="*/ 2147483647 w 279"/>
                    <a:gd name="T15" fmla="*/ 2147483647 h 338"/>
                    <a:gd name="T16" fmla="*/ 2147483647 w 279"/>
                    <a:gd name="T17" fmla="*/ 2147483647 h 338"/>
                    <a:gd name="T18" fmla="*/ 2147483647 w 279"/>
                    <a:gd name="T19" fmla="*/ 2147483647 h 338"/>
                    <a:gd name="T20" fmla="*/ 2147483647 w 279"/>
                    <a:gd name="T21" fmla="*/ 2147483647 h 338"/>
                    <a:gd name="T22" fmla="*/ 2147483647 w 279"/>
                    <a:gd name="T23" fmla="*/ 2147483647 h 338"/>
                    <a:gd name="T24" fmla="*/ 2147483647 w 279"/>
                    <a:gd name="T25" fmla="*/ 2147483647 h 338"/>
                    <a:gd name="T26" fmla="*/ 2147483647 w 279"/>
                    <a:gd name="T27" fmla="*/ 2147483647 h 338"/>
                    <a:gd name="T28" fmla="*/ 2147483647 w 279"/>
                    <a:gd name="T29" fmla="*/ 2147483647 h 338"/>
                    <a:gd name="T30" fmla="*/ 2147483647 w 279"/>
                    <a:gd name="T31" fmla="*/ 2147483647 h 338"/>
                    <a:gd name="T32" fmla="*/ 2147483647 w 279"/>
                    <a:gd name="T33" fmla="*/ 2147483647 h 338"/>
                    <a:gd name="T34" fmla="*/ 0 w 279"/>
                    <a:gd name="T35" fmla="*/ 2147483647 h 338"/>
                    <a:gd name="T36" fmla="*/ 2147483647 w 279"/>
                    <a:gd name="T37" fmla="*/ 2147483647 h 338"/>
                    <a:gd name="T38" fmla="*/ 2147483647 w 279"/>
                    <a:gd name="T39" fmla="*/ 2147483647 h 338"/>
                    <a:gd name="T40" fmla="*/ 2147483647 w 279"/>
                    <a:gd name="T41" fmla="*/ 2147483647 h 338"/>
                    <a:gd name="T42" fmla="*/ 2147483647 w 279"/>
                    <a:gd name="T43" fmla="*/ 2147483647 h 338"/>
                    <a:gd name="T44" fmla="*/ 2147483647 w 279"/>
                    <a:gd name="T45" fmla="*/ 2147483647 h 338"/>
                    <a:gd name="T46" fmla="*/ 2147483647 w 279"/>
                    <a:gd name="T47" fmla="*/ 2147483647 h 338"/>
                    <a:gd name="T48" fmla="*/ 2147483647 w 279"/>
                    <a:gd name="T49" fmla="*/ 2147483647 h 338"/>
                    <a:gd name="T50" fmla="*/ 2147483647 w 279"/>
                    <a:gd name="T51" fmla="*/ 2147483647 h 338"/>
                    <a:gd name="T52" fmla="*/ 2147483647 w 279"/>
                    <a:gd name="T53" fmla="*/ 2147483647 h 338"/>
                    <a:gd name="T54" fmla="*/ 2147483647 w 279"/>
                    <a:gd name="T55" fmla="*/ 2147483647 h 338"/>
                    <a:gd name="T56" fmla="*/ 2147483647 w 279"/>
                    <a:gd name="T57" fmla="*/ 2147483647 h 338"/>
                    <a:gd name="T58" fmla="*/ 2147483647 w 279"/>
                    <a:gd name="T59" fmla="*/ 2147483647 h 338"/>
                    <a:gd name="T60" fmla="*/ 2147483647 w 279"/>
                    <a:gd name="T61" fmla="*/ 2147483647 h 338"/>
                    <a:gd name="T62" fmla="*/ 2147483647 w 279"/>
                    <a:gd name="T63" fmla="*/ 2147483647 h 338"/>
                    <a:gd name="T64" fmla="*/ 2147483647 w 279"/>
                    <a:gd name="T65" fmla="*/ 2147483647 h 338"/>
                    <a:gd name="T66" fmla="*/ 2147483647 w 279"/>
                    <a:gd name="T67" fmla="*/ 2147483647 h 338"/>
                    <a:gd name="T68" fmla="*/ 2147483647 w 279"/>
                    <a:gd name="T69" fmla="*/ 2147483647 h 338"/>
                    <a:gd name="T70" fmla="*/ 2147483647 w 279"/>
                    <a:gd name="T71" fmla="*/ 2147483647 h 338"/>
                    <a:gd name="T72" fmla="*/ 2147483647 w 279"/>
                    <a:gd name="T73" fmla="*/ 2147483647 h 338"/>
                    <a:gd name="T74" fmla="*/ 2147483647 w 279"/>
                    <a:gd name="T75" fmla="*/ 2147483647 h 338"/>
                    <a:gd name="T76" fmla="*/ 2147483647 w 279"/>
                    <a:gd name="T77" fmla="*/ 2147483647 h 338"/>
                    <a:gd name="T78" fmla="*/ 2147483647 w 279"/>
                    <a:gd name="T79" fmla="*/ 2147483647 h 338"/>
                    <a:gd name="T80" fmla="*/ 2147483647 w 279"/>
                    <a:gd name="T81" fmla="*/ 2147483647 h 338"/>
                    <a:gd name="T82" fmla="*/ 2147483647 w 279"/>
                    <a:gd name="T83" fmla="*/ 2147483647 h 338"/>
                    <a:gd name="T84" fmla="*/ 2147483647 w 279"/>
                    <a:gd name="T85" fmla="*/ 2147483647 h 338"/>
                    <a:gd name="T86" fmla="*/ 2147483647 w 279"/>
                    <a:gd name="T87" fmla="*/ 2147483647 h 338"/>
                    <a:gd name="T88" fmla="*/ 2147483647 w 279"/>
                    <a:gd name="T89" fmla="*/ 2147483647 h 338"/>
                    <a:gd name="T90" fmla="*/ 2147483647 w 279"/>
                    <a:gd name="T91" fmla="*/ 2147483647 h 338"/>
                    <a:gd name="T92" fmla="*/ 2147483647 w 279"/>
                    <a:gd name="T93" fmla="*/ 2147483647 h 338"/>
                    <a:gd name="T94" fmla="*/ 2147483647 w 279"/>
                    <a:gd name="T95" fmla="*/ 2147483647 h 338"/>
                    <a:gd name="T96" fmla="*/ 2147483647 w 279"/>
                    <a:gd name="T97" fmla="*/ 2147483647 h 338"/>
                    <a:gd name="T98" fmla="*/ 2147483647 w 279"/>
                    <a:gd name="T99" fmla="*/ 2147483647 h 338"/>
                    <a:gd name="T100" fmla="*/ 2147483647 w 279"/>
                    <a:gd name="T101" fmla="*/ 2147483647 h 338"/>
                    <a:gd name="T102" fmla="*/ 2147483647 w 279"/>
                    <a:gd name="T103" fmla="*/ 2147483647 h 338"/>
                    <a:gd name="T104" fmla="*/ 2147483647 w 279"/>
                    <a:gd name="T105" fmla="*/ 2147483647 h 338"/>
                    <a:gd name="T106" fmla="*/ 2147483647 w 279"/>
                    <a:gd name="T107" fmla="*/ 2147483647 h 338"/>
                    <a:gd name="T108" fmla="*/ 2147483647 w 279"/>
                    <a:gd name="T109" fmla="*/ 2147483647 h 338"/>
                    <a:gd name="T110" fmla="*/ 2147483647 w 279"/>
                    <a:gd name="T111" fmla="*/ 0 h 338"/>
                    <a:gd name="T112" fmla="*/ 2147483647 w 279"/>
                    <a:gd name="T113" fmla="*/ 2147483647 h 338"/>
                    <a:gd name="T114" fmla="*/ 2147483647 w 279"/>
                    <a:gd name="T115" fmla="*/ 2147483647 h 33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79"/>
                    <a:gd name="T175" fmla="*/ 0 h 338"/>
                    <a:gd name="T176" fmla="*/ 279 w 279"/>
                    <a:gd name="T177" fmla="*/ 338 h 33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79" h="338">
                      <a:moveTo>
                        <a:pt x="243" y="21"/>
                      </a:moveTo>
                      <a:lnTo>
                        <a:pt x="243" y="21"/>
                      </a:lnTo>
                      <a:lnTo>
                        <a:pt x="231" y="20"/>
                      </a:lnTo>
                      <a:lnTo>
                        <a:pt x="226" y="21"/>
                      </a:lnTo>
                      <a:lnTo>
                        <a:pt x="220" y="24"/>
                      </a:lnTo>
                      <a:lnTo>
                        <a:pt x="211" y="29"/>
                      </a:lnTo>
                      <a:lnTo>
                        <a:pt x="201" y="31"/>
                      </a:lnTo>
                      <a:lnTo>
                        <a:pt x="181" y="33"/>
                      </a:lnTo>
                      <a:lnTo>
                        <a:pt x="174" y="34"/>
                      </a:lnTo>
                      <a:lnTo>
                        <a:pt x="170" y="36"/>
                      </a:lnTo>
                      <a:lnTo>
                        <a:pt x="166" y="37"/>
                      </a:lnTo>
                      <a:lnTo>
                        <a:pt x="163" y="40"/>
                      </a:lnTo>
                      <a:lnTo>
                        <a:pt x="160" y="44"/>
                      </a:lnTo>
                      <a:lnTo>
                        <a:pt x="158" y="49"/>
                      </a:lnTo>
                      <a:lnTo>
                        <a:pt x="153" y="51"/>
                      </a:lnTo>
                      <a:lnTo>
                        <a:pt x="148" y="53"/>
                      </a:lnTo>
                      <a:lnTo>
                        <a:pt x="143" y="54"/>
                      </a:lnTo>
                      <a:lnTo>
                        <a:pt x="140" y="53"/>
                      </a:lnTo>
                      <a:lnTo>
                        <a:pt x="138" y="50"/>
                      </a:lnTo>
                      <a:lnTo>
                        <a:pt x="137" y="49"/>
                      </a:lnTo>
                      <a:lnTo>
                        <a:pt x="136" y="47"/>
                      </a:lnTo>
                      <a:lnTo>
                        <a:pt x="131" y="46"/>
                      </a:lnTo>
                      <a:lnTo>
                        <a:pt x="127" y="44"/>
                      </a:lnTo>
                      <a:lnTo>
                        <a:pt x="121" y="44"/>
                      </a:lnTo>
                      <a:lnTo>
                        <a:pt x="117" y="43"/>
                      </a:lnTo>
                      <a:lnTo>
                        <a:pt x="110" y="40"/>
                      </a:lnTo>
                      <a:lnTo>
                        <a:pt x="106" y="40"/>
                      </a:lnTo>
                      <a:lnTo>
                        <a:pt x="101" y="44"/>
                      </a:lnTo>
                      <a:lnTo>
                        <a:pt x="98" y="49"/>
                      </a:lnTo>
                      <a:lnTo>
                        <a:pt x="96" y="51"/>
                      </a:lnTo>
                      <a:lnTo>
                        <a:pt x="94" y="53"/>
                      </a:lnTo>
                      <a:lnTo>
                        <a:pt x="87" y="54"/>
                      </a:lnTo>
                      <a:lnTo>
                        <a:pt x="76" y="56"/>
                      </a:lnTo>
                      <a:lnTo>
                        <a:pt x="71" y="57"/>
                      </a:lnTo>
                      <a:lnTo>
                        <a:pt x="67" y="61"/>
                      </a:lnTo>
                      <a:lnTo>
                        <a:pt x="66" y="67"/>
                      </a:lnTo>
                      <a:lnTo>
                        <a:pt x="67" y="73"/>
                      </a:lnTo>
                      <a:lnTo>
                        <a:pt x="71" y="76"/>
                      </a:lnTo>
                      <a:lnTo>
                        <a:pt x="76" y="79"/>
                      </a:lnTo>
                      <a:lnTo>
                        <a:pt x="88" y="83"/>
                      </a:lnTo>
                      <a:lnTo>
                        <a:pt x="97" y="87"/>
                      </a:lnTo>
                      <a:lnTo>
                        <a:pt x="101" y="92"/>
                      </a:lnTo>
                      <a:lnTo>
                        <a:pt x="103" y="96"/>
                      </a:lnTo>
                      <a:lnTo>
                        <a:pt x="101" y="102"/>
                      </a:lnTo>
                      <a:lnTo>
                        <a:pt x="97" y="106"/>
                      </a:lnTo>
                      <a:lnTo>
                        <a:pt x="94" y="106"/>
                      </a:lnTo>
                      <a:lnTo>
                        <a:pt x="93" y="107"/>
                      </a:lnTo>
                      <a:lnTo>
                        <a:pt x="87" y="109"/>
                      </a:lnTo>
                      <a:lnTo>
                        <a:pt x="84" y="110"/>
                      </a:lnTo>
                      <a:lnTo>
                        <a:pt x="84" y="112"/>
                      </a:lnTo>
                      <a:lnTo>
                        <a:pt x="83" y="117"/>
                      </a:lnTo>
                      <a:lnTo>
                        <a:pt x="78" y="122"/>
                      </a:lnTo>
                      <a:lnTo>
                        <a:pt x="76" y="123"/>
                      </a:lnTo>
                      <a:lnTo>
                        <a:pt x="73" y="122"/>
                      </a:lnTo>
                      <a:lnTo>
                        <a:pt x="67" y="119"/>
                      </a:lnTo>
                      <a:lnTo>
                        <a:pt x="58" y="114"/>
                      </a:lnTo>
                      <a:lnTo>
                        <a:pt x="53" y="113"/>
                      </a:lnTo>
                      <a:lnTo>
                        <a:pt x="48" y="113"/>
                      </a:lnTo>
                      <a:lnTo>
                        <a:pt x="46" y="114"/>
                      </a:lnTo>
                      <a:lnTo>
                        <a:pt x="43" y="114"/>
                      </a:lnTo>
                      <a:lnTo>
                        <a:pt x="41" y="119"/>
                      </a:lnTo>
                      <a:lnTo>
                        <a:pt x="41" y="123"/>
                      </a:lnTo>
                      <a:lnTo>
                        <a:pt x="38" y="127"/>
                      </a:lnTo>
                      <a:lnTo>
                        <a:pt x="37" y="129"/>
                      </a:lnTo>
                      <a:lnTo>
                        <a:pt x="34" y="129"/>
                      </a:lnTo>
                      <a:lnTo>
                        <a:pt x="30" y="129"/>
                      </a:lnTo>
                      <a:lnTo>
                        <a:pt x="21" y="124"/>
                      </a:lnTo>
                      <a:lnTo>
                        <a:pt x="11" y="123"/>
                      </a:lnTo>
                      <a:lnTo>
                        <a:pt x="6" y="123"/>
                      </a:lnTo>
                      <a:lnTo>
                        <a:pt x="0" y="126"/>
                      </a:lnTo>
                      <a:lnTo>
                        <a:pt x="1" y="132"/>
                      </a:lnTo>
                      <a:lnTo>
                        <a:pt x="3" y="134"/>
                      </a:lnTo>
                      <a:lnTo>
                        <a:pt x="4" y="137"/>
                      </a:lnTo>
                      <a:lnTo>
                        <a:pt x="8" y="139"/>
                      </a:lnTo>
                      <a:lnTo>
                        <a:pt x="14" y="142"/>
                      </a:lnTo>
                      <a:lnTo>
                        <a:pt x="26" y="144"/>
                      </a:lnTo>
                      <a:lnTo>
                        <a:pt x="24" y="149"/>
                      </a:lnTo>
                      <a:lnTo>
                        <a:pt x="23" y="153"/>
                      </a:lnTo>
                      <a:lnTo>
                        <a:pt x="20" y="157"/>
                      </a:lnTo>
                      <a:lnTo>
                        <a:pt x="20" y="159"/>
                      </a:lnTo>
                      <a:lnTo>
                        <a:pt x="21" y="162"/>
                      </a:lnTo>
                      <a:lnTo>
                        <a:pt x="23" y="163"/>
                      </a:lnTo>
                      <a:lnTo>
                        <a:pt x="26" y="166"/>
                      </a:lnTo>
                      <a:lnTo>
                        <a:pt x="31" y="169"/>
                      </a:lnTo>
                      <a:lnTo>
                        <a:pt x="36" y="172"/>
                      </a:lnTo>
                      <a:lnTo>
                        <a:pt x="38" y="177"/>
                      </a:lnTo>
                      <a:lnTo>
                        <a:pt x="38" y="182"/>
                      </a:lnTo>
                      <a:lnTo>
                        <a:pt x="36" y="187"/>
                      </a:lnTo>
                      <a:lnTo>
                        <a:pt x="34" y="192"/>
                      </a:lnTo>
                      <a:lnTo>
                        <a:pt x="34" y="197"/>
                      </a:lnTo>
                      <a:lnTo>
                        <a:pt x="36" y="202"/>
                      </a:lnTo>
                      <a:lnTo>
                        <a:pt x="40" y="206"/>
                      </a:lnTo>
                      <a:lnTo>
                        <a:pt x="44" y="209"/>
                      </a:lnTo>
                      <a:lnTo>
                        <a:pt x="48" y="209"/>
                      </a:lnTo>
                      <a:lnTo>
                        <a:pt x="50" y="205"/>
                      </a:lnTo>
                      <a:lnTo>
                        <a:pt x="54" y="203"/>
                      </a:lnTo>
                      <a:lnTo>
                        <a:pt x="60" y="203"/>
                      </a:lnTo>
                      <a:lnTo>
                        <a:pt x="63" y="207"/>
                      </a:lnTo>
                      <a:lnTo>
                        <a:pt x="66" y="212"/>
                      </a:lnTo>
                      <a:lnTo>
                        <a:pt x="66" y="217"/>
                      </a:lnTo>
                      <a:lnTo>
                        <a:pt x="64" y="227"/>
                      </a:lnTo>
                      <a:lnTo>
                        <a:pt x="61" y="235"/>
                      </a:lnTo>
                      <a:lnTo>
                        <a:pt x="61" y="239"/>
                      </a:lnTo>
                      <a:lnTo>
                        <a:pt x="63" y="243"/>
                      </a:lnTo>
                      <a:lnTo>
                        <a:pt x="66" y="249"/>
                      </a:lnTo>
                      <a:lnTo>
                        <a:pt x="70" y="253"/>
                      </a:lnTo>
                      <a:lnTo>
                        <a:pt x="73" y="259"/>
                      </a:lnTo>
                      <a:lnTo>
                        <a:pt x="73" y="262"/>
                      </a:lnTo>
                      <a:lnTo>
                        <a:pt x="71" y="266"/>
                      </a:lnTo>
                      <a:lnTo>
                        <a:pt x="68" y="270"/>
                      </a:lnTo>
                      <a:lnTo>
                        <a:pt x="64" y="275"/>
                      </a:lnTo>
                      <a:lnTo>
                        <a:pt x="61" y="280"/>
                      </a:lnTo>
                      <a:lnTo>
                        <a:pt x="60" y="283"/>
                      </a:lnTo>
                      <a:lnTo>
                        <a:pt x="61" y="286"/>
                      </a:lnTo>
                      <a:lnTo>
                        <a:pt x="63" y="290"/>
                      </a:lnTo>
                      <a:lnTo>
                        <a:pt x="66" y="295"/>
                      </a:lnTo>
                      <a:lnTo>
                        <a:pt x="73" y="302"/>
                      </a:lnTo>
                      <a:lnTo>
                        <a:pt x="81" y="309"/>
                      </a:lnTo>
                      <a:lnTo>
                        <a:pt x="83" y="315"/>
                      </a:lnTo>
                      <a:lnTo>
                        <a:pt x="83" y="318"/>
                      </a:lnTo>
                      <a:lnTo>
                        <a:pt x="83" y="320"/>
                      </a:lnTo>
                      <a:lnTo>
                        <a:pt x="78" y="325"/>
                      </a:lnTo>
                      <a:lnTo>
                        <a:pt x="74" y="328"/>
                      </a:lnTo>
                      <a:lnTo>
                        <a:pt x="63" y="329"/>
                      </a:lnTo>
                      <a:lnTo>
                        <a:pt x="66" y="332"/>
                      </a:lnTo>
                      <a:lnTo>
                        <a:pt x="70" y="335"/>
                      </a:lnTo>
                      <a:lnTo>
                        <a:pt x="77" y="338"/>
                      </a:lnTo>
                      <a:lnTo>
                        <a:pt x="84" y="338"/>
                      </a:lnTo>
                      <a:lnTo>
                        <a:pt x="91" y="338"/>
                      </a:lnTo>
                      <a:lnTo>
                        <a:pt x="98" y="335"/>
                      </a:lnTo>
                      <a:lnTo>
                        <a:pt x="107" y="332"/>
                      </a:lnTo>
                      <a:lnTo>
                        <a:pt x="113" y="328"/>
                      </a:lnTo>
                      <a:lnTo>
                        <a:pt x="121" y="322"/>
                      </a:lnTo>
                      <a:lnTo>
                        <a:pt x="128" y="318"/>
                      </a:lnTo>
                      <a:lnTo>
                        <a:pt x="133" y="315"/>
                      </a:lnTo>
                      <a:lnTo>
                        <a:pt x="134" y="312"/>
                      </a:lnTo>
                      <a:lnTo>
                        <a:pt x="133" y="310"/>
                      </a:lnTo>
                      <a:lnTo>
                        <a:pt x="131" y="305"/>
                      </a:lnTo>
                      <a:lnTo>
                        <a:pt x="131" y="303"/>
                      </a:lnTo>
                      <a:lnTo>
                        <a:pt x="133" y="300"/>
                      </a:lnTo>
                      <a:lnTo>
                        <a:pt x="134" y="298"/>
                      </a:lnTo>
                      <a:lnTo>
                        <a:pt x="124" y="292"/>
                      </a:lnTo>
                      <a:lnTo>
                        <a:pt x="130" y="287"/>
                      </a:lnTo>
                      <a:lnTo>
                        <a:pt x="136" y="285"/>
                      </a:lnTo>
                      <a:lnTo>
                        <a:pt x="143" y="280"/>
                      </a:lnTo>
                      <a:lnTo>
                        <a:pt x="150" y="276"/>
                      </a:lnTo>
                      <a:lnTo>
                        <a:pt x="156" y="272"/>
                      </a:lnTo>
                      <a:lnTo>
                        <a:pt x="163" y="270"/>
                      </a:lnTo>
                      <a:lnTo>
                        <a:pt x="170" y="270"/>
                      </a:lnTo>
                      <a:lnTo>
                        <a:pt x="176" y="269"/>
                      </a:lnTo>
                      <a:lnTo>
                        <a:pt x="191" y="267"/>
                      </a:lnTo>
                      <a:lnTo>
                        <a:pt x="197" y="265"/>
                      </a:lnTo>
                      <a:lnTo>
                        <a:pt x="198" y="263"/>
                      </a:lnTo>
                      <a:lnTo>
                        <a:pt x="197" y="260"/>
                      </a:lnTo>
                      <a:lnTo>
                        <a:pt x="196" y="259"/>
                      </a:lnTo>
                      <a:lnTo>
                        <a:pt x="193" y="257"/>
                      </a:lnTo>
                      <a:lnTo>
                        <a:pt x="190" y="256"/>
                      </a:lnTo>
                      <a:lnTo>
                        <a:pt x="187" y="253"/>
                      </a:lnTo>
                      <a:lnTo>
                        <a:pt x="184" y="247"/>
                      </a:lnTo>
                      <a:lnTo>
                        <a:pt x="184" y="240"/>
                      </a:lnTo>
                      <a:lnTo>
                        <a:pt x="187" y="235"/>
                      </a:lnTo>
                      <a:lnTo>
                        <a:pt x="190" y="230"/>
                      </a:lnTo>
                      <a:lnTo>
                        <a:pt x="197" y="219"/>
                      </a:lnTo>
                      <a:lnTo>
                        <a:pt x="203" y="207"/>
                      </a:lnTo>
                      <a:lnTo>
                        <a:pt x="204" y="200"/>
                      </a:lnTo>
                      <a:lnTo>
                        <a:pt x="208" y="196"/>
                      </a:lnTo>
                      <a:lnTo>
                        <a:pt x="213" y="193"/>
                      </a:lnTo>
                      <a:lnTo>
                        <a:pt x="218" y="192"/>
                      </a:lnTo>
                      <a:lnTo>
                        <a:pt x="224" y="192"/>
                      </a:lnTo>
                      <a:lnTo>
                        <a:pt x="230" y="193"/>
                      </a:lnTo>
                      <a:lnTo>
                        <a:pt x="234" y="196"/>
                      </a:lnTo>
                      <a:lnTo>
                        <a:pt x="238" y="199"/>
                      </a:lnTo>
                      <a:lnTo>
                        <a:pt x="244" y="200"/>
                      </a:lnTo>
                      <a:lnTo>
                        <a:pt x="251" y="200"/>
                      </a:lnTo>
                      <a:lnTo>
                        <a:pt x="251" y="197"/>
                      </a:lnTo>
                      <a:lnTo>
                        <a:pt x="250" y="195"/>
                      </a:lnTo>
                      <a:lnTo>
                        <a:pt x="248" y="190"/>
                      </a:lnTo>
                      <a:lnTo>
                        <a:pt x="247" y="187"/>
                      </a:lnTo>
                      <a:lnTo>
                        <a:pt x="248" y="183"/>
                      </a:lnTo>
                      <a:lnTo>
                        <a:pt x="250" y="180"/>
                      </a:lnTo>
                      <a:lnTo>
                        <a:pt x="253" y="174"/>
                      </a:lnTo>
                      <a:lnTo>
                        <a:pt x="254" y="169"/>
                      </a:lnTo>
                      <a:lnTo>
                        <a:pt x="254" y="163"/>
                      </a:lnTo>
                      <a:lnTo>
                        <a:pt x="251" y="153"/>
                      </a:lnTo>
                      <a:lnTo>
                        <a:pt x="247" y="146"/>
                      </a:lnTo>
                      <a:lnTo>
                        <a:pt x="247" y="142"/>
                      </a:lnTo>
                      <a:lnTo>
                        <a:pt x="247" y="139"/>
                      </a:lnTo>
                      <a:lnTo>
                        <a:pt x="247" y="132"/>
                      </a:lnTo>
                      <a:lnTo>
                        <a:pt x="244" y="124"/>
                      </a:lnTo>
                      <a:lnTo>
                        <a:pt x="241" y="119"/>
                      </a:lnTo>
                      <a:lnTo>
                        <a:pt x="241" y="112"/>
                      </a:lnTo>
                      <a:lnTo>
                        <a:pt x="241" y="106"/>
                      </a:lnTo>
                      <a:lnTo>
                        <a:pt x="243" y="100"/>
                      </a:lnTo>
                      <a:lnTo>
                        <a:pt x="246" y="94"/>
                      </a:lnTo>
                      <a:lnTo>
                        <a:pt x="250" y="87"/>
                      </a:lnTo>
                      <a:lnTo>
                        <a:pt x="253" y="80"/>
                      </a:lnTo>
                      <a:lnTo>
                        <a:pt x="254" y="76"/>
                      </a:lnTo>
                      <a:lnTo>
                        <a:pt x="254" y="71"/>
                      </a:lnTo>
                      <a:lnTo>
                        <a:pt x="254" y="67"/>
                      </a:lnTo>
                      <a:lnTo>
                        <a:pt x="256" y="63"/>
                      </a:lnTo>
                      <a:lnTo>
                        <a:pt x="259" y="57"/>
                      </a:lnTo>
                      <a:lnTo>
                        <a:pt x="263" y="51"/>
                      </a:lnTo>
                      <a:lnTo>
                        <a:pt x="271" y="40"/>
                      </a:lnTo>
                      <a:lnTo>
                        <a:pt x="276" y="34"/>
                      </a:lnTo>
                      <a:lnTo>
                        <a:pt x="277" y="29"/>
                      </a:lnTo>
                      <a:lnTo>
                        <a:pt x="279" y="21"/>
                      </a:lnTo>
                      <a:lnTo>
                        <a:pt x="279" y="14"/>
                      </a:lnTo>
                      <a:lnTo>
                        <a:pt x="277" y="9"/>
                      </a:lnTo>
                      <a:lnTo>
                        <a:pt x="274" y="3"/>
                      </a:lnTo>
                      <a:lnTo>
                        <a:pt x="273" y="0"/>
                      </a:lnTo>
                      <a:lnTo>
                        <a:pt x="270" y="3"/>
                      </a:lnTo>
                      <a:lnTo>
                        <a:pt x="269" y="7"/>
                      </a:lnTo>
                      <a:lnTo>
                        <a:pt x="264" y="13"/>
                      </a:lnTo>
                      <a:lnTo>
                        <a:pt x="260" y="17"/>
                      </a:lnTo>
                      <a:lnTo>
                        <a:pt x="254" y="20"/>
                      </a:lnTo>
                      <a:lnTo>
                        <a:pt x="248" y="21"/>
                      </a:lnTo>
                      <a:lnTo>
                        <a:pt x="243" y="21"/>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07" name="Freeform 52"/>
                <p:cNvSpPr>
                  <a:spLocks noChangeAspect="1"/>
                </p:cNvSpPr>
                <p:nvPr/>
              </p:nvSpPr>
              <p:spPr bwMode="auto">
                <a:xfrm>
                  <a:off x="2662140" y="3818814"/>
                  <a:ext cx="1038226" cy="951591"/>
                </a:xfrm>
                <a:custGeom>
                  <a:avLst/>
                  <a:gdLst>
                    <a:gd name="T0" fmla="*/ 2147483647 w 583"/>
                    <a:gd name="T1" fmla="*/ 2147483647 h 436"/>
                    <a:gd name="T2" fmla="*/ 2147483647 w 583"/>
                    <a:gd name="T3" fmla="*/ 2147483647 h 436"/>
                    <a:gd name="T4" fmla="*/ 2147483647 w 583"/>
                    <a:gd name="T5" fmla="*/ 2147483647 h 436"/>
                    <a:gd name="T6" fmla="*/ 2147483647 w 583"/>
                    <a:gd name="T7" fmla="*/ 2147483647 h 436"/>
                    <a:gd name="T8" fmla="*/ 2147483647 w 583"/>
                    <a:gd name="T9" fmla="*/ 2147483647 h 436"/>
                    <a:gd name="T10" fmla="*/ 2147483647 w 583"/>
                    <a:gd name="T11" fmla="*/ 2147483647 h 436"/>
                    <a:gd name="T12" fmla="*/ 2147483647 w 583"/>
                    <a:gd name="T13" fmla="*/ 2147483647 h 436"/>
                    <a:gd name="T14" fmla="*/ 2147483647 w 583"/>
                    <a:gd name="T15" fmla="*/ 2147483647 h 436"/>
                    <a:gd name="T16" fmla="*/ 2147483647 w 583"/>
                    <a:gd name="T17" fmla="*/ 2147483647 h 436"/>
                    <a:gd name="T18" fmla="*/ 2147483647 w 583"/>
                    <a:gd name="T19" fmla="*/ 2147483647 h 436"/>
                    <a:gd name="T20" fmla="*/ 2147483647 w 583"/>
                    <a:gd name="T21" fmla="*/ 2147483647 h 436"/>
                    <a:gd name="T22" fmla="*/ 2147483647 w 583"/>
                    <a:gd name="T23" fmla="*/ 2147483647 h 436"/>
                    <a:gd name="T24" fmla="*/ 2147483647 w 583"/>
                    <a:gd name="T25" fmla="*/ 2147483647 h 436"/>
                    <a:gd name="T26" fmla="*/ 2147483647 w 583"/>
                    <a:gd name="T27" fmla="*/ 2147483647 h 436"/>
                    <a:gd name="T28" fmla="*/ 2147483647 w 583"/>
                    <a:gd name="T29" fmla="*/ 0 h 436"/>
                    <a:gd name="T30" fmla="*/ 2147483647 w 583"/>
                    <a:gd name="T31" fmla="*/ 0 h 436"/>
                    <a:gd name="T32" fmla="*/ 2147483647 w 583"/>
                    <a:gd name="T33" fmla="*/ 2147483647 h 436"/>
                    <a:gd name="T34" fmla="*/ 2147483647 w 583"/>
                    <a:gd name="T35" fmla="*/ 2147483647 h 436"/>
                    <a:gd name="T36" fmla="*/ 2147483647 w 583"/>
                    <a:gd name="T37" fmla="*/ 2147483647 h 436"/>
                    <a:gd name="T38" fmla="*/ 2147483647 w 583"/>
                    <a:gd name="T39" fmla="*/ 2147483647 h 436"/>
                    <a:gd name="T40" fmla="*/ 2147483647 w 583"/>
                    <a:gd name="T41" fmla="*/ 2147483647 h 436"/>
                    <a:gd name="T42" fmla="*/ 2147483647 w 583"/>
                    <a:gd name="T43" fmla="*/ 2147483647 h 436"/>
                    <a:gd name="T44" fmla="*/ 2147483647 w 583"/>
                    <a:gd name="T45" fmla="*/ 2147483647 h 436"/>
                    <a:gd name="T46" fmla="*/ 2147483647 w 583"/>
                    <a:gd name="T47" fmla="*/ 2147483647 h 436"/>
                    <a:gd name="T48" fmla="*/ 2147483647 w 583"/>
                    <a:gd name="T49" fmla="*/ 2147483647 h 436"/>
                    <a:gd name="T50" fmla="*/ 2147483647 w 583"/>
                    <a:gd name="T51" fmla="*/ 2147483647 h 436"/>
                    <a:gd name="T52" fmla="*/ 2147483647 w 583"/>
                    <a:gd name="T53" fmla="*/ 2147483647 h 436"/>
                    <a:gd name="T54" fmla="*/ 2147483647 w 583"/>
                    <a:gd name="T55" fmla="*/ 2147483647 h 436"/>
                    <a:gd name="T56" fmla="*/ 2147483647 w 583"/>
                    <a:gd name="T57" fmla="*/ 2147483647 h 436"/>
                    <a:gd name="T58" fmla="*/ 0 w 583"/>
                    <a:gd name="T59" fmla="*/ 2147483647 h 436"/>
                    <a:gd name="T60" fmla="*/ 2147483647 w 583"/>
                    <a:gd name="T61" fmla="*/ 2147483647 h 436"/>
                    <a:gd name="T62" fmla="*/ 2147483647 w 583"/>
                    <a:gd name="T63" fmla="*/ 2147483647 h 436"/>
                    <a:gd name="T64" fmla="*/ 2147483647 w 583"/>
                    <a:gd name="T65" fmla="*/ 2147483647 h 436"/>
                    <a:gd name="T66" fmla="*/ 2147483647 w 583"/>
                    <a:gd name="T67" fmla="*/ 2147483647 h 436"/>
                    <a:gd name="T68" fmla="*/ 2147483647 w 583"/>
                    <a:gd name="T69" fmla="*/ 2147483647 h 436"/>
                    <a:gd name="T70" fmla="*/ 2147483647 w 583"/>
                    <a:gd name="T71" fmla="*/ 2147483647 h 436"/>
                    <a:gd name="T72" fmla="*/ 2147483647 w 583"/>
                    <a:gd name="T73" fmla="*/ 2147483647 h 436"/>
                    <a:gd name="T74" fmla="*/ 2147483647 w 583"/>
                    <a:gd name="T75" fmla="*/ 2147483647 h 436"/>
                    <a:gd name="T76" fmla="*/ 2147483647 w 583"/>
                    <a:gd name="T77" fmla="*/ 2147483647 h 436"/>
                    <a:gd name="T78" fmla="*/ 2147483647 w 583"/>
                    <a:gd name="T79" fmla="*/ 2147483647 h 436"/>
                    <a:gd name="T80" fmla="*/ 2147483647 w 583"/>
                    <a:gd name="T81" fmla="*/ 2147483647 h 436"/>
                    <a:gd name="T82" fmla="*/ 2147483647 w 583"/>
                    <a:gd name="T83" fmla="*/ 2147483647 h 436"/>
                    <a:gd name="T84" fmla="*/ 2147483647 w 583"/>
                    <a:gd name="T85" fmla="*/ 2147483647 h 436"/>
                    <a:gd name="T86" fmla="*/ 2147483647 w 583"/>
                    <a:gd name="T87" fmla="*/ 2147483647 h 436"/>
                    <a:gd name="T88" fmla="*/ 2147483647 w 583"/>
                    <a:gd name="T89" fmla="*/ 2147483647 h 436"/>
                    <a:gd name="T90" fmla="*/ 2147483647 w 583"/>
                    <a:gd name="T91" fmla="*/ 2147483647 h 436"/>
                    <a:gd name="T92" fmla="*/ 2147483647 w 583"/>
                    <a:gd name="T93" fmla="*/ 2147483647 h 436"/>
                    <a:gd name="T94" fmla="*/ 2147483647 w 583"/>
                    <a:gd name="T95" fmla="*/ 2147483647 h 436"/>
                    <a:gd name="T96" fmla="*/ 2147483647 w 583"/>
                    <a:gd name="T97" fmla="*/ 2147483647 h 436"/>
                    <a:gd name="T98" fmla="*/ 2147483647 w 583"/>
                    <a:gd name="T99" fmla="*/ 2147483647 h 436"/>
                    <a:gd name="T100" fmla="*/ 2147483647 w 583"/>
                    <a:gd name="T101" fmla="*/ 2147483647 h 436"/>
                    <a:gd name="T102" fmla="*/ 2147483647 w 583"/>
                    <a:gd name="T103" fmla="*/ 2147483647 h 436"/>
                    <a:gd name="T104" fmla="*/ 2147483647 w 583"/>
                    <a:gd name="T105" fmla="*/ 2147483647 h 436"/>
                    <a:gd name="T106" fmla="*/ 2147483647 w 583"/>
                    <a:gd name="T107" fmla="*/ 2147483647 h 436"/>
                    <a:gd name="T108" fmla="*/ 2147483647 w 583"/>
                    <a:gd name="T109" fmla="*/ 2147483647 h 436"/>
                    <a:gd name="T110" fmla="*/ 2147483647 w 583"/>
                    <a:gd name="T111" fmla="*/ 2147483647 h 436"/>
                    <a:gd name="T112" fmla="*/ 2147483647 w 583"/>
                    <a:gd name="T113" fmla="*/ 2147483647 h 436"/>
                    <a:gd name="T114" fmla="*/ 2147483647 w 583"/>
                    <a:gd name="T115" fmla="*/ 2147483647 h 436"/>
                    <a:gd name="T116" fmla="*/ 2147483647 w 583"/>
                    <a:gd name="T117" fmla="*/ 2147483647 h 436"/>
                    <a:gd name="T118" fmla="*/ 2147483647 w 583"/>
                    <a:gd name="T119" fmla="*/ 2147483647 h 4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83"/>
                    <a:gd name="T181" fmla="*/ 0 h 436"/>
                    <a:gd name="T182" fmla="*/ 583 w 583"/>
                    <a:gd name="T183" fmla="*/ 436 h 4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83" h="436">
                      <a:moveTo>
                        <a:pt x="557" y="21"/>
                      </a:moveTo>
                      <a:lnTo>
                        <a:pt x="557" y="21"/>
                      </a:lnTo>
                      <a:lnTo>
                        <a:pt x="554" y="24"/>
                      </a:lnTo>
                      <a:lnTo>
                        <a:pt x="550" y="27"/>
                      </a:lnTo>
                      <a:lnTo>
                        <a:pt x="544" y="27"/>
                      </a:lnTo>
                      <a:lnTo>
                        <a:pt x="540" y="29"/>
                      </a:lnTo>
                      <a:lnTo>
                        <a:pt x="531" y="31"/>
                      </a:lnTo>
                      <a:lnTo>
                        <a:pt x="523" y="37"/>
                      </a:lnTo>
                      <a:lnTo>
                        <a:pt x="521" y="41"/>
                      </a:lnTo>
                      <a:lnTo>
                        <a:pt x="520" y="43"/>
                      </a:lnTo>
                      <a:lnTo>
                        <a:pt x="517" y="44"/>
                      </a:lnTo>
                      <a:lnTo>
                        <a:pt x="516" y="44"/>
                      </a:lnTo>
                      <a:lnTo>
                        <a:pt x="514" y="43"/>
                      </a:lnTo>
                      <a:lnTo>
                        <a:pt x="513" y="41"/>
                      </a:lnTo>
                      <a:lnTo>
                        <a:pt x="510" y="40"/>
                      </a:lnTo>
                      <a:lnTo>
                        <a:pt x="504" y="40"/>
                      </a:lnTo>
                      <a:lnTo>
                        <a:pt x="500" y="39"/>
                      </a:lnTo>
                      <a:lnTo>
                        <a:pt x="496" y="36"/>
                      </a:lnTo>
                      <a:lnTo>
                        <a:pt x="493" y="31"/>
                      </a:lnTo>
                      <a:lnTo>
                        <a:pt x="489" y="29"/>
                      </a:lnTo>
                      <a:lnTo>
                        <a:pt x="484" y="29"/>
                      </a:lnTo>
                      <a:lnTo>
                        <a:pt x="481" y="30"/>
                      </a:lnTo>
                      <a:lnTo>
                        <a:pt x="477" y="33"/>
                      </a:lnTo>
                      <a:lnTo>
                        <a:pt x="473" y="36"/>
                      </a:lnTo>
                      <a:lnTo>
                        <a:pt x="470" y="40"/>
                      </a:lnTo>
                      <a:lnTo>
                        <a:pt x="463" y="47"/>
                      </a:lnTo>
                      <a:lnTo>
                        <a:pt x="459" y="50"/>
                      </a:lnTo>
                      <a:lnTo>
                        <a:pt x="454" y="53"/>
                      </a:lnTo>
                      <a:lnTo>
                        <a:pt x="446" y="57"/>
                      </a:lnTo>
                      <a:lnTo>
                        <a:pt x="441" y="60"/>
                      </a:lnTo>
                      <a:lnTo>
                        <a:pt x="437" y="64"/>
                      </a:lnTo>
                      <a:lnTo>
                        <a:pt x="430" y="73"/>
                      </a:lnTo>
                      <a:lnTo>
                        <a:pt x="421" y="79"/>
                      </a:lnTo>
                      <a:lnTo>
                        <a:pt x="416" y="80"/>
                      </a:lnTo>
                      <a:lnTo>
                        <a:pt x="411" y="82"/>
                      </a:lnTo>
                      <a:lnTo>
                        <a:pt x="409" y="80"/>
                      </a:lnTo>
                      <a:lnTo>
                        <a:pt x="407" y="77"/>
                      </a:lnTo>
                      <a:lnTo>
                        <a:pt x="406" y="73"/>
                      </a:lnTo>
                      <a:lnTo>
                        <a:pt x="404" y="71"/>
                      </a:lnTo>
                      <a:lnTo>
                        <a:pt x="403" y="70"/>
                      </a:lnTo>
                      <a:lnTo>
                        <a:pt x="400" y="70"/>
                      </a:lnTo>
                      <a:lnTo>
                        <a:pt x="397" y="71"/>
                      </a:lnTo>
                      <a:lnTo>
                        <a:pt x="391" y="79"/>
                      </a:lnTo>
                      <a:lnTo>
                        <a:pt x="387" y="87"/>
                      </a:lnTo>
                      <a:lnTo>
                        <a:pt x="384" y="97"/>
                      </a:lnTo>
                      <a:lnTo>
                        <a:pt x="383" y="100"/>
                      </a:lnTo>
                      <a:lnTo>
                        <a:pt x="379" y="104"/>
                      </a:lnTo>
                      <a:lnTo>
                        <a:pt x="371" y="110"/>
                      </a:lnTo>
                      <a:lnTo>
                        <a:pt x="369" y="113"/>
                      </a:lnTo>
                      <a:lnTo>
                        <a:pt x="364" y="114"/>
                      </a:lnTo>
                      <a:lnTo>
                        <a:pt x="359" y="116"/>
                      </a:lnTo>
                      <a:lnTo>
                        <a:pt x="354" y="114"/>
                      </a:lnTo>
                      <a:lnTo>
                        <a:pt x="349" y="114"/>
                      </a:lnTo>
                      <a:lnTo>
                        <a:pt x="343" y="114"/>
                      </a:lnTo>
                      <a:lnTo>
                        <a:pt x="336" y="117"/>
                      </a:lnTo>
                      <a:lnTo>
                        <a:pt x="329" y="120"/>
                      </a:lnTo>
                      <a:lnTo>
                        <a:pt x="324" y="122"/>
                      </a:lnTo>
                      <a:lnTo>
                        <a:pt x="321" y="122"/>
                      </a:lnTo>
                      <a:lnTo>
                        <a:pt x="319" y="120"/>
                      </a:lnTo>
                      <a:lnTo>
                        <a:pt x="314" y="117"/>
                      </a:lnTo>
                      <a:lnTo>
                        <a:pt x="306" y="110"/>
                      </a:lnTo>
                      <a:lnTo>
                        <a:pt x="299" y="102"/>
                      </a:lnTo>
                      <a:lnTo>
                        <a:pt x="291" y="90"/>
                      </a:lnTo>
                      <a:lnTo>
                        <a:pt x="286" y="86"/>
                      </a:lnTo>
                      <a:lnTo>
                        <a:pt x="281" y="82"/>
                      </a:lnTo>
                      <a:lnTo>
                        <a:pt x="277" y="79"/>
                      </a:lnTo>
                      <a:lnTo>
                        <a:pt x="271" y="77"/>
                      </a:lnTo>
                      <a:lnTo>
                        <a:pt x="260" y="73"/>
                      </a:lnTo>
                      <a:lnTo>
                        <a:pt x="249" y="69"/>
                      </a:lnTo>
                      <a:lnTo>
                        <a:pt x="244" y="64"/>
                      </a:lnTo>
                      <a:lnTo>
                        <a:pt x="240" y="60"/>
                      </a:lnTo>
                      <a:lnTo>
                        <a:pt x="239" y="56"/>
                      </a:lnTo>
                      <a:lnTo>
                        <a:pt x="237" y="50"/>
                      </a:lnTo>
                      <a:lnTo>
                        <a:pt x="237" y="37"/>
                      </a:lnTo>
                      <a:lnTo>
                        <a:pt x="236" y="26"/>
                      </a:lnTo>
                      <a:lnTo>
                        <a:pt x="234" y="21"/>
                      </a:lnTo>
                      <a:lnTo>
                        <a:pt x="233" y="16"/>
                      </a:lnTo>
                      <a:lnTo>
                        <a:pt x="228" y="13"/>
                      </a:lnTo>
                      <a:lnTo>
                        <a:pt x="224" y="11"/>
                      </a:lnTo>
                      <a:lnTo>
                        <a:pt x="220" y="11"/>
                      </a:lnTo>
                      <a:lnTo>
                        <a:pt x="214" y="13"/>
                      </a:lnTo>
                      <a:lnTo>
                        <a:pt x="206" y="17"/>
                      </a:lnTo>
                      <a:lnTo>
                        <a:pt x="198" y="23"/>
                      </a:lnTo>
                      <a:lnTo>
                        <a:pt x="194" y="19"/>
                      </a:lnTo>
                      <a:lnTo>
                        <a:pt x="191" y="17"/>
                      </a:lnTo>
                      <a:lnTo>
                        <a:pt x="187" y="19"/>
                      </a:lnTo>
                      <a:lnTo>
                        <a:pt x="183" y="19"/>
                      </a:lnTo>
                      <a:lnTo>
                        <a:pt x="180" y="16"/>
                      </a:lnTo>
                      <a:lnTo>
                        <a:pt x="177" y="13"/>
                      </a:lnTo>
                      <a:lnTo>
                        <a:pt x="174" y="9"/>
                      </a:lnTo>
                      <a:lnTo>
                        <a:pt x="171" y="6"/>
                      </a:lnTo>
                      <a:lnTo>
                        <a:pt x="163" y="1"/>
                      </a:lnTo>
                      <a:lnTo>
                        <a:pt x="158" y="0"/>
                      </a:lnTo>
                      <a:lnTo>
                        <a:pt x="154" y="0"/>
                      </a:lnTo>
                      <a:lnTo>
                        <a:pt x="148" y="1"/>
                      </a:lnTo>
                      <a:lnTo>
                        <a:pt x="146" y="3"/>
                      </a:lnTo>
                      <a:lnTo>
                        <a:pt x="140" y="3"/>
                      </a:lnTo>
                      <a:lnTo>
                        <a:pt x="136" y="1"/>
                      </a:lnTo>
                      <a:lnTo>
                        <a:pt x="130" y="0"/>
                      </a:lnTo>
                      <a:lnTo>
                        <a:pt x="127" y="0"/>
                      </a:lnTo>
                      <a:lnTo>
                        <a:pt x="127" y="1"/>
                      </a:lnTo>
                      <a:lnTo>
                        <a:pt x="126" y="6"/>
                      </a:lnTo>
                      <a:lnTo>
                        <a:pt x="126" y="11"/>
                      </a:lnTo>
                      <a:lnTo>
                        <a:pt x="124" y="20"/>
                      </a:lnTo>
                      <a:lnTo>
                        <a:pt x="118" y="29"/>
                      </a:lnTo>
                      <a:lnTo>
                        <a:pt x="116" y="33"/>
                      </a:lnTo>
                      <a:lnTo>
                        <a:pt x="113" y="36"/>
                      </a:lnTo>
                      <a:lnTo>
                        <a:pt x="104" y="39"/>
                      </a:lnTo>
                      <a:lnTo>
                        <a:pt x="97" y="40"/>
                      </a:lnTo>
                      <a:lnTo>
                        <a:pt x="87" y="41"/>
                      </a:lnTo>
                      <a:lnTo>
                        <a:pt x="87" y="46"/>
                      </a:lnTo>
                      <a:lnTo>
                        <a:pt x="88" y="49"/>
                      </a:lnTo>
                      <a:lnTo>
                        <a:pt x="94" y="51"/>
                      </a:lnTo>
                      <a:lnTo>
                        <a:pt x="97" y="53"/>
                      </a:lnTo>
                      <a:lnTo>
                        <a:pt x="97" y="54"/>
                      </a:lnTo>
                      <a:lnTo>
                        <a:pt x="97" y="57"/>
                      </a:lnTo>
                      <a:lnTo>
                        <a:pt x="96" y="60"/>
                      </a:lnTo>
                      <a:lnTo>
                        <a:pt x="91" y="64"/>
                      </a:lnTo>
                      <a:lnTo>
                        <a:pt x="86" y="67"/>
                      </a:lnTo>
                      <a:lnTo>
                        <a:pt x="80" y="70"/>
                      </a:lnTo>
                      <a:lnTo>
                        <a:pt x="76" y="73"/>
                      </a:lnTo>
                      <a:lnTo>
                        <a:pt x="67" y="82"/>
                      </a:lnTo>
                      <a:lnTo>
                        <a:pt x="61" y="89"/>
                      </a:lnTo>
                      <a:lnTo>
                        <a:pt x="60" y="90"/>
                      </a:lnTo>
                      <a:lnTo>
                        <a:pt x="60" y="100"/>
                      </a:lnTo>
                      <a:lnTo>
                        <a:pt x="61" y="109"/>
                      </a:lnTo>
                      <a:lnTo>
                        <a:pt x="64" y="113"/>
                      </a:lnTo>
                      <a:lnTo>
                        <a:pt x="68" y="116"/>
                      </a:lnTo>
                      <a:lnTo>
                        <a:pt x="71" y="120"/>
                      </a:lnTo>
                      <a:lnTo>
                        <a:pt x="73" y="123"/>
                      </a:lnTo>
                      <a:lnTo>
                        <a:pt x="73" y="126"/>
                      </a:lnTo>
                      <a:lnTo>
                        <a:pt x="71" y="132"/>
                      </a:lnTo>
                      <a:lnTo>
                        <a:pt x="68" y="133"/>
                      </a:lnTo>
                      <a:lnTo>
                        <a:pt x="64" y="136"/>
                      </a:lnTo>
                      <a:lnTo>
                        <a:pt x="60" y="139"/>
                      </a:lnTo>
                      <a:lnTo>
                        <a:pt x="57" y="143"/>
                      </a:lnTo>
                      <a:lnTo>
                        <a:pt x="56" y="147"/>
                      </a:lnTo>
                      <a:lnTo>
                        <a:pt x="54" y="157"/>
                      </a:lnTo>
                      <a:lnTo>
                        <a:pt x="54" y="167"/>
                      </a:lnTo>
                      <a:lnTo>
                        <a:pt x="53" y="172"/>
                      </a:lnTo>
                      <a:lnTo>
                        <a:pt x="50" y="177"/>
                      </a:lnTo>
                      <a:lnTo>
                        <a:pt x="46" y="180"/>
                      </a:lnTo>
                      <a:lnTo>
                        <a:pt x="46" y="183"/>
                      </a:lnTo>
                      <a:lnTo>
                        <a:pt x="44" y="186"/>
                      </a:lnTo>
                      <a:lnTo>
                        <a:pt x="46" y="189"/>
                      </a:lnTo>
                      <a:lnTo>
                        <a:pt x="48" y="190"/>
                      </a:lnTo>
                      <a:lnTo>
                        <a:pt x="50" y="192"/>
                      </a:lnTo>
                      <a:lnTo>
                        <a:pt x="51" y="195"/>
                      </a:lnTo>
                      <a:lnTo>
                        <a:pt x="53" y="197"/>
                      </a:lnTo>
                      <a:lnTo>
                        <a:pt x="51" y="200"/>
                      </a:lnTo>
                      <a:lnTo>
                        <a:pt x="51" y="205"/>
                      </a:lnTo>
                      <a:lnTo>
                        <a:pt x="53" y="207"/>
                      </a:lnTo>
                      <a:lnTo>
                        <a:pt x="54" y="207"/>
                      </a:lnTo>
                      <a:lnTo>
                        <a:pt x="56" y="207"/>
                      </a:lnTo>
                      <a:lnTo>
                        <a:pt x="57" y="210"/>
                      </a:lnTo>
                      <a:lnTo>
                        <a:pt x="60" y="215"/>
                      </a:lnTo>
                      <a:lnTo>
                        <a:pt x="58" y="219"/>
                      </a:lnTo>
                      <a:lnTo>
                        <a:pt x="58" y="223"/>
                      </a:lnTo>
                      <a:lnTo>
                        <a:pt x="58" y="227"/>
                      </a:lnTo>
                      <a:lnTo>
                        <a:pt x="60" y="232"/>
                      </a:lnTo>
                      <a:lnTo>
                        <a:pt x="60" y="236"/>
                      </a:lnTo>
                      <a:lnTo>
                        <a:pt x="60" y="239"/>
                      </a:lnTo>
                      <a:lnTo>
                        <a:pt x="56" y="242"/>
                      </a:lnTo>
                      <a:lnTo>
                        <a:pt x="47" y="247"/>
                      </a:lnTo>
                      <a:lnTo>
                        <a:pt x="43" y="247"/>
                      </a:lnTo>
                      <a:lnTo>
                        <a:pt x="38" y="249"/>
                      </a:lnTo>
                      <a:lnTo>
                        <a:pt x="28" y="249"/>
                      </a:lnTo>
                      <a:lnTo>
                        <a:pt x="24" y="250"/>
                      </a:lnTo>
                      <a:lnTo>
                        <a:pt x="20" y="255"/>
                      </a:lnTo>
                      <a:lnTo>
                        <a:pt x="11" y="260"/>
                      </a:lnTo>
                      <a:lnTo>
                        <a:pt x="8" y="265"/>
                      </a:lnTo>
                      <a:lnTo>
                        <a:pt x="7" y="267"/>
                      </a:lnTo>
                      <a:lnTo>
                        <a:pt x="7" y="270"/>
                      </a:lnTo>
                      <a:lnTo>
                        <a:pt x="16" y="270"/>
                      </a:lnTo>
                      <a:lnTo>
                        <a:pt x="26" y="270"/>
                      </a:lnTo>
                      <a:lnTo>
                        <a:pt x="34" y="273"/>
                      </a:lnTo>
                      <a:lnTo>
                        <a:pt x="37" y="276"/>
                      </a:lnTo>
                      <a:lnTo>
                        <a:pt x="38" y="279"/>
                      </a:lnTo>
                      <a:lnTo>
                        <a:pt x="38" y="283"/>
                      </a:lnTo>
                      <a:lnTo>
                        <a:pt x="37" y="286"/>
                      </a:lnTo>
                      <a:lnTo>
                        <a:pt x="33" y="292"/>
                      </a:lnTo>
                      <a:lnTo>
                        <a:pt x="27" y="296"/>
                      </a:lnTo>
                      <a:lnTo>
                        <a:pt x="21" y="298"/>
                      </a:lnTo>
                      <a:lnTo>
                        <a:pt x="14" y="299"/>
                      </a:lnTo>
                      <a:lnTo>
                        <a:pt x="7" y="300"/>
                      </a:lnTo>
                      <a:lnTo>
                        <a:pt x="3" y="302"/>
                      </a:lnTo>
                      <a:lnTo>
                        <a:pt x="1" y="303"/>
                      </a:lnTo>
                      <a:lnTo>
                        <a:pt x="0" y="306"/>
                      </a:lnTo>
                      <a:lnTo>
                        <a:pt x="0" y="310"/>
                      </a:lnTo>
                      <a:lnTo>
                        <a:pt x="1" y="313"/>
                      </a:lnTo>
                      <a:lnTo>
                        <a:pt x="4" y="315"/>
                      </a:lnTo>
                      <a:lnTo>
                        <a:pt x="7" y="316"/>
                      </a:lnTo>
                      <a:lnTo>
                        <a:pt x="10" y="319"/>
                      </a:lnTo>
                      <a:lnTo>
                        <a:pt x="11" y="322"/>
                      </a:lnTo>
                      <a:lnTo>
                        <a:pt x="11" y="325"/>
                      </a:lnTo>
                      <a:lnTo>
                        <a:pt x="11" y="329"/>
                      </a:lnTo>
                      <a:lnTo>
                        <a:pt x="11" y="333"/>
                      </a:lnTo>
                      <a:lnTo>
                        <a:pt x="16" y="333"/>
                      </a:lnTo>
                      <a:lnTo>
                        <a:pt x="18" y="336"/>
                      </a:lnTo>
                      <a:lnTo>
                        <a:pt x="20" y="338"/>
                      </a:lnTo>
                      <a:lnTo>
                        <a:pt x="21" y="340"/>
                      </a:lnTo>
                      <a:lnTo>
                        <a:pt x="21" y="348"/>
                      </a:lnTo>
                      <a:lnTo>
                        <a:pt x="20" y="356"/>
                      </a:lnTo>
                      <a:lnTo>
                        <a:pt x="20" y="362"/>
                      </a:lnTo>
                      <a:lnTo>
                        <a:pt x="21" y="363"/>
                      </a:lnTo>
                      <a:lnTo>
                        <a:pt x="23" y="363"/>
                      </a:lnTo>
                      <a:lnTo>
                        <a:pt x="27" y="360"/>
                      </a:lnTo>
                      <a:lnTo>
                        <a:pt x="33" y="358"/>
                      </a:lnTo>
                      <a:lnTo>
                        <a:pt x="37" y="356"/>
                      </a:lnTo>
                      <a:lnTo>
                        <a:pt x="43" y="359"/>
                      </a:lnTo>
                      <a:lnTo>
                        <a:pt x="47" y="362"/>
                      </a:lnTo>
                      <a:lnTo>
                        <a:pt x="51" y="365"/>
                      </a:lnTo>
                      <a:lnTo>
                        <a:pt x="57" y="365"/>
                      </a:lnTo>
                      <a:lnTo>
                        <a:pt x="61" y="365"/>
                      </a:lnTo>
                      <a:lnTo>
                        <a:pt x="71" y="360"/>
                      </a:lnTo>
                      <a:lnTo>
                        <a:pt x="80" y="356"/>
                      </a:lnTo>
                      <a:lnTo>
                        <a:pt x="84" y="353"/>
                      </a:lnTo>
                      <a:lnTo>
                        <a:pt x="90" y="353"/>
                      </a:lnTo>
                      <a:lnTo>
                        <a:pt x="91" y="355"/>
                      </a:lnTo>
                      <a:lnTo>
                        <a:pt x="94" y="356"/>
                      </a:lnTo>
                      <a:lnTo>
                        <a:pt x="97" y="360"/>
                      </a:lnTo>
                      <a:lnTo>
                        <a:pt x="101" y="363"/>
                      </a:lnTo>
                      <a:lnTo>
                        <a:pt x="107" y="366"/>
                      </a:lnTo>
                      <a:lnTo>
                        <a:pt x="117" y="372"/>
                      </a:lnTo>
                      <a:lnTo>
                        <a:pt x="124" y="381"/>
                      </a:lnTo>
                      <a:lnTo>
                        <a:pt x="127" y="383"/>
                      </a:lnTo>
                      <a:lnTo>
                        <a:pt x="131" y="386"/>
                      </a:lnTo>
                      <a:lnTo>
                        <a:pt x="136" y="389"/>
                      </a:lnTo>
                      <a:lnTo>
                        <a:pt x="138" y="392"/>
                      </a:lnTo>
                      <a:lnTo>
                        <a:pt x="138" y="395"/>
                      </a:lnTo>
                      <a:lnTo>
                        <a:pt x="140" y="398"/>
                      </a:lnTo>
                      <a:lnTo>
                        <a:pt x="137" y="402"/>
                      </a:lnTo>
                      <a:lnTo>
                        <a:pt x="134" y="408"/>
                      </a:lnTo>
                      <a:lnTo>
                        <a:pt x="130" y="411"/>
                      </a:lnTo>
                      <a:lnTo>
                        <a:pt x="121" y="419"/>
                      </a:lnTo>
                      <a:lnTo>
                        <a:pt x="114" y="428"/>
                      </a:lnTo>
                      <a:lnTo>
                        <a:pt x="116" y="429"/>
                      </a:lnTo>
                      <a:lnTo>
                        <a:pt x="117" y="431"/>
                      </a:lnTo>
                      <a:lnTo>
                        <a:pt x="118" y="432"/>
                      </a:lnTo>
                      <a:lnTo>
                        <a:pt x="120" y="435"/>
                      </a:lnTo>
                      <a:lnTo>
                        <a:pt x="123" y="436"/>
                      </a:lnTo>
                      <a:lnTo>
                        <a:pt x="128" y="435"/>
                      </a:lnTo>
                      <a:lnTo>
                        <a:pt x="133" y="433"/>
                      </a:lnTo>
                      <a:lnTo>
                        <a:pt x="138" y="431"/>
                      </a:lnTo>
                      <a:lnTo>
                        <a:pt x="140" y="426"/>
                      </a:lnTo>
                      <a:lnTo>
                        <a:pt x="143" y="422"/>
                      </a:lnTo>
                      <a:lnTo>
                        <a:pt x="146" y="419"/>
                      </a:lnTo>
                      <a:lnTo>
                        <a:pt x="150" y="418"/>
                      </a:lnTo>
                      <a:lnTo>
                        <a:pt x="154" y="416"/>
                      </a:lnTo>
                      <a:lnTo>
                        <a:pt x="161" y="415"/>
                      </a:lnTo>
                      <a:lnTo>
                        <a:pt x="181" y="413"/>
                      </a:lnTo>
                      <a:lnTo>
                        <a:pt x="191" y="411"/>
                      </a:lnTo>
                      <a:lnTo>
                        <a:pt x="200" y="406"/>
                      </a:lnTo>
                      <a:lnTo>
                        <a:pt x="206" y="403"/>
                      </a:lnTo>
                      <a:lnTo>
                        <a:pt x="211" y="402"/>
                      </a:lnTo>
                      <a:lnTo>
                        <a:pt x="223" y="403"/>
                      </a:lnTo>
                      <a:lnTo>
                        <a:pt x="228" y="403"/>
                      </a:lnTo>
                      <a:lnTo>
                        <a:pt x="234" y="402"/>
                      </a:lnTo>
                      <a:lnTo>
                        <a:pt x="240" y="399"/>
                      </a:lnTo>
                      <a:lnTo>
                        <a:pt x="244" y="395"/>
                      </a:lnTo>
                      <a:lnTo>
                        <a:pt x="249" y="389"/>
                      </a:lnTo>
                      <a:lnTo>
                        <a:pt x="250" y="385"/>
                      </a:lnTo>
                      <a:lnTo>
                        <a:pt x="253" y="382"/>
                      </a:lnTo>
                      <a:lnTo>
                        <a:pt x="251" y="378"/>
                      </a:lnTo>
                      <a:lnTo>
                        <a:pt x="249" y="373"/>
                      </a:lnTo>
                      <a:lnTo>
                        <a:pt x="244" y="368"/>
                      </a:lnTo>
                      <a:lnTo>
                        <a:pt x="243" y="365"/>
                      </a:lnTo>
                      <a:lnTo>
                        <a:pt x="240" y="362"/>
                      </a:lnTo>
                      <a:lnTo>
                        <a:pt x="240" y="355"/>
                      </a:lnTo>
                      <a:lnTo>
                        <a:pt x="239" y="348"/>
                      </a:lnTo>
                      <a:lnTo>
                        <a:pt x="240" y="342"/>
                      </a:lnTo>
                      <a:lnTo>
                        <a:pt x="243" y="336"/>
                      </a:lnTo>
                      <a:lnTo>
                        <a:pt x="243" y="332"/>
                      </a:lnTo>
                      <a:lnTo>
                        <a:pt x="243" y="329"/>
                      </a:lnTo>
                      <a:lnTo>
                        <a:pt x="243" y="325"/>
                      </a:lnTo>
                      <a:lnTo>
                        <a:pt x="244" y="322"/>
                      </a:lnTo>
                      <a:lnTo>
                        <a:pt x="249" y="318"/>
                      </a:lnTo>
                      <a:lnTo>
                        <a:pt x="250" y="316"/>
                      </a:lnTo>
                      <a:lnTo>
                        <a:pt x="250" y="313"/>
                      </a:lnTo>
                      <a:lnTo>
                        <a:pt x="249" y="310"/>
                      </a:lnTo>
                      <a:lnTo>
                        <a:pt x="246" y="309"/>
                      </a:lnTo>
                      <a:lnTo>
                        <a:pt x="244" y="306"/>
                      </a:lnTo>
                      <a:lnTo>
                        <a:pt x="243" y="305"/>
                      </a:lnTo>
                      <a:lnTo>
                        <a:pt x="241" y="298"/>
                      </a:lnTo>
                      <a:lnTo>
                        <a:pt x="241" y="290"/>
                      </a:lnTo>
                      <a:lnTo>
                        <a:pt x="241" y="286"/>
                      </a:lnTo>
                      <a:lnTo>
                        <a:pt x="243" y="285"/>
                      </a:lnTo>
                      <a:lnTo>
                        <a:pt x="246" y="282"/>
                      </a:lnTo>
                      <a:lnTo>
                        <a:pt x="249" y="279"/>
                      </a:lnTo>
                      <a:lnTo>
                        <a:pt x="249" y="276"/>
                      </a:lnTo>
                      <a:lnTo>
                        <a:pt x="249" y="273"/>
                      </a:lnTo>
                      <a:lnTo>
                        <a:pt x="247" y="270"/>
                      </a:lnTo>
                      <a:lnTo>
                        <a:pt x="246" y="266"/>
                      </a:lnTo>
                      <a:lnTo>
                        <a:pt x="246" y="263"/>
                      </a:lnTo>
                      <a:lnTo>
                        <a:pt x="249" y="260"/>
                      </a:lnTo>
                      <a:lnTo>
                        <a:pt x="254" y="255"/>
                      </a:lnTo>
                      <a:lnTo>
                        <a:pt x="260" y="249"/>
                      </a:lnTo>
                      <a:lnTo>
                        <a:pt x="266" y="246"/>
                      </a:lnTo>
                      <a:lnTo>
                        <a:pt x="277" y="237"/>
                      </a:lnTo>
                      <a:lnTo>
                        <a:pt x="280" y="235"/>
                      </a:lnTo>
                      <a:lnTo>
                        <a:pt x="286" y="233"/>
                      </a:lnTo>
                      <a:lnTo>
                        <a:pt x="290" y="233"/>
                      </a:lnTo>
                      <a:lnTo>
                        <a:pt x="294" y="233"/>
                      </a:lnTo>
                      <a:lnTo>
                        <a:pt x="303" y="237"/>
                      </a:lnTo>
                      <a:lnTo>
                        <a:pt x="307" y="237"/>
                      </a:lnTo>
                      <a:lnTo>
                        <a:pt x="310" y="237"/>
                      </a:lnTo>
                      <a:lnTo>
                        <a:pt x="311" y="236"/>
                      </a:lnTo>
                      <a:lnTo>
                        <a:pt x="314" y="233"/>
                      </a:lnTo>
                      <a:lnTo>
                        <a:pt x="314" y="230"/>
                      </a:lnTo>
                      <a:lnTo>
                        <a:pt x="316" y="227"/>
                      </a:lnTo>
                      <a:lnTo>
                        <a:pt x="316" y="225"/>
                      </a:lnTo>
                      <a:lnTo>
                        <a:pt x="319" y="222"/>
                      </a:lnTo>
                      <a:lnTo>
                        <a:pt x="321" y="220"/>
                      </a:lnTo>
                      <a:lnTo>
                        <a:pt x="327" y="217"/>
                      </a:lnTo>
                      <a:lnTo>
                        <a:pt x="339" y="210"/>
                      </a:lnTo>
                      <a:lnTo>
                        <a:pt x="346" y="207"/>
                      </a:lnTo>
                      <a:lnTo>
                        <a:pt x="353" y="207"/>
                      </a:lnTo>
                      <a:lnTo>
                        <a:pt x="367" y="206"/>
                      </a:lnTo>
                      <a:lnTo>
                        <a:pt x="374" y="207"/>
                      </a:lnTo>
                      <a:lnTo>
                        <a:pt x="379" y="206"/>
                      </a:lnTo>
                      <a:lnTo>
                        <a:pt x="380" y="205"/>
                      </a:lnTo>
                      <a:lnTo>
                        <a:pt x="381" y="203"/>
                      </a:lnTo>
                      <a:lnTo>
                        <a:pt x="381" y="202"/>
                      </a:lnTo>
                      <a:lnTo>
                        <a:pt x="379" y="200"/>
                      </a:lnTo>
                      <a:lnTo>
                        <a:pt x="373" y="199"/>
                      </a:lnTo>
                      <a:lnTo>
                        <a:pt x="370" y="196"/>
                      </a:lnTo>
                      <a:lnTo>
                        <a:pt x="367" y="193"/>
                      </a:lnTo>
                      <a:lnTo>
                        <a:pt x="367" y="190"/>
                      </a:lnTo>
                      <a:lnTo>
                        <a:pt x="367" y="187"/>
                      </a:lnTo>
                      <a:lnTo>
                        <a:pt x="370" y="185"/>
                      </a:lnTo>
                      <a:lnTo>
                        <a:pt x="374" y="183"/>
                      </a:lnTo>
                      <a:lnTo>
                        <a:pt x="383" y="183"/>
                      </a:lnTo>
                      <a:lnTo>
                        <a:pt x="390" y="186"/>
                      </a:lnTo>
                      <a:lnTo>
                        <a:pt x="393" y="186"/>
                      </a:lnTo>
                      <a:lnTo>
                        <a:pt x="397" y="186"/>
                      </a:lnTo>
                      <a:lnTo>
                        <a:pt x="401" y="185"/>
                      </a:lnTo>
                      <a:lnTo>
                        <a:pt x="401" y="183"/>
                      </a:lnTo>
                      <a:lnTo>
                        <a:pt x="401" y="180"/>
                      </a:lnTo>
                      <a:lnTo>
                        <a:pt x="403" y="177"/>
                      </a:lnTo>
                      <a:lnTo>
                        <a:pt x="406" y="170"/>
                      </a:lnTo>
                      <a:lnTo>
                        <a:pt x="410" y="163"/>
                      </a:lnTo>
                      <a:lnTo>
                        <a:pt x="416" y="157"/>
                      </a:lnTo>
                      <a:lnTo>
                        <a:pt x="420" y="152"/>
                      </a:lnTo>
                      <a:lnTo>
                        <a:pt x="434" y="143"/>
                      </a:lnTo>
                      <a:lnTo>
                        <a:pt x="449" y="134"/>
                      </a:lnTo>
                      <a:lnTo>
                        <a:pt x="461" y="127"/>
                      </a:lnTo>
                      <a:lnTo>
                        <a:pt x="466" y="124"/>
                      </a:lnTo>
                      <a:lnTo>
                        <a:pt x="470" y="120"/>
                      </a:lnTo>
                      <a:lnTo>
                        <a:pt x="476" y="110"/>
                      </a:lnTo>
                      <a:lnTo>
                        <a:pt x="479" y="107"/>
                      </a:lnTo>
                      <a:lnTo>
                        <a:pt x="481" y="103"/>
                      </a:lnTo>
                      <a:lnTo>
                        <a:pt x="491" y="97"/>
                      </a:lnTo>
                      <a:lnTo>
                        <a:pt x="510" y="89"/>
                      </a:lnTo>
                      <a:lnTo>
                        <a:pt x="520" y="84"/>
                      </a:lnTo>
                      <a:lnTo>
                        <a:pt x="530" y="79"/>
                      </a:lnTo>
                      <a:lnTo>
                        <a:pt x="539" y="71"/>
                      </a:lnTo>
                      <a:lnTo>
                        <a:pt x="547" y="63"/>
                      </a:lnTo>
                      <a:lnTo>
                        <a:pt x="550" y="57"/>
                      </a:lnTo>
                      <a:lnTo>
                        <a:pt x="553" y="50"/>
                      </a:lnTo>
                      <a:lnTo>
                        <a:pt x="557" y="39"/>
                      </a:lnTo>
                      <a:lnTo>
                        <a:pt x="560" y="31"/>
                      </a:lnTo>
                      <a:lnTo>
                        <a:pt x="567" y="27"/>
                      </a:lnTo>
                      <a:lnTo>
                        <a:pt x="574" y="23"/>
                      </a:lnTo>
                      <a:lnTo>
                        <a:pt x="582" y="20"/>
                      </a:lnTo>
                      <a:lnTo>
                        <a:pt x="583" y="20"/>
                      </a:lnTo>
                      <a:lnTo>
                        <a:pt x="576" y="16"/>
                      </a:lnTo>
                      <a:lnTo>
                        <a:pt x="570" y="14"/>
                      </a:lnTo>
                      <a:lnTo>
                        <a:pt x="566" y="16"/>
                      </a:lnTo>
                      <a:lnTo>
                        <a:pt x="562" y="17"/>
                      </a:lnTo>
                      <a:lnTo>
                        <a:pt x="557" y="21"/>
                      </a:lnTo>
                      <a:close/>
                    </a:path>
                  </a:pathLst>
                </a:custGeom>
                <a:solidFill>
                  <a:srgbClr val="FFCC99">
                    <a:lumMod val="9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08" name="Freeform 53"/>
                <p:cNvSpPr>
                  <a:spLocks noChangeAspect="1"/>
                </p:cNvSpPr>
                <p:nvPr/>
              </p:nvSpPr>
              <p:spPr bwMode="auto">
                <a:xfrm>
                  <a:off x="2172261" y="3530193"/>
                  <a:ext cx="1016103" cy="853003"/>
                </a:xfrm>
                <a:custGeom>
                  <a:avLst/>
                  <a:gdLst>
                    <a:gd name="T0" fmla="*/ 2147483647 w 571"/>
                    <a:gd name="T1" fmla="*/ 2147483647 h 392"/>
                    <a:gd name="T2" fmla="*/ 2147483647 w 571"/>
                    <a:gd name="T3" fmla="*/ 2147483647 h 392"/>
                    <a:gd name="T4" fmla="*/ 2147483647 w 571"/>
                    <a:gd name="T5" fmla="*/ 2147483647 h 392"/>
                    <a:gd name="T6" fmla="*/ 2147483647 w 571"/>
                    <a:gd name="T7" fmla="*/ 2147483647 h 392"/>
                    <a:gd name="T8" fmla="*/ 2147483647 w 571"/>
                    <a:gd name="T9" fmla="*/ 2147483647 h 392"/>
                    <a:gd name="T10" fmla="*/ 2147483647 w 571"/>
                    <a:gd name="T11" fmla="*/ 2147483647 h 392"/>
                    <a:gd name="T12" fmla="*/ 2147483647 w 571"/>
                    <a:gd name="T13" fmla="*/ 2147483647 h 392"/>
                    <a:gd name="T14" fmla="*/ 2147483647 w 571"/>
                    <a:gd name="T15" fmla="*/ 2147483647 h 392"/>
                    <a:gd name="T16" fmla="*/ 2147483647 w 571"/>
                    <a:gd name="T17" fmla="*/ 2147483647 h 392"/>
                    <a:gd name="T18" fmla="*/ 2147483647 w 571"/>
                    <a:gd name="T19" fmla="*/ 2147483647 h 392"/>
                    <a:gd name="T20" fmla="*/ 2147483647 w 571"/>
                    <a:gd name="T21" fmla="*/ 2147483647 h 392"/>
                    <a:gd name="T22" fmla="*/ 2147483647 w 571"/>
                    <a:gd name="T23" fmla="*/ 2147483647 h 392"/>
                    <a:gd name="T24" fmla="*/ 2147483647 w 571"/>
                    <a:gd name="T25" fmla="*/ 2147483647 h 392"/>
                    <a:gd name="T26" fmla="*/ 2147483647 w 571"/>
                    <a:gd name="T27" fmla="*/ 2147483647 h 392"/>
                    <a:gd name="T28" fmla="*/ 2147483647 w 571"/>
                    <a:gd name="T29" fmla="*/ 2147483647 h 392"/>
                    <a:gd name="T30" fmla="*/ 2147483647 w 571"/>
                    <a:gd name="T31" fmla="*/ 2147483647 h 392"/>
                    <a:gd name="T32" fmla="*/ 2147483647 w 571"/>
                    <a:gd name="T33" fmla="*/ 2147483647 h 392"/>
                    <a:gd name="T34" fmla="*/ 2147483647 w 571"/>
                    <a:gd name="T35" fmla="*/ 2147483647 h 392"/>
                    <a:gd name="T36" fmla="*/ 2147483647 w 571"/>
                    <a:gd name="T37" fmla="*/ 2147483647 h 392"/>
                    <a:gd name="T38" fmla="*/ 2147483647 w 571"/>
                    <a:gd name="T39" fmla="*/ 2147483647 h 392"/>
                    <a:gd name="T40" fmla="*/ 2147483647 w 571"/>
                    <a:gd name="T41" fmla="*/ 2147483647 h 392"/>
                    <a:gd name="T42" fmla="*/ 2147483647 w 571"/>
                    <a:gd name="T43" fmla="*/ 2147483647 h 392"/>
                    <a:gd name="T44" fmla="*/ 2147483647 w 571"/>
                    <a:gd name="T45" fmla="*/ 2147483647 h 392"/>
                    <a:gd name="T46" fmla="*/ 2147483647 w 571"/>
                    <a:gd name="T47" fmla="*/ 2147483647 h 392"/>
                    <a:gd name="T48" fmla="*/ 2147483647 w 571"/>
                    <a:gd name="T49" fmla="*/ 2147483647 h 392"/>
                    <a:gd name="T50" fmla="*/ 2147483647 w 571"/>
                    <a:gd name="T51" fmla="*/ 2147483647 h 392"/>
                    <a:gd name="T52" fmla="*/ 2147483647 w 571"/>
                    <a:gd name="T53" fmla="*/ 2147483647 h 392"/>
                    <a:gd name="T54" fmla="*/ 2147483647 w 571"/>
                    <a:gd name="T55" fmla="*/ 2147483647 h 392"/>
                    <a:gd name="T56" fmla="*/ 2147483647 w 571"/>
                    <a:gd name="T57" fmla="*/ 2147483647 h 392"/>
                    <a:gd name="T58" fmla="*/ 2147483647 w 571"/>
                    <a:gd name="T59" fmla="*/ 2147483647 h 392"/>
                    <a:gd name="T60" fmla="*/ 2147483647 w 571"/>
                    <a:gd name="T61" fmla="*/ 2147483647 h 392"/>
                    <a:gd name="T62" fmla="*/ 2147483647 w 571"/>
                    <a:gd name="T63" fmla="*/ 2147483647 h 392"/>
                    <a:gd name="T64" fmla="*/ 2147483647 w 571"/>
                    <a:gd name="T65" fmla="*/ 2147483647 h 392"/>
                    <a:gd name="T66" fmla="*/ 2147483647 w 571"/>
                    <a:gd name="T67" fmla="*/ 2147483647 h 392"/>
                    <a:gd name="T68" fmla="*/ 2147483647 w 571"/>
                    <a:gd name="T69" fmla="*/ 2147483647 h 392"/>
                    <a:gd name="T70" fmla="*/ 2147483647 w 571"/>
                    <a:gd name="T71" fmla="*/ 2147483647 h 392"/>
                    <a:gd name="T72" fmla="*/ 2147483647 w 571"/>
                    <a:gd name="T73" fmla="*/ 2147483647 h 392"/>
                    <a:gd name="T74" fmla="*/ 2147483647 w 571"/>
                    <a:gd name="T75" fmla="*/ 2147483647 h 392"/>
                    <a:gd name="T76" fmla="*/ 2147483647 w 571"/>
                    <a:gd name="T77" fmla="*/ 2147483647 h 392"/>
                    <a:gd name="T78" fmla="*/ 2147483647 w 571"/>
                    <a:gd name="T79" fmla="*/ 2147483647 h 392"/>
                    <a:gd name="T80" fmla="*/ 2147483647 w 571"/>
                    <a:gd name="T81" fmla="*/ 2147483647 h 392"/>
                    <a:gd name="T82" fmla="*/ 2147483647 w 571"/>
                    <a:gd name="T83" fmla="*/ 2147483647 h 392"/>
                    <a:gd name="T84" fmla="*/ 2147483647 w 571"/>
                    <a:gd name="T85" fmla="*/ 2147483647 h 392"/>
                    <a:gd name="T86" fmla="*/ 2147483647 w 571"/>
                    <a:gd name="T87" fmla="*/ 2147483647 h 392"/>
                    <a:gd name="T88" fmla="*/ 2147483647 w 571"/>
                    <a:gd name="T89" fmla="*/ 2147483647 h 392"/>
                    <a:gd name="T90" fmla="*/ 2147483647 w 571"/>
                    <a:gd name="T91" fmla="*/ 2147483647 h 392"/>
                    <a:gd name="T92" fmla="*/ 2147483647 w 571"/>
                    <a:gd name="T93" fmla="*/ 2147483647 h 392"/>
                    <a:gd name="T94" fmla="*/ 2147483647 w 571"/>
                    <a:gd name="T95" fmla="*/ 2147483647 h 392"/>
                    <a:gd name="T96" fmla="*/ 2147483647 w 571"/>
                    <a:gd name="T97" fmla="*/ 2147483647 h 392"/>
                    <a:gd name="T98" fmla="*/ 2147483647 w 571"/>
                    <a:gd name="T99" fmla="*/ 2147483647 h 392"/>
                    <a:gd name="T100" fmla="*/ 2147483647 w 571"/>
                    <a:gd name="T101" fmla="*/ 2147483647 h 392"/>
                    <a:gd name="T102" fmla="*/ 2147483647 w 571"/>
                    <a:gd name="T103" fmla="*/ 2147483647 h 392"/>
                    <a:gd name="T104" fmla="*/ 2147483647 w 571"/>
                    <a:gd name="T105" fmla="*/ 2147483647 h 392"/>
                    <a:gd name="T106" fmla="*/ 2147483647 w 571"/>
                    <a:gd name="T107" fmla="*/ 2147483647 h 392"/>
                    <a:gd name="T108" fmla="*/ 2147483647 w 571"/>
                    <a:gd name="T109" fmla="*/ 2147483647 h 392"/>
                    <a:gd name="T110" fmla="*/ 2147483647 w 571"/>
                    <a:gd name="T111" fmla="*/ 2147483647 h 3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71"/>
                    <a:gd name="T169" fmla="*/ 0 h 392"/>
                    <a:gd name="T170" fmla="*/ 571 w 571"/>
                    <a:gd name="T171" fmla="*/ 392 h 3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71" h="392">
                      <a:moveTo>
                        <a:pt x="540" y="184"/>
                      </a:moveTo>
                      <a:lnTo>
                        <a:pt x="540" y="184"/>
                      </a:lnTo>
                      <a:lnTo>
                        <a:pt x="541" y="174"/>
                      </a:lnTo>
                      <a:lnTo>
                        <a:pt x="544" y="169"/>
                      </a:lnTo>
                      <a:lnTo>
                        <a:pt x="547" y="166"/>
                      </a:lnTo>
                      <a:lnTo>
                        <a:pt x="551" y="164"/>
                      </a:lnTo>
                      <a:lnTo>
                        <a:pt x="556" y="166"/>
                      </a:lnTo>
                      <a:lnTo>
                        <a:pt x="561" y="166"/>
                      </a:lnTo>
                      <a:lnTo>
                        <a:pt x="566" y="166"/>
                      </a:lnTo>
                      <a:lnTo>
                        <a:pt x="570" y="164"/>
                      </a:lnTo>
                      <a:lnTo>
                        <a:pt x="571" y="160"/>
                      </a:lnTo>
                      <a:lnTo>
                        <a:pt x="571" y="157"/>
                      </a:lnTo>
                      <a:lnTo>
                        <a:pt x="568" y="153"/>
                      </a:lnTo>
                      <a:lnTo>
                        <a:pt x="563" y="144"/>
                      </a:lnTo>
                      <a:lnTo>
                        <a:pt x="556" y="139"/>
                      </a:lnTo>
                      <a:lnTo>
                        <a:pt x="553" y="134"/>
                      </a:lnTo>
                      <a:lnTo>
                        <a:pt x="551" y="132"/>
                      </a:lnTo>
                      <a:lnTo>
                        <a:pt x="548" y="123"/>
                      </a:lnTo>
                      <a:lnTo>
                        <a:pt x="544" y="117"/>
                      </a:lnTo>
                      <a:lnTo>
                        <a:pt x="540" y="114"/>
                      </a:lnTo>
                      <a:lnTo>
                        <a:pt x="536" y="110"/>
                      </a:lnTo>
                      <a:lnTo>
                        <a:pt x="534" y="107"/>
                      </a:lnTo>
                      <a:lnTo>
                        <a:pt x="534" y="104"/>
                      </a:lnTo>
                      <a:lnTo>
                        <a:pt x="536" y="100"/>
                      </a:lnTo>
                      <a:lnTo>
                        <a:pt x="540" y="96"/>
                      </a:lnTo>
                      <a:lnTo>
                        <a:pt x="544" y="93"/>
                      </a:lnTo>
                      <a:lnTo>
                        <a:pt x="547" y="89"/>
                      </a:lnTo>
                      <a:lnTo>
                        <a:pt x="548" y="84"/>
                      </a:lnTo>
                      <a:lnTo>
                        <a:pt x="547" y="81"/>
                      </a:lnTo>
                      <a:lnTo>
                        <a:pt x="546" y="80"/>
                      </a:lnTo>
                      <a:lnTo>
                        <a:pt x="544" y="77"/>
                      </a:lnTo>
                      <a:lnTo>
                        <a:pt x="544" y="73"/>
                      </a:lnTo>
                      <a:lnTo>
                        <a:pt x="546" y="71"/>
                      </a:lnTo>
                      <a:lnTo>
                        <a:pt x="548" y="70"/>
                      </a:lnTo>
                      <a:lnTo>
                        <a:pt x="550" y="67"/>
                      </a:lnTo>
                      <a:lnTo>
                        <a:pt x="551" y="61"/>
                      </a:lnTo>
                      <a:lnTo>
                        <a:pt x="550" y="56"/>
                      </a:lnTo>
                      <a:lnTo>
                        <a:pt x="550" y="50"/>
                      </a:lnTo>
                      <a:lnTo>
                        <a:pt x="550" y="46"/>
                      </a:lnTo>
                      <a:lnTo>
                        <a:pt x="553" y="44"/>
                      </a:lnTo>
                      <a:lnTo>
                        <a:pt x="556" y="43"/>
                      </a:lnTo>
                      <a:lnTo>
                        <a:pt x="557" y="41"/>
                      </a:lnTo>
                      <a:lnTo>
                        <a:pt x="558" y="39"/>
                      </a:lnTo>
                      <a:lnTo>
                        <a:pt x="558" y="36"/>
                      </a:lnTo>
                      <a:lnTo>
                        <a:pt x="557" y="34"/>
                      </a:lnTo>
                      <a:lnTo>
                        <a:pt x="554" y="31"/>
                      </a:lnTo>
                      <a:lnTo>
                        <a:pt x="541" y="17"/>
                      </a:lnTo>
                      <a:lnTo>
                        <a:pt x="536" y="13"/>
                      </a:lnTo>
                      <a:lnTo>
                        <a:pt x="527" y="8"/>
                      </a:lnTo>
                      <a:lnTo>
                        <a:pt x="521" y="8"/>
                      </a:lnTo>
                      <a:lnTo>
                        <a:pt x="516" y="8"/>
                      </a:lnTo>
                      <a:lnTo>
                        <a:pt x="507" y="11"/>
                      </a:lnTo>
                      <a:lnTo>
                        <a:pt x="498" y="14"/>
                      </a:lnTo>
                      <a:lnTo>
                        <a:pt x="488" y="17"/>
                      </a:lnTo>
                      <a:lnTo>
                        <a:pt x="483" y="17"/>
                      </a:lnTo>
                      <a:lnTo>
                        <a:pt x="477" y="17"/>
                      </a:lnTo>
                      <a:lnTo>
                        <a:pt x="471" y="19"/>
                      </a:lnTo>
                      <a:lnTo>
                        <a:pt x="467" y="21"/>
                      </a:lnTo>
                      <a:lnTo>
                        <a:pt x="463" y="20"/>
                      </a:lnTo>
                      <a:lnTo>
                        <a:pt x="458" y="20"/>
                      </a:lnTo>
                      <a:lnTo>
                        <a:pt x="454" y="19"/>
                      </a:lnTo>
                      <a:lnTo>
                        <a:pt x="451" y="20"/>
                      </a:lnTo>
                      <a:lnTo>
                        <a:pt x="448" y="21"/>
                      </a:lnTo>
                      <a:lnTo>
                        <a:pt x="447" y="24"/>
                      </a:lnTo>
                      <a:lnTo>
                        <a:pt x="447" y="26"/>
                      </a:lnTo>
                      <a:lnTo>
                        <a:pt x="444" y="29"/>
                      </a:lnTo>
                      <a:lnTo>
                        <a:pt x="440" y="30"/>
                      </a:lnTo>
                      <a:lnTo>
                        <a:pt x="435" y="30"/>
                      </a:lnTo>
                      <a:lnTo>
                        <a:pt x="424" y="27"/>
                      </a:lnTo>
                      <a:lnTo>
                        <a:pt x="415" y="29"/>
                      </a:lnTo>
                      <a:lnTo>
                        <a:pt x="407" y="27"/>
                      </a:lnTo>
                      <a:lnTo>
                        <a:pt x="398" y="26"/>
                      </a:lnTo>
                      <a:lnTo>
                        <a:pt x="391" y="23"/>
                      </a:lnTo>
                      <a:lnTo>
                        <a:pt x="385" y="23"/>
                      </a:lnTo>
                      <a:lnTo>
                        <a:pt x="383" y="23"/>
                      </a:lnTo>
                      <a:lnTo>
                        <a:pt x="375" y="26"/>
                      </a:lnTo>
                      <a:lnTo>
                        <a:pt x="363" y="37"/>
                      </a:lnTo>
                      <a:lnTo>
                        <a:pt x="360" y="39"/>
                      </a:lnTo>
                      <a:lnTo>
                        <a:pt x="355" y="40"/>
                      </a:lnTo>
                      <a:lnTo>
                        <a:pt x="347" y="39"/>
                      </a:lnTo>
                      <a:lnTo>
                        <a:pt x="330" y="36"/>
                      </a:lnTo>
                      <a:lnTo>
                        <a:pt x="331" y="31"/>
                      </a:lnTo>
                      <a:lnTo>
                        <a:pt x="334" y="30"/>
                      </a:lnTo>
                      <a:lnTo>
                        <a:pt x="335" y="27"/>
                      </a:lnTo>
                      <a:lnTo>
                        <a:pt x="337" y="24"/>
                      </a:lnTo>
                      <a:lnTo>
                        <a:pt x="337" y="21"/>
                      </a:lnTo>
                      <a:lnTo>
                        <a:pt x="335" y="19"/>
                      </a:lnTo>
                      <a:lnTo>
                        <a:pt x="330" y="14"/>
                      </a:lnTo>
                      <a:lnTo>
                        <a:pt x="323" y="13"/>
                      </a:lnTo>
                      <a:lnTo>
                        <a:pt x="315" y="13"/>
                      </a:lnTo>
                      <a:lnTo>
                        <a:pt x="307" y="14"/>
                      </a:lnTo>
                      <a:lnTo>
                        <a:pt x="300" y="17"/>
                      </a:lnTo>
                      <a:lnTo>
                        <a:pt x="294" y="20"/>
                      </a:lnTo>
                      <a:lnTo>
                        <a:pt x="290" y="26"/>
                      </a:lnTo>
                      <a:lnTo>
                        <a:pt x="287" y="31"/>
                      </a:lnTo>
                      <a:lnTo>
                        <a:pt x="284" y="37"/>
                      </a:lnTo>
                      <a:lnTo>
                        <a:pt x="278" y="41"/>
                      </a:lnTo>
                      <a:lnTo>
                        <a:pt x="273" y="46"/>
                      </a:lnTo>
                      <a:lnTo>
                        <a:pt x="265" y="49"/>
                      </a:lnTo>
                      <a:lnTo>
                        <a:pt x="258" y="49"/>
                      </a:lnTo>
                      <a:lnTo>
                        <a:pt x="253" y="47"/>
                      </a:lnTo>
                      <a:lnTo>
                        <a:pt x="248" y="44"/>
                      </a:lnTo>
                      <a:lnTo>
                        <a:pt x="243" y="36"/>
                      </a:lnTo>
                      <a:lnTo>
                        <a:pt x="238" y="30"/>
                      </a:lnTo>
                      <a:lnTo>
                        <a:pt x="234" y="29"/>
                      </a:lnTo>
                      <a:lnTo>
                        <a:pt x="230" y="27"/>
                      </a:lnTo>
                      <a:lnTo>
                        <a:pt x="224" y="27"/>
                      </a:lnTo>
                      <a:lnTo>
                        <a:pt x="208" y="29"/>
                      </a:lnTo>
                      <a:lnTo>
                        <a:pt x="201" y="29"/>
                      </a:lnTo>
                      <a:lnTo>
                        <a:pt x="195" y="29"/>
                      </a:lnTo>
                      <a:lnTo>
                        <a:pt x="190" y="27"/>
                      </a:lnTo>
                      <a:lnTo>
                        <a:pt x="184" y="23"/>
                      </a:lnTo>
                      <a:lnTo>
                        <a:pt x="174" y="17"/>
                      </a:lnTo>
                      <a:lnTo>
                        <a:pt x="165" y="13"/>
                      </a:lnTo>
                      <a:lnTo>
                        <a:pt x="155" y="8"/>
                      </a:lnTo>
                      <a:lnTo>
                        <a:pt x="145" y="8"/>
                      </a:lnTo>
                      <a:lnTo>
                        <a:pt x="134" y="7"/>
                      </a:lnTo>
                      <a:lnTo>
                        <a:pt x="131" y="6"/>
                      </a:lnTo>
                      <a:lnTo>
                        <a:pt x="127" y="3"/>
                      </a:lnTo>
                      <a:lnTo>
                        <a:pt x="124" y="1"/>
                      </a:lnTo>
                      <a:lnTo>
                        <a:pt x="120" y="0"/>
                      </a:lnTo>
                      <a:lnTo>
                        <a:pt x="108" y="0"/>
                      </a:lnTo>
                      <a:lnTo>
                        <a:pt x="98" y="1"/>
                      </a:lnTo>
                      <a:lnTo>
                        <a:pt x="92" y="3"/>
                      </a:lnTo>
                      <a:lnTo>
                        <a:pt x="90" y="6"/>
                      </a:lnTo>
                      <a:lnTo>
                        <a:pt x="90" y="10"/>
                      </a:lnTo>
                      <a:lnTo>
                        <a:pt x="88" y="16"/>
                      </a:lnTo>
                      <a:lnTo>
                        <a:pt x="85" y="20"/>
                      </a:lnTo>
                      <a:lnTo>
                        <a:pt x="84" y="23"/>
                      </a:lnTo>
                      <a:lnTo>
                        <a:pt x="84" y="24"/>
                      </a:lnTo>
                      <a:lnTo>
                        <a:pt x="87" y="30"/>
                      </a:lnTo>
                      <a:lnTo>
                        <a:pt x="91" y="36"/>
                      </a:lnTo>
                      <a:lnTo>
                        <a:pt x="91" y="40"/>
                      </a:lnTo>
                      <a:lnTo>
                        <a:pt x="90" y="43"/>
                      </a:lnTo>
                      <a:lnTo>
                        <a:pt x="87" y="46"/>
                      </a:lnTo>
                      <a:lnTo>
                        <a:pt x="82" y="47"/>
                      </a:lnTo>
                      <a:lnTo>
                        <a:pt x="77" y="47"/>
                      </a:lnTo>
                      <a:lnTo>
                        <a:pt x="67" y="49"/>
                      </a:lnTo>
                      <a:lnTo>
                        <a:pt x="65" y="51"/>
                      </a:lnTo>
                      <a:lnTo>
                        <a:pt x="67" y="51"/>
                      </a:lnTo>
                      <a:lnTo>
                        <a:pt x="68" y="54"/>
                      </a:lnTo>
                      <a:lnTo>
                        <a:pt x="72" y="57"/>
                      </a:lnTo>
                      <a:lnTo>
                        <a:pt x="77" y="60"/>
                      </a:lnTo>
                      <a:lnTo>
                        <a:pt x="85" y="64"/>
                      </a:lnTo>
                      <a:lnTo>
                        <a:pt x="90" y="67"/>
                      </a:lnTo>
                      <a:lnTo>
                        <a:pt x="91" y="71"/>
                      </a:lnTo>
                      <a:lnTo>
                        <a:pt x="92" y="76"/>
                      </a:lnTo>
                      <a:lnTo>
                        <a:pt x="90" y="83"/>
                      </a:lnTo>
                      <a:lnTo>
                        <a:pt x="85" y="87"/>
                      </a:lnTo>
                      <a:lnTo>
                        <a:pt x="81" y="87"/>
                      </a:lnTo>
                      <a:lnTo>
                        <a:pt x="77" y="86"/>
                      </a:lnTo>
                      <a:lnTo>
                        <a:pt x="74" y="83"/>
                      </a:lnTo>
                      <a:lnTo>
                        <a:pt x="70" y="80"/>
                      </a:lnTo>
                      <a:lnTo>
                        <a:pt x="65" y="79"/>
                      </a:lnTo>
                      <a:lnTo>
                        <a:pt x="61" y="80"/>
                      </a:lnTo>
                      <a:lnTo>
                        <a:pt x="58" y="83"/>
                      </a:lnTo>
                      <a:lnTo>
                        <a:pt x="57" y="86"/>
                      </a:lnTo>
                      <a:lnTo>
                        <a:pt x="58" y="89"/>
                      </a:lnTo>
                      <a:lnTo>
                        <a:pt x="58" y="93"/>
                      </a:lnTo>
                      <a:lnTo>
                        <a:pt x="58" y="96"/>
                      </a:lnTo>
                      <a:lnTo>
                        <a:pt x="57" y="97"/>
                      </a:lnTo>
                      <a:lnTo>
                        <a:pt x="54" y="100"/>
                      </a:lnTo>
                      <a:lnTo>
                        <a:pt x="50" y="103"/>
                      </a:lnTo>
                      <a:lnTo>
                        <a:pt x="44" y="110"/>
                      </a:lnTo>
                      <a:lnTo>
                        <a:pt x="42" y="114"/>
                      </a:lnTo>
                      <a:lnTo>
                        <a:pt x="40" y="119"/>
                      </a:lnTo>
                      <a:lnTo>
                        <a:pt x="35" y="119"/>
                      </a:lnTo>
                      <a:lnTo>
                        <a:pt x="30" y="119"/>
                      </a:lnTo>
                      <a:lnTo>
                        <a:pt x="18" y="116"/>
                      </a:lnTo>
                      <a:lnTo>
                        <a:pt x="4" y="113"/>
                      </a:lnTo>
                      <a:lnTo>
                        <a:pt x="1" y="117"/>
                      </a:lnTo>
                      <a:lnTo>
                        <a:pt x="0" y="122"/>
                      </a:lnTo>
                      <a:lnTo>
                        <a:pt x="1" y="127"/>
                      </a:lnTo>
                      <a:lnTo>
                        <a:pt x="2" y="134"/>
                      </a:lnTo>
                      <a:lnTo>
                        <a:pt x="4" y="150"/>
                      </a:lnTo>
                      <a:lnTo>
                        <a:pt x="7" y="163"/>
                      </a:lnTo>
                      <a:lnTo>
                        <a:pt x="11" y="177"/>
                      </a:lnTo>
                      <a:lnTo>
                        <a:pt x="11" y="184"/>
                      </a:lnTo>
                      <a:lnTo>
                        <a:pt x="11" y="192"/>
                      </a:lnTo>
                      <a:lnTo>
                        <a:pt x="11" y="202"/>
                      </a:lnTo>
                      <a:lnTo>
                        <a:pt x="12" y="210"/>
                      </a:lnTo>
                      <a:lnTo>
                        <a:pt x="18" y="226"/>
                      </a:lnTo>
                      <a:lnTo>
                        <a:pt x="24" y="242"/>
                      </a:lnTo>
                      <a:lnTo>
                        <a:pt x="27" y="250"/>
                      </a:lnTo>
                      <a:lnTo>
                        <a:pt x="28" y="259"/>
                      </a:lnTo>
                      <a:lnTo>
                        <a:pt x="28" y="266"/>
                      </a:lnTo>
                      <a:lnTo>
                        <a:pt x="28" y="270"/>
                      </a:lnTo>
                      <a:lnTo>
                        <a:pt x="28" y="273"/>
                      </a:lnTo>
                      <a:lnTo>
                        <a:pt x="32" y="280"/>
                      </a:lnTo>
                      <a:lnTo>
                        <a:pt x="34" y="285"/>
                      </a:lnTo>
                      <a:lnTo>
                        <a:pt x="35" y="287"/>
                      </a:lnTo>
                      <a:lnTo>
                        <a:pt x="35" y="295"/>
                      </a:lnTo>
                      <a:lnTo>
                        <a:pt x="35" y="302"/>
                      </a:lnTo>
                      <a:lnTo>
                        <a:pt x="38" y="323"/>
                      </a:lnTo>
                      <a:lnTo>
                        <a:pt x="44" y="342"/>
                      </a:lnTo>
                      <a:lnTo>
                        <a:pt x="50" y="355"/>
                      </a:lnTo>
                      <a:lnTo>
                        <a:pt x="55" y="366"/>
                      </a:lnTo>
                      <a:lnTo>
                        <a:pt x="58" y="372"/>
                      </a:lnTo>
                      <a:lnTo>
                        <a:pt x="62" y="376"/>
                      </a:lnTo>
                      <a:lnTo>
                        <a:pt x="67" y="379"/>
                      </a:lnTo>
                      <a:lnTo>
                        <a:pt x="71" y="382"/>
                      </a:lnTo>
                      <a:lnTo>
                        <a:pt x="81" y="386"/>
                      </a:lnTo>
                      <a:lnTo>
                        <a:pt x="85" y="388"/>
                      </a:lnTo>
                      <a:lnTo>
                        <a:pt x="90" y="392"/>
                      </a:lnTo>
                      <a:lnTo>
                        <a:pt x="97" y="386"/>
                      </a:lnTo>
                      <a:lnTo>
                        <a:pt x="105" y="379"/>
                      </a:lnTo>
                      <a:lnTo>
                        <a:pt x="112" y="373"/>
                      </a:lnTo>
                      <a:lnTo>
                        <a:pt x="115" y="369"/>
                      </a:lnTo>
                      <a:lnTo>
                        <a:pt x="117" y="365"/>
                      </a:lnTo>
                      <a:lnTo>
                        <a:pt x="117" y="359"/>
                      </a:lnTo>
                      <a:lnTo>
                        <a:pt x="115" y="355"/>
                      </a:lnTo>
                      <a:lnTo>
                        <a:pt x="108" y="346"/>
                      </a:lnTo>
                      <a:lnTo>
                        <a:pt x="105" y="342"/>
                      </a:lnTo>
                      <a:lnTo>
                        <a:pt x="102" y="339"/>
                      </a:lnTo>
                      <a:lnTo>
                        <a:pt x="101" y="335"/>
                      </a:lnTo>
                      <a:lnTo>
                        <a:pt x="104" y="330"/>
                      </a:lnTo>
                      <a:lnTo>
                        <a:pt x="112" y="325"/>
                      </a:lnTo>
                      <a:lnTo>
                        <a:pt x="121" y="319"/>
                      </a:lnTo>
                      <a:lnTo>
                        <a:pt x="127" y="318"/>
                      </a:lnTo>
                      <a:lnTo>
                        <a:pt x="132" y="318"/>
                      </a:lnTo>
                      <a:lnTo>
                        <a:pt x="138" y="319"/>
                      </a:lnTo>
                      <a:lnTo>
                        <a:pt x="142" y="322"/>
                      </a:lnTo>
                      <a:lnTo>
                        <a:pt x="152" y="328"/>
                      </a:lnTo>
                      <a:lnTo>
                        <a:pt x="157" y="329"/>
                      </a:lnTo>
                      <a:lnTo>
                        <a:pt x="160" y="329"/>
                      </a:lnTo>
                      <a:lnTo>
                        <a:pt x="162" y="328"/>
                      </a:lnTo>
                      <a:lnTo>
                        <a:pt x="164" y="326"/>
                      </a:lnTo>
                      <a:lnTo>
                        <a:pt x="165" y="325"/>
                      </a:lnTo>
                      <a:lnTo>
                        <a:pt x="165" y="323"/>
                      </a:lnTo>
                      <a:lnTo>
                        <a:pt x="167" y="320"/>
                      </a:lnTo>
                      <a:lnTo>
                        <a:pt x="168" y="319"/>
                      </a:lnTo>
                      <a:lnTo>
                        <a:pt x="171" y="319"/>
                      </a:lnTo>
                      <a:lnTo>
                        <a:pt x="175" y="318"/>
                      </a:lnTo>
                      <a:lnTo>
                        <a:pt x="177" y="313"/>
                      </a:lnTo>
                      <a:lnTo>
                        <a:pt x="178" y="310"/>
                      </a:lnTo>
                      <a:lnTo>
                        <a:pt x="180" y="310"/>
                      </a:lnTo>
                      <a:lnTo>
                        <a:pt x="181" y="310"/>
                      </a:lnTo>
                      <a:lnTo>
                        <a:pt x="183" y="312"/>
                      </a:lnTo>
                      <a:lnTo>
                        <a:pt x="185" y="315"/>
                      </a:lnTo>
                      <a:lnTo>
                        <a:pt x="187" y="316"/>
                      </a:lnTo>
                      <a:lnTo>
                        <a:pt x="191" y="316"/>
                      </a:lnTo>
                      <a:lnTo>
                        <a:pt x="194" y="315"/>
                      </a:lnTo>
                      <a:lnTo>
                        <a:pt x="197" y="312"/>
                      </a:lnTo>
                      <a:lnTo>
                        <a:pt x="198" y="309"/>
                      </a:lnTo>
                      <a:lnTo>
                        <a:pt x="200" y="300"/>
                      </a:lnTo>
                      <a:lnTo>
                        <a:pt x="200" y="290"/>
                      </a:lnTo>
                      <a:lnTo>
                        <a:pt x="200" y="285"/>
                      </a:lnTo>
                      <a:lnTo>
                        <a:pt x="200" y="280"/>
                      </a:lnTo>
                      <a:lnTo>
                        <a:pt x="203" y="277"/>
                      </a:lnTo>
                      <a:lnTo>
                        <a:pt x="205" y="276"/>
                      </a:lnTo>
                      <a:lnTo>
                        <a:pt x="208" y="280"/>
                      </a:lnTo>
                      <a:lnTo>
                        <a:pt x="211" y="285"/>
                      </a:lnTo>
                      <a:lnTo>
                        <a:pt x="214" y="289"/>
                      </a:lnTo>
                      <a:lnTo>
                        <a:pt x="218" y="292"/>
                      </a:lnTo>
                      <a:lnTo>
                        <a:pt x="221" y="293"/>
                      </a:lnTo>
                      <a:lnTo>
                        <a:pt x="225" y="293"/>
                      </a:lnTo>
                      <a:lnTo>
                        <a:pt x="235" y="292"/>
                      </a:lnTo>
                      <a:lnTo>
                        <a:pt x="248" y="293"/>
                      </a:lnTo>
                      <a:lnTo>
                        <a:pt x="255" y="293"/>
                      </a:lnTo>
                      <a:lnTo>
                        <a:pt x="261" y="293"/>
                      </a:lnTo>
                      <a:lnTo>
                        <a:pt x="265" y="290"/>
                      </a:lnTo>
                      <a:lnTo>
                        <a:pt x="268" y="287"/>
                      </a:lnTo>
                      <a:lnTo>
                        <a:pt x="271" y="279"/>
                      </a:lnTo>
                      <a:lnTo>
                        <a:pt x="274" y="275"/>
                      </a:lnTo>
                      <a:lnTo>
                        <a:pt x="277" y="273"/>
                      </a:lnTo>
                      <a:lnTo>
                        <a:pt x="280" y="272"/>
                      </a:lnTo>
                      <a:lnTo>
                        <a:pt x="285" y="270"/>
                      </a:lnTo>
                      <a:lnTo>
                        <a:pt x="290" y="270"/>
                      </a:lnTo>
                      <a:lnTo>
                        <a:pt x="294" y="270"/>
                      </a:lnTo>
                      <a:lnTo>
                        <a:pt x="297" y="267"/>
                      </a:lnTo>
                      <a:lnTo>
                        <a:pt x="298" y="263"/>
                      </a:lnTo>
                      <a:lnTo>
                        <a:pt x="297" y="259"/>
                      </a:lnTo>
                      <a:lnTo>
                        <a:pt x="294" y="256"/>
                      </a:lnTo>
                      <a:lnTo>
                        <a:pt x="291" y="253"/>
                      </a:lnTo>
                      <a:lnTo>
                        <a:pt x="290" y="249"/>
                      </a:lnTo>
                      <a:lnTo>
                        <a:pt x="290" y="246"/>
                      </a:lnTo>
                      <a:lnTo>
                        <a:pt x="291" y="245"/>
                      </a:lnTo>
                      <a:lnTo>
                        <a:pt x="295" y="243"/>
                      </a:lnTo>
                      <a:lnTo>
                        <a:pt x="301" y="242"/>
                      </a:lnTo>
                      <a:lnTo>
                        <a:pt x="305" y="239"/>
                      </a:lnTo>
                      <a:lnTo>
                        <a:pt x="310" y="235"/>
                      </a:lnTo>
                      <a:lnTo>
                        <a:pt x="311" y="229"/>
                      </a:lnTo>
                      <a:lnTo>
                        <a:pt x="313" y="223"/>
                      </a:lnTo>
                      <a:lnTo>
                        <a:pt x="315" y="219"/>
                      </a:lnTo>
                      <a:lnTo>
                        <a:pt x="318" y="216"/>
                      </a:lnTo>
                      <a:lnTo>
                        <a:pt x="320" y="216"/>
                      </a:lnTo>
                      <a:lnTo>
                        <a:pt x="325" y="216"/>
                      </a:lnTo>
                      <a:lnTo>
                        <a:pt x="337" y="220"/>
                      </a:lnTo>
                      <a:lnTo>
                        <a:pt x="337" y="223"/>
                      </a:lnTo>
                      <a:lnTo>
                        <a:pt x="338" y="222"/>
                      </a:lnTo>
                      <a:lnTo>
                        <a:pt x="344" y="215"/>
                      </a:lnTo>
                      <a:lnTo>
                        <a:pt x="353" y="206"/>
                      </a:lnTo>
                      <a:lnTo>
                        <a:pt x="357" y="203"/>
                      </a:lnTo>
                      <a:lnTo>
                        <a:pt x="363" y="200"/>
                      </a:lnTo>
                      <a:lnTo>
                        <a:pt x="368" y="197"/>
                      </a:lnTo>
                      <a:lnTo>
                        <a:pt x="373" y="193"/>
                      </a:lnTo>
                      <a:lnTo>
                        <a:pt x="374" y="190"/>
                      </a:lnTo>
                      <a:lnTo>
                        <a:pt x="374" y="187"/>
                      </a:lnTo>
                      <a:lnTo>
                        <a:pt x="374" y="186"/>
                      </a:lnTo>
                      <a:lnTo>
                        <a:pt x="371" y="184"/>
                      </a:lnTo>
                      <a:lnTo>
                        <a:pt x="365" y="182"/>
                      </a:lnTo>
                      <a:lnTo>
                        <a:pt x="364" y="179"/>
                      </a:lnTo>
                      <a:lnTo>
                        <a:pt x="364" y="174"/>
                      </a:lnTo>
                      <a:lnTo>
                        <a:pt x="374" y="173"/>
                      </a:lnTo>
                      <a:lnTo>
                        <a:pt x="381" y="172"/>
                      </a:lnTo>
                      <a:lnTo>
                        <a:pt x="390" y="169"/>
                      </a:lnTo>
                      <a:lnTo>
                        <a:pt x="393" y="166"/>
                      </a:lnTo>
                      <a:lnTo>
                        <a:pt x="395" y="162"/>
                      </a:lnTo>
                      <a:lnTo>
                        <a:pt x="401" y="153"/>
                      </a:lnTo>
                      <a:lnTo>
                        <a:pt x="403" y="144"/>
                      </a:lnTo>
                      <a:lnTo>
                        <a:pt x="403" y="139"/>
                      </a:lnTo>
                      <a:lnTo>
                        <a:pt x="404" y="134"/>
                      </a:lnTo>
                      <a:lnTo>
                        <a:pt x="404" y="133"/>
                      </a:lnTo>
                      <a:lnTo>
                        <a:pt x="407" y="133"/>
                      </a:lnTo>
                      <a:lnTo>
                        <a:pt x="413" y="134"/>
                      </a:lnTo>
                      <a:lnTo>
                        <a:pt x="417" y="136"/>
                      </a:lnTo>
                      <a:lnTo>
                        <a:pt x="423" y="136"/>
                      </a:lnTo>
                      <a:lnTo>
                        <a:pt x="425" y="134"/>
                      </a:lnTo>
                      <a:lnTo>
                        <a:pt x="431" y="133"/>
                      </a:lnTo>
                      <a:lnTo>
                        <a:pt x="435" y="133"/>
                      </a:lnTo>
                      <a:lnTo>
                        <a:pt x="440" y="134"/>
                      </a:lnTo>
                      <a:lnTo>
                        <a:pt x="448" y="139"/>
                      </a:lnTo>
                      <a:lnTo>
                        <a:pt x="451" y="142"/>
                      </a:lnTo>
                      <a:lnTo>
                        <a:pt x="454" y="146"/>
                      </a:lnTo>
                      <a:lnTo>
                        <a:pt x="457" y="149"/>
                      </a:lnTo>
                      <a:lnTo>
                        <a:pt x="460" y="152"/>
                      </a:lnTo>
                      <a:lnTo>
                        <a:pt x="464" y="152"/>
                      </a:lnTo>
                      <a:lnTo>
                        <a:pt x="468" y="150"/>
                      </a:lnTo>
                      <a:lnTo>
                        <a:pt x="471" y="152"/>
                      </a:lnTo>
                      <a:lnTo>
                        <a:pt x="475" y="156"/>
                      </a:lnTo>
                      <a:lnTo>
                        <a:pt x="483" y="150"/>
                      </a:lnTo>
                      <a:lnTo>
                        <a:pt x="491" y="146"/>
                      </a:lnTo>
                      <a:lnTo>
                        <a:pt x="497" y="144"/>
                      </a:lnTo>
                      <a:lnTo>
                        <a:pt x="501" y="144"/>
                      </a:lnTo>
                      <a:lnTo>
                        <a:pt x="505" y="146"/>
                      </a:lnTo>
                      <a:lnTo>
                        <a:pt x="510" y="149"/>
                      </a:lnTo>
                      <a:lnTo>
                        <a:pt x="511" y="154"/>
                      </a:lnTo>
                      <a:lnTo>
                        <a:pt x="513" y="159"/>
                      </a:lnTo>
                      <a:lnTo>
                        <a:pt x="514" y="170"/>
                      </a:lnTo>
                      <a:lnTo>
                        <a:pt x="514" y="183"/>
                      </a:lnTo>
                      <a:lnTo>
                        <a:pt x="516" y="189"/>
                      </a:lnTo>
                      <a:lnTo>
                        <a:pt x="517" y="193"/>
                      </a:lnTo>
                      <a:lnTo>
                        <a:pt x="520" y="197"/>
                      </a:lnTo>
                      <a:lnTo>
                        <a:pt x="523" y="200"/>
                      </a:lnTo>
                      <a:lnTo>
                        <a:pt x="531" y="204"/>
                      </a:lnTo>
                      <a:lnTo>
                        <a:pt x="533" y="200"/>
                      </a:lnTo>
                      <a:lnTo>
                        <a:pt x="537" y="193"/>
                      </a:lnTo>
                      <a:lnTo>
                        <a:pt x="540" y="184"/>
                      </a:lnTo>
                      <a:close/>
                    </a:path>
                  </a:pathLst>
                </a:custGeom>
                <a:solidFill>
                  <a:srgbClr val="808080">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09" name="Freeform 55"/>
                <p:cNvSpPr>
                  <a:spLocks noChangeAspect="1"/>
                </p:cNvSpPr>
                <p:nvPr/>
              </p:nvSpPr>
              <p:spPr bwMode="auto">
                <a:xfrm>
                  <a:off x="1826185" y="2487158"/>
                  <a:ext cx="1024004" cy="884436"/>
                </a:xfrm>
                <a:custGeom>
                  <a:avLst/>
                  <a:gdLst>
                    <a:gd name="T0" fmla="*/ 2147483647 w 578"/>
                    <a:gd name="T1" fmla="*/ 2147483647 h 409"/>
                    <a:gd name="T2" fmla="*/ 2147483647 w 578"/>
                    <a:gd name="T3" fmla="*/ 2147483647 h 409"/>
                    <a:gd name="T4" fmla="*/ 2147483647 w 578"/>
                    <a:gd name="T5" fmla="*/ 2147483647 h 409"/>
                    <a:gd name="T6" fmla="*/ 2147483647 w 578"/>
                    <a:gd name="T7" fmla="*/ 2147483647 h 409"/>
                    <a:gd name="T8" fmla="*/ 2147483647 w 578"/>
                    <a:gd name="T9" fmla="*/ 2147483647 h 409"/>
                    <a:gd name="T10" fmla="*/ 2147483647 w 578"/>
                    <a:gd name="T11" fmla="*/ 2147483647 h 409"/>
                    <a:gd name="T12" fmla="*/ 2147483647 w 578"/>
                    <a:gd name="T13" fmla="*/ 2147483647 h 409"/>
                    <a:gd name="T14" fmla="*/ 2147483647 w 578"/>
                    <a:gd name="T15" fmla="*/ 2147483647 h 409"/>
                    <a:gd name="T16" fmla="*/ 2147483647 w 578"/>
                    <a:gd name="T17" fmla="*/ 2147483647 h 409"/>
                    <a:gd name="T18" fmla="*/ 2147483647 w 578"/>
                    <a:gd name="T19" fmla="*/ 2147483647 h 409"/>
                    <a:gd name="T20" fmla="*/ 2147483647 w 578"/>
                    <a:gd name="T21" fmla="*/ 2147483647 h 409"/>
                    <a:gd name="T22" fmla="*/ 2147483647 w 578"/>
                    <a:gd name="T23" fmla="*/ 2147483647 h 409"/>
                    <a:gd name="T24" fmla="*/ 2147483647 w 578"/>
                    <a:gd name="T25" fmla="*/ 2147483647 h 409"/>
                    <a:gd name="T26" fmla="*/ 2147483647 w 578"/>
                    <a:gd name="T27" fmla="*/ 2147483647 h 409"/>
                    <a:gd name="T28" fmla="*/ 2147483647 w 578"/>
                    <a:gd name="T29" fmla="*/ 2147483647 h 409"/>
                    <a:gd name="T30" fmla="*/ 2147483647 w 578"/>
                    <a:gd name="T31" fmla="*/ 2147483647 h 409"/>
                    <a:gd name="T32" fmla="*/ 2147483647 w 578"/>
                    <a:gd name="T33" fmla="*/ 2147483647 h 409"/>
                    <a:gd name="T34" fmla="*/ 2147483647 w 578"/>
                    <a:gd name="T35" fmla="*/ 2147483647 h 409"/>
                    <a:gd name="T36" fmla="*/ 2147483647 w 578"/>
                    <a:gd name="T37" fmla="*/ 2147483647 h 409"/>
                    <a:gd name="T38" fmla="*/ 2147483647 w 578"/>
                    <a:gd name="T39" fmla="*/ 2147483647 h 409"/>
                    <a:gd name="T40" fmla="*/ 2147483647 w 578"/>
                    <a:gd name="T41" fmla="*/ 2147483647 h 409"/>
                    <a:gd name="T42" fmla="*/ 2147483647 w 578"/>
                    <a:gd name="T43" fmla="*/ 2147483647 h 409"/>
                    <a:gd name="T44" fmla="*/ 2147483647 w 578"/>
                    <a:gd name="T45" fmla="*/ 2147483647 h 409"/>
                    <a:gd name="T46" fmla="*/ 2147483647 w 578"/>
                    <a:gd name="T47" fmla="*/ 2147483647 h 409"/>
                    <a:gd name="T48" fmla="*/ 2147483647 w 578"/>
                    <a:gd name="T49" fmla="*/ 2147483647 h 409"/>
                    <a:gd name="T50" fmla="*/ 2147483647 w 578"/>
                    <a:gd name="T51" fmla="*/ 2147483647 h 409"/>
                    <a:gd name="T52" fmla="*/ 2147483647 w 578"/>
                    <a:gd name="T53" fmla="*/ 2147483647 h 409"/>
                    <a:gd name="T54" fmla="*/ 2147483647 w 578"/>
                    <a:gd name="T55" fmla="*/ 2147483647 h 409"/>
                    <a:gd name="T56" fmla="*/ 2147483647 w 578"/>
                    <a:gd name="T57" fmla="*/ 2147483647 h 409"/>
                    <a:gd name="T58" fmla="*/ 2147483647 w 578"/>
                    <a:gd name="T59" fmla="*/ 2147483647 h 409"/>
                    <a:gd name="T60" fmla="*/ 2147483647 w 578"/>
                    <a:gd name="T61" fmla="*/ 2147483647 h 409"/>
                    <a:gd name="T62" fmla="*/ 2147483647 w 578"/>
                    <a:gd name="T63" fmla="*/ 2147483647 h 409"/>
                    <a:gd name="T64" fmla="*/ 2147483647 w 578"/>
                    <a:gd name="T65" fmla="*/ 2147483647 h 409"/>
                    <a:gd name="T66" fmla="*/ 2147483647 w 578"/>
                    <a:gd name="T67" fmla="*/ 2147483647 h 409"/>
                    <a:gd name="T68" fmla="*/ 2147483647 w 578"/>
                    <a:gd name="T69" fmla="*/ 2147483647 h 409"/>
                    <a:gd name="T70" fmla="*/ 2147483647 w 578"/>
                    <a:gd name="T71" fmla="*/ 2147483647 h 409"/>
                    <a:gd name="T72" fmla="*/ 2147483647 w 578"/>
                    <a:gd name="T73" fmla="*/ 2147483647 h 409"/>
                    <a:gd name="T74" fmla="*/ 2147483647 w 578"/>
                    <a:gd name="T75" fmla="*/ 2147483647 h 409"/>
                    <a:gd name="T76" fmla="*/ 2147483647 w 578"/>
                    <a:gd name="T77" fmla="*/ 2147483647 h 409"/>
                    <a:gd name="T78" fmla="*/ 2147483647 w 578"/>
                    <a:gd name="T79" fmla="*/ 2147483647 h 409"/>
                    <a:gd name="T80" fmla="*/ 2147483647 w 578"/>
                    <a:gd name="T81" fmla="*/ 2147483647 h 409"/>
                    <a:gd name="T82" fmla="*/ 2147483647 w 578"/>
                    <a:gd name="T83" fmla="*/ 2147483647 h 409"/>
                    <a:gd name="T84" fmla="*/ 2147483647 w 578"/>
                    <a:gd name="T85" fmla="*/ 2147483647 h 409"/>
                    <a:gd name="T86" fmla="*/ 2147483647 w 578"/>
                    <a:gd name="T87" fmla="*/ 2147483647 h 409"/>
                    <a:gd name="T88" fmla="*/ 2147483647 w 578"/>
                    <a:gd name="T89" fmla="*/ 2147483647 h 409"/>
                    <a:gd name="T90" fmla="*/ 2147483647 w 578"/>
                    <a:gd name="T91" fmla="*/ 2147483647 h 409"/>
                    <a:gd name="T92" fmla="*/ 2147483647 w 578"/>
                    <a:gd name="T93" fmla="*/ 2147483647 h 409"/>
                    <a:gd name="T94" fmla="*/ 2147483647 w 578"/>
                    <a:gd name="T95" fmla="*/ 2147483647 h 409"/>
                    <a:gd name="T96" fmla="*/ 2147483647 w 578"/>
                    <a:gd name="T97" fmla="*/ 2147483647 h 409"/>
                    <a:gd name="T98" fmla="*/ 2147483647 w 578"/>
                    <a:gd name="T99" fmla="*/ 2147483647 h 409"/>
                    <a:gd name="T100" fmla="*/ 2147483647 w 578"/>
                    <a:gd name="T101" fmla="*/ 2147483647 h 409"/>
                    <a:gd name="T102" fmla="*/ 2147483647 w 578"/>
                    <a:gd name="T103" fmla="*/ 2147483647 h 409"/>
                    <a:gd name="T104" fmla="*/ 2147483647 w 578"/>
                    <a:gd name="T105" fmla="*/ 2147483647 h 409"/>
                    <a:gd name="T106" fmla="*/ 2147483647 w 578"/>
                    <a:gd name="T107" fmla="*/ 2147483647 h 409"/>
                    <a:gd name="T108" fmla="*/ 2147483647 w 578"/>
                    <a:gd name="T109" fmla="*/ 2147483647 h 409"/>
                    <a:gd name="T110" fmla="*/ 2147483647 w 578"/>
                    <a:gd name="T111" fmla="*/ 2147483647 h 409"/>
                    <a:gd name="T112" fmla="*/ 2147483647 w 578"/>
                    <a:gd name="T113" fmla="*/ 2147483647 h 40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78"/>
                    <a:gd name="T172" fmla="*/ 0 h 409"/>
                    <a:gd name="T173" fmla="*/ 578 w 578"/>
                    <a:gd name="T174" fmla="*/ 409 h 409"/>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78" h="409">
                      <a:moveTo>
                        <a:pt x="345" y="395"/>
                      </a:moveTo>
                      <a:lnTo>
                        <a:pt x="345" y="395"/>
                      </a:lnTo>
                      <a:lnTo>
                        <a:pt x="345" y="391"/>
                      </a:lnTo>
                      <a:lnTo>
                        <a:pt x="345" y="385"/>
                      </a:lnTo>
                      <a:lnTo>
                        <a:pt x="343" y="381"/>
                      </a:lnTo>
                      <a:lnTo>
                        <a:pt x="343" y="375"/>
                      </a:lnTo>
                      <a:lnTo>
                        <a:pt x="345" y="371"/>
                      </a:lnTo>
                      <a:lnTo>
                        <a:pt x="347" y="368"/>
                      </a:lnTo>
                      <a:lnTo>
                        <a:pt x="350" y="365"/>
                      </a:lnTo>
                      <a:lnTo>
                        <a:pt x="352" y="361"/>
                      </a:lnTo>
                      <a:lnTo>
                        <a:pt x="350" y="355"/>
                      </a:lnTo>
                      <a:lnTo>
                        <a:pt x="347" y="352"/>
                      </a:lnTo>
                      <a:lnTo>
                        <a:pt x="345" y="348"/>
                      </a:lnTo>
                      <a:lnTo>
                        <a:pt x="343" y="342"/>
                      </a:lnTo>
                      <a:lnTo>
                        <a:pt x="343" y="332"/>
                      </a:lnTo>
                      <a:lnTo>
                        <a:pt x="343" y="325"/>
                      </a:lnTo>
                      <a:lnTo>
                        <a:pt x="345" y="321"/>
                      </a:lnTo>
                      <a:lnTo>
                        <a:pt x="349" y="319"/>
                      </a:lnTo>
                      <a:lnTo>
                        <a:pt x="353" y="319"/>
                      </a:lnTo>
                      <a:lnTo>
                        <a:pt x="359" y="318"/>
                      </a:lnTo>
                      <a:lnTo>
                        <a:pt x="360" y="316"/>
                      </a:lnTo>
                      <a:lnTo>
                        <a:pt x="362" y="315"/>
                      </a:lnTo>
                      <a:lnTo>
                        <a:pt x="362" y="312"/>
                      </a:lnTo>
                      <a:lnTo>
                        <a:pt x="360" y="311"/>
                      </a:lnTo>
                      <a:lnTo>
                        <a:pt x="357" y="306"/>
                      </a:lnTo>
                      <a:lnTo>
                        <a:pt x="356" y="299"/>
                      </a:lnTo>
                      <a:lnTo>
                        <a:pt x="352" y="292"/>
                      </a:lnTo>
                      <a:lnTo>
                        <a:pt x="357" y="293"/>
                      </a:lnTo>
                      <a:lnTo>
                        <a:pt x="360" y="295"/>
                      </a:lnTo>
                      <a:lnTo>
                        <a:pt x="363" y="295"/>
                      </a:lnTo>
                      <a:lnTo>
                        <a:pt x="363" y="291"/>
                      </a:lnTo>
                      <a:lnTo>
                        <a:pt x="365" y="288"/>
                      </a:lnTo>
                      <a:lnTo>
                        <a:pt x="372" y="291"/>
                      </a:lnTo>
                      <a:lnTo>
                        <a:pt x="376" y="293"/>
                      </a:lnTo>
                      <a:lnTo>
                        <a:pt x="379" y="295"/>
                      </a:lnTo>
                      <a:lnTo>
                        <a:pt x="379" y="296"/>
                      </a:lnTo>
                      <a:lnTo>
                        <a:pt x="379" y="299"/>
                      </a:lnTo>
                      <a:lnTo>
                        <a:pt x="376" y="304"/>
                      </a:lnTo>
                      <a:lnTo>
                        <a:pt x="376" y="306"/>
                      </a:lnTo>
                      <a:lnTo>
                        <a:pt x="376" y="308"/>
                      </a:lnTo>
                      <a:lnTo>
                        <a:pt x="378" y="309"/>
                      </a:lnTo>
                      <a:lnTo>
                        <a:pt x="380" y="311"/>
                      </a:lnTo>
                      <a:lnTo>
                        <a:pt x="383" y="311"/>
                      </a:lnTo>
                      <a:lnTo>
                        <a:pt x="388" y="309"/>
                      </a:lnTo>
                      <a:lnTo>
                        <a:pt x="400" y="306"/>
                      </a:lnTo>
                      <a:lnTo>
                        <a:pt x="406" y="305"/>
                      </a:lnTo>
                      <a:lnTo>
                        <a:pt x="412" y="306"/>
                      </a:lnTo>
                      <a:lnTo>
                        <a:pt x="413" y="306"/>
                      </a:lnTo>
                      <a:lnTo>
                        <a:pt x="413" y="308"/>
                      </a:lnTo>
                      <a:lnTo>
                        <a:pt x="413" y="314"/>
                      </a:lnTo>
                      <a:lnTo>
                        <a:pt x="408" y="315"/>
                      </a:lnTo>
                      <a:lnTo>
                        <a:pt x="402" y="316"/>
                      </a:lnTo>
                      <a:lnTo>
                        <a:pt x="398" y="319"/>
                      </a:lnTo>
                      <a:lnTo>
                        <a:pt x="396" y="322"/>
                      </a:lnTo>
                      <a:lnTo>
                        <a:pt x="399" y="328"/>
                      </a:lnTo>
                      <a:lnTo>
                        <a:pt x="399" y="331"/>
                      </a:lnTo>
                      <a:lnTo>
                        <a:pt x="399" y="334"/>
                      </a:lnTo>
                      <a:lnTo>
                        <a:pt x="398" y="336"/>
                      </a:lnTo>
                      <a:lnTo>
                        <a:pt x="396" y="339"/>
                      </a:lnTo>
                      <a:lnTo>
                        <a:pt x="398" y="342"/>
                      </a:lnTo>
                      <a:lnTo>
                        <a:pt x="399" y="345"/>
                      </a:lnTo>
                      <a:lnTo>
                        <a:pt x="402" y="351"/>
                      </a:lnTo>
                      <a:lnTo>
                        <a:pt x="396" y="351"/>
                      </a:lnTo>
                      <a:lnTo>
                        <a:pt x="392" y="352"/>
                      </a:lnTo>
                      <a:lnTo>
                        <a:pt x="386" y="354"/>
                      </a:lnTo>
                      <a:lnTo>
                        <a:pt x="382" y="356"/>
                      </a:lnTo>
                      <a:lnTo>
                        <a:pt x="379" y="361"/>
                      </a:lnTo>
                      <a:lnTo>
                        <a:pt x="379" y="364"/>
                      </a:lnTo>
                      <a:lnTo>
                        <a:pt x="382" y="366"/>
                      </a:lnTo>
                      <a:lnTo>
                        <a:pt x="386" y="368"/>
                      </a:lnTo>
                      <a:lnTo>
                        <a:pt x="398" y="368"/>
                      </a:lnTo>
                      <a:lnTo>
                        <a:pt x="409" y="366"/>
                      </a:lnTo>
                      <a:lnTo>
                        <a:pt x="415" y="366"/>
                      </a:lnTo>
                      <a:lnTo>
                        <a:pt x="418" y="365"/>
                      </a:lnTo>
                      <a:lnTo>
                        <a:pt x="425" y="356"/>
                      </a:lnTo>
                      <a:lnTo>
                        <a:pt x="432" y="349"/>
                      </a:lnTo>
                      <a:lnTo>
                        <a:pt x="435" y="346"/>
                      </a:lnTo>
                      <a:lnTo>
                        <a:pt x="439" y="345"/>
                      </a:lnTo>
                      <a:lnTo>
                        <a:pt x="443" y="344"/>
                      </a:lnTo>
                      <a:lnTo>
                        <a:pt x="448" y="344"/>
                      </a:lnTo>
                      <a:lnTo>
                        <a:pt x="458" y="348"/>
                      </a:lnTo>
                      <a:lnTo>
                        <a:pt x="463" y="349"/>
                      </a:lnTo>
                      <a:lnTo>
                        <a:pt x="468" y="351"/>
                      </a:lnTo>
                      <a:lnTo>
                        <a:pt x="476" y="349"/>
                      </a:lnTo>
                      <a:lnTo>
                        <a:pt x="486" y="348"/>
                      </a:lnTo>
                      <a:lnTo>
                        <a:pt x="492" y="348"/>
                      </a:lnTo>
                      <a:lnTo>
                        <a:pt x="496" y="345"/>
                      </a:lnTo>
                      <a:lnTo>
                        <a:pt x="500" y="341"/>
                      </a:lnTo>
                      <a:lnTo>
                        <a:pt x="500" y="338"/>
                      </a:lnTo>
                      <a:lnTo>
                        <a:pt x="498" y="335"/>
                      </a:lnTo>
                      <a:lnTo>
                        <a:pt x="493" y="334"/>
                      </a:lnTo>
                      <a:lnTo>
                        <a:pt x="486" y="329"/>
                      </a:lnTo>
                      <a:lnTo>
                        <a:pt x="486" y="326"/>
                      </a:lnTo>
                      <a:lnTo>
                        <a:pt x="489" y="325"/>
                      </a:lnTo>
                      <a:lnTo>
                        <a:pt x="493" y="324"/>
                      </a:lnTo>
                      <a:lnTo>
                        <a:pt x="498" y="324"/>
                      </a:lnTo>
                      <a:lnTo>
                        <a:pt x="502" y="324"/>
                      </a:lnTo>
                      <a:lnTo>
                        <a:pt x="503" y="324"/>
                      </a:lnTo>
                      <a:lnTo>
                        <a:pt x="503" y="321"/>
                      </a:lnTo>
                      <a:lnTo>
                        <a:pt x="505" y="316"/>
                      </a:lnTo>
                      <a:lnTo>
                        <a:pt x="502" y="312"/>
                      </a:lnTo>
                      <a:lnTo>
                        <a:pt x="500" y="308"/>
                      </a:lnTo>
                      <a:lnTo>
                        <a:pt x="499" y="304"/>
                      </a:lnTo>
                      <a:lnTo>
                        <a:pt x="500" y="298"/>
                      </a:lnTo>
                      <a:lnTo>
                        <a:pt x="503" y="293"/>
                      </a:lnTo>
                      <a:lnTo>
                        <a:pt x="508" y="292"/>
                      </a:lnTo>
                      <a:lnTo>
                        <a:pt x="513" y="291"/>
                      </a:lnTo>
                      <a:lnTo>
                        <a:pt x="525" y="292"/>
                      </a:lnTo>
                      <a:lnTo>
                        <a:pt x="530" y="291"/>
                      </a:lnTo>
                      <a:lnTo>
                        <a:pt x="535" y="289"/>
                      </a:lnTo>
                      <a:lnTo>
                        <a:pt x="536" y="286"/>
                      </a:lnTo>
                      <a:lnTo>
                        <a:pt x="536" y="281"/>
                      </a:lnTo>
                      <a:lnTo>
                        <a:pt x="536" y="272"/>
                      </a:lnTo>
                      <a:lnTo>
                        <a:pt x="535" y="268"/>
                      </a:lnTo>
                      <a:lnTo>
                        <a:pt x="535" y="265"/>
                      </a:lnTo>
                      <a:lnTo>
                        <a:pt x="532" y="262"/>
                      </a:lnTo>
                      <a:lnTo>
                        <a:pt x="526" y="262"/>
                      </a:lnTo>
                      <a:lnTo>
                        <a:pt x="522" y="262"/>
                      </a:lnTo>
                      <a:lnTo>
                        <a:pt x="519" y="265"/>
                      </a:lnTo>
                      <a:lnTo>
                        <a:pt x="515" y="268"/>
                      </a:lnTo>
                      <a:lnTo>
                        <a:pt x="510" y="269"/>
                      </a:lnTo>
                      <a:lnTo>
                        <a:pt x="505" y="271"/>
                      </a:lnTo>
                      <a:lnTo>
                        <a:pt x="500" y="269"/>
                      </a:lnTo>
                      <a:lnTo>
                        <a:pt x="492" y="266"/>
                      </a:lnTo>
                      <a:lnTo>
                        <a:pt x="480" y="263"/>
                      </a:lnTo>
                      <a:lnTo>
                        <a:pt x="475" y="262"/>
                      </a:lnTo>
                      <a:lnTo>
                        <a:pt x="470" y="259"/>
                      </a:lnTo>
                      <a:lnTo>
                        <a:pt x="466" y="255"/>
                      </a:lnTo>
                      <a:lnTo>
                        <a:pt x="465" y="251"/>
                      </a:lnTo>
                      <a:lnTo>
                        <a:pt x="465" y="246"/>
                      </a:lnTo>
                      <a:lnTo>
                        <a:pt x="466" y="243"/>
                      </a:lnTo>
                      <a:lnTo>
                        <a:pt x="469" y="239"/>
                      </a:lnTo>
                      <a:lnTo>
                        <a:pt x="472" y="236"/>
                      </a:lnTo>
                      <a:lnTo>
                        <a:pt x="482" y="231"/>
                      </a:lnTo>
                      <a:lnTo>
                        <a:pt x="493" y="226"/>
                      </a:lnTo>
                      <a:lnTo>
                        <a:pt x="503" y="222"/>
                      </a:lnTo>
                      <a:lnTo>
                        <a:pt x="520" y="215"/>
                      </a:lnTo>
                      <a:lnTo>
                        <a:pt x="538" y="206"/>
                      </a:lnTo>
                      <a:lnTo>
                        <a:pt x="542" y="203"/>
                      </a:lnTo>
                      <a:lnTo>
                        <a:pt x="545" y="199"/>
                      </a:lnTo>
                      <a:lnTo>
                        <a:pt x="549" y="196"/>
                      </a:lnTo>
                      <a:lnTo>
                        <a:pt x="553" y="195"/>
                      </a:lnTo>
                      <a:lnTo>
                        <a:pt x="562" y="193"/>
                      </a:lnTo>
                      <a:lnTo>
                        <a:pt x="572" y="189"/>
                      </a:lnTo>
                      <a:lnTo>
                        <a:pt x="576" y="188"/>
                      </a:lnTo>
                      <a:lnTo>
                        <a:pt x="578" y="185"/>
                      </a:lnTo>
                      <a:lnTo>
                        <a:pt x="578" y="180"/>
                      </a:lnTo>
                      <a:lnTo>
                        <a:pt x="575" y="175"/>
                      </a:lnTo>
                      <a:lnTo>
                        <a:pt x="572" y="172"/>
                      </a:lnTo>
                      <a:lnTo>
                        <a:pt x="568" y="170"/>
                      </a:lnTo>
                      <a:lnTo>
                        <a:pt x="559" y="170"/>
                      </a:lnTo>
                      <a:lnTo>
                        <a:pt x="543" y="173"/>
                      </a:lnTo>
                      <a:lnTo>
                        <a:pt x="536" y="173"/>
                      </a:lnTo>
                      <a:lnTo>
                        <a:pt x="532" y="172"/>
                      </a:lnTo>
                      <a:lnTo>
                        <a:pt x="529" y="169"/>
                      </a:lnTo>
                      <a:lnTo>
                        <a:pt x="529" y="166"/>
                      </a:lnTo>
                      <a:lnTo>
                        <a:pt x="530" y="158"/>
                      </a:lnTo>
                      <a:lnTo>
                        <a:pt x="530" y="153"/>
                      </a:lnTo>
                      <a:lnTo>
                        <a:pt x="530" y="148"/>
                      </a:lnTo>
                      <a:lnTo>
                        <a:pt x="526" y="139"/>
                      </a:lnTo>
                      <a:lnTo>
                        <a:pt x="522" y="130"/>
                      </a:lnTo>
                      <a:lnTo>
                        <a:pt x="518" y="126"/>
                      </a:lnTo>
                      <a:lnTo>
                        <a:pt x="513" y="123"/>
                      </a:lnTo>
                      <a:lnTo>
                        <a:pt x="509" y="122"/>
                      </a:lnTo>
                      <a:lnTo>
                        <a:pt x="505" y="122"/>
                      </a:lnTo>
                      <a:lnTo>
                        <a:pt x="493" y="120"/>
                      </a:lnTo>
                      <a:lnTo>
                        <a:pt x="483" y="120"/>
                      </a:lnTo>
                      <a:lnTo>
                        <a:pt x="478" y="119"/>
                      </a:lnTo>
                      <a:lnTo>
                        <a:pt x="475" y="116"/>
                      </a:lnTo>
                      <a:lnTo>
                        <a:pt x="476" y="113"/>
                      </a:lnTo>
                      <a:lnTo>
                        <a:pt x="479" y="109"/>
                      </a:lnTo>
                      <a:lnTo>
                        <a:pt x="482" y="106"/>
                      </a:lnTo>
                      <a:lnTo>
                        <a:pt x="482" y="105"/>
                      </a:lnTo>
                      <a:lnTo>
                        <a:pt x="480" y="102"/>
                      </a:lnTo>
                      <a:lnTo>
                        <a:pt x="478" y="100"/>
                      </a:lnTo>
                      <a:lnTo>
                        <a:pt x="475" y="100"/>
                      </a:lnTo>
                      <a:lnTo>
                        <a:pt x="470" y="103"/>
                      </a:lnTo>
                      <a:lnTo>
                        <a:pt x="453" y="112"/>
                      </a:lnTo>
                      <a:lnTo>
                        <a:pt x="445" y="116"/>
                      </a:lnTo>
                      <a:lnTo>
                        <a:pt x="436" y="119"/>
                      </a:lnTo>
                      <a:lnTo>
                        <a:pt x="426" y="119"/>
                      </a:lnTo>
                      <a:lnTo>
                        <a:pt x="422" y="119"/>
                      </a:lnTo>
                      <a:lnTo>
                        <a:pt x="419" y="116"/>
                      </a:lnTo>
                      <a:lnTo>
                        <a:pt x="418" y="113"/>
                      </a:lnTo>
                      <a:lnTo>
                        <a:pt x="418" y="110"/>
                      </a:lnTo>
                      <a:lnTo>
                        <a:pt x="422" y="106"/>
                      </a:lnTo>
                      <a:lnTo>
                        <a:pt x="426" y="103"/>
                      </a:lnTo>
                      <a:lnTo>
                        <a:pt x="428" y="102"/>
                      </a:lnTo>
                      <a:lnTo>
                        <a:pt x="429" y="99"/>
                      </a:lnTo>
                      <a:lnTo>
                        <a:pt x="429" y="96"/>
                      </a:lnTo>
                      <a:lnTo>
                        <a:pt x="428" y="93"/>
                      </a:lnTo>
                      <a:lnTo>
                        <a:pt x="422" y="87"/>
                      </a:lnTo>
                      <a:lnTo>
                        <a:pt x="412" y="79"/>
                      </a:lnTo>
                      <a:lnTo>
                        <a:pt x="406" y="73"/>
                      </a:lnTo>
                      <a:lnTo>
                        <a:pt x="400" y="69"/>
                      </a:lnTo>
                      <a:lnTo>
                        <a:pt x="395" y="66"/>
                      </a:lnTo>
                      <a:lnTo>
                        <a:pt x="386" y="66"/>
                      </a:lnTo>
                      <a:lnTo>
                        <a:pt x="385" y="56"/>
                      </a:lnTo>
                      <a:lnTo>
                        <a:pt x="382" y="46"/>
                      </a:lnTo>
                      <a:lnTo>
                        <a:pt x="379" y="42"/>
                      </a:lnTo>
                      <a:lnTo>
                        <a:pt x="375" y="37"/>
                      </a:lnTo>
                      <a:lnTo>
                        <a:pt x="370" y="35"/>
                      </a:lnTo>
                      <a:lnTo>
                        <a:pt x="366" y="33"/>
                      </a:lnTo>
                      <a:lnTo>
                        <a:pt x="363" y="33"/>
                      </a:lnTo>
                      <a:lnTo>
                        <a:pt x="359" y="35"/>
                      </a:lnTo>
                      <a:lnTo>
                        <a:pt x="350" y="37"/>
                      </a:lnTo>
                      <a:lnTo>
                        <a:pt x="346" y="39"/>
                      </a:lnTo>
                      <a:lnTo>
                        <a:pt x="342" y="39"/>
                      </a:lnTo>
                      <a:lnTo>
                        <a:pt x="337" y="37"/>
                      </a:lnTo>
                      <a:lnTo>
                        <a:pt x="333" y="35"/>
                      </a:lnTo>
                      <a:lnTo>
                        <a:pt x="330" y="32"/>
                      </a:lnTo>
                      <a:lnTo>
                        <a:pt x="327" y="27"/>
                      </a:lnTo>
                      <a:lnTo>
                        <a:pt x="326" y="23"/>
                      </a:lnTo>
                      <a:lnTo>
                        <a:pt x="326" y="17"/>
                      </a:lnTo>
                      <a:lnTo>
                        <a:pt x="329" y="13"/>
                      </a:lnTo>
                      <a:lnTo>
                        <a:pt x="330" y="9"/>
                      </a:lnTo>
                      <a:lnTo>
                        <a:pt x="330" y="6"/>
                      </a:lnTo>
                      <a:lnTo>
                        <a:pt x="329" y="5"/>
                      </a:lnTo>
                      <a:lnTo>
                        <a:pt x="326" y="2"/>
                      </a:lnTo>
                      <a:lnTo>
                        <a:pt x="323" y="0"/>
                      </a:lnTo>
                      <a:lnTo>
                        <a:pt x="319" y="2"/>
                      </a:lnTo>
                      <a:lnTo>
                        <a:pt x="309" y="6"/>
                      </a:lnTo>
                      <a:lnTo>
                        <a:pt x="300" y="12"/>
                      </a:lnTo>
                      <a:lnTo>
                        <a:pt x="295" y="15"/>
                      </a:lnTo>
                      <a:lnTo>
                        <a:pt x="292" y="16"/>
                      </a:lnTo>
                      <a:lnTo>
                        <a:pt x="285" y="15"/>
                      </a:lnTo>
                      <a:lnTo>
                        <a:pt x="277" y="13"/>
                      </a:lnTo>
                      <a:lnTo>
                        <a:pt x="275" y="17"/>
                      </a:lnTo>
                      <a:lnTo>
                        <a:pt x="267" y="23"/>
                      </a:lnTo>
                      <a:lnTo>
                        <a:pt x="259" y="27"/>
                      </a:lnTo>
                      <a:lnTo>
                        <a:pt x="240" y="35"/>
                      </a:lnTo>
                      <a:lnTo>
                        <a:pt x="235" y="39"/>
                      </a:lnTo>
                      <a:lnTo>
                        <a:pt x="229" y="45"/>
                      </a:lnTo>
                      <a:lnTo>
                        <a:pt x="226" y="52"/>
                      </a:lnTo>
                      <a:lnTo>
                        <a:pt x="225" y="55"/>
                      </a:lnTo>
                      <a:lnTo>
                        <a:pt x="222" y="57"/>
                      </a:lnTo>
                      <a:lnTo>
                        <a:pt x="219" y="57"/>
                      </a:lnTo>
                      <a:lnTo>
                        <a:pt x="215" y="57"/>
                      </a:lnTo>
                      <a:lnTo>
                        <a:pt x="212" y="57"/>
                      </a:lnTo>
                      <a:lnTo>
                        <a:pt x="207" y="59"/>
                      </a:lnTo>
                      <a:lnTo>
                        <a:pt x="200" y="62"/>
                      </a:lnTo>
                      <a:lnTo>
                        <a:pt x="195" y="66"/>
                      </a:lnTo>
                      <a:lnTo>
                        <a:pt x="190" y="72"/>
                      </a:lnTo>
                      <a:lnTo>
                        <a:pt x="187" y="79"/>
                      </a:lnTo>
                      <a:lnTo>
                        <a:pt x="185" y="86"/>
                      </a:lnTo>
                      <a:lnTo>
                        <a:pt x="180" y="92"/>
                      </a:lnTo>
                      <a:lnTo>
                        <a:pt x="172" y="98"/>
                      </a:lnTo>
                      <a:lnTo>
                        <a:pt x="167" y="100"/>
                      </a:lnTo>
                      <a:lnTo>
                        <a:pt x="165" y="103"/>
                      </a:lnTo>
                      <a:lnTo>
                        <a:pt x="157" y="112"/>
                      </a:lnTo>
                      <a:lnTo>
                        <a:pt x="155" y="115"/>
                      </a:lnTo>
                      <a:lnTo>
                        <a:pt x="150" y="118"/>
                      </a:lnTo>
                      <a:lnTo>
                        <a:pt x="139" y="120"/>
                      </a:lnTo>
                      <a:lnTo>
                        <a:pt x="129" y="120"/>
                      </a:lnTo>
                      <a:lnTo>
                        <a:pt x="117" y="120"/>
                      </a:lnTo>
                      <a:lnTo>
                        <a:pt x="106" y="123"/>
                      </a:lnTo>
                      <a:lnTo>
                        <a:pt x="97" y="126"/>
                      </a:lnTo>
                      <a:lnTo>
                        <a:pt x="92" y="128"/>
                      </a:lnTo>
                      <a:lnTo>
                        <a:pt x="87" y="128"/>
                      </a:lnTo>
                      <a:lnTo>
                        <a:pt x="83" y="126"/>
                      </a:lnTo>
                      <a:lnTo>
                        <a:pt x="80" y="123"/>
                      </a:lnTo>
                      <a:lnTo>
                        <a:pt x="75" y="116"/>
                      </a:lnTo>
                      <a:lnTo>
                        <a:pt x="70" y="112"/>
                      </a:lnTo>
                      <a:lnTo>
                        <a:pt x="66" y="109"/>
                      </a:lnTo>
                      <a:lnTo>
                        <a:pt x="63" y="109"/>
                      </a:lnTo>
                      <a:lnTo>
                        <a:pt x="59" y="109"/>
                      </a:lnTo>
                      <a:lnTo>
                        <a:pt x="55" y="112"/>
                      </a:lnTo>
                      <a:lnTo>
                        <a:pt x="52" y="115"/>
                      </a:lnTo>
                      <a:lnTo>
                        <a:pt x="44" y="122"/>
                      </a:lnTo>
                      <a:lnTo>
                        <a:pt x="37" y="130"/>
                      </a:lnTo>
                      <a:lnTo>
                        <a:pt x="30" y="138"/>
                      </a:lnTo>
                      <a:lnTo>
                        <a:pt x="14" y="150"/>
                      </a:lnTo>
                      <a:lnTo>
                        <a:pt x="7" y="158"/>
                      </a:lnTo>
                      <a:lnTo>
                        <a:pt x="2" y="166"/>
                      </a:lnTo>
                      <a:lnTo>
                        <a:pt x="0" y="170"/>
                      </a:lnTo>
                      <a:lnTo>
                        <a:pt x="0" y="175"/>
                      </a:lnTo>
                      <a:lnTo>
                        <a:pt x="2" y="180"/>
                      </a:lnTo>
                      <a:lnTo>
                        <a:pt x="4" y="185"/>
                      </a:lnTo>
                      <a:lnTo>
                        <a:pt x="7" y="188"/>
                      </a:lnTo>
                      <a:lnTo>
                        <a:pt x="12" y="190"/>
                      </a:lnTo>
                      <a:lnTo>
                        <a:pt x="23" y="190"/>
                      </a:lnTo>
                      <a:lnTo>
                        <a:pt x="27" y="190"/>
                      </a:lnTo>
                      <a:lnTo>
                        <a:pt x="33" y="190"/>
                      </a:lnTo>
                      <a:lnTo>
                        <a:pt x="36" y="193"/>
                      </a:lnTo>
                      <a:lnTo>
                        <a:pt x="40" y="198"/>
                      </a:lnTo>
                      <a:lnTo>
                        <a:pt x="42" y="202"/>
                      </a:lnTo>
                      <a:lnTo>
                        <a:pt x="42" y="206"/>
                      </a:lnTo>
                      <a:lnTo>
                        <a:pt x="42" y="216"/>
                      </a:lnTo>
                      <a:lnTo>
                        <a:pt x="40" y="225"/>
                      </a:lnTo>
                      <a:lnTo>
                        <a:pt x="37" y="229"/>
                      </a:lnTo>
                      <a:lnTo>
                        <a:pt x="37" y="232"/>
                      </a:lnTo>
                      <a:lnTo>
                        <a:pt x="37" y="235"/>
                      </a:lnTo>
                      <a:lnTo>
                        <a:pt x="43" y="245"/>
                      </a:lnTo>
                      <a:lnTo>
                        <a:pt x="50" y="245"/>
                      </a:lnTo>
                      <a:lnTo>
                        <a:pt x="53" y="243"/>
                      </a:lnTo>
                      <a:lnTo>
                        <a:pt x="57" y="243"/>
                      </a:lnTo>
                      <a:lnTo>
                        <a:pt x="59" y="245"/>
                      </a:lnTo>
                      <a:lnTo>
                        <a:pt x="60" y="248"/>
                      </a:lnTo>
                      <a:lnTo>
                        <a:pt x="63" y="251"/>
                      </a:lnTo>
                      <a:lnTo>
                        <a:pt x="67" y="253"/>
                      </a:lnTo>
                      <a:lnTo>
                        <a:pt x="72" y="255"/>
                      </a:lnTo>
                      <a:lnTo>
                        <a:pt x="73" y="259"/>
                      </a:lnTo>
                      <a:lnTo>
                        <a:pt x="73" y="265"/>
                      </a:lnTo>
                      <a:lnTo>
                        <a:pt x="73" y="271"/>
                      </a:lnTo>
                      <a:lnTo>
                        <a:pt x="73" y="276"/>
                      </a:lnTo>
                      <a:lnTo>
                        <a:pt x="77" y="285"/>
                      </a:lnTo>
                      <a:lnTo>
                        <a:pt x="82" y="293"/>
                      </a:lnTo>
                      <a:lnTo>
                        <a:pt x="85" y="298"/>
                      </a:lnTo>
                      <a:lnTo>
                        <a:pt x="87" y="302"/>
                      </a:lnTo>
                      <a:lnTo>
                        <a:pt x="92" y="306"/>
                      </a:lnTo>
                      <a:lnTo>
                        <a:pt x="93" y="311"/>
                      </a:lnTo>
                      <a:lnTo>
                        <a:pt x="93" y="316"/>
                      </a:lnTo>
                      <a:lnTo>
                        <a:pt x="100" y="316"/>
                      </a:lnTo>
                      <a:lnTo>
                        <a:pt x="109" y="316"/>
                      </a:lnTo>
                      <a:lnTo>
                        <a:pt x="120" y="318"/>
                      </a:lnTo>
                      <a:lnTo>
                        <a:pt x="132" y="319"/>
                      </a:lnTo>
                      <a:lnTo>
                        <a:pt x="143" y="319"/>
                      </a:lnTo>
                      <a:lnTo>
                        <a:pt x="153" y="319"/>
                      </a:lnTo>
                      <a:lnTo>
                        <a:pt x="157" y="316"/>
                      </a:lnTo>
                      <a:lnTo>
                        <a:pt x="159" y="315"/>
                      </a:lnTo>
                      <a:lnTo>
                        <a:pt x="162" y="315"/>
                      </a:lnTo>
                      <a:lnTo>
                        <a:pt x="163" y="316"/>
                      </a:lnTo>
                      <a:lnTo>
                        <a:pt x="166" y="318"/>
                      </a:lnTo>
                      <a:lnTo>
                        <a:pt x="169" y="322"/>
                      </a:lnTo>
                      <a:lnTo>
                        <a:pt x="175" y="324"/>
                      </a:lnTo>
                      <a:lnTo>
                        <a:pt x="177" y="324"/>
                      </a:lnTo>
                      <a:lnTo>
                        <a:pt x="180" y="322"/>
                      </a:lnTo>
                      <a:lnTo>
                        <a:pt x="186" y="322"/>
                      </a:lnTo>
                      <a:lnTo>
                        <a:pt x="189" y="324"/>
                      </a:lnTo>
                      <a:lnTo>
                        <a:pt x="190" y="325"/>
                      </a:lnTo>
                      <a:lnTo>
                        <a:pt x="195" y="328"/>
                      </a:lnTo>
                      <a:lnTo>
                        <a:pt x="200" y="329"/>
                      </a:lnTo>
                      <a:lnTo>
                        <a:pt x="206" y="329"/>
                      </a:lnTo>
                      <a:lnTo>
                        <a:pt x="216" y="328"/>
                      </a:lnTo>
                      <a:lnTo>
                        <a:pt x="222" y="329"/>
                      </a:lnTo>
                      <a:lnTo>
                        <a:pt x="226" y="329"/>
                      </a:lnTo>
                      <a:lnTo>
                        <a:pt x="230" y="332"/>
                      </a:lnTo>
                      <a:lnTo>
                        <a:pt x="233" y="335"/>
                      </a:lnTo>
                      <a:lnTo>
                        <a:pt x="235" y="339"/>
                      </a:lnTo>
                      <a:lnTo>
                        <a:pt x="237" y="345"/>
                      </a:lnTo>
                      <a:lnTo>
                        <a:pt x="240" y="348"/>
                      </a:lnTo>
                      <a:lnTo>
                        <a:pt x="245" y="349"/>
                      </a:lnTo>
                      <a:lnTo>
                        <a:pt x="249" y="352"/>
                      </a:lnTo>
                      <a:lnTo>
                        <a:pt x="252" y="355"/>
                      </a:lnTo>
                      <a:lnTo>
                        <a:pt x="255" y="358"/>
                      </a:lnTo>
                      <a:lnTo>
                        <a:pt x="256" y="362"/>
                      </a:lnTo>
                      <a:lnTo>
                        <a:pt x="257" y="371"/>
                      </a:lnTo>
                      <a:lnTo>
                        <a:pt x="259" y="376"/>
                      </a:lnTo>
                      <a:lnTo>
                        <a:pt x="263" y="381"/>
                      </a:lnTo>
                      <a:lnTo>
                        <a:pt x="269" y="384"/>
                      </a:lnTo>
                      <a:lnTo>
                        <a:pt x="275" y="385"/>
                      </a:lnTo>
                      <a:lnTo>
                        <a:pt x="286" y="388"/>
                      </a:lnTo>
                      <a:lnTo>
                        <a:pt x="292" y="389"/>
                      </a:lnTo>
                      <a:lnTo>
                        <a:pt x="297" y="392"/>
                      </a:lnTo>
                      <a:lnTo>
                        <a:pt x="307" y="399"/>
                      </a:lnTo>
                      <a:lnTo>
                        <a:pt x="316" y="409"/>
                      </a:lnTo>
                      <a:lnTo>
                        <a:pt x="325" y="408"/>
                      </a:lnTo>
                      <a:lnTo>
                        <a:pt x="333" y="405"/>
                      </a:lnTo>
                      <a:lnTo>
                        <a:pt x="340" y="401"/>
                      </a:lnTo>
                      <a:lnTo>
                        <a:pt x="342" y="398"/>
                      </a:lnTo>
                      <a:lnTo>
                        <a:pt x="345" y="395"/>
                      </a:lnTo>
                      <a:close/>
                    </a:path>
                  </a:pathLst>
                </a:custGeom>
                <a:solidFill>
                  <a:srgbClr val="ABB3FF"/>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10" name="Freeform 56"/>
                <p:cNvSpPr>
                  <a:spLocks noChangeAspect="1"/>
                </p:cNvSpPr>
                <p:nvPr/>
              </p:nvSpPr>
              <p:spPr bwMode="auto">
                <a:xfrm>
                  <a:off x="2347669" y="2149957"/>
                  <a:ext cx="341335" cy="352917"/>
                </a:xfrm>
                <a:custGeom>
                  <a:avLst/>
                  <a:gdLst>
                    <a:gd name="T0" fmla="*/ 2147483647 w 193"/>
                    <a:gd name="T1" fmla="*/ 2147483647 h 162"/>
                    <a:gd name="T2" fmla="*/ 2147483647 w 193"/>
                    <a:gd name="T3" fmla="*/ 2147483647 h 162"/>
                    <a:gd name="T4" fmla="*/ 2147483647 w 193"/>
                    <a:gd name="T5" fmla="*/ 2147483647 h 162"/>
                    <a:gd name="T6" fmla="*/ 2147483647 w 193"/>
                    <a:gd name="T7" fmla="*/ 2147483647 h 162"/>
                    <a:gd name="T8" fmla="*/ 2147483647 w 193"/>
                    <a:gd name="T9" fmla="*/ 2147483647 h 162"/>
                    <a:gd name="T10" fmla="*/ 2147483647 w 193"/>
                    <a:gd name="T11" fmla="*/ 2147483647 h 162"/>
                    <a:gd name="T12" fmla="*/ 2147483647 w 193"/>
                    <a:gd name="T13" fmla="*/ 2147483647 h 162"/>
                    <a:gd name="T14" fmla="*/ 2147483647 w 193"/>
                    <a:gd name="T15" fmla="*/ 2147483647 h 162"/>
                    <a:gd name="T16" fmla="*/ 2147483647 w 193"/>
                    <a:gd name="T17" fmla="*/ 2147483647 h 162"/>
                    <a:gd name="T18" fmla="*/ 2147483647 w 193"/>
                    <a:gd name="T19" fmla="*/ 2147483647 h 162"/>
                    <a:gd name="T20" fmla="*/ 2147483647 w 193"/>
                    <a:gd name="T21" fmla="*/ 2147483647 h 162"/>
                    <a:gd name="T22" fmla="*/ 2147483647 w 193"/>
                    <a:gd name="T23" fmla="*/ 2147483647 h 162"/>
                    <a:gd name="T24" fmla="*/ 2147483647 w 193"/>
                    <a:gd name="T25" fmla="*/ 2147483647 h 162"/>
                    <a:gd name="T26" fmla="*/ 2147483647 w 193"/>
                    <a:gd name="T27" fmla="*/ 2147483647 h 162"/>
                    <a:gd name="T28" fmla="*/ 2147483647 w 193"/>
                    <a:gd name="T29" fmla="*/ 2147483647 h 162"/>
                    <a:gd name="T30" fmla="*/ 2147483647 w 193"/>
                    <a:gd name="T31" fmla="*/ 2147483647 h 162"/>
                    <a:gd name="T32" fmla="*/ 2147483647 w 193"/>
                    <a:gd name="T33" fmla="*/ 2147483647 h 162"/>
                    <a:gd name="T34" fmla="*/ 2147483647 w 193"/>
                    <a:gd name="T35" fmla="*/ 2147483647 h 162"/>
                    <a:gd name="T36" fmla="*/ 2147483647 w 193"/>
                    <a:gd name="T37" fmla="*/ 2147483647 h 162"/>
                    <a:gd name="T38" fmla="*/ 2147483647 w 193"/>
                    <a:gd name="T39" fmla="*/ 2147483647 h 162"/>
                    <a:gd name="T40" fmla="*/ 2147483647 w 193"/>
                    <a:gd name="T41" fmla="*/ 2147483647 h 162"/>
                    <a:gd name="T42" fmla="*/ 2147483647 w 193"/>
                    <a:gd name="T43" fmla="*/ 2147483647 h 162"/>
                    <a:gd name="T44" fmla="*/ 2147483647 w 193"/>
                    <a:gd name="T45" fmla="*/ 2147483647 h 162"/>
                    <a:gd name="T46" fmla="*/ 2147483647 w 193"/>
                    <a:gd name="T47" fmla="*/ 2147483647 h 162"/>
                    <a:gd name="T48" fmla="*/ 2147483647 w 193"/>
                    <a:gd name="T49" fmla="*/ 2147483647 h 162"/>
                    <a:gd name="T50" fmla="*/ 2147483647 w 193"/>
                    <a:gd name="T51" fmla="*/ 2147483647 h 162"/>
                    <a:gd name="T52" fmla="*/ 2147483647 w 193"/>
                    <a:gd name="T53" fmla="*/ 2147483647 h 162"/>
                    <a:gd name="T54" fmla="*/ 2147483647 w 193"/>
                    <a:gd name="T55" fmla="*/ 2147483647 h 162"/>
                    <a:gd name="T56" fmla="*/ 2147483647 w 193"/>
                    <a:gd name="T57" fmla="*/ 2147483647 h 162"/>
                    <a:gd name="T58" fmla="*/ 2147483647 w 193"/>
                    <a:gd name="T59" fmla="*/ 2147483647 h 162"/>
                    <a:gd name="T60" fmla="*/ 2147483647 w 193"/>
                    <a:gd name="T61" fmla="*/ 2147483647 h 162"/>
                    <a:gd name="T62" fmla="*/ 2147483647 w 193"/>
                    <a:gd name="T63" fmla="*/ 2147483647 h 162"/>
                    <a:gd name="T64" fmla="*/ 2147483647 w 193"/>
                    <a:gd name="T65" fmla="*/ 2147483647 h 162"/>
                    <a:gd name="T66" fmla="*/ 2147483647 w 193"/>
                    <a:gd name="T67" fmla="*/ 2147483647 h 162"/>
                    <a:gd name="T68" fmla="*/ 2147483647 w 193"/>
                    <a:gd name="T69" fmla="*/ 0 h 162"/>
                    <a:gd name="T70" fmla="*/ 2147483647 w 193"/>
                    <a:gd name="T71" fmla="*/ 0 h 162"/>
                    <a:gd name="T72" fmla="*/ 2147483647 w 193"/>
                    <a:gd name="T73" fmla="*/ 2147483647 h 162"/>
                    <a:gd name="T74" fmla="*/ 2147483647 w 193"/>
                    <a:gd name="T75" fmla="*/ 2147483647 h 162"/>
                    <a:gd name="T76" fmla="*/ 2147483647 w 193"/>
                    <a:gd name="T77" fmla="*/ 2147483647 h 162"/>
                    <a:gd name="T78" fmla="*/ 2147483647 w 193"/>
                    <a:gd name="T79" fmla="*/ 2147483647 h 162"/>
                    <a:gd name="T80" fmla="*/ 2147483647 w 193"/>
                    <a:gd name="T81" fmla="*/ 2147483647 h 162"/>
                    <a:gd name="T82" fmla="*/ 2147483647 w 193"/>
                    <a:gd name="T83" fmla="*/ 2147483647 h 162"/>
                    <a:gd name="T84" fmla="*/ 2147483647 w 193"/>
                    <a:gd name="T85" fmla="*/ 2147483647 h 162"/>
                    <a:gd name="T86" fmla="*/ 2147483647 w 193"/>
                    <a:gd name="T87" fmla="*/ 2147483647 h 162"/>
                    <a:gd name="T88" fmla="*/ 2147483647 w 193"/>
                    <a:gd name="T89" fmla="*/ 2147483647 h 162"/>
                    <a:gd name="T90" fmla="*/ 2147483647 w 193"/>
                    <a:gd name="T91" fmla="*/ 2147483647 h 162"/>
                    <a:gd name="T92" fmla="*/ 2147483647 w 193"/>
                    <a:gd name="T93" fmla="*/ 2147483647 h 162"/>
                    <a:gd name="T94" fmla="*/ 2147483647 w 193"/>
                    <a:gd name="T95" fmla="*/ 2147483647 h 162"/>
                    <a:gd name="T96" fmla="*/ 2147483647 w 193"/>
                    <a:gd name="T97" fmla="*/ 2147483647 h 162"/>
                    <a:gd name="T98" fmla="*/ 2147483647 w 193"/>
                    <a:gd name="T99" fmla="*/ 2147483647 h 162"/>
                    <a:gd name="T100" fmla="*/ 2147483647 w 193"/>
                    <a:gd name="T101" fmla="*/ 2147483647 h 162"/>
                    <a:gd name="T102" fmla="*/ 2147483647 w 193"/>
                    <a:gd name="T103" fmla="*/ 2147483647 h 162"/>
                    <a:gd name="T104" fmla="*/ 2147483647 w 193"/>
                    <a:gd name="T105" fmla="*/ 2147483647 h 162"/>
                    <a:gd name="T106" fmla="*/ 2147483647 w 193"/>
                    <a:gd name="T107" fmla="*/ 2147483647 h 162"/>
                    <a:gd name="T108" fmla="*/ 2147483647 w 193"/>
                    <a:gd name="T109" fmla="*/ 2147483647 h 162"/>
                    <a:gd name="T110" fmla="*/ 2147483647 w 193"/>
                    <a:gd name="T111" fmla="*/ 2147483647 h 162"/>
                    <a:gd name="T112" fmla="*/ 2147483647 w 193"/>
                    <a:gd name="T113" fmla="*/ 2147483647 h 162"/>
                    <a:gd name="T114" fmla="*/ 0 w 193"/>
                    <a:gd name="T115" fmla="*/ 2147483647 h 162"/>
                    <a:gd name="T116" fmla="*/ 2147483647 w 193"/>
                    <a:gd name="T117" fmla="*/ 2147483647 h 162"/>
                    <a:gd name="T118" fmla="*/ 2147483647 w 193"/>
                    <a:gd name="T119" fmla="*/ 2147483647 h 162"/>
                    <a:gd name="T120" fmla="*/ 2147483647 w 193"/>
                    <a:gd name="T121" fmla="*/ 2147483647 h 162"/>
                    <a:gd name="T122" fmla="*/ 2147483647 w 193"/>
                    <a:gd name="T123" fmla="*/ 2147483647 h 16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3"/>
                    <a:gd name="T187" fmla="*/ 0 h 162"/>
                    <a:gd name="T188" fmla="*/ 193 w 193"/>
                    <a:gd name="T189" fmla="*/ 162 h 16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3" h="162">
                      <a:moveTo>
                        <a:pt x="68" y="146"/>
                      </a:moveTo>
                      <a:lnTo>
                        <a:pt x="68" y="146"/>
                      </a:lnTo>
                      <a:lnTo>
                        <a:pt x="70" y="158"/>
                      </a:lnTo>
                      <a:lnTo>
                        <a:pt x="71" y="159"/>
                      </a:lnTo>
                      <a:lnTo>
                        <a:pt x="72" y="160"/>
                      </a:lnTo>
                      <a:lnTo>
                        <a:pt x="75" y="162"/>
                      </a:lnTo>
                      <a:lnTo>
                        <a:pt x="78" y="162"/>
                      </a:lnTo>
                      <a:lnTo>
                        <a:pt x="84" y="160"/>
                      </a:lnTo>
                      <a:lnTo>
                        <a:pt x="88" y="156"/>
                      </a:lnTo>
                      <a:lnTo>
                        <a:pt x="93" y="153"/>
                      </a:lnTo>
                      <a:lnTo>
                        <a:pt x="97" y="150"/>
                      </a:lnTo>
                      <a:lnTo>
                        <a:pt x="101" y="149"/>
                      </a:lnTo>
                      <a:lnTo>
                        <a:pt x="105" y="149"/>
                      </a:lnTo>
                      <a:lnTo>
                        <a:pt x="110" y="150"/>
                      </a:lnTo>
                      <a:lnTo>
                        <a:pt x="115" y="153"/>
                      </a:lnTo>
                      <a:lnTo>
                        <a:pt x="118" y="153"/>
                      </a:lnTo>
                      <a:lnTo>
                        <a:pt x="121" y="153"/>
                      </a:lnTo>
                      <a:lnTo>
                        <a:pt x="124" y="152"/>
                      </a:lnTo>
                      <a:lnTo>
                        <a:pt x="125" y="149"/>
                      </a:lnTo>
                      <a:lnTo>
                        <a:pt x="127" y="147"/>
                      </a:lnTo>
                      <a:lnTo>
                        <a:pt x="131" y="147"/>
                      </a:lnTo>
                      <a:lnTo>
                        <a:pt x="134" y="147"/>
                      </a:lnTo>
                      <a:lnTo>
                        <a:pt x="135" y="149"/>
                      </a:lnTo>
                      <a:lnTo>
                        <a:pt x="137" y="150"/>
                      </a:lnTo>
                      <a:lnTo>
                        <a:pt x="140" y="152"/>
                      </a:lnTo>
                      <a:lnTo>
                        <a:pt x="144" y="153"/>
                      </a:lnTo>
                      <a:lnTo>
                        <a:pt x="151" y="153"/>
                      </a:lnTo>
                      <a:lnTo>
                        <a:pt x="154" y="152"/>
                      </a:lnTo>
                      <a:lnTo>
                        <a:pt x="155" y="150"/>
                      </a:lnTo>
                      <a:lnTo>
                        <a:pt x="157" y="147"/>
                      </a:lnTo>
                      <a:lnTo>
                        <a:pt x="157" y="145"/>
                      </a:lnTo>
                      <a:lnTo>
                        <a:pt x="154" y="142"/>
                      </a:lnTo>
                      <a:lnTo>
                        <a:pt x="150" y="139"/>
                      </a:lnTo>
                      <a:lnTo>
                        <a:pt x="145" y="135"/>
                      </a:lnTo>
                      <a:lnTo>
                        <a:pt x="145" y="133"/>
                      </a:lnTo>
                      <a:lnTo>
                        <a:pt x="145" y="130"/>
                      </a:lnTo>
                      <a:lnTo>
                        <a:pt x="147" y="129"/>
                      </a:lnTo>
                      <a:lnTo>
                        <a:pt x="151" y="127"/>
                      </a:lnTo>
                      <a:lnTo>
                        <a:pt x="160" y="127"/>
                      </a:lnTo>
                      <a:lnTo>
                        <a:pt x="168" y="129"/>
                      </a:lnTo>
                      <a:lnTo>
                        <a:pt x="175" y="127"/>
                      </a:lnTo>
                      <a:lnTo>
                        <a:pt x="180" y="126"/>
                      </a:lnTo>
                      <a:lnTo>
                        <a:pt x="184" y="122"/>
                      </a:lnTo>
                      <a:lnTo>
                        <a:pt x="187" y="116"/>
                      </a:lnTo>
                      <a:lnTo>
                        <a:pt x="190" y="110"/>
                      </a:lnTo>
                      <a:lnTo>
                        <a:pt x="193" y="97"/>
                      </a:lnTo>
                      <a:lnTo>
                        <a:pt x="193" y="86"/>
                      </a:lnTo>
                      <a:lnTo>
                        <a:pt x="190" y="80"/>
                      </a:lnTo>
                      <a:lnTo>
                        <a:pt x="188" y="76"/>
                      </a:lnTo>
                      <a:lnTo>
                        <a:pt x="181" y="67"/>
                      </a:lnTo>
                      <a:lnTo>
                        <a:pt x="173" y="59"/>
                      </a:lnTo>
                      <a:lnTo>
                        <a:pt x="164" y="53"/>
                      </a:lnTo>
                      <a:lnTo>
                        <a:pt x="144" y="39"/>
                      </a:lnTo>
                      <a:lnTo>
                        <a:pt x="125" y="23"/>
                      </a:lnTo>
                      <a:lnTo>
                        <a:pt x="118" y="16"/>
                      </a:lnTo>
                      <a:lnTo>
                        <a:pt x="114" y="10"/>
                      </a:lnTo>
                      <a:lnTo>
                        <a:pt x="103" y="0"/>
                      </a:lnTo>
                      <a:lnTo>
                        <a:pt x="100" y="0"/>
                      </a:lnTo>
                      <a:lnTo>
                        <a:pt x="97" y="0"/>
                      </a:lnTo>
                      <a:lnTo>
                        <a:pt x="91" y="4"/>
                      </a:lnTo>
                      <a:lnTo>
                        <a:pt x="91" y="6"/>
                      </a:lnTo>
                      <a:lnTo>
                        <a:pt x="91" y="9"/>
                      </a:lnTo>
                      <a:lnTo>
                        <a:pt x="88" y="10"/>
                      </a:lnTo>
                      <a:lnTo>
                        <a:pt x="84" y="10"/>
                      </a:lnTo>
                      <a:lnTo>
                        <a:pt x="75" y="9"/>
                      </a:lnTo>
                      <a:lnTo>
                        <a:pt x="70" y="9"/>
                      </a:lnTo>
                      <a:lnTo>
                        <a:pt x="65" y="9"/>
                      </a:lnTo>
                      <a:lnTo>
                        <a:pt x="57" y="12"/>
                      </a:lnTo>
                      <a:lnTo>
                        <a:pt x="48" y="17"/>
                      </a:lnTo>
                      <a:lnTo>
                        <a:pt x="32" y="29"/>
                      </a:lnTo>
                      <a:lnTo>
                        <a:pt x="28" y="32"/>
                      </a:lnTo>
                      <a:lnTo>
                        <a:pt x="27" y="34"/>
                      </a:lnTo>
                      <a:lnTo>
                        <a:pt x="27" y="39"/>
                      </a:lnTo>
                      <a:lnTo>
                        <a:pt x="27" y="44"/>
                      </a:lnTo>
                      <a:lnTo>
                        <a:pt x="30" y="49"/>
                      </a:lnTo>
                      <a:lnTo>
                        <a:pt x="34" y="52"/>
                      </a:lnTo>
                      <a:lnTo>
                        <a:pt x="37" y="55"/>
                      </a:lnTo>
                      <a:lnTo>
                        <a:pt x="41" y="57"/>
                      </a:lnTo>
                      <a:lnTo>
                        <a:pt x="44" y="62"/>
                      </a:lnTo>
                      <a:lnTo>
                        <a:pt x="44" y="66"/>
                      </a:lnTo>
                      <a:lnTo>
                        <a:pt x="44" y="70"/>
                      </a:lnTo>
                      <a:lnTo>
                        <a:pt x="42" y="75"/>
                      </a:lnTo>
                      <a:lnTo>
                        <a:pt x="37" y="82"/>
                      </a:lnTo>
                      <a:lnTo>
                        <a:pt x="30" y="89"/>
                      </a:lnTo>
                      <a:lnTo>
                        <a:pt x="22" y="95"/>
                      </a:lnTo>
                      <a:lnTo>
                        <a:pt x="12" y="99"/>
                      </a:lnTo>
                      <a:lnTo>
                        <a:pt x="4" y="102"/>
                      </a:lnTo>
                      <a:lnTo>
                        <a:pt x="2" y="105"/>
                      </a:lnTo>
                      <a:lnTo>
                        <a:pt x="2" y="109"/>
                      </a:lnTo>
                      <a:lnTo>
                        <a:pt x="2" y="119"/>
                      </a:lnTo>
                      <a:lnTo>
                        <a:pt x="1" y="127"/>
                      </a:lnTo>
                      <a:lnTo>
                        <a:pt x="0" y="133"/>
                      </a:lnTo>
                      <a:lnTo>
                        <a:pt x="45" y="136"/>
                      </a:lnTo>
                      <a:lnTo>
                        <a:pt x="54" y="137"/>
                      </a:lnTo>
                      <a:lnTo>
                        <a:pt x="60" y="137"/>
                      </a:lnTo>
                      <a:lnTo>
                        <a:pt x="64" y="140"/>
                      </a:lnTo>
                      <a:lnTo>
                        <a:pt x="68" y="146"/>
                      </a:lnTo>
                      <a:close/>
                    </a:path>
                  </a:pathLst>
                </a:custGeom>
                <a:solidFill>
                  <a:srgbClr val="ABB3FF"/>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11" name="Freeform 57"/>
                <p:cNvSpPr>
                  <a:spLocks noChangeAspect="1"/>
                </p:cNvSpPr>
                <p:nvPr/>
              </p:nvSpPr>
              <p:spPr bwMode="auto">
                <a:xfrm>
                  <a:off x="2532559" y="2025650"/>
                  <a:ext cx="423508" cy="350060"/>
                </a:xfrm>
                <a:custGeom>
                  <a:avLst/>
                  <a:gdLst>
                    <a:gd name="T0" fmla="*/ 2147483647 w 237"/>
                    <a:gd name="T1" fmla="*/ 2147483647 h 162"/>
                    <a:gd name="T2" fmla="*/ 2147483647 w 237"/>
                    <a:gd name="T3" fmla="*/ 2147483647 h 162"/>
                    <a:gd name="T4" fmla="*/ 2147483647 w 237"/>
                    <a:gd name="T5" fmla="*/ 2147483647 h 162"/>
                    <a:gd name="T6" fmla="*/ 2147483647 w 237"/>
                    <a:gd name="T7" fmla="*/ 2147483647 h 162"/>
                    <a:gd name="T8" fmla="*/ 2147483647 w 237"/>
                    <a:gd name="T9" fmla="*/ 2147483647 h 162"/>
                    <a:gd name="T10" fmla="*/ 2147483647 w 237"/>
                    <a:gd name="T11" fmla="*/ 2147483647 h 162"/>
                    <a:gd name="T12" fmla="*/ 2147483647 w 237"/>
                    <a:gd name="T13" fmla="*/ 2147483647 h 162"/>
                    <a:gd name="T14" fmla="*/ 2147483647 w 237"/>
                    <a:gd name="T15" fmla="*/ 2147483647 h 162"/>
                    <a:gd name="T16" fmla="*/ 2147483647 w 237"/>
                    <a:gd name="T17" fmla="*/ 2147483647 h 162"/>
                    <a:gd name="T18" fmla="*/ 2147483647 w 237"/>
                    <a:gd name="T19" fmla="*/ 2147483647 h 162"/>
                    <a:gd name="T20" fmla="*/ 2147483647 w 237"/>
                    <a:gd name="T21" fmla="*/ 2147483647 h 162"/>
                    <a:gd name="T22" fmla="*/ 2147483647 w 237"/>
                    <a:gd name="T23" fmla="*/ 2147483647 h 162"/>
                    <a:gd name="T24" fmla="*/ 2147483647 w 237"/>
                    <a:gd name="T25" fmla="*/ 2147483647 h 162"/>
                    <a:gd name="T26" fmla="*/ 2147483647 w 237"/>
                    <a:gd name="T27" fmla="*/ 2147483647 h 162"/>
                    <a:gd name="T28" fmla="*/ 2147483647 w 237"/>
                    <a:gd name="T29" fmla="*/ 2147483647 h 162"/>
                    <a:gd name="T30" fmla="*/ 2147483647 w 237"/>
                    <a:gd name="T31" fmla="*/ 2147483647 h 162"/>
                    <a:gd name="T32" fmla="*/ 2147483647 w 237"/>
                    <a:gd name="T33" fmla="*/ 2147483647 h 162"/>
                    <a:gd name="T34" fmla="*/ 2147483647 w 237"/>
                    <a:gd name="T35" fmla="*/ 2147483647 h 162"/>
                    <a:gd name="T36" fmla="*/ 2147483647 w 237"/>
                    <a:gd name="T37" fmla="*/ 2147483647 h 162"/>
                    <a:gd name="T38" fmla="*/ 2147483647 w 237"/>
                    <a:gd name="T39" fmla="*/ 2147483647 h 162"/>
                    <a:gd name="T40" fmla="*/ 2147483647 w 237"/>
                    <a:gd name="T41" fmla="*/ 2147483647 h 162"/>
                    <a:gd name="T42" fmla="*/ 2147483647 w 237"/>
                    <a:gd name="T43" fmla="*/ 2147483647 h 162"/>
                    <a:gd name="T44" fmla="*/ 2147483647 w 237"/>
                    <a:gd name="T45" fmla="*/ 2147483647 h 162"/>
                    <a:gd name="T46" fmla="*/ 2147483647 w 237"/>
                    <a:gd name="T47" fmla="*/ 2147483647 h 162"/>
                    <a:gd name="T48" fmla="*/ 2147483647 w 237"/>
                    <a:gd name="T49" fmla="*/ 2147483647 h 162"/>
                    <a:gd name="T50" fmla="*/ 2147483647 w 237"/>
                    <a:gd name="T51" fmla="*/ 2147483647 h 162"/>
                    <a:gd name="T52" fmla="*/ 2147483647 w 237"/>
                    <a:gd name="T53" fmla="*/ 2147483647 h 162"/>
                    <a:gd name="T54" fmla="*/ 2147483647 w 237"/>
                    <a:gd name="T55" fmla="*/ 2147483647 h 162"/>
                    <a:gd name="T56" fmla="*/ 2147483647 w 237"/>
                    <a:gd name="T57" fmla="*/ 2147483647 h 162"/>
                    <a:gd name="T58" fmla="*/ 2147483647 w 237"/>
                    <a:gd name="T59" fmla="*/ 2147483647 h 162"/>
                    <a:gd name="T60" fmla="*/ 2147483647 w 237"/>
                    <a:gd name="T61" fmla="*/ 2147483647 h 162"/>
                    <a:gd name="T62" fmla="*/ 2147483647 w 237"/>
                    <a:gd name="T63" fmla="*/ 2147483647 h 162"/>
                    <a:gd name="T64" fmla="*/ 2147483647 w 237"/>
                    <a:gd name="T65" fmla="*/ 2147483647 h 162"/>
                    <a:gd name="T66" fmla="*/ 2147483647 w 237"/>
                    <a:gd name="T67" fmla="*/ 2147483647 h 162"/>
                    <a:gd name="T68" fmla="*/ 2147483647 w 237"/>
                    <a:gd name="T69" fmla="*/ 2147483647 h 162"/>
                    <a:gd name="T70" fmla="*/ 2147483647 w 237"/>
                    <a:gd name="T71" fmla="*/ 2147483647 h 162"/>
                    <a:gd name="T72" fmla="*/ 2147483647 w 237"/>
                    <a:gd name="T73" fmla="*/ 2147483647 h 162"/>
                    <a:gd name="T74" fmla="*/ 2147483647 w 237"/>
                    <a:gd name="T75" fmla="*/ 2147483647 h 162"/>
                    <a:gd name="T76" fmla="*/ 2147483647 w 237"/>
                    <a:gd name="T77" fmla="*/ 2147483647 h 162"/>
                    <a:gd name="T78" fmla="*/ 2147483647 w 237"/>
                    <a:gd name="T79" fmla="*/ 2147483647 h 162"/>
                    <a:gd name="T80" fmla="*/ 2147483647 w 237"/>
                    <a:gd name="T81" fmla="*/ 2147483647 h 162"/>
                    <a:gd name="T82" fmla="*/ 2147483647 w 237"/>
                    <a:gd name="T83" fmla="*/ 2147483647 h 162"/>
                    <a:gd name="T84" fmla="*/ 2147483647 w 237"/>
                    <a:gd name="T85" fmla="*/ 2147483647 h 162"/>
                    <a:gd name="T86" fmla="*/ 2147483647 w 237"/>
                    <a:gd name="T87" fmla="*/ 0 h 162"/>
                    <a:gd name="T88" fmla="*/ 2147483647 w 237"/>
                    <a:gd name="T89" fmla="*/ 0 h 162"/>
                    <a:gd name="T90" fmla="*/ 2147483647 w 237"/>
                    <a:gd name="T91" fmla="*/ 2147483647 h 162"/>
                    <a:gd name="T92" fmla="*/ 2147483647 w 237"/>
                    <a:gd name="T93" fmla="*/ 2147483647 h 162"/>
                    <a:gd name="T94" fmla="*/ 2147483647 w 237"/>
                    <a:gd name="T95" fmla="*/ 2147483647 h 162"/>
                    <a:gd name="T96" fmla="*/ 2147483647 w 237"/>
                    <a:gd name="T97" fmla="*/ 2147483647 h 162"/>
                    <a:gd name="T98" fmla="*/ 2147483647 w 237"/>
                    <a:gd name="T99" fmla="*/ 2147483647 h 162"/>
                    <a:gd name="T100" fmla="*/ 2147483647 w 237"/>
                    <a:gd name="T101" fmla="*/ 2147483647 h 162"/>
                    <a:gd name="T102" fmla="*/ 2147483647 w 237"/>
                    <a:gd name="T103" fmla="*/ 2147483647 h 162"/>
                    <a:gd name="T104" fmla="*/ 2147483647 w 237"/>
                    <a:gd name="T105" fmla="*/ 2147483647 h 162"/>
                    <a:gd name="T106" fmla="*/ 2147483647 w 237"/>
                    <a:gd name="T107" fmla="*/ 2147483647 h 162"/>
                    <a:gd name="T108" fmla="*/ 2147483647 w 237"/>
                    <a:gd name="T109" fmla="*/ 2147483647 h 162"/>
                    <a:gd name="T110" fmla="*/ 0 w 237"/>
                    <a:gd name="T111" fmla="*/ 2147483647 h 162"/>
                    <a:gd name="T112" fmla="*/ 2147483647 w 237"/>
                    <a:gd name="T113" fmla="*/ 2147483647 h 162"/>
                    <a:gd name="T114" fmla="*/ 2147483647 w 237"/>
                    <a:gd name="T115" fmla="*/ 2147483647 h 162"/>
                    <a:gd name="T116" fmla="*/ 2147483647 w 237"/>
                    <a:gd name="T117" fmla="*/ 2147483647 h 162"/>
                    <a:gd name="T118" fmla="*/ 2147483647 w 237"/>
                    <a:gd name="T119" fmla="*/ 2147483647 h 162"/>
                    <a:gd name="T120" fmla="*/ 2147483647 w 237"/>
                    <a:gd name="T121" fmla="*/ 2147483647 h 162"/>
                    <a:gd name="T122" fmla="*/ 2147483647 w 237"/>
                    <a:gd name="T123" fmla="*/ 2147483647 h 162"/>
                    <a:gd name="T124" fmla="*/ 2147483647 w 237"/>
                    <a:gd name="T125" fmla="*/ 2147483647 h 16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37"/>
                    <a:gd name="T190" fmla="*/ 0 h 162"/>
                    <a:gd name="T191" fmla="*/ 237 w 237"/>
                    <a:gd name="T192" fmla="*/ 162 h 16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37" h="162">
                      <a:moveTo>
                        <a:pt x="89" y="119"/>
                      </a:moveTo>
                      <a:lnTo>
                        <a:pt x="89" y="119"/>
                      </a:lnTo>
                      <a:lnTo>
                        <a:pt x="93" y="120"/>
                      </a:lnTo>
                      <a:lnTo>
                        <a:pt x="97" y="120"/>
                      </a:lnTo>
                      <a:lnTo>
                        <a:pt x="101" y="119"/>
                      </a:lnTo>
                      <a:lnTo>
                        <a:pt x="106" y="119"/>
                      </a:lnTo>
                      <a:lnTo>
                        <a:pt x="109" y="120"/>
                      </a:lnTo>
                      <a:lnTo>
                        <a:pt x="113" y="123"/>
                      </a:lnTo>
                      <a:lnTo>
                        <a:pt x="119" y="130"/>
                      </a:lnTo>
                      <a:lnTo>
                        <a:pt x="124" y="137"/>
                      </a:lnTo>
                      <a:lnTo>
                        <a:pt x="130" y="143"/>
                      </a:lnTo>
                      <a:lnTo>
                        <a:pt x="143" y="154"/>
                      </a:lnTo>
                      <a:lnTo>
                        <a:pt x="151" y="160"/>
                      </a:lnTo>
                      <a:lnTo>
                        <a:pt x="156" y="162"/>
                      </a:lnTo>
                      <a:lnTo>
                        <a:pt x="159" y="162"/>
                      </a:lnTo>
                      <a:lnTo>
                        <a:pt x="161" y="154"/>
                      </a:lnTo>
                      <a:lnTo>
                        <a:pt x="163" y="149"/>
                      </a:lnTo>
                      <a:lnTo>
                        <a:pt x="164" y="140"/>
                      </a:lnTo>
                      <a:lnTo>
                        <a:pt x="166" y="133"/>
                      </a:lnTo>
                      <a:lnTo>
                        <a:pt x="169" y="127"/>
                      </a:lnTo>
                      <a:lnTo>
                        <a:pt x="174" y="122"/>
                      </a:lnTo>
                      <a:lnTo>
                        <a:pt x="180" y="117"/>
                      </a:lnTo>
                      <a:lnTo>
                        <a:pt x="186" y="113"/>
                      </a:lnTo>
                      <a:lnTo>
                        <a:pt x="194" y="112"/>
                      </a:lnTo>
                      <a:lnTo>
                        <a:pt x="201" y="112"/>
                      </a:lnTo>
                      <a:lnTo>
                        <a:pt x="209" y="114"/>
                      </a:lnTo>
                      <a:lnTo>
                        <a:pt x="216" y="117"/>
                      </a:lnTo>
                      <a:lnTo>
                        <a:pt x="221" y="119"/>
                      </a:lnTo>
                      <a:lnTo>
                        <a:pt x="227" y="120"/>
                      </a:lnTo>
                      <a:lnTo>
                        <a:pt x="233" y="119"/>
                      </a:lnTo>
                      <a:lnTo>
                        <a:pt x="237" y="117"/>
                      </a:lnTo>
                      <a:lnTo>
                        <a:pt x="231" y="113"/>
                      </a:lnTo>
                      <a:lnTo>
                        <a:pt x="221" y="103"/>
                      </a:lnTo>
                      <a:lnTo>
                        <a:pt x="211" y="94"/>
                      </a:lnTo>
                      <a:lnTo>
                        <a:pt x="207" y="90"/>
                      </a:lnTo>
                      <a:lnTo>
                        <a:pt x="204" y="87"/>
                      </a:lnTo>
                      <a:lnTo>
                        <a:pt x="204" y="86"/>
                      </a:lnTo>
                      <a:lnTo>
                        <a:pt x="206" y="84"/>
                      </a:lnTo>
                      <a:lnTo>
                        <a:pt x="211" y="83"/>
                      </a:lnTo>
                      <a:lnTo>
                        <a:pt x="211" y="79"/>
                      </a:lnTo>
                      <a:lnTo>
                        <a:pt x="210" y="73"/>
                      </a:lnTo>
                      <a:lnTo>
                        <a:pt x="207" y="69"/>
                      </a:lnTo>
                      <a:lnTo>
                        <a:pt x="204" y="66"/>
                      </a:lnTo>
                      <a:lnTo>
                        <a:pt x="197" y="59"/>
                      </a:lnTo>
                      <a:lnTo>
                        <a:pt x="194" y="54"/>
                      </a:lnTo>
                      <a:lnTo>
                        <a:pt x="191" y="50"/>
                      </a:lnTo>
                      <a:lnTo>
                        <a:pt x="190" y="44"/>
                      </a:lnTo>
                      <a:lnTo>
                        <a:pt x="190" y="41"/>
                      </a:lnTo>
                      <a:lnTo>
                        <a:pt x="190" y="39"/>
                      </a:lnTo>
                      <a:lnTo>
                        <a:pt x="183" y="31"/>
                      </a:lnTo>
                      <a:lnTo>
                        <a:pt x="179" y="26"/>
                      </a:lnTo>
                      <a:lnTo>
                        <a:pt x="176" y="24"/>
                      </a:lnTo>
                      <a:lnTo>
                        <a:pt x="171" y="26"/>
                      </a:lnTo>
                      <a:lnTo>
                        <a:pt x="154" y="27"/>
                      </a:lnTo>
                      <a:lnTo>
                        <a:pt x="146" y="27"/>
                      </a:lnTo>
                      <a:lnTo>
                        <a:pt x="137" y="24"/>
                      </a:lnTo>
                      <a:lnTo>
                        <a:pt x="136" y="23"/>
                      </a:lnTo>
                      <a:lnTo>
                        <a:pt x="134" y="21"/>
                      </a:lnTo>
                      <a:lnTo>
                        <a:pt x="133" y="19"/>
                      </a:lnTo>
                      <a:lnTo>
                        <a:pt x="130" y="17"/>
                      </a:lnTo>
                      <a:lnTo>
                        <a:pt x="124" y="16"/>
                      </a:lnTo>
                      <a:lnTo>
                        <a:pt x="120" y="16"/>
                      </a:lnTo>
                      <a:lnTo>
                        <a:pt x="113" y="16"/>
                      </a:lnTo>
                      <a:lnTo>
                        <a:pt x="109" y="16"/>
                      </a:lnTo>
                      <a:lnTo>
                        <a:pt x="104" y="13"/>
                      </a:lnTo>
                      <a:lnTo>
                        <a:pt x="100" y="8"/>
                      </a:lnTo>
                      <a:lnTo>
                        <a:pt x="96" y="4"/>
                      </a:lnTo>
                      <a:lnTo>
                        <a:pt x="90" y="1"/>
                      </a:lnTo>
                      <a:lnTo>
                        <a:pt x="84" y="0"/>
                      </a:lnTo>
                      <a:lnTo>
                        <a:pt x="80" y="0"/>
                      </a:lnTo>
                      <a:lnTo>
                        <a:pt x="76" y="1"/>
                      </a:lnTo>
                      <a:lnTo>
                        <a:pt x="71" y="4"/>
                      </a:lnTo>
                      <a:lnTo>
                        <a:pt x="66" y="4"/>
                      </a:lnTo>
                      <a:lnTo>
                        <a:pt x="60" y="4"/>
                      </a:lnTo>
                      <a:lnTo>
                        <a:pt x="54" y="6"/>
                      </a:lnTo>
                      <a:lnTo>
                        <a:pt x="49" y="7"/>
                      </a:lnTo>
                      <a:lnTo>
                        <a:pt x="37" y="14"/>
                      </a:lnTo>
                      <a:lnTo>
                        <a:pt x="31" y="19"/>
                      </a:lnTo>
                      <a:lnTo>
                        <a:pt x="30" y="23"/>
                      </a:lnTo>
                      <a:lnTo>
                        <a:pt x="27" y="33"/>
                      </a:lnTo>
                      <a:lnTo>
                        <a:pt x="24" y="39"/>
                      </a:lnTo>
                      <a:lnTo>
                        <a:pt x="21" y="43"/>
                      </a:lnTo>
                      <a:lnTo>
                        <a:pt x="17" y="46"/>
                      </a:lnTo>
                      <a:lnTo>
                        <a:pt x="11" y="49"/>
                      </a:lnTo>
                      <a:lnTo>
                        <a:pt x="6" y="53"/>
                      </a:lnTo>
                      <a:lnTo>
                        <a:pt x="0" y="57"/>
                      </a:lnTo>
                      <a:lnTo>
                        <a:pt x="10" y="67"/>
                      </a:lnTo>
                      <a:lnTo>
                        <a:pt x="14" y="73"/>
                      </a:lnTo>
                      <a:lnTo>
                        <a:pt x="21" y="80"/>
                      </a:lnTo>
                      <a:lnTo>
                        <a:pt x="34" y="91"/>
                      </a:lnTo>
                      <a:lnTo>
                        <a:pt x="49" y="103"/>
                      </a:lnTo>
                      <a:lnTo>
                        <a:pt x="61" y="104"/>
                      </a:lnTo>
                      <a:lnTo>
                        <a:pt x="67" y="106"/>
                      </a:lnTo>
                      <a:lnTo>
                        <a:pt x="74" y="110"/>
                      </a:lnTo>
                      <a:lnTo>
                        <a:pt x="81" y="114"/>
                      </a:lnTo>
                      <a:lnTo>
                        <a:pt x="89" y="119"/>
                      </a:lnTo>
                      <a:close/>
                    </a:path>
                  </a:pathLst>
                </a:custGeom>
                <a:solidFill>
                  <a:srgbClr val="ABB3FF"/>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12" name="Freeform 58"/>
                <p:cNvSpPr>
                  <a:spLocks noChangeAspect="1"/>
                </p:cNvSpPr>
                <p:nvPr/>
              </p:nvSpPr>
              <p:spPr bwMode="auto">
                <a:xfrm>
                  <a:off x="2737992" y="2267120"/>
                  <a:ext cx="426668" cy="404354"/>
                </a:xfrm>
                <a:custGeom>
                  <a:avLst/>
                  <a:gdLst>
                    <a:gd name="T0" fmla="*/ 2147483647 w 240"/>
                    <a:gd name="T1" fmla="*/ 2147483647 h 184"/>
                    <a:gd name="T2" fmla="*/ 2147483647 w 240"/>
                    <a:gd name="T3" fmla="*/ 2147483647 h 184"/>
                    <a:gd name="T4" fmla="*/ 0 w 240"/>
                    <a:gd name="T5" fmla="*/ 2147483647 h 184"/>
                    <a:gd name="T6" fmla="*/ 2147483647 w 240"/>
                    <a:gd name="T7" fmla="*/ 2147483647 h 184"/>
                    <a:gd name="T8" fmla="*/ 2147483647 w 240"/>
                    <a:gd name="T9" fmla="*/ 2147483647 h 184"/>
                    <a:gd name="T10" fmla="*/ 2147483647 w 240"/>
                    <a:gd name="T11" fmla="*/ 2147483647 h 184"/>
                    <a:gd name="T12" fmla="*/ 2147483647 w 240"/>
                    <a:gd name="T13" fmla="*/ 2147483647 h 184"/>
                    <a:gd name="T14" fmla="*/ 2147483647 w 240"/>
                    <a:gd name="T15" fmla="*/ 2147483647 h 184"/>
                    <a:gd name="T16" fmla="*/ 2147483647 w 240"/>
                    <a:gd name="T17" fmla="*/ 2147483647 h 184"/>
                    <a:gd name="T18" fmla="*/ 2147483647 w 240"/>
                    <a:gd name="T19" fmla="*/ 2147483647 h 184"/>
                    <a:gd name="T20" fmla="*/ 2147483647 w 240"/>
                    <a:gd name="T21" fmla="*/ 2147483647 h 184"/>
                    <a:gd name="T22" fmla="*/ 2147483647 w 240"/>
                    <a:gd name="T23" fmla="*/ 2147483647 h 184"/>
                    <a:gd name="T24" fmla="*/ 2147483647 w 240"/>
                    <a:gd name="T25" fmla="*/ 2147483647 h 184"/>
                    <a:gd name="T26" fmla="*/ 2147483647 w 240"/>
                    <a:gd name="T27" fmla="*/ 2147483647 h 184"/>
                    <a:gd name="T28" fmla="*/ 2147483647 w 240"/>
                    <a:gd name="T29" fmla="*/ 2147483647 h 184"/>
                    <a:gd name="T30" fmla="*/ 2147483647 w 240"/>
                    <a:gd name="T31" fmla="*/ 2147483647 h 184"/>
                    <a:gd name="T32" fmla="*/ 2147483647 w 240"/>
                    <a:gd name="T33" fmla="*/ 2147483647 h 184"/>
                    <a:gd name="T34" fmla="*/ 2147483647 w 240"/>
                    <a:gd name="T35" fmla="*/ 2147483647 h 184"/>
                    <a:gd name="T36" fmla="*/ 2147483647 w 240"/>
                    <a:gd name="T37" fmla="*/ 2147483647 h 184"/>
                    <a:gd name="T38" fmla="*/ 2147483647 w 240"/>
                    <a:gd name="T39" fmla="*/ 2147483647 h 184"/>
                    <a:gd name="T40" fmla="*/ 2147483647 w 240"/>
                    <a:gd name="T41" fmla="*/ 2147483647 h 184"/>
                    <a:gd name="T42" fmla="*/ 2147483647 w 240"/>
                    <a:gd name="T43" fmla="*/ 2147483647 h 184"/>
                    <a:gd name="T44" fmla="*/ 2147483647 w 240"/>
                    <a:gd name="T45" fmla="*/ 2147483647 h 184"/>
                    <a:gd name="T46" fmla="*/ 2147483647 w 240"/>
                    <a:gd name="T47" fmla="*/ 2147483647 h 184"/>
                    <a:gd name="T48" fmla="*/ 2147483647 w 240"/>
                    <a:gd name="T49" fmla="*/ 2147483647 h 184"/>
                    <a:gd name="T50" fmla="*/ 2147483647 w 240"/>
                    <a:gd name="T51" fmla="*/ 2147483647 h 184"/>
                    <a:gd name="T52" fmla="*/ 2147483647 w 240"/>
                    <a:gd name="T53" fmla="*/ 2147483647 h 184"/>
                    <a:gd name="T54" fmla="*/ 2147483647 w 240"/>
                    <a:gd name="T55" fmla="*/ 2147483647 h 184"/>
                    <a:gd name="T56" fmla="*/ 2147483647 w 240"/>
                    <a:gd name="T57" fmla="*/ 2147483647 h 184"/>
                    <a:gd name="T58" fmla="*/ 2147483647 w 240"/>
                    <a:gd name="T59" fmla="*/ 2147483647 h 184"/>
                    <a:gd name="T60" fmla="*/ 2147483647 w 240"/>
                    <a:gd name="T61" fmla="*/ 2147483647 h 184"/>
                    <a:gd name="T62" fmla="*/ 2147483647 w 240"/>
                    <a:gd name="T63" fmla="*/ 2147483647 h 184"/>
                    <a:gd name="T64" fmla="*/ 2147483647 w 240"/>
                    <a:gd name="T65" fmla="*/ 2147483647 h 184"/>
                    <a:gd name="T66" fmla="*/ 2147483647 w 240"/>
                    <a:gd name="T67" fmla="*/ 2147483647 h 184"/>
                    <a:gd name="T68" fmla="*/ 2147483647 w 240"/>
                    <a:gd name="T69" fmla="*/ 2147483647 h 184"/>
                    <a:gd name="T70" fmla="*/ 2147483647 w 240"/>
                    <a:gd name="T71" fmla="*/ 2147483647 h 184"/>
                    <a:gd name="T72" fmla="*/ 2147483647 w 240"/>
                    <a:gd name="T73" fmla="*/ 2147483647 h 184"/>
                    <a:gd name="T74" fmla="*/ 2147483647 w 240"/>
                    <a:gd name="T75" fmla="*/ 2147483647 h 184"/>
                    <a:gd name="T76" fmla="*/ 2147483647 w 240"/>
                    <a:gd name="T77" fmla="*/ 2147483647 h 184"/>
                    <a:gd name="T78" fmla="*/ 2147483647 w 240"/>
                    <a:gd name="T79" fmla="*/ 2147483647 h 184"/>
                    <a:gd name="T80" fmla="*/ 2147483647 w 240"/>
                    <a:gd name="T81" fmla="*/ 2147483647 h 184"/>
                    <a:gd name="T82" fmla="*/ 2147483647 w 240"/>
                    <a:gd name="T83" fmla="*/ 2147483647 h 184"/>
                    <a:gd name="T84" fmla="*/ 2147483647 w 240"/>
                    <a:gd name="T85" fmla="*/ 2147483647 h 184"/>
                    <a:gd name="T86" fmla="*/ 2147483647 w 240"/>
                    <a:gd name="T87" fmla="*/ 2147483647 h 184"/>
                    <a:gd name="T88" fmla="*/ 2147483647 w 240"/>
                    <a:gd name="T89" fmla="*/ 2147483647 h 184"/>
                    <a:gd name="T90" fmla="*/ 2147483647 w 240"/>
                    <a:gd name="T91" fmla="*/ 2147483647 h 184"/>
                    <a:gd name="T92" fmla="*/ 2147483647 w 240"/>
                    <a:gd name="T93" fmla="*/ 2147483647 h 184"/>
                    <a:gd name="T94" fmla="*/ 2147483647 w 240"/>
                    <a:gd name="T95" fmla="*/ 2147483647 h 184"/>
                    <a:gd name="T96" fmla="*/ 2147483647 w 240"/>
                    <a:gd name="T97" fmla="*/ 2147483647 h 18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40"/>
                    <a:gd name="T148" fmla="*/ 0 h 184"/>
                    <a:gd name="T149" fmla="*/ 240 w 240"/>
                    <a:gd name="T150" fmla="*/ 184 h 18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40" h="184">
                      <a:moveTo>
                        <a:pt x="17" y="82"/>
                      </a:moveTo>
                      <a:lnTo>
                        <a:pt x="17" y="82"/>
                      </a:lnTo>
                      <a:lnTo>
                        <a:pt x="7" y="91"/>
                      </a:lnTo>
                      <a:lnTo>
                        <a:pt x="3" y="95"/>
                      </a:lnTo>
                      <a:lnTo>
                        <a:pt x="1" y="103"/>
                      </a:lnTo>
                      <a:lnTo>
                        <a:pt x="0" y="114"/>
                      </a:lnTo>
                      <a:lnTo>
                        <a:pt x="0" y="125"/>
                      </a:lnTo>
                      <a:lnTo>
                        <a:pt x="0" y="134"/>
                      </a:lnTo>
                      <a:lnTo>
                        <a:pt x="3" y="138"/>
                      </a:lnTo>
                      <a:lnTo>
                        <a:pt x="5" y="143"/>
                      </a:lnTo>
                      <a:lnTo>
                        <a:pt x="8" y="145"/>
                      </a:lnTo>
                      <a:lnTo>
                        <a:pt x="14" y="147"/>
                      </a:lnTo>
                      <a:lnTo>
                        <a:pt x="18" y="147"/>
                      </a:lnTo>
                      <a:lnTo>
                        <a:pt x="31" y="147"/>
                      </a:lnTo>
                      <a:lnTo>
                        <a:pt x="48" y="148"/>
                      </a:lnTo>
                      <a:lnTo>
                        <a:pt x="65" y="150"/>
                      </a:lnTo>
                      <a:lnTo>
                        <a:pt x="81" y="154"/>
                      </a:lnTo>
                      <a:lnTo>
                        <a:pt x="88" y="157"/>
                      </a:lnTo>
                      <a:lnTo>
                        <a:pt x="97" y="161"/>
                      </a:lnTo>
                      <a:lnTo>
                        <a:pt x="104" y="165"/>
                      </a:lnTo>
                      <a:lnTo>
                        <a:pt x="107" y="165"/>
                      </a:lnTo>
                      <a:lnTo>
                        <a:pt x="113" y="165"/>
                      </a:lnTo>
                      <a:lnTo>
                        <a:pt x="124" y="161"/>
                      </a:lnTo>
                      <a:lnTo>
                        <a:pt x="134" y="158"/>
                      </a:lnTo>
                      <a:lnTo>
                        <a:pt x="144" y="155"/>
                      </a:lnTo>
                      <a:lnTo>
                        <a:pt x="148" y="155"/>
                      </a:lnTo>
                      <a:lnTo>
                        <a:pt x="153" y="157"/>
                      </a:lnTo>
                      <a:lnTo>
                        <a:pt x="155" y="161"/>
                      </a:lnTo>
                      <a:lnTo>
                        <a:pt x="157" y="167"/>
                      </a:lnTo>
                      <a:lnTo>
                        <a:pt x="158" y="173"/>
                      </a:lnTo>
                      <a:lnTo>
                        <a:pt x="161" y="177"/>
                      </a:lnTo>
                      <a:lnTo>
                        <a:pt x="165" y="181"/>
                      </a:lnTo>
                      <a:lnTo>
                        <a:pt x="170" y="183"/>
                      </a:lnTo>
                      <a:lnTo>
                        <a:pt x="175" y="184"/>
                      </a:lnTo>
                      <a:lnTo>
                        <a:pt x="181" y="184"/>
                      </a:lnTo>
                      <a:lnTo>
                        <a:pt x="191" y="181"/>
                      </a:lnTo>
                      <a:lnTo>
                        <a:pt x="201" y="177"/>
                      </a:lnTo>
                      <a:lnTo>
                        <a:pt x="218" y="173"/>
                      </a:lnTo>
                      <a:lnTo>
                        <a:pt x="226" y="168"/>
                      </a:lnTo>
                      <a:lnTo>
                        <a:pt x="233" y="163"/>
                      </a:lnTo>
                      <a:lnTo>
                        <a:pt x="226" y="160"/>
                      </a:lnTo>
                      <a:lnTo>
                        <a:pt x="218" y="158"/>
                      </a:lnTo>
                      <a:lnTo>
                        <a:pt x="203" y="160"/>
                      </a:lnTo>
                      <a:lnTo>
                        <a:pt x="194" y="158"/>
                      </a:lnTo>
                      <a:lnTo>
                        <a:pt x="190" y="157"/>
                      </a:lnTo>
                      <a:lnTo>
                        <a:pt x="187" y="155"/>
                      </a:lnTo>
                      <a:lnTo>
                        <a:pt x="185" y="153"/>
                      </a:lnTo>
                      <a:lnTo>
                        <a:pt x="184" y="148"/>
                      </a:lnTo>
                      <a:lnTo>
                        <a:pt x="184" y="143"/>
                      </a:lnTo>
                      <a:lnTo>
                        <a:pt x="184" y="137"/>
                      </a:lnTo>
                      <a:lnTo>
                        <a:pt x="190" y="131"/>
                      </a:lnTo>
                      <a:lnTo>
                        <a:pt x="198" y="123"/>
                      </a:lnTo>
                      <a:lnTo>
                        <a:pt x="200" y="120"/>
                      </a:lnTo>
                      <a:lnTo>
                        <a:pt x="201" y="115"/>
                      </a:lnTo>
                      <a:lnTo>
                        <a:pt x="201" y="110"/>
                      </a:lnTo>
                      <a:lnTo>
                        <a:pt x="203" y="105"/>
                      </a:lnTo>
                      <a:lnTo>
                        <a:pt x="204" y="104"/>
                      </a:lnTo>
                      <a:lnTo>
                        <a:pt x="210" y="101"/>
                      </a:lnTo>
                      <a:lnTo>
                        <a:pt x="213" y="95"/>
                      </a:lnTo>
                      <a:lnTo>
                        <a:pt x="213" y="91"/>
                      </a:lnTo>
                      <a:lnTo>
                        <a:pt x="216" y="87"/>
                      </a:lnTo>
                      <a:lnTo>
                        <a:pt x="217" y="85"/>
                      </a:lnTo>
                      <a:lnTo>
                        <a:pt x="220" y="84"/>
                      </a:lnTo>
                      <a:lnTo>
                        <a:pt x="226" y="82"/>
                      </a:lnTo>
                      <a:lnTo>
                        <a:pt x="227" y="80"/>
                      </a:lnTo>
                      <a:lnTo>
                        <a:pt x="228" y="77"/>
                      </a:lnTo>
                      <a:lnTo>
                        <a:pt x="230" y="72"/>
                      </a:lnTo>
                      <a:lnTo>
                        <a:pt x="233" y="71"/>
                      </a:lnTo>
                      <a:lnTo>
                        <a:pt x="237" y="70"/>
                      </a:lnTo>
                      <a:lnTo>
                        <a:pt x="240" y="65"/>
                      </a:lnTo>
                      <a:lnTo>
                        <a:pt x="237" y="62"/>
                      </a:lnTo>
                      <a:lnTo>
                        <a:pt x="233" y="61"/>
                      </a:lnTo>
                      <a:lnTo>
                        <a:pt x="224" y="58"/>
                      </a:lnTo>
                      <a:lnTo>
                        <a:pt x="214" y="57"/>
                      </a:lnTo>
                      <a:lnTo>
                        <a:pt x="204" y="54"/>
                      </a:lnTo>
                      <a:lnTo>
                        <a:pt x="196" y="50"/>
                      </a:lnTo>
                      <a:lnTo>
                        <a:pt x="193" y="48"/>
                      </a:lnTo>
                      <a:lnTo>
                        <a:pt x="188" y="44"/>
                      </a:lnTo>
                      <a:lnTo>
                        <a:pt x="185" y="41"/>
                      </a:lnTo>
                      <a:lnTo>
                        <a:pt x="181" y="38"/>
                      </a:lnTo>
                      <a:lnTo>
                        <a:pt x="178" y="38"/>
                      </a:lnTo>
                      <a:lnTo>
                        <a:pt x="175" y="38"/>
                      </a:lnTo>
                      <a:lnTo>
                        <a:pt x="175" y="35"/>
                      </a:lnTo>
                      <a:lnTo>
                        <a:pt x="174" y="34"/>
                      </a:lnTo>
                      <a:lnTo>
                        <a:pt x="170" y="31"/>
                      </a:lnTo>
                      <a:lnTo>
                        <a:pt x="165" y="30"/>
                      </a:lnTo>
                      <a:lnTo>
                        <a:pt x="160" y="30"/>
                      </a:lnTo>
                      <a:lnTo>
                        <a:pt x="154" y="30"/>
                      </a:lnTo>
                      <a:lnTo>
                        <a:pt x="148" y="25"/>
                      </a:lnTo>
                      <a:lnTo>
                        <a:pt x="144" y="22"/>
                      </a:lnTo>
                      <a:lnTo>
                        <a:pt x="134" y="12"/>
                      </a:lnTo>
                      <a:lnTo>
                        <a:pt x="121" y="5"/>
                      </a:lnTo>
                      <a:lnTo>
                        <a:pt x="117" y="7"/>
                      </a:lnTo>
                      <a:lnTo>
                        <a:pt x="111" y="8"/>
                      </a:lnTo>
                      <a:lnTo>
                        <a:pt x="105" y="7"/>
                      </a:lnTo>
                      <a:lnTo>
                        <a:pt x="100" y="5"/>
                      </a:lnTo>
                      <a:lnTo>
                        <a:pt x="93" y="2"/>
                      </a:lnTo>
                      <a:lnTo>
                        <a:pt x="85" y="0"/>
                      </a:lnTo>
                      <a:lnTo>
                        <a:pt x="78" y="0"/>
                      </a:lnTo>
                      <a:lnTo>
                        <a:pt x="70" y="1"/>
                      </a:lnTo>
                      <a:lnTo>
                        <a:pt x="64" y="5"/>
                      </a:lnTo>
                      <a:lnTo>
                        <a:pt x="58" y="10"/>
                      </a:lnTo>
                      <a:lnTo>
                        <a:pt x="53" y="15"/>
                      </a:lnTo>
                      <a:lnTo>
                        <a:pt x="50" y="21"/>
                      </a:lnTo>
                      <a:lnTo>
                        <a:pt x="48" y="28"/>
                      </a:lnTo>
                      <a:lnTo>
                        <a:pt x="47" y="37"/>
                      </a:lnTo>
                      <a:lnTo>
                        <a:pt x="45" y="42"/>
                      </a:lnTo>
                      <a:lnTo>
                        <a:pt x="43" y="50"/>
                      </a:lnTo>
                      <a:lnTo>
                        <a:pt x="40" y="50"/>
                      </a:lnTo>
                      <a:lnTo>
                        <a:pt x="40" y="54"/>
                      </a:lnTo>
                      <a:lnTo>
                        <a:pt x="37" y="58"/>
                      </a:lnTo>
                      <a:lnTo>
                        <a:pt x="31" y="67"/>
                      </a:lnTo>
                      <a:lnTo>
                        <a:pt x="24" y="75"/>
                      </a:lnTo>
                      <a:lnTo>
                        <a:pt x="17" y="82"/>
                      </a:lnTo>
                      <a:close/>
                    </a:path>
                  </a:pathLst>
                </a:custGeom>
                <a:solidFill>
                  <a:srgbClr val="ABB3FF"/>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13" name="Freeform 59"/>
                <p:cNvSpPr>
                  <a:spLocks noChangeAspect="1"/>
                </p:cNvSpPr>
                <p:nvPr/>
              </p:nvSpPr>
              <p:spPr bwMode="auto">
                <a:xfrm>
                  <a:off x="2741152" y="2590032"/>
                  <a:ext cx="872300" cy="675829"/>
                </a:xfrm>
                <a:custGeom>
                  <a:avLst/>
                  <a:gdLst>
                    <a:gd name="T0" fmla="*/ 2147483647 w 488"/>
                    <a:gd name="T1" fmla="*/ 2147483647 h 310"/>
                    <a:gd name="T2" fmla="*/ 2147483647 w 488"/>
                    <a:gd name="T3" fmla="*/ 2147483647 h 310"/>
                    <a:gd name="T4" fmla="*/ 2147483647 w 488"/>
                    <a:gd name="T5" fmla="*/ 2147483647 h 310"/>
                    <a:gd name="T6" fmla="*/ 2147483647 w 488"/>
                    <a:gd name="T7" fmla="*/ 2147483647 h 310"/>
                    <a:gd name="T8" fmla="*/ 2147483647 w 488"/>
                    <a:gd name="T9" fmla="*/ 2147483647 h 310"/>
                    <a:gd name="T10" fmla="*/ 2147483647 w 488"/>
                    <a:gd name="T11" fmla="*/ 2147483647 h 310"/>
                    <a:gd name="T12" fmla="*/ 2147483647 w 488"/>
                    <a:gd name="T13" fmla="*/ 2147483647 h 310"/>
                    <a:gd name="T14" fmla="*/ 2147483647 w 488"/>
                    <a:gd name="T15" fmla="*/ 2147483647 h 310"/>
                    <a:gd name="T16" fmla="*/ 2147483647 w 488"/>
                    <a:gd name="T17" fmla="*/ 2147483647 h 310"/>
                    <a:gd name="T18" fmla="*/ 2147483647 w 488"/>
                    <a:gd name="T19" fmla="*/ 2147483647 h 310"/>
                    <a:gd name="T20" fmla="*/ 2147483647 w 488"/>
                    <a:gd name="T21" fmla="*/ 2147483647 h 310"/>
                    <a:gd name="T22" fmla="*/ 2147483647 w 488"/>
                    <a:gd name="T23" fmla="*/ 2147483647 h 310"/>
                    <a:gd name="T24" fmla="*/ 2147483647 w 488"/>
                    <a:gd name="T25" fmla="*/ 2147483647 h 310"/>
                    <a:gd name="T26" fmla="*/ 2147483647 w 488"/>
                    <a:gd name="T27" fmla="*/ 2147483647 h 310"/>
                    <a:gd name="T28" fmla="*/ 2147483647 w 488"/>
                    <a:gd name="T29" fmla="*/ 2147483647 h 310"/>
                    <a:gd name="T30" fmla="*/ 2147483647 w 488"/>
                    <a:gd name="T31" fmla="*/ 2147483647 h 310"/>
                    <a:gd name="T32" fmla="*/ 2147483647 w 488"/>
                    <a:gd name="T33" fmla="*/ 2147483647 h 310"/>
                    <a:gd name="T34" fmla="*/ 2147483647 w 488"/>
                    <a:gd name="T35" fmla="*/ 2147483647 h 310"/>
                    <a:gd name="T36" fmla="*/ 2147483647 w 488"/>
                    <a:gd name="T37" fmla="*/ 2147483647 h 310"/>
                    <a:gd name="T38" fmla="*/ 2147483647 w 488"/>
                    <a:gd name="T39" fmla="*/ 2147483647 h 310"/>
                    <a:gd name="T40" fmla="*/ 2147483647 w 488"/>
                    <a:gd name="T41" fmla="*/ 2147483647 h 310"/>
                    <a:gd name="T42" fmla="*/ 2147483647 w 488"/>
                    <a:gd name="T43" fmla="*/ 2147483647 h 310"/>
                    <a:gd name="T44" fmla="*/ 2147483647 w 488"/>
                    <a:gd name="T45" fmla="*/ 2147483647 h 310"/>
                    <a:gd name="T46" fmla="*/ 2147483647 w 488"/>
                    <a:gd name="T47" fmla="*/ 2147483647 h 310"/>
                    <a:gd name="T48" fmla="*/ 2147483647 w 488"/>
                    <a:gd name="T49" fmla="*/ 2147483647 h 310"/>
                    <a:gd name="T50" fmla="*/ 2147483647 w 488"/>
                    <a:gd name="T51" fmla="*/ 2147483647 h 310"/>
                    <a:gd name="T52" fmla="*/ 2147483647 w 488"/>
                    <a:gd name="T53" fmla="*/ 2147483647 h 310"/>
                    <a:gd name="T54" fmla="*/ 2147483647 w 488"/>
                    <a:gd name="T55" fmla="*/ 2147483647 h 310"/>
                    <a:gd name="T56" fmla="*/ 2147483647 w 488"/>
                    <a:gd name="T57" fmla="*/ 2147483647 h 310"/>
                    <a:gd name="T58" fmla="*/ 2147483647 w 488"/>
                    <a:gd name="T59" fmla="*/ 2147483647 h 310"/>
                    <a:gd name="T60" fmla="*/ 2147483647 w 488"/>
                    <a:gd name="T61" fmla="*/ 2147483647 h 310"/>
                    <a:gd name="T62" fmla="*/ 2147483647 w 488"/>
                    <a:gd name="T63" fmla="*/ 2147483647 h 310"/>
                    <a:gd name="T64" fmla="*/ 2147483647 w 488"/>
                    <a:gd name="T65" fmla="*/ 2147483647 h 310"/>
                    <a:gd name="T66" fmla="*/ 2147483647 w 488"/>
                    <a:gd name="T67" fmla="*/ 2147483647 h 310"/>
                    <a:gd name="T68" fmla="*/ 2147483647 w 488"/>
                    <a:gd name="T69" fmla="*/ 2147483647 h 310"/>
                    <a:gd name="T70" fmla="*/ 2147483647 w 488"/>
                    <a:gd name="T71" fmla="*/ 2147483647 h 310"/>
                    <a:gd name="T72" fmla="*/ 2147483647 w 488"/>
                    <a:gd name="T73" fmla="*/ 2147483647 h 310"/>
                    <a:gd name="T74" fmla="*/ 2147483647 w 488"/>
                    <a:gd name="T75" fmla="*/ 2147483647 h 310"/>
                    <a:gd name="T76" fmla="*/ 2147483647 w 488"/>
                    <a:gd name="T77" fmla="*/ 2147483647 h 310"/>
                    <a:gd name="T78" fmla="*/ 2147483647 w 488"/>
                    <a:gd name="T79" fmla="*/ 2147483647 h 310"/>
                    <a:gd name="T80" fmla="*/ 2147483647 w 488"/>
                    <a:gd name="T81" fmla="*/ 2147483647 h 310"/>
                    <a:gd name="T82" fmla="*/ 2147483647 w 488"/>
                    <a:gd name="T83" fmla="*/ 2147483647 h 310"/>
                    <a:gd name="T84" fmla="*/ 2147483647 w 488"/>
                    <a:gd name="T85" fmla="*/ 2147483647 h 310"/>
                    <a:gd name="T86" fmla="*/ 2147483647 w 488"/>
                    <a:gd name="T87" fmla="*/ 2147483647 h 310"/>
                    <a:gd name="T88" fmla="*/ 2147483647 w 488"/>
                    <a:gd name="T89" fmla="*/ 2147483647 h 310"/>
                    <a:gd name="T90" fmla="*/ 2147483647 w 488"/>
                    <a:gd name="T91" fmla="*/ 2147483647 h 310"/>
                    <a:gd name="T92" fmla="*/ 2147483647 w 488"/>
                    <a:gd name="T93" fmla="*/ 2147483647 h 310"/>
                    <a:gd name="T94" fmla="*/ 2147483647 w 488"/>
                    <a:gd name="T95" fmla="*/ 2147483647 h 310"/>
                    <a:gd name="T96" fmla="*/ 2147483647 w 488"/>
                    <a:gd name="T97" fmla="*/ 2147483647 h 310"/>
                    <a:gd name="T98" fmla="*/ 2147483647 w 488"/>
                    <a:gd name="T99" fmla="*/ 2147483647 h 310"/>
                    <a:gd name="T100" fmla="*/ 2147483647 w 488"/>
                    <a:gd name="T101" fmla="*/ 2147483647 h 310"/>
                    <a:gd name="T102" fmla="*/ 2147483647 w 488"/>
                    <a:gd name="T103" fmla="*/ 2147483647 h 310"/>
                    <a:gd name="T104" fmla="*/ 2147483647 w 488"/>
                    <a:gd name="T105" fmla="*/ 2147483647 h 310"/>
                    <a:gd name="T106" fmla="*/ 2147483647 w 488"/>
                    <a:gd name="T107" fmla="*/ 2147483647 h 310"/>
                    <a:gd name="T108" fmla="*/ 2147483647 w 488"/>
                    <a:gd name="T109" fmla="*/ 2147483647 h 310"/>
                    <a:gd name="T110" fmla="*/ 2147483647 w 488"/>
                    <a:gd name="T111" fmla="*/ 2147483647 h 310"/>
                    <a:gd name="T112" fmla="*/ 2147483647 w 488"/>
                    <a:gd name="T113" fmla="*/ 2147483647 h 310"/>
                    <a:gd name="T114" fmla="*/ 0 w 488"/>
                    <a:gd name="T115" fmla="*/ 2147483647 h 310"/>
                    <a:gd name="T116" fmla="*/ 2147483647 w 488"/>
                    <a:gd name="T117" fmla="*/ 2147483647 h 310"/>
                    <a:gd name="T118" fmla="*/ 2147483647 w 488"/>
                    <a:gd name="T119" fmla="*/ 2147483647 h 310"/>
                    <a:gd name="T120" fmla="*/ 2147483647 w 488"/>
                    <a:gd name="T121" fmla="*/ 2147483647 h 310"/>
                    <a:gd name="T122" fmla="*/ 2147483647 w 488"/>
                    <a:gd name="T123" fmla="*/ 2147483647 h 3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88"/>
                    <a:gd name="T187" fmla="*/ 0 h 310"/>
                    <a:gd name="T188" fmla="*/ 488 w 488"/>
                    <a:gd name="T189" fmla="*/ 310 h 3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88" h="310">
                      <a:moveTo>
                        <a:pt x="100" y="137"/>
                      </a:moveTo>
                      <a:lnTo>
                        <a:pt x="100" y="137"/>
                      </a:lnTo>
                      <a:lnTo>
                        <a:pt x="104" y="140"/>
                      </a:lnTo>
                      <a:lnTo>
                        <a:pt x="107" y="143"/>
                      </a:lnTo>
                      <a:lnTo>
                        <a:pt x="111" y="143"/>
                      </a:lnTo>
                      <a:lnTo>
                        <a:pt x="114" y="143"/>
                      </a:lnTo>
                      <a:lnTo>
                        <a:pt x="118" y="144"/>
                      </a:lnTo>
                      <a:lnTo>
                        <a:pt x="121" y="144"/>
                      </a:lnTo>
                      <a:lnTo>
                        <a:pt x="124" y="146"/>
                      </a:lnTo>
                      <a:lnTo>
                        <a:pt x="125" y="147"/>
                      </a:lnTo>
                      <a:lnTo>
                        <a:pt x="127" y="150"/>
                      </a:lnTo>
                      <a:lnTo>
                        <a:pt x="127" y="153"/>
                      </a:lnTo>
                      <a:lnTo>
                        <a:pt x="124" y="157"/>
                      </a:lnTo>
                      <a:lnTo>
                        <a:pt x="121" y="163"/>
                      </a:lnTo>
                      <a:lnTo>
                        <a:pt x="120" y="169"/>
                      </a:lnTo>
                      <a:lnTo>
                        <a:pt x="118" y="173"/>
                      </a:lnTo>
                      <a:lnTo>
                        <a:pt x="118" y="179"/>
                      </a:lnTo>
                      <a:lnTo>
                        <a:pt x="117" y="184"/>
                      </a:lnTo>
                      <a:lnTo>
                        <a:pt x="115" y="184"/>
                      </a:lnTo>
                      <a:lnTo>
                        <a:pt x="114" y="184"/>
                      </a:lnTo>
                      <a:lnTo>
                        <a:pt x="112" y="186"/>
                      </a:lnTo>
                      <a:lnTo>
                        <a:pt x="111" y="186"/>
                      </a:lnTo>
                      <a:lnTo>
                        <a:pt x="111" y="189"/>
                      </a:lnTo>
                      <a:lnTo>
                        <a:pt x="111" y="193"/>
                      </a:lnTo>
                      <a:lnTo>
                        <a:pt x="110" y="196"/>
                      </a:lnTo>
                      <a:lnTo>
                        <a:pt x="105" y="199"/>
                      </a:lnTo>
                      <a:lnTo>
                        <a:pt x="85" y="207"/>
                      </a:lnTo>
                      <a:lnTo>
                        <a:pt x="77" y="213"/>
                      </a:lnTo>
                      <a:lnTo>
                        <a:pt x="72" y="217"/>
                      </a:lnTo>
                      <a:lnTo>
                        <a:pt x="70" y="222"/>
                      </a:lnTo>
                      <a:lnTo>
                        <a:pt x="70" y="227"/>
                      </a:lnTo>
                      <a:lnTo>
                        <a:pt x="70" y="232"/>
                      </a:lnTo>
                      <a:lnTo>
                        <a:pt x="70" y="237"/>
                      </a:lnTo>
                      <a:lnTo>
                        <a:pt x="70" y="239"/>
                      </a:lnTo>
                      <a:lnTo>
                        <a:pt x="67" y="242"/>
                      </a:lnTo>
                      <a:lnTo>
                        <a:pt x="64" y="244"/>
                      </a:lnTo>
                      <a:lnTo>
                        <a:pt x="60" y="247"/>
                      </a:lnTo>
                      <a:lnTo>
                        <a:pt x="58" y="250"/>
                      </a:lnTo>
                      <a:lnTo>
                        <a:pt x="58" y="252"/>
                      </a:lnTo>
                      <a:lnTo>
                        <a:pt x="58" y="257"/>
                      </a:lnTo>
                      <a:lnTo>
                        <a:pt x="55" y="263"/>
                      </a:lnTo>
                      <a:lnTo>
                        <a:pt x="52" y="267"/>
                      </a:lnTo>
                      <a:lnTo>
                        <a:pt x="52" y="272"/>
                      </a:lnTo>
                      <a:lnTo>
                        <a:pt x="55" y="277"/>
                      </a:lnTo>
                      <a:lnTo>
                        <a:pt x="62" y="285"/>
                      </a:lnTo>
                      <a:lnTo>
                        <a:pt x="68" y="287"/>
                      </a:lnTo>
                      <a:lnTo>
                        <a:pt x="72" y="289"/>
                      </a:lnTo>
                      <a:lnTo>
                        <a:pt x="77" y="287"/>
                      </a:lnTo>
                      <a:lnTo>
                        <a:pt x="81" y="286"/>
                      </a:lnTo>
                      <a:lnTo>
                        <a:pt x="85" y="287"/>
                      </a:lnTo>
                      <a:lnTo>
                        <a:pt x="88" y="289"/>
                      </a:lnTo>
                      <a:lnTo>
                        <a:pt x="95" y="292"/>
                      </a:lnTo>
                      <a:lnTo>
                        <a:pt x="101" y="293"/>
                      </a:lnTo>
                      <a:lnTo>
                        <a:pt x="105" y="293"/>
                      </a:lnTo>
                      <a:lnTo>
                        <a:pt x="108" y="290"/>
                      </a:lnTo>
                      <a:lnTo>
                        <a:pt x="111" y="285"/>
                      </a:lnTo>
                      <a:lnTo>
                        <a:pt x="110" y="279"/>
                      </a:lnTo>
                      <a:lnTo>
                        <a:pt x="108" y="273"/>
                      </a:lnTo>
                      <a:lnTo>
                        <a:pt x="104" y="263"/>
                      </a:lnTo>
                      <a:lnTo>
                        <a:pt x="102" y="250"/>
                      </a:lnTo>
                      <a:lnTo>
                        <a:pt x="102" y="244"/>
                      </a:lnTo>
                      <a:lnTo>
                        <a:pt x="101" y="239"/>
                      </a:lnTo>
                      <a:lnTo>
                        <a:pt x="98" y="232"/>
                      </a:lnTo>
                      <a:lnTo>
                        <a:pt x="97" y="227"/>
                      </a:lnTo>
                      <a:lnTo>
                        <a:pt x="97" y="223"/>
                      </a:lnTo>
                      <a:lnTo>
                        <a:pt x="108" y="222"/>
                      </a:lnTo>
                      <a:lnTo>
                        <a:pt x="112" y="222"/>
                      </a:lnTo>
                      <a:lnTo>
                        <a:pt x="117" y="223"/>
                      </a:lnTo>
                      <a:lnTo>
                        <a:pt x="118" y="226"/>
                      </a:lnTo>
                      <a:lnTo>
                        <a:pt x="118" y="227"/>
                      </a:lnTo>
                      <a:lnTo>
                        <a:pt x="118" y="230"/>
                      </a:lnTo>
                      <a:lnTo>
                        <a:pt x="120" y="233"/>
                      </a:lnTo>
                      <a:lnTo>
                        <a:pt x="122" y="234"/>
                      </a:lnTo>
                      <a:lnTo>
                        <a:pt x="125" y="234"/>
                      </a:lnTo>
                      <a:lnTo>
                        <a:pt x="132" y="236"/>
                      </a:lnTo>
                      <a:lnTo>
                        <a:pt x="137" y="237"/>
                      </a:lnTo>
                      <a:lnTo>
                        <a:pt x="140" y="237"/>
                      </a:lnTo>
                      <a:lnTo>
                        <a:pt x="142" y="236"/>
                      </a:lnTo>
                      <a:lnTo>
                        <a:pt x="144" y="234"/>
                      </a:lnTo>
                      <a:lnTo>
                        <a:pt x="144" y="230"/>
                      </a:lnTo>
                      <a:lnTo>
                        <a:pt x="142" y="227"/>
                      </a:lnTo>
                      <a:lnTo>
                        <a:pt x="144" y="226"/>
                      </a:lnTo>
                      <a:lnTo>
                        <a:pt x="145" y="224"/>
                      </a:lnTo>
                      <a:lnTo>
                        <a:pt x="148" y="224"/>
                      </a:lnTo>
                      <a:lnTo>
                        <a:pt x="152" y="229"/>
                      </a:lnTo>
                      <a:lnTo>
                        <a:pt x="157" y="234"/>
                      </a:lnTo>
                      <a:lnTo>
                        <a:pt x="158" y="239"/>
                      </a:lnTo>
                      <a:lnTo>
                        <a:pt x="164" y="236"/>
                      </a:lnTo>
                      <a:lnTo>
                        <a:pt x="168" y="236"/>
                      </a:lnTo>
                      <a:lnTo>
                        <a:pt x="172" y="236"/>
                      </a:lnTo>
                      <a:lnTo>
                        <a:pt x="178" y="234"/>
                      </a:lnTo>
                      <a:lnTo>
                        <a:pt x="182" y="232"/>
                      </a:lnTo>
                      <a:lnTo>
                        <a:pt x="187" y="226"/>
                      </a:lnTo>
                      <a:lnTo>
                        <a:pt x="190" y="223"/>
                      </a:lnTo>
                      <a:lnTo>
                        <a:pt x="195" y="220"/>
                      </a:lnTo>
                      <a:lnTo>
                        <a:pt x="200" y="220"/>
                      </a:lnTo>
                      <a:lnTo>
                        <a:pt x="204" y="222"/>
                      </a:lnTo>
                      <a:lnTo>
                        <a:pt x="205" y="224"/>
                      </a:lnTo>
                      <a:lnTo>
                        <a:pt x="205" y="230"/>
                      </a:lnTo>
                      <a:lnTo>
                        <a:pt x="203" y="233"/>
                      </a:lnTo>
                      <a:lnTo>
                        <a:pt x="198" y="236"/>
                      </a:lnTo>
                      <a:lnTo>
                        <a:pt x="194" y="239"/>
                      </a:lnTo>
                      <a:lnTo>
                        <a:pt x="191" y="243"/>
                      </a:lnTo>
                      <a:lnTo>
                        <a:pt x="191" y="246"/>
                      </a:lnTo>
                      <a:lnTo>
                        <a:pt x="191" y="249"/>
                      </a:lnTo>
                      <a:lnTo>
                        <a:pt x="193" y="250"/>
                      </a:lnTo>
                      <a:lnTo>
                        <a:pt x="195" y="252"/>
                      </a:lnTo>
                      <a:lnTo>
                        <a:pt x="201" y="252"/>
                      </a:lnTo>
                      <a:lnTo>
                        <a:pt x="207" y="250"/>
                      </a:lnTo>
                      <a:lnTo>
                        <a:pt x="211" y="249"/>
                      </a:lnTo>
                      <a:lnTo>
                        <a:pt x="215" y="244"/>
                      </a:lnTo>
                      <a:lnTo>
                        <a:pt x="220" y="242"/>
                      </a:lnTo>
                      <a:lnTo>
                        <a:pt x="224" y="240"/>
                      </a:lnTo>
                      <a:lnTo>
                        <a:pt x="230" y="239"/>
                      </a:lnTo>
                      <a:lnTo>
                        <a:pt x="235" y="239"/>
                      </a:lnTo>
                      <a:lnTo>
                        <a:pt x="245" y="242"/>
                      </a:lnTo>
                      <a:lnTo>
                        <a:pt x="257" y="244"/>
                      </a:lnTo>
                      <a:lnTo>
                        <a:pt x="268" y="244"/>
                      </a:lnTo>
                      <a:lnTo>
                        <a:pt x="283" y="246"/>
                      </a:lnTo>
                      <a:lnTo>
                        <a:pt x="290" y="246"/>
                      </a:lnTo>
                      <a:lnTo>
                        <a:pt x="297" y="244"/>
                      </a:lnTo>
                      <a:lnTo>
                        <a:pt x="307" y="240"/>
                      </a:lnTo>
                      <a:lnTo>
                        <a:pt x="314" y="239"/>
                      </a:lnTo>
                      <a:lnTo>
                        <a:pt x="320" y="239"/>
                      </a:lnTo>
                      <a:lnTo>
                        <a:pt x="324" y="242"/>
                      </a:lnTo>
                      <a:lnTo>
                        <a:pt x="328" y="246"/>
                      </a:lnTo>
                      <a:lnTo>
                        <a:pt x="331" y="249"/>
                      </a:lnTo>
                      <a:lnTo>
                        <a:pt x="334" y="253"/>
                      </a:lnTo>
                      <a:lnTo>
                        <a:pt x="340" y="255"/>
                      </a:lnTo>
                      <a:lnTo>
                        <a:pt x="345" y="256"/>
                      </a:lnTo>
                      <a:lnTo>
                        <a:pt x="350" y="256"/>
                      </a:lnTo>
                      <a:lnTo>
                        <a:pt x="353" y="257"/>
                      </a:lnTo>
                      <a:lnTo>
                        <a:pt x="355" y="260"/>
                      </a:lnTo>
                      <a:lnTo>
                        <a:pt x="357" y="265"/>
                      </a:lnTo>
                      <a:lnTo>
                        <a:pt x="357" y="270"/>
                      </a:lnTo>
                      <a:lnTo>
                        <a:pt x="355" y="283"/>
                      </a:lnTo>
                      <a:lnTo>
                        <a:pt x="354" y="289"/>
                      </a:lnTo>
                      <a:lnTo>
                        <a:pt x="354" y="295"/>
                      </a:lnTo>
                      <a:lnTo>
                        <a:pt x="357" y="299"/>
                      </a:lnTo>
                      <a:lnTo>
                        <a:pt x="361" y="303"/>
                      </a:lnTo>
                      <a:lnTo>
                        <a:pt x="367" y="305"/>
                      </a:lnTo>
                      <a:lnTo>
                        <a:pt x="375" y="306"/>
                      </a:lnTo>
                      <a:lnTo>
                        <a:pt x="391" y="309"/>
                      </a:lnTo>
                      <a:lnTo>
                        <a:pt x="397" y="310"/>
                      </a:lnTo>
                      <a:lnTo>
                        <a:pt x="403" y="310"/>
                      </a:lnTo>
                      <a:lnTo>
                        <a:pt x="407" y="307"/>
                      </a:lnTo>
                      <a:lnTo>
                        <a:pt x="411" y="303"/>
                      </a:lnTo>
                      <a:lnTo>
                        <a:pt x="413" y="297"/>
                      </a:lnTo>
                      <a:lnTo>
                        <a:pt x="413" y="292"/>
                      </a:lnTo>
                      <a:lnTo>
                        <a:pt x="413" y="280"/>
                      </a:lnTo>
                      <a:lnTo>
                        <a:pt x="413" y="275"/>
                      </a:lnTo>
                      <a:lnTo>
                        <a:pt x="414" y="269"/>
                      </a:lnTo>
                      <a:lnTo>
                        <a:pt x="415" y="263"/>
                      </a:lnTo>
                      <a:lnTo>
                        <a:pt x="415" y="257"/>
                      </a:lnTo>
                      <a:lnTo>
                        <a:pt x="414" y="252"/>
                      </a:lnTo>
                      <a:lnTo>
                        <a:pt x="411" y="246"/>
                      </a:lnTo>
                      <a:lnTo>
                        <a:pt x="408" y="239"/>
                      </a:lnTo>
                      <a:lnTo>
                        <a:pt x="408" y="234"/>
                      </a:lnTo>
                      <a:lnTo>
                        <a:pt x="411" y="230"/>
                      </a:lnTo>
                      <a:lnTo>
                        <a:pt x="415" y="226"/>
                      </a:lnTo>
                      <a:lnTo>
                        <a:pt x="427" y="222"/>
                      </a:lnTo>
                      <a:lnTo>
                        <a:pt x="438" y="216"/>
                      </a:lnTo>
                      <a:lnTo>
                        <a:pt x="444" y="213"/>
                      </a:lnTo>
                      <a:lnTo>
                        <a:pt x="447" y="209"/>
                      </a:lnTo>
                      <a:lnTo>
                        <a:pt x="450" y="203"/>
                      </a:lnTo>
                      <a:lnTo>
                        <a:pt x="451" y="199"/>
                      </a:lnTo>
                      <a:lnTo>
                        <a:pt x="454" y="196"/>
                      </a:lnTo>
                      <a:lnTo>
                        <a:pt x="458" y="192"/>
                      </a:lnTo>
                      <a:lnTo>
                        <a:pt x="468" y="190"/>
                      </a:lnTo>
                      <a:lnTo>
                        <a:pt x="480" y="187"/>
                      </a:lnTo>
                      <a:lnTo>
                        <a:pt x="484" y="186"/>
                      </a:lnTo>
                      <a:lnTo>
                        <a:pt x="487" y="184"/>
                      </a:lnTo>
                      <a:lnTo>
                        <a:pt x="488" y="180"/>
                      </a:lnTo>
                      <a:lnTo>
                        <a:pt x="484" y="177"/>
                      </a:lnTo>
                      <a:lnTo>
                        <a:pt x="478" y="173"/>
                      </a:lnTo>
                      <a:lnTo>
                        <a:pt x="471" y="172"/>
                      </a:lnTo>
                      <a:lnTo>
                        <a:pt x="464" y="169"/>
                      </a:lnTo>
                      <a:lnTo>
                        <a:pt x="461" y="167"/>
                      </a:lnTo>
                      <a:lnTo>
                        <a:pt x="460" y="164"/>
                      </a:lnTo>
                      <a:lnTo>
                        <a:pt x="457" y="159"/>
                      </a:lnTo>
                      <a:lnTo>
                        <a:pt x="457" y="153"/>
                      </a:lnTo>
                      <a:lnTo>
                        <a:pt x="458" y="147"/>
                      </a:lnTo>
                      <a:lnTo>
                        <a:pt x="461" y="141"/>
                      </a:lnTo>
                      <a:lnTo>
                        <a:pt x="464" y="139"/>
                      </a:lnTo>
                      <a:lnTo>
                        <a:pt x="468" y="136"/>
                      </a:lnTo>
                      <a:lnTo>
                        <a:pt x="473" y="134"/>
                      </a:lnTo>
                      <a:lnTo>
                        <a:pt x="477" y="130"/>
                      </a:lnTo>
                      <a:lnTo>
                        <a:pt x="478" y="124"/>
                      </a:lnTo>
                      <a:lnTo>
                        <a:pt x="477" y="120"/>
                      </a:lnTo>
                      <a:lnTo>
                        <a:pt x="474" y="117"/>
                      </a:lnTo>
                      <a:lnTo>
                        <a:pt x="470" y="113"/>
                      </a:lnTo>
                      <a:lnTo>
                        <a:pt x="453" y="101"/>
                      </a:lnTo>
                      <a:lnTo>
                        <a:pt x="437" y="89"/>
                      </a:lnTo>
                      <a:lnTo>
                        <a:pt x="434" y="89"/>
                      </a:lnTo>
                      <a:lnTo>
                        <a:pt x="427" y="89"/>
                      </a:lnTo>
                      <a:lnTo>
                        <a:pt x="418" y="90"/>
                      </a:lnTo>
                      <a:lnTo>
                        <a:pt x="413" y="93"/>
                      </a:lnTo>
                      <a:lnTo>
                        <a:pt x="410" y="94"/>
                      </a:lnTo>
                      <a:lnTo>
                        <a:pt x="407" y="94"/>
                      </a:lnTo>
                      <a:lnTo>
                        <a:pt x="403" y="94"/>
                      </a:lnTo>
                      <a:lnTo>
                        <a:pt x="400" y="93"/>
                      </a:lnTo>
                      <a:lnTo>
                        <a:pt x="394" y="89"/>
                      </a:lnTo>
                      <a:lnTo>
                        <a:pt x="381" y="83"/>
                      </a:lnTo>
                      <a:lnTo>
                        <a:pt x="377" y="83"/>
                      </a:lnTo>
                      <a:lnTo>
                        <a:pt x="373" y="83"/>
                      </a:lnTo>
                      <a:lnTo>
                        <a:pt x="370" y="81"/>
                      </a:lnTo>
                      <a:lnTo>
                        <a:pt x="367" y="80"/>
                      </a:lnTo>
                      <a:lnTo>
                        <a:pt x="365" y="79"/>
                      </a:lnTo>
                      <a:lnTo>
                        <a:pt x="363" y="77"/>
                      </a:lnTo>
                      <a:lnTo>
                        <a:pt x="358" y="77"/>
                      </a:lnTo>
                      <a:lnTo>
                        <a:pt x="354" y="77"/>
                      </a:lnTo>
                      <a:lnTo>
                        <a:pt x="344" y="76"/>
                      </a:lnTo>
                      <a:lnTo>
                        <a:pt x="335" y="73"/>
                      </a:lnTo>
                      <a:lnTo>
                        <a:pt x="333" y="71"/>
                      </a:lnTo>
                      <a:lnTo>
                        <a:pt x="330" y="71"/>
                      </a:lnTo>
                      <a:lnTo>
                        <a:pt x="324" y="71"/>
                      </a:lnTo>
                      <a:lnTo>
                        <a:pt x="318" y="70"/>
                      </a:lnTo>
                      <a:lnTo>
                        <a:pt x="313" y="69"/>
                      </a:lnTo>
                      <a:lnTo>
                        <a:pt x="303" y="63"/>
                      </a:lnTo>
                      <a:lnTo>
                        <a:pt x="288" y="56"/>
                      </a:lnTo>
                      <a:lnTo>
                        <a:pt x="274" y="50"/>
                      </a:lnTo>
                      <a:lnTo>
                        <a:pt x="248" y="36"/>
                      </a:lnTo>
                      <a:lnTo>
                        <a:pt x="244" y="31"/>
                      </a:lnTo>
                      <a:lnTo>
                        <a:pt x="240" y="26"/>
                      </a:lnTo>
                      <a:lnTo>
                        <a:pt x="235" y="20"/>
                      </a:lnTo>
                      <a:lnTo>
                        <a:pt x="230" y="16"/>
                      </a:lnTo>
                      <a:lnTo>
                        <a:pt x="223" y="21"/>
                      </a:lnTo>
                      <a:lnTo>
                        <a:pt x="215" y="26"/>
                      </a:lnTo>
                      <a:lnTo>
                        <a:pt x="198" y="30"/>
                      </a:lnTo>
                      <a:lnTo>
                        <a:pt x="188" y="34"/>
                      </a:lnTo>
                      <a:lnTo>
                        <a:pt x="178" y="37"/>
                      </a:lnTo>
                      <a:lnTo>
                        <a:pt x="172" y="37"/>
                      </a:lnTo>
                      <a:lnTo>
                        <a:pt x="167" y="36"/>
                      </a:lnTo>
                      <a:lnTo>
                        <a:pt x="162" y="34"/>
                      </a:lnTo>
                      <a:lnTo>
                        <a:pt x="158" y="30"/>
                      </a:lnTo>
                      <a:lnTo>
                        <a:pt x="155" y="26"/>
                      </a:lnTo>
                      <a:lnTo>
                        <a:pt x="154" y="20"/>
                      </a:lnTo>
                      <a:lnTo>
                        <a:pt x="152" y="14"/>
                      </a:lnTo>
                      <a:lnTo>
                        <a:pt x="150" y="10"/>
                      </a:lnTo>
                      <a:lnTo>
                        <a:pt x="145" y="8"/>
                      </a:lnTo>
                      <a:lnTo>
                        <a:pt x="141" y="8"/>
                      </a:lnTo>
                      <a:lnTo>
                        <a:pt x="131" y="11"/>
                      </a:lnTo>
                      <a:lnTo>
                        <a:pt x="121" y="14"/>
                      </a:lnTo>
                      <a:lnTo>
                        <a:pt x="110" y="18"/>
                      </a:lnTo>
                      <a:lnTo>
                        <a:pt x="104" y="18"/>
                      </a:lnTo>
                      <a:lnTo>
                        <a:pt x="101" y="18"/>
                      </a:lnTo>
                      <a:lnTo>
                        <a:pt x="94" y="14"/>
                      </a:lnTo>
                      <a:lnTo>
                        <a:pt x="85" y="10"/>
                      </a:lnTo>
                      <a:lnTo>
                        <a:pt x="78" y="7"/>
                      </a:lnTo>
                      <a:lnTo>
                        <a:pt x="62" y="3"/>
                      </a:lnTo>
                      <a:lnTo>
                        <a:pt x="45" y="1"/>
                      </a:lnTo>
                      <a:lnTo>
                        <a:pt x="28" y="0"/>
                      </a:lnTo>
                      <a:lnTo>
                        <a:pt x="15" y="0"/>
                      </a:lnTo>
                      <a:lnTo>
                        <a:pt x="17" y="10"/>
                      </a:lnTo>
                      <a:lnTo>
                        <a:pt x="20" y="18"/>
                      </a:lnTo>
                      <a:lnTo>
                        <a:pt x="20" y="26"/>
                      </a:lnTo>
                      <a:lnTo>
                        <a:pt x="17" y="31"/>
                      </a:lnTo>
                      <a:lnTo>
                        <a:pt x="15" y="37"/>
                      </a:lnTo>
                      <a:lnTo>
                        <a:pt x="15" y="40"/>
                      </a:lnTo>
                      <a:lnTo>
                        <a:pt x="17" y="43"/>
                      </a:lnTo>
                      <a:lnTo>
                        <a:pt x="20" y="50"/>
                      </a:lnTo>
                      <a:lnTo>
                        <a:pt x="22" y="56"/>
                      </a:lnTo>
                      <a:lnTo>
                        <a:pt x="22" y="59"/>
                      </a:lnTo>
                      <a:lnTo>
                        <a:pt x="22" y="61"/>
                      </a:lnTo>
                      <a:lnTo>
                        <a:pt x="21" y="64"/>
                      </a:lnTo>
                      <a:lnTo>
                        <a:pt x="17" y="67"/>
                      </a:lnTo>
                      <a:lnTo>
                        <a:pt x="8" y="73"/>
                      </a:lnTo>
                      <a:lnTo>
                        <a:pt x="0" y="77"/>
                      </a:lnTo>
                      <a:lnTo>
                        <a:pt x="4" y="81"/>
                      </a:lnTo>
                      <a:lnTo>
                        <a:pt x="8" y="90"/>
                      </a:lnTo>
                      <a:lnTo>
                        <a:pt x="12" y="99"/>
                      </a:lnTo>
                      <a:lnTo>
                        <a:pt x="12" y="104"/>
                      </a:lnTo>
                      <a:lnTo>
                        <a:pt x="12" y="109"/>
                      </a:lnTo>
                      <a:lnTo>
                        <a:pt x="11" y="117"/>
                      </a:lnTo>
                      <a:lnTo>
                        <a:pt x="11" y="120"/>
                      </a:lnTo>
                      <a:lnTo>
                        <a:pt x="14" y="123"/>
                      </a:lnTo>
                      <a:lnTo>
                        <a:pt x="18" y="124"/>
                      </a:lnTo>
                      <a:lnTo>
                        <a:pt x="25" y="124"/>
                      </a:lnTo>
                      <a:lnTo>
                        <a:pt x="41" y="121"/>
                      </a:lnTo>
                      <a:lnTo>
                        <a:pt x="50" y="121"/>
                      </a:lnTo>
                      <a:lnTo>
                        <a:pt x="54" y="123"/>
                      </a:lnTo>
                      <a:lnTo>
                        <a:pt x="57" y="126"/>
                      </a:lnTo>
                      <a:lnTo>
                        <a:pt x="60" y="130"/>
                      </a:lnTo>
                      <a:lnTo>
                        <a:pt x="61" y="133"/>
                      </a:lnTo>
                      <a:lnTo>
                        <a:pt x="81" y="133"/>
                      </a:lnTo>
                      <a:lnTo>
                        <a:pt x="91" y="134"/>
                      </a:lnTo>
                      <a:lnTo>
                        <a:pt x="100" y="137"/>
                      </a:lnTo>
                      <a:close/>
                    </a:path>
                  </a:pathLst>
                </a:custGeom>
                <a:solidFill>
                  <a:srgbClr val="ABB3FF"/>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14" name="Freeform 60"/>
                <p:cNvSpPr>
                  <a:spLocks noChangeAspect="1"/>
                </p:cNvSpPr>
                <p:nvPr/>
              </p:nvSpPr>
              <p:spPr bwMode="auto">
                <a:xfrm>
                  <a:off x="2361891" y="2877224"/>
                  <a:ext cx="973436" cy="757272"/>
                </a:xfrm>
                <a:custGeom>
                  <a:avLst/>
                  <a:gdLst>
                    <a:gd name="T0" fmla="*/ 2147483647 w 548"/>
                    <a:gd name="T1" fmla="*/ 2147483647 h 348"/>
                    <a:gd name="T2" fmla="*/ 2147483647 w 548"/>
                    <a:gd name="T3" fmla="*/ 2147483647 h 348"/>
                    <a:gd name="T4" fmla="*/ 2147483647 w 548"/>
                    <a:gd name="T5" fmla="*/ 2147483647 h 348"/>
                    <a:gd name="T6" fmla="*/ 2147483647 w 548"/>
                    <a:gd name="T7" fmla="*/ 2147483647 h 348"/>
                    <a:gd name="T8" fmla="*/ 2147483647 w 548"/>
                    <a:gd name="T9" fmla="*/ 2147483647 h 348"/>
                    <a:gd name="T10" fmla="*/ 2147483647 w 548"/>
                    <a:gd name="T11" fmla="*/ 2147483647 h 348"/>
                    <a:gd name="T12" fmla="*/ 2147483647 w 548"/>
                    <a:gd name="T13" fmla="*/ 2147483647 h 348"/>
                    <a:gd name="T14" fmla="*/ 2147483647 w 548"/>
                    <a:gd name="T15" fmla="*/ 2147483647 h 348"/>
                    <a:gd name="T16" fmla="*/ 2147483647 w 548"/>
                    <a:gd name="T17" fmla="*/ 2147483647 h 348"/>
                    <a:gd name="T18" fmla="*/ 2147483647 w 548"/>
                    <a:gd name="T19" fmla="*/ 2147483647 h 348"/>
                    <a:gd name="T20" fmla="*/ 2147483647 w 548"/>
                    <a:gd name="T21" fmla="*/ 2147483647 h 348"/>
                    <a:gd name="T22" fmla="*/ 2147483647 w 548"/>
                    <a:gd name="T23" fmla="*/ 2147483647 h 348"/>
                    <a:gd name="T24" fmla="*/ 2147483647 w 548"/>
                    <a:gd name="T25" fmla="*/ 2147483647 h 348"/>
                    <a:gd name="T26" fmla="*/ 2147483647 w 548"/>
                    <a:gd name="T27" fmla="*/ 2147483647 h 348"/>
                    <a:gd name="T28" fmla="*/ 2147483647 w 548"/>
                    <a:gd name="T29" fmla="*/ 2147483647 h 348"/>
                    <a:gd name="T30" fmla="*/ 2147483647 w 548"/>
                    <a:gd name="T31" fmla="*/ 2147483647 h 348"/>
                    <a:gd name="T32" fmla="*/ 2147483647 w 548"/>
                    <a:gd name="T33" fmla="*/ 2147483647 h 348"/>
                    <a:gd name="T34" fmla="*/ 2147483647 w 548"/>
                    <a:gd name="T35" fmla="*/ 2147483647 h 348"/>
                    <a:gd name="T36" fmla="*/ 2147483647 w 548"/>
                    <a:gd name="T37" fmla="*/ 2147483647 h 348"/>
                    <a:gd name="T38" fmla="*/ 2147483647 w 548"/>
                    <a:gd name="T39" fmla="*/ 2147483647 h 348"/>
                    <a:gd name="T40" fmla="*/ 2147483647 w 548"/>
                    <a:gd name="T41" fmla="*/ 2147483647 h 348"/>
                    <a:gd name="T42" fmla="*/ 2147483647 w 548"/>
                    <a:gd name="T43" fmla="*/ 2147483647 h 348"/>
                    <a:gd name="T44" fmla="*/ 2147483647 w 548"/>
                    <a:gd name="T45" fmla="*/ 2147483647 h 348"/>
                    <a:gd name="T46" fmla="*/ 2147483647 w 548"/>
                    <a:gd name="T47" fmla="*/ 2147483647 h 348"/>
                    <a:gd name="T48" fmla="*/ 2147483647 w 548"/>
                    <a:gd name="T49" fmla="*/ 2147483647 h 348"/>
                    <a:gd name="T50" fmla="*/ 2147483647 w 548"/>
                    <a:gd name="T51" fmla="*/ 2147483647 h 348"/>
                    <a:gd name="T52" fmla="*/ 2147483647 w 548"/>
                    <a:gd name="T53" fmla="*/ 2147483647 h 348"/>
                    <a:gd name="T54" fmla="*/ 2147483647 w 548"/>
                    <a:gd name="T55" fmla="*/ 2147483647 h 348"/>
                    <a:gd name="T56" fmla="*/ 2147483647 w 548"/>
                    <a:gd name="T57" fmla="*/ 2147483647 h 348"/>
                    <a:gd name="T58" fmla="*/ 2147483647 w 548"/>
                    <a:gd name="T59" fmla="*/ 2147483647 h 348"/>
                    <a:gd name="T60" fmla="*/ 2147483647 w 548"/>
                    <a:gd name="T61" fmla="*/ 2147483647 h 348"/>
                    <a:gd name="T62" fmla="*/ 2147483647 w 548"/>
                    <a:gd name="T63" fmla="*/ 2147483647 h 348"/>
                    <a:gd name="T64" fmla="*/ 2147483647 w 548"/>
                    <a:gd name="T65" fmla="*/ 2147483647 h 348"/>
                    <a:gd name="T66" fmla="*/ 2147483647 w 548"/>
                    <a:gd name="T67" fmla="*/ 2147483647 h 348"/>
                    <a:gd name="T68" fmla="*/ 2147483647 w 548"/>
                    <a:gd name="T69" fmla="*/ 2147483647 h 348"/>
                    <a:gd name="T70" fmla="*/ 2147483647 w 548"/>
                    <a:gd name="T71" fmla="*/ 2147483647 h 348"/>
                    <a:gd name="T72" fmla="*/ 2147483647 w 548"/>
                    <a:gd name="T73" fmla="*/ 2147483647 h 348"/>
                    <a:gd name="T74" fmla="*/ 2147483647 w 548"/>
                    <a:gd name="T75" fmla="*/ 2147483647 h 348"/>
                    <a:gd name="T76" fmla="*/ 2147483647 w 548"/>
                    <a:gd name="T77" fmla="*/ 2147483647 h 348"/>
                    <a:gd name="T78" fmla="*/ 2147483647 w 548"/>
                    <a:gd name="T79" fmla="*/ 2147483647 h 348"/>
                    <a:gd name="T80" fmla="*/ 2147483647 w 548"/>
                    <a:gd name="T81" fmla="*/ 2147483647 h 348"/>
                    <a:gd name="T82" fmla="*/ 2147483647 w 548"/>
                    <a:gd name="T83" fmla="*/ 2147483647 h 348"/>
                    <a:gd name="T84" fmla="*/ 2147483647 w 548"/>
                    <a:gd name="T85" fmla="*/ 2147483647 h 348"/>
                    <a:gd name="T86" fmla="*/ 2147483647 w 548"/>
                    <a:gd name="T87" fmla="*/ 2147483647 h 348"/>
                    <a:gd name="T88" fmla="*/ 2147483647 w 548"/>
                    <a:gd name="T89" fmla="*/ 2147483647 h 348"/>
                    <a:gd name="T90" fmla="*/ 2147483647 w 548"/>
                    <a:gd name="T91" fmla="*/ 2147483647 h 348"/>
                    <a:gd name="T92" fmla="*/ 2147483647 w 548"/>
                    <a:gd name="T93" fmla="*/ 2147483647 h 348"/>
                    <a:gd name="T94" fmla="*/ 2147483647 w 548"/>
                    <a:gd name="T95" fmla="*/ 2147483647 h 348"/>
                    <a:gd name="T96" fmla="*/ 2147483647 w 548"/>
                    <a:gd name="T97" fmla="*/ 2147483647 h 348"/>
                    <a:gd name="T98" fmla="*/ 2147483647 w 548"/>
                    <a:gd name="T99" fmla="*/ 2147483647 h 348"/>
                    <a:gd name="T100" fmla="*/ 2147483647 w 548"/>
                    <a:gd name="T101" fmla="*/ 2147483647 h 348"/>
                    <a:gd name="T102" fmla="*/ 2147483647 w 548"/>
                    <a:gd name="T103" fmla="*/ 2147483647 h 348"/>
                    <a:gd name="T104" fmla="*/ 2147483647 w 548"/>
                    <a:gd name="T105" fmla="*/ 2147483647 h 348"/>
                    <a:gd name="T106" fmla="*/ 2147483647 w 548"/>
                    <a:gd name="T107" fmla="*/ 2147483647 h 348"/>
                    <a:gd name="T108" fmla="*/ 2147483647 w 548"/>
                    <a:gd name="T109" fmla="*/ 2147483647 h 348"/>
                    <a:gd name="T110" fmla="*/ 2147483647 w 548"/>
                    <a:gd name="T111" fmla="*/ 2147483647 h 34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48"/>
                    <a:gd name="T169" fmla="*/ 0 h 348"/>
                    <a:gd name="T170" fmla="*/ 548 w 548"/>
                    <a:gd name="T171" fmla="*/ 348 h 34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48" h="348">
                      <a:moveTo>
                        <a:pt x="450" y="309"/>
                      </a:moveTo>
                      <a:lnTo>
                        <a:pt x="450" y="309"/>
                      </a:lnTo>
                      <a:lnTo>
                        <a:pt x="446" y="290"/>
                      </a:lnTo>
                      <a:lnTo>
                        <a:pt x="445" y="280"/>
                      </a:lnTo>
                      <a:lnTo>
                        <a:pt x="445" y="269"/>
                      </a:lnTo>
                      <a:lnTo>
                        <a:pt x="449" y="269"/>
                      </a:lnTo>
                      <a:lnTo>
                        <a:pt x="455" y="267"/>
                      </a:lnTo>
                      <a:lnTo>
                        <a:pt x="463" y="265"/>
                      </a:lnTo>
                      <a:lnTo>
                        <a:pt x="473" y="263"/>
                      </a:lnTo>
                      <a:lnTo>
                        <a:pt x="478" y="263"/>
                      </a:lnTo>
                      <a:lnTo>
                        <a:pt x="482" y="262"/>
                      </a:lnTo>
                      <a:lnTo>
                        <a:pt x="490" y="257"/>
                      </a:lnTo>
                      <a:lnTo>
                        <a:pt x="496" y="250"/>
                      </a:lnTo>
                      <a:lnTo>
                        <a:pt x="502" y="240"/>
                      </a:lnTo>
                      <a:lnTo>
                        <a:pt x="506" y="230"/>
                      </a:lnTo>
                      <a:lnTo>
                        <a:pt x="512" y="209"/>
                      </a:lnTo>
                      <a:lnTo>
                        <a:pt x="518" y="190"/>
                      </a:lnTo>
                      <a:lnTo>
                        <a:pt x="526" y="170"/>
                      </a:lnTo>
                      <a:lnTo>
                        <a:pt x="533" y="150"/>
                      </a:lnTo>
                      <a:lnTo>
                        <a:pt x="535" y="139"/>
                      </a:lnTo>
                      <a:lnTo>
                        <a:pt x="536" y="134"/>
                      </a:lnTo>
                      <a:lnTo>
                        <a:pt x="539" y="130"/>
                      </a:lnTo>
                      <a:lnTo>
                        <a:pt x="548" y="119"/>
                      </a:lnTo>
                      <a:lnTo>
                        <a:pt x="542" y="111"/>
                      </a:lnTo>
                      <a:lnTo>
                        <a:pt x="539" y="109"/>
                      </a:lnTo>
                      <a:lnTo>
                        <a:pt x="535" y="106"/>
                      </a:lnTo>
                      <a:lnTo>
                        <a:pt x="529" y="106"/>
                      </a:lnTo>
                      <a:lnTo>
                        <a:pt x="522" y="107"/>
                      </a:lnTo>
                      <a:lnTo>
                        <a:pt x="512" y="111"/>
                      </a:lnTo>
                      <a:lnTo>
                        <a:pt x="505" y="113"/>
                      </a:lnTo>
                      <a:lnTo>
                        <a:pt x="498" y="113"/>
                      </a:lnTo>
                      <a:lnTo>
                        <a:pt x="483" y="111"/>
                      </a:lnTo>
                      <a:lnTo>
                        <a:pt x="472" y="111"/>
                      </a:lnTo>
                      <a:lnTo>
                        <a:pt x="460" y="109"/>
                      </a:lnTo>
                      <a:lnTo>
                        <a:pt x="450" y="106"/>
                      </a:lnTo>
                      <a:lnTo>
                        <a:pt x="445" y="106"/>
                      </a:lnTo>
                      <a:lnTo>
                        <a:pt x="439" y="107"/>
                      </a:lnTo>
                      <a:lnTo>
                        <a:pt x="435" y="109"/>
                      </a:lnTo>
                      <a:lnTo>
                        <a:pt x="430" y="111"/>
                      </a:lnTo>
                      <a:lnTo>
                        <a:pt x="426" y="116"/>
                      </a:lnTo>
                      <a:lnTo>
                        <a:pt x="422" y="117"/>
                      </a:lnTo>
                      <a:lnTo>
                        <a:pt x="416" y="119"/>
                      </a:lnTo>
                      <a:lnTo>
                        <a:pt x="410" y="119"/>
                      </a:lnTo>
                      <a:lnTo>
                        <a:pt x="408" y="117"/>
                      </a:lnTo>
                      <a:lnTo>
                        <a:pt x="406" y="116"/>
                      </a:lnTo>
                      <a:lnTo>
                        <a:pt x="406" y="113"/>
                      </a:lnTo>
                      <a:lnTo>
                        <a:pt x="406" y="110"/>
                      </a:lnTo>
                      <a:lnTo>
                        <a:pt x="409" y="106"/>
                      </a:lnTo>
                      <a:lnTo>
                        <a:pt x="413" y="103"/>
                      </a:lnTo>
                      <a:lnTo>
                        <a:pt x="418" y="100"/>
                      </a:lnTo>
                      <a:lnTo>
                        <a:pt x="420" y="97"/>
                      </a:lnTo>
                      <a:lnTo>
                        <a:pt x="420" y="91"/>
                      </a:lnTo>
                      <a:lnTo>
                        <a:pt x="419" y="89"/>
                      </a:lnTo>
                      <a:lnTo>
                        <a:pt x="415" y="87"/>
                      </a:lnTo>
                      <a:lnTo>
                        <a:pt x="410" y="87"/>
                      </a:lnTo>
                      <a:lnTo>
                        <a:pt x="405" y="90"/>
                      </a:lnTo>
                      <a:lnTo>
                        <a:pt x="402" y="93"/>
                      </a:lnTo>
                      <a:lnTo>
                        <a:pt x="397" y="99"/>
                      </a:lnTo>
                      <a:lnTo>
                        <a:pt x="393" y="101"/>
                      </a:lnTo>
                      <a:lnTo>
                        <a:pt x="387" y="103"/>
                      </a:lnTo>
                      <a:lnTo>
                        <a:pt x="383" y="103"/>
                      </a:lnTo>
                      <a:lnTo>
                        <a:pt x="379" y="103"/>
                      </a:lnTo>
                      <a:lnTo>
                        <a:pt x="373" y="106"/>
                      </a:lnTo>
                      <a:lnTo>
                        <a:pt x="372" y="101"/>
                      </a:lnTo>
                      <a:lnTo>
                        <a:pt x="367" y="96"/>
                      </a:lnTo>
                      <a:lnTo>
                        <a:pt x="363" y="91"/>
                      </a:lnTo>
                      <a:lnTo>
                        <a:pt x="360" y="91"/>
                      </a:lnTo>
                      <a:lnTo>
                        <a:pt x="359" y="93"/>
                      </a:lnTo>
                      <a:lnTo>
                        <a:pt x="357" y="94"/>
                      </a:lnTo>
                      <a:lnTo>
                        <a:pt x="359" y="97"/>
                      </a:lnTo>
                      <a:lnTo>
                        <a:pt x="359" y="101"/>
                      </a:lnTo>
                      <a:lnTo>
                        <a:pt x="357" y="103"/>
                      </a:lnTo>
                      <a:lnTo>
                        <a:pt x="355" y="104"/>
                      </a:lnTo>
                      <a:lnTo>
                        <a:pt x="352" y="104"/>
                      </a:lnTo>
                      <a:lnTo>
                        <a:pt x="347" y="103"/>
                      </a:lnTo>
                      <a:lnTo>
                        <a:pt x="340" y="101"/>
                      </a:lnTo>
                      <a:lnTo>
                        <a:pt x="337" y="101"/>
                      </a:lnTo>
                      <a:lnTo>
                        <a:pt x="335" y="100"/>
                      </a:lnTo>
                      <a:lnTo>
                        <a:pt x="333" y="97"/>
                      </a:lnTo>
                      <a:lnTo>
                        <a:pt x="333" y="94"/>
                      </a:lnTo>
                      <a:lnTo>
                        <a:pt x="333" y="93"/>
                      </a:lnTo>
                      <a:lnTo>
                        <a:pt x="332" y="90"/>
                      </a:lnTo>
                      <a:lnTo>
                        <a:pt x="327" y="89"/>
                      </a:lnTo>
                      <a:lnTo>
                        <a:pt x="323" y="89"/>
                      </a:lnTo>
                      <a:lnTo>
                        <a:pt x="312" y="90"/>
                      </a:lnTo>
                      <a:lnTo>
                        <a:pt x="312" y="94"/>
                      </a:lnTo>
                      <a:lnTo>
                        <a:pt x="313" y="99"/>
                      </a:lnTo>
                      <a:lnTo>
                        <a:pt x="316" y="106"/>
                      </a:lnTo>
                      <a:lnTo>
                        <a:pt x="317" y="111"/>
                      </a:lnTo>
                      <a:lnTo>
                        <a:pt x="317" y="117"/>
                      </a:lnTo>
                      <a:lnTo>
                        <a:pt x="319" y="130"/>
                      </a:lnTo>
                      <a:lnTo>
                        <a:pt x="323" y="140"/>
                      </a:lnTo>
                      <a:lnTo>
                        <a:pt x="325" y="146"/>
                      </a:lnTo>
                      <a:lnTo>
                        <a:pt x="326" y="152"/>
                      </a:lnTo>
                      <a:lnTo>
                        <a:pt x="323" y="157"/>
                      </a:lnTo>
                      <a:lnTo>
                        <a:pt x="320" y="160"/>
                      </a:lnTo>
                      <a:lnTo>
                        <a:pt x="316" y="160"/>
                      </a:lnTo>
                      <a:lnTo>
                        <a:pt x="310" y="159"/>
                      </a:lnTo>
                      <a:lnTo>
                        <a:pt x="303" y="156"/>
                      </a:lnTo>
                      <a:lnTo>
                        <a:pt x="300" y="154"/>
                      </a:lnTo>
                      <a:lnTo>
                        <a:pt x="296" y="153"/>
                      </a:lnTo>
                      <a:lnTo>
                        <a:pt x="292" y="154"/>
                      </a:lnTo>
                      <a:lnTo>
                        <a:pt x="287" y="156"/>
                      </a:lnTo>
                      <a:lnTo>
                        <a:pt x="283" y="154"/>
                      </a:lnTo>
                      <a:lnTo>
                        <a:pt x="277" y="152"/>
                      </a:lnTo>
                      <a:lnTo>
                        <a:pt x="270" y="144"/>
                      </a:lnTo>
                      <a:lnTo>
                        <a:pt x="267" y="139"/>
                      </a:lnTo>
                      <a:lnTo>
                        <a:pt x="267" y="134"/>
                      </a:lnTo>
                      <a:lnTo>
                        <a:pt x="270" y="130"/>
                      </a:lnTo>
                      <a:lnTo>
                        <a:pt x="273" y="124"/>
                      </a:lnTo>
                      <a:lnTo>
                        <a:pt x="273" y="119"/>
                      </a:lnTo>
                      <a:lnTo>
                        <a:pt x="273" y="117"/>
                      </a:lnTo>
                      <a:lnTo>
                        <a:pt x="275" y="114"/>
                      </a:lnTo>
                      <a:lnTo>
                        <a:pt x="279" y="111"/>
                      </a:lnTo>
                      <a:lnTo>
                        <a:pt x="282" y="109"/>
                      </a:lnTo>
                      <a:lnTo>
                        <a:pt x="285" y="106"/>
                      </a:lnTo>
                      <a:lnTo>
                        <a:pt x="285" y="104"/>
                      </a:lnTo>
                      <a:lnTo>
                        <a:pt x="285" y="99"/>
                      </a:lnTo>
                      <a:lnTo>
                        <a:pt x="285" y="94"/>
                      </a:lnTo>
                      <a:lnTo>
                        <a:pt x="285" y="89"/>
                      </a:lnTo>
                      <a:lnTo>
                        <a:pt x="287" y="84"/>
                      </a:lnTo>
                      <a:lnTo>
                        <a:pt x="292" y="80"/>
                      </a:lnTo>
                      <a:lnTo>
                        <a:pt x="300" y="74"/>
                      </a:lnTo>
                      <a:lnTo>
                        <a:pt x="320" y="66"/>
                      </a:lnTo>
                      <a:lnTo>
                        <a:pt x="325" y="63"/>
                      </a:lnTo>
                      <a:lnTo>
                        <a:pt x="326" y="60"/>
                      </a:lnTo>
                      <a:lnTo>
                        <a:pt x="326" y="56"/>
                      </a:lnTo>
                      <a:lnTo>
                        <a:pt x="326" y="53"/>
                      </a:lnTo>
                      <a:lnTo>
                        <a:pt x="327" y="53"/>
                      </a:lnTo>
                      <a:lnTo>
                        <a:pt x="329" y="51"/>
                      </a:lnTo>
                      <a:lnTo>
                        <a:pt x="330" y="51"/>
                      </a:lnTo>
                      <a:lnTo>
                        <a:pt x="332" y="51"/>
                      </a:lnTo>
                      <a:lnTo>
                        <a:pt x="333" y="46"/>
                      </a:lnTo>
                      <a:lnTo>
                        <a:pt x="333" y="40"/>
                      </a:lnTo>
                      <a:lnTo>
                        <a:pt x="335" y="36"/>
                      </a:lnTo>
                      <a:lnTo>
                        <a:pt x="336" y="30"/>
                      </a:lnTo>
                      <a:lnTo>
                        <a:pt x="339" y="24"/>
                      </a:lnTo>
                      <a:lnTo>
                        <a:pt x="342" y="20"/>
                      </a:lnTo>
                      <a:lnTo>
                        <a:pt x="342" y="17"/>
                      </a:lnTo>
                      <a:lnTo>
                        <a:pt x="340" y="14"/>
                      </a:lnTo>
                      <a:lnTo>
                        <a:pt x="339" y="13"/>
                      </a:lnTo>
                      <a:lnTo>
                        <a:pt x="336" y="11"/>
                      </a:lnTo>
                      <a:lnTo>
                        <a:pt x="333" y="11"/>
                      </a:lnTo>
                      <a:lnTo>
                        <a:pt x="329" y="10"/>
                      </a:lnTo>
                      <a:lnTo>
                        <a:pt x="326" y="10"/>
                      </a:lnTo>
                      <a:lnTo>
                        <a:pt x="322" y="10"/>
                      </a:lnTo>
                      <a:lnTo>
                        <a:pt x="319" y="7"/>
                      </a:lnTo>
                      <a:lnTo>
                        <a:pt x="315" y="4"/>
                      </a:lnTo>
                      <a:lnTo>
                        <a:pt x="306" y="1"/>
                      </a:lnTo>
                      <a:lnTo>
                        <a:pt x="296" y="0"/>
                      </a:lnTo>
                      <a:lnTo>
                        <a:pt x="276" y="0"/>
                      </a:lnTo>
                      <a:lnTo>
                        <a:pt x="275" y="3"/>
                      </a:lnTo>
                      <a:lnTo>
                        <a:pt x="273" y="6"/>
                      </a:lnTo>
                      <a:lnTo>
                        <a:pt x="266" y="8"/>
                      </a:lnTo>
                      <a:lnTo>
                        <a:pt x="250" y="13"/>
                      </a:lnTo>
                      <a:lnTo>
                        <a:pt x="246" y="14"/>
                      </a:lnTo>
                      <a:lnTo>
                        <a:pt x="242" y="17"/>
                      </a:lnTo>
                      <a:lnTo>
                        <a:pt x="239" y="21"/>
                      </a:lnTo>
                      <a:lnTo>
                        <a:pt x="235" y="24"/>
                      </a:lnTo>
                      <a:lnTo>
                        <a:pt x="217" y="33"/>
                      </a:lnTo>
                      <a:lnTo>
                        <a:pt x="200" y="40"/>
                      </a:lnTo>
                      <a:lnTo>
                        <a:pt x="190" y="44"/>
                      </a:lnTo>
                      <a:lnTo>
                        <a:pt x="179" y="49"/>
                      </a:lnTo>
                      <a:lnTo>
                        <a:pt x="169" y="54"/>
                      </a:lnTo>
                      <a:lnTo>
                        <a:pt x="166" y="57"/>
                      </a:lnTo>
                      <a:lnTo>
                        <a:pt x="163" y="61"/>
                      </a:lnTo>
                      <a:lnTo>
                        <a:pt x="162" y="64"/>
                      </a:lnTo>
                      <a:lnTo>
                        <a:pt x="162" y="69"/>
                      </a:lnTo>
                      <a:lnTo>
                        <a:pt x="163" y="73"/>
                      </a:lnTo>
                      <a:lnTo>
                        <a:pt x="167" y="77"/>
                      </a:lnTo>
                      <a:lnTo>
                        <a:pt x="172" y="80"/>
                      </a:lnTo>
                      <a:lnTo>
                        <a:pt x="177" y="81"/>
                      </a:lnTo>
                      <a:lnTo>
                        <a:pt x="189" y="84"/>
                      </a:lnTo>
                      <a:lnTo>
                        <a:pt x="197" y="87"/>
                      </a:lnTo>
                      <a:lnTo>
                        <a:pt x="202" y="89"/>
                      </a:lnTo>
                      <a:lnTo>
                        <a:pt x="207" y="87"/>
                      </a:lnTo>
                      <a:lnTo>
                        <a:pt x="212" y="86"/>
                      </a:lnTo>
                      <a:lnTo>
                        <a:pt x="216" y="83"/>
                      </a:lnTo>
                      <a:lnTo>
                        <a:pt x="219" y="80"/>
                      </a:lnTo>
                      <a:lnTo>
                        <a:pt x="223" y="80"/>
                      </a:lnTo>
                      <a:lnTo>
                        <a:pt x="229" y="80"/>
                      </a:lnTo>
                      <a:lnTo>
                        <a:pt x="232" y="83"/>
                      </a:lnTo>
                      <a:lnTo>
                        <a:pt x="232" y="86"/>
                      </a:lnTo>
                      <a:lnTo>
                        <a:pt x="233" y="90"/>
                      </a:lnTo>
                      <a:lnTo>
                        <a:pt x="233" y="99"/>
                      </a:lnTo>
                      <a:lnTo>
                        <a:pt x="233" y="104"/>
                      </a:lnTo>
                      <a:lnTo>
                        <a:pt x="232" y="107"/>
                      </a:lnTo>
                      <a:lnTo>
                        <a:pt x="227" y="109"/>
                      </a:lnTo>
                      <a:lnTo>
                        <a:pt x="222" y="110"/>
                      </a:lnTo>
                      <a:lnTo>
                        <a:pt x="210" y="109"/>
                      </a:lnTo>
                      <a:lnTo>
                        <a:pt x="205" y="110"/>
                      </a:lnTo>
                      <a:lnTo>
                        <a:pt x="200" y="111"/>
                      </a:lnTo>
                      <a:lnTo>
                        <a:pt x="197" y="116"/>
                      </a:lnTo>
                      <a:lnTo>
                        <a:pt x="196" y="122"/>
                      </a:lnTo>
                      <a:lnTo>
                        <a:pt x="197" y="126"/>
                      </a:lnTo>
                      <a:lnTo>
                        <a:pt x="199" y="130"/>
                      </a:lnTo>
                      <a:lnTo>
                        <a:pt x="202" y="134"/>
                      </a:lnTo>
                      <a:lnTo>
                        <a:pt x="200" y="139"/>
                      </a:lnTo>
                      <a:lnTo>
                        <a:pt x="200" y="142"/>
                      </a:lnTo>
                      <a:lnTo>
                        <a:pt x="199" y="142"/>
                      </a:lnTo>
                      <a:lnTo>
                        <a:pt x="195" y="142"/>
                      </a:lnTo>
                      <a:lnTo>
                        <a:pt x="190" y="142"/>
                      </a:lnTo>
                      <a:lnTo>
                        <a:pt x="186" y="143"/>
                      </a:lnTo>
                      <a:lnTo>
                        <a:pt x="183" y="144"/>
                      </a:lnTo>
                      <a:lnTo>
                        <a:pt x="183" y="147"/>
                      </a:lnTo>
                      <a:lnTo>
                        <a:pt x="190" y="152"/>
                      </a:lnTo>
                      <a:lnTo>
                        <a:pt x="195" y="153"/>
                      </a:lnTo>
                      <a:lnTo>
                        <a:pt x="197" y="156"/>
                      </a:lnTo>
                      <a:lnTo>
                        <a:pt x="197" y="159"/>
                      </a:lnTo>
                      <a:lnTo>
                        <a:pt x="193" y="163"/>
                      </a:lnTo>
                      <a:lnTo>
                        <a:pt x="189" y="166"/>
                      </a:lnTo>
                      <a:lnTo>
                        <a:pt x="183" y="166"/>
                      </a:lnTo>
                      <a:lnTo>
                        <a:pt x="173" y="167"/>
                      </a:lnTo>
                      <a:lnTo>
                        <a:pt x="165" y="169"/>
                      </a:lnTo>
                      <a:lnTo>
                        <a:pt x="160" y="167"/>
                      </a:lnTo>
                      <a:lnTo>
                        <a:pt x="155" y="166"/>
                      </a:lnTo>
                      <a:lnTo>
                        <a:pt x="145" y="162"/>
                      </a:lnTo>
                      <a:lnTo>
                        <a:pt x="140" y="162"/>
                      </a:lnTo>
                      <a:lnTo>
                        <a:pt x="136" y="163"/>
                      </a:lnTo>
                      <a:lnTo>
                        <a:pt x="132" y="164"/>
                      </a:lnTo>
                      <a:lnTo>
                        <a:pt x="129" y="167"/>
                      </a:lnTo>
                      <a:lnTo>
                        <a:pt x="122" y="174"/>
                      </a:lnTo>
                      <a:lnTo>
                        <a:pt x="115" y="183"/>
                      </a:lnTo>
                      <a:lnTo>
                        <a:pt x="112" y="184"/>
                      </a:lnTo>
                      <a:lnTo>
                        <a:pt x="106" y="184"/>
                      </a:lnTo>
                      <a:lnTo>
                        <a:pt x="95" y="186"/>
                      </a:lnTo>
                      <a:lnTo>
                        <a:pt x="83" y="186"/>
                      </a:lnTo>
                      <a:lnTo>
                        <a:pt x="79" y="184"/>
                      </a:lnTo>
                      <a:lnTo>
                        <a:pt x="76" y="182"/>
                      </a:lnTo>
                      <a:lnTo>
                        <a:pt x="76" y="179"/>
                      </a:lnTo>
                      <a:lnTo>
                        <a:pt x="79" y="174"/>
                      </a:lnTo>
                      <a:lnTo>
                        <a:pt x="83" y="172"/>
                      </a:lnTo>
                      <a:lnTo>
                        <a:pt x="89" y="170"/>
                      </a:lnTo>
                      <a:lnTo>
                        <a:pt x="93" y="169"/>
                      </a:lnTo>
                      <a:lnTo>
                        <a:pt x="99" y="169"/>
                      </a:lnTo>
                      <a:lnTo>
                        <a:pt x="96" y="163"/>
                      </a:lnTo>
                      <a:lnTo>
                        <a:pt x="95" y="160"/>
                      </a:lnTo>
                      <a:lnTo>
                        <a:pt x="93" y="157"/>
                      </a:lnTo>
                      <a:lnTo>
                        <a:pt x="95" y="154"/>
                      </a:lnTo>
                      <a:lnTo>
                        <a:pt x="96" y="152"/>
                      </a:lnTo>
                      <a:lnTo>
                        <a:pt x="96" y="149"/>
                      </a:lnTo>
                      <a:lnTo>
                        <a:pt x="96" y="146"/>
                      </a:lnTo>
                      <a:lnTo>
                        <a:pt x="93" y="140"/>
                      </a:lnTo>
                      <a:lnTo>
                        <a:pt x="95" y="137"/>
                      </a:lnTo>
                      <a:lnTo>
                        <a:pt x="99" y="134"/>
                      </a:lnTo>
                      <a:lnTo>
                        <a:pt x="105" y="133"/>
                      </a:lnTo>
                      <a:lnTo>
                        <a:pt x="110" y="132"/>
                      </a:lnTo>
                      <a:lnTo>
                        <a:pt x="110" y="126"/>
                      </a:lnTo>
                      <a:lnTo>
                        <a:pt x="110" y="124"/>
                      </a:lnTo>
                      <a:lnTo>
                        <a:pt x="109" y="124"/>
                      </a:lnTo>
                      <a:lnTo>
                        <a:pt x="103" y="123"/>
                      </a:lnTo>
                      <a:lnTo>
                        <a:pt x="97" y="124"/>
                      </a:lnTo>
                      <a:lnTo>
                        <a:pt x="85" y="127"/>
                      </a:lnTo>
                      <a:lnTo>
                        <a:pt x="80" y="129"/>
                      </a:lnTo>
                      <a:lnTo>
                        <a:pt x="77" y="129"/>
                      </a:lnTo>
                      <a:lnTo>
                        <a:pt x="75" y="127"/>
                      </a:lnTo>
                      <a:lnTo>
                        <a:pt x="73" y="126"/>
                      </a:lnTo>
                      <a:lnTo>
                        <a:pt x="73" y="124"/>
                      </a:lnTo>
                      <a:lnTo>
                        <a:pt x="73" y="122"/>
                      </a:lnTo>
                      <a:lnTo>
                        <a:pt x="76" y="117"/>
                      </a:lnTo>
                      <a:lnTo>
                        <a:pt x="76" y="114"/>
                      </a:lnTo>
                      <a:lnTo>
                        <a:pt x="76" y="113"/>
                      </a:lnTo>
                      <a:lnTo>
                        <a:pt x="73" y="111"/>
                      </a:lnTo>
                      <a:lnTo>
                        <a:pt x="69" y="109"/>
                      </a:lnTo>
                      <a:lnTo>
                        <a:pt x="62" y="106"/>
                      </a:lnTo>
                      <a:lnTo>
                        <a:pt x="60" y="109"/>
                      </a:lnTo>
                      <a:lnTo>
                        <a:pt x="60" y="113"/>
                      </a:lnTo>
                      <a:lnTo>
                        <a:pt x="57" y="113"/>
                      </a:lnTo>
                      <a:lnTo>
                        <a:pt x="54" y="111"/>
                      </a:lnTo>
                      <a:lnTo>
                        <a:pt x="49" y="110"/>
                      </a:lnTo>
                      <a:lnTo>
                        <a:pt x="53" y="117"/>
                      </a:lnTo>
                      <a:lnTo>
                        <a:pt x="54" y="124"/>
                      </a:lnTo>
                      <a:lnTo>
                        <a:pt x="57" y="129"/>
                      </a:lnTo>
                      <a:lnTo>
                        <a:pt x="59" y="130"/>
                      </a:lnTo>
                      <a:lnTo>
                        <a:pt x="59" y="133"/>
                      </a:lnTo>
                      <a:lnTo>
                        <a:pt x="57" y="134"/>
                      </a:lnTo>
                      <a:lnTo>
                        <a:pt x="56" y="136"/>
                      </a:lnTo>
                      <a:lnTo>
                        <a:pt x="50" y="137"/>
                      </a:lnTo>
                      <a:lnTo>
                        <a:pt x="46" y="137"/>
                      </a:lnTo>
                      <a:lnTo>
                        <a:pt x="42" y="139"/>
                      </a:lnTo>
                      <a:lnTo>
                        <a:pt x="40" y="143"/>
                      </a:lnTo>
                      <a:lnTo>
                        <a:pt x="40" y="150"/>
                      </a:lnTo>
                      <a:lnTo>
                        <a:pt x="40" y="160"/>
                      </a:lnTo>
                      <a:lnTo>
                        <a:pt x="42" y="166"/>
                      </a:lnTo>
                      <a:lnTo>
                        <a:pt x="44" y="170"/>
                      </a:lnTo>
                      <a:lnTo>
                        <a:pt x="47" y="173"/>
                      </a:lnTo>
                      <a:lnTo>
                        <a:pt x="49" y="179"/>
                      </a:lnTo>
                      <a:lnTo>
                        <a:pt x="47" y="183"/>
                      </a:lnTo>
                      <a:lnTo>
                        <a:pt x="44" y="186"/>
                      </a:lnTo>
                      <a:lnTo>
                        <a:pt x="42" y="189"/>
                      </a:lnTo>
                      <a:lnTo>
                        <a:pt x="40" y="193"/>
                      </a:lnTo>
                      <a:lnTo>
                        <a:pt x="40" y="199"/>
                      </a:lnTo>
                      <a:lnTo>
                        <a:pt x="42" y="203"/>
                      </a:lnTo>
                      <a:lnTo>
                        <a:pt x="42" y="209"/>
                      </a:lnTo>
                      <a:lnTo>
                        <a:pt x="42" y="213"/>
                      </a:lnTo>
                      <a:lnTo>
                        <a:pt x="39" y="216"/>
                      </a:lnTo>
                      <a:lnTo>
                        <a:pt x="37" y="219"/>
                      </a:lnTo>
                      <a:lnTo>
                        <a:pt x="30" y="223"/>
                      </a:lnTo>
                      <a:lnTo>
                        <a:pt x="22" y="226"/>
                      </a:lnTo>
                      <a:lnTo>
                        <a:pt x="13" y="227"/>
                      </a:lnTo>
                      <a:lnTo>
                        <a:pt x="19" y="235"/>
                      </a:lnTo>
                      <a:lnTo>
                        <a:pt x="22" y="240"/>
                      </a:lnTo>
                      <a:lnTo>
                        <a:pt x="22" y="245"/>
                      </a:lnTo>
                      <a:lnTo>
                        <a:pt x="20" y="247"/>
                      </a:lnTo>
                      <a:lnTo>
                        <a:pt x="16" y="250"/>
                      </a:lnTo>
                      <a:lnTo>
                        <a:pt x="6" y="253"/>
                      </a:lnTo>
                      <a:lnTo>
                        <a:pt x="2" y="256"/>
                      </a:lnTo>
                      <a:lnTo>
                        <a:pt x="0" y="259"/>
                      </a:lnTo>
                      <a:lnTo>
                        <a:pt x="7" y="262"/>
                      </a:lnTo>
                      <a:lnTo>
                        <a:pt x="10" y="265"/>
                      </a:lnTo>
                      <a:lnTo>
                        <a:pt x="12" y="267"/>
                      </a:lnTo>
                      <a:lnTo>
                        <a:pt x="10" y="272"/>
                      </a:lnTo>
                      <a:lnTo>
                        <a:pt x="7" y="275"/>
                      </a:lnTo>
                      <a:lnTo>
                        <a:pt x="6" y="277"/>
                      </a:lnTo>
                      <a:lnTo>
                        <a:pt x="4" y="282"/>
                      </a:lnTo>
                      <a:lnTo>
                        <a:pt x="6" y="290"/>
                      </a:lnTo>
                      <a:lnTo>
                        <a:pt x="7" y="299"/>
                      </a:lnTo>
                      <a:lnTo>
                        <a:pt x="12" y="299"/>
                      </a:lnTo>
                      <a:lnTo>
                        <a:pt x="16" y="300"/>
                      </a:lnTo>
                      <a:lnTo>
                        <a:pt x="19" y="302"/>
                      </a:lnTo>
                      <a:lnTo>
                        <a:pt x="23" y="305"/>
                      </a:lnTo>
                      <a:lnTo>
                        <a:pt x="26" y="306"/>
                      </a:lnTo>
                      <a:lnTo>
                        <a:pt x="37" y="307"/>
                      </a:lnTo>
                      <a:lnTo>
                        <a:pt x="47" y="307"/>
                      </a:lnTo>
                      <a:lnTo>
                        <a:pt x="57" y="312"/>
                      </a:lnTo>
                      <a:lnTo>
                        <a:pt x="66" y="316"/>
                      </a:lnTo>
                      <a:lnTo>
                        <a:pt x="76" y="322"/>
                      </a:lnTo>
                      <a:lnTo>
                        <a:pt x="82" y="326"/>
                      </a:lnTo>
                      <a:lnTo>
                        <a:pt x="87" y="328"/>
                      </a:lnTo>
                      <a:lnTo>
                        <a:pt x="93" y="328"/>
                      </a:lnTo>
                      <a:lnTo>
                        <a:pt x="100" y="328"/>
                      </a:lnTo>
                      <a:lnTo>
                        <a:pt x="116" y="326"/>
                      </a:lnTo>
                      <a:lnTo>
                        <a:pt x="122" y="326"/>
                      </a:lnTo>
                      <a:lnTo>
                        <a:pt x="126" y="328"/>
                      </a:lnTo>
                      <a:lnTo>
                        <a:pt x="130" y="329"/>
                      </a:lnTo>
                      <a:lnTo>
                        <a:pt x="135" y="335"/>
                      </a:lnTo>
                      <a:lnTo>
                        <a:pt x="140" y="343"/>
                      </a:lnTo>
                      <a:lnTo>
                        <a:pt x="145" y="346"/>
                      </a:lnTo>
                      <a:lnTo>
                        <a:pt x="150" y="348"/>
                      </a:lnTo>
                      <a:lnTo>
                        <a:pt x="157" y="348"/>
                      </a:lnTo>
                      <a:lnTo>
                        <a:pt x="165" y="345"/>
                      </a:lnTo>
                      <a:lnTo>
                        <a:pt x="170" y="340"/>
                      </a:lnTo>
                      <a:lnTo>
                        <a:pt x="176" y="336"/>
                      </a:lnTo>
                      <a:lnTo>
                        <a:pt x="179" y="330"/>
                      </a:lnTo>
                      <a:lnTo>
                        <a:pt x="182" y="325"/>
                      </a:lnTo>
                      <a:lnTo>
                        <a:pt x="186" y="319"/>
                      </a:lnTo>
                      <a:lnTo>
                        <a:pt x="192" y="316"/>
                      </a:lnTo>
                      <a:lnTo>
                        <a:pt x="199" y="313"/>
                      </a:lnTo>
                      <a:lnTo>
                        <a:pt x="207" y="312"/>
                      </a:lnTo>
                      <a:lnTo>
                        <a:pt x="215" y="312"/>
                      </a:lnTo>
                      <a:lnTo>
                        <a:pt x="222" y="313"/>
                      </a:lnTo>
                      <a:lnTo>
                        <a:pt x="227" y="318"/>
                      </a:lnTo>
                      <a:lnTo>
                        <a:pt x="229" y="320"/>
                      </a:lnTo>
                      <a:lnTo>
                        <a:pt x="229" y="323"/>
                      </a:lnTo>
                      <a:lnTo>
                        <a:pt x="227" y="326"/>
                      </a:lnTo>
                      <a:lnTo>
                        <a:pt x="226" y="329"/>
                      </a:lnTo>
                      <a:lnTo>
                        <a:pt x="223" y="330"/>
                      </a:lnTo>
                      <a:lnTo>
                        <a:pt x="222" y="335"/>
                      </a:lnTo>
                      <a:lnTo>
                        <a:pt x="239" y="338"/>
                      </a:lnTo>
                      <a:lnTo>
                        <a:pt x="247" y="339"/>
                      </a:lnTo>
                      <a:lnTo>
                        <a:pt x="252" y="338"/>
                      </a:lnTo>
                      <a:lnTo>
                        <a:pt x="255" y="336"/>
                      </a:lnTo>
                      <a:lnTo>
                        <a:pt x="267" y="325"/>
                      </a:lnTo>
                      <a:lnTo>
                        <a:pt x="275" y="322"/>
                      </a:lnTo>
                      <a:lnTo>
                        <a:pt x="277" y="322"/>
                      </a:lnTo>
                      <a:lnTo>
                        <a:pt x="283" y="322"/>
                      </a:lnTo>
                      <a:lnTo>
                        <a:pt x="290" y="325"/>
                      </a:lnTo>
                      <a:lnTo>
                        <a:pt x="299" y="326"/>
                      </a:lnTo>
                      <a:lnTo>
                        <a:pt x="307" y="328"/>
                      </a:lnTo>
                      <a:lnTo>
                        <a:pt x="316" y="326"/>
                      </a:lnTo>
                      <a:lnTo>
                        <a:pt x="327" y="329"/>
                      </a:lnTo>
                      <a:lnTo>
                        <a:pt x="332" y="329"/>
                      </a:lnTo>
                      <a:lnTo>
                        <a:pt x="336" y="328"/>
                      </a:lnTo>
                      <a:lnTo>
                        <a:pt x="339" y="325"/>
                      </a:lnTo>
                      <a:lnTo>
                        <a:pt x="339" y="323"/>
                      </a:lnTo>
                      <a:lnTo>
                        <a:pt x="340" y="320"/>
                      </a:lnTo>
                      <a:lnTo>
                        <a:pt x="343" y="319"/>
                      </a:lnTo>
                      <a:lnTo>
                        <a:pt x="346" y="318"/>
                      </a:lnTo>
                      <a:lnTo>
                        <a:pt x="350" y="319"/>
                      </a:lnTo>
                      <a:lnTo>
                        <a:pt x="355" y="319"/>
                      </a:lnTo>
                      <a:lnTo>
                        <a:pt x="359" y="320"/>
                      </a:lnTo>
                      <a:lnTo>
                        <a:pt x="363" y="318"/>
                      </a:lnTo>
                      <a:lnTo>
                        <a:pt x="369" y="316"/>
                      </a:lnTo>
                      <a:lnTo>
                        <a:pt x="375" y="316"/>
                      </a:lnTo>
                      <a:lnTo>
                        <a:pt x="380" y="316"/>
                      </a:lnTo>
                      <a:lnTo>
                        <a:pt x="390" y="313"/>
                      </a:lnTo>
                      <a:lnTo>
                        <a:pt x="399" y="310"/>
                      </a:lnTo>
                      <a:lnTo>
                        <a:pt x="408" y="307"/>
                      </a:lnTo>
                      <a:lnTo>
                        <a:pt x="413" y="307"/>
                      </a:lnTo>
                      <a:lnTo>
                        <a:pt x="419" y="307"/>
                      </a:lnTo>
                      <a:lnTo>
                        <a:pt x="428" y="312"/>
                      </a:lnTo>
                      <a:lnTo>
                        <a:pt x="433" y="316"/>
                      </a:lnTo>
                      <a:lnTo>
                        <a:pt x="446" y="330"/>
                      </a:lnTo>
                      <a:lnTo>
                        <a:pt x="449" y="333"/>
                      </a:lnTo>
                      <a:lnTo>
                        <a:pt x="452" y="328"/>
                      </a:lnTo>
                      <a:lnTo>
                        <a:pt x="452" y="322"/>
                      </a:lnTo>
                      <a:lnTo>
                        <a:pt x="452" y="315"/>
                      </a:lnTo>
                      <a:lnTo>
                        <a:pt x="450" y="309"/>
                      </a:lnTo>
                      <a:close/>
                    </a:path>
                  </a:pathLst>
                </a:custGeom>
                <a:solidFill>
                  <a:srgbClr val="ABB3FF"/>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15" name="Freeform 61"/>
                <p:cNvSpPr>
                  <a:spLocks noChangeAspect="1"/>
                </p:cNvSpPr>
                <p:nvPr/>
              </p:nvSpPr>
              <p:spPr bwMode="auto">
                <a:xfrm>
                  <a:off x="3115672" y="3137268"/>
                  <a:ext cx="497780" cy="948734"/>
                </a:xfrm>
                <a:custGeom>
                  <a:avLst/>
                  <a:gdLst>
                    <a:gd name="T0" fmla="*/ 2147483647 w 280"/>
                    <a:gd name="T1" fmla="*/ 2147483647 h 435"/>
                    <a:gd name="T2" fmla="*/ 2147483647 w 280"/>
                    <a:gd name="T3" fmla="*/ 2147483647 h 435"/>
                    <a:gd name="T4" fmla="*/ 2147483647 w 280"/>
                    <a:gd name="T5" fmla="*/ 2147483647 h 435"/>
                    <a:gd name="T6" fmla="*/ 2147483647 w 280"/>
                    <a:gd name="T7" fmla="*/ 2147483647 h 435"/>
                    <a:gd name="T8" fmla="*/ 2147483647 w 280"/>
                    <a:gd name="T9" fmla="*/ 2147483647 h 435"/>
                    <a:gd name="T10" fmla="*/ 2147483647 w 280"/>
                    <a:gd name="T11" fmla="*/ 2147483647 h 435"/>
                    <a:gd name="T12" fmla="*/ 2147483647 w 280"/>
                    <a:gd name="T13" fmla="*/ 2147483647 h 435"/>
                    <a:gd name="T14" fmla="*/ 2147483647 w 280"/>
                    <a:gd name="T15" fmla="*/ 2147483647 h 435"/>
                    <a:gd name="T16" fmla="*/ 2147483647 w 280"/>
                    <a:gd name="T17" fmla="*/ 2147483647 h 435"/>
                    <a:gd name="T18" fmla="*/ 2147483647 w 280"/>
                    <a:gd name="T19" fmla="*/ 2147483647 h 435"/>
                    <a:gd name="T20" fmla="*/ 2147483647 w 280"/>
                    <a:gd name="T21" fmla="*/ 2147483647 h 435"/>
                    <a:gd name="T22" fmla="*/ 2147483647 w 280"/>
                    <a:gd name="T23" fmla="*/ 2147483647 h 435"/>
                    <a:gd name="T24" fmla="*/ 2147483647 w 280"/>
                    <a:gd name="T25" fmla="*/ 2147483647 h 435"/>
                    <a:gd name="T26" fmla="*/ 2147483647 w 280"/>
                    <a:gd name="T27" fmla="*/ 2147483647 h 435"/>
                    <a:gd name="T28" fmla="*/ 2147483647 w 280"/>
                    <a:gd name="T29" fmla="*/ 2147483647 h 435"/>
                    <a:gd name="T30" fmla="*/ 2147483647 w 280"/>
                    <a:gd name="T31" fmla="*/ 2147483647 h 435"/>
                    <a:gd name="T32" fmla="*/ 2147483647 w 280"/>
                    <a:gd name="T33" fmla="*/ 2147483647 h 435"/>
                    <a:gd name="T34" fmla="*/ 2147483647 w 280"/>
                    <a:gd name="T35" fmla="*/ 2147483647 h 435"/>
                    <a:gd name="T36" fmla="*/ 2147483647 w 280"/>
                    <a:gd name="T37" fmla="*/ 2147483647 h 435"/>
                    <a:gd name="T38" fmla="*/ 2147483647 w 280"/>
                    <a:gd name="T39" fmla="*/ 2147483647 h 435"/>
                    <a:gd name="T40" fmla="*/ 2147483647 w 280"/>
                    <a:gd name="T41" fmla="*/ 2147483647 h 435"/>
                    <a:gd name="T42" fmla="*/ 2147483647 w 280"/>
                    <a:gd name="T43" fmla="*/ 2147483647 h 435"/>
                    <a:gd name="T44" fmla="*/ 2147483647 w 280"/>
                    <a:gd name="T45" fmla="*/ 2147483647 h 435"/>
                    <a:gd name="T46" fmla="*/ 2147483647 w 280"/>
                    <a:gd name="T47" fmla="*/ 2147483647 h 435"/>
                    <a:gd name="T48" fmla="*/ 2147483647 w 280"/>
                    <a:gd name="T49" fmla="*/ 2147483647 h 435"/>
                    <a:gd name="T50" fmla="*/ 2147483647 w 280"/>
                    <a:gd name="T51" fmla="*/ 2147483647 h 435"/>
                    <a:gd name="T52" fmla="*/ 2147483647 w 280"/>
                    <a:gd name="T53" fmla="*/ 2147483647 h 435"/>
                    <a:gd name="T54" fmla="*/ 2147483647 w 280"/>
                    <a:gd name="T55" fmla="*/ 2147483647 h 435"/>
                    <a:gd name="T56" fmla="*/ 2147483647 w 280"/>
                    <a:gd name="T57" fmla="*/ 2147483647 h 435"/>
                    <a:gd name="T58" fmla="*/ 2147483647 w 280"/>
                    <a:gd name="T59" fmla="*/ 2147483647 h 435"/>
                    <a:gd name="T60" fmla="*/ 2147483647 w 280"/>
                    <a:gd name="T61" fmla="*/ 2147483647 h 435"/>
                    <a:gd name="T62" fmla="*/ 2147483647 w 280"/>
                    <a:gd name="T63" fmla="*/ 0 h 435"/>
                    <a:gd name="T64" fmla="*/ 2147483647 w 280"/>
                    <a:gd name="T65" fmla="*/ 2147483647 h 435"/>
                    <a:gd name="T66" fmla="*/ 2147483647 w 280"/>
                    <a:gd name="T67" fmla="*/ 2147483647 h 435"/>
                    <a:gd name="T68" fmla="*/ 2147483647 w 280"/>
                    <a:gd name="T69" fmla="*/ 2147483647 h 435"/>
                    <a:gd name="T70" fmla="*/ 2147483647 w 280"/>
                    <a:gd name="T71" fmla="*/ 2147483647 h 435"/>
                    <a:gd name="T72" fmla="*/ 2147483647 w 280"/>
                    <a:gd name="T73" fmla="*/ 2147483647 h 435"/>
                    <a:gd name="T74" fmla="*/ 2147483647 w 280"/>
                    <a:gd name="T75" fmla="*/ 2147483647 h 435"/>
                    <a:gd name="T76" fmla="*/ 2147483647 w 280"/>
                    <a:gd name="T77" fmla="*/ 2147483647 h 435"/>
                    <a:gd name="T78" fmla="*/ 2147483647 w 280"/>
                    <a:gd name="T79" fmla="*/ 2147483647 h 435"/>
                    <a:gd name="T80" fmla="*/ 2147483647 w 280"/>
                    <a:gd name="T81" fmla="*/ 2147483647 h 435"/>
                    <a:gd name="T82" fmla="*/ 2147483647 w 280"/>
                    <a:gd name="T83" fmla="*/ 2147483647 h 435"/>
                    <a:gd name="T84" fmla="*/ 2147483647 w 280"/>
                    <a:gd name="T85" fmla="*/ 2147483647 h 435"/>
                    <a:gd name="T86" fmla="*/ 2147483647 w 280"/>
                    <a:gd name="T87" fmla="*/ 2147483647 h 435"/>
                    <a:gd name="T88" fmla="*/ 2147483647 w 280"/>
                    <a:gd name="T89" fmla="*/ 2147483647 h 435"/>
                    <a:gd name="T90" fmla="*/ 2147483647 w 280"/>
                    <a:gd name="T91" fmla="*/ 2147483647 h 435"/>
                    <a:gd name="T92" fmla="*/ 2147483647 w 280"/>
                    <a:gd name="T93" fmla="*/ 2147483647 h 435"/>
                    <a:gd name="T94" fmla="*/ 2147483647 w 280"/>
                    <a:gd name="T95" fmla="*/ 2147483647 h 435"/>
                    <a:gd name="T96" fmla="*/ 2147483647 w 280"/>
                    <a:gd name="T97" fmla="*/ 2147483647 h 435"/>
                    <a:gd name="T98" fmla="*/ 2147483647 w 280"/>
                    <a:gd name="T99" fmla="*/ 2147483647 h 435"/>
                    <a:gd name="T100" fmla="*/ 2147483647 w 280"/>
                    <a:gd name="T101" fmla="*/ 2147483647 h 435"/>
                    <a:gd name="T102" fmla="*/ 2147483647 w 280"/>
                    <a:gd name="T103" fmla="*/ 2147483647 h 435"/>
                    <a:gd name="T104" fmla="*/ 2147483647 w 280"/>
                    <a:gd name="T105" fmla="*/ 2147483647 h 435"/>
                    <a:gd name="T106" fmla="*/ 2147483647 w 280"/>
                    <a:gd name="T107" fmla="*/ 2147483647 h 435"/>
                    <a:gd name="T108" fmla="*/ 2147483647 w 280"/>
                    <a:gd name="T109" fmla="*/ 2147483647 h 4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80"/>
                    <a:gd name="T166" fmla="*/ 0 h 435"/>
                    <a:gd name="T167" fmla="*/ 280 w 280"/>
                    <a:gd name="T168" fmla="*/ 435 h 43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80" h="435">
                      <a:moveTo>
                        <a:pt x="116" y="373"/>
                      </a:moveTo>
                      <a:lnTo>
                        <a:pt x="116" y="373"/>
                      </a:lnTo>
                      <a:lnTo>
                        <a:pt x="120" y="369"/>
                      </a:lnTo>
                      <a:lnTo>
                        <a:pt x="125" y="364"/>
                      </a:lnTo>
                      <a:lnTo>
                        <a:pt x="129" y="362"/>
                      </a:lnTo>
                      <a:lnTo>
                        <a:pt x="132" y="357"/>
                      </a:lnTo>
                      <a:lnTo>
                        <a:pt x="135" y="350"/>
                      </a:lnTo>
                      <a:lnTo>
                        <a:pt x="133" y="346"/>
                      </a:lnTo>
                      <a:lnTo>
                        <a:pt x="129" y="337"/>
                      </a:lnTo>
                      <a:lnTo>
                        <a:pt x="125" y="327"/>
                      </a:lnTo>
                      <a:lnTo>
                        <a:pt x="122" y="317"/>
                      </a:lnTo>
                      <a:lnTo>
                        <a:pt x="116" y="307"/>
                      </a:lnTo>
                      <a:lnTo>
                        <a:pt x="116" y="303"/>
                      </a:lnTo>
                      <a:lnTo>
                        <a:pt x="116" y="302"/>
                      </a:lnTo>
                      <a:lnTo>
                        <a:pt x="117" y="299"/>
                      </a:lnTo>
                      <a:lnTo>
                        <a:pt x="123" y="297"/>
                      </a:lnTo>
                      <a:lnTo>
                        <a:pt x="129" y="297"/>
                      </a:lnTo>
                      <a:lnTo>
                        <a:pt x="135" y="300"/>
                      </a:lnTo>
                      <a:lnTo>
                        <a:pt x="140" y="303"/>
                      </a:lnTo>
                      <a:lnTo>
                        <a:pt x="145" y="306"/>
                      </a:lnTo>
                      <a:lnTo>
                        <a:pt x="149" y="310"/>
                      </a:lnTo>
                      <a:lnTo>
                        <a:pt x="153" y="313"/>
                      </a:lnTo>
                      <a:lnTo>
                        <a:pt x="159" y="314"/>
                      </a:lnTo>
                      <a:lnTo>
                        <a:pt x="165" y="313"/>
                      </a:lnTo>
                      <a:lnTo>
                        <a:pt x="170" y="310"/>
                      </a:lnTo>
                      <a:lnTo>
                        <a:pt x="177" y="307"/>
                      </a:lnTo>
                      <a:lnTo>
                        <a:pt x="180" y="304"/>
                      </a:lnTo>
                      <a:lnTo>
                        <a:pt x="180" y="302"/>
                      </a:lnTo>
                      <a:lnTo>
                        <a:pt x="180" y="299"/>
                      </a:lnTo>
                      <a:lnTo>
                        <a:pt x="176" y="296"/>
                      </a:lnTo>
                      <a:lnTo>
                        <a:pt x="170" y="293"/>
                      </a:lnTo>
                      <a:lnTo>
                        <a:pt x="166" y="290"/>
                      </a:lnTo>
                      <a:lnTo>
                        <a:pt x="162" y="284"/>
                      </a:lnTo>
                      <a:lnTo>
                        <a:pt x="159" y="277"/>
                      </a:lnTo>
                      <a:lnTo>
                        <a:pt x="157" y="264"/>
                      </a:lnTo>
                      <a:lnTo>
                        <a:pt x="156" y="259"/>
                      </a:lnTo>
                      <a:lnTo>
                        <a:pt x="156" y="256"/>
                      </a:lnTo>
                      <a:lnTo>
                        <a:pt x="156" y="253"/>
                      </a:lnTo>
                      <a:lnTo>
                        <a:pt x="157" y="249"/>
                      </a:lnTo>
                      <a:lnTo>
                        <a:pt x="160" y="249"/>
                      </a:lnTo>
                      <a:lnTo>
                        <a:pt x="162" y="247"/>
                      </a:lnTo>
                      <a:lnTo>
                        <a:pt x="165" y="246"/>
                      </a:lnTo>
                      <a:lnTo>
                        <a:pt x="169" y="240"/>
                      </a:lnTo>
                      <a:lnTo>
                        <a:pt x="172" y="236"/>
                      </a:lnTo>
                      <a:lnTo>
                        <a:pt x="176" y="233"/>
                      </a:lnTo>
                      <a:lnTo>
                        <a:pt x="182" y="230"/>
                      </a:lnTo>
                      <a:lnTo>
                        <a:pt x="195" y="229"/>
                      </a:lnTo>
                      <a:lnTo>
                        <a:pt x="200" y="229"/>
                      </a:lnTo>
                      <a:lnTo>
                        <a:pt x="206" y="227"/>
                      </a:lnTo>
                      <a:lnTo>
                        <a:pt x="207" y="226"/>
                      </a:lnTo>
                      <a:lnTo>
                        <a:pt x="209" y="223"/>
                      </a:lnTo>
                      <a:lnTo>
                        <a:pt x="210" y="221"/>
                      </a:lnTo>
                      <a:lnTo>
                        <a:pt x="212" y="220"/>
                      </a:lnTo>
                      <a:lnTo>
                        <a:pt x="215" y="219"/>
                      </a:lnTo>
                      <a:lnTo>
                        <a:pt x="217" y="219"/>
                      </a:lnTo>
                      <a:lnTo>
                        <a:pt x="220" y="219"/>
                      </a:lnTo>
                      <a:lnTo>
                        <a:pt x="222" y="216"/>
                      </a:lnTo>
                      <a:lnTo>
                        <a:pt x="223" y="211"/>
                      </a:lnTo>
                      <a:lnTo>
                        <a:pt x="222" y="207"/>
                      </a:lnTo>
                      <a:lnTo>
                        <a:pt x="222" y="203"/>
                      </a:lnTo>
                      <a:lnTo>
                        <a:pt x="222" y="199"/>
                      </a:lnTo>
                      <a:lnTo>
                        <a:pt x="223" y="196"/>
                      </a:lnTo>
                      <a:lnTo>
                        <a:pt x="226" y="196"/>
                      </a:lnTo>
                      <a:lnTo>
                        <a:pt x="229" y="194"/>
                      </a:lnTo>
                      <a:lnTo>
                        <a:pt x="233" y="196"/>
                      </a:lnTo>
                      <a:lnTo>
                        <a:pt x="237" y="196"/>
                      </a:lnTo>
                      <a:lnTo>
                        <a:pt x="243" y="193"/>
                      </a:lnTo>
                      <a:lnTo>
                        <a:pt x="245" y="190"/>
                      </a:lnTo>
                      <a:lnTo>
                        <a:pt x="245" y="187"/>
                      </a:lnTo>
                      <a:lnTo>
                        <a:pt x="242" y="184"/>
                      </a:lnTo>
                      <a:lnTo>
                        <a:pt x="233" y="178"/>
                      </a:lnTo>
                      <a:lnTo>
                        <a:pt x="230" y="176"/>
                      </a:lnTo>
                      <a:lnTo>
                        <a:pt x="229" y="173"/>
                      </a:lnTo>
                      <a:lnTo>
                        <a:pt x="227" y="171"/>
                      </a:lnTo>
                      <a:lnTo>
                        <a:pt x="229" y="168"/>
                      </a:lnTo>
                      <a:lnTo>
                        <a:pt x="232" y="166"/>
                      </a:lnTo>
                      <a:lnTo>
                        <a:pt x="240" y="161"/>
                      </a:lnTo>
                      <a:lnTo>
                        <a:pt x="250" y="157"/>
                      </a:lnTo>
                      <a:lnTo>
                        <a:pt x="255" y="154"/>
                      </a:lnTo>
                      <a:lnTo>
                        <a:pt x="259" y="150"/>
                      </a:lnTo>
                      <a:lnTo>
                        <a:pt x="265" y="143"/>
                      </a:lnTo>
                      <a:lnTo>
                        <a:pt x="272" y="136"/>
                      </a:lnTo>
                      <a:lnTo>
                        <a:pt x="276" y="131"/>
                      </a:lnTo>
                      <a:lnTo>
                        <a:pt x="279" y="127"/>
                      </a:lnTo>
                      <a:lnTo>
                        <a:pt x="280" y="120"/>
                      </a:lnTo>
                      <a:lnTo>
                        <a:pt x="279" y="116"/>
                      </a:lnTo>
                      <a:lnTo>
                        <a:pt x="276" y="111"/>
                      </a:lnTo>
                      <a:lnTo>
                        <a:pt x="273" y="110"/>
                      </a:lnTo>
                      <a:lnTo>
                        <a:pt x="263" y="104"/>
                      </a:lnTo>
                      <a:lnTo>
                        <a:pt x="260" y="101"/>
                      </a:lnTo>
                      <a:lnTo>
                        <a:pt x="256" y="97"/>
                      </a:lnTo>
                      <a:lnTo>
                        <a:pt x="255" y="91"/>
                      </a:lnTo>
                      <a:lnTo>
                        <a:pt x="255" y="85"/>
                      </a:lnTo>
                      <a:lnTo>
                        <a:pt x="253" y="81"/>
                      </a:lnTo>
                      <a:lnTo>
                        <a:pt x="250" y="77"/>
                      </a:lnTo>
                      <a:lnTo>
                        <a:pt x="249" y="74"/>
                      </a:lnTo>
                      <a:lnTo>
                        <a:pt x="246" y="74"/>
                      </a:lnTo>
                      <a:lnTo>
                        <a:pt x="243" y="74"/>
                      </a:lnTo>
                      <a:lnTo>
                        <a:pt x="240" y="73"/>
                      </a:lnTo>
                      <a:lnTo>
                        <a:pt x="236" y="68"/>
                      </a:lnTo>
                      <a:lnTo>
                        <a:pt x="232" y="64"/>
                      </a:lnTo>
                      <a:lnTo>
                        <a:pt x="225" y="58"/>
                      </a:lnTo>
                      <a:lnTo>
                        <a:pt x="216" y="53"/>
                      </a:lnTo>
                      <a:lnTo>
                        <a:pt x="210" y="50"/>
                      </a:lnTo>
                      <a:lnTo>
                        <a:pt x="205" y="48"/>
                      </a:lnTo>
                      <a:lnTo>
                        <a:pt x="203" y="51"/>
                      </a:lnTo>
                      <a:lnTo>
                        <a:pt x="199" y="55"/>
                      </a:lnTo>
                      <a:lnTo>
                        <a:pt x="195" y="58"/>
                      </a:lnTo>
                      <a:lnTo>
                        <a:pt x="189" y="58"/>
                      </a:lnTo>
                      <a:lnTo>
                        <a:pt x="183" y="57"/>
                      </a:lnTo>
                      <a:lnTo>
                        <a:pt x="167" y="54"/>
                      </a:lnTo>
                      <a:lnTo>
                        <a:pt x="159" y="53"/>
                      </a:lnTo>
                      <a:lnTo>
                        <a:pt x="153" y="51"/>
                      </a:lnTo>
                      <a:lnTo>
                        <a:pt x="149" y="47"/>
                      </a:lnTo>
                      <a:lnTo>
                        <a:pt x="146" y="43"/>
                      </a:lnTo>
                      <a:lnTo>
                        <a:pt x="146" y="37"/>
                      </a:lnTo>
                      <a:lnTo>
                        <a:pt x="147" y="31"/>
                      </a:lnTo>
                      <a:lnTo>
                        <a:pt x="149" y="18"/>
                      </a:lnTo>
                      <a:lnTo>
                        <a:pt x="149" y="13"/>
                      </a:lnTo>
                      <a:lnTo>
                        <a:pt x="147" y="8"/>
                      </a:lnTo>
                      <a:lnTo>
                        <a:pt x="145" y="5"/>
                      </a:lnTo>
                      <a:lnTo>
                        <a:pt x="142" y="4"/>
                      </a:lnTo>
                      <a:lnTo>
                        <a:pt x="137" y="4"/>
                      </a:lnTo>
                      <a:lnTo>
                        <a:pt x="132" y="3"/>
                      </a:lnTo>
                      <a:lnTo>
                        <a:pt x="126" y="1"/>
                      </a:lnTo>
                      <a:lnTo>
                        <a:pt x="125" y="0"/>
                      </a:lnTo>
                      <a:lnTo>
                        <a:pt x="116" y="11"/>
                      </a:lnTo>
                      <a:lnTo>
                        <a:pt x="113" y="15"/>
                      </a:lnTo>
                      <a:lnTo>
                        <a:pt x="112" y="20"/>
                      </a:lnTo>
                      <a:lnTo>
                        <a:pt x="110" y="31"/>
                      </a:lnTo>
                      <a:lnTo>
                        <a:pt x="103" y="51"/>
                      </a:lnTo>
                      <a:lnTo>
                        <a:pt x="95" y="71"/>
                      </a:lnTo>
                      <a:lnTo>
                        <a:pt x="89" y="90"/>
                      </a:lnTo>
                      <a:lnTo>
                        <a:pt x="83" y="111"/>
                      </a:lnTo>
                      <a:lnTo>
                        <a:pt x="79" y="121"/>
                      </a:lnTo>
                      <a:lnTo>
                        <a:pt x="73" y="131"/>
                      </a:lnTo>
                      <a:lnTo>
                        <a:pt x="67" y="138"/>
                      </a:lnTo>
                      <a:lnTo>
                        <a:pt x="59" y="143"/>
                      </a:lnTo>
                      <a:lnTo>
                        <a:pt x="55" y="144"/>
                      </a:lnTo>
                      <a:lnTo>
                        <a:pt x="50" y="144"/>
                      </a:lnTo>
                      <a:lnTo>
                        <a:pt x="40" y="146"/>
                      </a:lnTo>
                      <a:lnTo>
                        <a:pt x="32" y="148"/>
                      </a:lnTo>
                      <a:lnTo>
                        <a:pt x="26" y="150"/>
                      </a:lnTo>
                      <a:lnTo>
                        <a:pt x="22" y="150"/>
                      </a:lnTo>
                      <a:lnTo>
                        <a:pt x="22" y="161"/>
                      </a:lnTo>
                      <a:lnTo>
                        <a:pt x="23" y="171"/>
                      </a:lnTo>
                      <a:lnTo>
                        <a:pt x="27" y="190"/>
                      </a:lnTo>
                      <a:lnTo>
                        <a:pt x="29" y="196"/>
                      </a:lnTo>
                      <a:lnTo>
                        <a:pt x="29" y="203"/>
                      </a:lnTo>
                      <a:lnTo>
                        <a:pt x="29" y="209"/>
                      </a:lnTo>
                      <a:lnTo>
                        <a:pt x="26" y="214"/>
                      </a:lnTo>
                      <a:lnTo>
                        <a:pt x="27" y="216"/>
                      </a:lnTo>
                      <a:lnTo>
                        <a:pt x="27" y="219"/>
                      </a:lnTo>
                      <a:lnTo>
                        <a:pt x="26" y="221"/>
                      </a:lnTo>
                      <a:lnTo>
                        <a:pt x="25" y="223"/>
                      </a:lnTo>
                      <a:lnTo>
                        <a:pt x="22" y="224"/>
                      </a:lnTo>
                      <a:lnTo>
                        <a:pt x="19" y="226"/>
                      </a:lnTo>
                      <a:lnTo>
                        <a:pt x="19" y="230"/>
                      </a:lnTo>
                      <a:lnTo>
                        <a:pt x="19" y="236"/>
                      </a:lnTo>
                      <a:lnTo>
                        <a:pt x="20" y="241"/>
                      </a:lnTo>
                      <a:lnTo>
                        <a:pt x="19" y="247"/>
                      </a:lnTo>
                      <a:lnTo>
                        <a:pt x="17" y="250"/>
                      </a:lnTo>
                      <a:lnTo>
                        <a:pt x="15" y="251"/>
                      </a:lnTo>
                      <a:lnTo>
                        <a:pt x="13" y="253"/>
                      </a:lnTo>
                      <a:lnTo>
                        <a:pt x="13" y="257"/>
                      </a:lnTo>
                      <a:lnTo>
                        <a:pt x="15" y="260"/>
                      </a:lnTo>
                      <a:lnTo>
                        <a:pt x="16" y="261"/>
                      </a:lnTo>
                      <a:lnTo>
                        <a:pt x="17" y="264"/>
                      </a:lnTo>
                      <a:lnTo>
                        <a:pt x="16" y="269"/>
                      </a:lnTo>
                      <a:lnTo>
                        <a:pt x="13" y="273"/>
                      </a:lnTo>
                      <a:lnTo>
                        <a:pt x="9" y="276"/>
                      </a:lnTo>
                      <a:lnTo>
                        <a:pt x="5" y="280"/>
                      </a:lnTo>
                      <a:lnTo>
                        <a:pt x="3" y="284"/>
                      </a:lnTo>
                      <a:lnTo>
                        <a:pt x="3" y="287"/>
                      </a:lnTo>
                      <a:lnTo>
                        <a:pt x="5" y="290"/>
                      </a:lnTo>
                      <a:lnTo>
                        <a:pt x="9" y="294"/>
                      </a:lnTo>
                      <a:lnTo>
                        <a:pt x="13" y="297"/>
                      </a:lnTo>
                      <a:lnTo>
                        <a:pt x="17" y="303"/>
                      </a:lnTo>
                      <a:lnTo>
                        <a:pt x="20" y="312"/>
                      </a:lnTo>
                      <a:lnTo>
                        <a:pt x="22" y="314"/>
                      </a:lnTo>
                      <a:lnTo>
                        <a:pt x="25" y="319"/>
                      </a:lnTo>
                      <a:lnTo>
                        <a:pt x="32" y="324"/>
                      </a:lnTo>
                      <a:lnTo>
                        <a:pt x="37" y="333"/>
                      </a:lnTo>
                      <a:lnTo>
                        <a:pt x="40" y="337"/>
                      </a:lnTo>
                      <a:lnTo>
                        <a:pt x="40" y="340"/>
                      </a:lnTo>
                      <a:lnTo>
                        <a:pt x="39" y="344"/>
                      </a:lnTo>
                      <a:lnTo>
                        <a:pt x="35" y="346"/>
                      </a:lnTo>
                      <a:lnTo>
                        <a:pt x="30" y="346"/>
                      </a:lnTo>
                      <a:lnTo>
                        <a:pt x="25" y="346"/>
                      </a:lnTo>
                      <a:lnTo>
                        <a:pt x="20" y="344"/>
                      </a:lnTo>
                      <a:lnTo>
                        <a:pt x="16" y="346"/>
                      </a:lnTo>
                      <a:lnTo>
                        <a:pt x="13" y="349"/>
                      </a:lnTo>
                      <a:lnTo>
                        <a:pt x="10" y="354"/>
                      </a:lnTo>
                      <a:lnTo>
                        <a:pt x="9" y="364"/>
                      </a:lnTo>
                      <a:lnTo>
                        <a:pt x="6" y="373"/>
                      </a:lnTo>
                      <a:lnTo>
                        <a:pt x="2" y="380"/>
                      </a:lnTo>
                      <a:lnTo>
                        <a:pt x="0" y="384"/>
                      </a:lnTo>
                      <a:lnTo>
                        <a:pt x="16" y="389"/>
                      </a:lnTo>
                      <a:lnTo>
                        <a:pt x="22" y="392"/>
                      </a:lnTo>
                      <a:lnTo>
                        <a:pt x="27" y="395"/>
                      </a:lnTo>
                      <a:lnTo>
                        <a:pt x="32" y="399"/>
                      </a:lnTo>
                      <a:lnTo>
                        <a:pt x="37" y="403"/>
                      </a:lnTo>
                      <a:lnTo>
                        <a:pt x="45" y="415"/>
                      </a:lnTo>
                      <a:lnTo>
                        <a:pt x="52" y="423"/>
                      </a:lnTo>
                      <a:lnTo>
                        <a:pt x="60" y="430"/>
                      </a:lnTo>
                      <a:lnTo>
                        <a:pt x="63" y="433"/>
                      </a:lnTo>
                      <a:lnTo>
                        <a:pt x="67" y="435"/>
                      </a:lnTo>
                      <a:lnTo>
                        <a:pt x="70" y="435"/>
                      </a:lnTo>
                      <a:lnTo>
                        <a:pt x="73" y="435"/>
                      </a:lnTo>
                      <a:lnTo>
                        <a:pt x="80" y="432"/>
                      </a:lnTo>
                      <a:lnTo>
                        <a:pt x="87" y="429"/>
                      </a:lnTo>
                      <a:lnTo>
                        <a:pt x="89" y="419"/>
                      </a:lnTo>
                      <a:lnTo>
                        <a:pt x="93" y="409"/>
                      </a:lnTo>
                      <a:lnTo>
                        <a:pt x="102" y="393"/>
                      </a:lnTo>
                      <a:lnTo>
                        <a:pt x="116" y="373"/>
                      </a:lnTo>
                      <a:close/>
                    </a:path>
                  </a:pathLst>
                </a:custGeom>
                <a:solidFill>
                  <a:srgbClr val="FFCC99">
                    <a:lumMod val="9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16" name="Freeform 62"/>
                <p:cNvSpPr>
                  <a:spLocks noChangeAspect="1"/>
                </p:cNvSpPr>
                <p:nvPr/>
              </p:nvSpPr>
              <p:spPr bwMode="auto">
                <a:xfrm>
                  <a:off x="3267376" y="3427318"/>
                  <a:ext cx="720596" cy="642967"/>
                </a:xfrm>
                <a:custGeom>
                  <a:avLst/>
                  <a:gdLst>
                    <a:gd name="T0" fmla="*/ 2147483647 w 405"/>
                    <a:gd name="T1" fmla="*/ 2147483647 h 296"/>
                    <a:gd name="T2" fmla="*/ 2147483647 w 405"/>
                    <a:gd name="T3" fmla="*/ 2147483647 h 296"/>
                    <a:gd name="T4" fmla="*/ 2147483647 w 405"/>
                    <a:gd name="T5" fmla="*/ 2147483647 h 296"/>
                    <a:gd name="T6" fmla="*/ 2147483647 w 405"/>
                    <a:gd name="T7" fmla="*/ 2147483647 h 296"/>
                    <a:gd name="T8" fmla="*/ 2147483647 w 405"/>
                    <a:gd name="T9" fmla="*/ 2147483647 h 296"/>
                    <a:gd name="T10" fmla="*/ 2147483647 w 405"/>
                    <a:gd name="T11" fmla="*/ 2147483647 h 296"/>
                    <a:gd name="T12" fmla="*/ 2147483647 w 405"/>
                    <a:gd name="T13" fmla="*/ 2147483647 h 296"/>
                    <a:gd name="T14" fmla="*/ 2147483647 w 405"/>
                    <a:gd name="T15" fmla="*/ 2147483647 h 296"/>
                    <a:gd name="T16" fmla="*/ 2147483647 w 405"/>
                    <a:gd name="T17" fmla="*/ 2147483647 h 296"/>
                    <a:gd name="T18" fmla="*/ 2147483647 w 405"/>
                    <a:gd name="T19" fmla="*/ 2147483647 h 296"/>
                    <a:gd name="T20" fmla="*/ 2147483647 w 405"/>
                    <a:gd name="T21" fmla="*/ 2147483647 h 296"/>
                    <a:gd name="T22" fmla="*/ 2147483647 w 405"/>
                    <a:gd name="T23" fmla="*/ 2147483647 h 296"/>
                    <a:gd name="T24" fmla="*/ 2147483647 w 405"/>
                    <a:gd name="T25" fmla="*/ 2147483647 h 296"/>
                    <a:gd name="T26" fmla="*/ 2147483647 w 405"/>
                    <a:gd name="T27" fmla="*/ 2147483647 h 296"/>
                    <a:gd name="T28" fmla="*/ 2147483647 w 405"/>
                    <a:gd name="T29" fmla="*/ 2147483647 h 296"/>
                    <a:gd name="T30" fmla="*/ 2147483647 w 405"/>
                    <a:gd name="T31" fmla="*/ 2147483647 h 296"/>
                    <a:gd name="T32" fmla="*/ 2147483647 w 405"/>
                    <a:gd name="T33" fmla="*/ 2147483647 h 296"/>
                    <a:gd name="T34" fmla="*/ 2147483647 w 405"/>
                    <a:gd name="T35" fmla="*/ 2147483647 h 296"/>
                    <a:gd name="T36" fmla="*/ 2147483647 w 405"/>
                    <a:gd name="T37" fmla="*/ 2147483647 h 296"/>
                    <a:gd name="T38" fmla="*/ 2147483647 w 405"/>
                    <a:gd name="T39" fmla="*/ 2147483647 h 296"/>
                    <a:gd name="T40" fmla="*/ 2147483647 w 405"/>
                    <a:gd name="T41" fmla="*/ 2147483647 h 296"/>
                    <a:gd name="T42" fmla="*/ 2147483647 w 405"/>
                    <a:gd name="T43" fmla="*/ 2147483647 h 296"/>
                    <a:gd name="T44" fmla="*/ 2147483647 w 405"/>
                    <a:gd name="T45" fmla="*/ 2147483647 h 296"/>
                    <a:gd name="T46" fmla="*/ 2147483647 w 405"/>
                    <a:gd name="T47" fmla="*/ 2147483647 h 296"/>
                    <a:gd name="T48" fmla="*/ 2147483647 w 405"/>
                    <a:gd name="T49" fmla="*/ 2147483647 h 296"/>
                    <a:gd name="T50" fmla="*/ 2147483647 w 405"/>
                    <a:gd name="T51" fmla="*/ 2147483647 h 296"/>
                    <a:gd name="T52" fmla="*/ 2147483647 w 405"/>
                    <a:gd name="T53" fmla="*/ 2147483647 h 296"/>
                    <a:gd name="T54" fmla="*/ 2147483647 w 405"/>
                    <a:gd name="T55" fmla="*/ 2147483647 h 296"/>
                    <a:gd name="T56" fmla="*/ 2147483647 w 405"/>
                    <a:gd name="T57" fmla="*/ 2147483647 h 296"/>
                    <a:gd name="T58" fmla="*/ 2147483647 w 405"/>
                    <a:gd name="T59" fmla="*/ 2147483647 h 296"/>
                    <a:gd name="T60" fmla="*/ 2147483647 w 405"/>
                    <a:gd name="T61" fmla="*/ 2147483647 h 296"/>
                    <a:gd name="T62" fmla="*/ 2147483647 w 405"/>
                    <a:gd name="T63" fmla="*/ 2147483647 h 296"/>
                    <a:gd name="T64" fmla="*/ 2147483647 w 405"/>
                    <a:gd name="T65" fmla="*/ 2147483647 h 296"/>
                    <a:gd name="T66" fmla="*/ 2147483647 w 405"/>
                    <a:gd name="T67" fmla="*/ 2147483647 h 296"/>
                    <a:gd name="T68" fmla="*/ 2147483647 w 405"/>
                    <a:gd name="T69" fmla="*/ 2147483647 h 296"/>
                    <a:gd name="T70" fmla="*/ 2147483647 w 405"/>
                    <a:gd name="T71" fmla="*/ 2147483647 h 296"/>
                    <a:gd name="T72" fmla="*/ 2147483647 w 405"/>
                    <a:gd name="T73" fmla="*/ 2147483647 h 296"/>
                    <a:gd name="T74" fmla="*/ 2147483647 w 405"/>
                    <a:gd name="T75" fmla="*/ 2147483647 h 296"/>
                    <a:gd name="T76" fmla="*/ 2147483647 w 405"/>
                    <a:gd name="T77" fmla="*/ 2147483647 h 296"/>
                    <a:gd name="T78" fmla="*/ 2147483647 w 405"/>
                    <a:gd name="T79" fmla="*/ 2147483647 h 296"/>
                    <a:gd name="T80" fmla="*/ 2147483647 w 405"/>
                    <a:gd name="T81" fmla="*/ 2147483647 h 296"/>
                    <a:gd name="T82" fmla="*/ 2147483647 w 405"/>
                    <a:gd name="T83" fmla="*/ 2147483647 h 296"/>
                    <a:gd name="T84" fmla="*/ 2147483647 w 405"/>
                    <a:gd name="T85" fmla="*/ 2147483647 h 296"/>
                    <a:gd name="T86" fmla="*/ 2147483647 w 405"/>
                    <a:gd name="T87" fmla="*/ 2147483647 h 296"/>
                    <a:gd name="T88" fmla="*/ 2147483647 w 405"/>
                    <a:gd name="T89" fmla="*/ 2147483647 h 296"/>
                    <a:gd name="T90" fmla="*/ 2147483647 w 405"/>
                    <a:gd name="T91" fmla="*/ 2147483647 h 296"/>
                    <a:gd name="T92" fmla="*/ 2147483647 w 405"/>
                    <a:gd name="T93" fmla="*/ 2147483647 h 296"/>
                    <a:gd name="T94" fmla="*/ 2147483647 w 405"/>
                    <a:gd name="T95" fmla="*/ 2147483647 h 296"/>
                    <a:gd name="T96" fmla="*/ 2147483647 w 405"/>
                    <a:gd name="T97" fmla="*/ 2147483647 h 296"/>
                    <a:gd name="T98" fmla="*/ 2147483647 w 405"/>
                    <a:gd name="T99" fmla="*/ 2147483647 h 296"/>
                    <a:gd name="T100" fmla="*/ 2147483647 w 405"/>
                    <a:gd name="T101" fmla="*/ 2147483647 h 296"/>
                    <a:gd name="T102" fmla="*/ 2147483647 w 405"/>
                    <a:gd name="T103" fmla="*/ 2147483647 h 296"/>
                    <a:gd name="T104" fmla="*/ 2147483647 w 405"/>
                    <a:gd name="T105" fmla="*/ 2147483647 h 296"/>
                    <a:gd name="T106" fmla="*/ 2147483647 w 405"/>
                    <a:gd name="T107" fmla="*/ 2147483647 h 296"/>
                    <a:gd name="T108" fmla="*/ 2147483647 w 405"/>
                    <a:gd name="T109" fmla="*/ 2147483647 h 296"/>
                    <a:gd name="T110" fmla="*/ 2147483647 w 405"/>
                    <a:gd name="T111" fmla="*/ 2147483647 h 296"/>
                    <a:gd name="T112" fmla="*/ 2147483647 w 405"/>
                    <a:gd name="T113" fmla="*/ 2147483647 h 296"/>
                    <a:gd name="T114" fmla="*/ 2147483647 w 405"/>
                    <a:gd name="T115" fmla="*/ 2147483647 h 296"/>
                    <a:gd name="T116" fmla="*/ 2147483647 w 405"/>
                    <a:gd name="T117" fmla="*/ 2147483647 h 29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05"/>
                    <a:gd name="T178" fmla="*/ 0 h 296"/>
                    <a:gd name="T179" fmla="*/ 405 w 405"/>
                    <a:gd name="T180" fmla="*/ 296 h 29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05" h="296">
                      <a:moveTo>
                        <a:pt x="368" y="37"/>
                      </a:moveTo>
                      <a:lnTo>
                        <a:pt x="368" y="37"/>
                      </a:lnTo>
                      <a:lnTo>
                        <a:pt x="365" y="35"/>
                      </a:lnTo>
                      <a:lnTo>
                        <a:pt x="363" y="33"/>
                      </a:lnTo>
                      <a:lnTo>
                        <a:pt x="362" y="30"/>
                      </a:lnTo>
                      <a:lnTo>
                        <a:pt x="359" y="25"/>
                      </a:lnTo>
                      <a:lnTo>
                        <a:pt x="356" y="23"/>
                      </a:lnTo>
                      <a:lnTo>
                        <a:pt x="353" y="21"/>
                      </a:lnTo>
                      <a:lnTo>
                        <a:pt x="351" y="21"/>
                      </a:lnTo>
                      <a:lnTo>
                        <a:pt x="346" y="20"/>
                      </a:lnTo>
                      <a:lnTo>
                        <a:pt x="342" y="18"/>
                      </a:lnTo>
                      <a:lnTo>
                        <a:pt x="341" y="15"/>
                      </a:lnTo>
                      <a:lnTo>
                        <a:pt x="336" y="8"/>
                      </a:lnTo>
                      <a:lnTo>
                        <a:pt x="335" y="5"/>
                      </a:lnTo>
                      <a:lnTo>
                        <a:pt x="332" y="3"/>
                      </a:lnTo>
                      <a:lnTo>
                        <a:pt x="329" y="3"/>
                      </a:lnTo>
                      <a:lnTo>
                        <a:pt x="323" y="3"/>
                      </a:lnTo>
                      <a:lnTo>
                        <a:pt x="319" y="4"/>
                      </a:lnTo>
                      <a:lnTo>
                        <a:pt x="318" y="5"/>
                      </a:lnTo>
                      <a:lnTo>
                        <a:pt x="318" y="14"/>
                      </a:lnTo>
                      <a:lnTo>
                        <a:pt x="316" y="20"/>
                      </a:lnTo>
                      <a:lnTo>
                        <a:pt x="312" y="27"/>
                      </a:lnTo>
                      <a:lnTo>
                        <a:pt x="306" y="33"/>
                      </a:lnTo>
                      <a:lnTo>
                        <a:pt x="302" y="34"/>
                      </a:lnTo>
                      <a:lnTo>
                        <a:pt x="299" y="35"/>
                      </a:lnTo>
                      <a:lnTo>
                        <a:pt x="298" y="31"/>
                      </a:lnTo>
                      <a:lnTo>
                        <a:pt x="295" y="27"/>
                      </a:lnTo>
                      <a:lnTo>
                        <a:pt x="286" y="23"/>
                      </a:lnTo>
                      <a:lnTo>
                        <a:pt x="281" y="20"/>
                      </a:lnTo>
                      <a:lnTo>
                        <a:pt x="276" y="21"/>
                      </a:lnTo>
                      <a:lnTo>
                        <a:pt x="266" y="24"/>
                      </a:lnTo>
                      <a:lnTo>
                        <a:pt x="262" y="24"/>
                      </a:lnTo>
                      <a:lnTo>
                        <a:pt x="259" y="23"/>
                      </a:lnTo>
                      <a:lnTo>
                        <a:pt x="256" y="20"/>
                      </a:lnTo>
                      <a:lnTo>
                        <a:pt x="256" y="15"/>
                      </a:lnTo>
                      <a:lnTo>
                        <a:pt x="255" y="10"/>
                      </a:lnTo>
                      <a:lnTo>
                        <a:pt x="253" y="5"/>
                      </a:lnTo>
                      <a:lnTo>
                        <a:pt x="252" y="3"/>
                      </a:lnTo>
                      <a:lnTo>
                        <a:pt x="248" y="1"/>
                      </a:lnTo>
                      <a:lnTo>
                        <a:pt x="242" y="0"/>
                      </a:lnTo>
                      <a:lnTo>
                        <a:pt x="238" y="1"/>
                      </a:lnTo>
                      <a:lnTo>
                        <a:pt x="226" y="7"/>
                      </a:lnTo>
                      <a:lnTo>
                        <a:pt x="216" y="13"/>
                      </a:lnTo>
                      <a:lnTo>
                        <a:pt x="206" y="17"/>
                      </a:lnTo>
                      <a:lnTo>
                        <a:pt x="196" y="18"/>
                      </a:lnTo>
                      <a:lnTo>
                        <a:pt x="190" y="18"/>
                      </a:lnTo>
                      <a:lnTo>
                        <a:pt x="186" y="18"/>
                      </a:lnTo>
                      <a:lnTo>
                        <a:pt x="182" y="17"/>
                      </a:lnTo>
                      <a:lnTo>
                        <a:pt x="180" y="15"/>
                      </a:lnTo>
                      <a:lnTo>
                        <a:pt x="176" y="11"/>
                      </a:lnTo>
                      <a:lnTo>
                        <a:pt x="172" y="17"/>
                      </a:lnTo>
                      <a:lnTo>
                        <a:pt x="168" y="21"/>
                      </a:lnTo>
                      <a:lnTo>
                        <a:pt x="163" y="24"/>
                      </a:lnTo>
                      <a:lnTo>
                        <a:pt x="153" y="28"/>
                      </a:lnTo>
                      <a:lnTo>
                        <a:pt x="145" y="33"/>
                      </a:lnTo>
                      <a:lnTo>
                        <a:pt x="142" y="35"/>
                      </a:lnTo>
                      <a:lnTo>
                        <a:pt x="140" y="38"/>
                      </a:lnTo>
                      <a:lnTo>
                        <a:pt x="142" y="40"/>
                      </a:lnTo>
                      <a:lnTo>
                        <a:pt x="143" y="43"/>
                      </a:lnTo>
                      <a:lnTo>
                        <a:pt x="146" y="45"/>
                      </a:lnTo>
                      <a:lnTo>
                        <a:pt x="155" y="51"/>
                      </a:lnTo>
                      <a:lnTo>
                        <a:pt x="158" y="54"/>
                      </a:lnTo>
                      <a:lnTo>
                        <a:pt x="158" y="57"/>
                      </a:lnTo>
                      <a:lnTo>
                        <a:pt x="156" y="60"/>
                      </a:lnTo>
                      <a:lnTo>
                        <a:pt x="150" y="63"/>
                      </a:lnTo>
                      <a:lnTo>
                        <a:pt x="146" y="63"/>
                      </a:lnTo>
                      <a:lnTo>
                        <a:pt x="142" y="61"/>
                      </a:lnTo>
                      <a:lnTo>
                        <a:pt x="139" y="63"/>
                      </a:lnTo>
                      <a:lnTo>
                        <a:pt x="136" y="63"/>
                      </a:lnTo>
                      <a:lnTo>
                        <a:pt x="135" y="66"/>
                      </a:lnTo>
                      <a:lnTo>
                        <a:pt x="135" y="70"/>
                      </a:lnTo>
                      <a:lnTo>
                        <a:pt x="135" y="74"/>
                      </a:lnTo>
                      <a:lnTo>
                        <a:pt x="136" y="78"/>
                      </a:lnTo>
                      <a:lnTo>
                        <a:pt x="135" y="83"/>
                      </a:lnTo>
                      <a:lnTo>
                        <a:pt x="133" y="86"/>
                      </a:lnTo>
                      <a:lnTo>
                        <a:pt x="130" y="86"/>
                      </a:lnTo>
                      <a:lnTo>
                        <a:pt x="128" y="86"/>
                      </a:lnTo>
                      <a:lnTo>
                        <a:pt x="125" y="87"/>
                      </a:lnTo>
                      <a:lnTo>
                        <a:pt x="123" y="88"/>
                      </a:lnTo>
                      <a:lnTo>
                        <a:pt x="122" y="90"/>
                      </a:lnTo>
                      <a:lnTo>
                        <a:pt x="120" y="93"/>
                      </a:lnTo>
                      <a:lnTo>
                        <a:pt x="119" y="94"/>
                      </a:lnTo>
                      <a:lnTo>
                        <a:pt x="113" y="96"/>
                      </a:lnTo>
                      <a:lnTo>
                        <a:pt x="108" y="96"/>
                      </a:lnTo>
                      <a:lnTo>
                        <a:pt x="95" y="97"/>
                      </a:lnTo>
                      <a:lnTo>
                        <a:pt x="89" y="100"/>
                      </a:lnTo>
                      <a:lnTo>
                        <a:pt x="85" y="103"/>
                      </a:lnTo>
                      <a:lnTo>
                        <a:pt x="82" y="107"/>
                      </a:lnTo>
                      <a:lnTo>
                        <a:pt x="78" y="113"/>
                      </a:lnTo>
                      <a:lnTo>
                        <a:pt x="75" y="114"/>
                      </a:lnTo>
                      <a:lnTo>
                        <a:pt x="73" y="116"/>
                      </a:lnTo>
                      <a:lnTo>
                        <a:pt x="70" y="116"/>
                      </a:lnTo>
                      <a:lnTo>
                        <a:pt x="69" y="120"/>
                      </a:lnTo>
                      <a:lnTo>
                        <a:pt x="69" y="123"/>
                      </a:lnTo>
                      <a:lnTo>
                        <a:pt x="69" y="126"/>
                      </a:lnTo>
                      <a:lnTo>
                        <a:pt x="70" y="131"/>
                      </a:lnTo>
                      <a:lnTo>
                        <a:pt x="72" y="144"/>
                      </a:lnTo>
                      <a:lnTo>
                        <a:pt x="75" y="151"/>
                      </a:lnTo>
                      <a:lnTo>
                        <a:pt x="79" y="157"/>
                      </a:lnTo>
                      <a:lnTo>
                        <a:pt x="83" y="160"/>
                      </a:lnTo>
                      <a:lnTo>
                        <a:pt x="89" y="163"/>
                      </a:lnTo>
                      <a:lnTo>
                        <a:pt x="93" y="166"/>
                      </a:lnTo>
                      <a:lnTo>
                        <a:pt x="93" y="169"/>
                      </a:lnTo>
                      <a:lnTo>
                        <a:pt x="93" y="171"/>
                      </a:lnTo>
                      <a:lnTo>
                        <a:pt x="90" y="174"/>
                      </a:lnTo>
                      <a:lnTo>
                        <a:pt x="83" y="177"/>
                      </a:lnTo>
                      <a:lnTo>
                        <a:pt x="78" y="180"/>
                      </a:lnTo>
                      <a:lnTo>
                        <a:pt x="72" y="181"/>
                      </a:lnTo>
                      <a:lnTo>
                        <a:pt x="66" y="180"/>
                      </a:lnTo>
                      <a:lnTo>
                        <a:pt x="62" y="177"/>
                      </a:lnTo>
                      <a:lnTo>
                        <a:pt x="58" y="173"/>
                      </a:lnTo>
                      <a:lnTo>
                        <a:pt x="53" y="170"/>
                      </a:lnTo>
                      <a:lnTo>
                        <a:pt x="48" y="167"/>
                      </a:lnTo>
                      <a:lnTo>
                        <a:pt x="42" y="164"/>
                      </a:lnTo>
                      <a:lnTo>
                        <a:pt x="36" y="164"/>
                      </a:lnTo>
                      <a:lnTo>
                        <a:pt x="30" y="166"/>
                      </a:lnTo>
                      <a:lnTo>
                        <a:pt x="29" y="169"/>
                      </a:lnTo>
                      <a:lnTo>
                        <a:pt x="29" y="170"/>
                      </a:lnTo>
                      <a:lnTo>
                        <a:pt x="29" y="174"/>
                      </a:lnTo>
                      <a:lnTo>
                        <a:pt x="35" y="184"/>
                      </a:lnTo>
                      <a:lnTo>
                        <a:pt x="38" y="194"/>
                      </a:lnTo>
                      <a:lnTo>
                        <a:pt x="42" y="204"/>
                      </a:lnTo>
                      <a:lnTo>
                        <a:pt x="46" y="213"/>
                      </a:lnTo>
                      <a:lnTo>
                        <a:pt x="48" y="217"/>
                      </a:lnTo>
                      <a:lnTo>
                        <a:pt x="45" y="224"/>
                      </a:lnTo>
                      <a:lnTo>
                        <a:pt x="42" y="229"/>
                      </a:lnTo>
                      <a:lnTo>
                        <a:pt x="38" y="231"/>
                      </a:lnTo>
                      <a:lnTo>
                        <a:pt x="33" y="236"/>
                      </a:lnTo>
                      <a:lnTo>
                        <a:pt x="29" y="240"/>
                      </a:lnTo>
                      <a:lnTo>
                        <a:pt x="15" y="260"/>
                      </a:lnTo>
                      <a:lnTo>
                        <a:pt x="6" y="276"/>
                      </a:lnTo>
                      <a:lnTo>
                        <a:pt x="2" y="286"/>
                      </a:lnTo>
                      <a:lnTo>
                        <a:pt x="0" y="296"/>
                      </a:lnTo>
                      <a:lnTo>
                        <a:pt x="2" y="294"/>
                      </a:lnTo>
                      <a:lnTo>
                        <a:pt x="8" y="294"/>
                      </a:lnTo>
                      <a:lnTo>
                        <a:pt x="13" y="294"/>
                      </a:lnTo>
                      <a:lnTo>
                        <a:pt x="18" y="296"/>
                      </a:lnTo>
                      <a:lnTo>
                        <a:pt x="23" y="294"/>
                      </a:lnTo>
                      <a:lnTo>
                        <a:pt x="28" y="293"/>
                      </a:lnTo>
                      <a:lnTo>
                        <a:pt x="30" y="290"/>
                      </a:lnTo>
                      <a:lnTo>
                        <a:pt x="38" y="284"/>
                      </a:lnTo>
                      <a:lnTo>
                        <a:pt x="42" y="280"/>
                      </a:lnTo>
                      <a:lnTo>
                        <a:pt x="43" y="277"/>
                      </a:lnTo>
                      <a:lnTo>
                        <a:pt x="46" y="267"/>
                      </a:lnTo>
                      <a:lnTo>
                        <a:pt x="50" y="259"/>
                      </a:lnTo>
                      <a:lnTo>
                        <a:pt x="56" y="251"/>
                      </a:lnTo>
                      <a:lnTo>
                        <a:pt x="59" y="250"/>
                      </a:lnTo>
                      <a:lnTo>
                        <a:pt x="62" y="250"/>
                      </a:lnTo>
                      <a:lnTo>
                        <a:pt x="63" y="251"/>
                      </a:lnTo>
                      <a:lnTo>
                        <a:pt x="65" y="253"/>
                      </a:lnTo>
                      <a:lnTo>
                        <a:pt x="66" y="257"/>
                      </a:lnTo>
                      <a:lnTo>
                        <a:pt x="68" y="260"/>
                      </a:lnTo>
                      <a:lnTo>
                        <a:pt x="70" y="262"/>
                      </a:lnTo>
                      <a:lnTo>
                        <a:pt x="75" y="260"/>
                      </a:lnTo>
                      <a:lnTo>
                        <a:pt x="80" y="259"/>
                      </a:lnTo>
                      <a:lnTo>
                        <a:pt x="89" y="253"/>
                      </a:lnTo>
                      <a:lnTo>
                        <a:pt x="96" y="244"/>
                      </a:lnTo>
                      <a:lnTo>
                        <a:pt x="100" y="240"/>
                      </a:lnTo>
                      <a:lnTo>
                        <a:pt x="105" y="237"/>
                      </a:lnTo>
                      <a:lnTo>
                        <a:pt x="113" y="233"/>
                      </a:lnTo>
                      <a:lnTo>
                        <a:pt x="118" y="230"/>
                      </a:lnTo>
                      <a:lnTo>
                        <a:pt x="122" y="227"/>
                      </a:lnTo>
                      <a:lnTo>
                        <a:pt x="129" y="220"/>
                      </a:lnTo>
                      <a:lnTo>
                        <a:pt x="132" y="216"/>
                      </a:lnTo>
                      <a:lnTo>
                        <a:pt x="136" y="213"/>
                      </a:lnTo>
                      <a:lnTo>
                        <a:pt x="140" y="210"/>
                      </a:lnTo>
                      <a:lnTo>
                        <a:pt x="143" y="209"/>
                      </a:lnTo>
                      <a:lnTo>
                        <a:pt x="148" y="209"/>
                      </a:lnTo>
                      <a:lnTo>
                        <a:pt x="152" y="211"/>
                      </a:lnTo>
                      <a:lnTo>
                        <a:pt x="155" y="216"/>
                      </a:lnTo>
                      <a:lnTo>
                        <a:pt x="159" y="219"/>
                      </a:lnTo>
                      <a:lnTo>
                        <a:pt x="163" y="220"/>
                      </a:lnTo>
                      <a:lnTo>
                        <a:pt x="169" y="220"/>
                      </a:lnTo>
                      <a:lnTo>
                        <a:pt x="172" y="221"/>
                      </a:lnTo>
                      <a:lnTo>
                        <a:pt x="173" y="223"/>
                      </a:lnTo>
                      <a:lnTo>
                        <a:pt x="175" y="224"/>
                      </a:lnTo>
                      <a:lnTo>
                        <a:pt x="176" y="224"/>
                      </a:lnTo>
                      <a:lnTo>
                        <a:pt x="179" y="223"/>
                      </a:lnTo>
                      <a:lnTo>
                        <a:pt x="180" y="221"/>
                      </a:lnTo>
                      <a:lnTo>
                        <a:pt x="182" y="217"/>
                      </a:lnTo>
                      <a:lnTo>
                        <a:pt x="190" y="211"/>
                      </a:lnTo>
                      <a:lnTo>
                        <a:pt x="199" y="209"/>
                      </a:lnTo>
                      <a:lnTo>
                        <a:pt x="203" y="207"/>
                      </a:lnTo>
                      <a:lnTo>
                        <a:pt x="209" y="207"/>
                      </a:lnTo>
                      <a:lnTo>
                        <a:pt x="213" y="204"/>
                      </a:lnTo>
                      <a:lnTo>
                        <a:pt x="216" y="201"/>
                      </a:lnTo>
                      <a:lnTo>
                        <a:pt x="221" y="197"/>
                      </a:lnTo>
                      <a:lnTo>
                        <a:pt x="225" y="196"/>
                      </a:lnTo>
                      <a:lnTo>
                        <a:pt x="229" y="194"/>
                      </a:lnTo>
                      <a:lnTo>
                        <a:pt x="235" y="196"/>
                      </a:lnTo>
                      <a:lnTo>
                        <a:pt x="242" y="200"/>
                      </a:lnTo>
                      <a:lnTo>
                        <a:pt x="248" y="196"/>
                      </a:lnTo>
                      <a:lnTo>
                        <a:pt x="251" y="193"/>
                      </a:lnTo>
                      <a:lnTo>
                        <a:pt x="255" y="189"/>
                      </a:lnTo>
                      <a:lnTo>
                        <a:pt x="259" y="184"/>
                      </a:lnTo>
                      <a:lnTo>
                        <a:pt x="271" y="180"/>
                      </a:lnTo>
                      <a:lnTo>
                        <a:pt x="282" y="176"/>
                      </a:lnTo>
                      <a:lnTo>
                        <a:pt x="299" y="170"/>
                      </a:lnTo>
                      <a:lnTo>
                        <a:pt x="316" y="164"/>
                      </a:lnTo>
                      <a:lnTo>
                        <a:pt x="332" y="156"/>
                      </a:lnTo>
                      <a:lnTo>
                        <a:pt x="345" y="148"/>
                      </a:lnTo>
                      <a:lnTo>
                        <a:pt x="355" y="140"/>
                      </a:lnTo>
                      <a:lnTo>
                        <a:pt x="369" y="130"/>
                      </a:lnTo>
                      <a:lnTo>
                        <a:pt x="375" y="124"/>
                      </a:lnTo>
                      <a:lnTo>
                        <a:pt x="381" y="118"/>
                      </a:lnTo>
                      <a:lnTo>
                        <a:pt x="383" y="111"/>
                      </a:lnTo>
                      <a:lnTo>
                        <a:pt x="385" y="108"/>
                      </a:lnTo>
                      <a:lnTo>
                        <a:pt x="383" y="104"/>
                      </a:lnTo>
                      <a:lnTo>
                        <a:pt x="381" y="98"/>
                      </a:lnTo>
                      <a:lnTo>
                        <a:pt x="375" y="93"/>
                      </a:lnTo>
                      <a:lnTo>
                        <a:pt x="372" y="87"/>
                      </a:lnTo>
                      <a:lnTo>
                        <a:pt x="372" y="81"/>
                      </a:lnTo>
                      <a:lnTo>
                        <a:pt x="375" y="76"/>
                      </a:lnTo>
                      <a:lnTo>
                        <a:pt x="378" y="68"/>
                      </a:lnTo>
                      <a:lnTo>
                        <a:pt x="381" y="66"/>
                      </a:lnTo>
                      <a:lnTo>
                        <a:pt x="382" y="64"/>
                      </a:lnTo>
                      <a:lnTo>
                        <a:pt x="389" y="63"/>
                      </a:lnTo>
                      <a:lnTo>
                        <a:pt x="395" y="60"/>
                      </a:lnTo>
                      <a:lnTo>
                        <a:pt x="401" y="57"/>
                      </a:lnTo>
                      <a:lnTo>
                        <a:pt x="405" y="55"/>
                      </a:lnTo>
                      <a:lnTo>
                        <a:pt x="402" y="48"/>
                      </a:lnTo>
                      <a:lnTo>
                        <a:pt x="398" y="43"/>
                      </a:lnTo>
                      <a:lnTo>
                        <a:pt x="395" y="40"/>
                      </a:lnTo>
                      <a:lnTo>
                        <a:pt x="391" y="38"/>
                      </a:lnTo>
                      <a:lnTo>
                        <a:pt x="383" y="37"/>
                      </a:lnTo>
                      <a:lnTo>
                        <a:pt x="376" y="38"/>
                      </a:lnTo>
                      <a:lnTo>
                        <a:pt x="368" y="37"/>
                      </a:lnTo>
                      <a:close/>
                    </a:path>
                  </a:pathLst>
                </a:custGeom>
                <a:solidFill>
                  <a:srgbClr val="FFCC99">
                    <a:lumMod val="9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17" name="Freeform 63"/>
                <p:cNvSpPr>
                  <a:spLocks noChangeAspect="1"/>
                </p:cNvSpPr>
                <p:nvPr/>
              </p:nvSpPr>
              <p:spPr bwMode="auto">
                <a:xfrm>
                  <a:off x="3479130" y="3175847"/>
                  <a:ext cx="463015" cy="330056"/>
                </a:xfrm>
                <a:custGeom>
                  <a:avLst/>
                  <a:gdLst>
                    <a:gd name="T0" fmla="*/ 2147483647 w 260"/>
                    <a:gd name="T1" fmla="*/ 2147483647 h 150"/>
                    <a:gd name="T2" fmla="*/ 2147483647 w 260"/>
                    <a:gd name="T3" fmla="*/ 2147483647 h 150"/>
                    <a:gd name="T4" fmla="*/ 2147483647 w 260"/>
                    <a:gd name="T5" fmla="*/ 2147483647 h 150"/>
                    <a:gd name="T6" fmla="*/ 2147483647 w 260"/>
                    <a:gd name="T7" fmla="*/ 2147483647 h 150"/>
                    <a:gd name="T8" fmla="*/ 2147483647 w 260"/>
                    <a:gd name="T9" fmla="*/ 2147483647 h 150"/>
                    <a:gd name="T10" fmla="*/ 2147483647 w 260"/>
                    <a:gd name="T11" fmla="*/ 2147483647 h 150"/>
                    <a:gd name="T12" fmla="*/ 2147483647 w 260"/>
                    <a:gd name="T13" fmla="*/ 2147483647 h 150"/>
                    <a:gd name="T14" fmla="*/ 2147483647 w 260"/>
                    <a:gd name="T15" fmla="*/ 0 h 150"/>
                    <a:gd name="T16" fmla="*/ 2147483647 w 260"/>
                    <a:gd name="T17" fmla="*/ 2147483647 h 150"/>
                    <a:gd name="T18" fmla="*/ 0 w 260"/>
                    <a:gd name="T19" fmla="*/ 2147483647 h 150"/>
                    <a:gd name="T20" fmla="*/ 0 w 260"/>
                    <a:gd name="T21" fmla="*/ 2147483647 h 150"/>
                    <a:gd name="T22" fmla="*/ 2147483647 w 260"/>
                    <a:gd name="T23" fmla="*/ 2147483647 h 150"/>
                    <a:gd name="T24" fmla="*/ 2147483647 w 260"/>
                    <a:gd name="T25" fmla="*/ 2147483647 h 150"/>
                    <a:gd name="T26" fmla="*/ 2147483647 w 260"/>
                    <a:gd name="T27" fmla="*/ 2147483647 h 150"/>
                    <a:gd name="T28" fmla="*/ 2147483647 w 260"/>
                    <a:gd name="T29" fmla="*/ 2147483647 h 150"/>
                    <a:gd name="T30" fmla="*/ 2147483647 w 260"/>
                    <a:gd name="T31" fmla="*/ 2147483647 h 150"/>
                    <a:gd name="T32" fmla="*/ 2147483647 w 260"/>
                    <a:gd name="T33" fmla="*/ 2147483647 h 150"/>
                    <a:gd name="T34" fmla="*/ 2147483647 w 260"/>
                    <a:gd name="T35" fmla="*/ 2147483647 h 150"/>
                    <a:gd name="T36" fmla="*/ 2147483647 w 260"/>
                    <a:gd name="T37" fmla="*/ 2147483647 h 150"/>
                    <a:gd name="T38" fmla="*/ 2147483647 w 260"/>
                    <a:gd name="T39" fmla="*/ 2147483647 h 150"/>
                    <a:gd name="T40" fmla="*/ 2147483647 w 260"/>
                    <a:gd name="T41" fmla="*/ 2147483647 h 150"/>
                    <a:gd name="T42" fmla="*/ 2147483647 w 260"/>
                    <a:gd name="T43" fmla="*/ 2147483647 h 150"/>
                    <a:gd name="T44" fmla="*/ 2147483647 w 260"/>
                    <a:gd name="T45" fmla="*/ 2147483647 h 150"/>
                    <a:gd name="T46" fmla="*/ 2147483647 w 260"/>
                    <a:gd name="T47" fmla="*/ 2147483647 h 150"/>
                    <a:gd name="T48" fmla="*/ 2147483647 w 260"/>
                    <a:gd name="T49" fmla="*/ 2147483647 h 150"/>
                    <a:gd name="T50" fmla="*/ 2147483647 w 260"/>
                    <a:gd name="T51" fmla="*/ 2147483647 h 150"/>
                    <a:gd name="T52" fmla="*/ 2147483647 w 260"/>
                    <a:gd name="T53" fmla="*/ 2147483647 h 150"/>
                    <a:gd name="T54" fmla="*/ 2147483647 w 260"/>
                    <a:gd name="T55" fmla="*/ 2147483647 h 150"/>
                    <a:gd name="T56" fmla="*/ 2147483647 w 260"/>
                    <a:gd name="T57" fmla="*/ 2147483647 h 150"/>
                    <a:gd name="T58" fmla="*/ 2147483647 w 260"/>
                    <a:gd name="T59" fmla="*/ 2147483647 h 150"/>
                    <a:gd name="T60" fmla="*/ 2147483647 w 260"/>
                    <a:gd name="T61" fmla="*/ 2147483647 h 150"/>
                    <a:gd name="T62" fmla="*/ 2147483647 w 260"/>
                    <a:gd name="T63" fmla="*/ 2147483647 h 150"/>
                    <a:gd name="T64" fmla="*/ 2147483647 w 260"/>
                    <a:gd name="T65" fmla="*/ 2147483647 h 150"/>
                    <a:gd name="T66" fmla="*/ 2147483647 w 260"/>
                    <a:gd name="T67" fmla="*/ 2147483647 h 150"/>
                    <a:gd name="T68" fmla="*/ 2147483647 w 260"/>
                    <a:gd name="T69" fmla="*/ 2147483647 h 150"/>
                    <a:gd name="T70" fmla="*/ 2147483647 w 260"/>
                    <a:gd name="T71" fmla="*/ 2147483647 h 150"/>
                    <a:gd name="T72" fmla="*/ 2147483647 w 260"/>
                    <a:gd name="T73" fmla="*/ 2147483647 h 150"/>
                    <a:gd name="T74" fmla="*/ 2147483647 w 260"/>
                    <a:gd name="T75" fmla="*/ 2147483647 h 150"/>
                    <a:gd name="T76" fmla="*/ 2147483647 w 260"/>
                    <a:gd name="T77" fmla="*/ 2147483647 h 150"/>
                    <a:gd name="T78" fmla="*/ 2147483647 w 260"/>
                    <a:gd name="T79" fmla="*/ 2147483647 h 150"/>
                    <a:gd name="T80" fmla="*/ 2147483647 w 260"/>
                    <a:gd name="T81" fmla="*/ 2147483647 h 150"/>
                    <a:gd name="T82" fmla="*/ 2147483647 w 260"/>
                    <a:gd name="T83" fmla="*/ 2147483647 h 150"/>
                    <a:gd name="T84" fmla="*/ 2147483647 w 260"/>
                    <a:gd name="T85" fmla="*/ 2147483647 h 150"/>
                    <a:gd name="T86" fmla="*/ 2147483647 w 260"/>
                    <a:gd name="T87" fmla="*/ 2147483647 h 150"/>
                    <a:gd name="T88" fmla="*/ 2147483647 w 260"/>
                    <a:gd name="T89" fmla="*/ 2147483647 h 150"/>
                    <a:gd name="T90" fmla="*/ 2147483647 w 260"/>
                    <a:gd name="T91" fmla="*/ 2147483647 h 150"/>
                    <a:gd name="T92" fmla="*/ 2147483647 w 260"/>
                    <a:gd name="T93" fmla="*/ 2147483647 h 150"/>
                    <a:gd name="T94" fmla="*/ 2147483647 w 260"/>
                    <a:gd name="T95" fmla="*/ 2147483647 h 150"/>
                    <a:gd name="T96" fmla="*/ 2147483647 w 260"/>
                    <a:gd name="T97" fmla="*/ 2147483647 h 150"/>
                    <a:gd name="T98" fmla="*/ 2147483647 w 260"/>
                    <a:gd name="T99" fmla="*/ 2147483647 h 150"/>
                    <a:gd name="T100" fmla="*/ 2147483647 w 260"/>
                    <a:gd name="T101" fmla="*/ 2147483647 h 150"/>
                    <a:gd name="T102" fmla="*/ 2147483647 w 260"/>
                    <a:gd name="T103" fmla="*/ 2147483647 h 150"/>
                    <a:gd name="T104" fmla="*/ 2147483647 w 260"/>
                    <a:gd name="T105" fmla="*/ 2147483647 h 150"/>
                    <a:gd name="T106" fmla="*/ 2147483647 w 260"/>
                    <a:gd name="T107" fmla="*/ 2147483647 h 150"/>
                    <a:gd name="T108" fmla="*/ 2147483647 w 260"/>
                    <a:gd name="T109" fmla="*/ 2147483647 h 1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60"/>
                    <a:gd name="T166" fmla="*/ 0 h 150"/>
                    <a:gd name="T167" fmla="*/ 260 w 260"/>
                    <a:gd name="T168" fmla="*/ 150 h 15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60" h="150">
                      <a:moveTo>
                        <a:pt x="164" y="10"/>
                      </a:moveTo>
                      <a:lnTo>
                        <a:pt x="164" y="10"/>
                      </a:lnTo>
                      <a:lnTo>
                        <a:pt x="153" y="9"/>
                      </a:lnTo>
                      <a:lnTo>
                        <a:pt x="147" y="7"/>
                      </a:lnTo>
                      <a:lnTo>
                        <a:pt x="140" y="7"/>
                      </a:lnTo>
                      <a:lnTo>
                        <a:pt x="134" y="7"/>
                      </a:lnTo>
                      <a:lnTo>
                        <a:pt x="128" y="10"/>
                      </a:lnTo>
                      <a:lnTo>
                        <a:pt x="117" y="16"/>
                      </a:lnTo>
                      <a:lnTo>
                        <a:pt x="107" y="19"/>
                      </a:lnTo>
                      <a:lnTo>
                        <a:pt x="95" y="19"/>
                      </a:lnTo>
                      <a:lnTo>
                        <a:pt x="85" y="16"/>
                      </a:lnTo>
                      <a:lnTo>
                        <a:pt x="81" y="15"/>
                      </a:lnTo>
                      <a:lnTo>
                        <a:pt x="75" y="16"/>
                      </a:lnTo>
                      <a:lnTo>
                        <a:pt x="62" y="17"/>
                      </a:lnTo>
                      <a:lnTo>
                        <a:pt x="52" y="17"/>
                      </a:lnTo>
                      <a:lnTo>
                        <a:pt x="42" y="15"/>
                      </a:lnTo>
                      <a:lnTo>
                        <a:pt x="31" y="7"/>
                      </a:lnTo>
                      <a:lnTo>
                        <a:pt x="21" y="2"/>
                      </a:lnTo>
                      <a:lnTo>
                        <a:pt x="17" y="0"/>
                      </a:lnTo>
                      <a:lnTo>
                        <a:pt x="11" y="2"/>
                      </a:lnTo>
                      <a:lnTo>
                        <a:pt x="5" y="5"/>
                      </a:lnTo>
                      <a:lnTo>
                        <a:pt x="0" y="7"/>
                      </a:lnTo>
                      <a:lnTo>
                        <a:pt x="0" y="10"/>
                      </a:lnTo>
                      <a:lnTo>
                        <a:pt x="0" y="20"/>
                      </a:lnTo>
                      <a:lnTo>
                        <a:pt x="0" y="26"/>
                      </a:lnTo>
                      <a:lnTo>
                        <a:pt x="0" y="30"/>
                      </a:lnTo>
                      <a:lnTo>
                        <a:pt x="5" y="32"/>
                      </a:lnTo>
                      <a:lnTo>
                        <a:pt x="11" y="35"/>
                      </a:lnTo>
                      <a:lnTo>
                        <a:pt x="20" y="40"/>
                      </a:lnTo>
                      <a:lnTo>
                        <a:pt x="27" y="46"/>
                      </a:lnTo>
                      <a:lnTo>
                        <a:pt x="31" y="50"/>
                      </a:lnTo>
                      <a:lnTo>
                        <a:pt x="35" y="55"/>
                      </a:lnTo>
                      <a:lnTo>
                        <a:pt x="38" y="56"/>
                      </a:lnTo>
                      <a:lnTo>
                        <a:pt x="41" y="56"/>
                      </a:lnTo>
                      <a:lnTo>
                        <a:pt x="44" y="56"/>
                      </a:lnTo>
                      <a:lnTo>
                        <a:pt x="45" y="59"/>
                      </a:lnTo>
                      <a:lnTo>
                        <a:pt x="48" y="63"/>
                      </a:lnTo>
                      <a:lnTo>
                        <a:pt x="50" y="67"/>
                      </a:lnTo>
                      <a:lnTo>
                        <a:pt x="50" y="73"/>
                      </a:lnTo>
                      <a:lnTo>
                        <a:pt x="51" y="79"/>
                      </a:lnTo>
                      <a:lnTo>
                        <a:pt x="55" y="83"/>
                      </a:lnTo>
                      <a:lnTo>
                        <a:pt x="58" y="86"/>
                      </a:lnTo>
                      <a:lnTo>
                        <a:pt x="68" y="92"/>
                      </a:lnTo>
                      <a:lnTo>
                        <a:pt x="71" y="93"/>
                      </a:lnTo>
                      <a:lnTo>
                        <a:pt x="74" y="98"/>
                      </a:lnTo>
                      <a:lnTo>
                        <a:pt x="75" y="102"/>
                      </a:lnTo>
                      <a:lnTo>
                        <a:pt x="74" y="109"/>
                      </a:lnTo>
                      <a:lnTo>
                        <a:pt x="71" y="113"/>
                      </a:lnTo>
                      <a:lnTo>
                        <a:pt x="67" y="118"/>
                      </a:lnTo>
                      <a:lnTo>
                        <a:pt x="60" y="125"/>
                      </a:lnTo>
                      <a:lnTo>
                        <a:pt x="58" y="126"/>
                      </a:lnTo>
                      <a:lnTo>
                        <a:pt x="62" y="130"/>
                      </a:lnTo>
                      <a:lnTo>
                        <a:pt x="64" y="132"/>
                      </a:lnTo>
                      <a:lnTo>
                        <a:pt x="68" y="133"/>
                      </a:lnTo>
                      <a:lnTo>
                        <a:pt x="72" y="133"/>
                      </a:lnTo>
                      <a:lnTo>
                        <a:pt x="78" y="133"/>
                      </a:lnTo>
                      <a:lnTo>
                        <a:pt x="88" y="132"/>
                      </a:lnTo>
                      <a:lnTo>
                        <a:pt x="98" y="128"/>
                      </a:lnTo>
                      <a:lnTo>
                        <a:pt x="108" y="122"/>
                      </a:lnTo>
                      <a:lnTo>
                        <a:pt x="120" y="116"/>
                      </a:lnTo>
                      <a:lnTo>
                        <a:pt x="124" y="115"/>
                      </a:lnTo>
                      <a:lnTo>
                        <a:pt x="130" y="116"/>
                      </a:lnTo>
                      <a:lnTo>
                        <a:pt x="134" y="118"/>
                      </a:lnTo>
                      <a:lnTo>
                        <a:pt x="135" y="120"/>
                      </a:lnTo>
                      <a:lnTo>
                        <a:pt x="137" y="125"/>
                      </a:lnTo>
                      <a:lnTo>
                        <a:pt x="138" y="130"/>
                      </a:lnTo>
                      <a:lnTo>
                        <a:pt x="138" y="135"/>
                      </a:lnTo>
                      <a:lnTo>
                        <a:pt x="141" y="138"/>
                      </a:lnTo>
                      <a:lnTo>
                        <a:pt x="144" y="139"/>
                      </a:lnTo>
                      <a:lnTo>
                        <a:pt x="148" y="139"/>
                      </a:lnTo>
                      <a:lnTo>
                        <a:pt x="158" y="136"/>
                      </a:lnTo>
                      <a:lnTo>
                        <a:pt x="163" y="135"/>
                      </a:lnTo>
                      <a:lnTo>
                        <a:pt x="168" y="138"/>
                      </a:lnTo>
                      <a:lnTo>
                        <a:pt x="177" y="142"/>
                      </a:lnTo>
                      <a:lnTo>
                        <a:pt x="180" y="146"/>
                      </a:lnTo>
                      <a:lnTo>
                        <a:pt x="181" y="150"/>
                      </a:lnTo>
                      <a:lnTo>
                        <a:pt x="184" y="149"/>
                      </a:lnTo>
                      <a:lnTo>
                        <a:pt x="188" y="148"/>
                      </a:lnTo>
                      <a:lnTo>
                        <a:pt x="194" y="142"/>
                      </a:lnTo>
                      <a:lnTo>
                        <a:pt x="198" y="135"/>
                      </a:lnTo>
                      <a:lnTo>
                        <a:pt x="200" y="129"/>
                      </a:lnTo>
                      <a:lnTo>
                        <a:pt x="200" y="120"/>
                      </a:lnTo>
                      <a:lnTo>
                        <a:pt x="201" y="119"/>
                      </a:lnTo>
                      <a:lnTo>
                        <a:pt x="205" y="118"/>
                      </a:lnTo>
                      <a:lnTo>
                        <a:pt x="211" y="118"/>
                      </a:lnTo>
                      <a:lnTo>
                        <a:pt x="214" y="118"/>
                      </a:lnTo>
                      <a:lnTo>
                        <a:pt x="217" y="120"/>
                      </a:lnTo>
                      <a:lnTo>
                        <a:pt x="218" y="123"/>
                      </a:lnTo>
                      <a:lnTo>
                        <a:pt x="223" y="130"/>
                      </a:lnTo>
                      <a:lnTo>
                        <a:pt x="224" y="133"/>
                      </a:lnTo>
                      <a:lnTo>
                        <a:pt x="228" y="135"/>
                      </a:lnTo>
                      <a:lnTo>
                        <a:pt x="231" y="136"/>
                      </a:lnTo>
                      <a:lnTo>
                        <a:pt x="235" y="136"/>
                      </a:lnTo>
                      <a:lnTo>
                        <a:pt x="238" y="138"/>
                      </a:lnTo>
                      <a:lnTo>
                        <a:pt x="241" y="139"/>
                      </a:lnTo>
                      <a:lnTo>
                        <a:pt x="248" y="132"/>
                      </a:lnTo>
                      <a:lnTo>
                        <a:pt x="254" y="123"/>
                      </a:lnTo>
                      <a:lnTo>
                        <a:pt x="255" y="119"/>
                      </a:lnTo>
                      <a:lnTo>
                        <a:pt x="257" y="115"/>
                      </a:lnTo>
                      <a:lnTo>
                        <a:pt x="257" y="110"/>
                      </a:lnTo>
                      <a:lnTo>
                        <a:pt x="254" y="106"/>
                      </a:lnTo>
                      <a:lnTo>
                        <a:pt x="250" y="103"/>
                      </a:lnTo>
                      <a:lnTo>
                        <a:pt x="245" y="102"/>
                      </a:lnTo>
                      <a:lnTo>
                        <a:pt x="240" y="99"/>
                      </a:lnTo>
                      <a:lnTo>
                        <a:pt x="235" y="98"/>
                      </a:lnTo>
                      <a:lnTo>
                        <a:pt x="228" y="90"/>
                      </a:lnTo>
                      <a:lnTo>
                        <a:pt x="225" y="88"/>
                      </a:lnTo>
                      <a:lnTo>
                        <a:pt x="220" y="85"/>
                      </a:lnTo>
                      <a:lnTo>
                        <a:pt x="208" y="82"/>
                      </a:lnTo>
                      <a:lnTo>
                        <a:pt x="197" y="78"/>
                      </a:lnTo>
                      <a:lnTo>
                        <a:pt x="191" y="75"/>
                      </a:lnTo>
                      <a:lnTo>
                        <a:pt x="185" y="70"/>
                      </a:lnTo>
                      <a:lnTo>
                        <a:pt x="183" y="66"/>
                      </a:lnTo>
                      <a:lnTo>
                        <a:pt x="181" y="60"/>
                      </a:lnTo>
                      <a:lnTo>
                        <a:pt x="181" y="56"/>
                      </a:lnTo>
                      <a:lnTo>
                        <a:pt x="185" y="53"/>
                      </a:lnTo>
                      <a:lnTo>
                        <a:pt x="190" y="52"/>
                      </a:lnTo>
                      <a:lnTo>
                        <a:pt x="195" y="50"/>
                      </a:lnTo>
                      <a:lnTo>
                        <a:pt x="208" y="50"/>
                      </a:lnTo>
                      <a:lnTo>
                        <a:pt x="215" y="50"/>
                      </a:lnTo>
                      <a:lnTo>
                        <a:pt x="220" y="49"/>
                      </a:lnTo>
                      <a:lnTo>
                        <a:pt x="234" y="45"/>
                      </a:lnTo>
                      <a:lnTo>
                        <a:pt x="241" y="42"/>
                      </a:lnTo>
                      <a:lnTo>
                        <a:pt x="250" y="40"/>
                      </a:lnTo>
                      <a:lnTo>
                        <a:pt x="260" y="39"/>
                      </a:lnTo>
                      <a:lnTo>
                        <a:pt x="250" y="33"/>
                      </a:lnTo>
                      <a:lnTo>
                        <a:pt x="238" y="29"/>
                      </a:lnTo>
                      <a:lnTo>
                        <a:pt x="215" y="22"/>
                      </a:lnTo>
                      <a:lnTo>
                        <a:pt x="190" y="16"/>
                      </a:lnTo>
                      <a:lnTo>
                        <a:pt x="164" y="10"/>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18" name="Freeform 64"/>
                <p:cNvSpPr>
                  <a:spLocks noChangeAspect="1"/>
                </p:cNvSpPr>
                <p:nvPr/>
              </p:nvSpPr>
              <p:spPr bwMode="auto">
                <a:xfrm>
                  <a:off x="3471229" y="2772921"/>
                  <a:ext cx="600496" cy="488655"/>
                </a:xfrm>
                <a:custGeom>
                  <a:avLst/>
                  <a:gdLst>
                    <a:gd name="T0" fmla="*/ 2147483647 w 338"/>
                    <a:gd name="T1" fmla="*/ 2147483647 h 225"/>
                    <a:gd name="T2" fmla="*/ 2147483647 w 338"/>
                    <a:gd name="T3" fmla="*/ 2147483647 h 225"/>
                    <a:gd name="T4" fmla="*/ 2147483647 w 338"/>
                    <a:gd name="T5" fmla="*/ 2147483647 h 225"/>
                    <a:gd name="T6" fmla="*/ 2147483647 w 338"/>
                    <a:gd name="T7" fmla="*/ 2147483647 h 225"/>
                    <a:gd name="T8" fmla="*/ 2147483647 w 338"/>
                    <a:gd name="T9" fmla="*/ 2147483647 h 225"/>
                    <a:gd name="T10" fmla="*/ 2147483647 w 338"/>
                    <a:gd name="T11" fmla="*/ 2147483647 h 225"/>
                    <a:gd name="T12" fmla="*/ 2147483647 w 338"/>
                    <a:gd name="T13" fmla="*/ 2147483647 h 225"/>
                    <a:gd name="T14" fmla="*/ 2147483647 w 338"/>
                    <a:gd name="T15" fmla="*/ 2147483647 h 225"/>
                    <a:gd name="T16" fmla="*/ 2147483647 w 338"/>
                    <a:gd name="T17" fmla="*/ 2147483647 h 225"/>
                    <a:gd name="T18" fmla="*/ 2147483647 w 338"/>
                    <a:gd name="T19" fmla="*/ 2147483647 h 225"/>
                    <a:gd name="T20" fmla="*/ 2147483647 w 338"/>
                    <a:gd name="T21" fmla="*/ 2147483647 h 225"/>
                    <a:gd name="T22" fmla="*/ 2147483647 w 338"/>
                    <a:gd name="T23" fmla="*/ 2147483647 h 225"/>
                    <a:gd name="T24" fmla="*/ 2147483647 w 338"/>
                    <a:gd name="T25" fmla="*/ 2147483647 h 225"/>
                    <a:gd name="T26" fmla="*/ 2147483647 w 338"/>
                    <a:gd name="T27" fmla="*/ 2147483647 h 225"/>
                    <a:gd name="T28" fmla="*/ 2147483647 w 338"/>
                    <a:gd name="T29" fmla="*/ 2147483647 h 225"/>
                    <a:gd name="T30" fmla="*/ 2147483647 w 338"/>
                    <a:gd name="T31" fmla="*/ 2147483647 h 225"/>
                    <a:gd name="T32" fmla="*/ 2147483647 w 338"/>
                    <a:gd name="T33" fmla="*/ 2147483647 h 225"/>
                    <a:gd name="T34" fmla="*/ 2147483647 w 338"/>
                    <a:gd name="T35" fmla="*/ 2147483647 h 225"/>
                    <a:gd name="T36" fmla="*/ 2147483647 w 338"/>
                    <a:gd name="T37" fmla="*/ 2147483647 h 225"/>
                    <a:gd name="T38" fmla="*/ 2147483647 w 338"/>
                    <a:gd name="T39" fmla="*/ 0 h 225"/>
                    <a:gd name="T40" fmla="*/ 2147483647 w 338"/>
                    <a:gd name="T41" fmla="*/ 2147483647 h 225"/>
                    <a:gd name="T42" fmla="*/ 2147483647 w 338"/>
                    <a:gd name="T43" fmla="*/ 2147483647 h 225"/>
                    <a:gd name="T44" fmla="*/ 2147483647 w 338"/>
                    <a:gd name="T45" fmla="*/ 2147483647 h 225"/>
                    <a:gd name="T46" fmla="*/ 2147483647 w 338"/>
                    <a:gd name="T47" fmla="*/ 2147483647 h 225"/>
                    <a:gd name="T48" fmla="*/ 2147483647 w 338"/>
                    <a:gd name="T49" fmla="*/ 2147483647 h 225"/>
                    <a:gd name="T50" fmla="*/ 2147483647 w 338"/>
                    <a:gd name="T51" fmla="*/ 2147483647 h 225"/>
                    <a:gd name="T52" fmla="*/ 2147483647 w 338"/>
                    <a:gd name="T53" fmla="*/ 2147483647 h 225"/>
                    <a:gd name="T54" fmla="*/ 2147483647 w 338"/>
                    <a:gd name="T55" fmla="*/ 2147483647 h 225"/>
                    <a:gd name="T56" fmla="*/ 2147483647 w 338"/>
                    <a:gd name="T57" fmla="*/ 2147483647 h 225"/>
                    <a:gd name="T58" fmla="*/ 2147483647 w 338"/>
                    <a:gd name="T59" fmla="*/ 2147483647 h 225"/>
                    <a:gd name="T60" fmla="*/ 2147483647 w 338"/>
                    <a:gd name="T61" fmla="*/ 2147483647 h 225"/>
                    <a:gd name="T62" fmla="*/ 2147483647 w 338"/>
                    <a:gd name="T63" fmla="*/ 2147483647 h 225"/>
                    <a:gd name="T64" fmla="*/ 2147483647 w 338"/>
                    <a:gd name="T65" fmla="*/ 2147483647 h 225"/>
                    <a:gd name="T66" fmla="*/ 2147483647 w 338"/>
                    <a:gd name="T67" fmla="*/ 2147483647 h 225"/>
                    <a:gd name="T68" fmla="*/ 2147483647 w 338"/>
                    <a:gd name="T69" fmla="*/ 2147483647 h 225"/>
                    <a:gd name="T70" fmla="*/ 2147483647 w 338"/>
                    <a:gd name="T71" fmla="*/ 2147483647 h 225"/>
                    <a:gd name="T72" fmla="*/ 2147483647 w 338"/>
                    <a:gd name="T73" fmla="*/ 2147483647 h 225"/>
                    <a:gd name="T74" fmla="*/ 2147483647 w 338"/>
                    <a:gd name="T75" fmla="*/ 2147483647 h 225"/>
                    <a:gd name="T76" fmla="*/ 2147483647 w 338"/>
                    <a:gd name="T77" fmla="*/ 2147483647 h 225"/>
                    <a:gd name="T78" fmla="*/ 2147483647 w 338"/>
                    <a:gd name="T79" fmla="*/ 2147483647 h 225"/>
                    <a:gd name="T80" fmla="*/ 2147483647 w 338"/>
                    <a:gd name="T81" fmla="*/ 2147483647 h 225"/>
                    <a:gd name="T82" fmla="*/ 2147483647 w 338"/>
                    <a:gd name="T83" fmla="*/ 2147483647 h 225"/>
                    <a:gd name="T84" fmla="*/ 2147483647 w 338"/>
                    <a:gd name="T85" fmla="*/ 2147483647 h 225"/>
                    <a:gd name="T86" fmla="*/ 2147483647 w 338"/>
                    <a:gd name="T87" fmla="*/ 2147483647 h 225"/>
                    <a:gd name="T88" fmla="*/ 2147483647 w 338"/>
                    <a:gd name="T89" fmla="*/ 2147483647 h 225"/>
                    <a:gd name="T90" fmla="*/ 2147483647 w 338"/>
                    <a:gd name="T91" fmla="*/ 2147483647 h 225"/>
                    <a:gd name="T92" fmla="*/ 2147483647 w 338"/>
                    <a:gd name="T93" fmla="*/ 2147483647 h 225"/>
                    <a:gd name="T94" fmla="*/ 2147483647 w 338"/>
                    <a:gd name="T95" fmla="*/ 2147483647 h 225"/>
                    <a:gd name="T96" fmla="*/ 2147483647 w 338"/>
                    <a:gd name="T97" fmla="*/ 2147483647 h 225"/>
                    <a:gd name="T98" fmla="*/ 2147483647 w 338"/>
                    <a:gd name="T99" fmla="*/ 2147483647 h 225"/>
                    <a:gd name="T100" fmla="*/ 2147483647 w 338"/>
                    <a:gd name="T101" fmla="*/ 2147483647 h 225"/>
                    <a:gd name="T102" fmla="*/ 2147483647 w 338"/>
                    <a:gd name="T103" fmla="*/ 2147483647 h 225"/>
                    <a:gd name="T104" fmla="*/ 2147483647 w 338"/>
                    <a:gd name="T105" fmla="*/ 2147483647 h 225"/>
                    <a:gd name="T106" fmla="*/ 2147483647 w 338"/>
                    <a:gd name="T107" fmla="*/ 2147483647 h 225"/>
                    <a:gd name="T108" fmla="*/ 2147483647 w 338"/>
                    <a:gd name="T109" fmla="*/ 2147483647 h 22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38"/>
                    <a:gd name="T166" fmla="*/ 0 h 225"/>
                    <a:gd name="T167" fmla="*/ 338 w 338"/>
                    <a:gd name="T168" fmla="*/ 225 h 22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38" h="225">
                      <a:moveTo>
                        <a:pt x="338" y="55"/>
                      </a:moveTo>
                      <a:lnTo>
                        <a:pt x="338" y="55"/>
                      </a:lnTo>
                      <a:lnTo>
                        <a:pt x="335" y="53"/>
                      </a:lnTo>
                      <a:lnTo>
                        <a:pt x="330" y="53"/>
                      </a:lnTo>
                      <a:lnTo>
                        <a:pt x="325" y="52"/>
                      </a:lnTo>
                      <a:lnTo>
                        <a:pt x="319" y="49"/>
                      </a:lnTo>
                      <a:lnTo>
                        <a:pt x="316" y="49"/>
                      </a:lnTo>
                      <a:lnTo>
                        <a:pt x="313" y="50"/>
                      </a:lnTo>
                      <a:lnTo>
                        <a:pt x="300" y="56"/>
                      </a:lnTo>
                      <a:lnTo>
                        <a:pt x="288" y="59"/>
                      </a:lnTo>
                      <a:lnTo>
                        <a:pt x="280" y="60"/>
                      </a:lnTo>
                      <a:lnTo>
                        <a:pt x="275" y="60"/>
                      </a:lnTo>
                      <a:lnTo>
                        <a:pt x="269" y="60"/>
                      </a:lnTo>
                      <a:lnTo>
                        <a:pt x="265" y="57"/>
                      </a:lnTo>
                      <a:lnTo>
                        <a:pt x="260" y="57"/>
                      </a:lnTo>
                      <a:lnTo>
                        <a:pt x="258" y="59"/>
                      </a:lnTo>
                      <a:lnTo>
                        <a:pt x="250" y="60"/>
                      </a:lnTo>
                      <a:lnTo>
                        <a:pt x="246" y="60"/>
                      </a:lnTo>
                      <a:lnTo>
                        <a:pt x="243" y="57"/>
                      </a:lnTo>
                      <a:lnTo>
                        <a:pt x="238" y="56"/>
                      </a:lnTo>
                      <a:lnTo>
                        <a:pt x="232" y="56"/>
                      </a:lnTo>
                      <a:lnTo>
                        <a:pt x="228" y="57"/>
                      </a:lnTo>
                      <a:lnTo>
                        <a:pt x="225" y="60"/>
                      </a:lnTo>
                      <a:lnTo>
                        <a:pt x="222" y="62"/>
                      </a:lnTo>
                      <a:lnTo>
                        <a:pt x="218" y="60"/>
                      </a:lnTo>
                      <a:lnTo>
                        <a:pt x="212" y="59"/>
                      </a:lnTo>
                      <a:lnTo>
                        <a:pt x="208" y="56"/>
                      </a:lnTo>
                      <a:lnTo>
                        <a:pt x="203" y="53"/>
                      </a:lnTo>
                      <a:lnTo>
                        <a:pt x="199" y="50"/>
                      </a:lnTo>
                      <a:lnTo>
                        <a:pt x="195" y="49"/>
                      </a:lnTo>
                      <a:lnTo>
                        <a:pt x="190" y="49"/>
                      </a:lnTo>
                      <a:lnTo>
                        <a:pt x="182" y="50"/>
                      </a:lnTo>
                      <a:lnTo>
                        <a:pt x="172" y="50"/>
                      </a:lnTo>
                      <a:lnTo>
                        <a:pt x="168" y="50"/>
                      </a:lnTo>
                      <a:lnTo>
                        <a:pt x="165" y="49"/>
                      </a:lnTo>
                      <a:lnTo>
                        <a:pt x="159" y="45"/>
                      </a:lnTo>
                      <a:lnTo>
                        <a:pt x="153" y="40"/>
                      </a:lnTo>
                      <a:lnTo>
                        <a:pt x="149" y="37"/>
                      </a:lnTo>
                      <a:lnTo>
                        <a:pt x="145" y="37"/>
                      </a:lnTo>
                      <a:lnTo>
                        <a:pt x="142" y="39"/>
                      </a:lnTo>
                      <a:lnTo>
                        <a:pt x="139" y="40"/>
                      </a:lnTo>
                      <a:lnTo>
                        <a:pt x="138" y="40"/>
                      </a:lnTo>
                      <a:lnTo>
                        <a:pt x="136" y="40"/>
                      </a:lnTo>
                      <a:lnTo>
                        <a:pt x="132" y="39"/>
                      </a:lnTo>
                      <a:lnTo>
                        <a:pt x="129" y="36"/>
                      </a:lnTo>
                      <a:lnTo>
                        <a:pt x="125" y="33"/>
                      </a:lnTo>
                      <a:lnTo>
                        <a:pt x="119" y="33"/>
                      </a:lnTo>
                      <a:lnTo>
                        <a:pt x="105" y="32"/>
                      </a:lnTo>
                      <a:lnTo>
                        <a:pt x="99" y="32"/>
                      </a:lnTo>
                      <a:lnTo>
                        <a:pt x="93" y="30"/>
                      </a:lnTo>
                      <a:lnTo>
                        <a:pt x="87" y="27"/>
                      </a:lnTo>
                      <a:lnTo>
                        <a:pt x="85" y="23"/>
                      </a:lnTo>
                      <a:lnTo>
                        <a:pt x="83" y="20"/>
                      </a:lnTo>
                      <a:lnTo>
                        <a:pt x="83" y="16"/>
                      </a:lnTo>
                      <a:lnTo>
                        <a:pt x="82" y="13"/>
                      </a:lnTo>
                      <a:lnTo>
                        <a:pt x="80" y="10"/>
                      </a:lnTo>
                      <a:lnTo>
                        <a:pt x="77" y="9"/>
                      </a:lnTo>
                      <a:lnTo>
                        <a:pt x="75" y="9"/>
                      </a:lnTo>
                      <a:lnTo>
                        <a:pt x="67" y="9"/>
                      </a:lnTo>
                      <a:lnTo>
                        <a:pt x="60" y="6"/>
                      </a:lnTo>
                      <a:lnTo>
                        <a:pt x="53" y="3"/>
                      </a:lnTo>
                      <a:lnTo>
                        <a:pt x="47" y="0"/>
                      </a:lnTo>
                      <a:lnTo>
                        <a:pt x="43" y="0"/>
                      </a:lnTo>
                      <a:lnTo>
                        <a:pt x="40" y="2"/>
                      </a:lnTo>
                      <a:lnTo>
                        <a:pt x="37" y="3"/>
                      </a:lnTo>
                      <a:lnTo>
                        <a:pt x="35" y="5"/>
                      </a:lnTo>
                      <a:lnTo>
                        <a:pt x="29" y="5"/>
                      </a:lnTo>
                      <a:lnTo>
                        <a:pt x="45" y="17"/>
                      </a:lnTo>
                      <a:lnTo>
                        <a:pt x="62" y="29"/>
                      </a:lnTo>
                      <a:lnTo>
                        <a:pt x="66" y="33"/>
                      </a:lnTo>
                      <a:lnTo>
                        <a:pt x="69" y="36"/>
                      </a:lnTo>
                      <a:lnTo>
                        <a:pt x="70" y="40"/>
                      </a:lnTo>
                      <a:lnTo>
                        <a:pt x="69" y="46"/>
                      </a:lnTo>
                      <a:lnTo>
                        <a:pt x="65" y="50"/>
                      </a:lnTo>
                      <a:lnTo>
                        <a:pt x="60" y="52"/>
                      </a:lnTo>
                      <a:lnTo>
                        <a:pt x="56" y="55"/>
                      </a:lnTo>
                      <a:lnTo>
                        <a:pt x="53" y="57"/>
                      </a:lnTo>
                      <a:lnTo>
                        <a:pt x="50" y="63"/>
                      </a:lnTo>
                      <a:lnTo>
                        <a:pt x="49" y="69"/>
                      </a:lnTo>
                      <a:lnTo>
                        <a:pt x="49" y="75"/>
                      </a:lnTo>
                      <a:lnTo>
                        <a:pt x="52" y="80"/>
                      </a:lnTo>
                      <a:lnTo>
                        <a:pt x="53" y="83"/>
                      </a:lnTo>
                      <a:lnTo>
                        <a:pt x="56" y="85"/>
                      </a:lnTo>
                      <a:lnTo>
                        <a:pt x="63" y="88"/>
                      </a:lnTo>
                      <a:lnTo>
                        <a:pt x="70" y="89"/>
                      </a:lnTo>
                      <a:lnTo>
                        <a:pt x="76" y="93"/>
                      </a:lnTo>
                      <a:lnTo>
                        <a:pt x="80" y="96"/>
                      </a:lnTo>
                      <a:lnTo>
                        <a:pt x="79" y="100"/>
                      </a:lnTo>
                      <a:lnTo>
                        <a:pt x="76" y="102"/>
                      </a:lnTo>
                      <a:lnTo>
                        <a:pt x="72" y="103"/>
                      </a:lnTo>
                      <a:lnTo>
                        <a:pt x="60" y="106"/>
                      </a:lnTo>
                      <a:lnTo>
                        <a:pt x="50" y="108"/>
                      </a:lnTo>
                      <a:lnTo>
                        <a:pt x="46" y="112"/>
                      </a:lnTo>
                      <a:lnTo>
                        <a:pt x="43" y="115"/>
                      </a:lnTo>
                      <a:lnTo>
                        <a:pt x="42" y="119"/>
                      </a:lnTo>
                      <a:lnTo>
                        <a:pt x="39" y="125"/>
                      </a:lnTo>
                      <a:lnTo>
                        <a:pt x="36" y="129"/>
                      </a:lnTo>
                      <a:lnTo>
                        <a:pt x="30" y="132"/>
                      </a:lnTo>
                      <a:lnTo>
                        <a:pt x="19" y="138"/>
                      </a:lnTo>
                      <a:lnTo>
                        <a:pt x="7" y="142"/>
                      </a:lnTo>
                      <a:lnTo>
                        <a:pt x="3" y="146"/>
                      </a:lnTo>
                      <a:lnTo>
                        <a:pt x="0" y="150"/>
                      </a:lnTo>
                      <a:lnTo>
                        <a:pt x="0" y="155"/>
                      </a:lnTo>
                      <a:lnTo>
                        <a:pt x="3" y="162"/>
                      </a:lnTo>
                      <a:lnTo>
                        <a:pt x="6" y="168"/>
                      </a:lnTo>
                      <a:lnTo>
                        <a:pt x="7" y="173"/>
                      </a:lnTo>
                      <a:lnTo>
                        <a:pt x="7" y="179"/>
                      </a:lnTo>
                      <a:lnTo>
                        <a:pt x="7" y="183"/>
                      </a:lnTo>
                      <a:lnTo>
                        <a:pt x="5" y="193"/>
                      </a:lnTo>
                      <a:lnTo>
                        <a:pt x="10" y="191"/>
                      </a:lnTo>
                      <a:lnTo>
                        <a:pt x="16" y="188"/>
                      </a:lnTo>
                      <a:lnTo>
                        <a:pt x="22" y="186"/>
                      </a:lnTo>
                      <a:lnTo>
                        <a:pt x="26" y="188"/>
                      </a:lnTo>
                      <a:lnTo>
                        <a:pt x="36" y="193"/>
                      </a:lnTo>
                      <a:lnTo>
                        <a:pt x="47" y="201"/>
                      </a:lnTo>
                      <a:lnTo>
                        <a:pt x="57" y="203"/>
                      </a:lnTo>
                      <a:lnTo>
                        <a:pt x="67" y="203"/>
                      </a:lnTo>
                      <a:lnTo>
                        <a:pt x="80" y="202"/>
                      </a:lnTo>
                      <a:lnTo>
                        <a:pt x="86" y="201"/>
                      </a:lnTo>
                      <a:lnTo>
                        <a:pt x="90" y="202"/>
                      </a:lnTo>
                      <a:lnTo>
                        <a:pt x="100" y="205"/>
                      </a:lnTo>
                      <a:lnTo>
                        <a:pt x="112" y="205"/>
                      </a:lnTo>
                      <a:lnTo>
                        <a:pt x="122" y="202"/>
                      </a:lnTo>
                      <a:lnTo>
                        <a:pt x="133" y="196"/>
                      </a:lnTo>
                      <a:lnTo>
                        <a:pt x="139" y="193"/>
                      </a:lnTo>
                      <a:lnTo>
                        <a:pt x="145" y="193"/>
                      </a:lnTo>
                      <a:lnTo>
                        <a:pt x="152" y="193"/>
                      </a:lnTo>
                      <a:lnTo>
                        <a:pt x="158" y="195"/>
                      </a:lnTo>
                      <a:lnTo>
                        <a:pt x="169" y="196"/>
                      </a:lnTo>
                      <a:lnTo>
                        <a:pt x="195" y="202"/>
                      </a:lnTo>
                      <a:lnTo>
                        <a:pt x="220" y="208"/>
                      </a:lnTo>
                      <a:lnTo>
                        <a:pt x="243" y="215"/>
                      </a:lnTo>
                      <a:lnTo>
                        <a:pt x="255" y="219"/>
                      </a:lnTo>
                      <a:lnTo>
                        <a:pt x="265" y="225"/>
                      </a:lnTo>
                      <a:lnTo>
                        <a:pt x="268" y="223"/>
                      </a:lnTo>
                      <a:lnTo>
                        <a:pt x="270" y="222"/>
                      </a:lnTo>
                      <a:lnTo>
                        <a:pt x="272" y="221"/>
                      </a:lnTo>
                      <a:lnTo>
                        <a:pt x="275" y="216"/>
                      </a:lnTo>
                      <a:lnTo>
                        <a:pt x="280" y="212"/>
                      </a:lnTo>
                      <a:lnTo>
                        <a:pt x="286" y="211"/>
                      </a:lnTo>
                      <a:lnTo>
                        <a:pt x="290" y="208"/>
                      </a:lnTo>
                      <a:lnTo>
                        <a:pt x="296" y="205"/>
                      </a:lnTo>
                      <a:lnTo>
                        <a:pt x="299" y="202"/>
                      </a:lnTo>
                      <a:lnTo>
                        <a:pt x="302" y="198"/>
                      </a:lnTo>
                      <a:lnTo>
                        <a:pt x="306" y="186"/>
                      </a:lnTo>
                      <a:lnTo>
                        <a:pt x="309" y="176"/>
                      </a:lnTo>
                      <a:lnTo>
                        <a:pt x="313" y="166"/>
                      </a:lnTo>
                      <a:lnTo>
                        <a:pt x="318" y="158"/>
                      </a:lnTo>
                      <a:lnTo>
                        <a:pt x="319" y="150"/>
                      </a:lnTo>
                      <a:lnTo>
                        <a:pt x="318" y="143"/>
                      </a:lnTo>
                      <a:lnTo>
                        <a:pt x="313" y="135"/>
                      </a:lnTo>
                      <a:lnTo>
                        <a:pt x="309" y="129"/>
                      </a:lnTo>
                      <a:lnTo>
                        <a:pt x="308" y="125"/>
                      </a:lnTo>
                      <a:lnTo>
                        <a:pt x="308" y="120"/>
                      </a:lnTo>
                      <a:lnTo>
                        <a:pt x="310" y="118"/>
                      </a:lnTo>
                      <a:lnTo>
                        <a:pt x="313" y="115"/>
                      </a:lnTo>
                      <a:lnTo>
                        <a:pt x="318" y="112"/>
                      </a:lnTo>
                      <a:lnTo>
                        <a:pt x="319" y="108"/>
                      </a:lnTo>
                      <a:lnTo>
                        <a:pt x="319" y="103"/>
                      </a:lnTo>
                      <a:lnTo>
                        <a:pt x="318" y="99"/>
                      </a:lnTo>
                      <a:lnTo>
                        <a:pt x="315" y="96"/>
                      </a:lnTo>
                      <a:lnTo>
                        <a:pt x="312" y="92"/>
                      </a:lnTo>
                      <a:lnTo>
                        <a:pt x="312" y="86"/>
                      </a:lnTo>
                      <a:lnTo>
                        <a:pt x="313" y="82"/>
                      </a:lnTo>
                      <a:lnTo>
                        <a:pt x="315" y="78"/>
                      </a:lnTo>
                      <a:lnTo>
                        <a:pt x="319" y="72"/>
                      </a:lnTo>
                      <a:lnTo>
                        <a:pt x="330" y="65"/>
                      </a:lnTo>
                      <a:lnTo>
                        <a:pt x="336" y="60"/>
                      </a:lnTo>
                      <a:lnTo>
                        <a:pt x="338" y="57"/>
                      </a:lnTo>
                      <a:lnTo>
                        <a:pt x="338" y="55"/>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19" name="Freeform 65"/>
                <p:cNvSpPr>
                  <a:spLocks noChangeAspect="1"/>
                </p:cNvSpPr>
                <p:nvPr/>
              </p:nvSpPr>
              <p:spPr bwMode="auto">
                <a:xfrm>
                  <a:off x="3801502" y="2951522"/>
                  <a:ext cx="398224" cy="595817"/>
                </a:xfrm>
                <a:custGeom>
                  <a:avLst/>
                  <a:gdLst>
                    <a:gd name="T0" fmla="*/ 2147483647 w 226"/>
                    <a:gd name="T1" fmla="*/ 2147483647 h 274"/>
                    <a:gd name="T2" fmla="*/ 2147483647 w 226"/>
                    <a:gd name="T3" fmla="*/ 2147483647 h 274"/>
                    <a:gd name="T4" fmla="*/ 2147483647 w 226"/>
                    <a:gd name="T5" fmla="*/ 2147483647 h 274"/>
                    <a:gd name="T6" fmla="*/ 2147483647 w 226"/>
                    <a:gd name="T7" fmla="*/ 2147483647 h 274"/>
                    <a:gd name="T8" fmla="*/ 2147483647 w 226"/>
                    <a:gd name="T9" fmla="*/ 2147483647 h 274"/>
                    <a:gd name="T10" fmla="*/ 2147483647 w 226"/>
                    <a:gd name="T11" fmla="*/ 2147483647 h 274"/>
                    <a:gd name="T12" fmla="*/ 2147483647 w 226"/>
                    <a:gd name="T13" fmla="*/ 2147483647 h 274"/>
                    <a:gd name="T14" fmla="*/ 2147483647 w 226"/>
                    <a:gd name="T15" fmla="*/ 2147483647 h 274"/>
                    <a:gd name="T16" fmla="*/ 2147483647 w 226"/>
                    <a:gd name="T17" fmla="*/ 2147483647 h 274"/>
                    <a:gd name="T18" fmla="*/ 2147483647 w 226"/>
                    <a:gd name="T19" fmla="*/ 2147483647 h 274"/>
                    <a:gd name="T20" fmla="*/ 2147483647 w 226"/>
                    <a:gd name="T21" fmla="*/ 2147483647 h 274"/>
                    <a:gd name="T22" fmla="*/ 2147483647 w 226"/>
                    <a:gd name="T23" fmla="*/ 2147483647 h 274"/>
                    <a:gd name="T24" fmla="*/ 2147483647 w 226"/>
                    <a:gd name="T25" fmla="*/ 2147483647 h 274"/>
                    <a:gd name="T26" fmla="*/ 2147483647 w 226"/>
                    <a:gd name="T27" fmla="*/ 2147483647 h 274"/>
                    <a:gd name="T28" fmla="*/ 2147483647 w 226"/>
                    <a:gd name="T29" fmla="*/ 2147483647 h 274"/>
                    <a:gd name="T30" fmla="*/ 2147483647 w 226"/>
                    <a:gd name="T31" fmla="*/ 2147483647 h 274"/>
                    <a:gd name="T32" fmla="*/ 2147483647 w 226"/>
                    <a:gd name="T33" fmla="*/ 2147483647 h 274"/>
                    <a:gd name="T34" fmla="*/ 2147483647 w 226"/>
                    <a:gd name="T35" fmla="*/ 2147483647 h 274"/>
                    <a:gd name="T36" fmla="*/ 2147483647 w 226"/>
                    <a:gd name="T37" fmla="*/ 2147483647 h 274"/>
                    <a:gd name="T38" fmla="*/ 2147483647 w 226"/>
                    <a:gd name="T39" fmla="*/ 2147483647 h 274"/>
                    <a:gd name="T40" fmla="*/ 2147483647 w 226"/>
                    <a:gd name="T41" fmla="*/ 2147483647 h 274"/>
                    <a:gd name="T42" fmla="*/ 2147483647 w 226"/>
                    <a:gd name="T43" fmla="*/ 2147483647 h 274"/>
                    <a:gd name="T44" fmla="*/ 2147483647 w 226"/>
                    <a:gd name="T45" fmla="*/ 2147483647 h 274"/>
                    <a:gd name="T46" fmla="*/ 2147483647 w 226"/>
                    <a:gd name="T47" fmla="*/ 2147483647 h 274"/>
                    <a:gd name="T48" fmla="*/ 2147483647 w 226"/>
                    <a:gd name="T49" fmla="*/ 2147483647 h 274"/>
                    <a:gd name="T50" fmla="*/ 2147483647 w 226"/>
                    <a:gd name="T51" fmla="*/ 2147483647 h 274"/>
                    <a:gd name="T52" fmla="*/ 2147483647 w 226"/>
                    <a:gd name="T53" fmla="*/ 2147483647 h 274"/>
                    <a:gd name="T54" fmla="*/ 2147483647 w 226"/>
                    <a:gd name="T55" fmla="*/ 2147483647 h 274"/>
                    <a:gd name="T56" fmla="*/ 2147483647 w 226"/>
                    <a:gd name="T57" fmla="*/ 2147483647 h 274"/>
                    <a:gd name="T58" fmla="*/ 2147483647 w 226"/>
                    <a:gd name="T59" fmla="*/ 2147483647 h 274"/>
                    <a:gd name="T60" fmla="*/ 2147483647 w 226"/>
                    <a:gd name="T61" fmla="*/ 2147483647 h 274"/>
                    <a:gd name="T62" fmla="*/ 2147483647 w 226"/>
                    <a:gd name="T63" fmla="*/ 2147483647 h 274"/>
                    <a:gd name="T64" fmla="*/ 2147483647 w 226"/>
                    <a:gd name="T65" fmla="*/ 2147483647 h 274"/>
                    <a:gd name="T66" fmla="*/ 2147483647 w 226"/>
                    <a:gd name="T67" fmla="*/ 2147483647 h 274"/>
                    <a:gd name="T68" fmla="*/ 2147483647 w 226"/>
                    <a:gd name="T69" fmla="*/ 2147483647 h 274"/>
                    <a:gd name="T70" fmla="*/ 2147483647 w 226"/>
                    <a:gd name="T71" fmla="*/ 2147483647 h 274"/>
                    <a:gd name="T72" fmla="*/ 2147483647 w 226"/>
                    <a:gd name="T73" fmla="*/ 2147483647 h 274"/>
                    <a:gd name="T74" fmla="*/ 2147483647 w 226"/>
                    <a:gd name="T75" fmla="*/ 2147483647 h 274"/>
                    <a:gd name="T76" fmla="*/ 2147483647 w 226"/>
                    <a:gd name="T77" fmla="*/ 2147483647 h 274"/>
                    <a:gd name="T78" fmla="*/ 2147483647 w 226"/>
                    <a:gd name="T79" fmla="*/ 2147483647 h 274"/>
                    <a:gd name="T80" fmla="*/ 2147483647 w 226"/>
                    <a:gd name="T81" fmla="*/ 2147483647 h 274"/>
                    <a:gd name="T82" fmla="*/ 2147483647 w 226"/>
                    <a:gd name="T83" fmla="*/ 2147483647 h 274"/>
                    <a:gd name="T84" fmla="*/ 2147483647 w 226"/>
                    <a:gd name="T85" fmla="*/ 2147483647 h 274"/>
                    <a:gd name="T86" fmla="*/ 2147483647 w 226"/>
                    <a:gd name="T87" fmla="*/ 2147483647 h 274"/>
                    <a:gd name="T88" fmla="*/ 2147483647 w 226"/>
                    <a:gd name="T89" fmla="*/ 2147483647 h 274"/>
                    <a:gd name="T90" fmla="*/ 2147483647 w 226"/>
                    <a:gd name="T91" fmla="*/ 2147483647 h 274"/>
                    <a:gd name="T92" fmla="*/ 2147483647 w 226"/>
                    <a:gd name="T93" fmla="*/ 2147483647 h 274"/>
                    <a:gd name="T94" fmla="*/ 2147483647 w 226"/>
                    <a:gd name="T95" fmla="*/ 2147483647 h 274"/>
                    <a:gd name="T96" fmla="*/ 2147483647 w 226"/>
                    <a:gd name="T97" fmla="*/ 2147483647 h 274"/>
                    <a:gd name="T98" fmla="*/ 2147483647 w 226"/>
                    <a:gd name="T99" fmla="*/ 2147483647 h 274"/>
                    <a:gd name="T100" fmla="*/ 2147483647 w 226"/>
                    <a:gd name="T101" fmla="*/ 2147483647 h 274"/>
                    <a:gd name="T102" fmla="*/ 2147483647 w 226"/>
                    <a:gd name="T103" fmla="*/ 2147483647 h 274"/>
                    <a:gd name="T104" fmla="*/ 2147483647 w 226"/>
                    <a:gd name="T105" fmla="*/ 2147483647 h 27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26"/>
                    <a:gd name="T160" fmla="*/ 0 h 274"/>
                    <a:gd name="T161" fmla="*/ 226 w 226"/>
                    <a:gd name="T162" fmla="*/ 274 h 27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26" h="274">
                      <a:moveTo>
                        <a:pt x="224" y="257"/>
                      </a:moveTo>
                      <a:lnTo>
                        <a:pt x="224" y="257"/>
                      </a:lnTo>
                      <a:lnTo>
                        <a:pt x="224" y="252"/>
                      </a:lnTo>
                      <a:lnTo>
                        <a:pt x="224" y="247"/>
                      </a:lnTo>
                      <a:lnTo>
                        <a:pt x="223" y="242"/>
                      </a:lnTo>
                      <a:lnTo>
                        <a:pt x="220" y="239"/>
                      </a:lnTo>
                      <a:lnTo>
                        <a:pt x="219" y="236"/>
                      </a:lnTo>
                      <a:lnTo>
                        <a:pt x="217" y="233"/>
                      </a:lnTo>
                      <a:lnTo>
                        <a:pt x="216" y="229"/>
                      </a:lnTo>
                      <a:lnTo>
                        <a:pt x="214" y="224"/>
                      </a:lnTo>
                      <a:lnTo>
                        <a:pt x="213" y="220"/>
                      </a:lnTo>
                      <a:lnTo>
                        <a:pt x="210" y="212"/>
                      </a:lnTo>
                      <a:lnTo>
                        <a:pt x="209" y="206"/>
                      </a:lnTo>
                      <a:lnTo>
                        <a:pt x="210" y="200"/>
                      </a:lnTo>
                      <a:lnTo>
                        <a:pt x="212" y="189"/>
                      </a:lnTo>
                      <a:lnTo>
                        <a:pt x="212" y="182"/>
                      </a:lnTo>
                      <a:lnTo>
                        <a:pt x="209" y="176"/>
                      </a:lnTo>
                      <a:lnTo>
                        <a:pt x="203" y="163"/>
                      </a:lnTo>
                      <a:lnTo>
                        <a:pt x="200" y="156"/>
                      </a:lnTo>
                      <a:lnTo>
                        <a:pt x="194" y="150"/>
                      </a:lnTo>
                      <a:lnTo>
                        <a:pt x="189" y="146"/>
                      </a:lnTo>
                      <a:lnTo>
                        <a:pt x="186" y="143"/>
                      </a:lnTo>
                      <a:lnTo>
                        <a:pt x="183" y="140"/>
                      </a:lnTo>
                      <a:lnTo>
                        <a:pt x="183" y="136"/>
                      </a:lnTo>
                      <a:lnTo>
                        <a:pt x="183" y="131"/>
                      </a:lnTo>
                      <a:lnTo>
                        <a:pt x="186" y="130"/>
                      </a:lnTo>
                      <a:lnTo>
                        <a:pt x="187" y="127"/>
                      </a:lnTo>
                      <a:lnTo>
                        <a:pt x="194" y="124"/>
                      </a:lnTo>
                      <a:lnTo>
                        <a:pt x="197" y="123"/>
                      </a:lnTo>
                      <a:lnTo>
                        <a:pt x="199" y="120"/>
                      </a:lnTo>
                      <a:lnTo>
                        <a:pt x="199" y="117"/>
                      </a:lnTo>
                      <a:lnTo>
                        <a:pt x="197" y="114"/>
                      </a:lnTo>
                      <a:lnTo>
                        <a:pt x="190" y="111"/>
                      </a:lnTo>
                      <a:lnTo>
                        <a:pt x="174" y="107"/>
                      </a:lnTo>
                      <a:lnTo>
                        <a:pt x="169" y="103"/>
                      </a:lnTo>
                      <a:lnTo>
                        <a:pt x="163" y="97"/>
                      </a:lnTo>
                      <a:lnTo>
                        <a:pt x="154" y="93"/>
                      </a:lnTo>
                      <a:lnTo>
                        <a:pt x="143" y="87"/>
                      </a:lnTo>
                      <a:lnTo>
                        <a:pt x="139" y="83"/>
                      </a:lnTo>
                      <a:lnTo>
                        <a:pt x="136" y="80"/>
                      </a:lnTo>
                      <a:lnTo>
                        <a:pt x="134" y="74"/>
                      </a:lnTo>
                      <a:lnTo>
                        <a:pt x="137" y="70"/>
                      </a:lnTo>
                      <a:lnTo>
                        <a:pt x="140" y="67"/>
                      </a:lnTo>
                      <a:lnTo>
                        <a:pt x="143" y="64"/>
                      </a:lnTo>
                      <a:lnTo>
                        <a:pt x="149" y="60"/>
                      </a:lnTo>
                      <a:lnTo>
                        <a:pt x="150" y="57"/>
                      </a:lnTo>
                      <a:lnTo>
                        <a:pt x="152" y="54"/>
                      </a:lnTo>
                      <a:lnTo>
                        <a:pt x="153" y="51"/>
                      </a:lnTo>
                      <a:lnTo>
                        <a:pt x="156" y="50"/>
                      </a:lnTo>
                      <a:lnTo>
                        <a:pt x="160" y="44"/>
                      </a:lnTo>
                      <a:lnTo>
                        <a:pt x="164" y="40"/>
                      </a:lnTo>
                      <a:lnTo>
                        <a:pt x="167" y="37"/>
                      </a:lnTo>
                      <a:lnTo>
                        <a:pt x="170" y="37"/>
                      </a:lnTo>
                      <a:lnTo>
                        <a:pt x="174" y="37"/>
                      </a:lnTo>
                      <a:lnTo>
                        <a:pt x="179" y="37"/>
                      </a:lnTo>
                      <a:lnTo>
                        <a:pt x="182" y="36"/>
                      </a:lnTo>
                      <a:lnTo>
                        <a:pt x="182" y="33"/>
                      </a:lnTo>
                      <a:lnTo>
                        <a:pt x="180" y="31"/>
                      </a:lnTo>
                      <a:lnTo>
                        <a:pt x="176" y="30"/>
                      </a:lnTo>
                      <a:lnTo>
                        <a:pt x="162" y="26"/>
                      </a:lnTo>
                      <a:lnTo>
                        <a:pt x="156" y="21"/>
                      </a:lnTo>
                      <a:lnTo>
                        <a:pt x="150" y="16"/>
                      </a:lnTo>
                      <a:lnTo>
                        <a:pt x="139" y="8"/>
                      </a:lnTo>
                      <a:lnTo>
                        <a:pt x="132" y="4"/>
                      </a:lnTo>
                      <a:lnTo>
                        <a:pt x="129" y="3"/>
                      </a:lnTo>
                      <a:lnTo>
                        <a:pt x="127" y="0"/>
                      </a:lnTo>
                      <a:lnTo>
                        <a:pt x="126" y="4"/>
                      </a:lnTo>
                      <a:lnTo>
                        <a:pt x="126" y="10"/>
                      </a:lnTo>
                      <a:lnTo>
                        <a:pt x="129" y="14"/>
                      </a:lnTo>
                      <a:lnTo>
                        <a:pt x="132" y="17"/>
                      </a:lnTo>
                      <a:lnTo>
                        <a:pt x="133" y="21"/>
                      </a:lnTo>
                      <a:lnTo>
                        <a:pt x="133" y="26"/>
                      </a:lnTo>
                      <a:lnTo>
                        <a:pt x="132" y="30"/>
                      </a:lnTo>
                      <a:lnTo>
                        <a:pt x="127" y="33"/>
                      </a:lnTo>
                      <a:lnTo>
                        <a:pt x="124" y="36"/>
                      </a:lnTo>
                      <a:lnTo>
                        <a:pt x="122" y="38"/>
                      </a:lnTo>
                      <a:lnTo>
                        <a:pt x="122" y="43"/>
                      </a:lnTo>
                      <a:lnTo>
                        <a:pt x="123" y="47"/>
                      </a:lnTo>
                      <a:lnTo>
                        <a:pt x="127" y="53"/>
                      </a:lnTo>
                      <a:lnTo>
                        <a:pt x="132" y="61"/>
                      </a:lnTo>
                      <a:lnTo>
                        <a:pt x="133" y="68"/>
                      </a:lnTo>
                      <a:lnTo>
                        <a:pt x="132" y="76"/>
                      </a:lnTo>
                      <a:lnTo>
                        <a:pt x="127" y="84"/>
                      </a:lnTo>
                      <a:lnTo>
                        <a:pt x="123" y="94"/>
                      </a:lnTo>
                      <a:lnTo>
                        <a:pt x="120" y="104"/>
                      </a:lnTo>
                      <a:lnTo>
                        <a:pt x="116" y="116"/>
                      </a:lnTo>
                      <a:lnTo>
                        <a:pt x="113" y="120"/>
                      </a:lnTo>
                      <a:lnTo>
                        <a:pt x="110" y="123"/>
                      </a:lnTo>
                      <a:lnTo>
                        <a:pt x="104" y="126"/>
                      </a:lnTo>
                      <a:lnTo>
                        <a:pt x="100" y="129"/>
                      </a:lnTo>
                      <a:lnTo>
                        <a:pt x="94" y="130"/>
                      </a:lnTo>
                      <a:lnTo>
                        <a:pt x="89" y="134"/>
                      </a:lnTo>
                      <a:lnTo>
                        <a:pt x="86" y="139"/>
                      </a:lnTo>
                      <a:lnTo>
                        <a:pt x="84" y="140"/>
                      </a:lnTo>
                      <a:lnTo>
                        <a:pt x="82" y="141"/>
                      </a:lnTo>
                      <a:lnTo>
                        <a:pt x="74" y="144"/>
                      </a:lnTo>
                      <a:lnTo>
                        <a:pt x="69" y="144"/>
                      </a:lnTo>
                      <a:lnTo>
                        <a:pt x="60" y="146"/>
                      </a:lnTo>
                      <a:lnTo>
                        <a:pt x="53" y="149"/>
                      </a:lnTo>
                      <a:lnTo>
                        <a:pt x="39" y="153"/>
                      </a:lnTo>
                      <a:lnTo>
                        <a:pt x="34" y="154"/>
                      </a:lnTo>
                      <a:lnTo>
                        <a:pt x="27" y="154"/>
                      </a:lnTo>
                      <a:lnTo>
                        <a:pt x="14" y="154"/>
                      </a:lnTo>
                      <a:lnTo>
                        <a:pt x="9" y="156"/>
                      </a:lnTo>
                      <a:lnTo>
                        <a:pt x="4" y="157"/>
                      </a:lnTo>
                      <a:lnTo>
                        <a:pt x="0" y="160"/>
                      </a:lnTo>
                      <a:lnTo>
                        <a:pt x="0" y="164"/>
                      </a:lnTo>
                      <a:lnTo>
                        <a:pt x="2" y="170"/>
                      </a:lnTo>
                      <a:lnTo>
                        <a:pt x="4" y="174"/>
                      </a:lnTo>
                      <a:lnTo>
                        <a:pt x="10" y="179"/>
                      </a:lnTo>
                      <a:lnTo>
                        <a:pt x="16" y="182"/>
                      </a:lnTo>
                      <a:lnTo>
                        <a:pt x="27" y="186"/>
                      </a:lnTo>
                      <a:lnTo>
                        <a:pt x="39" y="189"/>
                      </a:lnTo>
                      <a:lnTo>
                        <a:pt x="44" y="192"/>
                      </a:lnTo>
                      <a:lnTo>
                        <a:pt x="47" y="194"/>
                      </a:lnTo>
                      <a:lnTo>
                        <a:pt x="54" y="202"/>
                      </a:lnTo>
                      <a:lnTo>
                        <a:pt x="59" y="203"/>
                      </a:lnTo>
                      <a:lnTo>
                        <a:pt x="64" y="206"/>
                      </a:lnTo>
                      <a:lnTo>
                        <a:pt x="69" y="207"/>
                      </a:lnTo>
                      <a:lnTo>
                        <a:pt x="73" y="210"/>
                      </a:lnTo>
                      <a:lnTo>
                        <a:pt x="76" y="214"/>
                      </a:lnTo>
                      <a:lnTo>
                        <a:pt x="76" y="219"/>
                      </a:lnTo>
                      <a:lnTo>
                        <a:pt x="74" y="223"/>
                      </a:lnTo>
                      <a:lnTo>
                        <a:pt x="73" y="227"/>
                      </a:lnTo>
                      <a:lnTo>
                        <a:pt x="67" y="236"/>
                      </a:lnTo>
                      <a:lnTo>
                        <a:pt x="60" y="243"/>
                      </a:lnTo>
                      <a:lnTo>
                        <a:pt x="60" y="244"/>
                      </a:lnTo>
                      <a:lnTo>
                        <a:pt x="63" y="249"/>
                      </a:lnTo>
                      <a:lnTo>
                        <a:pt x="64" y="252"/>
                      </a:lnTo>
                      <a:lnTo>
                        <a:pt x="66" y="254"/>
                      </a:lnTo>
                      <a:lnTo>
                        <a:pt x="69" y="256"/>
                      </a:lnTo>
                      <a:lnTo>
                        <a:pt x="77" y="257"/>
                      </a:lnTo>
                      <a:lnTo>
                        <a:pt x="84" y="256"/>
                      </a:lnTo>
                      <a:lnTo>
                        <a:pt x="92" y="257"/>
                      </a:lnTo>
                      <a:lnTo>
                        <a:pt x="96" y="259"/>
                      </a:lnTo>
                      <a:lnTo>
                        <a:pt x="99" y="262"/>
                      </a:lnTo>
                      <a:lnTo>
                        <a:pt x="103" y="267"/>
                      </a:lnTo>
                      <a:lnTo>
                        <a:pt x="106" y="274"/>
                      </a:lnTo>
                      <a:lnTo>
                        <a:pt x="119" y="273"/>
                      </a:lnTo>
                      <a:lnTo>
                        <a:pt x="124" y="272"/>
                      </a:lnTo>
                      <a:lnTo>
                        <a:pt x="130" y="269"/>
                      </a:lnTo>
                      <a:lnTo>
                        <a:pt x="136" y="263"/>
                      </a:lnTo>
                      <a:lnTo>
                        <a:pt x="143" y="262"/>
                      </a:lnTo>
                      <a:lnTo>
                        <a:pt x="150" y="263"/>
                      </a:lnTo>
                      <a:lnTo>
                        <a:pt x="157" y="267"/>
                      </a:lnTo>
                      <a:lnTo>
                        <a:pt x="162" y="269"/>
                      </a:lnTo>
                      <a:lnTo>
                        <a:pt x="164" y="269"/>
                      </a:lnTo>
                      <a:lnTo>
                        <a:pt x="167" y="266"/>
                      </a:lnTo>
                      <a:lnTo>
                        <a:pt x="170" y="262"/>
                      </a:lnTo>
                      <a:lnTo>
                        <a:pt x="174" y="256"/>
                      </a:lnTo>
                      <a:lnTo>
                        <a:pt x="177" y="256"/>
                      </a:lnTo>
                      <a:lnTo>
                        <a:pt x="180" y="256"/>
                      </a:lnTo>
                      <a:lnTo>
                        <a:pt x="184" y="257"/>
                      </a:lnTo>
                      <a:lnTo>
                        <a:pt x="190" y="260"/>
                      </a:lnTo>
                      <a:lnTo>
                        <a:pt x="193" y="262"/>
                      </a:lnTo>
                      <a:lnTo>
                        <a:pt x="196" y="262"/>
                      </a:lnTo>
                      <a:lnTo>
                        <a:pt x="203" y="263"/>
                      </a:lnTo>
                      <a:lnTo>
                        <a:pt x="210" y="264"/>
                      </a:lnTo>
                      <a:lnTo>
                        <a:pt x="217" y="264"/>
                      </a:lnTo>
                      <a:lnTo>
                        <a:pt x="222" y="264"/>
                      </a:lnTo>
                      <a:lnTo>
                        <a:pt x="224" y="263"/>
                      </a:lnTo>
                      <a:lnTo>
                        <a:pt x="226" y="262"/>
                      </a:lnTo>
                      <a:lnTo>
                        <a:pt x="226" y="260"/>
                      </a:lnTo>
                      <a:lnTo>
                        <a:pt x="224" y="257"/>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20" name="Freeform 66"/>
                <p:cNvSpPr>
                  <a:spLocks noChangeAspect="1"/>
                </p:cNvSpPr>
                <p:nvPr/>
              </p:nvSpPr>
              <p:spPr bwMode="auto">
                <a:xfrm>
                  <a:off x="4450987" y="3125838"/>
                  <a:ext cx="128000" cy="200034"/>
                </a:xfrm>
                <a:custGeom>
                  <a:avLst/>
                  <a:gdLst>
                    <a:gd name="T0" fmla="*/ 2147483647 w 71"/>
                    <a:gd name="T1" fmla="*/ 2147483647 h 93"/>
                    <a:gd name="T2" fmla="*/ 2147483647 w 71"/>
                    <a:gd name="T3" fmla="*/ 2147483647 h 93"/>
                    <a:gd name="T4" fmla="*/ 2147483647 w 71"/>
                    <a:gd name="T5" fmla="*/ 2147483647 h 93"/>
                    <a:gd name="T6" fmla="*/ 2147483647 w 71"/>
                    <a:gd name="T7" fmla="*/ 2147483647 h 93"/>
                    <a:gd name="T8" fmla="*/ 2147483647 w 71"/>
                    <a:gd name="T9" fmla="*/ 2147483647 h 93"/>
                    <a:gd name="T10" fmla="*/ 2147483647 w 71"/>
                    <a:gd name="T11" fmla="*/ 2147483647 h 93"/>
                    <a:gd name="T12" fmla="*/ 2147483647 w 71"/>
                    <a:gd name="T13" fmla="*/ 2147483647 h 93"/>
                    <a:gd name="T14" fmla="*/ 2147483647 w 71"/>
                    <a:gd name="T15" fmla="*/ 2147483647 h 93"/>
                    <a:gd name="T16" fmla="*/ 2147483647 w 71"/>
                    <a:gd name="T17" fmla="*/ 2147483647 h 93"/>
                    <a:gd name="T18" fmla="*/ 2147483647 w 71"/>
                    <a:gd name="T19" fmla="*/ 2147483647 h 93"/>
                    <a:gd name="T20" fmla="*/ 2147483647 w 71"/>
                    <a:gd name="T21" fmla="*/ 2147483647 h 93"/>
                    <a:gd name="T22" fmla="*/ 2147483647 w 71"/>
                    <a:gd name="T23" fmla="*/ 2147483647 h 93"/>
                    <a:gd name="T24" fmla="*/ 2147483647 w 71"/>
                    <a:gd name="T25" fmla="*/ 2147483647 h 93"/>
                    <a:gd name="T26" fmla="*/ 2147483647 w 71"/>
                    <a:gd name="T27" fmla="*/ 2147483647 h 93"/>
                    <a:gd name="T28" fmla="*/ 2147483647 w 71"/>
                    <a:gd name="T29" fmla="*/ 0 h 93"/>
                    <a:gd name="T30" fmla="*/ 2147483647 w 71"/>
                    <a:gd name="T31" fmla="*/ 0 h 93"/>
                    <a:gd name="T32" fmla="*/ 2147483647 w 71"/>
                    <a:gd name="T33" fmla="*/ 2147483647 h 93"/>
                    <a:gd name="T34" fmla="*/ 2147483647 w 71"/>
                    <a:gd name="T35" fmla="*/ 2147483647 h 93"/>
                    <a:gd name="T36" fmla="*/ 2147483647 w 71"/>
                    <a:gd name="T37" fmla="*/ 2147483647 h 93"/>
                    <a:gd name="T38" fmla="*/ 2147483647 w 71"/>
                    <a:gd name="T39" fmla="*/ 2147483647 h 93"/>
                    <a:gd name="T40" fmla="*/ 2147483647 w 71"/>
                    <a:gd name="T41" fmla="*/ 2147483647 h 93"/>
                    <a:gd name="T42" fmla="*/ 2147483647 w 71"/>
                    <a:gd name="T43" fmla="*/ 2147483647 h 93"/>
                    <a:gd name="T44" fmla="*/ 2147483647 w 71"/>
                    <a:gd name="T45" fmla="*/ 2147483647 h 93"/>
                    <a:gd name="T46" fmla="*/ 2147483647 w 71"/>
                    <a:gd name="T47" fmla="*/ 2147483647 h 93"/>
                    <a:gd name="T48" fmla="*/ 2147483647 w 71"/>
                    <a:gd name="T49" fmla="*/ 2147483647 h 93"/>
                    <a:gd name="T50" fmla="*/ 2147483647 w 71"/>
                    <a:gd name="T51" fmla="*/ 2147483647 h 93"/>
                    <a:gd name="T52" fmla="*/ 2147483647 w 71"/>
                    <a:gd name="T53" fmla="*/ 2147483647 h 93"/>
                    <a:gd name="T54" fmla="*/ 2147483647 w 71"/>
                    <a:gd name="T55" fmla="*/ 2147483647 h 93"/>
                    <a:gd name="T56" fmla="*/ 2147483647 w 71"/>
                    <a:gd name="T57" fmla="*/ 2147483647 h 93"/>
                    <a:gd name="T58" fmla="*/ 2147483647 w 71"/>
                    <a:gd name="T59" fmla="*/ 2147483647 h 93"/>
                    <a:gd name="T60" fmla="*/ 2147483647 w 71"/>
                    <a:gd name="T61" fmla="*/ 2147483647 h 93"/>
                    <a:gd name="T62" fmla="*/ 2147483647 w 71"/>
                    <a:gd name="T63" fmla="*/ 2147483647 h 93"/>
                    <a:gd name="T64" fmla="*/ 0 w 71"/>
                    <a:gd name="T65" fmla="*/ 2147483647 h 93"/>
                    <a:gd name="T66" fmla="*/ 0 w 71"/>
                    <a:gd name="T67" fmla="*/ 2147483647 h 93"/>
                    <a:gd name="T68" fmla="*/ 2147483647 w 71"/>
                    <a:gd name="T69" fmla="*/ 2147483647 h 93"/>
                    <a:gd name="T70" fmla="*/ 2147483647 w 71"/>
                    <a:gd name="T71" fmla="*/ 2147483647 h 93"/>
                    <a:gd name="T72" fmla="*/ 2147483647 w 71"/>
                    <a:gd name="T73" fmla="*/ 2147483647 h 93"/>
                    <a:gd name="T74" fmla="*/ 2147483647 w 71"/>
                    <a:gd name="T75" fmla="*/ 2147483647 h 93"/>
                    <a:gd name="T76" fmla="*/ 2147483647 w 71"/>
                    <a:gd name="T77" fmla="*/ 2147483647 h 93"/>
                    <a:gd name="T78" fmla="*/ 2147483647 w 71"/>
                    <a:gd name="T79" fmla="*/ 2147483647 h 93"/>
                    <a:gd name="T80" fmla="*/ 2147483647 w 71"/>
                    <a:gd name="T81" fmla="*/ 2147483647 h 93"/>
                    <a:gd name="T82" fmla="*/ 2147483647 w 71"/>
                    <a:gd name="T83" fmla="*/ 2147483647 h 93"/>
                    <a:gd name="T84" fmla="*/ 2147483647 w 71"/>
                    <a:gd name="T85" fmla="*/ 2147483647 h 93"/>
                    <a:gd name="T86" fmla="*/ 2147483647 w 71"/>
                    <a:gd name="T87" fmla="*/ 2147483647 h 93"/>
                    <a:gd name="T88" fmla="*/ 2147483647 w 71"/>
                    <a:gd name="T89" fmla="*/ 2147483647 h 93"/>
                    <a:gd name="T90" fmla="*/ 2147483647 w 71"/>
                    <a:gd name="T91" fmla="*/ 2147483647 h 93"/>
                    <a:gd name="T92" fmla="*/ 2147483647 w 71"/>
                    <a:gd name="T93" fmla="*/ 2147483647 h 93"/>
                    <a:gd name="T94" fmla="*/ 2147483647 w 71"/>
                    <a:gd name="T95" fmla="*/ 2147483647 h 93"/>
                    <a:gd name="T96" fmla="*/ 2147483647 w 71"/>
                    <a:gd name="T97" fmla="*/ 2147483647 h 93"/>
                    <a:gd name="T98" fmla="*/ 2147483647 w 71"/>
                    <a:gd name="T99" fmla="*/ 2147483647 h 93"/>
                    <a:gd name="T100" fmla="*/ 2147483647 w 71"/>
                    <a:gd name="T101" fmla="*/ 2147483647 h 93"/>
                    <a:gd name="T102" fmla="*/ 2147483647 w 71"/>
                    <a:gd name="T103" fmla="*/ 2147483647 h 93"/>
                    <a:gd name="T104" fmla="*/ 2147483647 w 71"/>
                    <a:gd name="T105" fmla="*/ 2147483647 h 93"/>
                    <a:gd name="T106" fmla="*/ 2147483647 w 71"/>
                    <a:gd name="T107" fmla="*/ 2147483647 h 93"/>
                    <a:gd name="T108" fmla="*/ 2147483647 w 71"/>
                    <a:gd name="T109" fmla="*/ 2147483647 h 93"/>
                    <a:gd name="T110" fmla="*/ 2147483647 w 71"/>
                    <a:gd name="T111" fmla="*/ 2147483647 h 93"/>
                    <a:gd name="T112" fmla="*/ 2147483647 w 71"/>
                    <a:gd name="T113" fmla="*/ 2147483647 h 93"/>
                    <a:gd name="T114" fmla="*/ 2147483647 w 71"/>
                    <a:gd name="T115" fmla="*/ 2147483647 h 93"/>
                    <a:gd name="T116" fmla="*/ 2147483647 w 71"/>
                    <a:gd name="T117" fmla="*/ 2147483647 h 93"/>
                    <a:gd name="T118" fmla="*/ 2147483647 w 71"/>
                    <a:gd name="T119" fmla="*/ 2147483647 h 93"/>
                    <a:gd name="T120" fmla="*/ 2147483647 w 71"/>
                    <a:gd name="T121" fmla="*/ 2147483647 h 93"/>
                    <a:gd name="T122" fmla="*/ 2147483647 w 71"/>
                    <a:gd name="T123" fmla="*/ 2147483647 h 9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1"/>
                    <a:gd name="T187" fmla="*/ 0 h 93"/>
                    <a:gd name="T188" fmla="*/ 71 w 71"/>
                    <a:gd name="T189" fmla="*/ 93 h 9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1" h="93">
                      <a:moveTo>
                        <a:pt x="70" y="36"/>
                      </a:moveTo>
                      <a:lnTo>
                        <a:pt x="70" y="36"/>
                      </a:lnTo>
                      <a:lnTo>
                        <a:pt x="67" y="27"/>
                      </a:lnTo>
                      <a:lnTo>
                        <a:pt x="67" y="24"/>
                      </a:lnTo>
                      <a:lnTo>
                        <a:pt x="69" y="19"/>
                      </a:lnTo>
                      <a:lnTo>
                        <a:pt x="69" y="16"/>
                      </a:lnTo>
                      <a:lnTo>
                        <a:pt x="70" y="14"/>
                      </a:lnTo>
                      <a:lnTo>
                        <a:pt x="71" y="14"/>
                      </a:lnTo>
                      <a:lnTo>
                        <a:pt x="70" y="11"/>
                      </a:lnTo>
                      <a:lnTo>
                        <a:pt x="67" y="9"/>
                      </a:lnTo>
                      <a:lnTo>
                        <a:pt x="64" y="7"/>
                      </a:lnTo>
                      <a:lnTo>
                        <a:pt x="51" y="0"/>
                      </a:lnTo>
                      <a:lnTo>
                        <a:pt x="47" y="6"/>
                      </a:lnTo>
                      <a:lnTo>
                        <a:pt x="44" y="10"/>
                      </a:lnTo>
                      <a:lnTo>
                        <a:pt x="44" y="16"/>
                      </a:lnTo>
                      <a:lnTo>
                        <a:pt x="43" y="20"/>
                      </a:lnTo>
                      <a:lnTo>
                        <a:pt x="41" y="21"/>
                      </a:lnTo>
                      <a:lnTo>
                        <a:pt x="39" y="24"/>
                      </a:lnTo>
                      <a:lnTo>
                        <a:pt x="34" y="26"/>
                      </a:lnTo>
                      <a:lnTo>
                        <a:pt x="29" y="27"/>
                      </a:lnTo>
                      <a:lnTo>
                        <a:pt x="17" y="30"/>
                      </a:lnTo>
                      <a:lnTo>
                        <a:pt x="11" y="31"/>
                      </a:lnTo>
                      <a:lnTo>
                        <a:pt x="7" y="34"/>
                      </a:lnTo>
                      <a:lnTo>
                        <a:pt x="4" y="39"/>
                      </a:lnTo>
                      <a:lnTo>
                        <a:pt x="1" y="43"/>
                      </a:lnTo>
                      <a:lnTo>
                        <a:pt x="0" y="47"/>
                      </a:lnTo>
                      <a:lnTo>
                        <a:pt x="0" y="53"/>
                      </a:lnTo>
                      <a:lnTo>
                        <a:pt x="1" y="64"/>
                      </a:lnTo>
                      <a:lnTo>
                        <a:pt x="6" y="74"/>
                      </a:lnTo>
                      <a:lnTo>
                        <a:pt x="11" y="84"/>
                      </a:lnTo>
                      <a:lnTo>
                        <a:pt x="14" y="89"/>
                      </a:lnTo>
                      <a:lnTo>
                        <a:pt x="19" y="91"/>
                      </a:lnTo>
                      <a:lnTo>
                        <a:pt x="24" y="93"/>
                      </a:lnTo>
                      <a:lnTo>
                        <a:pt x="30" y="91"/>
                      </a:lnTo>
                      <a:lnTo>
                        <a:pt x="34" y="89"/>
                      </a:lnTo>
                      <a:lnTo>
                        <a:pt x="36" y="86"/>
                      </a:lnTo>
                      <a:lnTo>
                        <a:pt x="37" y="76"/>
                      </a:lnTo>
                      <a:lnTo>
                        <a:pt x="37" y="69"/>
                      </a:lnTo>
                      <a:lnTo>
                        <a:pt x="40" y="64"/>
                      </a:lnTo>
                      <a:lnTo>
                        <a:pt x="43" y="60"/>
                      </a:lnTo>
                      <a:lnTo>
                        <a:pt x="49" y="56"/>
                      </a:lnTo>
                      <a:lnTo>
                        <a:pt x="53" y="53"/>
                      </a:lnTo>
                      <a:lnTo>
                        <a:pt x="59" y="50"/>
                      </a:lnTo>
                      <a:lnTo>
                        <a:pt x="67" y="46"/>
                      </a:lnTo>
                      <a:lnTo>
                        <a:pt x="70" y="46"/>
                      </a:lnTo>
                      <a:lnTo>
                        <a:pt x="70" y="41"/>
                      </a:lnTo>
                      <a:lnTo>
                        <a:pt x="70" y="36"/>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21" name="Freeform 67"/>
                <p:cNvSpPr>
                  <a:spLocks noChangeAspect="1"/>
                </p:cNvSpPr>
                <p:nvPr/>
              </p:nvSpPr>
              <p:spPr bwMode="auto">
                <a:xfrm>
                  <a:off x="4261356" y="2915802"/>
                  <a:ext cx="360298" cy="145739"/>
                </a:xfrm>
                <a:custGeom>
                  <a:avLst/>
                  <a:gdLst>
                    <a:gd name="T0" fmla="*/ 2147483647 w 201"/>
                    <a:gd name="T1" fmla="*/ 2147483647 h 66"/>
                    <a:gd name="T2" fmla="*/ 2147483647 w 201"/>
                    <a:gd name="T3" fmla="*/ 2147483647 h 66"/>
                    <a:gd name="T4" fmla="*/ 2147483647 w 201"/>
                    <a:gd name="T5" fmla="*/ 2147483647 h 66"/>
                    <a:gd name="T6" fmla="*/ 2147483647 w 201"/>
                    <a:gd name="T7" fmla="*/ 2147483647 h 66"/>
                    <a:gd name="T8" fmla="*/ 2147483647 w 201"/>
                    <a:gd name="T9" fmla="*/ 2147483647 h 66"/>
                    <a:gd name="T10" fmla="*/ 2147483647 w 201"/>
                    <a:gd name="T11" fmla="*/ 2147483647 h 66"/>
                    <a:gd name="T12" fmla="*/ 2147483647 w 201"/>
                    <a:gd name="T13" fmla="*/ 0 h 66"/>
                    <a:gd name="T14" fmla="*/ 2147483647 w 201"/>
                    <a:gd name="T15" fmla="*/ 0 h 66"/>
                    <a:gd name="T16" fmla="*/ 2147483647 w 201"/>
                    <a:gd name="T17" fmla="*/ 0 h 66"/>
                    <a:gd name="T18" fmla="*/ 2147483647 w 201"/>
                    <a:gd name="T19" fmla="*/ 2147483647 h 66"/>
                    <a:gd name="T20" fmla="*/ 2147483647 w 201"/>
                    <a:gd name="T21" fmla="*/ 2147483647 h 66"/>
                    <a:gd name="T22" fmla="*/ 2147483647 w 201"/>
                    <a:gd name="T23" fmla="*/ 2147483647 h 66"/>
                    <a:gd name="T24" fmla="*/ 2147483647 w 201"/>
                    <a:gd name="T25" fmla="*/ 2147483647 h 66"/>
                    <a:gd name="T26" fmla="*/ 2147483647 w 201"/>
                    <a:gd name="T27" fmla="*/ 2147483647 h 66"/>
                    <a:gd name="T28" fmla="*/ 2147483647 w 201"/>
                    <a:gd name="T29" fmla="*/ 2147483647 h 66"/>
                    <a:gd name="T30" fmla="*/ 2147483647 w 201"/>
                    <a:gd name="T31" fmla="*/ 2147483647 h 66"/>
                    <a:gd name="T32" fmla="*/ 2147483647 w 201"/>
                    <a:gd name="T33" fmla="*/ 2147483647 h 66"/>
                    <a:gd name="T34" fmla="*/ 2147483647 w 201"/>
                    <a:gd name="T35" fmla="*/ 2147483647 h 66"/>
                    <a:gd name="T36" fmla="*/ 2147483647 w 201"/>
                    <a:gd name="T37" fmla="*/ 2147483647 h 66"/>
                    <a:gd name="T38" fmla="*/ 2147483647 w 201"/>
                    <a:gd name="T39" fmla="*/ 2147483647 h 66"/>
                    <a:gd name="T40" fmla="*/ 2147483647 w 201"/>
                    <a:gd name="T41" fmla="*/ 2147483647 h 66"/>
                    <a:gd name="T42" fmla="*/ 2147483647 w 201"/>
                    <a:gd name="T43" fmla="*/ 2147483647 h 66"/>
                    <a:gd name="T44" fmla="*/ 2147483647 w 201"/>
                    <a:gd name="T45" fmla="*/ 2147483647 h 66"/>
                    <a:gd name="T46" fmla="*/ 2147483647 w 201"/>
                    <a:gd name="T47" fmla="*/ 2147483647 h 66"/>
                    <a:gd name="T48" fmla="*/ 2147483647 w 201"/>
                    <a:gd name="T49" fmla="*/ 2147483647 h 66"/>
                    <a:gd name="T50" fmla="*/ 2147483647 w 201"/>
                    <a:gd name="T51" fmla="*/ 2147483647 h 66"/>
                    <a:gd name="T52" fmla="*/ 2147483647 w 201"/>
                    <a:gd name="T53" fmla="*/ 2147483647 h 66"/>
                    <a:gd name="T54" fmla="*/ 2147483647 w 201"/>
                    <a:gd name="T55" fmla="*/ 2147483647 h 66"/>
                    <a:gd name="T56" fmla="*/ 2147483647 w 201"/>
                    <a:gd name="T57" fmla="*/ 2147483647 h 66"/>
                    <a:gd name="T58" fmla="*/ 2147483647 w 201"/>
                    <a:gd name="T59" fmla="*/ 2147483647 h 66"/>
                    <a:gd name="T60" fmla="*/ 2147483647 w 201"/>
                    <a:gd name="T61" fmla="*/ 2147483647 h 66"/>
                    <a:gd name="T62" fmla="*/ 2147483647 w 201"/>
                    <a:gd name="T63" fmla="*/ 2147483647 h 66"/>
                    <a:gd name="T64" fmla="*/ 2147483647 w 201"/>
                    <a:gd name="T65" fmla="*/ 2147483647 h 66"/>
                    <a:gd name="T66" fmla="*/ 2147483647 w 201"/>
                    <a:gd name="T67" fmla="*/ 2147483647 h 66"/>
                    <a:gd name="T68" fmla="*/ 2147483647 w 201"/>
                    <a:gd name="T69" fmla="*/ 2147483647 h 66"/>
                    <a:gd name="T70" fmla="*/ 2147483647 w 201"/>
                    <a:gd name="T71" fmla="*/ 2147483647 h 66"/>
                    <a:gd name="T72" fmla="*/ 2147483647 w 201"/>
                    <a:gd name="T73" fmla="*/ 2147483647 h 66"/>
                    <a:gd name="T74" fmla="*/ 2147483647 w 201"/>
                    <a:gd name="T75" fmla="*/ 2147483647 h 66"/>
                    <a:gd name="T76" fmla="*/ 2147483647 w 201"/>
                    <a:gd name="T77" fmla="*/ 2147483647 h 66"/>
                    <a:gd name="T78" fmla="*/ 2147483647 w 201"/>
                    <a:gd name="T79" fmla="*/ 2147483647 h 66"/>
                    <a:gd name="T80" fmla="*/ 2147483647 w 201"/>
                    <a:gd name="T81" fmla="*/ 2147483647 h 66"/>
                    <a:gd name="T82" fmla="*/ 2147483647 w 201"/>
                    <a:gd name="T83" fmla="*/ 2147483647 h 66"/>
                    <a:gd name="T84" fmla="*/ 2147483647 w 201"/>
                    <a:gd name="T85" fmla="*/ 2147483647 h 6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1"/>
                    <a:gd name="T130" fmla="*/ 0 h 66"/>
                    <a:gd name="T131" fmla="*/ 201 w 201"/>
                    <a:gd name="T132" fmla="*/ 66 h 6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1" h="66">
                      <a:moveTo>
                        <a:pt x="200" y="37"/>
                      </a:moveTo>
                      <a:lnTo>
                        <a:pt x="200" y="37"/>
                      </a:lnTo>
                      <a:lnTo>
                        <a:pt x="196" y="27"/>
                      </a:lnTo>
                      <a:lnTo>
                        <a:pt x="190" y="20"/>
                      </a:lnTo>
                      <a:lnTo>
                        <a:pt x="181" y="16"/>
                      </a:lnTo>
                      <a:lnTo>
                        <a:pt x="171" y="14"/>
                      </a:lnTo>
                      <a:lnTo>
                        <a:pt x="170" y="13"/>
                      </a:lnTo>
                      <a:lnTo>
                        <a:pt x="168" y="10"/>
                      </a:lnTo>
                      <a:lnTo>
                        <a:pt x="168" y="7"/>
                      </a:lnTo>
                      <a:lnTo>
                        <a:pt x="168" y="3"/>
                      </a:lnTo>
                      <a:lnTo>
                        <a:pt x="168" y="2"/>
                      </a:lnTo>
                      <a:lnTo>
                        <a:pt x="167" y="0"/>
                      </a:lnTo>
                      <a:lnTo>
                        <a:pt x="160" y="0"/>
                      </a:lnTo>
                      <a:lnTo>
                        <a:pt x="147" y="0"/>
                      </a:lnTo>
                      <a:lnTo>
                        <a:pt x="136" y="0"/>
                      </a:lnTo>
                      <a:lnTo>
                        <a:pt x="130" y="3"/>
                      </a:lnTo>
                      <a:lnTo>
                        <a:pt x="126" y="6"/>
                      </a:lnTo>
                      <a:lnTo>
                        <a:pt x="121" y="10"/>
                      </a:lnTo>
                      <a:lnTo>
                        <a:pt x="116" y="13"/>
                      </a:lnTo>
                      <a:lnTo>
                        <a:pt x="110" y="13"/>
                      </a:lnTo>
                      <a:lnTo>
                        <a:pt x="104" y="13"/>
                      </a:lnTo>
                      <a:lnTo>
                        <a:pt x="93" y="12"/>
                      </a:lnTo>
                      <a:lnTo>
                        <a:pt x="80" y="9"/>
                      </a:lnTo>
                      <a:lnTo>
                        <a:pt x="66" y="9"/>
                      </a:lnTo>
                      <a:lnTo>
                        <a:pt x="51" y="7"/>
                      </a:lnTo>
                      <a:lnTo>
                        <a:pt x="37" y="6"/>
                      </a:lnTo>
                      <a:lnTo>
                        <a:pt x="31" y="4"/>
                      </a:lnTo>
                      <a:lnTo>
                        <a:pt x="27" y="4"/>
                      </a:lnTo>
                      <a:lnTo>
                        <a:pt x="23" y="7"/>
                      </a:lnTo>
                      <a:lnTo>
                        <a:pt x="20" y="13"/>
                      </a:lnTo>
                      <a:lnTo>
                        <a:pt x="18" y="19"/>
                      </a:lnTo>
                      <a:lnTo>
                        <a:pt x="17" y="22"/>
                      </a:lnTo>
                      <a:lnTo>
                        <a:pt x="14" y="23"/>
                      </a:lnTo>
                      <a:lnTo>
                        <a:pt x="10" y="24"/>
                      </a:lnTo>
                      <a:lnTo>
                        <a:pt x="8" y="26"/>
                      </a:lnTo>
                      <a:lnTo>
                        <a:pt x="7" y="29"/>
                      </a:lnTo>
                      <a:lnTo>
                        <a:pt x="6" y="30"/>
                      </a:lnTo>
                      <a:lnTo>
                        <a:pt x="3" y="33"/>
                      </a:lnTo>
                      <a:lnTo>
                        <a:pt x="1" y="36"/>
                      </a:lnTo>
                      <a:lnTo>
                        <a:pt x="0" y="40"/>
                      </a:lnTo>
                      <a:lnTo>
                        <a:pt x="1" y="46"/>
                      </a:lnTo>
                      <a:lnTo>
                        <a:pt x="4" y="49"/>
                      </a:lnTo>
                      <a:lnTo>
                        <a:pt x="6" y="52"/>
                      </a:lnTo>
                      <a:lnTo>
                        <a:pt x="11" y="53"/>
                      </a:lnTo>
                      <a:lnTo>
                        <a:pt x="24" y="54"/>
                      </a:lnTo>
                      <a:lnTo>
                        <a:pt x="36" y="56"/>
                      </a:lnTo>
                      <a:lnTo>
                        <a:pt x="41" y="56"/>
                      </a:lnTo>
                      <a:lnTo>
                        <a:pt x="47" y="54"/>
                      </a:lnTo>
                      <a:lnTo>
                        <a:pt x="54" y="52"/>
                      </a:lnTo>
                      <a:lnTo>
                        <a:pt x="61" y="52"/>
                      </a:lnTo>
                      <a:lnTo>
                        <a:pt x="77" y="52"/>
                      </a:lnTo>
                      <a:lnTo>
                        <a:pt x="93" y="52"/>
                      </a:lnTo>
                      <a:lnTo>
                        <a:pt x="108" y="52"/>
                      </a:lnTo>
                      <a:lnTo>
                        <a:pt x="128" y="50"/>
                      </a:lnTo>
                      <a:lnTo>
                        <a:pt x="148" y="52"/>
                      </a:lnTo>
                      <a:lnTo>
                        <a:pt x="164" y="50"/>
                      </a:lnTo>
                      <a:lnTo>
                        <a:pt x="173" y="52"/>
                      </a:lnTo>
                      <a:lnTo>
                        <a:pt x="178" y="54"/>
                      </a:lnTo>
                      <a:lnTo>
                        <a:pt x="183" y="59"/>
                      </a:lnTo>
                      <a:lnTo>
                        <a:pt x="183" y="60"/>
                      </a:lnTo>
                      <a:lnTo>
                        <a:pt x="181" y="63"/>
                      </a:lnTo>
                      <a:lnTo>
                        <a:pt x="178" y="66"/>
                      </a:lnTo>
                      <a:lnTo>
                        <a:pt x="187" y="60"/>
                      </a:lnTo>
                      <a:lnTo>
                        <a:pt x="196" y="54"/>
                      </a:lnTo>
                      <a:lnTo>
                        <a:pt x="198" y="50"/>
                      </a:lnTo>
                      <a:lnTo>
                        <a:pt x="200" y="46"/>
                      </a:lnTo>
                      <a:lnTo>
                        <a:pt x="201" y="42"/>
                      </a:lnTo>
                      <a:lnTo>
                        <a:pt x="200" y="37"/>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22" name="Freeform 68"/>
                <p:cNvSpPr>
                  <a:spLocks noChangeAspect="1"/>
                </p:cNvSpPr>
                <p:nvPr/>
              </p:nvSpPr>
              <p:spPr bwMode="auto">
                <a:xfrm>
                  <a:off x="4027479" y="2671474"/>
                  <a:ext cx="93234" cy="111448"/>
                </a:xfrm>
                <a:custGeom>
                  <a:avLst/>
                  <a:gdLst>
                    <a:gd name="T0" fmla="*/ 2147483647 w 55"/>
                    <a:gd name="T1" fmla="*/ 2147483647 h 52"/>
                    <a:gd name="T2" fmla="*/ 2147483647 w 55"/>
                    <a:gd name="T3" fmla="*/ 2147483647 h 52"/>
                    <a:gd name="T4" fmla="*/ 2147483647 w 55"/>
                    <a:gd name="T5" fmla="*/ 2147483647 h 52"/>
                    <a:gd name="T6" fmla="*/ 2147483647 w 55"/>
                    <a:gd name="T7" fmla="*/ 2147483647 h 52"/>
                    <a:gd name="T8" fmla="*/ 2147483647 w 55"/>
                    <a:gd name="T9" fmla="*/ 2147483647 h 52"/>
                    <a:gd name="T10" fmla="*/ 2147483647 w 55"/>
                    <a:gd name="T11" fmla="*/ 2147483647 h 52"/>
                    <a:gd name="T12" fmla="*/ 2147483647 w 55"/>
                    <a:gd name="T13" fmla="*/ 2147483647 h 52"/>
                    <a:gd name="T14" fmla="*/ 2147483647 w 55"/>
                    <a:gd name="T15" fmla="*/ 2147483647 h 52"/>
                    <a:gd name="T16" fmla="*/ 2147483647 w 55"/>
                    <a:gd name="T17" fmla="*/ 2147483647 h 52"/>
                    <a:gd name="T18" fmla="*/ 2147483647 w 55"/>
                    <a:gd name="T19" fmla="*/ 2147483647 h 52"/>
                    <a:gd name="T20" fmla="*/ 2147483647 w 55"/>
                    <a:gd name="T21" fmla="*/ 2147483647 h 52"/>
                    <a:gd name="T22" fmla="*/ 2147483647 w 55"/>
                    <a:gd name="T23" fmla="*/ 2147483647 h 52"/>
                    <a:gd name="T24" fmla="*/ 2147483647 w 55"/>
                    <a:gd name="T25" fmla="*/ 2147483647 h 52"/>
                    <a:gd name="T26" fmla="*/ 2147483647 w 55"/>
                    <a:gd name="T27" fmla="*/ 2147483647 h 52"/>
                    <a:gd name="T28" fmla="*/ 2147483647 w 55"/>
                    <a:gd name="T29" fmla="*/ 2147483647 h 52"/>
                    <a:gd name="T30" fmla="*/ 2147483647 w 55"/>
                    <a:gd name="T31" fmla="*/ 2147483647 h 52"/>
                    <a:gd name="T32" fmla="*/ 2147483647 w 55"/>
                    <a:gd name="T33" fmla="*/ 2147483647 h 52"/>
                    <a:gd name="T34" fmla="*/ 2147483647 w 55"/>
                    <a:gd name="T35" fmla="*/ 0 h 52"/>
                    <a:gd name="T36" fmla="*/ 2147483647 w 55"/>
                    <a:gd name="T37" fmla="*/ 0 h 52"/>
                    <a:gd name="T38" fmla="*/ 2147483647 w 55"/>
                    <a:gd name="T39" fmla="*/ 0 h 52"/>
                    <a:gd name="T40" fmla="*/ 2147483647 w 55"/>
                    <a:gd name="T41" fmla="*/ 0 h 52"/>
                    <a:gd name="T42" fmla="*/ 2147483647 w 55"/>
                    <a:gd name="T43" fmla="*/ 2147483647 h 52"/>
                    <a:gd name="T44" fmla="*/ 2147483647 w 55"/>
                    <a:gd name="T45" fmla="*/ 2147483647 h 52"/>
                    <a:gd name="T46" fmla="*/ 2147483647 w 55"/>
                    <a:gd name="T47" fmla="*/ 2147483647 h 52"/>
                    <a:gd name="T48" fmla="*/ 2147483647 w 55"/>
                    <a:gd name="T49" fmla="*/ 2147483647 h 52"/>
                    <a:gd name="T50" fmla="*/ 2147483647 w 55"/>
                    <a:gd name="T51" fmla="*/ 2147483647 h 52"/>
                    <a:gd name="T52" fmla="*/ 2147483647 w 55"/>
                    <a:gd name="T53" fmla="*/ 2147483647 h 52"/>
                    <a:gd name="T54" fmla="*/ 2147483647 w 55"/>
                    <a:gd name="T55" fmla="*/ 2147483647 h 52"/>
                    <a:gd name="T56" fmla="*/ 2147483647 w 55"/>
                    <a:gd name="T57" fmla="*/ 2147483647 h 52"/>
                    <a:gd name="T58" fmla="*/ 2147483647 w 55"/>
                    <a:gd name="T59" fmla="*/ 2147483647 h 52"/>
                    <a:gd name="T60" fmla="*/ 2147483647 w 55"/>
                    <a:gd name="T61" fmla="*/ 2147483647 h 52"/>
                    <a:gd name="T62" fmla="*/ 2147483647 w 55"/>
                    <a:gd name="T63" fmla="*/ 2147483647 h 52"/>
                    <a:gd name="T64" fmla="*/ 0 w 55"/>
                    <a:gd name="T65" fmla="*/ 2147483647 h 52"/>
                    <a:gd name="T66" fmla="*/ 0 w 55"/>
                    <a:gd name="T67" fmla="*/ 2147483647 h 52"/>
                    <a:gd name="T68" fmla="*/ 2147483647 w 55"/>
                    <a:gd name="T69" fmla="*/ 2147483647 h 52"/>
                    <a:gd name="T70" fmla="*/ 2147483647 w 55"/>
                    <a:gd name="T71" fmla="*/ 2147483647 h 52"/>
                    <a:gd name="T72" fmla="*/ 2147483647 w 55"/>
                    <a:gd name="T73" fmla="*/ 2147483647 h 52"/>
                    <a:gd name="T74" fmla="*/ 2147483647 w 55"/>
                    <a:gd name="T75" fmla="*/ 2147483647 h 52"/>
                    <a:gd name="T76" fmla="*/ 2147483647 w 55"/>
                    <a:gd name="T77" fmla="*/ 2147483647 h 5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5"/>
                    <a:gd name="T118" fmla="*/ 0 h 52"/>
                    <a:gd name="T119" fmla="*/ 55 w 55"/>
                    <a:gd name="T120" fmla="*/ 52 h 5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5" h="52">
                      <a:moveTo>
                        <a:pt x="30" y="50"/>
                      </a:moveTo>
                      <a:lnTo>
                        <a:pt x="30" y="50"/>
                      </a:lnTo>
                      <a:lnTo>
                        <a:pt x="43" y="49"/>
                      </a:lnTo>
                      <a:lnTo>
                        <a:pt x="49" y="47"/>
                      </a:lnTo>
                      <a:lnTo>
                        <a:pt x="55" y="43"/>
                      </a:lnTo>
                      <a:lnTo>
                        <a:pt x="53" y="42"/>
                      </a:lnTo>
                      <a:lnTo>
                        <a:pt x="49" y="40"/>
                      </a:lnTo>
                      <a:lnTo>
                        <a:pt x="46" y="36"/>
                      </a:lnTo>
                      <a:lnTo>
                        <a:pt x="46" y="32"/>
                      </a:lnTo>
                      <a:lnTo>
                        <a:pt x="46" y="26"/>
                      </a:lnTo>
                      <a:lnTo>
                        <a:pt x="46" y="14"/>
                      </a:lnTo>
                      <a:lnTo>
                        <a:pt x="46" y="9"/>
                      </a:lnTo>
                      <a:lnTo>
                        <a:pt x="43" y="4"/>
                      </a:lnTo>
                      <a:lnTo>
                        <a:pt x="39" y="1"/>
                      </a:lnTo>
                      <a:lnTo>
                        <a:pt x="35" y="0"/>
                      </a:lnTo>
                      <a:lnTo>
                        <a:pt x="29" y="0"/>
                      </a:lnTo>
                      <a:lnTo>
                        <a:pt x="25" y="0"/>
                      </a:lnTo>
                      <a:lnTo>
                        <a:pt x="13" y="6"/>
                      </a:lnTo>
                      <a:lnTo>
                        <a:pt x="3" y="12"/>
                      </a:lnTo>
                      <a:lnTo>
                        <a:pt x="3" y="13"/>
                      </a:lnTo>
                      <a:lnTo>
                        <a:pt x="2" y="14"/>
                      </a:lnTo>
                      <a:lnTo>
                        <a:pt x="3" y="20"/>
                      </a:lnTo>
                      <a:lnTo>
                        <a:pt x="6" y="24"/>
                      </a:lnTo>
                      <a:lnTo>
                        <a:pt x="6" y="30"/>
                      </a:lnTo>
                      <a:lnTo>
                        <a:pt x="3" y="40"/>
                      </a:lnTo>
                      <a:lnTo>
                        <a:pt x="2" y="44"/>
                      </a:lnTo>
                      <a:lnTo>
                        <a:pt x="0" y="49"/>
                      </a:lnTo>
                      <a:lnTo>
                        <a:pt x="7" y="50"/>
                      </a:lnTo>
                      <a:lnTo>
                        <a:pt x="15" y="52"/>
                      </a:lnTo>
                      <a:lnTo>
                        <a:pt x="22" y="52"/>
                      </a:lnTo>
                      <a:lnTo>
                        <a:pt x="30" y="50"/>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23" name="Freeform 69"/>
                <p:cNvSpPr>
                  <a:spLocks noChangeAspect="1"/>
                </p:cNvSpPr>
                <p:nvPr/>
              </p:nvSpPr>
              <p:spPr bwMode="auto">
                <a:xfrm>
                  <a:off x="4571086" y="3125838"/>
                  <a:ext cx="150124" cy="291478"/>
                </a:xfrm>
                <a:custGeom>
                  <a:avLst/>
                  <a:gdLst>
                    <a:gd name="T0" fmla="*/ 2147483647 w 84"/>
                    <a:gd name="T1" fmla="*/ 2147483647 h 134"/>
                    <a:gd name="T2" fmla="*/ 2147483647 w 84"/>
                    <a:gd name="T3" fmla="*/ 2147483647 h 134"/>
                    <a:gd name="T4" fmla="*/ 2147483647 w 84"/>
                    <a:gd name="T5" fmla="*/ 2147483647 h 134"/>
                    <a:gd name="T6" fmla="*/ 2147483647 w 84"/>
                    <a:gd name="T7" fmla="*/ 2147483647 h 134"/>
                    <a:gd name="T8" fmla="*/ 2147483647 w 84"/>
                    <a:gd name="T9" fmla="*/ 2147483647 h 134"/>
                    <a:gd name="T10" fmla="*/ 2147483647 w 84"/>
                    <a:gd name="T11" fmla="*/ 2147483647 h 134"/>
                    <a:gd name="T12" fmla="*/ 2147483647 w 84"/>
                    <a:gd name="T13" fmla="*/ 2147483647 h 134"/>
                    <a:gd name="T14" fmla="*/ 2147483647 w 84"/>
                    <a:gd name="T15" fmla="*/ 2147483647 h 134"/>
                    <a:gd name="T16" fmla="*/ 0 w 84"/>
                    <a:gd name="T17" fmla="*/ 2147483647 h 134"/>
                    <a:gd name="T18" fmla="*/ 2147483647 w 84"/>
                    <a:gd name="T19" fmla="*/ 2147483647 h 134"/>
                    <a:gd name="T20" fmla="*/ 2147483647 w 84"/>
                    <a:gd name="T21" fmla="*/ 2147483647 h 134"/>
                    <a:gd name="T22" fmla="*/ 2147483647 w 84"/>
                    <a:gd name="T23" fmla="*/ 2147483647 h 134"/>
                    <a:gd name="T24" fmla="*/ 2147483647 w 84"/>
                    <a:gd name="T25" fmla="*/ 2147483647 h 134"/>
                    <a:gd name="T26" fmla="*/ 2147483647 w 84"/>
                    <a:gd name="T27" fmla="*/ 2147483647 h 134"/>
                    <a:gd name="T28" fmla="*/ 2147483647 w 84"/>
                    <a:gd name="T29" fmla="*/ 2147483647 h 134"/>
                    <a:gd name="T30" fmla="*/ 2147483647 w 84"/>
                    <a:gd name="T31" fmla="*/ 2147483647 h 134"/>
                    <a:gd name="T32" fmla="*/ 2147483647 w 84"/>
                    <a:gd name="T33" fmla="*/ 2147483647 h 134"/>
                    <a:gd name="T34" fmla="*/ 2147483647 w 84"/>
                    <a:gd name="T35" fmla="*/ 2147483647 h 134"/>
                    <a:gd name="T36" fmla="*/ 2147483647 w 84"/>
                    <a:gd name="T37" fmla="*/ 2147483647 h 134"/>
                    <a:gd name="T38" fmla="*/ 2147483647 w 84"/>
                    <a:gd name="T39" fmla="*/ 2147483647 h 134"/>
                    <a:gd name="T40" fmla="*/ 2147483647 w 84"/>
                    <a:gd name="T41" fmla="*/ 2147483647 h 134"/>
                    <a:gd name="T42" fmla="*/ 2147483647 w 84"/>
                    <a:gd name="T43" fmla="*/ 2147483647 h 134"/>
                    <a:gd name="T44" fmla="*/ 2147483647 w 84"/>
                    <a:gd name="T45" fmla="*/ 2147483647 h 134"/>
                    <a:gd name="T46" fmla="*/ 2147483647 w 84"/>
                    <a:gd name="T47" fmla="*/ 2147483647 h 134"/>
                    <a:gd name="T48" fmla="*/ 2147483647 w 84"/>
                    <a:gd name="T49" fmla="*/ 2147483647 h 134"/>
                    <a:gd name="T50" fmla="*/ 2147483647 w 84"/>
                    <a:gd name="T51" fmla="*/ 2147483647 h 134"/>
                    <a:gd name="T52" fmla="*/ 2147483647 w 84"/>
                    <a:gd name="T53" fmla="*/ 2147483647 h 134"/>
                    <a:gd name="T54" fmla="*/ 2147483647 w 84"/>
                    <a:gd name="T55" fmla="*/ 2147483647 h 134"/>
                    <a:gd name="T56" fmla="*/ 2147483647 w 84"/>
                    <a:gd name="T57" fmla="*/ 2147483647 h 134"/>
                    <a:gd name="T58" fmla="*/ 2147483647 w 84"/>
                    <a:gd name="T59" fmla="*/ 2147483647 h 134"/>
                    <a:gd name="T60" fmla="*/ 2147483647 w 84"/>
                    <a:gd name="T61" fmla="*/ 2147483647 h 134"/>
                    <a:gd name="T62" fmla="*/ 2147483647 w 84"/>
                    <a:gd name="T63" fmla="*/ 2147483647 h 134"/>
                    <a:gd name="T64" fmla="*/ 2147483647 w 84"/>
                    <a:gd name="T65" fmla="*/ 2147483647 h 134"/>
                    <a:gd name="T66" fmla="*/ 2147483647 w 84"/>
                    <a:gd name="T67" fmla="*/ 2147483647 h 134"/>
                    <a:gd name="T68" fmla="*/ 2147483647 w 84"/>
                    <a:gd name="T69" fmla="*/ 2147483647 h 134"/>
                    <a:gd name="T70" fmla="*/ 2147483647 w 84"/>
                    <a:gd name="T71" fmla="*/ 2147483647 h 134"/>
                    <a:gd name="T72" fmla="*/ 2147483647 w 84"/>
                    <a:gd name="T73" fmla="*/ 2147483647 h 134"/>
                    <a:gd name="T74" fmla="*/ 2147483647 w 84"/>
                    <a:gd name="T75" fmla="*/ 2147483647 h 134"/>
                    <a:gd name="T76" fmla="*/ 2147483647 w 84"/>
                    <a:gd name="T77" fmla="*/ 2147483647 h 134"/>
                    <a:gd name="T78" fmla="*/ 2147483647 w 84"/>
                    <a:gd name="T79" fmla="*/ 2147483647 h 134"/>
                    <a:gd name="T80" fmla="*/ 2147483647 w 84"/>
                    <a:gd name="T81" fmla="*/ 2147483647 h 13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4"/>
                    <a:gd name="T124" fmla="*/ 0 h 134"/>
                    <a:gd name="T125" fmla="*/ 84 w 84"/>
                    <a:gd name="T126" fmla="*/ 134 h 13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4" h="134">
                      <a:moveTo>
                        <a:pt x="37" y="1"/>
                      </a:moveTo>
                      <a:lnTo>
                        <a:pt x="37" y="1"/>
                      </a:lnTo>
                      <a:lnTo>
                        <a:pt x="32" y="0"/>
                      </a:lnTo>
                      <a:lnTo>
                        <a:pt x="26" y="1"/>
                      </a:lnTo>
                      <a:lnTo>
                        <a:pt x="22" y="4"/>
                      </a:lnTo>
                      <a:lnTo>
                        <a:pt x="19" y="7"/>
                      </a:lnTo>
                      <a:lnTo>
                        <a:pt x="14" y="10"/>
                      </a:lnTo>
                      <a:lnTo>
                        <a:pt x="12" y="13"/>
                      </a:lnTo>
                      <a:lnTo>
                        <a:pt x="3" y="13"/>
                      </a:lnTo>
                      <a:lnTo>
                        <a:pt x="4" y="14"/>
                      </a:lnTo>
                      <a:lnTo>
                        <a:pt x="3" y="16"/>
                      </a:lnTo>
                      <a:lnTo>
                        <a:pt x="2" y="16"/>
                      </a:lnTo>
                      <a:lnTo>
                        <a:pt x="2" y="19"/>
                      </a:lnTo>
                      <a:lnTo>
                        <a:pt x="0" y="24"/>
                      </a:lnTo>
                      <a:lnTo>
                        <a:pt x="0" y="27"/>
                      </a:lnTo>
                      <a:lnTo>
                        <a:pt x="3" y="36"/>
                      </a:lnTo>
                      <a:lnTo>
                        <a:pt x="3" y="41"/>
                      </a:lnTo>
                      <a:lnTo>
                        <a:pt x="3" y="46"/>
                      </a:lnTo>
                      <a:lnTo>
                        <a:pt x="6" y="49"/>
                      </a:lnTo>
                      <a:lnTo>
                        <a:pt x="7" y="51"/>
                      </a:lnTo>
                      <a:lnTo>
                        <a:pt x="10" y="61"/>
                      </a:lnTo>
                      <a:lnTo>
                        <a:pt x="12" y="66"/>
                      </a:lnTo>
                      <a:lnTo>
                        <a:pt x="14" y="71"/>
                      </a:lnTo>
                      <a:lnTo>
                        <a:pt x="17" y="76"/>
                      </a:lnTo>
                      <a:lnTo>
                        <a:pt x="20" y="83"/>
                      </a:lnTo>
                      <a:lnTo>
                        <a:pt x="22" y="93"/>
                      </a:lnTo>
                      <a:lnTo>
                        <a:pt x="26" y="103"/>
                      </a:lnTo>
                      <a:lnTo>
                        <a:pt x="29" y="109"/>
                      </a:lnTo>
                      <a:lnTo>
                        <a:pt x="29" y="114"/>
                      </a:lnTo>
                      <a:lnTo>
                        <a:pt x="32" y="120"/>
                      </a:lnTo>
                      <a:lnTo>
                        <a:pt x="36" y="124"/>
                      </a:lnTo>
                      <a:lnTo>
                        <a:pt x="42" y="126"/>
                      </a:lnTo>
                      <a:lnTo>
                        <a:pt x="46" y="127"/>
                      </a:lnTo>
                      <a:lnTo>
                        <a:pt x="50" y="130"/>
                      </a:lnTo>
                      <a:lnTo>
                        <a:pt x="54" y="133"/>
                      </a:lnTo>
                      <a:lnTo>
                        <a:pt x="60" y="134"/>
                      </a:lnTo>
                      <a:lnTo>
                        <a:pt x="64" y="134"/>
                      </a:lnTo>
                      <a:lnTo>
                        <a:pt x="69" y="132"/>
                      </a:lnTo>
                      <a:lnTo>
                        <a:pt x="70" y="126"/>
                      </a:lnTo>
                      <a:lnTo>
                        <a:pt x="69" y="122"/>
                      </a:lnTo>
                      <a:lnTo>
                        <a:pt x="66" y="116"/>
                      </a:lnTo>
                      <a:lnTo>
                        <a:pt x="63" y="110"/>
                      </a:lnTo>
                      <a:lnTo>
                        <a:pt x="62" y="106"/>
                      </a:lnTo>
                      <a:lnTo>
                        <a:pt x="60" y="97"/>
                      </a:lnTo>
                      <a:lnTo>
                        <a:pt x="62" y="90"/>
                      </a:lnTo>
                      <a:lnTo>
                        <a:pt x="63" y="84"/>
                      </a:lnTo>
                      <a:lnTo>
                        <a:pt x="64" y="79"/>
                      </a:lnTo>
                      <a:lnTo>
                        <a:pt x="73" y="67"/>
                      </a:lnTo>
                      <a:lnTo>
                        <a:pt x="82" y="56"/>
                      </a:lnTo>
                      <a:lnTo>
                        <a:pt x="84" y="51"/>
                      </a:lnTo>
                      <a:lnTo>
                        <a:pt x="84" y="46"/>
                      </a:lnTo>
                      <a:lnTo>
                        <a:pt x="83" y="41"/>
                      </a:lnTo>
                      <a:lnTo>
                        <a:pt x="82" y="37"/>
                      </a:lnTo>
                      <a:lnTo>
                        <a:pt x="77" y="33"/>
                      </a:lnTo>
                      <a:lnTo>
                        <a:pt x="73" y="29"/>
                      </a:lnTo>
                      <a:lnTo>
                        <a:pt x="69" y="24"/>
                      </a:lnTo>
                      <a:lnTo>
                        <a:pt x="67" y="23"/>
                      </a:lnTo>
                      <a:lnTo>
                        <a:pt x="66" y="20"/>
                      </a:lnTo>
                      <a:lnTo>
                        <a:pt x="59" y="19"/>
                      </a:lnTo>
                      <a:lnTo>
                        <a:pt x="52" y="17"/>
                      </a:lnTo>
                      <a:lnTo>
                        <a:pt x="47" y="13"/>
                      </a:lnTo>
                      <a:lnTo>
                        <a:pt x="44" y="9"/>
                      </a:lnTo>
                      <a:lnTo>
                        <a:pt x="42" y="4"/>
                      </a:lnTo>
                      <a:lnTo>
                        <a:pt x="37" y="1"/>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24" name="Freeform 70"/>
                <p:cNvSpPr>
                  <a:spLocks noChangeAspect="1"/>
                </p:cNvSpPr>
                <p:nvPr/>
              </p:nvSpPr>
              <p:spPr bwMode="auto">
                <a:xfrm>
                  <a:off x="4642197" y="2898657"/>
                  <a:ext cx="210174" cy="274333"/>
                </a:xfrm>
                <a:custGeom>
                  <a:avLst/>
                  <a:gdLst>
                    <a:gd name="T0" fmla="*/ 2147483647 w 117"/>
                    <a:gd name="T1" fmla="*/ 2147483647 h 124"/>
                    <a:gd name="T2" fmla="*/ 2147483647 w 117"/>
                    <a:gd name="T3" fmla="*/ 2147483647 h 124"/>
                    <a:gd name="T4" fmla="*/ 2147483647 w 117"/>
                    <a:gd name="T5" fmla="*/ 2147483647 h 124"/>
                    <a:gd name="T6" fmla="*/ 2147483647 w 117"/>
                    <a:gd name="T7" fmla="*/ 2147483647 h 124"/>
                    <a:gd name="T8" fmla="*/ 2147483647 w 117"/>
                    <a:gd name="T9" fmla="*/ 2147483647 h 124"/>
                    <a:gd name="T10" fmla="*/ 2147483647 w 117"/>
                    <a:gd name="T11" fmla="*/ 2147483647 h 124"/>
                    <a:gd name="T12" fmla="*/ 2147483647 w 117"/>
                    <a:gd name="T13" fmla="*/ 2147483647 h 124"/>
                    <a:gd name="T14" fmla="*/ 2147483647 w 117"/>
                    <a:gd name="T15" fmla="*/ 2147483647 h 124"/>
                    <a:gd name="T16" fmla="*/ 2147483647 w 117"/>
                    <a:gd name="T17" fmla="*/ 2147483647 h 124"/>
                    <a:gd name="T18" fmla="*/ 2147483647 w 117"/>
                    <a:gd name="T19" fmla="*/ 2147483647 h 124"/>
                    <a:gd name="T20" fmla="*/ 2147483647 w 117"/>
                    <a:gd name="T21" fmla="*/ 2147483647 h 124"/>
                    <a:gd name="T22" fmla="*/ 2147483647 w 117"/>
                    <a:gd name="T23" fmla="*/ 2147483647 h 124"/>
                    <a:gd name="T24" fmla="*/ 2147483647 w 117"/>
                    <a:gd name="T25" fmla="*/ 2147483647 h 124"/>
                    <a:gd name="T26" fmla="*/ 0 w 117"/>
                    <a:gd name="T27" fmla="*/ 2147483647 h 124"/>
                    <a:gd name="T28" fmla="*/ 0 w 117"/>
                    <a:gd name="T29" fmla="*/ 2147483647 h 124"/>
                    <a:gd name="T30" fmla="*/ 2147483647 w 117"/>
                    <a:gd name="T31" fmla="*/ 2147483647 h 124"/>
                    <a:gd name="T32" fmla="*/ 2147483647 w 117"/>
                    <a:gd name="T33" fmla="*/ 2147483647 h 124"/>
                    <a:gd name="T34" fmla="*/ 2147483647 w 117"/>
                    <a:gd name="T35" fmla="*/ 2147483647 h 124"/>
                    <a:gd name="T36" fmla="*/ 2147483647 w 117"/>
                    <a:gd name="T37" fmla="*/ 2147483647 h 124"/>
                    <a:gd name="T38" fmla="*/ 2147483647 w 117"/>
                    <a:gd name="T39" fmla="*/ 2147483647 h 124"/>
                    <a:gd name="T40" fmla="*/ 2147483647 w 117"/>
                    <a:gd name="T41" fmla="*/ 2147483647 h 124"/>
                    <a:gd name="T42" fmla="*/ 2147483647 w 117"/>
                    <a:gd name="T43" fmla="*/ 2147483647 h 124"/>
                    <a:gd name="T44" fmla="*/ 2147483647 w 117"/>
                    <a:gd name="T45" fmla="*/ 2147483647 h 124"/>
                    <a:gd name="T46" fmla="*/ 2147483647 w 117"/>
                    <a:gd name="T47" fmla="*/ 2147483647 h 124"/>
                    <a:gd name="T48" fmla="*/ 2147483647 w 117"/>
                    <a:gd name="T49" fmla="*/ 2147483647 h 124"/>
                    <a:gd name="T50" fmla="*/ 2147483647 w 117"/>
                    <a:gd name="T51" fmla="*/ 2147483647 h 124"/>
                    <a:gd name="T52" fmla="*/ 2147483647 w 117"/>
                    <a:gd name="T53" fmla="*/ 2147483647 h 124"/>
                    <a:gd name="T54" fmla="*/ 2147483647 w 117"/>
                    <a:gd name="T55" fmla="*/ 2147483647 h 124"/>
                    <a:gd name="T56" fmla="*/ 2147483647 w 117"/>
                    <a:gd name="T57" fmla="*/ 2147483647 h 124"/>
                    <a:gd name="T58" fmla="*/ 2147483647 w 117"/>
                    <a:gd name="T59" fmla="*/ 2147483647 h 124"/>
                    <a:gd name="T60" fmla="*/ 2147483647 w 117"/>
                    <a:gd name="T61" fmla="*/ 2147483647 h 124"/>
                    <a:gd name="T62" fmla="*/ 2147483647 w 117"/>
                    <a:gd name="T63" fmla="*/ 2147483647 h 124"/>
                    <a:gd name="T64" fmla="*/ 2147483647 w 117"/>
                    <a:gd name="T65" fmla="*/ 2147483647 h 124"/>
                    <a:gd name="T66" fmla="*/ 2147483647 w 117"/>
                    <a:gd name="T67" fmla="*/ 2147483647 h 124"/>
                    <a:gd name="T68" fmla="*/ 2147483647 w 117"/>
                    <a:gd name="T69" fmla="*/ 2147483647 h 124"/>
                    <a:gd name="T70" fmla="*/ 2147483647 w 117"/>
                    <a:gd name="T71" fmla="*/ 2147483647 h 124"/>
                    <a:gd name="T72" fmla="*/ 2147483647 w 117"/>
                    <a:gd name="T73" fmla="*/ 2147483647 h 124"/>
                    <a:gd name="T74" fmla="*/ 2147483647 w 117"/>
                    <a:gd name="T75" fmla="*/ 2147483647 h 124"/>
                    <a:gd name="T76" fmla="*/ 2147483647 w 117"/>
                    <a:gd name="T77" fmla="*/ 2147483647 h 124"/>
                    <a:gd name="T78" fmla="*/ 2147483647 w 117"/>
                    <a:gd name="T79" fmla="*/ 2147483647 h 124"/>
                    <a:gd name="T80" fmla="*/ 2147483647 w 117"/>
                    <a:gd name="T81" fmla="*/ 2147483647 h 124"/>
                    <a:gd name="T82" fmla="*/ 2147483647 w 117"/>
                    <a:gd name="T83" fmla="*/ 2147483647 h 124"/>
                    <a:gd name="T84" fmla="*/ 2147483647 w 117"/>
                    <a:gd name="T85" fmla="*/ 2147483647 h 124"/>
                    <a:gd name="T86" fmla="*/ 2147483647 w 117"/>
                    <a:gd name="T87" fmla="*/ 2147483647 h 124"/>
                    <a:gd name="T88" fmla="*/ 2147483647 w 117"/>
                    <a:gd name="T89" fmla="*/ 2147483647 h 124"/>
                    <a:gd name="T90" fmla="*/ 2147483647 w 117"/>
                    <a:gd name="T91" fmla="*/ 2147483647 h 124"/>
                    <a:gd name="T92" fmla="*/ 2147483647 w 117"/>
                    <a:gd name="T93" fmla="*/ 2147483647 h 124"/>
                    <a:gd name="T94" fmla="*/ 2147483647 w 117"/>
                    <a:gd name="T95" fmla="*/ 0 h 124"/>
                    <a:gd name="T96" fmla="*/ 2147483647 w 117"/>
                    <a:gd name="T97" fmla="*/ 2147483647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7"/>
                    <a:gd name="T148" fmla="*/ 0 h 124"/>
                    <a:gd name="T149" fmla="*/ 117 w 117"/>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7" h="124">
                      <a:moveTo>
                        <a:pt x="94" y="3"/>
                      </a:moveTo>
                      <a:lnTo>
                        <a:pt x="94" y="3"/>
                      </a:lnTo>
                      <a:lnTo>
                        <a:pt x="90" y="9"/>
                      </a:lnTo>
                      <a:lnTo>
                        <a:pt x="86" y="13"/>
                      </a:lnTo>
                      <a:lnTo>
                        <a:pt x="80" y="17"/>
                      </a:lnTo>
                      <a:lnTo>
                        <a:pt x="77" y="21"/>
                      </a:lnTo>
                      <a:lnTo>
                        <a:pt x="74" y="24"/>
                      </a:lnTo>
                      <a:lnTo>
                        <a:pt x="70" y="26"/>
                      </a:lnTo>
                      <a:lnTo>
                        <a:pt x="63" y="27"/>
                      </a:lnTo>
                      <a:lnTo>
                        <a:pt x="54" y="27"/>
                      </a:lnTo>
                      <a:lnTo>
                        <a:pt x="50" y="29"/>
                      </a:lnTo>
                      <a:lnTo>
                        <a:pt x="46" y="31"/>
                      </a:lnTo>
                      <a:lnTo>
                        <a:pt x="43" y="34"/>
                      </a:lnTo>
                      <a:lnTo>
                        <a:pt x="42" y="37"/>
                      </a:lnTo>
                      <a:lnTo>
                        <a:pt x="39" y="40"/>
                      </a:lnTo>
                      <a:lnTo>
                        <a:pt x="34" y="43"/>
                      </a:lnTo>
                      <a:lnTo>
                        <a:pt x="30" y="43"/>
                      </a:lnTo>
                      <a:lnTo>
                        <a:pt x="26" y="43"/>
                      </a:lnTo>
                      <a:lnTo>
                        <a:pt x="20" y="50"/>
                      </a:lnTo>
                      <a:lnTo>
                        <a:pt x="12" y="56"/>
                      </a:lnTo>
                      <a:lnTo>
                        <a:pt x="4" y="63"/>
                      </a:lnTo>
                      <a:lnTo>
                        <a:pt x="2" y="67"/>
                      </a:lnTo>
                      <a:lnTo>
                        <a:pt x="0" y="71"/>
                      </a:lnTo>
                      <a:lnTo>
                        <a:pt x="0" y="77"/>
                      </a:lnTo>
                      <a:lnTo>
                        <a:pt x="2" y="83"/>
                      </a:lnTo>
                      <a:lnTo>
                        <a:pt x="3" y="89"/>
                      </a:lnTo>
                      <a:lnTo>
                        <a:pt x="4" y="94"/>
                      </a:lnTo>
                      <a:lnTo>
                        <a:pt x="6" y="103"/>
                      </a:lnTo>
                      <a:lnTo>
                        <a:pt x="4" y="112"/>
                      </a:lnTo>
                      <a:lnTo>
                        <a:pt x="7" y="116"/>
                      </a:lnTo>
                      <a:lnTo>
                        <a:pt x="12" y="120"/>
                      </a:lnTo>
                      <a:lnTo>
                        <a:pt x="19" y="122"/>
                      </a:lnTo>
                      <a:lnTo>
                        <a:pt x="26" y="123"/>
                      </a:lnTo>
                      <a:lnTo>
                        <a:pt x="30" y="123"/>
                      </a:lnTo>
                      <a:lnTo>
                        <a:pt x="32" y="122"/>
                      </a:lnTo>
                      <a:lnTo>
                        <a:pt x="34" y="120"/>
                      </a:lnTo>
                      <a:lnTo>
                        <a:pt x="37" y="120"/>
                      </a:lnTo>
                      <a:lnTo>
                        <a:pt x="43" y="120"/>
                      </a:lnTo>
                      <a:lnTo>
                        <a:pt x="49" y="122"/>
                      </a:lnTo>
                      <a:lnTo>
                        <a:pt x="56" y="122"/>
                      </a:lnTo>
                      <a:lnTo>
                        <a:pt x="62" y="123"/>
                      </a:lnTo>
                      <a:lnTo>
                        <a:pt x="69" y="124"/>
                      </a:lnTo>
                      <a:lnTo>
                        <a:pt x="73" y="124"/>
                      </a:lnTo>
                      <a:lnTo>
                        <a:pt x="76" y="123"/>
                      </a:lnTo>
                      <a:lnTo>
                        <a:pt x="83" y="120"/>
                      </a:lnTo>
                      <a:lnTo>
                        <a:pt x="89" y="117"/>
                      </a:lnTo>
                      <a:lnTo>
                        <a:pt x="93" y="114"/>
                      </a:lnTo>
                      <a:lnTo>
                        <a:pt x="94" y="112"/>
                      </a:lnTo>
                      <a:lnTo>
                        <a:pt x="96" y="107"/>
                      </a:lnTo>
                      <a:lnTo>
                        <a:pt x="97" y="97"/>
                      </a:lnTo>
                      <a:lnTo>
                        <a:pt x="97" y="89"/>
                      </a:lnTo>
                      <a:lnTo>
                        <a:pt x="99" y="79"/>
                      </a:lnTo>
                      <a:lnTo>
                        <a:pt x="100" y="76"/>
                      </a:lnTo>
                      <a:lnTo>
                        <a:pt x="102" y="73"/>
                      </a:lnTo>
                      <a:lnTo>
                        <a:pt x="107" y="69"/>
                      </a:lnTo>
                      <a:lnTo>
                        <a:pt x="113" y="64"/>
                      </a:lnTo>
                      <a:lnTo>
                        <a:pt x="116" y="61"/>
                      </a:lnTo>
                      <a:lnTo>
                        <a:pt x="117" y="59"/>
                      </a:lnTo>
                      <a:lnTo>
                        <a:pt x="117" y="54"/>
                      </a:lnTo>
                      <a:lnTo>
                        <a:pt x="116" y="51"/>
                      </a:lnTo>
                      <a:lnTo>
                        <a:pt x="110" y="46"/>
                      </a:lnTo>
                      <a:lnTo>
                        <a:pt x="106" y="41"/>
                      </a:lnTo>
                      <a:lnTo>
                        <a:pt x="103" y="37"/>
                      </a:lnTo>
                      <a:lnTo>
                        <a:pt x="103" y="34"/>
                      </a:lnTo>
                      <a:lnTo>
                        <a:pt x="105" y="30"/>
                      </a:lnTo>
                      <a:lnTo>
                        <a:pt x="106" y="27"/>
                      </a:lnTo>
                      <a:lnTo>
                        <a:pt x="109" y="23"/>
                      </a:lnTo>
                      <a:lnTo>
                        <a:pt x="110" y="20"/>
                      </a:lnTo>
                      <a:lnTo>
                        <a:pt x="110" y="13"/>
                      </a:lnTo>
                      <a:lnTo>
                        <a:pt x="110" y="6"/>
                      </a:lnTo>
                      <a:lnTo>
                        <a:pt x="112" y="6"/>
                      </a:lnTo>
                      <a:lnTo>
                        <a:pt x="107" y="1"/>
                      </a:lnTo>
                      <a:lnTo>
                        <a:pt x="103" y="0"/>
                      </a:lnTo>
                      <a:lnTo>
                        <a:pt x="99" y="0"/>
                      </a:lnTo>
                      <a:lnTo>
                        <a:pt x="94" y="3"/>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25" name="Freeform 71"/>
                <p:cNvSpPr>
                  <a:spLocks noChangeAspect="1"/>
                </p:cNvSpPr>
                <p:nvPr/>
              </p:nvSpPr>
              <p:spPr bwMode="auto">
                <a:xfrm>
                  <a:off x="4686444" y="2754346"/>
                  <a:ext cx="194372" cy="240041"/>
                </a:xfrm>
                <a:custGeom>
                  <a:avLst/>
                  <a:gdLst>
                    <a:gd name="T0" fmla="*/ 2147483647 w 109"/>
                    <a:gd name="T1" fmla="*/ 0 h 110"/>
                    <a:gd name="T2" fmla="*/ 2147483647 w 109"/>
                    <a:gd name="T3" fmla="*/ 2147483647 h 110"/>
                    <a:gd name="T4" fmla="*/ 2147483647 w 109"/>
                    <a:gd name="T5" fmla="*/ 2147483647 h 110"/>
                    <a:gd name="T6" fmla="*/ 2147483647 w 109"/>
                    <a:gd name="T7" fmla="*/ 2147483647 h 110"/>
                    <a:gd name="T8" fmla="*/ 2147483647 w 109"/>
                    <a:gd name="T9" fmla="*/ 2147483647 h 110"/>
                    <a:gd name="T10" fmla="*/ 2147483647 w 109"/>
                    <a:gd name="T11" fmla="*/ 2147483647 h 110"/>
                    <a:gd name="T12" fmla="*/ 2147483647 w 109"/>
                    <a:gd name="T13" fmla="*/ 2147483647 h 110"/>
                    <a:gd name="T14" fmla="*/ 2147483647 w 109"/>
                    <a:gd name="T15" fmla="*/ 2147483647 h 110"/>
                    <a:gd name="T16" fmla="*/ 2147483647 w 109"/>
                    <a:gd name="T17" fmla="*/ 2147483647 h 110"/>
                    <a:gd name="T18" fmla="*/ 2147483647 w 109"/>
                    <a:gd name="T19" fmla="*/ 2147483647 h 110"/>
                    <a:gd name="T20" fmla="*/ 2147483647 w 109"/>
                    <a:gd name="T21" fmla="*/ 2147483647 h 110"/>
                    <a:gd name="T22" fmla="*/ 2147483647 w 109"/>
                    <a:gd name="T23" fmla="*/ 2147483647 h 110"/>
                    <a:gd name="T24" fmla="*/ 0 w 109"/>
                    <a:gd name="T25" fmla="*/ 2147483647 h 110"/>
                    <a:gd name="T26" fmla="*/ 2147483647 w 109"/>
                    <a:gd name="T27" fmla="*/ 2147483647 h 110"/>
                    <a:gd name="T28" fmla="*/ 2147483647 w 109"/>
                    <a:gd name="T29" fmla="*/ 2147483647 h 110"/>
                    <a:gd name="T30" fmla="*/ 2147483647 w 109"/>
                    <a:gd name="T31" fmla="*/ 2147483647 h 110"/>
                    <a:gd name="T32" fmla="*/ 2147483647 w 109"/>
                    <a:gd name="T33" fmla="*/ 2147483647 h 110"/>
                    <a:gd name="T34" fmla="*/ 2147483647 w 109"/>
                    <a:gd name="T35" fmla="*/ 2147483647 h 110"/>
                    <a:gd name="T36" fmla="*/ 2147483647 w 109"/>
                    <a:gd name="T37" fmla="*/ 2147483647 h 110"/>
                    <a:gd name="T38" fmla="*/ 2147483647 w 109"/>
                    <a:gd name="T39" fmla="*/ 2147483647 h 110"/>
                    <a:gd name="T40" fmla="*/ 2147483647 w 109"/>
                    <a:gd name="T41" fmla="*/ 2147483647 h 110"/>
                    <a:gd name="T42" fmla="*/ 2147483647 w 109"/>
                    <a:gd name="T43" fmla="*/ 2147483647 h 110"/>
                    <a:gd name="T44" fmla="*/ 2147483647 w 109"/>
                    <a:gd name="T45" fmla="*/ 2147483647 h 110"/>
                    <a:gd name="T46" fmla="*/ 2147483647 w 109"/>
                    <a:gd name="T47" fmla="*/ 2147483647 h 110"/>
                    <a:gd name="T48" fmla="*/ 2147483647 w 109"/>
                    <a:gd name="T49" fmla="*/ 2147483647 h 110"/>
                    <a:gd name="T50" fmla="*/ 2147483647 w 109"/>
                    <a:gd name="T51" fmla="*/ 2147483647 h 110"/>
                    <a:gd name="T52" fmla="*/ 2147483647 w 109"/>
                    <a:gd name="T53" fmla="*/ 2147483647 h 110"/>
                    <a:gd name="T54" fmla="*/ 2147483647 w 109"/>
                    <a:gd name="T55" fmla="*/ 2147483647 h 110"/>
                    <a:gd name="T56" fmla="*/ 2147483647 w 109"/>
                    <a:gd name="T57" fmla="*/ 2147483647 h 110"/>
                    <a:gd name="T58" fmla="*/ 2147483647 w 109"/>
                    <a:gd name="T59" fmla="*/ 2147483647 h 110"/>
                    <a:gd name="T60" fmla="*/ 2147483647 w 109"/>
                    <a:gd name="T61" fmla="*/ 2147483647 h 110"/>
                    <a:gd name="T62" fmla="*/ 2147483647 w 109"/>
                    <a:gd name="T63" fmla="*/ 2147483647 h 110"/>
                    <a:gd name="T64" fmla="*/ 2147483647 w 109"/>
                    <a:gd name="T65" fmla="*/ 2147483647 h 110"/>
                    <a:gd name="T66" fmla="*/ 2147483647 w 109"/>
                    <a:gd name="T67" fmla="*/ 2147483647 h 110"/>
                    <a:gd name="T68" fmla="*/ 2147483647 w 109"/>
                    <a:gd name="T69" fmla="*/ 2147483647 h 110"/>
                    <a:gd name="T70" fmla="*/ 2147483647 w 109"/>
                    <a:gd name="T71" fmla="*/ 2147483647 h 110"/>
                    <a:gd name="T72" fmla="*/ 2147483647 w 109"/>
                    <a:gd name="T73" fmla="*/ 2147483647 h 110"/>
                    <a:gd name="T74" fmla="*/ 2147483647 w 109"/>
                    <a:gd name="T75" fmla="*/ 2147483647 h 110"/>
                    <a:gd name="T76" fmla="*/ 2147483647 w 109"/>
                    <a:gd name="T77" fmla="*/ 0 h 11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9"/>
                    <a:gd name="T118" fmla="*/ 0 h 110"/>
                    <a:gd name="T119" fmla="*/ 109 w 109"/>
                    <a:gd name="T120" fmla="*/ 110 h 11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9" h="110">
                      <a:moveTo>
                        <a:pt x="108" y="0"/>
                      </a:moveTo>
                      <a:lnTo>
                        <a:pt x="108" y="0"/>
                      </a:lnTo>
                      <a:lnTo>
                        <a:pt x="91" y="1"/>
                      </a:lnTo>
                      <a:lnTo>
                        <a:pt x="83" y="4"/>
                      </a:lnTo>
                      <a:lnTo>
                        <a:pt x="76" y="8"/>
                      </a:lnTo>
                      <a:lnTo>
                        <a:pt x="70" y="14"/>
                      </a:lnTo>
                      <a:lnTo>
                        <a:pt x="66" y="21"/>
                      </a:lnTo>
                      <a:lnTo>
                        <a:pt x="63" y="30"/>
                      </a:lnTo>
                      <a:lnTo>
                        <a:pt x="59" y="37"/>
                      </a:lnTo>
                      <a:lnTo>
                        <a:pt x="46" y="50"/>
                      </a:lnTo>
                      <a:lnTo>
                        <a:pt x="33" y="63"/>
                      </a:lnTo>
                      <a:lnTo>
                        <a:pt x="29" y="67"/>
                      </a:lnTo>
                      <a:lnTo>
                        <a:pt x="23" y="73"/>
                      </a:lnTo>
                      <a:lnTo>
                        <a:pt x="19" y="74"/>
                      </a:lnTo>
                      <a:lnTo>
                        <a:pt x="16" y="74"/>
                      </a:lnTo>
                      <a:lnTo>
                        <a:pt x="12" y="73"/>
                      </a:lnTo>
                      <a:lnTo>
                        <a:pt x="8" y="73"/>
                      </a:lnTo>
                      <a:lnTo>
                        <a:pt x="8" y="81"/>
                      </a:lnTo>
                      <a:lnTo>
                        <a:pt x="5" y="90"/>
                      </a:lnTo>
                      <a:lnTo>
                        <a:pt x="0" y="97"/>
                      </a:lnTo>
                      <a:lnTo>
                        <a:pt x="0" y="101"/>
                      </a:lnTo>
                      <a:lnTo>
                        <a:pt x="2" y="104"/>
                      </a:lnTo>
                      <a:lnTo>
                        <a:pt x="5" y="106"/>
                      </a:lnTo>
                      <a:lnTo>
                        <a:pt x="2" y="110"/>
                      </a:lnTo>
                      <a:lnTo>
                        <a:pt x="6" y="110"/>
                      </a:lnTo>
                      <a:lnTo>
                        <a:pt x="10" y="110"/>
                      </a:lnTo>
                      <a:lnTo>
                        <a:pt x="15" y="107"/>
                      </a:lnTo>
                      <a:lnTo>
                        <a:pt x="18" y="104"/>
                      </a:lnTo>
                      <a:lnTo>
                        <a:pt x="19" y="101"/>
                      </a:lnTo>
                      <a:lnTo>
                        <a:pt x="22" y="98"/>
                      </a:lnTo>
                      <a:lnTo>
                        <a:pt x="26" y="96"/>
                      </a:lnTo>
                      <a:lnTo>
                        <a:pt x="30" y="94"/>
                      </a:lnTo>
                      <a:lnTo>
                        <a:pt x="39" y="94"/>
                      </a:lnTo>
                      <a:lnTo>
                        <a:pt x="46" y="93"/>
                      </a:lnTo>
                      <a:lnTo>
                        <a:pt x="50" y="91"/>
                      </a:lnTo>
                      <a:lnTo>
                        <a:pt x="53" y="88"/>
                      </a:lnTo>
                      <a:lnTo>
                        <a:pt x="56" y="84"/>
                      </a:lnTo>
                      <a:lnTo>
                        <a:pt x="62" y="80"/>
                      </a:lnTo>
                      <a:lnTo>
                        <a:pt x="66" y="76"/>
                      </a:lnTo>
                      <a:lnTo>
                        <a:pt x="70" y="70"/>
                      </a:lnTo>
                      <a:lnTo>
                        <a:pt x="75" y="67"/>
                      </a:lnTo>
                      <a:lnTo>
                        <a:pt x="79" y="67"/>
                      </a:lnTo>
                      <a:lnTo>
                        <a:pt x="83" y="68"/>
                      </a:lnTo>
                      <a:lnTo>
                        <a:pt x="88" y="73"/>
                      </a:lnTo>
                      <a:lnTo>
                        <a:pt x="93" y="71"/>
                      </a:lnTo>
                      <a:lnTo>
                        <a:pt x="95" y="68"/>
                      </a:lnTo>
                      <a:lnTo>
                        <a:pt x="96" y="67"/>
                      </a:lnTo>
                      <a:lnTo>
                        <a:pt x="98" y="61"/>
                      </a:lnTo>
                      <a:lnTo>
                        <a:pt x="96" y="55"/>
                      </a:lnTo>
                      <a:lnTo>
                        <a:pt x="93" y="41"/>
                      </a:lnTo>
                      <a:lnTo>
                        <a:pt x="92" y="35"/>
                      </a:lnTo>
                      <a:lnTo>
                        <a:pt x="92" y="31"/>
                      </a:lnTo>
                      <a:lnTo>
                        <a:pt x="93" y="28"/>
                      </a:lnTo>
                      <a:lnTo>
                        <a:pt x="96" y="25"/>
                      </a:lnTo>
                      <a:lnTo>
                        <a:pt x="102" y="21"/>
                      </a:lnTo>
                      <a:lnTo>
                        <a:pt x="108" y="14"/>
                      </a:lnTo>
                      <a:lnTo>
                        <a:pt x="109" y="13"/>
                      </a:lnTo>
                      <a:lnTo>
                        <a:pt x="108" y="5"/>
                      </a:lnTo>
                      <a:lnTo>
                        <a:pt x="108" y="0"/>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26" name="Freeform 72"/>
                <p:cNvSpPr>
                  <a:spLocks noChangeAspect="1"/>
                </p:cNvSpPr>
                <p:nvPr/>
              </p:nvSpPr>
              <p:spPr bwMode="auto">
                <a:xfrm>
                  <a:off x="2316064" y="2248545"/>
                  <a:ext cx="493039" cy="511516"/>
                </a:xfrm>
                <a:custGeom>
                  <a:avLst/>
                  <a:gdLst>
                    <a:gd name="T0" fmla="*/ 2147483647 w 278"/>
                    <a:gd name="T1" fmla="*/ 2147483647 h 233"/>
                    <a:gd name="T2" fmla="*/ 2147483647 w 278"/>
                    <a:gd name="T3" fmla="*/ 2147483647 h 233"/>
                    <a:gd name="T4" fmla="*/ 2147483647 w 278"/>
                    <a:gd name="T5" fmla="*/ 2147483647 h 233"/>
                    <a:gd name="T6" fmla="*/ 2147483647 w 278"/>
                    <a:gd name="T7" fmla="*/ 2147483647 h 233"/>
                    <a:gd name="T8" fmla="*/ 2147483647 w 278"/>
                    <a:gd name="T9" fmla="*/ 2147483647 h 233"/>
                    <a:gd name="T10" fmla="*/ 2147483647 w 278"/>
                    <a:gd name="T11" fmla="*/ 2147483647 h 233"/>
                    <a:gd name="T12" fmla="*/ 2147483647 w 278"/>
                    <a:gd name="T13" fmla="*/ 2147483647 h 233"/>
                    <a:gd name="T14" fmla="*/ 2147483647 w 278"/>
                    <a:gd name="T15" fmla="*/ 2147483647 h 233"/>
                    <a:gd name="T16" fmla="*/ 2147483647 w 278"/>
                    <a:gd name="T17" fmla="*/ 2147483647 h 233"/>
                    <a:gd name="T18" fmla="*/ 2147483647 w 278"/>
                    <a:gd name="T19" fmla="*/ 2147483647 h 233"/>
                    <a:gd name="T20" fmla="*/ 2147483647 w 278"/>
                    <a:gd name="T21" fmla="*/ 2147483647 h 233"/>
                    <a:gd name="T22" fmla="*/ 2147483647 w 278"/>
                    <a:gd name="T23" fmla="*/ 2147483647 h 233"/>
                    <a:gd name="T24" fmla="*/ 2147483647 w 278"/>
                    <a:gd name="T25" fmla="*/ 2147483647 h 233"/>
                    <a:gd name="T26" fmla="*/ 2147483647 w 278"/>
                    <a:gd name="T27" fmla="*/ 2147483647 h 233"/>
                    <a:gd name="T28" fmla="*/ 2147483647 w 278"/>
                    <a:gd name="T29" fmla="*/ 2147483647 h 233"/>
                    <a:gd name="T30" fmla="*/ 2147483647 w 278"/>
                    <a:gd name="T31" fmla="*/ 2147483647 h 233"/>
                    <a:gd name="T32" fmla="*/ 2147483647 w 278"/>
                    <a:gd name="T33" fmla="*/ 2147483647 h 233"/>
                    <a:gd name="T34" fmla="*/ 2147483647 w 278"/>
                    <a:gd name="T35" fmla="*/ 2147483647 h 233"/>
                    <a:gd name="T36" fmla="*/ 2147483647 w 278"/>
                    <a:gd name="T37" fmla="*/ 2147483647 h 233"/>
                    <a:gd name="T38" fmla="*/ 2147483647 w 278"/>
                    <a:gd name="T39" fmla="*/ 2147483647 h 233"/>
                    <a:gd name="T40" fmla="*/ 2147483647 w 278"/>
                    <a:gd name="T41" fmla="*/ 2147483647 h 233"/>
                    <a:gd name="T42" fmla="*/ 2147483647 w 278"/>
                    <a:gd name="T43" fmla="*/ 2147483647 h 233"/>
                    <a:gd name="T44" fmla="*/ 2147483647 w 278"/>
                    <a:gd name="T45" fmla="*/ 2147483647 h 233"/>
                    <a:gd name="T46" fmla="*/ 2147483647 w 278"/>
                    <a:gd name="T47" fmla="*/ 2147483647 h 233"/>
                    <a:gd name="T48" fmla="*/ 2147483647 w 278"/>
                    <a:gd name="T49" fmla="*/ 2147483647 h 233"/>
                    <a:gd name="T50" fmla="*/ 2147483647 w 278"/>
                    <a:gd name="T51" fmla="*/ 2147483647 h 233"/>
                    <a:gd name="T52" fmla="*/ 2147483647 w 278"/>
                    <a:gd name="T53" fmla="*/ 2147483647 h 233"/>
                    <a:gd name="T54" fmla="*/ 2147483647 w 278"/>
                    <a:gd name="T55" fmla="*/ 2147483647 h 233"/>
                    <a:gd name="T56" fmla="*/ 2147483647 w 278"/>
                    <a:gd name="T57" fmla="*/ 2147483647 h 233"/>
                    <a:gd name="T58" fmla="*/ 2147483647 w 278"/>
                    <a:gd name="T59" fmla="*/ 2147483647 h 233"/>
                    <a:gd name="T60" fmla="*/ 2147483647 w 278"/>
                    <a:gd name="T61" fmla="*/ 2147483647 h 233"/>
                    <a:gd name="T62" fmla="*/ 0 w 278"/>
                    <a:gd name="T63" fmla="*/ 2147483647 h 233"/>
                    <a:gd name="T64" fmla="*/ 2147483647 w 278"/>
                    <a:gd name="T65" fmla="*/ 2147483647 h 233"/>
                    <a:gd name="T66" fmla="*/ 2147483647 w 278"/>
                    <a:gd name="T67" fmla="*/ 2147483647 h 233"/>
                    <a:gd name="T68" fmla="*/ 2147483647 w 278"/>
                    <a:gd name="T69" fmla="*/ 2147483647 h 233"/>
                    <a:gd name="T70" fmla="*/ 2147483647 w 278"/>
                    <a:gd name="T71" fmla="*/ 2147483647 h 233"/>
                    <a:gd name="T72" fmla="*/ 2147483647 w 278"/>
                    <a:gd name="T73" fmla="*/ 2147483647 h 233"/>
                    <a:gd name="T74" fmla="*/ 2147483647 w 278"/>
                    <a:gd name="T75" fmla="*/ 2147483647 h 233"/>
                    <a:gd name="T76" fmla="*/ 2147483647 w 278"/>
                    <a:gd name="T77" fmla="*/ 2147483647 h 233"/>
                    <a:gd name="T78" fmla="*/ 2147483647 w 278"/>
                    <a:gd name="T79" fmla="*/ 2147483647 h 233"/>
                    <a:gd name="T80" fmla="*/ 2147483647 w 278"/>
                    <a:gd name="T81" fmla="*/ 2147483647 h 233"/>
                    <a:gd name="T82" fmla="*/ 2147483647 w 278"/>
                    <a:gd name="T83" fmla="*/ 2147483647 h 233"/>
                    <a:gd name="T84" fmla="*/ 2147483647 w 278"/>
                    <a:gd name="T85" fmla="*/ 2147483647 h 233"/>
                    <a:gd name="T86" fmla="*/ 2147483647 w 278"/>
                    <a:gd name="T87" fmla="*/ 2147483647 h 233"/>
                    <a:gd name="T88" fmla="*/ 2147483647 w 278"/>
                    <a:gd name="T89" fmla="*/ 2147483647 h 233"/>
                    <a:gd name="T90" fmla="*/ 2147483647 w 278"/>
                    <a:gd name="T91" fmla="*/ 2147483647 h 233"/>
                    <a:gd name="T92" fmla="*/ 2147483647 w 278"/>
                    <a:gd name="T93" fmla="*/ 2147483647 h 233"/>
                    <a:gd name="T94" fmla="*/ 2147483647 w 278"/>
                    <a:gd name="T95" fmla="*/ 2147483647 h 233"/>
                    <a:gd name="T96" fmla="*/ 2147483647 w 278"/>
                    <a:gd name="T97" fmla="*/ 2147483647 h 233"/>
                    <a:gd name="T98" fmla="*/ 2147483647 w 278"/>
                    <a:gd name="T99" fmla="*/ 2147483647 h 233"/>
                    <a:gd name="T100" fmla="*/ 2147483647 w 278"/>
                    <a:gd name="T101" fmla="*/ 2147483647 h 23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78"/>
                    <a:gd name="T154" fmla="*/ 0 h 233"/>
                    <a:gd name="T155" fmla="*/ 278 w 278"/>
                    <a:gd name="T156" fmla="*/ 233 h 23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78" h="233">
                      <a:moveTo>
                        <a:pt x="261" y="174"/>
                      </a:moveTo>
                      <a:lnTo>
                        <a:pt x="261" y="174"/>
                      </a:lnTo>
                      <a:lnTo>
                        <a:pt x="258" y="166"/>
                      </a:lnTo>
                      <a:lnTo>
                        <a:pt x="256" y="156"/>
                      </a:lnTo>
                      <a:lnTo>
                        <a:pt x="252" y="156"/>
                      </a:lnTo>
                      <a:lnTo>
                        <a:pt x="255" y="162"/>
                      </a:lnTo>
                      <a:lnTo>
                        <a:pt x="256" y="164"/>
                      </a:lnTo>
                      <a:lnTo>
                        <a:pt x="255" y="167"/>
                      </a:lnTo>
                      <a:lnTo>
                        <a:pt x="253" y="169"/>
                      </a:lnTo>
                      <a:lnTo>
                        <a:pt x="251" y="170"/>
                      </a:lnTo>
                      <a:lnTo>
                        <a:pt x="248" y="173"/>
                      </a:lnTo>
                      <a:lnTo>
                        <a:pt x="246" y="176"/>
                      </a:lnTo>
                      <a:lnTo>
                        <a:pt x="245" y="180"/>
                      </a:lnTo>
                      <a:lnTo>
                        <a:pt x="242" y="183"/>
                      </a:lnTo>
                      <a:lnTo>
                        <a:pt x="238" y="184"/>
                      </a:lnTo>
                      <a:lnTo>
                        <a:pt x="233" y="184"/>
                      </a:lnTo>
                      <a:lnTo>
                        <a:pt x="228" y="180"/>
                      </a:lnTo>
                      <a:lnTo>
                        <a:pt x="225" y="177"/>
                      </a:lnTo>
                      <a:lnTo>
                        <a:pt x="222" y="174"/>
                      </a:lnTo>
                      <a:lnTo>
                        <a:pt x="222" y="170"/>
                      </a:lnTo>
                      <a:lnTo>
                        <a:pt x="221" y="167"/>
                      </a:lnTo>
                      <a:lnTo>
                        <a:pt x="218" y="164"/>
                      </a:lnTo>
                      <a:lnTo>
                        <a:pt x="215" y="160"/>
                      </a:lnTo>
                      <a:lnTo>
                        <a:pt x="213" y="156"/>
                      </a:lnTo>
                      <a:lnTo>
                        <a:pt x="215" y="152"/>
                      </a:lnTo>
                      <a:lnTo>
                        <a:pt x="216" y="149"/>
                      </a:lnTo>
                      <a:lnTo>
                        <a:pt x="221" y="147"/>
                      </a:lnTo>
                      <a:lnTo>
                        <a:pt x="225" y="146"/>
                      </a:lnTo>
                      <a:lnTo>
                        <a:pt x="229" y="144"/>
                      </a:lnTo>
                      <a:lnTo>
                        <a:pt x="231" y="142"/>
                      </a:lnTo>
                      <a:lnTo>
                        <a:pt x="233" y="140"/>
                      </a:lnTo>
                      <a:lnTo>
                        <a:pt x="238" y="139"/>
                      </a:lnTo>
                      <a:lnTo>
                        <a:pt x="238" y="134"/>
                      </a:lnTo>
                      <a:lnTo>
                        <a:pt x="238" y="123"/>
                      </a:lnTo>
                      <a:lnTo>
                        <a:pt x="239" y="112"/>
                      </a:lnTo>
                      <a:lnTo>
                        <a:pt x="241" y="104"/>
                      </a:lnTo>
                      <a:lnTo>
                        <a:pt x="245" y="100"/>
                      </a:lnTo>
                      <a:lnTo>
                        <a:pt x="255" y="91"/>
                      </a:lnTo>
                      <a:lnTo>
                        <a:pt x="262" y="84"/>
                      </a:lnTo>
                      <a:lnTo>
                        <a:pt x="269" y="76"/>
                      </a:lnTo>
                      <a:lnTo>
                        <a:pt x="275" y="67"/>
                      </a:lnTo>
                      <a:lnTo>
                        <a:pt x="278" y="63"/>
                      </a:lnTo>
                      <a:lnTo>
                        <a:pt x="278" y="59"/>
                      </a:lnTo>
                      <a:lnTo>
                        <a:pt x="272" y="56"/>
                      </a:lnTo>
                      <a:lnTo>
                        <a:pt x="263" y="50"/>
                      </a:lnTo>
                      <a:lnTo>
                        <a:pt x="252" y="40"/>
                      </a:lnTo>
                      <a:lnTo>
                        <a:pt x="246" y="34"/>
                      </a:lnTo>
                      <a:lnTo>
                        <a:pt x="241" y="27"/>
                      </a:lnTo>
                      <a:lnTo>
                        <a:pt x="235" y="20"/>
                      </a:lnTo>
                      <a:lnTo>
                        <a:pt x="231" y="17"/>
                      </a:lnTo>
                      <a:lnTo>
                        <a:pt x="228" y="16"/>
                      </a:lnTo>
                      <a:lnTo>
                        <a:pt x="223" y="16"/>
                      </a:lnTo>
                      <a:lnTo>
                        <a:pt x="219" y="17"/>
                      </a:lnTo>
                      <a:lnTo>
                        <a:pt x="215" y="17"/>
                      </a:lnTo>
                      <a:lnTo>
                        <a:pt x="211" y="16"/>
                      </a:lnTo>
                      <a:lnTo>
                        <a:pt x="203" y="11"/>
                      </a:lnTo>
                      <a:lnTo>
                        <a:pt x="196" y="7"/>
                      </a:lnTo>
                      <a:lnTo>
                        <a:pt x="189" y="3"/>
                      </a:lnTo>
                      <a:lnTo>
                        <a:pt x="183" y="1"/>
                      </a:lnTo>
                      <a:lnTo>
                        <a:pt x="171" y="0"/>
                      </a:lnTo>
                      <a:lnTo>
                        <a:pt x="182" y="7"/>
                      </a:lnTo>
                      <a:lnTo>
                        <a:pt x="191" y="13"/>
                      </a:lnTo>
                      <a:lnTo>
                        <a:pt x="199" y="21"/>
                      </a:lnTo>
                      <a:lnTo>
                        <a:pt x="206" y="30"/>
                      </a:lnTo>
                      <a:lnTo>
                        <a:pt x="208" y="34"/>
                      </a:lnTo>
                      <a:lnTo>
                        <a:pt x="211" y="40"/>
                      </a:lnTo>
                      <a:lnTo>
                        <a:pt x="211" y="51"/>
                      </a:lnTo>
                      <a:lnTo>
                        <a:pt x="208" y="64"/>
                      </a:lnTo>
                      <a:lnTo>
                        <a:pt x="205" y="70"/>
                      </a:lnTo>
                      <a:lnTo>
                        <a:pt x="202" y="76"/>
                      </a:lnTo>
                      <a:lnTo>
                        <a:pt x="198" y="80"/>
                      </a:lnTo>
                      <a:lnTo>
                        <a:pt x="193" y="81"/>
                      </a:lnTo>
                      <a:lnTo>
                        <a:pt x="186" y="83"/>
                      </a:lnTo>
                      <a:lnTo>
                        <a:pt x="178" y="81"/>
                      </a:lnTo>
                      <a:lnTo>
                        <a:pt x="169" y="81"/>
                      </a:lnTo>
                      <a:lnTo>
                        <a:pt x="165" y="83"/>
                      </a:lnTo>
                      <a:lnTo>
                        <a:pt x="163" y="84"/>
                      </a:lnTo>
                      <a:lnTo>
                        <a:pt x="163" y="87"/>
                      </a:lnTo>
                      <a:lnTo>
                        <a:pt x="163" y="89"/>
                      </a:lnTo>
                      <a:lnTo>
                        <a:pt x="168" y="93"/>
                      </a:lnTo>
                      <a:lnTo>
                        <a:pt x="172" y="96"/>
                      </a:lnTo>
                      <a:lnTo>
                        <a:pt x="175" y="99"/>
                      </a:lnTo>
                      <a:lnTo>
                        <a:pt x="175" y="101"/>
                      </a:lnTo>
                      <a:lnTo>
                        <a:pt x="173" y="104"/>
                      </a:lnTo>
                      <a:lnTo>
                        <a:pt x="172" y="106"/>
                      </a:lnTo>
                      <a:lnTo>
                        <a:pt x="169" y="107"/>
                      </a:lnTo>
                      <a:lnTo>
                        <a:pt x="162" y="107"/>
                      </a:lnTo>
                      <a:lnTo>
                        <a:pt x="158" y="106"/>
                      </a:lnTo>
                      <a:lnTo>
                        <a:pt x="155" y="104"/>
                      </a:lnTo>
                      <a:lnTo>
                        <a:pt x="153" y="103"/>
                      </a:lnTo>
                      <a:lnTo>
                        <a:pt x="152" y="101"/>
                      </a:lnTo>
                      <a:lnTo>
                        <a:pt x="149" y="101"/>
                      </a:lnTo>
                      <a:lnTo>
                        <a:pt x="145" y="101"/>
                      </a:lnTo>
                      <a:lnTo>
                        <a:pt x="143" y="103"/>
                      </a:lnTo>
                      <a:lnTo>
                        <a:pt x="142" y="106"/>
                      </a:lnTo>
                      <a:lnTo>
                        <a:pt x="139" y="107"/>
                      </a:lnTo>
                      <a:lnTo>
                        <a:pt x="136" y="107"/>
                      </a:lnTo>
                      <a:lnTo>
                        <a:pt x="133" y="107"/>
                      </a:lnTo>
                      <a:lnTo>
                        <a:pt x="128" y="104"/>
                      </a:lnTo>
                      <a:lnTo>
                        <a:pt x="123" y="103"/>
                      </a:lnTo>
                      <a:lnTo>
                        <a:pt x="119" y="103"/>
                      </a:lnTo>
                      <a:lnTo>
                        <a:pt x="115" y="104"/>
                      </a:lnTo>
                      <a:lnTo>
                        <a:pt x="111" y="107"/>
                      </a:lnTo>
                      <a:lnTo>
                        <a:pt x="106" y="110"/>
                      </a:lnTo>
                      <a:lnTo>
                        <a:pt x="102" y="114"/>
                      </a:lnTo>
                      <a:lnTo>
                        <a:pt x="96" y="116"/>
                      </a:lnTo>
                      <a:lnTo>
                        <a:pt x="93" y="116"/>
                      </a:lnTo>
                      <a:lnTo>
                        <a:pt x="90" y="114"/>
                      </a:lnTo>
                      <a:lnTo>
                        <a:pt x="89" y="113"/>
                      </a:lnTo>
                      <a:lnTo>
                        <a:pt x="88" y="112"/>
                      </a:lnTo>
                      <a:lnTo>
                        <a:pt x="86" y="100"/>
                      </a:lnTo>
                      <a:lnTo>
                        <a:pt x="82" y="94"/>
                      </a:lnTo>
                      <a:lnTo>
                        <a:pt x="78" y="91"/>
                      </a:lnTo>
                      <a:lnTo>
                        <a:pt x="72" y="91"/>
                      </a:lnTo>
                      <a:lnTo>
                        <a:pt x="63" y="90"/>
                      </a:lnTo>
                      <a:lnTo>
                        <a:pt x="18" y="87"/>
                      </a:lnTo>
                      <a:lnTo>
                        <a:pt x="12" y="91"/>
                      </a:lnTo>
                      <a:lnTo>
                        <a:pt x="6" y="97"/>
                      </a:lnTo>
                      <a:lnTo>
                        <a:pt x="3" y="103"/>
                      </a:lnTo>
                      <a:lnTo>
                        <a:pt x="2" y="109"/>
                      </a:lnTo>
                      <a:lnTo>
                        <a:pt x="2" y="114"/>
                      </a:lnTo>
                      <a:lnTo>
                        <a:pt x="0" y="120"/>
                      </a:lnTo>
                      <a:lnTo>
                        <a:pt x="8" y="122"/>
                      </a:lnTo>
                      <a:lnTo>
                        <a:pt x="15" y="123"/>
                      </a:lnTo>
                      <a:lnTo>
                        <a:pt x="18" y="122"/>
                      </a:lnTo>
                      <a:lnTo>
                        <a:pt x="23" y="119"/>
                      </a:lnTo>
                      <a:lnTo>
                        <a:pt x="32" y="113"/>
                      </a:lnTo>
                      <a:lnTo>
                        <a:pt x="42" y="109"/>
                      </a:lnTo>
                      <a:lnTo>
                        <a:pt x="46" y="107"/>
                      </a:lnTo>
                      <a:lnTo>
                        <a:pt x="49" y="109"/>
                      </a:lnTo>
                      <a:lnTo>
                        <a:pt x="52" y="112"/>
                      </a:lnTo>
                      <a:lnTo>
                        <a:pt x="53" y="113"/>
                      </a:lnTo>
                      <a:lnTo>
                        <a:pt x="53" y="116"/>
                      </a:lnTo>
                      <a:lnTo>
                        <a:pt x="52" y="120"/>
                      </a:lnTo>
                      <a:lnTo>
                        <a:pt x="49" y="124"/>
                      </a:lnTo>
                      <a:lnTo>
                        <a:pt x="49" y="130"/>
                      </a:lnTo>
                      <a:lnTo>
                        <a:pt x="50" y="134"/>
                      </a:lnTo>
                      <a:lnTo>
                        <a:pt x="53" y="139"/>
                      </a:lnTo>
                      <a:lnTo>
                        <a:pt x="56" y="142"/>
                      </a:lnTo>
                      <a:lnTo>
                        <a:pt x="60" y="144"/>
                      </a:lnTo>
                      <a:lnTo>
                        <a:pt x="65" y="146"/>
                      </a:lnTo>
                      <a:lnTo>
                        <a:pt x="69" y="146"/>
                      </a:lnTo>
                      <a:lnTo>
                        <a:pt x="73" y="144"/>
                      </a:lnTo>
                      <a:lnTo>
                        <a:pt x="82" y="142"/>
                      </a:lnTo>
                      <a:lnTo>
                        <a:pt x="86" y="140"/>
                      </a:lnTo>
                      <a:lnTo>
                        <a:pt x="89" y="140"/>
                      </a:lnTo>
                      <a:lnTo>
                        <a:pt x="93" y="142"/>
                      </a:lnTo>
                      <a:lnTo>
                        <a:pt x="98" y="144"/>
                      </a:lnTo>
                      <a:lnTo>
                        <a:pt x="102" y="149"/>
                      </a:lnTo>
                      <a:lnTo>
                        <a:pt x="105" y="153"/>
                      </a:lnTo>
                      <a:lnTo>
                        <a:pt x="108" y="163"/>
                      </a:lnTo>
                      <a:lnTo>
                        <a:pt x="109" y="173"/>
                      </a:lnTo>
                      <a:lnTo>
                        <a:pt x="118" y="173"/>
                      </a:lnTo>
                      <a:lnTo>
                        <a:pt x="123" y="176"/>
                      </a:lnTo>
                      <a:lnTo>
                        <a:pt x="129" y="180"/>
                      </a:lnTo>
                      <a:lnTo>
                        <a:pt x="135" y="186"/>
                      </a:lnTo>
                      <a:lnTo>
                        <a:pt x="145" y="194"/>
                      </a:lnTo>
                      <a:lnTo>
                        <a:pt x="151" y="200"/>
                      </a:lnTo>
                      <a:lnTo>
                        <a:pt x="152" y="203"/>
                      </a:lnTo>
                      <a:lnTo>
                        <a:pt x="152" y="206"/>
                      </a:lnTo>
                      <a:lnTo>
                        <a:pt x="151" y="209"/>
                      </a:lnTo>
                      <a:lnTo>
                        <a:pt x="149" y="210"/>
                      </a:lnTo>
                      <a:lnTo>
                        <a:pt x="145" y="213"/>
                      </a:lnTo>
                      <a:lnTo>
                        <a:pt x="141" y="217"/>
                      </a:lnTo>
                      <a:lnTo>
                        <a:pt x="141" y="220"/>
                      </a:lnTo>
                      <a:lnTo>
                        <a:pt x="142" y="223"/>
                      </a:lnTo>
                      <a:lnTo>
                        <a:pt x="145" y="226"/>
                      </a:lnTo>
                      <a:lnTo>
                        <a:pt x="149" y="226"/>
                      </a:lnTo>
                      <a:lnTo>
                        <a:pt x="159" y="226"/>
                      </a:lnTo>
                      <a:lnTo>
                        <a:pt x="168" y="223"/>
                      </a:lnTo>
                      <a:lnTo>
                        <a:pt x="176" y="219"/>
                      </a:lnTo>
                      <a:lnTo>
                        <a:pt x="193" y="210"/>
                      </a:lnTo>
                      <a:lnTo>
                        <a:pt x="198" y="207"/>
                      </a:lnTo>
                      <a:lnTo>
                        <a:pt x="201" y="207"/>
                      </a:lnTo>
                      <a:lnTo>
                        <a:pt x="203" y="209"/>
                      </a:lnTo>
                      <a:lnTo>
                        <a:pt x="205" y="212"/>
                      </a:lnTo>
                      <a:lnTo>
                        <a:pt x="205" y="213"/>
                      </a:lnTo>
                      <a:lnTo>
                        <a:pt x="202" y="216"/>
                      </a:lnTo>
                      <a:lnTo>
                        <a:pt x="199" y="220"/>
                      </a:lnTo>
                      <a:lnTo>
                        <a:pt x="198" y="223"/>
                      </a:lnTo>
                      <a:lnTo>
                        <a:pt x="201" y="226"/>
                      </a:lnTo>
                      <a:lnTo>
                        <a:pt x="206" y="227"/>
                      </a:lnTo>
                      <a:lnTo>
                        <a:pt x="215" y="227"/>
                      </a:lnTo>
                      <a:lnTo>
                        <a:pt x="225" y="229"/>
                      </a:lnTo>
                      <a:lnTo>
                        <a:pt x="233" y="229"/>
                      </a:lnTo>
                      <a:lnTo>
                        <a:pt x="238" y="232"/>
                      </a:lnTo>
                      <a:lnTo>
                        <a:pt x="241" y="233"/>
                      </a:lnTo>
                      <a:lnTo>
                        <a:pt x="249" y="229"/>
                      </a:lnTo>
                      <a:lnTo>
                        <a:pt x="258" y="223"/>
                      </a:lnTo>
                      <a:lnTo>
                        <a:pt x="262" y="220"/>
                      </a:lnTo>
                      <a:lnTo>
                        <a:pt x="263" y="217"/>
                      </a:lnTo>
                      <a:lnTo>
                        <a:pt x="263" y="215"/>
                      </a:lnTo>
                      <a:lnTo>
                        <a:pt x="263" y="212"/>
                      </a:lnTo>
                      <a:lnTo>
                        <a:pt x="261" y="206"/>
                      </a:lnTo>
                      <a:lnTo>
                        <a:pt x="258" y="199"/>
                      </a:lnTo>
                      <a:lnTo>
                        <a:pt x="256" y="196"/>
                      </a:lnTo>
                      <a:lnTo>
                        <a:pt x="256" y="193"/>
                      </a:lnTo>
                      <a:lnTo>
                        <a:pt x="258" y="187"/>
                      </a:lnTo>
                      <a:lnTo>
                        <a:pt x="261" y="182"/>
                      </a:lnTo>
                      <a:lnTo>
                        <a:pt x="261" y="174"/>
                      </a:lnTo>
                      <a:close/>
                    </a:path>
                  </a:pathLst>
                </a:custGeom>
                <a:solidFill>
                  <a:srgbClr val="ABB3FF"/>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27" name="Freeform 73"/>
                <p:cNvSpPr>
                  <a:spLocks noChangeAspect="1"/>
                </p:cNvSpPr>
                <p:nvPr/>
              </p:nvSpPr>
              <p:spPr bwMode="auto">
                <a:xfrm>
                  <a:off x="2696905" y="2550025"/>
                  <a:ext cx="74271" cy="98588"/>
                </a:xfrm>
                <a:custGeom>
                  <a:avLst/>
                  <a:gdLst>
                    <a:gd name="T0" fmla="*/ 2147483647 w 43"/>
                    <a:gd name="T1" fmla="*/ 2147483647 h 45"/>
                    <a:gd name="T2" fmla="*/ 2147483647 w 43"/>
                    <a:gd name="T3" fmla="*/ 2147483647 h 45"/>
                    <a:gd name="T4" fmla="*/ 2147483647 w 43"/>
                    <a:gd name="T5" fmla="*/ 2147483647 h 45"/>
                    <a:gd name="T6" fmla="*/ 2147483647 w 43"/>
                    <a:gd name="T7" fmla="*/ 2147483647 h 45"/>
                    <a:gd name="T8" fmla="*/ 2147483647 w 43"/>
                    <a:gd name="T9" fmla="*/ 2147483647 h 45"/>
                    <a:gd name="T10" fmla="*/ 2147483647 w 43"/>
                    <a:gd name="T11" fmla="*/ 2147483647 h 45"/>
                    <a:gd name="T12" fmla="*/ 2147483647 w 43"/>
                    <a:gd name="T13" fmla="*/ 2147483647 h 45"/>
                    <a:gd name="T14" fmla="*/ 2147483647 w 43"/>
                    <a:gd name="T15" fmla="*/ 2147483647 h 45"/>
                    <a:gd name="T16" fmla="*/ 2147483647 w 43"/>
                    <a:gd name="T17" fmla="*/ 2147483647 h 45"/>
                    <a:gd name="T18" fmla="*/ 0 w 43"/>
                    <a:gd name="T19" fmla="*/ 2147483647 h 45"/>
                    <a:gd name="T20" fmla="*/ 2147483647 w 43"/>
                    <a:gd name="T21" fmla="*/ 2147483647 h 45"/>
                    <a:gd name="T22" fmla="*/ 2147483647 w 43"/>
                    <a:gd name="T23" fmla="*/ 2147483647 h 45"/>
                    <a:gd name="T24" fmla="*/ 2147483647 w 43"/>
                    <a:gd name="T25" fmla="*/ 2147483647 h 45"/>
                    <a:gd name="T26" fmla="*/ 2147483647 w 43"/>
                    <a:gd name="T27" fmla="*/ 2147483647 h 45"/>
                    <a:gd name="T28" fmla="*/ 2147483647 w 43"/>
                    <a:gd name="T29" fmla="*/ 2147483647 h 45"/>
                    <a:gd name="T30" fmla="*/ 2147483647 w 43"/>
                    <a:gd name="T31" fmla="*/ 2147483647 h 45"/>
                    <a:gd name="T32" fmla="*/ 2147483647 w 43"/>
                    <a:gd name="T33" fmla="*/ 2147483647 h 45"/>
                    <a:gd name="T34" fmla="*/ 2147483647 w 43"/>
                    <a:gd name="T35" fmla="*/ 2147483647 h 45"/>
                    <a:gd name="T36" fmla="*/ 2147483647 w 43"/>
                    <a:gd name="T37" fmla="*/ 2147483647 h 45"/>
                    <a:gd name="T38" fmla="*/ 2147483647 w 43"/>
                    <a:gd name="T39" fmla="*/ 2147483647 h 45"/>
                    <a:gd name="T40" fmla="*/ 2147483647 w 43"/>
                    <a:gd name="T41" fmla="*/ 2147483647 h 45"/>
                    <a:gd name="T42" fmla="*/ 2147483647 w 43"/>
                    <a:gd name="T43" fmla="*/ 2147483647 h 45"/>
                    <a:gd name="T44" fmla="*/ 2147483647 w 43"/>
                    <a:gd name="T45" fmla="*/ 2147483647 h 45"/>
                    <a:gd name="T46" fmla="*/ 2147483647 w 43"/>
                    <a:gd name="T47" fmla="*/ 2147483647 h 45"/>
                    <a:gd name="T48" fmla="*/ 2147483647 w 43"/>
                    <a:gd name="T49" fmla="*/ 2147483647 h 45"/>
                    <a:gd name="T50" fmla="*/ 2147483647 w 43"/>
                    <a:gd name="T51" fmla="*/ 2147483647 h 45"/>
                    <a:gd name="T52" fmla="*/ 2147483647 w 43"/>
                    <a:gd name="T53" fmla="*/ 2147483647 h 45"/>
                    <a:gd name="T54" fmla="*/ 2147483647 w 43"/>
                    <a:gd name="T55" fmla="*/ 2147483647 h 45"/>
                    <a:gd name="T56" fmla="*/ 2147483647 w 43"/>
                    <a:gd name="T57" fmla="*/ 2147483647 h 45"/>
                    <a:gd name="T58" fmla="*/ 2147483647 w 43"/>
                    <a:gd name="T59" fmla="*/ 2147483647 h 45"/>
                    <a:gd name="T60" fmla="*/ 2147483647 w 43"/>
                    <a:gd name="T61" fmla="*/ 2147483647 h 45"/>
                    <a:gd name="T62" fmla="*/ 2147483647 w 43"/>
                    <a:gd name="T63" fmla="*/ 2147483647 h 45"/>
                    <a:gd name="T64" fmla="*/ 2147483647 w 43"/>
                    <a:gd name="T65" fmla="*/ 2147483647 h 45"/>
                    <a:gd name="T66" fmla="*/ 2147483647 w 43"/>
                    <a:gd name="T67" fmla="*/ 2147483647 h 45"/>
                    <a:gd name="T68" fmla="*/ 2147483647 w 43"/>
                    <a:gd name="T69" fmla="*/ 2147483647 h 45"/>
                    <a:gd name="T70" fmla="*/ 2147483647 w 43"/>
                    <a:gd name="T71" fmla="*/ 2147483647 h 45"/>
                    <a:gd name="T72" fmla="*/ 2147483647 w 43"/>
                    <a:gd name="T73" fmla="*/ 2147483647 h 45"/>
                    <a:gd name="T74" fmla="*/ 2147483647 w 43"/>
                    <a:gd name="T75" fmla="*/ 2147483647 h 45"/>
                    <a:gd name="T76" fmla="*/ 2147483647 w 43"/>
                    <a:gd name="T77" fmla="*/ 2147483647 h 45"/>
                    <a:gd name="T78" fmla="*/ 2147483647 w 43"/>
                    <a:gd name="T79" fmla="*/ 2147483647 h 45"/>
                    <a:gd name="T80" fmla="*/ 2147483647 w 43"/>
                    <a:gd name="T81" fmla="*/ 2147483647 h 45"/>
                    <a:gd name="T82" fmla="*/ 2147483647 w 43"/>
                    <a:gd name="T83" fmla="*/ 2147483647 h 45"/>
                    <a:gd name="T84" fmla="*/ 2147483647 w 43"/>
                    <a:gd name="T85" fmla="*/ 2147483647 h 45"/>
                    <a:gd name="T86" fmla="*/ 2147483647 w 43"/>
                    <a:gd name="T87" fmla="*/ 2147483647 h 45"/>
                    <a:gd name="T88" fmla="*/ 2147483647 w 43"/>
                    <a:gd name="T89" fmla="*/ 2147483647 h 45"/>
                    <a:gd name="T90" fmla="*/ 2147483647 w 43"/>
                    <a:gd name="T91" fmla="*/ 2147483647 h 45"/>
                    <a:gd name="T92" fmla="*/ 2147483647 w 43"/>
                    <a:gd name="T93" fmla="*/ 2147483647 h 45"/>
                    <a:gd name="T94" fmla="*/ 2147483647 w 43"/>
                    <a:gd name="T95" fmla="*/ 2147483647 h 45"/>
                    <a:gd name="T96" fmla="*/ 2147483647 w 43"/>
                    <a:gd name="T97" fmla="*/ 2147483647 h 45"/>
                    <a:gd name="T98" fmla="*/ 2147483647 w 43"/>
                    <a:gd name="T99" fmla="*/ 2147483647 h 45"/>
                    <a:gd name="T100" fmla="*/ 2147483647 w 43"/>
                    <a:gd name="T101" fmla="*/ 2147483647 h 45"/>
                    <a:gd name="T102" fmla="*/ 2147483647 w 43"/>
                    <a:gd name="T103" fmla="*/ 2147483647 h 45"/>
                    <a:gd name="T104" fmla="*/ 2147483647 w 43"/>
                    <a:gd name="T105" fmla="*/ 2147483647 h 45"/>
                    <a:gd name="T106" fmla="*/ 2147483647 w 43"/>
                    <a:gd name="T107" fmla="*/ 2147483647 h 45"/>
                    <a:gd name="T108" fmla="*/ 2147483647 w 43"/>
                    <a:gd name="T109" fmla="*/ 0 h 45"/>
                    <a:gd name="T110" fmla="*/ 2147483647 w 43"/>
                    <a:gd name="T111" fmla="*/ 0 h 45"/>
                    <a:gd name="T112" fmla="*/ 2147483647 w 43"/>
                    <a:gd name="T113" fmla="*/ 2147483647 h 45"/>
                    <a:gd name="T114" fmla="*/ 2147483647 w 43"/>
                    <a:gd name="T115" fmla="*/ 2147483647 h 4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3"/>
                    <a:gd name="T175" fmla="*/ 0 h 45"/>
                    <a:gd name="T176" fmla="*/ 43 w 43"/>
                    <a:gd name="T177" fmla="*/ 45 h 4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3" h="45">
                      <a:moveTo>
                        <a:pt x="20" y="1"/>
                      </a:moveTo>
                      <a:lnTo>
                        <a:pt x="20" y="1"/>
                      </a:lnTo>
                      <a:lnTo>
                        <a:pt x="16" y="5"/>
                      </a:lnTo>
                      <a:lnTo>
                        <a:pt x="12" y="7"/>
                      </a:lnTo>
                      <a:lnTo>
                        <a:pt x="8" y="8"/>
                      </a:lnTo>
                      <a:lnTo>
                        <a:pt x="3" y="10"/>
                      </a:lnTo>
                      <a:lnTo>
                        <a:pt x="2" y="13"/>
                      </a:lnTo>
                      <a:lnTo>
                        <a:pt x="0" y="17"/>
                      </a:lnTo>
                      <a:lnTo>
                        <a:pt x="2" y="21"/>
                      </a:lnTo>
                      <a:lnTo>
                        <a:pt x="5" y="25"/>
                      </a:lnTo>
                      <a:lnTo>
                        <a:pt x="8" y="28"/>
                      </a:lnTo>
                      <a:lnTo>
                        <a:pt x="9" y="31"/>
                      </a:lnTo>
                      <a:lnTo>
                        <a:pt x="9" y="35"/>
                      </a:lnTo>
                      <a:lnTo>
                        <a:pt x="12" y="38"/>
                      </a:lnTo>
                      <a:lnTo>
                        <a:pt x="15" y="41"/>
                      </a:lnTo>
                      <a:lnTo>
                        <a:pt x="20" y="45"/>
                      </a:lnTo>
                      <a:lnTo>
                        <a:pt x="25" y="45"/>
                      </a:lnTo>
                      <a:lnTo>
                        <a:pt x="29" y="44"/>
                      </a:lnTo>
                      <a:lnTo>
                        <a:pt x="32" y="41"/>
                      </a:lnTo>
                      <a:lnTo>
                        <a:pt x="33" y="37"/>
                      </a:lnTo>
                      <a:lnTo>
                        <a:pt x="35" y="34"/>
                      </a:lnTo>
                      <a:lnTo>
                        <a:pt x="38" y="31"/>
                      </a:lnTo>
                      <a:lnTo>
                        <a:pt x="40" y="30"/>
                      </a:lnTo>
                      <a:lnTo>
                        <a:pt x="42" y="28"/>
                      </a:lnTo>
                      <a:lnTo>
                        <a:pt x="43" y="25"/>
                      </a:lnTo>
                      <a:lnTo>
                        <a:pt x="42" y="28"/>
                      </a:lnTo>
                      <a:lnTo>
                        <a:pt x="43" y="25"/>
                      </a:lnTo>
                      <a:lnTo>
                        <a:pt x="43" y="23"/>
                      </a:lnTo>
                      <a:lnTo>
                        <a:pt x="40" y="20"/>
                      </a:lnTo>
                      <a:lnTo>
                        <a:pt x="33" y="13"/>
                      </a:lnTo>
                      <a:lnTo>
                        <a:pt x="33" y="11"/>
                      </a:lnTo>
                      <a:lnTo>
                        <a:pt x="33" y="10"/>
                      </a:lnTo>
                      <a:lnTo>
                        <a:pt x="33" y="5"/>
                      </a:lnTo>
                      <a:lnTo>
                        <a:pt x="33" y="3"/>
                      </a:lnTo>
                      <a:lnTo>
                        <a:pt x="32" y="1"/>
                      </a:lnTo>
                      <a:lnTo>
                        <a:pt x="26" y="0"/>
                      </a:lnTo>
                      <a:lnTo>
                        <a:pt x="20" y="1"/>
                      </a:lnTo>
                      <a:close/>
                    </a:path>
                  </a:pathLst>
                </a:custGeom>
                <a:solidFill>
                  <a:srgbClr val="8994FF"/>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28" name="Freeform 74"/>
                <p:cNvSpPr>
                  <a:spLocks noChangeAspect="1"/>
                </p:cNvSpPr>
                <p:nvPr/>
              </p:nvSpPr>
              <p:spPr bwMode="auto">
                <a:xfrm>
                  <a:off x="4248714" y="2607178"/>
                  <a:ext cx="703212" cy="544378"/>
                </a:xfrm>
                <a:custGeom>
                  <a:avLst/>
                  <a:gdLst>
                    <a:gd name="T0" fmla="*/ 2147483647 w 394"/>
                    <a:gd name="T1" fmla="*/ 0 h 251"/>
                    <a:gd name="T2" fmla="*/ 2147483647 w 394"/>
                    <a:gd name="T3" fmla="*/ 2147483647 h 251"/>
                    <a:gd name="T4" fmla="*/ 2147483647 w 394"/>
                    <a:gd name="T5" fmla="*/ 2147483647 h 251"/>
                    <a:gd name="T6" fmla="*/ 2147483647 w 394"/>
                    <a:gd name="T7" fmla="*/ 2147483647 h 251"/>
                    <a:gd name="T8" fmla="*/ 2147483647 w 394"/>
                    <a:gd name="T9" fmla="*/ 2147483647 h 251"/>
                    <a:gd name="T10" fmla="*/ 2147483647 w 394"/>
                    <a:gd name="T11" fmla="*/ 2147483647 h 251"/>
                    <a:gd name="T12" fmla="*/ 2147483647 w 394"/>
                    <a:gd name="T13" fmla="*/ 2147483647 h 251"/>
                    <a:gd name="T14" fmla="*/ 2147483647 w 394"/>
                    <a:gd name="T15" fmla="*/ 2147483647 h 251"/>
                    <a:gd name="T16" fmla="*/ 2147483647 w 394"/>
                    <a:gd name="T17" fmla="*/ 2147483647 h 251"/>
                    <a:gd name="T18" fmla="*/ 2147483647 w 394"/>
                    <a:gd name="T19" fmla="*/ 2147483647 h 251"/>
                    <a:gd name="T20" fmla="*/ 2147483647 w 394"/>
                    <a:gd name="T21" fmla="*/ 2147483647 h 251"/>
                    <a:gd name="T22" fmla="*/ 2147483647 w 394"/>
                    <a:gd name="T23" fmla="*/ 2147483647 h 251"/>
                    <a:gd name="T24" fmla="*/ 2147483647 w 394"/>
                    <a:gd name="T25" fmla="*/ 2147483647 h 251"/>
                    <a:gd name="T26" fmla="*/ 2147483647 w 394"/>
                    <a:gd name="T27" fmla="*/ 2147483647 h 251"/>
                    <a:gd name="T28" fmla="*/ 2147483647 w 394"/>
                    <a:gd name="T29" fmla="*/ 2147483647 h 251"/>
                    <a:gd name="T30" fmla="*/ 2147483647 w 394"/>
                    <a:gd name="T31" fmla="*/ 2147483647 h 251"/>
                    <a:gd name="T32" fmla="*/ 2147483647 w 394"/>
                    <a:gd name="T33" fmla="*/ 2147483647 h 251"/>
                    <a:gd name="T34" fmla="*/ 2147483647 w 394"/>
                    <a:gd name="T35" fmla="*/ 2147483647 h 251"/>
                    <a:gd name="T36" fmla="*/ 2147483647 w 394"/>
                    <a:gd name="T37" fmla="*/ 2147483647 h 251"/>
                    <a:gd name="T38" fmla="*/ 2147483647 w 394"/>
                    <a:gd name="T39" fmla="*/ 2147483647 h 251"/>
                    <a:gd name="T40" fmla="*/ 2147483647 w 394"/>
                    <a:gd name="T41" fmla="*/ 2147483647 h 251"/>
                    <a:gd name="T42" fmla="*/ 2147483647 w 394"/>
                    <a:gd name="T43" fmla="*/ 2147483647 h 251"/>
                    <a:gd name="T44" fmla="*/ 2147483647 w 394"/>
                    <a:gd name="T45" fmla="*/ 2147483647 h 251"/>
                    <a:gd name="T46" fmla="*/ 2147483647 w 394"/>
                    <a:gd name="T47" fmla="*/ 2147483647 h 251"/>
                    <a:gd name="T48" fmla="*/ 2147483647 w 394"/>
                    <a:gd name="T49" fmla="*/ 2147483647 h 251"/>
                    <a:gd name="T50" fmla="*/ 2147483647 w 394"/>
                    <a:gd name="T51" fmla="*/ 2147483647 h 251"/>
                    <a:gd name="T52" fmla="*/ 2147483647 w 394"/>
                    <a:gd name="T53" fmla="*/ 2147483647 h 251"/>
                    <a:gd name="T54" fmla="*/ 2147483647 w 394"/>
                    <a:gd name="T55" fmla="*/ 2147483647 h 251"/>
                    <a:gd name="T56" fmla="*/ 2147483647 w 394"/>
                    <a:gd name="T57" fmla="*/ 2147483647 h 251"/>
                    <a:gd name="T58" fmla="*/ 2147483647 w 394"/>
                    <a:gd name="T59" fmla="*/ 2147483647 h 251"/>
                    <a:gd name="T60" fmla="*/ 2147483647 w 394"/>
                    <a:gd name="T61" fmla="*/ 2147483647 h 251"/>
                    <a:gd name="T62" fmla="*/ 2147483647 w 394"/>
                    <a:gd name="T63" fmla="*/ 2147483647 h 251"/>
                    <a:gd name="T64" fmla="*/ 2147483647 w 394"/>
                    <a:gd name="T65" fmla="*/ 2147483647 h 251"/>
                    <a:gd name="T66" fmla="*/ 2147483647 w 394"/>
                    <a:gd name="T67" fmla="*/ 2147483647 h 251"/>
                    <a:gd name="T68" fmla="*/ 2147483647 w 394"/>
                    <a:gd name="T69" fmla="*/ 2147483647 h 251"/>
                    <a:gd name="T70" fmla="*/ 2147483647 w 394"/>
                    <a:gd name="T71" fmla="*/ 2147483647 h 251"/>
                    <a:gd name="T72" fmla="*/ 2147483647 w 394"/>
                    <a:gd name="T73" fmla="*/ 2147483647 h 251"/>
                    <a:gd name="T74" fmla="*/ 2147483647 w 394"/>
                    <a:gd name="T75" fmla="*/ 2147483647 h 251"/>
                    <a:gd name="T76" fmla="*/ 2147483647 w 394"/>
                    <a:gd name="T77" fmla="*/ 2147483647 h 251"/>
                    <a:gd name="T78" fmla="*/ 2147483647 w 394"/>
                    <a:gd name="T79" fmla="*/ 2147483647 h 251"/>
                    <a:gd name="T80" fmla="*/ 2147483647 w 394"/>
                    <a:gd name="T81" fmla="*/ 2147483647 h 251"/>
                    <a:gd name="T82" fmla="*/ 2147483647 w 394"/>
                    <a:gd name="T83" fmla="*/ 2147483647 h 251"/>
                    <a:gd name="T84" fmla="*/ 2147483647 w 394"/>
                    <a:gd name="T85" fmla="*/ 2147483647 h 251"/>
                    <a:gd name="T86" fmla="*/ 2147483647 w 394"/>
                    <a:gd name="T87" fmla="*/ 2147483647 h 251"/>
                    <a:gd name="T88" fmla="*/ 2147483647 w 394"/>
                    <a:gd name="T89" fmla="*/ 2147483647 h 251"/>
                    <a:gd name="T90" fmla="*/ 2147483647 w 394"/>
                    <a:gd name="T91" fmla="*/ 2147483647 h 251"/>
                    <a:gd name="T92" fmla="*/ 2147483647 w 394"/>
                    <a:gd name="T93" fmla="*/ 2147483647 h 251"/>
                    <a:gd name="T94" fmla="*/ 2147483647 w 394"/>
                    <a:gd name="T95" fmla="*/ 2147483647 h 251"/>
                    <a:gd name="T96" fmla="*/ 2147483647 w 394"/>
                    <a:gd name="T97" fmla="*/ 2147483647 h 251"/>
                    <a:gd name="T98" fmla="*/ 2147483647 w 394"/>
                    <a:gd name="T99" fmla="*/ 2147483647 h 251"/>
                    <a:gd name="T100" fmla="*/ 2147483647 w 394"/>
                    <a:gd name="T101" fmla="*/ 2147483647 h 251"/>
                    <a:gd name="T102" fmla="*/ 2147483647 w 394"/>
                    <a:gd name="T103" fmla="*/ 2147483647 h 251"/>
                    <a:gd name="T104" fmla="*/ 2147483647 w 394"/>
                    <a:gd name="T105" fmla="*/ 2147483647 h 251"/>
                    <a:gd name="T106" fmla="*/ 2147483647 w 394"/>
                    <a:gd name="T107" fmla="*/ 2147483647 h 251"/>
                    <a:gd name="T108" fmla="*/ 2147483647 w 394"/>
                    <a:gd name="T109" fmla="*/ 2147483647 h 251"/>
                    <a:gd name="T110" fmla="*/ 2147483647 w 394"/>
                    <a:gd name="T111" fmla="*/ 2147483647 h 25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94"/>
                    <a:gd name="T169" fmla="*/ 0 h 251"/>
                    <a:gd name="T170" fmla="*/ 394 w 394"/>
                    <a:gd name="T171" fmla="*/ 251 h 25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94" h="251">
                      <a:moveTo>
                        <a:pt x="377" y="2"/>
                      </a:moveTo>
                      <a:lnTo>
                        <a:pt x="377" y="2"/>
                      </a:lnTo>
                      <a:lnTo>
                        <a:pt x="371" y="0"/>
                      </a:lnTo>
                      <a:lnTo>
                        <a:pt x="367" y="0"/>
                      </a:lnTo>
                      <a:lnTo>
                        <a:pt x="358" y="5"/>
                      </a:lnTo>
                      <a:lnTo>
                        <a:pt x="354" y="6"/>
                      </a:lnTo>
                      <a:lnTo>
                        <a:pt x="350" y="9"/>
                      </a:lnTo>
                      <a:lnTo>
                        <a:pt x="350" y="10"/>
                      </a:lnTo>
                      <a:lnTo>
                        <a:pt x="350" y="13"/>
                      </a:lnTo>
                      <a:lnTo>
                        <a:pt x="350" y="16"/>
                      </a:lnTo>
                      <a:lnTo>
                        <a:pt x="350" y="19"/>
                      </a:lnTo>
                      <a:lnTo>
                        <a:pt x="347" y="20"/>
                      </a:lnTo>
                      <a:lnTo>
                        <a:pt x="346" y="20"/>
                      </a:lnTo>
                      <a:lnTo>
                        <a:pt x="340" y="22"/>
                      </a:lnTo>
                      <a:lnTo>
                        <a:pt x="334" y="22"/>
                      </a:lnTo>
                      <a:lnTo>
                        <a:pt x="328" y="23"/>
                      </a:lnTo>
                      <a:lnTo>
                        <a:pt x="320" y="29"/>
                      </a:lnTo>
                      <a:lnTo>
                        <a:pt x="310" y="35"/>
                      </a:lnTo>
                      <a:lnTo>
                        <a:pt x="300" y="38"/>
                      </a:lnTo>
                      <a:lnTo>
                        <a:pt x="295" y="41"/>
                      </a:lnTo>
                      <a:lnTo>
                        <a:pt x="291" y="43"/>
                      </a:lnTo>
                      <a:lnTo>
                        <a:pt x="288" y="48"/>
                      </a:lnTo>
                      <a:lnTo>
                        <a:pt x="285" y="53"/>
                      </a:lnTo>
                      <a:lnTo>
                        <a:pt x="284" y="58"/>
                      </a:lnTo>
                      <a:lnTo>
                        <a:pt x="281" y="63"/>
                      </a:lnTo>
                      <a:lnTo>
                        <a:pt x="278" y="68"/>
                      </a:lnTo>
                      <a:lnTo>
                        <a:pt x="273" y="72"/>
                      </a:lnTo>
                      <a:lnTo>
                        <a:pt x="268" y="73"/>
                      </a:lnTo>
                      <a:lnTo>
                        <a:pt x="263" y="76"/>
                      </a:lnTo>
                      <a:lnTo>
                        <a:pt x="251" y="79"/>
                      </a:lnTo>
                      <a:lnTo>
                        <a:pt x="240" y="81"/>
                      </a:lnTo>
                      <a:lnTo>
                        <a:pt x="227" y="83"/>
                      </a:lnTo>
                      <a:lnTo>
                        <a:pt x="221" y="83"/>
                      </a:lnTo>
                      <a:lnTo>
                        <a:pt x="214" y="82"/>
                      </a:lnTo>
                      <a:lnTo>
                        <a:pt x="211" y="81"/>
                      </a:lnTo>
                      <a:lnTo>
                        <a:pt x="210" y="79"/>
                      </a:lnTo>
                      <a:lnTo>
                        <a:pt x="208" y="76"/>
                      </a:lnTo>
                      <a:lnTo>
                        <a:pt x="208" y="72"/>
                      </a:lnTo>
                      <a:lnTo>
                        <a:pt x="205" y="68"/>
                      </a:lnTo>
                      <a:lnTo>
                        <a:pt x="198" y="73"/>
                      </a:lnTo>
                      <a:lnTo>
                        <a:pt x="193" y="78"/>
                      </a:lnTo>
                      <a:lnTo>
                        <a:pt x="184" y="82"/>
                      </a:lnTo>
                      <a:lnTo>
                        <a:pt x="177" y="83"/>
                      </a:lnTo>
                      <a:lnTo>
                        <a:pt x="160" y="86"/>
                      </a:lnTo>
                      <a:lnTo>
                        <a:pt x="143" y="86"/>
                      </a:lnTo>
                      <a:lnTo>
                        <a:pt x="143" y="92"/>
                      </a:lnTo>
                      <a:lnTo>
                        <a:pt x="121" y="92"/>
                      </a:lnTo>
                      <a:lnTo>
                        <a:pt x="111" y="92"/>
                      </a:lnTo>
                      <a:lnTo>
                        <a:pt x="100" y="93"/>
                      </a:lnTo>
                      <a:lnTo>
                        <a:pt x="81" y="99"/>
                      </a:lnTo>
                      <a:lnTo>
                        <a:pt x="71" y="101"/>
                      </a:lnTo>
                      <a:lnTo>
                        <a:pt x="61" y="101"/>
                      </a:lnTo>
                      <a:lnTo>
                        <a:pt x="47" y="98"/>
                      </a:lnTo>
                      <a:lnTo>
                        <a:pt x="31" y="98"/>
                      </a:lnTo>
                      <a:lnTo>
                        <a:pt x="21" y="99"/>
                      </a:lnTo>
                      <a:lnTo>
                        <a:pt x="11" y="102"/>
                      </a:lnTo>
                      <a:lnTo>
                        <a:pt x="0" y="103"/>
                      </a:lnTo>
                      <a:lnTo>
                        <a:pt x="1" y="109"/>
                      </a:lnTo>
                      <a:lnTo>
                        <a:pt x="1" y="115"/>
                      </a:lnTo>
                      <a:lnTo>
                        <a:pt x="1" y="129"/>
                      </a:lnTo>
                      <a:lnTo>
                        <a:pt x="5" y="128"/>
                      </a:lnTo>
                      <a:lnTo>
                        <a:pt x="10" y="129"/>
                      </a:lnTo>
                      <a:lnTo>
                        <a:pt x="11" y="132"/>
                      </a:lnTo>
                      <a:lnTo>
                        <a:pt x="13" y="138"/>
                      </a:lnTo>
                      <a:lnTo>
                        <a:pt x="13" y="148"/>
                      </a:lnTo>
                      <a:lnTo>
                        <a:pt x="15" y="156"/>
                      </a:lnTo>
                      <a:lnTo>
                        <a:pt x="17" y="166"/>
                      </a:lnTo>
                      <a:lnTo>
                        <a:pt x="21" y="165"/>
                      </a:lnTo>
                      <a:lnTo>
                        <a:pt x="24" y="164"/>
                      </a:lnTo>
                      <a:lnTo>
                        <a:pt x="25" y="161"/>
                      </a:lnTo>
                      <a:lnTo>
                        <a:pt x="27" y="155"/>
                      </a:lnTo>
                      <a:lnTo>
                        <a:pt x="30" y="149"/>
                      </a:lnTo>
                      <a:lnTo>
                        <a:pt x="34" y="146"/>
                      </a:lnTo>
                      <a:lnTo>
                        <a:pt x="38" y="146"/>
                      </a:lnTo>
                      <a:lnTo>
                        <a:pt x="44" y="148"/>
                      </a:lnTo>
                      <a:lnTo>
                        <a:pt x="58" y="149"/>
                      </a:lnTo>
                      <a:lnTo>
                        <a:pt x="73" y="151"/>
                      </a:lnTo>
                      <a:lnTo>
                        <a:pt x="87" y="151"/>
                      </a:lnTo>
                      <a:lnTo>
                        <a:pt x="100" y="154"/>
                      </a:lnTo>
                      <a:lnTo>
                        <a:pt x="111" y="155"/>
                      </a:lnTo>
                      <a:lnTo>
                        <a:pt x="117" y="155"/>
                      </a:lnTo>
                      <a:lnTo>
                        <a:pt x="123" y="155"/>
                      </a:lnTo>
                      <a:lnTo>
                        <a:pt x="128" y="152"/>
                      </a:lnTo>
                      <a:lnTo>
                        <a:pt x="133" y="148"/>
                      </a:lnTo>
                      <a:lnTo>
                        <a:pt x="137" y="145"/>
                      </a:lnTo>
                      <a:lnTo>
                        <a:pt x="143" y="142"/>
                      </a:lnTo>
                      <a:lnTo>
                        <a:pt x="154" y="142"/>
                      </a:lnTo>
                      <a:lnTo>
                        <a:pt x="167" y="142"/>
                      </a:lnTo>
                      <a:lnTo>
                        <a:pt x="174" y="142"/>
                      </a:lnTo>
                      <a:lnTo>
                        <a:pt x="175" y="144"/>
                      </a:lnTo>
                      <a:lnTo>
                        <a:pt x="175" y="145"/>
                      </a:lnTo>
                      <a:lnTo>
                        <a:pt x="175" y="149"/>
                      </a:lnTo>
                      <a:lnTo>
                        <a:pt x="175" y="152"/>
                      </a:lnTo>
                      <a:lnTo>
                        <a:pt x="177" y="155"/>
                      </a:lnTo>
                      <a:lnTo>
                        <a:pt x="178" y="156"/>
                      </a:lnTo>
                      <a:lnTo>
                        <a:pt x="188" y="158"/>
                      </a:lnTo>
                      <a:lnTo>
                        <a:pt x="197" y="162"/>
                      </a:lnTo>
                      <a:lnTo>
                        <a:pt x="203" y="169"/>
                      </a:lnTo>
                      <a:lnTo>
                        <a:pt x="207" y="179"/>
                      </a:lnTo>
                      <a:lnTo>
                        <a:pt x="208" y="184"/>
                      </a:lnTo>
                      <a:lnTo>
                        <a:pt x="207" y="188"/>
                      </a:lnTo>
                      <a:lnTo>
                        <a:pt x="205" y="192"/>
                      </a:lnTo>
                      <a:lnTo>
                        <a:pt x="203" y="196"/>
                      </a:lnTo>
                      <a:lnTo>
                        <a:pt x="194" y="202"/>
                      </a:lnTo>
                      <a:lnTo>
                        <a:pt x="185" y="208"/>
                      </a:lnTo>
                      <a:lnTo>
                        <a:pt x="181" y="211"/>
                      </a:lnTo>
                      <a:lnTo>
                        <a:pt x="178" y="215"/>
                      </a:lnTo>
                      <a:lnTo>
                        <a:pt x="175" y="221"/>
                      </a:lnTo>
                      <a:lnTo>
                        <a:pt x="173" y="229"/>
                      </a:lnTo>
                      <a:lnTo>
                        <a:pt x="170" y="235"/>
                      </a:lnTo>
                      <a:lnTo>
                        <a:pt x="165" y="238"/>
                      </a:lnTo>
                      <a:lnTo>
                        <a:pt x="178" y="245"/>
                      </a:lnTo>
                      <a:lnTo>
                        <a:pt x="181" y="247"/>
                      </a:lnTo>
                      <a:lnTo>
                        <a:pt x="184" y="249"/>
                      </a:lnTo>
                      <a:lnTo>
                        <a:pt x="184" y="251"/>
                      </a:lnTo>
                      <a:lnTo>
                        <a:pt x="193" y="251"/>
                      </a:lnTo>
                      <a:lnTo>
                        <a:pt x="195" y="248"/>
                      </a:lnTo>
                      <a:lnTo>
                        <a:pt x="200" y="245"/>
                      </a:lnTo>
                      <a:lnTo>
                        <a:pt x="203" y="242"/>
                      </a:lnTo>
                      <a:lnTo>
                        <a:pt x="207" y="239"/>
                      </a:lnTo>
                      <a:lnTo>
                        <a:pt x="213" y="238"/>
                      </a:lnTo>
                      <a:lnTo>
                        <a:pt x="218" y="239"/>
                      </a:lnTo>
                      <a:lnTo>
                        <a:pt x="223" y="242"/>
                      </a:lnTo>
                      <a:lnTo>
                        <a:pt x="225" y="247"/>
                      </a:lnTo>
                      <a:lnTo>
                        <a:pt x="227" y="238"/>
                      </a:lnTo>
                      <a:lnTo>
                        <a:pt x="225" y="229"/>
                      </a:lnTo>
                      <a:lnTo>
                        <a:pt x="224" y="224"/>
                      </a:lnTo>
                      <a:lnTo>
                        <a:pt x="223" y="218"/>
                      </a:lnTo>
                      <a:lnTo>
                        <a:pt x="221" y="212"/>
                      </a:lnTo>
                      <a:lnTo>
                        <a:pt x="221" y="206"/>
                      </a:lnTo>
                      <a:lnTo>
                        <a:pt x="223" y="202"/>
                      </a:lnTo>
                      <a:lnTo>
                        <a:pt x="225" y="196"/>
                      </a:lnTo>
                      <a:lnTo>
                        <a:pt x="234" y="189"/>
                      </a:lnTo>
                      <a:lnTo>
                        <a:pt x="243" y="182"/>
                      </a:lnTo>
                      <a:lnTo>
                        <a:pt x="247" y="178"/>
                      </a:lnTo>
                      <a:lnTo>
                        <a:pt x="250" y="174"/>
                      </a:lnTo>
                      <a:lnTo>
                        <a:pt x="247" y="172"/>
                      </a:lnTo>
                      <a:lnTo>
                        <a:pt x="245" y="169"/>
                      </a:lnTo>
                      <a:lnTo>
                        <a:pt x="245" y="165"/>
                      </a:lnTo>
                      <a:lnTo>
                        <a:pt x="250" y="158"/>
                      </a:lnTo>
                      <a:lnTo>
                        <a:pt x="253" y="149"/>
                      </a:lnTo>
                      <a:lnTo>
                        <a:pt x="253" y="141"/>
                      </a:lnTo>
                      <a:lnTo>
                        <a:pt x="257" y="141"/>
                      </a:lnTo>
                      <a:lnTo>
                        <a:pt x="261" y="142"/>
                      </a:lnTo>
                      <a:lnTo>
                        <a:pt x="264" y="142"/>
                      </a:lnTo>
                      <a:lnTo>
                        <a:pt x="268" y="141"/>
                      </a:lnTo>
                      <a:lnTo>
                        <a:pt x="274" y="135"/>
                      </a:lnTo>
                      <a:lnTo>
                        <a:pt x="278" y="131"/>
                      </a:lnTo>
                      <a:lnTo>
                        <a:pt x="291" y="118"/>
                      </a:lnTo>
                      <a:lnTo>
                        <a:pt x="304" y="105"/>
                      </a:lnTo>
                      <a:lnTo>
                        <a:pt x="308" y="98"/>
                      </a:lnTo>
                      <a:lnTo>
                        <a:pt x="311" y="89"/>
                      </a:lnTo>
                      <a:lnTo>
                        <a:pt x="315" y="82"/>
                      </a:lnTo>
                      <a:lnTo>
                        <a:pt x="321" y="76"/>
                      </a:lnTo>
                      <a:lnTo>
                        <a:pt x="328" y="72"/>
                      </a:lnTo>
                      <a:lnTo>
                        <a:pt x="336" y="69"/>
                      </a:lnTo>
                      <a:lnTo>
                        <a:pt x="353" y="68"/>
                      </a:lnTo>
                      <a:lnTo>
                        <a:pt x="353" y="63"/>
                      </a:lnTo>
                      <a:lnTo>
                        <a:pt x="356" y="59"/>
                      </a:lnTo>
                      <a:lnTo>
                        <a:pt x="358" y="56"/>
                      </a:lnTo>
                      <a:lnTo>
                        <a:pt x="361" y="53"/>
                      </a:lnTo>
                      <a:lnTo>
                        <a:pt x="370" y="49"/>
                      </a:lnTo>
                      <a:lnTo>
                        <a:pt x="381" y="46"/>
                      </a:lnTo>
                      <a:lnTo>
                        <a:pt x="390" y="42"/>
                      </a:lnTo>
                      <a:lnTo>
                        <a:pt x="393" y="39"/>
                      </a:lnTo>
                      <a:lnTo>
                        <a:pt x="394" y="36"/>
                      </a:lnTo>
                      <a:lnTo>
                        <a:pt x="391" y="28"/>
                      </a:lnTo>
                      <a:lnTo>
                        <a:pt x="387" y="18"/>
                      </a:lnTo>
                      <a:lnTo>
                        <a:pt x="381" y="8"/>
                      </a:lnTo>
                      <a:lnTo>
                        <a:pt x="377" y="2"/>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29" name="Freeform 75"/>
                <p:cNvSpPr>
                  <a:spLocks noChangeAspect="1"/>
                </p:cNvSpPr>
                <p:nvPr/>
              </p:nvSpPr>
              <p:spPr bwMode="auto">
                <a:xfrm>
                  <a:off x="4027479" y="2762919"/>
                  <a:ext cx="222815" cy="162885"/>
                </a:xfrm>
                <a:custGeom>
                  <a:avLst/>
                  <a:gdLst>
                    <a:gd name="T0" fmla="*/ 2147483647 w 126"/>
                    <a:gd name="T1" fmla="*/ 2147483647 h 74"/>
                    <a:gd name="T2" fmla="*/ 2147483647 w 126"/>
                    <a:gd name="T3" fmla="*/ 2147483647 h 74"/>
                    <a:gd name="T4" fmla="*/ 2147483647 w 126"/>
                    <a:gd name="T5" fmla="*/ 2147483647 h 74"/>
                    <a:gd name="T6" fmla="*/ 2147483647 w 126"/>
                    <a:gd name="T7" fmla="*/ 2147483647 h 74"/>
                    <a:gd name="T8" fmla="*/ 2147483647 w 126"/>
                    <a:gd name="T9" fmla="*/ 2147483647 h 74"/>
                    <a:gd name="T10" fmla="*/ 2147483647 w 126"/>
                    <a:gd name="T11" fmla="*/ 2147483647 h 74"/>
                    <a:gd name="T12" fmla="*/ 2147483647 w 126"/>
                    <a:gd name="T13" fmla="*/ 0 h 74"/>
                    <a:gd name="T14" fmla="*/ 2147483647 w 126"/>
                    <a:gd name="T15" fmla="*/ 2147483647 h 74"/>
                    <a:gd name="T16" fmla="*/ 2147483647 w 126"/>
                    <a:gd name="T17" fmla="*/ 2147483647 h 74"/>
                    <a:gd name="T18" fmla="*/ 2147483647 w 126"/>
                    <a:gd name="T19" fmla="*/ 2147483647 h 74"/>
                    <a:gd name="T20" fmla="*/ 2147483647 w 126"/>
                    <a:gd name="T21" fmla="*/ 2147483647 h 74"/>
                    <a:gd name="T22" fmla="*/ 0 w 126"/>
                    <a:gd name="T23" fmla="*/ 2147483647 h 74"/>
                    <a:gd name="T24" fmla="*/ 0 w 126"/>
                    <a:gd name="T25" fmla="*/ 2147483647 h 74"/>
                    <a:gd name="T26" fmla="*/ 2147483647 w 126"/>
                    <a:gd name="T27" fmla="*/ 2147483647 h 74"/>
                    <a:gd name="T28" fmla="*/ 2147483647 w 126"/>
                    <a:gd name="T29" fmla="*/ 2147483647 h 74"/>
                    <a:gd name="T30" fmla="*/ 2147483647 w 126"/>
                    <a:gd name="T31" fmla="*/ 2147483647 h 74"/>
                    <a:gd name="T32" fmla="*/ 2147483647 w 126"/>
                    <a:gd name="T33" fmla="*/ 2147483647 h 74"/>
                    <a:gd name="T34" fmla="*/ 2147483647 w 126"/>
                    <a:gd name="T35" fmla="*/ 2147483647 h 74"/>
                    <a:gd name="T36" fmla="*/ 2147483647 w 126"/>
                    <a:gd name="T37" fmla="*/ 2147483647 h 74"/>
                    <a:gd name="T38" fmla="*/ 2147483647 w 126"/>
                    <a:gd name="T39" fmla="*/ 2147483647 h 74"/>
                    <a:gd name="T40" fmla="*/ 2147483647 w 126"/>
                    <a:gd name="T41" fmla="*/ 2147483647 h 74"/>
                    <a:gd name="T42" fmla="*/ 2147483647 w 126"/>
                    <a:gd name="T43" fmla="*/ 2147483647 h 74"/>
                    <a:gd name="T44" fmla="*/ 2147483647 w 126"/>
                    <a:gd name="T45" fmla="*/ 2147483647 h 74"/>
                    <a:gd name="T46" fmla="*/ 2147483647 w 126"/>
                    <a:gd name="T47" fmla="*/ 2147483647 h 74"/>
                    <a:gd name="T48" fmla="*/ 2147483647 w 126"/>
                    <a:gd name="T49" fmla="*/ 2147483647 h 74"/>
                    <a:gd name="T50" fmla="*/ 2147483647 w 126"/>
                    <a:gd name="T51" fmla="*/ 2147483647 h 74"/>
                    <a:gd name="T52" fmla="*/ 2147483647 w 126"/>
                    <a:gd name="T53" fmla="*/ 2147483647 h 74"/>
                    <a:gd name="T54" fmla="*/ 2147483647 w 126"/>
                    <a:gd name="T55" fmla="*/ 2147483647 h 74"/>
                    <a:gd name="T56" fmla="*/ 2147483647 w 126"/>
                    <a:gd name="T57" fmla="*/ 2147483647 h 74"/>
                    <a:gd name="T58" fmla="*/ 2147483647 w 126"/>
                    <a:gd name="T59" fmla="*/ 2147483647 h 74"/>
                    <a:gd name="T60" fmla="*/ 2147483647 w 126"/>
                    <a:gd name="T61" fmla="*/ 2147483647 h 74"/>
                    <a:gd name="T62" fmla="*/ 2147483647 w 126"/>
                    <a:gd name="T63" fmla="*/ 2147483647 h 74"/>
                    <a:gd name="T64" fmla="*/ 2147483647 w 126"/>
                    <a:gd name="T65" fmla="*/ 2147483647 h 74"/>
                    <a:gd name="T66" fmla="*/ 2147483647 w 126"/>
                    <a:gd name="T67" fmla="*/ 2147483647 h 74"/>
                    <a:gd name="T68" fmla="*/ 2147483647 w 126"/>
                    <a:gd name="T69" fmla="*/ 2147483647 h 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6"/>
                    <a:gd name="T106" fmla="*/ 0 h 74"/>
                    <a:gd name="T107" fmla="*/ 126 w 126"/>
                    <a:gd name="T108" fmla="*/ 74 h 7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6" h="74">
                      <a:moveTo>
                        <a:pt x="126" y="43"/>
                      </a:moveTo>
                      <a:lnTo>
                        <a:pt x="126" y="43"/>
                      </a:lnTo>
                      <a:lnTo>
                        <a:pt x="126" y="37"/>
                      </a:lnTo>
                      <a:lnTo>
                        <a:pt x="125" y="31"/>
                      </a:lnTo>
                      <a:lnTo>
                        <a:pt x="102" y="31"/>
                      </a:lnTo>
                      <a:lnTo>
                        <a:pt x="90" y="30"/>
                      </a:lnTo>
                      <a:lnTo>
                        <a:pt x="79" y="29"/>
                      </a:lnTo>
                      <a:lnTo>
                        <a:pt x="69" y="24"/>
                      </a:lnTo>
                      <a:lnTo>
                        <a:pt x="62" y="19"/>
                      </a:lnTo>
                      <a:lnTo>
                        <a:pt x="59" y="14"/>
                      </a:lnTo>
                      <a:lnTo>
                        <a:pt x="56" y="11"/>
                      </a:lnTo>
                      <a:lnTo>
                        <a:pt x="55" y="6"/>
                      </a:lnTo>
                      <a:lnTo>
                        <a:pt x="55" y="0"/>
                      </a:lnTo>
                      <a:lnTo>
                        <a:pt x="49" y="4"/>
                      </a:lnTo>
                      <a:lnTo>
                        <a:pt x="43" y="6"/>
                      </a:lnTo>
                      <a:lnTo>
                        <a:pt x="30" y="7"/>
                      </a:lnTo>
                      <a:lnTo>
                        <a:pt x="22" y="9"/>
                      </a:lnTo>
                      <a:lnTo>
                        <a:pt x="15" y="9"/>
                      </a:lnTo>
                      <a:lnTo>
                        <a:pt x="7" y="7"/>
                      </a:lnTo>
                      <a:lnTo>
                        <a:pt x="0" y="6"/>
                      </a:lnTo>
                      <a:lnTo>
                        <a:pt x="0" y="7"/>
                      </a:lnTo>
                      <a:lnTo>
                        <a:pt x="0" y="14"/>
                      </a:lnTo>
                      <a:lnTo>
                        <a:pt x="2" y="17"/>
                      </a:lnTo>
                      <a:lnTo>
                        <a:pt x="2" y="19"/>
                      </a:lnTo>
                      <a:lnTo>
                        <a:pt x="5" y="21"/>
                      </a:lnTo>
                      <a:lnTo>
                        <a:pt x="7" y="21"/>
                      </a:lnTo>
                      <a:lnTo>
                        <a:pt x="9" y="23"/>
                      </a:lnTo>
                      <a:lnTo>
                        <a:pt x="12" y="26"/>
                      </a:lnTo>
                      <a:lnTo>
                        <a:pt x="12" y="29"/>
                      </a:lnTo>
                      <a:lnTo>
                        <a:pt x="10" y="33"/>
                      </a:lnTo>
                      <a:lnTo>
                        <a:pt x="6" y="43"/>
                      </a:lnTo>
                      <a:lnTo>
                        <a:pt x="6" y="47"/>
                      </a:lnTo>
                      <a:lnTo>
                        <a:pt x="6" y="51"/>
                      </a:lnTo>
                      <a:lnTo>
                        <a:pt x="9" y="54"/>
                      </a:lnTo>
                      <a:lnTo>
                        <a:pt x="15" y="56"/>
                      </a:lnTo>
                      <a:lnTo>
                        <a:pt x="22" y="47"/>
                      </a:lnTo>
                      <a:lnTo>
                        <a:pt x="23" y="43"/>
                      </a:lnTo>
                      <a:lnTo>
                        <a:pt x="26" y="43"/>
                      </a:lnTo>
                      <a:lnTo>
                        <a:pt x="33" y="46"/>
                      </a:lnTo>
                      <a:lnTo>
                        <a:pt x="42" y="49"/>
                      </a:lnTo>
                      <a:lnTo>
                        <a:pt x="49" y="54"/>
                      </a:lnTo>
                      <a:lnTo>
                        <a:pt x="53" y="57"/>
                      </a:lnTo>
                      <a:lnTo>
                        <a:pt x="56" y="60"/>
                      </a:lnTo>
                      <a:lnTo>
                        <a:pt x="63" y="60"/>
                      </a:lnTo>
                      <a:lnTo>
                        <a:pt x="72" y="60"/>
                      </a:lnTo>
                      <a:lnTo>
                        <a:pt x="77" y="64"/>
                      </a:lnTo>
                      <a:lnTo>
                        <a:pt x="85" y="69"/>
                      </a:lnTo>
                      <a:lnTo>
                        <a:pt x="90" y="73"/>
                      </a:lnTo>
                      <a:lnTo>
                        <a:pt x="97" y="74"/>
                      </a:lnTo>
                      <a:lnTo>
                        <a:pt x="102" y="74"/>
                      </a:lnTo>
                      <a:lnTo>
                        <a:pt x="105" y="72"/>
                      </a:lnTo>
                      <a:lnTo>
                        <a:pt x="112" y="66"/>
                      </a:lnTo>
                      <a:lnTo>
                        <a:pt x="119" y="61"/>
                      </a:lnTo>
                      <a:lnTo>
                        <a:pt x="126" y="57"/>
                      </a:lnTo>
                      <a:lnTo>
                        <a:pt x="126" y="43"/>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30" name="Freeform 87"/>
                <p:cNvSpPr>
                  <a:spLocks noChangeAspect="1"/>
                </p:cNvSpPr>
                <p:nvPr/>
              </p:nvSpPr>
              <p:spPr bwMode="auto">
                <a:xfrm>
                  <a:off x="4593209" y="2507161"/>
                  <a:ext cx="706373" cy="384351"/>
                </a:xfrm>
                <a:custGeom>
                  <a:avLst/>
                  <a:gdLst>
                    <a:gd name="T0" fmla="*/ 2147483647 w 378"/>
                    <a:gd name="T1" fmla="*/ 2147483647 h 176"/>
                    <a:gd name="T2" fmla="*/ 2147483647 w 378"/>
                    <a:gd name="T3" fmla="*/ 2147483647 h 176"/>
                    <a:gd name="T4" fmla="*/ 2147483647 w 378"/>
                    <a:gd name="T5" fmla="*/ 2147483647 h 176"/>
                    <a:gd name="T6" fmla="*/ 2147483647 w 378"/>
                    <a:gd name="T7" fmla="*/ 2147483647 h 176"/>
                    <a:gd name="T8" fmla="*/ 2147483647 w 378"/>
                    <a:gd name="T9" fmla="*/ 2147483647 h 176"/>
                    <a:gd name="T10" fmla="*/ 2147483647 w 378"/>
                    <a:gd name="T11" fmla="*/ 2147483647 h 176"/>
                    <a:gd name="T12" fmla="*/ 2147483647 w 378"/>
                    <a:gd name="T13" fmla="*/ 2147483647 h 176"/>
                    <a:gd name="T14" fmla="*/ 2147483647 w 378"/>
                    <a:gd name="T15" fmla="*/ 2147483647 h 176"/>
                    <a:gd name="T16" fmla="*/ 2147483647 w 378"/>
                    <a:gd name="T17" fmla="*/ 2147483647 h 176"/>
                    <a:gd name="T18" fmla="*/ 2147483647 w 378"/>
                    <a:gd name="T19" fmla="*/ 2147483647 h 176"/>
                    <a:gd name="T20" fmla="*/ 2147483647 w 378"/>
                    <a:gd name="T21" fmla="*/ 2147483647 h 176"/>
                    <a:gd name="T22" fmla="*/ 2147483647 w 378"/>
                    <a:gd name="T23" fmla="*/ 2147483647 h 176"/>
                    <a:gd name="T24" fmla="*/ 2147483647 w 378"/>
                    <a:gd name="T25" fmla="*/ 2147483647 h 176"/>
                    <a:gd name="T26" fmla="*/ 2147483647 w 378"/>
                    <a:gd name="T27" fmla="*/ 2147483647 h 176"/>
                    <a:gd name="T28" fmla="*/ 2147483647 w 378"/>
                    <a:gd name="T29" fmla="*/ 2147483647 h 176"/>
                    <a:gd name="T30" fmla="*/ 2147483647 w 378"/>
                    <a:gd name="T31" fmla="*/ 2147483647 h 176"/>
                    <a:gd name="T32" fmla="*/ 2147483647 w 378"/>
                    <a:gd name="T33" fmla="*/ 2147483647 h 176"/>
                    <a:gd name="T34" fmla="*/ 2147483647 w 378"/>
                    <a:gd name="T35" fmla="*/ 2147483647 h 176"/>
                    <a:gd name="T36" fmla="*/ 2147483647 w 378"/>
                    <a:gd name="T37" fmla="*/ 2147483647 h 176"/>
                    <a:gd name="T38" fmla="*/ 2147483647 w 378"/>
                    <a:gd name="T39" fmla="*/ 2147483647 h 176"/>
                    <a:gd name="T40" fmla="*/ 2147483647 w 378"/>
                    <a:gd name="T41" fmla="*/ 2147483647 h 176"/>
                    <a:gd name="T42" fmla="*/ 2147483647 w 378"/>
                    <a:gd name="T43" fmla="*/ 2147483647 h 176"/>
                    <a:gd name="T44" fmla="*/ 2147483647 w 378"/>
                    <a:gd name="T45" fmla="*/ 2147483647 h 176"/>
                    <a:gd name="T46" fmla="*/ 2147483647 w 378"/>
                    <a:gd name="T47" fmla="*/ 2147483647 h 176"/>
                    <a:gd name="T48" fmla="*/ 2147483647 w 378"/>
                    <a:gd name="T49" fmla="*/ 2147483647 h 176"/>
                    <a:gd name="T50" fmla="*/ 2147483647 w 378"/>
                    <a:gd name="T51" fmla="*/ 2147483647 h 176"/>
                    <a:gd name="T52" fmla="*/ 2147483647 w 378"/>
                    <a:gd name="T53" fmla="*/ 2147483647 h 176"/>
                    <a:gd name="T54" fmla="*/ 2147483647 w 378"/>
                    <a:gd name="T55" fmla="*/ 2147483647 h 176"/>
                    <a:gd name="T56" fmla="*/ 2147483647 w 378"/>
                    <a:gd name="T57" fmla="*/ 2147483647 h 176"/>
                    <a:gd name="T58" fmla="*/ 2147483647 w 378"/>
                    <a:gd name="T59" fmla="*/ 2147483647 h 176"/>
                    <a:gd name="T60" fmla="*/ 2147483647 w 378"/>
                    <a:gd name="T61" fmla="*/ 2147483647 h 176"/>
                    <a:gd name="T62" fmla="*/ 2147483647 w 378"/>
                    <a:gd name="T63" fmla="*/ 2147483647 h 176"/>
                    <a:gd name="T64" fmla="*/ 2147483647 w 378"/>
                    <a:gd name="T65" fmla="*/ 2147483647 h 176"/>
                    <a:gd name="T66" fmla="*/ 2147483647 w 378"/>
                    <a:gd name="T67" fmla="*/ 2147483647 h 176"/>
                    <a:gd name="T68" fmla="*/ 2147483647 w 378"/>
                    <a:gd name="T69" fmla="*/ 2147483647 h 176"/>
                    <a:gd name="T70" fmla="*/ 2147483647 w 378"/>
                    <a:gd name="T71" fmla="*/ 2147483647 h 176"/>
                    <a:gd name="T72" fmla="*/ 2147483647 w 378"/>
                    <a:gd name="T73" fmla="*/ 2147483647 h 176"/>
                    <a:gd name="T74" fmla="*/ 2147483647 w 378"/>
                    <a:gd name="T75" fmla="*/ 2147483647 h 176"/>
                    <a:gd name="T76" fmla="*/ 2147483647 w 378"/>
                    <a:gd name="T77" fmla="*/ 2147483647 h 176"/>
                    <a:gd name="T78" fmla="*/ 2147483647 w 378"/>
                    <a:gd name="T79" fmla="*/ 2147483647 h 176"/>
                    <a:gd name="T80" fmla="*/ 2147483647 w 378"/>
                    <a:gd name="T81" fmla="*/ 2147483647 h 176"/>
                    <a:gd name="T82" fmla="*/ 2147483647 w 378"/>
                    <a:gd name="T83" fmla="*/ 2147483647 h 176"/>
                    <a:gd name="T84" fmla="*/ 2147483647 w 378"/>
                    <a:gd name="T85" fmla="*/ 2147483647 h 176"/>
                    <a:gd name="T86" fmla="*/ 2147483647 w 378"/>
                    <a:gd name="T87" fmla="*/ 2147483647 h 176"/>
                    <a:gd name="T88" fmla="*/ 2147483647 w 378"/>
                    <a:gd name="T89" fmla="*/ 2147483647 h 176"/>
                    <a:gd name="T90" fmla="*/ 2147483647 w 378"/>
                    <a:gd name="T91" fmla="*/ 2147483647 h 176"/>
                    <a:gd name="T92" fmla="*/ 2147483647 w 378"/>
                    <a:gd name="T93" fmla="*/ 2147483647 h 176"/>
                    <a:gd name="T94" fmla="*/ 2147483647 w 378"/>
                    <a:gd name="T95" fmla="*/ 2147483647 h 176"/>
                    <a:gd name="T96" fmla="*/ 2147483647 w 378"/>
                    <a:gd name="T97" fmla="*/ 2147483647 h 176"/>
                    <a:gd name="T98" fmla="*/ 2147483647 w 378"/>
                    <a:gd name="T99" fmla="*/ 2147483647 h 176"/>
                    <a:gd name="T100" fmla="*/ 2147483647 w 378"/>
                    <a:gd name="T101" fmla="*/ 2147483647 h 176"/>
                    <a:gd name="T102" fmla="*/ 2147483647 w 378"/>
                    <a:gd name="T103" fmla="*/ 2147483647 h 176"/>
                    <a:gd name="T104" fmla="*/ 2147483647 w 378"/>
                    <a:gd name="T105" fmla="*/ 2147483647 h 176"/>
                    <a:gd name="T106" fmla="*/ 2147483647 w 378"/>
                    <a:gd name="T107" fmla="*/ 2147483647 h 176"/>
                    <a:gd name="T108" fmla="*/ 2147483647 w 378"/>
                    <a:gd name="T109" fmla="*/ 2147483647 h 176"/>
                    <a:gd name="T110" fmla="*/ 2147483647 w 378"/>
                    <a:gd name="T111" fmla="*/ 2147483647 h 176"/>
                    <a:gd name="T112" fmla="*/ 2147483647 w 378"/>
                    <a:gd name="T113" fmla="*/ 2147483647 h 176"/>
                    <a:gd name="T114" fmla="*/ 2147483647 w 378"/>
                    <a:gd name="T115" fmla="*/ 2147483647 h 176"/>
                    <a:gd name="T116" fmla="*/ 2147483647 w 378"/>
                    <a:gd name="T117" fmla="*/ 2147483647 h 176"/>
                    <a:gd name="T118" fmla="*/ 2147483647 w 378"/>
                    <a:gd name="T119" fmla="*/ 2147483647 h 1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78"/>
                    <a:gd name="T181" fmla="*/ 0 h 176"/>
                    <a:gd name="T182" fmla="*/ 378 w 378"/>
                    <a:gd name="T183" fmla="*/ 176 h 1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78" h="176">
                      <a:moveTo>
                        <a:pt x="366" y="89"/>
                      </a:moveTo>
                      <a:lnTo>
                        <a:pt x="366" y="89"/>
                      </a:lnTo>
                      <a:lnTo>
                        <a:pt x="372" y="89"/>
                      </a:lnTo>
                      <a:lnTo>
                        <a:pt x="376" y="86"/>
                      </a:lnTo>
                      <a:lnTo>
                        <a:pt x="378" y="83"/>
                      </a:lnTo>
                      <a:lnTo>
                        <a:pt x="378" y="79"/>
                      </a:lnTo>
                      <a:lnTo>
                        <a:pt x="376" y="72"/>
                      </a:lnTo>
                      <a:lnTo>
                        <a:pt x="372" y="68"/>
                      </a:lnTo>
                      <a:lnTo>
                        <a:pt x="368" y="66"/>
                      </a:lnTo>
                      <a:lnTo>
                        <a:pt x="360" y="66"/>
                      </a:lnTo>
                      <a:lnTo>
                        <a:pt x="348" y="66"/>
                      </a:lnTo>
                      <a:lnTo>
                        <a:pt x="340" y="68"/>
                      </a:lnTo>
                      <a:lnTo>
                        <a:pt x="335" y="66"/>
                      </a:lnTo>
                      <a:lnTo>
                        <a:pt x="325" y="65"/>
                      </a:lnTo>
                      <a:lnTo>
                        <a:pt x="320" y="63"/>
                      </a:lnTo>
                      <a:lnTo>
                        <a:pt x="315" y="66"/>
                      </a:lnTo>
                      <a:lnTo>
                        <a:pt x="310" y="68"/>
                      </a:lnTo>
                      <a:lnTo>
                        <a:pt x="306" y="69"/>
                      </a:lnTo>
                      <a:lnTo>
                        <a:pt x="302" y="68"/>
                      </a:lnTo>
                      <a:lnTo>
                        <a:pt x="298" y="65"/>
                      </a:lnTo>
                      <a:lnTo>
                        <a:pt x="303" y="59"/>
                      </a:lnTo>
                      <a:lnTo>
                        <a:pt x="312" y="53"/>
                      </a:lnTo>
                      <a:lnTo>
                        <a:pt x="315" y="49"/>
                      </a:lnTo>
                      <a:lnTo>
                        <a:pt x="318" y="45"/>
                      </a:lnTo>
                      <a:lnTo>
                        <a:pt x="319" y="40"/>
                      </a:lnTo>
                      <a:lnTo>
                        <a:pt x="318" y="36"/>
                      </a:lnTo>
                      <a:lnTo>
                        <a:pt x="316" y="30"/>
                      </a:lnTo>
                      <a:lnTo>
                        <a:pt x="313" y="29"/>
                      </a:lnTo>
                      <a:lnTo>
                        <a:pt x="310" y="27"/>
                      </a:lnTo>
                      <a:lnTo>
                        <a:pt x="306" y="29"/>
                      </a:lnTo>
                      <a:lnTo>
                        <a:pt x="299" y="30"/>
                      </a:lnTo>
                      <a:lnTo>
                        <a:pt x="296" y="30"/>
                      </a:lnTo>
                      <a:lnTo>
                        <a:pt x="292" y="30"/>
                      </a:lnTo>
                      <a:lnTo>
                        <a:pt x="293" y="27"/>
                      </a:lnTo>
                      <a:lnTo>
                        <a:pt x="293" y="23"/>
                      </a:lnTo>
                      <a:lnTo>
                        <a:pt x="296" y="16"/>
                      </a:lnTo>
                      <a:lnTo>
                        <a:pt x="298" y="12"/>
                      </a:lnTo>
                      <a:lnTo>
                        <a:pt x="298" y="10"/>
                      </a:lnTo>
                      <a:lnTo>
                        <a:pt x="296" y="7"/>
                      </a:lnTo>
                      <a:lnTo>
                        <a:pt x="293" y="7"/>
                      </a:lnTo>
                      <a:lnTo>
                        <a:pt x="293" y="3"/>
                      </a:lnTo>
                      <a:lnTo>
                        <a:pt x="292" y="2"/>
                      </a:lnTo>
                      <a:lnTo>
                        <a:pt x="289" y="0"/>
                      </a:lnTo>
                      <a:lnTo>
                        <a:pt x="285" y="0"/>
                      </a:lnTo>
                      <a:lnTo>
                        <a:pt x="278" y="3"/>
                      </a:lnTo>
                      <a:lnTo>
                        <a:pt x="272" y="5"/>
                      </a:lnTo>
                      <a:lnTo>
                        <a:pt x="266" y="9"/>
                      </a:lnTo>
                      <a:lnTo>
                        <a:pt x="262" y="13"/>
                      </a:lnTo>
                      <a:lnTo>
                        <a:pt x="253" y="25"/>
                      </a:lnTo>
                      <a:lnTo>
                        <a:pt x="249" y="29"/>
                      </a:lnTo>
                      <a:lnTo>
                        <a:pt x="245" y="33"/>
                      </a:lnTo>
                      <a:lnTo>
                        <a:pt x="239" y="35"/>
                      </a:lnTo>
                      <a:lnTo>
                        <a:pt x="232" y="33"/>
                      </a:lnTo>
                      <a:lnTo>
                        <a:pt x="222" y="27"/>
                      </a:lnTo>
                      <a:lnTo>
                        <a:pt x="210" y="22"/>
                      </a:lnTo>
                      <a:lnTo>
                        <a:pt x="197" y="16"/>
                      </a:lnTo>
                      <a:lnTo>
                        <a:pt x="192" y="15"/>
                      </a:lnTo>
                      <a:lnTo>
                        <a:pt x="186" y="15"/>
                      </a:lnTo>
                      <a:lnTo>
                        <a:pt x="180" y="16"/>
                      </a:lnTo>
                      <a:lnTo>
                        <a:pt x="176" y="17"/>
                      </a:lnTo>
                      <a:lnTo>
                        <a:pt x="169" y="26"/>
                      </a:lnTo>
                      <a:lnTo>
                        <a:pt x="152" y="45"/>
                      </a:lnTo>
                      <a:lnTo>
                        <a:pt x="145" y="53"/>
                      </a:lnTo>
                      <a:lnTo>
                        <a:pt x="140" y="56"/>
                      </a:lnTo>
                      <a:lnTo>
                        <a:pt x="135" y="58"/>
                      </a:lnTo>
                      <a:lnTo>
                        <a:pt x="122" y="59"/>
                      </a:lnTo>
                      <a:lnTo>
                        <a:pt x="116" y="59"/>
                      </a:lnTo>
                      <a:lnTo>
                        <a:pt x="110" y="60"/>
                      </a:lnTo>
                      <a:lnTo>
                        <a:pt x="105" y="63"/>
                      </a:lnTo>
                      <a:lnTo>
                        <a:pt x="102" y="66"/>
                      </a:lnTo>
                      <a:lnTo>
                        <a:pt x="102" y="70"/>
                      </a:lnTo>
                      <a:lnTo>
                        <a:pt x="100" y="76"/>
                      </a:lnTo>
                      <a:lnTo>
                        <a:pt x="96" y="82"/>
                      </a:lnTo>
                      <a:lnTo>
                        <a:pt x="92" y="86"/>
                      </a:lnTo>
                      <a:lnTo>
                        <a:pt x="86" y="90"/>
                      </a:lnTo>
                      <a:lnTo>
                        <a:pt x="80" y="93"/>
                      </a:lnTo>
                      <a:lnTo>
                        <a:pt x="77" y="99"/>
                      </a:lnTo>
                      <a:lnTo>
                        <a:pt x="75" y="103"/>
                      </a:lnTo>
                      <a:lnTo>
                        <a:pt x="72" y="109"/>
                      </a:lnTo>
                      <a:lnTo>
                        <a:pt x="67" y="113"/>
                      </a:lnTo>
                      <a:lnTo>
                        <a:pt x="66" y="115"/>
                      </a:lnTo>
                      <a:lnTo>
                        <a:pt x="62" y="115"/>
                      </a:lnTo>
                      <a:lnTo>
                        <a:pt x="55" y="115"/>
                      </a:lnTo>
                      <a:lnTo>
                        <a:pt x="47" y="115"/>
                      </a:lnTo>
                      <a:lnTo>
                        <a:pt x="40" y="115"/>
                      </a:lnTo>
                      <a:lnTo>
                        <a:pt x="36" y="116"/>
                      </a:lnTo>
                      <a:lnTo>
                        <a:pt x="32" y="119"/>
                      </a:lnTo>
                      <a:lnTo>
                        <a:pt x="29" y="122"/>
                      </a:lnTo>
                      <a:lnTo>
                        <a:pt x="25" y="125"/>
                      </a:lnTo>
                      <a:lnTo>
                        <a:pt x="17" y="125"/>
                      </a:lnTo>
                      <a:lnTo>
                        <a:pt x="13" y="122"/>
                      </a:lnTo>
                      <a:lnTo>
                        <a:pt x="3" y="116"/>
                      </a:lnTo>
                      <a:lnTo>
                        <a:pt x="0" y="116"/>
                      </a:lnTo>
                      <a:lnTo>
                        <a:pt x="2" y="125"/>
                      </a:lnTo>
                      <a:lnTo>
                        <a:pt x="3" y="133"/>
                      </a:lnTo>
                      <a:lnTo>
                        <a:pt x="6" y="138"/>
                      </a:lnTo>
                      <a:lnTo>
                        <a:pt x="9" y="141"/>
                      </a:lnTo>
                      <a:lnTo>
                        <a:pt x="12" y="143"/>
                      </a:lnTo>
                      <a:lnTo>
                        <a:pt x="16" y="145"/>
                      </a:lnTo>
                      <a:lnTo>
                        <a:pt x="23" y="146"/>
                      </a:lnTo>
                      <a:lnTo>
                        <a:pt x="27" y="148"/>
                      </a:lnTo>
                      <a:lnTo>
                        <a:pt x="29" y="151"/>
                      </a:lnTo>
                      <a:lnTo>
                        <a:pt x="30" y="158"/>
                      </a:lnTo>
                      <a:lnTo>
                        <a:pt x="32" y="168"/>
                      </a:lnTo>
                      <a:lnTo>
                        <a:pt x="35" y="176"/>
                      </a:lnTo>
                      <a:lnTo>
                        <a:pt x="52" y="176"/>
                      </a:lnTo>
                      <a:lnTo>
                        <a:pt x="69" y="173"/>
                      </a:lnTo>
                      <a:lnTo>
                        <a:pt x="76" y="172"/>
                      </a:lnTo>
                      <a:lnTo>
                        <a:pt x="85" y="168"/>
                      </a:lnTo>
                      <a:lnTo>
                        <a:pt x="90" y="163"/>
                      </a:lnTo>
                      <a:lnTo>
                        <a:pt x="97" y="158"/>
                      </a:lnTo>
                      <a:lnTo>
                        <a:pt x="100" y="162"/>
                      </a:lnTo>
                      <a:lnTo>
                        <a:pt x="100" y="166"/>
                      </a:lnTo>
                      <a:lnTo>
                        <a:pt x="102" y="169"/>
                      </a:lnTo>
                      <a:lnTo>
                        <a:pt x="103" y="171"/>
                      </a:lnTo>
                      <a:lnTo>
                        <a:pt x="106" y="172"/>
                      </a:lnTo>
                      <a:lnTo>
                        <a:pt x="113" y="173"/>
                      </a:lnTo>
                      <a:lnTo>
                        <a:pt x="119" y="173"/>
                      </a:lnTo>
                      <a:lnTo>
                        <a:pt x="132" y="171"/>
                      </a:lnTo>
                      <a:lnTo>
                        <a:pt x="143" y="169"/>
                      </a:lnTo>
                      <a:lnTo>
                        <a:pt x="155" y="166"/>
                      </a:lnTo>
                      <a:lnTo>
                        <a:pt x="160" y="163"/>
                      </a:lnTo>
                      <a:lnTo>
                        <a:pt x="165" y="162"/>
                      </a:lnTo>
                      <a:lnTo>
                        <a:pt x="170" y="158"/>
                      </a:lnTo>
                      <a:lnTo>
                        <a:pt x="173" y="153"/>
                      </a:lnTo>
                      <a:lnTo>
                        <a:pt x="176" y="148"/>
                      </a:lnTo>
                      <a:lnTo>
                        <a:pt x="177" y="143"/>
                      </a:lnTo>
                      <a:lnTo>
                        <a:pt x="180" y="138"/>
                      </a:lnTo>
                      <a:lnTo>
                        <a:pt x="183" y="133"/>
                      </a:lnTo>
                      <a:lnTo>
                        <a:pt x="187" y="131"/>
                      </a:lnTo>
                      <a:lnTo>
                        <a:pt x="192" y="128"/>
                      </a:lnTo>
                      <a:lnTo>
                        <a:pt x="202" y="125"/>
                      </a:lnTo>
                      <a:lnTo>
                        <a:pt x="212" y="119"/>
                      </a:lnTo>
                      <a:lnTo>
                        <a:pt x="220" y="113"/>
                      </a:lnTo>
                      <a:lnTo>
                        <a:pt x="226" y="112"/>
                      </a:lnTo>
                      <a:lnTo>
                        <a:pt x="232" y="112"/>
                      </a:lnTo>
                      <a:lnTo>
                        <a:pt x="238" y="110"/>
                      </a:lnTo>
                      <a:lnTo>
                        <a:pt x="239" y="110"/>
                      </a:lnTo>
                      <a:lnTo>
                        <a:pt x="242" y="109"/>
                      </a:lnTo>
                      <a:lnTo>
                        <a:pt x="242" y="106"/>
                      </a:lnTo>
                      <a:lnTo>
                        <a:pt x="242" y="103"/>
                      </a:lnTo>
                      <a:lnTo>
                        <a:pt x="242" y="100"/>
                      </a:lnTo>
                      <a:lnTo>
                        <a:pt x="242" y="99"/>
                      </a:lnTo>
                      <a:lnTo>
                        <a:pt x="246" y="96"/>
                      </a:lnTo>
                      <a:lnTo>
                        <a:pt x="250" y="95"/>
                      </a:lnTo>
                      <a:lnTo>
                        <a:pt x="259" y="90"/>
                      </a:lnTo>
                      <a:lnTo>
                        <a:pt x="263" y="90"/>
                      </a:lnTo>
                      <a:lnTo>
                        <a:pt x="269" y="92"/>
                      </a:lnTo>
                      <a:lnTo>
                        <a:pt x="273" y="98"/>
                      </a:lnTo>
                      <a:lnTo>
                        <a:pt x="279" y="108"/>
                      </a:lnTo>
                      <a:lnTo>
                        <a:pt x="283" y="118"/>
                      </a:lnTo>
                      <a:lnTo>
                        <a:pt x="286" y="126"/>
                      </a:lnTo>
                      <a:lnTo>
                        <a:pt x="285" y="129"/>
                      </a:lnTo>
                      <a:lnTo>
                        <a:pt x="282" y="132"/>
                      </a:lnTo>
                      <a:lnTo>
                        <a:pt x="273" y="136"/>
                      </a:lnTo>
                      <a:lnTo>
                        <a:pt x="262" y="139"/>
                      </a:lnTo>
                      <a:lnTo>
                        <a:pt x="253" y="143"/>
                      </a:lnTo>
                      <a:lnTo>
                        <a:pt x="250" y="145"/>
                      </a:lnTo>
                      <a:lnTo>
                        <a:pt x="248" y="148"/>
                      </a:lnTo>
                      <a:lnTo>
                        <a:pt x="245" y="155"/>
                      </a:lnTo>
                      <a:lnTo>
                        <a:pt x="245" y="163"/>
                      </a:lnTo>
                      <a:lnTo>
                        <a:pt x="246" y="171"/>
                      </a:lnTo>
                      <a:lnTo>
                        <a:pt x="252" y="169"/>
                      </a:lnTo>
                      <a:lnTo>
                        <a:pt x="256" y="169"/>
                      </a:lnTo>
                      <a:lnTo>
                        <a:pt x="268" y="169"/>
                      </a:lnTo>
                      <a:lnTo>
                        <a:pt x="270" y="162"/>
                      </a:lnTo>
                      <a:lnTo>
                        <a:pt x="275" y="158"/>
                      </a:lnTo>
                      <a:lnTo>
                        <a:pt x="285" y="151"/>
                      </a:lnTo>
                      <a:lnTo>
                        <a:pt x="292" y="143"/>
                      </a:lnTo>
                      <a:lnTo>
                        <a:pt x="300" y="136"/>
                      </a:lnTo>
                      <a:lnTo>
                        <a:pt x="305" y="133"/>
                      </a:lnTo>
                      <a:lnTo>
                        <a:pt x="309" y="132"/>
                      </a:lnTo>
                      <a:lnTo>
                        <a:pt x="318" y="129"/>
                      </a:lnTo>
                      <a:lnTo>
                        <a:pt x="328" y="126"/>
                      </a:lnTo>
                      <a:lnTo>
                        <a:pt x="332" y="123"/>
                      </a:lnTo>
                      <a:lnTo>
                        <a:pt x="336" y="123"/>
                      </a:lnTo>
                      <a:lnTo>
                        <a:pt x="346" y="125"/>
                      </a:lnTo>
                      <a:lnTo>
                        <a:pt x="356" y="128"/>
                      </a:lnTo>
                      <a:lnTo>
                        <a:pt x="359" y="131"/>
                      </a:lnTo>
                      <a:lnTo>
                        <a:pt x="360" y="132"/>
                      </a:lnTo>
                      <a:lnTo>
                        <a:pt x="363" y="133"/>
                      </a:lnTo>
                      <a:lnTo>
                        <a:pt x="368" y="133"/>
                      </a:lnTo>
                      <a:lnTo>
                        <a:pt x="373" y="133"/>
                      </a:lnTo>
                      <a:lnTo>
                        <a:pt x="373" y="131"/>
                      </a:lnTo>
                      <a:lnTo>
                        <a:pt x="372" y="129"/>
                      </a:lnTo>
                      <a:lnTo>
                        <a:pt x="369" y="123"/>
                      </a:lnTo>
                      <a:lnTo>
                        <a:pt x="360" y="116"/>
                      </a:lnTo>
                      <a:lnTo>
                        <a:pt x="355" y="108"/>
                      </a:lnTo>
                      <a:lnTo>
                        <a:pt x="352" y="102"/>
                      </a:lnTo>
                      <a:lnTo>
                        <a:pt x="350" y="98"/>
                      </a:lnTo>
                      <a:lnTo>
                        <a:pt x="350" y="95"/>
                      </a:lnTo>
                      <a:lnTo>
                        <a:pt x="352" y="93"/>
                      </a:lnTo>
                      <a:lnTo>
                        <a:pt x="356" y="90"/>
                      </a:lnTo>
                      <a:lnTo>
                        <a:pt x="366" y="89"/>
                      </a:lnTo>
                      <a:close/>
                    </a:path>
                  </a:pathLst>
                </a:custGeom>
                <a:solidFill>
                  <a:srgbClr val="4F81BD">
                    <a:lumMod val="40000"/>
                    <a:lumOff val="60000"/>
                  </a:srgbClr>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sp>
              <p:nvSpPr>
                <p:cNvPr id="131" name="Freeform 54"/>
                <p:cNvSpPr>
                  <a:spLocks noChangeAspect="1"/>
                </p:cNvSpPr>
                <p:nvPr/>
              </p:nvSpPr>
              <p:spPr bwMode="auto">
                <a:xfrm>
                  <a:off x="1616012" y="3170132"/>
                  <a:ext cx="786966" cy="617248"/>
                </a:xfrm>
                <a:custGeom>
                  <a:avLst/>
                  <a:gdLst>
                    <a:gd name="T0" fmla="*/ 2147483647 w 442"/>
                    <a:gd name="T1" fmla="*/ 2147483647 h 285"/>
                    <a:gd name="T2" fmla="*/ 2147483647 w 442"/>
                    <a:gd name="T3" fmla="*/ 2147483647 h 285"/>
                    <a:gd name="T4" fmla="*/ 2147483647 w 442"/>
                    <a:gd name="T5" fmla="*/ 2147483647 h 285"/>
                    <a:gd name="T6" fmla="*/ 2147483647 w 442"/>
                    <a:gd name="T7" fmla="*/ 2147483647 h 285"/>
                    <a:gd name="T8" fmla="*/ 2147483647 w 442"/>
                    <a:gd name="T9" fmla="*/ 2147483647 h 285"/>
                    <a:gd name="T10" fmla="*/ 2147483647 w 442"/>
                    <a:gd name="T11" fmla="*/ 2147483647 h 285"/>
                    <a:gd name="T12" fmla="*/ 2147483647 w 442"/>
                    <a:gd name="T13" fmla="*/ 2147483647 h 285"/>
                    <a:gd name="T14" fmla="*/ 2147483647 w 442"/>
                    <a:gd name="T15" fmla="*/ 2147483647 h 285"/>
                    <a:gd name="T16" fmla="*/ 2147483647 w 442"/>
                    <a:gd name="T17" fmla="*/ 2147483647 h 285"/>
                    <a:gd name="T18" fmla="*/ 2147483647 w 442"/>
                    <a:gd name="T19" fmla="*/ 0 h 285"/>
                    <a:gd name="T20" fmla="*/ 2147483647 w 442"/>
                    <a:gd name="T21" fmla="*/ 2147483647 h 285"/>
                    <a:gd name="T22" fmla="*/ 2147483647 w 442"/>
                    <a:gd name="T23" fmla="*/ 2147483647 h 285"/>
                    <a:gd name="T24" fmla="*/ 2147483647 w 442"/>
                    <a:gd name="T25" fmla="*/ 2147483647 h 285"/>
                    <a:gd name="T26" fmla="*/ 2147483647 w 442"/>
                    <a:gd name="T27" fmla="*/ 2147483647 h 285"/>
                    <a:gd name="T28" fmla="*/ 2147483647 w 442"/>
                    <a:gd name="T29" fmla="*/ 2147483647 h 285"/>
                    <a:gd name="T30" fmla="*/ 2147483647 w 442"/>
                    <a:gd name="T31" fmla="*/ 2147483647 h 285"/>
                    <a:gd name="T32" fmla="*/ 2147483647 w 442"/>
                    <a:gd name="T33" fmla="*/ 2147483647 h 285"/>
                    <a:gd name="T34" fmla="*/ 2147483647 w 442"/>
                    <a:gd name="T35" fmla="*/ 2147483647 h 285"/>
                    <a:gd name="T36" fmla="*/ 2147483647 w 442"/>
                    <a:gd name="T37" fmla="*/ 2147483647 h 285"/>
                    <a:gd name="T38" fmla="*/ 2147483647 w 442"/>
                    <a:gd name="T39" fmla="*/ 2147483647 h 285"/>
                    <a:gd name="T40" fmla="*/ 2147483647 w 442"/>
                    <a:gd name="T41" fmla="*/ 2147483647 h 285"/>
                    <a:gd name="T42" fmla="*/ 2147483647 w 442"/>
                    <a:gd name="T43" fmla="*/ 2147483647 h 285"/>
                    <a:gd name="T44" fmla="*/ 2147483647 w 442"/>
                    <a:gd name="T45" fmla="*/ 2147483647 h 285"/>
                    <a:gd name="T46" fmla="*/ 2147483647 w 442"/>
                    <a:gd name="T47" fmla="*/ 2147483647 h 285"/>
                    <a:gd name="T48" fmla="*/ 2147483647 w 442"/>
                    <a:gd name="T49" fmla="*/ 2147483647 h 285"/>
                    <a:gd name="T50" fmla="*/ 2147483647 w 442"/>
                    <a:gd name="T51" fmla="*/ 2147483647 h 285"/>
                    <a:gd name="T52" fmla="*/ 2147483647 w 442"/>
                    <a:gd name="T53" fmla="*/ 2147483647 h 285"/>
                    <a:gd name="T54" fmla="*/ 2147483647 w 442"/>
                    <a:gd name="T55" fmla="*/ 2147483647 h 285"/>
                    <a:gd name="T56" fmla="*/ 2147483647 w 442"/>
                    <a:gd name="T57" fmla="*/ 2147483647 h 285"/>
                    <a:gd name="T58" fmla="*/ 2147483647 w 442"/>
                    <a:gd name="T59" fmla="*/ 2147483647 h 285"/>
                    <a:gd name="T60" fmla="*/ 2147483647 w 442"/>
                    <a:gd name="T61" fmla="*/ 2147483647 h 285"/>
                    <a:gd name="T62" fmla="*/ 2147483647 w 442"/>
                    <a:gd name="T63" fmla="*/ 2147483647 h 285"/>
                    <a:gd name="T64" fmla="*/ 2147483647 w 442"/>
                    <a:gd name="T65" fmla="*/ 2147483647 h 285"/>
                    <a:gd name="T66" fmla="*/ 2147483647 w 442"/>
                    <a:gd name="T67" fmla="*/ 2147483647 h 285"/>
                    <a:gd name="T68" fmla="*/ 2147483647 w 442"/>
                    <a:gd name="T69" fmla="*/ 2147483647 h 285"/>
                    <a:gd name="T70" fmla="*/ 2147483647 w 442"/>
                    <a:gd name="T71" fmla="*/ 2147483647 h 285"/>
                    <a:gd name="T72" fmla="*/ 2147483647 w 442"/>
                    <a:gd name="T73" fmla="*/ 2147483647 h 285"/>
                    <a:gd name="T74" fmla="*/ 2147483647 w 442"/>
                    <a:gd name="T75" fmla="*/ 2147483647 h 285"/>
                    <a:gd name="T76" fmla="*/ 2147483647 w 442"/>
                    <a:gd name="T77" fmla="*/ 2147483647 h 285"/>
                    <a:gd name="T78" fmla="*/ 2147483647 w 442"/>
                    <a:gd name="T79" fmla="*/ 2147483647 h 285"/>
                    <a:gd name="T80" fmla="*/ 2147483647 w 442"/>
                    <a:gd name="T81" fmla="*/ 2147483647 h 285"/>
                    <a:gd name="T82" fmla="*/ 2147483647 w 442"/>
                    <a:gd name="T83" fmla="*/ 2147483647 h 285"/>
                    <a:gd name="T84" fmla="*/ 2147483647 w 442"/>
                    <a:gd name="T85" fmla="*/ 2147483647 h 285"/>
                    <a:gd name="T86" fmla="*/ 2147483647 w 442"/>
                    <a:gd name="T87" fmla="*/ 2147483647 h 285"/>
                    <a:gd name="T88" fmla="*/ 2147483647 w 442"/>
                    <a:gd name="T89" fmla="*/ 2147483647 h 285"/>
                    <a:gd name="T90" fmla="*/ 2147483647 w 442"/>
                    <a:gd name="T91" fmla="*/ 2147483647 h 285"/>
                    <a:gd name="T92" fmla="*/ 2147483647 w 442"/>
                    <a:gd name="T93" fmla="*/ 2147483647 h 285"/>
                    <a:gd name="T94" fmla="*/ 2147483647 w 442"/>
                    <a:gd name="T95" fmla="*/ 2147483647 h 285"/>
                    <a:gd name="T96" fmla="*/ 2147483647 w 442"/>
                    <a:gd name="T97" fmla="*/ 2147483647 h 285"/>
                    <a:gd name="T98" fmla="*/ 2147483647 w 442"/>
                    <a:gd name="T99" fmla="*/ 2147483647 h 285"/>
                    <a:gd name="T100" fmla="*/ 2147483647 w 442"/>
                    <a:gd name="T101" fmla="*/ 2147483647 h 285"/>
                    <a:gd name="T102" fmla="*/ 2147483647 w 442"/>
                    <a:gd name="T103" fmla="*/ 2147483647 h 285"/>
                    <a:gd name="T104" fmla="*/ 2147483647 w 442"/>
                    <a:gd name="T105" fmla="*/ 2147483647 h 285"/>
                    <a:gd name="T106" fmla="*/ 2147483647 w 442"/>
                    <a:gd name="T107" fmla="*/ 2147483647 h 285"/>
                    <a:gd name="T108" fmla="*/ 2147483647 w 442"/>
                    <a:gd name="T109" fmla="*/ 2147483647 h 285"/>
                    <a:gd name="T110" fmla="*/ 2147483647 w 442"/>
                    <a:gd name="T111" fmla="*/ 2147483647 h 285"/>
                    <a:gd name="T112" fmla="*/ 2147483647 w 442"/>
                    <a:gd name="T113" fmla="*/ 2147483647 h 285"/>
                    <a:gd name="T114" fmla="*/ 2147483647 w 442"/>
                    <a:gd name="T115" fmla="*/ 2147483647 h 285"/>
                    <a:gd name="T116" fmla="*/ 2147483647 w 442"/>
                    <a:gd name="T117" fmla="*/ 2147483647 h 285"/>
                    <a:gd name="T118" fmla="*/ 2147483647 w 442"/>
                    <a:gd name="T119" fmla="*/ 2147483647 h 28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42"/>
                    <a:gd name="T181" fmla="*/ 0 h 285"/>
                    <a:gd name="T182" fmla="*/ 442 w 442"/>
                    <a:gd name="T183" fmla="*/ 285 h 28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42" h="285">
                      <a:moveTo>
                        <a:pt x="432" y="134"/>
                      </a:moveTo>
                      <a:lnTo>
                        <a:pt x="432" y="134"/>
                      </a:lnTo>
                      <a:lnTo>
                        <a:pt x="430" y="132"/>
                      </a:lnTo>
                      <a:lnTo>
                        <a:pt x="427" y="129"/>
                      </a:lnTo>
                      <a:lnTo>
                        <a:pt x="420" y="126"/>
                      </a:lnTo>
                      <a:lnTo>
                        <a:pt x="422" y="123"/>
                      </a:lnTo>
                      <a:lnTo>
                        <a:pt x="426" y="120"/>
                      </a:lnTo>
                      <a:lnTo>
                        <a:pt x="436" y="117"/>
                      </a:lnTo>
                      <a:lnTo>
                        <a:pt x="440" y="114"/>
                      </a:lnTo>
                      <a:lnTo>
                        <a:pt x="442" y="112"/>
                      </a:lnTo>
                      <a:lnTo>
                        <a:pt x="442" y="107"/>
                      </a:lnTo>
                      <a:lnTo>
                        <a:pt x="439" y="102"/>
                      </a:lnTo>
                      <a:lnTo>
                        <a:pt x="427" y="89"/>
                      </a:lnTo>
                      <a:lnTo>
                        <a:pt x="422" y="82"/>
                      </a:lnTo>
                      <a:lnTo>
                        <a:pt x="414" y="77"/>
                      </a:lnTo>
                      <a:lnTo>
                        <a:pt x="409" y="74"/>
                      </a:lnTo>
                      <a:lnTo>
                        <a:pt x="403" y="73"/>
                      </a:lnTo>
                      <a:lnTo>
                        <a:pt x="392" y="70"/>
                      </a:lnTo>
                      <a:lnTo>
                        <a:pt x="386" y="69"/>
                      </a:lnTo>
                      <a:lnTo>
                        <a:pt x="380" y="66"/>
                      </a:lnTo>
                      <a:lnTo>
                        <a:pt x="376" y="61"/>
                      </a:lnTo>
                      <a:lnTo>
                        <a:pt x="374" y="56"/>
                      </a:lnTo>
                      <a:lnTo>
                        <a:pt x="373" y="47"/>
                      </a:lnTo>
                      <a:lnTo>
                        <a:pt x="372" y="43"/>
                      </a:lnTo>
                      <a:lnTo>
                        <a:pt x="369" y="40"/>
                      </a:lnTo>
                      <a:lnTo>
                        <a:pt x="366" y="37"/>
                      </a:lnTo>
                      <a:lnTo>
                        <a:pt x="362" y="34"/>
                      </a:lnTo>
                      <a:lnTo>
                        <a:pt x="357" y="33"/>
                      </a:lnTo>
                      <a:lnTo>
                        <a:pt x="354" y="30"/>
                      </a:lnTo>
                      <a:lnTo>
                        <a:pt x="352" y="24"/>
                      </a:lnTo>
                      <a:lnTo>
                        <a:pt x="350" y="20"/>
                      </a:lnTo>
                      <a:lnTo>
                        <a:pt x="347" y="17"/>
                      </a:lnTo>
                      <a:lnTo>
                        <a:pt x="343" y="14"/>
                      </a:lnTo>
                      <a:lnTo>
                        <a:pt x="339" y="14"/>
                      </a:lnTo>
                      <a:lnTo>
                        <a:pt x="333" y="13"/>
                      </a:lnTo>
                      <a:lnTo>
                        <a:pt x="323" y="14"/>
                      </a:lnTo>
                      <a:lnTo>
                        <a:pt x="317" y="14"/>
                      </a:lnTo>
                      <a:lnTo>
                        <a:pt x="312" y="13"/>
                      </a:lnTo>
                      <a:lnTo>
                        <a:pt x="307" y="10"/>
                      </a:lnTo>
                      <a:lnTo>
                        <a:pt x="306" y="9"/>
                      </a:lnTo>
                      <a:lnTo>
                        <a:pt x="303" y="7"/>
                      </a:lnTo>
                      <a:lnTo>
                        <a:pt x="297" y="7"/>
                      </a:lnTo>
                      <a:lnTo>
                        <a:pt x="294" y="9"/>
                      </a:lnTo>
                      <a:lnTo>
                        <a:pt x="292" y="9"/>
                      </a:lnTo>
                      <a:lnTo>
                        <a:pt x="286" y="7"/>
                      </a:lnTo>
                      <a:lnTo>
                        <a:pt x="283" y="3"/>
                      </a:lnTo>
                      <a:lnTo>
                        <a:pt x="280" y="1"/>
                      </a:lnTo>
                      <a:lnTo>
                        <a:pt x="279" y="0"/>
                      </a:lnTo>
                      <a:lnTo>
                        <a:pt x="276" y="0"/>
                      </a:lnTo>
                      <a:lnTo>
                        <a:pt x="274" y="1"/>
                      </a:lnTo>
                      <a:lnTo>
                        <a:pt x="270" y="4"/>
                      </a:lnTo>
                      <a:lnTo>
                        <a:pt x="260" y="4"/>
                      </a:lnTo>
                      <a:lnTo>
                        <a:pt x="249" y="4"/>
                      </a:lnTo>
                      <a:lnTo>
                        <a:pt x="237" y="3"/>
                      </a:lnTo>
                      <a:lnTo>
                        <a:pt x="226" y="1"/>
                      </a:lnTo>
                      <a:lnTo>
                        <a:pt x="217" y="1"/>
                      </a:lnTo>
                      <a:lnTo>
                        <a:pt x="210" y="1"/>
                      </a:lnTo>
                      <a:lnTo>
                        <a:pt x="209" y="7"/>
                      </a:lnTo>
                      <a:lnTo>
                        <a:pt x="209" y="10"/>
                      </a:lnTo>
                      <a:lnTo>
                        <a:pt x="212" y="13"/>
                      </a:lnTo>
                      <a:lnTo>
                        <a:pt x="219" y="17"/>
                      </a:lnTo>
                      <a:lnTo>
                        <a:pt x="220" y="20"/>
                      </a:lnTo>
                      <a:lnTo>
                        <a:pt x="220" y="23"/>
                      </a:lnTo>
                      <a:lnTo>
                        <a:pt x="219" y="24"/>
                      </a:lnTo>
                      <a:lnTo>
                        <a:pt x="216" y="27"/>
                      </a:lnTo>
                      <a:lnTo>
                        <a:pt x="210" y="27"/>
                      </a:lnTo>
                      <a:lnTo>
                        <a:pt x="202" y="29"/>
                      </a:lnTo>
                      <a:lnTo>
                        <a:pt x="194" y="33"/>
                      </a:lnTo>
                      <a:lnTo>
                        <a:pt x="190" y="34"/>
                      </a:lnTo>
                      <a:lnTo>
                        <a:pt x="184" y="33"/>
                      </a:lnTo>
                      <a:lnTo>
                        <a:pt x="177" y="30"/>
                      </a:lnTo>
                      <a:lnTo>
                        <a:pt x="173" y="29"/>
                      </a:lnTo>
                      <a:lnTo>
                        <a:pt x="173" y="27"/>
                      </a:lnTo>
                      <a:lnTo>
                        <a:pt x="173" y="26"/>
                      </a:lnTo>
                      <a:lnTo>
                        <a:pt x="172" y="23"/>
                      </a:lnTo>
                      <a:lnTo>
                        <a:pt x="172" y="21"/>
                      </a:lnTo>
                      <a:lnTo>
                        <a:pt x="169" y="20"/>
                      </a:lnTo>
                      <a:lnTo>
                        <a:pt x="166" y="19"/>
                      </a:lnTo>
                      <a:lnTo>
                        <a:pt x="163" y="20"/>
                      </a:lnTo>
                      <a:lnTo>
                        <a:pt x="156" y="21"/>
                      </a:lnTo>
                      <a:lnTo>
                        <a:pt x="150" y="23"/>
                      </a:lnTo>
                      <a:lnTo>
                        <a:pt x="147" y="24"/>
                      </a:lnTo>
                      <a:lnTo>
                        <a:pt x="141" y="31"/>
                      </a:lnTo>
                      <a:lnTo>
                        <a:pt x="139" y="34"/>
                      </a:lnTo>
                      <a:lnTo>
                        <a:pt x="134" y="36"/>
                      </a:lnTo>
                      <a:lnTo>
                        <a:pt x="130" y="36"/>
                      </a:lnTo>
                      <a:lnTo>
                        <a:pt x="126" y="34"/>
                      </a:lnTo>
                      <a:lnTo>
                        <a:pt x="121" y="31"/>
                      </a:lnTo>
                      <a:lnTo>
                        <a:pt x="117" y="29"/>
                      </a:lnTo>
                      <a:lnTo>
                        <a:pt x="113" y="27"/>
                      </a:lnTo>
                      <a:lnTo>
                        <a:pt x="107" y="27"/>
                      </a:lnTo>
                      <a:lnTo>
                        <a:pt x="93" y="26"/>
                      </a:lnTo>
                      <a:lnTo>
                        <a:pt x="79" y="23"/>
                      </a:lnTo>
                      <a:lnTo>
                        <a:pt x="67" y="21"/>
                      </a:lnTo>
                      <a:lnTo>
                        <a:pt x="57" y="23"/>
                      </a:lnTo>
                      <a:lnTo>
                        <a:pt x="51" y="24"/>
                      </a:lnTo>
                      <a:lnTo>
                        <a:pt x="49" y="26"/>
                      </a:lnTo>
                      <a:lnTo>
                        <a:pt x="47" y="29"/>
                      </a:lnTo>
                      <a:lnTo>
                        <a:pt x="46" y="34"/>
                      </a:lnTo>
                      <a:lnTo>
                        <a:pt x="44" y="39"/>
                      </a:lnTo>
                      <a:lnTo>
                        <a:pt x="41" y="41"/>
                      </a:lnTo>
                      <a:lnTo>
                        <a:pt x="37" y="43"/>
                      </a:lnTo>
                      <a:lnTo>
                        <a:pt x="31" y="44"/>
                      </a:lnTo>
                      <a:lnTo>
                        <a:pt x="21" y="44"/>
                      </a:lnTo>
                      <a:lnTo>
                        <a:pt x="11" y="43"/>
                      </a:lnTo>
                      <a:lnTo>
                        <a:pt x="7" y="44"/>
                      </a:lnTo>
                      <a:lnTo>
                        <a:pt x="3" y="46"/>
                      </a:lnTo>
                      <a:lnTo>
                        <a:pt x="1" y="49"/>
                      </a:lnTo>
                      <a:lnTo>
                        <a:pt x="0" y="51"/>
                      </a:lnTo>
                      <a:lnTo>
                        <a:pt x="1" y="54"/>
                      </a:lnTo>
                      <a:lnTo>
                        <a:pt x="9" y="59"/>
                      </a:lnTo>
                      <a:lnTo>
                        <a:pt x="11" y="60"/>
                      </a:lnTo>
                      <a:lnTo>
                        <a:pt x="13" y="59"/>
                      </a:lnTo>
                      <a:lnTo>
                        <a:pt x="13" y="57"/>
                      </a:lnTo>
                      <a:lnTo>
                        <a:pt x="16" y="56"/>
                      </a:lnTo>
                      <a:lnTo>
                        <a:pt x="21" y="53"/>
                      </a:lnTo>
                      <a:lnTo>
                        <a:pt x="26" y="54"/>
                      </a:lnTo>
                      <a:lnTo>
                        <a:pt x="29" y="57"/>
                      </a:lnTo>
                      <a:lnTo>
                        <a:pt x="30" y="61"/>
                      </a:lnTo>
                      <a:lnTo>
                        <a:pt x="33" y="73"/>
                      </a:lnTo>
                      <a:lnTo>
                        <a:pt x="36" y="77"/>
                      </a:lnTo>
                      <a:lnTo>
                        <a:pt x="37" y="80"/>
                      </a:lnTo>
                      <a:lnTo>
                        <a:pt x="41" y="83"/>
                      </a:lnTo>
                      <a:lnTo>
                        <a:pt x="46" y="84"/>
                      </a:lnTo>
                      <a:lnTo>
                        <a:pt x="49" y="87"/>
                      </a:lnTo>
                      <a:lnTo>
                        <a:pt x="53" y="89"/>
                      </a:lnTo>
                      <a:lnTo>
                        <a:pt x="60" y="94"/>
                      </a:lnTo>
                      <a:lnTo>
                        <a:pt x="67" y="99"/>
                      </a:lnTo>
                      <a:lnTo>
                        <a:pt x="73" y="102"/>
                      </a:lnTo>
                      <a:lnTo>
                        <a:pt x="80" y="103"/>
                      </a:lnTo>
                      <a:lnTo>
                        <a:pt x="96" y="104"/>
                      </a:lnTo>
                      <a:lnTo>
                        <a:pt x="111" y="104"/>
                      </a:lnTo>
                      <a:lnTo>
                        <a:pt x="121" y="103"/>
                      </a:lnTo>
                      <a:lnTo>
                        <a:pt x="129" y="100"/>
                      </a:lnTo>
                      <a:lnTo>
                        <a:pt x="136" y="96"/>
                      </a:lnTo>
                      <a:lnTo>
                        <a:pt x="144" y="93"/>
                      </a:lnTo>
                      <a:lnTo>
                        <a:pt x="150" y="93"/>
                      </a:lnTo>
                      <a:lnTo>
                        <a:pt x="154" y="93"/>
                      </a:lnTo>
                      <a:lnTo>
                        <a:pt x="159" y="94"/>
                      </a:lnTo>
                      <a:lnTo>
                        <a:pt x="163" y="97"/>
                      </a:lnTo>
                      <a:lnTo>
                        <a:pt x="167" y="100"/>
                      </a:lnTo>
                      <a:lnTo>
                        <a:pt x="170" y="104"/>
                      </a:lnTo>
                      <a:lnTo>
                        <a:pt x="172" y="109"/>
                      </a:lnTo>
                      <a:lnTo>
                        <a:pt x="173" y="114"/>
                      </a:lnTo>
                      <a:lnTo>
                        <a:pt x="172" y="119"/>
                      </a:lnTo>
                      <a:lnTo>
                        <a:pt x="169" y="123"/>
                      </a:lnTo>
                      <a:lnTo>
                        <a:pt x="163" y="126"/>
                      </a:lnTo>
                      <a:lnTo>
                        <a:pt x="157" y="129"/>
                      </a:lnTo>
                      <a:lnTo>
                        <a:pt x="146" y="130"/>
                      </a:lnTo>
                      <a:lnTo>
                        <a:pt x="134" y="132"/>
                      </a:lnTo>
                      <a:lnTo>
                        <a:pt x="129" y="132"/>
                      </a:lnTo>
                      <a:lnTo>
                        <a:pt x="124" y="132"/>
                      </a:lnTo>
                      <a:lnTo>
                        <a:pt x="120" y="134"/>
                      </a:lnTo>
                      <a:lnTo>
                        <a:pt x="117" y="136"/>
                      </a:lnTo>
                      <a:lnTo>
                        <a:pt x="107" y="140"/>
                      </a:lnTo>
                      <a:lnTo>
                        <a:pt x="97" y="142"/>
                      </a:lnTo>
                      <a:lnTo>
                        <a:pt x="86" y="144"/>
                      </a:lnTo>
                      <a:lnTo>
                        <a:pt x="79" y="144"/>
                      </a:lnTo>
                      <a:lnTo>
                        <a:pt x="73" y="144"/>
                      </a:lnTo>
                      <a:lnTo>
                        <a:pt x="70" y="143"/>
                      </a:lnTo>
                      <a:lnTo>
                        <a:pt x="66" y="140"/>
                      </a:lnTo>
                      <a:lnTo>
                        <a:pt x="63" y="137"/>
                      </a:lnTo>
                      <a:lnTo>
                        <a:pt x="59" y="139"/>
                      </a:lnTo>
                      <a:lnTo>
                        <a:pt x="61" y="146"/>
                      </a:lnTo>
                      <a:lnTo>
                        <a:pt x="66" y="153"/>
                      </a:lnTo>
                      <a:lnTo>
                        <a:pt x="71" y="159"/>
                      </a:lnTo>
                      <a:lnTo>
                        <a:pt x="77" y="163"/>
                      </a:lnTo>
                      <a:lnTo>
                        <a:pt x="86" y="167"/>
                      </a:lnTo>
                      <a:lnTo>
                        <a:pt x="90" y="169"/>
                      </a:lnTo>
                      <a:lnTo>
                        <a:pt x="93" y="172"/>
                      </a:lnTo>
                      <a:lnTo>
                        <a:pt x="99" y="177"/>
                      </a:lnTo>
                      <a:lnTo>
                        <a:pt x="100" y="182"/>
                      </a:lnTo>
                      <a:lnTo>
                        <a:pt x="103" y="185"/>
                      </a:lnTo>
                      <a:lnTo>
                        <a:pt x="119" y="195"/>
                      </a:lnTo>
                      <a:lnTo>
                        <a:pt x="133" y="206"/>
                      </a:lnTo>
                      <a:lnTo>
                        <a:pt x="144" y="219"/>
                      </a:lnTo>
                      <a:lnTo>
                        <a:pt x="151" y="225"/>
                      </a:lnTo>
                      <a:lnTo>
                        <a:pt x="159" y="230"/>
                      </a:lnTo>
                      <a:lnTo>
                        <a:pt x="167" y="233"/>
                      </a:lnTo>
                      <a:lnTo>
                        <a:pt x="176" y="235"/>
                      </a:lnTo>
                      <a:lnTo>
                        <a:pt x="184" y="236"/>
                      </a:lnTo>
                      <a:lnTo>
                        <a:pt x="194" y="235"/>
                      </a:lnTo>
                      <a:lnTo>
                        <a:pt x="204" y="233"/>
                      </a:lnTo>
                      <a:lnTo>
                        <a:pt x="213" y="230"/>
                      </a:lnTo>
                      <a:lnTo>
                        <a:pt x="222" y="227"/>
                      </a:lnTo>
                      <a:lnTo>
                        <a:pt x="230" y="225"/>
                      </a:lnTo>
                      <a:lnTo>
                        <a:pt x="239" y="222"/>
                      </a:lnTo>
                      <a:lnTo>
                        <a:pt x="246" y="219"/>
                      </a:lnTo>
                      <a:lnTo>
                        <a:pt x="253" y="216"/>
                      </a:lnTo>
                      <a:lnTo>
                        <a:pt x="260" y="209"/>
                      </a:lnTo>
                      <a:lnTo>
                        <a:pt x="269" y="197"/>
                      </a:lnTo>
                      <a:lnTo>
                        <a:pt x="276" y="185"/>
                      </a:lnTo>
                      <a:lnTo>
                        <a:pt x="280" y="170"/>
                      </a:lnTo>
                      <a:lnTo>
                        <a:pt x="283" y="156"/>
                      </a:lnTo>
                      <a:lnTo>
                        <a:pt x="283" y="150"/>
                      </a:lnTo>
                      <a:lnTo>
                        <a:pt x="284" y="146"/>
                      </a:lnTo>
                      <a:lnTo>
                        <a:pt x="286" y="146"/>
                      </a:lnTo>
                      <a:lnTo>
                        <a:pt x="292" y="147"/>
                      </a:lnTo>
                      <a:lnTo>
                        <a:pt x="296" y="149"/>
                      </a:lnTo>
                      <a:lnTo>
                        <a:pt x="299" y="153"/>
                      </a:lnTo>
                      <a:lnTo>
                        <a:pt x="300" y="156"/>
                      </a:lnTo>
                      <a:lnTo>
                        <a:pt x="300" y="162"/>
                      </a:lnTo>
                      <a:lnTo>
                        <a:pt x="300" y="169"/>
                      </a:lnTo>
                      <a:lnTo>
                        <a:pt x="300" y="172"/>
                      </a:lnTo>
                      <a:lnTo>
                        <a:pt x="302" y="174"/>
                      </a:lnTo>
                      <a:lnTo>
                        <a:pt x="306" y="176"/>
                      </a:lnTo>
                      <a:lnTo>
                        <a:pt x="309" y="177"/>
                      </a:lnTo>
                      <a:lnTo>
                        <a:pt x="313" y="177"/>
                      </a:lnTo>
                      <a:lnTo>
                        <a:pt x="316" y="179"/>
                      </a:lnTo>
                      <a:lnTo>
                        <a:pt x="319" y="182"/>
                      </a:lnTo>
                      <a:lnTo>
                        <a:pt x="322" y="183"/>
                      </a:lnTo>
                      <a:lnTo>
                        <a:pt x="322" y="186"/>
                      </a:lnTo>
                      <a:lnTo>
                        <a:pt x="322" y="189"/>
                      </a:lnTo>
                      <a:lnTo>
                        <a:pt x="319" y="195"/>
                      </a:lnTo>
                      <a:lnTo>
                        <a:pt x="314" y="200"/>
                      </a:lnTo>
                      <a:lnTo>
                        <a:pt x="312" y="206"/>
                      </a:lnTo>
                      <a:lnTo>
                        <a:pt x="310" y="212"/>
                      </a:lnTo>
                      <a:lnTo>
                        <a:pt x="310" y="216"/>
                      </a:lnTo>
                      <a:lnTo>
                        <a:pt x="312" y="223"/>
                      </a:lnTo>
                      <a:lnTo>
                        <a:pt x="314" y="230"/>
                      </a:lnTo>
                      <a:lnTo>
                        <a:pt x="319" y="236"/>
                      </a:lnTo>
                      <a:lnTo>
                        <a:pt x="322" y="242"/>
                      </a:lnTo>
                      <a:lnTo>
                        <a:pt x="323" y="249"/>
                      </a:lnTo>
                      <a:lnTo>
                        <a:pt x="323" y="256"/>
                      </a:lnTo>
                      <a:lnTo>
                        <a:pt x="323" y="263"/>
                      </a:lnTo>
                      <a:lnTo>
                        <a:pt x="320" y="270"/>
                      </a:lnTo>
                      <a:lnTo>
                        <a:pt x="317" y="278"/>
                      </a:lnTo>
                      <a:lnTo>
                        <a:pt x="316" y="279"/>
                      </a:lnTo>
                      <a:lnTo>
                        <a:pt x="330" y="282"/>
                      </a:lnTo>
                      <a:lnTo>
                        <a:pt x="342" y="285"/>
                      </a:lnTo>
                      <a:lnTo>
                        <a:pt x="347" y="285"/>
                      </a:lnTo>
                      <a:lnTo>
                        <a:pt x="352" y="285"/>
                      </a:lnTo>
                      <a:lnTo>
                        <a:pt x="354" y="280"/>
                      </a:lnTo>
                      <a:lnTo>
                        <a:pt x="356" y="276"/>
                      </a:lnTo>
                      <a:lnTo>
                        <a:pt x="362" y="269"/>
                      </a:lnTo>
                      <a:lnTo>
                        <a:pt x="366" y="266"/>
                      </a:lnTo>
                      <a:lnTo>
                        <a:pt x="369" y="263"/>
                      </a:lnTo>
                      <a:lnTo>
                        <a:pt x="370" y="262"/>
                      </a:lnTo>
                      <a:lnTo>
                        <a:pt x="370" y="259"/>
                      </a:lnTo>
                      <a:lnTo>
                        <a:pt x="370" y="255"/>
                      </a:lnTo>
                      <a:lnTo>
                        <a:pt x="369" y="252"/>
                      </a:lnTo>
                      <a:lnTo>
                        <a:pt x="370" y="249"/>
                      </a:lnTo>
                      <a:lnTo>
                        <a:pt x="373" y="246"/>
                      </a:lnTo>
                      <a:lnTo>
                        <a:pt x="377" y="245"/>
                      </a:lnTo>
                      <a:lnTo>
                        <a:pt x="382" y="246"/>
                      </a:lnTo>
                      <a:lnTo>
                        <a:pt x="386" y="249"/>
                      </a:lnTo>
                      <a:lnTo>
                        <a:pt x="389" y="252"/>
                      </a:lnTo>
                      <a:lnTo>
                        <a:pt x="393" y="253"/>
                      </a:lnTo>
                      <a:lnTo>
                        <a:pt x="397" y="253"/>
                      </a:lnTo>
                      <a:lnTo>
                        <a:pt x="402" y="249"/>
                      </a:lnTo>
                      <a:lnTo>
                        <a:pt x="404" y="242"/>
                      </a:lnTo>
                      <a:lnTo>
                        <a:pt x="403" y="237"/>
                      </a:lnTo>
                      <a:lnTo>
                        <a:pt x="402" y="233"/>
                      </a:lnTo>
                      <a:lnTo>
                        <a:pt x="397" y="230"/>
                      </a:lnTo>
                      <a:lnTo>
                        <a:pt x="389" y="226"/>
                      </a:lnTo>
                      <a:lnTo>
                        <a:pt x="384" y="223"/>
                      </a:lnTo>
                      <a:lnTo>
                        <a:pt x="380" y="220"/>
                      </a:lnTo>
                      <a:lnTo>
                        <a:pt x="379" y="217"/>
                      </a:lnTo>
                      <a:lnTo>
                        <a:pt x="377" y="217"/>
                      </a:lnTo>
                      <a:lnTo>
                        <a:pt x="379" y="215"/>
                      </a:lnTo>
                      <a:lnTo>
                        <a:pt x="389" y="213"/>
                      </a:lnTo>
                      <a:lnTo>
                        <a:pt x="394" y="213"/>
                      </a:lnTo>
                      <a:lnTo>
                        <a:pt x="399" y="212"/>
                      </a:lnTo>
                      <a:lnTo>
                        <a:pt x="402" y="209"/>
                      </a:lnTo>
                      <a:lnTo>
                        <a:pt x="403" y="206"/>
                      </a:lnTo>
                      <a:lnTo>
                        <a:pt x="403" y="202"/>
                      </a:lnTo>
                      <a:lnTo>
                        <a:pt x="399" y="196"/>
                      </a:lnTo>
                      <a:lnTo>
                        <a:pt x="396" y="190"/>
                      </a:lnTo>
                      <a:lnTo>
                        <a:pt x="396" y="189"/>
                      </a:lnTo>
                      <a:lnTo>
                        <a:pt x="397" y="186"/>
                      </a:lnTo>
                      <a:lnTo>
                        <a:pt x="400" y="182"/>
                      </a:lnTo>
                      <a:lnTo>
                        <a:pt x="402" y="176"/>
                      </a:lnTo>
                      <a:lnTo>
                        <a:pt x="402" y="172"/>
                      </a:lnTo>
                      <a:lnTo>
                        <a:pt x="404" y="169"/>
                      </a:lnTo>
                      <a:lnTo>
                        <a:pt x="410" y="167"/>
                      </a:lnTo>
                      <a:lnTo>
                        <a:pt x="427" y="166"/>
                      </a:lnTo>
                      <a:lnTo>
                        <a:pt x="426" y="157"/>
                      </a:lnTo>
                      <a:lnTo>
                        <a:pt x="424" y="149"/>
                      </a:lnTo>
                      <a:lnTo>
                        <a:pt x="426" y="144"/>
                      </a:lnTo>
                      <a:lnTo>
                        <a:pt x="427" y="142"/>
                      </a:lnTo>
                      <a:lnTo>
                        <a:pt x="430" y="139"/>
                      </a:lnTo>
                      <a:lnTo>
                        <a:pt x="432" y="134"/>
                      </a:lnTo>
                      <a:close/>
                    </a:path>
                  </a:pathLst>
                </a:custGeom>
                <a:solidFill>
                  <a:srgbClr val="ABB3FF"/>
                </a:solidFill>
                <a:ln w="1651">
                  <a:solidFill>
                    <a:srgbClr val="7F7F7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solidFill>
                    <a:effectLst/>
                    <a:uLnTx/>
                    <a:uFillTx/>
                    <a:latin typeface="Arial"/>
                  </a:endParaRPr>
                </a:p>
              </p:txBody>
            </p:sp>
          </p:grpSp>
          <p:sp>
            <p:nvSpPr>
              <p:cNvPr id="97" name="5-Point Star 96"/>
              <p:cNvSpPr/>
              <p:nvPr/>
            </p:nvSpPr>
            <p:spPr bwMode="auto">
              <a:xfrm>
                <a:off x="446631" y="3455434"/>
                <a:ext cx="247650" cy="199728"/>
              </a:xfrm>
              <a:prstGeom prst="star5">
                <a:avLst/>
              </a:prstGeom>
              <a:solidFill>
                <a:srgbClr val="7030A0"/>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IN" sz="1400" b="0" i="0" u="none" strike="noStrike" kern="0" cap="none" spc="0" normalizeH="0" baseline="0" noProof="0" dirty="0" smtClean="0">
                  <a:ln>
                    <a:noFill/>
                  </a:ln>
                  <a:solidFill>
                    <a:srgbClr val="FFFFFF"/>
                  </a:solidFill>
                  <a:effectLst/>
                  <a:uLnTx/>
                  <a:uFillTx/>
                  <a:latin typeface="Georgia" pitchFamily="18" charset="0"/>
                </a:endParaRPr>
              </a:p>
            </p:txBody>
          </p:sp>
          <p:sp>
            <p:nvSpPr>
              <p:cNvPr id="98" name="Flowchart: Connector 97"/>
              <p:cNvSpPr/>
              <p:nvPr/>
            </p:nvSpPr>
            <p:spPr bwMode="auto">
              <a:xfrm>
                <a:off x="4184416" y="4406735"/>
                <a:ext cx="457200" cy="457199"/>
              </a:xfrm>
              <a:prstGeom prst="flowChartConnector">
                <a:avLst/>
              </a:prstGeom>
              <a:noFill/>
              <a:ln w="381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IN" sz="1400" b="0" i="0" u="none" strike="noStrike" kern="0" cap="none" spc="0" normalizeH="0" baseline="0" noProof="0" dirty="0" smtClean="0">
                  <a:ln>
                    <a:noFill/>
                  </a:ln>
                  <a:solidFill>
                    <a:srgbClr val="FFFFFF"/>
                  </a:solidFill>
                  <a:effectLst/>
                  <a:uLnTx/>
                  <a:uFillTx/>
                  <a:latin typeface="Georgia" pitchFamily="18" charset="0"/>
                </a:endParaRPr>
              </a:p>
            </p:txBody>
          </p:sp>
          <p:sp>
            <p:nvSpPr>
              <p:cNvPr id="99" name="Flowchart: Connector 98"/>
              <p:cNvSpPr/>
              <p:nvPr/>
            </p:nvSpPr>
            <p:spPr bwMode="auto">
              <a:xfrm>
                <a:off x="1127760" y="3947160"/>
                <a:ext cx="91440" cy="91439"/>
              </a:xfrm>
              <a:prstGeom prst="flowChartConnector">
                <a:avLst/>
              </a:prstGeom>
              <a:solidFill>
                <a:srgbClr val="C00000"/>
              </a:solidFill>
              <a:ln w="381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IN" sz="1400" b="0" i="0" u="none" strike="noStrike" kern="0" cap="none" spc="0" normalizeH="0" baseline="0" noProof="0" dirty="0" smtClean="0">
                  <a:ln>
                    <a:noFill/>
                  </a:ln>
                  <a:solidFill>
                    <a:srgbClr val="FFFFFF"/>
                  </a:solidFill>
                  <a:effectLst/>
                  <a:uLnTx/>
                  <a:uFillTx/>
                  <a:latin typeface="Georgia" pitchFamily="18" charset="0"/>
                </a:endParaRPr>
              </a:p>
            </p:txBody>
          </p:sp>
          <p:sp>
            <p:nvSpPr>
              <p:cNvPr id="100" name="Flowchart: Connector 99"/>
              <p:cNvSpPr/>
              <p:nvPr/>
            </p:nvSpPr>
            <p:spPr bwMode="auto">
              <a:xfrm>
                <a:off x="1066801" y="3810000"/>
                <a:ext cx="91440" cy="91439"/>
              </a:xfrm>
              <a:prstGeom prst="flowChartConnector">
                <a:avLst/>
              </a:prstGeom>
              <a:solidFill>
                <a:srgbClr val="FF0000"/>
              </a:solidFill>
              <a:ln w="381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IN" sz="1400" b="0" i="0" u="none" strike="noStrike" kern="0" cap="none" spc="0" normalizeH="0" baseline="0" noProof="0" dirty="0" smtClean="0">
                  <a:ln>
                    <a:noFill/>
                  </a:ln>
                  <a:solidFill>
                    <a:srgbClr val="FFFFFF"/>
                  </a:solidFill>
                  <a:effectLst/>
                  <a:uLnTx/>
                  <a:uFillTx/>
                  <a:latin typeface="Georgia" pitchFamily="18" charset="0"/>
                </a:endParaRPr>
              </a:p>
            </p:txBody>
          </p:sp>
          <p:sp>
            <p:nvSpPr>
              <p:cNvPr id="101" name="Flowchart: Connector 100"/>
              <p:cNvSpPr/>
              <p:nvPr/>
            </p:nvSpPr>
            <p:spPr bwMode="auto">
              <a:xfrm>
                <a:off x="1203961" y="4648200"/>
                <a:ext cx="91440" cy="91439"/>
              </a:xfrm>
              <a:prstGeom prst="flowChartConnector">
                <a:avLst/>
              </a:prstGeom>
              <a:solidFill>
                <a:srgbClr val="000000"/>
              </a:solidFill>
              <a:ln w="381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IN" sz="1400" b="0" i="0" u="none" strike="noStrike" kern="0" cap="none" spc="0" normalizeH="0" baseline="0" noProof="0" dirty="0" smtClean="0">
                  <a:ln>
                    <a:noFill/>
                  </a:ln>
                  <a:solidFill>
                    <a:srgbClr val="FFFFFF"/>
                  </a:solidFill>
                  <a:effectLst/>
                  <a:uLnTx/>
                  <a:uFillTx/>
                  <a:latin typeface="Georgia" pitchFamily="18" charset="0"/>
                </a:endParaRPr>
              </a:p>
            </p:txBody>
          </p:sp>
          <p:sp>
            <p:nvSpPr>
              <p:cNvPr id="102" name="Flowchart: Connector 101"/>
              <p:cNvSpPr/>
              <p:nvPr/>
            </p:nvSpPr>
            <p:spPr bwMode="auto">
              <a:xfrm>
                <a:off x="2880364" y="4634237"/>
                <a:ext cx="91440" cy="91439"/>
              </a:xfrm>
              <a:prstGeom prst="flowChartConnector">
                <a:avLst/>
              </a:prstGeom>
              <a:solidFill>
                <a:srgbClr val="000000"/>
              </a:solidFill>
              <a:ln w="381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IN" sz="1400" b="0" i="0" u="none" strike="noStrike" kern="0" cap="none" spc="0" normalizeH="0" baseline="0" noProof="0" dirty="0" smtClean="0">
                  <a:ln>
                    <a:noFill/>
                  </a:ln>
                  <a:solidFill>
                    <a:srgbClr val="FFFFFF"/>
                  </a:solidFill>
                  <a:effectLst/>
                  <a:uLnTx/>
                  <a:uFillTx/>
                  <a:latin typeface="Georgia" pitchFamily="18" charset="0"/>
                </a:endParaRPr>
              </a:p>
            </p:txBody>
          </p:sp>
        </p:grpSp>
        <p:sp>
          <p:nvSpPr>
            <p:cNvPr id="92" name="Rectangle 91"/>
            <p:cNvSpPr/>
            <p:nvPr/>
          </p:nvSpPr>
          <p:spPr>
            <a:xfrm>
              <a:off x="1873468" y="3295652"/>
              <a:ext cx="925445" cy="35377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000000"/>
                  </a:solidFill>
                  <a:effectLst/>
                  <a:uLnTx/>
                  <a:uFillTx/>
                  <a:latin typeface="Candara" pitchFamily="34" charset="0"/>
                </a:rPr>
                <a:t>Mundra </a:t>
              </a:r>
            </a:p>
          </p:txBody>
        </p:sp>
        <p:sp>
          <p:nvSpPr>
            <p:cNvPr id="93" name="Rectangle 92"/>
            <p:cNvSpPr/>
            <p:nvPr/>
          </p:nvSpPr>
          <p:spPr>
            <a:xfrm>
              <a:off x="2392639" y="4397225"/>
              <a:ext cx="1875284" cy="435171"/>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000000"/>
                  </a:solidFill>
                  <a:effectLst/>
                  <a:uLnTx/>
                  <a:uFillTx/>
                  <a:latin typeface="Candara" pitchFamily="34" charset="0"/>
                </a:rPr>
                <a:t>Mormugao </a:t>
              </a:r>
            </a:p>
          </p:txBody>
        </p:sp>
        <p:sp>
          <p:nvSpPr>
            <p:cNvPr id="94" name="Rectangle 93"/>
            <p:cNvSpPr/>
            <p:nvPr/>
          </p:nvSpPr>
          <p:spPr>
            <a:xfrm>
              <a:off x="4148928" y="4495799"/>
              <a:ext cx="647607" cy="433617"/>
            </a:xfrm>
            <a:prstGeom prst="rect">
              <a:avLst/>
            </a:prstGeom>
          </p:spPr>
          <p:txBody>
            <a:bodyPr wrap="none">
              <a:spAutoFit/>
            </a:bodyPr>
            <a:lstStyle/>
            <a:p>
              <a:pPr>
                <a:lnSpc>
                  <a:spcPct val="150000"/>
                </a:lnSpc>
                <a:defRPr/>
              </a:pPr>
              <a:r>
                <a:rPr lang="en-US" sz="1200" b="1" kern="0" dirty="0" smtClean="0">
                  <a:solidFill>
                    <a:srgbClr val="000000"/>
                  </a:solidFill>
                  <a:latin typeface="Candara" pitchFamily="34" charset="0"/>
                </a:rPr>
                <a:t>Vizag</a:t>
              </a:r>
              <a:endParaRPr lang="en-IN" sz="1200" b="1" kern="0" dirty="0">
                <a:solidFill>
                  <a:srgbClr val="000000"/>
                </a:solidFill>
                <a:latin typeface="Candara" pitchFamily="34" charset="0"/>
              </a:endParaRPr>
            </a:p>
          </p:txBody>
        </p:sp>
        <p:sp>
          <p:nvSpPr>
            <p:cNvPr id="95" name="Rectangle 94"/>
            <p:cNvSpPr/>
            <p:nvPr/>
          </p:nvSpPr>
          <p:spPr>
            <a:xfrm>
              <a:off x="2308205" y="3581402"/>
              <a:ext cx="744851" cy="35377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smtClean="0">
                  <a:ln>
                    <a:noFill/>
                  </a:ln>
                  <a:solidFill>
                    <a:srgbClr val="000000"/>
                  </a:solidFill>
                  <a:effectLst/>
                  <a:uLnTx/>
                  <a:uFillTx/>
                  <a:latin typeface="Candara" pitchFamily="34" charset="0"/>
                </a:rPr>
                <a:t>Dahej</a:t>
              </a:r>
              <a:r>
                <a:rPr kumimoji="0" lang="en-US" sz="1200" b="1" i="0" u="none" strike="noStrike" kern="0" cap="none" spc="0" normalizeH="0" baseline="0" noProof="0" dirty="0" smtClean="0">
                  <a:ln>
                    <a:noFill/>
                  </a:ln>
                  <a:solidFill>
                    <a:srgbClr val="000000"/>
                  </a:solidFill>
                  <a:effectLst/>
                  <a:uLnTx/>
                  <a:uFillTx/>
                  <a:latin typeface="Candara" pitchFamily="34" charset="0"/>
                </a:rPr>
                <a:t> </a:t>
              </a:r>
              <a:endParaRPr kumimoji="0" lang="en-IN" sz="1200" b="1" i="0" u="none" strike="noStrike" kern="0" cap="none" spc="0" normalizeH="0" baseline="0" noProof="0" dirty="0">
                <a:ln>
                  <a:noFill/>
                </a:ln>
                <a:solidFill>
                  <a:srgbClr val="000000"/>
                </a:solidFill>
                <a:effectLst/>
                <a:uLnTx/>
                <a:uFillTx/>
                <a:latin typeface="Candara" pitchFamily="34" charset="0"/>
              </a:endParaRPr>
            </a:p>
          </p:txBody>
        </p:sp>
      </p:grpSp>
      <p:pic>
        <p:nvPicPr>
          <p:cNvPr id="132" name="Picture 3"/>
          <p:cNvPicPr>
            <a:picLocks noChangeAspect="1" noChangeArrowheads="1"/>
          </p:cNvPicPr>
          <p:nvPr/>
        </p:nvPicPr>
        <p:blipFill>
          <a:blip r:embed="rId11" cstate="email"/>
          <a:srcRect/>
          <a:stretch>
            <a:fillRect/>
          </a:stretch>
        </p:blipFill>
        <p:spPr bwMode="auto">
          <a:xfrm>
            <a:off x="142844" y="1714488"/>
            <a:ext cx="2160239" cy="1008112"/>
          </a:xfrm>
          <a:prstGeom prst="rect">
            <a:avLst/>
          </a:prstGeom>
          <a:noFill/>
          <a:ln w="9525">
            <a:noFill/>
            <a:miter lim="800000"/>
            <a:headEnd/>
            <a:tailEnd/>
          </a:ln>
        </p:spPr>
      </p:pic>
      <p:sp>
        <p:nvSpPr>
          <p:cNvPr id="133" name="Rectangle 132"/>
          <p:cNvSpPr/>
          <p:nvPr/>
        </p:nvSpPr>
        <p:spPr>
          <a:xfrm>
            <a:off x="142844" y="1280646"/>
            <a:ext cx="2157011" cy="461665"/>
          </a:xfrm>
          <a:prstGeom prst="rect">
            <a:avLst/>
          </a:prstGeom>
          <a:solidFill>
            <a:schemeClr val="bg2"/>
          </a:solidFill>
        </p:spPr>
        <p:txBody>
          <a:bodyPr wrap="square">
            <a:spAutoFit/>
          </a:bodyPr>
          <a:lstStyle/>
          <a:p>
            <a:pPr marL="0" lvl="1" eaLnBrk="0" fontAlgn="base" hangingPunct="0">
              <a:spcBef>
                <a:spcPct val="0"/>
              </a:spcBef>
              <a:spcAft>
                <a:spcPct val="0"/>
              </a:spcAft>
              <a:defRPr/>
            </a:pPr>
            <a:r>
              <a:rPr lang="en-US" sz="1200" b="1" dirty="0" smtClean="0">
                <a:latin typeface="Adani Regular" pitchFamily="2" charset="0"/>
                <a:cs typeface="Arial" pitchFamily="34" charset="0"/>
              </a:rPr>
              <a:t>Mundra: Multi Cargo Port, Multi Product SEZ</a:t>
            </a:r>
          </a:p>
        </p:txBody>
      </p:sp>
      <p:sp>
        <p:nvSpPr>
          <p:cNvPr id="134" name="Rectangle 133"/>
          <p:cNvSpPr/>
          <p:nvPr/>
        </p:nvSpPr>
        <p:spPr>
          <a:xfrm>
            <a:off x="142844" y="2714620"/>
            <a:ext cx="2160240" cy="339708"/>
          </a:xfrm>
          <a:prstGeom prst="rect">
            <a:avLst/>
          </a:prstGeom>
          <a:solidFill>
            <a:schemeClr val="bg2"/>
          </a:solidFill>
        </p:spPr>
        <p:txBody>
          <a:bodyPr wrap="square">
            <a:spAutoFit/>
          </a:bodyPr>
          <a:lstStyle/>
          <a:p>
            <a:pPr marL="0" lvl="1" eaLnBrk="0" fontAlgn="base" hangingPunct="0">
              <a:lnSpc>
                <a:spcPct val="150000"/>
              </a:lnSpc>
              <a:spcBef>
                <a:spcPct val="0"/>
              </a:spcBef>
              <a:spcAft>
                <a:spcPct val="0"/>
              </a:spcAft>
              <a:defRPr/>
            </a:pPr>
            <a:r>
              <a:rPr lang="en-US" sz="1200" b="1" dirty="0" smtClean="0">
                <a:latin typeface="Adani Regular" pitchFamily="2" charset="0"/>
                <a:cs typeface="Arial" pitchFamily="34" charset="0"/>
              </a:rPr>
              <a:t>Dahej: Dry </a:t>
            </a:r>
            <a:r>
              <a:rPr lang="en-US" sz="1200" b="1" dirty="0" smtClean="0">
                <a:solidFill>
                  <a:prstClr val="black"/>
                </a:solidFill>
                <a:latin typeface="Adani Regular" pitchFamily="2" charset="0"/>
                <a:cs typeface="Arial" pitchFamily="34" charset="0"/>
              </a:rPr>
              <a:t>Bulk</a:t>
            </a:r>
          </a:p>
        </p:txBody>
      </p:sp>
      <p:pic>
        <p:nvPicPr>
          <p:cNvPr id="135" name="Picture 2"/>
          <p:cNvPicPr>
            <a:picLocks noChangeArrowheads="1"/>
          </p:cNvPicPr>
          <p:nvPr/>
        </p:nvPicPr>
        <p:blipFill>
          <a:blip r:embed="rId12" cstate="email"/>
          <a:srcRect/>
          <a:stretch>
            <a:fillRect/>
          </a:stretch>
        </p:blipFill>
        <p:spPr bwMode="auto">
          <a:xfrm>
            <a:off x="142844" y="3007794"/>
            <a:ext cx="2160240" cy="926232"/>
          </a:xfrm>
          <a:prstGeom prst="roundRect">
            <a:avLst>
              <a:gd name="adj" fmla="val 3050"/>
            </a:avLst>
          </a:prstGeom>
          <a:noFill/>
          <a:ln w="9525">
            <a:noFill/>
            <a:miter lim="800000"/>
            <a:headEnd/>
            <a:tailEnd/>
          </a:ln>
        </p:spPr>
      </p:pic>
      <p:pic>
        <p:nvPicPr>
          <p:cNvPr id="136" name="Picture 2"/>
          <p:cNvPicPr>
            <a:picLocks noChangeAspect="1" noChangeArrowheads="1"/>
          </p:cNvPicPr>
          <p:nvPr/>
        </p:nvPicPr>
        <p:blipFill>
          <a:blip r:embed="rId13" cstate="email"/>
          <a:srcRect/>
          <a:stretch>
            <a:fillRect/>
          </a:stretch>
        </p:blipFill>
        <p:spPr bwMode="auto">
          <a:xfrm>
            <a:off x="142844" y="4071942"/>
            <a:ext cx="2157984" cy="1078992"/>
          </a:xfrm>
          <a:prstGeom prst="roundRect">
            <a:avLst>
              <a:gd name="adj" fmla="val 3050"/>
            </a:avLst>
          </a:prstGeom>
          <a:noFill/>
          <a:ln w="9525">
            <a:noFill/>
            <a:miter lim="800000"/>
            <a:headEnd/>
            <a:tailEnd/>
          </a:ln>
        </p:spPr>
      </p:pic>
      <p:sp>
        <p:nvSpPr>
          <p:cNvPr id="137" name="Rectangle 136"/>
          <p:cNvSpPr/>
          <p:nvPr/>
        </p:nvSpPr>
        <p:spPr>
          <a:xfrm>
            <a:off x="6763735" y="1357298"/>
            <a:ext cx="2194560" cy="339708"/>
          </a:xfrm>
          <a:prstGeom prst="rect">
            <a:avLst/>
          </a:prstGeom>
          <a:solidFill>
            <a:schemeClr val="bg2"/>
          </a:solidFill>
        </p:spPr>
        <p:txBody>
          <a:bodyPr wrap="square">
            <a:spAutoFit/>
          </a:bodyPr>
          <a:lstStyle/>
          <a:p>
            <a:pPr marL="0" lvl="1" eaLnBrk="0" fontAlgn="base" hangingPunct="0">
              <a:lnSpc>
                <a:spcPct val="150000"/>
              </a:lnSpc>
              <a:spcBef>
                <a:spcPct val="0"/>
              </a:spcBef>
              <a:spcAft>
                <a:spcPct val="0"/>
              </a:spcAft>
              <a:defRPr/>
            </a:pPr>
            <a:r>
              <a:rPr lang="en-US" sz="1200" b="1" dirty="0" smtClean="0">
                <a:latin typeface="Adani Regular" pitchFamily="2" charset="0"/>
                <a:cs typeface="Arial" pitchFamily="34" charset="0"/>
              </a:rPr>
              <a:t>Mormugao: Coal Berth</a:t>
            </a:r>
          </a:p>
        </p:txBody>
      </p:sp>
      <p:sp>
        <p:nvSpPr>
          <p:cNvPr id="138" name="Rectangle 137"/>
          <p:cNvSpPr/>
          <p:nvPr/>
        </p:nvSpPr>
        <p:spPr>
          <a:xfrm>
            <a:off x="6763735" y="3000372"/>
            <a:ext cx="2194560" cy="339708"/>
          </a:xfrm>
          <a:prstGeom prst="rect">
            <a:avLst/>
          </a:prstGeom>
          <a:solidFill>
            <a:schemeClr val="bg2"/>
          </a:solidFill>
        </p:spPr>
        <p:txBody>
          <a:bodyPr wrap="square">
            <a:spAutoFit/>
          </a:bodyPr>
          <a:lstStyle/>
          <a:p>
            <a:pPr marL="0" lvl="1" eaLnBrk="0" fontAlgn="base" hangingPunct="0">
              <a:lnSpc>
                <a:spcPct val="150000"/>
              </a:lnSpc>
              <a:spcBef>
                <a:spcPct val="0"/>
              </a:spcBef>
              <a:spcAft>
                <a:spcPct val="0"/>
              </a:spcAft>
              <a:defRPr/>
            </a:pPr>
            <a:r>
              <a:rPr lang="en-US" sz="1200" b="1" dirty="0" smtClean="0">
                <a:latin typeface="Adani Regular" pitchFamily="2" charset="0"/>
                <a:cs typeface="Arial" pitchFamily="34" charset="0"/>
              </a:rPr>
              <a:t>Vizag: Coal Berth</a:t>
            </a:r>
          </a:p>
        </p:txBody>
      </p:sp>
      <p:sp>
        <p:nvSpPr>
          <p:cNvPr id="139" name="Rectangle 138"/>
          <p:cNvSpPr/>
          <p:nvPr/>
        </p:nvSpPr>
        <p:spPr>
          <a:xfrm>
            <a:off x="142844" y="4000504"/>
            <a:ext cx="2157984" cy="276999"/>
          </a:xfrm>
          <a:prstGeom prst="rect">
            <a:avLst/>
          </a:prstGeom>
          <a:solidFill>
            <a:schemeClr val="bg2"/>
          </a:solidFill>
        </p:spPr>
        <p:txBody>
          <a:bodyPr wrap="square">
            <a:spAutoFit/>
          </a:bodyPr>
          <a:lstStyle/>
          <a:p>
            <a:pPr marL="0" lvl="1" eaLnBrk="0" fontAlgn="base" hangingPunct="0">
              <a:spcBef>
                <a:spcPct val="0"/>
              </a:spcBef>
              <a:spcAft>
                <a:spcPct val="0"/>
              </a:spcAft>
              <a:defRPr/>
            </a:pPr>
            <a:r>
              <a:rPr lang="en-US" sz="1200" b="1" dirty="0" smtClean="0">
                <a:latin typeface="Adani Regular" pitchFamily="2" charset="0"/>
                <a:cs typeface="Arial" pitchFamily="34" charset="0"/>
              </a:rPr>
              <a:t>Abbot Point: Coal Terminal</a:t>
            </a:r>
          </a:p>
        </p:txBody>
      </p:sp>
      <p:sp>
        <p:nvSpPr>
          <p:cNvPr id="140" name="Rectangle 139"/>
          <p:cNvSpPr/>
          <p:nvPr/>
        </p:nvSpPr>
        <p:spPr>
          <a:xfrm>
            <a:off x="2826530" y="3212406"/>
            <a:ext cx="635110" cy="340734"/>
          </a:xfrm>
          <a:prstGeom prst="rect">
            <a:avLst/>
          </a:prstGeom>
        </p:spPr>
        <p:txBody>
          <a:bodyPr wrap="none">
            <a:spAutoFit/>
          </a:bodyPr>
          <a:lstStyle/>
          <a:p>
            <a:pPr>
              <a:lnSpc>
                <a:spcPct val="150000"/>
              </a:lnSpc>
              <a:defRPr/>
            </a:pPr>
            <a:r>
              <a:rPr lang="en-IN" sz="1200" b="1" kern="0" dirty="0" smtClean="0">
                <a:solidFill>
                  <a:srgbClr val="000000"/>
                </a:solidFill>
                <a:latin typeface="Candara" pitchFamily="34" charset="0"/>
              </a:rPr>
              <a:t>Hazira </a:t>
            </a:r>
          </a:p>
        </p:txBody>
      </p:sp>
      <p:pic>
        <p:nvPicPr>
          <p:cNvPr id="141" name="Picture 2"/>
          <p:cNvPicPr>
            <a:picLocks noChangeAspect="1" noChangeArrowheads="1"/>
          </p:cNvPicPr>
          <p:nvPr/>
        </p:nvPicPr>
        <p:blipFill>
          <a:blip r:embed="rId14" cstate="print"/>
          <a:srcRect/>
          <a:stretch>
            <a:fillRect/>
          </a:stretch>
        </p:blipFill>
        <p:spPr bwMode="auto">
          <a:xfrm>
            <a:off x="6763735" y="1714472"/>
            <a:ext cx="2194560" cy="991092"/>
          </a:xfrm>
          <a:prstGeom prst="rect">
            <a:avLst/>
          </a:prstGeom>
          <a:noFill/>
          <a:ln w="9525">
            <a:noFill/>
            <a:miter lim="800000"/>
            <a:headEnd/>
            <a:tailEnd/>
          </a:ln>
          <a:effectLst/>
        </p:spPr>
      </p:pic>
      <p:pic>
        <p:nvPicPr>
          <p:cNvPr id="142" name="Picture 3"/>
          <p:cNvPicPr>
            <a:picLocks noChangeAspect="1" noChangeArrowheads="1"/>
          </p:cNvPicPr>
          <p:nvPr/>
        </p:nvPicPr>
        <p:blipFill>
          <a:blip r:embed="rId15" cstate="print"/>
          <a:srcRect/>
          <a:stretch>
            <a:fillRect/>
          </a:stretch>
        </p:blipFill>
        <p:spPr bwMode="auto">
          <a:xfrm>
            <a:off x="142844" y="5429264"/>
            <a:ext cx="2194560" cy="991092"/>
          </a:xfrm>
          <a:prstGeom prst="rect">
            <a:avLst/>
          </a:prstGeom>
          <a:noFill/>
          <a:ln w="9525">
            <a:noFill/>
            <a:miter lim="800000"/>
            <a:headEnd/>
            <a:tailEnd/>
          </a:ln>
          <a:effectLst/>
        </p:spPr>
      </p:pic>
      <p:sp>
        <p:nvSpPr>
          <p:cNvPr id="143" name="Rectangle 142"/>
          <p:cNvSpPr/>
          <p:nvPr/>
        </p:nvSpPr>
        <p:spPr>
          <a:xfrm>
            <a:off x="295244" y="899646"/>
            <a:ext cx="3205186" cy="369332"/>
          </a:xfrm>
          <a:prstGeom prst="rect">
            <a:avLst/>
          </a:prstGeom>
        </p:spPr>
        <p:txBody>
          <a:bodyPr wrap="square">
            <a:spAutoFit/>
          </a:bodyPr>
          <a:lstStyle/>
          <a:p>
            <a:r>
              <a:rPr lang="en-US" b="1" dirty="0" smtClean="0">
                <a:solidFill>
                  <a:srgbClr val="F37032"/>
                </a:solidFill>
                <a:latin typeface="Adani Regular" pitchFamily="2" charset="0"/>
                <a:cs typeface="Arial" charset="0"/>
              </a:rPr>
              <a:t>Operational</a:t>
            </a:r>
          </a:p>
        </p:txBody>
      </p:sp>
      <p:sp>
        <p:nvSpPr>
          <p:cNvPr id="144" name="Rectangle 143"/>
          <p:cNvSpPr/>
          <p:nvPr/>
        </p:nvSpPr>
        <p:spPr>
          <a:xfrm>
            <a:off x="6443695" y="899646"/>
            <a:ext cx="2771775" cy="369332"/>
          </a:xfrm>
          <a:prstGeom prst="rect">
            <a:avLst/>
          </a:prstGeom>
        </p:spPr>
        <p:txBody>
          <a:bodyPr wrap="square">
            <a:spAutoFit/>
          </a:bodyPr>
          <a:lstStyle/>
          <a:p>
            <a:r>
              <a:rPr lang="en-US" b="1" dirty="0" smtClean="0">
                <a:solidFill>
                  <a:srgbClr val="F37032"/>
                </a:solidFill>
                <a:latin typeface="Adani Regular" pitchFamily="2" charset="0"/>
                <a:cs typeface="Arial" charset="0"/>
              </a:rPr>
              <a:t>Under Construction</a:t>
            </a:r>
          </a:p>
        </p:txBody>
      </p:sp>
      <p:sp>
        <p:nvSpPr>
          <p:cNvPr id="145" name="Flowchart: Connector 144"/>
          <p:cNvSpPr/>
          <p:nvPr/>
        </p:nvSpPr>
        <p:spPr bwMode="auto">
          <a:xfrm>
            <a:off x="2947974" y="2990692"/>
            <a:ext cx="73048" cy="71596"/>
          </a:xfrm>
          <a:prstGeom prst="flowChartConnector">
            <a:avLst/>
          </a:prstGeom>
          <a:solidFill>
            <a:srgbClr val="000000"/>
          </a:solidFill>
          <a:ln w="381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IN" sz="1400" b="0" i="0" u="none" strike="noStrike" kern="0" cap="none" spc="0" normalizeH="0" baseline="0" noProof="0" dirty="0" smtClean="0">
              <a:ln>
                <a:noFill/>
              </a:ln>
              <a:solidFill>
                <a:srgbClr val="FFFFFF"/>
              </a:solidFill>
              <a:effectLst/>
              <a:uLnTx/>
              <a:uFillTx/>
              <a:latin typeface="Georgia" pitchFamily="18" charset="0"/>
            </a:endParaRPr>
          </a:p>
        </p:txBody>
      </p:sp>
      <p:sp>
        <p:nvSpPr>
          <p:cNvPr id="146" name="Rectangle 145"/>
          <p:cNvSpPr/>
          <p:nvPr/>
        </p:nvSpPr>
        <p:spPr>
          <a:xfrm>
            <a:off x="2719374" y="2709089"/>
            <a:ext cx="636713"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err="1" smtClean="0">
                <a:solidFill>
                  <a:srgbClr val="000000"/>
                </a:solidFill>
                <a:latin typeface="Candara" pitchFamily="34" charset="0"/>
              </a:rPr>
              <a:t>Kandla</a:t>
            </a:r>
            <a:endParaRPr kumimoji="0" lang="en-US" sz="1200" b="1" i="0" u="none" strike="noStrike" kern="0" cap="none" spc="0" normalizeH="0" baseline="0" noProof="0" dirty="0" smtClean="0">
              <a:ln>
                <a:noFill/>
              </a:ln>
              <a:solidFill>
                <a:srgbClr val="000000"/>
              </a:solidFill>
              <a:effectLst/>
              <a:uLnTx/>
              <a:uFillTx/>
              <a:latin typeface="Candara" pitchFamily="34" charset="0"/>
            </a:endParaRPr>
          </a:p>
        </p:txBody>
      </p:sp>
      <p:pic>
        <p:nvPicPr>
          <p:cNvPr id="147" name="Picture 2" descr="C:\Users\20185625\Desktop\imagesCA28B4QU.jpg"/>
          <p:cNvPicPr>
            <a:picLocks noChangeAspect="1" noChangeArrowheads="1"/>
          </p:cNvPicPr>
          <p:nvPr/>
        </p:nvPicPr>
        <p:blipFill>
          <a:blip r:embed="rId16" cstate="print"/>
          <a:srcRect/>
          <a:stretch>
            <a:fillRect/>
          </a:stretch>
        </p:blipFill>
        <p:spPr bwMode="auto">
          <a:xfrm>
            <a:off x="6763734" y="4962532"/>
            <a:ext cx="2175549" cy="1161062"/>
          </a:xfrm>
          <a:prstGeom prst="rect">
            <a:avLst/>
          </a:prstGeom>
          <a:noFill/>
        </p:spPr>
      </p:pic>
      <p:sp>
        <p:nvSpPr>
          <p:cNvPr id="148" name="Rectangle 147"/>
          <p:cNvSpPr/>
          <p:nvPr/>
        </p:nvSpPr>
        <p:spPr>
          <a:xfrm>
            <a:off x="6763735" y="4600571"/>
            <a:ext cx="2196000" cy="339708"/>
          </a:xfrm>
          <a:prstGeom prst="rect">
            <a:avLst/>
          </a:prstGeom>
          <a:solidFill>
            <a:schemeClr val="bg2"/>
          </a:solidFill>
        </p:spPr>
        <p:txBody>
          <a:bodyPr wrap="square">
            <a:spAutoFit/>
          </a:bodyPr>
          <a:lstStyle/>
          <a:p>
            <a:pPr marL="0" lvl="1" eaLnBrk="0" fontAlgn="base" hangingPunct="0">
              <a:lnSpc>
                <a:spcPct val="150000"/>
              </a:lnSpc>
              <a:spcBef>
                <a:spcPct val="0"/>
              </a:spcBef>
              <a:spcAft>
                <a:spcPct val="0"/>
              </a:spcAft>
              <a:defRPr/>
            </a:pPr>
            <a:r>
              <a:rPr lang="en-US" sz="1200" b="1" dirty="0" err="1" smtClean="0">
                <a:latin typeface="Adani Regular" pitchFamily="2" charset="0"/>
                <a:cs typeface="Arial" pitchFamily="34" charset="0"/>
              </a:rPr>
              <a:t>Kandla</a:t>
            </a:r>
            <a:r>
              <a:rPr lang="en-US" sz="1200" b="1" dirty="0" smtClean="0">
                <a:latin typeface="Adani Regular" pitchFamily="2" charset="0"/>
                <a:cs typeface="Arial" pitchFamily="34" charset="0"/>
              </a:rPr>
              <a:t>: Dry Bulk Terminal</a:t>
            </a:r>
          </a:p>
        </p:txBody>
      </p:sp>
      <p:sp>
        <p:nvSpPr>
          <p:cNvPr id="149" name="Rectangle 148"/>
          <p:cNvSpPr/>
          <p:nvPr/>
        </p:nvSpPr>
        <p:spPr>
          <a:xfrm>
            <a:off x="142844" y="5143512"/>
            <a:ext cx="2194560" cy="339708"/>
          </a:xfrm>
          <a:prstGeom prst="rect">
            <a:avLst/>
          </a:prstGeom>
          <a:solidFill>
            <a:schemeClr val="bg2"/>
          </a:solidFill>
        </p:spPr>
        <p:txBody>
          <a:bodyPr wrap="square">
            <a:spAutoFit/>
          </a:bodyPr>
          <a:lstStyle/>
          <a:p>
            <a:pPr marL="0" lvl="1" eaLnBrk="0" fontAlgn="base" hangingPunct="0">
              <a:lnSpc>
                <a:spcPct val="150000"/>
              </a:lnSpc>
              <a:spcBef>
                <a:spcPct val="0"/>
              </a:spcBef>
              <a:spcAft>
                <a:spcPct val="0"/>
              </a:spcAft>
              <a:defRPr/>
            </a:pPr>
            <a:r>
              <a:rPr lang="en-US" sz="1200" b="1" dirty="0" smtClean="0">
                <a:latin typeface="Adani Regular" pitchFamily="2" charset="0"/>
                <a:cs typeface="Arial" pitchFamily="34" charset="0"/>
              </a:rPr>
              <a:t>Hazira: Multi Cargo Port</a:t>
            </a:r>
          </a:p>
        </p:txBody>
      </p:sp>
      <p:sp>
        <p:nvSpPr>
          <p:cNvPr id="150" name="Title 1"/>
          <p:cNvSpPr>
            <a:spLocks noGrp="1"/>
          </p:cNvSpPr>
          <p:nvPr>
            <p:ph type="title"/>
          </p:nvPr>
        </p:nvSpPr>
        <p:spPr>
          <a:xfrm>
            <a:off x="339351" y="142852"/>
            <a:ext cx="8462962" cy="861774"/>
          </a:xfrm>
          <a:prstGeom prst="rect">
            <a:avLst/>
          </a:prstGeom>
        </p:spPr>
        <p:txBody>
          <a:bodyPr>
            <a:noAutofit/>
          </a:bodyPr>
          <a:lstStyle/>
          <a:p>
            <a:pPr marL="0" marR="0" lvl="0" indent="0" algn="l" fontAlgn="auto">
              <a:spcAft>
                <a:spcPts val="0"/>
              </a:spcAft>
              <a:buClrTx/>
              <a:buSzTx/>
              <a:tabLst/>
              <a:defRPr/>
            </a:pPr>
            <a:r>
              <a:rPr lang="en-US" sz="2800" dirty="0" smtClean="0">
                <a:solidFill>
                  <a:srgbClr val="8D64AA"/>
                </a:solidFill>
                <a:latin typeface="+mn-lt"/>
              </a:rPr>
              <a:t>APSEZ – Market Leader in India, Expanding Globally</a:t>
            </a:r>
            <a:endParaRPr lang="en-GB" sz="2800" dirty="0">
              <a:solidFill>
                <a:srgbClr val="8D64AA"/>
              </a:solidFill>
              <a:latin typeface="+mn-lt"/>
            </a:endParaRPr>
          </a:p>
        </p:txBody>
      </p:sp>
      <p:pic>
        <p:nvPicPr>
          <p:cNvPr id="151" name="Picture 150" descr="adani_logo_rgb_master.png"/>
          <p:cNvPicPr>
            <a:picLocks noChangeAspect="1"/>
          </p:cNvPicPr>
          <p:nvPr/>
        </p:nvPicPr>
        <p:blipFill>
          <a:blip r:embed="rId17" cstate="print"/>
          <a:stretch>
            <a:fillRect/>
          </a:stretch>
        </p:blipFill>
        <p:spPr>
          <a:xfrm>
            <a:off x="326198" y="6591300"/>
            <a:ext cx="617538" cy="195286"/>
          </a:xfrm>
          <a:prstGeom prst="rect">
            <a:avLst/>
          </a:prstGeom>
        </p:spPr>
      </p:pic>
      <p:sp>
        <p:nvSpPr>
          <p:cNvPr id="152" name="Slide Number Placeholder 5"/>
          <p:cNvSpPr>
            <a:spLocks noGrp="1"/>
          </p:cNvSpPr>
          <p:nvPr>
            <p:ph type="sldNum" sz="quarter" idx="12"/>
          </p:nvPr>
        </p:nvSpPr>
        <p:spPr>
          <a:xfrm>
            <a:off x="8501089" y="6604305"/>
            <a:ext cx="302403" cy="169277"/>
          </a:xfrm>
          <a:prstGeom prst="rect">
            <a:avLst/>
          </a:prstGeom>
        </p:spPr>
        <p:txBody>
          <a:bodyPr wrap="square" lIns="0" tIns="0" rIns="0" bIns="0">
            <a:spAutoFit/>
          </a:bodyPr>
          <a:lstStyle>
            <a:lvl1pPr algn="r">
              <a:defRPr sz="850">
                <a:solidFill>
                  <a:schemeClr val="tx1"/>
                </a:solidFill>
              </a:defRPr>
            </a:lvl1pPr>
          </a:lstStyle>
          <a:p>
            <a:fld id="{FAB7679E-5F48-44D1-BB9C-A68AB66EB289}" type="slidenum">
              <a:rPr lang="en-GB" sz="1100" smtClean="0"/>
              <a:pPr/>
              <a:t>7</a:t>
            </a:fld>
            <a:endParaRPr lang="en-GB" sz="1100" dirty="0"/>
          </a:p>
        </p:txBody>
      </p:sp>
      <p:cxnSp>
        <p:nvCxnSpPr>
          <p:cNvPr id="153" name="Straight Connector 152"/>
          <p:cNvCxnSpPr/>
          <p:nvPr/>
        </p:nvCxnSpPr>
        <p:spPr>
          <a:xfrm>
            <a:off x="347663" y="6499246"/>
            <a:ext cx="8460000" cy="15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66"/>
          <p:cNvGraphicFramePr>
            <a:graphicFrameLocks noGrp="1"/>
          </p:cNvGraphicFramePr>
          <p:nvPr/>
        </p:nvGraphicFramePr>
        <p:xfrm>
          <a:off x="4967318" y="1330035"/>
          <a:ext cx="3962400" cy="4956484"/>
        </p:xfrm>
        <a:graphic>
          <a:graphicData uri="http://schemas.openxmlformats.org/drawingml/2006/table">
            <a:tbl>
              <a:tblPr/>
              <a:tblGrid>
                <a:gridCol w="1511300"/>
                <a:gridCol w="1384300"/>
                <a:gridCol w="1066800"/>
              </a:tblGrid>
              <a:tr h="428582">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IN" sz="1400" b="1" i="0" u="none" strike="noStrike" cap="none" normalizeH="0" baseline="0" dirty="0" smtClean="0">
                          <a:ln>
                            <a:noFill/>
                          </a:ln>
                          <a:solidFill>
                            <a:schemeClr val="bg1"/>
                          </a:solidFill>
                          <a:effectLst/>
                          <a:latin typeface="Adani Regular" pitchFamily="2" charset="0"/>
                          <a:cs typeface="Arial" charset="0"/>
                        </a:rPr>
                        <a:t>Ports</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rgbClr val="0060A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IN" sz="1400" b="1" i="0" u="none" strike="noStrike" cap="none" normalizeH="0" baseline="0" dirty="0" smtClean="0">
                          <a:ln>
                            <a:noFill/>
                          </a:ln>
                          <a:solidFill>
                            <a:schemeClr val="bg1"/>
                          </a:solidFill>
                          <a:effectLst/>
                          <a:latin typeface="Adani Regular" pitchFamily="2" charset="0"/>
                          <a:cs typeface="Arial" charset="0"/>
                        </a:rPr>
                        <a:t>Current Capacity</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rgbClr val="0060A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IN" sz="1400" b="1" i="0" u="none" strike="noStrike" cap="none" normalizeH="0" baseline="0" dirty="0" smtClean="0">
                          <a:ln>
                            <a:noFill/>
                          </a:ln>
                          <a:solidFill>
                            <a:schemeClr val="bg1"/>
                          </a:solidFill>
                          <a:effectLst/>
                          <a:latin typeface="Adani Regular" pitchFamily="2" charset="0"/>
                          <a:cs typeface="Arial" charset="0"/>
                        </a:rPr>
                        <a:t>Proposed Capacity</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rgbClr val="0060A8"/>
                    </a:solidFill>
                  </a:tcPr>
                </a:tc>
              </a:tr>
              <a:tr h="409932">
                <a:tc gridSpan="3">
                  <a:txBody>
                    <a:bodyPr/>
                    <a:lstStyle/>
                    <a:p>
                      <a:pPr marL="90488" marR="0" lvl="0" indent="0" algn="l" defTabSz="914400" rtl="0" eaLnBrk="1" fontAlgn="b" latinLnBrk="0" hangingPunct="1">
                        <a:lnSpc>
                          <a:spcPct val="100000"/>
                        </a:lnSpc>
                        <a:spcBef>
                          <a:spcPct val="0"/>
                        </a:spcBef>
                        <a:spcAft>
                          <a:spcPct val="0"/>
                        </a:spcAft>
                        <a:buClrTx/>
                        <a:buSzTx/>
                        <a:buFontTx/>
                        <a:buNone/>
                        <a:tabLst/>
                      </a:pPr>
                      <a:r>
                        <a:rPr kumimoji="0" lang="en-IN" sz="1400" b="1" i="0" u="none" strike="noStrike" cap="none" normalizeH="0" baseline="0" dirty="0" smtClean="0">
                          <a:ln>
                            <a:noFill/>
                          </a:ln>
                          <a:solidFill>
                            <a:srgbClr val="000000"/>
                          </a:solidFill>
                          <a:effectLst/>
                          <a:latin typeface="Adani Regular" pitchFamily="2" charset="0"/>
                          <a:cs typeface="Arial" charset="0"/>
                        </a:rPr>
                        <a:t>Indian Ports </a:t>
                      </a:r>
                      <a:r>
                        <a:rPr kumimoji="0" lang="en-IN" sz="1400" b="0" i="0" u="none" strike="noStrike" cap="none" normalizeH="0" baseline="0" dirty="0" smtClean="0">
                          <a:ln>
                            <a:noFill/>
                          </a:ln>
                          <a:solidFill>
                            <a:srgbClr val="000000"/>
                          </a:solidFill>
                          <a:effectLst/>
                          <a:latin typeface="Adani Regular" pitchFamily="2" charset="0"/>
                          <a:cs typeface="Arial" charset="0"/>
                        </a:rPr>
                        <a:t>(MMTPA)</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accent1">
                        <a:lumMod val="60000"/>
                        <a:lumOff val="40000"/>
                      </a:schemeClr>
                    </a:solidFill>
                  </a:tcPr>
                </a:tc>
                <a:tc hMerge="1">
                  <a:txBody>
                    <a:bodyPr/>
                    <a:lstStyle/>
                    <a:p>
                      <a:endParaRPr lang="en-US"/>
                    </a:p>
                  </a:txBody>
                  <a:tcPr/>
                </a:tc>
                <a:tc hMerge="1">
                  <a:txBody>
                    <a:bodyPr/>
                    <a:lstStyle/>
                    <a:p>
                      <a:endParaRPr lang="en-IN"/>
                    </a:p>
                  </a:txBody>
                  <a:tcPr/>
                </a:tc>
              </a:tr>
              <a:tr h="409932">
                <a:tc>
                  <a:txBody>
                    <a:bodyPr/>
                    <a:lstStyle/>
                    <a:p>
                      <a:pPr marL="269875" marR="0" lvl="0" indent="0" algn="l"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dirty="0" err="1" smtClean="0">
                          <a:ln>
                            <a:noFill/>
                          </a:ln>
                          <a:solidFill>
                            <a:srgbClr val="000000"/>
                          </a:solidFill>
                          <a:effectLst/>
                          <a:latin typeface="Adani Regular" pitchFamily="2" charset="0"/>
                          <a:cs typeface="Arial" charset="0"/>
                        </a:rPr>
                        <a:t>Mundra</a:t>
                      </a:r>
                      <a:endParaRPr kumimoji="0" lang="en-IN" sz="1400" b="0" i="0" u="none" strike="noStrike" cap="none" normalizeH="0" baseline="0" dirty="0" smtClean="0">
                        <a:ln>
                          <a:noFill/>
                        </a:ln>
                        <a:solidFill>
                          <a:srgbClr val="000000"/>
                        </a:solidFill>
                        <a:effectLst/>
                        <a:latin typeface="Adani Regular" pitchFamily="2" charset="0"/>
                        <a:cs typeface="Arial" charset="0"/>
                      </a:endParaRP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dirty="0" smtClean="0">
                          <a:ln>
                            <a:noFill/>
                          </a:ln>
                          <a:solidFill>
                            <a:srgbClr val="000000"/>
                          </a:solidFill>
                          <a:effectLst/>
                          <a:latin typeface="Adani Regular" pitchFamily="2" charset="0"/>
                          <a:cs typeface="Arial" charset="0"/>
                        </a:rPr>
                        <a:t>165</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dirty="0" smtClean="0">
                          <a:ln>
                            <a:noFill/>
                          </a:ln>
                          <a:solidFill>
                            <a:srgbClr val="000000"/>
                          </a:solidFill>
                          <a:effectLst/>
                          <a:latin typeface="Adani Regular" pitchFamily="2" charset="0"/>
                          <a:cs typeface="Arial" charset="0"/>
                        </a:rPr>
                        <a:t>240</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r>
              <a:tr h="409932">
                <a:tc>
                  <a:txBody>
                    <a:bodyPr/>
                    <a:lstStyle/>
                    <a:p>
                      <a:pPr marL="269875" marR="0" lvl="0" indent="0" algn="l"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dirty="0" err="1" smtClean="0">
                          <a:ln>
                            <a:noFill/>
                          </a:ln>
                          <a:solidFill>
                            <a:srgbClr val="000000"/>
                          </a:solidFill>
                          <a:effectLst/>
                          <a:latin typeface="Adani Regular" pitchFamily="2" charset="0"/>
                          <a:cs typeface="Arial" charset="0"/>
                        </a:rPr>
                        <a:t>Dahej</a:t>
                      </a:r>
                      <a:endParaRPr kumimoji="0" lang="en-IN" sz="1400" b="0" i="0" u="none" strike="noStrike" cap="none" normalizeH="0" baseline="0" dirty="0" smtClean="0">
                        <a:ln>
                          <a:noFill/>
                        </a:ln>
                        <a:solidFill>
                          <a:srgbClr val="000000"/>
                        </a:solidFill>
                        <a:effectLst/>
                        <a:latin typeface="Adani Regular" pitchFamily="2" charset="0"/>
                        <a:cs typeface="Arial" charset="0"/>
                      </a:endParaRP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dirty="0" smtClean="0">
                          <a:ln>
                            <a:noFill/>
                          </a:ln>
                          <a:solidFill>
                            <a:srgbClr val="000000"/>
                          </a:solidFill>
                          <a:effectLst/>
                          <a:latin typeface="Adani Regular" pitchFamily="2" charset="0"/>
                          <a:cs typeface="Arial" charset="0"/>
                        </a:rPr>
                        <a:t>20</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dirty="0" smtClean="0">
                          <a:ln>
                            <a:noFill/>
                          </a:ln>
                          <a:solidFill>
                            <a:srgbClr val="000000"/>
                          </a:solidFill>
                          <a:effectLst/>
                          <a:latin typeface="Adani Regular" pitchFamily="2" charset="0"/>
                          <a:cs typeface="Arial" charset="0"/>
                        </a:rPr>
                        <a:t>20</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r>
              <a:tr h="409932">
                <a:tc>
                  <a:txBody>
                    <a:bodyPr/>
                    <a:lstStyle/>
                    <a:p>
                      <a:pPr marL="269875" marR="0" lvl="0" indent="0" algn="l"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smtClean="0">
                          <a:ln>
                            <a:noFill/>
                          </a:ln>
                          <a:solidFill>
                            <a:srgbClr val="000000"/>
                          </a:solidFill>
                          <a:effectLst/>
                          <a:latin typeface="Adani Regular" pitchFamily="2" charset="0"/>
                          <a:cs typeface="Arial" charset="0"/>
                        </a:rPr>
                        <a:t>Goa </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dirty="0" smtClean="0">
                          <a:ln>
                            <a:noFill/>
                          </a:ln>
                          <a:solidFill>
                            <a:srgbClr val="000000"/>
                          </a:solidFill>
                          <a:effectLst/>
                          <a:latin typeface="Adani Regular" pitchFamily="2" charset="0"/>
                          <a:cs typeface="Arial" charset="0"/>
                        </a:rPr>
                        <a:t>-</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Adani Regular" pitchFamily="2" charset="0"/>
                          <a:cs typeface="Arial" charset="0"/>
                        </a:rPr>
                        <a:t>8</a:t>
                      </a:r>
                      <a:endParaRPr kumimoji="0" lang="en-IN" sz="1400" b="0" i="0" u="none" strike="noStrike" cap="none" normalizeH="0" baseline="0" dirty="0" smtClean="0">
                        <a:ln>
                          <a:noFill/>
                        </a:ln>
                        <a:solidFill>
                          <a:srgbClr val="000000"/>
                        </a:solidFill>
                        <a:effectLst/>
                        <a:latin typeface="Adani Regular" pitchFamily="2" charset="0"/>
                        <a:cs typeface="Arial" charset="0"/>
                      </a:endParaRP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r>
              <a:tr h="409932">
                <a:tc>
                  <a:txBody>
                    <a:bodyPr/>
                    <a:lstStyle/>
                    <a:p>
                      <a:pPr marL="269875" marR="0" lvl="0" indent="0" algn="l"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smtClean="0">
                          <a:ln>
                            <a:noFill/>
                          </a:ln>
                          <a:solidFill>
                            <a:srgbClr val="000000"/>
                          </a:solidFill>
                          <a:effectLst/>
                          <a:latin typeface="Adani Regular" pitchFamily="2" charset="0"/>
                          <a:cs typeface="Arial" charset="0"/>
                        </a:rPr>
                        <a:t>Hazira</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Adani Regular" pitchFamily="2" charset="0"/>
                          <a:cs typeface="Arial" charset="0"/>
                        </a:rPr>
                        <a:t>10</a:t>
                      </a:r>
                      <a:endParaRPr kumimoji="0" lang="en-IN" sz="1400" b="0" i="0" u="none" strike="noStrike" cap="none" normalizeH="0" baseline="0" dirty="0" smtClean="0">
                        <a:ln>
                          <a:noFill/>
                        </a:ln>
                        <a:solidFill>
                          <a:srgbClr val="000000"/>
                        </a:solidFill>
                        <a:effectLst/>
                        <a:latin typeface="Adani Regular" pitchFamily="2" charset="0"/>
                        <a:cs typeface="Arial" charset="0"/>
                      </a:endParaRP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dirty="0" smtClean="0">
                          <a:ln>
                            <a:noFill/>
                          </a:ln>
                          <a:solidFill>
                            <a:srgbClr val="000000"/>
                          </a:solidFill>
                          <a:effectLst/>
                          <a:latin typeface="Adani Regular" pitchFamily="2" charset="0"/>
                          <a:cs typeface="Arial" charset="0"/>
                        </a:rPr>
                        <a:t>75</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r>
              <a:tr h="409932">
                <a:tc>
                  <a:txBody>
                    <a:bodyPr/>
                    <a:lstStyle/>
                    <a:p>
                      <a:pPr marL="269875" marR="0" lvl="0" indent="0" algn="l"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dirty="0" err="1" smtClean="0">
                          <a:ln>
                            <a:noFill/>
                          </a:ln>
                          <a:solidFill>
                            <a:srgbClr val="000000"/>
                          </a:solidFill>
                          <a:effectLst/>
                          <a:latin typeface="Adani Regular" pitchFamily="2" charset="0"/>
                          <a:cs typeface="Arial" charset="0"/>
                        </a:rPr>
                        <a:t>Vizag</a:t>
                      </a:r>
                      <a:endParaRPr kumimoji="0" lang="en-IN" sz="1400" b="0" i="0" u="none" strike="noStrike" cap="none" normalizeH="0" baseline="0" dirty="0" smtClean="0">
                        <a:ln>
                          <a:noFill/>
                        </a:ln>
                        <a:solidFill>
                          <a:srgbClr val="000000"/>
                        </a:solidFill>
                        <a:effectLst/>
                        <a:latin typeface="Adani Regular" pitchFamily="2" charset="0"/>
                        <a:cs typeface="Arial" charset="0"/>
                      </a:endParaRP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dirty="0" smtClean="0">
                          <a:ln>
                            <a:noFill/>
                          </a:ln>
                          <a:solidFill>
                            <a:srgbClr val="000000"/>
                          </a:solidFill>
                          <a:effectLst/>
                          <a:latin typeface="Adani Regular" pitchFamily="2" charset="0"/>
                          <a:cs typeface="Arial" charset="0"/>
                        </a:rPr>
                        <a:t>-</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dirty="0" smtClean="0">
                          <a:ln>
                            <a:noFill/>
                          </a:ln>
                          <a:solidFill>
                            <a:srgbClr val="000000"/>
                          </a:solidFill>
                          <a:effectLst/>
                          <a:latin typeface="Adani Regular" pitchFamily="2" charset="0"/>
                          <a:cs typeface="Arial" charset="0"/>
                        </a:rPr>
                        <a:t>7</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r>
              <a:tr h="409932">
                <a:tc>
                  <a:txBody>
                    <a:bodyPr/>
                    <a:lstStyle/>
                    <a:p>
                      <a:pPr marL="269875"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00"/>
                          </a:solidFill>
                          <a:effectLst/>
                          <a:latin typeface="Adani Regular" pitchFamily="2" charset="0"/>
                          <a:cs typeface="Arial" charset="0"/>
                        </a:rPr>
                        <a:t>Kandla</a:t>
                      </a:r>
                      <a:r>
                        <a:rPr kumimoji="0" lang="en-US" sz="1400" b="0" i="0" u="none" strike="noStrike" cap="none" normalizeH="0" baseline="0" dirty="0" smtClean="0">
                          <a:ln>
                            <a:noFill/>
                          </a:ln>
                          <a:solidFill>
                            <a:srgbClr val="000000"/>
                          </a:solidFill>
                          <a:effectLst/>
                          <a:latin typeface="Adani Regular" pitchFamily="2" charset="0"/>
                          <a:cs typeface="Arial" charset="0"/>
                        </a:rPr>
                        <a:t> (Tuna)</a:t>
                      </a:r>
                      <a:endParaRPr kumimoji="0" lang="en-IN" sz="1400" b="0" i="0" u="none" strike="noStrike" cap="none" normalizeH="0" baseline="0" dirty="0" smtClean="0">
                        <a:ln>
                          <a:noFill/>
                        </a:ln>
                        <a:solidFill>
                          <a:srgbClr val="000000"/>
                        </a:solidFill>
                        <a:effectLst/>
                        <a:latin typeface="Adani Regular" pitchFamily="2" charset="0"/>
                        <a:cs typeface="Arial" charset="0"/>
                      </a:endParaRP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Adani Regular" pitchFamily="2" charset="0"/>
                          <a:cs typeface="Arial" charset="0"/>
                        </a:rPr>
                        <a:t>-</a:t>
                      </a:r>
                      <a:endParaRPr kumimoji="0" lang="en-IN" sz="1400" b="0" i="0" u="none" strike="noStrike" cap="none" normalizeH="0" baseline="0" dirty="0" smtClean="0">
                        <a:ln>
                          <a:noFill/>
                        </a:ln>
                        <a:solidFill>
                          <a:srgbClr val="000000"/>
                        </a:solidFill>
                        <a:effectLst/>
                        <a:latin typeface="Adani Regular" pitchFamily="2" charset="0"/>
                        <a:cs typeface="Arial" charset="0"/>
                      </a:endParaRP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Adani Regular" pitchFamily="2" charset="0"/>
                          <a:cs typeface="Arial" charset="0"/>
                        </a:rPr>
                        <a:t>20</a:t>
                      </a:r>
                      <a:endParaRPr kumimoji="0" lang="en-IN" sz="1400" b="0" i="0" u="none" strike="noStrike" cap="none" normalizeH="0" baseline="0" dirty="0" smtClean="0">
                        <a:ln>
                          <a:noFill/>
                        </a:ln>
                        <a:solidFill>
                          <a:srgbClr val="000000"/>
                        </a:solidFill>
                        <a:effectLst/>
                        <a:latin typeface="Adani Regular" pitchFamily="2" charset="0"/>
                        <a:cs typeface="Arial" charset="0"/>
                      </a:endParaRP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r>
              <a:tr h="409932">
                <a:tc gridSpan="3">
                  <a:txBody>
                    <a:bodyPr/>
                    <a:lstStyle/>
                    <a:p>
                      <a:pPr marL="90488" marR="0" lvl="0" indent="0" algn="l" defTabSz="914400" rtl="0" eaLnBrk="1" fontAlgn="b" latinLnBrk="0" hangingPunct="1">
                        <a:lnSpc>
                          <a:spcPct val="100000"/>
                        </a:lnSpc>
                        <a:spcBef>
                          <a:spcPct val="0"/>
                        </a:spcBef>
                        <a:spcAft>
                          <a:spcPct val="0"/>
                        </a:spcAft>
                        <a:buClrTx/>
                        <a:buSzTx/>
                        <a:buFontTx/>
                        <a:buNone/>
                        <a:tabLst/>
                      </a:pPr>
                      <a:r>
                        <a:rPr kumimoji="0" lang="en-IN" sz="1400" b="1" i="0" u="none" strike="noStrike" cap="none" normalizeH="0" baseline="0" dirty="0" smtClean="0">
                          <a:ln>
                            <a:noFill/>
                          </a:ln>
                          <a:solidFill>
                            <a:srgbClr val="000000"/>
                          </a:solidFill>
                          <a:effectLst/>
                          <a:latin typeface="Adani Regular" pitchFamily="2" charset="0"/>
                          <a:cs typeface="Arial" charset="0"/>
                        </a:rPr>
                        <a:t>Global Ports</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accent1">
                        <a:lumMod val="60000"/>
                        <a:lumOff val="40000"/>
                      </a:schemeClr>
                    </a:solidFill>
                  </a:tcPr>
                </a:tc>
                <a:tc hMerge="1">
                  <a:txBody>
                    <a:bodyPr/>
                    <a:lstStyle/>
                    <a:p>
                      <a:endParaRPr lang="en-US"/>
                    </a:p>
                  </a:txBody>
                  <a:tcPr/>
                </a:tc>
                <a:tc hMerge="1">
                  <a:txBody>
                    <a:bodyPr/>
                    <a:lstStyle/>
                    <a:p>
                      <a:endParaRPr lang="en-IN"/>
                    </a:p>
                  </a:txBody>
                  <a:tcPr/>
                </a:tc>
              </a:tr>
              <a:tr h="409932">
                <a:tc>
                  <a:txBody>
                    <a:bodyPr/>
                    <a:lstStyle/>
                    <a:p>
                      <a:pPr marL="269875" marR="0" lvl="0" indent="0" algn="l"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dirty="0" smtClean="0">
                          <a:ln>
                            <a:noFill/>
                          </a:ln>
                          <a:solidFill>
                            <a:srgbClr val="000000"/>
                          </a:solidFill>
                          <a:effectLst/>
                          <a:latin typeface="Adani Regular" pitchFamily="2" charset="0"/>
                          <a:cs typeface="Arial" charset="0"/>
                        </a:rPr>
                        <a:t>Abbot Point</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smtClean="0">
                          <a:ln>
                            <a:noFill/>
                          </a:ln>
                          <a:solidFill>
                            <a:srgbClr val="000000"/>
                          </a:solidFill>
                          <a:effectLst/>
                          <a:latin typeface="Adani Regular" pitchFamily="2" charset="0"/>
                          <a:cs typeface="Arial" charset="0"/>
                        </a:rPr>
                        <a:t>50</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dirty="0" smtClean="0">
                          <a:ln>
                            <a:noFill/>
                          </a:ln>
                          <a:solidFill>
                            <a:srgbClr val="000000"/>
                          </a:solidFill>
                          <a:effectLst/>
                          <a:latin typeface="Adani Regular" pitchFamily="2" charset="0"/>
                          <a:cs typeface="Arial" charset="0"/>
                        </a:rPr>
                        <a:t>100</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r>
              <a:tr h="428582">
                <a:tc>
                  <a:txBody>
                    <a:bodyPr/>
                    <a:lstStyle/>
                    <a:p>
                      <a:pPr marL="269875" marR="0" lvl="0" indent="0" algn="l"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smtClean="0">
                          <a:ln>
                            <a:noFill/>
                          </a:ln>
                          <a:solidFill>
                            <a:srgbClr val="000000"/>
                          </a:solidFill>
                          <a:effectLst/>
                          <a:latin typeface="Adani Regular" pitchFamily="2" charset="0"/>
                          <a:cs typeface="Arial" charset="0"/>
                        </a:rPr>
                        <a:t>Dudgeon Point</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dirty="0" smtClean="0">
                          <a:ln>
                            <a:noFill/>
                          </a:ln>
                          <a:solidFill>
                            <a:srgbClr val="000000"/>
                          </a:solidFill>
                          <a:effectLst/>
                          <a:latin typeface="Adani Regular" pitchFamily="2" charset="0"/>
                          <a:cs typeface="Arial" charset="0"/>
                        </a:rPr>
                        <a:t>-</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IN" sz="1400" b="0" i="0" u="none" strike="noStrike" cap="none" normalizeH="0" baseline="0" dirty="0" smtClean="0">
                          <a:ln>
                            <a:noFill/>
                          </a:ln>
                          <a:solidFill>
                            <a:srgbClr val="000000"/>
                          </a:solidFill>
                          <a:effectLst/>
                          <a:latin typeface="Adani Regular" pitchFamily="2" charset="0"/>
                          <a:cs typeface="Arial" charset="0"/>
                        </a:rPr>
                        <a:t>90</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bg2"/>
                    </a:solidFill>
                  </a:tcPr>
                </a:tc>
              </a:tr>
              <a:tr h="409932">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IN" sz="1400" b="1" i="0" u="none" strike="noStrike" cap="none" normalizeH="0" baseline="0" dirty="0" smtClean="0">
                          <a:ln>
                            <a:noFill/>
                          </a:ln>
                          <a:solidFill>
                            <a:srgbClr val="000000"/>
                          </a:solidFill>
                          <a:effectLst/>
                          <a:latin typeface="Adani Regular" pitchFamily="2" charset="0"/>
                          <a:cs typeface="Arial" charset="0"/>
                        </a:rPr>
                        <a:t>Total Capacity</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IN" sz="1400" b="1" i="0" u="none" strike="noStrike" cap="none" normalizeH="0" baseline="0" dirty="0" smtClean="0">
                          <a:ln>
                            <a:noFill/>
                          </a:ln>
                          <a:solidFill>
                            <a:srgbClr val="000000"/>
                          </a:solidFill>
                          <a:effectLst/>
                          <a:latin typeface="Adani Regular" pitchFamily="2" charset="0"/>
                          <a:cs typeface="Arial" charset="0"/>
                        </a:rPr>
                        <a:t>245</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IN" sz="1400" b="1" i="0" u="none" strike="noStrike" cap="none" normalizeH="0" baseline="0" dirty="0" smtClean="0">
                          <a:ln>
                            <a:noFill/>
                          </a:ln>
                          <a:solidFill>
                            <a:srgbClr val="000000"/>
                          </a:solidFill>
                          <a:effectLst/>
                          <a:latin typeface="Adani Regular" pitchFamily="2" charset="0"/>
                          <a:cs typeface="Arial" charset="0"/>
                        </a:rPr>
                        <a:t>560</a:t>
                      </a:r>
                    </a:p>
                  </a:txBody>
                  <a:tcPr marL="9525" marR="9525" marT="9525"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lnTlToBr>
                      <a:noFill/>
                    </a:lnTlToBr>
                    <a:lnBlToTr>
                      <a:noFill/>
                    </a:lnBlToTr>
                    <a:solidFill>
                      <a:schemeClr val="tx2">
                        <a:lumMod val="60000"/>
                        <a:lumOff val="40000"/>
                      </a:schemeClr>
                    </a:solidFill>
                  </a:tcPr>
                </a:tc>
              </a:tr>
            </a:tbl>
          </a:graphicData>
        </a:graphic>
      </p:graphicFrame>
      <p:graphicFrame>
        <p:nvGraphicFramePr>
          <p:cNvPr id="5" name="Chart 4"/>
          <p:cNvGraphicFramePr/>
          <p:nvPr/>
        </p:nvGraphicFramePr>
        <p:xfrm>
          <a:off x="105769" y="1925782"/>
          <a:ext cx="4725538" cy="4378036"/>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119417" y="1334144"/>
            <a:ext cx="4489445" cy="523220"/>
          </a:xfrm>
          <a:prstGeom prst="rect">
            <a:avLst/>
          </a:prstGeom>
          <a:solidFill>
            <a:srgbClr val="0060A8"/>
          </a:solidFill>
        </p:spPr>
        <p:txBody>
          <a:bodyPr wrap="square" rtlCol="0">
            <a:spAutoFit/>
          </a:bodyPr>
          <a:lstStyle/>
          <a:p>
            <a:pPr algn="ctr"/>
            <a:r>
              <a:rPr lang="en-US" sz="1400" b="1" dirty="0" smtClean="0">
                <a:solidFill>
                  <a:schemeClr val="bg1"/>
                </a:solidFill>
                <a:latin typeface="Adani Regular" pitchFamily="2" charset="0"/>
                <a:cs typeface="Arial" pitchFamily="34" charset="0"/>
              </a:rPr>
              <a:t>Capacity Creation: Assets Created and Under Implementation</a:t>
            </a:r>
            <a:endParaRPr lang="en-IN" sz="1400" b="1" dirty="0">
              <a:solidFill>
                <a:schemeClr val="bg1"/>
              </a:solidFill>
              <a:latin typeface="Adani Regular" pitchFamily="2" charset="0"/>
              <a:cs typeface="Arial" pitchFamily="34" charset="0"/>
            </a:endParaRPr>
          </a:p>
        </p:txBody>
      </p:sp>
      <p:sp>
        <p:nvSpPr>
          <p:cNvPr id="8" name="Title 1"/>
          <p:cNvSpPr>
            <a:spLocks noGrp="1"/>
          </p:cNvSpPr>
          <p:nvPr>
            <p:ph type="title"/>
          </p:nvPr>
        </p:nvSpPr>
        <p:spPr>
          <a:xfrm>
            <a:off x="339351" y="142852"/>
            <a:ext cx="8462962" cy="861774"/>
          </a:xfrm>
          <a:prstGeom prst="rect">
            <a:avLst/>
          </a:prstGeom>
        </p:spPr>
        <p:txBody>
          <a:bodyPr>
            <a:noAutofit/>
          </a:bodyPr>
          <a:lstStyle/>
          <a:p>
            <a:pPr marL="0" marR="0" lvl="0" indent="0" algn="l" fontAlgn="auto">
              <a:spcAft>
                <a:spcPts val="0"/>
              </a:spcAft>
              <a:buClrTx/>
              <a:buSzTx/>
              <a:tabLst/>
              <a:defRPr/>
            </a:pPr>
            <a:r>
              <a:rPr lang="en-US" sz="2800" dirty="0" smtClean="0">
                <a:solidFill>
                  <a:srgbClr val="8D64AA"/>
                </a:solidFill>
                <a:latin typeface="+mn-lt"/>
              </a:rPr>
              <a:t>APSEZ – 245 MMTPA capacity created..</a:t>
            </a:r>
            <a:endParaRPr lang="en-GB" sz="2800" dirty="0">
              <a:solidFill>
                <a:srgbClr val="8D64AA"/>
              </a:solidFill>
              <a:latin typeface="+mn-lt"/>
            </a:endParaRPr>
          </a:p>
        </p:txBody>
      </p:sp>
      <p:pic>
        <p:nvPicPr>
          <p:cNvPr id="9" name="Picture 8" descr="adani_logo_rgb_master.png"/>
          <p:cNvPicPr>
            <a:picLocks noChangeAspect="1"/>
          </p:cNvPicPr>
          <p:nvPr/>
        </p:nvPicPr>
        <p:blipFill>
          <a:blip r:embed="rId3" cstate="print"/>
          <a:stretch>
            <a:fillRect/>
          </a:stretch>
        </p:blipFill>
        <p:spPr>
          <a:xfrm>
            <a:off x="326198" y="6591300"/>
            <a:ext cx="617538" cy="195286"/>
          </a:xfrm>
          <a:prstGeom prst="rect">
            <a:avLst/>
          </a:prstGeom>
        </p:spPr>
      </p:pic>
      <p:sp>
        <p:nvSpPr>
          <p:cNvPr id="10" name="Slide Number Placeholder 5"/>
          <p:cNvSpPr>
            <a:spLocks noGrp="1"/>
          </p:cNvSpPr>
          <p:nvPr>
            <p:ph type="sldNum" sz="quarter" idx="12"/>
          </p:nvPr>
        </p:nvSpPr>
        <p:spPr>
          <a:xfrm>
            <a:off x="8501089" y="6604305"/>
            <a:ext cx="302403" cy="169277"/>
          </a:xfrm>
          <a:prstGeom prst="rect">
            <a:avLst/>
          </a:prstGeom>
        </p:spPr>
        <p:txBody>
          <a:bodyPr wrap="square" lIns="0" tIns="0" rIns="0" bIns="0">
            <a:spAutoFit/>
          </a:bodyPr>
          <a:lstStyle>
            <a:lvl1pPr algn="r">
              <a:defRPr sz="850">
                <a:solidFill>
                  <a:schemeClr val="tx1"/>
                </a:solidFill>
              </a:defRPr>
            </a:lvl1pPr>
          </a:lstStyle>
          <a:p>
            <a:fld id="{FAB7679E-5F48-44D1-BB9C-A68AB66EB289}" type="slidenum">
              <a:rPr lang="en-GB" sz="1100" smtClean="0"/>
              <a:pPr/>
              <a:t>8</a:t>
            </a:fld>
            <a:endParaRPr lang="en-GB" sz="1100" dirty="0"/>
          </a:p>
        </p:txBody>
      </p:sp>
      <p:cxnSp>
        <p:nvCxnSpPr>
          <p:cNvPr id="11" name="Straight Connector 10"/>
          <p:cNvCxnSpPr/>
          <p:nvPr/>
        </p:nvCxnSpPr>
        <p:spPr>
          <a:xfrm>
            <a:off x="347663" y="6499246"/>
            <a:ext cx="8460000" cy="15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 Box 9"/>
          <p:cNvSpPr txBox="1">
            <a:spLocks noChangeArrowheads="1"/>
          </p:cNvSpPr>
          <p:nvPr/>
        </p:nvSpPr>
        <p:spPr bwMode="auto">
          <a:xfrm>
            <a:off x="31531" y="857232"/>
            <a:ext cx="9096703" cy="353943"/>
          </a:xfrm>
          <a:prstGeom prst="rect">
            <a:avLst/>
          </a:prstGeom>
          <a:noFill/>
          <a:ln w="9525">
            <a:noFill/>
            <a:miter lim="800000"/>
            <a:headEnd/>
            <a:tailEnd/>
          </a:ln>
        </p:spPr>
        <p:txBody>
          <a:bodyPr wrap="square">
            <a:spAutoFit/>
          </a:bodyPr>
          <a:lstStyle/>
          <a:p>
            <a:r>
              <a:rPr lang="en-US" sz="1700" b="1" dirty="0" smtClean="0">
                <a:solidFill>
                  <a:srgbClr val="F37032"/>
                </a:solidFill>
                <a:latin typeface="Adani Regular" pitchFamily="2" charset="0"/>
                <a:cs typeface="Arial" charset="0"/>
              </a:rPr>
              <a:t>With 195 MTPA capacity created in India, APSEZ is largest port developer in India</a:t>
            </a:r>
            <a:endParaRPr lang="en-IN" sz="1700" b="1" dirty="0">
              <a:solidFill>
                <a:srgbClr val="F37032"/>
              </a:solidFill>
              <a:latin typeface="Adani Regular" pitchFamily="2" charset="0"/>
              <a:cs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39351" y="142852"/>
            <a:ext cx="8462962" cy="861774"/>
          </a:xfrm>
          <a:prstGeom prst="rect">
            <a:avLst/>
          </a:prstGeom>
        </p:spPr>
        <p:txBody>
          <a:bodyPr>
            <a:noAutofit/>
          </a:bodyPr>
          <a:lstStyle/>
          <a:p>
            <a:pPr marL="0" marR="0" lvl="0" indent="0" algn="l" fontAlgn="auto">
              <a:spcAft>
                <a:spcPts val="0"/>
              </a:spcAft>
              <a:buClrTx/>
              <a:buSzTx/>
              <a:tabLst/>
              <a:defRPr/>
            </a:pPr>
            <a:r>
              <a:rPr lang="en-US" sz="2800" dirty="0" smtClean="0">
                <a:solidFill>
                  <a:srgbClr val="8D64AA"/>
                </a:solidFill>
              </a:rPr>
              <a:t>APSEZ </a:t>
            </a:r>
            <a:r>
              <a:rPr lang="en-US" sz="2800" dirty="0" err="1" smtClean="0">
                <a:solidFill>
                  <a:srgbClr val="8D64AA"/>
                </a:solidFill>
              </a:rPr>
              <a:t>Mundra</a:t>
            </a:r>
            <a:r>
              <a:rPr lang="en-US" sz="2800" dirty="0" smtClean="0">
                <a:solidFill>
                  <a:srgbClr val="8D64AA"/>
                </a:solidFill>
              </a:rPr>
              <a:t> : Cargo handled in 2012-13</a:t>
            </a:r>
            <a:endParaRPr lang="en-GB" sz="2800" dirty="0">
              <a:solidFill>
                <a:srgbClr val="8D64AA"/>
              </a:solidFill>
              <a:latin typeface="+mn-lt"/>
            </a:endParaRPr>
          </a:p>
        </p:txBody>
      </p:sp>
      <p:pic>
        <p:nvPicPr>
          <p:cNvPr id="9" name="Picture 8" descr="adani_logo_rgb_master.png"/>
          <p:cNvPicPr>
            <a:picLocks noChangeAspect="1"/>
          </p:cNvPicPr>
          <p:nvPr/>
        </p:nvPicPr>
        <p:blipFill>
          <a:blip r:embed="rId2" cstate="print"/>
          <a:stretch>
            <a:fillRect/>
          </a:stretch>
        </p:blipFill>
        <p:spPr>
          <a:xfrm>
            <a:off x="326198" y="6591300"/>
            <a:ext cx="617538" cy="195286"/>
          </a:xfrm>
          <a:prstGeom prst="rect">
            <a:avLst/>
          </a:prstGeom>
        </p:spPr>
      </p:pic>
      <p:sp>
        <p:nvSpPr>
          <p:cNvPr id="10" name="Slide Number Placeholder 5"/>
          <p:cNvSpPr>
            <a:spLocks noGrp="1"/>
          </p:cNvSpPr>
          <p:nvPr>
            <p:ph type="sldNum" sz="quarter" idx="12"/>
          </p:nvPr>
        </p:nvSpPr>
        <p:spPr>
          <a:xfrm>
            <a:off x="8501089" y="6604305"/>
            <a:ext cx="302403" cy="169277"/>
          </a:xfrm>
          <a:prstGeom prst="rect">
            <a:avLst/>
          </a:prstGeom>
        </p:spPr>
        <p:txBody>
          <a:bodyPr wrap="square" lIns="0" tIns="0" rIns="0" bIns="0">
            <a:spAutoFit/>
          </a:bodyPr>
          <a:lstStyle>
            <a:lvl1pPr algn="r">
              <a:defRPr sz="850">
                <a:solidFill>
                  <a:schemeClr val="tx1"/>
                </a:solidFill>
              </a:defRPr>
            </a:lvl1pPr>
          </a:lstStyle>
          <a:p>
            <a:fld id="{FAB7679E-5F48-44D1-BB9C-A68AB66EB289}" type="slidenum">
              <a:rPr lang="en-GB" sz="1100" smtClean="0"/>
              <a:pPr/>
              <a:t>9</a:t>
            </a:fld>
            <a:endParaRPr lang="en-GB" sz="1100" dirty="0"/>
          </a:p>
        </p:txBody>
      </p:sp>
      <p:cxnSp>
        <p:nvCxnSpPr>
          <p:cNvPr id="11" name="Straight Connector 10"/>
          <p:cNvCxnSpPr/>
          <p:nvPr/>
        </p:nvCxnSpPr>
        <p:spPr>
          <a:xfrm>
            <a:off x="347663" y="6499246"/>
            <a:ext cx="8460000" cy="15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14282" y="848385"/>
            <a:ext cx="9029302" cy="5089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ts val="2000"/>
              </a:lnSpc>
            </a:pPr>
            <a:r>
              <a:rPr lang="en-IN" sz="1700" b="1" dirty="0" err="1" smtClean="0">
                <a:solidFill>
                  <a:srgbClr val="F37032"/>
                </a:solidFill>
                <a:latin typeface="Adani Regular" pitchFamily="2" charset="0"/>
              </a:rPr>
              <a:t>Mundra</a:t>
            </a:r>
            <a:r>
              <a:rPr lang="en-IN" sz="1700" b="1" dirty="0" smtClean="0">
                <a:solidFill>
                  <a:srgbClr val="F37032"/>
                </a:solidFill>
                <a:latin typeface="Adani Regular" pitchFamily="2" charset="0"/>
              </a:rPr>
              <a:t> Port is ranked second amongst all the Indian Ports in terms of cargo throughput and container handling.</a:t>
            </a:r>
          </a:p>
        </p:txBody>
      </p:sp>
      <p:graphicFrame>
        <p:nvGraphicFramePr>
          <p:cNvPr id="13" name="Chart 12"/>
          <p:cNvGraphicFramePr/>
          <p:nvPr/>
        </p:nvGraphicFramePr>
        <p:xfrm>
          <a:off x="83127" y="1392816"/>
          <a:ext cx="4572000" cy="50121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p:cNvGraphicFramePr/>
          <p:nvPr/>
        </p:nvGraphicFramePr>
        <p:xfrm>
          <a:off x="4380201" y="1392816"/>
          <a:ext cx="4572000" cy="5041757"/>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WCONVERSIONSHAPES" val="Shape No. 10"/>
  <p:tag name="FILLFORECOLOR" val="Color 5"/>
  <p:tag name="DEVICE" val="Canon Colorpass 1000"/>
</p:tagLst>
</file>

<file path=ppt/tags/tag2.xml><?xml version="1.0" encoding="utf-8"?>
<p:tagLst xmlns:a="http://schemas.openxmlformats.org/drawingml/2006/main" xmlns:r="http://schemas.openxmlformats.org/officeDocument/2006/relationships" xmlns:p="http://schemas.openxmlformats.org/presentationml/2006/main">
  <p:tag name="FWCONVERSIONSHAPES" val="Shape No. 11"/>
  <p:tag name="FILLFORECOLOR" val="Color 5"/>
  <p:tag name="DEVICE" val="Canon Colorpass 1000"/>
</p:tagLst>
</file>

<file path=ppt/tags/tag3.xml><?xml version="1.0" encoding="utf-8"?>
<p:tagLst xmlns:a="http://schemas.openxmlformats.org/drawingml/2006/main" xmlns:r="http://schemas.openxmlformats.org/officeDocument/2006/relationships" xmlns:p="http://schemas.openxmlformats.org/presentationml/2006/main">
  <p:tag name="FWCONVERSIONSHAPES" val="Shape No. 12"/>
  <p:tag name="FILLFORECOLOR" val="Color 5"/>
  <p:tag name="DEVICE" val="Canon Colorpass 1000"/>
</p:tagLst>
</file>

<file path=ppt/tags/tag4.xml><?xml version="1.0" encoding="utf-8"?>
<p:tagLst xmlns:a="http://schemas.openxmlformats.org/drawingml/2006/main" xmlns:r="http://schemas.openxmlformats.org/officeDocument/2006/relationships" xmlns:p="http://schemas.openxmlformats.org/presentationml/2006/main">
  <p:tag name="FWCONVERSIONSHAPES" val="Shape No. 13"/>
  <p:tag name="FILLFORECOLOR" val="Color 5"/>
  <p:tag name="DEVICE" val="Canon Colorpass 1000"/>
</p:tagLst>
</file>

<file path=ppt/tags/tag5.xml><?xml version="1.0" encoding="utf-8"?>
<p:tagLst xmlns:a="http://schemas.openxmlformats.org/drawingml/2006/main" xmlns:r="http://schemas.openxmlformats.org/officeDocument/2006/relationships" xmlns:p="http://schemas.openxmlformats.org/presentationml/2006/main">
  <p:tag name="FWCONVERSIONSHAPES" val="Shape No. 14"/>
  <p:tag name="FILLFORECOLOR" val="Color 5"/>
  <p:tag name="DEVICE" val="Canon Colorpass 1000"/>
</p:tagLst>
</file>

<file path=ppt/tags/tag6.xml><?xml version="1.0" encoding="utf-8"?>
<p:tagLst xmlns:a="http://schemas.openxmlformats.org/drawingml/2006/main" xmlns:r="http://schemas.openxmlformats.org/officeDocument/2006/relationships" xmlns:p="http://schemas.openxmlformats.org/presentationml/2006/main">
  <p:tag name="FWCONVERSIONSHAPES" val="Shape No. 15"/>
  <p:tag name="FILLFORECOLOR" val="Color 5"/>
  <p:tag name="DEVICE" val="Canon Colorpass 1000"/>
</p:tagLst>
</file>

<file path=ppt/tags/tag7.xml><?xml version="1.0" encoding="utf-8"?>
<p:tagLst xmlns:a="http://schemas.openxmlformats.org/drawingml/2006/main" xmlns:r="http://schemas.openxmlformats.org/officeDocument/2006/relationships" xmlns:p="http://schemas.openxmlformats.org/presentationml/2006/main">
  <p:tag name="FWCONVERSIONSHAPES" val="Shape No. 18"/>
  <p:tag name="FILLFORECOLOR" val="Color 5"/>
  <p:tag name="DEVICE" val="Canon Colorpass 1000"/>
</p:tagLst>
</file>

<file path=ppt/tags/tag8.xml><?xml version="1.0" encoding="utf-8"?>
<p:tagLst xmlns:a="http://schemas.openxmlformats.org/drawingml/2006/main" xmlns:r="http://schemas.openxmlformats.org/officeDocument/2006/relationships" xmlns:p="http://schemas.openxmlformats.org/presentationml/2006/main">
  <p:tag name="FWCONVERSIONSHAPES" val="Shape No. 19"/>
  <p:tag name="FILLFORECOLOR" val="Color 3"/>
  <p:tag name="DEVICE" val="Canon Colorpass 100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520</TotalTime>
  <Words>1308</Words>
  <Application>Microsoft Office PowerPoint</Application>
  <PresentationFormat>On-screen Show (4:3)</PresentationFormat>
  <Paragraphs>208</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Slide 1</vt:lpstr>
      <vt:lpstr>Maritime Transport</vt:lpstr>
      <vt:lpstr>Agenda</vt:lpstr>
      <vt:lpstr>The Adani Group</vt:lpstr>
      <vt:lpstr>Adani Group – Listed Companies</vt:lpstr>
      <vt:lpstr>Agenda</vt:lpstr>
      <vt:lpstr>APSEZ – Market Leader in India, Expanding Globally</vt:lpstr>
      <vt:lpstr>APSEZ – 245 MMTPA capacity created..</vt:lpstr>
      <vt:lpstr>APSEZ Mundra : Cargo handled in 2012-13</vt:lpstr>
      <vt:lpstr>APSEZ Mundra : Port Performance</vt:lpstr>
      <vt:lpstr>APSEZ Mundra : Financial Performance</vt:lpstr>
      <vt:lpstr>Adani : Today and 2020</vt:lpstr>
      <vt:lpstr>Agenda</vt:lpstr>
      <vt:lpstr>e-Power</vt:lpstr>
      <vt:lpstr>Green technologies in Shipping</vt:lpstr>
      <vt:lpstr>Conserving the Ground water &amp; Rain water</vt:lpstr>
      <vt:lpstr>Oil Spill Detection System</vt:lpstr>
      <vt:lpstr>Information Technology a big boon for Ports &amp; Shipping</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Advancement in technologies for sustainable development</dc:title>
  <dc:creator>MP6730</dc:creator>
  <cp:lastModifiedBy>faculty</cp:lastModifiedBy>
  <cp:revision>93</cp:revision>
  <dcterms:created xsi:type="dcterms:W3CDTF">2013-03-05T12:34:56Z</dcterms:created>
  <dcterms:modified xsi:type="dcterms:W3CDTF">2013-03-07T07:01:55Z</dcterms:modified>
</cp:coreProperties>
</file>