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  <p:sldMasterId id="2147483650" r:id="rId2"/>
  </p:sldMasterIdLst>
  <p:notesMasterIdLst>
    <p:notesMasterId r:id="rId36"/>
  </p:notesMasterIdLst>
  <p:handoutMasterIdLst>
    <p:handoutMasterId r:id="rId37"/>
  </p:handoutMasterIdLst>
  <p:sldIdLst>
    <p:sldId id="374" r:id="rId3"/>
    <p:sldId id="375" r:id="rId4"/>
    <p:sldId id="289" r:id="rId5"/>
    <p:sldId id="291" r:id="rId6"/>
    <p:sldId id="371" r:id="rId7"/>
    <p:sldId id="331" r:id="rId8"/>
    <p:sldId id="347" r:id="rId9"/>
    <p:sldId id="334" r:id="rId10"/>
    <p:sldId id="327" r:id="rId11"/>
    <p:sldId id="348" r:id="rId12"/>
    <p:sldId id="335" r:id="rId13"/>
    <p:sldId id="338" r:id="rId14"/>
    <p:sldId id="339" r:id="rId15"/>
    <p:sldId id="349" r:id="rId16"/>
    <p:sldId id="350" r:id="rId17"/>
    <p:sldId id="353" r:id="rId18"/>
    <p:sldId id="352" r:id="rId19"/>
    <p:sldId id="287" r:id="rId20"/>
    <p:sldId id="292" r:id="rId21"/>
    <p:sldId id="293" r:id="rId22"/>
    <p:sldId id="373" r:id="rId23"/>
    <p:sldId id="333" r:id="rId24"/>
    <p:sldId id="330" r:id="rId25"/>
    <p:sldId id="329" r:id="rId26"/>
    <p:sldId id="369" r:id="rId27"/>
    <p:sldId id="336" r:id="rId28"/>
    <p:sldId id="337" r:id="rId29"/>
    <p:sldId id="354" r:id="rId30"/>
    <p:sldId id="372" r:id="rId31"/>
    <p:sldId id="355" r:id="rId32"/>
    <p:sldId id="356" r:id="rId33"/>
    <p:sldId id="370" r:id="rId34"/>
    <p:sldId id="332" r:id="rId35"/>
  </p:sldIdLst>
  <p:sldSz cx="9145588" cy="7021513"/>
  <p:notesSz cx="6735763" cy="9866313"/>
  <p:embeddedFontLst>
    <p:embeddedFont>
      <p:font typeface="Garamond" pitchFamily="18" charset="0"/>
      <p:regular r:id="rId38"/>
      <p:bold r:id="rId39"/>
      <p:italic r:id="rId40"/>
    </p:embeddedFont>
    <p:embeddedFont>
      <p:font typeface="Porky's"/>
      <p:bold r:id="rId41"/>
    </p:embeddedFont>
    <p:embeddedFont>
      <p:font typeface="Arial Black" pitchFamily="34" charset="0"/>
      <p:bold r:id="rId42"/>
      <p:italic r:id="rId43"/>
    </p:embeddedFont>
    <p:embeddedFont>
      <p:font typeface="Pristina" pitchFamily="66" charset="0"/>
      <p:regular r:id="rId44"/>
    </p:embeddedFont>
    <p:embeddedFont>
      <p:font typeface="Arial Narrow" pitchFamily="34" charset="0"/>
      <p:regular r:id="rId45"/>
      <p:bold r:id="rId46"/>
      <p:italic r:id="rId47"/>
      <p:boldItalic r:id="rId48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7635"/>
    <a:srgbClr val="FF6600"/>
    <a:srgbClr val="FF9900"/>
    <a:srgbClr val="FF0000"/>
    <a:srgbClr val="0066FF"/>
    <a:srgbClr val="F46E86"/>
    <a:srgbClr val="F57189"/>
    <a:srgbClr val="FD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 snapToGrid="0">
      <p:cViewPr>
        <p:scale>
          <a:sx n="60" d="100"/>
          <a:sy n="60" d="100"/>
        </p:scale>
        <p:origin x="-1380" y="-152"/>
      </p:cViewPr>
      <p:guideLst>
        <p:guide orient="horz" pos="221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7.fntdata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01D1F2-4809-41BE-8EE0-1D1FE164B8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753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8850" y="739775"/>
            <a:ext cx="48196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F128AF-F1C5-42A5-B197-E842803552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586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8EBC7C-F469-47A2-8070-130CED48BAE3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8EBC7C-F469-47A2-8070-130CED48BAE3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CSL13458"/>
          <p:cNvPicPr>
            <a:picLocks noChangeAspect="1" noChangeArrowheads="1"/>
          </p:cNvPicPr>
          <p:nvPr/>
        </p:nvPicPr>
        <p:blipFill>
          <a:blip r:embed="rId3">
            <a:lum bright="-24000" contrast="-30000"/>
          </a:blip>
          <a:srcRect r="2686"/>
          <a:stretch>
            <a:fillRect/>
          </a:stretch>
        </p:blipFill>
        <p:spPr bwMode="auto">
          <a:xfrm>
            <a:off x="0" y="0"/>
            <a:ext cx="9145588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12"/>
          <p:cNvSpPr>
            <a:spLocks/>
          </p:cNvSpPr>
          <p:nvPr/>
        </p:nvSpPr>
        <p:spPr bwMode="auto">
          <a:xfrm>
            <a:off x="3222625" y="6694488"/>
            <a:ext cx="5911850" cy="273050"/>
          </a:xfrm>
          <a:custGeom>
            <a:avLst/>
            <a:gdLst/>
            <a:ahLst/>
            <a:cxnLst>
              <a:cxn ang="0">
                <a:pos x="3711" y="3"/>
              </a:cxn>
              <a:cxn ang="0">
                <a:pos x="3582" y="15"/>
              </a:cxn>
              <a:cxn ang="0">
                <a:pos x="3449" y="25"/>
              </a:cxn>
              <a:cxn ang="0">
                <a:pos x="3318" y="35"/>
              </a:cxn>
              <a:cxn ang="0">
                <a:pos x="3187" y="43"/>
              </a:cxn>
              <a:cxn ang="0">
                <a:pos x="3056" y="51"/>
              </a:cxn>
              <a:cxn ang="0">
                <a:pos x="2926" y="57"/>
              </a:cxn>
              <a:cxn ang="0">
                <a:pos x="2797" y="62"/>
              </a:cxn>
              <a:cxn ang="0">
                <a:pos x="2670" y="67"/>
              </a:cxn>
              <a:cxn ang="0">
                <a:pos x="2544" y="71"/>
              </a:cxn>
              <a:cxn ang="0">
                <a:pos x="2417" y="74"/>
              </a:cxn>
              <a:cxn ang="0">
                <a:pos x="2295" y="76"/>
              </a:cxn>
              <a:cxn ang="0">
                <a:pos x="2171" y="77"/>
              </a:cxn>
              <a:cxn ang="0">
                <a:pos x="2051" y="77"/>
              </a:cxn>
              <a:cxn ang="0">
                <a:pos x="1931" y="77"/>
              </a:cxn>
              <a:cxn ang="0">
                <a:pos x="1700" y="77"/>
              </a:cxn>
              <a:cxn ang="0">
                <a:pos x="1476" y="74"/>
              </a:cxn>
              <a:cxn ang="0">
                <a:pos x="1266" y="69"/>
              </a:cxn>
              <a:cxn ang="0">
                <a:pos x="1067" y="62"/>
              </a:cxn>
              <a:cxn ang="0">
                <a:pos x="883" y="55"/>
              </a:cxn>
              <a:cxn ang="0">
                <a:pos x="711" y="47"/>
              </a:cxn>
              <a:cxn ang="0">
                <a:pos x="556" y="39"/>
              </a:cxn>
              <a:cxn ang="0">
                <a:pos x="416" y="30"/>
              </a:cxn>
              <a:cxn ang="0">
                <a:pos x="292" y="22"/>
              </a:cxn>
              <a:cxn ang="0">
                <a:pos x="192" y="15"/>
              </a:cxn>
              <a:cxn ang="0">
                <a:pos x="50" y="4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147" y="20"/>
              </a:cxn>
              <a:cxn ang="0">
                <a:pos x="292" y="38"/>
              </a:cxn>
              <a:cxn ang="0">
                <a:pos x="436" y="55"/>
              </a:cxn>
              <a:cxn ang="0">
                <a:pos x="578" y="71"/>
              </a:cxn>
              <a:cxn ang="0">
                <a:pos x="721" y="86"/>
              </a:cxn>
              <a:cxn ang="0">
                <a:pos x="860" y="98"/>
              </a:cxn>
              <a:cxn ang="0">
                <a:pos x="1000" y="111"/>
              </a:cxn>
              <a:cxn ang="0">
                <a:pos x="1139" y="121"/>
              </a:cxn>
              <a:cxn ang="0">
                <a:pos x="1276" y="131"/>
              </a:cxn>
              <a:cxn ang="0">
                <a:pos x="1415" y="140"/>
              </a:cxn>
              <a:cxn ang="0">
                <a:pos x="1548" y="147"/>
              </a:cxn>
              <a:cxn ang="0">
                <a:pos x="1685" y="154"/>
              </a:cxn>
              <a:cxn ang="0">
                <a:pos x="1817" y="159"/>
              </a:cxn>
              <a:cxn ang="0">
                <a:pos x="1951" y="164"/>
              </a:cxn>
              <a:cxn ang="0">
                <a:pos x="2079" y="167"/>
              </a:cxn>
              <a:cxn ang="0">
                <a:pos x="2210" y="170"/>
              </a:cxn>
              <a:cxn ang="0">
                <a:pos x="2336" y="171"/>
              </a:cxn>
              <a:cxn ang="0">
                <a:pos x="2467" y="172"/>
              </a:cxn>
              <a:cxn ang="0">
                <a:pos x="2589" y="172"/>
              </a:cxn>
              <a:cxn ang="0">
                <a:pos x="2712" y="171"/>
              </a:cxn>
              <a:cxn ang="0">
                <a:pos x="2836" y="169"/>
              </a:cxn>
              <a:cxn ang="0">
                <a:pos x="2959" y="167"/>
              </a:cxn>
              <a:cxn ang="0">
                <a:pos x="3080" y="164"/>
              </a:cxn>
              <a:cxn ang="0">
                <a:pos x="3197" y="160"/>
              </a:cxn>
              <a:cxn ang="0">
                <a:pos x="3313" y="155"/>
              </a:cxn>
              <a:cxn ang="0">
                <a:pos x="3429" y="150"/>
              </a:cxn>
              <a:cxn ang="0">
                <a:pos x="3542" y="144"/>
              </a:cxn>
              <a:cxn ang="0">
                <a:pos x="3653" y="137"/>
              </a:cxn>
              <a:cxn ang="0">
                <a:pos x="3724" y="125"/>
              </a:cxn>
            </a:cxnLst>
            <a:rect l="0" t="0" r="r" b="b"/>
            <a:pathLst>
              <a:path w="3724" h="172">
                <a:moveTo>
                  <a:pt x="3711" y="3"/>
                </a:moveTo>
                <a:lnTo>
                  <a:pt x="3582" y="15"/>
                </a:lnTo>
                <a:lnTo>
                  <a:pt x="3449" y="25"/>
                </a:lnTo>
                <a:lnTo>
                  <a:pt x="3318" y="35"/>
                </a:lnTo>
                <a:lnTo>
                  <a:pt x="3187" y="43"/>
                </a:lnTo>
                <a:lnTo>
                  <a:pt x="3056" y="51"/>
                </a:lnTo>
                <a:lnTo>
                  <a:pt x="2926" y="57"/>
                </a:lnTo>
                <a:lnTo>
                  <a:pt x="2797" y="62"/>
                </a:lnTo>
                <a:lnTo>
                  <a:pt x="2670" y="67"/>
                </a:lnTo>
                <a:lnTo>
                  <a:pt x="2544" y="71"/>
                </a:lnTo>
                <a:lnTo>
                  <a:pt x="2417" y="74"/>
                </a:lnTo>
                <a:lnTo>
                  <a:pt x="2295" y="76"/>
                </a:lnTo>
                <a:lnTo>
                  <a:pt x="2171" y="77"/>
                </a:lnTo>
                <a:lnTo>
                  <a:pt x="2051" y="77"/>
                </a:lnTo>
                <a:lnTo>
                  <a:pt x="1931" y="77"/>
                </a:lnTo>
                <a:lnTo>
                  <a:pt x="1700" y="77"/>
                </a:lnTo>
                <a:lnTo>
                  <a:pt x="1476" y="74"/>
                </a:lnTo>
                <a:lnTo>
                  <a:pt x="1266" y="69"/>
                </a:lnTo>
                <a:lnTo>
                  <a:pt x="1067" y="62"/>
                </a:lnTo>
                <a:lnTo>
                  <a:pt x="883" y="55"/>
                </a:lnTo>
                <a:lnTo>
                  <a:pt x="711" y="47"/>
                </a:lnTo>
                <a:lnTo>
                  <a:pt x="556" y="39"/>
                </a:lnTo>
                <a:lnTo>
                  <a:pt x="416" y="30"/>
                </a:lnTo>
                <a:lnTo>
                  <a:pt x="292" y="22"/>
                </a:lnTo>
                <a:lnTo>
                  <a:pt x="192" y="15"/>
                </a:lnTo>
                <a:lnTo>
                  <a:pt x="50" y="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47" y="20"/>
                </a:lnTo>
                <a:lnTo>
                  <a:pt x="292" y="38"/>
                </a:lnTo>
                <a:lnTo>
                  <a:pt x="436" y="55"/>
                </a:lnTo>
                <a:lnTo>
                  <a:pt x="578" y="71"/>
                </a:lnTo>
                <a:lnTo>
                  <a:pt x="721" y="86"/>
                </a:lnTo>
                <a:lnTo>
                  <a:pt x="860" y="98"/>
                </a:lnTo>
                <a:lnTo>
                  <a:pt x="1000" y="111"/>
                </a:lnTo>
                <a:lnTo>
                  <a:pt x="1139" y="121"/>
                </a:lnTo>
                <a:lnTo>
                  <a:pt x="1276" y="131"/>
                </a:lnTo>
                <a:lnTo>
                  <a:pt x="1415" y="140"/>
                </a:lnTo>
                <a:lnTo>
                  <a:pt x="1548" y="147"/>
                </a:lnTo>
                <a:lnTo>
                  <a:pt x="1685" y="154"/>
                </a:lnTo>
                <a:lnTo>
                  <a:pt x="1817" y="159"/>
                </a:lnTo>
                <a:lnTo>
                  <a:pt x="1951" y="164"/>
                </a:lnTo>
                <a:lnTo>
                  <a:pt x="2079" y="167"/>
                </a:lnTo>
                <a:lnTo>
                  <a:pt x="2210" y="170"/>
                </a:lnTo>
                <a:lnTo>
                  <a:pt x="2336" y="171"/>
                </a:lnTo>
                <a:lnTo>
                  <a:pt x="2467" y="172"/>
                </a:lnTo>
                <a:lnTo>
                  <a:pt x="2589" y="172"/>
                </a:lnTo>
                <a:lnTo>
                  <a:pt x="2712" y="171"/>
                </a:lnTo>
                <a:lnTo>
                  <a:pt x="2836" y="169"/>
                </a:lnTo>
                <a:lnTo>
                  <a:pt x="2959" y="167"/>
                </a:lnTo>
                <a:lnTo>
                  <a:pt x="3080" y="164"/>
                </a:lnTo>
                <a:lnTo>
                  <a:pt x="3197" y="160"/>
                </a:lnTo>
                <a:lnTo>
                  <a:pt x="3313" y="155"/>
                </a:lnTo>
                <a:lnTo>
                  <a:pt x="3429" y="150"/>
                </a:lnTo>
                <a:lnTo>
                  <a:pt x="3542" y="144"/>
                </a:lnTo>
                <a:lnTo>
                  <a:pt x="3653" y="137"/>
                </a:lnTo>
                <a:lnTo>
                  <a:pt x="3724" y="125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2413" y="1206500"/>
            <a:ext cx="4248150" cy="703263"/>
          </a:xfrm>
        </p:spPr>
        <p:txBody>
          <a:bodyPr anchor="b"/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/>
              <a:t>Company Name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2413" y="1927225"/>
            <a:ext cx="4032250" cy="930275"/>
          </a:xfr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Presenters Name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 algn="ctr"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89238" y="6607175"/>
            <a:ext cx="4751387" cy="274638"/>
          </a:xfrm>
          <a:ln algn="ctr"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650" y="6607175"/>
            <a:ext cx="947738" cy="274638"/>
          </a:xfrm>
          <a:ln algn="ctr"/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428441B-65F6-44DF-8587-24812A26AB67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01213-E80D-4B12-B769-C6742C9E1673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11113"/>
            <a:ext cx="2195513" cy="583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11113"/>
            <a:ext cx="6438900" cy="583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9F393-C65C-4925-8FBF-C82FC8BD9F03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400" y="11113"/>
            <a:ext cx="5329238" cy="619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825" y="1062038"/>
            <a:ext cx="4243388" cy="478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062038"/>
            <a:ext cx="4244975" cy="2317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532188"/>
            <a:ext cx="4244975" cy="2317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DE5E2-9547-411D-9E0B-BF960BB2E144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400" y="11113"/>
            <a:ext cx="5329238" cy="619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825" y="1062038"/>
            <a:ext cx="4243388" cy="478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062038"/>
            <a:ext cx="4244975" cy="478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C779B-29AC-4C66-82F0-C6DB0FD0D462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3988" cy="1504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2388" cy="1795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8300"/>
            <a:ext cx="8231188" cy="4633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3987" cy="13954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3987" cy="15351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38300"/>
            <a:ext cx="4038600" cy="46339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38300"/>
            <a:ext cx="4040188" cy="46339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6613" y="1571625"/>
            <a:ext cx="4041775" cy="6556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2227263"/>
            <a:ext cx="4041775" cy="40449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5A62C-C00A-429C-BFB5-95B2F2175F23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3338" cy="59928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7987" cy="5810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7987" cy="4213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7987" cy="8239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38300"/>
            <a:ext cx="8231188" cy="4633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0988" y="280988"/>
            <a:ext cx="2057400" cy="59912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80988"/>
            <a:ext cx="6021388" cy="59912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3987" cy="13954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3987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70D40-DAA5-4862-9904-E616547C7D47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062038"/>
            <a:ext cx="4243388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062038"/>
            <a:ext cx="4244975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4F24F-84F7-4F48-A4F3-586453911CDE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6613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67AD7-6B8A-4D7B-B8E4-292A719C5C13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C9CCE-3F9D-4C59-8CBC-698F8851E19F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DD48A-7519-47DE-BE69-F507EB1256BB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3338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1D27B-90C6-414B-836A-3827EA3813E6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7987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7987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7987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114F8-39BF-43CA-8B49-BB7BCB0E4BBE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audio" Target="../media/audio1.wav"/><Relationship Id="rId18" Type="http://schemas.openxmlformats.org/officeDocument/2006/relationships/hyperlink" Target="http://www.m62.net/powerpoint-slides/" TargetMode="External"/><Relationship Id="rId3" Type="http://schemas.openxmlformats.org/officeDocument/2006/relationships/slideLayout" Target="../slideLayouts/slideLayout16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6" Type="http://schemas.openxmlformats.org/officeDocument/2006/relationships/hyperlink" Target="http://www.m62.net/presentation-theory/bullet-points-dont-work/beyond-bullet-points/" TargetMode="External"/><Relationship Id="rId20" Type="http://schemas.openxmlformats.org/officeDocument/2006/relationships/hyperlink" Target="http://www.m62.net/powerpoint-training/" TargetMode="Externa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hyperlink" Target="http://www.m62.net/" TargetMode="External"/><Relationship Id="rId22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1" descr="CSL13458"/>
          <p:cNvPicPr>
            <a:picLocks noChangeAspect="1" noChangeArrowheads="1"/>
          </p:cNvPicPr>
          <p:nvPr/>
        </p:nvPicPr>
        <p:blipFill>
          <a:blip r:embed="rId16"/>
          <a:srcRect r="2702"/>
          <a:stretch>
            <a:fillRect/>
          </a:stretch>
        </p:blipFill>
        <p:spPr bwMode="auto">
          <a:xfrm>
            <a:off x="-1588" y="-11113"/>
            <a:ext cx="9145588" cy="705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0" descr="CSL13458"/>
          <p:cNvPicPr>
            <a:picLocks noChangeAspect="1" noChangeArrowheads="1"/>
          </p:cNvPicPr>
          <p:nvPr/>
        </p:nvPicPr>
        <p:blipFill>
          <a:blip r:embed="rId17">
            <a:lum bright="-12000" contrast="24000"/>
          </a:blip>
          <a:srcRect r="2686"/>
          <a:stretch>
            <a:fillRect/>
          </a:stretch>
        </p:blipFill>
        <p:spPr bwMode="auto">
          <a:xfrm>
            <a:off x="0" y="0"/>
            <a:ext cx="9145588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062038"/>
            <a:ext cx="8640763" cy="4787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2367" tIns="46183" rIns="92367" bIns="461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3708400" y="11113"/>
            <a:ext cx="5329238" cy="619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2367" tIns="46183" rIns="92367" bIns="461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31913" y="6607175"/>
            <a:ext cx="125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7" tIns="46183" rIns="92367" bIns="46183" numCol="1" anchor="t" anchorCtr="0" compatLnSpc="1">
            <a:prstTxWarp prst="textNoShape">
              <a:avLst/>
            </a:prstTxWarp>
          </a:bodyPr>
          <a:lstStyle>
            <a:lvl1pPr>
              <a:defRPr sz="1400" noProof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89238" y="6619875"/>
            <a:ext cx="4751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7" tIns="46183" rIns="92367" bIns="46183" numCol="1" anchor="t" anchorCtr="0" compatLnSpc="1">
            <a:prstTxWarp prst="textNoShape">
              <a:avLst/>
            </a:prstTxWarp>
          </a:bodyPr>
          <a:lstStyle>
            <a:lvl1pPr algn="ctr">
              <a:defRPr sz="1400" noProof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86538"/>
            <a:ext cx="10271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7" tIns="46183" rIns="92367" bIns="46183" numCol="1" anchor="t" anchorCtr="0" compatLnSpc="1">
            <a:prstTxWarp prst="textNoShape">
              <a:avLst/>
            </a:prstTxWarp>
          </a:bodyPr>
          <a:lstStyle>
            <a:lvl1pPr algn="r">
              <a:defRPr sz="2800" noProof="1">
                <a:solidFill>
                  <a:srgbClr val="FF6600"/>
                </a:solidFill>
              </a:defRPr>
            </a:lvl1pPr>
          </a:lstStyle>
          <a:p>
            <a:pPr>
              <a:defRPr/>
            </a:pPr>
            <a:fld id="{5ACA80CC-CC15-41E6-A0A7-0D2E0BCDA5CA}" type="slidenum">
              <a:rPr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-179388" y="5961063"/>
            <a:ext cx="2282826" cy="630237"/>
          </a:xfrm>
          <a:custGeom>
            <a:avLst/>
            <a:gdLst/>
            <a:ahLst/>
            <a:cxnLst>
              <a:cxn ang="0">
                <a:pos x="4894" y="1018"/>
              </a:cxn>
              <a:cxn ang="0">
                <a:pos x="4728" y="1016"/>
              </a:cxn>
              <a:cxn ang="0">
                <a:pos x="4614" y="678"/>
              </a:cxn>
              <a:cxn ang="0">
                <a:pos x="4646" y="376"/>
              </a:cxn>
              <a:cxn ang="0">
                <a:pos x="4550" y="264"/>
              </a:cxn>
              <a:cxn ang="0">
                <a:pos x="4508" y="458"/>
              </a:cxn>
              <a:cxn ang="0">
                <a:pos x="4494" y="848"/>
              </a:cxn>
              <a:cxn ang="0">
                <a:pos x="4476" y="858"/>
              </a:cxn>
              <a:cxn ang="0">
                <a:pos x="3764" y="650"/>
              </a:cxn>
              <a:cxn ang="0">
                <a:pos x="3332" y="696"/>
              </a:cxn>
              <a:cxn ang="0">
                <a:pos x="3364" y="428"/>
              </a:cxn>
              <a:cxn ang="0">
                <a:pos x="3308" y="416"/>
              </a:cxn>
              <a:cxn ang="0">
                <a:pos x="3222" y="414"/>
              </a:cxn>
              <a:cxn ang="0">
                <a:pos x="3278" y="52"/>
              </a:cxn>
              <a:cxn ang="0">
                <a:pos x="3152" y="156"/>
              </a:cxn>
              <a:cxn ang="0">
                <a:pos x="3100" y="252"/>
              </a:cxn>
              <a:cxn ang="0">
                <a:pos x="3024" y="740"/>
              </a:cxn>
              <a:cxn ang="0">
                <a:pos x="3058" y="424"/>
              </a:cxn>
              <a:cxn ang="0">
                <a:pos x="2926" y="434"/>
              </a:cxn>
              <a:cxn ang="0">
                <a:pos x="2850" y="360"/>
              </a:cxn>
              <a:cxn ang="0">
                <a:pos x="2902" y="656"/>
              </a:cxn>
              <a:cxn ang="0">
                <a:pos x="2466" y="746"/>
              </a:cxn>
              <a:cxn ang="0">
                <a:pos x="2334" y="632"/>
              </a:cxn>
              <a:cxn ang="0">
                <a:pos x="2162" y="876"/>
              </a:cxn>
              <a:cxn ang="0">
                <a:pos x="1932" y="276"/>
              </a:cxn>
              <a:cxn ang="0">
                <a:pos x="1850" y="530"/>
              </a:cxn>
              <a:cxn ang="0">
                <a:pos x="1720" y="486"/>
              </a:cxn>
              <a:cxn ang="0">
                <a:pos x="1644" y="278"/>
              </a:cxn>
              <a:cxn ang="0">
                <a:pos x="1534" y="464"/>
              </a:cxn>
              <a:cxn ang="0">
                <a:pos x="1440" y="704"/>
              </a:cxn>
              <a:cxn ang="0">
                <a:pos x="1366" y="390"/>
              </a:cxn>
              <a:cxn ang="0">
                <a:pos x="1356" y="420"/>
              </a:cxn>
              <a:cxn ang="0">
                <a:pos x="1266" y="580"/>
              </a:cxn>
              <a:cxn ang="0">
                <a:pos x="1022" y="580"/>
              </a:cxn>
              <a:cxn ang="0">
                <a:pos x="952" y="860"/>
              </a:cxn>
              <a:cxn ang="0">
                <a:pos x="846" y="960"/>
              </a:cxn>
              <a:cxn ang="0">
                <a:pos x="872" y="1030"/>
              </a:cxn>
              <a:cxn ang="0">
                <a:pos x="776" y="1050"/>
              </a:cxn>
              <a:cxn ang="0">
                <a:pos x="750" y="934"/>
              </a:cxn>
              <a:cxn ang="0">
                <a:pos x="648" y="1032"/>
              </a:cxn>
              <a:cxn ang="0">
                <a:pos x="644" y="1140"/>
              </a:cxn>
              <a:cxn ang="0">
                <a:pos x="606" y="1212"/>
              </a:cxn>
              <a:cxn ang="0">
                <a:pos x="552" y="1160"/>
              </a:cxn>
              <a:cxn ang="0">
                <a:pos x="478" y="1228"/>
              </a:cxn>
              <a:cxn ang="0">
                <a:pos x="348" y="1238"/>
              </a:cxn>
              <a:cxn ang="0">
                <a:pos x="334" y="1268"/>
              </a:cxn>
              <a:cxn ang="0">
                <a:pos x="324" y="1282"/>
              </a:cxn>
              <a:cxn ang="0">
                <a:pos x="286" y="1250"/>
              </a:cxn>
              <a:cxn ang="0">
                <a:pos x="252" y="1226"/>
              </a:cxn>
              <a:cxn ang="0">
                <a:pos x="228" y="1232"/>
              </a:cxn>
              <a:cxn ang="0">
                <a:pos x="210" y="1276"/>
              </a:cxn>
              <a:cxn ang="0">
                <a:pos x="210" y="1230"/>
              </a:cxn>
              <a:cxn ang="0">
                <a:pos x="192" y="1190"/>
              </a:cxn>
              <a:cxn ang="0">
                <a:pos x="178" y="1216"/>
              </a:cxn>
              <a:cxn ang="0">
                <a:pos x="138" y="1178"/>
              </a:cxn>
              <a:cxn ang="0">
                <a:pos x="156" y="1134"/>
              </a:cxn>
              <a:cxn ang="0">
                <a:pos x="110" y="1130"/>
              </a:cxn>
              <a:cxn ang="0">
                <a:pos x="108" y="1150"/>
              </a:cxn>
              <a:cxn ang="0">
                <a:pos x="118" y="1156"/>
              </a:cxn>
              <a:cxn ang="0">
                <a:pos x="108" y="1172"/>
              </a:cxn>
              <a:cxn ang="0">
                <a:pos x="56" y="1174"/>
              </a:cxn>
              <a:cxn ang="0">
                <a:pos x="30" y="1162"/>
              </a:cxn>
              <a:cxn ang="0">
                <a:pos x="2" y="1190"/>
              </a:cxn>
            </a:cxnLst>
            <a:rect l="0" t="0" r="r" b="b"/>
            <a:pathLst>
              <a:path w="5160" h="1428">
                <a:moveTo>
                  <a:pt x="4986" y="1400"/>
                </a:moveTo>
                <a:lnTo>
                  <a:pt x="4986" y="1400"/>
                </a:lnTo>
                <a:lnTo>
                  <a:pt x="4988" y="1398"/>
                </a:lnTo>
                <a:lnTo>
                  <a:pt x="4990" y="1392"/>
                </a:lnTo>
                <a:lnTo>
                  <a:pt x="4990" y="1382"/>
                </a:lnTo>
                <a:lnTo>
                  <a:pt x="4992" y="1372"/>
                </a:lnTo>
                <a:lnTo>
                  <a:pt x="4994" y="1368"/>
                </a:lnTo>
                <a:lnTo>
                  <a:pt x="4998" y="1364"/>
                </a:lnTo>
                <a:lnTo>
                  <a:pt x="4998" y="1364"/>
                </a:lnTo>
                <a:lnTo>
                  <a:pt x="5008" y="1328"/>
                </a:lnTo>
                <a:lnTo>
                  <a:pt x="5020" y="1294"/>
                </a:lnTo>
                <a:lnTo>
                  <a:pt x="5034" y="1260"/>
                </a:lnTo>
                <a:lnTo>
                  <a:pt x="5050" y="1228"/>
                </a:lnTo>
                <a:lnTo>
                  <a:pt x="5080" y="1164"/>
                </a:lnTo>
                <a:lnTo>
                  <a:pt x="5094" y="1132"/>
                </a:lnTo>
                <a:lnTo>
                  <a:pt x="5108" y="1100"/>
                </a:lnTo>
                <a:lnTo>
                  <a:pt x="5108" y="1100"/>
                </a:lnTo>
                <a:lnTo>
                  <a:pt x="5122" y="1080"/>
                </a:lnTo>
                <a:lnTo>
                  <a:pt x="5134" y="1062"/>
                </a:lnTo>
                <a:lnTo>
                  <a:pt x="5146" y="1044"/>
                </a:lnTo>
                <a:lnTo>
                  <a:pt x="5160" y="1028"/>
                </a:lnTo>
                <a:lnTo>
                  <a:pt x="5160" y="1028"/>
                </a:lnTo>
                <a:lnTo>
                  <a:pt x="5134" y="1024"/>
                </a:lnTo>
                <a:lnTo>
                  <a:pt x="5106" y="1022"/>
                </a:lnTo>
                <a:lnTo>
                  <a:pt x="5052" y="1020"/>
                </a:lnTo>
                <a:lnTo>
                  <a:pt x="5052" y="1020"/>
                </a:lnTo>
                <a:lnTo>
                  <a:pt x="5036" y="1022"/>
                </a:lnTo>
                <a:lnTo>
                  <a:pt x="5020" y="1026"/>
                </a:lnTo>
                <a:lnTo>
                  <a:pt x="5012" y="1026"/>
                </a:lnTo>
                <a:lnTo>
                  <a:pt x="5004" y="1026"/>
                </a:lnTo>
                <a:lnTo>
                  <a:pt x="4998" y="1024"/>
                </a:lnTo>
                <a:lnTo>
                  <a:pt x="4992" y="1018"/>
                </a:lnTo>
                <a:lnTo>
                  <a:pt x="4992" y="1018"/>
                </a:lnTo>
                <a:lnTo>
                  <a:pt x="4990" y="1010"/>
                </a:lnTo>
                <a:lnTo>
                  <a:pt x="4986" y="1006"/>
                </a:lnTo>
                <a:lnTo>
                  <a:pt x="4982" y="1000"/>
                </a:lnTo>
                <a:lnTo>
                  <a:pt x="4976" y="996"/>
                </a:lnTo>
                <a:lnTo>
                  <a:pt x="4976" y="996"/>
                </a:lnTo>
                <a:lnTo>
                  <a:pt x="4964" y="994"/>
                </a:lnTo>
                <a:lnTo>
                  <a:pt x="4954" y="996"/>
                </a:lnTo>
                <a:lnTo>
                  <a:pt x="4944" y="996"/>
                </a:lnTo>
                <a:lnTo>
                  <a:pt x="4934" y="996"/>
                </a:lnTo>
                <a:lnTo>
                  <a:pt x="4934" y="996"/>
                </a:lnTo>
                <a:lnTo>
                  <a:pt x="4930" y="1002"/>
                </a:lnTo>
                <a:lnTo>
                  <a:pt x="4930" y="1012"/>
                </a:lnTo>
                <a:lnTo>
                  <a:pt x="4932" y="1026"/>
                </a:lnTo>
                <a:lnTo>
                  <a:pt x="4932" y="1026"/>
                </a:lnTo>
                <a:lnTo>
                  <a:pt x="4928" y="1030"/>
                </a:lnTo>
                <a:lnTo>
                  <a:pt x="4924" y="1032"/>
                </a:lnTo>
                <a:lnTo>
                  <a:pt x="4918" y="1032"/>
                </a:lnTo>
                <a:lnTo>
                  <a:pt x="4914" y="1032"/>
                </a:lnTo>
                <a:lnTo>
                  <a:pt x="4904" y="1026"/>
                </a:lnTo>
                <a:lnTo>
                  <a:pt x="4900" y="1022"/>
                </a:lnTo>
                <a:lnTo>
                  <a:pt x="4898" y="1018"/>
                </a:lnTo>
                <a:lnTo>
                  <a:pt x="4898" y="1018"/>
                </a:lnTo>
                <a:lnTo>
                  <a:pt x="4894" y="1018"/>
                </a:lnTo>
                <a:lnTo>
                  <a:pt x="4892" y="1020"/>
                </a:lnTo>
                <a:lnTo>
                  <a:pt x="4888" y="1020"/>
                </a:lnTo>
                <a:lnTo>
                  <a:pt x="4884" y="1020"/>
                </a:lnTo>
                <a:lnTo>
                  <a:pt x="4884" y="1020"/>
                </a:lnTo>
                <a:lnTo>
                  <a:pt x="4884" y="1016"/>
                </a:lnTo>
                <a:lnTo>
                  <a:pt x="4882" y="1014"/>
                </a:lnTo>
                <a:lnTo>
                  <a:pt x="4876" y="1012"/>
                </a:lnTo>
                <a:lnTo>
                  <a:pt x="4870" y="1010"/>
                </a:lnTo>
                <a:lnTo>
                  <a:pt x="4868" y="1008"/>
                </a:lnTo>
                <a:lnTo>
                  <a:pt x="4868" y="1006"/>
                </a:lnTo>
                <a:lnTo>
                  <a:pt x="4868" y="1006"/>
                </a:lnTo>
                <a:lnTo>
                  <a:pt x="4866" y="1006"/>
                </a:lnTo>
                <a:lnTo>
                  <a:pt x="4866" y="1008"/>
                </a:lnTo>
                <a:lnTo>
                  <a:pt x="4866" y="1010"/>
                </a:lnTo>
                <a:lnTo>
                  <a:pt x="4868" y="1012"/>
                </a:lnTo>
                <a:lnTo>
                  <a:pt x="4868" y="1012"/>
                </a:lnTo>
                <a:lnTo>
                  <a:pt x="4870" y="1010"/>
                </a:lnTo>
                <a:lnTo>
                  <a:pt x="4870" y="1010"/>
                </a:lnTo>
                <a:lnTo>
                  <a:pt x="4868" y="1012"/>
                </a:lnTo>
                <a:lnTo>
                  <a:pt x="4868" y="1012"/>
                </a:lnTo>
                <a:lnTo>
                  <a:pt x="4846" y="1018"/>
                </a:lnTo>
                <a:lnTo>
                  <a:pt x="4836" y="1020"/>
                </a:lnTo>
                <a:lnTo>
                  <a:pt x="4832" y="1018"/>
                </a:lnTo>
                <a:lnTo>
                  <a:pt x="4828" y="1014"/>
                </a:lnTo>
                <a:lnTo>
                  <a:pt x="4828" y="1014"/>
                </a:lnTo>
                <a:lnTo>
                  <a:pt x="4822" y="1016"/>
                </a:lnTo>
                <a:lnTo>
                  <a:pt x="4820" y="1018"/>
                </a:lnTo>
                <a:lnTo>
                  <a:pt x="4820" y="1020"/>
                </a:lnTo>
                <a:lnTo>
                  <a:pt x="4820" y="1020"/>
                </a:lnTo>
                <a:lnTo>
                  <a:pt x="4814" y="1018"/>
                </a:lnTo>
                <a:lnTo>
                  <a:pt x="4808" y="1018"/>
                </a:lnTo>
                <a:lnTo>
                  <a:pt x="4808" y="1018"/>
                </a:lnTo>
                <a:lnTo>
                  <a:pt x="4810" y="1006"/>
                </a:lnTo>
                <a:lnTo>
                  <a:pt x="4810" y="1006"/>
                </a:lnTo>
                <a:lnTo>
                  <a:pt x="4804" y="1008"/>
                </a:lnTo>
                <a:lnTo>
                  <a:pt x="4802" y="1012"/>
                </a:lnTo>
                <a:lnTo>
                  <a:pt x="4802" y="1016"/>
                </a:lnTo>
                <a:lnTo>
                  <a:pt x="4804" y="1020"/>
                </a:lnTo>
                <a:lnTo>
                  <a:pt x="4804" y="1028"/>
                </a:lnTo>
                <a:lnTo>
                  <a:pt x="4802" y="1032"/>
                </a:lnTo>
                <a:lnTo>
                  <a:pt x="4798" y="1032"/>
                </a:lnTo>
                <a:lnTo>
                  <a:pt x="4798" y="1032"/>
                </a:lnTo>
                <a:lnTo>
                  <a:pt x="4798" y="1028"/>
                </a:lnTo>
                <a:lnTo>
                  <a:pt x="4796" y="1024"/>
                </a:lnTo>
                <a:lnTo>
                  <a:pt x="4790" y="1022"/>
                </a:lnTo>
                <a:lnTo>
                  <a:pt x="4784" y="1020"/>
                </a:lnTo>
                <a:lnTo>
                  <a:pt x="4772" y="1020"/>
                </a:lnTo>
                <a:lnTo>
                  <a:pt x="4766" y="1020"/>
                </a:lnTo>
                <a:lnTo>
                  <a:pt x="4762" y="1022"/>
                </a:lnTo>
                <a:lnTo>
                  <a:pt x="4762" y="1022"/>
                </a:lnTo>
                <a:lnTo>
                  <a:pt x="4758" y="1020"/>
                </a:lnTo>
                <a:lnTo>
                  <a:pt x="4756" y="1018"/>
                </a:lnTo>
                <a:lnTo>
                  <a:pt x="4756" y="1014"/>
                </a:lnTo>
                <a:lnTo>
                  <a:pt x="4756" y="1014"/>
                </a:lnTo>
                <a:lnTo>
                  <a:pt x="4738" y="1014"/>
                </a:lnTo>
                <a:lnTo>
                  <a:pt x="4728" y="1016"/>
                </a:lnTo>
                <a:lnTo>
                  <a:pt x="4720" y="1018"/>
                </a:lnTo>
                <a:lnTo>
                  <a:pt x="4720" y="1018"/>
                </a:lnTo>
                <a:lnTo>
                  <a:pt x="4716" y="1010"/>
                </a:lnTo>
                <a:lnTo>
                  <a:pt x="4714" y="1000"/>
                </a:lnTo>
                <a:lnTo>
                  <a:pt x="4716" y="992"/>
                </a:lnTo>
                <a:lnTo>
                  <a:pt x="4722" y="986"/>
                </a:lnTo>
                <a:lnTo>
                  <a:pt x="4722" y="986"/>
                </a:lnTo>
                <a:lnTo>
                  <a:pt x="4718" y="978"/>
                </a:lnTo>
                <a:lnTo>
                  <a:pt x="4710" y="972"/>
                </a:lnTo>
                <a:lnTo>
                  <a:pt x="4700" y="970"/>
                </a:lnTo>
                <a:lnTo>
                  <a:pt x="4690" y="968"/>
                </a:lnTo>
                <a:lnTo>
                  <a:pt x="4678" y="970"/>
                </a:lnTo>
                <a:lnTo>
                  <a:pt x="4668" y="972"/>
                </a:lnTo>
                <a:lnTo>
                  <a:pt x="4648" y="976"/>
                </a:lnTo>
                <a:lnTo>
                  <a:pt x="4648" y="976"/>
                </a:lnTo>
                <a:lnTo>
                  <a:pt x="4650" y="974"/>
                </a:lnTo>
                <a:lnTo>
                  <a:pt x="4650" y="972"/>
                </a:lnTo>
                <a:lnTo>
                  <a:pt x="4650" y="972"/>
                </a:lnTo>
                <a:lnTo>
                  <a:pt x="4644" y="972"/>
                </a:lnTo>
                <a:lnTo>
                  <a:pt x="4640" y="976"/>
                </a:lnTo>
                <a:lnTo>
                  <a:pt x="4638" y="980"/>
                </a:lnTo>
                <a:lnTo>
                  <a:pt x="4638" y="986"/>
                </a:lnTo>
                <a:lnTo>
                  <a:pt x="4636" y="998"/>
                </a:lnTo>
                <a:lnTo>
                  <a:pt x="4634" y="1004"/>
                </a:lnTo>
                <a:lnTo>
                  <a:pt x="4630" y="1006"/>
                </a:lnTo>
                <a:lnTo>
                  <a:pt x="4630" y="1006"/>
                </a:lnTo>
                <a:lnTo>
                  <a:pt x="4628" y="990"/>
                </a:lnTo>
                <a:lnTo>
                  <a:pt x="4626" y="984"/>
                </a:lnTo>
                <a:lnTo>
                  <a:pt x="4622" y="978"/>
                </a:lnTo>
                <a:lnTo>
                  <a:pt x="4618" y="974"/>
                </a:lnTo>
                <a:lnTo>
                  <a:pt x="4614" y="970"/>
                </a:lnTo>
                <a:lnTo>
                  <a:pt x="4600" y="964"/>
                </a:lnTo>
                <a:lnTo>
                  <a:pt x="4600" y="964"/>
                </a:lnTo>
                <a:lnTo>
                  <a:pt x="4608" y="960"/>
                </a:lnTo>
                <a:lnTo>
                  <a:pt x="4614" y="958"/>
                </a:lnTo>
                <a:lnTo>
                  <a:pt x="4632" y="954"/>
                </a:lnTo>
                <a:lnTo>
                  <a:pt x="4652" y="952"/>
                </a:lnTo>
                <a:lnTo>
                  <a:pt x="4674" y="954"/>
                </a:lnTo>
                <a:lnTo>
                  <a:pt x="4674" y="954"/>
                </a:lnTo>
                <a:lnTo>
                  <a:pt x="4674" y="930"/>
                </a:lnTo>
                <a:lnTo>
                  <a:pt x="4674" y="930"/>
                </a:lnTo>
                <a:lnTo>
                  <a:pt x="4656" y="930"/>
                </a:lnTo>
                <a:lnTo>
                  <a:pt x="4656" y="930"/>
                </a:lnTo>
                <a:lnTo>
                  <a:pt x="4650" y="894"/>
                </a:lnTo>
                <a:lnTo>
                  <a:pt x="4646" y="872"/>
                </a:lnTo>
                <a:lnTo>
                  <a:pt x="4642" y="846"/>
                </a:lnTo>
                <a:lnTo>
                  <a:pt x="4642" y="846"/>
                </a:lnTo>
                <a:lnTo>
                  <a:pt x="4640" y="826"/>
                </a:lnTo>
                <a:lnTo>
                  <a:pt x="4636" y="808"/>
                </a:lnTo>
                <a:lnTo>
                  <a:pt x="4634" y="792"/>
                </a:lnTo>
                <a:lnTo>
                  <a:pt x="4634" y="784"/>
                </a:lnTo>
                <a:lnTo>
                  <a:pt x="4636" y="778"/>
                </a:lnTo>
                <a:lnTo>
                  <a:pt x="4636" y="778"/>
                </a:lnTo>
                <a:lnTo>
                  <a:pt x="4626" y="746"/>
                </a:lnTo>
                <a:lnTo>
                  <a:pt x="4620" y="712"/>
                </a:lnTo>
                <a:lnTo>
                  <a:pt x="4614" y="678"/>
                </a:lnTo>
                <a:lnTo>
                  <a:pt x="4610" y="640"/>
                </a:lnTo>
                <a:lnTo>
                  <a:pt x="4610" y="640"/>
                </a:lnTo>
                <a:lnTo>
                  <a:pt x="4624" y="638"/>
                </a:lnTo>
                <a:lnTo>
                  <a:pt x="4628" y="636"/>
                </a:lnTo>
                <a:lnTo>
                  <a:pt x="4630" y="632"/>
                </a:lnTo>
                <a:lnTo>
                  <a:pt x="4630" y="628"/>
                </a:lnTo>
                <a:lnTo>
                  <a:pt x="4630" y="628"/>
                </a:lnTo>
                <a:lnTo>
                  <a:pt x="4620" y="634"/>
                </a:lnTo>
                <a:lnTo>
                  <a:pt x="4616" y="634"/>
                </a:lnTo>
                <a:lnTo>
                  <a:pt x="4608" y="634"/>
                </a:lnTo>
                <a:lnTo>
                  <a:pt x="4608" y="634"/>
                </a:lnTo>
                <a:lnTo>
                  <a:pt x="4602" y="606"/>
                </a:lnTo>
                <a:lnTo>
                  <a:pt x="4596" y="576"/>
                </a:lnTo>
                <a:lnTo>
                  <a:pt x="4586" y="510"/>
                </a:lnTo>
                <a:lnTo>
                  <a:pt x="4586" y="510"/>
                </a:lnTo>
                <a:lnTo>
                  <a:pt x="4594" y="502"/>
                </a:lnTo>
                <a:lnTo>
                  <a:pt x="4604" y="496"/>
                </a:lnTo>
                <a:lnTo>
                  <a:pt x="4612" y="488"/>
                </a:lnTo>
                <a:lnTo>
                  <a:pt x="4624" y="482"/>
                </a:lnTo>
                <a:lnTo>
                  <a:pt x="4624" y="482"/>
                </a:lnTo>
                <a:lnTo>
                  <a:pt x="4628" y="484"/>
                </a:lnTo>
                <a:lnTo>
                  <a:pt x="4630" y="486"/>
                </a:lnTo>
                <a:lnTo>
                  <a:pt x="4630" y="488"/>
                </a:lnTo>
                <a:lnTo>
                  <a:pt x="4634" y="490"/>
                </a:lnTo>
                <a:lnTo>
                  <a:pt x="4634" y="490"/>
                </a:lnTo>
                <a:lnTo>
                  <a:pt x="4640" y="486"/>
                </a:lnTo>
                <a:lnTo>
                  <a:pt x="4648" y="482"/>
                </a:lnTo>
                <a:lnTo>
                  <a:pt x="4656" y="480"/>
                </a:lnTo>
                <a:lnTo>
                  <a:pt x="4666" y="482"/>
                </a:lnTo>
                <a:lnTo>
                  <a:pt x="4666" y="482"/>
                </a:lnTo>
                <a:lnTo>
                  <a:pt x="4666" y="490"/>
                </a:lnTo>
                <a:lnTo>
                  <a:pt x="4668" y="492"/>
                </a:lnTo>
                <a:lnTo>
                  <a:pt x="4670" y="492"/>
                </a:lnTo>
                <a:lnTo>
                  <a:pt x="4670" y="492"/>
                </a:lnTo>
                <a:lnTo>
                  <a:pt x="4670" y="490"/>
                </a:lnTo>
                <a:lnTo>
                  <a:pt x="4670" y="486"/>
                </a:lnTo>
                <a:lnTo>
                  <a:pt x="4668" y="478"/>
                </a:lnTo>
                <a:lnTo>
                  <a:pt x="4668" y="472"/>
                </a:lnTo>
                <a:lnTo>
                  <a:pt x="4668" y="470"/>
                </a:lnTo>
                <a:lnTo>
                  <a:pt x="4670" y="466"/>
                </a:lnTo>
                <a:lnTo>
                  <a:pt x="4676" y="466"/>
                </a:lnTo>
                <a:lnTo>
                  <a:pt x="4676" y="466"/>
                </a:lnTo>
                <a:lnTo>
                  <a:pt x="4674" y="462"/>
                </a:lnTo>
                <a:lnTo>
                  <a:pt x="4674" y="460"/>
                </a:lnTo>
                <a:lnTo>
                  <a:pt x="4680" y="458"/>
                </a:lnTo>
                <a:lnTo>
                  <a:pt x="4680" y="458"/>
                </a:lnTo>
                <a:lnTo>
                  <a:pt x="4674" y="456"/>
                </a:lnTo>
                <a:lnTo>
                  <a:pt x="4668" y="456"/>
                </a:lnTo>
                <a:lnTo>
                  <a:pt x="4652" y="456"/>
                </a:lnTo>
                <a:lnTo>
                  <a:pt x="4652" y="456"/>
                </a:lnTo>
                <a:lnTo>
                  <a:pt x="4648" y="436"/>
                </a:lnTo>
                <a:lnTo>
                  <a:pt x="4648" y="414"/>
                </a:lnTo>
                <a:lnTo>
                  <a:pt x="4648" y="394"/>
                </a:lnTo>
                <a:lnTo>
                  <a:pt x="4650" y="380"/>
                </a:lnTo>
                <a:lnTo>
                  <a:pt x="4650" y="380"/>
                </a:lnTo>
                <a:lnTo>
                  <a:pt x="4646" y="376"/>
                </a:lnTo>
                <a:lnTo>
                  <a:pt x="4642" y="376"/>
                </a:lnTo>
                <a:lnTo>
                  <a:pt x="4640" y="378"/>
                </a:lnTo>
                <a:lnTo>
                  <a:pt x="4638" y="382"/>
                </a:lnTo>
                <a:lnTo>
                  <a:pt x="4638" y="382"/>
                </a:lnTo>
                <a:lnTo>
                  <a:pt x="4640" y="388"/>
                </a:lnTo>
                <a:lnTo>
                  <a:pt x="4642" y="394"/>
                </a:lnTo>
                <a:lnTo>
                  <a:pt x="4642" y="408"/>
                </a:lnTo>
                <a:lnTo>
                  <a:pt x="4642" y="424"/>
                </a:lnTo>
                <a:lnTo>
                  <a:pt x="4642" y="430"/>
                </a:lnTo>
                <a:lnTo>
                  <a:pt x="4642" y="438"/>
                </a:lnTo>
                <a:lnTo>
                  <a:pt x="4642" y="438"/>
                </a:lnTo>
                <a:lnTo>
                  <a:pt x="4636" y="442"/>
                </a:lnTo>
                <a:lnTo>
                  <a:pt x="4632" y="442"/>
                </a:lnTo>
                <a:lnTo>
                  <a:pt x="4630" y="444"/>
                </a:lnTo>
                <a:lnTo>
                  <a:pt x="4630" y="444"/>
                </a:lnTo>
                <a:lnTo>
                  <a:pt x="4630" y="448"/>
                </a:lnTo>
                <a:lnTo>
                  <a:pt x="4630" y="448"/>
                </a:lnTo>
                <a:lnTo>
                  <a:pt x="4632" y="450"/>
                </a:lnTo>
                <a:lnTo>
                  <a:pt x="4632" y="454"/>
                </a:lnTo>
                <a:lnTo>
                  <a:pt x="4632" y="454"/>
                </a:lnTo>
                <a:lnTo>
                  <a:pt x="4622" y="456"/>
                </a:lnTo>
                <a:lnTo>
                  <a:pt x="4612" y="458"/>
                </a:lnTo>
                <a:lnTo>
                  <a:pt x="4604" y="458"/>
                </a:lnTo>
                <a:lnTo>
                  <a:pt x="4594" y="456"/>
                </a:lnTo>
                <a:lnTo>
                  <a:pt x="4588" y="452"/>
                </a:lnTo>
                <a:lnTo>
                  <a:pt x="4584" y="448"/>
                </a:lnTo>
                <a:lnTo>
                  <a:pt x="4584" y="440"/>
                </a:lnTo>
                <a:lnTo>
                  <a:pt x="4588" y="432"/>
                </a:lnTo>
                <a:lnTo>
                  <a:pt x="4588" y="432"/>
                </a:lnTo>
                <a:lnTo>
                  <a:pt x="4592" y="432"/>
                </a:lnTo>
                <a:lnTo>
                  <a:pt x="4596" y="430"/>
                </a:lnTo>
                <a:lnTo>
                  <a:pt x="4596" y="430"/>
                </a:lnTo>
                <a:lnTo>
                  <a:pt x="4596" y="428"/>
                </a:lnTo>
                <a:lnTo>
                  <a:pt x="4594" y="426"/>
                </a:lnTo>
                <a:lnTo>
                  <a:pt x="4590" y="422"/>
                </a:lnTo>
                <a:lnTo>
                  <a:pt x="4586" y="418"/>
                </a:lnTo>
                <a:lnTo>
                  <a:pt x="4584" y="416"/>
                </a:lnTo>
                <a:lnTo>
                  <a:pt x="4586" y="412"/>
                </a:lnTo>
                <a:lnTo>
                  <a:pt x="4586" y="412"/>
                </a:lnTo>
                <a:lnTo>
                  <a:pt x="4596" y="408"/>
                </a:lnTo>
                <a:lnTo>
                  <a:pt x="4606" y="406"/>
                </a:lnTo>
                <a:lnTo>
                  <a:pt x="4606" y="406"/>
                </a:lnTo>
                <a:lnTo>
                  <a:pt x="4600" y="404"/>
                </a:lnTo>
                <a:lnTo>
                  <a:pt x="4592" y="402"/>
                </a:lnTo>
                <a:lnTo>
                  <a:pt x="4578" y="402"/>
                </a:lnTo>
                <a:lnTo>
                  <a:pt x="4578" y="402"/>
                </a:lnTo>
                <a:lnTo>
                  <a:pt x="4578" y="400"/>
                </a:lnTo>
                <a:lnTo>
                  <a:pt x="4578" y="398"/>
                </a:lnTo>
                <a:lnTo>
                  <a:pt x="4574" y="394"/>
                </a:lnTo>
                <a:lnTo>
                  <a:pt x="4564" y="392"/>
                </a:lnTo>
                <a:lnTo>
                  <a:pt x="4564" y="392"/>
                </a:lnTo>
                <a:lnTo>
                  <a:pt x="4552" y="332"/>
                </a:lnTo>
                <a:lnTo>
                  <a:pt x="4548" y="302"/>
                </a:lnTo>
                <a:lnTo>
                  <a:pt x="4542" y="266"/>
                </a:lnTo>
                <a:lnTo>
                  <a:pt x="4542" y="266"/>
                </a:lnTo>
                <a:lnTo>
                  <a:pt x="4550" y="264"/>
                </a:lnTo>
                <a:lnTo>
                  <a:pt x="4552" y="260"/>
                </a:lnTo>
                <a:lnTo>
                  <a:pt x="4552" y="256"/>
                </a:lnTo>
                <a:lnTo>
                  <a:pt x="4548" y="250"/>
                </a:lnTo>
                <a:lnTo>
                  <a:pt x="4540" y="238"/>
                </a:lnTo>
                <a:lnTo>
                  <a:pt x="4536" y="232"/>
                </a:lnTo>
                <a:lnTo>
                  <a:pt x="4536" y="226"/>
                </a:lnTo>
                <a:lnTo>
                  <a:pt x="4536" y="226"/>
                </a:lnTo>
                <a:lnTo>
                  <a:pt x="4530" y="226"/>
                </a:lnTo>
                <a:lnTo>
                  <a:pt x="4528" y="226"/>
                </a:lnTo>
                <a:lnTo>
                  <a:pt x="4524" y="228"/>
                </a:lnTo>
                <a:lnTo>
                  <a:pt x="4524" y="232"/>
                </a:lnTo>
                <a:lnTo>
                  <a:pt x="4522" y="238"/>
                </a:lnTo>
                <a:lnTo>
                  <a:pt x="4526" y="242"/>
                </a:lnTo>
                <a:lnTo>
                  <a:pt x="4526" y="242"/>
                </a:lnTo>
                <a:lnTo>
                  <a:pt x="4520" y="242"/>
                </a:lnTo>
                <a:lnTo>
                  <a:pt x="4520" y="242"/>
                </a:lnTo>
                <a:lnTo>
                  <a:pt x="4522" y="248"/>
                </a:lnTo>
                <a:lnTo>
                  <a:pt x="4520" y="252"/>
                </a:lnTo>
                <a:lnTo>
                  <a:pt x="4518" y="262"/>
                </a:lnTo>
                <a:lnTo>
                  <a:pt x="4516" y="266"/>
                </a:lnTo>
                <a:lnTo>
                  <a:pt x="4516" y="272"/>
                </a:lnTo>
                <a:lnTo>
                  <a:pt x="4518" y="276"/>
                </a:lnTo>
                <a:lnTo>
                  <a:pt x="4522" y="280"/>
                </a:lnTo>
                <a:lnTo>
                  <a:pt x="4522" y="280"/>
                </a:lnTo>
                <a:lnTo>
                  <a:pt x="4524" y="278"/>
                </a:lnTo>
                <a:lnTo>
                  <a:pt x="4526" y="276"/>
                </a:lnTo>
                <a:lnTo>
                  <a:pt x="4526" y="270"/>
                </a:lnTo>
                <a:lnTo>
                  <a:pt x="4524" y="262"/>
                </a:lnTo>
                <a:lnTo>
                  <a:pt x="4524" y="256"/>
                </a:lnTo>
                <a:lnTo>
                  <a:pt x="4524" y="256"/>
                </a:lnTo>
                <a:lnTo>
                  <a:pt x="4530" y="270"/>
                </a:lnTo>
                <a:lnTo>
                  <a:pt x="4534" y="286"/>
                </a:lnTo>
                <a:lnTo>
                  <a:pt x="4540" y="312"/>
                </a:lnTo>
                <a:lnTo>
                  <a:pt x="4540" y="312"/>
                </a:lnTo>
                <a:lnTo>
                  <a:pt x="4546" y="370"/>
                </a:lnTo>
                <a:lnTo>
                  <a:pt x="4556" y="436"/>
                </a:lnTo>
                <a:lnTo>
                  <a:pt x="4556" y="436"/>
                </a:lnTo>
                <a:lnTo>
                  <a:pt x="4552" y="438"/>
                </a:lnTo>
                <a:lnTo>
                  <a:pt x="4550" y="440"/>
                </a:lnTo>
                <a:lnTo>
                  <a:pt x="4548" y="444"/>
                </a:lnTo>
                <a:lnTo>
                  <a:pt x="4548" y="452"/>
                </a:lnTo>
                <a:lnTo>
                  <a:pt x="4546" y="458"/>
                </a:lnTo>
                <a:lnTo>
                  <a:pt x="4546" y="458"/>
                </a:lnTo>
                <a:lnTo>
                  <a:pt x="4530" y="458"/>
                </a:lnTo>
                <a:lnTo>
                  <a:pt x="4516" y="460"/>
                </a:lnTo>
                <a:lnTo>
                  <a:pt x="4516" y="460"/>
                </a:lnTo>
                <a:lnTo>
                  <a:pt x="4512" y="452"/>
                </a:lnTo>
                <a:lnTo>
                  <a:pt x="4510" y="442"/>
                </a:lnTo>
                <a:lnTo>
                  <a:pt x="4506" y="434"/>
                </a:lnTo>
                <a:lnTo>
                  <a:pt x="4502" y="428"/>
                </a:lnTo>
                <a:lnTo>
                  <a:pt x="4502" y="428"/>
                </a:lnTo>
                <a:lnTo>
                  <a:pt x="4502" y="434"/>
                </a:lnTo>
                <a:lnTo>
                  <a:pt x="4504" y="442"/>
                </a:lnTo>
                <a:lnTo>
                  <a:pt x="4506" y="450"/>
                </a:lnTo>
                <a:lnTo>
                  <a:pt x="4508" y="458"/>
                </a:lnTo>
                <a:lnTo>
                  <a:pt x="4508" y="458"/>
                </a:lnTo>
                <a:lnTo>
                  <a:pt x="4502" y="462"/>
                </a:lnTo>
                <a:lnTo>
                  <a:pt x="4494" y="466"/>
                </a:lnTo>
                <a:lnTo>
                  <a:pt x="4494" y="466"/>
                </a:lnTo>
                <a:lnTo>
                  <a:pt x="4498" y="474"/>
                </a:lnTo>
                <a:lnTo>
                  <a:pt x="4502" y="480"/>
                </a:lnTo>
                <a:lnTo>
                  <a:pt x="4508" y="488"/>
                </a:lnTo>
                <a:lnTo>
                  <a:pt x="4510" y="496"/>
                </a:lnTo>
                <a:lnTo>
                  <a:pt x="4510" y="496"/>
                </a:lnTo>
                <a:lnTo>
                  <a:pt x="4514" y="494"/>
                </a:lnTo>
                <a:lnTo>
                  <a:pt x="4514" y="492"/>
                </a:lnTo>
                <a:lnTo>
                  <a:pt x="4516" y="484"/>
                </a:lnTo>
                <a:lnTo>
                  <a:pt x="4516" y="484"/>
                </a:lnTo>
                <a:lnTo>
                  <a:pt x="4524" y="486"/>
                </a:lnTo>
                <a:lnTo>
                  <a:pt x="4528" y="490"/>
                </a:lnTo>
                <a:lnTo>
                  <a:pt x="4532" y="494"/>
                </a:lnTo>
                <a:lnTo>
                  <a:pt x="4534" y="500"/>
                </a:lnTo>
                <a:lnTo>
                  <a:pt x="4540" y="512"/>
                </a:lnTo>
                <a:lnTo>
                  <a:pt x="4544" y="524"/>
                </a:lnTo>
                <a:lnTo>
                  <a:pt x="4544" y="524"/>
                </a:lnTo>
                <a:lnTo>
                  <a:pt x="4542" y="556"/>
                </a:lnTo>
                <a:lnTo>
                  <a:pt x="4542" y="588"/>
                </a:lnTo>
                <a:lnTo>
                  <a:pt x="4542" y="620"/>
                </a:lnTo>
                <a:lnTo>
                  <a:pt x="4542" y="650"/>
                </a:lnTo>
                <a:lnTo>
                  <a:pt x="4542" y="650"/>
                </a:lnTo>
                <a:lnTo>
                  <a:pt x="4542" y="684"/>
                </a:lnTo>
                <a:lnTo>
                  <a:pt x="4540" y="702"/>
                </a:lnTo>
                <a:lnTo>
                  <a:pt x="4538" y="712"/>
                </a:lnTo>
                <a:lnTo>
                  <a:pt x="4536" y="718"/>
                </a:lnTo>
                <a:lnTo>
                  <a:pt x="4536" y="718"/>
                </a:lnTo>
                <a:lnTo>
                  <a:pt x="4538" y="724"/>
                </a:lnTo>
                <a:lnTo>
                  <a:pt x="4538" y="730"/>
                </a:lnTo>
                <a:lnTo>
                  <a:pt x="4538" y="740"/>
                </a:lnTo>
                <a:lnTo>
                  <a:pt x="4538" y="748"/>
                </a:lnTo>
                <a:lnTo>
                  <a:pt x="4538" y="752"/>
                </a:lnTo>
                <a:lnTo>
                  <a:pt x="4542" y="756"/>
                </a:lnTo>
                <a:lnTo>
                  <a:pt x="4542" y="756"/>
                </a:lnTo>
                <a:lnTo>
                  <a:pt x="4538" y="758"/>
                </a:lnTo>
                <a:lnTo>
                  <a:pt x="4538" y="760"/>
                </a:lnTo>
                <a:lnTo>
                  <a:pt x="4538" y="766"/>
                </a:lnTo>
                <a:lnTo>
                  <a:pt x="4538" y="770"/>
                </a:lnTo>
                <a:lnTo>
                  <a:pt x="4538" y="772"/>
                </a:lnTo>
                <a:lnTo>
                  <a:pt x="4536" y="772"/>
                </a:lnTo>
                <a:lnTo>
                  <a:pt x="4536" y="772"/>
                </a:lnTo>
                <a:lnTo>
                  <a:pt x="4538" y="792"/>
                </a:lnTo>
                <a:lnTo>
                  <a:pt x="4538" y="814"/>
                </a:lnTo>
                <a:lnTo>
                  <a:pt x="4536" y="836"/>
                </a:lnTo>
                <a:lnTo>
                  <a:pt x="4538" y="860"/>
                </a:lnTo>
                <a:lnTo>
                  <a:pt x="4538" y="860"/>
                </a:lnTo>
                <a:lnTo>
                  <a:pt x="4534" y="860"/>
                </a:lnTo>
                <a:lnTo>
                  <a:pt x="4530" y="862"/>
                </a:lnTo>
                <a:lnTo>
                  <a:pt x="4520" y="862"/>
                </a:lnTo>
                <a:lnTo>
                  <a:pt x="4520" y="862"/>
                </a:lnTo>
                <a:lnTo>
                  <a:pt x="4518" y="856"/>
                </a:lnTo>
                <a:lnTo>
                  <a:pt x="4514" y="852"/>
                </a:lnTo>
                <a:lnTo>
                  <a:pt x="4500" y="850"/>
                </a:lnTo>
                <a:lnTo>
                  <a:pt x="4494" y="848"/>
                </a:lnTo>
                <a:lnTo>
                  <a:pt x="4490" y="846"/>
                </a:lnTo>
                <a:lnTo>
                  <a:pt x="4488" y="840"/>
                </a:lnTo>
                <a:lnTo>
                  <a:pt x="4490" y="834"/>
                </a:lnTo>
                <a:lnTo>
                  <a:pt x="4490" y="834"/>
                </a:lnTo>
                <a:lnTo>
                  <a:pt x="4472" y="782"/>
                </a:lnTo>
                <a:lnTo>
                  <a:pt x="4460" y="734"/>
                </a:lnTo>
                <a:lnTo>
                  <a:pt x="4436" y="628"/>
                </a:lnTo>
                <a:lnTo>
                  <a:pt x="4436" y="628"/>
                </a:lnTo>
                <a:lnTo>
                  <a:pt x="4400" y="496"/>
                </a:lnTo>
                <a:lnTo>
                  <a:pt x="4366" y="362"/>
                </a:lnTo>
                <a:lnTo>
                  <a:pt x="4366" y="362"/>
                </a:lnTo>
                <a:lnTo>
                  <a:pt x="4362" y="354"/>
                </a:lnTo>
                <a:lnTo>
                  <a:pt x="4358" y="346"/>
                </a:lnTo>
                <a:lnTo>
                  <a:pt x="4358" y="346"/>
                </a:lnTo>
                <a:lnTo>
                  <a:pt x="4358" y="334"/>
                </a:lnTo>
                <a:lnTo>
                  <a:pt x="4358" y="328"/>
                </a:lnTo>
                <a:lnTo>
                  <a:pt x="4356" y="324"/>
                </a:lnTo>
                <a:lnTo>
                  <a:pt x="4356" y="324"/>
                </a:lnTo>
                <a:lnTo>
                  <a:pt x="4346" y="294"/>
                </a:lnTo>
                <a:lnTo>
                  <a:pt x="4342" y="278"/>
                </a:lnTo>
                <a:lnTo>
                  <a:pt x="4340" y="262"/>
                </a:lnTo>
                <a:lnTo>
                  <a:pt x="4340" y="262"/>
                </a:lnTo>
                <a:lnTo>
                  <a:pt x="4344" y="264"/>
                </a:lnTo>
                <a:lnTo>
                  <a:pt x="4346" y="266"/>
                </a:lnTo>
                <a:lnTo>
                  <a:pt x="4352" y="270"/>
                </a:lnTo>
                <a:lnTo>
                  <a:pt x="4352" y="270"/>
                </a:lnTo>
                <a:lnTo>
                  <a:pt x="4356" y="268"/>
                </a:lnTo>
                <a:lnTo>
                  <a:pt x="4356" y="266"/>
                </a:lnTo>
                <a:lnTo>
                  <a:pt x="4356" y="260"/>
                </a:lnTo>
                <a:lnTo>
                  <a:pt x="4356" y="260"/>
                </a:lnTo>
                <a:lnTo>
                  <a:pt x="4350" y="254"/>
                </a:lnTo>
                <a:lnTo>
                  <a:pt x="4342" y="248"/>
                </a:lnTo>
                <a:lnTo>
                  <a:pt x="4336" y="240"/>
                </a:lnTo>
                <a:lnTo>
                  <a:pt x="4334" y="236"/>
                </a:lnTo>
                <a:lnTo>
                  <a:pt x="4332" y="232"/>
                </a:lnTo>
                <a:lnTo>
                  <a:pt x="4332" y="232"/>
                </a:lnTo>
                <a:lnTo>
                  <a:pt x="4324" y="232"/>
                </a:lnTo>
                <a:lnTo>
                  <a:pt x="4322" y="234"/>
                </a:lnTo>
                <a:lnTo>
                  <a:pt x="4320" y="236"/>
                </a:lnTo>
                <a:lnTo>
                  <a:pt x="4320" y="250"/>
                </a:lnTo>
                <a:lnTo>
                  <a:pt x="4320" y="250"/>
                </a:lnTo>
                <a:lnTo>
                  <a:pt x="4326" y="254"/>
                </a:lnTo>
                <a:lnTo>
                  <a:pt x="4326" y="254"/>
                </a:lnTo>
                <a:lnTo>
                  <a:pt x="4348" y="344"/>
                </a:lnTo>
                <a:lnTo>
                  <a:pt x="4368" y="430"/>
                </a:lnTo>
                <a:lnTo>
                  <a:pt x="4390" y="514"/>
                </a:lnTo>
                <a:lnTo>
                  <a:pt x="4410" y="604"/>
                </a:lnTo>
                <a:lnTo>
                  <a:pt x="4410" y="604"/>
                </a:lnTo>
                <a:lnTo>
                  <a:pt x="4442" y="720"/>
                </a:lnTo>
                <a:lnTo>
                  <a:pt x="4458" y="780"/>
                </a:lnTo>
                <a:lnTo>
                  <a:pt x="4470" y="838"/>
                </a:lnTo>
                <a:lnTo>
                  <a:pt x="4470" y="838"/>
                </a:lnTo>
                <a:lnTo>
                  <a:pt x="4472" y="844"/>
                </a:lnTo>
                <a:lnTo>
                  <a:pt x="4476" y="848"/>
                </a:lnTo>
                <a:lnTo>
                  <a:pt x="4476" y="852"/>
                </a:lnTo>
                <a:lnTo>
                  <a:pt x="4476" y="858"/>
                </a:lnTo>
                <a:lnTo>
                  <a:pt x="4476" y="858"/>
                </a:lnTo>
                <a:lnTo>
                  <a:pt x="4230" y="864"/>
                </a:lnTo>
                <a:lnTo>
                  <a:pt x="4104" y="864"/>
                </a:lnTo>
                <a:lnTo>
                  <a:pt x="4040" y="864"/>
                </a:lnTo>
                <a:lnTo>
                  <a:pt x="3974" y="862"/>
                </a:lnTo>
                <a:lnTo>
                  <a:pt x="3974" y="862"/>
                </a:lnTo>
                <a:lnTo>
                  <a:pt x="3974" y="818"/>
                </a:lnTo>
                <a:lnTo>
                  <a:pt x="3974" y="798"/>
                </a:lnTo>
                <a:lnTo>
                  <a:pt x="3972" y="778"/>
                </a:lnTo>
                <a:lnTo>
                  <a:pt x="3972" y="778"/>
                </a:lnTo>
                <a:lnTo>
                  <a:pt x="3976" y="778"/>
                </a:lnTo>
                <a:lnTo>
                  <a:pt x="3976" y="776"/>
                </a:lnTo>
                <a:lnTo>
                  <a:pt x="3978" y="774"/>
                </a:lnTo>
                <a:lnTo>
                  <a:pt x="3982" y="774"/>
                </a:lnTo>
                <a:lnTo>
                  <a:pt x="3982" y="774"/>
                </a:lnTo>
                <a:lnTo>
                  <a:pt x="3986" y="744"/>
                </a:lnTo>
                <a:lnTo>
                  <a:pt x="3990" y="716"/>
                </a:lnTo>
                <a:lnTo>
                  <a:pt x="3990" y="716"/>
                </a:lnTo>
                <a:lnTo>
                  <a:pt x="3988" y="710"/>
                </a:lnTo>
                <a:lnTo>
                  <a:pt x="3984" y="706"/>
                </a:lnTo>
                <a:lnTo>
                  <a:pt x="3980" y="704"/>
                </a:lnTo>
                <a:lnTo>
                  <a:pt x="3976" y="700"/>
                </a:lnTo>
                <a:lnTo>
                  <a:pt x="3976" y="700"/>
                </a:lnTo>
                <a:lnTo>
                  <a:pt x="3978" y="698"/>
                </a:lnTo>
                <a:lnTo>
                  <a:pt x="3980" y="698"/>
                </a:lnTo>
                <a:lnTo>
                  <a:pt x="3982" y="698"/>
                </a:lnTo>
                <a:lnTo>
                  <a:pt x="3984" y="696"/>
                </a:lnTo>
                <a:lnTo>
                  <a:pt x="3984" y="696"/>
                </a:lnTo>
                <a:lnTo>
                  <a:pt x="3984" y="686"/>
                </a:lnTo>
                <a:lnTo>
                  <a:pt x="3984" y="678"/>
                </a:lnTo>
                <a:lnTo>
                  <a:pt x="3986" y="658"/>
                </a:lnTo>
                <a:lnTo>
                  <a:pt x="3986" y="650"/>
                </a:lnTo>
                <a:lnTo>
                  <a:pt x="3986" y="642"/>
                </a:lnTo>
                <a:lnTo>
                  <a:pt x="3984" y="632"/>
                </a:lnTo>
                <a:lnTo>
                  <a:pt x="3978" y="622"/>
                </a:lnTo>
                <a:lnTo>
                  <a:pt x="3978" y="622"/>
                </a:lnTo>
                <a:lnTo>
                  <a:pt x="3966" y="622"/>
                </a:lnTo>
                <a:lnTo>
                  <a:pt x="3956" y="622"/>
                </a:lnTo>
                <a:lnTo>
                  <a:pt x="3944" y="620"/>
                </a:lnTo>
                <a:lnTo>
                  <a:pt x="3930" y="622"/>
                </a:lnTo>
                <a:lnTo>
                  <a:pt x="3930" y="622"/>
                </a:lnTo>
                <a:lnTo>
                  <a:pt x="3926" y="624"/>
                </a:lnTo>
                <a:lnTo>
                  <a:pt x="3922" y="626"/>
                </a:lnTo>
                <a:lnTo>
                  <a:pt x="3922" y="626"/>
                </a:lnTo>
                <a:lnTo>
                  <a:pt x="3902" y="628"/>
                </a:lnTo>
                <a:lnTo>
                  <a:pt x="3880" y="628"/>
                </a:lnTo>
                <a:lnTo>
                  <a:pt x="3838" y="624"/>
                </a:lnTo>
                <a:lnTo>
                  <a:pt x="3838" y="624"/>
                </a:lnTo>
                <a:lnTo>
                  <a:pt x="3808" y="622"/>
                </a:lnTo>
                <a:lnTo>
                  <a:pt x="3792" y="622"/>
                </a:lnTo>
                <a:lnTo>
                  <a:pt x="3774" y="624"/>
                </a:lnTo>
                <a:lnTo>
                  <a:pt x="3774" y="624"/>
                </a:lnTo>
                <a:lnTo>
                  <a:pt x="3766" y="634"/>
                </a:lnTo>
                <a:lnTo>
                  <a:pt x="3760" y="644"/>
                </a:lnTo>
                <a:lnTo>
                  <a:pt x="3760" y="644"/>
                </a:lnTo>
                <a:lnTo>
                  <a:pt x="3764" y="650"/>
                </a:lnTo>
                <a:lnTo>
                  <a:pt x="3766" y="658"/>
                </a:lnTo>
                <a:lnTo>
                  <a:pt x="3768" y="664"/>
                </a:lnTo>
                <a:lnTo>
                  <a:pt x="3768" y="670"/>
                </a:lnTo>
                <a:lnTo>
                  <a:pt x="3768" y="670"/>
                </a:lnTo>
                <a:lnTo>
                  <a:pt x="3766" y="674"/>
                </a:lnTo>
                <a:lnTo>
                  <a:pt x="3764" y="676"/>
                </a:lnTo>
                <a:lnTo>
                  <a:pt x="3764" y="676"/>
                </a:lnTo>
                <a:lnTo>
                  <a:pt x="3766" y="684"/>
                </a:lnTo>
                <a:lnTo>
                  <a:pt x="3770" y="692"/>
                </a:lnTo>
                <a:lnTo>
                  <a:pt x="3772" y="702"/>
                </a:lnTo>
                <a:lnTo>
                  <a:pt x="3772" y="706"/>
                </a:lnTo>
                <a:lnTo>
                  <a:pt x="3770" y="712"/>
                </a:lnTo>
                <a:lnTo>
                  <a:pt x="3770" y="712"/>
                </a:lnTo>
                <a:lnTo>
                  <a:pt x="3754" y="712"/>
                </a:lnTo>
                <a:lnTo>
                  <a:pt x="3754" y="712"/>
                </a:lnTo>
                <a:lnTo>
                  <a:pt x="3756" y="716"/>
                </a:lnTo>
                <a:lnTo>
                  <a:pt x="3756" y="722"/>
                </a:lnTo>
                <a:lnTo>
                  <a:pt x="3754" y="726"/>
                </a:lnTo>
                <a:lnTo>
                  <a:pt x="3754" y="730"/>
                </a:lnTo>
                <a:lnTo>
                  <a:pt x="3754" y="730"/>
                </a:lnTo>
                <a:lnTo>
                  <a:pt x="3756" y="734"/>
                </a:lnTo>
                <a:lnTo>
                  <a:pt x="3760" y="738"/>
                </a:lnTo>
                <a:lnTo>
                  <a:pt x="3760" y="742"/>
                </a:lnTo>
                <a:lnTo>
                  <a:pt x="3758" y="744"/>
                </a:lnTo>
                <a:lnTo>
                  <a:pt x="3756" y="746"/>
                </a:lnTo>
                <a:lnTo>
                  <a:pt x="3756" y="746"/>
                </a:lnTo>
                <a:lnTo>
                  <a:pt x="3760" y="752"/>
                </a:lnTo>
                <a:lnTo>
                  <a:pt x="3764" y="758"/>
                </a:lnTo>
                <a:lnTo>
                  <a:pt x="3764" y="766"/>
                </a:lnTo>
                <a:lnTo>
                  <a:pt x="3762" y="770"/>
                </a:lnTo>
                <a:lnTo>
                  <a:pt x="3760" y="772"/>
                </a:lnTo>
                <a:lnTo>
                  <a:pt x="3760" y="772"/>
                </a:lnTo>
                <a:lnTo>
                  <a:pt x="3762" y="776"/>
                </a:lnTo>
                <a:lnTo>
                  <a:pt x="3766" y="778"/>
                </a:lnTo>
                <a:lnTo>
                  <a:pt x="3772" y="780"/>
                </a:lnTo>
                <a:lnTo>
                  <a:pt x="3774" y="782"/>
                </a:lnTo>
                <a:lnTo>
                  <a:pt x="3774" y="782"/>
                </a:lnTo>
                <a:lnTo>
                  <a:pt x="3774" y="828"/>
                </a:lnTo>
                <a:lnTo>
                  <a:pt x="3774" y="846"/>
                </a:lnTo>
                <a:lnTo>
                  <a:pt x="3774" y="862"/>
                </a:lnTo>
                <a:lnTo>
                  <a:pt x="3774" y="862"/>
                </a:lnTo>
                <a:lnTo>
                  <a:pt x="3704" y="868"/>
                </a:lnTo>
                <a:lnTo>
                  <a:pt x="3626" y="870"/>
                </a:lnTo>
                <a:lnTo>
                  <a:pt x="3550" y="870"/>
                </a:lnTo>
                <a:lnTo>
                  <a:pt x="3484" y="866"/>
                </a:lnTo>
                <a:lnTo>
                  <a:pt x="3484" y="866"/>
                </a:lnTo>
                <a:lnTo>
                  <a:pt x="3460" y="870"/>
                </a:lnTo>
                <a:lnTo>
                  <a:pt x="3436" y="870"/>
                </a:lnTo>
                <a:lnTo>
                  <a:pt x="3390" y="870"/>
                </a:lnTo>
                <a:lnTo>
                  <a:pt x="3344" y="870"/>
                </a:lnTo>
                <a:lnTo>
                  <a:pt x="3298" y="870"/>
                </a:lnTo>
                <a:lnTo>
                  <a:pt x="3298" y="870"/>
                </a:lnTo>
                <a:lnTo>
                  <a:pt x="3308" y="788"/>
                </a:lnTo>
                <a:lnTo>
                  <a:pt x="3318" y="704"/>
                </a:lnTo>
                <a:lnTo>
                  <a:pt x="3318" y="704"/>
                </a:lnTo>
                <a:lnTo>
                  <a:pt x="3332" y="696"/>
                </a:lnTo>
                <a:lnTo>
                  <a:pt x="3346" y="688"/>
                </a:lnTo>
                <a:lnTo>
                  <a:pt x="3360" y="680"/>
                </a:lnTo>
                <a:lnTo>
                  <a:pt x="3374" y="672"/>
                </a:lnTo>
                <a:lnTo>
                  <a:pt x="3374" y="672"/>
                </a:lnTo>
                <a:lnTo>
                  <a:pt x="3372" y="670"/>
                </a:lnTo>
                <a:lnTo>
                  <a:pt x="3368" y="668"/>
                </a:lnTo>
                <a:lnTo>
                  <a:pt x="3356" y="668"/>
                </a:lnTo>
                <a:lnTo>
                  <a:pt x="3356" y="668"/>
                </a:lnTo>
                <a:lnTo>
                  <a:pt x="3356" y="660"/>
                </a:lnTo>
                <a:lnTo>
                  <a:pt x="3354" y="652"/>
                </a:lnTo>
                <a:lnTo>
                  <a:pt x="3354" y="652"/>
                </a:lnTo>
                <a:lnTo>
                  <a:pt x="3346" y="654"/>
                </a:lnTo>
                <a:lnTo>
                  <a:pt x="3338" y="652"/>
                </a:lnTo>
                <a:lnTo>
                  <a:pt x="3330" y="648"/>
                </a:lnTo>
                <a:lnTo>
                  <a:pt x="3324" y="642"/>
                </a:lnTo>
                <a:lnTo>
                  <a:pt x="3324" y="642"/>
                </a:lnTo>
                <a:lnTo>
                  <a:pt x="3326" y="622"/>
                </a:lnTo>
                <a:lnTo>
                  <a:pt x="3330" y="600"/>
                </a:lnTo>
                <a:lnTo>
                  <a:pt x="3342" y="556"/>
                </a:lnTo>
                <a:lnTo>
                  <a:pt x="3354" y="514"/>
                </a:lnTo>
                <a:lnTo>
                  <a:pt x="3360" y="494"/>
                </a:lnTo>
                <a:lnTo>
                  <a:pt x="3364" y="476"/>
                </a:lnTo>
                <a:lnTo>
                  <a:pt x="3364" y="476"/>
                </a:lnTo>
                <a:lnTo>
                  <a:pt x="3370" y="462"/>
                </a:lnTo>
                <a:lnTo>
                  <a:pt x="3374" y="448"/>
                </a:lnTo>
                <a:lnTo>
                  <a:pt x="3384" y="414"/>
                </a:lnTo>
                <a:lnTo>
                  <a:pt x="3394" y="378"/>
                </a:lnTo>
                <a:lnTo>
                  <a:pt x="3400" y="360"/>
                </a:lnTo>
                <a:lnTo>
                  <a:pt x="3406" y="342"/>
                </a:lnTo>
                <a:lnTo>
                  <a:pt x="3406" y="342"/>
                </a:lnTo>
                <a:lnTo>
                  <a:pt x="3412" y="318"/>
                </a:lnTo>
                <a:lnTo>
                  <a:pt x="3418" y="290"/>
                </a:lnTo>
                <a:lnTo>
                  <a:pt x="3428" y="262"/>
                </a:lnTo>
                <a:lnTo>
                  <a:pt x="3436" y="234"/>
                </a:lnTo>
                <a:lnTo>
                  <a:pt x="3436" y="234"/>
                </a:lnTo>
                <a:lnTo>
                  <a:pt x="3440" y="234"/>
                </a:lnTo>
                <a:lnTo>
                  <a:pt x="3442" y="236"/>
                </a:lnTo>
                <a:lnTo>
                  <a:pt x="3442" y="236"/>
                </a:lnTo>
                <a:lnTo>
                  <a:pt x="3440" y="222"/>
                </a:lnTo>
                <a:lnTo>
                  <a:pt x="3440" y="216"/>
                </a:lnTo>
                <a:lnTo>
                  <a:pt x="3440" y="212"/>
                </a:lnTo>
                <a:lnTo>
                  <a:pt x="3440" y="212"/>
                </a:lnTo>
                <a:lnTo>
                  <a:pt x="3436" y="210"/>
                </a:lnTo>
                <a:lnTo>
                  <a:pt x="3432" y="210"/>
                </a:lnTo>
                <a:lnTo>
                  <a:pt x="3432" y="210"/>
                </a:lnTo>
                <a:lnTo>
                  <a:pt x="3428" y="220"/>
                </a:lnTo>
                <a:lnTo>
                  <a:pt x="3424" y="222"/>
                </a:lnTo>
                <a:lnTo>
                  <a:pt x="3418" y="224"/>
                </a:lnTo>
                <a:lnTo>
                  <a:pt x="3418" y="224"/>
                </a:lnTo>
                <a:lnTo>
                  <a:pt x="3418" y="226"/>
                </a:lnTo>
                <a:lnTo>
                  <a:pt x="3420" y="226"/>
                </a:lnTo>
                <a:lnTo>
                  <a:pt x="3422" y="228"/>
                </a:lnTo>
                <a:lnTo>
                  <a:pt x="3424" y="230"/>
                </a:lnTo>
                <a:lnTo>
                  <a:pt x="3424" y="230"/>
                </a:lnTo>
                <a:lnTo>
                  <a:pt x="3386" y="362"/>
                </a:lnTo>
                <a:lnTo>
                  <a:pt x="3364" y="428"/>
                </a:lnTo>
                <a:lnTo>
                  <a:pt x="3342" y="494"/>
                </a:lnTo>
                <a:lnTo>
                  <a:pt x="3342" y="494"/>
                </a:lnTo>
                <a:lnTo>
                  <a:pt x="3340" y="488"/>
                </a:lnTo>
                <a:lnTo>
                  <a:pt x="3338" y="480"/>
                </a:lnTo>
                <a:lnTo>
                  <a:pt x="3340" y="466"/>
                </a:lnTo>
                <a:lnTo>
                  <a:pt x="3340" y="450"/>
                </a:lnTo>
                <a:lnTo>
                  <a:pt x="3340" y="442"/>
                </a:lnTo>
                <a:lnTo>
                  <a:pt x="3338" y="430"/>
                </a:lnTo>
                <a:lnTo>
                  <a:pt x="3338" y="430"/>
                </a:lnTo>
                <a:lnTo>
                  <a:pt x="3344" y="430"/>
                </a:lnTo>
                <a:lnTo>
                  <a:pt x="3344" y="430"/>
                </a:lnTo>
                <a:lnTo>
                  <a:pt x="3344" y="424"/>
                </a:lnTo>
                <a:lnTo>
                  <a:pt x="3344" y="420"/>
                </a:lnTo>
                <a:lnTo>
                  <a:pt x="3342" y="418"/>
                </a:lnTo>
                <a:lnTo>
                  <a:pt x="3342" y="418"/>
                </a:lnTo>
                <a:lnTo>
                  <a:pt x="3340" y="418"/>
                </a:lnTo>
                <a:lnTo>
                  <a:pt x="3338" y="418"/>
                </a:lnTo>
                <a:lnTo>
                  <a:pt x="3336" y="420"/>
                </a:lnTo>
                <a:lnTo>
                  <a:pt x="3334" y="420"/>
                </a:lnTo>
                <a:lnTo>
                  <a:pt x="3334" y="420"/>
                </a:lnTo>
                <a:lnTo>
                  <a:pt x="3332" y="416"/>
                </a:lnTo>
                <a:lnTo>
                  <a:pt x="3330" y="412"/>
                </a:lnTo>
                <a:lnTo>
                  <a:pt x="3330" y="408"/>
                </a:lnTo>
                <a:lnTo>
                  <a:pt x="3332" y="404"/>
                </a:lnTo>
                <a:lnTo>
                  <a:pt x="3332" y="404"/>
                </a:lnTo>
                <a:lnTo>
                  <a:pt x="3336" y="408"/>
                </a:lnTo>
                <a:lnTo>
                  <a:pt x="3338" y="410"/>
                </a:lnTo>
                <a:lnTo>
                  <a:pt x="3340" y="414"/>
                </a:lnTo>
                <a:lnTo>
                  <a:pt x="3340" y="414"/>
                </a:lnTo>
                <a:lnTo>
                  <a:pt x="3342" y="404"/>
                </a:lnTo>
                <a:lnTo>
                  <a:pt x="3340" y="394"/>
                </a:lnTo>
                <a:lnTo>
                  <a:pt x="3338" y="384"/>
                </a:lnTo>
                <a:lnTo>
                  <a:pt x="3332" y="376"/>
                </a:lnTo>
                <a:lnTo>
                  <a:pt x="3324" y="370"/>
                </a:lnTo>
                <a:lnTo>
                  <a:pt x="3316" y="368"/>
                </a:lnTo>
                <a:lnTo>
                  <a:pt x="3304" y="366"/>
                </a:lnTo>
                <a:lnTo>
                  <a:pt x="3292" y="370"/>
                </a:lnTo>
                <a:lnTo>
                  <a:pt x="3292" y="370"/>
                </a:lnTo>
                <a:lnTo>
                  <a:pt x="3292" y="380"/>
                </a:lnTo>
                <a:lnTo>
                  <a:pt x="3292" y="390"/>
                </a:lnTo>
                <a:lnTo>
                  <a:pt x="3292" y="402"/>
                </a:lnTo>
                <a:lnTo>
                  <a:pt x="3296" y="406"/>
                </a:lnTo>
                <a:lnTo>
                  <a:pt x="3298" y="408"/>
                </a:lnTo>
                <a:lnTo>
                  <a:pt x="3298" y="408"/>
                </a:lnTo>
                <a:lnTo>
                  <a:pt x="3300" y="406"/>
                </a:lnTo>
                <a:lnTo>
                  <a:pt x="3302" y="404"/>
                </a:lnTo>
                <a:lnTo>
                  <a:pt x="3302" y="402"/>
                </a:lnTo>
                <a:lnTo>
                  <a:pt x="3302" y="400"/>
                </a:lnTo>
                <a:lnTo>
                  <a:pt x="3302" y="400"/>
                </a:lnTo>
                <a:lnTo>
                  <a:pt x="3308" y="400"/>
                </a:lnTo>
                <a:lnTo>
                  <a:pt x="3312" y="400"/>
                </a:lnTo>
                <a:lnTo>
                  <a:pt x="3318" y="404"/>
                </a:lnTo>
                <a:lnTo>
                  <a:pt x="3318" y="404"/>
                </a:lnTo>
                <a:lnTo>
                  <a:pt x="3316" y="410"/>
                </a:lnTo>
                <a:lnTo>
                  <a:pt x="3314" y="414"/>
                </a:lnTo>
                <a:lnTo>
                  <a:pt x="3308" y="416"/>
                </a:lnTo>
                <a:lnTo>
                  <a:pt x="3302" y="416"/>
                </a:lnTo>
                <a:lnTo>
                  <a:pt x="3302" y="416"/>
                </a:lnTo>
                <a:lnTo>
                  <a:pt x="3300" y="420"/>
                </a:lnTo>
                <a:lnTo>
                  <a:pt x="3300" y="424"/>
                </a:lnTo>
                <a:lnTo>
                  <a:pt x="3302" y="428"/>
                </a:lnTo>
                <a:lnTo>
                  <a:pt x="3306" y="430"/>
                </a:lnTo>
                <a:lnTo>
                  <a:pt x="3306" y="430"/>
                </a:lnTo>
                <a:lnTo>
                  <a:pt x="3302" y="436"/>
                </a:lnTo>
                <a:lnTo>
                  <a:pt x="3298" y="444"/>
                </a:lnTo>
                <a:lnTo>
                  <a:pt x="3294" y="462"/>
                </a:lnTo>
                <a:lnTo>
                  <a:pt x="3292" y="470"/>
                </a:lnTo>
                <a:lnTo>
                  <a:pt x="3288" y="478"/>
                </a:lnTo>
                <a:lnTo>
                  <a:pt x="3284" y="484"/>
                </a:lnTo>
                <a:lnTo>
                  <a:pt x="3278" y="488"/>
                </a:lnTo>
                <a:lnTo>
                  <a:pt x="3278" y="488"/>
                </a:lnTo>
                <a:lnTo>
                  <a:pt x="3272" y="486"/>
                </a:lnTo>
                <a:lnTo>
                  <a:pt x="3266" y="482"/>
                </a:lnTo>
                <a:lnTo>
                  <a:pt x="3262" y="478"/>
                </a:lnTo>
                <a:lnTo>
                  <a:pt x="3254" y="476"/>
                </a:lnTo>
                <a:lnTo>
                  <a:pt x="3254" y="476"/>
                </a:lnTo>
                <a:lnTo>
                  <a:pt x="3254" y="464"/>
                </a:lnTo>
                <a:lnTo>
                  <a:pt x="3248" y="458"/>
                </a:lnTo>
                <a:lnTo>
                  <a:pt x="3248" y="458"/>
                </a:lnTo>
                <a:lnTo>
                  <a:pt x="3246" y="458"/>
                </a:lnTo>
                <a:lnTo>
                  <a:pt x="3244" y="458"/>
                </a:lnTo>
                <a:lnTo>
                  <a:pt x="3240" y="460"/>
                </a:lnTo>
                <a:lnTo>
                  <a:pt x="3238" y="460"/>
                </a:lnTo>
                <a:lnTo>
                  <a:pt x="3238" y="460"/>
                </a:lnTo>
                <a:lnTo>
                  <a:pt x="3236" y="456"/>
                </a:lnTo>
                <a:lnTo>
                  <a:pt x="3232" y="454"/>
                </a:lnTo>
                <a:lnTo>
                  <a:pt x="3232" y="454"/>
                </a:lnTo>
                <a:lnTo>
                  <a:pt x="3232" y="446"/>
                </a:lnTo>
                <a:lnTo>
                  <a:pt x="3234" y="442"/>
                </a:lnTo>
                <a:lnTo>
                  <a:pt x="3236" y="436"/>
                </a:lnTo>
                <a:lnTo>
                  <a:pt x="3236" y="436"/>
                </a:lnTo>
                <a:lnTo>
                  <a:pt x="3240" y="438"/>
                </a:lnTo>
                <a:lnTo>
                  <a:pt x="3244" y="438"/>
                </a:lnTo>
                <a:lnTo>
                  <a:pt x="3248" y="434"/>
                </a:lnTo>
                <a:lnTo>
                  <a:pt x="3248" y="432"/>
                </a:lnTo>
                <a:lnTo>
                  <a:pt x="3248" y="428"/>
                </a:lnTo>
                <a:lnTo>
                  <a:pt x="3248" y="424"/>
                </a:lnTo>
                <a:lnTo>
                  <a:pt x="3244" y="424"/>
                </a:lnTo>
                <a:lnTo>
                  <a:pt x="3240" y="424"/>
                </a:lnTo>
                <a:lnTo>
                  <a:pt x="3240" y="424"/>
                </a:lnTo>
                <a:lnTo>
                  <a:pt x="3236" y="424"/>
                </a:lnTo>
                <a:lnTo>
                  <a:pt x="3236" y="426"/>
                </a:lnTo>
                <a:lnTo>
                  <a:pt x="3234" y="432"/>
                </a:lnTo>
                <a:lnTo>
                  <a:pt x="3232" y="438"/>
                </a:lnTo>
                <a:lnTo>
                  <a:pt x="3230" y="440"/>
                </a:lnTo>
                <a:lnTo>
                  <a:pt x="3228" y="440"/>
                </a:lnTo>
                <a:lnTo>
                  <a:pt x="3228" y="440"/>
                </a:lnTo>
                <a:lnTo>
                  <a:pt x="3222" y="438"/>
                </a:lnTo>
                <a:lnTo>
                  <a:pt x="3220" y="434"/>
                </a:lnTo>
                <a:lnTo>
                  <a:pt x="3218" y="430"/>
                </a:lnTo>
                <a:lnTo>
                  <a:pt x="3218" y="426"/>
                </a:lnTo>
                <a:lnTo>
                  <a:pt x="3222" y="414"/>
                </a:lnTo>
                <a:lnTo>
                  <a:pt x="3222" y="408"/>
                </a:lnTo>
                <a:lnTo>
                  <a:pt x="3222" y="400"/>
                </a:lnTo>
                <a:lnTo>
                  <a:pt x="3222" y="400"/>
                </a:lnTo>
                <a:lnTo>
                  <a:pt x="3218" y="404"/>
                </a:lnTo>
                <a:lnTo>
                  <a:pt x="3216" y="408"/>
                </a:lnTo>
                <a:lnTo>
                  <a:pt x="3214" y="420"/>
                </a:lnTo>
                <a:lnTo>
                  <a:pt x="3212" y="430"/>
                </a:lnTo>
                <a:lnTo>
                  <a:pt x="3210" y="436"/>
                </a:lnTo>
                <a:lnTo>
                  <a:pt x="3206" y="438"/>
                </a:lnTo>
                <a:lnTo>
                  <a:pt x="3206" y="438"/>
                </a:lnTo>
                <a:lnTo>
                  <a:pt x="3204" y="438"/>
                </a:lnTo>
                <a:lnTo>
                  <a:pt x="3204" y="436"/>
                </a:lnTo>
                <a:lnTo>
                  <a:pt x="3202" y="430"/>
                </a:lnTo>
                <a:lnTo>
                  <a:pt x="3202" y="424"/>
                </a:lnTo>
                <a:lnTo>
                  <a:pt x="3204" y="422"/>
                </a:lnTo>
                <a:lnTo>
                  <a:pt x="3206" y="422"/>
                </a:lnTo>
                <a:lnTo>
                  <a:pt x="3206" y="422"/>
                </a:lnTo>
                <a:lnTo>
                  <a:pt x="3214" y="310"/>
                </a:lnTo>
                <a:lnTo>
                  <a:pt x="3218" y="252"/>
                </a:lnTo>
                <a:lnTo>
                  <a:pt x="3224" y="192"/>
                </a:lnTo>
                <a:lnTo>
                  <a:pt x="3224" y="192"/>
                </a:lnTo>
                <a:lnTo>
                  <a:pt x="3228" y="156"/>
                </a:lnTo>
                <a:lnTo>
                  <a:pt x="3232" y="138"/>
                </a:lnTo>
                <a:lnTo>
                  <a:pt x="3238" y="120"/>
                </a:lnTo>
                <a:lnTo>
                  <a:pt x="3238" y="120"/>
                </a:lnTo>
                <a:lnTo>
                  <a:pt x="3238" y="124"/>
                </a:lnTo>
                <a:lnTo>
                  <a:pt x="3238" y="128"/>
                </a:lnTo>
                <a:lnTo>
                  <a:pt x="3240" y="132"/>
                </a:lnTo>
                <a:lnTo>
                  <a:pt x="3240" y="138"/>
                </a:lnTo>
                <a:lnTo>
                  <a:pt x="3240" y="138"/>
                </a:lnTo>
                <a:lnTo>
                  <a:pt x="3242" y="140"/>
                </a:lnTo>
                <a:lnTo>
                  <a:pt x="3246" y="142"/>
                </a:lnTo>
                <a:lnTo>
                  <a:pt x="3254" y="142"/>
                </a:lnTo>
                <a:lnTo>
                  <a:pt x="3274" y="142"/>
                </a:lnTo>
                <a:lnTo>
                  <a:pt x="3274" y="142"/>
                </a:lnTo>
                <a:lnTo>
                  <a:pt x="3274" y="146"/>
                </a:lnTo>
                <a:lnTo>
                  <a:pt x="3276" y="148"/>
                </a:lnTo>
                <a:lnTo>
                  <a:pt x="3278" y="150"/>
                </a:lnTo>
                <a:lnTo>
                  <a:pt x="3280" y="152"/>
                </a:lnTo>
                <a:lnTo>
                  <a:pt x="3280" y="152"/>
                </a:lnTo>
                <a:lnTo>
                  <a:pt x="3282" y="146"/>
                </a:lnTo>
                <a:lnTo>
                  <a:pt x="3284" y="138"/>
                </a:lnTo>
                <a:lnTo>
                  <a:pt x="3282" y="130"/>
                </a:lnTo>
                <a:lnTo>
                  <a:pt x="3280" y="122"/>
                </a:lnTo>
                <a:lnTo>
                  <a:pt x="3272" y="108"/>
                </a:lnTo>
                <a:lnTo>
                  <a:pt x="3264" y="94"/>
                </a:lnTo>
                <a:lnTo>
                  <a:pt x="3264" y="94"/>
                </a:lnTo>
                <a:lnTo>
                  <a:pt x="3266" y="74"/>
                </a:lnTo>
                <a:lnTo>
                  <a:pt x="3266" y="64"/>
                </a:lnTo>
                <a:lnTo>
                  <a:pt x="3264" y="50"/>
                </a:lnTo>
                <a:lnTo>
                  <a:pt x="3264" y="50"/>
                </a:lnTo>
                <a:lnTo>
                  <a:pt x="3268" y="48"/>
                </a:lnTo>
                <a:lnTo>
                  <a:pt x="3270" y="48"/>
                </a:lnTo>
                <a:lnTo>
                  <a:pt x="3274" y="46"/>
                </a:lnTo>
                <a:lnTo>
                  <a:pt x="3274" y="46"/>
                </a:lnTo>
                <a:lnTo>
                  <a:pt x="3278" y="52"/>
                </a:lnTo>
                <a:lnTo>
                  <a:pt x="3280" y="56"/>
                </a:lnTo>
                <a:lnTo>
                  <a:pt x="3280" y="70"/>
                </a:lnTo>
                <a:lnTo>
                  <a:pt x="3280" y="76"/>
                </a:lnTo>
                <a:lnTo>
                  <a:pt x="3282" y="80"/>
                </a:lnTo>
                <a:lnTo>
                  <a:pt x="3286" y="80"/>
                </a:lnTo>
                <a:lnTo>
                  <a:pt x="3294" y="80"/>
                </a:lnTo>
                <a:lnTo>
                  <a:pt x="3294" y="80"/>
                </a:lnTo>
                <a:lnTo>
                  <a:pt x="3292" y="66"/>
                </a:lnTo>
                <a:lnTo>
                  <a:pt x="3288" y="54"/>
                </a:lnTo>
                <a:lnTo>
                  <a:pt x="3284" y="42"/>
                </a:lnTo>
                <a:lnTo>
                  <a:pt x="3278" y="34"/>
                </a:lnTo>
                <a:lnTo>
                  <a:pt x="3266" y="16"/>
                </a:lnTo>
                <a:lnTo>
                  <a:pt x="3250" y="0"/>
                </a:lnTo>
                <a:lnTo>
                  <a:pt x="3250" y="0"/>
                </a:lnTo>
                <a:lnTo>
                  <a:pt x="3240" y="2"/>
                </a:lnTo>
                <a:lnTo>
                  <a:pt x="3230" y="0"/>
                </a:lnTo>
                <a:lnTo>
                  <a:pt x="3230" y="0"/>
                </a:lnTo>
                <a:lnTo>
                  <a:pt x="3218" y="22"/>
                </a:lnTo>
                <a:lnTo>
                  <a:pt x="3204" y="42"/>
                </a:lnTo>
                <a:lnTo>
                  <a:pt x="3204" y="42"/>
                </a:lnTo>
                <a:lnTo>
                  <a:pt x="3200" y="38"/>
                </a:lnTo>
                <a:lnTo>
                  <a:pt x="3198" y="34"/>
                </a:lnTo>
                <a:lnTo>
                  <a:pt x="3198" y="30"/>
                </a:lnTo>
                <a:lnTo>
                  <a:pt x="3198" y="26"/>
                </a:lnTo>
                <a:lnTo>
                  <a:pt x="3200" y="16"/>
                </a:lnTo>
                <a:lnTo>
                  <a:pt x="3200" y="10"/>
                </a:lnTo>
                <a:lnTo>
                  <a:pt x="3198" y="6"/>
                </a:lnTo>
                <a:lnTo>
                  <a:pt x="3198" y="6"/>
                </a:lnTo>
                <a:lnTo>
                  <a:pt x="3188" y="26"/>
                </a:lnTo>
                <a:lnTo>
                  <a:pt x="3178" y="48"/>
                </a:lnTo>
                <a:lnTo>
                  <a:pt x="3172" y="70"/>
                </a:lnTo>
                <a:lnTo>
                  <a:pt x="3170" y="82"/>
                </a:lnTo>
                <a:lnTo>
                  <a:pt x="3170" y="94"/>
                </a:lnTo>
                <a:lnTo>
                  <a:pt x="3170" y="94"/>
                </a:lnTo>
                <a:lnTo>
                  <a:pt x="3168" y="94"/>
                </a:lnTo>
                <a:lnTo>
                  <a:pt x="3166" y="96"/>
                </a:lnTo>
                <a:lnTo>
                  <a:pt x="3164" y="98"/>
                </a:lnTo>
                <a:lnTo>
                  <a:pt x="3160" y="98"/>
                </a:lnTo>
                <a:lnTo>
                  <a:pt x="3160" y="98"/>
                </a:lnTo>
                <a:lnTo>
                  <a:pt x="3162" y="102"/>
                </a:lnTo>
                <a:lnTo>
                  <a:pt x="3162" y="106"/>
                </a:lnTo>
                <a:lnTo>
                  <a:pt x="3164" y="108"/>
                </a:lnTo>
                <a:lnTo>
                  <a:pt x="3164" y="112"/>
                </a:lnTo>
                <a:lnTo>
                  <a:pt x="3164" y="112"/>
                </a:lnTo>
                <a:lnTo>
                  <a:pt x="3156" y="114"/>
                </a:lnTo>
                <a:lnTo>
                  <a:pt x="3148" y="118"/>
                </a:lnTo>
                <a:lnTo>
                  <a:pt x="3142" y="122"/>
                </a:lnTo>
                <a:lnTo>
                  <a:pt x="3138" y="128"/>
                </a:lnTo>
                <a:lnTo>
                  <a:pt x="3136" y="134"/>
                </a:lnTo>
                <a:lnTo>
                  <a:pt x="3138" y="140"/>
                </a:lnTo>
                <a:lnTo>
                  <a:pt x="3144" y="144"/>
                </a:lnTo>
                <a:lnTo>
                  <a:pt x="3152" y="146"/>
                </a:lnTo>
                <a:lnTo>
                  <a:pt x="3152" y="146"/>
                </a:lnTo>
                <a:lnTo>
                  <a:pt x="3154" y="150"/>
                </a:lnTo>
                <a:lnTo>
                  <a:pt x="3154" y="152"/>
                </a:lnTo>
                <a:lnTo>
                  <a:pt x="3152" y="156"/>
                </a:lnTo>
                <a:lnTo>
                  <a:pt x="3154" y="158"/>
                </a:lnTo>
                <a:lnTo>
                  <a:pt x="3154" y="158"/>
                </a:lnTo>
                <a:lnTo>
                  <a:pt x="3166" y="152"/>
                </a:lnTo>
                <a:lnTo>
                  <a:pt x="3174" y="144"/>
                </a:lnTo>
                <a:lnTo>
                  <a:pt x="3178" y="134"/>
                </a:lnTo>
                <a:lnTo>
                  <a:pt x="3180" y="118"/>
                </a:lnTo>
                <a:lnTo>
                  <a:pt x="3180" y="118"/>
                </a:lnTo>
                <a:lnTo>
                  <a:pt x="3186" y="116"/>
                </a:lnTo>
                <a:lnTo>
                  <a:pt x="3190" y="114"/>
                </a:lnTo>
                <a:lnTo>
                  <a:pt x="3194" y="110"/>
                </a:lnTo>
                <a:lnTo>
                  <a:pt x="3196" y="104"/>
                </a:lnTo>
                <a:lnTo>
                  <a:pt x="3200" y="94"/>
                </a:lnTo>
                <a:lnTo>
                  <a:pt x="3204" y="90"/>
                </a:lnTo>
                <a:lnTo>
                  <a:pt x="3210" y="88"/>
                </a:lnTo>
                <a:lnTo>
                  <a:pt x="3210" y="88"/>
                </a:lnTo>
                <a:lnTo>
                  <a:pt x="3212" y="104"/>
                </a:lnTo>
                <a:lnTo>
                  <a:pt x="3212" y="122"/>
                </a:lnTo>
                <a:lnTo>
                  <a:pt x="3208" y="158"/>
                </a:lnTo>
                <a:lnTo>
                  <a:pt x="3202" y="194"/>
                </a:lnTo>
                <a:lnTo>
                  <a:pt x="3198" y="228"/>
                </a:lnTo>
                <a:lnTo>
                  <a:pt x="3198" y="228"/>
                </a:lnTo>
                <a:lnTo>
                  <a:pt x="3190" y="234"/>
                </a:lnTo>
                <a:lnTo>
                  <a:pt x="3182" y="242"/>
                </a:lnTo>
                <a:lnTo>
                  <a:pt x="3176" y="252"/>
                </a:lnTo>
                <a:lnTo>
                  <a:pt x="3170" y="264"/>
                </a:lnTo>
                <a:lnTo>
                  <a:pt x="3170" y="264"/>
                </a:lnTo>
                <a:lnTo>
                  <a:pt x="3176" y="268"/>
                </a:lnTo>
                <a:lnTo>
                  <a:pt x="3180" y="272"/>
                </a:lnTo>
                <a:lnTo>
                  <a:pt x="3180" y="272"/>
                </a:lnTo>
                <a:lnTo>
                  <a:pt x="3172" y="318"/>
                </a:lnTo>
                <a:lnTo>
                  <a:pt x="3162" y="368"/>
                </a:lnTo>
                <a:lnTo>
                  <a:pt x="3152" y="418"/>
                </a:lnTo>
                <a:lnTo>
                  <a:pt x="3144" y="466"/>
                </a:lnTo>
                <a:lnTo>
                  <a:pt x="3144" y="466"/>
                </a:lnTo>
                <a:lnTo>
                  <a:pt x="3140" y="460"/>
                </a:lnTo>
                <a:lnTo>
                  <a:pt x="3136" y="452"/>
                </a:lnTo>
                <a:lnTo>
                  <a:pt x="3134" y="434"/>
                </a:lnTo>
                <a:lnTo>
                  <a:pt x="3134" y="414"/>
                </a:lnTo>
                <a:lnTo>
                  <a:pt x="3132" y="392"/>
                </a:lnTo>
                <a:lnTo>
                  <a:pt x="3132" y="392"/>
                </a:lnTo>
                <a:lnTo>
                  <a:pt x="3124" y="326"/>
                </a:lnTo>
                <a:lnTo>
                  <a:pt x="3118" y="254"/>
                </a:lnTo>
                <a:lnTo>
                  <a:pt x="3118" y="254"/>
                </a:lnTo>
                <a:lnTo>
                  <a:pt x="3124" y="254"/>
                </a:lnTo>
                <a:lnTo>
                  <a:pt x="3124" y="254"/>
                </a:lnTo>
                <a:lnTo>
                  <a:pt x="3124" y="248"/>
                </a:lnTo>
                <a:lnTo>
                  <a:pt x="3122" y="242"/>
                </a:lnTo>
                <a:lnTo>
                  <a:pt x="3118" y="232"/>
                </a:lnTo>
                <a:lnTo>
                  <a:pt x="3114" y="222"/>
                </a:lnTo>
                <a:lnTo>
                  <a:pt x="3110" y="210"/>
                </a:lnTo>
                <a:lnTo>
                  <a:pt x="3110" y="210"/>
                </a:lnTo>
                <a:lnTo>
                  <a:pt x="3104" y="216"/>
                </a:lnTo>
                <a:lnTo>
                  <a:pt x="3100" y="222"/>
                </a:lnTo>
                <a:lnTo>
                  <a:pt x="3100" y="228"/>
                </a:lnTo>
                <a:lnTo>
                  <a:pt x="3100" y="236"/>
                </a:lnTo>
                <a:lnTo>
                  <a:pt x="3100" y="252"/>
                </a:lnTo>
                <a:lnTo>
                  <a:pt x="3100" y="260"/>
                </a:lnTo>
                <a:lnTo>
                  <a:pt x="3100" y="266"/>
                </a:lnTo>
                <a:lnTo>
                  <a:pt x="3100" y="266"/>
                </a:lnTo>
                <a:lnTo>
                  <a:pt x="3102" y="270"/>
                </a:lnTo>
                <a:lnTo>
                  <a:pt x="3106" y="272"/>
                </a:lnTo>
                <a:lnTo>
                  <a:pt x="3106" y="272"/>
                </a:lnTo>
                <a:lnTo>
                  <a:pt x="3112" y="322"/>
                </a:lnTo>
                <a:lnTo>
                  <a:pt x="3114" y="372"/>
                </a:lnTo>
                <a:lnTo>
                  <a:pt x="3118" y="422"/>
                </a:lnTo>
                <a:lnTo>
                  <a:pt x="3126" y="470"/>
                </a:lnTo>
                <a:lnTo>
                  <a:pt x="3126" y="470"/>
                </a:lnTo>
                <a:lnTo>
                  <a:pt x="3126" y="524"/>
                </a:lnTo>
                <a:lnTo>
                  <a:pt x="3126" y="558"/>
                </a:lnTo>
                <a:lnTo>
                  <a:pt x="3124" y="574"/>
                </a:lnTo>
                <a:lnTo>
                  <a:pt x="3122" y="588"/>
                </a:lnTo>
                <a:lnTo>
                  <a:pt x="3122" y="588"/>
                </a:lnTo>
                <a:lnTo>
                  <a:pt x="3114" y="620"/>
                </a:lnTo>
                <a:lnTo>
                  <a:pt x="3108" y="656"/>
                </a:lnTo>
                <a:lnTo>
                  <a:pt x="3100" y="694"/>
                </a:lnTo>
                <a:lnTo>
                  <a:pt x="3096" y="710"/>
                </a:lnTo>
                <a:lnTo>
                  <a:pt x="3092" y="724"/>
                </a:lnTo>
                <a:lnTo>
                  <a:pt x="3092" y="724"/>
                </a:lnTo>
                <a:lnTo>
                  <a:pt x="3092" y="726"/>
                </a:lnTo>
                <a:lnTo>
                  <a:pt x="3096" y="726"/>
                </a:lnTo>
                <a:lnTo>
                  <a:pt x="3096" y="726"/>
                </a:lnTo>
                <a:lnTo>
                  <a:pt x="3088" y="756"/>
                </a:lnTo>
                <a:lnTo>
                  <a:pt x="3082" y="790"/>
                </a:lnTo>
                <a:lnTo>
                  <a:pt x="3068" y="864"/>
                </a:lnTo>
                <a:lnTo>
                  <a:pt x="3068" y="864"/>
                </a:lnTo>
                <a:lnTo>
                  <a:pt x="3062" y="868"/>
                </a:lnTo>
                <a:lnTo>
                  <a:pt x="3054" y="870"/>
                </a:lnTo>
                <a:lnTo>
                  <a:pt x="3044" y="870"/>
                </a:lnTo>
                <a:lnTo>
                  <a:pt x="3036" y="868"/>
                </a:lnTo>
                <a:lnTo>
                  <a:pt x="3036" y="868"/>
                </a:lnTo>
                <a:lnTo>
                  <a:pt x="3036" y="862"/>
                </a:lnTo>
                <a:lnTo>
                  <a:pt x="3034" y="852"/>
                </a:lnTo>
                <a:lnTo>
                  <a:pt x="3030" y="832"/>
                </a:lnTo>
                <a:lnTo>
                  <a:pt x="3024" y="810"/>
                </a:lnTo>
                <a:lnTo>
                  <a:pt x="3022" y="798"/>
                </a:lnTo>
                <a:lnTo>
                  <a:pt x="3022" y="788"/>
                </a:lnTo>
                <a:lnTo>
                  <a:pt x="3022" y="788"/>
                </a:lnTo>
                <a:lnTo>
                  <a:pt x="3030" y="784"/>
                </a:lnTo>
                <a:lnTo>
                  <a:pt x="3038" y="780"/>
                </a:lnTo>
                <a:lnTo>
                  <a:pt x="3046" y="776"/>
                </a:lnTo>
                <a:lnTo>
                  <a:pt x="3054" y="770"/>
                </a:lnTo>
                <a:lnTo>
                  <a:pt x="3054" y="770"/>
                </a:lnTo>
                <a:lnTo>
                  <a:pt x="3044" y="766"/>
                </a:lnTo>
                <a:lnTo>
                  <a:pt x="3038" y="762"/>
                </a:lnTo>
                <a:lnTo>
                  <a:pt x="3038" y="762"/>
                </a:lnTo>
                <a:lnTo>
                  <a:pt x="3040" y="758"/>
                </a:lnTo>
                <a:lnTo>
                  <a:pt x="3044" y="754"/>
                </a:lnTo>
                <a:lnTo>
                  <a:pt x="3054" y="750"/>
                </a:lnTo>
                <a:lnTo>
                  <a:pt x="3054" y="750"/>
                </a:lnTo>
                <a:lnTo>
                  <a:pt x="3038" y="746"/>
                </a:lnTo>
                <a:lnTo>
                  <a:pt x="3030" y="744"/>
                </a:lnTo>
                <a:lnTo>
                  <a:pt x="3024" y="740"/>
                </a:lnTo>
                <a:lnTo>
                  <a:pt x="3024" y="740"/>
                </a:lnTo>
                <a:lnTo>
                  <a:pt x="3022" y="746"/>
                </a:lnTo>
                <a:lnTo>
                  <a:pt x="3022" y="752"/>
                </a:lnTo>
                <a:lnTo>
                  <a:pt x="3022" y="758"/>
                </a:lnTo>
                <a:lnTo>
                  <a:pt x="3020" y="766"/>
                </a:lnTo>
                <a:lnTo>
                  <a:pt x="3020" y="766"/>
                </a:lnTo>
                <a:lnTo>
                  <a:pt x="3014" y="758"/>
                </a:lnTo>
                <a:lnTo>
                  <a:pt x="3010" y="750"/>
                </a:lnTo>
                <a:lnTo>
                  <a:pt x="3006" y="730"/>
                </a:lnTo>
                <a:lnTo>
                  <a:pt x="3006" y="730"/>
                </a:lnTo>
                <a:lnTo>
                  <a:pt x="2990" y="664"/>
                </a:lnTo>
                <a:lnTo>
                  <a:pt x="2982" y="630"/>
                </a:lnTo>
                <a:lnTo>
                  <a:pt x="2974" y="598"/>
                </a:lnTo>
                <a:lnTo>
                  <a:pt x="2974" y="598"/>
                </a:lnTo>
                <a:lnTo>
                  <a:pt x="2980" y="588"/>
                </a:lnTo>
                <a:lnTo>
                  <a:pt x="2984" y="578"/>
                </a:lnTo>
                <a:lnTo>
                  <a:pt x="2986" y="566"/>
                </a:lnTo>
                <a:lnTo>
                  <a:pt x="2992" y="556"/>
                </a:lnTo>
                <a:lnTo>
                  <a:pt x="2992" y="556"/>
                </a:lnTo>
                <a:lnTo>
                  <a:pt x="2998" y="558"/>
                </a:lnTo>
                <a:lnTo>
                  <a:pt x="3006" y="558"/>
                </a:lnTo>
                <a:lnTo>
                  <a:pt x="3006" y="558"/>
                </a:lnTo>
                <a:lnTo>
                  <a:pt x="3008" y="554"/>
                </a:lnTo>
                <a:lnTo>
                  <a:pt x="3008" y="550"/>
                </a:lnTo>
                <a:lnTo>
                  <a:pt x="3006" y="542"/>
                </a:lnTo>
                <a:lnTo>
                  <a:pt x="3004" y="532"/>
                </a:lnTo>
                <a:lnTo>
                  <a:pt x="3006" y="522"/>
                </a:lnTo>
                <a:lnTo>
                  <a:pt x="3006" y="522"/>
                </a:lnTo>
                <a:lnTo>
                  <a:pt x="3016" y="506"/>
                </a:lnTo>
                <a:lnTo>
                  <a:pt x="3022" y="492"/>
                </a:lnTo>
                <a:lnTo>
                  <a:pt x="3030" y="478"/>
                </a:lnTo>
                <a:lnTo>
                  <a:pt x="3040" y="462"/>
                </a:lnTo>
                <a:lnTo>
                  <a:pt x="3040" y="462"/>
                </a:lnTo>
                <a:lnTo>
                  <a:pt x="3048" y="462"/>
                </a:lnTo>
                <a:lnTo>
                  <a:pt x="3054" y="462"/>
                </a:lnTo>
                <a:lnTo>
                  <a:pt x="3060" y="462"/>
                </a:lnTo>
                <a:lnTo>
                  <a:pt x="3064" y="462"/>
                </a:lnTo>
                <a:lnTo>
                  <a:pt x="3064" y="462"/>
                </a:lnTo>
                <a:lnTo>
                  <a:pt x="3062" y="458"/>
                </a:lnTo>
                <a:lnTo>
                  <a:pt x="3062" y="456"/>
                </a:lnTo>
                <a:lnTo>
                  <a:pt x="3058" y="454"/>
                </a:lnTo>
                <a:lnTo>
                  <a:pt x="3058" y="454"/>
                </a:lnTo>
                <a:lnTo>
                  <a:pt x="3064" y="448"/>
                </a:lnTo>
                <a:lnTo>
                  <a:pt x="3070" y="442"/>
                </a:lnTo>
                <a:lnTo>
                  <a:pt x="3074" y="438"/>
                </a:lnTo>
                <a:lnTo>
                  <a:pt x="3076" y="434"/>
                </a:lnTo>
                <a:lnTo>
                  <a:pt x="3074" y="430"/>
                </a:lnTo>
                <a:lnTo>
                  <a:pt x="3074" y="430"/>
                </a:lnTo>
                <a:lnTo>
                  <a:pt x="3068" y="430"/>
                </a:lnTo>
                <a:lnTo>
                  <a:pt x="3066" y="432"/>
                </a:lnTo>
                <a:lnTo>
                  <a:pt x="3064" y="436"/>
                </a:lnTo>
                <a:lnTo>
                  <a:pt x="3060" y="438"/>
                </a:lnTo>
                <a:lnTo>
                  <a:pt x="3060" y="438"/>
                </a:lnTo>
                <a:lnTo>
                  <a:pt x="3058" y="436"/>
                </a:lnTo>
                <a:lnTo>
                  <a:pt x="3056" y="432"/>
                </a:lnTo>
                <a:lnTo>
                  <a:pt x="3058" y="424"/>
                </a:lnTo>
                <a:lnTo>
                  <a:pt x="3060" y="414"/>
                </a:lnTo>
                <a:lnTo>
                  <a:pt x="3062" y="408"/>
                </a:lnTo>
                <a:lnTo>
                  <a:pt x="3060" y="402"/>
                </a:lnTo>
                <a:lnTo>
                  <a:pt x="3060" y="402"/>
                </a:lnTo>
                <a:lnTo>
                  <a:pt x="3056" y="406"/>
                </a:lnTo>
                <a:lnTo>
                  <a:pt x="3054" y="410"/>
                </a:lnTo>
                <a:lnTo>
                  <a:pt x="3052" y="420"/>
                </a:lnTo>
                <a:lnTo>
                  <a:pt x="3052" y="430"/>
                </a:lnTo>
                <a:lnTo>
                  <a:pt x="3050" y="438"/>
                </a:lnTo>
                <a:lnTo>
                  <a:pt x="3050" y="438"/>
                </a:lnTo>
                <a:lnTo>
                  <a:pt x="3040" y="440"/>
                </a:lnTo>
                <a:lnTo>
                  <a:pt x="3032" y="442"/>
                </a:lnTo>
                <a:lnTo>
                  <a:pt x="3024" y="442"/>
                </a:lnTo>
                <a:lnTo>
                  <a:pt x="3016" y="438"/>
                </a:lnTo>
                <a:lnTo>
                  <a:pt x="3016" y="438"/>
                </a:lnTo>
                <a:lnTo>
                  <a:pt x="3014" y="420"/>
                </a:lnTo>
                <a:lnTo>
                  <a:pt x="3012" y="410"/>
                </a:lnTo>
                <a:lnTo>
                  <a:pt x="3008" y="402"/>
                </a:lnTo>
                <a:lnTo>
                  <a:pt x="3008" y="402"/>
                </a:lnTo>
                <a:lnTo>
                  <a:pt x="3008" y="406"/>
                </a:lnTo>
                <a:lnTo>
                  <a:pt x="3006" y="412"/>
                </a:lnTo>
                <a:lnTo>
                  <a:pt x="3010" y="422"/>
                </a:lnTo>
                <a:lnTo>
                  <a:pt x="3012" y="432"/>
                </a:lnTo>
                <a:lnTo>
                  <a:pt x="3012" y="436"/>
                </a:lnTo>
                <a:lnTo>
                  <a:pt x="3010" y="440"/>
                </a:lnTo>
                <a:lnTo>
                  <a:pt x="3010" y="440"/>
                </a:lnTo>
                <a:lnTo>
                  <a:pt x="3006" y="440"/>
                </a:lnTo>
                <a:lnTo>
                  <a:pt x="3004" y="442"/>
                </a:lnTo>
                <a:lnTo>
                  <a:pt x="3002" y="444"/>
                </a:lnTo>
                <a:lnTo>
                  <a:pt x="2998" y="444"/>
                </a:lnTo>
                <a:lnTo>
                  <a:pt x="2998" y="444"/>
                </a:lnTo>
                <a:lnTo>
                  <a:pt x="2998" y="448"/>
                </a:lnTo>
                <a:lnTo>
                  <a:pt x="3000" y="448"/>
                </a:lnTo>
                <a:lnTo>
                  <a:pt x="3002" y="450"/>
                </a:lnTo>
                <a:lnTo>
                  <a:pt x="3002" y="452"/>
                </a:lnTo>
                <a:lnTo>
                  <a:pt x="3002" y="452"/>
                </a:lnTo>
                <a:lnTo>
                  <a:pt x="2998" y="456"/>
                </a:lnTo>
                <a:lnTo>
                  <a:pt x="2994" y="460"/>
                </a:lnTo>
                <a:lnTo>
                  <a:pt x="2984" y="464"/>
                </a:lnTo>
                <a:lnTo>
                  <a:pt x="2980" y="466"/>
                </a:lnTo>
                <a:lnTo>
                  <a:pt x="2976" y="470"/>
                </a:lnTo>
                <a:lnTo>
                  <a:pt x="2976" y="474"/>
                </a:lnTo>
                <a:lnTo>
                  <a:pt x="2976" y="478"/>
                </a:lnTo>
                <a:lnTo>
                  <a:pt x="2976" y="478"/>
                </a:lnTo>
                <a:lnTo>
                  <a:pt x="2964" y="486"/>
                </a:lnTo>
                <a:lnTo>
                  <a:pt x="2958" y="490"/>
                </a:lnTo>
                <a:lnTo>
                  <a:pt x="2954" y="494"/>
                </a:lnTo>
                <a:lnTo>
                  <a:pt x="2954" y="494"/>
                </a:lnTo>
                <a:lnTo>
                  <a:pt x="2948" y="488"/>
                </a:lnTo>
                <a:lnTo>
                  <a:pt x="2944" y="482"/>
                </a:lnTo>
                <a:lnTo>
                  <a:pt x="2940" y="464"/>
                </a:lnTo>
                <a:lnTo>
                  <a:pt x="2934" y="450"/>
                </a:lnTo>
                <a:lnTo>
                  <a:pt x="2932" y="442"/>
                </a:lnTo>
                <a:lnTo>
                  <a:pt x="2926" y="438"/>
                </a:lnTo>
                <a:lnTo>
                  <a:pt x="2926" y="438"/>
                </a:lnTo>
                <a:lnTo>
                  <a:pt x="2926" y="434"/>
                </a:lnTo>
                <a:lnTo>
                  <a:pt x="2928" y="432"/>
                </a:lnTo>
                <a:lnTo>
                  <a:pt x="2928" y="428"/>
                </a:lnTo>
                <a:lnTo>
                  <a:pt x="2928" y="426"/>
                </a:lnTo>
                <a:lnTo>
                  <a:pt x="2928" y="426"/>
                </a:lnTo>
                <a:lnTo>
                  <a:pt x="2924" y="422"/>
                </a:lnTo>
                <a:lnTo>
                  <a:pt x="2918" y="420"/>
                </a:lnTo>
                <a:lnTo>
                  <a:pt x="2918" y="420"/>
                </a:lnTo>
                <a:lnTo>
                  <a:pt x="2924" y="410"/>
                </a:lnTo>
                <a:lnTo>
                  <a:pt x="2928" y="408"/>
                </a:lnTo>
                <a:lnTo>
                  <a:pt x="2934" y="406"/>
                </a:lnTo>
                <a:lnTo>
                  <a:pt x="2934" y="406"/>
                </a:lnTo>
                <a:lnTo>
                  <a:pt x="2936" y="412"/>
                </a:lnTo>
                <a:lnTo>
                  <a:pt x="2934" y="420"/>
                </a:lnTo>
                <a:lnTo>
                  <a:pt x="2934" y="420"/>
                </a:lnTo>
                <a:lnTo>
                  <a:pt x="2946" y="412"/>
                </a:lnTo>
                <a:lnTo>
                  <a:pt x="2958" y="404"/>
                </a:lnTo>
                <a:lnTo>
                  <a:pt x="2968" y="394"/>
                </a:lnTo>
                <a:lnTo>
                  <a:pt x="2972" y="386"/>
                </a:lnTo>
                <a:lnTo>
                  <a:pt x="2974" y="380"/>
                </a:lnTo>
                <a:lnTo>
                  <a:pt x="2974" y="380"/>
                </a:lnTo>
                <a:lnTo>
                  <a:pt x="2968" y="376"/>
                </a:lnTo>
                <a:lnTo>
                  <a:pt x="2962" y="374"/>
                </a:lnTo>
                <a:lnTo>
                  <a:pt x="2954" y="374"/>
                </a:lnTo>
                <a:lnTo>
                  <a:pt x="2948" y="372"/>
                </a:lnTo>
                <a:lnTo>
                  <a:pt x="2948" y="372"/>
                </a:lnTo>
                <a:lnTo>
                  <a:pt x="2942" y="376"/>
                </a:lnTo>
                <a:lnTo>
                  <a:pt x="2936" y="380"/>
                </a:lnTo>
                <a:lnTo>
                  <a:pt x="2932" y="384"/>
                </a:lnTo>
                <a:lnTo>
                  <a:pt x="2932" y="388"/>
                </a:lnTo>
                <a:lnTo>
                  <a:pt x="2932" y="392"/>
                </a:lnTo>
                <a:lnTo>
                  <a:pt x="2932" y="392"/>
                </a:lnTo>
                <a:lnTo>
                  <a:pt x="2920" y="398"/>
                </a:lnTo>
                <a:lnTo>
                  <a:pt x="2910" y="400"/>
                </a:lnTo>
                <a:lnTo>
                  <a:pt x="2910" y="400"/>
                </a:lnTo>
                <a:lnTo>
                  <a:pt x="2902" y="416"/>
                </a:lnTo>
                <a:lnTo>
                  <a:pt x="2894" y="430"/>
                </a:lnTo>
                <a:lnTo>
                  <a:pt x="2894" y="430"/>
                </a:lnTo>
                <a:lnTo>
                  <a:pt x="2894" y="446"/>
                </a:lnTo>
                <a:lnTo>
                  <a:pt x="2894" y="460"/>
                </a:lnTo>
                <a:lnTo>
                  <a:pt x="2894" y="472"/>
                </a:lnTo>
                <a:lnTo>
                  <a:pt x="2896" y="486"/>
                </a:lnTo>
                <a:lnTo>
                  <a:pt x="2896" y="486"/>
                </a:lnTo>
                <a:lnTo>
                  <a:pt x="2892" y="486"/>
                </a:lnTo>
                <a:lnTo>
                  <a:pt x="2890" y="486"/>
                </a:lnTo>
                <a:lnTo>
                  <a:pt x="2888" y="482"/>
                </a:lnTo>
                <a:lnTo>
                  <a:pt x="2888" y="478"/>
                </a:lnTo>
                <a:lnTo>
                  <a:pt x="2886" y="476"/>
                </a:lnTo>
                <a:lnTo>
                  <a:pt x="2884" y="476"/>
                </a:lnTo>
                <a:lnTo>
                  <a:pt x="2884" y="476"/>
                </a:lnTo>
                <a:lnTo>
                  <a:pt x="2878" y="448"/>
                </a:lnTo>
                <a:lnTo>
                  <a:pt x="2870" y="422"/>
                </a:lnTo>
                <a:lnTo>
                  <a:pt x="2862" y="394"/>
                </a:lnTo>
                <a:lnTo>
                  <a:pt x="2854" y="362"/>
                </a:lnTo>
                <a:lnTo>
                  <a:pt x="2854" y="362"/>
                </a:lnTo>
                <a:lnTo>
                  <a:pt x="2852" y="360"/>
                </a:lnTo>
                <a:lnTo>
                  <a:pt x="2850" y="360"/>
                </a:lnTo>
                <a:lnTo>
                  <a:pt x="2850" y="360"/>
                </a:lnTo>
                <a:lnTo>
                  <a:pt x="2846" y="338"/>
                </a:lnTo>
                <a:lnTo>
                  <a:pt x="2838" y="312"/>
                </a:lnTo>
                <a:lnTo>
                  <a:pt x="2820" y="260"/>
                </a:lnTo>
                <a:lnTo>
                  <a:pt x="2820" y="260"/>
                </a:lnTo>
                <a:lnTo>
                  <a:pt x="2830" y="256"/>
                </a:lnTo>
                <a:lnTo>
                  <a:pt x="2838" y="250"/>
                </a:lnTo>
                <a:lnTo>
                  <a:pt x="2838" y="250"/>
                </a:lnTo>
                <a:lnTo>
                  <a:pt x="2838" y="244"/>
                </a:lnTo>
                <a:lnTo>
                  <a:pt x="2834" y="240"/>
                </a:lnTo>
                <a:lnTo>
                  <a:pt x="2828" y="236"/>
                </a:lnTo>
                <a:lnTo>
                  <a:pt x="2822" y="236"/>
                </a:lnTo>
                <a:lnTo>
                  <a:pt x="2822" y="236"/>
                </a:lnTo>
                <a:lnTo>
                  <a:pt x="2822" y="236"/>
                </a:lnTo>
                <a:lnTo>
                  <a:pt x="2822" y="238"/>
                </a:lnTo>
                <a:lnTo>
                  <a:pt x="2822" y="240"/>
                </a:lnTo>
                <a:lnTo>
                  <a:pt x="2820" y="242"/>
                </a:lnTo>
                <a:lnTo>
                  <a:pt x="2820" y="242"/>
                </a:lnTo>
                <a:lnTo>
                  <a:pt x="2816" y="240"/>
                </a:lnTo>
                <a:lnTo>
                  <a:pt x="2816" y="236"/>
                </a:lnTo>
                <a:lnTo>
                  <a:pt x="2816" y="232"/>
                </a:lnTo>
                <a:lnTo>
                  <a:pt x="2820" y="230"/>
                </a:lnTo>
                <a:lnTo>
                  <a:pt x="2820" y="230"/>
                </a:lnTo>
                <a:lnTo>
                  <a:pt x="2814" y="226"/>
                </a:lnTo>
                <a:lnTo>
                  <a:pt x="2812" y="222"/>
                </a:lnTo>
                <a:lnTo>
                  <a:pt x="2808" y="216"/>
                </a:lnTo>
                <a:lnTo>
                  <a:pt x="2802" y="214"/>
                </a:lnTo>
                <a:lnTo>
                  <a:pt x="2802" y="214"/>
                </a:lnTo>
                <a:lnTo>
                  <a:pt x="2800" y="216"/>
                </a:lnTo>
                <a:lnTo>
                  <a:pt x="2798" y="220"/>
                </a:lnTo>
                <a:lnTo>
                  <a:pt x="2798" y="226"/>
                </a:lnTo>
                <a:lnTo>
                  <a:pt x="2800" y="232"/>
                </a:lnTo>
                <a:lnTo>
                  <a:pt x="2798" y="234"/>
                </a:lnTo>
                <a:lnTo>
                  <a:pt x="2796" y="236"/>
                </a:lnTo>
                <a:lnTo>
                  <a:pt x="2796" y="236"/>
                </a:lnTo>
                <a:lnTo>
                  <a:pt x="2800" y="238"/>
                </a:lnTo>
                <a:lnTo>
                  <a:pt x="2806" y="238"/>
                </a:lnTo>
                <a:lnTo>
                  <a:pt x="2806" y="238"/>
                </a:lnTo>
                <a:lnTo>
                  <a:pt x="2840" y="366"/>
                </a:lnTo>
                <a:lnTo>
                  <a:pt x="2858" y="430"/>
                </a:lnTo>
                <a:lnTo>
                  <a:pt x="2878" y="490"/>
                </a:lnTo>
                <a:lnTo>
                  <a:pt x="2878" y="490"/>
                </a:lnTo>
                <a:lnTo>
                  <a:pt x="2876" y="494"/>
                </a:lnTo>
                <a:lnTo>
                  <a:pt x="2878" y="496"/>
                </a:lnTo>
                <a:lnTo>
                  <a:pt x="2878" y="496"/>
                </a:lnTo>
                <a:lnTo>
                  <a:pt x="2884" y="514"/>
                </a:lnTo>
                <a:lnTo>
                  <a:pt x="2890" y="536"/>
                </a:lnTo>
                <a:lnTo>
                  <a:pt x="2894" y="562"/>
                </a:lnTo>
                <a:lnTo>
                  <a:pt x="2902" y="582"/>
                </a:lnTo>
                <a:lnTo>
                  <a:pt x="2902" y="582"/>
                </a:lnTo>
                <a:lnTo>
                  <a:pt x="2904" y="598"/>
                </a:lnTo>
                <a:lnTo>
                  <a:pt x="2908" y="618"/>
                </a:lnTo>
                <a:lnTo>
                  <a:pt x="2910" y="638"/>
                </a:lnTo>
                <a:lnTo>
                  <a:pt x="2910" y="656"/>
                </a:lnTo>
                <a:lnTo>
                  <a:pt x="2910" y="656"/>
                </a:lnTo>
                <a:lnTo>
                  <a:pt x="2902" y="656"/>
                </a:lnTo>
                <a:lnTo>
                  <a:pt x="2896" y="658"/>
                </a:lnTo>
                <a:lnTo>
                  <a:pt x="2890" y="660"/>
                </a:lnTo>
                <a:lnTo>
                  <a:pt x="2888" y="660"/>
                </a:lnTo>
                <a:lnTo>
                  <a:pt x="2884" y="658"/>
                </a:lnTo>
                <a:lnTo>
                  <a:pt x="2884" y="658"/>
                </a:lnTo>
                <a:lnTo>
                  <a:pt x="2880" y="660"/>
                </a:lnTo>
                <a:lnTo>
                  <a:pt x="2880" y="664"/>
                </a:lnTo>
                <a:lnTo>
                  <a:pt x="2878" y="670"/>
                </a:lnTo>
                <a:lnTo>
                  <a:pt x="2876" y="672"/>
                </a:lnTo>
                <a:lnTo>
                  <a:pt x="2876" y="672"/>
                </a:lnTo>
                <a:lnTo>
                  <a:pt x="2868" y="672"/>
                </a:lnTo>
                <a:lnTo>
                  <a:pt x="2864" y="674"/>
                </a:lnTo>
                <a:lnTo>
                  <a:pt x="2862" y="676"/>
                </a:lnTo>
                <a:lnTo>
                  <a:pt x="2862" y="676"/>
                </a:lnTo>
                <a:lnTo>
                  <a:pt x="2868" y="682"/>
                </a:lnTo>
                <a:lnTo>
                  <a:pt x="2876" y="688"/>
                </a:lnTo>
                <a:lnTo>
                  <a:pt x="2894" y="694"/>
                </a:lnTo>
                <a:lnTo>
                  <a:pt x="2910" y="702"/>
                </a:lnTo>
                <a:lnTo>
                  <a:pt x="2916" y="706"/>
                </a:lnTo>
                <a:lnTo>
                  <a:pt x="2922" y="714"/>
                </a:lnTo>
                <a:lnTo>
                  <a:pt x="2922" y="714"/>
                </a:lnTo>
                <a:lnTo>
                  <a:pt x="2924" y="752"/>
                </a:lnTo>
                <a:lnTo>
                  <a:pt x="2930" y="790"/>
                </a:lnTo>
                <a:lnTo>
                  <a:pt x="2934" y="830"/>
                </a:lnTo>
                <a:lnTo>
                  <a:pt x="2938" y="872"/>
                </a:lnTo>
                <a:lnTo>
                  <a:pt x="2938" y="872"/>
                </a:lnTo>
                <a:lnTo>
                  <a:pt x="2700" y="874"/>
                </a:lnTo>
                <a:lnTo>
                  <a:pt x="2452" y="874"/>
                </a:lnTo>
                <a:lnTo>
                  <a:pt x="2452" y="874"/>
                </a:lnTo>
                <a:lnTo>
                  <a:pt x="2448" y="852"/>
                </a:lnTo>
                <a:lnTo>
                  <a:pt x="2448" y="830"/>
                </a:lnTo>
                <a:lnTo>
                  <a:pt x="2448" y="806"/>
                </a:lnTo>
                <a:lnTo>
                  <a:pt x="2446" y="786"/>
                </a:lnTo>
                <a:lnTo>
                  <a:pt x="2446" y="786"/>
                </a:lnTo>
                <a:lnTo>
                  <a:pt x="2456" y="782"/>
                </a:lnTo>
                <a:lnTo>
                  <a:pt x="2464" y="776"/>
                </a:lnTo>
                <a:lnTo>
                  <a:pt x="2464" y="776"/>
                </a:lnTo>
                <a:lnTo>
                  <a:pt x="2462" y="774"/>
                </a:lnTo>
                <a:lnTo>
                  <a:pt x="2460" y="776"/>
                </a:lnTo>
                <a:lnTo>
                  <a:pt x="2458" y="776"/>
                </a:lnTo>
                <a:lnTo>
                  <a:pt x="2456" y="774"/>
                </a:lnTo>
                <a:lnTo>
                  <a:pt x="2456" y="774"/>
                </a:lnTo>
                <a:lnTo>
                  <a:pt x="2458" y="768"/>
                </a:lnTo>
                <a:lnTo>
                  <a:pt x="2458" y="764"/>
                </a:lnTo>
                <a:lnTo>
                  <a:pt x="2458" y="758"/>
                </a:lnTo>
                <a:lnTo>
                  <a:pt x="2460" y="754"/>
                </a:lnTo>
                <a:lnTo>
                  <a:pt x="2460" y="754"/>
                </a:lnTo>
                <a:lnTo>
                  <a:pt x="2462" y="756"/>
                </a:lnTo>
                <a:lnTo>
                  <a:pt x="2464" y="758"/>
                </a:lnTo>
                <a:lnTo>
                  <a:pt x="2466" y="758"/>
                </a:lnTo>
                <a:lnTo>
                  <a:pt x="2466" y="758"/>
                </a:lnTo>
                <a:lnTo>
                  <a:pt x="2466" y="754"/>
                </a:lnTo>
                <a:lnTo>
                  <a:pt x="2468" y="750"/>
                </a:lnTo>
                <a:lnTo>
                  <a:pt x="2468" y="748"/>
                </a:lnTo>
                <a:lnTo>
                  <a:pt x="2468" y="748"/>
                </a:lnTo>
                <a:lnTo>
                  <a:pt x="2466" y="746"/>
                </a:lnTo>
                <a:lnTo>
                  <a:pt x="2466" y="746"/>
                </a:lnTo>
                <a:lnTo>
                  <a:pt x="2464" y="746"/>
                </a:lnTo>
                <a:lnTo>
                  <a:pt x="2464" y="746"/>
                </a:lnTo>
                <a:lnTo>
                  <a:pt x="2464" y="744"/>
                </a:lnTo>
                <a:lnTo>
                  <a:pt x="2466" y="746"/>
                </a:lnTo>
                <a:lnTo>
                  <a:pt x="2466" y="746"/>
                </a:lnTo>
                <a:lnTo>
                  <a:pt x="2468" y="744"/>
                </a:lnTo>
                <a:lnTo>
                  <a:pt x="2468" y="744"/>
                </a:lnTo>
                <a:lnTo>
                  <a:pt x="2468" y="740"/>
                </a:lnTo>
                <a:lnTo>
                  <a:pt x="2466" y="736"/>
                </a:lnTo>
                <a:lnTo>
                  <a:pt x="2462" y="726"/>
                </a:lnTo>
                <a:lnTo>
                  <a:pt x="2462" y="726"/>
                </a:lnTo>
                <a:lnTo>
                  <a:pt x="2462" y="724"/>
                </a:lnTo>
                <a:lnTo>
                  <a:pt x="2466" y="722"/>
                </a:lnTo>
                <a:lnTo>
                  <a:pt x="2468" y="722"/>
                </a:lnTo>
                <a:lnTo>
                  <a:pt x="2468" y="718"/>
                </a:lnTo>
                <a:lnTo>
                  <a:pt x="2468" y="718"/>
                </a:lnTo>
                <a:lnTo>
                  <a:pt x="2464" y="716"/>
                </a:lnTo>
                <a:lnTo>
                  <a:pt x="2458" y="714"/>
                </a:lnTo>
                <a:lnTo>
                  <a:pt x="2450" y="714"/>
                </a:lnTo>
                <a:lnTo>
                  <a:pt x="2446" y="714"/>
                </a:lnTo>
                <a:lnTo>
                  <a:pt x="2446" y="714"/>
                </a:lnTo>
                <a:lnTo>
                  <a:pt x="2446" y="704"/>
                </a:lnTo>
                <a:lnTo>
                  <a:pt x="2448" y="700"/>
                </a:lnTo>
                <a:lnTo>
                  <a:pt x="2448" y="694"/>
                </a:lnTo>
                <a:lnTo>
                  <a:pt x="2448" y="688"/>
                </a:lnTo>
                <a:lnTo>
                  <a:pt x="2448" y="688"/>
                </a:lnTo>
                <a:lnTo>
                  <a:pt x="2452" y="688"/>
                </a:lnTo>
                <a:lnTo>
                  <a:pt x="2452" y="686"/>
                </a:lnTo>
                <a:lnTo>
                  <a:pt x="2454" y="684"/>
                </a:lnTo>
                <a:lnTo>
                  <a:pt x="2456" y="682"/>
                </a:lnTo>
                <a:lnTo>
                  <a:pt x="2456" y="682"/>
                </a:lnTo>
                <a:lnTo>
                  <a:pt x="2454" y="678"/>
                </a:lnTo>
                <a:lnTo>
                  <a:pt x="2452" y="674"/>
                </a:lnTo>
                <a:lnTo>
                  <a:pt x="2452" y="664"/>
                </a:lnTo>
                <a:lnTo>
                  <a:pt x="2454" y="654"/>
                </a:lnTo>
                <a:lnTo>
                  <a:pt x="2458" y="646"/>
                </a:lnTo>
                <a:lnTo>
                  <a:pt x="2458" y="646"/>
                </a:lnTo>
                <a:lnTo>
                  <a:pt x="2456" y="640"/>
                </a:lnTo>
                <a:lnTo>
                  <a:pt x="2454" y="636"/>
                </a:lnTo>
                <a:lnTo>
                  <a:pt x="2450" y="632"/>
                </a:lnTo>
                <a:lnTo>
                  <a:pt x="2448" y="626"/>
                </a:lnTo>
                <a:lnTo>
                  <a:pt x="2448" y="626"/>
                </a:lnTo>
                <a:lnTo>
                  <a:pt x="2436" y="626"/>
                </a:lnTo>
                <a:lnTo>
                  <a:pt x="2422" y="626"/>
                </a:lnTo>
                <a:lnTo>
                  <a:pt x="2398" y="626"/>
                </a:lnTo>
                <a:lnTo>
                  <a:pt x="2372" y="630"/>
                </a:lnTo>
                <a:lnTo>
                  <a:pt x="2346" y="630"/>
                </a:lnTo>
                <a:lnTo>
                  <a:pt x="2346" y="630"/>
                </a:lnTo>
                <a:lnTo>
                  <a:pt x="2344" y="632"/>
                </a:lnTo>
                <a:lnTo>
                  <a:pt x="2342" y="636"/>
                </a:lnTo>
                <a:lnTo>
                  <a:pt x="2340" y="642"/>
                </a:lnTo>
                <a:lnTo>
                  <a:pt x="2340" y="642"/>
                </a:lnTo>
                <a:lnTo>
                  <a:pt x="2336" y="640"/>
                </a:lnTo>
                <a:lnTo>
                  <a:pt x="2334" y="636"/>
                </a:lnTo>
                <a:lnTo>
                  <a:pt x="2334" y="632"/>
                </a:lnTo>
                <a:lnTo>
                  <a:pt x="2332" y="628"/>
                </a:lnTo>
                <a:lnTo>
                  <a:pt x="2332" y="628"/>
                </a:lnTo>
                <a:lnTo>
                  <a:pt x="2308" y="628"/>
                </a:lnTo>
                <a:lnTo>
                  <a:pt x="2298" y="626"/>
                </a:lnTo>
                <a:lnTo>
                  <a:pt x="2288" y="622"/>
                </a:lnTo>
                <a:lnTo>
                  <a:pt x="2288" y="622"/>
                </a:lnTo>
                <a:lnTo>
                  <a:pt x="2284" y="626"/>
                </a:lnTo>
                <a:lnTo>
                  <a:pt x="2280" y="628"/>
                </a:lnTo>
                <a:lnTo>
                  <a:pt x="2280" y="628"/>
                </a:lnTo>
                <a:lnTo>
                  <a:pt x="2266" y="628"/>
                </a:lnTo>
                <a:lnTo>
                  <a:pt x="2260" y="628"/>
                </a:lnTo>
                <a:lnTo>
                  <a:pt x="2256" y="630"/>
                </a:lnTo>
                <a:lnTo>
                  <a:pt x="2252" y="636"/>
                </a:lnTo>
                <a:lnTo>
                  <a:pt x="2250" y="644"/>
                </a:lnTo>
                <a:lnTo>
                  <a:pt x="2250" y="666"/>
                </a:lnTo>
                <a:lnTo>
                  <a:pt x="2250" y="676"/>
                </a:lnTo>
                <a:lnTo>
                  <a:pt x="2248" y="684"/>
                </a:lnTo>
                <a:lnTo>
                  <a:pt x="2248" y="684"/>
                </a:lnTo>
                <a:lnTo>
                  <a:pt x="2252" y="688"/>
                </a:lnTo>
                <a:lnTo>
                  <a:pt x="2254" y="690"/>
                </a:lnTo>
                <a:lnTo>
                  <a:pt x="2256" y="690"/>
                </a:lnTo>
                <a:lnTo>
                  <a:pt x="2256" y="690"/>
                </a:lnTo>
                <a:lnTo>
                  <a:pt x="2252" y="696"/>
                </a:lnTo>
                <a:lnTo>
                  <a:pt x="2246" y="702"/>
                </a:lnTo>
                <a:lnTo>
                  <a:pt x="2242" y="708"/>
                </a:lnTo>
                <a:lnTo>
                  <a:pt x="2238" y="716"/>
                </a:lnTo>
                <a:lnTo>
                  <a:pt x="2238" y="716"/>
                </a:lnTo>
                <a:lnTo>
                  <a:pt x="2232" y="714"/>
                </a:lnTo>
                <a:lnTo>
                  <a:pt x="2226" y="716"/>
                </a:lnTo>
                <a:lnTo>
                  <a:pt x="2214" y="718"/>
                </a:lnTo>
                <a:lnTo>
                  <a:pt x="2214" y="718"/>
                </a:lnTo>
                <a:lnTo>
                  <a:pt x="2214" y="722"/>
                </a:lnTo>
                <a:lnTo>
                  <a:pt x="2218" y="724"/>
                </a:lnTo>
                <a:lnTo>
                  <a:pt x="2220" y="726"/>
                </a:lnTo>
                <a:lnTo>
                  <a:pt x="2226" y="726"/>
                </a:lnTo>
                <a:lnTo>
                  <a:pt x="2226" y="726"/>
                </a:lnTo>
                <a:lnTo>
                  <a:pt x="2218" y="730"/>
                </a:lnTo>
                <a:lnTo>
                  <a:pt x="2216" y="734"/>
                </a:lnTo>
                <a:lnTo>
                  <a:pt x="2214" y="738"/>
                </a:lnTo>
                <a:lnTo>
                  <a:pt x="2214" y="738"/>
                </a:lnTo>
                <a:lnTo>
                  <a:pt x="2220" y="742"/>
                </a:lnTo>
                <a:lnTo>
                  <a:pt x="2220" y="742"/>
                </a:lnTo>
                <a:lnTo>
                  <a:pt x="2218" y="754"/>
                </a:lnTo>
                <a:lnTo>
                  <a:pt x="2220" y="770"/>
                </a:lnTo>
                <a:lnTo>
                  <a:pt x="2224" y="776"/>
                </a:lnTo>
                <a:lnTo>
                  <a:pt x="2228" y="782"/>
                </a:lnTo>
                <a:lnTo>
                  <a:pt x="2234" y="788"/>
                </a:lnTo>
                <a:lnTo>
                  <a:pt x="2240" y="790"/>
                </a:lnTo>
                <a:lnTo>
                  <a:pt x="2240" y="790"/>
                </a:lnTo>
                <a:lnTo>
                  <a:pt x="2240" y="798"/>
                </a:lnTo>
                <a:lnTo>
                  <a:pt x="2238" y="806"/>
                </a:lnTo>
                <a:lnTo>
                  <a:pt x="2240" y="826"/>
                </a:lnTo>
                <a:lnTo>
                  <a:pt x="2240" y="850"/>
                </a:lnTo>
                <a:lnTo>
                  <a:pt x="2240" y="872"/>
                </a:lnTo>
                <a:lnTo>
                  <a:pt x="2240" y="872"/>
                </a:lnTo>
                <a:lnTo>
                  <a:pt x="2162" y="876"/>
                </a:lnTo>
                <a:lnTo>
                  <a:pt x="2076" y="880"/>
                </a:lnTo>
                <a:lnTo>
                  <a:pt x="1988" y="880"/>
                </a:lnTo>
                <a:lnTo>
                  <a:pt x="1902" y="878"/>
                </a:lnTo>
                <a:lnTo>
                  <a:pt x="1902" y="878"/>
                </a:lnTo>
                <a:lnTo>
                  <a:pt x="1890" y="882"/>
                </a:lnTo>
                <a:lnTo>
                  <a:pt x="1876" y="884"/>
                </a:lnTo>
                <a:lnTo>
                  <a:pt x="1864" y="884"/>
                </a:lnTo>
                <a:lnTo>
                  <a:pt x="1854" y="882"/>
                </a:lnTo>
                <a:lnTo>
                  <a:pt x="1854" y="882"/>
                </a:lnTo>
                <a:lnTo>
                  <a:pt x="1854" y="880"/>
                </a:lnTo>
                <a:lnTo>
                  <a:pt x="1856" y="874"/>
                </a:lnTo>
                <a:lnTo>
                  <a:pt x="1854" y="864"/>
                </a:lnTo>
                <a:lnTo>
                  <a:pt x="1854" y="864"/>
                </a:lnTo>
                <a:lnTo>
                  <a:pt x="1860" y="864"/>
                </a:lnTo>
                <a:lnTo>
                  <a:pt x="1862" y="860"/>
                </a:lnTo>
                <a:lnTo>
                  <a:pt x="1862" y="856"/>
                </a:lnTo>
                <a:lnTo>
                  <a:pt x="1862" y="852"/>
                </a:lnTo>
                <a:lnTo>
                  <a:pt x="1862" y="852"/>
                </a:lnTo>
                <a:lnTo>
                  <a:pt x="1860" y="850"/>
                </a:lnTo>
                <a:lnTo>
                  <a:pt x="1858" y="850"/>
                </a:lnTo>
                <a:lnTo>
                  <a:pt x="1854" y="850"/>
                </a:lnTo>
                <a:lnTo>
                  <a:pt x="1852" y="850"/>
                </a:lnTo>
                <a:lnTo>
                  <a:pt x="1852" y="850"/>
                </a:lnTo>
                <a:lnTo>
                  <a:pt x="1850" y="846"/>
                </a:lnTo>
                <a:lnTo>
                  <a:pt x="1852" y="844"/>
                </a:lnTo>
                <a:lnTo>
                  <a:pt x="1854" y="844"/>
                </a:lnTo>
                <a:lnTo>
                  <a:pt x="1854" y="842"/>
                </a:lnTo>
                <a:lnTo>
                  <a:pt x="1854" y="842"/>
                </a:lnTo>
                <a:lnTo>
                  <a:pt x="1852" y="834"/>
                </a:lnTo>
                <a:lnTo>
                  <a:pt x="1852" y="834"/>
                </a:lnTo>
                <a:lnTo>
                  <a:pt x="1842" y="834"/>
                </a:lnTo>
                <a:lnTo>
                  <a:pt x="1836" y="834"/>
                </a:lnTo>
                <a:lnTo>
                  <a:pt x="1822" y="832"/>
                </a:lnTo>
                <a:lnTo>
                  <a:pt x="1810" y="828"/>
                </a:lnTo>
                <a:lnTo>
                  <a:pt x="1804" y="828"/>
                </a:lnTo>
                <a:lnTo>
                  <a:pt x="1798" y="828"/>
                </a:lnTo>
                <a:lnTo>
                  <a:pt x="1798" y="828"/>
                </a:lnTo>
                <a:lnTo>
                  <a:pt x="1796" y="822"/>
                </a:lnTo>
                <a:lnTo>
                  <a:pt x="1794" y="820"/>
                </a:lnTo>
                <a:lnTo>
                  <a:pt x="1790" y="818"/>
                </a:lnTo>
                <a:lnTo>
                  <a:pt x="1790" y="818"/>
                </a:lnTo>
                <a:lnTo>
                  <a:pt x="1792" y="812"/>
                </a:lnTo>
                <a:lnTo>
                  <a:pt x="1792" y="804"/>
                </a:lnTo>
                <a:lnTo>
                  <a:pt x="1794" y="798"/>
                </a:lnTo>
                <a:lnTo>
                  <a:pt x="1796" y="796"/>
                </a:lnTo>
                <a:lnTo>
                  <a:pt x="1800" y="794"/>
                </a:lnTo>
                <a:lnTo>
                  <a:pt x="1800" y="794"/>
                </a:lnTo>
                <a:lnTo>
                  <a:pt x="1808" y="748"/>
                </a:lnTo>
                <a:lnTo>
                  <a:pt x="1820" y="704"/>
                </a:lnTo>
                <a:lnTo>
                  <a:pt x="1846" y="616"/>
                </a:lnTo>
                <a:lnTo>
                  <a:pt x="1846" y="616"/>
                </a:lnTo>
                <a:lnTo>
                  <a:pt x="1868" y="530"/>
                </a:lnTo>
                <a:lnTo>
                  <a:pt x="1888" y="442"/>
                </a:lnTo>
                <a:lnTo>
                  <a:pt x="1910" y="358"/>
                </a:lnTo>
                <a:lnTo>
                  <a:pt x="1932" y="276"/>
                </a:lnTo>
                <a:lnTo>
                  <a:pt x="1932" y="276"/>
                </a:lnTo>
                <a:lnTo>
                  <a:pt x="1936" y="276"/>
                </a:lnTo>
                <a:lnTo>
                  <a:pt x="1938" y="282"/>
                </a:lnTo>
                <a:lnTo>
                  <a:pt x="1938" y="282"/>
                </a:lnTo>
                <a:lnTo>
                  <a:pt x="1942" y="280"/>
                </a:lnTo>
                <a:lnTo>
                  <a:pt x="1944" y="276"/>
                </a:lnTo>
                <a:lnTo>
                  <a:pt x="1946" y="270"/>
                </a:lnTo>
                <a:lnTo>
                  <a:pt x="1944" y="266"/>
                </a:lnTo>
                <a:lnTo>
                  <a:pt x="1944" y="266"/>
                </a:lnTo>
                <a:lnTo>
                  <a:pt x="1940" y="266"/>
                </a:lnTo>
                <a:lnTo>
                  <a:pt x="1938" y="268"/>
                </a:lnTo>
                <a:lnTo>
                  <a:pt x="1936" y="270"/>
                </a:lnTo>
                <a:lnTo>
                  <a:pt x="1934" y="268"/>
                </a:lnTo>
                <a:lnTo>
                  <a:pt x="1934" y="268"/>
                </a:lnTo>
                <a:lnTo>
                  <a:pt x="1936" y="258"/>
                </a:lnTo>
                <a:lnTo>
                  <a:pt x="1938" y="254"/>
                </a:lnTo>
                <a:lnTo>
                  <a:pt x="1938" y="248"/>
                </a:lnTo>
                <a:lnTo>
                  <a:pt x="1938" y="248"/>
                </a:lnTo>
                <a:lnTo>
                  <a:pt x="1946" y="248"/>
                </a:lnTo>
                <a:lnTo>
                  <a:pt x="1946" y="248"/>
                </a:lnTo>
                <a:lnTo>
                  <a:pt x="1942" y="238"/>
                </a:lnTo>
                <a:lnTo>
                  <a:pt x="1942" y="226"/>
                </a:lnTo>
                <a:lnTo>
                  <a:pt x="1942" y="226"/>
                </a:lnTo>
                <a:lnTo>
                  <a:pt x="1938" y="226"/>
                </a:lnTo>
                <a:lnTo>
                  <a:pt x="1936" y="224"/>
                </a:lnTo>
                <a:lnTo>
                  <a:pt x="1936" y="224"/>
                </a:lnTo>
                <a:lnTo>
                  <a:pt x="1928" y="234"/>
                </a:lnTo>
                <a:lnTo>
                  <a:pt x="1924" y="238"/>
                </a:lnTo>
                <a:lnTo>
                  <a:pt x="1918" y="242"/>
                </a:lnTo>
                <a:lnTo>
                  <a:pt x="1918" y="242"/>
                </a:lnTo>
                <a:lnTo>
                  <a:pt x="1920" y="244"/>
                </a:lnTo>
                <a:lnTo>
                  <a:pt x="1922" y="246"/>
                </a:lnTo>
                <a:lnTo>
                  <a:pt x="1924" y="246"/>
                </a:lnTo>
                <a:lnTo>
                  <a:pt x="1926" y="246"/>
                </a:lnTo>
                <a:lnTo>
                  <a:pt x="1926" y="246"/>
                </a:lnTo>
                <a:lnTo>
                  <a:pt x="1918" y="248"/>
                </a:lnTo>
                <a:lnTo>
                  <a:pt x="1912" y="250"/>
                </a:lnTo>
                <a:lnTo>
                  <a:pt x="1908" y="252"/>
                </a:lnTo>
                <a:lnTo>
                  <a:pt x="1906" y="254"/>
                </a:lnTo>
                <a:lnTo>
                  <a:pt x="1904" y="258"/>
                </a:lnTo>
                <a:lnTo>
                  <a:pt x="1904" y="264"/>
                </a:lnTo>
                <a:lnTo>
                  <a:pt x="1904" y="264"/>
                </a:lnTo>
                <a:lnTo>
                  <a:pt x="1912" y="264"/>
                </a:lnTo>
                <a:lnTo>
                  <a:pt x="1916" y="260"/>
                </a:lnTo>
                <a:lnTo>
                  <a:pt x="1920" y="252"/>
                </a:lnTo>
                <a:lnTo>
                  <a:pt x="1920" y="252"/>
                </a:lnTo>
                <a:lnTo>
                  <a:pt x="1922" y="260"/>
                </a:lnTo>
                <a:lnTo>
                  <a:pt x="1920" y="270"/>
                </a:lnTo>
                <a:lnTo>
                  <a:pt x="1918" y="288"/>
                </a:lnTo>
                <a:lnTo>
                  <a:pt x="1908" y="322"/>
                </a:lnTo>
                <a:lnTo>
                  <a:pt x="1908" y="322"/>
                </a:lnTo>
                <a:lnTo>
                  <a:pt x="1898" y="360"/>
                </a:lnTo>
                <a:lnTo>
                  <a:pt x="1884" y="400"/>
                </a:lnTo>
                <a:lnTo>
                  <a:pt x="1884" y="400"/>
                </a:lnTo>
                <a:lnTo>
                  <a:pt x="1872" y="450"/>
                </a:lnTo>
                <a:lnTo>
                  <a:pt x="1862" y="490"/>
                </a:lnTo>
                <a:lnTo>
                  <a:pt x="1850" y="530"/>
                </a:lnTo>
                <a:lnTo>
                  <a:pt x="1840" y="580"/>
                </a:lnTo>
                <a:lnTo>
                  <a:pt x="1840" y="580"/>
                </a:lnTo>
                <a:lnTo>
                  <a:pt x="1828" y="616"/>
                </a:lnTo>
                <a:lnTo>
                  <a:pt x="1818" y="656"/>
                </a:lnTo>
                <a:lnTo>
                  <a:pt x="1806" y="698"/>
                </a:lnTo>
                <a:lnTo>
                  <a:pt x="1796" y="732"/>
                </a:lnTo>
                <a:lnTo>
                  <a:pt x="1796" y="732"/>
                </a:lnTo>
                <a:lnTo>
                  <a:pt x="1782" y="732"/>
                </a:lnTo>
                <a:lnTo>
                  <a:pt x="1782" y="732"/>
                </a:lnTo>
                <a:lnTo>
                  <a:pt x="1778" y="724"/>
                </a:lnTo>
                <a:lnTo>
                  <a:pt x="1778" y="720"/>
                </a:lnTo>
                <a:lnTo>
                  <a:pt x="1780" y="716"/>
                </a:lnTo>
                <a:lnTo>
                  <a:pt x="1780" y="716"/>
                </a:lnTo>
                <a:lnTo>
                  <a:pt x="1778" y="714"/>
                </a:lnTo>
                <a:lnTo>
                  <a:pt x="1776" y="714"/>
                </a:lnTo>
                <a:lnTo>
                  <a:pt x="1776" y="714"/>
                </a:lnTo>
                <a:lnTo>
                  <a:pt x="1776" y="650"/>
                </a:lnTo>
                <a:lnTo>
                  <a:pt x="1774" y="588"/>
                </a:lnTo>
                <a:lnTo>
                  <a:pt x="1768" y="476"/>
                </a:lnTo>
                <a:lnTo>
                  <a:pt x="1768" y="476"/>
                </a:lnTo>
                <a:lnTo>
                  <a:pt x="1770" y="470"/>
                </a:lnTo>
                <a:lnTo>
                  <a:pt x="1770" y="466"/>
                </a:lnTo>
                <a:lnTo>
                  <a:pt x="1772" y="462"/>
                </a:lnTo>
                <a:lnTo>
                  <a:pt x="1770" y="456"/>
                </a:lnTo>
                <a:lnTo>
                  <a:pt x="1770" y="456"/>
                </a:lnTo>
                <a:lnTo>
                  <a:pt x="1768" y="454"/>
                </a:lnTo>
                <a:lnTo>
                  <a:pt x="1768" y="454"/>
                </a:lnTo>
                <a:lnTo>
                  <a:pt x="1770" y="450"/>
                </a:lnTo>
                <a:lnTo>
                  <a:pt x="1770" y="450"/>
                </a:lnTo>
                <a:lnTo>
                  <a:pt x="1768" y="448"/>
                </a:lnTo>
                <a:lnTo>
                  <a:pt x="1764" y="446"/>
                </a:lnTo>
                <a:lnTo>
                  <a:pt x="1756" y="446"/>
                </a:lnTo>
                <a:lnTo>
                  <a:pt x="1756" y="446"/>
                </a:lnTo>
                <a:lnTo>
                  <a:pt x="1754" y="450"/>
                </a:lnTo>
                <a:lnTo>
                  <a:pt x="1752" y="456"/>
                </a:lnTo>
                <a:lnTo>
                  <a:pt x="1748" y="458"/>
                </a:lnTo>
                <a:lnTo>
                  <a:pt x="1740" y="456"/>
                </a:lnTo>
                <a:lnTo>
                  <a:pt x="1740" y="456"/>
                </a:lnTo>
                <a:lnTo>
                  <a:pt x="1740" y="446"/>
                </a:lnTo>
                <a:lnTo>
                  <a:pt x="1740" y="438"/>
                </a:lnTo>
                <a:lnTo>
                  <a:pt x="1744" y="426"/>
                </a:lnTo>
                <a:lnTo>
                  <a:pt x="1744" y="426"/>
                </a:lnTo>
                <a:lnTo>
                  <a:pt x="1740" y="428"/>
                </a:lnTo>
                <a:lnTo>
                  <a:pt x="1738" y="432"/>
                </a:lnTo>
                <a:lnTo>
                  <a:pt x="1736" y="438"/>
                </a:lnTo>
                <a:lnTo>
                  <a:pt x="1734" y="458"/>
                </a:lnTo>
                <a:lnTo>
                  <a:pt x="1734" y="458"/>
                </a:lnTo>
                <a:lnTo>
                  <a:pt x="1726" y="462"/>
                </a:lnTo>
                <a:lnTo>
                  <a:pt x="1716" y="462"/>
                </a:lnTo>
                <a:lnTo>
                  <a:pt x="1716" y="462"/>
                </a:lnTo>
                <a:lnTo>
                  <a:pt x="1714" y="468"/>
                </a:lnTo>
                <a:lnTo>
                  <a:pt x="1714" y="474"/>
                </a:lnTo>
                <a:lnTo>
                  <a:pt x="1714" y="480"/>
                </a:lnTo>
                <a:lnTo>
                  <a:pt x="1716" y="488"/>
                </a:lnTo>
                <a:lnTo>
                  <a:pt x="1716" y="488"/>
                </a:lnTo>
                <a:lnTo>
                  <a:pt x="1720" y="486"/>
                </a:lnTo>
                <a:lnTo>
                  <a:pt x="1724" y="488"/>
                </a:lnTo>
                <a:lnTo>
                  <a:pt x="1728" y="490"/>
                </a:lnTo>
                <a:lnTo>
                  <a:pt x="1734" y="490"/>
                </a:lnTo>
                <a:lnTo>
                  <a:pt x="1734" y="490"/>
                </a:lnTo>
                <a:lnTo>
                  <a:pt x="1738" y="502"/>
                </a:lnTo>
                <a:lnTo>
                  <a:pt x="1740" y="516"/>
                </a:lnTo>
                <a:lnTo>
                  <a:pt x="1740" y="552"/>
                </a:lnTo>
                <a:lnTo>
                  <a:pt x="1740" y="622"/>
                </a:lnTo>
                <a:lnTo>
                  <a:pt x="1740" y="622"/>
                </a:lnTo>
                <a:lnTo>
                  <a:pt x="1738" y="660"/>
                </a:lnTo>
                <a:lnTo>
                  <a:pt x="1736" y="696"/>
                </a:lnTo>
                <a:lnTo>
                  <a:pt x="1736" y="696"/>
                </a:lnTo>
                <a:lnTo>
                  <a:pt x="1738" y="698"/>
                </a:lnTo>
                <a:lnTo>
                  <a:pt x="1740" y="698"/>
                </a:lnTo>
                <a:lnTo>
                  <a:pt x="1740" y="698"/>
                </a:lnTo>
                <a:lnTo>
                  <a:pt x="1738" y="702"/>
                </a:lnTo>
                <a:lnTo>
                  <a:pt x="1736" y="706"/>
                </a:lnTo>
                <a:lnTo>
                  <a:pt x="1736" y="716"/>
                </a:lnTo>
                <a:lnTo>
                  <a:pt x="1738" y="724"/>
                </a:lnTo>
                <a:lnTo>
                  <a:pt x="1736" y="728"/>
                </a:lnTo>
                <a:lnTo>
                  <a:pt x="1734" y="730"/>
                </a:lnTo>
                <a:lnTo>
                  <a:pt x="1734" y="730"/>
                </a:lnTo>
                <a:lnTo>
                  <a:pt x="1736" y="732"/>
                </a:lnTo>
                <a:lnTo>
                  <a:pt x="1738" y="734"/>
                </a:lnTo>
                <a:lnTo>
                  <a:pt x="1738" y="736"/>
                </a:lnTo>
                <a:lnTo>
                  <a:pt x="1738" y="736"/>
                </a:lnTo>
                <a:lnTo>
                  <a:pt x="1700" y="738"/>
                </a:lnTo>
                <a:lnTo>
                  <a:pt x="1666" y="740"/>
                </a:lnTo>
                <a:lnTo>
                  <a:pt x="1584" y="738"/>
                </a:lnTo>
                <a:lnTo>
                  <a:pt x="1584" y="738"/>
                </a:lnTo>
                <a:lnTo>
                  <a:pt x="1588" y="710"/>
                </a:lnTo>
                <a:lnTo>
                  <a:pt x="1592" y="676"/>
                </a:lnTo>
                <a:lnTo>
                  <a:pt x="1592" y="676"/>
                </a:lnTo>
                <a:lnTo>
                  <a:pt x="1594" y="676"/>
                </a:lnTo>
                <a:lnTo>
                  <a:pt x="1598" y="674"/>
                </a:lnTo>
                <a:lnTo>
                  <a:pt x="1598" y="674"/>
                </a:lnTo>
                <a:lnTo>
                  <a:pt x="1602" y="620"/>
                </a:lnTo>
                <a:lnTo>
                  <a:pt x="1610" y="566"/>
                </a:lnTo>
                <a:lnTo>
                  <a:pt x="1628" y="474"/>
                </a:lnTo>
                <a:lnTo>
                  <a:pt x="1628" y="474"/>
                </a:lnTo>
                <a:lnTo>
                  <a:pt x="1640" y="378"/>
                </a:lnTo>
                <a:lnTo>
                  <a:pt x="1656" y="292"/>
                </a:lnTo>
                <a:lnTo>
                  <a:pt x="1656" y="292"/>
                </a:lnTo>
                <a:lnTo>
                  <a:pt x="1662" y="294"/>
                </a:lnTo>
                <a:lnTo>
                  <a:pt x="1668" y="292"/>
                </a:lnTo>
                <a:lnTo>
                  <a:pt x="1668" y="292"/>
                </a:lnTo>
                <a:lnTo>
                  <a:pt x="1664" y="262"/>
                </a:lnTo>
                <a:lnTo>
                  <a:pt x="1662" y="250"/>
                </a:lnTo>
                <a:lnTo>
                  <a:pt x="1658" y="238"/>
                </a:lnTo>
                <a:lnTo>
                  <a:pt x="1658" y="238"/>
                </a:lnTo>
                <a:lnTo>
                  <a:pt x="1644" y="254"/>
                </a:lnTo>
                <a:lnTo>
                  <a:pt x="1638" y="262"/>
                </a:lnTo>
                <a:lnTo>
                  <a:pt x="1634" y="274"/>
                </a:lnTo>
                <a:lnTo>
                  <a:pt x="1634" y="274"/>
                </a:lnTo>
                <a:lnTo>
                  <a:pt x="1638" y="276"/>
                </a:lnTo>
                <a:lnTo>
                  <a:pt x="1644" y="278"/>
                </a:lnTo>
                <a:lnTo>
                  <a:pt x="1644" y="278"/>
                </a:lnTo>
                <a:lnTo>
                  <a:pt x="1636" y="338"/>
                </a:lnTo>
                <a:lnTo>
                  <a:pt x="1626" y="394"/>
                </a:lnTo>
                <a:lnTo>
                  <a:pt x="1616" y="446"/>
                </a:lnTo>
                <a:lnTo>
                  <a:pt x="1608" y="496"/>
                </a:lnTo>
                <a:lnTo>
                  <a:pt x="1608" y="496"/>
                </a:lnTo>
                <a:lnTo>
                  <a:pt x="1598" y="554"/>
                </a:lnTo>
                <a:lnTo>
                  <a:pt x="1598" y="554"/>
                </a:lnTo>
                <a:lnTo>
                  <a:pt x="1600" y="556"/>
                </a:lnTo>
                <a:lnTo>
                  <a:pt x="1602" y="556"/>
                </a:lnTo>
                <a:lnTo>
                  <a:pt x="1602" y="556"/>
                </a:lnTo>
                <a:lnTo>
                  <a:pt x="1600" y="562"/>
                </a:lnTo>
                <a:lnTo>
                  <a:pt x="1596" y="568"/>
                </a:lnTo>
                <a:lnTo>
                  <a:pt x="1596" y="574"/>
                </a:lnTo>
                <a:lnTo>
                  <a:pt x="1596" y="576"/>
                </a:lnTo>
                <a:lnTo>
                  <a:pt x="1598" y="578"/>
                </a:lnTo>
                <a:lnTo>
                  <a:pt x="1598" y="578"/>
                </a:lnTo>
                <a:lnTo>
                  <a:pt x="1588" y="614"/>
                </a:lnTo>
                <a:lnTo>
                  <a:pt x="1582" y="654"/>
                </a:lnTo>
                <a:lnTo>
                  <a:pt x="1568" y="736"/>
                </a:lnTo>
                <a:lnTo>
                  <a:pt x="1568" y="736"/>
                </a:lnTo>
                <a:lnTo>
                  <a:pt x="1552" y="740"/>
                </a:lnTo>
                <a:lnTo>
                  <a:pt x="1532" y="740"/>
                </a:lnTo>
                <a:lnTo>
                  <a:pt x="1494" y="740"/>
                </a:lnTo>
                <a:lnTo>
                  <a:pt x="1494" y="740"/>
                </a:lnTo>
                <a:lnTo>
                  <a:pt x="1494" y="730"/>
                </a:lnTo>
                <a:lnTo>
                  <a:pt x="1492" y="716"/>
                </a:lnTo>
                <a:lnTo>
                  <a:pt x="1492" y="702"/>
                </a:lnTo>
                <a:lnTo>
                  <a:pt x="1494" y="688"/>
                </a:lnTo>
                <a:lnTo>
                  <a:pt x="1494" y="688"/>
                </a:lnTo>
                <a:lnTo>
                  <a:pt x="1488" y="684"/>
                </a:lnTo>
                <a:lnTo>
                  <a:pt x="1488" y="684"/>
                </a:lnTo>
                <a:lnTo>
                  <a:pt x="1486" y="594"/>
                </a:lnTo>
                <a:lnTo>
                  <a:pt x="1482" y="508"/>
                </a:lnTo>
                <a:lnTo>
                  <a:pt x="1482" y="508"/>
                </a:lnTo>
                <a:lnTo>
                  <a:pt x="1488" y="504"/>
                </a:lnTo>
                <a:lnTo>
                  <a:pt x="1494" y="500"/>
                </a:lnTo>
                <a:lnTo>
                  <a:pt x="1508" y="494"/>
                </a:lnTo>
                <a:lnTo>
                  <a:pt x="1540" y="486"/>
                </a:lnTo>
                <a:lnTo>
                  <a:pt x="1540" y="486"/>
                </a:lnTo>
                <a:lnTo>
                  <a:pt x="1540" y="484"/>
                </a:lnTo>
                <a:lnTo>
                  <a:pt x="1536" y="484"/>
                </a:lnTo>
                <a:lnTo>
                  <a:pt x="1534" y="482"/>
                </a:lnTo>
                <a:lnTo>
                  <a:pt x="1534" y="478"/>
                </a:lnTo>
                <a:lnTo>
                  <a:pt x="1534" y="478"/>
                </a:lnTo>
                <a:lnTo>
                  <a:pt x="1546" y="466"/>
                </a:lnTo>
                <a:lnTo>
                  <a:pt x="1550" y="462"/>
                </a:lnTo>
                <a:lnTo>
                  <a:pt x="1550" y="458"/>
                </a:lnTo>
                <a:lnTo>
                  <a:pt x="1550" y="456"/>
                </a:lnTo>
                <a:lnTo>
                  <a:pt x="1546" y="452"/>
                </a:lnTo>
                <a:lnTo>
                  <a:pt x="1546" y="452"/>
                </a:lnTo>
                <a:lnTo>
                  <a:pt x="1542" y="454"/>
                </a:lnTo>
                <a:lnTo>
                  <a:pt x="1540" y="458"/>
                </a:lnTo>
                <a:lnTo>
                  <a:pt x="1538" y="462"/>
                </a:lnTo>
                <a:lnTo>
                  <a:pt x="1534" y="464"/>
                </a:lnTo>
                <a:lnTo>
                  <a:pt x="1534" y="464"/>
                </a:lnTo>
                <a:lnTo>
                  <a:pt x="1532" y="456"/>
                </a:lnTo>
                <a:lnTo>
                  <a:pt x="1532" y="448"/>
                </a:lnTo>
                <a:lnTo>
                  <a:pt x="1536" y="432"/>
                </a:lnTo>
                <a:lnTo>
                  <a:pt x="1536" y="432"/>
                </a:lnTo>
                <a:lnTo>
                  <a:pt x="1532" y="434"/>
                </a:lnTo>
                <a:lnTo>
                  <a:pt x="1530" y="438"/>
                </a:lnTo>
                <a:lnTo>
                  <a:pt x="1530" y="446"/>
                </a:lnTo>
                <a:lnTo>
                  <a:pt x="1528" y="456"/>
                </a:lnTo>
                <a:lnTo>
                  <a:pt x="1526" y="462"/>
                </a:lnTo>
                <a:lnTo>
                  <a:pt x="1524" y="466"/>
                </a:lnTo>
                <a:lnTo>
                  <a:pt x="1524" y="466"/>
                </a:lnTo>
                <a:lnTo>
                  <a:pt x="1520" y="462"/>
                </a:lnTo>
                <a:lnTo>
                  <a:pt x="1512" y="460"/>
                </a:lnTo>
                <a:lnTo>
                  <a:pt x="1498" y="462"/>
                </a:lnTo>
                <a:lnTo>
                  <a:pt x="1484" y="462"/>
                </a:lnTo>
                <a:lnTo>
                  <a:pt x="1480" y="462"/>
                </a:lnTo>
                <a:lnTo>
                  <a:pt x="1474" y="458"/>
                </a:lnTo>
                <a:lnTo>
                  <a:pt x="1474" y="458"/>
                </a:lnTo>
                <a:lnTo>
                  <a:pt x="1466" y="464"/>
                </a:lnTo>
                <a:lnTo>
                  <a:pt x="1460" y="466"/>
                </a:lnTo>
                <a:lnTo>
                  <a:pt x="1452" y="466"/>
                </a:lnTo>
                <a:lnTo>
                  <a:pt x="1452" y="466"/>
                </a:lnTo>
                <a:lnTo>
                  <a:pt x="1452" y="468"/>
                </a:lnTo>
                <a:lnTo>
                  <a:pt x="1456" y="470"/>
                </a:lnTo>
                <a:lnTo>
                  <a:pt x="1456" y="470"/>
                </a:lnTo>
                <a:lnTo>
                  <a:pt x="1452" y="474"/>
                </a:lnTo>
                <a:lnTo>
                  <a:pt x="1452" y="480"/>
                </a:lnTo>
                <a:lnTo>
                  <a:pt x="1452" y="492"/>
                </a:lnTo>
                <a:lnTo>
                  <a:pt x="1452" y="504"/>
                </a:lnTo>
                <a:lnTo>
                  <a:pt x="1452" y="510"/>
                </a:lnTo>
                <a:lnTo>
                  <a:pt x="1450" y="516"/>
                </a:lnTo>
                <a:lnTo>
                  <a:pt x="1450" y="516"/>
                </a:lnTo>
                <a:lnTo>
                  <a:pt x="1452" y="524"/>
                </a:lnTo>
                <a:lnTo>
                  <a:pt x="1452" y="534"/>
                </a:lnTo>
                <a:lnTo>
                  <a:pt x="1452" y="554"/>
                </a:lnTo>
                <a:lnTo>
                  <a:pt x="1450" y="574"/>
                </a:lnTo>
                <a:lnTo>
                  <a:pt x="1452" y="584"/>
                </a:lnTo>
                <a:lnTo>
                  <a:pt x="1454" y="592"/>
                </a:lnTo>
                <a:lnTo>
                  <a:pt x="1454" y="592"/>
                </a:lnTo>
                <a:lnTo>
                  <a:pt x="1450" y="602"/>
                </a:lnTo>
                <a:lnTo>
                  <a:pt x="1450" y="612"/>
                </a:lnTo>
                <a:lnTo>
                  <a:pt x="1450" y="640"/>
                </a:lnTo>
                <a:lnTo>
                  <a:pt x="1450" y="668"/>
                </a:lnTo>
                <a:lnTo>
                  <a:pt x="1448" y="678"/>
                </a:lnTo>
                <a:lnTo>
                  <a:pt x="1444" y="688"/>
                </a:lnTo>
                <a:lnTo>
                  <a:pt x="1444" y="688"/>
                </a:lnTo>
                <a:lnTo>
                  <a:pt x="1438" y="686"/>
                </a:lnTo>
                <a:lnTo>
                  <a:pt x="1432" y="688"/>
                </a:lnTo>
                <a:lnTo>
                  <a:pt x="1432" y="688"/>
                </a:lnTo>
                <a:lnTo>
                  <a:pt x="1432" y="694"/>
                </a:lnTo>
                <a:lnTo>
                  <a:pt x="1434" y="698"/>
                </a:lnTo>
                <a:lnTo>
                  <a:pt x="1434" y="702"/>
                </a:lnTo>
                <a:lnTo>
                  <a:pt x="1430" y="706"/>
                </a:lnTo>
                <a:lnTo>
                  <a:pt x="1430" y="706"/>
                </a:lnTo>
                <a:lnTo>
                  <a:pt x="1434" y="704"/>
                </a:lnTo>
                <a:lnTo>
                  <a:pt x="1440" y="704"/>
                </a:lnTo>
                <a:lnTo>
                  <a:pt x="1440" y="704"/>
                </a:lnTo>
                <a:lnTo>
                  <a:pt x="1440" y="698"/>
                </a:lnTo>
                <a:lnTo>
                  <a:pt x="1440" y="696"/>
                </a:lnTo>
                <a:lnTo>
                  <a:pt x="1442" y="692"/>
                </a:lnTo>
                <a:lnTo>
                  <a:pt x="1448" y="692"/>
                </a:lnTo>
                <a:lnTo>
                  <a:pt x="1448" y="692"/>
                </a:lnTo>
                <a:lnTo>
                  <a:pt x="1448" y="700"/>
                </a:lnTo>
                <a:lnTo>
                  <a:pt x="1446" y="704"/>
                </a:lnTo>
                <a:lnTo>
                  <a:pt x="1442" y="704"/>
                </a:lnTo>
                <a:lnTo>
                  <a:pt x="1442" y="704"/>
                </a:lnTo>
                <a:lnTo>
                  <a:pt x="1448" y="724"/>
                </a:lnTo>
                <a:lnTo>
                  <a:pt x="1448" y="734"/>
                </a:lnTo>
                <a:lnTo>
                  <a:pt x="1446" y="738"/>
                </a:lnTo>
                <a:lnTo>
                  <a:pt x="1442" y="742"/>
                </a:lnTo>
                <a:lnTo>
                  <a:pt x="1442" y="742"/>
                </a:lnTo>
                <a:lnTo>
                  <a:pt x="1434" y="740"/>
                </a:lnTo>
                <a:lnTo>
                  <a:pt x="1426" y="740"/>
                </a:lnTo>
                <a:lnTo>
                  <a:pt x="1410" y="742"/>
                </a:lnTo>
                <a:lnTo>
                  <a:pt x="1392" y="742"/>
                </a:lnTo>
                <a:lnTo>
                  <a:pt x="1372" y="740"/>
                </a:lnTo>
                <a:lnTo>
                  <a:pt x="1372" y="740"/>
                </a:lnTo>
                <a:lnTo>
                  <a:pt x="1370" y="552"/>
                </a:lnTo>
                <a:lnTo>
                  <a:pt x="1370" y="552"/>
                </a:lnTo>
                <a:lnTo>
                  <a:pt x="1376" y="546"/>
                </a:lnTo>
                <a:lnTo>
                  <a:pt x="1380" y="544"/>
                </a:lnTo>
                <a:lnTo>
                  <a:pt x="1384" y="542"/>
                </a:lnTo>
                <a:lnTo>
                  <a:pt x="1384" y="542"/>
                </a:lnTo>
                <a:lnTo>
                  <a:pt x="1382" y="540"/>
                </a:lnTo>
                <a:lnTo>
                  <a:pt x="1380" y="538"/>
                </a:lnTo>
                <a:lnTo>
                  <a:pt x="1372" y="538"/>
                </a:lnTo>
                <a:lnTo>
                  <a:pt x="1372" y="538"/>
                </a:lnTo>
                <a:lnTo>
                  <a:pt x="1370" y="524"/>
                </a:lnTo>
                <a:lnTo>
                  <a:pt x="1370" y="510"/>
                </a:lnTo>
                <a:lnTo>
                  <a:pt x="1370" y="494"/>
                </a:lnTo>
                <a:lnTo>
                  <a:pt x="1370" y="478"/>
                </a:lnTo>
                <a:lnTo>
                  <a:pt x="1370" y="478"/>
                </a:lnTo>
                <a:lnTo>
                  <a:pt x="1374" y="478"/>
                </a:lnTo>
                <a:lnTo>
                  <a:pt x="1378" y="476"/>
                </a:lnTo>
                <a:lnTo>
                  <a:pt x="1380" y="474"/>
                </a:lnTo>
                <a:lnTo>
                  <a:pt x="1384" y="474"/>
                </a:lnTo>
                <a:lnTo>
                  <a:pt x="1384" y="474"/>
                </a:lnTo>
                <a:lnTo>
                  <a:pt x="1382" y="472"/>
                </a:lnTo>
                <a:lnTo>
                  <a:pt x="1378" y="470"/>
                </a:lnTo>
                <a:lnTo>
                  <a:pt x="1370" y="470"/>
                </a:lnTo>
                <a:lnTo>
                  <a:pt x="1370" y="470"/>
                </a:lnTo>
                <a:lnTo>
                  <a:pt x="1368" y="454"/>
                </a:lnTo>
                <a:lnTo>
                  <a:pt x="1368" y="440"/>
                </a:lnTo>
                <a:lnTo>
                  <a:pt x="1370" y="410"/>
                </a:lnTo>
                <a:lnTo>
                  <a:pt x="1370" y="410"/>
                </a:lnTo>
                <a:lnTo>
                  <a:pt x="1386" y="404"/>
                </a:lnTo>
                <a:lnTo>
                  <a:pt x="1386" y="404"/>
                </a:lnTo>
                <a:lnTo>
                  <a:pt x="1378" y="402"/>
                </a:lnTo>
                <a:lnTo>
                  <a:pt x="1372" y="400"/>
                </a:lnTo>
                <a:lnTo>
                  <a:pt x="1368" y="398"/>
                </a:lnTo>
                <a:lnTo>
                  <a:pt x="1368" y="398"/>
                </a:lnTo>
                <a:lnTo>
                  <a:pt x="1366" y="390"/>
                </a:lnTo>
                <a:lnTo>
                  <a:pt x="1368" y="382"/>
                </a:lnTo>
                <a:lnTo>
                  <a:pt x="1370" y="378"/>
                </a:lnTo>
                <a:lnTo>
                  <a:pt x="1374" y="376"/>
                </a:lnTo>
                <a:lnTo>
                  <a:pt x="1386" y="372"/>
                </a:lnTo>
                <a:lnTo>
                  <a:pt x="1402" y="370"/>
                </a:lnTo>
                <a:lnTo>
                  <a:pt x="1402" y="370"/>
                </a:lnTo>
                <a:lnTo>
                  <a:pt x="1394" y="368"/>
                </a:lnTo>
                <a:lnTo>
                  <a:pt x="1384" y="368"/>
                </a:lnTo>
                <a:lnTo>
                  <a:pt x="1376" y="368"/>
                </a:lnTo>
                <a:lnTo>
                  <a:pt x="1368" y="366"/>
                </a:lnTo>
                <a:lnTo>
                  <a:pt x="1368" y="366"/>
                </a:lnTo>
                <a:lnTo>
                  <a:pt x="1368" y="360"/>
                </a:lnTo>
                <a:lnTo>
                  <a:pt x="1368" y="356"/>
                </a:lnTo>
                <a:lnTo>
                  <a:pt x="1368" y="352"/>
                </a:lnTo>
                <a:lnTo>
                  <a:pt x="1370" y="346"/>
                </a:lnTo>
                <a:lnTo>
                  <a:pt x="1370" y="346"/>
                </a:lnTo>
                <a:lnTo>
                  <a:pt x="1376" y="348"/>
                </a:lnTo>
                <a:lnTo>
                  <a:pt x="1380" y="350"/>
                </a:lnTo>
                <a:lnTo>
                  <a:pt x="1390" y="356"/>
                </a:lnTo>
                <a:lnTo>
                  <a:pt x="1390" y="356"/>
                </a:lnTo>
                <a:lnTo>
                  <a:pt x="1392" y="354"/>
                </a:lnTo>
                <a:lnTo>
                  <a:pt x="1394" y="352"/>
                </a:lnTo>
                <a:lnTo>
                  <a:pt x="1394" y="344"/>
                </a:lnTo>
                <a:lnTo>
                  <a:pt x="1394" y="340"/>
                </a:lnTo>
                <a:lnTo>
                  <a:pt x="1396" y="336"/>
                </a:lnTo>
                <a:lnTo>
                  <a:pt x="1398" y="334"/>
                </a:lnTo>
                <a:lnTo>
                  <a:pt x="1398" y="334"/>
                </a:lnTo>
                <a:lnTo>
                  <a:pt x="1394" y="334"/>
                </a:lnTo>
                <a:lnTo>
                  <a:pt x="1388" y="332"/>
                </a:lnTo>
                <a:lnTo>
                  <a:pt x="1382" y="332"/>
                </a:lnTo>
                <a:lnTo>
                  <a:pt x="1376" y="332"/>
                </a:lnTo>
                <a:lnTo>
                  <a:pt x="1376" y="332"/>
                </a:lnTo>
                <a:lnTo>
                  <a:pt x="1376" y="322"/>
                </a:lnTo>
                <a:lnTo>
                  <a:pt x="1372" y="318"/>
                </a:lnTo>
                <a:lnTo>
                  <a:pt x="1368" y="318"/>
                </a:lnTo>
                <a:lnTo>
                  <a:pt x="1368" y="318"/>
                </a:lnTo>
                <a:lnTo>
                  <a:pt x="1368" y="314"/>
                </a:lnTo>
                <a:lnTo>
                  <a:pt x="1370" y="312"/>
                </a:lnTo>
                <a:lnTo>
                  <a:pt x="1374" y="308"/>
                </a:lnTo>
                <a:lnTo>
                  <a:pt x="1380" y="306"/>
                </a:lnTo>
                <a:lnTo>
                  <a:pt x="1384" y="304"/>
                </a:lnTo>
                <a:lnTo>
                  <a:pt x="1384" y="300"/>
                </a:lnTo>
                <a:lnTo>
                  <a:pt x="1384" y="300"/>
                </a:lnTo>
                <a:lnTo>
                  <a:pt x="1366" y="298"/>
                </a:lnTo>
                <a:lnTo>
                  <a:pt x="1348" y="300"/>
                </a:lnTo>
                <a:lnTo>
                  <a:pt x="1348" y="300"/>
                </a:lnTo>
                <a:lnTo>
                  <a:pt x="1354" y="306"/>
                </a:lnTo>
                <a:lnTo>
                  <a:pt x="1360" y="312"/>
                </a:lnTo>
                <a:lnTo>
                  <a:pt x="1360" y="312"/>
                </a:lnTo>
                <a:lnTo>
                  <a:pt x="1358" y="326"/>
                </a:lnTo>
                <a:lnTo>
                  <a:pt x="1356" y="338"/>
                </a:lnTo>
                <a:lnTo>
                  <a:pt x="1358" y="350"/>
                </a:lnTo>
                <a:lnTo>
                  <a:pt x="1360" y="360"/>
                </a:lnTo>
                <a:lnTo>
                  <a:pt x="1360" y="360"/>
                </a:lnTo>
                <a:lnTo>
                  <a:pt x="1358" y="388"/>
                </a:lnTo>
                <a:lnTo>
                  <a:pt x="1356" y="420"/>
                </a:lnTo>
                <a:lnTo>
                  <a:pt x="1360" y="470"/>
                </a:lnTo>
                <a:lnTo>
                  <a:pt x="1360" y="470"/>
                </a:lnTo>
                <a:lnTo>
                  <a:pt x="1358" y="474"/>
                </a:lnTo>
                <a:lnTo>
                  <a:pt x="1358" y="480"/>
                </a:lnTo>
                <a:lnTo>
                  <a:pt x="1358" y="486"/>
                </a:lnTo>
                <a:lnTo>
                  <a:pt x="1360" y="490"/>
                </a:lnTo>
                <a:lnTo>
                  <a:pt x="1360" y="490"/>
                </a:lnTo>
                <a:lnTo>
                  <a:pt x="1358" y="494"/>
                </a:lnTo>
                <a:lnTo>
                  <a:pt x="1356" y="496"/>
                </a:lnTo>
                <a:lnTo>
                  <a:pt x="1352" y="502"/>
                </a:lnTo>
                <a:lnTo>
                  <a:pt x="1352" y="502"/>
                </a:lnTo>
                <a:lnTo>
                  <a:pt x="1356" y="508"/>
                </a:lnTo>
                <a:lnTo>
                  <a:pt x="1358" y="514"/>
                </a:lnTo>
                <a:lnTo>
                  <a:pt x="1358" y="532"/>
                </a:lnTo>
                <a:lnTo>
                  <a:pt x="1358" y="550"/>
                </a:lnTo>
                <a:lnTo>
                  <a:pt x="1358" y="558"/>
                </a:lnTo>
                <a:lnTo>
                  <a:pt x="1360" y="564"/>
                </a:lnTo>
                <a:lnTo>
                  <a:pt x="1360" y="564"/>
                </a:lnTo>
                <a:lnTo>
                  <a:pt x="1358" y="578"/>
                </a:lnTo>
                <a:lnTo>
                  <a:pt x="1358" y="592"/>
                </a:lnTo>
                <a:lnTo>
                  <a:pt x="1358" y="604"/>
                </a:lnTo>
                <a:lnTo>
                  <a:pt x="1358" y="610"/>
                </a:lnTo>
                <a:lnTo>
                  <a:pt x="1356" y="618"/>
                </a:lnTo>
                <a:lnTo>
                  <a:pt x="1356" y="618"/>
                </a:lnTo>
                <a:lnTo>
                  <a:pt x="1358" y="644"/>
                </a:lnTo>
                <a:lnTo>
                  <a:pt x="1360" y="678"/>
                </a:lnTo>
                <a:lnTo>
                  <a:pt x="1360" y="696"/>
                </a:lnTo>
                <a:lnTo>
                  <a:pt x="1358" y="712"/>
                </a:lnTo>
                <a:lnTo>
                  <a:pt x="1356" y="728"/>
                </a:lnTo>
                <a:lnTo>
                  <a:pt x="1352" y="742"/>
                </a:lnTo>
                <a:lnTo>
                  <a:pt x="1352" y="742"/>
                </a:lnTo>
                <a:lnTo>
                  <a:pt x="1330" y="742"/>
                </a:lnTo>
                <a:lnTo>
                  <a:pt x="1318" y="742"/>
                </a:lnTo>
                <a:lnTo>
                  <a:pt x="1310" y="740"/>
                </a:lnTo>
                <a:lnTo>
                  <a:pt x="1310" y="740"/>
                </a:lnTo>
                <a:lnTo>
                  <a:pt x="1310" y="730"/>
                </a:lnTo>
                <a:lnTo>
                  <a:pt x="1310" y="720"/>
                </a:lnTo>
                <a:lnTo>
                  <a:pt x="1310" y="710"/>
                </a:lnTo>
                <a:lnTo>
                  <a:pt x="1314" y="704"/>
                </a:lnTo>
                <a:lnTo>
                  <a:pt x="1318" y="702"/>
                </a:lnTo>
                <a:lnTo>
                  <a:pt x="1318" y="702"/>
                </a:lnTo>
                <a:lnTo>
                  <a:pt x="1310" y="700"/>
                </a:lnTo>
                <a:lnTo>
                  <a:pt x="1302" y="700"/>
                </a:lnTo>
                <a:lnTo>
                  <a:pt x="1294" y="700"/>
                </a:lnTo>
                <a:lnTo>
                  <a:pt x="1286" y="702"/>
                </a:lnTo>
                <a:lnTo>
                  <a:pt x="1286" y="702"/>
                </a:lnTo>
                <a:lnTo>
                  <a:pt x="1290" y="706"/>
                </a:lnTo>
                <a:lnTo>
                  <a:pt x="1292" y="710"/>
                </a:lnTo>
                <a:lnTo>
                  <a:pt x="1294" y="722"/>
                </a:lnTo>
                <a:lnTo>
                  <a:pt x="1292" y="740"/>
                </a:lnTo>
                <a:lnTo>
                  <a:pt x="1292" y="740"/>
                </a:lnTo>
                <a:lnTo>
                  <a:pt x="1288" y="742"/>
                </a:lnTo>
                <a:lnTo>
                  <a:pt x="1282" y="742"/>
                </a:lnTo>
                <a:lnTo>
                  <a:pt x="1272" y="740"/>
                </a:lnTo>
                <a:lnTo>
                  <a:pt x="1272" y="740"/>
                </a:lnTo>
                <a:lnTo>
                  <a:pt x="1266" y="580"/>
                </a:lnTo>
                <a:lnTo>
                  <a:pt x="1264" y="502"/>
                </a:lnTo>
                <a:lnTo>
                  <a:pt x="1260" y="432"/>
                </a:lnTo>
                <a:lnTo>
                  <a:pt x="1260" y="432"/>
                </a:lnTo>
                <a:lnTo>
                  <a:pt x="1238" y="432"/>
                </a:lnTo>
                <a:lnTo>
                  <a:pt x="1238" y="432"/>
                </a:lnTo>
                <a:lnTo>
                  <a:pt x="1238" y="420"/>
                </a:lnTo>
                <a:lnTo>
                  <a:pt x="1238" y="420"/>
                </a:lnTo>
                <a:lnTo>
                  <a:pt x="1230" y="420"/>
                </a:lnTo>
                <a:lnTo>
                  <a:pt x="1230" y="420"/>
                </a:lnTo>
                <a:lnTo>
                  <a:pt x="1232" y="428"/>
                </a:lnTo>
                <a:lnTo>
                  <a:pt x="1228" y="432"/>
                </a:lnTo>
                <a:lnTo>
                  <a:pt x="1222" y="434"/>
                </a:lnTo>
                <a:lnTo>
                  <a:pt x="1222" y="434"/>
                </a:lnTo>
                <a:lnTo>
                  <a:pt x="1220" y="434"/>
                </a:lnTo>
                <a:lnTo>
                  <a:pt x="1218" y="432"/>
                </a:lnTo>
                <a:lnTo>
                  <a:pt x="1218" y="432"/>
                </a:lnTo>
                <a:lnTo>
                  <a:pt x="1218" y="426"/>
                </a:lnTo>
                <a:lnTo>
                  <a:pt x="1216" y="422"/>
                </a:lnTo>
                <a:lnTo>
                  <a:pt x="1214" y="418"/>
                </a:lnTo>
                <a:lnTo>
                  <a:pt x="1208" y="418"/>
                </a:lnTo>
                <a:lnTo>
                  <a:pt x="1196" y="418"/>
                </a:lnTo>
                <a:lnTo>
                  <a:pt x="1182" y="418"/>
                </a:lnTo>
                <a:lnTo>
                  <a:pt x="1182" y="418"/>
                </a:lnTo>
                <a:lnTo>
                  <a:pt x="1180" y="408"/>
                </a:lnTo>
                <a:lnTo>
                  <a:pt x="1180" y="400"/>
                </a:lnTo>
                <a:lnTo>
                  <a:pt x="1180" y="392"/>
                </a:lnTo>
                <a:lnTo>
                  <a:pt x="1180" y="382"/>
                </a:lnTo>
                <a:lnTo>
                  <a:pt x="1180" y="382"/>
                </a:lnTo>
                <a:lnTo>
                  <a:pt x="1154" y="382"/>
                </a:lnTo>
                <a:lnTo>
                  <a:pt x="1142" y="382"/>
                </a:lnTo>
                <a:lnTo>
                  <a:pt x="1132" y="384"/>
                </a:lnTo>
                <a:lnTo>
                  <a:pt x="1132" y="384"/>
                </a:lnTo>
                <a:lnTo>
                  <a:pt x="1132" y="410"/>
                </a:lnTo>
                <a:lnTo>
                  <a:pt x="1132" y="434"/>
                </a:lnTo>
                <a:lnTo>
                  <a:pt x="1132" y="434"/>
                </a:lnTo>
                <a:lnTo>
                  <a:pt x="1112" y="438"/>
                </a:lnTo>
                <a:lnTo>
                  <a:pt x="1088" y="440"/>
                </a:lnTo>
                <a:lnTo>
                  <a:pt x="1062" y="438"/>
                </a:lnTo>
                <a:lnTo>
                  <a:pt x="1052" y="438"/>
                </a:lnTo>
                <a:lnTo>
                  <a:pt x="1042" y="434"/>
                </a:lnTo>
                <a:lnTo>
                  <a:pt x="1042" y="434"/>
                </a:lnTo>
                <a:lnTo>
                  <a:pt x="1040" y="448"/>
                </a:lnTo>
                <a:lnTo>
                  <a:pt x="1040" y="462"/>
                </a:lnTo>
                <a:lnTo>
                  <a:pt x="1038" y="478"/>
                </a:lnTo>
                <a:lnTo>
                  <a:pt x="1038" y="494"/>
                </a:lnTo>
                <a:lnTo>
                  <a:pt x="1038" y="494"/>
                </a:lnTo>
                <a:lnTo>
                  <a:pt x="1036" y="508"/>
                </a:lnTo>
                <a:lnTo>
                  <a:pt x="1034" y="522"/>
                </a:lnTo>
                <a:lnTo>
                  <a:pt x="1034" y="522"/>
                </a:lnTo>
                <a:lnTo>
                  <a:pt x="1032" y="526"/>
                </a:lnTo>
                <a:lnTo>
                  <a:pt x="1032" y="532"/>
                </a:lnTo>
                <a:lnTo>
                  <a:pt x="1032" y="532"/>
                </a:lnTo>
                <a:lnTo>
                  <a:pt x="1030" y="546"/>
                </a:lnTo>
                <a:lnTo>
                  <a:pt x="1026" y="558"/>
                </a:lnTo>
                <a:lnTo>
                  <a:pt x="1024" y="570"/>
                </a:lnTo>
                <a:lnTo>
                  <a:pt x="1022" y="580"/>
                </a:lnTo>
                <a:lnTo>
                  <a:pt x="1022" y="580"/>
                </a:lnTo>
                <a:lnTo>
                  <a:pt x="1022" y="596"/>
                </a:lnTo>
                <a:lnTo>
                  <a:pt x="1022" y="604"/>
                </a:lnTo>
                <a:lnTo>
                  <a:pt x="1018" y="610"/>
                </a:lnTo>
                <a:lnTo>
                  <a:pt x="1018" y="610"/>
                </a:lnTo>
                <a:lnTo>
                  <a:pt x="1020" y="612"/>
                </a:lnTo>
                <a:lnTo>
                  <a:pt x="1022" y="614"/>
                </a:lnTo>
                <a:lnTo>
                  <a:pt x="1022" y="616"/>
                </a:lnTo>
                <a:lnTo>
                  <a:pt x="1022" y="616"/>
                </a:lnTo>
                <a:lnTo>
                  <a:pt x="1018" y="630"/>
                </a:lnTo>
                <a:lnTo>
                  <a:pt x="1014" y="650"/>
                </a:lnTo>
                <a:lnTo>
                  <a:pt x="1008" y="690"/>
                </a:lnTo>
                <a:lnTo>
                  <a:pt x="1000" y="766"/>
                </a:lnTo>
                <a:lnTo>
                  <a:pt x="1000" y="766"/>
                </a:lnTo>
                <a:lnTo>
                  <a:pt x="996" y="786"/>
                </a:lnTo>
                <a:lnTo>
                  <a:pt x="994" y="796"/>
                </a:lnTo>
                <a:lnTo>
                  <a:pt x="994" y="806"/>
                </a:lnTo>
                <a:lnTo>
                  <a:pt x="994" y="806"/>
                </a:lnTo>
                <a:lnTo>
                  <a:pt x="988" y="834"/>
                </a:lnTo>
                <a:lnTo>
                  <a:pt x="984" y="850"/>
                </a:lnTo>
                <a:lnTo>
                  <a:pt x="986" y="864"/>
                </a:lnTo>
                <a:lnTo>
                  <a:pt x="986" y="864"/>
                </a:lnTo>
                <a:lnTo>
                  <a:pt x="982" y="866"/>
                </a:lnTo>
                <a:lnTo>
                  <a:pt x="978" y="868"/>
                </a:lnTo>
                <a:lnTo>
                  <a:pt x="976" y="868"/>
                </a:lnTo>
                <a:lnTo>
                  <a:pt x="972" y="868"/>
                </a:lnTo>
                <a:lnTo>
                  <a:pt x="972" y="868"/>
                </a:lnTo>
                <a:lnTo>
                  <a:pt x="970" y="864"/>
                </a:lnTo>
                <a:lnTo>
                  <a:pt x="968" y="860"/>
                </a:lnTo>
                <a:lnTo>
                  <a:pt x="962" y="852"/>
                </a:lnTo>
                <a:lnTo>
                  <a:pt x="956" y="844"/>
                </a:lnTo>
                <a:lnTo>
                  <a:pt x="954" y="840"/>
                </a:lnTo>
                <a:lnTo>
                  <a:pt x="952" y="834"/>
                </a:lnTo>
                <a:lnTo>
                  <a:pt x="952" y="834"/>
                </a:lnTo>
                <a:lnTo>
                  <a:pt x="948" y="836"/>
                </a:lnTo>
                <a:lnTo>
                  <a:pt x="944" y="834"/>
                </a:lnTo>
                <a:lnTo>
                  <a:pt x="940" y="832"/>
                </a:lnTo>
                <a:lnTo>
                  <a:pt x="936" y="830"/>
                </a:lnTo>
                <a:lnTo>
                  <a:pt x="936" y="830"/>
                </a:lnTo>
                <a:lnTo>
                  <a:pt x="932" y="832"/>
                </a:lnTo>
                <a:lnTo>
                  <a:pt x="932" y="836"/>
                </a:lnTo>
                <a:lnTo>
                  <a:pt x="932" y="840"/>
                </a:lnTo>
                <a:lnTo>
                  <a:pt x="928" y="842"/>
                </a:lnTo>
                <a:lnTo>
                  <a:pt x="928" y="842"/>
                </a:lnTo>
                <a:lnTo>
                  <a:pt x="928" y="844"/>
                </a:lnTo>
                <a:lnTo>
                  <a:pt x="930" y="846"/>
                </a:lnTo>
                <a:lnTo>
                  <a:pt x="932" y="848"/>
                </a:lnTo>
                <a:lnTo>
                  <a:pt x="932" y="852"/>
                </a:lnTo>
                <a:lnTo>
                  <a:pt x="932" y="852"/>
                </a:lnTo>
                <a:lnTo>
                  <a:pt x="936" y="848"/>
                </a:lnTo>
                <a:lnTo>
                  <a:pt x="940" y="846"/>
                </a:lnTo>
                <a:lnTo>
                  <a:pt x="944" y="846"/>
                </a:lnTo>
                <a:lnTo>
                  <a:pt x="944" y="846"/>
                </a:lnTo>
                <a:lnTo>
                  <a:pt x="948" y="850"/>
                </a:lnTo>
                <a:lnTo>
                  <a:pt x="948" y="856"/>
                </a:lnTo>
                <a:lnTo>
                  <a:pt x="952" y="860"/>
                </a:lnTo>
                <a:lnTo>
                  <a:pt x="954" y="862"/>
                </a:lnTo>
                <a:lnTo>
                  <a:pt x="958" y="862"/>
                </a:lnTo>
                <a:lnTo>
                  <a:pt x="958" y="862"/>
                </a:lnTo>
                <a:lnTo>
                  <a:pt x="958" y="862"/>
                </a:lnTo>
                <a:lnTo>
                  <a:pt x="958" y="864"/>
                </a:lnTo>
                <a:lnTo>
                  <a:pt x="954" y="866"/>
                </a:lnTo>
                <a:lnTo>
                  <a:pt x="952" y="868"/>
                </a:lnTo>
                <a:lnTo>
                  <a:pt x="954" y="868"/>
                </a:lnTo>
                <a:lnTo>
                  <a:pt x="954" y="868"/>
                </a:lnTo>
                <a:lnTo>
                  <a:pt x="932" y="868"/>
                </a:lnTo>
                <a:lnTo>
                  <a:pt x="906" y="866"/>
                </a:lnTo>
                <a:lnTo>
                  <a:pt x="906" y="866"/>
                </a:lnTo>
                <a:lnTo>
                  <a:pt x="910" y="872"/>
                </a:lnTo>
                <a:lnTo>
                  <a:pt x="910" y="880"/>
                </a:lnTo>
                <a:lnTo>
                  <a:pt x="906" y="894"/>
                </a:lnTo>
                <a:lnTo>
                  <a:pt x="904" y="902"/>
                </a:lnTo>
                <a:lnTo>
                  <a:pt x="904" y="910"/>
                </a:lnTo>
                <a:lnTo>
                  <a:pt x="906" y="916"/>
                </a:lnTo>
                <a:lnTo>
                  <a:pt x="910" y="920"/>
                </a:lnTo>
                <a:lnTo>
                  <a:pt x="910" y="920"/>
                </a:lnTo>
                <a:lnTo>
                  <a:pt x="914" y="918"/>
                </a:lnTo>
                <a:lnTo>
                  <a:pt x="914" y="914"/>
                </a:lnTo>
                <a:lnTo>
                  <a:pt x="912" y="910"/>
                </a:lnTo>
                <a:lnTo>
                  <a:pt x="914" y="906"/>
                </a:lnTo>
                <a:lnTo>
                  <a:pt x="914" y="906"/>
                </a:lnTo>
                <a:lnTo>
                  <a:pt x="918" y="906"/>
                </a:lnTo>
                <a:lnTo>
                  <a:pt x="920" y="910"/>
                </a:lnTo>
                <a:lnTo>
                  <a:pt x="922" y="918"/>
                </a:lnTo>
                <a:lnTo>
                  <a:pt x="924" y="926"/>
                </a:lnTo>
                <a:lnTo>
                  <a:pt x="924" y="932"/>
                </a:lnTo>
                <a:lnTo>
                  <a:pt x="924" y="932"/>
                </a:lnTo>
                <a:lnTo>
                  <a:pt x="922" y="940"/>
                </a:lnTo>
                <a:lnTo>
                  <a:pt x="918" y="948"/>
                </a:lnTo>
                <a:lnTo>
                  <a:pt x="916" y="956"/>
                </a:lnTo>
                <a:lnTo>
                  <a:pt x="918" y="962"/>
                </a:lnTo>
                <a:lnTo>
                  <a:pt x="918" y="962"/>
                </a:lnTo>
                <a:lnTo>
                  <a:pt x="910" y="964"/>
                </a:lnTo>
                <a:lnTo>
                  <a:pt x="902" y="964"/>
                </a:lnTo>
                <a:lnTo>
                  <a:pt x="894" y="960"/>
                </a:lnTo>
                <a:lnTo>
                  <a:pt x="894" y="960"/>
                </a:lnTo>
                <a:lnTo>
                  <a:pt x="890" y="954"/>
                </a:lnTo>
                <a:lnTo>
                  <a:pt x="886" y="946"/>
                </a:lnTo>
                <a:lnTo>
                  <a:pt x="886" y="946"/>
                </a:lnTo>
                <a:lnTo>
                  <a:pt x="882" y="946"/>
                </a:lnTo>
                <a:lnTo>
                  <a:pt x="882" y="948"/>
                </a:lnTo>
                <a:lnTo>
                  <a:pt x="884" y="952"/>
                </a:lnTo>
                <a:lnTo>
                  <a:pt x="884" y="956"/>
                </a:lnTo>
                <a:lnTo>
                  <a:pt x="884" y="956"/>
                </a:lnTo>
                <a:lnTo>
                  <a:pt x="880" y="954"/>
                </a:lnTo>
                <a:lnTo>
                  <a:pt x="880" y="958"/>
                </a:lnTo>
                <a:lnTo>
                  <a:pt x="880" y="958"/>
                </a:lnTo>
                <a:lnTo>
                  <a:pt x="870" y="956"/>
                </a:lnTo>
                <a:lnTo>
                  <a:pt x="860" y="958"/>
                </a:lnTo>
                <a:lnTo>
                  <a:pt x="854" y="960"/>
                </a:lnTo>
                <a:lnTo>
                  <a:pt x="846" y="960"/>
                </a:lnTo>
                <a:lnTo>
                  <a:pt x="846" y="960"/>
                </a:lnTo>
                <a:lnTo>
                  <a:pt x="848" y="958"/>
                </a:lnTo>
                <a:lnTo>
                  <a:pt x="850" y="958"/>
                </a:lnTo>
                <a:lnTo>
                  <a:pt x="856" y="958"/>
                </a:lnTo>
                <a:lnTo>
                  <a:pt x="856" y="958"/>
                </a:lnTo>
                <a:lnTo>
                  <a:pt x="852" y="954"/>
                </a:lnTo>
                <a:lnTo>
                  <a:pt x="844" y="952"/>
                </a:lnTo>
                <a:lnTo>
                  <a:pt x="838" y="952"/>
                </a:lnTo>
                <a:lnTo>
                  <a:pt x="832" y="954"/>
                </a:lnTo>
                <a:lnTo>
                  <a:pt x="832" y="954"/>
                </a:lnTo>
                <a:lnTo>
                  <a:pt x="832" y="956"/>
                </a:lnTo>
                <a:lnTo>
                  <a:pt x="834" y="958"/>
                </a:lnTo>
                <a:lnTo>
                  <a:pt x="834" y="958"/>
                </a:lnTo>
                <a:lnTo>
                  <a:pt x="834" y="958"/>
                </a:lnTo>
                <a:lnTo>
                  <a:pt x="836" y="958"/>
                </a:lnTo>
                <a:lnTo>
                  <a:pt x="840" y="956"/>
                </a:lnTo>
                <a:lnTo>
                  <a:pt x="844" y="958"/>
                </a:lnTo>
                <a:lnTo>
                  <a:pt x="844" y="958"/>
                </a:lnTo>
                <a:lnTo>
                  <a:pt x="838" y="960"/>
                </a:lnTo>
                <a:lnTo>
                  <a:pt x="832" y="962"/>
                </a:lnTo>
                <a:lnTo>
                  <a:pt x="826" y="964"/>
                </a:lnTo>
                <a:lnTo>
                  <a:pt x="820" y="968"/>
                </a:lnTo>
                <a:lnTo>
                  <a:pt x="820" y="968"/>
                </a:lnTo>
                <a:lnTo>
                  <a:pt x="822" y="972"/>
                </a:lnTo>
                <a:lnTo>
                  <a:pt x="824" y="972"/>
                </a:lnTo>
                <a:lnTo>
                  <a:pt x="828" y="970"/>
                </a:lnTo>
                <a:lnTo>
                  <a:pt x="832" y="970"/>
                </a:lnTo>
                <a:lnTo>
                  <a:pt x="832" y="970"/>
                </a:lnTo>
                <a:lnTo>
                  <a:pt x="830" y="978"/>
                </a:lnTo>
                <a:lnTo>
                  <a:pt x="832" y="986"/>
                </a:lnTo>
                <a:lnTo>
                  <a:pt x="832" y="986"/>
                </a:lnTo>
                <a:lnTo>
                  <a:pt x="838" y="986"/>
                </a:lnTo>
                <a:lnTo>
                  <a:pt x="842" y="984"/>
                </a:lnTo>
                <a:lnTo>
                  <a:pt x="846" y="974"/>
                </a:lnTo>
                <a:lnTo>
                  <a:pt x="846" y="974"/>
                </a:lnTo>
                <a:lnTo>
                  <a:pt x="848" y="974"/>
                </a:lnTo>
                <a:lnTo>
                  <a:pt x="852" y="974"/>
                </a:lnTo>
                <a:lnTo>
                  <a:pt x="858" y="976"/>
                </a:lnTo>
                <a:lnTo>
                  <a:pt x="864" y="980"/>
                </a:lnTo>
                <a:lnTo>
                  <a:pt x="872" y="982"/>
                </a:lnTo>
                <a:lnTo>
                  <a:pt x="872" y="982"/>
                </a:lnTo>
                <a:lnTo>
                  <a:pt x="872" y="988"/>
                </a:lnTo>
                <a:lnTo>
                  <a:pt x="872" y="990"/>
                </a:lnTo>
                <a:lnTo>
                  <a:pt x="874" y="992"/>
                </a:lnTo>
                <a:lnTo>
                  <a:pt x="874" y="992"/>
                </a:lnTo>
                <a:lnTo>
                  <a:pt x="872" y="996"/>
                </a:lnTo>
                <a:lnTo>
                  <a:pt x="866" y="996"/>
                </a:lnTo>
                <a:lnTo>
                  <a:pt x="866" y="996"/>
                </a:lnTo>
                <a:lnTo>
                  <a:pt x="868" y="996"/>
                </a:lnTo>
                <a:lnTo>
                  <a:pt x="870" y="998"/>
                </a:lnTo>
                <a:lnTo>
                  <a:pt x="874" y="998"/>
                </a:lnTo>
                <a:lnTo>
                  <a:pt x="874" y="998"/>
                </a:lnTo>
                <a:lnTo>
                  <a:pt x="872" y="1006"/>
                </a:lnTo>
                <a:lnTo>
                  <a:pt x="872" y="1012"/>
                </a:lnTo>
                <a:lnTo>
                  <a:pt x="872" y="1020"/>
                </a:lnTo>
                <a:lnTo>
                  <a:pt x="872" y="1030"/>
                </a:lnTo>
                <a:lnTo>
                  <a:pt x="872" y="1030"/>
                </a:lnTo>
                <a:lnTo>
                  <a:pt x="870" y="1028"/>
                </a:lnTo>
                <a:lnTo>
                  <a:pt x="868" y="1030"/>
                </a:lnTo>
                <a:lnTo>
                  <a:pt x="870" y="1032"/>
                </a:lnTo>
                <a:lnTo>
                  <a:pt x="872" y="1034"/>
                </a:lnTo>
                <a:lnTo>
                  <a:pt x="872" y="1034"/>
                </a:lnTo>
                <a:lnTo>
                  <a:pt x="870" y="1036"/>
                </a:lnTo>
                <a:lnTo>
                  <a:pt x="868" y="1036"/>
                </a:lnTo>
                <a:lnTo>
                  <a:pt x="864" y="1034"/>
                </a:lnTo>
                <a:lnTo>
                  <a:pt x="862" y="1034"/>
                </a:lnTo>
                <a:lnTo>
                  <a:pt x="862" y="1034"/>
                </a:lnTo>
                <a:lnTo>
                  <a:pt x="862" y="1036"/>
                </a:lnTo>
                <a:lnTo>
                  <a:pt x="864" y="1038"/>
                </a:lnTo>
                <a:lnTo>
                  <a:pt x="870" y="1038"/>
                </a:lnTo>
                <a:lnTo>
                  <a:pt x="870" y="1038"/>
                </a:lnTo>
                <a:lnTo>
                  <a:pt x="868" y="1040"/>
                </a:lnTo>
                <a:lnTo>
                  <a:pt x="866" y="1044"/>
                </a:lnTo>
                <a:lnTo>
                  <a:pt x="860" y="1046"/>
                </a:lnTo>
                <a:lnTo>
                  <a:pt x="850" y="1046"/>
                </a:lnTo>
                <a:lnTo>
                  <a:pt x="844" y="1044"/>
                </a:lnTo>
                <a:lnTo>
                  <a:pt x="844" y="1044"/>
                </a:lnTo>
                <a:lnTo>
                  <a:pt x="844" y="1040"/>
                </a:lnTo>
                <a:lnTo>
                  <a:pt x="848" y="1040"/>
                </a:lnTo>
                <a:lnTo>
                  <a:pt x="856" y="1040"/>
                </a:lnTo>
                <a:lnTo>
                  <a:pt x="856" y="1040"/>
                </a:lnTo>
                <a:lnTo>
                  <a:pt x="856" y="1036"/>
                </a:lnTo>
                <a:lnTo>
                  <a:pt x="854" y="1036"/>
                </a:lnTo>
                <a:lnTo>
                  <a:pt x="852" y="1034"/>
                </a:lnTo>
                <a:lnTo>
                  <a:pt x="856" y="1034"/>
                </a:lnTo>
                <a:lnTo>
                  <a:pt x="856" y="1034"/>
                </a:lnTo>
                <a:lnTo>
                  <a:pt x="844" y="1034"/>
                </a:lnTo>
                <a:lnTo>
                  <a:pt x="836" y="1034"/>
                </a:lnTo>
                <a:lnTo>
                  <a:pt x="826" y="1032"/>
                </a:lnTo>
                <a:lnTo>
                  <a:pt x="826" y="1032"/>
                </a:lnTo>
                <a:lnTo>
                  <a:pt x="822" y="1036"/>
                </a:lnTo>
                <a:lnTo>
                  <a:pt x="820" y="1040"/>
                </a:lnTo>
                <a:lnTo>
                  <a:pt x="816" y="1044"/>
                </a:lnTo>
                <a:lnTo>
                  <a:pt x="812" y="1046"/>
                </a:lnTo>
                <a:lnTo>
                  <a:pt x="812" y="1046"/>
                </a:lnTo>
                <a:lnTo>
                  <a:pt x="814" y="1050"/>
                </a:lnTo>
                <a:lnTo>
                  <a:pt x="816" y="1052"/>
                </a:lnTo>
                <a:lnTo>
                  <a:pt x="818" y="1052"/>
                </a:lnTo>
                <a:lnTo>
                  <a:pt x="818" y="1052"/>
                </a:lnTo>
                <a:lnTo>
                  <a:pt x="816" y="1058"/>
                </a:lnTo>
                <a:lnTo>
                  <a:pt x="816" y="1064"/>
                </a:lnTo>
                <a:lnTo>
                  <a:pt x="816" y="1064"/>
                </a:lnTo>
                <a:lnTo>
                  <a:pt x="812" y="1064"/>
                </a:lnTo>
                <a:lnTo>
                  <a:pt x="808" y="1062"/>
                </a:lnTo>
                <a:lnTo>
                  <a:pt x="808" y="1060"/>
                </a:lnTo>
                <a:lnTo>
                  <a:pt x="804" y="1056"/>
                </a:lnTo>
                <a:lnTo>
                  <a:pt x="804" y="1056"/>
                </a:lnTo>
                <a:lnTo>
                  <a:pt x="798" y="1058"/>
                </a:lnTo>
                <a:lnTo>
                  <a:pt x="792" y="1060"/>
                </a:lnTo>
                <a:lnTo>
                  <a:pt x="782" y="1066"/>
                </a:lnTo>
                <a:lnTo>
                  <a:pt x="782" y="1066"/>
                </a:lnTo>
                <a:lnTo>
                  <a:pt x="778" y="1058"/>
                </a:lnTo>
                <a:lnTo>
                  <a:pt x="776" y="1050"/>
                </a:lnTo>
                <a:lnTo>
                  <a:pt x="776" y="1042"/>
                </a:lnTo>
                <a:lnTo>
                  <a:pt x="778" y="1036"/>
                </a:lnTo>
                <a:lnTo>
                  <a:pt x="778" y="1036"/>
                </a:lnTo>
                <a:lnTo>
                  <a:pt x="768" y="1034"/>
                </a:lnTo>
                <a:lnTo>
                  <a:pt x="754" y="1034"/>
                </a:lnTo>
                <a:lnTo>
                  <a:pt x="728" y="1034"/>
                </a:lnTo>
                <a:lnTo>
                  <a:pt x="728" y="1034"/>
                </a:lnTo>
                <a:lnTo>
                  <a:pt x="726" y="1030"/>
                </a:lnTo>
                <a:lnTo>
                  <a:pt x="726" y="1026"/>
                </a:lnTo>
                <a:lnTo>
                  <a:pt x="728" y="1018"/>
                </a:lnTo>
                <a:lnTo>
                  <a:pt x="734" y="1012"/>
                </a:lnTo>
                <a:lnTo>
                  <a:pt x="738" y="1002"/>
                </a:lnTo>
                <a:lnTo>
                  <a:pt x="738" y="1002"/>
                </a:lnTo>
                <a:lnTo>
                  <a:pt x="742" y="1000"/>
                </a:lnTo>
                <a:lnTo>
                  <a:pt x="744" y="998"/>
                </a:lnTo>
                <a:lnTo>
                  <a:pt x="746" y="994"/>
                </a:lnTo>
                <a:lnTo>
                  <a:pt x="750" y="994"/>
                </a:lnTo>
                <a:lnTo>
                  <a:pt x="750" y="994"/>
                </a:lnTo>
                <a:lnTo>
                  <a:pt x="752" y="984"/>
                </a:lnTo>
                <a:lnTo>
                  <a:pt x="758" y="976"/>
                </a:lnTo>
                <a:lnTo>
                  <a:pt x="764" y="972"/>
                </a:lnTo>
                <a:lnTo>
                  <a:pt x="774" y="970"/>
                </a:lnTo>
                <a:lnTo>
                  <a:pt x="796" y="968"/>
                </a:lnTo>
                <a:lnTo>
                  <a:pt x="818" y="966"/>
                </a:lnTo>
                <a:lnTo>
                  <a:pt x="818" y="966"/>
                </a:lnTo>
                <a:lnTo>
                  <a:pt x="802" y="964"/>
                </a:lnTo>
                <a:lnTo>
                  <a:pt x="788" y="962"/>
                </a:lnTo>
                <a:lnTo>
                  <a:pt x="760" y="962"/>
                </a:lnTo>
                <a:lnTo>
                  <a:pt x="760" y="962"/>
                </a:lnTo>
                <a:lnTo>
                  <a:pt x="764" y="958"/>
                </a:lnTo>
                <a:lnTo>
                  <a:pt x="764" y="956"/>
                </a:lnTo>
                <a:lnTo>
                  <a:pt x="760" y="950"/>
                </a:lnTo>
                <a:lnTo>
                  <a:pt x="760" y="950"/>
                </a:lnTo>
                <a:lnTo>
                  <a:pt x="762" y="946"/>
                </a:lnTo>
                <a:lnTo>
                  <a:pt x="766" y="946"/>
                </a:lnTo>
                <a:lnTo>
                  <a:pt x="772" y="944"/>
                </a:lnTo>
                <a:lnTo>
                  <a:pt x="788" y="948"/>
                </a:lnTo>
                <a:lnTo>
                  <a:pt x="788" y="948"/>
                </a:lnTo>
                <a:lnTo>
                  <a:pt x="784" y="950"/>
                </a:lnTo>
                <a:lnTo>
                  <a:pt x="784" y="952"/>
                </a:lnTo>
                <a:lnTo>
                  <a:pt x="784" y="954"/>
                </a:lnTo>
                <a:lnTo>
                  <a:pt x="784" y="958"/>
                </a:lnTo>
                <a:lnTo>
                  <a:pt x="784" y="958"/>
                </a:lnTo>
                <a:lnTo>
                  <a:pt x="788" y="958"/>
                </a:lnTo>
                <a:lnTo>
                  <a:pt x="790" y="956"/>
                </a:lnTo>
                <a:lnTo>
                  <a:pt x="790" y="948"/>
                </a:lnTo>
                <a:lnTo>
                  <a:pt x="790" y="948"/>
                </a:lnTo>
                <a:lnTo>
                  <a:pt x="796" y="948"/>
                </a:lnTo>
                <a:lnTo>
                  <a:pt x="800" y="948"/>
                </a:lnTo>
                <a:lnTo>
                  <a:pt x="804" y="950"/>
                </a:lnTo>
                <a:lnTo>
                  <a:pt x="808" y="948"/>
                </a:lnTo>
                <a:lnTo>
                  <a:pt x="808" y="948"/>
                </a:lnTo>
                <a:lnTo>
                  <a:pt x="796" y="942"/>
                </a:lnTo>
                <a:lnTo>
                  <a:pt x="780" y="938"/>
                </a:lnTo>
                <a:lnTo>
                  <a:pt x="764" y="936"/>
                </a:lnTo>
                <a:lnTo>
                  <a:pt x="750" y="934"/>
                </a:lnTo>
                <a:lnTo>
                  <a:pt x="750" y="934"/>
                </a:lnTo>
                <a:lnTo>
                  <a:pt x="748" y="936"/>
                </a:lnTo>
                <a:lnTo>
                  <a:pt x="750" y="936"/>
                </a:lnTo>
                <a:lnTo>
                  <a:pt x="750" y="936"/>
                </a:lnTo>
                <a:lnTo>
                  <a:pt x="734" y="938"/>
                </a:lnTo>
                <a:lnTo>
                  <a:pt x="720" y="940"/>
                </a:lnTo>
                <a:lnTo>
                  <a:pt x="704" y="946"/>
                </a:lnTo>
                <a:lnTo>
                  <a:pt x="690" y="954"/>
                </a:lnTo>
                <a:lnTo>
                  <a:pt x="690" y="954"/>
                </a:lnTo>
                <a:lnTo>
                  <a:pt x="690" y="954"/>
                </a:lnTo>
                <a:lnTo>
                  <a:pt x="692" y="956"/>
                </a:lnTo>
                <a:lnTo>
                  <a:pt x="694" y="954"/>
                </a:lnTo>
                <a:lnTo>
                  <a:pt x="696" y="954"/>
                </a:lnTo>
                <a:lnTo>
                  <a:pt x="696" y="954"/>
                </a:lnTo>
                <a:lnTo>
                  <a:pt x="696" y="956"/>
                </a:lnTo>
                <a:lnTo>
                  <a:pt x="698" y="958"/>
                </a:lnTo>
                <a:lnTo>
                  <a:pt x="694" y="962"/>
                </a:lnTo>
                <a:lnTo>
                  <a:pt x="690" y="962"/>
                </a:lnTo>
                <a:lnTo>
                  <a:pt x="688" y="962"/>
                </a:lnTo>
                <a:lnTo>
                  <a:pt x="686" y="960"/>
                </a:lnTo>
                <a:lnTo>
                  <a:pt x="686" y="960"/>
                </a:lnTo>
                <a:lnTo>
                  <a:pt x="688" y="960"/>
                </a:lnTo>
                <a:lnTo>
                  <a:pt x="688" y="958"/>
                </a:lnTo>
                <a:lnTo>
                  <a:pt x="690" y="958"/>
                </a:lnTo>
                <a:lnTo>
                  <a:pt x="690" y="958"/>
                </a:lnTo>
                <a:lnTo>
                  <a:pt x="688" y="956"/>
                </a:lnTo>
                <a:lnTo>
                  <a:pt x="688" y="954"/>
                </a:lnTo>
                <a:lnTo>
                  <a:pt x="688" y="954"/>
                </a:lnTo>
                <a:lnTo>
                  <a:pt x="682" y="954"/>
                </a:lnTo>
                <a:lnTo>
                  <a:pt x="678" y="958"/>
                </a:lnTo>
                <a:lnTo>
                  <a:pt x="674" y="960"/>
                </a:lnTo>
                <a:lnTo>
                  <a:pt x="668" y="960"/>
                </a:lnTo>
                <a:lnTo>
                  <a:pt x="668" y="960"/>
                </a:lnTo>
                <a:lnTo>
                  <a:pt x="670" y="964"/>
                </a:lnTo>
                <a:lnTo>
                  <a:pt x="670" y="966"/>
                </a:lnTo>
                <a:lnTo>
                  <a:pt x="666" y="970"/>
                </a:lnTo>
                <a:lnTo>
                  <a:pt x="666" y="970"/>
                </a:lnTo>
                <a:lnTo>
                  <a:pt x="668" y="972"/>
                </a:lnTo>
                <a:lnTo>
                  <a:pt x="670" y="974"/>
                </a:lnTo>
                <a:lnTo>
                  <a:pt x="672" y="974"/>
                </a:lnTo>
                <a:lnTo>
                  <a:pt x="672" y="976"/>
                </a:lnTo>
                <a:lnTo>
                  <a:pt x="672" y="976"/>
                </a:lnTo>
                <a:lnTo>
                  <a:pt x="668" y="984"/>
                </a:lnTo>
                <a:lnTo>
                  <a:pt x="666" y="992"/>
                </a:lnTo>
                <a:lnTo>
                  <a:pt x="666" y="1000"/>
                </a:lnTo>
                <a:lnTo>
                  <a:pt x="666" y="1008"/>
                </a:lnTo>
                <a:lnTo>
                  <a:pt x="668" y="1022"/>
                </a:lnTo>
                <a:lnTo>
                  <a:pt x="670" y="1030"/>
                </a:lnTo>
                <a:lnTo>
                  <a:pt x="668" y="1038"/>
                </a:lnTo>
                <a:lnTo>
                  <a:pt x="668" y="1038"/>
                </a:lnTo>
                <a:lnTo>
                  <a:pt x="662" y="1036"/>
                </a:lnTo>
                <a:lnTo>
                  <a:pt x="656" y="1038"/>
                </a:lnTo>
                <a:lnTo>
                  <a:pt x="650" y="1038"/>
                </a:lnTo>
                <a:lnTo>
                  <a:pt x="648" y="1036"/>
                </a:lnTo>
                <a:lnTo>
                  <a:pt x="648" y="1032"/>
                </a:lnTo>
                <a:lnTo>
                  <a:pt x="648" y="1032"/>
                </a:lnTo>
                <a:lnTo>
                  <a:pt x="644" y="1034"/>
                </a:lnTo>
                <a:lnTo>
                  <a:pt x="640" y="1034"/>
                </a:lnTo>
                <a:lnTo>
                  <a:pt x="640" y="1034"/>
                </a:lnTo>
                <a:lnTo>
                  <a:pt x="640" y="1038"/>
                </a:lnTo>
                <a:lnTo>
                  <a:pt x="642" y="1040"/>
                </a:lnTo>
                <a:lnTo>
                  <a:pt x="644" y="1040"/>
                </a:lnTo>
                <a:lnTo>
                  <a:pt x="646" y="1044"/>
                </a:lnTo>
                <a:lnTo>
                  <a:pt x="646" y="1044"/>
                </a:lnTo>
                <a:lnTo>
                  <a:pt x="640" y="1044"/>
                </a:lnTo>
                <a:lnTo>
                  <a:pt x="640" y="1044"/>
                </a:lnTo>
                <a:lnTo>
                  <a:pt x="642" y="1046"/>
                </a:lnTo>
                <a:lnTo>
                  <a:pt x="646" y="1048"/>
                </a:lnTo>
                <a:lnTo>
                  <a:pt x="646" y="1048"/>
                </a:lnTo>
                <a:lnTo>
                  <a:pt x="640" y="1058"/>
                </a:lnTo>
                <a:lnTo>
                  <a:pt x="640" y="1064"/>
                </a:lnTo>
                <a:lnTo>
                  <a:pt x="642" y="1070"/>
                </a:lnTo>
                <a:lnTo>
                  <a:pt x="642" y="1070"/>
                </a:lnTo>
                <a:lnTo>
                  <a:pt x="636" y="1072"/>
                </a:lnTo>
                <a:lnTo>
                  <a:pt x="634" y="1072"/>
                </a:lnTo>
                <a:lnTo>
                  <a:pt x="630" y="1072"/>
                </a:lnTo>
                <a:lnTo>
                  <a:pt x="630" y="1072"/>
                </a:lnTo>
                <a:lnTo>
                  <a:pt x="632" y="1076"/>
                </a:lnTo>
                <a:lnTo>
                  <a:pt x="632" y="1080"/>
                </a:lnTo>
                <a:lnTo>
                  <a:pt x="630" y="1088"/>
                </a:lnTo>
                <a:lnTo>
                  <a:pt x="630" y="1088"/>
                </a:lnTo>
                <a:lnTo>
                  <a:pt x="636" y="1086"/>
                </a:lnTo>
                <a:lnTo>
                  <a:pt x="642" y="1086"/>
                </a:lnTo>
                <a:lnTo>
                  <a:pt x="650" y="1088"/>
                </a:lnTo>
                <a:lnTo>
                  <a:pt x="660" y="1092"/>
                </a:lnTo>
                <a:lnTo>
                  <a:pt x="672" y="1094"/>
                </a:lnTo>
                <a:lnTo>
                  <a:pt x="672" y="1094"/>
                </a:lnTo>
                <a:lnTo>
                  <a:pt x="670" y="1100"/>
                </a:lnTo>
                <a:lnTo>
                  <a:pt x="672" y="1108"/>
                </a:lnTo>
                <a:lnTo>
                  <a:pt x="672" y="1114"/>
                </a:lnTo>
                <a:lnTo>
                  <a:pt x="672" y="1120"/>
                </a:lnTo>
                <a:lnTo>
                  <a:pt x="672" y="1120"/>
                </a:lnTo>
                <a:lnTo>
                  <a:pt x="670" y="1122"/>
                </a:lnTo>
                <a:lnTo>
                  <a:pt x="668" y="1122"/>
                </a:lnTo>
                <a:lnTo>
                  <a:pt x="666" y="1120"/>
                </a:lnTo>
                <a:lnTo>
                  <a:pt x="662" y="1116"/>
                </a:lnTo>
                <a:lnTo>
                  <a:pt x="660" y="1114"/>
                </a:lnTo>
                <a:lnTo>
                  <a:pt x="656" y="1114"/>
                </a:lnTo>
                <a:lnTo>
                  <a:pt x="656" y="1114"/>
                </a:lnTo>
                <a:lnTo>
                  <a:pt x="654" y="1118"/>
                </a:lnTo>
                <a:lnTo>
                  <a:pt x="654" y="1122"/>
                </a:lnTo>
                <a:lnTo>
                  <a:pt x="654" y="1126"/>
                </a:lnTo>
                <a:lnTo>
                  <a:pt x="652" y="1132"/>
                </a:lnTo>
                <a:lnTo>
                  <a:pt x="652" y="1132"/>
                </a:lnTo>
                <a:lnTo>
                  <a:pt x="646" y="1132"/>
                </a:lnTo>
                <a:lnTo>
                  <a:pt x="644" y="1132"/>
                </a:lnTo>
                <a:lnTo>
                  <a:pt x="640" y="1134"/>
                </a:lnTo>
                <a:lnTo>
                  <a:pt x="636" y="1134"/>
                </a:lnTo>
                <a:lnTo>
                  <a:pt x="636" y="1134"/>
                </a:lnTo>
                <a:lnTo>
                  <a:pt x="636" y="1138"/>
                </a:lnTo>
                <a:lnTo>
                  <a:pt x="638" y="1138"/>
                </a:lnTo>
                <a:lnTo>
                  <a:pt x="644" y="1140"/>
                </a:lnTo>
                <a:lnTo>
                  <a:pt x="650" y="1138"/>
                </a:lnTo>
                <a:lnTo>
                  <a:pt x="654" y="1136"/>
                </a:lnTo>
                <a:lnTo>
                  <a:pt x="654" y="1136"/>
                </a:lnTo>
                <a:lnTo>
                  <a:pt x="658" y="1140"/>
                </a:lnTo>
                <a:lnTo>
                  <a:pt x="660" y="1146"/>
                </a:lnTo>
                <a:lnTo>
                  <a:pt x="660" y="1156"/>
                </a:lnTo>
                <a:lnTo>
                  <a:pt x="660" y="1156"/>
                </a:lnTo>
                <a:lnTo>
                  <a:pt x="654" y="1158"/>
                </a:lnTo>
                <a:lnTo>
                  <a:pt x="646" y="1160"/>
                </a:lnTo>
                <a:lnTo>
                  <a:pt x="646" y="1160"/>
                </a:lnTo>
                <a:lnTo>
                  <a:pt x="648" y="1158"/>
                </a:lnTo>
                <a:lnTo>
                  <a:pt x="648" y="1154"/>
                </a:lnTo>
                <a:lnTo>
                  <a:pt x="650" y="1152"/>
                </a:lnTo>
                <a:lnTo>
                  <a:pt x="654" y="1150"/>
                </a:lnTo>
                <a:lnTo>
                  <a:pt x="654" y="1150"/>
                </a:lnTo>
                <a:lnTo>
                  <a:pt x="650" y="1144"/>
                </a:lnTo>
                <a:lnTo>
                  <a:pt x="644" y="1142"/>
                </a:lnTo>
                <a:lnTo>
                  <a:pt x="644" y="1142"/>
                </a:lnTo>
                <a:lnTo>
                  <a:pt x="640" y="1148"/>
                </a:lnTo>
                <a:lnTo>
                  <a:pt x="640" y="1154"/>
                </a:lnTo>
                <a:lnTo>
                  <a:pt x="640" y="1160"/>
                </a:lnTo>
                <a:lnTo>
                  <a:pt x="644" y="1162"/>
                </a:lnTo>
                <a:lnTo>
                  <a:pt x="644" y="1162"/>
                </a:lnTo>
                <a:lnTo>
                  <a:pt x="636" y="1168"/>
                </a:lnTo>
                <a:lnTo>
                  <a:pt x="634" y="1172"/>
                </a:lnTo>
                <a:lnTo>
                  <a:pt x="634" y="1176"/>
                </a:lnTo>
                <a:lnTo>
                  <a:pt x="636" y="1180"/>
                </a:lnTo>
                <a:lnTo>
                  <a:pt x="646" y="1186"/>
                </a:lnTo>
                <a:lnTo>
                  <a:pt x="658" y="1190"/>
                </a:lnTo>
                <a:lnTo>
                  <a:pt x="658" y="1190"/>
                </a:lnTo>
                <a:lnTo>
                  <a:pt x="658" y="1200"/>
                </a:lnTo>
                <a:lnTo>
                  <a:pt x="658" y="1210"/>
                </a:lnTo>
                <a:lnTo>
                  <a:pt x="658" y="1220"/>
                </a:lnTo>
                <a:lnTo>
                  <a:pt x="656" y="1232"/>
                </a:lnTo>
                <a:lnTo>
                  <a:pt x="656" y="1232"/>
                </a:lnTo>
                <a:lnTo>
                  <a:pt x="654" y="1226"/>
                </a:lnTo>
                <a:lnTo>
                  <a:pt x="650" y="1224"/>
                </a:lnTo>
                <a:lnTo>
                  <a:pt x="640" y="1220"/>
                </a:lnTo>
                <a:lnTo>
                  <a:pt x="628" y="1218"/>
                </a:lnTo>
                <a:lnTo>
                  <a:pt x="616" y="1216"/>
                </a:lnTo>
                <a:lnTo>
                  <a:pt x="616" y="1216"/>
                </a:lnTo>
                <a:lnTo>
                  <a:pt x="620" y="1214"/>
                </a:lnTo>
                <a:lnTo>
                  <a:pt x="618" y="1212"/>
                </a:lnTo>
                <a:lnTo>
                  <a:pt x="618" y="1208"/>
                </a:lnTo>
                <a:lnTo>
                  <a:pt x="618" y="1204"/>
                </a:lnTo>
                <a:lnTo>
                  <a:pt x="618" y="1204"/>
                </a:lnTo>
                <a:lnTo>
                  <a:pt x="614" y="1206"/>
                </a:lnTo>
                <a:lnTo>
                  <a:pt x="612" y="1206"/>
                </a:lnTo>
                <a:lnTo>
                  <a:pt x="612" y="1204"/>
                </a:lnTo>
                <a:lnTo>
                  <a:pt x="606" y="1202"/>
                </a:lnTo>
                <a:lnTo>
                  <a:pt x="606" y="1202"/>
                </a:lnTo>
                <a:lnTo>
                  <a:pt x="604" y="1206"/>
                </a:lnTo>
                <a:lnTo>
                  <a:pt x="606" y="1208"/>
                </a:lnTo>
                <a:lnTo>
                  <a:pt x="606" y="1210"/>
                </a:lnTo>
                <a:lnTo>
                  <a:pt x="606" y="1212"/>
                </a:lnTo>
                <a:lnTo>
                  <a:pt x="606" y="1212"/>
                </a:lnTo>
                <a:lnTo>
                  <a:pt x="598" y="1212"/>
                </a:lnTo>
                <a:lnTo>
                  <a:pt x="594" y="1210"/>
                </a:lnTo>
                <a:lnTo>
                  <a:pt x="588" y="1210"/>
                </a:lnTo>
                <a:lnTo>
                  <a:pt x="582" y="1208"/>
                </a:lnTo>
                <a:lnTo>
                  <a:pt x="582" y="1208"/>
                </a:lnTo>
                <a:lnTo>
                  <a:pt x="584" y="1204"/>
                </a:lnTo>
                <a:lnTo>
                  <a:pt x="582" y="1198"/>
                </a:lnTo>
                <a:lnTo>
                  <a:pt x="582" y="1198"/>
                </a:lnTo>
                <a:lnTo>
                  <a:pt x="588" y="1198"/>
                </a:lnTo>
                <a:lnTo>
                  <a:pt x="590" y="1196"/>
                </a:lnTo>
                <a:lnTo>
                  <a:pt x="594" y="1198"/>
                </a:lnTo>
                <a:lnTo>
                  <a:pt x="594" y="1198"/>
                </a:lnTo>
                <a:lnTo>
                  <a:pt x="592" y="1194"/>
                </a:lnTo>
                <a:lnTo>
                  <a:pt x="588" y="1194"/>
                </a:lnTo>
                <a:lnTo>
                  <a:pt x="586" y="1196"/>
                </a:lnTo>
                <a:lnTo>
                  <a:pt x="580" y="1196"/>
                </a:lnTo>
                <a:lnTo>
                  <a:pt x="580" y="1196"/>
                </a:lnTo>
                <a:lnTo>
                  <a:pt x="576" y="1180"/>
                </a:lnTo>
                <a:lnTo>
                  <a:pt x="572" y="1172"/>
                </a:lnTo>
                <a:lnTo>
                  <a:pt x="564" y="1166"/>
                </a:lnTo>
                <a:lnTo>
                  <a:pt x="564" y="1166"/>
                </a:lnTo>
                <a:lnTo>
                  <a:pt x="564" y="1164"/>
                </a:lnTo>
                <a:lnTo>
                  <a:pt x="566" y="1162"/>
                </a:lnTo>
                <a:lnTo>
                  <a:pt x="570" y="1162"/>
                </a:lnTo>
                <a:lnTo>
                  <a:pt x="570" y="1162"/>
                </a:lnTo>
                <a:lnTo>
                  <a:pt x="570" y="1160"/>
                </a:lnTo>
                <a:lnTo>
                  <a:pt x="566" y="1160"/>
                </a:lnTo>
                <a:lnTo>
                  <a:pt x="564" y="1160"/>
                </a:lnTo>
                <a:lnTo>
                  <a:pt x="562" y="1158"/>
                </a:lnTo>
                <a:lnTo>
                  <a:pt x="562" y="1158"/>
                </a:lnTo>
                <a:lnTo>
                  <a:pt x="564" y="1154"/>
                </a:lnTo>
                <a:lnTo>
                  <a:pt x="564" y="1152"/>
                </a:lnTo>
                <a:lnTo>
                  <a:pt x="562" y="1150"/>
                </a:lnTo>
                <a:lnTo>
                  <a:pt x="562" y="1150"/>
                </a:lnTo>
                <a:lnTo>
                  <a:pt x="566" y="1148"/>
                </a:lnTo>
                <a:lnTo>
                  <a:pt x="572" y="1146"/>
                </a:lnTo>
                <a:lnTo>
                  <a:pt x="576" y="1144"/>
                </a:lnTo>
                <a:lnTo>
                  <a:pt x="578" y="1142"/>
                </a:lnTo>
                <a:lnTo>
                  <a:pt x="578" y="1142"/>
                </a:lnTo>
                <a:lnTo>
                  <a:pt x="572" y="1144"/>
                </a:lnTo>
                <a:lnTo>
                  <a:pt x="568" y="1144"/>
                </a:lnTo>
                <a:lnTo>
                  <a:pt x="564" y="1146"/>
                </a:lnTo>
                <a:lnTo>
                  <a:pt x="558" y="1148"/>
                </a:lnTo>
                <a:lnTo>
                  <a:pt x="558" y="1148"/>
                </a:lnTo>
                <a:lnTo>
                  <a:pt x="558" y="1140"/>
                </a:lnTo>
                <a:lnTo>
                  <a:pt x="556" y="1136"/>
                </a:lnTo>
                <a:lnTo>
                  <a:pt x="554" y="1134"/>
                </a:lnTo>
                <a:lnTo>
                  <a:pt x="556" y="1128"/>
                </a:lnTo>
                <a:lnTo>
                  <a:pt x="556" y="1128"/>
                </a:lnTo>
                <a:lnTo>
                  <a:pt x="550" y="1128"/>
                </a:lnTo>
                <a:lnTo>
                  <a:pt x="548" y="1130"/>
                </a:lnTo>
                <a:lnTo>
                  <a:pt x="546" y="1132"/>
                </a:lnTo>
                <a:lnTo>
                  <a:pt x="542" y="1134"/>
                </a:lnTo>
                <a:lnTo>
                  <a:pt x="542" y="1134"/>
                </a:lnTo>
                <a:lnTo>
                  <a:pt x="550" y="1152"/>
                </a:lnTo>
                <a:lnTo>
                  <a:pt x="552" y="1160"/>
                </a:lnTo>
                <a:lnTo>
                  <a:pt x="550" y="1164"/>
                </a:lnTo>
                <a:lnTo>
                  <a:pt x="548" y="1166"/>
                </a:lnTo>
                <a:lnTo>
                  <a:pt x="548" y="1166"/>
                </a:lnTo>
                <a:lnTo>
                  <a:pt x="550" y="1168"/>
                </a:lnTo>
                <a:lnTo>
                  <a:pt x="554" y="1168"/>
                </a:lnTo>
                <a:lnTo>
                  <a:pt x="554" y="1168"/>
                </a:lnTo>
                <a:lnTo>
                  <a:pt x="552" y="1174"/>
                </a:lnTo>
                <a:lnTo>
                  <a:pt x="552" y="1180"/>
                </a:lnTo>
                <a:lnTo>
                  <a:pt x="552" y="1186"/>
                </a:lnTo>
                <a:lnTo>
                  <a:pt x="552" y="1190"/>
                </a:lnTo>
                <a:lnTo>
                  <a:pt x="550" y="1194"/>
                </a:lnTo>
                <a:lnTo>
                  <a:pt x="550" y="1194"/>
                </a:lnTo>
                <a:lnTo>
                  <a:pt x="552" y="1198"/>
                </a:lnTo>
                <a:lnTo>
                  <a:pt x="552" y="1204"/>
                </a:lnTo>
                <a:lnTo>
                  <a:pt x="548" y="1214"/>
                </a:lnTo>
                <a:lnTo>
                  <a:pt x="548" y="1214"/>
                </a:lnTo>
                <a:lnTo>
                  <a:pt x="544" y="1216"/>
                </a:lnTo>
                <a:lnTo>
                  <a:pt x="538" y="1216"/>
                </a:lnTo>
                <a:lnTo>
                  <a:pt x="532" y="1216"/>
                </a:lnTo>
                <a:lnTo>
                  <a:pt x="526" y="1216"/>
                </a:lnTo>
                <a:lnTo>
                  <a:pt x="526" y="1216"/>
                </a:lnTo>
                <a:lnTo>
                  <a:pt x="526" y="1210"/>
                </a:lnTo>
                <a:lnTo>
                  <a:pt x="522" y="1208"/>
                </a:lnTo>
                <a:lnTo>
                  <a:pt x="522" y="1208"/>
                </a:lnTo>
                <a:lnTo>
                  <a:pt x="524" y="1208"/>
                </a:lnTo>
                <a:lnTo>
                  <a:pt x="526" y="1206"/>
                </a:lnTo>
                <a:lnTo>
                  <a:pt x="528" y="1206"/>
                </a:lnTo>
                <a:lnTo>
                  <a:pt x="528" y="1204"/>
                </a:lnTo>
                <a:lnTo>
                  <a:pt x="528" y="1204"/>
                </a:lnTo>
                <a:lnTo>
                  <a:pt x="526" y="1202"/>
                </a:lnTo>
                <a:lnTo>
                  <a:pt x="524" y="1204"/>
                </a:lnTo>
                <a:lnTo>
                  <a:pt x="520" y="1204"/>
                </a:lnTo>
                <a:lnTo>
                  <a:pt x="518" y="1202"/>
                </a:lnTo>
                <a:lnTo>
                  <a:pt x="518" y="1202"/>
                </a:lnTo>
                <a:lnTo>
                  <a:pt x="516" y="1214"/>
                </a:lnTo>
                <a:lnTo>
                  <a:pt x="514" y="1220"/>
                </a:lnTo>
                <a:lnTo>
                  <a:pt x="510" y="1228"/>
                </a:lnTo>
                <a:lnTo>
                  <a:pt x="510" y="1228"/>
                </a:lnTo>
                <a:lnTo>
                  <a:pt x="504" y="1228"/>
                </a:lnTo>
                <a:lnTo>
                  <a:pt x="504" y="1228"/>
                </a:lnTo>
                <a:lnTo>
                  <a:pt x="506" y="1230"/>
                </a:lnTo>
                <a:lnTo>
                  <a:pt x="510" y="1230"/>
                </a:lnTo>
                <a:lnTo>
                  <a:pt x="510" y="1230"/>
                </a:lnTo>
                <a:lnTo>
                  <a:pt x="498" y="1232"/>
                </a:lnTo>
                <a:lnTo>
                  <a:pt x="486" y="1234"/>
                </a:lnTo>
                <a:lnTo>
                  <a:pt x="486" y="1234"/>
                </a:lnTo>
                <a:lnTo>
                  <a:pt x="488" y="1232"/>
                </a:lnTo>
                <a:lnTo>
                  <a:pt x="488" y="1232"/>
                </a:lnTo>
                <a:lnTo>
                  <a:pt x="490" y="1232"/>
                </a:lnTo>
                <a:lnTo>
                  <a:pt x="492" y="1230"/>
                </a:lnTo>
                <a:lnTo>
                  <a:pt x="492" y="1230"/>
                </a:lnTo>
                <a:lnTo>
                  <a:pt x="490" y="1228"/>
                </a:lnTo>
                <a:lnTo>
                  <a:pt x="486" y="1228"/>
                </a:lnTo>
                <a:lnTo>
                  <a:pt x="482" y="1230"/>
                </a:lnTo>
                <a:lnTo>
                  <a:pt x="478" y="1228"/>
                </a:lnTo>
                <a:lnTo>
                  <a:pt x="478" y="1228"/>
                </a:lnTo>
                <a:lnTo>
                  <a:pt x="478" y="1232"/>
                </a:lnTo>
                <a:lnTo>
                  <a:pt x="476" y="1234"/>
                </a:lnTo>
                <a:lnTo>
                  <a:pt x="468" y="1234"/>
                </a:lnTo>
                <a:lnTo>
                  <a:pt x="458" y="1234"/>
                </a:lnTo>
                <a:lnTo>
                  <a:pt x="444" y="1236"/>
                </a:lnTo>
                <a:lnTo>
                  <a:pt x="444" y="1236"/>
                </a:lnTo>
                <a:lnTo>
                  <a:pt x="444" y="1232"/>
                </a:lnTo>
                <a:lnTo>
                  <a:pt x="448" y="1232"/>
                </a:lnTo>
                <a:lnTo>
                  <a:pt x="448" y="1232"/>
                </a:lnTo>
                <a:lnTo>
                  <a:pt x="442" y="1230"/>
                </a:lnTo>
                <a:lnTo>
                  <a:pt x="438" y="1232"/>
                </a:lnTo>
                <a:lnTo>
                  <a:pt x="430" y="1234"/>
                </a:lnTo>
                <a:lnTo>
                  <a:pt x="420" y="1234"/>
                </a:lnTo>
                <a:lnTo>
                  <a:pt x="416" y="1232"/>
                </a:lnTo>
                <a:lnTo>
                  <a:pt x="414" y="1228"/>
                </a:lnTo>
                <a:lnTo>
                  <a:pt x="414" y="1228"/>
                </a:lnTo>
                <a:lnTo>
                  <a:pt x="410" y="1230"/>
                </a:lnTo>
                <a:lnTo>
                  <a:pt x="412" y="1232"/>
                </a:lnTo>
                <a:lnTo>
                  <a:pt x="414" y="1234"/>
                </a:lnTo>
                <a:lnTo>
                  <a:pt x="412" y="1236"/>
                </a:lnTo>
                <a:lnTo>
                  <a:pt x="412" y="1236"/>
                </a:lnTo>
                <a:lnTo>
                  <a:pt x="408" y="1234"/>
                </a:lnTo>
                <a:lnTo>
                  <a:pt x="404" y="1230"/>
                </a:lnTo>
                <a:lnTo>
                  <a:pt x="400" y="1228"/>
                </a:lnTo>
                <a:lnTo>
                  <a:pt x="396" y="1228"/>
                </a:lnTo>
                <a:lnTo>
                  <a:pt x="396" y="1228"/>
                </a:lnTo>
                <a:lnTo>
                  <a:pt x="396" y="1230"/>
                </a:lnTo>
                <a:lnTo>
                  <a:pt x="398" y="1230"/>
                </a:lnTo>
                <a:lnTo>
                  <a:pt x="400" y="1232"/>
                </a:lnTo>
                <a:lnTo>
                  <a:pt x="400" y="1236"/>
                </a:lnTo>
                <a:lnTo>
                  <a:pt x="400" y="1236"/>
                </a:lnTo>
                <a:lnTo>
                  <a:pt x="398" y="1236"/>
                </a:lnTo>
                <a:lnTo>
                  <a:pt x="396" y="1236"/>
                </a:lnTo>
                <a:lnTo>
                  <a:pt x="396" y="1236"/>
                </a:lnTo>
                <a:lnTo>
                  <a:pt x="392" y="1236"/>
                </a:lnTo>
                <a:lnTo>
                  <a:pt x="392" y="1236"/>
                </a:lnTo>
                <a:lnTo>
                  <a:pt x="392" y="1232"/>
                </a:lnTo>
                <a:lnTo>
                  <a:pt x="394" y="1228"/>
                </a:lnTo>
                <a:lnTo>
                  <a:pt x="394" y="1228"/>
                </a:lnTo>
                <a:lnTo>
                  <a:pt x="390" y="1228"/>
                </a:lnTo>
                <a:lnTo>
                  <a:pt x="388" y="1228"/>
                </a:lnTo>
                <a:lnTo>
                  <a:pt x="384" y="1230"/>
                </a:lnTo>
                <a:lnTo>
                  <a:pt x="380" y="1230"/>
                </a:lnTo>
                <a:lnTo>
                  <a:pt x="380" y="1230"/>
                </a:lnTo>
                <a:lnTo>
                  <a:pt x="382" y="1232"/>
                </a:lnTo>
                <a:lnTo>
                  <a:pt x="384" y="1234"/>
                </a:lnTo>
                <a:lnTo>
                  <a:pt x="384" y="1234"/>
                </a:lnTo>
                <a:lnTo>
                  <a:pt x="382" y="1236"/>
                </a:lnTo>
                <a:lnTo>
                  <a:pt x="382" y="1236"/>
                </a:lnTo>
                <a:lnTo>
                  <a:pt x="380" y="1234"/>
                </a:lnTo>
                <a:lnTo>
                  <a:pt x="378" y="1232"/>
                </a:lnTo>
                <a:lnTo>
                  <a:pt x="378" y="1232"/>
                </a:lnTo>
                <a:lnTo>
                  <a:pt x="374" y="1236"/>
                </a:lnTo>
                <a:lnTo>
                  <a:pt x="368" y="1236"/>
                </a:lnTo>
                <a:lnTo>
                  <a:pt x="358" y="1236"/>
                </a:lnTo>
                <a:lnTo>
                  <a:pt x="348" y="1238"/>
                </a:lnTo>
                <a:lnTo>
                  <a:pt x="348" y="1238"/>
                </a:lnTo>
                <a:lnTo>
                  <a:pt x="346" y="1236"/>
                </a:lnTo>
                <a:lnTo>
                  <a:pt x="350" y="1236"/>
                </a:lnTo>
                <a:lnTo>
                  <a:pt x="358" y="1234"/>
                </a:lnTo>
                <a:lnTo>
                  <a:pt x="358" y="1234"/>
                </a:lnTo>
                <a:lnTo>
                  <a:pt x="356" y="1232"/>
                </a:lnTo>
                <a:lnTo>
                  <a:pt x="354" y="1230"/>
                </a:lnTo>
                <a:lnTo>
                  <a:pt x="350" y="1232"/>
                </a:lnTo>
                <a:lnTo>
                  <a:pt x="344" y="1234"/>
                </a:lnTo>
                <a:lnTo>
                  <a:pt x="338" y="1236"/>
                </a:lnTo>
                <a:lnTo>
                  <a:pt x="338" y="1236"/>
                </a:lnTo>
                <a:lnTo>
                  <a:pt x="340" y="1238"/>
                </a:lnTo>
                <a:lnTo>
                  <a:pt x="342" y="1240"/>
                </a:lnTo>
                <a:lnTo>
                  <a:pt x="342" y="1242"/>
                </a:lnTo>
                <a:lnTo>
                  <a:pt x="342" y="1242"/>
                </a:lnTo>
                <a:lnTo>
                  <a:pt x="338" y="1242"/>
                </a:lnTo>
                <a:lnTo>
                  <a:pt x="336" y="1242"/>
                </a:lnTo>
                <a:lnTo>
                  <a:pt x="332" y="1244"/>
                </a:lnTo>
                <a:lnTo>
                  <a:pt x="328" y="1244"/>
                </a:lnTo>
                <a:lnTo>
                  <a:pt x="328" y="1244"/>
                </a:lnTo>
                <a:lnTo>
                  <a:pt x="330" y="1240"/>
                </a:lnTo>
                <a:lnTo>
                  <a:pt x="336" y="1240"/>
                </a:lnTo>
                <a:lnTo>
                  <a:pt x="336" y="1240"/>
                </a:lnTo>
                <a:lnTo>
                  <a:pt x="336" y="1238"/>
                </a:lnTo>
                <a:lnTo>
                  <a:pt x="332" y="1238"/>
                </a:lnTo>
                <a:lnTo>
                  <a:pt x="330" y="1236"/>
                </a:lnTo>
                <a:lnTo>
                  <a:pt x="330" y="1234"/>
                </a:lnTo>
                <a:lnTo>
                  <a:pt x="330" y="1234"/>
                </a:lnTo>
                <a:lnTo>
                  <a:pt x="324" y="1240"/>
                </a:lnTo>
                <a:lnTo>
                  <a:pt x="320" y="1242"/>
                </a:lnTo>
                <a:lnTo>
                  <a:pt x="318" y="1244"/>
                </a:lnTo>
                <a:lnTo>
                  <a:pt x="318" y="1244"/>
                </a:lnTo>
                <a:lnTo>
                  <a:pt x="318" y="1244"/>
                </a:lnTo>
                <a:lnTo>
                  <a:pt x="320" y="1246"/>
                </a:lnTo>
                <a:lnTo>
                  <a:pt x="324" y="1246"/>
                </a:lnTo>
                <a:lnTo>
                  <a:pt x="328" y="1246"/>
                </a:lnTo>
                <a:lnTo>
                  <a:pt x="326" y="1248"/>
                </a:lnTo>
                <a:lnTo>
                  <a:pt x="326" y="1248"/>
                </a:lnTo>
                <a:lnTo>
                  <a:pt x="332" y="1248"/>
                </a:lnTo>
                <a:lnTo>
                  <a:pt x="338" y="1246"/>
                </a:lnTo>
                <a:lnTo>
                  <a:pt x="348" y="1242"/>
                </a:lnTo>
                <a:lnTo>
                  <a:pt x="348" y="1242"/>
                </a:lnTo>
                <a:lnTo>
                  <a:pt x="346" y="1244"/>
                </a:lnTo>
                <a:lnTo>
                  <a:pt x="346" y="1248"/>
                </a:lnTo>
                <a:lnTo>
                  <a:pt x="346" y="1252"/>
                </a:lnTo>
                <a:lnTo>
                  <a:pt x="344" y="1252"/>
                </a:lnTo>
                <a:lnTo>
                  <a:pt x="342" y="1252"/>
                </a:lnTo>
                <a:lnTo>
                  <a:pt x="342" y="1252"/>
                </a:lnTo>
                <a:lnTo>
                  <a:pt x="344" y="1258"/>
                </a:lnTo>
                <a:lnTo>
                  <a:pt x="346" y="1264"/>
                </a:lnTo>
                <a:lnTo>
                  <a:pt x="346" y="1264"/>
                </a:lnTo>
                <a:lnTo>
                  <a:pt x="342" y="1262"/>
                </a:lnTo>
                <a:lnTo>
                  <a:pt x="340" y="1264"/>
                </a:lnTo>
                <a:lnTo>
                  <a:pt x="338" y="1270"/>
                </a:lnTo>
                <a:lnTo>
                  <a:pt x="338" y="1270"/>
                </a:lnTo>
                <a:lnTo>
                  <a:pt x="334" y="1268"/>
                </a:lnTo>
                <a:lnTo>
                  <a:pt x="330" y="1270"/>
                </a:lnTo>
                <a:lnTo>
                  <a:pt x="328" y="1272"/>
                </a:lnTo>
                <a:lnTo>
                  <a:pt x="322" y="1270"/>
                </a:lnTo>
                <a:lnTo>
                  <a:pt x="322" y="1270"/>
                </a:lnTo>
                <a:lnTo>
                  <a:pt x="328" y="1276"/>
                </a:lnTo>
                <a:lnTo>
                  <a:pt x="330" y="1278"/>
                </a:lnTo>
                <a:lnTo>
                  <a:pt x="324" y="1280"/>
                </a:lnTo>
                <a:lnTo>
                  <a:pt x="324" y="1280"/>
                </a:lnTo>
                <a:lnTo>
                  <a:pt x="328" y="1282"/>
                </a:lnTo>
                <a:lnTo>
                  <a:pt x="330" y="1284"/>
                </a:lnTo>
                <a:lnTo>
                  <a:pt x="338" y="1282"/>
                </a:lnTo>
                <a:lnTo>
                  <a:pt x="338" y="1282"/>
                </a:lnTo>
                <a:lnTo>
                  <a:pt x="336" y="1280"/>
                </a:lnTo>
                <a:lnTo>
                  <a:pt x="334" y="1280"/>
                </a:lnTo>
                <a:lnTo>
                  <a:pt x="334" y="1280"/>
                </a:lnTo>
                <a:lnTo>
                  <a:pt x="338" y="1280"/>
                </a:lnTo>
                <a:lnTo>
                  <a:pt x="344" y="1282"/>
                </a:lnTo>
                <a:lnTo>
                  <a:pt x="348" y="1284"/>
                </a:lnTo>
                <a:lnTo>
                  <a:pt x="354" y="1284"/>
                </a:lnTo>
                <a:lnTo>
                  <a:pt x="354" y="1284"/>
                </a:lnTo>
                <a:lnTo>
                  <a:pt x="354" y="1288"/>
                </a:lnTo>
                <a:lnTo>
                  <a:pt x="354" y="1290"/>
                </a:lnTo>
                <a:lnTo>
                  <a:pt x="352" y="1292"/>
                </a:lnTo>
                <a:lnTo>
                  <a:pt x="352" y="1292"/>
                </a:lnTo>
                <a:lnTo>
                  <a:pt x="348" y="1290"/>
                </a:lnTo>
                <a:lnTo>
                  <a:pt x="348" y="1290"/>
                </a:lnTo>
                <a:lnTo>
                  <a:pt x="350" y="1288"/>
                </a:lnTo>
                <a:lnTo>
                  <a:pt x="348" y="1286"/>
                </a:lnTo>
                <a:lnTo>
                  <a:pt x="348" y="1286"/>
                </a:lnTo>
                <a:lnTo>
                  <a:pt x="342" y="1288"/>
                </a:lnTo>
                <a:lnTo>
                  <a:pt x="338" y="1288"/>
                </a:lnTo>
                <a:lnTo>
                  <a:pt x="336" y="1286"/>
                </a:lnTo>
                <a:lnTo>
                  <a:pt x="336" y="1286"/>
                </a:lnTo>
                <a:lnTo>
                  <a:pt x="336" y="1288"/>
                </a:lnTo>
                <a:lnTo>
                  <a:pt x="338" y="1288"/>
                </a:lnTo>
                <a:lnTo>
                  <a:pt x="342" y="1290"/>
                </a:lnTo>
                <a:lnTo>
                  <a:pt x="342" y="1290"/>
                </a:lnTo>
                <a:lnTo>
                  <a:pt x="340" y="1292"/>
                </a:lnTo>
                <a:lnTo>
                  <a:pt x="336" y="1290"/>
                </a:lnTo>
                <a:lnTo>
                  <a:pt x="330" y="1288"/>
                </a:lnTo>
                <a:lnTo>
                  <a:pt x="330" y="1288"/>
                </a:lnTo>
                <a:lnTo>
                  <a:pt x="328" y="1288"/>
                </a:lnTo>
                <a:lnTo>
                  <a:pt x="330" y="1290"/>
                </a:lnTo>
                <a:lnTo>
                  <a:pt x="330" y="1292"/>
                </a:lnTo>
                <a:lnTo>
                  <a:pt x="328" y="1294"/>
                </a:lnTo>
                <a:lnTo>
                  <a:pt x="328" y="1294"/>
                </a:lnTo>
                <a:lnTo>
                  <a:pt x="326" y="1290"/>
                </a:lnTo>
                <a:lnTo>
                  <a:pt x="322" y="1290"/>
                </a:lnTo>
                <a:lnTo>
                  <a:pt x="318" y="1288"/>
                </a:lnTo>
                <a:lnTo>
                  <a:pt x="318" y="1286"/>
                </a:lnTo>
                <a:lnTo>
                  <a:pt x="318" y="1286"/>
                </a:lnTo>
                <a:lnTo>
                  <a:pt x="320" y="1286"/>
                </a:lnTo>
                <a:lnTo>
                  <a:pt x="324" y="1288"/>
                </a:lnTo>
                <a:lnTo>
                  <a:pt x="324" y="1288"/>
                </a:lnTo>
                <a:lnTo>
                  <a:pt x="326" y="1284"/>
                </a:lnTo>
                <a:lnTo>
                  <a:pt x="324" y="1282"/>
                </a:lnTo>
                <a:lnTo>
                  <a:pt x="322" y="1280"/>
                </a:lnTo>
                <a:lnTo>
                  <a:pt x="324" y="1276"/>
                </a:lnTo>
                <a:lnTo>
                  <a:pt x="324" y="1276"/>
                </a:lnTo>
                <a:lnTo>
                  <a:pt x="322" y="1276"/>
                </a:lnTo>
                <a:lnTo>
                  <a:pt x="322" y="1280"/>
                </a:lnTo>
                <a:lnTo>
                  <a:pt x="320" y="1282"/>
                </a:lnTo>
                <a:lnTo>
                  <a:pt x="318" y="1284"/>
                </a:lnTo>
                <a:lnTo>
                  <a:pt x="318" y="1284"/>
                </a:lnTo>
                <a:lnTo>
                  <a:pt x="318" y="1282"/>
                </a:lnTo>
                <a:lnTo>
                  <a:pt x="318" y="1280"/>
                </a:lnTo>
                <a:lnTo>
                  <a:pt x="312" y="1280"/>
                </a:lnTo>
                <a:lnTo>
                  <a:pt x="312" y="1280"/>
                </a:lnTo>
                <a:lnTo>
                  <a:pt x="312" y="1276"/>
                </a:lnTo>
                <a:lnTo>
                  <a:pt x="312" y="1274"/>
                </a:lnTo>
                <a:lnTo>
                  <a:pt x="310" y="1270"/>
                </a:lnTo>
                <a:lnTo>
                  <a:pt x="310" y="1266"/>
                </a:lnTo>
                <a:lnTo>
                  <a:pt x="310" y="1266"/>
                </a:lnTo>
                <a:lnTo>
                  <a:pt x="298" y="1266"/>
                </a:lnTo>
                <a:lnTo>
                  <a:pt x="288" y="1264"/>
                </a:lnTo>
                <a:lnTo>
                  <a:pt x="288" y="1264"/>
                </a:lnTo>
                <a:lnTo>
                  <a:pt x="290" y="1266"/>
                </a:lnTo>
                <a:lnTo>
                  <a:pt x="292" y="1268"/>
                </a:lnTo>
                <a:lnTo>
                  <a:pt x="300" y="1270"/>
                </a:lnTo>
                <a:lnTo>
                  <a:pt x="300" y="1270"/>
                </a:lnTo>
                <a:lnTo>
                  <a:pt x="298" y="1274"/>
                </a:lnTo>
                <a:lnTo>
                  <a:pt x="296" y="1274"/>
                </a:lnTo>
                <a:lnTo>
                  <a:pt x="290" y="1272"/>
                </a:lnTo>
                <a:lnTo>
                  <a:pt x="286" y="1268"/>
                </a:lnTo>
                <a:lnTo>
                  <a:pt x="284" y="1270"/>
                </a:lnTo>
                <a:lnTo>
                  <a:pt x="282" y="1272"/>
                </a:lnTo>
                <a:lnTo>
                  <a:pt x="282" y="1272"/>
                </a:lnTo>
                <a:lnTo>
                  <a:pt x="280" y="1270"/>
                </a:lnTo>
                <a:lnTo>
                  <a:pt x="282" y="1268"/>
                </a:lnTo>
                <a:lnTo>
                  <a:pt x="284" y="1266"/>
                </a:lnTo>
                <a:lnTo>
                  <a:pt x="284" y="1262"/>
                </a:lnTo>
                <a:lnTo>
                  <a:pt x="284" y="1262"/>
                </a:lnTo>
                <a:lnTo>
                  <a:pt x="282" y="1260"/>
                </a:lnTo>
                <a:lnTo>
                  <a:pt x="282" y="1256"/>
                </a:lnTo>
                <a:lnTo>
                  <a:pt x="282" y="1256"/>
                </a:lnTo>
                <a:lnTo>
                  <a:pt x="276" y="1258"/>
                </a:lnTo>
                <a:lnTo>
                  <a:pt x="272" y="1258"/>
                </a:lnTo>
                <a:lnTo>
                  <a:pt x="266" y="1258"/>
                </a:lnTo>
                <a:lnTo>
                  <a:pt x="262" y="1260"/>
                </a:lnTo>
                <a:lnTo>
                  <a:pt x="262" y="1260"/>
                </a:lnTo>
                <a:lnTo>
                  <a:pt x="262" y="1254"/>
                </a:lnTo>
                <a:lnTo>
                  <a:pt x="260" y="1250"/>
                </a:lnTo>
                <a:lnTo>
                  <a:pt x="258" y="1246"/>
                </a:lnTo>
                <a:lnTo>
                  <a:pt x="258" y="1246"/>
                </a:lnTo>
                <a:lnTo>
                  <a:pt x="266" y="1248"/>
                </a:lnTo>
                <a:lnTo>
                  <a:pt x="268" y="1248"/>
                </a:lnTo>
                <a:lnTo>
                  <a:pt x="270" y="1246"/>
                </a:lnTo>
                <a:lnTo>
                  <a:pt x="270" y="1246"/>
                </a:lnTo>
                <a:lnTo>
                  <a:pt x="276" y="1250"/>
                </a:lnTo>
                <a:lnTo>
                  <a:pt x="280" y="1252"/>
                </a:lnTo>
                <a:lnTo>
                  <a:pt x="286" y="1250"/>
                </a:lnTo>
                <a:lnTo>
                  <a:pt x="286" y="1250"/>
                </a:lnTo>
                <a:lnTo>
                  <a:pt x="276" y="1246"/>
                </a:lnTo>
                <a:lnTo>
                  <a:pt x="264" y="1242"/>
                </a:lnTo>
                <a:lnTo>
                  <a:pt x="264" y="1242"/>
                </a:lnTo>
                <a:lnTo>
                  <a:pt x="266" y="1238"/>
                </a:lnTo>
                <a:lnTo>
                  <a:pt x="268" y="1238"/>
                </a:lnTo>
                <a:lnTo>
                  <a:pt x="276" y="1242"/>
                </a:lnTo>
                <a:lnTo>
                  <a:pt x="284" y="1244"/>
                </a:lnTo>
                <a:lnTo>
                  <a:pt x="286" y="1244"/>
                </a:lnTo>
                <a:lnTo>
                  <a:pt x="290" y="1244"/>
                </a:lnTo>
                <a:lnTo>
                  <a:pt x="290" y="1244"/>
                </a:lnTo>
                <a:lnTo>
                  <a:pt x="292" y="1246"/>
                </a:lnTo>
                <a:lnTo>
                  <a:pt x="290" y="1248"/>
                </a:lnTo>
                <a:lnTo>
                  <a:pt x="286" y="1252"/>
                </a:lnTo>
                <a:lnTo>
                  <a:pt x="284" y="1254"/>
                </a:lnTo>
                <a:lnTo>
                  <a:pt x="284" y="1254"/>
                </a:lnTo>
                <a:lnTo>
                  <a:pt x="288" y="1256"/>
                </a:lnTo>
                <a:lnTo>
                  <a:pt x="292" y="1254"/>
                </a:lnTo>
                <a:lnTo>
                  <a:pt x="294" y="1250"/>
                </a:lnTo>
                <a:lnTo>
                  <a:pt x="298" y="1246"/>
                </a:lnTo>
                <a:lnTo>
                  <a:pt x="298" y="1246"/>
                </a:lnTo>
                <a:lnTo>
                  <a:pt x="294" y="1244"/>
                </a:lnTo>
                <a:lnTo>
                  <a:pt x="290" y="1240"/>
                </a:lnTo>
                <a:lnTo>
                  <a:pt x="288" y="1238"/>
                </a:lnTo>
                <a:lnTo>
                  <a:pt x="290" y="1234"/>
                </a:lnTo>
                <a:lnTo>
                  <a:pt x="290" y="1234"/>
                </a:lnTo>
                <a:lnTo>
                  <a:pt x="286" y="1234"/>
                </a:lnTo>
                <a:lnTo>
                  <a:pt x="284" y="1234"/>
                </a:lnTo>
                <a:lnTo>
                  <a:pt x="284" y="1236"/>
                </a:lnTo>
                <a:lnTo>
                  <a:pt x="284" y="1240"/>
                </a:lnTo>
                <a:lnTo>
                  <a:pt x="284" y="1240"/>
                </a:lnTo>
                <a:lnTo>
                  <a:pt x="280" y="1240"/>
                </a:lnTo>
                <a:lnTo>
                  <a:pt x="276" y="1238"/>
                </a:lnTo>
                <a:lnTo>
                  <a:pt x="270" y="1236"/>
                </a:lnTo>
                <a:lnTo>
                  <a:pt x="270" y="1236"/>
                </a:lnTo>
                <a:lnTo>
                  <a:pt x="270" y="1232"/>
                </a:lnTo>
                <a:lnTo>
                  <a:pt x="270" y="1226"/>
                </a:lnTo>
                <a:lnTo>
                  <a:pt x="270" y="1226"/>
                </a:lnTo>
                <a:lnTo>
                  <a:pt x="260" y="1226"/>
                </a:lnTo>
                <a:lnTo>
                  <a:pt x="252" y="1230"/>
                </a:lnTo>
                <a:lnTo>
                  <a:pt x="252" y="1230"/>
                </a:lnTo>
                <a:lnTo>
                  <a:pt x="254" y="1232"/>
                </a:lnTo>
                <a:lnTo>
                  <a:pt x="258" y="1232"/>
                </a:lnTo>
                <a:lnTo>
                  <a:pt x="266" y="1236"/>
                </a:lnTo>
                <a:lnTo>
                  <a:pt x="266" y="1236"/>
                </a:lnTo>
                <a:lnTo>
                  <a:pt x="262" y="1238"/>
                </a:lnTo>
                <a:lnTo>
                  <a:pt x="256" y="1236"/>
                </a:lnTo>
                <a:lnTo>
                  <a:pt x="250" y="1236"/>
                </a:lnTo>
                <a:lnTo>
                  <a:pt x="244" y="1236"/>
                </a:lnTo>
                <a:lnTo>
                  <a:pt x="244" y="1236"/>
                </a:lnTo>
                <a:lnTo>
                  <a:pt x="246" y="1232"/>
                </a:lnTo>
                <a:lnTo>
                  <a:pt x="246" y="1230"/>
                </a:lnTo>
                <a:lnTo>
                  <a:pt x="244" y="1228"/>
                </a:lnTo>
                <a:lnTo>
                  <a:pt x="244" y="1224"/>
                </a:lnTo>
                <a:lnTo>
                  <a:pt x="244" y="1224"/>
                </a:lnTo>
                <a:lnTo>
                  <a:pt x="248" y="1226"/>
                </a:lnTo>
                <a:lnTo>
                  <a:pt x="252" y="1226"/>
                </a:lnTo>
                <a:lnTo>
                  <a:pt x="252" y="1226"/>
                </a:lnTo>
                <a:lnTo>
                  <a:pt x="248" y="1224"/>
                </a:lnTo>
                <a:lnTo>
                  <a:pt x="250" y="1222"/>
                </a:lnTo>
                <a:lnTo>
                  <a:pt x="262" y="1222"/>
                </a:lnTo>
                <a:lnTo>
                  <a:pt x="262" y="1222"/>
                </a:lnTo>
                <a:lnTo>
                  <a:pt x="262" y="1218"/>
                </a:lnTo>
                <a:lnTo>
                  <a:pt x="260" y="1216"/>
                </a:lnTo>
                <a:lnTo>
                  <a:pt x="260" y="1216"/>
                </a:lnTo>
                <a:lnTo>
                  <a:pt x="262" y="1216"/>
                </a:lnTo>
                <a:lnTo>
                  <a:pt x="266" y="1218"/>
                </a:lnTo>
                <a:lnTo>
                  <a:pt x="274" y="1222"/>
                </a:lnTo>
                <a:lnTo>
                  <a:pt x="274" y="1222"/>
                </a:lnTo>
                <a:lnTo>
                  <a:pt x="276" y="1220"/>
                </a:lnTo>
                <a:lnTo>
                  <a:pt x="274" y="1218"/>
                </a:lnTo>
                <a:lnTo>
                  <a:pt x="272" y="1214"/>
                </a:lnTo>
                <a:lnTo>
                  <a:pt x="272" y="1214"/>
                </a:lnTo>
                <a:lnTo>
                  <a:pt x="282" y="1212"/>
                </a:lnTo>
                <a:lnTo>
                  <a:pt x="284" y="1208"/>
                </a:lnTo>
                <a:lnTo>
                  <a:pt x="286" y="1204"/>
                </a:lnTo>
                <a:lnTo>
                  <a:pt x="286" y="1204"/>
                </a:lnTo>
                <a:lnTo>
                  <a:pt x="284" y="1202"/>
                </a:lnTo>
                <a:lnTo>
                  <a:pt x="282" y="1202"/>
                </a:lnTo>
                <a:lnTo>
                  <a:pt x="280" y="1202"/>
                </a:lnTo>
                <a:lnTo>
                  <a:pt x="278" y="1198"/>
                </a:lnTo>
                <a:lnTo>
                  <a:pt x="278" y="1198"/>
                </a:lnTo>
                <a:lnTo>
                  <a:pt x="274" y="1208"/>
                </a:lnTo>
                <a:lnTo>
                  <a:pt x="270" y="1212"/>
                </a:lnTo>
                <a:lnTo>
                  <a:pt x="266" y="1214"/>
                </a:lnTo>
                <a:lnTo>
                  <a:pt x="266" y="1214"/>
                </a:lnTo>
                <a:lnTo>
                  <a:pt x="264" y="1212"/>
                </a:lnTo>
                <a:lnTo>
                  <a:pt x="266" y="1208"/>
                </a:lnTo>
                <a:lnTo>
                  <a:pt x="268" y="1206"/>
                </a:lnTo>
                <a:lnTo>
                  <a:pt x="272" y="1204"/>
                </a:lnTo>
                <a:lnTo>
                  <a:pt x="274" y="1200"/>
                </a:lnTo>
                <a:lnTo>
                  <a:pt x="274" y="1200"/>
                </a:lnTo>
                <a:lnTo>
                  <a:pt x="268" y="1202"/>
                </a:lnTo>
                <a:lnTo>
                  <a:pt x="262" y="1206"/>
                </a:lnTo>
                <a:lnTo>
                  <a:pt x="258" y="1214"/>
                </a:lnTo>
                <a:lnTo>
                  <a:pt x="254" y="1220"/>
                </a:lnTo>
                <a:lnTo>
                  <a:pt x="254" y="1220"/>
                </a:lnTo>
                <a:lnTo>
                  <a:pt x="248" y="1220"/>
                </a:lnTo>
                <a:lnTo>
                  <a:pt x="242" y="1220"/>
                </a:lnTo>
                <a:lnTo>
                  <a:pt x="240" y="1222"/>
                </a:lnTo>
                <a:lnTo>
                  <a:pt x="240" y="1226"/>
                </a:lnTo>
                <a:lnTo>
                  <a:pt x="240" y="1226"/>
                </a:lnTo>
                <a:lnTo>
                  <a:pt x="232" y="1222"/>
                </a:lnTo>
                <a:lnTo>
                  <a:pt x="230" y="1222"/>
                </a:lnTo>
                <a:lnTo>
                  <a:pt x="228" y="1228"/>
                </a:lnTo>
                <a:lnTo>
                  <a:pt x="228" y="1228"/>
                </a:lnTo>
                <a:lnTo>
                  <a:pt x="226" y="1228"/>
                </a:lnTo>
                <a:lnTo>
                  <a:pt x="224" y="1226"/>
                </a:lnTo>
                <a:lnTo>
                  <a:pt x="222" y="1224"/>
                </a:lnTo>
                <a:lnTo>
                  <a:pt x="220" y="1224"/>
                </a:lnTo>
                <a:lnTo>
                  <a:pt x="220" y="1224"/>
                </a:lnTo>
                <a:lnTo>
                  <a:pt x="224" y="1230"/>
                </a:lnTo>
                <a:lnTo>
                  <a:pt x="228" y="1232"/>
                </a:lnTo>
                <a:lnTo>
                  <a:pt x="234" y="1232"/>
                </a:lnTo>
                <a:lnTo>
                  <a:pt x="234" y="1232"/>
                </a:lnTo>
                <a:lnTo>
                  <a:pt x="234" y="1236"/>
                </a:lnTo>
                <a:lnTo>
                  <a:pt x="230" y="1236"/>
                </a:lnTo>
                <a:lnTo>
                  <a:pt x="222" y="1236"/>
                </a:lnTo>
                <a:lnTo>
                  <a:pt x="222" y="1236"/>
                </a:lnTo>
                <a:lnTo>
                  <a:pt x="222" y="1232"/>
                </a:lnTo>
                <a:lnTo>
                  <a:pt x="222" y="1228"/>
                </a:lnTo>
                <a:lnTo>
                  <a:pt x="222" y="1228"/>
                </a:lnTo>
                <a:lnTo>
                  <a:pt x="218" y="1228"/>
                </a:lnTo>
                <a:lnTo>
                  <a:pt x="216" y="1228"/>
                </a:lnTo>
                <a:lnTo>
                  <a:pt x="212" y="1232"/>
                </a:lnTo>
                <a:lnTo>
                  <a:pt x="212" y="1232"/>
                </a:lnTo>
                <a:lnTo>
                  <a:pt x="212" y="1234"/>
                </a:lnTo>
                <a:lnTo>
                  <a:pt x="214" y="1234"/>
                </a:lnTo>
                <a:lnTo>
                  <a:pt x="218" y="1234"/>
                </a:lnTo>
                <a:lnTo>
                  <a:pt x="220" y="1236"/>
                </a:lnTo>
                <a:lnTo>
                  <a:pt x="220" y="1236"/>
                </a:lnTo>
                <a:lnTo>
                  <a:pt x="218" y="1244"/>
                </a:lnTo>
                <a:lnTo>
                  <a:pt x="214" y="1250"/>
                </a:lnTo>
                <a:lnTo>
                  <a:pt x="214" y="1250"/>
                </a:lnTo>
                <a:lnTo>
                  <a:pt x="210" y="1250"/>
                </a:lnTo>
                <a:lnTo>
                  <a:pt x="204" y="1248"/>
                </a:lnTo>
                <a:lnTo>
                  <a:pt x="204" y="1248"/>
                </a:lnTo>
                <a:lnTo>
                  <a:pt x="204" y="1252"/>
                </a:lnTo>
                <a:lnTo>
                  <a:pt x="204" y="1252"/>
                </a:lnTo>
                <a:lnTo>
                  <a:pt x="212" y="1254"/>
                </a:lnTo>
                <a:lnTo>
                  <a:pt x="222" y="1254"/>
                </a:lnTo>
                <a:lnTo>
                  <a:pt x="222" y="1254"/>
                </a:lnTo>
                <a:lnTo>
                  <a:pt x="224" y="1260"/>
                </a:lnTo>
                <a:lnTo>
                  <a:pt x="226" y="1266"/>
                </a:lnTo>
                <a:lnTo>
                  <a:pt x="226" y="1266"/>
                </a:lnTo>
                <a:lnTo>
                  <a:pt x="226" y="1268"/>
                </a:lnTo>
                <a:lnTo>
                  <a:pt x="224" y="1268"/>
                </a:lnTo>
                <a:lnTo>
                  <a:pt x="220" y="1264"/>
                </a:lnTo>
                <a:lnTo>
                  <a:pt x="216" y="1262"/>
                </a:lnTo>
                <a:lnTo>
                  <a:pt x="214" y="1262"/>
                </a:lnTo>
                <a:lnTo>
                  <a:pt x="210" y="1262"/>
                </a:lnTo>
                <a:lnTo>
                  <a:pt x="210" y="1262"/>
                </a:lnTo>
                <a:lnTo>
                  <a:pt x="212" y="1268"/>
                </a:lnTo>
                <a:lnTo>
                  <a:pt x="214" y="1274"/>
                </a:lnTo>
                <a:lnTo>
                  <a:pt x="216" y="1278"/>
                </a:lnTo>
                <a:lnTo>
                  <a:pt x="218" y="1280"/>
                </a:lnTo>
                <a:lnTo>
                  <a:pt x="222" y="1280"/>
                </a:lnTo>
                <a:lnTo>
                  <a:pt x="222" y="1280"/>
                </a:lnTo>
                <a:lnTo>
                  <a:pt x="222" y="1282"/>
                </a:lnTo>
                <a:lnTo>
                  <a:pt x="222" y="1282"/>
                </a:lnTo>
                <a:lnTo>
                  <a:pt x="218" y="1282"/>
                </a:lnTo>
                <a:lnTo>
                  <a:pt x="214" y="1282"/>
                </a:lnTo>
                <a:lnTo>
                  <a:pt x="212" y="1282"/>
                </a:lnTo>
                <a:lnTo>
                  <a:pt x="212" y="1284"/>
                </a:lnTo>
                <a:lnTo>
                  <a:pt x="212" y="1284"/>
                </a:lnTo>
                <a:lnTo>
                  <a:pt x="210" y="1282"/>
                </a:lnTo>
                <a:lnTo>
                  <a:pt x="210" y="1280"/>
                </a:lnTo>
                <a:lnTo>
                  <a:pt x="212" y="1278"/>
                </a:lnTo>
                <a:lnTo>
                  <a:pt x="210" y="1276"/>
                </a:lnTo>
                <a:lnTo>
                  <a:pt x="210" y="1276"/>
                </a:lnTo>
                <a:lnTo>
                  <a:pt x="204" y="1278"/>
                </a:lnTo>
                <a:lnTo>
                  <a:pt x="202" y="1280"/>
                </a:lnTo>
                <a:lnTo>
                  <a:pt x="198" y="1280"/>
                </a:lnTo>
                <a:lnTo>
                  <a:pt x="198" y="1280"/>
                </a:lnTo>
                <a:lnTo>
                  <a:pt x="200" y="1282"/>
                </a:lnTo>
                <a:lnTo>
                  <a:pt x="200" y="1286"/>
                </a:lnTo>
                <a:lnTo>
                  <a:pt x="200" y="1286"/>
                </a:lnTo>
                <a:lnTo>
                  <a:pt x="200" y="1286"/>
                </a:lnTo>
                <a:lnTo>
                  <a:pt x="202" y="1288"/>
                </a:lnTo>
                <a:lnTo>
                  <a:pt x="208" y="1288"/>
                </a:lnTo>
                <a:lnTo>
                  <a:pt x="208" y="1288"/>
                </a:lnTo>
                <a:lnTo>
                  <a:pt x="208" y="1288"/>
                </a:lnTo>
                <a:lnTo>
                  <a:pt x="208" y="1288"/>
                </a:lnTo>
                <a:lnTo>
                  <a:pt x="204" y="1290"/>
                </a:lnTo>
                <a:lnTo>
                  <a:pt x="198" y="1288"/>
                </a:lnTo>
                <a:lnTo>
                  <a:pt x="196" y="1288"/>
                </a:lnTo>
                <a:lnTo>
                  <a:pt x="196" y="1288"/>
                </a:lnTo>
                <a:lnTo>
                  <a:pt x="196" y="1284"/>
                </a:lnTo>
                <a:lnTo>
                  <a:pt x="194" y="1282"/>
                </a:lnTo>
                <a:lnTo>
                  <a:pt x="194" y="1282"/>
                </a:lnTo>
                <a:lnTo>
                  <a:pt x="198" y="1278"/>
                </a:lnTo>
                <a:lnTo>
                  <a:pt x="202" y="1276"/>
                </a:lnTo>
                <a:lnTo>
                  <a:pt x="212" y="1270"/>
                </a:lnTo>
                <a:lnTo>
                  <a:pt x="212" y="1270"/>
                </a:lnTo>
                <a:lnTo>
                  <a:pt x="208" y="1268"/>
                </a:lnTo>
                <a:lnTo>
                  <a:pt x="202" y="1268"/>
                </a:lnTo>
                <a:lnTo>
                  <a:pt x="198" y="1266"/>
                </a:lnTo>
                <a:lnTo>
                  <a:pt x="196" y="1264"/>
                </a:lnTo>
                <a:lnTo>
                  <a:pt x="196" y="1262"/>
                </a:lnTo>
                <a:lnTo>
                  <a:pt x="196" y="1262"/>
                </a:lnTo>
                <a:lnTo>
                  <a:pt x="200" y="1262"/>
                </a:lnTo>
                <a:lnTo>
                  <a:pt x="202" y="1262"/>
                </a:lnTo>
                <a:lnTo>
                  <a:pt x="206" y="1266"/>
                </a:lnTo>
                <a:lnTo>
                  <a:pt x="206" y="1266"/>
                </a:lnTo>
                <a:lnTo>
                  <a:pt x="208" y="1262"/>
                </a:lnTo>
                <a:lnTo>
                  <a:pt x="212" y="1258"/>
                </a:lnTo>
                <a:lnTo>
                  <a:pt x="212" y="1258"/>
                </a:lnTo>
                <a:lnTo>
                  <a:pt x="208" y="1256"/>
                </a:lnTo>
                <a:lnTo>
                  <a:pt x="204" y="1256"/>
                </a:lnTo>
                <a:lnTo>
                  <a:pt x="200" y="1254"/>
                </a:lnTo>
                <a:lnTo>
                  <a:pt x="200" y="1248"/>
                </a:lnTo>
                <a:lnTo>
                  <a:pt x="200" y="1248"/>
                </a:lnTo>
                <a:lnTo>
                  <a:pt x="202" y="1248"/>
                </a:lnTo>
                <a:lnTo>
                  <a:pt x="206" y="1246"/>
                </a:lnTo>
                <a:lnTo>
                  <a:pt x="216" y="1246"/>
                </a:lnTo>
                <a:lnTo>
                  <a:pt x="216" y="1246"/>
                </a:lnTo>
                <a:lnTo>
                  <a:pt x="210" y="1246"/>
                </a:lnTo>
                <a:lnTo>
                  <a:pt x="206" y="1242"/>
                </a:lnTo>
                <a:lnTo>
                  <a:pt x="204" y="1238"/>
                </a:lnTo>
                <a:lnTo>
                  <a:pt x="198" y="1238"/>
                </a:lnTo>
                <a:lnTo>
                  <a:pt x="198" y="1238"/>
                </a:lnTo>
                <a:lnTo>
                  <a:pt x="202" y="1234"/>
                </a:lnTo>
                <a:lnTo>
                  <a:pt x="210" y="1234"/>
                </a:lnTo>
                <a:lnTo>
                  <a:pt x="210" y="1234"/>
                </a:lnTo>
                <a:lnTo>
                  <a:pt x="210" y="1230"/>
                </a:lnTo>
                <a:lnTo>
                  <a:pt x="210" y="1226"/>
                </a:lnTo>
                <a:lnTo>
                  <a:pt x="212" y="1224"/>
                </a:lnTo>
                <a:lnTo>
                  <a:pt x="208" y="1224"/>
                </a:lnTo>
                <a:lnTo>
                  <a:pt x="208" y="1224"/>
                </a:lnTo>
                <a:lnTo>
                  <a:pt x="234" y="1218"/>
                </a:lnTo>
                <a:lnTo>
                  <a:pt x="246" y="1214"/>
                </a:lnTo>
                <a:lnTo>
                  <a:pt x="250" y="1212"/>
                </a:lnTo>
                <a:lnTo>
                  <a:pt x="256" y="1206"/>
                </a:lnTo>
                <a:lnTo>
                  <a:pt x="256" y="1206"/>
                </a:lnTo>
                <a:lnTo>
                  <a:pt x="250" y="1202"/>
                </a:lnTo>
                <a:lnTo>
                  <a:pt x="248" y="1198"/>
                </a:lnTo>
                <a:lnTo>
                  <a:pt x="248" y="1196"/>
                </a:lnTo>
                <a:lnTo>
                  <a:pt x="248" y="1196"/>
                </a:lnTo>
                <a:lnTo>
                  <a:pt x="252" y="1196"/>
                </a:lnTo>
                <a:lnTo>
                  <a:pt x="256" y="1198"/>
                </a:lnTo>
                <a:lnTo>
                  <a:pt x="256" y="1198"/>
                </a:lnTo>
                <a:lnTo>
                  <a:pt x="250" y="1194"/>
                </a:lnTo>
                <a:lnTo>
                  <a:pt x="246" y="1194"/>
                </a:lnTo>
                <a:lnTo>
                  <a:pt x="232" y="1194"/>
                </a:lnTo>
                <a:lnTo>
                  <a:pt x="232" y="1194"/>
                </a:lnTo>
                <a:lnTo>
                  <a:pt x="236" y="1198"/>
                </a:lnTo>
                <a:lnTo>
                  <a:pt x="236" y="1200"/>
                </a:lnTo>
                <a:lnTo>
                  <a:pt x="234" y="1204"/>
                </a:lnTo>
                <a:lnTo>
                  <a:pt x="230" y="1210"/>
                </a:lnTo>
                <a:lnTo>
                  <a:pt x="230" y="1210"/>
                </a:lnTo>
                <a:lnTo>
                  <a:pt x="222" y="1208"/>
                </a:lnTo>
                <a:lnTo>
                  <a:pt x="214" y="1206"/>
                </a:lnTo>
                <a:lnTo>
                  <a:pt x="214" y="1206"/>
                </a:lnTo>
                <a:lnTo>
                  <a:pt x="216" y="1204"/>
                </a:lnTo>
                <a:lnTo>
                  <a:pt x="218" y="1202"/>
                </a:lnTo>
                <a:lnTo>
                  <a:pt x="222" y="1198"/>
                </a:lnTo>
                <a:lnTo>
                  <a:pt x="222" y="1194"/>
                </a:lnTo>
                <a:lnTo>
                  <a:pt x="222" y="1194"/>
                </a:lnTo>
                <a:lnTo>
                  <a:pt x="224" y="1194"/>
                </a:lnTo>
                <a:lnTo>
                  <a:pt x="224" y="1196"/>
                </a:lnTo>
                <a:lnTo>
                  <a:pt x="224" y="1200"/>
                </a:lnTo>
                <a:lnTo>
                  <a:pt x="224" y="1200"/>
                </a:lnTo>
                <a:lnTo>
                  <a:pt x="228" y="1200"/>
                </a:lnTo>
                <a:lnTo>
                  <a:pt x="230" y="1198"/>
                </a:lnTo>
                <a:lnTo>
                  <a:pt x="230" y="1198"/>
                </a:lnTo>
                <a:lnTo>
                  <a:pt x="228" y="1194"/>
                </a:lnTo>
                <a:lnTo>
                  <a:pt x="224" y="1188"/>
                </a:lnTo>
                <a:lnTo>
                  <a:pt x="224" y="1188"/>
                </a:lnTo>
                <a:lnTo>
                  <a:pt x="218" y="1188"/>
                </a:lnTo>
                <a:lnTo>
                  <a:pt x="214" y="1190"/>
                </a:lnTo>
                <a:lnTo>
                  <a:pt x="214" y="1194"/>
                </a:lnTo>
                <a:lnTo>
                  <a:pt x="216" y="1198"/>
                </a:lnTo>
                <a:lnTo>
                  <a:pt x="216" y="1198"/>
                </a:lnTo>
                <a:lnTo>
                  <a:pt x="214" y="1198"/>
                </a:lnTo>
                <a:lnTo>
                  <a:pt x="210" y="1196"/>
                </a:lnTo>
                <a:lnTo>
                  <a:pt x="206" y="1192"/>
                </a:lnTo>
                <a:lnTo>
                  <a:pt x="198" y="1190"/>
                </a:lnTo>
                <a:lnTo>
                  <a:pt x="194" y="1188"/>
                </a:lnTo>
                <a:lnTo>
                  <a:pt x="190" y="1190"/>
                </a:lnTo>
                <a:lnTo>
                  <a:pt x="190" y="1190"/>
                </a:lnTo>
                <a:lnTo>
                  <a:pt x="192" y="1190"/>
                </a:lnTo>
                <a:lnTo>
                  <a:pt x="192" y="1192"/>
                </a:lnTo>
                <a:lnTo>
                  <a:pt x="190" y="1196"/>
                </a:lnTo>
                <a:lnTo>
                  <a:pt x="182" y="1200"/>
                </a:lnTo>
                <a:lnTo>
                  <a:pt x="182" y="1200"/>
                </a:lnTo>
                <a:lnTo>
                  <a:pt x="184" y="1204"/>
                </a:lnTo>
                <a:lnTo>
                  <a:pt x="186" y="1206"/>
                </a:lnTo>
                <a:lnTo>
                  <a:pt x="192" y="1210"/>
                </a:lnTo>
                <a:lnTo>
                  <a:pt x="192" y="1210"/>
                </a:lnTo>
                <a:lnTo>
                  <a:pt x="194" y="1210"/>
                </a:lnTo>
                <a:lnTo>
                  <a:pt x="194" y="1210"/>
                </a:lnTo>
                <a:lnTo>
                  <a:pt x="192" y="1206"/>
                </a:lnTo>
                <a:lnTo>
                  <a:pt x="194" y="1202"/>
                </a:lnTo>
                <a:lnTo>
                  <a:pt x="198" y="1202"/>
                </a:lnTo>
                <a:lnTo>
                  <a:pt x="198" y="1202"/>
                </a:lnTo>
                <a:lnTo>
                  <a:pt x="196" y="1200"/>
                </a:lnTo>
                <a:lnTo>
                  <a:pt x="192" y="1198"/>
                </a:lnTo>
                <a:lnTo>
                  <a:pt x="192" y="1198"/>
                </a:lnTo>
                <a:lnTo>
                  <a:pt x="194" y="1198"/>
                </a:lnTo>
                <a:lnTo>
                  <a:pt x="198" y="1196"/>
                </a:lnTo>
                <a:lnTo>
                  <a:pt x="208" y="1198"/>
                </a:lnTo>
                <a:lnTo>
                  <a:pt x="208" y="1198"/>
                </a:lnTo>
                <a:lnTo>
                  <a:pt x="208" y="1202"/>
                </a:lnTo>
                <a:lnTo>
                  <a:pt x="210" y="1206"/>
                </a:lnTo>
                <a:lnTo>
                  <a:pt x="214" y="1210"/>
                </a:lnTo>
                <a:lnTo>
                  <a:pt x="222" y="1212"/>
                </a:lnTo>
                <a:lnTo>
                  <a:pt x="230" y="1212"/>
                </a:lnTo>
                <a:lnTo>
                  <a:pt x="230" y="1212"/>
                </a:lnTo>
                <a:lnTo>
                  <a:pt x="228" y="1216"/>
                </a:lnTo>
                <a:lnTo>
                  <a:pt x="222" y="1218"/>
                </a:lnTo>
                <a:lnTo>
                  <a:pt x="218" y="1218"/>
                </a:lnTo>
                <a:lnTo>
                  <a:pt x="216" y="1216"/>
                </a:lnTo>
                <a:lnTo>
                  <a:pt x="218" y="1212"/>
                </a:lnTo>
                <a:lnTo>
                  <a:pt x="218" y="1212"/>
                </a:lnTo>
                <a:lnTo>
                  <a:pt x="214" y="1216"/>
                </a:lnTo>
                <a:lnTo>
                  <a:pt x="214" y="1218"/>
                </a:lnTo>
                <a:lnTo>
                  <a:pt x="216" y="1218"/>
                </a:lnTo>
                <a:lnTo>
                  <a:pt x="216" y="1218"/>
                </a:lnTo>
                <a:lnTo>
                  <a:pt x="214" y="1220"/>
                </a:lnTo>
                <a:lnTo>
                  <a:pt x="212" y="1220"/>
                </a:lnTo>
                <a:lnTo>
                  <a:pt x="210" y="1220"/>
                </a:lnTo>
                <a:lnTo>
                  <a:pt x="208" y="1220"/>
                </a:lnTo>
                <a:lnTo>
                  <a:pt x="208" y="1220"/>
                </a:lnTo>
                <a:lnTo>
                  <a:pt x="206" y="1216"/>
                </a:lnTo>
                <a:lnTo>
                  <a:pt x="210" y="1212"/>
                </a:lnTo>
                <a:lnTo>
                  <a:pt x="210" y="1212"/>
                </a:lnTo>
                <a:lnTo>
                  <a:pt x="184" y="1218"/>
                </a:lnTo>
                <a:lnTo>
                  <a:pt x="174" y="1224"/>
                </a:lnTo>
                <a:lnTo>
                  <a:pt x="168" y="1226"/>
                </a:lnTo>
                <a:lnTo>
                  <a:pt x="166" y="1232"/>
                </a:lnTo>
                <a:lnTo>
                  <a:pt x="166" y="1232"/>
                </a:lnTo>
                <a:lnTo>
                  <a:pt x="168" y="1226"/>
                </a:lnTo>
                <a:lnTo>
                  <a:pt x="170" y="1222"/>
                </a:lnTo>
                <a:lnTo>
                  <a:pt x="174" y="1220"/>
                </a:lnTo>
                <a:lnTo>
                  <a:pt x="178" y="1218"/>
                </a:lnTo>
                <a:lnTo>
                  <a:pt x="178" y="1218"/>
                </a:lnTo>
                <a:lnTo>
                  <a:pt x="178" y="1216"/>
                </a:lnTo>
                <a:lnTo>
                  <a:pt x="176" y="1216"/>
                </a:lnTo>
                <a:lnTo>
                  <a:pt x="172" y="1216"/>
                </a:lnTo>
                <a:lnTo>
                  <a:pt x="174" y="1212"/>
                </a:lnTo>
                <a:lnTo>
                  <a:pt x="174" y="1212"/>
                </a:lnTo>
                <a:lnTo>
                  <a:pt x="176" y="1212"/>
                </a:lnTo>
                <a:lnTo>
                  <a:pt x="178" y="1212"/>
                </a:lnTo>
                <a:lnTo>
                  <a:pt x="180" y="1210"/>
                </a:lnTo>
                <a:lnTo>
                  <a:pt x="182" y="1210"/>
                </a:lnTo>
                <a:lnTo>
                  <a:pt x="182" y="1210"/>
                </a:lnTo>
                <a:lnTo>
                  <a:pt x="180" y="1214"/>
                </a:lnTo>
                <a:lnTo>
                  <a:pt x="180" y="1214"/>
                </a:lnTo>
                <a:lnTo>
                  <a:pt x="182" y="1216"/>
                </a:lnTo>
                <a:lnTo>
                  <a:pt x="182" y="1216"/>
                </a:lnTo>
                <a:lnTo>
                  <a:pt x="184" y="1214"/>
                </a:lnTo>
                <a:lnTo>
                  <a:pt x="184" y="1212"/>
                </a:lnTo>
                <a:lnTo>
                  <a:pt x="182" y="1204"/>
                </a:lnTo>
                <a:lnTo>
                  <a:pt x="182" y="1204"/>
                </a:lnTo>
                <a:lnTo>
                  <a:pt x="178" y="1204"/>
                </a:lnTo>
                <a:lnTo>
                  <a:pt x="174" y="1204"/>
                </a:lnTo>
                <a:lnTo>
                  <a:pt x="164" y="1200"/>
                </a:lnTo>
                <a:lnTo>
                  <a:pt x="156" y="1194"/>
                </a:lnTo>
                <a:lnTo>
                  <a:pt x="146" y="1190"/>
                </a:lnTo>
                <a:lnTo>
                  <a:pt x="146" y="1190"/>
                </a:lnTo>
                <a:lnTo>
                  <a:pt x="148" y="1188"/>
                </a:lnTo>
                <a:lnTo>
                  <a:pt x="150" y="1188"/>
                </a:lnTo>
                <a:lnTo>
                  <a:pt x="154" y="1192"/>
                </a:lnTo>
                <a:lnTo>
                  <a:pt x="154" y="1192"/>
                </a:lnTo>
                <a:lnTo>
                  <a:pt x="156" y="1190"/>
                </a:lnTo>
                <a:lnTo>
                  <a:pt x="158" y="1188"/>
                </a:lnTo>
                <a:lnTo>
                  <a:pt x="158" y="1188"/>
                </a:lnTo>
                <a:lnTo>
                  <a:pt x="158" y="1186"/>
                </a:lnTo>
                <a:lnTo>
                  <a:pt x="156" y="1186"/>
                </a:lnTo>
                <a:lnTo>
                  <a:pt x="152" y="1186"/>
                </a:lnTo>
                <a:lnTo>
                  <a:pt x="150" y="1186"/>
                </a:lnTo>
                <a:lnTo>
                  <a:pt x="150" y="1182"/>
                </a:lnTo>
                <a:lnTo>
                  <a:pt x="150" y="1182"/>
                </a:lnTo>
                <a:lnTo>
                  <a:pt x="154" y="1182"/>
                </a:lnTo>
                <a:lnTo>
                  <a:pt x="156" y="1182"/>
                </a:lnTo>
                <a:lnTo>
                  <a:pt x="164" y="1180"/>
                </a:lnTo>
                <a:lnTo>
                  <a:pt x="164" y="1180"/>
                </a:lnTo>
                <a:lnTo>
                  <a:pt x="160" y="1176"/>
                </a:lnTo>
                <a:lnTo>
                  <a:pt x="156" y="1176"/>
                </a:lnTo>
                <a:lnTo>
                  <a:pt x="154" y="1176"/>
                </a:lnTo>
                <a:lnTo>
                  <a:pt x="154" y="1170"/>
                </a:lnTo>
                <a:lnTo>
                  <a:pt x="154" y="1170"/>
                </a:lnTo>
                <a:lnTo>
                  <a:pt x="152" y="1172"/>
                </a:lnTo>
                <a:lnTo>
                  <a:pt x="152" y="1176"/>
                </a:lnTo>
                <a:lnTo>
                  <a:pt x="150" y="1180"/>
                </a:lnTo>
                <a:lnTo>
                  <a:pt x="148" y="1182"/>
                </a:lnTo>
                <a:lnTo>
                  <a:pt x="148" y="1182"/>
                </a:lnTo>
                <a:lnTo>
                  <a:pt x="144" y="1180"/>
                </a:lnTo>
                <a:lnTo>
                  <a:pt x="140" y="1180"/>
                </a:lnTo>
                <a:lnTo>
                  <a:pt x="136" y="1180"/>
                </a:lnTo>
                <a:lnTo>
                  <a:pt x="132" y="1180"/>
                </a:lnTo>
                <a:lnTo>
                  <a:pt x="132" y="1180"/>
                </a:lnTo>
                <a:lnTo>
                  <a:pt x="138" y="1178"/>
                </a:lnTo>
                <a:lnTo>
                  <a:pt x="142" y="1176"/>
                </a:lnTo>
                <a:lnTo>
                  <a:pt x="144" y="1174"/>
                </a:lnTo>
                <a:lnTo>
                  <a:pt x="146" y="1168"/>
                </a:lnTo>
                <a:lnTo>
                  <a:pt x="146" y="1168"/>
                </a:lnTo>
                <a:lnTo>
                  <a:pt x="152" y="1168"/>
                </a:lnTo>
                <a:lnTo>
                  <a:pt x="156" y="1166"/>
                </a:lnTo>
                <a:lnTo>
                  <a:pt x="160" y="1164"/>
                </a:lnTo>
                <a:lnTo>
                  <a:pt x="166" y="1164"/>
                </a:lnTo>
                <a:lnTo>
                  <a:pt x="166" y="1164"/>
                </a:lnTo>
                <a:lnTo>
                  <a:pt x="166" y="1162"/>
                </a:lnTo>
                <a:lnTo>
                  <a:pt x="164" y="1162"/>
                </a:lnTo>
                <a:lnTo>
                  <a:pt x="160" y="1160"/>
                </a:lnTo>
                <a:lnTo>
                  <a:pt x="160" y="1160"/>
                </a:lnTo>
                <a:lnTo>
                  <a:pt x="162" y="1158"/>
                </a:lnTo>
                <a:lnTo>
                  <a:pt x="166" y="1158"/>
                </a:lnTo>
                <a:lnTo>
                  <a:pt x="174" y="1158"/>
                </a:lnTo>
                <a:lnTo>
                  <a:pt x="174" y="1158"/>
                </a:lnTo>
                <a:lnTo>
                  <a:pt x="176" y="1160"/>
                </a:lnTo>
                <a:lnTo>
                  <a:pt x="176" y="1162"/>
                </a:lnTo>
                <a:lnTo>
                  <a:pt x="174" y="1166"/>
                </a:lnTo>
                <a:lnTo>
                  <a:pt x="174" y="1166"/>
                </a:lnTo>
                <a:lnTo>
                  <a:pt x="180" y="1166"/>
                </a:lnTo>
                <a:lnTo>
                  <a:pt x="180" y="1164"/>
                </a:lnTo>
                <a:lnTo>
                  <a:pt x="182" y="1160"/>
                </a:lnTo>
                <a:lnTo>
                  <a:pt x="184" y="1158"/>
                </a:lnTo>
                <a:lnTo>
                  <a:pt x="184" y="1158"/>
                </a:lnTo>
                <a:lnTo>
                  <a:pt x="180" y="1154"/>
                </a:lnTo>
                <a:lnTo>
                  <a:pt x="174" y="1154"/>
                </a:lnTo>
                <a:lnTo>
                  <a:pt x="170" y="1154"/>
                </a:lnTo>
                <a:lnTo>
                  <a:pt x="166" y="1154"/>
                </a:lnTo>
                <a:lnTo>
                  <a:pt x="156" y="1158"/>
                </a:lnTo>
                <a:lnTo>
                  <a:pt x="150" y="1158"/>
                </a:lnTo>
                <a:lnTo>
                  <a:pt x="146" y="1154"/>
                </a:lnTo>
                <a:lnTo>
                  <a:pt x="146" y="1154"/>
                </a:lnTo>
                <a:lnTo>
                  <a:pt x="152" y="1156"/>
                </a:lnTo>
                <a:lnTo>
                  <a:pt x="156" y="1156"/>
                </a:lnTo>
                <a:lnTo>
                  <a:pt x="164" y="1150"/>
                </a:lnTo>
                <a:lnTo>
                  <a:pt x="164" y="1150"/>
                </a:lnTo>
                <a:lnTo>
                  <a:pt x="162" y="1150"/>
                </a:lnTo>
                <a:lnTo>
                  <a:pt x="158" y="1148"/>
                </a:lnTo>
                <a:lnTo>
                  <a:pt x="154" y="1148"/>
                </a:lnTo>
                <a:lnTo>
                  <a:pt x="152" y="1148"/>
                </a:lnTo>
                <a:lnTo>
                  <a:pt x="152" y="1148"/>
                </a:lnTo>
                <a:lnTo>
                  <a:pt x="154" y="1144"/>
                </a:lnTo>
                <a:lnTo>
                  <a:pt x="154" y="1142"/>
                </a:lnTo>
                <a:lnTo>
                  <a:pt x="158" y="1142"/>
                </a:lnTo>
                <a:lnTo>
                  <a:pt x="158" y="1142"/>
                </a:lnTo>
                <a:lnTo>
                  <a:pt x="162" y="1144"/>
                </a:lnTo>
                <a:lnTo>
                  <a:pt x="166" y="1146"/>
                </a:lnTo>
                <a:lnTo>
                  <a:pt x="170" y="1148"/>
                </a:lnTo>
                <a:lnTo>
                  <a:pt x="174" y="1150"/>
                </a:lnTo>
                <a:lnTo>
                  <a:pt x="174" y="1150"/>
                </a:lnTo>
                <a:lnTo>
                  <a:pt x="174" y="1146"/>
                </a:lnTo>
                <a:lnTo>
                  <a:pt x="170" y="1140"/>
                </a:lnTo>
                <a:lnTo>
                  <a:pt x="164" y="1136"/>
                </a:lnTo>
                <a:lnTo>
                  <a:pt x="156" y="1134"/>
                </a:lnTo>
                <a:lnTo>
                  <a:pt x="156" y="1134"/>
                </a:lnTo>
                <a:lnTo>
                  <a:pt x="156" y="1136"/>
                </a:lnTo>
                <a:lnTo>
                  <a:pt x="160" y="1136"/>
                </a:lnTo>
                <a:lnTo>
                  <a:pt x="162" y="1136"/>
                </a:lnTo>
                <a:lnTo>
                  <a:pt x="164" y="1138"/>
                </a:lnTo>
                <a:lnTo>
                  <a:pt x="164" y="1138"/>
                </a:lnTo>
                <a:lnTo>
                  <a:pt x="152" y="1140"/>
                </a:lnTo>
                <a:lnTo>
                  <a:pt x="140" y="1142"/>
                </a:lnTo>
                <a:lnTo>
                  <a:pt x="140" y="1142"/>
                </a:lnTo>
                <a:lnTo>
                  <a:pt x="144" y="1136"/>
                </a:lnTo>
                <a:lnTo>
                  <a:pt x="146" y="1130"/>
                </a:lnTo>
                <a:lnTo>
                  <a:pt x="146" y="1130"/>
                </a:lnTo>
                <a:lnTo>
                  <a:pt x="144" y="1126"/>
                </a:lnTo>
                <a:lnTo>
                  <a:pt x="138" y="1126"/>
                </a:lnTo>
                <a:lnTo>
                  <a:pt x="138" y="1126"/>
                </a:lnTo>
                <a:lnTo>
                  <a:pt x="142" y="1120"/>
                </a:lnTo>
                <a:lnTo>
                  <a:pt x="140" y="1116"/>
                </a:lnTo>
                <a:lnTo>
                  <a:pt x="138" y="1110"/>
                </a:lnTo>
                <a:lnTo>
                  <a:pt x="138" y="1102"/>
                </a:lnTo>
                <a:lnTo>
                  <a:pt x="138" y="1102"/>
                </a:lnTo>
                <a:lnTo>
                  <a:pt x="146" y="1102"/>
                </a:lnTo>
                <a:lnTo>
                  <a:pt x="146" y="1102"/>
                </a:lnTo>
                <a:lnTo>
                  <a:pt x="144" y="1100"/>
                </a:lnTo>
                <a:lnTo>
                  <a:pt x="142" y="1100"/>
                </a:lnTo>
                <a:lnTo>
                  <a:pt x="138" y="1102"/>
                </a:lnTo>
                <a:lnTo>
                  <a:pt x="132" y="1102"/>
                </a:lnTo>
                <a:lnTo>
                  <a:pt x="132" y="1102"/>
                </a:lnTo>
                <a:lnTo>
                  <a:pt x="134" y="1102"/>
                </a:lnTo>
                <a:lnTo>
                  <a:pt x="136" y="1104"/>
                </a:lnTo>
                <a:lnTo>
                  <a:pt x="136" y="1106"/>
                </a:lnTo>
                <a:lnTo>
                  <a:pt x="136" y="1108"/>
                </a:lnTo>
                <a:lnTo>
                  <a:pt x="136" y="1108"/>
                </a:lnTo>
                <a:lnTo>
                  <a:pt x="134" y="1110"/>
                </a:lnTo>
                <a:lnTo>
                  <a:pt x="132" y="1108"/>
                </a:lnTo>
                <a:lnTo>
                  <a:pt x="130" y="1106"/>
                </a:lnTo>
                <a:lnTo>
                  <a:pt x="128" y="1104"/>
                </a:lnTo>
                <a:lnTo>
                  <a:pt x="128" y="1104"/>
                </a:lnTo>
                <a:lnTo>
                  <a:pt x="128" y="1106"/>
                </a:lnTo>
                <a:lnTo>
                  <a:pt x="126" y="1108"/>
                </a:lnTo>
                <a:lnTo>
                  <a:pt x="124" y="1110"/>
                </a:lnTo>
                <a:lnTo>
                  <a:pt x="122" y="1108"/>
                </a:lnTo>
                <a:lnTo>
                  <a:pt x="122" y="1108"/>
                </a:lnTo>
                <a:lnTo>
                  <a:pt x="122" y="1114"/>
                </a:lnTo>
                <a:lnTo>
                  <a:pt x="124" y="1116"/>
                </a:lnTo>
                <a:lnTo>
                  <a:pt x="132" y="1118"/>
                </a:lnTo>
                <a:lnTo>
                  <a:pt x="132" y="1118"/>
                </a:lnTo>
                <a:lnTo>
                  <a:pt x="130" y="1120"/>
                </a:lnTo>
                <a:lnTo>
                  <a:pt x="126" y="1120"/>
                </a:lnTo>
                <a:lnTo>
                  <a:pt x="120" y="1118"/>
                </a:lnTo>
                <a:lnTo>
                  <a:pt x="120" y="1118"/>
                </a:lnTo>
                <a:lnTo>
                  <a:pt x="122" y="1120"/>
                </a:lnTo>
                <a:lnTo>
                  <a:pt x="122" y="1122"/>
                </a:lnTo>
                <a:lnTo>
                  <a:pt x="118" y="1124"/>
                </a:lnTo>
                <a:lnTo>
                  <a:pt x="114" y="1126"/>
                </a:lnTo>
                <a:lnTo>
                  <a:pt x="110" y="1130"/>
                </a:lnTo>
                <a:lnTo>
                  <a:pt x="110" y="1130"/>
                </a:lnTo>
                <a:lnTo>
                  <a:pt x="110" y="1124"/>
                </a:lnTo>
                <a:lnTo>
                  <a:pt x="106" y="1122"/>
                </a:lnTo>
                <a:lnTo>
                  <a:pt x="96" y="1124"/>
                </a:lnTo>
                <a:lnTo>
                  <a:pt x="96" y="1124"/>
                </a:lnTo>
                <a:lnTo>
                  <a:pt x="98" y="1122"/>
                </a:lnTo>
                <a:lnTo>
                  <a:pt x="102" y="1122"/>
                </a:lnTo>
                <a:lnTo>
                  <a:pt x="104" y="1120"/>
                </a:lnTo>
                <a:lnTo>
                  <a:pt x="106" y="1118"/>
                </a:lnTo>
                <a:lnTo>
                  <a:pt x="106" y="1118"/>
                </a:lnTo>
                <a:lnTo>
                  <a:pt x="100" y="1116"/>
                </a:lnTo>
                <a:lnTo>
                  <a:pt x="92" y="1118"/>
                </a:lnTo>
                <a:lnTo>
                  <a:pt x="80" y="1120"/>
                </a:lnTo>
                <a:lnTo>
                  <a:pt x="80" y="1120"/>
                </a:lnTo>
                <a:lnTo>
                  <a:pt x="82" y="1122"/>
                </a:lnTo>
                <a:lnTo>
                  <a:pt x="86" y="1122"/>
                </a:lnTo>
                <a:lnTo>
                  <a:pt x="92" y="1122"/>
                </a:lnTo>
                <a:lnTo>
                  <a:pt x="92" y="1122"/>
                </a:lnTo>
                <a:lnTo>
                  <a:pt x="88" y="1126"/>
                </a:lnTo>
                <a:lnTo>
                  <a:pt x="88" y="1128"/>
                </a:lnTo>
                <a:lnTo>
                  <a:pt x="88" y="1130"/>
                </a:lnTo>
                <a:lnTo>
                  <a:pt x="82" y="1132"/>
                </a:lnTo>
                <a:lnTo>
                  <a:pt x="82" y="1132"/>
                </a:lnTo>
                <a:lnTo>
                  <a:pt x="84" y="1134"/>
                </a:lnTo>
                <a:lnTo>
                  <a:pt x="86" y="1134"/>
                </a:lnTo>
                <a:lnTo>
                  <a:pt x="90" y="1132"/>
                </a:lnTo>
                <a:lnTo>
                  <a:pt x="92" y="1132"/>
                </a:lnTo>
                <a:lnTo>
                  <a:pt x="92" y="1132"/>
                </a:lnTo>
                <a:lnTo>
                  <a:pt x="92" y="1134"/>
                </a:lnTo>
                <a:lnTo>
                  <a:pt x="90" y="1136"/>
                </a:lnTo>
                <a:lnTo>
                  <a:pt x="88" y="1136"/>
                </a:lnTo>
                <a:lnTo>
                  <a:pt x="88" y="1140"/>
                </a:lnTo>
                <a:lnTo>
                  <a:pt x="88" y="1140"/>
                </a:lnTo>
                <a:lnTo>
                  <a:pt x="94" y="1142"/>
                </a:lnTo>
                <a:lnTo>
                  <a:pt x="100" y="1142"/>
                </a:lnTo>
                <a:lnTo>
                  <a:pt x="106" y="1140"/>
                </a:lnTo>
                <a:lnTo>
                  <a:pt x="110" y="1138"/>
                </a:lnTo>
                <a:lnTo>
                  <a:pt x="110" y="1138"/>
                </a:lnTo>
                <a:lnTo>
                  <a:pt x="118" y="1140"/>
                </a:lnTo>
                <a:lnTo>
                  <a:pt x="124" y="1142"/>
                </a:lnTo>
                <a:lnTo>
                  <a:pt x="128" y="1140"/>
                </a:lnTo>
                <a:lnTo>
                  <a:pt x="128" y="1140"/>
                </a:lnTo>
                <a:lnTo>
                  <a:pt x="128" y="1142"/>
                </a:lnTo>
                <a:lnTo>
                  <a:pt x="128" y="1144"/>
                </a:lnTo>
                <a:lnTo>
                  <a:pt x="124" y="1144"/>
                </a:lnTo>
                <a:lnTo>
                  <a:pt x="118" y="1144"/>
                </a:lnTo>
                <a:lnTo>
                  <a:pt x="114" y="1144"/>
                </a:lnTo>
                <a:lnTo>
                  <a:pt x="114" y="1144"/>
                </a:lnTo>
                <a:lnTo>
                  <a:pt x="114" y="1146"/>
                </a:lnTo>
                <a:lnTo>
                  <a:pt x="116" y="1148"/>
                </a:lnTo>
                <a:lnTo>
                  <a:pt x="120" y="1148"/>
                </a:lnTo>
                <a:lnTo>
                  <a:pt x="120" y="1150"/>
                </a:lnTo>
                <a:lnTo>
                  <a:pt x="120" y="1150"/>
                </a:lnTo>
                <a:lnTo>
                  <a:pt x="114" y="1150"/>
                </a:lnTo>
                <a:lnTo>
                  <a:pt x="112" y="1148"/>
                </a:lnTo>
                <a:lnTo>
                  <a:pt x="108" y="1150"/>
                </a:lnTo>
                <a:lnTo>
                  <a:pt x="108" y="1150"/>
                </a:lnTo>
                <a:lnTo>
                  <a:pt x="110" y="1146"/>
                </a:lnTo>
                <a:lnTo>
                  <a:pt x="112" y="1144"/>
                </a:lnTo>
                <a:lnTo>
                  <a:pt x="112" y="1144"/>
                </a:lnTo>
                <a:lnTo>
                  <a:pt x="104" y="1144"/>
                </a:lnTo>
                <a:lnTo>
                  <a:pt x="104" y="1144"/>
                </a:lnTo>
                <a:lnTo>
                  <a:pt x="104" y="1148"/>
                </a:lnTo>
                <a:lnTo>
                  <a:pt x="106" y="1150"/>
                </a:lnTo>
                <a:lnTo>
                  <a:pt x="106" y="1150"/>
                </a:lnTo>
                <a:lnTo>
                  <a:pt x="106" y="1152"/>
                </a:lnTo>
                <a:lnTo>
                  <a:pt x="108" y="1152"/>
                </a:lnTo>
                <a:lnTo>
                  <a:pt x="114" y="1152"/>
                </a:lnTo>
                <a:lnTo>
                  <a:pt x="114" y="1152"/>
                </a:lnTo>
                <a:lnTo>
                  <a:pt x="112" y="1156"/>
                </a:lnTo>
                <a:lnTo>
                  <a:pt x="112" y="1158"/>
                </a:lnTo>
                <a:lnTo>
                  <a:pt x="112" y="1162"/>
                </a:lnTo>
                <a:lnTo>
                  <a:pt x="108" y="1162"/>
                </a:lnTo>
                <a:lnTo>
                  <a:pt x="108" y="1162"/>
                </a:lnTo>
                <a:lnTo>
                  <a:pt x="108" y="1158"/>
                </a:lnTo>
                <a:lnTo>
                  <a:pt x="110" y="1154"/>
                </a:lnTo>
                <a:lnTo>
                  <a:pt x="110" y="1154"/>
                </a:lnTo>
                <a:lnTo>
                  <a:pt x="106" y="1156"/>
                </a:lnTo>
                <a:lnTo>
                  <a:pt x="100" y="1156"/>
                </a:lnTo>
                <a:lnTo>
                  <a:pt x="96" y="1154"/>
                </a:lnTo>
                <a:lnTo>
                  <a:pt x="88" y="1154"/>
                </a:lnTo>
                <a:lnTo>
                  <a:pt x="88" y="1154"/>
                </a:lnTo>
                <a:lnTo>
                  <a:pt x="88" y="1158"/>
                </a:lnTo>
                <a:lnTo>
                  <a:pt x="90" y="1160"/>
                </a:lnTo>
                <a:lnTo>
                  <a:pt x="92" y="1160"/>
                </a:lnTo>
                <a:lnTo>
                  <a:pt x="92" y="1162"/>
                </a:lnTo>
                <a:lnTo>
                  <a:pt x="92" y="1162"/>
                </a:lnTo>
                <a:lnTo>
                  <a:pt x="96" y="1160"/>
                </a:lnTo>
                <a:lnTo>
                  <a:pt x="100" y="1160"/>
                </a:lnTo>
                <a:lnTo>
                  <a:pt x="108" y="1164"/>
                </a:lnTo>
                <a:lnTo>
                  <a:pt x="116" y="1168"/>
                </a:lnTo>
                <a:lnTo>
                  <a:pt x="120" y="1168"/>
                </a:lnTo>
                <a:lnTo>
                  <a:pt x="126" y="1168"/>
                </a:lnTo>
                <a:lnTo>
                  <a:pt x="126" y="1168"/>
                </a:lnTo>
                <a:lnTo>
                  <a:pt x="124" y="1170"/>
                </a:lnTo>
                <a:lnTo>
                  <a:pt x="124" y="1172"/>
                </a:lnTo>
                <a:lnTo>
                  <a:pt x="122" y="1172"/>
                </a:lnTo>
                <a:lnTo>
                  <a:pt x="122" y="1174"/>
                </a:lnTo>
                <a:lnTo>
                  <a:pt x="122" y="1174"/>
                </a:lnTo>
                <a:lnTo>
                  <a:pt x="124" y="1176"/>
                </a:lnTo>
                <a:lnTo>
                  <a:pt x="126" y="1176"/>
                </a:lnTo>
                <a:lnTo>
                  <a:pt x="128" y="1172"/>
                </a:lnTo>
                <a:lnTo>
                  <a:pt x="130" y="1166"/>
                </a:lnTo>
                <a:lnTo>
                  <a:pt x="132" y="1166"/>
                </a:lnTo>
                <a:lnTo>
                  <a:pt x="136" y="1166"/>
                </a:lnTo>
                <a:lnTo>
                  <a:pt x="136" y="1166"/>
                </a:lnTo>
                <a:lnTo>
                  <a:pt x="134" y="1164"/>
                </a:lnTo>
                <a:lnTo>
                  <a:pt x="132" y="1162"/>
                </a:lnTo>
                <a:lnTo>
                  <a:pt x="134" y="1158"/>
                </a:lnTo>
                <a:lnTo>
                  <a:pt x="134" y="1158"/>
                </a:lnTo>
                <a:lnTo>
                  <a:pt x="126" y="1158"/>
                </a:lnTo>
                <a:lnTo>
                  <a:pt x="118" y="1156"/>
                </a:lnTo>
                <a:lnTo>
                  <a:pt x="118" y="1156"/>
                </a:lnTo>
                <a:lnTo>
                  <a:pt x="122" y="1154"/>
                </a:lnTo>
                <a:lnTo>
                  <a:pt x="128" y="1156"/>
                </a:lnTo>
                <a:lnTo>
                  <a:pt x="134" y="1158"/>
                </a:lnTo>
                <a:lnTo>
                  <a:pt x="140" y="1156"/>
                </a:lnTo>
                <a:lnTo>
                  <a:pt x="140" y="1156"/>
                </a:lnTo>
                <a:lnTo>
                  <a:pt x="136" y="1152"/>
                </a:lnTo>
                <a:lnTo>
                  <a:pt x="136" y="1150"/>
                </a:lnTo>
                <a:lnTo>
                  <a:pt x="138" y="1150"/>
                </a:lnTo>
                <a:lnTo>
                  <a:pt x="138" y="1150"/>
                </a:lnTo>
                <a:lnTo>
                  <a:pt x="138" y="1146"/>
                </a:lnTo>
                <a:lnTo>
                  <a:pt x="136" y="1148"/>
                </a:lnTo>
                <a:lnTo>
                  <a:pt x="134" y="1150"/>
                </a:lnTo>
                <a:lnTo>
                  <a:pt x="130" y="1150"/>
                </a:lnTo>
                <a:lnTo>
                  <a:pt x="130" y="1150"/>
                </a:lnTo>
                <a:lnTo>
                  <a:pt x="132" y="1146"/>
                </a:lnTo>
                <a:lnTo>
                  <a:pt x="134" y="1144"/>
                </a:lnTo>
                <a:lnTo>
                  <a:pt x="140" y="1144"/>
                </a:lnTo>
                <a:lnTo>
                  <a:pt x="140" y="1144"/>
                </a:lnTo>
                <a:lnTo>
                  <a:pt x="140" y="1148"/>
                </a:lnTo>
                <a:lnTo>
                  <a:pt x="142" y="1148"/>
                </a:lnTo>
                <a:lnTo>
                  <a:pt x="144" y="1146"/>
                </a:lnTo>
                <a:lnTo>
                  <a:pt x="148" y="1148"/>
                </a:lnTo>
                <a:lnTo>
                  <a:pt x="148" y="1148"/>
                </a:lnTo>
                <a:lnTo>
                  <a:pt x="142" y="1158"/>
                </a:lnTo>
                <a:lnTo>
                  <a:pt x="140" y="1164"/>
                </a:lnTo>
                <a:lnTo>
                  <a:pt x="142" y="1168"/>
                </a:lnTo>
                <a:lnTo>
                  <a:pt x="142" y="1168"/>
                </a:lnTo>
                <a:lnTo>
                  <a:pt x="140" y="1172"/>
                </a:lnTo>
                <a:lnTo>
                  <a:pt x="138" y="1172"/>
                </a:lnTo>
                <a:lnTo>
                  <a:pt x="128" y="1174"/>
                </a:lnTo>
                <a:lnTo>
                  <a:pt x="128" y="1174"/>
                </a:lnTo>
                <a:lnTo>
                  <a:pt x="130" y="1176"/>
                </a:lnTo>
                <a:lnTo>
                  <a:pt x="130" y="1180"/>
                </a:lnTo>
                <a:lnTo>
                  <a:pt x="130" y="1180"/>
                </a:lnTo>
                <a:lnTo>
                  <a:pt x="126" y="1178"/>
                </a:lnTo>
                <a:lnTo>
                  <a:pt x="126" y="1178"/>
                </a:lnTo>
                <a:lnTo>
                  <a:pt x="126" y="1182"/>
                </a:lnTo>
                <a:lnTo>
                  <a:pt x="126" y="1182"/>
                </a:lnTo>
                <a:lnTo>
                  <a:pt x="122" y="1178"/>
                </a:lnTo>
                <a:lnTo>
                  <a:pt x="118" y="1178"/>
                </a:lnTo>
                <a:lnTo>
                  <a:pt x="108" y="1178"/>
                </a:lnTo>
                <a:lnTo>
                  <a:pt x="108" y="1178"/>
                </a:lnTo>
                <a:lnTo>
                  <a:pt x="108" y="1176"/>
                </a:lnTo>
                <a:lnTo>
                  <a:pt x="112" y="1174"/>
                </a:lnTo>
                <a:lnTo>
                  <a:pt x="114" y="1174"/>
                </a:lnTo>
                <a:lnTo>
                  <a:pt x="116" y="1172"/>
                </a:lnTo>
                <a:lnTo>
                  <a:pt x="116" y="1172"/>
                </a:lnTo>
                <a:lnTo>
                  <a:pt x="114" y="1170"/>
                </a:lnTo>
                <a:lnTo>
                  <a:pt x="112" y="1168"/>
                </a:lnTo>
                <a:lnTo>
                  <a:pt x="106" y="1166"/>
                </a:lnTo>
                <a:lnTo>
                  <a:pt x="106" y="1166"/>
                </a:lnTo>
                <a:lnTo>
                  <a:pt x="106" y="1168"/>
                </a:lnTo>
                <a:lnTo>
                  <a:pt x="104" y="1170"/>
                </a:lnTo>
                <a:lnTo>
                  <a:pt x="104" y="1170"/>
                </a:lnTo>
                <a:lnTo>
                  <a:pt x="108" y="1170"/>
                </a:lnTo>
                <a:lnTo>
                  <a:pt x="108" y="1172"/>
                </a:lnTo>
                <a:lnTo>
                  <a:pt x="106" y="1174"/>
                </a:lnTo>
                <a:lnTo>
                  <a:pt x="100" y="1176"/>
                </a:lnTo>
                <a:lnTo>
                  <a:pt x="98" y="1176"/>
                </a:lnTo>
                <a:lnTo>
                  <a:pt x="96" y="1174"/>
                </a:lnTo>
                <a:lnTo>
                  <a:pt x="96" y="1174"/>
                </a:lnTo>
                <a:lnTo>
                  <a:pt x="98" y="1172"/>
                </a:lnTo>
                <a:lnTo>
                  <a:pt x="100" y="1170"/>
                </a:lnTo>
                <a:lnTo>
                  <a:pt x="102" y="1168"/>
                </a:lnTo>
                <a:lnTo>
                  <a:pt x="104" y="1164"/>
                </a:lnTo>
                <a:lnTo>
                  <a:pt x="104" y="1164"/>
                </a:lnTo>
                <a:lnTo>
                  <a:pt x="98" y="1164"/>
                </a:lnTo>
                <a:lnTo>
                  <a:pt x="94" y="1166"/>
                </a:lnTo>
                <a:lnTo>
                  <a:pt x="88" y="1166"/>
                </a:lnTo>
                <a:lnTo>
                  <a:pt x="82" y="1166"/>
                </a:lnTo>
                <a:lnTo>
                  <a:pt x="82" y="1166"/>
                </a:lnTo>
                <a:lnTo>
                  <a:pt x="82" y="1164"/>
                </a:lnTo>
                <a:lnTo>
                  <a:pt x="84" y="1162"/>
                </a:lnTo>
                <a:lnTo>
                  <a:pt x="88" y="1164"/>
                </a:lnTo>
                <a:lnTo>
                  <a:pt x="88" y="1164"/>
                </a:lnTo>
                <a:lnTo>
                  <a:pt x="86" y="1158"/>
                </a:lnTo>
                <a:lnTo>
                  <a:pt x="88" y="1152"/>
                </a:lnTo>
                <a:lnTo>
                  <a:pt x="88" y="1152"/>
                </a:lnTo>
                <a:lnTo>
                  <a:pt x="82" y="1152"/>
                </a:lnTo>
                <a:lnTo>
                  <a:pt x="76" y="1150"/>
                </a:lnTo>
                <a:lnTo>
                  <a:pt x="70" y="1150"/>
                </a:lnTo>
                <a:lnTo>
                  <a:pt x="66" y="1150"/>
                </a:lnTo>
                <a:lnTo>
                  <a:pt x="64" y="1152"/>
                </a:lnTo>
                <a:lnTo>
                  <a:pt x="64" y="1152"/>
                </a:lnTo>
                <a:lnTo>
                  <a:pt x="64" y="1156"/>
                </a:lnTo>
                <a:lnTo>
                  <a:pt x="64" y="1156"/>
                </a:lnTo>
                <a:lnTo>
                  <a:pt x="70" y="1156"/>
                </a:lnTo>
                <a:lnTo>
                  <a:pt x="70" y="1156"/>
                </a:lnTo>
                <a:lnTo>
                  <a:pt x="66" y="1160"/>
                </a:lnTo>
                <a:lnTo>
                  <a:pt x="62" y="1158"/>
                </a:lnTo>
                <a:lnTo>
                  <a:pt x="58" y="1154"/>
                </a:lnTo>
                <a:lnTo>
                  <a:pt x="54" y="1152"/>
                </a:lnTo>
                <a:lnTo>
                  <a:pt x="54" y="1152"/>
                </a:lnTo>
                <a:lnTo>
                  <a:pt x="54" y="1156"/>
                </a:lnTo>
                <a:lnTo>
                  <a:pt x="52" y="1156"/>
                </a:lnTo>
                <a:lnTo>
                  <a:pt x="46" y="1156"/>
                </a:lnTo>
                <a:lnTo>
                  <a:pt x="46" y="1156"/>
                </a:lnTo>
                <a:lnTo>
                  <a:pt x="48" y="1158"/>
                </a:lnTo>
                <a:lnTo>
                  <a:pt x="50" y="1160"/>
                </a:lnTo>
                <a:lnTo>
                  <a:pt x="52" y="1160"/>
                </a:lnTo>
                <a:lnTo>
                  <a:pt x="54" y="1160"/>
                </a:lnTo>
                <a:lnTo>
                  <a:pt x="54" y="1160"/>
                </a:lnTo>
                <a:lnTo>
                  <a:pt x="50" y="1166"/>
                </a:lnTo>
                <a:lnTo>
                  <a:pt x="48" y="1166"/>
                </a:lnTo>
                <a:lnTo>
                  <a:pt x="44" y="1166"/>
                </a:lnTo>
                <a:lnTo>
                  <a:pt x="44" y="1166"/>
                </a:lnTo>
                <a:lnTo>
                  <a:pt x="46" y="1170"/>
                </a:lnTo>
                <a:lnTo>
                  <a:pt x="48" y="1172"/>
                </a:lnTo>
                <a:lnTo>
                  <a:pt x="50" y="1174"/>
                </a:lnTo>
                <a:lnTo>
                  <a:pt x="52" y="1176"/>
                </a:lnTo>
                <a:lnTo>
                  <a:pt x="52" y="1176"/>
                </a:lnTo>
                <a:lnTo>
                  <a:pt x="56" y="1174"/>
                </a:lnTo>
                <a:lnTo>
                  <a:pt x="64" y="1172"/>
                </a:lnTo>
                <a:lnTo>
                  <a:pt x="70" y="1174"/>
                </a:lnTo>
                <a:lnTo>
                  <a:pt x="70" y="1176"/>
                </a:lnTo>
                <a:lnTo>
                  <a:pt x="70" y="1178"/>
                </a:lnTo>
                <a:lnTo>
                  <a:pt x="70" y="1178"/>
                </a:lnTo>
                <a:lnTo>
                  <a:pt x="66" y="1176"/>
                </a:lnTo>
                <a:lnTo>
                  <a:pt x="62" y="1176"/>
                </a:lnTo>
                <a:lnTo>
                  <a:pt x="56" y="1178"/>
                </a:lnTo>
                <a:lnTo>
                  <a:pt x="46" y="1182"/>
                </a:lnTo>
                <a:lnTo>
                  <a:pt x="42" y="1180"/>
                </a:lnTo>
                <a:lnTo>
                  <a:pt x="36" y="1178"/>
                </a:lnTo>
                <a:lnTo>
                  <a:pt x="36" y="1178"/>
                </a:lnTo>
                <a:lnTo>
                  <a:pt x="32" y="1180"/>
                </a:lnTo>
                <a:lnTo>
                  <a:pt x="30" y="1186"/>
                </a:lnTo>
                <a:lnTo>
                  <a:pt x="26" y="1190"/>
                </a:lnTo>
                <a:lnTo>
                  <a:pt x="24" y="1190"/>
                </a:lnTo>
                <a:lnTo>
                  <a:pt x="22" y="1188"/>
                </a:lnTo>
                <a:lnTo>
                  <a:pt x="22" y="1188"/>
                </a:lnTo>
                <a:lnTo>
                  <a:pt x="22" y="1184"/>
                </a:lnTo>
                <a:lnTo>
                  <a:pt x="22" y="1184"/>
                </a:lnTo>
                <a:lnTo>
                  <a:pt x="24" y="1186"/>
                </a:lnTo>
                <a:lnTo>
                  <a:pt x="28" y="1186"/>
                </a:lnTo>
                <a:lnTo>
                  <a:pt x="28" y="1186"/>
                </a:lnTo>
                <a:lnTo>
                  <a:pt x="26" y="1184"/>
                </a:lnTo>
                <a:lnTo>
                  <a:pt x="26" y="1182"/>
                </a:lnTo>
                <a:lnTo>
                  <a:pt x="22" y="1182"/>
                </a:lnTo>
                <a:lnTo>
                  <a:pt x="22" y="1182"/>
                </a:lnTo>
                <a:lnTo>
                  <a:pt x="26" y="1178"/>
                </a:lnTo>
                <a:lnTo>
                  <a:pt x="32" y="1174"/>
                </a:lnTo>
                <a:lnTo>
                  <a:pt x="36" y="1172"/>
                </a:lnTo>
                <a:lnTo>
                  <a:pt x="40" y="1172"/>
                </a:lnTo>
                <a:lnTo>
                  <a:pt x="42" y="1172"/>
                </a:lnTo>
                <a:lnTo>
                  <a:pt x="42" y="1172"/>
                </a:lnTo>
                <a:lnTo>
                  <a:pt x="42" y="1170"/>
                </a:lnTo>
                <a:lnTo>
                  <a:pt x="40" y="1168"/>
                </a:lnTo>
                <a:lnTo>
                  <a:pt x="36" y="1168"/>
                </a:lnTo>
                <a:lnTo>
                  <a:pt x="34" y="1166"/>
                </a:lnTo>
                <a:lnTo>
                  <a:pt x="34" y="1166"/>
                </a:lnTo>
                <a:lnTo>
                  <a:pt x="38" y="1164"/>
                </a:lnTo>
                <a:lnTo>
                  <a:pt x="42" y="1164"/>
                </a:lnTo>
                <a:lnTo>
                  <a:pt x="50" y="1162"/>
                </a:lnTo>
                <a:lnTo>
                  <a:pt x="50" y="1162"/>
                </a:lnTo>
                <a:lnTo>
                  <a:pt x="48" y="1160"/>
                </a:lnTo>
                <a:lnTo>
                  <a:pt x="44" y="1160"/>
                </a:lnTo>
                <a:lnTo>
                  <a:pt x="38" y="1162"/>
                </a:lnTo>
                <a:lnTo>
                  <a:pt x="38" y="1162"/>
                </a:lnTo>
                <a:lnTo>
                  <a:pt x="40" y="1162"/>
                </a:lnTo>
                <a:lnTo>
                  <a:pt x="42" y="1160"/>
                </a:lnTo>
                <a:lnTo>
                  <a:pt x="42" y="1160"/>
                </a:lnTo>
                <a:lnTo>
                  <a:pt x="40" y="1160"/>
                </a:lnTo>
                <a:lnTo>
                  <a:pt x="38" y="1160"/>
                </a:lnTo>
                <a:lnTo>
                  <a:pt x="34" y="1160"/>
                </a:lnTo>
                <a:lnTo>
                  <a:pt x="32" y="1156"/>
                </a:lnTo>
                <a:lnTo>
                  <a:pt x="32" y="1156"/>
                </a:lnTo>
                <a:lnTo>
                  <a:pt x="32" y="1160"/>
                </a:lnTo>
                <a:lnTo>
                  <a:pt x="30" y="1162"/>
                </a:lnTo>
                <a:lnTo>
                  <a:pt x="28" y="1164"/>
                </a:lnTo>
                <a:lnTo>
                  <a:pt x="24" y="1164"/>
                </a:lnTo>
                <a:lnTo>
                  <a:pt x="24" y="1164"/>
                </a:lnTo>
                <a:lnTo>
                  <a:pt x="26" y="1162"/>
                </a:lnTo>
                <a:lnTo>
                  <a:pt x="26" y="1158"/>
                </a:lnTo>
                <a:lnTo>
                  <a:pt x="26" y="1158"/>
                </a:lnTo>
                <a:lnTo>
                  <a:pt x="30" y="1158"/>
                </a:lnTo>
                <a:lnTo>
                  <a:pt x="30" y="1158"/>
                </a:lnTo>
                <a:lnTo>
                  <a:pt x="22" y="1150"/>
                </a:lnTo>
                <a:lnTo>
                  <a:pt x="22" y="1146"/>
                </a:lnTo>
                <a:lnTo>
                  <a:pt x="28" y="1144"/>
                </a:lnTo>
                <a:lnTo>
                  <a:pt x="28" y="1144"/>
                </a:lnTo>
                <a:lnTo>
                  <a:pt x="22" y="1142"/>
                </a:lnTo>
                <a:lnTo>
                  <a:pt x="16" y="1144"/>
                </a:lnTo>
                <a:lnTo>
                  <a:pt x="16" y="1144"/>
                </a:lnTo>
                <a:lnTo>
                  <a:pt x="16" y="1146"/>
                </a:lnTo>
                <a:lnTo>
                  <a:pt x="18" y="1148"/>
                </a:lnTo>
                <a:lnTo>
                  <a:pt x="20" y="1148"/>
                </a:lnTo>
                <a:lnTo>
                  <a:pt x="20" y="1150"/>
                </a:lnTo>
                <a:lnTo>
                  <a:pt x="20" y="1150"/>
                </a:lnTo>
                <a:lnTo>
                  <a:pt x="12" y="1150"/>
                </a:lnTo>
                <a:lnTo>
                  <a:pt x="12" y="1150"/>
                </a:lnTo>
                <a:lnTo>
                  <a:pt x="12" y="1154"/>
                </a:lnTo>
                <a:lnTo>
                  <a:pt x="12" y="1158"/>
                </a:lnTo>
                <a:lnTo>
                  <a:pt x="12" y="1166"/>
                </a:lnTo>
                <a:lnTo>
                  <a:pt x="12" y="1166"/>
                </a:lnTo>
                <a:lnTo>
                  <a:pt x="16" y="1168"/>
                </a:lnTo>
                <a:lnTo>
                  <a:pt x="18" y="1168"/>
                </a:lnTo>
                <a:lnTo>
                  <a:pt x="22" y="1166"/>
                </a:lnTo>
                <a:lnTo>
                  <a:pt x="22" y="1166"/>
                </a:lnTo>
                <a:lnTo>
                  <a:pt x="22" y="1168"/>
                </a:lnTo>
                <a:lnTo>
                  <a:pt x="20" y="1170"/>
                </a:lnTo>
                <a:lnTo>
                  <a:pt x="16" y="1172"/>
                </a:lnTo>
                <a:lnTo>
                  <a:pt x="10" y="1172"/>
                </a:lnTo>
                <a:lnTo>
                  <a:pt x="6" y="1172"/>
                </a:lnTo>
                <a:lnTo>
                  <a:pt x="6" y="1172"/>
                </a:lnTo>
                <a:lnTo>
                  <a:pt x="8" y="1168"/>
                </a:lnTo>
                <a:lnTo>
                  <a:pt x="10" y="1162"/>
                </a:lnTo>
                <a:lnTo>
                  <a:pt x="8" y="1156"/>
                </a:lnTo>
                <a:lnTo>
                  <a:pt x="6" y="1150"/>
                </a:lnTo>
                <a:lnTo>
                  <a:pt x="6" y="1150"/>
                </a:lnTo>
                <a:lnTo>
                  <a:pt x="10" y="1150"/>
                </a:lnTo>
                <a:lnTo>
                  <a:pt x="14" y="1150"/>
                </a:lnTo>
                <a:lnTo>
                  <a:pt x="14" y="1150"/>
                </a:lnTo>
                <a:lnTo>
                  <a:pt x="14" y="1146"/>
                </a:lnTo>
                <a:lnTo>
                  <a:pt x="12" y="1144"/>
                </a:lnTo>
                <a:lnTo>
                  <a:pt x="10" y="1144"/>
                </a:lnTo>
                <a:lnTo>
                  <a:pt x="14" y="1144"/>
                </a:lnTo>
                <a:lnTo>
                  <a:pt x="14" y="1144"/>
                </a:lnTo>
                <a:lnTo>
                  <a:pt x="10" y="1142"/>
                </a:lnTo>
                <a:lnTo>
                  <a:pt x="8" y="1144"/>
                </a:lnTo>
                <a:lnTo>
                  <a:pt x="6" y="1146"/>
                </a:lnTo>
                <a:lnTo>
                  <a:pt x="2" y="1148"/>
                </a:lnTo>
                <a:lnTo>
                  <a:pt x="2" y="1148"/>
                </a:lnTo>
                <a:lnTo>
                  <a:pt x="2" y="1168"/>
                </a:lnTo>
                <a:lnTo>
                  <a:pt x="2" y="1190"/>
                </a:lnTo>
                <a:lnTo>
                  <a:pt x="2" y="1190"/>
                </a:lnTo>
                <a:lnTo>
                  <a:pt x="4" y="1186"/>
                </a:lnTo>
                <a:lnTo>
                  <a:pt x="6" y="1186"/>
                </a:lnTo>
                <a:lnTo>
                  <a:pt x="8" y="1186"/>
                </a:lnTo>
                <a:lnTo>
                  <a:pt x="12" y="1188"/>
                </a:lnTo>
                <a:lnTo>
                  <a:pt x="12" y="1188"/>
                </a:lnTo>
                <a:lnTo>
                  <a:pt x="8" y="1190"/>
                </a:lnTo>
                <a:lnTo>
                  <a:pt x="2" y="1192"/>
                </a:lnTo>
                <a:lnTo>
                  <a:pt x="2" y="1192"/>
                </a:lnTo>
                <a:lnTo>
                  <a:pt x="2" y="1228"/>
                </a:lnTo>
                <a:lnTo>
                  <a:pt x="2" y="1246"/>
                </a:lnTo>
                <a:lnTo>
                  <a:pt x="0" y="1262"/>
                </a:lnTo>
                <a:lnTo>
                  <a:pt x="0" y="1262"/>
                </a:lnTo>
                <a:lnTo>
                  <a:pt x="0" y="1428"/>
                </a:lnTo>
                <a:lnTo>
                  <a:pt x="4998" y="1428"/>
                </a:lnTo>
                <a:lnTo>
                  <a:pt x="4998" y="1428"/>
                </a:lnTo>
                <a:lnTo>
                  <a:pt x="4986" y="1400"/>
                </a:lnTo>
                <a:lnTo>
                  <a:pt x="4986" y="140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3222625" y="6694488"/>
            <a:ext cx="5911850" cy="273050"/>
          </a:xfrm>
          <a:custGeom>
            <a:avLst/>
            <a:gdLst/>
            <a:ahLst/>
            <a:cxnLst>
              <a:cxn ang="0">
                <a:pos x="3711" y="3"/>
              </a:cxn>
              <a:cxn ang="0">
                <a:pos x="3582" y="15"/>
              </a:cxn>
              <a:cxn ang="0">
                <a:pos x="3449" y="25"/>
              </a:cxn>
              <a:cxn ang="0">
                <a:pos x="3318" y="35"/>
              </a:cxn>
              <a:cxn ang="0">
                <a:pos x="3187" y="43"/>
              </a:cxn>
              <a:cxn ang="0">
                <a:pos x="3056" y="51"/>
              </a:cxn>
              <a:cxn ang="0">
                <a:pos x="2926" y="57"/>
              </a:cxn>
              <a:cxn ang="0">
                <a:pos x="2797" y="62"/>
              </a:cxn>
              <a:cxn ang="0">
                <a:pos x="2670" y="67"/>
              </a:cxn>
              <a:cxn ang="0">
                <a:pos x="2544" y="71"/>
              </a:cxn>
              <a:cxn ang="0">
                <a:pos x="2417" y="74"/>
              </a:cxn>
              <a:cxn ang="0">
                <a:pos x="2295" y="76"/>
              </a:cxn>
              <a:cxn ang="0">
                <a:pos x="2171" y="77"/>
              </a:cxn>
              <a:cxn ang="0">
                <a:pos x="2051" y="77"/>
              </a:cxn>
              <a:cxn ang="0">
                <a:pos x="1931" y="77"/>
              </a:cxn>
              <a:cxn ang="0">
                <a:pos x="1700" y="77"/>
              </a:cxn>
              <a:cxn ang="0">
                <a:pos x="1476" y="74"/>
              </a:cxn>
              <a:cxn ang="0">
                <a:pos x="1266" y="69"/>
              </a:cxn>
              <a:cxn ang="0">
                <a:pos x="1067" y="62"/>
              </a:cxn>
              <a:cxn ang="0">
                <a:pos x="883" y="55"/>
              </a:cxn>
              <a:cxn ang="0">
                <a:pos x="711" y="47"/>
              </a:cxn>
              <a:cxn ang="0">
                <a:pos x="556" y="39"/>
              </a:cxn>
              <a:cxn ang="0">
                <a:pos x="416" y="30"/>
              </a:cxn>
              <a:cxn ang="0">
                <a:pos x="292" y="22"/>
              </a:cxn>
              <a:cxn ang="0">
                <a:pos x="192" y="15"/>
              </a:cxn>
              <a:cxn ang="0">
                <a:pos x="50" y="4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147" y="20"/>
              </a:cxn>
              <a:cxn ang="0">
                <a:pos x="292" y="38"/>
              </a:cxn>
              <a:cxn ang="0">
                <a:pos x="436" y="55"/>
              </a:cxn>
              <a:cxn ang="0">
                <a:pos x="578" y="71"/>
              </a:cxn>
              <a:cxn ang="0">
                <a:pos x="721" y="86"/>
              </a:cxn>
              <a:cxn ang="0">
                <a:pos x="860" y="98"/>
              </a:cxn>
              <a:cxn ang="0">
                <a:pos x="1000" y="111"/>
              </a:cxn>
              <a:cxn ang="0">
                <a:pos x="1139" y="121"/>
              </a:cxn>
              <a:cxn ang="0">
                <a:pos x="1276" y="131"/>
              </a:cxn>
              <a:cxn ang="0">
                <a:pos x="1415" y="140"/>
              </a:cxn>
              <a:cxn ang="0">
                <a:pos x="1548" y="147"/>
              </a:cxn>
              <a:cxn ang="0">
                <a:pos x="1685" y="154"/>
              </a:cxn>
              <a:cxn ang="0">
                <a:pos x="1817" y="159"/>
              </a:cxn>
              <a:cxn ang="0">
                <a:pos x="1951" y="164"/>
              </a:cxn>
              <a:cxn ang="0">
                <a:pos x="2079" y="167"/>
              </a:cxn>
              <a:cxn ang="0">
                <a:pos x="2210" y="170"/>
              </a:cxn>
              <a:cxn ang="0">
                <a:pos x="2336" y="171"/>
              </a:cxn>
              <a:cxn ang="0">
                <a:pos x="2467" y="172"/>
              </a:cxn>
              <a:cxn ang="0">
                <a:pos x="2589" y="172"/>
              </a:cxn>
              <a:cxn ang="0">
                <a:pos x="2712" y="171"/>
              </a:cxn>
              <a:cxn ang="0">
                <a:pos x="2836" y="169"/>
              </a:cxn>
              <a:cxn ang="0">
                <a:pos x="2959" y="167"/>
              </a:cxn>
              <a:cxn ang="0">
                <a:pos x="3080" y="164"/>
              </a:cxn>
              <a:cxn ang="0">
                <a:pos x="3197" y="160"/>
              </a:cxn>
              <a:cxn ang="0">
                <a:pos x="3313" y="155"/>
              </a:cxn>
              <a:cxn ang="0">
                <a:pos x="3429" y="150"/>
              </a:cxn>
              <a:cxn ang="0">
                <a:pos x="3542" y="144"/>
              </a:cxn>
              <a:cxn ang="0">
                <a:pos x="3653" y="137"/>
              </a:cxn>
              <a:cxn ang="0">
                <a:pos x="3724" y="125"/>
              </a:cxn>
            </a:cxnLst>
            <a:rect l="0" t="0" r="r" b="b"/>
            <a:pathLst>
              <a:path w="3724" h="172">
                <a:moveTo>
                  <a:pt x="3711" y="3"/>
                </a:moveTo>
                <a:lnTo>
                  <a:pt x="3582" y="15"/>
                </a:lnTo>
                <a:lnTo>
                  <a:pt x="3449" y="25"/>
                </a:lnTo>
                <a:lnTo>
                  <a:pt x="3318" y="35"/>
                </a:lnTo>
                <a:lnTo>
                  <a:pt x="3187" y="43"/>
                </a:lnTo>
                <a:lnTo>
                  <a:pt x="3056" y="51"/>
                </a:lnTo>
                <a:lnTo>
                  <a:pt x="2926" y="57"/>
                </a:lnTo>
                <a:lnTo>
                  <a:pt x="2797" y="62"/>
                </a:lnTo>
                <a:lnTo>
                  <a:pt x="2670" y="67"/>
                </a:lnTo>
                <a:lnTo>
                  <a:pt x="2544" y="71"/>
                </a:lnTo>
                <a:lnTo>
                  <a:pt x="2417" y="74"/>
                </a:lnTo>
                <a:lnTo>
                  <a:pt x="2295" y="76"/>
                </a:lnTo>
                <a:lnTo>
                  <a:pt x="2171" y="77"/>
                </a:lnTo>
                <a:lnTo>
                  <a:pt x="2051" y="77"/>
                </a:lnTo>
                <a:lnTo>
                  <a:pt x="1931" y="77"/>
                </a:lnTo>
                <a:lnTo>
                  <a:pt x="1700" y="77"/>
                </a:lnTo>
                <a:lnTo>
                  <a:pt x="1476" y="74"/>
                </a:lnTo>
                <a:lnTo>
                  <a:pt x="1266" y="69"/>
                </a:lnTo>
                <a:lnTo>
                  <a:pt x="1067" y="62"/>
                </a:lnTo>
                <a:lnTo>
                  <a:pt x="883" y="55"/>
                </a:lnTo>
                <a:lnTo>
                  <a:pt x="711" y="47"/>
                </a:lnTo>
                <a:lnTo>
                  <a:pt x="556" y="39"/>
                </a:lnTo>
                <a:lnTo>
                  <a:pt x="416" y="30"/>
                </a:lnTo>
                <a:lnTo>
                  <a:pt x="292" y="22"/>
                </a:lnTo>
                <a:lnTo>
                  <a:pt x="192" y="15"/>
                </a:lnTo>
                <a:lnTo>
                  <a:pt x="50" y="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47" y="20"/>
                </a:lnTo>
                <a:lnTo>
                  <a:pt x="292" y="38"/>
                </a:lnTo>
                <a:lnTo>
                  <a:pt x="436" y="55"/>
                </a:lnTo>
                <a:lnTo>
                  <a:pt x="578" y="71"/>
                </a:lnTo>
                <a:lnTo>
                  <a:pt x="721" y="86"/>
                </a:lnTo>
                <a:lnTo>
                  <a:pt x="860" y="98"/>
                </a:lnTo>
                <a:lnTo>
                  <a:pt x="1000" y="111"/>
                </a:lnTo>
                <a:lnTo>
                  <a:pt x="1139" y="121"/>
                </a:lnTo>
                <a:lnTo>
                  <a:pt x="1276" y="131"/>
                </a:lnTo>
                <a:lnTo>
                  <a:pt x="1415" y="140"/>
                </a:lnTo>
                <a:lnTo>
                  <a:pt x="1548" y="147"/>
                </a:lnTo>
                <a:lnTo>
                  <a:pt x="1685" y="154"/>
                </a:lnTo>
                <a:lnTo>
                  <a:pt x="1817" y="159"/>
                </a:lnTo>
                <a:lnTo>
                  <a:pt x="1951" y="164"/>
                </a:lnTo>
                <a:lnTo>
                  <a:pt x="2079" y="167"/>
                </a:lnTo>
                <a:lnTo>
                  <a:pt x="2210" y="170"/>
                </a:lnTo>
                <a:lnTo>
                  <a:pt x="2336" y="171"/>
                </a:lnTo>
                <a:lnTo>
                  <a:pt x="2467" y="172"/>
                </a:lnTo>
                <a:lnTo>
                  <a:pt x="2589" y="172"/>
                </a:lnTo>
                <a:lnTo>
                  <a:pt x="2712" y="171"/>
                </a:lnTo>
                <a:lnTo>
                  <a:pt x="2836" y="169"/>
                </a:lnTo>
                <a:lnTo>
                  <a:pt x="2959" y="167"/>
                </a:lnTo>
                <a:lnTo>
                  <a:pt x="3080" y="164"/>
                </a:lnTo>
                <a:lnTo>
                  <a:pt x="3197" y="160"/>
                </a:lnTo>
                <a:lnTo>
                  <a:pt x="3313" y="155"/>
                </a:lnTo>
                <a:lnTo>
                  <a:pt x="3429" y="150"/>
                </a:lnTo>
                <a:lnTo>
                  <a:pt x="3542" y="144"/>
                </a:lnTo>
                <a:lnTo>
                  <a:pt x="3653" y="137"/>
                </a:lnTo>
                <a:lnTo>
                  <a:pt x="3724" y="125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0" r:id="rId1"/>
    <p:sldLayoutId id="2147484537" r:id="rId2"/>
    <p:sldLayoutId id="2147484538" r:id="rId3"/>
    <p:sldLayoutId id="2147484539" r:id="rId4"/>
    <p:sldLayoutId id="2147484540" r:id="rId5"/>
    <p:sldLayoutId id="2147484541" r:id="rId6"/>
    <p:sldLayoutId id="2147484542" r:id="rId7"/>
    <p:sldLayoutId id="2147484543" r:id="rId8"/>
    <p:sldLayoutId id="2147484544" r:id="rId9"/>
    <p:sldLayoutId id="2147484545" r:id="rId10"/>
    <p:sldLayoutId id="2147484546" r:id="rId11"/>
    <p:sldLayoutId id="2147484547" r:id="rId12"/>
    <p:sldLayoutId id="2147484548" r:id="rId13"/>
  </p:sldLayoutIdLst>
  <p:transition spd="slow">
    <p:fade/>
    <p:sndAc>
      <p:stSnd>
        <p:snd r:embed="rId1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 advAuto="0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utoUpdateAnimBg="0"/>
    </p:bldLst>
  </p:timing>
  <p:hf hdr="0" ftr="0" dt="0"/>
  <p:txStyles>
    <p:titleStyle>
      <a:lvl1pPr algn="r" defTabSz="925513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ea typeface="+mj-ea"/>
          <a:cs typeface="+mj-cs"/>
        </a:defRPr>
      </a:lvl1pPr>
      <a:lvl2pPr algn="r" defTabSz="925513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</a:defRPr>
      </a:lvl2pPr>
      <a:lvl3pPr algn="r" defTabSz="925513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</a:defRPr>
      </a:lvl3pPr>
      <a:lvl4pPr algn="r" defTabSz="925513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</a:defRPr>
      </a:lvl4pPr>
      <a:lvl5pPr algn="r" defTabSz="925513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</a:defRPr>
      </a:lvl5pPr>
      <a:lvl6pPr marL="457200" algn="r" defTabSz="925513" rtl="0" fontAlgn="base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 Narrow" pitchFamily="34" charset="0"/>
        </a:defRPr>
      </a:lvl6pPr>
      <a:lvl7pPr marL="914400" algn="r" defTabSz="925513" rtl="0" fontAlgn="base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 Narrow" pitchFamily="34" charset="0"/>
        </a:defRPr>
      </a:lvl7pPr>
      <a:lvl8pPr marL="1371600" algn="r" defTabSz="925513" rtl="0" fontAlgn="base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 Narrow" pitchFamily="34" charset="0"/>
        </a:defRPr>
      </a:lvl8pPr>
      <a:lvl9pPr marL="1828800" algn="r" defTabSz="925513" rtl="0" fontAlgn="base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 Narrow" pitchFamily="34" charset="0"/>
        </a:defRPr>
      </a:lvl9pPr>
    </p:titleStyle>
    <p:bodyStyle>
      <a:lvl1pPr marL="342900" indent="-342900" algn="l" defTabSz="925513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chemeClr val="accent1"/>
          </a:solidFill>
          <a:latin typeface="Arial" charset="0"/>
          <a:ea typeface="+mn-ea"/>
          <a:cs typeface="+mn-cs"/>
        </a:defRPr>
      </a:lvl1pPr>
      <a:lvl2pPr marL="742950" indent="-285750" algn="l" defTabSz="925513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 Narrow" pitchFamily="34" charset="0"/>
        </a:defRPr>
      </a:lvl2pPr>
      <a:lvl3pPr marL="1143000" indent="-228600" algn="l" defTabSz="925513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 Narrow" pitchFamily="34" charset="0"/>
        </a:defRPr>
      </a:lvl3pPr>
      <a:lvl4pPr marL="1600200" indent="-228600" algn="l" defTabSz="925513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 Narrow" pitchFamily="34" charset="0"/>
        </a:defRPr>
      </a:lvl4pPr>
      <a:lvl5pPr marL="2057400" indent="-228600" algn="l" defTabSz="925513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 Narrow" pitchFamily="34" charset="0"/>
        </a:defRPr>
      </a:lvl5pPr>
      <a:lvl6pPr marL="457200" algn="l" defTabSz="925513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charset="0"/>
        </a:defRPr>
      </a:lvl6pPr>
      <a:lvl7pPr marL="914400" algn="l" defTabSz="925513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charset="0"/>
        </a:defRPr>
      </a:lvl7pPr>
      <a:lvl8pPr marL="1371600" algn="l" defTabSz="925513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charset="0"/>
        </a:defRPr>
      </a:lvl8pPr>
      <a:lvl9pPr marL="1828800" algn="l" defTabSz="925513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5588" cy="70215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382" tIns="46191" rIns="92382" bIns="46191" anchor="ctr"/>
          <a:lstStyle/>
          <a:p>
            <a:pPr algn="ctr" defTabSz="923925">
              <a:defRPr/>
            </a:pPr>
            <a:endParaRPr lang="en-US" sz="1800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-93663" y="6607175"/>
            <a:ext cx="8534401" cy="374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23925">
              <a:defRPr/>
            </a:pPr>
            <a:r>
              <a:rPr lang="en-GB" sz="1200" dirty="0">
                <a:solidFill>
                  <a:srgbClr val="4D4D4D"/>
                </a:solidFill>
                <a:latin typeface="Neo Sans" pitchFamily="34" charset="0"/>
              </a:rPr>
              <a:t>m62 visualcommunications is the global leader in presentation effectiveness, from offices in the UK, USA, and Singapore</a:t>
            </a:r>
          </a:p>
        </p:txBody>
      </p:sp>
      <p:pic>
        <p:nvPicPr>
          <p:cNvPr id="2052" name="Picture 4" descr="m62-logo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04238" y="6638925"/>
            <a:ext cx="38100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1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60350" y="796925"/>
            <a:ext cx="200025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2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87338" y="2736850"/>
            <a:ext cx="200025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3">
            <a:hlinkClick r:id="rId20"/>
          </p:cNvPr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87338" y="4678363"/>
            <a:ext cx="200025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Text Box 8">
            <a:hlinkClick r:id="rId16"/>
          </p:cNvPr>
          <p:cNvSpPr txBox="1">
            <a:spLocks noChangeArrowheads="1"/>
          </p:cNvSpPr>
          <p:nvPr/>
        </p:nvSpPr>
        <p:spPr bwMode="auto">
          <a:xfrm>
            <a:off x="379413" y="2344738"/>
            <a:ext cx="1636712" cy="219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23925">
              <a:defRPr/>
            </a:pPr>
            <a:r>
              <a:rPr lang="en-GB" sz="1400" dirty="0">
                <a:solidFill>
                  <a:srgbClr val="135971"/>
                </a:solidFill>
                <a:latin typeface="Neo Sans" pitchFamily="34" charset="0"/>
              </a:rPr>
              <a:t>Beyond Bullet Points</a:t>
            </a:r>
          </a:p>
        </p:txBody>
      </p:sp>
      <p:sp>
        <p:nvSpPr>
          <p:cNvPr id="17417" name="Text Box 9">
            <a:hlinkClick r:id="rId18"/>
          </p:cNvPr>
          <p:cNvSpPr txBox="1">
            <a:spLocks noChangeArrowheads="1"/>
          </p:cNvSpPr>
          <p:nvPr/>
        </p:nvSpPr>
        <p:spPr bwMode="auto">
          <a:xfrm>
            <a:off x="379413" y="4289425"/>
            <a:ext cx="1417637" cy="217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23925">
              <a:defRPr/>
            </a:pPr>
            <a:r>
              <a:rPr lang="en-GB" sz="1400" dirty="0">
                <a:solidFill>
                  <a:srgbClr val="135971"/>
                </a:solidFill>
                <a:latin typeface="Neo Sans" pitchFamily="34" charset="0"/>
              </a:rPr>
              <a:t>PowerPoint Slides</a:t>
            </a:r>
          </a:p>
        </p:txBody>
      </p:sp>
      <p:sp>
        <p:nvSpPr>
          <p:cNvPr id="17418" name="Text Box 10">
            <a:hlinkClick r:id="rId20"/>
          </p:cNvPr>
          <p:cNvSpPr txBox="1">
            <a:spLocks noChangeArrowheads="1"/>
          </p:cNvSpPr>
          <p:nvPr/>
        </p:nvSpPr>
        <p:spPr bwMode="auto">
          <a:xfrm>
            <a:off x="379413" y="6229350"/>
            <a:ext cx="1598612" cy="219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defTabSz="923925">
              <a:defRPr/>
            </a:pPr>
            <a:r>
              <a:rPr lang="en-GB" sz="1400" dirty="0">
                <a:solidFill>
                  <a:srgbClr val="135971"/>
                </a:solidFill>
                <a:latin typeface="Neo Sans" pitchFamily="34" charset="0"/>
              </a:rPr>
              <a:t>PowerPoint Training</a:t>
            </a:r>
          </a:p>
        </p:txBody>
      </p:sp>
      <p:pic>
        <p:nvPicPr>
          <p:cNvPr id="2059" name="Picture 11" descr="b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2520950" y="796925"/>
            <a:ext cx="6364288" cy="537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8575" y="193675"/>
            <a:ext cx="9117013" cy="374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923925">
              <a:defRPr/>
            </a:pPr>
            <a:r>
              <a:rPr lang="en-GB" sz="2100" dirty="0">
                <a:solidFill>
                  <a:srgbClr val="333333"/>
                </a:solidFill>
                <a:latin typeface="Neo Sans" pitchFamily="34" charset="0"/>
              </a:rPr>
              <a:t>It’s not the </a:t>
            </a:r>
            <a:r>
              <a:rPr lang="en-GB" sz="2100" b="1" dirty="0">
                <a:solidFill>
                  <a:srgbClr val="333333"/>
                </a:solidFill>
                <a:latin typeface="Neo Sans" pitchFamily="34" charset="0"/>
              </a:rPr>
              <a:t>design</a:t>
            </a:r>
            <a:r>
              <a:rPr lang="en-GB" sz="2100" dirty="0">
                <a:solidFill>
                  <a:srgbClr val="333333"/>
                </a:solidFill>
                <a:latin typeface="Neo Sans" pitchFamily="34" charset="0"/>
              </a:rPr>
              <a:t> of your template, it’s what you </a:t>
            </a:r>
            <a:r>
              <a:rPr lang="en-GB" sz="2100" b="1" dirty="0">
                <a:solidFill>
                  <a:srgbClr val="333333"/>
                </a:solidFill>
                <a:latin typeface="Neo Sans" pitchFamily="34" charset="0"/>
              </a:rPr>
              <a:t>do with it</a:t>
            </a:r>
            <a:r>
              <a:rPr lang="en-GB" sz="2100" dirty="0">
                <a:solidFill>
                  <a:srgbClr val="333333"/>
                </a:solidFill>
                <a:latin typeface="Neo Sans" pitchFamily="34" charset="0"/>
              </a:rPr>
              <a:t> that counts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  <p:sldLayoutId id="2147484559" r:id="rId11"/>
  </p:sldLayoutIdLst>
  <p:transition spd="slow">
    <p:fade/>
    <p:sndAc>
      <p:stSnd>
        <p:snd r:embed="rId13" name="chimes.wav"/>
      </p:stSnd>
    </p:sndAc>
  </p:transition>
  <p:txStyles>
    <p:titleStyle>
      <a:lvl1pPr algn="ctr" defTabSz="923925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+mj-lt"/>
          <a:ea typeface="+mj-ea"/>
          <a:cs typeface="+mj-cs"/>
        </a:defRPr>
      </a:lvl1pPr>
      <a:lvl2pPr algn="ctr" defTabSz="923925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2pPr>
      <a:lvl3pPr algn="ctr" defTabSz="923925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3pPr>
      <a:lvl4pPr algn="ctr" defTabSz="923925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4pPr>
      <a:lvl5pPr algn="ctr" defTabSz="923925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5pPr>
      <a:lvl6pPr marL="457200" algn="ctr" defTabSz="923925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6pPr>
      <a:lvl7pPr marL="914400" algn="ctr" defTabSz="923925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7pPr>
      <a:lvl8pPr marL="1371600" algn="ctr" defTabSz="923925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8pPr>
      <a:lvl9pPr marL="1828800" algn="ctr" defTabSz="923925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9pPr>
    </p:titleStyle>
    <p:bodyStyle>
      <a:lvl1pPr marL="346075" indent="-346075" algn="l" defTabSz="923925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50888" indent="-288925" algn="l" defTabSz="9239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 Narrow" pitchFamily="34" charset="0"/>
        </a:defRPr>
      </a:lvl2pPr>
      <a:lvl3pPr marL="1154113" indent="-230188" algn="l" defTabSz="923925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 Narrow" pitchFamily="34" charset="0"/>
        </a:defRPr>
      </a:lvl3pPr>
      <a:lvl4pPr marL="1616075" indent="-230188" algn="l" defTabSz="923925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Narrow" pitchFamily="34" charset="0"/>
        </a:defRPr>
      </a:lvl4pPr>
      <a:lvl5pPr marL="2078038" indent="-230188" algn="l" defTabSz="923925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Narrow" pitchFamily="34" charset="0"/>
        </a:defRPr>
      </a:lvl5pPr>
      <a:lvl6pPr marL="2535238" indent="-230188" algn="l" defTabSz="9239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92438" indent="-230188" algn="l" defTabSz="9239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49638" indent="-230188" algn="l" defTabSz="9239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06838" indent="-230188" algn="l" defTabSz="9239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36979" y="1296537"/>
            <a:ext cx="7765575" cy="50496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Tolani Maritime Institute</a:t>
            </a:r>
            <a:endParaRPr lang="en-GB" b="1" dirty="0" smtClean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4104" name="Rectangle 39"/>
          <p:cNvSpPr>
            <a:spLocks noChangeArrowheads="1"/>
          </p:cNvSpPr>
          <p:nvPr/>
        </p:nvSpPr>
        <p:spPr bwMode="auto">
          <a:xfrm>
            <a:off x="3343701" y="0"/>
            <a:ext cx="24718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25513"/>
            <a:r>
              <a:rPr lang="en-GB" sz="1800" b="1" i="1" dirty="0" smtClean="0">
                <a:solidFill>
                  <a:srgbClr val="FF6600"/>
                </a:solidFill>
              </a:rPr>
              <a:t>8-9 March 2019</a:t>
            </a:r>
            <a:endParaRPr lang="en-GB" sz="1800" b="1" i="1" dirty="0">
              <a:solidFill>
                <a:srgbClr val="FF6600"/>
              </a:solidFill>
            </a:endParaRPr>
          </a:p>
          <a:p>
            <a:pPr algn="ctr" defTabSz="925513"/>
            <a:r>
              <a:rPr lang="en-US" sz="1800" b="1" i="1" dirty="0" err="1" smtClean="0">
                <a:solidFill>
                  <a:srgbClr val="FF6600"/>
                </a:solidFill>
              </a:rPr>
              <a:t>Pune</a:t>
            </a:r>
            <a:endParaRPr lang="en-US" sz="1800" b="1" i="1" dirty="0">
              <a:solidFill>
                <a:srgbClr val="FF9900"/>
              </a:solidFill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545910" y="3657601"/>
            <a:ext cx="812041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925513">
              <a:defRPr/>
            </a:pPr>
            <a:r>
              <a:rPr lang="en-US" sz="4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TransTech 2019</a:t>
            </a:r>
          </a:p>
          <a:p>
            <a:pPr algn="ctr" defTabSz="925513">
              <a:defRPr/>
            </a:pPr>
            <a:endParaRPr lang="en-US" b="1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yriad Roman" pitchFamily="34" charset="0"/>
            </a:endParaRPr>
          </a:p>
          <a:p>
            <a:pPr algn="ctr" defTabSz="925513">
              <a:defRPr/>
            </a:pP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Roman" pitchFamily="34" charset="0"/>
              </a:rPr>
              <a:t>International Technical Seminar on Transportation Technology</a:t>
            </a:r>
          </a:p>
          <a:p>
            <a:pPr algn="ctr" defTabSz="925513">
              <a:defRPr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Roman" pitchFamily="34" charset="0"/>
              </a:rPr>
              <a:t>Theme</a:t>
            </a:r>
          </a:p>
          <a:p>
            <a:pPr algn="ctr" defTabSz="925513">
              <a:defRPr/>
            </a:pPr>
            <a:r>
              <a:rPr 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Roman" pitchFamily="34" charset="0"/>
              </a:rPr>
              <a:t>“Advancement in Technologies for Sustainable Transportation”</a:t>
            </a:r>
            <a:r>
              <a:rPr lang="en-US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yriad Roman" pitchFamily="34" charset="0"/>
              </a:rPr>
              <a:t> </a:t>
            </a:r>
            <a:endParaRPr lang="en-GB" sz="2000" b="1" dirty="0">
              <a:solidFill>
                <a:srgbClr val="FF9900"/>
              </a:solidFill>
              <a:latin typeface="Myriad Roman" pitchFamily="34" charset="0"/>
            </a:endParaRPr>
          </a:p>
        </p:txBody>
      </p:sp>
      <p:pic>
        <p:nvPicPr>
          <p:cNvPr id="1026" name="Picture 2" descr="C:\Users\user\Desktop\Tolani Conf 8-9 Mar 2019\Tolani Paper F\Images\eto-370x240_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24155" y="0"/>
            <a:ext cx="2021433" cy="1311200"/>
          </a:xfrm>
          <a:prstGeom prst="rect">
            <a:avLst/>
          </a:prstGeom>
          <a:noFill/>
        </p:spPr>
      </p:pic>
      <p:pic>
        <p:nvPicPr>
          <p:cNvPr id="1027" name="Picture 3" descr="C:\Users\user\Desktop\Tolani Conf 8-9 Mar 2019\Tolani Paper F\Images\TMI Lo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42605" y="1951629"/>
            <a:ext cx="1339113" cy="1381528"/>
          </a:xfrm>
          <a:prstGeom prst="rect">
            <a:avLst/>
          </a:prstGeom>
          <a:noFill/>
        </p:spPr>
      </p:pic>
      <p:pic>
        <p:nvPicPr>
          <p:cNvPr id="1028" name="Picture 4" descr="C:\Users\user\Desktop\Tolani Conf 8-9 Mar 2019\Tolani Paper F\Images\BMA 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"/>
            <a:ext cx="2060812" cy="13231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12/33</a:t>
            </a:r>
            <a:endParaRPr lang="en-US" dirty="0"/>
          </a:p>
        </p:txBody>
      </p:sp>
      <p:sp>
        <p:nvSpPr>
          <p:cNvPr id="5" name="Slide Number Placeholder 6"/>
          <p:cNvSpPr txBox="1">
            <a:spLocks noGrp="1"/>
          </p:cNvSpPr>
          <p:nvPr/>
        </p:nvSpPr>
        <p:spPr bwMode="auto">
          <a:xfrm>
            <a:off x="6554338" y="6394128"/>
            <a:ext cx="2133971" cy="48760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382" tIns="46191" rIns="92382" bIns="46191" anchor="b"/>
          <a:lstStyle/>
          <a:p>
            <a:pPr algn="r" eaLnBrk="1" hangingPunct="1">
              <a:defRPr/>
            </a:pPr>
            <a:fld id="{CB25F4C1-FCB3-4AB5-8B0B-5921732657A9}" type="slidenum"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10</a:t>
            </a:fld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953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2956" y="0"/>
            <a:ext cx="8415354" cy="1664359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Welcome aboard – Academy Campus</a:t>
            </a:r>
            <a:r>
              <a:rPr lang="en-US" sz="4000" i="1" dirty="0" smtClean="0">
                <a:latin typeface="Garamond" pitchFamily="18" charset="0"/>
              </a:rPr>
              <a:t/>
            </a:r>
            <a:br>
              <a:rPr lang="en-US" sz="4000" i="1" dirty="0" smtClean="0">
                <a:latin typeface="Garamond" pitchFamily="18" charset="0"/>
              </a:rPr>
            </a:br>
            <a:r>
              <a:rPr lang="en-US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www.macademy.gov.bd</a:t>
            </a:r>
          </a:p>
        </p:txBody>
      </p:sp>
      <p:pic>
        <p:nvPicPr>
          <p:cNvPr id="16389" name="Picture 3" descr="DSC0399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783010"/>
            <a:ext cx="9145588" cy="4140118"/>
          </a:xfrm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68A67559-634A-468A-B39C-216BA9D0BEC3}" type="slidenum">
              <a:rPr lang="en-US" smtClean="0"/>
              <a:pPr algn="l">
                <a:defRPr/>
              </a:pPr>
              <a:t>11</a:t>
            </a:fld>
            <a:r>
              <a:rPr lang="en-US" dirty="0" smtClean="0"/>
              <a:t>/33</a:t>
            </a:r>
            <a:endParaRPr lang="en-US" dirty="0"/>
          </a:p>
        </p:txBody>
      </p:sp>
      <p:sp>
        <p:nvSpPr>
          <p:cNvPr id="106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8659"/>
            <a:ext cx="9037638" cy="6191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Admin &amp; Academic Block</a:t>
            </a:r>
            <a:endParaRPr lang="en-US" sz="32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7412" name="Picture 3" descr="Academic Block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622868"/>
            <a:ext cx="9145588" cy="4212908"/>
          </a:xfrm>
          <a:noFill/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0764ADA0-7782-4E6B-9B71-4FE72E3E7421}" type="slidenum">
              <a:rPr lang="en-US" smtClean="0"/>
              <a:pPr algn="l">
                <a:defRPr/>
              </a:pPr>
              <a:t>12</a:t>
            </a:fld>
            <a:r>
              <a:rPr lang="en-US" dirty="0" smtClean="0"/>
              <a:t>/33</a:t>
            </a:r>
            <a:endParaRPr lang="en-US" dirty="0"/>
          </a:p>
        </p:txBody>
      </p:sp>
      <p:sp>
        <p:nvSpPr>
          <p:cNvPr id="1114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8226" y="0"/>
            <a:ext cx="8707362" cy="109223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British Prime Minister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		Mr. James Callaghan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			visited Academy in 1977</a:t>
            </a:r>
          </a:p>
        </p:txBody>
      </p:sp>
      <p:sp>
        <p:nvSpPr>
          <p:cNvPr id="1114117" name="Rectangle 5"/>
          <p:cNvSpPr>
            <a:spLocks noChangeArrowheads="1"/>
          </p:cNvSpPr>
          <p:nvPr/>
        </p:nvSpPr>
        <p:spPr bwMode="auto">
          <a:xfrm>
            <a:off x="0" y="5539194"/>
            <a:ext cx="8707362" cy="109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marL="346432" indent="-346432"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3797" name="Picture 2" descr="E:\Ship Recycling Singapore Nov 2014\Employment Drive\Calaghan\James_Callagh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1013" y="1515348"/>
            <a:ext cx="1490921" cy="1969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719617" y="1815152"/>
            <a:ext cx="7301339" cy="5121842"/>
            <a:chOff x="207578" y="1289971"/>
            <a:chExt cx="7897824" cy="5568024"/>
          </a:xfrm>
        </p:grpSpPr>
        <p:pic>
          <p:nvPicPr>
            <p:cNvPr id="33799" name="Picture 3" descr="E:\Ship Recycling Singapore Nov 2014\Employment Drive\Calaghan\Calaghan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03509" y="1289971"/>
              <a:ext cx="3901893" cy="5568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0" name="Picture 4" descr="E:\HP Mini Note Book HD\My Images\Rare Pics\Calaghan visited Academy in 1977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7578" y="3016155"/>
              <a:ext cx="3888529" cy="3029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286B0F0E-F1D4-427D-8935-DEC7968FF8E1}" type="slidenum">
              <a:rPr lang="en-US" smtClean="0"/>
              <a:pPr algn="l">
                <a:defRPr/>
              </a:pPr>
              <a:t>13</a:t>
            </a:fld>
            <a:r>
              <a:rPr lang="en-US" dirty="0" smtClean="0"/>
              <a:t>/33</a:t>
            </a:r>
            <a:endParaRPr lang="en-US" dirty="0"/>
          </a:p>
        </p:txBody>
      </p:sp>
      <p:sp>
        <p:nvSpPr>
          <p:cNvPr id="1114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8226" y="370580"/>
            <a:ext cx="8707362" cy="1092235"/>
          </a:xfrm>
        </p:spPr>
        <p:txBody>
          <a:bodyPr/>
          <a:lstStyle/>
          <a:p>
            <a:pPr algn="r" eaLnBrk="1" hangingPunct="1">
              <a:buFont typeface="Wingdings" pitchFamily="2" charset="2"/>
              <a:buNone/>
              <a:defRPr/>
            </a:pP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IMO Sec-Gen </a:t>
            </a:r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Mr. C P </a:t>
            </a:r>
            <a:r>
              <a:rPr lang="en-US" sz="3200" kern="12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Srivastabha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 visited Academy on 3 Jan 1980</a:t>
            </a:r>
          </a:p>
        </p:txBody>
      </p:sp>
      <p:sp>
        <p:nvSpPr>
          <p:cNvPr id="1114117" name="Rectangle 5"/>
          <p:cNvSpPr>
            <a:spLocks noChangeArrowheads="1"/>
          </p:cNvSpPr>
          <p:nvPr/>
        </p:nvSpPr>
        <p:spPr bwMode="auto">
          <a:xfrm>
            <a:off x="0" y="5539194"/>
            <a:ext cx="8707362" cy="109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marL="346432" indent="-346432"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43329" y="2096857"/>
            <a:ext cx="8299303" cy="3442492"/>
            <a:chOff x="0" y="1326"/>
            <a:chExt cx="5760" cy="2334"/>
          </a:xfrm>
        </p:grpSpPr>
        <p:pic>
          <p:nvPicPr>
            <p:cNvPr id="34822" name="Picture 6" descr="3 Academy 5 Srivastabha and self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326"/>
              <a:ext cx="2701" cy="1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3" name="Picture 8" descr="scan000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82" y="1996"/>
              <a:ext cx="2978" cy="1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286B0F0E-F1D4-427D-8935-DEC7968FF8E1}" type="slidenum">
              <a:rPr lang="en-US" smtClean="0"/>
              <a:pPr algn="l">
                <a:defRPr/>
              </a:pPr>
              <a:t>14</a:t>
            </a:fld>
            <a:r>
              <a:rPr lang="en-US" dirty="0" smtClean="0"/>
              <a:t>/33</a:t>
            </a:r>
            <a:endParaRPr lang="en-US" dirty="0"/>
          </a:p>
        </p:txBody>
      </p:sp>
      <p:sp>
        <p:nvSpPr>
          <p:cNvPr id="1114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70580"/>
            <a:ext cx="9145588" cy="109223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Mr. </a:t>
            </a:r>
            <a:r>
              <a:rPr lang="en-US" sz="32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Efthimios</a:t>
            </a:r>
            <a:r>
              <a:rPr lang="en-US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E Mitropoulos, 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IMO Sec-Gen</a:t>
            </a:r>
            <a:r>
              <a:rPr lang="en-US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visited Academy on 13 Jan 2011</a:t>
            </a:r>
          </a:p>
        </p:txBody>
      </p:sp>
      <p:sp>
        <p:nvSpPr>
          <p:cNvPr id="1114117" name="Rectangle 5"/>
          <p:cNvSpPr>
            <a:spLocks noChangeArrowheads="1"/>
          </p:cNvSpPr>
          <p:nvPr/>
        </p:nvSpPr>
        <p:spPr bwMode="auto">
          <a:xfrm>
            <a:off x="0" y="5539194"/>
            <a:ext cx="8707362" cy="109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marL="346432" indent="-346432"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" name="Picture 6" descr="Seafarers Memorial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560" y="1548649"/>
            <a:ext cx="2934209" cy="453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IMO SG at the Campus - Seafarers Memorial aback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0860" y="2730383"/>
            <a:ext cx="4957036" cy="336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286B0F0E-F1D4-427D-8935-DEC7968FF8E1}" type="slidenum">
              <a:rPr lang="en-US" smtClean="0"/>
              <a:pPr algn="l">
                <a:defRPr/>
              </a:pPr>
              <a:t>15</a:t>
            </a:fld>
            <a:r>
              <a:rPr lang="en-US" dirty="0" smtClean="0"/>
              <a:t>/33</a:t>
            </a:r>
            <a:endParaRPr lang="en-US" dirty="0"/>
          </a:p>
        </p:txBody>
      </p:sp>
      <p:sp>
        <p:nvSpPr>
          <p:cNvPr id="1114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70580"/>
            <a:ext cx="9145588" cy="109223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Hon’ble Bangladesh </a:t>
            </a:r>
            <a:r>
              <a:rPr lang="en-US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Prime Minister Sheikh </a:t>
            </a:r>
            <a:r>
              <a:rPr lang="en-US" sz="32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Hasina</a:t>
            </a:r>
            <a:r>
              <a:rPr lang="en-US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at Graduation Parade on 26 Feb 2011</a:t>
            </a:r>
          </a:p>
        </p:txBody>
      </p:sp>
      <p:sp>
        <p:nvSpPr>
          <p:cNvPr id="1114117" name="Rectangle 5"/>
          <p:cNvSpPr>
            <a:spLocks noChangeArrowheads="1"/>
          </p:cNvSpPr>
          <p:nvPr/>
        </p:nvSpPr>
        <p:spPr bwMode="auto">
          <a:xfrm>
            <a:off x="0" y="5539194"/>
            <a:ext cx="8707362" cy="109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marL="346432" indent="-346432"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Picture 4" descr="PM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1462" y="2425119"/>
            <a:ext cx="4514844" cy="3061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PM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973" y="2429292"/>
            <a:ext cx="4519124" cy="306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286B0F0E-F1D4-427D-8935-DEC7968FF8E1}" type="slidenum">
              <a:rPr lang="en-US" smtClean="0"/>
              <a:pPr algn="l">
                <a:defRPr/>
              </a:pPr>
              <a:t>16</a:t>
            </a:fld>
            <a:r>
              <a:rPr lang="en-US" dirty="0" smtClean="0"/>
              <a:t>/33</a:t>
            </a:r>
            <a:endParaRPr lang="en-US" dirty="0"/>
          </a:p>
        </p:txBody>
      </p:sp>
      <p:sp>
        <p:nvSpPr>
          <p:cNvPr id="1114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5588" cy="1092235"/>
          </a:xfrm>
        </p:spPr>
        <p:txBody>
          <a:bodyPr/>
          <a:lstStyle/>
          <a:p>
            <a:pPr algn="r" eaLnBrk="1" hangingPunct="1"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IMO SecGen </a:t>
            </a:r>
            <a:r>
              <a:rPr lang="en-US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Mr. Koji </a:t>
            </a:r>
            <a:r>
              <a:rPr lang="en-US" sz="28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Sekimizu</a:t>
            </a:r>
            <a:r>
              <a:rPr lang="en-US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on </a:t>
            </a:r>
          </a:p>
          <a:p>
            <a:pPr algn="r" eaLnBrk="1" hangingPunct="1">
              <a:buNone/>
              <a:defRPr/>
            </a:pPr>
            <a:r>
              <a:rPr lang="en-US" sz="27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Day of the Seafarer - 25 June 2013 at Academy</a:t>
            </a:r>
          </a:p>
        </p:txBody>
      </p:sp>
      <p:sp>
        <p:nvSpPr>
          <p:cNvPr id="1114117" name="Rectangle 5"/>
          <p:cNvSpPr>
            <a:spLocks noChangeArrowheads="1"/>
          </p:cNvSpPr>
          <p:nvPr/>
        </p:nvSpPr>
        <p:spPr bwMode="auto">
          <a:xfrm>
            <a:off x="0" y="5539194"/>
            <a:ext cx="8707362" cy="109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marL="346432" indent="-346432"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" name="Picture 2" descr="H:\Transfer\DSC09176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74193"/>
            <a:ext cx="4595023" cy="352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H:\Transfer\DSC09159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1542" y="2990644"/>
            <a:ext cx="4514046" cy="3465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286B0F0E-F1D4-427D-8935-DEC7968FF8E1}" type="slidenum">
              <a:rPr lang="en-US" smtClean="0"/>
              <a:pPr algn="l">
                <a:defRPr/>
              </a:pPr>
              <a:t>17</a:t>
            </a:fld>
            <a:r>
              <a:rPr lang="en-US" dirty="0" smtClean="0"/>
              <a:t>/33</a:t>
            </a:r>
            <a:endParaRPr lang="en-US" dirty="0"/>
          </a:p>
        </p:txBody>
      </p:sp>
      <p:sp>
        <p:nvSpPr>
          <p:cNvPr id="1114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5588" cy="1078173"/>
          </a:xfrm>
        </p:spPr>
        <p:txBody>
          <a:bodyPr/>
          <a:lstStyle/>
          <a:p>
            <a:pPr algn="r" eaLnBrk="1" hangingPunct="1">
              <a:buFont typeface="Wingdings" pitchFamily="2" charset="2"/>
              <a:buNone/>
              <a:defRPr/>
            </a:pPr>
            <a:endParaRPr lang="en-US" sz="2800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Dr. Kitack Lim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, IMO SecGen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Chief Guest in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‘BMA Emerald Jubilee (55 years)’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28 Aug 2017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114117" name="Rectangle 5"/>
          <p:cNvSpPr>
            <a:spLocks noChangeArrowheads="1"/>
          </p:cNvSpPr>
          <p:nvPr/>
        </p:nvSpPr>
        <p:spPr bwMode="auto">
          <a:xfrm>
            <a:off x="0" y="5539194"/>
            <a:ext cx="8707362" cy="109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marL="346432" indent="-346432"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 descr="E:\NEW STORAGE from 2015\My Images\2017 IMO Sec.Gen. visit pic 28 Aug 2017\New folder\2\1  (27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651" y="2520898"/>
            <a:ext cx="3358937" cy="2231130"/>
          </a:xfrm>
          <a:prstGeom prst="rect">
            <a:avLst/>
          </a:prstGeom>
          <a:noFill/>
        </p:spPr>
      </p:pic>
      <p:pic>
        <p:nvPicPr>
          <p:cNvPr id="1027" name="Picture 3" descr="E:\NEW STORAGE from 2015\My Images\2017 IMO Sec.Gen. visit pic 28 Aug 2017\New folder\2\1  (33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9993" y="4831308"/>
            <a:ext cx="3297326" cy="2190206"/>
          </a:xfrm>
          <a:prstGeom prst="rect">
            <a:avLst/>
          </a:prstGeom>
          <a:noFill/>
        </p:spPr>
      </p:pic>
      <p:pic>
        <p:nvPicPr>
          <p:cNvPr id="1028" name="Picture 4" descr="E:\NEW STORAGE from 2015\My Images\2017 IMO Sec.Gen. visit pic 28 Aug 2017\New folder\5\1  (698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0299" y="4799448"/>
            <a:ext cx="3345289" cy="2222065"/>
          </a:xfrm>
          <a:prstGeom prst="rect">
            <a:avLst/>
          </a:prstGeom>
          <a:noFill/>
        </p:spPr>
      </p:pic>
      <p:pic>
        <p:nvPicPr>
          <p:cNvPr id="1029" name="Picture 5" descr="E:\NEW STORAGE from 2015\My Images\2017 IMO Sec.Gen. visit pic 28 Aug 2017\New folder\2\1  (24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3767" y="2527621"/>
            <a:ext cx="3389906" cy="22517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F9336DFC-8E57-4868-9B90-B5949643BAD7}" type="slidenum">
              <a:rPr smtClean="0"/>
              <a:pPr algn="l" defTabSz="925513"/>
              <a:t>18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1219199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International Standing 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of BMA</a:t>
            </a:r>
            <a:r>
              <a:rPr lang="en-GB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200" b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667059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682389" y="723331"/>
            <a:ext cx="8463200" cy="6298181"/>
          </a:xfrm>
          <a:noFill/>
        </p:spPr>
        <p:txBody>
          <a:bodyPr/>
          <a:lstStyle/>
          <a:p>
            <a:pPr lvl="5">
              <a:buFont typeface="Wingdings" pitchFamily="2" charset="2"/>
              <a:buChar char="q"/>
            </a:pPr>
            <a:r>
              <a:rPr lang="en-US" sz="1800" dirty="0" smtClean="0">
                <a:latin typeface="+mn-lt"/>
              </a:rPr>
              <a:t> </a:t>
            </a:r>
            <a:r>
              <a:rPr lang="en-US" sz="1700" dirty="0" smtClean="0">
                <a:solidFill>
                  <a:srgbClr val="FF0000"/>
                </a:solidFill>
                <a:latin typeface="+mn-lt"/>
              </a:rPr>
              <a:t>1990: A branch of Word Maritime University (WMU)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2000: Enlisted country (Bangladesh) in IMO White List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2010: Member of GlobalMET (Australia), InterManager &amp; Marine Biz-TV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2010: Professional link/attachment/relation with IMEC, ISF, ITF, IMarEST &amp; NI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2010: Research-attachment with Australian Maritime College (University of  Tasmania, Australia)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</a:t>
            </a:r>
            <a:r>
              <a:rPr lang="en-US" sz="1700" dirty="0" smtClean="0">
                <a:solidFill>
                  <a:srgbClr val="FF0000"/>
                </a:solidFill>
                <a:latin typeface="+mn-lt"/>
              </a:rPr>
              <a:t>2011: Recognized by European Commission (EMSA)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2011: Linked with Dalian Maritime University (China), Vietnam Maritime University &amp; </a:t>
            </a:r>
          </a:p>
          <a:p>
            <a:pPr lvl="5">
              <a:buNone/>
            </a:pPr>
            <a:r>
              <a:rPr lang="en-US" sz="1700" dirty="0" smtClean="0">
                <a:latin typeface="+mn-lt"/>
              </a:rPr>
              <a:t>               Singapore Maritime Academy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2012: Academic collaboration with Shell Marine Singapore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2013: Member of International Maritime Rescue Federation (IMRF)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2013: Sajid Hussain (Commandant) is a Member to WMU Board of Governors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solidFill>
                  <a:srgbClr val="FF0000"/>
                </a:solidFill>
                <a:latin typeface="+mn-lt"/>
              </a:rPr>
              <a:t> 2014: MOU with WMU for conducting WMU short/long courses at BMA campus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700" dirty="0" smtClean="0">
                <a:solidFill>
                  <a:srgbClr val="FF0000"/>
                </a:solidFill>
                <a:latin typeface="+mn-lt"/>
              </a:rPr>
              <a:t>2014: Recognized by MPA Singapore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2014: Member of Global On-Board Training Centre (GOBTC)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2016: BMA has been awarded with ISO 9001 Certificate by DNV-GL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latin typeface="+mn-lt"/>
              </a:rPr>
              <a:t> 2017: </a:t>
            </a:r>
            <a:r>
              <a:rPr lang="en-US" sz="1700" dirty="0" smtClean="0">
                <a:solidFill>
                  <a:schemeClr val="tx1"/>
                </a:solidFill>
                <a:latin typeface="+mn-lt"/>
              </a:rPr>
              <a:t>BMA has been awarded “South Asian Business Excellence Award 2017” as the             </a:t>
            </a:r>
          </a:p>
          <a:p>
            <a:pPr lvl="5">
              <a:buNone/>
            </a:pPr>
            <a:r>
              <a:rPr lang="en-US" sz="1700" dirty="0" smtClean="0">
                <a:latin typeface="+mn-lt"/>
              </a:rPr>
              <a:t>               </a:t>
            </a:r>
            <a:r>
              <a:rPr lang="en-US" sz="1700" dirty="0" smtClean="0">
                <a:solidFill>
                  <a:schemeClr val="tx1"/>
                </a:solidFill>
                <a:latin typeface="+mn-lt"/>
              </a:rPr>
              <a:t>Best Institution in South Asia in Maritime Education by SAPS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solidFill>
                  <a:srgbClr val="FF0000"/>
                </a:solidFill>
                <a:latin typeface="+mn-lt"/>
              </a:rPr>
              <a:t> 2018: MOU with Tolani Maritime Institute, Pune, India</a:t>
            </a:r>
          </a:p>
          <a:p>
            <a:pPr lvl="5">
              <a:buFont typeface="Wingdings" pitchFamily="2" charset="2"/>
              <a:buChar char="q"/>
            </a:pPr>
            <a:r>
              <a:rPr lang="en-US" sz="1700" dirty="0" smtClean="0">
                <a:solidFill>
                  <a:srgbClr val="FF0000"/>
                </a:solidFill>
                <a:latin typeface="+mn-lt"/>
              </a:rPr>
              <a:t> 2019: In way to earn ‘WMU Partner’ status enhancing from ‘WMU Branch’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32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326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326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326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326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9E55D7B-5A32-4008-A44A-3154C45EC6DE}" type="slidenum">
              <a:rPr smtClean="0"/>
              <a:pPr algn="l" defTabSz="925513"/>
              <a:t>19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5588" cy="900752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BMA: </a:t>
            </a:r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Pre-Sea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Training</a:t>
            </a: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201003" y="1705970"/>
            <a:ext cx="7944585" cy="4335391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j-lt"/>
              </a:rPr>
              <a:t>BMA bears over 5-decades’ long reputation of producing professionally skilled, environmentally aware, prudent and polite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Marine Cadets</a:t>
            </a:r>
            <a:r>
              <a:rPr lang="en-US" sz="2000" dirty="0" smtClean="0">
                <a:latin typeface="+mj-lt"/>
              </a:rPr>
              <a:t>. 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j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j-lt"/>
              </a:rPr>
              <a:t>It grooms  the young Cadets (after schooling of 12 years with HSC  [A-Level]), currently 150 per year, through a regimental &amp; residential MET </a:t>
            </a:r>
            <a:r>
              <a:rPr lang="en-US" sz="2000" dirty="0" err="1" smtClean="0">
                <a:latin typeface="+mj-lt"/>
              </a:rPr>
              <a:t>programme</a:t>
            </a:r>
            <a:r>
              <a:rPr lang="en-US" sz="2000" dirty="0" smtClean="0">
                <a:latin typeface="+mj-lt"/>
              </a:rPr>
              <a:t> with English as the working language, in accordance with the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IMO STCW</a:t>
            </a:r>
            <a:r>
              <a:rPr lang="en-US" sz="2000" dirty="0" smtClean="0">
                <a:latin typeface="+mj-lt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j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j-lt"/>
              </a:rPr>
              <a:t>Upon completion of 4 years' MET the Cadets are awarded with </a:t>
            </a:r>
            <a:r>
              <a:rPr lang="en-US" sz="2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Pre-Sea Nautical Science or Pre-Sea Marine Engineering</a:t>
            </a:r>
            <a:r>
              <a:rPr lang="en-US" sz="2000" dirty="0" smtClean="0">
                <a:solidFill>
                  <a:srgbClr val="FF3300"/>
                </a:solidFill>
                <a:latin typeface="+mj-lt"/>
              </a:rPr>
              <a:t> </a:t>
            </a:r>
            <a:r>
              <a:rPr lang="en-US" sz="2000" b="1" dirty="0" smtClean="0">
                <a:latin typeface="+mj-lt"/>
              </a:rPr>
              <a:t>Certificate</a:t>
            </a:r>
            <a:r>
              <a:rPr lang="en-US" sz="2000" dirty="0" smtClean="0">
                <a:latin typeface="+mj-lt"/>
              </a:rPr>
              <a:t> from BMA and </a:t>
            </a:r>
            <a:r>
              <a:rPr lang="en-US" sz="2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Bachelor of Maritime Science </a:t>
            </a:r>
            <a:r>
              <a:rPr lang="en-US" sz="2000" dirty="0" smtClean="0">
                <a:latin typeface="+mj-lt"/>
              </a:rPr>
              <a:t>(Nautical/Marine Engineering) </a:t>
            </a:r>
            <a:r>
              <a:rPr lang="en-US" sz="20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Honours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000" b="1" dirty="0" smtClean="0">
                <a:latin typeface="+mj-lt"/>
              </a:rPr>
              <a:t>Degree</a:t>
            </a:r>
            <a:r>
              <a:rPr lang="en-US" sz="2000" dirty="0" smtClean="0">
                <a:latin typeface="+mj-lt"/>
              </a:rPr>
              <a:t> from BSMRMU.</a:t>
            </a:r>
            <a:endParaRPr lang="en-US" sz="2000" i="1" dirty="0" smtClean="0">
              <a:latin typeface="+mj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549959" y="607818"/>
            <a:ext cx="6942372" cy="6944175"/>
            <a:chOff x="1426" y="715"/>
            <a:chExt cx="2982" cy="2982"/>
          </a:xfrm>
        </p:grpSpPr>
        <p:pic>
          <p:nvPicPr>
            <p:cNvPr id="4105" name="Picture 18" descr="Untitled-4"/>
            <p:cNvPicPr>
              <a:picLocks noChangeAspect="1" noChangeArrowheads="1"/>
            </p:cNvPicPr>
            <p:nvPr/>
          </p:nvPicPr>
          <p:blipFill>
            <a:blip r:embed="rId4">
              <a:lum bright="4000"/>
            </a:blip>
            <a:srcRect/>
            <a:stretch>
              <a:fillRect/>
            </a:stretch>
          </p:blipFill>
          <p:spPr bwMode="auto">
            <a:xfrm>
              <a:off x="1426" y="715"/>
              <a:ext cx="2982" cy="2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6" name="Oval 19"/>
            <p:cNvSpPr>
              <a:spLocks noChangeArrowheads="1"/>
            </p:cNvSpPr>
            <p:nvPr/>
          </p:nvSpPr>
          <p:spPr bwMode="auto">
            <a:xfrm>
              <a:off x="1954" y="1225"/>
              <a:ext cx="1850" cy="185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2695433" y="1360967"/>
            <a:ext cx="6394814" cy="454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925513">
              <a:defRPr/>
            </a:pPr>
            <a:endParaRPr lang="en-US" sz="4800" dirty="0" smtClean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orky's" pitchFamily="2" charset="0"/>
            </a:endParaRPr>
          </a:p>
          <a:p>
            <a:pPr algn="ctr" defTabSz="925513">
              <a:defRPr/>
            </a:pPr>
            <a:r>
              <a:rPr lang="en-US" sz="48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Bangladesh </a:t>
            </a:r>
          </a:p>
          <a:p>
            <a:pPr algn="ctr" defTabSz="925513">
              <a:defRPr/>
            </a:pPr>
            <a:r>
              <a:rPr lang="en-US" sz="48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Marine Academy </a:t>
            </a:r>
          </a:p>
          <a:p>
            <a:pPr algn="ctr" defTabSz="925513">
              <a:defRPr/>
            </a:pPr>
            <a:r>
              <a:rPr lang="en-US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---</a:t>
            </a:r>
            <a:r>
              <a:rPr lang="en-US" sz="3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 </a:t>
            </a:r>
          </a:p>
          <a:p>
            <a:pPr algn="ctr" defTabSz="925513">
              <a:defRPr/>
            </a:pPr>
            <a:r>
              <a:rPr lang="en-US" sz="4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Overview of MET</a:t>
            </a:r>
            <a:endParaRPr lang="en-GB" sz="4400" dirty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orky's" pitchFamily="2" charset="0"/>
            </a:endParaRP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0" y="320807"/>
            <a:ext cx="539086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25513">
              <a:defRPr/>
            </a:pPr>
            <a:r>
              <a:rPr lang="en-GB" b="1" dirty="0" err="1">
                <a:solidFill>
                  <a:srgbClr val="FF9900"/>
                </a:solidFill>
                <a:latin typeface="Myriad Roman" pitchFamily="34" charset="0"/>
              </a:rPr>
              <a:t>MarEngr</a:t>
            </a:r>
            <a:r>
              <a:rPr lang="en-GB" b="1" dirty="0">
                <a:solidFill>
                  <a:srgbClr val="FF9900"/>
                </a:solidFill>
                <a:latin typeface="Myriad Roman" pitchFamily="34" charset="0"/>
              </a:rPr>
              <a:t> </a:t>
            </a:r>
            <a:r>
              <a:rPr lang="en-GB" b="1" dirty="0" err="1">
                <a:solidFill>
                  <a:srgbClr val="FF9900"/>
                </a:solidFill>
                <a:latin typeface="Myriad Roman" pitchFamily="34" charset="0"/>
              </a:rPr>
              <a:t>Atiqur</a:t>
            </a:r>
            <a:r>
              <a:rPr lang="en-GB" b="1" dirty="0">
                <a:solidFill>
                  <a:srgbClr val="FF9900"/>
                </a:solidFill>
                <a:latin typeface="Myriad Roman" pitchFamily="34" charset="0"/>
              </a:rPr>
              <a:t> </a:t>
            </a:r>
            <a:r>
              <a:rPr lang="en-GB" b="1" dirty="0" err="1">
                <a:solidFill>
                  <a:srgbClr val="FF9900"/>
                </a:solidFill>
                <a:latin typeface="Myriad Roman" pitchFamily="34" charset="0"/>
              </a:rPr>
              <a:t>Rahman</a:t>
            </a:r>
            <a:r>
              <a:rPr lang="en-GB" b="1" dirty="0">
                <a:solidFill>
                  <a:srgbClr val="FF9900"/>
                </a:solidFill>
                <a:latin typeface="Myriad Roman" pitchFamily="34" charset="0"/>
              </a:rPr>
              <a:t> </a:t>
            </a:r>
            <a:r>
              <a:rPr lang="en-GB" b="1" dirty="0" err="1">
                <a:solidFill>
                  <a:srgbClr val="FF9900"/>
                </a:solidFill>
                <a:latin typeface="Myriad Roman" pitchFamily="34" charset="0"/>
              </a:rPr>
              <a:t>Chy</a:t>
            </a:r>
            <a:endParaRPr lang="en-GB" b="1" dirty="0">
              <a:solidFill>
                <a:srgbClr val="FF9900"/>
              </a:solidFill>
              <a:latin typeface="Myriad Roman" pitchFamily="34" charset="0"/>
            </a:endParaRPr>
          </a:p>
          <a:p>
            <a:pPr defTabSz="925513">
              <a:defRPr/>
            </a:pPr>
            <a:r>
              <a:rPr lang="en-GB" dirty="0">
                <a:solidFill>
                  <a:srgbClr val="FF6600"/>
                </a:solidFill>
                <a:latin typeface="Myriad Roman" pitchFamily="34" charset="0"/>
              </a:rPr>
              <a:t>                </a:t>
            </a:r>
            <a:r>
              <a:rPr lang="en-GB" dirty="0" smtClean="0">
                <a:solidFill>
                  <a:srgbClr val="FF6600"/>
                </a:solidFill>
                <a:latin typeface="Myriad Roman" pitchFamily="34" charset="0"/>
              </a:rPr>
              <a:t>             </a:t>
            </a:r>
            <a:r>
              <a:rPr lang="en-GB" sz="2000" b="1" i="1" dirty="0" smtClean="0">
                <a:solidFill>
                  <a:srgbClr val="FF6600"/>
                </a:solidFill>
                <a:latin typeface="Myriad Roman" pitchFamily="34" charset="0"/>
              </a:rPr>
              <a:t>Engineer Instructor</a:t>
            </a:r>
            <a:endParaRPr lang="en-GB" sz="2000" b="1" i="1" dirty="0">
              <a:solidFill>
                <a:srgbClr val="FF6600"/>
              </a:solidFill>
              <a:latin typeface="Myriad Roman" pitchFamily="34" charset="0"/>
            </a:endParaRPr>
          </a:p>
          <a:p>
            <a:pPr defTabSz="925513">
              <a:defRPr/>
            </a:pPr>
            <a:endParaRPr lang="en-GB" sz="1200" b="1" dirty="0">
              <a:solidFill>
                <a:srgbClr val="FF9900"/>
              </a:solidFill>
              <a:latin typeface="Myriad Roman" pitchFamily="34" charset="0"/>
            </a:endParaRPr>
          </a:p>
          <a:p>
            <a:pPr defTabSz="925513">
              <a:defRPr/>
            </a:pPr>
            <a:r>
              <a:rPr lang="en-GB" b="1" dirty="0" smtClean="0">
                <a:solidFill>
                  <a:srgbClr val="FF9900"/>
                </a:solidFill>
                <a:latin typeface="Myriad Roman" pitchFamily="34" charset="0"/>
              </a:rPr>
              <a:t>Cadet Md. Salman Shah</a:t>
            </a:r>
          </a:p>
          <a:p>
            <a:pPr defTabSz="925513">
              <a:defRPr/>
            </a:pPr>
            <a:r>
              <a:rPr lang="en-GB" b="1" dirty="0">
                <a:solidFill>
                  <a:srgbClr val="FF9900"/>
                </a:solidFill>
                <a:latin typeface="Myriad Roman" pitchFamily="34" charset="0"/>
              </a:rPr>
              <a:t>Cadet Ezaz </a:t>
            </a:r>
            <a:r>
              <a:rPr lang="en-GB" b="1" dirty="0" smtClean="0">
                <a:solidFill>
                  <a:srgbClr val="FF9900"/>
                </a:solidFill>
                <a:latin typeface="Myriad Roman" pitchFamily="34" charset="0"/>
              </a:rPr>
              <a:t>Ahmed</a:t>
            </a:r>
            <a:endParaRPr lang="en-GB" b="1" dirty="0">
              <a:solidFill>
                <a:srgbClr val="FF9900"/>
              </a:solidFill>
              <a:latin typeface="Myriad Roman" pitchFamily="34" charset="0"/>
            </a:endParaRPr>
          </a:p>
        </p:txBody>
      </p:sp>
    </p:spTree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274 -0.57333 L -5.55556E-7 -3.33333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00" y="287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20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195263"/>
            <a:ext cx="9145588" cy="1219200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BMA: </a:t>
            </a:r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Post-Sea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Training </a:t>
            </a:r>
            <a:r>
              <a:rPr lang="en-GB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200" b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460311" y="2074460"/>
            <a:ext cx="7337923" cy="386231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Since 2010, the Academy has expanded its course areas for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all higher levels of Maritime Education</a:t>
            </a:r>
            <a:r>
              <a:rPr lang="en-US" sz="2000" dirty="0" smtClean="0">
                <a:latin typeface="+mn-lt"/>
              </a:rPr>
              <a:t>. 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Today it offers all preparatory &amp; ancillary courses up to  </a:t>
            </a:r>
            <a:r>
              <a:rPr lang="en-US" sz="20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CoC</a:t>
            </a:r>
            <a:endParaRPr lang="en-US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	Class I</a:t>
            </a:r>
            <a:r>
              <a:rPr lang="en-US" sz="2000" dirty="0" smtClean="0">
                <a:latin typeface="+mn-lt"/>
              </a:rPr>
              <a:t> (Master Mariner &amp; Marine Chief Engineers) level. 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Today it also offers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rescue, anti-piracy </a:t>
            </a:r>
            <a:r>
              <a:rPr lang="en-US" sz="2000" dirty="0" smtClean="0">
                <a:latin typeface="+mn-lt"/>
              </a:rPr>
              <a:t>and industrial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safety courses</a:t>
            </a:r>
            <a:r>
              <a:rPr lang="en-US" sz="2000" dirty="0" smtClean="0">
                <a:latin typeface="+mn-lt"/>
              </a:rPr>
              <a:t>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21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1219200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BMA: </a:t>
            </a:r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Post-Sea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Courses </a:t>
            </a:r>
            <a:r>
              <a:rPr lang="en-GB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200" b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996287" y="982639"/>
            <a:ext cx="8149300" cy="603887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Preparatory Courses</a:t>
            </a:r>
            <a:r>
              <a:rPr lang="en-US" sz="2000" dirty="0" smtClean="0">
                <a:latin typeface="+mn-lt"/>
              </a:rPr>
              <a:t>:  IMO Model Courses 7.01, 7.02, 7.03, 7.04</a:t>
            </a:r>
          </a:p>
          <a:p>
            <a:pPr>
              <a:buFont typeface="Wingdings" pitchFamily="2" charset="2"/>
              <a:buChar char="q"/>
            </a:pPr>
            <a:endParaRPr lang="en-US" sz="8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Ancillary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Corses</a:t>
            </a:r>
            <a:r>
              <a:rPr lang="en-US" sz="2000" dirty="0" smtClean="0">
                <a:latin typeface="+mn-lt"/>
              </a:rPr>
              <a:t>: </a:t>
            </a:r>
          </a:p>
          <a:p>
            <a:pPr>
              <a:buNone/>
            </a:pPr>
            <a:endParaRPr lang="en-US" sz="8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1.01: Tanker Familiarization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1.02: Specialized Training for Oil Tanker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1.07: ROC &amp; ARPA - Operational Level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1.08: ROC &amp; ARPA - Management Level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1.13: Elementary First Aid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1.14: Medical First Aid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1.15: Medical Care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1.19: Personal Survival Techniques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1.20: Fire Prevention and Fire Fighting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1.21: Personal Safety and Social Responsibilities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1.23: Proficiency in Survival Craft &amp; Rescue Boats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			1.25: GMDSS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2.03: Advanced </a:t>
            </a:r>
            <a:r>
              <a:rPr lang="en-US" sz="2000" dirty="0" err="1" smtClean="0">
                <a:latin typeface="+mn-lt"/>
              </a:rPr>
              <a:t>Fiar</a:t>
            </a:r>
            <a:r>
              <a:rPr lang="en-US" sz="2000" dirty="0" smtClean="0">
                <a:latin typeface="+mn-lt"/>
              </a:rPr>
              <a:t> Fighting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	3.26: Security Training for Seafarers </a:t>
            </a:r>
            <a:r>
              <a:rPr lang="en-US" sz="1800" dirty="0" smtClean="0">
                <a:latin typeface="+mn-lt"/>
              </a:rPr>
              <a:t>with Designated Security Duties	</a:t>
            </a:r>
            <a:r>
              <a:rPr lang="en-US" sz="2000" dirty="0" smtClean="0">
                <a:latin typeface="+mn-lt"/>
              </a:rPr>
              <a:t>	3.24: Security Awareness Training for Port Facility Personnel with 			Designated Security Duties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32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326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326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326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928C38F3-9B8F-4BA9-8CD1-1A851B3F4390}" type="slidenum">
              <a:rPr lang="en-US" smtClean="0"/>
              <a:pPr algn="l">
                <a:defRPr/>
              </a:pPr>
              <a:t>22</a:t>
            </a:fld>
            <a:r>
              <a:rPr lang="en-US" dirty="0" smtClean="0"/>
              <a:t>/33</a:t>
            </a:r>
            <a:endParaRPr lang="en-US" dirty="0"/>
          </a:p>
        </p:txBody>
      </p:sp>
      <p:sp>
        <p:nvSpPr>
          <p:cNvPr id="1102851" name="Rectangle 3"/>
          <p:cNvSpPr>
            <a:spLocks noChangeArrowheads="1"/>
          </p:cNvSpPr>
          <p:nvPr/>
        </p:nvSpPr>
        <p:spPr bwMode="auto">
          <a:xfrm>
            <a:off x="0" y="409588"/>
            <a:ext cx="9145588" cy="117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 anchor="ctr"/>
          <a:lstStyle/>
          <a:p>
            <a:pPr algn="r" eaLnBrk="1" hangingPunct="1">
              <a:defRPr/>
            </a:pPr>
            <a:r>
              <a:rPr 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Developing world-class </a:t>
            </a:r>
            <a:r>
              <a:rPr lang="en-US" sz="3200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Female</a:t>
            </a:r>
            <a:r>
              <a:rPr 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 Maritime Leaders</a:t>
            </a:r>
            <a:r>
              <a:rPr lang="en-US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!</a:t>
            </a:r>
          </a:p>
          <a:p>
            <a:pPr algn="r" eaLnBrk="1" hangingPunct="1">
              <a:defRPr/>
            </a:pPr>
            <a:r>
              <a:rPr lang="en-US" sz="14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14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 ...</a:t>
            </a:r>
            <a:r>
              <a:rPr 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since 2012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856096" y="2199100"/>
            <a:ext cx="7182181" cy="4105417"/>
            <a:chOff x="883" y="513"/>
            <a:chExt cx="5577" cy="3072"/>
          </a:xfrm>
        </p:grpSpPr>
        <p:pic>
          <p:nvPicPr>
            <p:cNvPr id="52229" name="Picture 5" descr="F Cadets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3" y="1743"/>
              <a:ext cx="3114" cy="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0" name="Picture 6" descr="F Cadets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90" y="513"/>
              <a:ext cx="4770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1" name="Picture 7" descr="DSC0032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80" y="1724"/>
              <a:ext cx="2368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1028" descr="Untitled-14"/>
          <p:cNvPicPr>
            <a:picLocks noChangeAspect="1" noChangeArrowheads="1"/>
          </p:cNvPicPr>
          <p:nvPr/>
        </p:nvPicPr>
        <p:blipFill>
          <a:blip r:embed="rId6"/>
          <a:srcRect t="-17522" r="13820"/>
          <a:stretch>
            <a:fillRect/>
          </a:stretch>
        </p:blipFill>
        <p:spPr bwMode="auto">
          <a:xfrm>
            <a:off x="1265238" y="1172737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1495992"/>
            <a:ext cx="28387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IMO Res. 14: </a:t>
            </a:r>
          </a:p>
          <a:p>
            <a:endParaRPr lang="en-US" sz="1800" dirty="0" smtClean="0"/>
          </a:p>
          <a:p>
            <a:r>
              <a:rPr lang="en-US" sz="1800" dirty="0" smtClean="0"/>
              <a:t>Promotion of the </a:t>
            </a:r>
            <a:r>
              <a:rPr lang="en-US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participation </a:t>
            </a:r>
          </a:p>
          <a:p>
            <a:r>
              <a:rPr lang="en-US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women</a:t>
            </a:r>
            <a:r>
              <a:rPr lang="en-US" sz="1800" dirty="0" smtClean="0"/>
              <a:t> in all levels in the maritime industry; STCW CONF.2/32; 1 July 2010. 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23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864358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BMA MET: </a:t>
            </a:r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Keeping pace 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with STCW</a:t>
            </a: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405719" y="1746913"/>
            <a:ext cx="7174151" cy="383502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MET courses revised for implementation of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STCW ‘78 </a:t>
            </a:r>
            <a:r>
              <a:rPr lang="en-US" sz="2000" dirty="0" smtClean="0">
                <a:latin typeface="+mn-lt"/>
              </a:rPr>
              <a:t>from 1984.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Again revised from 1998 for implementation of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STCW ‘95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Bangladesh was included in the first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IMO White List </a:t>
            </a:r>
            <a:r>
              <a:rPr lang="en-US" sz="2000" dirty="0" smtClean="0">
                <a:latin typeface="+mn-lt"/>
              </a:rPr>
              <a:t>of 72 countries published in 2000. 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Again revised in  2012 for implementation of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STCW  2010 </a:t>
            </a:r>
            <a:r>
              <a:rPr lang="en-US" sz="2000" dirty="0" smtClean="0">
                <a:latin typeface="+mn-lt"/>
              </a:rPr>
              <a:t>in collaboration with AMC Australia. 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24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864358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Cadet Training: </a:t>
            </a:r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Keeping pace 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with time</a:t>
            </a: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971437" y="1460310"/>
            <a:ext cx="7174151" cy="436728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1962-1971: Effort made to follow UK MET</a:t>
            </a:r>
            <a:r>
              <a:rPr lang="en-US" sz="1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smtClean="0">
                <a:latin typeface="+mn-lt"/>
              </a:rPr>
              <a:t>under Colombo Plan. </a:t>
            </a:r>
          </a:p>
          <a:p>
            <a:pPr>
              <a:buFont typeface="Wingdings" pitchFamily="2" charset="2"/>
              <a:buChar char="q"/>
            </a:pPr>
            <a:endParaRPr lang="en-US" sz="1000" i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1972-1974: Followed </a:t>
            </a:r>
            <a:r>
              <a:rPr lang="en-US" sz="1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UK MNTB</a:t>
            </a:r>
          </a:p>
          <a:p>
            <a:pPr>
              <a:buFont typeface="Wingdings" pitchFamily="2" charset="2"/>
              <a:buChar char="q"/>
            </a:pPr>
            <a:endParaRPr lang="en-US" sz="1000" i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1975-1980: Followed </a:t>
            </a:r>
            <a:r>
              <a:rPr lang="en-US" sz="1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UK MNTB </a:t>
            </a:r>
            <a:r>
              <a:rPr lang="en-US" sz="1800" i="1" dirty="0" smtClean="0">
                <a:latin typeface="+mn-lt"/>
              </a:rPr>
              <a:t>and METC of </a:t>
            </a:r>
            <a:r>
              <a:rPr lang="en-US" sz="1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City &amp; Guilds of London </a:t>
            </a:r>
            <a:r>
              <a:rPr lang="en-US" sz="1800" i="1" dirty="0" smtClean="0">
                <a:latin typeface="+mn-lt"/>
              </a:rPr>
              <a:t>Institute</a:t>
            </a:r>
          </a:p>
          <a:p>
            <a:pPr>
              <a:buFont typeface="Wingdings" pitchFamily="2" charset="2"/>
              <a:buChar char="q"/>
            </a:pPr>
            <a:endParaRPr lang="en-US" sz="1000" i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1981-1983: UK TEC Diploma</a:t>
            </a:r>
          </a:p>
          <a:p>
            <a:pPr>
              <a:buFont typeface="Wingdings" pitchFamily="2" charset="2"/>
              <a:buChar char="q"/>
            </a:pPr>
            <a:endParaRPr lang="en-US" sz="1000" i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1984-1990: STCW 78 &amp; UK TEC Diploma</a:t>
            </a:r>
          </a:p>
          <a:p>
            <a:pPr>
              <a:buFont typeface="Wingdings" pitchFamily="2" charset="2"/>
              <a:buChar char="q"/>
            </a:pPr>
            <a:endParaRPr lang="en-US" sz="1000" i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1991-1992: STCW 78 &amp; 2-years’ </a:t>
            </a:r>
            <a:r>
              <a:rPr lang="en-US" sz="1800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BSc</a:t>
            </a:r>
            <a:r>
              <a:rPr lang="en-US" sz="1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Pass Degree </a:t>
            </a:r>
            <a:r>
              <a:rPr lang="en-US" sz="1800" i="1" dirty="0" smtClean="0">
                <a:latin typeface="+mn-lt"/>
              </a:rPr>
              <a:t>(CU)</a:t>
            </a:r>
          </a:p>
          <a:p>
            <a:pPr>
              <a:buFont typeface="Wingdings" pitchFamily="2" charset="2"/>
              <a:buChar char="q"/>
            </a:pPr>
            <a:endParaRPr lang="en-US" sz="1000" i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1993-2002: STCW 78/95 &amp; 2-years’ BMS Degree (NU)</a:t>
            </a:r>
          </a:p>
          <a:p>
            <a:pPr>
              <a:buFont typeface="Wingdings" pitchFamily="2" charset="2"/>
              <a:buChar char="q"/>
            </a:pPr>
            <a:endParaRPr lang="en-US" sz="1000" i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2003-2013: STCW 95/2010 &amp; 3-years’ BMS Degree (NU)</a:t>
            </a:r>
          </a:p>
          <a:p>
            <a:pPr>
              <a:buFont typeface="Wingdings" pitchFamily="2" charset="2"/>
              <a:buChar char="q"/>
            </a:pPr>
            <a:endParaRPr lang="en-US" sz="1000" i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2014-2014: STCW 2010 &amp; 3-years’ BMS Degree (BSMRMU)</a:t>
            </a:r>
          </a:p>
          <a:p>
            <a:pPr>
              <a:buFont typeface="Wingdings" pitchFamily="2" charset="2"/>
              <a:buChar char="q"/>
            </a:pPr>
            <a:endParaRPr lang="en-US" sz="1000" i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1800" i="1" dirty="0" smtClean="0">
                <a:latin typeface="+mn-lt"/>
              </a:rPr>
              <a:t>2015-onwards: STCW 2010 &amp; 4-years’ </a:t>
            </a:r>
            <a:r>
              <a:rPr lang="en-US" sz="1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BMS (</a:t>
            </a:r>
            <a:r>
              <a:rPr lang="en-US" sz="1800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Honours</a:t>
            </a:r>
            <a:r>
              <a:rPr lang="en-US" sz="1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Degree</a:t>
            </a:r>
            <a:r>
              <a:rPr lang="en-US" sz="1800" i="1" dirty="0" smtClean="0">
                <a:latin typeface="+mn-lt"/>
              </a:rPr>
              <a:t> (BSMRMU)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2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326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326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25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1219200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BMA: </a:t>
            </a:r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Consultancy Services</a:t>
            </a:r>
            <a:endParaRPr lang="en-US" sz="3200" b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460311" y="1378424"/>
            <a:ext cx="7337923" cy="4080681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+mn-lt"/>
              </a:rPr>
              <a:t>It also commenced research &amp; maritime consultancy for national &amp; international organizations: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2012-13: Ministry of </a:t>
            </a:r>
            <a:r>
              <a:rPr lang="en-US" sz="2000" dirty="0" err="1" smtClean="0">
                <a:latin typeface="+mn-lt"/>
              </a:rPr>
              <a:t>Labour</a:t>
            </a:r>
            <a:r>
              <a:rPr lang="en-US" sz="2000" dirty="0" smtClean="0">
                <a:latin typeface="+mn-lt"/>
              </a:rPr>
              <a:t>, Govt. of Bangladesh (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MLC</a:t>
            </a:r>
            <a:r>
              <a:rPr lang="en-US" sz="2000" dirty="0" smtClean="0">
                <a:latin typeface="+mn-lt"/>
              </a:rPr>
              <a:t> for Bangladesh)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2012-13: ILO Dhaka, Bangladesh (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MLC</a:t>
            </a:r>
            <a:r>
              <a:rPr lang="en-US" sz="2000" dirty="0" smtClean="0">
                <a:latin typeface="+mn-lt"/>
              </a:rPr>
              <a:t> for Bangladesh)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2015-16: IMO-NORAD Project (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Safe Ship-Recycling </a:t>
            </a:r>
            <a:r>
              <a:rPr lang="en-US" sz="2000" dirty="0" smtClean="0">
                <a:latin typeface="+mn-lt"/>
              </a:rPr>
              <a:t>- Safe and Environmentally Sound Ship Recycling in Bangladesh - SENSREC) by WMU-led Consortium.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Consortium</a:t>
            </a:r>
            <a:r>
              <a:rPr lang="en-US" sz="1600" b="1" dirty="0" smtClean="0">
                <a:latin typeface="+mn-lt"/>
              </a:rPr>
              <a:t>  Partners:</a:t>
            </a:r>
          </a:p>
          <a:p>
            <a:pPr>
              <a:buNone/>
            </a:pPr>
            <a:r>
              <a:rPr lang="en-US" sz="1600" dirty="0" smtClean="0">
                <a:latin typeface="+mn-lt"/>
              </a:rPr>
              <a:t> 	World Maritime University (Sweden), University of </a:t>
            </a:r>
            <a:r>
              <a:rPr lang="en-US" sz="1600" dirty="0" err="1" smtClean="0">
                <a:latin typeface="+mn-lt"/>
              </a:rPr>
              <a:t>Strathclyde</a:t>
            </a:r>
            <a:r>
              <a:rPr lang="en-US" sz="1600" dirty="0" smtClean="0">
                <a:latin typeface="+mn-lt"/>
              </a:rPr>
              <a:t> (UK), </a:t>
            </a:r>
            <a:r>
              <a:rPr lang="en-US" sz="1600" dirty="0" err="1" smtClean="0">
                <a:latin typeface="+mn-lt"/>
              </a:rPr>
              <a:t>Dokuz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Eylül</a:t>
            </a:r>
            <a:r>
              <a:rPr lang="en-US" sz="1600" dirty="0" smtClean="0">
                <a:latin typeface="+mn-lt"/>
              </a:rPr>
              <a:t> University (Turkey), Green Ship Recycling Services (Germany), 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Bangladesh Marine Academy </a:t>
            </a:r>
            <a:r>
              <a:rPr lang="en-US" sz="1600" dirty="0" smtClean="0">
                <a:latin typeface="+mn-lt"/>
              </a:rPr>
              <a:t>(Bangladesh), BUET (Bangladesh) &amp; University of Chittagong (Bangladesh).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26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864358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Strategic </a:t>
            </a:r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Vision Plan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: 2014-2020</a:t>
            </a: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405719" y="1705970"/>
            <a:ext cx="7174151" cy="387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The Strategic Vision Plan 2014 – 2020 </a:t>
            </a:r>
            <a:r>
              <a:rPr lang="en-US" sz="2000" dirty="0" smtClean="0">
                <a:latin typeface="+mn-lt"/>
              </a:rPr>
              <a:t>(short, medium and long term) has been formulated to enhance &amp; keep the Academy at the fore-front of MET.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 </a:t>
            </a:r>
          </a:p>
          <a:p>
            <a:pPr>
              <a:buNone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The strategic priorities </a:t>
            </a:r>
            <a:r>
              <a:rPr lang="en-US" sz="2000" dirty="0" smtClean="0">
                <a:latin typeface="+mn-lt"/>
              </a:rPr>
              <a:t>are: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 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1. Expanding Core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Competencies of Faculty </a:t>
            </a:r>
            <a:r>
              <a:rPr lang="en-US" sz="2000" dirty="0" smtClean="0">
                <a:latin typeface="+mn-lt"/>
              </a:rPr>
              <a:t>and Professional Staff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2.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Strengthening</a:t>
            </a:r>
            <a:r>
              <a:rPr lang="en-US" sz="2000" dirty="0" smtClean="0">
                <a:latin typeface="+mn-lt"/>
              </a:rPr>
              <a:t> Education &amp; Research Capabilities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3. Securing Institutional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Financial Sustainability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4. Planning for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Future Growth</a:t>
            </a:r>
            <a:endParaRPr lang="en-US" sz="20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27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864358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Professional Profile 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of a BMA Cadet</a:t>
            </a: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339069" y="1337482"/>
            <a:ext cx="7806519" cy="401244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Basic General Qualification (</a:t>
            </a:r>
            <a:r>
              <a:rPr lang="en-US" sz="2000" dirty="0" smtClean="0">
                <a:latin typeface="+mn-lt"/>
              </a:rPr>
              <a:t>12 years schooling):</a:t>
            </a:r>
          </a:p>
          <a:p>
            <a:pPr>
              <a:buNone/>
            </a:pPr>
            <a:r>
              <a:rPr lang="en-US" sz="2000" b="1" dirty="0" smtClean="0">
                <a:latin typeface="+mn-lt"/>
              </a:rPr>
              <a:t> </a:t>
            </a: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 	(</a:t>
            </a:r>
            <a:r>
              <a:rPr lang="en-US" sz="2000" dirty="0" err="1" smtClean="0">
                <a:latin typeface="+mn-lt"/>
              </a:rPr>
              <a:t>i</a:t>
            </a:r>
            <a:r>
              <a:rPr lang="en-US" sz="2000" dirty="0" smtClean="0">
                <a:latin typeface="+mn-lt"/>
              </a:rPr>
              <a:t>) Secondary School Certificate (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SSC</a:t>
            </a:r>
            <a:r>
              <a:rPr lang="en-US" sz="2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- equivalent to O-Levels) and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	(ii) Higher Secondary School Certificate (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HSC</a:t>
            </a:r>
            <a:r>
              <a:rPr lang="en-US" sz="2000" dirty="0" smtClean="0">
                <a:latin typeface="+mn-lt"/>
              </a:rPr>
              <a:t> - equivalent to A-Levels) 	with Physics, Chemistry &amp; Math;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	(iii) Proficiency in English &amp; Computer operation. </a:t>
            </a:r>
          </a:p>
          <a:p>
            <a:pPr>
              <a:buNone/>
            </a:pPr>
            <a:endParaRPr lang="en-US" sz="2000" dirty="0" smtClean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Professional Marine Qualification (IMO Model Course 7.03 &amp; 7.04):</a:t>
            </a: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 	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	(</a:t>
            </a:r>
            <a:r>
              <a:rPr lang="en-US" sz="2000" dirty="0" err="1" smtClean="0">
                <a:latin typeface="+mn-lt"/>
              </a:rPr>
              <a:t>i</a:t>
            </a:r>
            <a:r>
              <a:rPr lang="en-US" sz="2000" dirty="0" smtClean="0">
                <a:latin typeface="+mn-lt"/>
              </a:rPr>
              <a:t>) 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Pre-Sea</a:t>
            </a:r>
            <a:r>
              <a:rPr lang="en-US" sz="2000" dirty="0" smtClean="0">
                <a:latin typeface="+mn-lt"/>
              </a:rPr>
              <a:t> Nautical Science or Pre-Sea Marine Engineering* by BMA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	(ii) 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Bachelor</a:t>
            </a:r>
            <a:r>
              <a:rPr lang="en-US" sz="2000" dirty="0" smtClean="0">
                <a:latin typeface="+mn-lt"/>
              </a:rPr>
              <a:t> of Maritime Science (N/E) Degree* by BSMR Maritime University.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 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		* 2 years in Academy &amp; 1 year at sea</a:t>
            </a:r>
            <a:endParaRPr lang="en-US" sz="2000" i="1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28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1255594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Evaluation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of a BMA Cadet</a:t>
            </a:r>
            <a:b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en-US" sz="2800" kern="1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Smart &amp; useful citizens of Bangladesh </a:t>
            </a: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1213686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339069" y="1815154"/>
            <a:ext cx="7806519" cy="423080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Qualitative Evaluation</a:t>
            </a: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1200" b="1" dirty="0" smtClean="0">
                <a:latin typeface="+mn-lt"/>
              </a:rPr>
              <a:t> </a:t>
            </a:r>
            <a:endParaRPr lang="en-US" sz="12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 	Equipped with Maritime 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Leadership &amp; Professional </a:t>
            </a:r>
            <a:r>
              <a:rPr lang="en-US" sz="2000" dirty="0" smtClean="0">
                <a:latin typeface="+mn-lt"/>
              </a:rPr>
              <a:t>qualities</a:t>
            </a:r>
          </a:p>
          <a:p>
            <a:endParaRPr lang="en-US" sz="2000" dirty="0" smtClean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Quantitative Evaluation</a:t>
            </a: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1200" dirty="0" smtClean="0">
                <a:latin typeface="+mn-lt"/>
              </a:rPr>
              <a:t> </a:t>
            </a:r>
            <a:r>
              <a:rPr lang="en-US" sz="1200" b="1" dirty="0" smtClean="0"/>
              <a:t> </a:t>
            </a:r>
            <a:endParaRPr lang="en-US" sz="1200" dirty="0" smtClean="0"/>
          </a:p>
          <a:p>
            <a:pPr>
              <a:buNone/>
            </a:pPr>
            <a:r>
              <a:rPr lang="en-US" sz="2000" dirty="0" smtClean="0">
                <a:latin typeface="+mn-lt"/>
              </a:rPr>
              <a:t> 	</a:t>
            </a:r>
            <a:r>
              <a:rPr lang="en-US" sz="2000" u="sng" dirty="0" smtClean="0">
                <a:latin typeface="+mn-lt"/>
              </a:rPr>
              <a:t>Input </a:t>
            </a:r>
            <a:r>
              <a:rPr lang="en-US" sz="2000" dirty="0" smtClean="0">
                <a:latin typeface="+mn-lt"/>
              </a:rPr>
              <a:t>: Cost for training for a Cadet to Captain/</a:t>
            </a:r>
            <a:r>
              <a:rPr lang="en-US" sz="2000" dirty="0" err="1" smtClean="0">
                <a:latin typeface="+mn-lt"/>
              </a:rPr>
              <a:t>ChEngr</a:t>
            </a:r>
            <a:r>
              <a:rPr lang="en-US" sz="2000" dirty="0" smtClean="0">
                <a:latin typeface="+mn-lt"/>
              </a:rPr>
              <a:t> =&gt; 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US$ 32,000</a:t>
            </a:r>
          </a:p>
          <a:p>
            <a:pPr>
              <a:buNone/>
            </a:pPr>
            <a:endParaRPr lang="en-US" sz="12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      </a:t>
            </a:r>
            <a:r>
              <a:rPr lang="en-US" sz="2000" u="sng" dirty="0" smtClean="0">
                <a:latin typeface="+mn-lt"/>
              </a:rPr>
              <a:t>Output</a:t>
            </a:r>
            <a:r>
              <a:rPr lang="en-US" sz="2000" dirty="0" smtClean="0">
                <a:latin typeface="+mn-lt"/>
              </a:rPr>
              <a:t>: Earning in average 20 years sea-service =&gt; 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US$ 1.3 Million</a:t>
            </a:r>
          </a:p>
          <a:p>
            <a:pPr>
              <a:buNone/>
            </a:pPr>
            <a:endParaRPr lang="en-US" sz="12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      Yearly earning (2018) by 4,500 BMA Graduates=&gt; 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US$ 220 Million</a:t>
            </a:r>
          </a:p>
          <a:p>
            <a:pPr algn="r">
              <a:buNone/>
            </a:pPr>
            <a:endParaRPr lang="en-US" sz="2000" b="1" i="1" dirty="0" smtClean="0">
              <a:solidFill>
                <a:srgbClr val="0076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r">
              <a:buNone/>
            </a:pPr>
            <a:r>
              <a:rPr lang="en-US" sz="2000" b="1" i="1" dirty="0" smtClean="0">
                <a:solidFill>
                  <a:srgbClr val="0076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Where in the world such business may be found!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29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1255594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BMA Cadets</a:t>
            </a:r>
            <a:b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en-US" sz="2800" kern="1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At 4 corners of the Globe!</a:t>
            </a: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1213686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119116" y="2047166"/>
            <a:ext cx="8026472" cy="3070745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Our alumni are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truly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international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by profession &amp; competence!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Our alumni are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everywhere</a:t>
            </a:r>
            <a:r>
              <a:rPr lang="en-US" sz="2000" dirty="0" smtClean="0">
                <a:latin typeface="+mn-lt"/>
              </a:rPr>
              <a:t> on earth!</a:t>
            </a:r>
          </a:p>
          <a:p>
            <a:pPr>
              <a:buNone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Our alumni are keeping remarkable role in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Bangladesh Shipping</a:t>
            </a:r>
            <a:r>
              <a:rPr lang="en-US" sz="2000" dirty="0" smtClean="0">
                <a:latin typeface="+mn-lt"/>
              </a:rPr>
              <a:t>: At Maritime Administration, Shipping Trade, Maritime Academies &amp; Universities &amp; Industries.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Our alumni are keeping remarkable role in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International  shipping</a:t>
            </a:r>
            <a:r>
              <a:rPr lang="en-US" sz="2000" dirty="0" smtClean="0">
                <a:latin typeface="+mn-lt"/>
              </a:rPr>
              <a:t>: At International </a:t>
            </a:r>
            <a:r>
              <a:rPr lang="en-US" sz="2000" dirty="0" err="1" smtClean="0">
                <a:latin typeface="+mn-lt"/>
              </a:rPr>
              <a:t>Organisations</a:t>
            </a:r>
            <a:r>
              <a:rPr lang="en-US" sz="2000" dirty="0" smtClean="0">
                <a:latin typeface="+mn-lt"/>
              </a:rPr>
              <a:t> (IMO, NI, IMarEST etc) and in Maritime sectors of various countries.</a:t>
            </a:r>
            <a:endParaRPr lang="en-US" sz="1200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A78FED54-7161-49EC-84BE-12E10142DC9D}" type="slidenum">
              <a:rPr smtClean="0"/>
              <a:pPr algn="l" defTabSz="925513"/>
              <a:t>3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195263"/>
            <a:ext cx="9145588" cy="1219200"/>
          </a:xfrm>
        </p:spPr>
        <p:txBody>
          <a:bodyPr/>
          <a:lstStyle/>
          <a:p>
            <a:pPr eaLnBrk="1" hangingPunct="1"/>
            <a:r>
              <a:rPr lang="en-GB" sz="3200" b="1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Glimpse of Human Maritime </a:t>
            </a:r>
            <a:r>
              <a:rPr lang="en-GB" sz="3200" b="1" kern="1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History</a:t>
            </a:r>
            <a:r>
              <a:rPr lang="en-GB" sz="3200" b="1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en-GB" sz="3200" b="1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endParaRPr lang="en-US" sz="3200" b="1" kern="1200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74116" y="831542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856095" y="1952770"/>
            <a:ext cx="61960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Recorded maritime history says </a:t>
            </a:r>
            <a:r>
              <a:rPr lang="en-US" dirty="0" smtClean="0"/>
              <a:t>that…</a:t>
            </a:r>
          </a:p>
          <a:p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  During </a:t>
            </a:r>
            <a:r>
              <a:rPr lang="en-US" dirty="0"/>
              <a:t>50,000 BC people of </a:t>
            </a:r>
            <a:r>
              <a:rPr lang="en-US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Asian region</a:t>
            </a:r>
            <a:r>
              <a:rPr lang="en-US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dirty="0" smtClean="0"/>
              <a:t>went </a:t>
            </a:r>
            <a:r>
              <a:rPr lang="en-US" dirty="0"/>
              <a:t>down to the </a:t>
            </a:r>
            <a:r>
              <a:rPr lang="en-US" dirty="0" smtClean="0"/>
              <a:t>Pacific Islands </a:t>
            </a:r>
            <a:r>
              <a:rPr lang="en-US" dirty="0"/>
              <a:t>with wooden sailing ships. 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  And </a:t>
            </a:r>
            <a:r>
              <a:rPr lang="en-US" dirty="0"/>
              <a:t>the human civilization spread over the other parts of the </a:t>
            </a:r>
            <a:r>
              <a:rPr lang="en-US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through </a:t>
            </a:r>
            <a:r>
              <a:rPr lang="en-US" dirty="0" smtClean="0"/>
              <a:t>similar sea-expeditions.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30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864358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New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Endeavours</a:t>
            </a: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339069" y="1473959"/>
            <a:ext cx="7806519" cy="423080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FOUR New Marine Academies by 2020</a:t>
            </a: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1200" b="1" dirty="0" smtClean="0">
                <a:latin typeface="+mn-lt"/>
              </a:rPr>
              <a:t> </a:t>
            </a:r>
            <a:endParaRPr lang="en-US" sz="12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 	Four new Marine Academies (each for 50 Cadets) as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branches of BMA </a:t>
            </a:r>
            <a:r>
              <a:rPr lang="en-US" sz="2000" dirty="0" smtClean="0">
                <a:latin typeface="+mn-lt"/>
              </a:rPr>
              <a:t>are expected to go into functioning in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2020</a:t>
            </a:r>
            <a:r>
              <a:rPr lang="en-US" sz="2000" dirty="0" smtClean="0">
                <a:latin typeface="+mn-lt"/>
              </a:rPr>
              <a:t>.</a:t>
            </a:r>
          </a:p>
          <a:p>
            <a:endParaRPr lang="en-US" sz="2000" dirty="0" smtClean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Maritime University</a:t>
            </a: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1200" dirty="0" smtClean="0">
                <a:latin typeface="+mn-lt"/>
              </a:rPr>
              <a:t> </a:t>
            </a:r>
            <a:r>
              <a:rPr lang="en-US" sz="1200" b="1" dirty="0" smtClean="0"/>
              <a:t> </a:t>
            </a:r>
            <a:endParaRPr lang="en-US" sz="1200" dirty="0" smtClean="0"/>
          </a:p>
          <a:p>
            <a:pPr>
              <a:buNone/>
            </a:pPr>
            <a:r>
              <a:rPr lang="en-US" sz="2000" dirty="0" smtClean="0">
                <a:latin typeface="+mn-lt"/>
              </a:rPr>
              <a:t> 	</a:t>
            </a:r>
            <a:r>
              <a:rPr lang="en-US" sz="2000" i="1" dirty="0" err="1" smtClean="0">
                <a:latin typeface="+mn-lt"/>
              </a:rPr>
              <a:t>Bangabandhu</a:t>
            </a:r>
            <a:r>
              <a:rPr lang="en-US" sz="2000" i="1" dirty="0" smtClean="0">
                <a:latin typeface="+mn-lt"/>
              </a:rPr>
              <a:t> Sheikh </a:t>
            </a:r>
            <a:r>
              <a:rPr lang="en-US" sz="2000" i="1" dirty="0" err="1" smtClean="0">
                <a:latin typeface="+mn-lt"/>
              </a:rPr>
              <a:t>Mujibur</a:t>
            </a:r>
            <a:r>
              <a:rPr lang="en-US" sz="2000" i="1" dirty="0" smtClean="0">
                <a:latin typeface="+mn-lt"/>
              </a:rPr>
              <a:t> </a:t>
            </a:r>
            <a:r>
              <a:rPr lang="en-US" sz="2000" i="1" dirty="0" err="1" smtClean="0">
                <a:latin typeface="+mn-lt"/>
              </a:rPr>
              <a:t>Rahman</a:t>
            </a:r>
            <a:r>
              <a:rPr lang="en-US" sz="2000" i="1" dirty="0" smtClean="0">
                <a:latin typeface="+mn-lt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Maritime University </a:t>
            </a:r>
            <a:r>
              <a:rPr lang="en-US" sz="2000" dirty="0" smtClean="0">
                <a:latin typeface="+mn-lt"/>
              </a:rPr>
              <a:t>has commenced functioning in 2015 at capital city Dhaka.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      	</a:t>
            </a:r>
            <a:endParaRPr lang="en-US" sz="2000" b="1" i="1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31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864358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New</a:t>
            </a: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Endeavours</a:t>
            </a: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339069" y="1323834"/>
            <a:ext cx="7806519" cy="423080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MSc in Maritime Science by Oct 2018 (commenced)</a:t>
            </a:r>
          </a:p>
          <a:p>
            <a:pPr>
              <a:buNone/>
            </a:pPr>
            <a:r>
              <a:rPr lang="en-US" sz="1200" dirty="0" smtClean="0"/>
              <a:t> </a:t>
            </a:r>
            <a:r>
              <a:rPr lang="en-US" sz="1200" b="1" dirty="0" smtClean="0"/>
              <a:t> </a:t>
            </a:r>
            <a:endParaRPr lang="en-US" sz="1200" dirty="0" smtClean="0"/>
          </a:p>
          <a:p>
            <a:pPr>
              <a:buNone/>
            </a:pPr>
            <a:r>
              <a:rPr lang="en-US" sz="2000" dirty="0" smtClean="0"/>
              <a:t> 	</a:t>
            </a:r>
            <a:r>
              <a:rPr lang="en-US" sz="2000" dirty="0" smtClean="0">
                <a:latin typeface="+mn-lt"/>
              </a:rPr>
              <a:t>This course of </a:t>
            </a:r>
            <a:r>
              <a:rPr lang="en-US" sz="2000" dirty="0" err="1" smtClean="0">
                <a:latin typeface="+mn-lt"/>
              </a:rPr>
              <a:t>BSMR</a:t>
            </a:r>
            <a:r>
              <a:rPr lang="en-US" sz="2000" dirty="0" smtClean="0">
                <a:latin typeface="+mn-lt"/>
              </a:rPr>
              <a:t> Maritime University particularly aims the BMA Graduates</a:t>
            </a:r>
          </a:p>
          <a:p>
            <a:pPr>
              <a:buFont typeface="Wingdings" pitchFamily="2" charset="2"/>
              <a:buChar char="q"/>
            </a:pPr>
            <a:endParaRPr lang="en-US" sz="2000" b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Training Ship for BMA by 2022 </a:t>
            </a: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1200" b="1" dirty="0" smtClean="0">
                <a:latin typeface="+mn-lt"/>
              </a:rPr>
              <a:t> </a:t>
            </a:r>
            <a:endParaRPr lang="en-US" sz="12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 	6,000 DWT ship for 150 Trainee Cadets expected to be received by 2022.</a:t>
            </a:r>
          </a:p>
          <a:p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Full-mission Simulator (Deck &amp; Engine) for BMA by 2022</a:t>
            </a: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1200" dirty="0" smtClean="0">
                <a:latin typeface="+mn-lt"/>
              </a:rPr>
              <a:t> </a:t>
            </a:r>
            <a:r>
              <a:rPr lang="en-US" sz="1200" b="1" dirty="0" smtClean="0">
                <a:latin typeface="+mn-lt"/>
              </a:rPr>
              <a:t> </a:t>
            </a:r>
            <a:endParaRPr lang="en-US" sz="12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 	Simulation Center will be established by 2022</a:t>
            </a:r>
          </a:p>
          <a:p>
            <a:pPr>
              <a:buNone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n-lt"/>
              </a:rPr>
              <a:t>Infrastructure Reformation by 2019</a:t>
            </a:r>
            <a:endParaRPr lang="en-US" sz="2000" dirty="0" smtClean="0">
              <a:latin typeface="+mn-lt"/>
            </a:endParaRPr>
          </a:p>
          <a:p>
            <a:pPr>
              <a:buNone/>
            </a:pPr>
            <a:r>
              <a:rPr lang="en-US" sz="1200" dirty="0" smtClean="0">
                <a:latin typeface="+mn-lt"/>
              </a:rPr>
              <a:t> </a:t>
            </a:r>
            <a:r>
              <a:rPr lang="en-US" sz="1200" b="1" dirty="0" smtClean="0">
                <a:latin typeface="+mn-lt"/>
              </a:rPr>
              <a:t> </a:t>
            </a:r>
            <a:endParaRPr lang="en-US" sz="1200" dirty="0" smtClean="0">
              <a:latin typeface="+mn-lt"/>
            </a:endParaRPr>
          </a:p>
          <a:p>
            <a:pPr>
              <a:buNone/>
            </a:pPr>
            <a:r>
              <a:rPr lang="en-US" sz="2000" dirty="0" smtClean="0">
                <a:latin typeface="+mn-lt"/>
              </a:rPr>
              <a:t> 	Majority of the old infrastructure will be remodeled/renovated by 2019</a:t>
            </a:r>
          </a:p>
          <a:p>
            <a:pPr>
              <a:buNone/>
            </a:pPr>
            <a:endParaRPr lang="en-US" sz="2000" dirty="0" smtClean="0">
              <a:latin typeface="+mn-lt"/>
            </a:endParaRPr>
          </a:p>
          <a:p>
            <a:pPr>
              <a:buNone/>
            </a:pPr>
            <a:endParaRPr lang="en-US" sz="2000" b="1" i="1" dirty="0" smtClean="0">
              <a:latin typeface="+mn-lt"/>
            </a:endParaRPr>
          </a:p>
          <a:p>
            <a:pPr>
              <a:buNone/>
            </a:pPr>
            <a:endParaRPr lang="en-US" sz="2000" b="1" i="1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53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500"/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500"/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500"/>
                                        <p:tgtEl>
                                          <p:spTgt spid="532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32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864358"/>
          </a:xfrm>
        </p:spPr>
        <p:txBody>
          <a:bodyPr/>
          <a:lstStyle/>
          <a:p>
            <a:pPr algn="ctr" eaLnBrk="1" hangingPunct="1"/>
            <a:r>
              <a:rPr lang="en-US" sz="3200" kern="1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Our Academy – Our Pride!</a:t>
            </a:r>
            <a:endParaRPr lang="en-US" sz="3200" kern="1200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982639" y="1323834"/>
            <a:ext cx="8162949" cy="423080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BMA is a national point for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smart young generation</a:t>
            </a:r>
            <a:r>
              <a:rPr lang="en-US" sz="2000" dirty="0" smtClean="0">
                <a:latin typeface="+mn-lt"/>
              </a:rPr>
              <a:t>!</a:t>
            </a:r>
          </a:p>
          <a:p>
            <a:pPr>
              <a:buNone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BMA is a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Maritime Motherland!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BMA is a place where the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Maritime Leaders are born!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BMA is developing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world-class Maritime Leaders!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BMA  ensures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Quality Cadets’ entry </a:t>
            </a:r>
            <a:r>
              <a:rPr lang="en-US" sz="2000" dirty="0" smtClean="0">
                <a:latin typeface="+mn-lt"/>
              </a:rPr>
              <a:t>into seafaring!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BMA is a place where the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morale is sky-high!</a:t>
            </a:r>
          </a:p>
          <a:p>
            <a:pPr>
              <a:buNone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v"/>
            </a:pPr>
            <a:r>
              <a:rPr lang="en-US" sz="2000" i="1" dirty="0" smtClean="0">
                <a:latin typeface="+mn-lt"/>
              </a:rPr>
              <a:t>BMA Graduates are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smart &amp; skilled Maritime Leaders for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World Shipping</a:t>
            </a:r>
            <a:r>
              <a:rPr lang="en-US" sz="2000" dirty="0" smtClean="0">
                <a:latin typeface="+mn-lt"/>
              </a:rPr>
              <a:t>!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v"/>
            </a:pPr>
            <a:r>
              <a:rPr lang="en-US" sz="2000" i="1" dirty="0" smtClean="0">
                <a:latin typeface="+mn-lt"/>
              </a:rPr>
              <a:t>BMA Graduates are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		economically useful elements for the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family-society-country-world</a:t>
            </a:r>
            <a:r>
              <a:rPr lang="en-US" sz="2000" dirty="0" smtClean="0">
                <a:latin typeface="+mn-lt"/>
              </a:rPr>
              <a:t>!  </a:t>
            </a:r>
          </a:p>
          <a:p>
            <a:pPr>
              <a:buNone/>
            </a:pPr>
            <a:endParaRPr lang="en-US" sz="2000" b="1" i="1" dirty="0" smtClean="0">
              <a:latin typeface="+mn-lt"/>
            </a:endParaRPr>
          </a:p>
          <a:p>
            <a:pPr>
              <a:buNone/>
            </a:pPr>
            <a:endParaRPr lang="en-US" sz="2000" b="1" i="1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3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3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32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532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33/33</a:t>
            </a:r>
            <a:endParaRPr lang="en-US" dirty="0"/>
          </a:p>
        </p:txBody>
      </p:sp>
      <p:sp>
        <p:nvSpPr>
          <p:cNvPr id="1099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1737" y="776144"/>
            <a:ext cx="8231029" cy="3318184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48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Aap</a:t>
            </a:r>
            <a:r>
              <a:rPr lang="en-US" sz="4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 </a:t>
            </a:r>
            <a:r>
              <a:rPr lang="en-US" sz="48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sabko</a:t>
            </a:r>
            <a:r>
              <a:rPr lang="en-US" sz="4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 </a:t>
            </a:r>
            <a:r>
              <a:rPr lang="en-US" sz="48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bahut</a:t>
            </a:r>
            <a:r>
              <a:rPr lang="en-US" sz="4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 </a:t>
            </a:r>
            <a:r>
              <a:rPr lang="en-US" sz="48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bahut</a:t>
            </a:r>
            <a:r>
              <a:rPr lang="en-US" sz="4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 </a:t>
            </a:r>
            <a:r>
              <a:rPr lang="en-US" sz="4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dhanyavaad</a:t>
            </a:r>
            <a:r>
              <a:rPr lang="en-US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Porky's" pitchFamily="2" charset="0"/>
              </a:rPr>
              <a:t>!</a:t>
            </a:r>
          </a:p>
          <a:p>
            <a:pPr marL="0" indent="0" algn="ctr" eaLnBrk="1" hangingPunct="1">
              <a:buFontTx/>
              <a:buNone/>
            </a:pPr>
            <a:endParaRPr lang="en-US" sz="3600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orky's" pitchFamily="2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97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istina" pitchFamily="66" charset="0"/>
              </a:rPr>
              <a:t>Bon Voyage!</a:t>
            </a:r>
          </a:p>
        </p:txBody>
      </p:sp>
      <p:pic>
        <p:nvPicPr>
          <p:cNvPr id="61444" name="Picture 3" descr="47 Panaromic 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62605"/>
            <a:ext cx="9145588" cy="2057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B942CBCE-B330-4E3D-8080-C810870FA3A4}" type="slidenum">
              <a:rPr smtClean="0"/>
              <a:pPr algn="l" defTabSz="925513"/>
              <a:t>4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5588" cy="1009934"/>
          </a:xfrm>
        </p:spPr>
        <p:txBody>
          <a:bodyPr/>
          <a:lstStyle/>
          <a:p>
            <a:pPr eaLnBrk="1" hangingPunct="1"/>
            <a:r>
              <a:rPr lang="en-GB" sz="3200" b="1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Bangladesh – truly a </a:t>
            </a:r>
            <a:r>
              <a:rPr lang="en-GB" sz="3200" b="1" kern="1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Maritime Country!</a:t>
            </a:r>
            <a:br>
              <a:rPr lang="en-GB" sz="3200" b="1" kern="1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en-GB" sz="3200" b="1" kern="1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1/2</a:t>
            </a:r>
            <a:endParaRPr lang="en-US" sz="3200" b="1" kern="1200" dirty="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945601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2678136" y="1569491"/>
            <a:ext cx="646745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 Around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200 inland shipbuilding yards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,</a:t>
            </a: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Recent modern ocean-going shipbuilding impulse,</a:t>
            </a: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 Centuries-old bay fishing heritage, </a:t>
            </a:r>
          </a:p>
          <a:p>
            <a:pPr>
              <a:buFont typeface="Wingdings" pitchFamily="2" charset="2"/>
              <a:buChar char="q"/>
            </a:pPr>
            <a:endParaRPr lang="en-US" sz="1000" dirty="0" smtClean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 IMO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Member-State &amp; IMO Council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Member,</a:t>
            </a: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BMA is a branch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of WMU Sweden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,</a:t>
            </a: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A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new Maritime University (BSMRMU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),</a:t>
            </a: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18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Private MET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Institutions.</a:t>
            </a: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Besides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, we are keeping the world shipping </a:t>
            </a:r>
            <a:r>
              <a:rPr lang="en-US" sz="2000" b="1" dirty="0" smtClean="0">
                <a:solidFill>
                  <a:srgbClr val="0076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GREEN</a:t>
            </a:r>
            <a:r>
              <a:rPr lang="en-US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through  </a:t>
            </a:r>
          </a:p>
          <a:p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     safe recycling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of scrapped ships! </a:t>
            </a:r>
            <a:r>
              <a:rPr lang="en-US" sz="2000" b="1" i="1" dirty="0" smtClean="0">
                <a:solidFill>
                  <a:schemeClr val="accent1"/>
                </a:solidFill>
                <a:latin typeface="+mn-lt"/>
              </a:rPr>
              <a:t> </a:t>
            </a:r>
            <a:endParaRPr lang="en-US" sz="2000" b="1" i="1" dirty="0">
              <a:solidFill>
                <a:schemeClr val="accent1"/>
              </a:solidFill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B942CBCE-B330-4E3D-8080-C810870FA3A4}" type="slidenum">
              <a:rPr smtClean="0"/>
              <a:pPr algn="l" defTabSz="925513"/>
              <a:t>5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5588" cy="1009934"/>
          </a:xfrm>
        </p:spPr>
        <p:txBody>
          <a:bodyPr/>
          <a:lstStyle/>
          <a:p>
            <a:pPr eaLnBrk="1" hangingPunct="1"/>
            <a:r>
              <a:rPr lang="en-GB" sz="3200" b="1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Bangladesh – truly a </a:t>
            </a:r>
            <a:r>
              <a:rPr lang="en-GB" sz="3200" b="1" kern="1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Maritime Country!</a:t>
            </a:r>
            <a:br>
              <a:rPr lang="en-GB" sz="3200" b="1" kern="1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en-GB" sz="3200" b="1" kern="1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2/2</a:t>
            </a:r>
            <a:endParaRPr lang="en-US" sz="3200" b="1" kern="1200" dirty="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945601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361063" y="1762834"/>
            <a:ext cx="678452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One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of the largest river networks (3,500 rivers having 24,000 Km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),</a:t>
            </a:r>
          </a:p>
          <a:p>
            <a:r>
              <a:rPr lang="en-US" sz="1000" dirty="0" smtClean="0">
                <a:solidFill>
                  <a:schemeClr val="accent1"/>
                </a:solidFill>
                <a:latin typeface="+mn-lt"/>
              </a:rPr>
              <a:t> </a:t>
            </a: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One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of the largest bays, </a:t>
            </a:r>
            <a:endParaRPr lang="en-US" sz="2000" dirty="0" smtClean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Largest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delta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,</a:t>
            </a:r>
          </a:p>
          <a:p>
            <a:r>
              <a:rPr lang="en-US" sz="1000" dirty="0" smtClean="0">
                <a:solidFill>
                  <a:schemeClr val="accent1"/>
                </a:solidFill>
                <a:latin typeface="+mn-lt"/>
              </a:rPr>
              <a:t> </a:t>
            </a: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Longest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unbroken sea-beach, </a:t>
            </a:r>
            <a:endParaRPr lang="en-US" sz="2000" dirty="0" smtClean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One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of the oldest sea-ports, </a:t>
            </a:r>
            <a:endParaRPr lang="en-US" sz="2000" dirty="0" smtClean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Over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60,000 Seafarers in early 20th century, </a:t>
            </a:r>
            <a:endParaRPr lang="en-US" sz="2000" dirty="0" smtClean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Ancient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wooden shipbuilding heritage (imported by Turkey,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China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, </a:t>
            </a:r>
            <a:endParaRPr lang="en-US" sz="2000" dirty="0" smtClean="0">
              <a:solidFill>
                <a:schemeClr val="accent1"/>
              </a:solidFill>
              <a:latin typeface="+mn-lt"/>
            </a:endParaRPr>
          </a:p>
          <a:p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   	Portugal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and Germany during 13th-18th centuries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),</a:t>
            </a:r>
          </a:p>
          <a:p>
            <a:endParaRPr lang="en-US" sz="1000" dirty="0">
              <a:solidFill>
                <a:schemeClr val="accent1"/>
              </a:solidFill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 Unsinkable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‘Sampan (like Gondola of Venice)’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heritage.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1E18193D-B3F5-41E5-8B43-AA23DC301284}" type="slidenum">
              <a:rPr smtClean="0"/>
              <a:pPr algn="l" defTabSz="925513"/>
              <a:t>6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195263"/>
            <a:ext cx="9145588" cy="1219200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Journey begins… </a:t>
            </a:r>
            <a:r>
              <a:rPr lang="en-GB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en-GB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endParaRPr lang="en-US" sz="3200" kern="1200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858838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009934" y="1217826"/>
            <a:ext cx="7761004" cy="5114735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1952</a:t>
            </a:r>
            <a:r>
              <a:rPr lang="en-US" sz="2000" dirty="0" smtClean="0">
                <a:latin typeface="+mn-lt"/>
              </a:rPr>
              <a:t>: Decision for establishing ‘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Mercantile Marine Academy</a:t>
            </a:r>
            <a:r>
              <a:rPr lang="en-US" sz="2000" dirty="0" smtClean="0">
                <a:latin typeface="+mn-lt"/>
              </a:rPr>
              <a:t>’.</a:t>
            </a:r>
          </a:p>
          <a:p>
            <a:pPr>
              <a:buFont typeface="Wingdings" pitchFamily="2" charset="2"/>
              <a:buChar char="q"/>
            </a:pPr>
            <a:endParaRPr lang="en-US" sz="1000" dirty="0" smtClean="0">
              <a:latin typeface="+mn-lt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chemeClr val="accent1"/>
                </a:solidFill>
                <a:latin typeface="+mn-lt"/>
              </a:rPr>
              <a:t>Juldia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Point (valleys of </a:t>
            </a:r>
            <a:r>
              <a:rPr lang="en-US" sz="2000" dirty="0" err="1" smtClean="0">
                <a:solidFill>
                  <a:schemeClr val="accent1"/>
                </a:solidFill>
                <a:latin typeface="+mn-lt"/>
              </a:rPr>
              <a:t>Juldia-Rangadia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) at the </a:t>
            </a:r>
            <a:r>
              <a:rPr lang="en-US" sz="2000" dirty="0" err="1" smtClean="0">
                <a:solidFill>
                  <a:schemeClr val="accent1"/>
                </a:solidFill>
                <a:latin typeface="+mn-lt"/>
              </a:rPr>
              <a:t>Karnaphuly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river-mouth at Bay of Bengal was chosen for the planned academy. </a:t>
            </a:r>
          </a:p>
          <a:p>
            <a:pPr>
              <a:buFont typeface="Wingdings" pitchFamily="2" charset="2"/>
              <a:buChar char="§"/>
            </a:pPr>
            <a:endParaRPr lang="en-US" sz="1000" dirty="0" smtClean="0">
              <a:latin typeface="+mn-lt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Reason was to create a ‘ship-like environment’; </a:t>
            </a:r>
            <a:r>
              <a:rPr lang="en-US" sz="2000" dirty="0" err="1" smtClean="0">
                <a:solidFill>
                  <a:schemeClr val="accent1"/>
                </a:solidFill>
                <a:latin typeface="+mn-lt"/>
              </a:rPr>
              <a:t>Juldia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Point was considered as it was almost like a ship but not floating! </a:t>
            </a:r>
          </a:p>
          <a:p>
            <a:pPr>
              <a:buFont typeface="Wingdings" pitchFamily="2" charset="2"/>
              <a:buChar char="q"/>
            </a:pPr>
            <a:endParaRPr lang="en-US" sz="1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1962</a:t>
            </a:r>
            <a:r>
              <a:rPr lang="en-US" sz="2000" dirty="0" smtClean="0">
                <a:latin typeface="+mn-lt"/>
              </a:rPr>
              <a:t>: New Academy went into functioning from 3rd Sept.</a:t>
            </a:r>
          </a:p>
          <a:p>
            <a:pPr>
              <a:buFont typeface="Wingdings" pitchFamily="2" charset="2"/>
              <a:buChar char="q"/>
            </a:pPr>
            <a:endParaRPr lang="en-US" sz="1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1960s</a:t>
            </a:r>
            <a:r>
              <a:rPr lang="en-US" sz="2000" dirty="0" smtClean="0">
                <a:latin typeface="+mn-lt"/>
              </a:rPr>
              <a:t>: Experienced Merchant Mariners, trained in British-run institutes like </a:t>
            </a:r>
            <a:r>
              <a:rPr lang="en-GB" sz="2000" dirty="0" smtClean="0">
                <a:latin typeface="+mn-lt"/>
              </a:rPr>
              <a:t>“Conway” &amp; “Worcester” in UK &amp; “</a:t>
            </a:r>
            <a:r>
              <a:rPr lang="en-GB" sz="2000" dirty="0" err="1" smtClean="0">
                <a:latin typeface="+mn-lt"/>
              </a:rPr>
              <a:t>Dufferine</a:t>
            </a:r>
            <a:r>
              <a:rPr lang="en-GB" sz="2000" dirty="0" smtClean="0">
                <a:latin typeface="+mn-lt"/>
              </a:rPr>
              <a:t>” in Bombay (India) and Naval Officers were deployed as faculty members during the initial years.</a:t>
            </a:r>
          </a:p>
          <a:p>
            <a:pPr>
              <a:buFont typeface="Wingdings" pitchFamily="2" charset="2"/>
              <a:buChar char="q"/>
            </a:pPr>
            <a:endParaRPr lang="en-GB" sz="1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1972</a:t>
            </a:r>
            <a:r>
              <a:rPr lang="en-GB" sz="2000" dirty="0" smtClean="0">
                <a:latin typeface="+mn-lt"/>
              </a:rPr>
              <a:t>: However, after liberation in 1971, the Academy was re-established as Bangladesh Marine Academy (BMA) with Merchant Mariners as the Faculty Members.</a:t>
            </a:r>
            <a:endParaRPr lang="en-US" sz="2000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C25EE3DC-D2E6-4A99-A2AC-3DAAF4BAF3E2}" type="slidenum">
              <a:rPr lang="en-US" smtClean="0"/>
              <a:pPr algn="l">
                <a:defRPr/>
              </a:pPr>
              <a:t>7</a:t>
            </a:fld>
            <a:r>
              <a:rPr lang="en-US" dirty="0" smtClean="0"/>
              <a:t>/40</a:t>
            </a:r>
            <a:endParaRPr lang="en-US" dirty="0"/>
          </a:p>
        </p:txBody>
      </p:sp>
      <p:pic>
        <p:nvPicPr>
          <p:cNvPr id="15363" name="Picture 15" descr="secluded beach in U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821386"/>
            <a:ext cx="9145588" cy="3200140"/>
          </a:xfrm>
          <a:noFill/>
        </p:spPr>
      </p:pic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5588" cy="4360815"/>
          </a:xfrm>
        </p:spPr>
        <p:txBody>
          <a:bodyPr/>
          <a:lstStyle/>
          <a:p>
            <a:pPr algn="ctr">
              <a:defRPr/>
            </a:pPr>
            <a:r>
              <a:rPr lang="en-US" sz="2000" dirty="0" smtClean="0">
                <a:latin typeface="Myriad Roman" pitchFamily="34" charset="0"/>
              </a:rPr>
              <a:t/>
            </a:r>
            <a:br>
              <a:rPr lang="en-US" sz="2000" dirty="0" smtClean="0">
                <a:latin typeface="Myriad Roman" pitchFamily="34" charset="0"/>
              </a:rPr>
            </a:br>
            <a:r>
              <a:rPr lang="en-US" sz="2000" dirty="0" smtClean="0">
                <a:latin typeface="Myriad Roman" pitchFamily="34" charset="0"/>
              </a:rPr>
              <a:t/>
            </a:r>
            <a:br>
              <a:rPr lang="en-US" sz="2000" dirty="0" smtClean="0">
                <a:latin typeface="Myriad Roman" pitchFamily="34" charset="0"/>
              </a:rPr>
            </a:br>
            <a:r>
              <a:rPr lang="en-US" sz="2000" dirty="0" smtClean="0">
                <a:latin typeface="Myriad Roman" pitchFamily="34" charset="0"/>
              </a:rPr>
              <a:t/>
            </a:r>
            <a:br>
              <a:rPr lang="en-US" sz="2000" dirty="0" smtClean="0">
                <a:latin typeface="Myriad Roman" pitchFamily="34" charset="0"/>
              </a:rPr>
            </a:br>
            <a:r>
              <a:rPr lang="en-US" sz="2000" dirty="0" smtClean="0">
                <a:latin typeface="Myriad Roman" pitchFamily="34" charset="0"/>
              </a:rPr>
              <a:t/>
            </a:r>
            <a:br>
              <a:rPr lang="en-US" sz="2000" dirty="0" smtClean="0">
                <a:latin typeface="Myriad Roman" pitchFamily="34" charset="0"/>
              </a:rPr>
            </a:br>
            <a:r>
              <a:rPr lang="en-US" sz="2000" dirty="0" smtClean="0">
                <a:latin typeface="Myriad Roman" pitchFamily="34" charset="0"/>
              </a:rPr>
              <a:t>Bangladesh Government - Ministry of Shipping</a:t>
            </a:r>
            <a:r>
              <a:rPr lang="en-US" dirty="0" smtClean="0">
                <a:latin typeface="Myriad Roman" pitchFamily="34" charset="0"/>
              </a:rPr>
              <a:t/>
            </a:r>
            <a:br>
              <a:rPr lang="en-US" dirty="0" smtClean="0">
                <a:latin typeface="Myriad Roman" pitchFamily="34" charset="0"/>
              </a:rPr>
            </a:br>
            <a:r>
              <a:rPr lang="en-US" sz="800" dirty="0" smtClean="0">
                <a:latin typeface="Myriad Roman" pitchFamily="34" charset="0"/>
              </a:rPr>
              <a:t/>
            </a:r>
            <a:br>
              <a:rPr lang="en-US" sz="800" dirty="0" smtClean="0">
                <a:latin typeface="Myriad Roman" pitchFamily="34" charset="0"/>
              </a:rPr>
            </a:br>
            <a:r>
              <a:rPr lang="en-US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Bangladesh Marine Academy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Roman" pitchFamily="34" charset="0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Roman" pitchFamily="34" charset="0"/>
              </a:rPr>
            </a:br>
            <a:r>
              <a:rPr lang="en-US" sz="2000" i="1" dirty="0" smtClean="0">
                <a:latin typeface="Myriad Roman" pitchFamily="34" charset="0"/>
              </a:rPr>
              <a:t>A branch of World Maritime University, Sweden</a:t>
            </a:r>
            <a:br>
              <a:rPr lang="en-US" sz="2000" i="1" dirty="0" smtClean="0">
                <a:latin typeface="Myriad Roman" pitchFamily="34" charset="0"/>
              </a:rPr>
            </a:br>
            <a:r>
              <a:rPr lang="en-US" sz="2000" i="1" dirty="0" smtClean="0">
                <a:latin typeface="Myriad Roman" pitchFamily="34" charset="0"/>
              </a:rPr>
              <a:t/>
            </a:r>
            <a:br>
              <a:rPr lang="en-US" sz="2000" i="1" dirty="0" smtClean="0">
                <a:latin typeface="Myriad Roman" pitchFamily="34" charset="0"/>
              </a:rPr>
            </a:br>
            <a:r>
              <a:rPr lang="en-US" sz="2000" i="1" dirty="0" smtClean="0">
                <a:solidFill>
                  <a:srgbClr val="FF6600"/>
                </a:solidFill>
                <a:latin typeface="Myriad Roman" pitchFamily="34" charset="0"/>
              </a:rPr>
              <a:t/>
            </a:r>
            <a:br>
              <a:rPr lang="en-US" sz="2000" i="1" dirty="0" smtClean="0">
                <a:solidFill>
                  <a:srgbClr val="FF6600"/>
                </a:solidFill>
                <a:latin typeface="Myriad Roman" pitchFamily="34" charset="0"/>
              </a:rPr>
            </a:br>
            <a:r>
              <a:rPr lang="en-US" i="1" dirty="0" smtClean="0">
                <a:solidFill>
                  <a:srgbClr val="FF6600"/>
                </a:solidFill>
                <a:latin typeface="Arial Narrow" pitchFamily="34" charset="0"/>
              </a:rPr>
              <a:t> </a:t>
            </a:r>
            <a:br>
              <a:rPr lang="en-US" i="1" dirty="0" smtClean="0">
                <a:solidFill>
                  <a:srgbClr val="FF6600"/>
                </a:solidFill>
                <a:latin typeface="Arial Narrow" pitchFamily="34" charset="0"/>
              </a:rPr>
            </a:br>
            <a:endParaRPr lang="en-US" i="1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5365" name="Rectangle 25"/>
          <p:cNvSpPr>
            <a:spLocks noChangeArrowheads="1"/>
          </p:cNvSpPr>
          <p:nvPr/>
        </p:nvSpPr>
        <p:spPr bwMode="auto">
          <a:xfrm>
            <a:off x="4167912" y="3057284"/>
            <a:ext cx="9145588" cy="46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>
            <a:spAutoFit/>
          </a:bodyPr>
          <a:lstStyle/>
          <a:p>
            <a:endParaRPr lang="en-US"/>
          </a:p>
        </p:txBody>
      </p:sp>
      <p:pic>
        <p:nvPicPr>
          <p:cNvPr id="7" name="Picture 6" descr="Marine Academy LOG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0320" y="191386"/>
            <a:ext cx="1222675" cy="1372859"/>
          </a:xfrm>
          <a:prstGeom prst="rect">
            <a:avLst/>
          </a:prstGeom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56E52941-E299-4E6D-A48F-9F970450C7F0}" type="slidenum">
              <a:rPr lang="en-US" smtClean="0"/>
              <a:pPr algn="l">
                <a:defRPr/>
              </a:pPr>
              <a:t>8</a:t>
            </a:fld>
            <a:r>
              <a:rPr lang="en-US" dirty="0" smtClean="0"/>
              <a:t>/40</a:t>
            </a:r>
            <a:endParaRPr lang="en-US" dirty="0"/>
          </a:p>
        </p:txBody>
      </p:sp>
      <p:sp>
        <p:nvSpPr>
          <p:cNvPr id="10864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93" y="1"/>
            <a:ext cx="8231029" cy="68238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Mission</a:t>
            </a:r>
          </a:p>
        </p:txBody>
      </p:sp>
      <p:sp>
        <p:nvSpPr>
          <p:cNvPr id="43012" name="Rectangle 3"/>
          <p:cNvSpPr>
            <a:spLocks noChangeArrowheads="1"/>
          </p:cNvSpPr>
          <p:nvPr/>
        </p:nvSpPr>
        <p:spPr bwMode="auto">
          <a:xfrm>
            <a:off x="0" y="606669"/>
            <a:ext cx="9145588" cy="107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382" tIns="46191" rIns="92382" bIns="46191">
            <a:spAutoFit/>
          </a:bodyPr>
          <a:lstStyle/>
          <a:p>
            <a:pPr algn="ctr"/>
            <a:r>
              <a:rPr lang="en-US" sz="3200" i="1" dirty="0">
                <a:latin typeface="Garamond" pitchFamily="18" charset="0"/>
              </a:rPr>
              <a:t>Developing world-class </a:t>
            </a:r>
            <a:r>
              <a:rPr lang="en-US" sz="3200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Maritime Leaders</a:t>
            </a:r>
            <a:r>
              <a:rPr lang="en-US" sz="32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!</a:t>
            </a:r>
          </a:p>
          <a:p>
            <a:pPr algn="ctr"/>
            <a:endParaRPr lang="en-US" sz="3200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/>
        </p:nvSpPr>
        <p:spPr bwMode="auto">
          <a:xfrm>
            <a:off x="539166" y="1142157"/>
            <a:ext cx="8231029" cy="973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 anchor="ctr"/>
          <a:lstStyle/>
          <a:p>
            <a:pPr algn="ctr" eaLnBrk="1" hangingPunct="1">
              <a:defRPr/>
            </a:pPr>
            <a:r>
              <a:rPr 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Vision</a:t>
            </a:r>
          </a:p>
        </p:txBody>
      </p:sp>
      <p:sp>
        <p:nvSpPr>
          <p:cNvPr id="43014" name="Rectangle 5"/>
          <p:cNvSpPr>
            <a:spLocks noChangeArrowheads="1"/>
          </p:cNvSpPr>
          <p:nvPr/>
        </p:nvSpPr>
        <p:spPr bwMode="auto">
          <a:xfrm>
            <a:off x="563625" y="1965278"/>
            <a:ext cx="8154816" cy="2801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382" tIns="46191" rIns="92382" bIns="46191">
            <a:spAutoFit/>
          </a:bodyPr>
          <a:lstStyle/>
          <a:p>
            <a:pPr algn="ctr"/>
            <a:r>
              <a:rPr lang="en-US" sz="3200" i="1" dirty="0">
                <a:latin typeface="Garamond" pitchFamily="18" charset="0"/>
              </a:rPr>
              <a:t>Emerging as a </a:t>
            </a:r>
            <a:r>
              <a:rPr lang="en-US" sz="3200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leading maritime education, training and research</a:t>
            </a:r>
            <a:r>
              <a:rPr lang="en-US" sz="3200" i="1" dirty="0">
                <a:latin typeface="Garamond" pitchFamily="18" charset="0"/>
              </a:rPr>
              <a:t> facilities provider in the shipping world through continuous innovation and endeavours. </a:t>
            </a:r>
            <a:endParaRPr lang="en-US" sz="3200" i="1" dirty="0" smtClean="0">
              <a:latin typeface="Garamond" pitchFamily="18" charset="0"/>
            </a:endParaRPr>
          </a:p>
          <a:p>
            <a:pPr algn="ctr"/>
            <a:endParaRPr lang="en-US" sz="1600" i="1" dirty="0" smtClean="0">
              <a:latin typeface="Garamond" pitchFamily="18" charset="0"/>
            </a:endParaRPr>
          </a:p>
          <a:p>
            <a:pPr algn="ctr"/>
            <a:r>
              <a:rPr lang="en-US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j-ea"/>
                <a:cs typeface="+mj-cs"/>
              </a:rPr>
              <a:t>Inspiration</a:t>
            </a:r>
          </a:p>
          <a:p>
            <a:pPr algn="ctr"/>
            <a:r>
              <a:rPr lang="en-US" sz="3200" i="1" dirty="0" smtClean="0">
                <a:latin typeface="Garamond" pitchFamily="18" charset="0"/>
              </a:rPr>
              <a:t>It is Allah Who has subjected Sea to you. </a:t>
            </a:r>
            <a:endParaRPr lang="en-US" sz="3200" i="1" dirty="0">
              <a:latin typeface="Garamond" pitchFamily="18" charset="0"/>
            </a:endParaRPr>
          </a:p>
        </p:txBody>
      </p:sp>
      <p:pic>
        <p:nvPicPr>
          <p:cNvPr id="43015" name="Picture 6" descr="Para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59036"/>
            <a:ext cx="9145588" cy="22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 defTabSz="925513"/>
            <a:fld id="{F9336DFC-8E57-4868-9B90-B5949643BAD7}" type="slidenum">
              <a:rPr smtClean="0"/>
              <a:pPr algn="l" defTabSz="925513"/>
              <a:t>9</a:t>
            </a:fld>
            <a:r>
              <a:rPr lang="en-US" dirty="0" smtClean="0"/>
              <a:t>/33</a:t>
            </a:r>
          </a:p>
        </p:txBody>
      </p:sp>
      <p:sp>
        <p:nvSpPr>
          <p:cNvPr id="53257" name="Rectangle 103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1219199"/>
          </a:xfrm>
        </p:spPr>
        <p:txBody>
          <a:bodyPr/>
          <a:lstStyle/>
          <a:p>
            <a:pPr eaLnBrk="1" hangingPunct="1"/>
            <a:r>
              <a:rPr lang="en-US" sz="3200" kern="1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Professional Profile of BMA</a:t>
            </a:r>
            <a:r>
              <a:rPr lang="en-GB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200" b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3252" name="Picture 1028" descr="Untitled-14"/>
          <p:cNvPicPr>
            <a:picLocks noChangeAspect="1" noChangeArrowheads="1"/>
          </p:cNvPicPr>
          <p:nvPr/>
        </p:nvPicPr>
        <p:blipFill>
          <a:blip r:embed="rId3"/>
          <a:srcRect t="-17522" r="13820"/>
          <a:stretch>
            <a:fillRect/>
          </a:stretch>
        </p:blipFill>
        <p:spPr bwMode="auto">
          <a:xfrm>
            <a:off x="1260475" y="598819"/>
            <a:ext cx="7880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Rectangle 1040"/>
          <p:cNvSpPr>
            <a:spLocks noGrp="1" noChangeArrowheads="1"/>
          </p:cNvSpPr>
          <p:nvPr>
            <p:ph type="body" idx="1"/>
          </p:nvPr>
        </p:nvSpPr>
        <p:spPr>
          <a:xfrm>
            <a:off x="1037229" y="1105468"/>
            <a:ext cx="8108359" cy="4926842"/>
          </a:xfrm>
          <a:noFill/>
        </p:spPr>
        <p:txBody>
          <a:bodyPr/>
          <a:lstStyle/>
          <a:p>
            <a:r>
              <a:rPr lang="en-US" sz="1800" b="1" dirty="0" smtClean="0">
                <a:latin typeface="+mn-lt"/>
              </a:rPr>
              <a:t>Current Name                          	</a:t>
            </a:r>
            <a:r>
              <a:rPr lang="en-US" sz="1800" dirty="0" smtClean="0">
                <a:latin typeface="+mn-lt"/>
              </a:rPr>
              <a:t>: Bangladesh Marine Academy (BMA)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1800" b="1" i="1" dirty="0" smtClean="0">
                <a:latin typeface="+mn-lt"/>
              </a:rPr>
              <a:t>Previous name </a:t>
            </a:r>
            <a:r>
              <a:rPr lang="en-US" sz="1800" i="1" dirty="0" smtClean="0">
                <a:latin typeface="+mn-lt"/>
              </a:rPr>
              <a:t>			: Mercantile Marine Academy (1962-1971)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Inspiration			</a:t>
            </a:r>
            <a:r>
              <a:rPr lang="en-US" sz="1800" dirty="0" smtClean="0">
                <a:latin typeface="+mn-lt"/>
              </a:rPr>
              <a:t>: It is Allah who has subjected sea to you.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Excellence			</a:t>
            </a:r>
            <a:r>
              <a:rPr lang="en-US" sz="1800" dirty="0" smtClean="0">
                <a:latin typeface="+mn-lt"/>
              </a:rPr>
              <a:t>: Where the Maritime Leaders are born!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Mission                                   	</a:t>
            </a:r>
            <a:r>
              <a:rPr lang="en-US" sz="1800" dirty="0" smtClean="0">
                <a:latin typeface="+mn-lt"/>
              </a:rPr>
              <a:t>: Developing World-Class Maritime Leaders!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Vision     			</a:t>
            </a:r>
            <a:r>
              <a:rPr lang="en-US" sz="1800" dirty="0" smtClean="0">
                <a:latin typeface="+mn-lt"/>
              </a:rPr>
              <a:t>: Emerging as a leading MET &amp; Research  	 			                    facilities provider in the shipping world through  </a:t>
            </a:r>
          </a:p>
          <a:p>
            <a:pPr>
              <a:buNone/>
            </a:pPr>
            <a:r>
              <a:rPr lang="en-US" sz="1800" dirty="0" smtClean="0">
                <a:latin typeface="+mn-lt"/>
              </a:rPr>
              <a:t> 				   	  continuous innovation and endeavors.</a:t>
            </a:r>
          </a:p>
          <a:p>
            <a:pPr>
              <a:buNone/>
            </a:pPr>
            <a:endParaRPr lang="en-US" sz="1000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Type  				</a:t>
            </a:r>
            <a:r>
              <a:rPr lang="en-US" sz="1800" dirty="0" smtClean="0">
                <a:latin typeface="+mn-lt"/>
              </a:rPr>
              <a:t>: Full Government Institution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Administrative Organization             	</a:t>
            </a:r>
            <a:r>
              <a:rPr lang="en-US" sz="1800" dirty="0" smtClean="0">
                <a:latin typeface="+mn-lt"/>
              </a:rPr>
              <a:t>: Ministry of shipping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Monitoring (Academic) Organization	</a:t>
            </a:r>
            <a:r>
              <a:rPr lang="en-US" sz="1800" dirty="0" smtClean="0">
                <a:latin typeface="+mn-lt"/>
              </a:rPr>
              <a:t>: Department of Shipping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Bachelor Degree from </a:t>
            </a:r>
            <a:r>
              <a:rPr lang="en-US" sz="1800" dirty="0" smtClean="0">
                <a:latin typeface="+mn-lt"/>
              </a:rPr>
              <a:t>		: BSMR Maritime University, Bangladesh</a:t>
            </a:r>
          </a:p>
          <a:p>
            <a:pPr marL="457200" eaLnBrk="1" hangingPunct="1">
              <a:spcBef>
                <a:spcPts val="600"/>
              </a:spcBef>
              <a:buFont typeface="Wingdings" pitchFamily="2" charset="2"/>
              <a:buChar char="q"/>
            </a:pPr>
            <a:endParaRPr lang="en-US" sz="1800" dirty="0" smtClean="0">
              <a:latin typeface="+mn-lt"/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2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2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2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2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326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326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326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4" grpId="0" build="p" autoUpdateAnimBg="0" advAuto="0"/>
    </p:bldLst>
  </p:timing>
</p:sld>
</file>

<file path=ppt/theme/theme1.xml><?xml version="1.0" encoding="utf-8"?>
<a:theme xmlns:a="http://schemas.openxmlformats.org/drawingml/2006/main" name="m62-shipping">
  <a:themeElements>
    <a:clrScheme name="m62-shipping 14">
      <a:dk1>
        <a:srgbClr val="1C1C1C"/>
      </a:dk1>
      <a:lt1>
        <a:srgbClr val="FFFFFF"/>
      </a:lt1>
      <a:dk2>
        <a:srgbClr val="FFFFFF"/>
      </a:dk2>
      <a:lt2>
        <a:srgbClr val="808080"/>
      </a:lt2>
      <a:accent1>
        <a:srgbClr val="0C4368"/>
      </a:accent1>
      <a:accent2>
        <a:srgbClr val="AABFE0"/>
      </a:accent2>
      <a:accent3>
        <a:srgbClr val="FFFFFF"/>
      </a:accent3>
      <a:accent4>
        <a:srgbClr val="161616"/>
      </a:accent4>
      <a:accent5>
        <a:srgbClr val="AAB0B9"/>
      </a:accent5>
      <a:accent6>
        <a:srgbClr val="9AADCB"/>
      </a:accent6>
      <a:hlink>
        <a:srgbClr val="000F31"/>
      </a:hlink>
      <a:folHlink>
        <a:srgbClr val="FF3753"/>
      </a:folHlink>
    </a:clrScheme>
    <a:fontScheme name="m62-shipping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255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255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m62-shipp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shipp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shipp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shipp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shipp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shipp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shipp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shipp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shipp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shipp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shipp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shipp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shipping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C4368"/>
        </a:accent1>
        <a:accent2>
          <a:srgbClr val="AABFE0"/>
        </a:accent2>
        <a:accent3>
          <a:srgbClr val="FFFFFF"/>
        </a:accent3>
        <a:accent4>
          <a:srgbClr val="000000"/>
        </a:accent4>
        <a:accent5>
          <a:srgbClr val="AAB0B9"/>
        </a:accent5>
        <a:accent6>
          <a:srgbClr val="9AADCB"/>
        </a:accent6>
        <a:hlink>
          <a:srgbClr val="000F31"/>
        </a:hlink>
        <a:folHlink>
          <a:srgbClr val="FF37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shipping 14">
        <a:dk1>
          <a:srgbClr val="1C1C1C"/>
        </a:dk1>
        <a:lt1>
          <a:srgbClr val="FFFFFF"/>
        </a:lt1>
        <a:dk2>
          <a:srgbClr val="FFFFFF"/>
        </a:dk2>
        <a:lt2>
          <a:srgbClr val="808080"/>
        </a:lt2>
        <a:accent1>
          <a:srgbClr val="0C4368"/>
        </a:accent1>
        <a:accent2>
          <a:srgbClr val="AABFE0"/>
        </a:accent2>
        <a:accent3>
          <a:srgbClr val="FFFFFF"/>
        </a:accent3>
        <a:accent4>
          <a:srgbClr val="161616"/>
        </a:accent4>
        <a:accent5>
          <a:srgbClr val="AAB0B9"/>
        </a:accent5>
        <a:accent6>
          <a:srgbClr val="9AADCB"/>
        </a:accent6>
        <a:hlink>
          <a:srgbClr val="000F31"/>
        </a:hlink>
        <a:folHlink>
          <a:srgbClr val="FF375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t’s not the design of your template">
  <a:themeElements>
    <a:clrScheme name="1_It’s not the design of your templat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135971"/>
      </a:hlink>
      <a:folHlink>
        <a:srgbClr val="99CC00"/>
      </a:folHlink>
    </a:clrScheme>
    <a:fontScheme name="1_It’s not the design of your template">
      <a:majorFont>
        <a:latin typeface="Neo San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255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255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1_It’s not the design of your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13597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6158</TotalTime>
  <Words>1315</Words>
  <Application>Microsoft Office PowerPoint</Application>
  <PresentationFormat>Custom</PresentationFormat>
  <Paragraphs>338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Arial</vt:lpstr>
      <vt:lpstr>Myriad Roman</vt:lpstr>
      <vt:lpstr>Neo Sans</vt:lpstr>
      <vt:lpstr>Garamond</vt:lpstr>
      <vt:lpstr>Wingdings</vt:lpstr>
      <vt:lpstr>Porky's</vt:lpstr>
      <vt:lpstr>Arial Black</vt:lpstr>
      <vt:lpstr>Pristina</vt:lpstr>
      <vt:lpstr>Arial Narrow</vt:lpstr>
      <vt:lpstr>m62-shipping</vt:lpstr>
      <vt:lpstr>1_It’s not the design of your template</vt:lpstr>
      <vt:lpstr>Tolani Maritime Institute</vt:lpstr>
      <vt:lpstr>PowerPoint Presentation</vt:lpstr>
      <vt:lpstr>Glimpse of Human Maritime History </vt:lpstr>
      <vt:lpstr>Bangladesh – truly a Maritime Country! 1/2</vt:lpstr>
      <vt:lpstr>Bangladesh – truly a Maritime Country! 2/2</vt:lpstr>
      <vt:lpstr>Journey begins…  </vt:lpstr>
      <vt:lpstr>    Bangladesh Government - Ministry of Shipping  Bangladesh Marine Academy A branch of World Maritime University, Sweden     </vt:lpstr>
      <vt:lpstr>Mission</vt:lpstr>
      <vt:lpstr>Professional Profile of BMA </vt:lpstr>
      <vt:lpstr>Welcome aboard – Academy Campus www.macademy.gov.bd</vt:lpstr>
      <vt:lpstr>Admin &amp; Academic Block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International Standing of BMA </vt:lpstr>
      <vt:lpstr>BMA: Pre-Sea Training</vt:lpstr>
      <vt:lpstr>BMA: Post-Sea Training  </vt:lpstr>
      <vt:lpstr>BMA: Post-Sea Courses  </vt:lpstr>
      <vt:lpstr>PowerPoint Presentation</vt:lpstr>
      <vt:lpstr>BMA MET: Keeping pace with STCW</vt:lpstr>
      <vt:lpstr>Cadet Training: Keeping pace with time</vt:lpstr>
      <vt:lpstr>BMA: Consultancy Services</vt:lpstr>
      <vt:lpstr>Strategic Vision Plan: 2014-2020</vt:lpstr>
      <vt:lpstr>Professional Profile of a BMA Cadet</vt:lpstr>
      <vt:lpstr>Evaluation of a BMA Cadet Smart &amp; useful citizens of Bangladesh </vt:lpstr>
      <vt:lpstr>BMA Cadets At 4 corners of the Globe!</vt:lpstr>
      <vt:lpstr>New Endeavours</vt:lpstr>
      <vt:lpstr>New Endeavours</vt:lpstr>
      <vt:lpstr>Our Academy – Our Pride!</vt:lpstr>
      <vt:lpstr>PowerPoint Presentation</vt:lpstr>
    </vt:vector>
  </TitlesOfParts>
  <Company>RipplesINFO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MLC 2006 highlights</dc:title>
  <dc:creator>Sajid Hussain</dc:creator>
  <cp:lastModifiedBy>ASUS</cp:lastModifiedBy>
  <cp:revision>542</cp:revision>
  <dcterms:created xsi:type="dcterms:W3CDTF">2009-10-15T11:35:51Z</dcterms:created>
  <dcterms:modified xsi:type="dcterms:W3CDTF">2019-03-02T05:29:18Z</dcterms:modified>
</cp:coreProperties>
</file>