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4"/>
    <p:sldMasterId id="2147483688" r:id="rId5"/>
    <p:sldMasterId id="2147483703" r:id="rId6"/>
  </p:sldMasterIdLst>
  <p:notesMasterIdLst>
    <p:notesMasterId r:id="rId87"/>
  </p:notesMasterIdLst>
  <p:handoutMasterIdLst>
    <p:handoutMasterId r:id="rId88"/>
  </p:handoutMasterIdLst>
  <p:sldIdLst>
    <p:sldId id="392" r:id="rId7"/>
    <p:sldId id="393" r:id="rId8"/>
    <p:sldId id="394" r:id="rId9"/>
    <p:sldId id="395" r:id="rId10"/>
    <p:sldId id="396" r:id="rId11"/>
    <p:sldId id="397" r:id="rId12"/>
    <p:sldId id="398" r:id="rId13"/>
    <p:sldId id="399" r:id="rId14"/>
    <p:sldId id="400" r:id="rId15"/>
    <p:sldId id="401" r:id="rId16"/>
    <p:sldId id="402" r:id="rId17"/>
    <p:sldId id="403" r:id="rId18"/>
    <p:sldId id="404" r:id="rId19"/>
    <p:sldId id="405" r:id="rId20"/>
    <p:sldId id="406" r:id="rId21"/>
    <p:sldId id="407" r:id="rId22"/>
    <p:sldId id="408" r:id="rId23"/>
    <p:sldId id="409" r:id="rId24"/>
    <p:sldId id="328" r:id="rId25"/>
    <p:sldId id="323" r:id="rId26"/>
    <p:sldId id="324" r:id="rId27"/>
    <p:sldId id="325" r:id="rId28"/>
    <p:sldId id="326" r:id="rId29"/>
    <p:sldId id="327" r:id="rId30"/>
    <p:sldId id="312" r:id="rId31"/>
    <p:sldId id="315" r:id="rId32"/>
    <p:sldId id="386" r:id="rId33"/>
    <p:sldId id="387" r:id="rId34"/>
    <p:sldId id="388" r:id="rId35"/>
    <p:sldId id="389" r:id="rId36"/>
    <p:sldId id="390" r:id="rId37"/>
    <p:sldId id="422" r:id="rId38"/>
    <p:sldId id="391" r:id="rId39"/>
    <p:sldId id="385" r:id="rId40"/>
    <p:sldId id="301" r:id="rId41"/>
    <p:sldId id="302" r:id="rId42"/>
    <p:sldId id="304" r:id="rId43"/>
    <p:sldId id="305" r:id="rId44"/>
    <p:sldId id="306" r:id="rId45"/>
    <p:sldId id="307" r:id="rId46"/>
    <p:sldId id="308" r:id="rId47"/>
    <p:sldId id="309" r:id="rId48"/>
    <p:sldId id="310" r:id="rId49"/>
    <p:sldId id="311" r:id="rId50"/>
    <p:sldId id="410" r:id="rId51"/>
    <p:sldId id="413" r:id="rId52"/>
    <p:sldId id="414" r:id="rId53"/>
    <p:sldId id="415" r:id="rId54"/>
    <p:sldId id="416" r:id="rId55"/>
    <p:sldId id="411" r:id="rId56"/>
    <p:sldId id="376" r:id="rId57"/>
    <p:sldId id="418" r:id="rId58"/>
    <p:sldId id="419" r:id="rId59"/>
    <p:sldId id="421" r:id="rId60"/>
    <p:sldId id="435" r:id="rId61"/>
    <p:sldId id="380" r:id="rId62"/>
    <p:sldId id="424" r:id="rId63"/>
    <p:sldId id="423" r:id="rId64"/>
    <p:sldId id="428" r:id="rId65"/>
    <p:sldId id="429" r:id="rId66"/>
    <p:sldId id="430" r:id="rId67"/>
    <p:sldId id="431" r:id="rId68"/>
    <p:sldId id="432" r:id="rId69"/>
    <p:sldId id="433" r:id="rId70"/>
    <p:sldId id="434" r:id="rId71"/>
    <p:sldId id="436" r:id="rId72"/>
    <p:sldId id="425" r:id="rId73"/>
    <p:sldId id="427" r:id="rId74"/>
    <p:sldId id="331" r:id="rId75"/>
    <p:sldId id="336" r:id="rId76"/>
    <p:sldId id="364" r:id="rId77"/>
    <p:sldId id="365" r:id="rId78"/>
    <p:sldId id="366" r:id="rId79"/>
    <p:sldId id="314" r:id="rId80"/>
    <p:sldId id="375" r:id="rId81"/>
    <p:sldId id="378" r:id="rId82"/>
    <p:sldId id="383" r:id="rId83"/>
    <p:sldId id="320" r:id="rId84"/>
    <p:sldId id="321" r:id="rId85"/>
    <p:sldId id="437" r:id="rId86"/>
  </p:sldIdLst>
  <p:sldSz cx="9144000" cy="6858000" type="screen4x3"/>
  <p:notesSz cx="6754813" cy="9842500"/>
  <p:defaultTextStyle>
    <a:defPPr>
      <a:defRPr lang="en-US"/>
    </a:defPPr>
    <a:lvl1pPr algn="l" rtl="0" eaLnBrk="0" fontAlgn="base" hangingPunct="0">
      <a:spcBef>
        <a:spcPct val="0"/>
      </a:spcBef>
      <a:spcAft>
        <a:spcPct val="0"/>
      </a:spcAft>
      <a:defRPr sz="2400" kern="1200">
        <a:solidFill>
          <a:schemeClr val="tx1"/>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8165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75" d="100"/>
          <a:sy n="75" d="100"/>
        </p:scale>
        <p:origin x="-1224" y="-96"/>
      </p:cViewPr>
      <p:guideLst>
        <p:guide orient="horz" pos="2160"/>
        <p:guide pos="2880"/>
      </p:guideLst>
    </p:cSldViewPr>
  </p:slideViewPr>
  <p:notesTextViewPr>
    <p:cViewPr>
      <p:scale>
        <a:sx n="1" d="1"/>
        <a:sy n="1" d="1"/>
      </p:scale>
      <p:origin x="0" y="0"/>
    </p:cViewPr>
  </p:notesTextViewPr>
  <p:sorterViewPr>
    <p:cViewPr>
      <p:scale>
        <a:sx n="60" d="100"/>
        <a:sy n="60" d="100"/>
      </p:scale>
      <p:origin x="0" y="4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slide" Target="slides/slide57.xml"/><Relationship Id="rId68" Type="http://schemas.openxmlformats.org/officeDocument/2006/relationships/slide" Target="slides/slide62.xml"/><Relationship Id="rId76" Type="http://schemas.openxmlformats.org/officeDocument/2006/relationships/slide" Target="slides/slide70.xml"/><Relationship Id="rId84" Type="http://schemas.openxmlformats.org/officeDocument/2006/relationships/slide" Target="slides/slide78.xml"/><Relationship Id="rId89" Type="http://schemas.openxmlformats.org/officeDocument/2006/relationships/presProps" Target="presProps.xml"/><Relationship Id="rId7" Type="http://schemas.openxmlformats.org/officeDocument/2006/relationships/slide" Target="slides/slide1.xml"/><Relationship Id="rId71" Type="http://schemas.openxmlformats.org/officeDocument/2006/relationships/slide" Target="slides/slide65.xml"/><Relationship Id="rId92"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slide" Target="slides/slide60.xml"/><Relationship Id="rId74" Type="http://schemas.openxmlformats.org/officeDocument/2006/relationships/slide" Target="slides/slide68.xml"/><Relationship Id="rId79" Type="http://schemas.openxmlformats.org/officeDocument/2006/relationships/slide" Target="slides/slide73.xml"/><Relationship Id="rId87" Type="http://schemas.openxmlformats.org/officeDocument/2006/relationships/notesMaster" Target="notesMasters/notesMaster1.xml"/><Relationship Id="rId5" Type="http://schemas.openxmlformats.org/officeDocument/2006/relationships/slideMaster" Target="slideMasters/slideMaster2.xml"/><Relationship Id="rId61" Type="http://schemas.openxmlformats.org/officeDocument/2006/relationships/slide" Target="slides/slide55.xml"/><Relationship Id="rId82" Type="http://schemas.openxmlformats.org/officeDocument/2006/relationships/slide" Target="slides/slide76.xml"/><Relationship Id="rId90" Type="http://schemas.openxmlformats.org/officeDocument/2006/relationships/viewProps" Target="viewProps.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slide" Target="slides/slide63.xml"/><Relationship Id="rId77" Type="http://schemas.openxmlformats.org/officeDocument/2006/relationships/slide" Target="slides/slide71.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80" Type="http://schemas.openxmlformats.org/officeDocument/2006/relationships/slide" Target="slides/slide74.xml"/><Relationship Id="rId85" Type="http://schemas.openxmlformats.org/officeDocument/2006/relationships/slide" Target="slides/slide79.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slide" Target="slides/slide69.xml"/><Relationship Id="rId83" Type="http://schemas.openxmlformats.org/officeDocument/2006/relationships/slide" Target="slides/slide77.xml"/><Relationship Id="rId88" Type="http://schemas.openxmlformats.org/officeDocument/2006/relationships/handoutMaster" Target="handoutMasters/handoutMaster1.xml"/><Relationship Id="rId9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slide" Target="slides/slide67.xml"/><Relationship Id="rId78" Type="http://schemas.openxmlformats.org/officeDocument/2006/relationships/slide" Target="slides/slide72.xml"/><Relationship Id="rId81" Type="http://schemas.openxmlformats.org/officeDocument/2006/relationships/slide" Target="slides/slide75.xml"/><Relationship Id="rId86" Type="http://schemas.openxmlformats.org/officeDocument/2006/relationships/slide" Target="slides/slide80.xml"/><Relationship Id="rId4" Type="http://schemas.openxmlformats.org/officeDocument/2006/relationships/slideMaster" Target="slideMasters/slideMaster1.xml"/><Relationship Id="rId9" Type="http://schemas.openxmlformats.org/officeDocument/2006/relationships/slide" Target="slides/slide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xPr>
        <a:bodyPr/>
        <a:lstStyle/>
        <a:p>
          <a:pPr>
            <a:defRPr sz="1600" b="0"/>
          </a:pPr>
          <a:endParaRPr lang="en-US"/>
        </a:p>
      </c:txPr>
    </c:title>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'Tabell (2)'!$U$18</c:f>
              <c:strCache>
                <c:ptCount val="1"/>
                <c:pt idx="0">
                  <c:v>Cat fines (ppm)</c:v>
                </c:pt>
              </c:strCache>
            </c:strRef>
          </c:tx>
          <c:spPr>
            <a:solidFill>
              <a:schemeClr val="tx1">
                <a:lumMod val="50000"/>
                <a:lumOff val="50000"/>
              </a:schemeClr>
            </a:solidFill>
          </c:spPr>
          <c:invertIfNegative val="0"/>
          <c:cat>
            <c:strRef>
              <c:f>'Tabell (2)'!$V$17:$X$17</c:f>
              <c:strCache>
                <c:ptCount val="3"/>
                <c:pt idx="0">
                  <c:v>Waste fuel oil feed</c:v>
                </c:pt>
                <c:pt idx="1">
                  <c:v>Fuel oil after one pass through PureDry</c:v>
                </c:pt>
                <c:pt idx="2">
                  <c:v>Fuel oil after two passes through PureDry</c:v>
                </c:pt>
              </c:strCache>
            </c:strRef>
          </c:cat>
          <c:val>
            <c:numRef>
              <c:f>'Tabell (2)'!$V$18:$X$18</c:f>
              <c:numCache>
                <c:formatCode>General</c:formatCode>
                <c:ptCount val="3"/>
                <c:pt idx="0">
                  <c:v>829</c:v>
                </c:pt>
                <c:pt idx="1">
                  <c:v>126</c:v>
                </c:pt>
                <c:pt idx="2">
                  <c:v>23</c:v>
                </c:pt>
              </c:numCache>
            </c:numRef>
          </c:val>
        </c:ser>
        <c:dLbls>
          <c:showLegendKey val="0"/>
          <c:showVal val="0"/>
          <c:showCatName val="0"/>
          <c:showSerName val="0"/>
          <c:showPercent val="0"/>
          <c:showBubbleSize val="0"/>
        </c:dLbls>
        <c:gapWidth val="150"/>
        <c:shape val="box"/>
        <c:axId val="140433280"/>
        <c:axId val="140434816"/>
        <c:axId val="0"/>
      </c:bar3DChart>
      <c:catAx>
        <c:axId val="140433280"/>
        <c:scaling>
          <c:orientation val="minMax"/>
        </c:scaling>
        <c:delete val="0"/>
        <c:axPos val="b"/>
        <c:numFmt formatCode="General" sourceLinked="0"/>
        <c:majorTickMark val="out"/>
        <c:minorTickMark val="none"/>
        <c:tickLblPos val="nextTo"/>
        <c:crossAx val="140434816"/>
        <c:crosses val="autoZero"/>
        <c:auto val="1"/>
        <c:lblAlgn val="ctr"/>
        <c:lblOffset val="100"/>
        <c:noMultiLvlLbl val="0"/>
      </c:catAx>
      <c:valAx>
        <c:axId val="140434816"/>
        <c:scaling>
          <c:orientation val="minMax"/>
        </c:scaling>
        <c:delete val="0"/>
        <c:axPos val="l"/>
        <c:majorGridlines/>
        <c:numFmt formatCode="General" sourceLinked="1"/>
        <c:majorTickMark val="out"/>
        <c:minorTickMark val="none"/>
        <c:tickLblPos val="nextTo"/>
        <c:crossAx val="140433280"/>
        <c:crosses val="autoZero"/>
        <c:crossBetween val="between"/>
      </c:valAx>
    </c:plotArea>
    <c:plotVisOnly val="1"/>
    <c:dispBlanksAs val="gap"/>
    <c:showDLblsOverMax val="0"/>
  </c:chart>
  <c:spPr>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b="0"/>
            </a:pPr>
            <a:r>
              <a:rPr lang="en-US" sz="1600"/>
              <a:t>Composition of Super Dry Solids</a:t>
            </a:r>
          </a:p>
        </c:rich>
      </c:tx>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'Tabell (2)'!$V$41</c:f>
              <c:strCache>
                <c:ptCount val="1"/>
                <c:pt idx="0">
                  <c:v>Super Dry Sludge</c:v>
                </c:pt>
              </c:strCache>
            </c:strRef>
          </c:tx>
          <c:dPt>
            <c:idx val="2"/>
            <c:bubble3D val="0"/>
            <c:spPr>
              <a:solidFill>
                <a:schemeClr val="tx1">
                  <a:lumMod val="50000"/>
                  <a:lumOff val="50000"/>
                </a:schemeClr>
              </a:solidFill>
            </c:spPr>
          </c:dPt>
          <c:dPt>
            <c:idx val="3"/>
            <c:bubble3D val="0"/>
            <c:spPr>
              <a:solidFill>
                <a:schemeClr val="bg2">
                  <a:lumMod val="75000"/>
                </a:schemeClr>
              </a:solidFill>
            </c:spPr>
          </c:dPt>
          <c:cat>
            <c:strRef>
              <c:f>'Tabell (2)'!$U$42:$U$45</c:f>
              <c:strCache>
                <c:ptCount val="4"/>
                <c:pt idx="0">
                  <c:v>Water*  11%</c:v>
                </c:pt>
                <c:pt idx="1">
                  <c:v>Asphaltenes* 54%</c:v>
                </c:pt>
                <c:pt idx="2">
                  <c:v>Cat fines 7%</c:v>
                </c:pt>
                <c:pt idx="3">
                  <c:v>Other solids 28%</c:v>
                </c:pt>
              </c:strCache>
            </c:strRef>
          </c:cat>
          <c:val>
            <c:numRef>
              <c:f>'Tabell (2)'!$V$42:$V$45</c:f>
              <c:numCache>
                <c:formatCode>General</c:formatCode>
                <c:ptCount val="4"/>
                <c:pt idx="0">
                  <c:v>11</c:v>
                </c:pt>
                <c:pt idx="1">
                  <c:v>54</c:v>
                </c:pt>
                <c:pt idx="2">
                  <c:v>6.7</c:v>
                </c:pt>
                <c:pt idx="3">
                  <c:v>28.3</c:v>
                </c:pt>
              </c:numCache>
            </c:numRef>
          </c:val>
        </c:ser>
        <c:dLbls>
          <c:showLegendKey val="0"/>
          <c:showVal val="0"/>
          <c:showCatName val="0"/>
          <c:showSerName val="0"/>
          <c:showPercent val="0"/>
          <c:showBubbleSize val="0"/>
          <c:showLeaderLines val="1"/>
        </c:dLbls>
      </c:pie3DChart>
    </c:plotArea>
    <c:legend>
      <c:legendPos val="r"/>
      <c:layout>
        <c:manualLayout>
          <c:xMode val="edge"/>
          <c:yMode val="edge"/>
          <c:x val="0.67032786382129284"/>
          <c:y val="0.20688473751903791"/>
          <c:w val="0.32967213617870744"/>
          <c:h val="0.64590173867301315"/>
        </c:manualLayout>
      </c:layout>
      <c:overlay val="0"/>
    </c:legend>
    <c:plotVisOnly val="1"/>
    <c:dispBlanksAs val="zero"/>
    <c:showDLblsOverMax val="0"/>
  </c:chart>
  <c:spPr>
    <a:ln>
      <a:noFill/>
    </a:ln>
  </c:sp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5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257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noProof="1" smtClean="0">
                <a:latin typeface="Times New Roman" pitchFamily="18" charset="0"/>
              </a:defRPr>
            </a:lvl1pPr>
          </a:lstStyle>
          <a:p>
            <a:pPr>
              <a:defRPr/>
            </a:pPr>
            <a:endParaRPr lang="en-US"/>
          </a:p>
        </p:txBody>
      </p:sp>
      <p:sp>
        <p:nvSpPr>
          <p:cNvPr id="4099" name="Rectangle 3"/>
          <p:cNvSpPr>
            <a:spLocks noGrp="1" noChangeArrowheads="1"/>
          </p:cNvSpPr>
          <p:nvPr>
            <p:ph type="dt" sz="quarter" idx="1"/>
          </p:nvPr>
        </p:nvSpPr>
        <p:spPr bwMode="auto">
          <a:xfrm>
            <a:off x="3829050" y="0"/>
            <a:ext cx="29257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Times New Roman" pitchFamily="18" charset="0"/>
              </a:defRPr>
            </a:lvl1pPr>
          </a:lstStyle>
          <a:p>
            <a:pPr>
              <a:defRPr/>
            </a:pPr>
            <a:fld id="{77C64AD8-8579-4E2D-969C-D0054FC831CB}" type="datetime1">
              <a:rPr lang="sv-SE"/>
              <a:pPr>
                <a:defRPr/>
              </a:pPr>
              <a:t>2015-02-26</a:t>
            </a:fld>
            <a:endParaRPr lang="sv-SE" noProof="1"/>
          </a:p>
        </p:txBody>
      </p:sp>
      <p:sp>
        <p:nvSpPr>
          <p:cNvPr id="4100" name="Rectangle 4"/>
          <p:cNvSpPr>
            <a:spLocks noGrp="1" noChangeArrowheads="1"/>
          </p:cNvSpPr>
          <p:nvPr>
            <p:ph type="ftr" sz="quarter" idx="2"/>
          </p:nvPr>
        </p:nvSpPr>
        <p:spPr bwMode="auto">
          <a:xfrm>
            <a:off x="0" y="9350375"/>
            <a:ext cx="29257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noProof="1" smtClean="0">
                <a:latin typeface="Times New Roman" pitchFamily="18" charset="0"/>
              </a:defRPr>
            </a:lvl1pPr>
          </a:lstStyle>
          <a:p>
            <a:pPr>
              <a:defRPr/>
            </a:pPr>
            <a:r>
              <a:t>© Alfa Laval</a:t>
            </a:r>
            <a:endParaRPr lang="en-US"/>
          </a:p>
        </p:txBody>
      </p:sp>
      <p:sp>
        <p:nvSpPr>
          <p:cNvPr id="4101" name="Rectangle 5"/>
          <p:cNvSpPr>
            <a:spLocks noGrp="1" noChangeArrowheads="1"/>
          </p:cNvSpPr>
          <p:nvPr>
            <p:ph type="sldNum" sz="quarter" idx="3"/>
          </p:nvPr>
        </p:nvSpPr>
        <p:spPr bwMode="auto">
          <a:xfrm>
            <a:off x="3829050" y="9350375"/>
            <a:ext cx="29257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noProof="1" smtClean="0">
                <a:latin typeface="Times New Roman" pitchFamily="18" charset="0"/>
              </a:defRPr>
            </a:lvl1pPr>
          </a:lstStyle>
          <a:p>
            <a:pPr>
              <a:defRPr/>
            </a:pPr>
            <a:fld id="{1A93AF5E-42A0-4A6E-BB1D-C536E7A3E8E9}" type="slidenum">
              <a:rPr/>
              <a:pPr>
                <a:defRPr/>
              </a:pPr>
              <a:t>‹#›</a:t>
            </a:fld>
            <a:endParaRPr lang="en-US"/>
          </a:p>
        </p:txBody>
      </p:sp>
    </p:spTree>
    <p:extLst>
      <p:ext uri="{BB962C8B-B14F-4D97-AF65-F5344CB8AC3E}">
        <p14:creationId xmlns:p14="http://schemas.microsoft.com/office/powerpoint/2010/main" val="543160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257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noProof="1" smtClean="0">
                <a:latin typeface="Times New Roman" pitchFamily="18" charset="0"/>
              </a:defRPr>
            </a:lvl1pPr>
          </a:lstStyle>
          <a:p>
            <a:pPr>
              <a:defRPr/>
            </a:pPr>
            <a:endParaRPr lang="en-US"/>
          </a:p>
        </p:txBody>
      </p:sp>
      <p:sp>
        <p:nvSpPr>
          <p:cNvPr id="3075" name="Rectangle 3"/>
          <p:cNvSpPr>
            <a:spLocks noGrp="1" noChangeArrowheads="1"/>
          </p:cNvSpPr>
          <p:nvPr>
            <p:ph type="dt" idx="1"/>
          </p:nvPr>
        </p:nvSpPr>
        <p:spPr bwMode="auto">
          <a:xfrm>
            <a:off x="3829050" y="0"/>
            <a:ext cx="29257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Times New Roman" pitchFamily="18" charset="0"/>
              </a:defRPr>
            </a:lvl1pPr>
          </a:lstStyle>
          <a:p>
            <a:pPr>
              <a:defRPr/>
            </a:pPr>
            <a:fld id="{2C5C5903-2D61-4F31-833F-BD22F5694FCA}" type="datetime1">
              <a:rPr lang="sv-SE"/>
              <a:pPr>
                <a:defRPr/>
              </a:pPr>
              <a:t>2015-02-26</a:t>
            </a:fld>
            <a:endParaRPr lang="sv-SE" noProof="1"/>
          </a:p>
        </p:txBody>
      </p:sp>
      <p:sp>
        <p:nvSpPr>
          <p:cNvPr id="35844" name="Rectangle 4"/>
          <p:cNvSpPr>
            <a:spLocks noGrp="1" noRot="1" noChangeAspect="1" noChangeArrowheads="1" noTextEdit="1"/>
          </p:cNvSpPr>
          <p:nvPr>
            <p:ph type="sldImg" idx="2"/>
          </p:nvPr>
        </p:nvSpPr>
        <p:spPr bwMode="auto">
          <a:xfrm>
            <a:off x="915988" y="738188"/>
            <a:ext cx="4921250" cy="369093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901700" y="4675188"/>
            <a:ext cx="4951413" cy="4429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9350375"/>
            <a:ext cx="29257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noProof="1" smtClean="0">
                <a:latin typeface="Times New Roman" pitchFamily="18" charset="0"/>
              </a:defRPr>
            </a:lvl1pPr>
          </a:lstStyle>
          <a:p>
            <a:pPr>
              <a:defRPr/>
            </a:pPr>
            <a:r>
              <a:t>© Alfa Laval</a:t>
            </a:r>
            <a:endParaRPr lang="en-US"/>
          </a:p>
        </p:txBody>
      </p:sp>
      <p:sp>
        <p:nvSpPr>
          <p:cNvPr id="3079" name="Rectangle 7"/>
          <p:cNvSpPr>
            <a:spLocks noGrp="1" noChangeArrowheads="1"/>
          </p:cNvSpPr>
          <p:nvPr>
            <p:ph type="sldNum" sz="quarter" idx="5"/>
          </p:nvPr>
        </p:nvSpPr>
        <p:spPr bwMode="auto">
          <a:xfrm>
            <a:off x="3829050" y="9350375"/>
            <a:ext cx="29257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noProof="1" smtClean="0">
                <a:latin typeface="Times New Roman" pitchFamily="18" charset="0"/>
              </a:defRPr>
            </a:lvl1pPr>
          </a:lstStyle>
          <a:p>
            <a:pPr>
              <a:defRPr/>
            </a:pPr>
            <a:fld id="{0BDAB281-765E-4D3B-8198-3BA9E1CB7497}" type="slidenum">
              <a:rPr/>
              <a:pPr>
                <a:defRPr/>
              </a:pPr>
              <a:t>‹#›</a:t>
            </a:fld>
            <a:endParaRPr lang="en-US"/>
          </a:p>
        </p:txBody>
      </p:sp>
    </p:spTree>
    <p:extLst>
      <p:ext uri="{BB962C8B-B14F-4D97-AF65-F5344CB8AC3E}">
        <p14:creationId xmlns:p14="http://schemas.microsoft.com/office/powerpoint/2010/main" val="3641330694"/>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p:txBody>
          <a:bodyPr/>
          <a:lstStyle/>
          <a:p>
            <a:pPr>
              <a:defRPr/>
            </a:pPr>
            <a:fld id="{74C5D879-9AA9-42EF-9515-61C112CF7D56}" type="slidenum">
              <a:rPr lang="en-GB" smtClean="0">
                <a:solidFill>
                  <a:prstClr val="black"/>
                </a:solidFill>
              </a:rPr>
              <a:pPr>
                <a:defRPr/>
              </a:pPr>
              <a:t>1</a:t>
            </a:fld>
            <a:endParaRPr lang="en-GB" dirty="0" smtClean="0">
              <a:solidFill>
                <a:prstClr val="black"/>
              </a:solidFill>
            </a:endParaRPr>
          </a:p>
        </p:txBody>
      </p:sp>
      <p:sp>
        <p:nvSpPr>
          <p:cNvPr id="44035" name="Rectangle 2"/>
          <p:cNvSpPr>
            <a:spLocks noGrp="1" noRot="1" noChangeAspect="1" noChangeArrowheads="1" noTextEdit="1"/>
          </p:cNvSpPr>
          <p:nvPr>
            <p:ph type="sldImg"/>
          </p:nvPr>
        </p:nvSpPr>
        <p:spPr>
          <a:xfrm>
            <a:off x="911790" y="739802"/>
            <a:ext cx="4928079" cy="3687986"/>
          </a:xfrm>
          <a:solidFill>
            <a:srgbClr val="FFFFFF"/>
          </a:solidFill>
          <a:ln/>
        </p:spPr>
      </p:sp>
      <p:sp>
        <p:nvSpPr>
          <p:cNvPr id="44036" name="Rectangle 3"/>
          <p:cNvSpPr>
            <a:spLocks noGrp="1" noChangeArrowheads="1"/>
          </p:cNvSpPr>
          <p:nvPr>
            <p:ph type="body" idx="1"/>
          </p:nvPr>
        </p:nvSpPr>
        <p:spPr>
          <a:xfrm>
            <a:off x="900747" y="4674912"/>
            <a:ext cx="4953319" cy="4427787"/>
          </a:xfrm>
          <a:solidFill>
            <a:srgbClr val="FFFFFF"/>
          </a:solidFill>
          <a:ln>
            <a:solidFill>
              <a:srgbClr val="000000"/>
            </a:solidFill>
          </a:ln>
        </p:spPr>
        <p:txBody>
          <a:bodyPr/>
          <a:lstStyle/>
          <a:p>
            <a:pPr eaLnBrk="1" hangingPunct="1"/>
            <a:endParaRPr lang="sv-SE" noProof="1"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p:txBody>
          <a:bodyPr/>
          <a:lstStyle/>
          <a:p>
            <a:pPr>
              <a:defRPr/>
            </a:pPr>
            <a:fld id="{98782EF7-A5EC-4C47-8686-6454B84FE357}" type="slidenum">
              <a:rPr lang="en-GB" smtClean="0">
                <a:solidFill>
                  <a:prstClr val="black"/>
                </a:solidFill>
              </a:rPr>
              <a:pPr>
                <a:defRPr/>
              </a:pPr>
              <a:t>11</a:t>
            </a:fld>
            <a:endParaRPr lang="en-GB" dirty="0" smtClean="0">
              <a:solidFill>
                <a:prstClr val="black"/>
              </a:solidFill>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sv-SE"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p:txBody>
          <a:bodyPr/>
          <a:lstStyle/>
          <a:p>
            <a:pPr>
              <a:defRPr/>
            </a:pPr>
            <a:fld id="{E5F851E7-9943-4EC8-8CDA-EBC6BB45982A}" type="slidenum">
              <a:rPr lang="en-GB" smtClean="0">
                <a:solidFill>
                  <a:prstClr val="black"/>
                </a:solidFill>
              </a:rPr>
              <a:pPr>
                <a:defRPr/>
              </a:pPr>
              <a:t>12</a:t>
            </a:fld>
            <a:endParaRPr lang="en-GB" smtClean="0">
              <a:solidFill>
                <a:prstClr val="black"/>
              </a:solidFill>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sv-SE"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p:txBody>
          <a:bodyPr/>
          <a:lstStyle/>
          <a:p>
            <a:pPr>
              <a:defRPr/>
            </a:pPr>
            <a:fld id="{D4A038EC-FEC3-45B2-8689-7D4623676D61}" type="slidenum">
              <a:rPr lang="en-GB" smtClean="0">
                <a:solidFill>
                  <a:prstClr val="black"/>
                </a:solidFill>
              </a:rPr>
              <a:pPr>
                <a:defRPr/>
              </a:pPr>
              <a:t>13</a:t>
            </a:fld>
            <a:endParaRPr lang="en-GB" smtClean="0">
              <a:solidFill>
                <a:prstClr val="black"/>
              </a:solidFill>
            </a:endParaRPr>
          </a:p>
        </p:txBody>
      </p:sp>
      <p:sp>
        <p:nvSpPr>
          <p:cNvPr id="63491" name="Rectangle 2"/>
          <p:cNvSpPr>
            <a:spLocks noGrp="1" noRot="1" noChangeAspect="1" noChangeArrowheads="1" noTextEdit="1"/>
          </p:cNvSpPr>
          <p:nvPr>
            <p:ph type="sldImg"/>
          </p:nvPr>
        </p:nvSpPr>
        <p:spPr>
          <a:xfrm>
            <a:off x="917575" y="739775"/>
            <a:ext cx="4916488" cy="3687763"/>
          </a:xfrm>
          <a:solidFill>
            <a:srgbClr val="FFFFFF"/>
          </a:solidFill>
          <a:ln/>
        </p:spPr>
      </p:sp>
      <p:sp>
        <p:nvSpPr>
          <p:cNvPr id="63492" name="Rectangle 3"/>
          <p:cNvSpPr>
            <a:spLocks noGrp="1" noChangeArrowheads="1"/>
          </p:cNvSpPr>
          <p:nvPr>
            <p:ph type="body" idx="1"/>
          </p:nvPr>
        </p:nvSpPr>
        <p:spPr>
          <a:xfrm>
            <a:off x="900747" y="4674912"/>
            <a:ext cx="4953319" cy="4427787"/>
          </a:xfrm>
          <a:solidFill>
            <a:srgbClr val="FFFFFF"/>
          </a:solidFill>
          <a:ln>
            <a:solidFill>
              <a:srgbClr val="000000"/>
            </a:solidFill>
          </a:ln>
        </p:spPr>
        <p:txBody>
          <a:bodyPr/>
          <a:lstStyle/>
          <a:p>
            <a:pPr eaLnBrk="1" hangingPunct="1"/>
            <a:endParaRPr lang="sv-SE" noProof="1"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a:p>
        </p:txBody>
      </p:sp>
      <p:sp>
        <p:nvSpPr>
          <p:cNvPr id="4" name="Footer Placeholder 3"/>
          <p:cNvSpPr>
            <a:spLocks noGrp="1"/>
          </p:cNvSpPr>
          <p:nvPr>
            <p:ph type="ftr" sz="quarter" idx="10"/>
          </p:nvPr>
        </p:nvSpPr>
        <p:spPr/>
        <p:txBody>
          <a:bodyPr/>
          <a:lstStyle/>
          <a:p>
            <a:r>
              <a:rPr lang="sv-SE" smtClean="0"/>
              <a:t>© Alfa Laval</a:t>
            </a:r>
            <a:endParaRPr lang="sv-SE"/>
          </a:p>
        </p:txBody>
      </p:sp>
      <p:sp>
        <p:nvSpPr>
          <p:cNvPr id="5" name="Slide Number Placeholder 4"/>
          <p:cNvSpPr>
            <a:spLocks noGrp="1"/>
          </p:cNvSpPr>
          <p:nvPr>
            <p:ph type="sldNum" sz="quarter" idx="11"/>
          </p:nvPr>
        </p:nvSpPr>
        <p:spPr/>
        <p:txBody>
          <a:bodyPr/>
          <a:lstStyle/>
          <a:p>
            <a:fld id="{F8E05E31-A123-4942-AC92-E1C700F6E536}" type="slidenum">
              <a:rPr lang="sv-SE" smtClean="0"/>
              <a:pPr/>
              <a:t>19</a:t>
            </a:fld>
            <a:endParaRPr lang="sv-S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6"/>
          <p:cNvSpPr>
            <a:spLocks noGrp="1" noChangeArrowheads="1"/>
          </p:cNvSpPr>
          <p:nvPr>
            <p:ph type="ftr" sz="quarter" idx="4"/>
          </p:nvPr>
        </p:nvSpPr>
        <p:spPr>
          <a:noFill/>
        </p:spPr>
        <p:txBody>
          <a:bodyPr/>
          <a:lstStyle/>
          <a:p>
            <a:r>
              <a:rPr lang="en-GB" smtClean="0">
                <a:latin typeface="Arial" charset="0"/>
              </a:rPr>
              <a:t>© Alfa Laval</a:t>
            </a:r>
          </a:p>
        </p:txBody>
      </p:sp>
      <p:sp>
        <p:nvSpPr>
          <p:cNvPr id="41987" name="Rectangle 7"/>
          <p:cNvSpPr>
            <a:spLocks noGrp="1" noChangeArrowheads="1"/>
          </p:cNvSpPr>
          <p:nvPr>
            <p:ph type="sldNum" sz="quarter" idx="5"/>
          </p:nvPr>
        </p:nvSpPr>
        <p:spPr>
          <a:noFill/>
        </p:spPr>
        <p:txBody>
          <a:bodyPr/>
          <a:lstStyle/>
          <a:p>
            <a:fld id="{0F22AD88-45DB-494F-A93A-BF9D92375D08}" type="slidenum">
              <a:rPr lang="en-GB" smtClean="0">
                <a:latin typeface="Arial" charset="0"/>
              </a:rPr>
              <a:pPr/>
              <a:t>31</a:t>
            </a:fld>
            <a:endParaRPr lang="en-GB" smtClean="0">
              <a:latin typeface="Arial" charset="0"/>
            </a:endParaRPr>
          </a:p>
        </p:txBody>
      </p:sp>
      <p:sp>
        <p:nvSpPr>
          <p:cNvPr id="41988" name="Rectangle 2"/>
          <p:cNvSpPr>
            <a:spLocks noGrp="1" noRot="1" noChangeAspect="1" noChangeArrowheads="1" noTextEdit="1"/>
          </p:cNvSpPr>
          <p:nvPr>
            <p:ph type="sldImg"/>
          </p:nvPr>
        </p:nvSpPr>
        <p:spPr>
          <a:xfrm>
            <a:off x="919163" y="739775"/>
            <a:ext cx="4916487" cy="3687763"/>
          </a:xfrm>
          <a:ln/>
        </p:spPr>
      </p:sp>
      <p:sp>
        <p:nvSpPr>
          <p:cNvPr id="41989" name="Rectangle 3"/>
          <p:cNvSpPr>
            <a:spLocks noGrp="1" noChangeArrowheads="1"/>
          </p:cNvSpPr>
          <p:nvPr>
            <p:ph type="body" idx="1"/>
          </p:nvPr>
        </p:nvSpPr>
        <p:spPr>
          <a:xfrm>
            <a:off x="901286" y="4674912"/>
            <a:ext cx="4952242" cy="4427787"/>
          </a:xfrm>
          <a:noFill/>
          <a:ln/>
        </p:spPr>
        <p:txBody>
          <a:bodyPr lIns="95864" tIns="47932" rIns="95864" bIns="47932"/>
          <a:lstStyle/>
          <a:p>
            <a:endParaRPr lang="sv-SE" noProof="1"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Footer Placeholder 3"/>
          <p:cNvSpPr>
            <a:spLocks noGrp="1"/>
          </p:cNvSpPr>
          <p:nvPr>
            <p:ph type="ftr" sz="quarter" idx="10"/>
          </p:nvPr>
        </p:nvSpPr>
        <p:spPr/>
        <p:txBody>
          <a:bodyPr/>
          <a:lstStyle/>
          <a:p>
            <a:r>
              <a:rPr lang="sv-SE" dirty="0" smtClean="0"/>
              <a:t>© Alfa Laval</a:t>
            </a:r>
            <a:endParaRPr lang="sv-SE" dirty="0"/>
          </a:p>
        </p:txBody>
      </p:sp>
      <p:sp>
        <p:nvSpPr>
          <p:cNvPr id="5" name="Slide Number Placeholder 4"/>
          <p:cNvSpPr>
            <a:spLocks noGrp="1"/>
          </p:cNvSpPr>
          <p:nvPr>
            <p:ph type="sldNum" sz="quarter" idx="11"/>
          </p:nvPr>
        </p:nvSpPr>
        <p:spPr/>
        <p:txBody>
          <a:bodyPr/>
          <a:lstStyle/>
          <a:p>
            <a:fld id="{F8E05E31-A123-4942-AC92-E1C700F6E536}" type="slidenum">
              <a:rPr lang="sv-SE" smtClean="0"/>
              <a:pPr/>
              <a:t>45</a:t>
            </a:fld>
            <a:endParaRPr lang="sv-SE" dirty="0"/>
          </a:p>
        </p:txBody>
      </p:sp>
    </p:spTree>
    <p:extLst>
      <p:ext uri="{BB962C8B-B14F-4D97-AF65-F5344CB8AC3E}">
        <p14:creationId xmlns:p14="http://schemas.microsoft.com/office/powerpoint/2010/main" val="27648325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01701" y="4675188"/>
            <a:ext cx="2259681" cy="4429125"/>
          </a:xfrm>
        </p:spPr>
        <p:txBody>
          <a:bodyPr>
            <a:normAutofit/>
          </a:bodyPr>
          <a:lstStyle/>
          <a:p>
            <a:r>
              <a:rPr lang="en-GB" sz="1100" b="1" dirty="0" smtClean="0"/>
              <a:t>1. Pumping stage</a:t>
            </a:r>
          </a:p>
          <a:p>
            <a:r>
              <a:rPr lang="en-GB" sz="1100" b="1" i="1" dirty="0" smtClean="0"/>
              <a:t>Function.</a:t>
            </a:r>
          </a:p>
          <a:p>
            <a:r>
              <a:rPr lang="en-US" sz="1100" dirty="0" smtClean="0"/>
              <a:t>Feeds waste fuel oil to the system.</a:t>
            </a:r>
          </a:p>
          <a:p>
            <a:r>
              <a:rPr lang="en-GB" sz="1100" b="1" i="1" dirty="0" smtClean="0"/>
              <a:t>Main components</a:t>
            </a:r>
          </a:p>
          <a:p>
            <a:pPr>
              <a:buFont typeface="Arial" pitchFamily="34" charset="0"/>
              <a:buChar char="•"/>
            </a:pPr>
            <a:r>
              <a:rPr lang="en-US" sz="1100" dirty="0" smtClean="0"/>
              <a:t>A positive displacement pump with variable frequency converter.</a:t>
            </a:r>
          </a:p>
          <a:p>
            <a:pPr>
              <a:buFont typeface="Arial" pitchFamily="34" charset="0"/>
              <a:buChar char="•"/>
            </a:pPr>
            <a:r>
              <a:rPr lang="en-GB" sz="1100" dirty="0" err="1" smtClean="0"/>
              <a:t>Demulsifier</a:t>
            </a:r>
            <a:r>
              <a:rPr lang="en-GB" sz="1100" dirty="0" smtClean="0"/>
              <a:t> dosing unit.</a:t>
            </a:r>
          </a:p>
          <a:p>
            <a:pPr>
              <a:buFont typeface="Arial" pitchFamily="34" charset="0"/>
              <a:buChar char="•"/>
            </a:pPr>
            <a:r>
              <a:rPr lang="en-GB" sz="1100" dirty="0" smtClean="0"/>
              <a:t>Valves and transmitters.</a:t>
            </a:r>
          </a:p>
          <a:p>
            <a:endParaRPr lang="en-GB" sz="1100" b="1" dirty="0" smtClean="0"/>
          </a:p>
          <a:p>
            <a:r>
              <a:rPr lang="en-GB" sz="1100" b="1" dirty="0" smtClean="0"/>
              <a:t>2. Pre-treatment stage</a:t>
            </a:r>
          </a:p>
          <a:p>
            <a:r>
              <a:rPr lang="en-GB" sz="1100" b="1" i="1" dirty="0" smtClean="0"/>
              <a:t>Function </a:t>
            </a:r>
          </a:p>
          <a:p>
            <a:r>
              <a:rPr lang="en-US" sz="1100" dirty="0" smtClean="0"/>
              <a:t>Prepares waste fuel oil for efficient separation.</a:t>
            </a:r>
          </a:p>
          <a:p>
            <a:r>
              <a:rPr lang="en-GB" sz="1100" b="1" dirty="0" smtClean="0"/>
              <a:t>M</a:t>
            </a:r>
            <a:r>
              <a:rPr lang="en-GB" sz="1100" b="1" i="1" dirty="0" smtClean="0"/>
              <a:t>ain components</a:t>
            </a:r>
          </a:p>
          <a:p>
            <a:pPr>
              <a:buFont typeface="Arial" pitchFamily="34" charset="0"/>
              <a:buChar char="•"/>
            </a:pPr>
            <a:r>
              <a:rPr lang="en-GB" sz="1100" dirty="0" smtClean="0"/>
              <a:t>Heat exchanger.</a:t>
            </a:r>
          </a:p>
          <a:p>
            <a:pPr>
              <a:buFont typeface="Arial" pitchFamily="34" charset="0"/>
              <a:buChar char="•"/>
            </a:pPr>
            <a:r>
              <a:rPr lang="en-GB" sz="1100" dirty="0" smtClean="0"/>
              <a:t>Steam regulating valve.</a:t>
            </a:r>
          </a:p>
          <a:p>
            <a:pPr>
              <a:buFont typeface="Arial" pitchFamily="34" charset="0"/>
              <a:buChar char="•"/>
            </a:pPr>
            <a:r>
              <a:rPr lang="en-GB" sz="1100" dirty="0" smtClean="0"/>
              <a:t>Strainer.</a:t>
            </a:r>
          </a:p>
          <a:p>
            <a:pPr>
              <a:buFont typeface="Arial" pitchFamily="34" charset="0"/>
              <a:buChar char="•"/>
            </a:pPr>
            <a:r>
              <a:rPr lang="en-GB" sz="1100" dirty="0" smtClean="0"/>
              <a:t>Valves and transmitters.</a:t>
            </a:r>
          </a:p>
          <a:p>
            <a:pPr>
              <a:buFont typeface="Arial" pitchFamily="34" charset="0"/>
              <a:buChar char="•"/>
            </a:pPr>
            <a:endParaRPr lang="en-GB" sz="1100" dirty="0" smtClean="0"/>
          </a:p>
          <a:p>
            <a:pPr>
              <a:buFont typeface="Arial" pitchFamily="34" charset="0"/>
              <a:buNone/>
            </a:pPr>
            <a:r>
              <a:rPr lang="en-GB" sz="1100" b="1" i="1" dirty="0" smtClean="0"/>
              <a:t>Separation</a:t>
            </a:r>
            <a:r>
              <a:rPr lang="en-GB" sz="1100" b="1" i="1" baseline="0" dirty="0" smtClean="0"/>
              <a:t> stage</a:t>
            </a:r>
          </a:p>
          <a:p>
            <a:pPr>
              <a:buFont typeface="Arial" pitchFamily="34" charset="0"/>
              <a:buChar char="•"/>
            </a:pPr>
            <a:r>
              <a:rPr lang="en-GB" sz="1100" b="0" i="0" baseline="0" dirty="0" smtClean="0"/>
              <a:t> Heavy phase</a:t>
            </a:r>
          </a:p>
          <a:p>
            <a:pPr>
              <a:buFont typeface="Arial" pitchFamily="34" charset="0"/>
              <a:buChar char="•"/>
            </a:pPr>
            <a:r>
              <a:rPr lang="en-GB" sz="1100" b="0" i="0" baseline="0" dirty="0" smtClean="0"/>
              <a:t> Light phase</a:t>
            </a:r>
          </a:p>
          <a:p>
            <a:pPr>
              <a:buFont typeface="Arial" pitchFamily="34" charset="0"/>
              <a:buChar char="•"/>
            </a:pPr>
            <a:r>
              <a:rPr lang="en-GB" sz="1100" b="0" i="0" baseline="0" dirty="0" smtClean="0"/>
              <a:t> Solid content</a:t>
            </a:r>
            <a:endParaRPr lang="en-GB" sz="1100" b="0" i="0" dirty="0" smtClean="0"/>
          </a:p>
          <a:p>
            <a:endParaRPr lang="en-GB" sz="1100" dirty="0" smtClean="0"/>
          </a:p>
        </p:txBody>
      </p:sp>
      <p:sp>
        <p:nvSpPr>
          <p:cNvPr id="4" name="Footer Placeholder 3"/>
          <p:cNvSpPr>
            <a:spLocks noGrp="1"/>
          </p:cNvSpPr>
          <p:nvPr>
            <p:ph type="ftr" sz="quarter" idx="10"/>
          </p:nvPr>
        </p:nvSpPr>
        <p:spPr/>
        <p:txBody>
          <a:bodyPr/>
          <a:lstStyle/>
          <a:p>
            <a:r>
              <a:rPr lang="sv-SE" smtClean="0"/>
              <a:t>© Alfa Laval</a:t>
            </a:r>
            <a:endParaRPr lang="sv-SE"/>
          </a:p>
        </p:txBody>
      </p:sp>
      <p:sp>
        <p:nvSpPr>
          <p:cNvPr id="5" name="Slide Number Placeholder 4"/>
          <p:cNvSpPr>
            <a:spLocks noGrp="1"/>
          </p:cNvSpPr>
          <p:nvPr>
            <p:ph type="sldNum" sz="quarter" idx="11"/>
          </p:nvPr>
        </p:nvSpPr>
        <p:spPr/>
        <p:txBody>
          <a:bodyPr/>
          <a:lstStyle/>
          <a:p>
            <a:fld id="{F8E05E31-A123-4942-AC92-E1C700F6E536}" type="slidenum">
              <a:rPr lang="sv-SE" smtClean="0"/>
              <a:pPr/>
              <a:t>52</a:t>
            </a:fld>
            <a:endParaRPr lang="sv-SE"/>
          </a:p>
        </p:txBody>
      </p:sp>
      <p:sp>
        <p:nvSpPr>
          <p:cNvPr id="7" name="TextBox 6"/>
          <p:cNvSpPr txBox="1"/>
          <p:nvPr/>
        </p:nvSpPr>
        <p:spPr>
          <a:xfrm>
            <a:off x="3665438" y="4705226"/>
            <a:ext cx="2160240" cy="3108543"/>
          </a:xfrm>
          <a:prstGeom prst="rect">
            <a:avLst/>
          </a:prstGeom>
          <a:noFill/>
        </p:spPr>
        <p:txBody>
          <a:bodyPr wrap="square" rtlCol="0">
            <a:spAutoFit/>
          </a:bodyPr>
          <a:lstStyle/>
          <a:p>
            <a:r>
              <a:rPr lang="en-GB" sz="1100" b="1" dirty="0" smtClean="0"/>
              <a:t>3. Separation stage</a:t>
            </a:r>
          </a:p>
          <a:p>
            <a:r>
              <a:rPr lang="en-GB" sz="1100" b="1" i="1" dirty="0" smtClean="0"/>
              <a:t>Function </a:t>
            </a:r>
          </a:p>
          <a:p>
            <a:r>
              <a:rPr lang="en-US" sz="1100" dirty="0" smtClean="0"/>
              <a:t>Separates water and sludge from waste fuel oil.</a:t>
            </a:r>
          </a:p>
          <a:p>
            <a:r>
              <a:rPr lang="en-GB" sz="1100" b="1" i="1" dirty="0" smtClean="0"/>
              <a:t>Main components</a:t>
            </a:r>
          </a:p>
          <a:p>
            <a:pPr>
              <a:buFont typeface="Arial" pitchFamily="34" charset="0"/>
              <a:buChar char="•"/>
            </a:pPr>
            <a:r>
              <a:rPr lang="en-GB" sz="1100" dirty="0" smtClean="0"/>
              <a:t>Separator.</a:t>
            </a:r>
          </a:p>
          <a:p>
            <a:pPr>
              <a:buFont typeface="Arial" pitchFamily="34" charset="0"/>
              <a:buChar char="•"/>
            </a:pPr>
            <a:r>
              <a:rPr lang="en-GB" sz="1100" dirty="0" smtClean="0"/>
              <a:t>Valves and transmitters.</a:t>
            </a:r>
          </a:p>
          <a:p>
            <a:endParaRPr lang="en-GB" sz="1100" dirty="0" smtClean="0"/>
          </a:p>
          <a:p>
            <a:r>
              <a:rPr lang="en-GB" sz="1100" b="1" dirty="0" smtClean="0"/>
              <a:t>4. Process </a:t>
            </a:r>
            <a:r>
              <a:rPr lang="en-GB" sz="1100" b="1" dirty="0" err="1" smtClean="0"/>
              <a:t>control&amp;Monitoring</a:t>
            </a:r>
            <a:endParaRPr lang="en-GB" sz="1100" b="1" dirty="0" smtClean="0"/>
          </a:p>
          <a:p>
            <a:endParaRPr lang="en-GB" sz="1100" b="1" dirty="0" smtClean="0"/>
          </a:p>
          <a:p>
            <a:r>
              <a:rPr lang="en-GB" sz="1100" b="1" i="1" dirty="0" smtClean="0"/>
              <a:t>Function </a:t>
            </a:r>
          </a:p>
          <a:p>
            <a:r>
              <a:rPr lang="en-US" sz="1100" dirty="0" smtClean="0"/>
              <a:t>Controls and monitors the process.</a:t>
            </a:r>
          </a:p>
          <a:p>
            <a:r>
              <a:rPr lang="en-GB" sz="1100" b="1" i="1" dirty="0" smtClean="0"/>
              <a:t>Main components</a:t>
            </a:r>
          </a:p>
          <a:p>
            <a:pPr>
              <a:buFont typeface="Arial" pitchFamily="34" charset="0"/>
              <a:buChar char="•"/>
            </a:pPr>
            <a:r>
              <a:rPr lang="en-GB" sz="1100" dirty="0" smtClean="0"/>
              <a:t>Control &amp; monitoring unit.</a:t>
            </a:r>
          </a:p>
          <a:p>
            <a:pPr>
              <a:buFont typeface="Arial" pitchFamily="34" charset="0"/>
              <a:buChar char="•"/>
            </a:pPr>
            <a:r>
              <a:rPr lang="en-US" sz="1100" dirty="0" smtClean="0"/>
              <a:t>Variable frequency drives (VFDs) for pump and separator.</a:t>
            </a:r>
          </a:p>
          <a:p>
            <a:endParaRPr lang="sv-SE"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Footer Placeholder 3"/>
          <p:cNvSpPr>
            <a:spLocks noGrp="1"/>
          </p:cNvSpPr>
          <p:nvPr>
            <p:ph type="ftr" sz="quarter" idx="10"/>
          </p:nvPr>
        </p:nvSpPr>
        <p:spPr/>
        <p:txBody>
          <a:bodyPr/>
          <a:lstStyle/>
          <a:p>
            <a:r>
              <a:rPr lang="sv-SE" dirty="0" smtClean="0"/>
              <a:t>© Alfa Laval</a:t>
            </a:r>
            <a:endParaRPr lang="sv-SE" dirty="0"/>
          </a:p>
        </p:txBody>
      </p:sp>
      <p:sp>
        <p:nvSpPr>
          <p:cNvPr id="5" name="Slide Number Placeholder 4"/>
          <p:cNvSpPr>
            <a:spLocks noGrp="1"/>
          </p:cNvSpPr>
          <p:nvPr>
            <p:ph type="sldNum" sz="quarter" idx="11"/>
          </p:nvPr>
        </p:nvSpPr>
        <p:spPr/>
        <p:txBody>
          <a:bodyPr/>
          <a:lstStyle/>
          <a:p>
            <a:fld id="{F8E05E31-A123-4942-AC92-E1C700F6E536}" type="slidenum">
              <a:rPr lang="sv-SE" smtClean="0"/>
              <a:pPr/>
              <a:t>55</a:t>
            </a:fld>
            <a:endParaRPr lang="sv-SE" dirty="0"/>
          </a:p>
        </p:txBody>
      </p:sp>
    </p:spTree>
    <p:extLst>
      <p:ext uri="{BB962C8B-B14F-4D97-AF65-F5344CB8AC3E}">
        <p14:creationId xmlns:p14="http://schemas.microsoft.com/office/powerpoint/2010/main" val="27648325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Footer Placeholder 3"/>
          <p:cNvSpPr>
            <a:spLocks noGrp="1"/>
          </p:cNvSpPr>
          <p:nvPr>
            <p:ph type="ftr" sz="quarter" idx="10"/>
          </p:nvPr>
        </p:nvSpPr>
        <p:spPr/>
        <p:txBody>
          <a:bodyPr/>
          <a:lstStyle/>
          <a:p>
            <a:r>
              <a:rPr lang="sv-SE" smtClean="0"/>
              <a:t>© Alfa Laval</a:t>
            </a:r>
            <a:endParaRPr lang="sv-SE"/>
          </a:p>
        </p:txBody>
      </p:sp>
      <p:sp>
        <p:nvSpPr>
          <p:cNvPr id="5" name="Slide Number Placeholder 4"/>
          <p:cNvSpPr>
            <a:spLocks noGrp="1"/>
          </p:cNvSpPr>
          <p:nvPr>
            <p:ph type="sldNum" sz="quarter" idx="11"/>
          </p:nvPr>
        </p:nvSpPr>
        <p:spPr/>
        <p:txBody>
          <a:bodyPr/>
          <a:lstStyle/>
          <a:p>
            <a:fld id="{F8E05E31-A123-4942-AC92-E1C700F6E536}" type="slidenum">
              <a:rPr lang="sv-SE" smtClean="0"/>
              <a:pPr/>
              <a:t>59</a:t>
            </a:fld>
            <a:endParaRPr lang="sv-SE"/>
          </a:p>
        </p:txBody>
      </p:sp>
    </p:spTree>
    <p:extLst>
      <p:ext uri="{BB962C8B-B14F-4D97-AF65-F5344CB8AC3E}">
        <p14:creationId xmlns:p14="http://schemas.microsoft.com/office/powerpoint/2010/main" val="12463180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Footer Placeholder 3"/>
          <p:cNvSpPr>
            <a:spLocks noGrp="1"/>
          </p:cNvSpPr>
          <p:nvPr>
            <p:ph type="ftr" sz="quarter" idx="10"/>
          </p:nvPr>
        </p:nvSpPr>
        <p:spPr/>
        <p:txBody>
          <a:bodyPr/>
          <a:lstStyle/>
          <a:p>
            <a:r>
              <a:rPr lang="sv-SE" smtClean="0"/>
              <a:t>© Alfa Laval</a:t>
            </a:r>
            <a:endParaRPr lang="sv-SE"/>
          </a:p>
        </p:txBody>
      </p:sp>
      <p:sp>
        <p:nvSpPr>
          <p:cNvPr id="5" name="Slide Number Placeholder 4"/>
          <p:cNvSpPr>
            <a:spLocks noGrp="1"/>
          </p:cNvSpPr>
          <p:nvPr>
            <p:ph type="sldNum" sz="quarter" idx="11"/>
          </p:nvPr>
        </p:nvSpPr>
        <p:spPr/>
        <p:txBody>
          <a:bodyPr/>
          <a:lstStyle/>
          <a:p>
            <a:fld id="{F8E05E31-A123-4942-AC92-E1C700F6E536}" type="slidenum">
              <a:rPr lang="sv-SE" smtClean="0"/>
              <a:pPr/>
              <a:t>60</a:t>
            </a:fld>
            <a:endParaRPr lang="sv-SE"/>
          </a:p>
        </p:txBody>
      </p:sp>
    </p:spTree>
    <p:extLst>
      <p:ext uri="{BB962C8B-B14F-4D97-AF65-F5344CB8AC3E}">
        <p14:creationId xmlns:p14="http://schemas.microsoft.com/office/powerpoint/2010/main" val="16620815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p:txBody>
          <a:bodyPr/>
          <a:lstStyle/>
          <a:p>
            <a:pPr>
              <a:defRPr/>
            </a:pPr>
            <a:fld id="{BB88861F-7EDA-4B34-BB03-6BA8225E6FA8}" type="slidenum">
              <a:rPr lang="en-GB" smtClean="0">
                <a:solidFill>
                  <a:prstClr val="black"/>
                </a:solidFill>
              </a:rPr>
              <a:pPr>
                <a:defRPr/>
              </a:pPr>
              <a:t>2</a:t>
            </a:fld>
            <a:endParaRPr lang="en-GB" dirty="0" smtClean="0">
              <a:solidFill>
                <a:prstClr val="black"/>
              </a:solidFill>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sv-SE"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Footer Placeholder 3"/>
          <p:cNvSpPr>
            <a:spLocks noGrp="1"/>
          </p:cNvSpPr>
          <p:nvPr>
            <p:ph type="ftr" sz="quarter" idx="10"/>
          </p:nvPr>
        </p:nvSpPr>
        <p:spPr/>
        <p:txBody>
          <a:bodyPr/>
          <a:lstStyle/>
          <a:p>
            <a:r>
              <a:rPr lang="sv-SE" smtClean="0"/>
              <a:t>© Alfa Laval</a:t>
            </a:r>
            <a:endParaRPr lang="sv-SE"/>
          </a:p>
        </p:txBody>
      </p:sp>
      <p:sp>
        <p:nvSpPr>
          <p:cNvPr id="5" name="Slide Number Placeholder 4"/>
          <p:cNvSpPr>
            <a:spLocks noGrp="1"/>
          </p:cNvSpPr>
          <p:nvPr>
            <p:ph type="sldNum" sz="quarter" idx="11"/>
          </p:nvPr>
        </p:nvSpPr>
        <p:spPr/>
        <p:txBody>
          <a:bodyPr/>
          <a:lstStyle/>
          <a:p>
            <a:fld id="{F8E05E31-A123-4942-AC92-E1C700F6E536}" type="slidenum">
              <a:rPr lang="sv-SE" smtClean="0"/>
              <a:pPr/>
              <a:t>61</a:t>
            </a:fld>
            <a:endParaRPr lang="sv-SE"/>
          </a:p>
        </p:txBody>
      </p:sp>
    </p:spTree>
    <p:extLst>
      <p:ext uri="{BB962C8B-B14F-4D97-AF65-F5344CB8AC3E}">
        <p14:creationId xmlns:p14="http://schemas.microsoft.com/office/powerpoint/2010/main" val="13782301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Footer Placeholder 3"/>
          <p:cNvSpPr>
            <a:spLocks noGrp="1"/>
          </p:cNvSpPr>
          <p:nvPr>
            <p:ph type="ftr" sz="quarter" idx="10"/>
          </p:nvPr>
        </p:nvSpPr>
        <p:spPr/>
        <p:txBody>
          <a:bodyPr/>
          <a:lstStyle/>
          <a:p>
            <a:r>
              <a:rPr lang="sv-SE" smtClean="0"/>
              <a:t>© Alfa Laval</a:t>
            </a:r>
            <a:endParaRPr lang="sv-SE"/>
          </a:p>
        </p:txBody>
      </p:sp>
      <p:sp>
        <p:nvSpPr>
          <p:cNvPr id="5" name="Slide Number Placeholder 4"/>
          <p:cNvSpPr>
            <a:spLocks noGrp="1"/>
          </p:cNvSpPr>
          <p:nvPr>
            <p:ph type="sldNum" sz="quarter" idx="11"/>
          </p:nvPr>
        </p:nvSpPr>
        <p:spPr/>
        <p:txBody>
          <a:bodyPr/>
          <a:lstStyle/>
          <a:p>
            <a:fld id="{F8E05E31-A123-4942-AC92-E1C700F6E536}" type="slidenum">
              <a:rPr lang="sv-SE" smtClean="0"/>
              <a:pPr/>
              <a:t>62</a:t>
            </a:fld>
            <a:endParaRPr lang="sv-SE"/>
          </a:p>
        </p:txBody>
      </p:sp>
    </p:spTree>
    <p:extLst>
      <p:ext uri="{BB962C8B-B14F-4D97-AF65-F5344CB8AC3E}">
        <p14:creationId xmlns:p14="http://schemas.microsoft.com/office/powerpoint/2010/main" val="24752173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Footer Placeholder 3"/>
          <p:cNvSpPr>
            <a:spLocks noGrp="1"/>
          </p:cNvSpPr>
          <p:nvPr>
            <p:ph type="ftr" sz="quarter" idx="10"/>
          </p:nvPr>
        </p:nvSpPr>
        <p:spPr/>
        <p:txBody>
          <a:bodyPr/>
          <a:lstStyle/>
          <a:p>
            <a:r>
              <a:rPr lang="sv-SE" smtClean="0"/>
              <a:t>© Alfa Laval</a:t>
            </a:r>
            <a:endParaRPr lang="sv-SE"/>
          </a:p>
        </p:txBody>
      </p:sp>
      <p:sp>
        <p:nvSpPr>
          <p:cNvPr id="5" name="Slide Number Placeholder 4"/>
          <p:cNvSpPr>
            <a:spLocks noGrp="1"/>
          </p:cNvSpPr>
          <p:nvPr>
            <p:ph type="sldNum" sz="quarter" idx="11"/>
          </p:nvPr>
        </p:nvSpPr>
        <p:spPr/>
        <p:txBody>
          <a:bodyPr/>
          <a:lstStyle/>
          <a:p>
            <a:fld id="{F8E05E31-A123-4942-AC92-E1C700F6E536}" type="slidenum">
              <a:rPr lang="sv-SE" smtClean="0"/>
              <a:pPr/>
              <a:t>63</a:t>
            </a:fld>
            <a:endParaRPr lang="sv-SE"/>
          </a:p>
        </p:txBody>
      </p:sp>
    </p:spTree>
    <p:extLst>
      <p:ext uri="{BB962C8B-B14F-4D97-AF65-F5344CB8AC3E}">
        <p14:creationId xmlns:p14="http://schemas.microsoft.com/office/powerpoint/2010/main" val="5008672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Footer Placeholder 3"/>
          <p:cNvSpPr>
            <a:spLocks noGrp="1"/>
          </p:cNvSpPr>
          <p:nvPr>
            <p:ph type="ftr" sz="quarter" idx="10"/>
          </p:nvPr>
        </p:nvSpPr>
        <p:spPr/>
        <p:txBody>
          <a:bodyPr/>
          <a:lstStyle/>
          <a:p>
            <a:r>
              <a:rPr lang="sv-SE" smtClean="0"/>
              <a:t>© Alfa Laval</a:t>
            </a:r>
            <a:endParaRPr lang="sv-SE"/>
          </a:p>
        </p:txBody>
      </p:sp>
      <p:sp>
        <p:nvSpPr>
          <p:cNvPr id="5" name="Slide Number Placeholder 4"/>
          <p:cNvSpPr>
            <a:spLocks noGrp="1"/>
          </p:cNvSpPr>
          <p:nvPr>
            <p:ph type="sldNum" sz="quarter" idx="11"/>
          </p:nvPr>
        </p:nvSpPr>
        <p:spPr/>
        <p:txBody>
          <a:bodyPr/>
          <a:lstStyle/>
          <a:p>
            <a:fld id="{F8E05E31-A123-4942-AC92-E1C700F6E536}" type="slidenum">
              <a:rPr lang="sv-SE" smtClean="0"/>
              <a:pPr/>
              <a:t>64</a:t>
            </a:fld>
            <a:endParaRPr lang="sv-SE"/>
          </a:p>
        </p:txBody>
      </p:sp>
    </p:spTree>
    <p:extLst>
      <p:ext uri="{BB962C8B-B14F-4D97-AF65-F5344CB8AC3E}">
        <p14:creationId xmlns:p14="http://schemas.microsoft.com/office/powerpoint/2010/main" val="22848017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Footer Placeholder 3"/>
          <p:cNvSpPr>
            <a:spLocks noGrp="1"/>
          </p:cNvSpPr>
          <p:nvPr>
            <p:ph type="ftr" sz="quarter" idx="10"/>
          </p:nvPr>
        </p:nvSpPr>
        <p:spPr/>
        <p:txBody>
          <a:bodyPr/>
          <a:lstStyle/>
          <a:p>
            <a:r>
              <a:rPr lang="sv-SE" smtClean="0"/>
              <a:t>© Alfa Laval</a:t>
            </a:r>
            <a:endParaRPr lang="sv-SE"/>
          </a:p>
        </p:txBody>
      </p:sp>
      <p:sp>
        <p:nvSpPr>
          <p:cNvPr id="5" name="Slide Number Placeholder 4"/>
          <p:cNvSpPr>
            <a:spLocks noGrp="1"/>
          </p:cNvSpPr>
          <p:nvPr>
            <p:ph type="sldNum" sz="quarter" idx="11"/>
          </p:nvPr>
        </p:nvSpPr>
        <p:spPr/>
        <p:txBody>
          <a:bodyPr/>
          <a:lstStyle/>
          <a:p>
            <a:fld id="{F8E05E31-A123-4942-AC92-E1C700F6E536}" type="slidenum">
              <a:rPr lang="sv-SE" smtClean="0"/>
              <a:pPr/>
              <a:t>65</a:t>
            </a:fld>
            <a:endParaRPr lang="sv-SE"/>
          </a:p>
        </p:txBody>
      </p:sp>
    </p:spTree>
    <p:extLst>
      <p:ext uri="{BB962C8B-B14F-4D97-AF65-F5344CB8AC3E}">
        <p14:creationId xmlns:p14="http://schemas.microsoft.com/office/powerpoint/2010/main" val="15493906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v-SE" dirty="0" smtClean="0"/>
              <a:t>Separat </a:t>
            </a:r>
            <a:r>
              <a:rPr lang="sv-SE" dirty="0" err="1" smtClean="0"/>
              <a:t>waste</a:t>
            </a:r>
            <a:r>
              <a:rPr lang="sv-SE" dirty="0" smtClean="0"/>
              <a:t> </a:t>
            </a:r>
            <a:r>
              <a:rPr lang="sv-SE" dirty="0" err="1" smtClean="0"/>
              <a:t>fuel</a:t>
            </a:r>
            <a:r>
              <a:rPr lang="sv-SE" dirty="0" smtClean="0"/>
              <a:t> </a:t>
            </a:r>
            <a:r>
              <a:rPr lang="sv-SE" dirty="0" err="1" smtClean="0"/>
              <a:t>oil</a:t>
            </a:r>
            <a:r>
              <a:rPr lang="sv-SE" dirty="0" smtClean="0"/>
              <a:t> tank</a:t>
            </a:r>
          </a:p>
          <a:p>
            <a:r>
              <a:rPr lang="sv-SE" dirty="0" smtClean="0"/>
              <a:t>All </a:t>
            </a:r>
            <a:r>
              <a:rPr lang="sv-SE" dirty="0" err="1" smtClean="0"/>
              <a:t>drains</a:t>
            </a:r>
            <a:r>
              <a:rPr lang="sv-SE" dirty="0" smtClean="0"/>
              <a:t> </a:t>
            </a:r>
            <a:r>
              <a:rPr lang="sv-SE" dirty="0" err="1" smtClean="0"/>
              <a:t>routed</a:t>
            </a:r>
            <a:r>
              <a:rPr lang="sv-SE" baseline="0" dirty="0" smtClean="0"/>
              <a:t> to </a:t>
            </a:r>
            <a:r>
              <a:rPr lang="sv-SE" baseline="0" dirty="0" err="1" smtClean="0"/>
              <a:t>correct</a:t>
            </a:r>
            <a:r>
              <a:rPr lang="sv-SE" baseline="0" dirty="0" smtClean="0"/>
              <a:t> tank</a:t>
            </a:r>
          </a:p>
          <a:p>
            <a:r>
              <a:rPr lang="sv-SE" baseline="0" dirty="0" smtClean="0"/>
              <a:t>Tanks </a:t>
            </a:r>
            <a:r>
              <a:rPr lang="sv-SE" baseline="0" dirty="0" err="1" smtClean="0"/>
              <a:t>needed</a:t>
            </a:r>
            <a:endParaRPr lang="sv-SE" baseline="0" dirty="0" smtClean="0"/>
          </a:p>
          <a:p>
            <a:r>
              <a:rPr lang="sv-SE" baseline="0" dirty="0" smtClean="0"/>
              <a:t>Tank </a:t>
            </a:r>
            <a:r>
              <a:rPr lang="sv-SE" baseline="0" dirty="0" err="1" smtClean="0"/>
              <a:t>spec</a:t>
            </a:r>
            <a:endParaRPr lang="sv-SE" dirty="0"/>
          </a:p>
        </p:txBody>
      </p:sp>
      <p:sp>
        <p:nvSpPr>
          <p:cNvPr id="4" name="Footer Placeholder 3"/>
          <p:cNvSpPr>
            <a:spLocks noGrp="1"/>
          </p:cNvSpPr>
          <p:nvPr>
            <p:ph type="ftr" sz="quarter" idx="10"/>
          </p:nvPr>
        </p:nvSpPr>
        <p:spPr/>
        <p:txBody>
          <a:bodyPr/>
          <a:lstStyle/>
          <a:p>
            <a:r>
              <a:rPr lang="sv-SE" smtClean="0"/>
              <a:t>© Alfa Laval</a:t>
            </a:r>
            <a:endParaRPr lang="sv-SE"/>
          </a:p>
        </p:txBody>
      </p:sp>
      <p:sp>
        <p:nvSpPr>
          <p:cNvPr id="5" name="Slide Number Placeholder 4"/>
          <p:cNvSpPr>
            <a:spLocks noGrp="1"/>
          </p:cNvSpPr>
          <p:nvPr>
            <p:ph type="sldNum" sz="quarter" idx="11"/>
          </p:nvPr>
        </p:nvSpPr>
        <p:spPr/>
        <p:txBody>
          <a:bodyPr/>
          <a:lstStyle/>
          <a:p>
            <a:fld id="{F8E05E31-A123-4942-AC92-E1C700F6E536}" type="slidenum">
              <a:rPr lang="sv-SE" smtClean="0"/>
              <a:pPr/>
              <a:t>67</a:t>
            </a:fld>
            <a:endParaRPr lang="sv-SE"/>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Footer Placeholder 3"/>
          <p:cNvSpPr>
            <a:spLocks noGrp="1"/>
          </p:cNvSpPr>
          <p:nvPr>
            <p:ph type="ftr" sz="quarter" idx="10"/>
          </p:nvPr>
        </p:nvSpPr>
        <p:spPr/>
        <p:txBody>
          <a:bodyPr/>
          <a:lstStyle/>
          <a:p>
            <a:r>
              <a:rPr lang="sv-SE" smtClean="0"/>
              <a:t>© Alfa Laval</a:t>
            </a:r>
            <a:endParaRPr lang="sv-SE"/>
          </a:p>
        </p:txBody>
      </p:sp>
      <p:sp>
        <p:nvSpPr>
          <p:cNvPr id="5" name="Slide Number Placeholder 4"/>
          <p:cNvSpPr>
            <a:spLocks noGrp="1"/>
          </p:cNvSpPr>
          <p:nvPr>
            <p:ph type="sldNum" sz="quarter" idx="11"/>
          </p:nvPr>
        </p:nvSpPr>
        <p:spPr/>
        <p:txBody>
          <a:bodyPr/>
          <a:lstStyle/>
          <a:p>
            <a:fld id="{F8E05E31-A123-4942-AC92-E1C700F6E536}" type="slidenum">
              <a:rPr lang="sv-SE" smtClean="0"/>
              <a:pPr/>
              <a:t>69</a:t>
            </a:fld>
            <a:endParaRPr lang="sv-SE"/>
          </a:p>
        </p:txBody>
      </p:sp>
    </p:spTree>
    <p:extLst>
      <p:ext uri="{BB962C8B-B14F-4D97-AF65-F5344CB8AC3E}">
        <p14:creationId xmlns:p14="http://schemas.microsoft.com/office/powerpoint/2010/main" val="20982733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Footer Placeholder 3"/>
          <p:cNvSpPr>
            <a:spLocks noGrp="1"/>
          </p:cNvSpPr>
          <p:nvPr>
            <p:ph type="ftr" sz="quarter" idx="10"/>
          </p:nvPr>
        </p:nvSpPr>
        <p:spPr/>
        <p:txBody>
          <a:bodyPr/>
          <a:lstStyle/>
          <a:p>
            <a:r>
              <a:rPr lang="sv-SE" smtClean="0"/>
              <a:t>© Alfa Laval</a:t>
            </a:r>
            <a:endParaRPr lang="sv-SE"/>
          </a:p>
        </p:txBody>
      </p:sp>
      <p:sp>
        <p:nvSpPr>
          <p:cNvPr id="5" name="Slide Number Placeholder 4"/>
          <p:cNvSpPr>
            <a:spLocks noGrp="1"/>
          </p:cNvSpPr>
          <p:nvPr>
            <p:ph type="sldNum" sz="quarter" idx="11"/>
          </p:nvPr>
        </p:nvSpPr>
        <p:spPr/>
        <p:txBody>
          <a:bodyPr/>
          <a:lstStyle/>
          <a:p>
            <a:fld id="{F8E05E31-A123-4942-AC92-E1C700F6E536}" type="slidenum">
              <a:rPr lang="sv-SE" smtClean="0"/>
              <a:pPr/>
              <a:t>70</a:t>
            </a:fld>
            <a:endParaRPr lang="sv-SE"/>
          </a:p>
        </p:txBody>
      </p:sp>
    </p:spTree>
    <p:extLst>
      <p:ext uri="{BB962C8B-B14F-4D97-AF65-F5344CB8AC3E}">
        <p14:creationId xmlns:p14="http://schemas.microsoft.com/office/powerpoint/2010/main" val="19127023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ftr" sz="quarter" idx="4"/>
          </p:nvPr>
        </p:nvSpPr>
        <p:spPr>
          <a:ln/>
        </p:spPr>
        <p:txBody>
          <a:bodyPr/>
          <a:lstStyle/>
          <a:p>
            <a:r>
              <a:t>© Alfa Laval</a:t>
            </a:r>
            <a:endParaRPr lang="sv-SE"/>
          </a:p>
        </p:txBody>
      </p:sp>
      <p:sp>
        <p:nvSpPr>
          <p:cNvPr id="5" name="Rectangle 7"/>
          <p:cNvSpPr>
            <a:spLocks noGrp="1" noChangeArrowheads="1"/>
          </p:cNvSpPr>
          <p:nvPr>
            <p:ph type="sldNum" sz="quarter" idx="5"/>
          </p:nvPr>
        </p:nvSpPr>
        <p:spPr>
          <a:ln/>
        </p:spPr>
        <p:txBody>
          <a:bodyPr/>
          <a:lstStyle/>
          <a:p>
            <a:fld id="{8983A809-B78C-4812-92B3-2DF4842CDAD4}" type="slidenum">
              <a:rPr/>
              <a:pPr/>
              <a:t>72</a:t>
            </a:fld>
            <a:endParaRPr lang="sv-SE"/>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sv-SE" noProof="1"/>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6"/>
          <p:cNvSpPr>
            <a:spLocks noGrp="1" noChangeArrowheads="1"/>
          </p:cNvSpPr>
          <p:nvPr>
            <p:ph type="ftr" sz="quarter" idx="4"/>
          </p:nvPr>
        </p:nvSpPr>
        <p:spPr>
          <a:noFill/>
        </p:spPr>
        <p:txBody>
          <a:bodyPr/>
          <a:lstStyle/>
          <a:p>
            <a:r>
              <a:rPr lang="en-GB" smtClean="0">
                <a:latin typeface="Arial" charset="0"/>
              </a:rPr>
              <a:t>© Alfa Laval</a:t>
            </a:r>
          </a:p>
        </p:txBody>
      </p:sp>
      <p:sp>
        <p:nvSpPr>
          <p:cNvPr id="39939" name="Rectangle 7"/>
          <p:cNvSpPr>
            <a:spLocks noGrp="1" noChangeArrowheads="1"/>
          </p:cNvSpPr>
          <p:nvPr>
            <p:ph type="sldNum" sz="quarter" idx="5"/>
          </p:nvPr>
        </p:nvSpPr>
        <p:spPr>
          <a:noFill/>
        </p:spPr>
        <p:txBody>
          <a:bodyPr/>
          <a:lstStyle/>
          <a:p>
            <a:fld id="{F0EA2888-9840-42AB-AB03-7DC5B0DBA5AD}" type="slidenum">
              <a:rPr lang="en-GB" smtClean="0">
                <a:latin typeface="Arial" charset="0"/>
              </a:rPr>
              <a:pPr/>
              <a:t>75</a:t>
            </a:fld>
            <a:endParaRPr lang="en-GB" smtClean="0">
              <a:latin typeface="Arial" charset="0"/>
            </a:endParaRPr>
          </a:p>
        </p:txBody>
      </p:sp>
      <p:sp>
        <p:nvSpPr>
          <p:cNvPr id="39940" name="Rectangle 2"/>
          <p:cNvSpPr>
            <a:spLocks noGrp="1" noRot="1" noChangeAspect="1" noChangeArrowheads="1" noTextEdit="1"/>
          </p:cNvSpPr>
          <p:nvPr>
            <p:ph type="sldImg"/>
          </p:nvPr>
        </p:nvSpPr>
        <p:spPr>
          <a:xfrm>
            <a:off x="919163" y="739775"/>
            <a:ext cx="4916487" cy="3687763"/>
          </a:xfrm>
          <a:ln/>
        </p:spPr>
      </p:sp>
      <p:sp>
        <p:nvSpPr>
          <p:cNvPr id="39941" name="Rectangle 3"/>
          <p:cNvSpPr>
            <a:spLocks noGrp="1" noChangeArrowheads="1"/>
          </p:cNvSpPr>
          <p:nvPr>
            <p:ph type="body" idx="1"/>
          </p:nvPr>
        </p:nvSpPr>
        <p:spPr>
          <a:xfrm>
            <a:off x="901286" y="4674912"/>
            <a:ext cx="4952242" cy="4427787"/>
          </a:xfrm>
          <a:noFill/>
          <a:ln/>
        </p:spPr>
        <p:txBody>
          <a:bodyPr lIns="95864" tIns="47932" rIns="95864" bIns="47932"/>
          <a:lstStyle/>
          <a:p>
            <a:endParaRPr lang="sv-SE" noProof="1"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p:txBody>
          <a:bodyPr/>
          <a:lstStyle/>
          <a:p>
            <a:pPr>
              <a:defRPr/>
            </a:pPr>
            <a:fld id="{35B975F2-D746-4B0C-8E81-E268463FB398}" type="slidenum">
              <a:rPr lang="en-GB" smtClean="0">
                <a:solidFill>
                  <a:prstClr val="black"/>
                </a:solidFill>
              </a:rPr>
              <a:pPr>
                <a:defRPr/>
              </a:pPr>
              <a:t>3</a:t>
            </a:fld>
            <a:endParaRPr lang="en-GB" dirty="0" smtClean="0">
              <a:solidFill>
                <a:prstClr val="black"/>
              </a:solidFill>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sv-SE"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p:txBody>
          <a:bodyPr/>
          <a:lstStyle/>
          <a:p>
            <a:pPr>
              <a:defRPr/>
            </a:pPr>
            <a:fld id="{74C5D879-9AA9-42EF-9515-61C112CF7D56}" type="slidenum">
              <a:rPr lang="en-GB" smtClean="0">
                <a:solidFill>
                  <a:prstClr val="black"/>
                </a:solidFill>
              </a:rPr>
              <a:pPr>
                <a:defRPr/>
              </a:pPr>
              <a:t>80</a:t>
            </a:fld>
            <a:endParaRPr lang="en-GB" dirty="0" smtClean="0">
              <a:solidFill>
                <a:prstClr val="black"/>
              </a:solidFill>
            </a:endParaRPr>
          </a:p>
        </p:txBody>
      </p:sp>
      <p:sp>
        <p:nvSpPr>
          <p:cNvPr id="44035" name="Rectangle 2"/>
          <p:cNvSpPr>
            <a:spLocks noGrp="1" noRot="1" noChangeAspect="1" noChangeArrowheads="1" noTextEdit="1"/>
          </p:cNvSpPr>
          <p:nvPr>
            <p:ph type="sldImg"/>
          </p:nvPr>
        </p:nvSpPr>
        <p:spPr>
          <a:xfrm>
            <a:off x="911790" y="739802"/>
            <a:ext cx="4928079" cy="3687986"/>
          </a:xfrm>
          <a:solidFill>
            <a:srgbClr val="FFFFFF"/>
          </a:solidFill>
          <a:ln/>
        </p:spPr>
      </p:sp>
      <p:sp>
        <p:nvSpPr>
          <p:cNvPr id="44036" name="Rectangle 3"/>
          <p:cNvSpPr>
            <a:spLocks noGrp="1" noChangeArrowheads="1"/>
          </p:cNvSpPr>
          <p:nvPr>
            <p:ph type="body" idx="1"/>
          </p:nvPr>
        </p:nvSpPr>
        <p:spPr>
          <a:xfrm>
            <a:off x="900747" y="4674912"/>
            <a:ext cx="4953319" cy="4427787"/>
          </a:xfrm>
          <a:solidFill>
            <a:srgbClr val="FFFFFF"/>
          </a:solidFill>
          <a:ln>
            <a:solidFill>
              <a:srgbClr val="000000"/>
            </a:solidFill>
          </a:ln>
        </p:spPr>
        <p:txBody>
          <a:bodyPr/>
          <a:lstStyle/>
          <a:p>
            <a:pPr eaLnBrk="1" hangingPunct="1"/>
            <a:endParaRPr lang="sv-SE" noProof="1"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p:txBody>
          <a:bodyPr/>
          <a:lstStyle/>
          <a:p>
            <a:pPr>
              <a:defRPr/>
            </a:pPr>
            <a:fld id="{35B975F2-D746-4B0C-8E81-E268463FB398}" type="slidenum">
              <a:rPr lang="en-GB" smtClean="0">
                <a:solidFill>
                  <a:prstClr val="black"/>
                </a:solidFill>
              </a:rPr>
              <a:pPr>
                <a:defRPr/>
              </a:pPr>
              <a:t>4</a:t>
            </a:fld>
            <a:endParaRPr lang="en-GB" dirty="0" smtClean="0">
              <a:solidFill>
                <a:prstClr val="black"/>
              </a:solidFill>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sv-S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p:txBody>
          <a:bodyPr/>
          <a:lstStyle/>
          <a:p>
            <a:pPr>
              <a:defRPr/>
            </a:pPr>
            <a:fld id="{80CA39BE-84F7-47B8-9C7A-03D7027EEBB9}" type="slidenum">
              <a:rPr lang="en-GB" smtClean="0">
                <a:solidFill>
                  <a:prstClr val="black"/>
                </a:solidFill>
              </a:rPr>
              <a:pPr>
                <a:defRPr/>
              </a:pPr>
              <a:t>5</a:t>
            </a:fld>
            <a:endParaRPr lang="en-GB" dirty="0" smtClean="0">
              <a:solidFill>
                <a:prstClr val="black"/>
              </a:solidFill>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sv-SE"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p:txBody>
          <a:bodyPr/>
          <a:lstStyle/>
          <a:p>
            <a:pPr>
              <a:defRPr/>
            </a:pPr>
            <a:fld id="{28296CB5-89B0-40FC-808A-554599903886}" type="slidenum">
              <a:rPr lang="en-GB" smtClean="0">
                <a:solidFill>
                  <a:prstClr val="black"/>
                </a:solidFill>
              </a:rPr>
              <a:pPr>
                <a:defRPr/>
              </a:pPr>
              <a:t>6</a:t>
            </a:fld>
            <a:endParaRPr lang="en-GB" dirty="0" smtClean="0">
              <a:solidFill>
                <a:prstClr val="black"/>
              </a:solidFill>
            </a:endParaRPr>
          </a:p>
        </p:txBody>
      </p:sp>
      <p:sp>
        <p:nvSpPr>
          <p:cNvPr id="54275" name="Rectangle 2"/>
          <p:cNvSpPr>
            <a:spLocks noGrp="1" noRot="1" noChangeAspect="1" noChangeArrowheads="1" noTextEdit="1"/>
          </p:cNvSpPr>
          <p:nvPr>
            <p:ph type="sldImg"/>
          </p:nvPr>
        </p:nvSpPr>
        <p:spPr>
          <a:xfrm>
            <a:off x="1238331" y="1016833"/>
            <a:ext cx="4276575" cy="3200033"/>
          </a:xfrm>
          <a:solidFill>
            <a:srgbClr val="FFFFFF"/>
          </a:solidFill>
          <a:ln w="12700" cap="flat"/>
        </p:spPr>
      </p:sp>
      <p:sp>
        <p:nvSpPr>
          <p:cNvPr id="54276" name="Rectangle 3"/>
          <p:cNvSpPr>
            <a:spLocks noGrp="1" noChangeArrowheads="1"/>
          </p:cNvSpPr>
          <p:nvPr>
            <p:ph type="body" idx="1"/>
          </p:nvPr>
        </p:nvSpPr>
        <p:spPr>
          <a:xfrm>
            <a:off x="929142" y="4676486"/>
            <a:ext cx="4959629" cy="4449823"/>
          </a:xfrm>
          <a:noFill/>
          <a:ln/>
        </p:spPr>
        <p:txBody>
          <a:bodyPr lIns="95699" tIns="47011" rIns="95699" bIns="47011"/>
          <a:lstStyle/>
          <a:p>
            <a:pPr eaLnBrk="1" hangingPunct="1"/>
            <a:endParaRPr lang="sv-SE" noProof="1"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p:txBody>
          <a:bodyPr/>
          <a:lstStyle/>
          <a:p>
            <a:pPr>
              <a:defRPr/>
            </a:pPr>
            <a:fld id="{7D3A99AE-D6A8-4FAD-AF94-8A52C975DD62}" type="slidenum">
              <a:rPr lang="en-GB" smtClean="0">
                <a:solidFill>
                  <a:prstClr val="black"/>
                </a:solidFill>
              </a:rPr>
              <a:pPr>
                <a:defRPr/>
              </a:pPr>
              <a:t>7</a:t>
            </a:fld>
            <a:endParaRPr lang="en-GB" smtClean="0">
              <a:solidFill>
                <a:prstClr val="black"/>
              </a:solidFill>
            </a:endParaRPr>
          </a:p>
        </p:txBody>
      </p:sp>
      <p:sp>
        <p:nvSpPr>
          <p:cNvPr id="58371" name="Rectangle 2"/>
          <p:cNvSpPr>
            <a:spLocks noChangeArrowheads="1"/>
          </p:cNvSpPr>
          <p:nvPr/>
        </p:nvSpPr>
        <p:spPr bwMode="auto">
          <a:xfrm>
            <a:off x="3849077" y="0"/>
            <a:ext cx="2905737" cy="511565"/>
          </a:xfrm>
          <a:prstGeom prst="rect">
            <a:avLst/>
          </a:prstGeom>
          <a:noFill/>
          <a:ln w="12700">
            <a:noFill/>
            <a:miter lim="800000"/>
            <a:headEnd/>
            <a:tailEnd/>
          </a:ln>
        </p:spPr>
        <p:txBody>
          <a:bodyPr wrap="none" lIns="90745" tIns="45373" rIns="90745" bIns="45373" anchor="ctr"/>
          <a:lstStyle/>
          <a:p>
            <a:endParaRPr lang="sv-SE" sz="2000">
              <a:solidFill>
                <a:prstClr val="black"/>
              </a:solidFill>
              <a:latin typeface="Times New Roman" pitchFamily="18" charset="0"/>
              <a:cs typeface="Arial" pitchFamily="34" charset="0"/>
            </a:endParaRPr>
          </a:p>
        </p:txBody>
      </p:sp>
      <p:sp>
        <p:nvSpPr>
          <p:cNvPr id="58372" name="Rectangle 3"/>
          <p:cNvSpPr>
            <a:spLocks noChangeArrowheads="1"/>
          </p:cNvSpPr>
          <p:nvPr/>
        </p:nvSpPr>
        <p:spPr bwMode="auto">
          <a:xfrm>
            <a:off x="3849077" y="9318343"/>
            <a:ext cx="2905737" cy="509990"/>
          </a:xfrm>
          <a:prstGeom prst="rect">
            <a:avLst/>
          </a:prstGeom>
          <a:noFill/>
          <a:ln w="12700">
            <a:noFill/>
            <a:miter lim="800000"/>
            <a:headEnd/>
            <a:tailEnd/>
          </a:ln>
        </p:spPr>
        <p:txBody>
          <a:bodyPr lIns="94687" tIns="46513" rIns="94687" bIns="46513" anchor="b"/>
          <a:lstStyle/>
          <a:p>
            <a:pPr algn="r" defTabSz="956290"/>
            <a:r>
              <a:rPr lang="en-GB" sz="1300">
                <a:solidFill>
                  <a:prstClr val="black"/>
                </a:solidFill>
                <a:latin typeface="Times New Roman" pitchFamily="18" charset="0"/>
                <a:cs typeface="Arial" pitchFamily="34" charset="0"/>
              </a:rPr>
              <a:t>1</a:t>
            </a:r>
          </a:p>
        </p:txBody>
      </p:sp>
      <p:sp>
        <p:nvSpPr>
          <p:cNvPr id="58373" name="Rectangle 4"/>
          <p:cNvSpPr>
            <a:spLocks noChangeArrowheads="1"/>
          </p:cNvSpPr>
          <p:nvPr/>
        </p:nvSpPr>
        <p:spPr bwMode="auto">
          <a:xfrm>
            <a:off x="0" y="9318343"/>
            <a:ext cx="2905737" cy="509990"/>
          </a:xfrm>
          <a:prstGeom prst="rect">
            <a:avLst/>
          </a:prstGeom>
          <a:noFill/>
          <a:ln w="12700">
            <a:noFill/>
            <a:miter lim="800000"/>
            <a:headEnd/>
            <a:tailEnd/>
          </a:ln>
        </p:spPr>
        <p:txBody>
          <a:bodyPr wrap="none" lIns="90745" tIns="45373" rIns="90745" bIns="45373" anchor="ctr"/>
          <a:lstStyle/>
          <a:p>
            <a:endParaRPr lang="sv-SE" sz="2000">
              <a:solidFill>
                <a:prstClr val="black"/>
              </a:solidFill>
              <a:latin typeface="Times New Roman" pitchFamily="18" charset="0"/>
              <a:cs typeface="Arial" pitchFamily="34" charset="0"/>
            </a:endParaRPr>
          </a:p>
        </p:txBody>
      </p:sp>
      <p:sp>
        <p:nvSpPr>
          <p:cNvPr id="58374" name="Rectangle 5"/>
          <p:cNvSpPr>
            <a:spLocks noChangeArrowheads="1"/>
          </p:cNvSpPr>
          <p:nvPr/>
        </p:nvSpPr>
        <p:spPr bwMode="auto">
          <a:xfrm>
            <a:off x="0" y="0"/>
            <a:ext cx="2905737" cy="511565"/>
          </a:xfrm>
          <a:prstGeom prst="rect">
            <a:avLst/>
          </a:prstGeom>
          <a:noFill/>
          <a:ln w="12700">
            <a:noFill/>
            <a:miter lim="800000"/>
            <a:headEnd/>
            <a:tailEnd/>
          </a:ln>
        </p:spPr>
        <p:txBody>
          <a:bodyPr wrap="none" lIns="90745" tIns="45373" rIns="90745" bIns="45373" anchor="ctr"/>
          <a:lstStyle/>
          <a:p>
            <a:endParaRPr lang="sv-SE" sz="2000">
              <a:solidFill>
                <a:prstClr val="black"/>
              </a:solidFill>
              <a:latin typeface="Times New Roman" pitchFamily="18" charset="0"/>
              <a:cs typeface="Arial" pitchFamily="34" charset="0"/>
            </a:endParaRPr>
          </a:p>
        </p:txBody>
      </p:sp>
      <p:sp>
        <p:nvSpPr>
          <p:cNvPr id="58375" name="Rectangle 6"/>
          <p:cNvSpPr>
            <a:spLocks noGrp="1" noRot="1" noChangeAspect="1" noChangeArrowheads="1" noTextEdit="1"/>
          </p:cNvSpPr>
          <p:nvPr>
            <p:ph type="sldImg"/>
          </p:nvPr>
        </p:nvSpPr>
        <p:spPr>
          <a:xfrm>
            <a:off x="914944" y="772856"/>
            <a:ext cx="4929657" cy="3689560"/>
          </a:xfrm>
          <a:solidFill>
            <a:srgbClr val="FFFFFF"/>
          </a:solidFill>
          <a:ln w="12700" cap="flat"/>
        </p:spPr>
      </p:sp>
      <p:sp>
        <p:nvSpPr>
          <p:cNvPr id="58376" name="Rectangle 7"/>
          <p:cNvSpPr>
            <a:spLocks noGrp="1" noChangeArrowheads="1"/>
          </p:cNvSpPr>
          <p:nvPr>
            <p:ph type="body" idx="1"/>
          </p:nvPr>
        </p:nvSpPr>
        <p:spPr>
          <a:xfrm>
            <a:off x="869198" y="4693800"/>
            <a:ext cx="5014841" cy="4401028"/>
          </a:xfrm>
          <a:noFill/>
          <a:ln/>
        </p:spPr>
        <p:txBody>
          <a:bodyPr lIns="94687" tIns="46513" rIns="94687" bIns="46513"/>
          <a:lstStyle/>
          <a:p>
            <a:pPr eaLnBrk="1" hangingPunct="1"/>
            <a:endParaRPr lang="sv-SE" noProof="1"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p:txBody>
          <a:bodyPr/>
          <a:lstStyle/>
          <a:p>
            <a:pPr>
              <a:defRPr/>
            </a:pPr>
            <a:fld id="{0F4BF140-5BCE-4E2C-8AB2-0AA07D4AECFF}" type="slidenum">
              <a:rPr lang="en-GB" smtClean="0">
                <a:solidFill>
                  <a:prstClr val="black"/>
                </a:solidFill>
              </a:rPr>
              <a:pPr>
                <a:defRPr/>
              </a:pPr>
              <a:t>8</a:t>
            </a:fld>
            <a:endParaRPr lang="en-GB" dirty="0" smtClean="0">
              <a:solidFill>
                <a:prstClr val="black"/>
              </a:solidFill>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sv-SE"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p:txBody>
          <a:bodyPr/>
          <a:lstStyle/>
          <a:p>
            <a:pPr>
              <a:defRPr/>
            </a:pPr>
            <a:fld id="{80CA39BE-84F7-47B8-9C7A-03D7027EEBB9}" type="slidenum">
              <a:rPr lang="en-GB" smtClean="0">
                <a:solidFill>
                  <a:prstClr val="black"/>
                </a:solidFill>
              </a:rPr>
              <a:pPr>
                <a:defRPr/>
              </a:pPr>
              <a:t>10</a:t>
            </a:fld>
            <a:endParaRPr lang="en-GB" dirty="0" smtClean="0">
              <a:solidFill>
                <a:prstClr val="black"/>
              </a:solidFill>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sv-SE"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5" descr="oht_2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8" y="0"/>
            <a:ext cx="9147176"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Rectangle 2"/>
          <p:cNvSpPr>
            <a:spLocks noGrp="1" noChangeArrowheads="1"/>
          </p:cNvSpPr>
          <p:nvPr>
            <p:ph type="ctrTitle"/>
          </p:nvPr>
        </p:nvSpPr>
        <p:spPr>
          <a:xfrm>
            <a:off x="1028700" y="2276475"/>
            <a:ext cx="5067300" cy="1152525"/>
          </a:xfrm>
        </p:spPr>
        <p:txBody>
          <a:bodyPr anchor="b"/>
          <a:lstStyle>
            <a:lvl1pPr>
              <a:defRPr noProof="1"/>
            </a:lvl1pPr>
          </a:lstStyle>
          <a:p>
            <a:pPr lvl="0"/>
            <a:r>
              <a:rPr lang="en-US" noProof="1" smtClean="0"/>
              <a:t>Click to edit Master title style</a:t>
            </a:r>
          </a:p>
        </p:txBody>
      </p:sp>
      <p:sp>
        <p:nvSpPr>
          <p:cNvPr id="5123" name="Rectangle 3"/>
          <p:cNvSpPr>
            <a:spLocks noGrp="1" noChangeArrowheads="1"/>
          </p:cNvSpPr>
          <p:nvPr>
            <p:ph type="subTitle" idx="1"/>
          </p:nvPr>
        </p:nvSpPr>
        <p:spPr>
          <a:xfrm>
            <a:off x="1028700" y="3760788"/>
            <a:ext cx="7354888" cy="1785937"/>
          </a:xfrm>
        </p:spPr>
        <p:txBody>
          <a:bodyPr/>
          <a:lstStyle>
            <a:lvl1pPr marL="0" indent="0">
              <a:buFontTx/>
              <a:buNone/>
              <a:defRPr noProof="1"/>
            </a:lvl1pPr>
          </a:lstStyle>
          <a:p>
            <a:pPr lvl="0"/>
            <a:r>
              <a:rPr lang="en-US" noProof="1" smtClean="0"/>
              <a:t>Click to edit Master subtitle style</a:t>
            </a:r>
          </a:p>
        </p:txBody>
      </p:sp>
      <p:sp>
        <p:nvSpPr>
          <p:cNvPr id="5" name="Rectangle 5"/>
          <p:cNvSpPr>
            <a:spLocks noGrp="1" noChangeArrowheads="1"/>
          </p:cNvSpPr>
          <p:nvPr>
            <p:ph type="ftr" sz="quarter" idx="10"/>
          </p:nvPr>
        </p:nvSpPr>
        <p:spPr>
          <a:xfrm>
            <a:off x="1028700" y="6477000"/>
            <a:ext cx="2451100" cy="228600"/>
          </a:xfrm>
        </p:spPr>
        <p:txBody>
          <a:bodyPr lIns="91440" tIns="45720" rIns="91440" bIns="45720"/>
          <a:lstStyle>
            <a:lvl1pPr>
              <a:defRPr sz="800" smtClean="0"/>
            </a:lvl1pPr>
          </a:lstStyle>
          <a:p>
            <a:pPr>
              <a:defRPr/>
            </a:pPr>
            <a:r>
              <a:t>© Alfa Laval</a:t>
            </a:r>
            <a:endParaRPr lang="en-US"/>
          </a:p>
        </p:txBody>
      </p:sp>
      <p:sp>
        <p:nvSpPr>
          <p:cNvPr id="6" name="Rectangle 6"/>
          <p:cNvSpPr>
            <a:spLocks noGrp="1" noChangeArrowheads="1"/>
          </p:cNvSpPr>
          <p:nvPr>
            <p:ph type="sldNum" sz="quarter" idx="11"/>
          </p:nvPr>
        </p:nvSpPr>
        <p:spPr>
          <a:xfrm>
            <a:off x="4572000" y="6477000"/>
            <a:ext cx="1362075" cy="228600"/>
          </a:xfrm>
        </p:spPr>
        <p:txBody>
          <a:bodyPr lIns="91440" tIns="45720" rIns="91440" bIns="45720"/>
          <a:lstStyle>
            <a:lvl1pPr>
              <a:defRPr sz="800" smtClean="0"/>
            </a:lvl1pPr>
          </a:lstStyle>
          <a:p>
            <a:pPr>
              <a:defRPr/>
            </a:pPr>
            <a:r>
              <a:rPr lang="en-US"/>
              <a:t>Slide </a:t>
            </a:r>
            <a:fld id="{DB373711-037E-4E56-A369-4C70833E7863}" type="slidenum">
              <a:rPr/>
              <a:pPr>
                <a:defRPr/>
              </a:pPr>
              <a:t>‹#›</a:t>
            </a:fld>
            <a:endParaRPr lang="en-US"/>
          </a:p>
        </p:txBody>
      </p:sp>
    </p:spTree>
    <p:extLst>
      <p:ext uri="{BB962C8B-B14F-4D97-AF65-F5344CB8AC3E}">
        <p14:creationId xmlns:p14="http://schemas.microsoft.com/office/powerpoint/2010/main" val="29145187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smtClean="0"/>
            </a:lvl1pPr>
          </a:lstStyle>
          <a:p>
            <a:pPr>
              <a:defRPr/>
            </a:pPr>
            <a:r>
              <a:rPr lang="en-US"/>
              <a:t>© Alfa Laval</a:t>
            </a:r>
          </a:p>
        </p:txBody>
      </p:sp>
      <p:sp>
        <p:nvSpPr>
          <p:cNvPr id="5" name="Slide Number Placeholder 4"/>
          <p:cNvSpPr>
            <a:spLocks noGrp="1"/>
          </p:cNvSpPr>
          <p:nvPr>
            <p:ph type="sldNum" sz="quarter" idx="11"/>
          </p:nvPr>
        </p:nvSpPr>
        <p:spPr/>
        <p:txBody>
          <a:bodyPr/>
          <a:lstStyle>
            <a:lvl1pPr>
              <a:defRPr smtClean="0"/>
            </a:lvl1pPr>
          </a:lstStyle>
          <a:p>
            <a:pPr>
              <a:defRPr/>
            </a:pPr>
            <a:r>
              <a:rPr lang="en-US"/>
              <a:t>Slide </a:t>
            </a:r>
            <a:fld id="{732D4D49-934B-49CC-B00D-1FA152876C19}" type="slidenum">
              <a:rPr lang="en-US"/>
              <a:pPr>
                <a:defRPr/>
              </a:pPr>
              <a:t>‹#›</a:t>
            </a:fld>
            <a:endParaRPr lang="en-US"/>
          </a:p>
        </p:txBody>
      </p:sp>
    </p:spTree>
    <p:extLst>
      <p:ext uri="{BB962C8B-B14F-4D97-AF65-F5344CB8AC3E}">
        <p14:creationId xmlns:p14="http://schemas.microsoft.com/office/powerpoint/2010/main" val="30959603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5263" y="381000"/>
            <a:ext cx="1838325"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28700" y="381000"/>
            <a:ext cx="5364163"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smtClean="0"/>
            </a:lvl1pPr>
          </a:lstStyle>
          <a:p>
            <a:pPr>
              <a:defRPr/>
            </a:pPr>
            <a:r>
              <a:rPr lang="en-US"/>
              <a:t>© Alfa Laval</a:t>
            </a:r>
          </a:p>
        </p:txBody>
      </p:sp>
      <p:sp>
        <p:nvSpPr>
          <p:cNvPr id="5" name="Slide Number Placeholder 4"/>
          <p:cNvSpPr>
            <a:spLocks noGrp="1"/>
          </p:cNvSpPr>
          <p:nvPr>
            <p:ph type="sldNum" sz="quarter" idx="11"/>
          </p:nvPr>
        </p:nvSpPr>
        <p:spPr/>
        <p:txBody>
          <a:bodyPr/>
          <a:lstStyle>
            <a:lvl1pPr>
              <a:defRPr smtClean="0"/>
            </a:lvl1pPr>
          </a:lstStyle>
          <a:p>
            <a:pPr>
              <a:defRPr/>
            </a:pPr>
            <a:r>
              <a:rPr lang="en-US"/>
              <a:t>Slide </a:t>
            </a:r>
            <a:fld id="{C2B6D0C3-6F9F-4961-9DE0-23C534F515FD}" type="slidenum">
              <a:rPr lang="en-US"/>
              <a:pPr>
                <a:defRPr/>
              </a:pPr>
              <a:t>‹#›</a:t>
            </a:fld>
            <a:endParaRPr lang="en-US"/>
          </a:p>
        </p:txBody>
      </p:sp>
    </p:spTree>
    <p:extLst>
      <p:ext uri="{BB962C8B-B14F-4D97-AF65-F5344CB8AC3E}">
        <p14:creationId xmlns:p14="http://schemas.microsoft.com/office/powerpoint/2010/main" val="6379266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028700" y="381000"/>
            <a:ext cx="7354888" cy="839788"/>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1028700" y="1746250"/>
            <a:ext cx="7354888" cy="4121150"/>
          </a:xfrm>
        </p:spPr>
        <p:txBody>
          <a:bodyPr/>
          <a:lstStyle/>
          <a:p>
            <a:pPr lvl="0"/>
            <a:r>
              <a:rPr lang="en-US" noProof="0" smtClean="0"/>
              <a:t>Click icon to add chart</a:t>
            </a:r>
          </a:p>
        </p:txBody>
      </p:sp>
      <p:sp>
        <p:nvSpPr>
          <p:cNvPr id="4" name="Footer Placeholder 3"/>
          <p:cNvSpPr>
            <a:spLocks noGrp="1"/>
          </p:cNvSpPr>
          <p:nvPr>
            <p:ph type="ftr" sz="quarter" idx="10"/>
          </p:nvPr>
        </p:nvSpPr>
        <p:spPr/>
        <p:txBody>
          <a:bodyPr/>
          <a:lstStyle>
            <a:lvl1pPr>
              <a:defRPr smtClean="0"/>
            </a:lvl1pPr>
          </a:lstStyle>
          <a:p>
            <a:pPr>
              <a:defRPr/>
            </a:pPr>
            <a:r>
              <a:rPr lang="en-US"/>
              <a:t>© Alfa Laval</a:t>
            </a:r>
          </a:p>
        </p:txBody>
      </p:sp>
      <p:sp>
        <p:nvSpPr>
          <p:cNvPr id="5" name="Slide Number Placeholder 4"/>
          <p:cNvSpPr>
            <a:spLocks noGrp="1"/>
          </p:cNvSpPr>
          <p:nvPr>
            <p:ph type="sldNum" sz="quarter" idx="11"/>
          </p:nvPr>
        </p:nvSpPr>
        <p:spPr/>
        <p:txBody>
          <a:bodyPr/>
          <a:lstStyle>
            <a:lvl1pPr>
              <a:defRPr smtClean="0"/>
            </a:lvl1pPr>
          </a:lstStyle>
          <a:p>
            <a:pPr>
              <a:defRPr/>
            </a:pPr>
            <a:r>
              <a:rPr lang="en-US"/>
              <a:t>Slide </a:t>
            </a:r>
            <a:fld id="{AAA8C7B6-2F77-475D-B495-A95B0AD2BE9B}" type="slidenum">
              <a:rPr lang="en-US"/>
              <a:pPr>
                <a:defRPr/>
              </a:pPr>
              <a:t>‹#›</a:t>
            </a:fld>
            <a:endParaRPr lang="en-US"/>
          </a:p>
        </p:txBody>
      </p:sp>
    </p:spTree>
    <p:extLst>
      <p:ext uri="{BB962C8B-B14F-4D97-AF65-F5344CB8AC3E}">
        <p14:creationId xmlns:p14="http://schemas.microsoft.com/office/powerpoint/2010/main" val="16542290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1028700" y="381000"/>
            <a:ext cx="7354888" cy="839788"/>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1028700" y="1746250"/>
            <a:ext cx="7354888" cy="4121150"/>
          </a:xfrm>
        </p:spPr>
        <p:txBody>
          <a:bodyPr/>
          <a:lstStyle/>
          <a:p>
            <a:pPr lvl="0"/>
            <a:r>
              <a:rPr lang="en-US" noProof="0" smtClean="0"/>
              <a:t>Click icon to add SmartArt graphic</a:t>
            </a:r>
          </a:p>
        </p:txBody>
      </p:sp>
      <p:sp>
        <p:nvSpPr>
          <p:cNvPr id="4" name="Footer Placeholder 3"/>
          <p:cNvSpPr>
            <a:spLocks noGrp="1"/>
          </p:cNvSpPr>
          <p:nvPr>
            <p:ph type="ftr" sz="quarter" idx="10"/>
          </p:nvPr>
        </p:nvSpPr>
        <p:spPr/>
        <p:txBody>
          <a:bodyPr/>
          <a:lstStyle>
            <a:lvl1pPr>
              <a:defRPr smtClean="0"/>
            </a:lvl1pPr>
          </a:lstStyle>
          <a:p>
            <a:pPr>
              <a:defRPr/>
            </a:pPr>
            <a:r>
              <a:rPr lang="en-US"/>
              <a:t>© Alfa Laval</a:t>
            </a:r>
          </a:p>
        </p:txBody>
      </p:sp>
      <p:sp>
        <p:nvSpPr>
          <p:cNvPr id="5" name="Slide Number Placeholder 4"/>
          <p:cNvSpPr>
            <a:spLocks noGrp="1"/>
          </p:cNvSpPr>
          <p:nvPr>
            <p:ph type="sldNum" sz="quarter" idx="11"/>
          </p:nvPr>
        </p:nvSpPr>
        <p:spPr/>
        <p:txBody>
          <a:bodyPr/>
          <a:lstStyle>
            <a:lvl1pPr>
              <a:defRPr smtClean="0"/>
            </a:lvl1pPr>
          </a:lstStyle>
          <a:p>
            <a:pPr>
              <a:defRPr/>
            </a:pPr>
            <a:r>
              <a:rPr lang="en-US"/>
              <a:t>Slide </a:t>
            </a:r>
            <a:fld id="{AE106E3F-1282-442A-A46B-41ACBBF5212F}" type="slidenum">
              <a:rPr lang="en-US"/>
              <a:pPr>
                <a:defRPr/>
              </a:pPr>
              <a:t>‹#›</a:t>
            </a:fld>
            <a:endParaRPr lang="en-US"/>
          </a:p>
        </p:txBody>
      </p:sp>
    </p:spTree>
    <p:extLst>
      <p:ext uri="{BB962C8B-B14F-4D97-AF65-F5344CB8AC3E}">
        <p14:creationId xmlns:p14="http://schemas.microsoft.com/office/powerpoint/2010/main" val="26117187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1C77"/>
        </a:solidFill>
        <a:effectLst/>
      </p:bgPr>
    </p:bg>
    <p:spTree>
      <p:nvGrpSpPr>
        <p:cNvPr id="1" name=""/>
        <p:cNvGrpSpPr/>
        <p:nvPr/>
      </p:nvGrpSpPr>
      <p:grpSpPr>
        <a:xfrm>
          <a:off x="0" y="0"/>
          <a:ext cx="0" cy="0"/>
          <a:chOff x="0" y="0"/>
          <a:chExt cx="0" cy="0"/>
        </a:xfrm>
      </p:grpSpPr>
      <p:pic>
        <p:nvPicPr>
          <p:cNvPr id="4" name="Picture 6" descr="pres_2a"/>
          <p:cNvPicPr>
            <a:picLocks noChangeAspect="1" noChangeArrowheads="1"/>
          </p:cNvPicPr>
          <p:nvPr/>
        </p:nvPicPr>
        <p:blipFill>
          <a:blip r:embed="rId2" cstate="print">
            <a:clrChange>
              <a:clrFrom>
                <a:srgbClr val="1E1C77"/>
              </a:clrFrom>
              <a:clrTo>
                <a:srgbClr val="1E1C77">
                  <a:alpha val="0"/>
                </a:srgbClr>
              </a:clrTo>
            </a:clrChange>
          </a:blip>
          <a:srcRect/>
          <a:stretch>
            <a:fillRect/>
          </a:stretch>
        </p:blipFill>
        <p:spPr bwMode="black">
          <a:xfrm>
            <a:off x="0" y="-17463"/>
            <a:ext cx="9147175" cy="3848101"/>
          </a:xfrm>
          <a:prstGeom prst="rect">
            <a:avLst/>
          </a:prstGeom>
          <a:noFill/>
          <a:ln w="9525">
            <a:noFill/>
            <a:miter lim="800000"/>
            <a:headEnd/>
            <a:tailEnd/>
          </a:ln>
        </p:spPr>
      </p:pic>
      <p:sp>
        <p:nvSpPr>
          <p:cNvPr id="4098" name="Rectangle 2"/>
          <p:cNvSpPr>
            <a:spLocks noGrp="1" noChangeArrowheads="1"/>
          </p:cNvSpPr>
          <p:nvPr>
            <p:ph type="ctrTitle"/>
          </p:nvPr>
        </p:nvSpPr>
        <p:spPr>
          <a:xfrm>
            <a:off x="1028700" y="2276475"/>
            <a:ext cx="5067300" cy="1152525"/>
          </a:xfrm>
        </p:spPr>
        <p:txBody>
          <a:bodyPr anchor="b"/>
          <a:lstStyle>
            <a:lvl1pPr>
              <a:defRPr noProof="1"/>
            </a:lvl1pPr>
          </a:lstStyle>
          <a:p>
            <a:r>
              <a:rPr lang="sv-SE" noProof="1"/>
              <a:t>Click to edit Master title style</a:t>
            </a:r>
          </a:p>
        </p:txBody>
      </p:sp>
      <p:sp>
        <p:nvSpPr>
          <p:cNvPr id="4099" name="Rectangle 3"/>
          <p:cNvSpPr>
            <a:spLocks noGrp="1" noChangeArrowheads="1"/>
          </p:cNvSpPr>
          <p:nvPr>
            <p:ph type="subTitle" idx="1"/>
          </p:nvPr>
        </p:nvSpPr>
        <p:spPr>
          <a:xfrm>
            <a:off x="1028700" y="3760788"/>
            <a:ext cx="7354888" cy="1785937"/>
          </a:xfrm>
        </p:spPr>
        <p:txBody>
          <a:bodyPr/>
          <a:lstStyle>
            <a:lvl1pPr marL="0" indent="0">
              <a:buFontTx/>
              <a:buNone/>
              <a:defRPr noProof="1"/>
            </a:lvl1pPr>
          </a:lstStyle>
          <a:p>
            <a:r>
              <a:rPr lang="sv-SE" noProof="1"/>
              <a:t>Click to edit Master subtitle style</a:t>
            </a:r>
          </a:p>
        </p:txBody>
      </p:sp>
      <p:sp>
        <p:nvSpPr>
          <p:cNvPr id="5" name="Rectangle 4"/>
          <p:cNvSpPr>
            <a:spLocks noGrp="1" noChangeArrowheads="1"/>
          </p:cNvSpPr>
          <p:nvPr>
            <p:ph type="ftr" sz="quarter" idx="10"/>
          </p:nvPr>
        </p:nvSpPr>
        <p:spPr>
          <a:xfrm>
            <a:off x="1028700" y="6477000"/>
            <a:ext cx="2451100" cy="228600"/>
          </a:xfrm>
        </p:spPr>
        <p:txBody>
          <a:bodyPr lIns="91440" tIns="45720" rIns="91440" bIns="45720"/>
          <a:lstStyle>
            <a:lvl1pPr>
              <a:defRPr sz="800" noProof="1">
                <a:solidFill>
                  <a:schemeClr val="tx2"/>
                </a:solidFill>
              </a:defRPr>
            </a:lvl1pPr>
          </a:lstStyle>
          <a:p>
            <a:pPr>
              <a:defRPr/>
            </a:pPr>
            <a:endParaRPr lang="sv-SE">
              <a:solidFill>
                <a:srgbClr val="FFCC33"/>
              </a:solidFill>
            </a:endParaRPr>
          </a:p>
        </p:txBody>
      </p:sp>
      <p:sp>
        <p:nvSpPr>
          <p:cNvPr id="6" name="Rectangle 5"/>
          <p:cNvSpPr>
            <a:spLocks noGrp="1" noChangeArrowheads="1"/>
          </p:cNvSpPr>
          <p:nvPr>
            <p:ph type="sldNum" sz="quarter" idx="11"/>
          </p:nvPr>
        </p:nvSpPr>
        <p:spPr>
          <a:xfrm>
            <a:off x="4572000" y="6477000"/>
            <a:ext cx="1362075" cy="228600"/>
          </a:xfrm>
        </p:spPr>
        <p:txBody>
          <a:bodyPr lIns="91440" tIns="45720" rIns="91440" bIns="45720"/>
          <a:lstStyle>
            <a:lvl1pPr algn="l">
              <a:defRPr sz="800" noProof="1">
                <a:solidFill>
                  <a:schemeClr val="tx2"/>
                </a:solidFill>
              </a:defRPr>
            </a:lvl1pPr>
          </a:lstStyle>
          <a:p>
            <a:pPr>
              <a:defRPr/>
            </a:pPr>
            <a:r>
              <a:rPr lang="sv-SE">
                <a:solidFill>
                  <a:srgbClr val="FFCC33"/>
                </a:solidFill>
              </a:rPr>
              <a:t>Slide </a:t>
            </a:r>
            <a:fld id="{96796D2C-984B-4294-921A-FEABFF05EA42}" type="slidenum">
              <a:rPr>
                <a:solidFill>
                  <a:srgbClr val="FFCC33"/>
                </a:solidFill>
              </a:rPr>
              <a:pPr>
                <a:defRPr/>
              </a:pPr>
              <a:t>‹#›</a:t>
            </a:fld>
            <a:endParaRPr lang="sv-SE">
              <a:solidFill>
                <a:srgbClr val="FFCC33"/>
              </a:solidFill>
            </a:endParaRPr>
          </a:p>
        </p:txBody>
      </p:sp>
    </p:spTree>
    <p:extLst>
      <p:ext uri="{BB962C8B-B14F-4D97-AF65-F5344CB8AC3E}">
        <p14:creationId xmlns:p14="http://schemas.microsoft.com/office/powerpoint/2010/main" val="103333980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Rectangle 9"/>
          <p:cNvSpPr>
            <a:spLocks noGrp="1" noChangeArrowheads="1"/>
          </p:cNvSpPr>
          <p:nvPr>
            <p:ph type="ftr" sz="quarter" idx="10"/>
          </p:nvPr>
        </p:nvSpPr>
        <p:spPr>
          <a:ln/>
        </p:spPr>
        <p:txBody>
          <a:bodyPr/>
          <a:lstStyle>
            <a:lvl1pPr>
              <a:defRPr/>
            </a:lvl1pPr>
          </a:lstStyle>
          <a:p>
            <a:pPr>
              <a:defRPr/>
            </a:pPr>
            <a:endParaRPr lang="en-GB" dirty="0">
              <a:solidFill>
                <a:srgbClr val="1E1C77"/>
              </a:solidFill>
            </a:endParaRPr>
          </a:p>
        </p:txBody>
      </p:sp>
      <p:sp>
        <p:nvSpPr>
          <p:cNvPr id="5" name="Rectangle 10"/>
          <p:cNvSpPr>
            <a:spLocks noGrp="1" noChangeArrowheads="1"/>
          </p:cNvSpPr>
          <p:nvPr>
            <p:ph type="sldNum" sz="quarter" idx="11"/>
          </p:nvPr>
        </p:nvSpPr>
        <p:spPr>
          <a:ln/>
        </p:spPr>
        <p:txBody>
          <a:bodyPr/>
          <a:lstStyle>
            <a:lvl1pPr>
              <a:defRPr/>
            </a:lvl1pPr>
          </a:lstStyle>
          <a:p>
            <a:pPr>
              <a:defRPr/>
            </a:pPr>
            <a:r>
              <a:rPr lang="en-GB" dirty="0">
                <a:solidFill>
                  <a:srgbClr val="1E1C77"/>
                </a:solidFill>
              </a:rPr>
              <a:t>Slide </a:t>
            </a:r>
            <a:fld id="{9720A3F1-F747-41A5-8545-459CD2AE07BF}" type="slidenum">
              <a:rPr lang="en-GB">
                <a:solidFill>
                  <a:srgbClr val="1E1C77"/>
                </a:solidFill>
              </a:rPr>
              <a:pPr>
                <a:defRPr/>
              </a:pPr>
              <a:t>‹#›</a:t>
            </a:fld>
            <a:endParaRPr lang="en-GB" dirty="0">
              <a:solidFill>
                <a:srgbClr val="1E1C77"/>
              </a:solidFill>
            </a:endParaRPr>
          </a:p>
        </p:txBody>
      </p:sp>
    </p:spTree>
    <p:extLst>
      <p:ext uri="{BB962C8B-B14F-4D97-AF65-F5344CB8AC3E}">
        <p14:creationId xmlns:p14="http://schemas.microsoft.com/office/powerpoint/2010/main" val="226002870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sv-S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ftr" sz="quarter" idx="10"/>
          </p:nvPr>
        </p:nvSpPr>
        <p:spPr>
          <a:ln/>
        </p:spPr>
        <p:txBody>
          <a:bodyPr/>
          <a:lstStyle>
            <a:lvl1pPr>
              <a:defRPr/>
            </a:lvl1pPr>
          </a:lstStyle>
          <a:p>
            <a:pPr>
              <a:defRPr/>
            </a:pPr>
            <a:endParaRPr lang="en-GB" dirty="0">
              <a:solidFill>
                <a:srgbClr val="1E1C77"/>
              </a:solidFill>
            </a:endParaRPr>
          </a:p>
        </p:txBody>
      </p:sp>
      <p:sp>
        <p:nvSpPr>
          <p:cNvPr id="5" name="Rectangle 10"/>
          <p:cNvSpPr>
            <a:spLocks noGrp="1" noChangeArrowheads="1"/>
          </p:cNvSpPr>
          <p:nvPr>
            <p:ph type="sldNum" sz="quarter" idx="11"/>
          </p:nvPr>
        </p:nvSpPr>
        <p:spPr>
          <a:ln/>
        </p:spPr>
        <p:txBody>
          <a:bodyPr/>
          <a:lstStyle>
            <a:lvl1pPr>
              <a:defRPr/>
            </a:lvl1pPr>
          </a:lstStyle>
          <a:p>
            <a:pPr>
              <a:defRPr/>
            </a:pPr>
            <a:r>
              <a:rPr lang="en-GB" dirty="0">
                <a:solidFill>
                  <a:srgbClr val="1E1C77"/>
                </a:solidFill>
              </a:rPr>
              <a:t>Slide </a:t>
            </a:r>
            <a:fld id="{F2661755-72E6-41BE-BCE6-DDF500DD7970}" type="slidenum">
              <a:rPr lang="en-GB">
                <a:solidFill>
                  <a:srgbClr val="1E1C77"/>
                </a:solidFill>
              </a:rPr>
              <a:pPr>
                <a:defRPr/>
              </a:pPr>
              <a:t>‹#›</a:t>
            </a:fld>
            <a:endParaRPr lang="en-GB" dirty="0">
              <a:solidFill>
                <a:srgbClr val="1E1C77"/>
              </a:solidFill>
            </a:endParaRPr>
          </a:p>
        </p:txBody>
      </p:sp>
    </p:spTree>
    <p:extLst>
      <p:ext uri="{BB962C8B-B14F-4D97-AF65-F5344CB8AC3E}">
        <p14:creationId xmlns:p14="http://schemas.microsoft.com/office/powerpoint/2010/main" val="71473444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Content Placeholder 2"/>
          <p:cNvSpPr>
            <a:spLocks noGrp="1"/>
          </p:cNvSpPr>
          <p:nvPr>
            <p:ph sz="half" idx="1"/>
          </p:nvPr>
        </p:nvSpPr>
        <p:spPr>
          <a:xfrm>
            <a:off x="1028700" y="1746250"/>
            <a:ext cx="3600450" cy="4121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Content Placeholder 3"/>
          <p:cNvSpPr>
            <a:spLocks noGrp="1"/>
          </p:cNvSpPr>
          <p:nvPr>
            <p:ph sz="half" idx="2"/>
          </p:nvPr>
        </p:nvSpPr>
        <p:spPr>
          <a:xfrm>
            <a:off x="4781550" y="1746250"/>
            <a:ext cx="3602038" cy="4121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Rectangle 9"/>
          <p:cNvSpPr>
            <a:spLocks noGrp="1" noChangeArrowheads="1"/>
          </p:cNvSpPr>
          <p:nvPr>
            <p:ph type="ftr" sz="quarter" idx="10"/>
          </p:nvPr>
        </p:nvSpPr>
        <p:spPr>
          <a:ln/>
        </p:spPr>
        <p:txBody>
          <a:bodyPr/>
          <a:lstStyle>
            <a:lvl1pPr>
              <a:defRPr/>
            </a:lvl1pPr>
          </a:lstStyle>
          <a:p>
            <a:pPr>
              <a:defRPr/>
            </a:pPr>
            <a:endParaRPr lang="en-GB" dirty="0">
              <a:solidFill>
                <a:srgbClr val="1E1C77"/>
              </a:solidFill>
            </a:endParaRPr>
          </a:p>
        </p:txBody>
      </p:sp>
      <p:sp>
        <p:nvSpPr>
          <p:cNvPr id="6" name="Rectangle 10"/>
          <p:cNvSpPr>
            <a:spLocks noGrp="1" noChangeArrowheads="1"/>
          </p:cNvSpPr>
          <p:nvPr>
            <p:ph type="sldNum" sz="quarter" idx="11"/>
          </p:nvPr>
        </p:nvSpPr>
        <p:spPr>
          <a:ln/>
        </p:spPr>
        <p:txBody>
          <a:bodyPr/>
          <a:lstStyle>
            <a:lvl1pPr>
              <a:defRPr/>
            </a:lvl1pPr>
          </a:lstStyle>
          <a:p>
            <a:pPr>
              <a:defRPr/>
            </a:pPr>
            <a:r>
              <a:rPr lang="en-GB" dirty="0">
                <a:solidFill>
                  <a:srgbClr val="1E1C77"/>
                </a:solidFill>
              </a:rPr>
              <a:t>Slide </a:t>
            </a:r>
            <a:fld id="{04F267BF-0F0F-465E-B056-0B6A57F1AF09}" type="slidenum">
              <a:rPr lang="en-GB">
                <a:solidFill>
                  <a:srgbClr val="1E1C77"/>
                </a:solidFill>
              </a:rPr>
              <a:pPr>
                <a:defRPr/>
              </a:pPr>
              <a:t>‹#›</a:t>
            </a:fld>
            <a:endParaRPr lang="en-GB" dirty="0">
              <a:solidFill>
                <a:srgbClr val="1E1C77"/>
              </a:solidFill>
            </a:endParaRPr>
          </a:p>
        </p:txBody>
      </p:sp>
    </p:spTree>
    <p:extLst>
      <p:ext uri="{BB962C8B-B14F-4D97-AF65-F5344CB8AC3E}">
        <p14:creationId xmlns:p14="http://schemas.microsoft.com/office/powerpoint/2010/main" val="130760762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sv-S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7" name="Rectangle 9"/>
          <p:cNvSpPr>
            <a:spLocks noGrp="1" noChangeArrowheads="1"/>
          </p:cNvSpPr>
          <p:nvPr>
            <p:ph type="ftr" sz="quarter" idx="10"/>
          </p:nvPr>
        </p:nvSpPr>
        <p:spPr>
          <a:ln/>
        </p:spPr>
        <p:txBody>
          <a:bodyPr/>
          <a:lstStyle>
            <a:lvl1pPr>
              <a:defRPr/>
            </a:lvl1pPr>
          </a:lstStyle>
          <a:p>
            <a:pPr>
              <a:defRPr/>
            </a:pPr>
            <a:endParaRPr lang="en-GB" dirty="0">
              <a:solidFill>
                <a:srgbClr val="1E1C77"/>
              </a:solidFill>
            </a:endParaRPr>
          </a:p>
        </p:txBody>
      </p:sp>
      <p:sp>
        <p:nvSpPr>
          <p:cNvPr id="8" name="Rectangle 10"/>
          <p:cNvSpPr>
            <a:spLocks noGrp="1" noChangeArrowheads="1"/>
          </p:cNvSpPr>
          <p:nvPr>
            <p:ph type="sldNum" sz="quarter" idx="11"/>
          </p:nvPr>
        </p:nvSpPr>
        <p:spPr>
          <a:ln/>
        </p:spPr>
        <p:txBody>
          <a:bodyPr/>
          <a:lstStyle>
            <a:lvl1pPr>
              <a:defRPr/>
            </a:lvl1pPr>
          </a:lstStyle>
          <a:p>
            <a:pPr>
              <a:defRPr/>
            </a:pPr>
            <a:r>
              <a:rPr lang="en-GB" dirty="0">
                <a:solidFill>
                  <a:srgbClr val="1E1C77"/>
                </a:solidFill>
              </a:rPr>
              <a:t>Slide </a:t>
            </a:r>
            <a:fld id="{21ACBC76-2EB9-4DFE-8175-73FC7B9B8515}" type="slidenum">
              <a:rPr lang="en-GB">
                <a:solidFill>
                  <a:srgbClr val="1E1C77"/>
                </a:solidFill>
              </a:rPr>
              <a:pPr>
                <a:defRPr/>
              </a:pPr>
              <a:t>‹#›</a:t>
            </a:fld>
            <a:endParaRPr lang="en-GB" dirty="0">
              <a:solidFill>
                <a:srgbClr val="1E1C77"/>
              </a:solidFill>
            </a:endParaRPr>
          </a:p>
        </p:txBody>
      </p:sp>
    </p:spTree>
    <p:extLst>
      <p:ext uri="{BB962C8B-B14F-4D97-AF65-F5344CB8AC3E}">
        <p14:creationId xmlns:p14="http://schemas.microsoft.com/office/powerpoint/2010/main" val="209420509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Rectangle 9"/>
          <p:cNvSpPr>
            <a:spLocks noGrp="1" noChangeArrowheads="1"/>
          </p:cNvSpPr>
          <p:nvPr>
            <p:ph type="ftr" sz="quarter" idx="10"/>
          </p:nvPr>
        </p:nvSpPr>
        <p:spPr>
          <a:ln/>
        </p:spPr>
        <p:txBody>
          <a:bodyPr/>
          <a:lstStyle>
            <a:lvl1pPr>
              <a:defRPr/>
            </a:lvl1pPr>
          </a:lstStyle>
          <a:p>
            <a:pPr>
              <a:defRPr/>
            </a:pPr>
            <a:endParaRPr lang="en-GB" dirty="0">
              <a:solidFill>
                <a:srgbClr val="1E1C77"/>
              </a:solidFill>
            </a:endParaRPr>
          </a:p>
        </p:txBody>
      </p:sp>
      <p:sp>
        <p:nvSpPr>
          <p:cNvPr id="4" name="Rectangle 10"/>
          <p:cNvSpPr>
            <a:spLocks noGrp="1" noChangeArrowheads="1"/>
          </p:cNvSpPr>
          <p:nvPr>
            <p:ph type="sldNum" sz="quarter" idx="11"/>
          </p:nvPr>
        </p:nvSpPr>
        <p:spPr>
          <a:ln/>
        </p:spPr>
        <p:txBody>
          <a:bodyPr/>
          <a:lstStyle>
            <a:lvl1pPr>
              <a:defRPr/>
            </a:lvl1pPr>
          </a:lstStyle>
          <a:p>
            <a:pPr>
              <a:defRPr/>
            </a:pPr>
            <a:r>
              <a:rPr lang="en-GB" dirty="0">
                <a:solidFill>
                  <a:srgbClr val="1E1C77"/>
                </a:solidFill>
              </a:rPr>
              <a:t>Slide </a:t>
            </a:r>
            <a:fld id="{BE5D5D98-D2B4-4424-9C16-B5527DC80A4F}" type="slidenum">
              <a:rPr lang="en-GB">
                <a:solidFill>
                  <a:srgbClr val="1E1C77"/>
                </a:solidFill>
              </a:rPr>
              <a:pPr>
                <a:defRPr/>
              </a:pPr>
              <a:t>‹#›</a:t>
            </a:fld>
            <a:endParaRPr lang="en-GB" dirty="0">
              <a:solidFill>
                <a:srgbClr val="1E1C77"/>
              </a:solidFill>
            </a:endParaRPr>
          </a:p>
        </p:txBody>
      </p:sp>
    </p:spTree>
    <p:extLst>
      <p:ext uri="{BB962C8B-B14F-4D97-AF65-F5344CB8AC3E}">
        <p14:creationId xmlns:p14="http://schemas.microsoft.com/office/powerpoint/2010/main" val="4201708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smtClean="0"/>
            </a:lvl1pPr>
          </a:lstStyle>
          <a:p>
            <a:pPr>
              <a:defRPr/>
            </a:pPr>
            <a:r>
              <a:rPr lang="en-US"/>
              <a:t>© Alfa Laval</a:t>
            </a:r>
          </a:p>
        </p:txBody>
      </p:sp>
      <p:sp>
        <p:nvSpPr>
          <p:cNvPr id="5" name="Slide Number Placeholder 4"/>
          <p:cNvSpPr>
            <a:spLocks noGrp="1"/>
          </p:cNvSpPr>
          <p:nvPr>
            <p:ph type="sldNum" sz="quarter" idx="11"/>
          </p:nvPr>
        </p:nvSpPr>
        <p:spPr/>
        <p:txBody>
          <a:bodyPr/>
          <a:lstStyle>
            <a:lvl1pPr>
              <a:defRPr smtClean="0"/>
            </a:lvl1pPr>
          </a:lstStyle>
          <a:p>
            <a:pPr>
              <a:defRPr/>
            </a:pPr>
            <a:r>
              <a:rPr lang="en-US"/>
              <a:t>Slide </a:t>
            </a:r>
            <a:fld id="{17C730B0-BB61-4AD6-8CB0-FAD9E98BFEA6}" type="slidenum">
              <a:rPr lang="en-US"/>
              <a:pPr>
                <a:defRPr/>
              </a:pPr>
              <a:t>‹#›</a:t>
            </a:fld>
            <a:endParaRPr lang="en-US"/>
          </a:p>
        </p:txBody>
      </p:sp>
    </p:spTree>
    <p:extLst>
      <p:ext uri="{BB962C8B-B14F-4D97-AF65-F5344CB8AC3E}">
        <p14:creationId xmlns:p14="http://schemas.microsoft.com/office/powerpoint/2010/main" val="36204630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ftr" sz="quarter" idx="10"/>
          </p:nvPr>
        </p:nvSpPr>
        <p:spPr>
          <a:ln/>
        </p:spPr>
        <p:txBody>
          <a:bodyPr/>
          <a:lstStyle>
            <a:lvl1pPr>
              <a:defRPr/>
            </a:lvl1pPr>
          </a:lstStyle>
          <a:p>
            <a:pPr>
              <a:defRPr/>
            </a:pPr>
            <a:endParaRPr lang="en-GB" dirty="0">
              <a:solidFill>
                <a:srgbClr val="1E1C77"/>
              </a:solidFill>
            </a:endParaRPr>
          </a:p>
        </p:txBody>
      </p:sp>
      <p:sp>
        <p:nvSpPr>
          <p:cNvPr id="3" name="Rectangle 10"/>
          <p:cNvSpPr>
            <a:spLocks noGrp="1" noChangeArrowheads="1"/>
          </p:cNvSpPr>
          <p:nvPr>
            <p:ph type="sldNum" sz="quarter" idx="11"/>
          </p:nvPr>
        </p:nvSpPr>
        <p:spPr>
          <a:ln/>
        </p:spPr>
        <p:txBody>
          <a:bodyPr/>
          <a:lstStyle>
            <a:lvl1pPr>
              <a:defRPr/>
            </a:lvl1pPr>
          </a:lstStyle>
          <a:p>
            <a:pPr>
              <a:defRPr/>
            </a:pPr>
            <a:r>
              <a:rPr lang="en-GB" dirty="0">
                <a:solidFill>
                  <a:srgbClr val="1E1C77"/>
                </a:solidFill>
              </a:rPr>
              <a:t>Slide </a:t>
            </a:r>
            <a:fld id="{599C3BEF-7BC3-4DC4-8B53-CFC5FEB127D9}" type="slidenum">
              <a:rPr lang="en-GB">
                <a:solidFill>
                  <a:srgbClr val="1E1C77"/>
                </a:solidFill>
              </a:rPr>
              <a:pPr>
                <a:defRPr/>
              </a:pPr>
              <a:t>‹#›</a:t>
            </a:fld>
            <a:endParaRPr lang="en-GB" dirty="0">
              <a:solidFill>
                <a:srgbClr val="1E1C77"/>
              </a:solidFill>
            </a:endParaRPr>
          </a:p>
        </p:txBody>
      </p:sp>
    </p:spTree>
    <p:extLst>
      <p:ext uri="{BB962C8B-B14F-4D97-AF65-F5344CB8AC3E}">
        <p14:creationId xmlns:p14="http://schemas.microsoft.com/office/powerpoint/2010/main" val="204902355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v-S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ftr" sz="quarter" idx="10"/>
          </p:nvPr>
        </p:nvSpPr>
        <p:spPr>
          <a:ln/>
        </p:spPr>
        <p:txBody>
          <a:bodyPr/>
          <a:lstStyle>
            <a:lvl1pPr>
              <a:defRPr/>
            </a:lvl1pPr>
          </a:lstStyle>
          <a:p>
            <a:pPr>
              <a:defRPr/>
            </a:pPr>
            <a:endParaRPr lang="en-GB" dirty="0">
              <a:solidFill>
                <a:srgbClr val="1E1C77"/>
              </a:solidFill>
            </a:endParaRPr>
          </a:p>
        </p:txBody>
      </p:sp>
      <p:sp>
        <p:nvSpPr>
          <p:cNvPr id="6" name="Rectangle 10"/>
          <p:cNvSpPr>
            <a:spLocks noGrp="1" noChangeArrowheads="1"/>
          </p:cNvSpPr>
          <p:nvPr>
            <p:ph type="sldNum" sz="quarter" idx="11"/>
          </p:nvPr>
        </p:nvSpPr>
        <p:spPr>
          <a:ln/>
        </p:spPr>
        <p:txBody>
          <a:bodyPr/>
          <a:lstStyle>
            <a:lvl1pPr>
              <a:defRPr/>
            </a:lvl1pPr>
          </a:lstStyle>
          <a:p>
            <a:pPr>
              <a:defRPr/>
            </a:pPr>
            <a:r>
              <a:rPr lang="en-GB" dirty="0">
                <a:solidFill>
                  <a:srgbClr val="1E1C77"/>
                </a:solidFill>
              </a:rPr>
              <a:t>Slide </a:t>
            </a:r>
            <a:fld id="{0B5AC265-AE18-466B-9C84-105D9A839EB2}" type="slidenum">
              <a:rPr lang="en-GB">
                <a:solidFill>
                  <a:srgbClr val="1E1C77"/>
                </a:solidFill>
              </a:rPr>
              <a:pPr>
                <a:defRPr/>
              </a:pPr>
              <a:t>‹#›</a:t>
            </a:fld>
            <a:endParaRPr lang="en-GB" dirty="0">
              <a:solidFill>
                <a:srgbClr val="1E1C77"/>
              </a:solidFill>
            </a:endParaRPr>
          </a:p>
        </p:txBody>
      </p:sp>
    </p:spTree>
    <p:extLst>
      <p:ext uri="{BB962C8B-B14F-4D97-AF65-F5344CB8AC3E}">
        <p14:creationId xmlns:p14="http://schemas.microsoft.com/office/powerpoint/2010/main" val="166037272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v-S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v-SE"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ftr" sz="quarter" idx="10"/>
          </p:nvPr>
        </p:nvSpPr>
        <p:spPr>
          <a:ln/>
        </p:spPr>
        <p:txBody>
          <a:bodyPr/>
          <a:lstStyle>
            <a:lvl1pPr>
              <a:defRPr/>
            </a:lvl1pPr>
          </a:lstStyle>
          <a:p>
            <a:pPr>
              <a:defRPr/>
            </a:pPr>
            <a:endParaRPr lang="en-GB" dirty="0">
              <a:solidFill>
                <a:srgbClr val="1E1C77"/>
              </a:solidFill>
            </a:endParaRPr>
          </a:p>
        </p:txBody>
      </p:sp>
      <p:sp>
        <p:nvSpPr>
          <p:cNvPr id="6" name="Rectangle 10"/>
          <p:cNvSpPr>
            <a:spLocks noGrp="1" noChangeArrowheads="1"/>
          </p:cNvSpPr>
          <p:nvPr>
            <p:ph type="sldNum" sz="quarter" idx="11"/>
          </p:nvPr>
        </p:nvSpPr>
        <p:spPr>
          <a:ln/>
        </p:spPr>
        <p:txBody>
          <a:bodyPr/>
          <a:lstStyle>
            <a:lvl1pPr>
              <a:defRPr/>
            </a:lvl1pPr>
          </a:lstStyle>
          <a:p>
            <a:pPr>
              <a:defRPr/>
            </a:pPr>
            <a:r>
              <a:rPr lang="en-GB" dirty="0">
                <a:solidFill>
                  <a:srgbClr val="1E1C77"/>
                </a:solidFill>
              </a:rPr>
              <a:t>Slide </a:t>
            </a:r>
            <a:fld id="{B94B6813-9B21-4A42-BC29-103D0E1F9B43}" type="slidenum">
              <a:rPr lang="en-GB">
                <a:solidFill>
                  <a:srgbClr val="1E1C77"/>
                </a:solidFill>
              </a:rPr>
              <a:pPr>
                <a:defRPr/>
              </a:pPr>
              <a:t>‹#›</a:t>
            </a:fld>
            <a:endParaRPr lang="en-GB" dirty="0">
              <a:solidFill>
                <a:srgbClr val="1E1C77"/>
              </a:solidFill>
            </a:endParaRPr>
          </a:p>
        </p:txBody>
      </p:sp>
    </p:spTree>
    <p:extLst>
      <p:ext uri="{BB962C8B-B14F-4D97-AF65-F5344CB8AC3E}">
        <p14:creationId xmlns:p14="http://schemas.microsoft.com/office/powerpoint/2010/main" val="240372949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Rectangle 9"/>
          <p:cNvSpPr>
            <a:spLocks noGrp="1" noChangeArrowheads="1"/>
          </p:cNvSpPr>
          <p:nvPr>
            <p:ph type="ftr" sz="quarter" idx="10"/>
          </p:nvPr>
        </p:nvSpPr>
        <p:spPr>
          <a:ln/>
        </p:spPr>
        <p:txBody>
          <a:bodyPr/>
          <a:lstStyle>
            <a:lvl1pPr>
              <a:defRPr/>
            </a:lvl1pPr>
          </a:lstStyle>
          <a:p>
            <a:pPr>
              <a:defRPr/>
            </a:pPr>
            <a:endParaRPr lang="en-GB" dirty="0">
              <a:solidFill>
                <a:srgbClr val="1E1C77"/>
              </a:solidFill>
            </a:endParaRPr>
          </a:p>
        </p:txBody>
      </p:sp>
      <p:sp>
        <p:nvSpPr>
          <p:cNvPr id="5" name="Rectangle 10"/>
          <p:cNvSpPr>
            <a:spLocks noGrp="1" noChangeArrowheads="1"/>
          </p:cNvSpPr>
          <p:nvPr>
            <p:ph type="sldNum" sz="quarter" idx="11"/>
          </p:nvPr>
        </p:nvSpPr>
        <p:spPr>
          <a:ln/>
        </p:spPr>
        <p:txBody>
          <a:bodyPr/>
          <a:lstStyle>
            <a:lvl1pPr>
              <a:defRPr/>
            </a:lvl1pPr>
          </a:lstStyle>
          <a:p>
            <a:pPr>
              <a:defRPr/>
            </a:pPr>
            <a:r>
              <a:rPr lang="en-GB" dirty="0">
                <a:solidFill>
                  <a:srgbClr val="1E1C77"/>
                </a:solidFill>
              </a:rPr>
              <a:t>Slide </a:t>
            </a:r>
            <a:fld id="{925FF51E-A8EE-4AC6-983E-F3F2E0FC8E53}" type="slidenum">
              <a:rPr lang="en-GB">
                <a:solidFill>
                  <a:srgbClr val="1E1C77"/>
                </a:solidFill>
              </a:rPr>
              <a:pPr>
                <a:defRPr/>
              </a:pPr>
              <a:t>‹#›</a:t>
            </a:fld>
            <a:endParaRPr lang="en-GB" dirty="0">
              <a:solidFill>
                <a:srgbClr val="1E1C77"/>
              </a:solidFill>
            </a:endParaRPr>
          </a:p>
        </p:txBody>
      </p:sp>
    </p:spTree>
    <p:extLst>
      <p:ext uri="{BB962C8B-B14F-4D97-AF65-F5344CB8AC3E}">
        <p14:creationId xmlns:p14="http://schemas.microsoft.com/office/powerpoint/2010/main" val="36660569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5263" y="381000"/>
            <a:ext cx="1838325" cy="5486400"/>
          </a:xfrm>
        </p:spPr>
        <p:txBody>
          <a:bodyPr vert="eaVert"/>
          <a:lstStyle/>
          <a:p>
            <a:r>
              <a:rPr lang="en-US" smtClean="0"/>
              <a:t>Click to edit Master title style</a:t>
            </a:r>
            <a:endParaRPr lang="sv-SE"/>
          </a:p>
        </p:txBody>
      </p:sp>
      <p:sp>
        <p:nvSpPr>
          <p:cNvPr id="3" name="Vertical Text Placeholder 2"/>
          <p:cNvSpPr>
            <a:spLocks noGrp="1"/>
          </p:cNvSpPr>
          <p:nvPr>
            <p:ph type="body" orient="vert" idx="1"/>
          </p:nvPr>
        </p:nvSpPr>
        <p:spPr>
          <a:xfrm>
            <a:off x="1028700" y="381000"/>
            <a:ext cx="5364163"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Rectangle 9"/>
          <p:cNvSpPr>
            <a:spLocks noGrp="1" noChangeArrowheads="1"/>
          </p:cNvSpPr>
          <p:nvPr>
            <p:ph type="ftr" sz="quarter" idx="10"/>
          </p:nvPr>
        </p:nvSpPr>
        <p:spPr>
          <a:ln/>
        </p:spPr>
        <p:txBody>
          <a:bodyPr/>
          <a:lstStyle>
            <a:lvl1pPr>
              <a:defRPr/>
            </a:lvl1pPr>
          </a:lstStyle>
          <a:p>
            <a:pPr>
              <a:defRPr/>
            </a:pPr>
            <a:endParaRPr lang="en-GB" dirty="0">
              <a:solidFill>
                <a:srgbClr val="1E1C77"/>
              </a:solidFill>
            </a:endParaRPr>
          </a:p>
        </p:txBody>
      </p:sp>
      <p:sp>
        <p:nvSpPr>
          <p:cNvPr id="5" name="Rectangle 10"/>
          <p:cNvSpPr>
            <a:spLocks noGrp="1" noChangeArrowheads="1"/>
          </p:cNvSpPr>
          <p:nvPr>
            <p:ph type="sldNum" sz="quarter" idx="11"/>
          </p:nvPr>
        </p:nvSpPr>
        <p:spPr>
          <a:ln/>
        </p:spPr>
        <p:txBody>
          <a:bodyPr/>
          <a:lstStyle>
            <a:lvl1pPr>
              <a:defRPr/>
            </a:lvl1pPr>
          </a:lstStyle>
          <a:p>
            <a:pPr>
              <a:defRPr/>
            </a:pPr>
            <a:r>
              <a:rPr lang="en-GB" dirty="0">
                <a:solidFill>
                  <a:srgbClr val="1E1C77"/>
                </a:solidFill>
              </a:rPr>
              <a:t>Slide </a:t>
            </a:r>
            <a:fld id="{117C17BD-EFD1-4F1F-8E5E-E1B3080F11FB}" type="slidenum">
              <a:rPr lang="en-GB">
                <a:solidFill>
                  <a:srgbClr val="1E1C77"/>
                </a:solidFill>
              </a:rPr>
              <a:pPr>
                <a:defRPr/>
              </a:pPr>
              <a:t>‹#›</a:t>
            </a:fld>
            <a:endParaRPr lang="en-GB" dirty="0">
              <a:solidFill>
                <a:srgbClr val="1E1C77"/>
              </a:solidFill>
            </a:endParaRPr>
          </a:p>
        </p:txBody>
      </p:sp>
    </p:spTree>
    <p:extLst>
      <p:ext uri="{BB962C8B-B14F-4D97-AF65-F5344CB8AC3E}">
        <p14:creationId xmlns:p14="http://schemas.microsoft.com/office/powerpoint/2010/main" val="351536712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028700" y="381000"/>
            <a:ext cx="7354888" cy="839788"/>
          </a:xfrm>
        </p:spPr>
        <p:txBody>
          <a:bodyPr/>
          <a:lstStyle/>
          <a:p>
            <a:r>
              <a:rPr lang="en-US" smtClean="0"/>
              <a:t>Click to edit Master title style</a:t>
            </a:r>
            <a:endParaRPr lang="sv-SE"/>
          </a:p>
        </p:txBody>
      </p:sp>
      <p:sp>
        <p:nvSpPr>
          <p:cNvPr id="3" name="Chart Placeholder 2"/>
          <p:cNvSpPr>
            <a:spLocks noGrp="1"/>
          </p:cNvSpPr>
          <p:nvPr>
            <p:ph type="chart" idx="1"/>
          </p:nvPr>
        </p:nvSpPr>
        <p:spPr>
          <a:xfrm>
            <a:off x="1028700" y="1746250"/>
            <a:ext cx="7354888" cy="4121150"/>
          </a:xfrm>
        </p:spPr>
        <p:txBody>
          <a:bodyPr/>
          <a:lstStyle/>
          <a:p>
            <a:pPr lvl="0"/>
            <a:endParaRPr lang="sv-SE" noProof="0" smtClean="0"/>
          </a:p>
        </p:txBody>
      </p:sp>
      <p:sp>
        <p:nvSpPr>
          <p:cNvPr id="4" name="Rectangle 9"/>
          <p:cNvSpPr>
            <a:spLocks noGrp="1" noChangeArrowheads="1"/>
          </p:cNvSpPr>
          <p:nvPr>
            <p:ph type="ftr" sz="quarter" idx="10"/>
          </p:nvPr>
        </p:nvSpPr>
        <p:spPr>
          <a:ln/>
        </p:spPr>
        <p:txBody>
          <a:bodyPr/>
          <a:lstStyle>
            <a:lvl1pPr>
              <a:defRPr/>
            </a:lvl1pPr>
          </a:lstStyle>
          <a:p>
            <a:pPr>
              <a:defRPr/>
            </a:pPr>
            <a:endParaRPr lang="en-GB" dirty="0">
              <a:solidFill>
                <a:srgbClr val="1E1C77"/>
              </a:solidFill>
            </a:endParaRPr>
          </a:p>
        </p:txBody>
      </p:sp>
      <p:sp>
        <p:nvSpPr>
          <p:cNvPr id="5" name="Rectangle 10"/>
          <p:cNvSpPr>
            <a:spLocks noGrp="1" noChangeArrowheads="1"/>
          </p:cNvSpPr>
          <p:nvPr>
            <p:ph type="sldNum" sz="quarter" idx="11"/>
          </p:nvPr>
        </p:nvSpPr>
        <p:spPr>
          <a:ln/>
        </p:spPr>
        <p:txBody>
          <a:bodyPr/>
          <a:lstStyle>
            <a:lvl1pPr>
              <a:defRPr/>
            </a:lvl1pPr>
          </a:lstStyle>
          <a:p>
            <a:pPr>
              <a:defRPr/>
            </a:pPr>
            <a:r>
              <a:rPr lang="en-GB" dirty="0">
                <a:solidFill>
                  <a:srgbClr val="1E1C77"/>
                </a:solidFill>
              </a:rPr>
              <a:t>Slide </a:t>
            </a:r>
            <a:fld id="{0867F30B-C3D4-450C-B6AF-BB0A497CC2A3}" type="slidenum">
              <a:rPr lang="en-GB">
                <a:solidFill>
                  <a:srgbClr val="1E1C77"/>
                </a:solidFill>
              </a:rPr>
              <a:pPr>
                <a:defRPr/>
              </a:pPr>
              <a:t>‹#›</a:t>
            </a:fld>
            <a:endParaRPr lang="en-GB" dirty="0">
              <a:solidFill>
                <a:srgbClr val="1E1C77"/>
              </a:solidFill>
            </a:endParaRPr>
          </a:p>
        </p:txBody>
      </p:sp>
    </p:spTree>
    <p:extLst>
      <p:ext uri="{BB962C8B-B14F-4D97-AF65-F5344CB8AC3E}">
        <p14:creationId xmlns:p14="http://schemas.microsoft.com/office/powerpoint/2010/main" val="105611237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028700" y="381000"/>
            <a:ext cx="7354888" cy="839788"/>
          </a:xfrm>
        </p:spPr>
        <p:txBody>
          <a:bodyPr/>
          <a:lstStyle/>
          <a:p>
            <a:r>
              <a:rPr lang="en-US" smtClean="0"/>
              <a:t>Click to edit Master title style</a:t>
            </a:r>
            <a:endParaRPr lang="sv-SE"/>
          </a:p>
        </p:txBody>
      </p:sp>
      <p:sp>
        <p:nvSpPr>
          <p:cNvPr id="3" name="ClipArt Placeholder 2"/>
          <p:cNvSpPr>
            <a:spLocks noGrp="1"/>
          </p:cNvSpPr>
          <p:nvPr>
            <p:ph type="clipArt" sz="half" idx="1"/>
          </p:nvPr>
        </p:nvSpPr>
        <p:spPr>
          <a:xfrm>
            <a:off x="1028700" y="1746250"/>
            <a:ext cx="3600450" cy="4121150"/>
          </a:xfrm>
        </p:spPr>
        <p:txBody>
          <a:bodyPr/>
          <a:lstStyle/>
          <a:p>
            <a:pPr lvl="0"/>
            <a:endParaRPr lang="sv-SE" noProof="0" smtClean="0"/>
          </a:p>
        </p:txBody>
      </p:sp>
      <p:sp>
        <p:nvSpPr>
          <p:cNvPr id="4" name="Text Placeholder 3"/>
          <p:cNvSpPr>
            <a:spLocks noGrp="1"/>
          </p:cNvSpPr>
          <p:nvPr>
            <p:ph type="body" sz="half" idx="2"/>
          </p:nvPr>
        </p:nvSpPr>
        <p:spPr>
          <a:xfrm>
            <a:off x="4781550" y="1746250"/>
            <a:ext cx="3602038" cy="41211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Rectangle 9"/>
          <p:cNvSpPr>
            <a:spLocks noGrp="1" noChangeArrowheads="1"/>
          </p:cNvSpPr>
          <p:nvPr>
            <p:ph type="ftr" sz="quarter" idx="10"/>
          </p:nvPr>
        </p:nvSpPr>
        <p:spPr>
          <a:ln/>
        </p:spPr>
        <p:txBody>
          <a:bodyPr/>
          <a:lstStyle>
            <a:lvl1pPr>
              <a:defRPr/>
            </a:lvl1pPr>
          </a:lstStyle>
          <a:p>
            <a:pPr>
              <a:defRPr/>
            </a:pPr>
            <a:endParaRPr lang="en-GB" dirty="0">
              <a:solidFill>
                <a:srgbClr val="1E1C77"/>
              </a:solidFill>
            </a:endParaRPr>
          </a:p>
        </p:txBody>
      </p:sp>
      <p:sp>
        <p:nvSpPr>
          <p:cNvPr id="6" name="Rectangle 10"/>
          <p:cNvSpPr>
            <a:spLocks noGrp="1" noChangeArrowheads="1"/>
          </p:cNvSpPr>
          <p:nvPr>
            <p:ph type="sldNum" sz="quarter" idx="11"/>
          </p:nvPr>
        </p:nvSpPr>
        <p:spPr>
          <a:ln/>
        </p:spPr>
        <p:txBody>
          <a:bodyPr/>
          <a:lstStyle>
            <a:lvl1pPr>
              <a:defRPr/>
            </a:lvl1pPr>
          </a:lstStyle>
          <a:p>
            <a:pPr>
              <a:defRPr/>
            </a:pPr>
            <a:r>
              <a:rPr lang="en-GB" dirty="0">
                <a:solidFill>
                  <a:srgbClr val="1E1C77"/>
                </a:solidFill>
              </a:rPr>
              <a:t>Slide </a:t>
            </a:r>
            <a:fld id="{9CB279B9-F7CB-40AF-BCCC-0AFB1B482679}" type="slidenum">
              <a:rPr lang="en-GB">
                <a:solidFill>
                  <a:srgbClr val="1E1C77"/>
                </a:solidFill>
              </a:rPr>
              <a:pPr>
                <a:defRPr/>
              </a:pPr>
              <a:t>‹#›</a:t>
            </a:fld>
            <a:endParaRPr lang="en-GB" dirty="0">
              <a:solidFill>
                <a:srgbClr val="1E1C77"/>
              </a:solidFill>
            </a:endParaRPr>
          </a:p>
        </p:txBody>
      </p:sp>
    </p:spTree>
    <p:extLst>
      <p:ext uri="{BB962C8B-B14F-4D97-AF65-F5344CB8AC3E}">
        <p14:creationId xmlns:p14="http://schemas.microsoft.com/office/powerpoint/2010/main" val="320385435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028700" y="381000"/>
            <a:ext cx="7354888" cy="839788"/>
          </a:xfrm>
        </p:spPr>
        <p:txBody>
          <a:bodyPr/>
          <a:lstStyle/>
          <a:p>
            <a:r>
              <a:rPr lang="en-US" smtClean="0"/>
              <a:t>Click to edit Master title style</a:t>
            </a:r>
            <a:endParaRPr lang="sv-SE"/>
          </a:p>
        </p:txBody>
      </p:sp>
      <p:sp>
        <p:nvSpPr>
          <p:cNvPr id="3" name="Text Placeholder 2"/>
          <p:cNvSpPr>
            <a:spLocks noGrp="1"/>
          </p:cNvSpPr>
          <p:nvPr>
            <p:ph type="body" sz="half" idx="1"/>
          </p:nvPr>
        </p:nvSpPr>
        <p:spPr>
          <a:xfrm>
            <a:off x="1028700" y="1746250"/>
            <a:ext cx="3600450" cy="41211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ClipArt Placeholder 3"/>
          <p:cNvSpPr>
            <a:spLocks noGrp="1"/>
          </p:cNvSpPr>
          <p:nvPr>
            <p:ph type="clipArt" sz="half" idx="2"/>
          </p:nvPr>
        </p:nvSpPr>
        <p:spPr>
          <a:xfrm>
            <a:off x="4781550" y="1746250"/>
            <a:ext cx="3602038" cy="4121150"/>
          </a:xfrm>
        </p:spPr>
        <p:txBody>
          <a:bodyPr/>
          <a:lstStyle/>
          <a:p>
            <a:pPr lvl="0"/>
            <a:endParaRPr lang="sv-SE" noProof="0" smtClean="0"/>
          </a:p>
        </p:txBody>
      </p:sp>
      <p:sp>
        <p:nvSpPr>
          <p:cNvPr id="5" name="Rectangle 9"/>
          <p:cNvSpPr>
            <a:spLocks noGrp="1" noChangeArrowheads="1"/>
          </p:cNvSpPr>
          <p:nvPr>
            <p:ph type="ftr" sz="quarter" idx="10"/>
          </p:nvPr>
        </p:nvSpPr>
        <p:spPr>
          <a:ln/>
        </p:spPr>
        <p:txBody>
          <a:bodyPr/>
          <a:lstStyle>
            <a:lvl1pPr>
              <a:defRPr/>
            </a:lvl1pPr>
          </a:lstStyle>
          <a:p>
            <a:pPr>
              <a:defRPr/>
            </a:pPr>
            <a:endParaRPr lang="en-GB" dirty="0">
              <a:solidFill>
                <a:srgbClr val="1E1C77"/>
              </a:solidFill>
            </a:endParaRPr>
          </a:p>
        </p:txBody>
      </p:sp>
      <p:sp>
        <p:nvSpPr>
          <p:cNvPr id="6" name="Rectangle 10"/>
          <p:cNvSpPr>
            <a:spLocks noGrp="1" noChangeArrowheads="1"/>
          </p:cNvSpPr>
          <p:nvPr>
            <p:ph type="sldNum" sz="quarter" idx="11"/>
          </p:nvPr>
        </p:nvSpPr>
        <p:spPr>
          <a:ln/>
        </p:spPr>
        <p:txBody>
          <a:bodyPr/>
          <a:lstStyle>
            <a:lvl1pPr>
              <a:defRPr/>
            </a:lvl1pPr>
          </a:lstStyle>
          <a:p>
            <a:pPr>
              <a:defRPr/>
            </a:pPr>
            <a:r>
              <a:rPr lang="en-GB" dirty="0">
                <a:solidFill>
                  <a:srgbClr val="1E1C77"/>
                </a:solidFill>
              </a:rPr>
              <a:t>Slide </a:t>
            </a:r>
            <a:fld id="{39F1A403-6B03-425A-AA25-7DB51A9B377E}" type="slidenum">
              <a:rPr lang="en-GB">
                <a:solidFill>
                  <a:srgbClr val="1E1C77"/>
                </a:solidFill>
              </a:rPr>
              <a:pPr>
                <a:defRPr/>
              </a:pPr>
              <a:t>‹#›</a:t>
            </a:fld>
            <a:endParaRPr lang="en-GB" dirty="0">
              <a:solidFill>
                <a:srgbClr val="1E1C77"/>
              </a:solidFill>
            </a:endParaRPr>
          </a:p>
        </p:txBody>
      </p:sp>
    </p:spTree>
    <p:extLst>
      <p:ext uri="{BB962C8B-B14F-4D97-AF65-F5344CB8AC3E}">
        <p14:creationId xmlns:p14="http://schemas.microsoft.com/office/powerpoint/2010/main" val="40447509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1C77"/>
        </a:solidFill>
        <a:effectLst/>
      </p:bgPr>
    </p:bg>
    <p:spTree>
      <p:nvGrpSpPr>
        <p:cNvPr id="1" name=""/>
        <p:cNvGrpSpPr/>
        <p:nvPr/>
      </p:nvGrpSpPr>
      <p:grpSpPr>
        <a:xfrm>
          <a:off x="0" y="0"/>
          <a:ext cx="0" cy="0"/>
          <a:chOff x="0" y="0"/>
          <a:chExt cx="0" cy="0"/>
        </a:xfrm>
      </p:grpSpPr>
      <p:pic>
        <p:nvPicPr>
          <p:cNvPr id="4" name="Picture 6" descr="pres_2a"/>
          <p:cNvPicPr>
            <a:picLocks noChangeAspect="1" noChangeArrowheads="1"/>
          </p:cNvPicPr>
          <p:nvPr/>
        </p:nvPicPr>
        <p:blipFill>
          <a:blip r:embed="rId2" cstate="print">
            <a:clrChange>
              <a:clrFrom>
                <a:srgbClr val="1E1C77"/>
              </a:clrFrom>
              <a:clrTo>
                <a:srgbClr val="1E1C77">
                  <a:alpha val="0"/>
                </a:srgbClr>
              </a:clrTo>
            </a:clrChange>
          </a:blip>
          <a:srcRect/>
          <a:stretch>
            <a:fillRect/>
          </a:stretch>
        </p:blipFill>
        <p:spPr bwMode="black">
          <a:xfrm>
            <a:off x="0" y="-17463"/>
            <a:ext cx="9147175" cy="3848101"/>
          </a:xfrm>
          <a:prstGeom prst="rect">
            <a:avLst/>
          </a:prstGeom>
          <a:noFill/>
          <a:ln w="9525">
            <a:noFill/>
            <a:miter lim="800000"/>
            <a:headEnd/>
            <a:tailEnd/>
          </a:ln>
        </p:spPr>
      </p:pic>
      <p:sp>
        <p:nvSpPr>
          <p:cNvPr id="4098" name="Rectangle 2"/>
          <p:cNvSpPr>
            <a:spLocks noGrp="1" noChangeArrowheads="1"/>
          </p:cNvSpPr>
          <p:nvPr>
            <p:ph type="ctrTitle"/>
          </p:nvPr>
        </p:nvSpPr>
        <p:spPr>
          <a:xfrm>
            <a:off x="1028700" y="2276475"/>
            <a:ext cx="5067300" cy="1152525"/>
          </a:xfrm>
        </p:spPr>
        <p:txBody>
          <a:bodyPr anchor="b"/>
          <a:lstStyle>
            <a:lvl1pPr>
              <a:defRPr noProof="1"/>
            </a:lvl1pPr>
          </a:lstStyle>
          <a:p>
            <a:r>
              <a:rPr lang="sv-SE" noProof="1"/>
              <a:t>Click to edit Master title style</a:t>
            </a:r>
          </a:p>
        </p:txBody>
      </p:sp>
      <p:sp>
        <p:nvSpPr>
          <p:cNvPr id="4099" name="Rectangle 3"/>
          <p:cNvSpPr>
            <a:spLocks noGrp="1" noChangeArrowheads="1"/>
          </p:cNvSpPr>
          <p:nvPr>
            <p:ph type="subTitle" idx="1"/>
          </p:nvPr>
        </p:nvSpPr>
        <p:spPr>
          <a:xfrm>
            <a:off x="1028700" y="3760788"/>
            <a:ext cx="7354888" cy="1785937"/>
          </a:xfrm>
        </p:spPr>
        <p:txBody>
          <a:bodyPr/>
          <a:lstStyle>
            <a:lvl1pPr marL="0" indent="0">
              <a:buFontTx/>
              <a:buNone/>
              <a:defRPr noProof="1"/>
            </a:lvl1pPr>
          </a:lstStyle>
          <a:p>
            <a:r>
              <a:rPr lang="sv-SE" noProof="1"/>
              <a:t>Click to edit Master subtitle style</a:t>
            </a:r>
          </a:p>
        </p:txBody>
      </p:sp>
      <p:sp>
        <p:nvSpPr>
          <p:cNvPr id="5" name="Rectangle 4"/>
          <p:cNvSpPr>
            <a:spLocks noGrp="1" noChangeArrowheads="1"/>
          </p:cNvSpPr>
          <p:nvPr>
            <p:ph type="ftr" sz="quarter" idx="10"/>
          </p:nvPr>
        </p:nvSpPr>
        <p:spPr>
          <a:xfrm>
            <a:off x="1028700" y="6477000"/>
            <a:ext cx="2451100" cy="228600"/>
          </a:xfrm>
        </p:spPr>
        <p:txBody>
          <a:bodyPr lIns="91440" tIns="45720" rIns="91440" bIns="45720"/>
          <a:lstStyle>
            <a:lvl1pPr>
              <a:defRPr sz="800" noProof="1">
                <a:solidFill>
                  <a:schemeClr val="tx2"/>
                </a:solidFill>
              </a:defRPr>
            </a:lvl1pPr>
          </a:lstStyle>
          <a:p>
            <a:pPr>
              <a:defRPr/>
            </a:pPr>
            <a:endParaRPr lang="sv-SE">
              <a:solidFill>
                <a:srgbClr val="FFCC33"/>
              </a:solidFill>
            </a:endParaRPr>
          </a:p>
        </p:txBody>
      </p:sp>
      <p:sp>
        <p:nvSpPr>
          <p:cNvPr id="6" name="Rectangle 5"/>
          <p:cNvSpPr>
            <a:spLocks noGrp="1" noChangeArrowheads="1"/>
          </p:cNvSpPr>
          <p:nvPr>
            <p:ph type="sldNum" sz="quarter" idx="11"/>
          </p:nvPr>
        </p:nvSpPr>
        <p:spPr>
          <a:xfrm>
            <a:off x="4572000" y="6477000"/>
            <a:ext cx="1362075" cy="228600"/>
          </a:xfrm>
        </p:spPr>
        <p:txBody>
          <a:bodyPr lIns="91440" tIns="45720" rIns="91440" bIns="45720"/>
          <a:lstStyle>
            <a:lvl1pPr algn="l">
              <a:defRPr sz="800" noProof="1">
                <a:solidFill>
                  <a:schemeClr val="tx2"/>
                </a:solidFill>
              </a:defRPr>
            </a:lvl1pPr>
          </a:lstStyle>
          <a:p>
            <a:pPr>
              <a:defRPr/>
            </a:pPr>
            <a:r>
              <a:rPr lang="sv-SE">
                <a:solidFill>
                  <a:srgbClr val="FFCC33"/>
                </a:solidFill>
              </a:rPr>
              <a:t>Slide </a:t>
            </a:r>
            <a:fld id="{96796D2C-984B-4294-921A-FEABFF05EA42}" type="slidenum">
              <a:rPr>
                <a:solidFill>
                  <a:srgbClr val="FFCC33"/>
                </a:solidFill>
              </a:rPr>
              <a:pPr>
                <a:defRPr/>
              </a:pPr>
              <a:t>‹#›</a:t>
            </a:fld>
            <a:endParaRPr lang="sv-SE">
              <a:solidFill>
                <a:srgbClr val="FFCC33"/>
              </a:solidFill>
            </a:endParaRPr>
          </a:p>
        </p:txBody>
      </p:sp>
    </p:spTree>
    <p:extLst>
      <p:ext uri="{BB962C8B-B14F-4D97-AF65-F5344CB8AC3E}">
        <p14:creationId xmlns:p14="http://schemas.microsoft.com/office/powerpoint/2010/main" val="148650417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Rectangle 9"/>
          <p:cNvSpPr>
            <a:spLocks noGrp="1" noChangeArrowheads="1"/>
          </p:cNvSpPr>
          <p:nvPr>
            <p:ph type="ftr" sz="quarter" idx="10"/>
          </p:nvPr>
        </p:nvSpPr>
        <p:spPr>
          <a:ln/>
        </p:spPr>
        <p:txBody>
          <a:bodyPr/>
          <a:lstStyle>
            <a:lvl1pPr>
              <a:defRPr/>
            </a:lvl1pPr>
          </a:lstStyle>
          <a:p>
            <a:pPr>
              <a:defRPr/>
            </a:pPr>
            <a:endParaRPr lang="en-GB" dirty="0">
              <a:solidFill>
                <a:srgbClr val="1E1C77"/>
              </a:solidFill>
            </a:endParaRPr>
          </a:p>
        </p:txBody>
      </p:sp>
      <p:sp>
        <p:nvSpPr>
          <p:cNvPr id="5" name="Rectangle 10"/>
          <p:cNvSpPr>
            <a:spLocks noGrp="1" noChangeArrowheads="1"/>
          </p:cNvSpPr>
          <p:nvPr>
            <p:ph type="sldNum" sz="quarter" idx="11"/>
          </p:nvPr>
        </p:nvSpPr>
        <p:spPr>
          <a:ln/>
        </p:spPr>
        <p:txBody>
          <a:bodyPr/>
          <a:lstStyle>
            <a:lvl1pPr>
              <a:defRPr/>
            </a:lvl1pPr>
          </a:lstStyle>
          <a:p>
            <a:pPr>
              <a:defRPr/>
            </a:pPr>
            <a:r>
              <a:rPr lang="en-GB" dirty="0">
                <a:solidFill>
                  <a:srgbClr val="1E1C77"/>
                </a:solidFill>
              </a:rPr>
              <a:t>Slide </a:t>
            </a:r>
            <a:fld id="{9720A3F1-F747-41A5-8545-459CD2AE07BF}" type="slidenum">
              <a:rPr lang="en-GB">
                <a:solidFill>
                  <a:srgbClr val="1E1C77"/>
                </a:solidFill>
              </a:rPr>
              <a:pPr>
                <a:defRPr/>
              </a:pPr>
              <a:t>‹#›</a:t>
            </a:fld>
            <a:endParaRPr lang="en-GB" dirty="0">
              <a:solidFill>
                <a:srgbClr val="1E1C77"/>
              </a:solidFill>
            </a:endParaRPr>
          </a:p>
        </p:txBody>
      </p:sp>
    </p:spTree>
    <p:extLst>
      <p:ext uri="{BB962C8B-B14F-4D97-AF65-F5344CB8AC3E}">
        <p14:creationId xmlns:p14="http://schemas.microsoft.com/office/powerpoint/2010/main" val="424635358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smtClean="0"/>
            </a:lvl1pPr>
          </a:lstStyle>
          <a:p>
            <a:pPr>
              <a:defRPr/>
            </a:pPr>
            <a:r>
              <a:rPr lang="en-US"/>
              <a:t>© Alfa Laval</a:t>
            </a:r>
          </a:p>
        </p:txBody>
      </p:sp>
      <p:sp>
        <p:nvSpPr>
          <p:cNvPr id="5" name="Slide Number Placeholder 4"/>
          <p:cNvSpPr>
            <a:spLocks noGrp="1"/>
          </p:cNvSpPr>
          <p:nvPr>
            <p:ph type="sldNum" sz="quarter" idx="11"/>
          </p:nvPr>
        </p:nvSpPr>
        <p:spPr/>
        <p:txBody>
          <a:bodyPr/>
          <a:lstStyle>
            <a:lvl1pPr>
              <a:defRPr smtClean="0"/>
            </a:lvl1pPr>
          </a:lstStyle>
          <a:p>
            <a:pPr>
              <a:defRPr/>
            </a:pPr>
            <a:r>
              <a:rPr lang="en-US"/>
              <a:t>Slide </a:t>
            </a:r>
            <a:fld id="{33B8EF3E-A41C-4F91-8E8C-92F30502D4B3}" type="slidenum">
              <a:rPr lang="en-US"/>
              <a:pPr>
                <a:defRPr/>
              </a:pPr>
              <a:t>‹#›</a:t>
            </a:fld>
            <a:endParaRPr lang="en-US"/>
          </a:p>
        </p:txBody>
      </p:sp>
    </p:spTree>
    <p:extLst>
      <p:ext uri="{BB962C8B-B14F-4D97-AF65-F5344CB8AC3E}">
        <p14:creationId xmlns:p14="http://schemas.microsoft.com/office/powerpoint/2010/main" val="72559521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sv-S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ftr" sz="quarter" idx="10"/>
          </p:nvPr>
        </p:nvSpPr>
        <p:spPr>
          <a:ln/>
        </p:spPr>
        <p:txBody>
          <a:bodyPr/>
          <a:lstStyle>
            <a:lvl1pPr>
              <a:defRPr/>
            </a:lvl1pPr>
          </a:lstStyle>
          <a:p>
            <a:pPr>
              <a:defRPr/>
            </a:pPr>
            <a:endParaRPr lang="en-GB" dirty="0">
              <a:solidFill>
                <a:srgbClr val="1E1C77"/>
              </a:solidFill>
            </a:endParaRPr>
          </a:p>
        </p:txBody>
      </p:sp>
      <p:sp>
        <p:nvSpPr>
          <p:cNvPr id="5" name="Rectangle 10"/>
          <p:cNvSpPr>
            <a:spLocks noGrp="1" noChangeArrowheads="1"/>
          </p:cNvSpPr>
          <p:nvPr>
            <p:ph type="sldNum" sz="quarter" idx="11"/>
          </p:nvPr>
        </p:nvSpPr>
        <p:spPr>
          <a:ln/>
        </p:spPr>
        <p:txBody>
          <a:bodyPr/>
          <a:lstStyle>
            <a:lvl1pPr>
              <a:defRPr/>
            </a:lvl1pPr>
          </a:lstStyle>
          <a:p>
            <a:pPr>
              <a:defRPr/>
            </a:pPr>
            <a:r>
              <a:rPr lang="en-GB" dirty="0">
                <a:solidFill>
                  <a:srgbClr val="1E1C77"/>
                </a:solidFill>
              </a:rPr>
              <a:t>Slide </a:t>
            </a:r>
            <a:fld id="{F2661755-72E6-41BE-BCE6-DDF500DD7970}" type="slidenum">
              <a:rPr lang="en-GB">
                <a:solidFill>
                  <a:srgbClr val="1E1C77"/>
                </a:solidFill>
              </a:rPr>
              <a:pPr>
                <a:defRPr/>
              </a:pPr>
              <a:t>‹#›</a:t>
            </a:fld>
            <a:endParaRPr lang="en-GB" dirty="0">
              <a:solidFill>
                <a:srgbClr val="1E1C77"/>
              </a:solidFill>
            </a:endParaRPr>
          </a:p>
        </p:txBody>
      </p:sp>
    </p:spTree>
    <p:extLst>
      <p:ext uri="{BB962C8B-B14F-4D97-AF65-F5344CB8AC3E}">
        <p14:creationId xmlns:p14="http://schemas.microsoft.com/office/powerpoint/2010/main" val="95054662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Content Placeholder 2"/>
          <p:cNvSpPr>
            <a:spLocks noGrp="1"/>
          </p:cNvSpPr>
          <p:nvPr>
            <p:ph sz="half" idx="1"/>
          </p:nvPr>
        </p:nvSpPr>
        <p:spPr>
          <a:xfrm>
            <a:off x="1028700" y="1746250"/>
            <a:ext cx="3600450" cy="4121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Content Placeholder 3"/>
          <p:cNvSpPr>
            <a:spLocks noGrp="1"/>
          </p:cNvSpPr>
          <p:nvPr>
            <p:ph sz="half" idx="2"/>
          </p:nvPr>
        </p:nvSpPr>
        <p:spPr>
          <a:xfrm>
            <a:off x="4781550" y="1746250"/>
            <a:ext cx="3602038" cy="4121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Rectangle 9"/>
          <p:cNvSpPr>
            <a:spLocks noGrp="1" noChangeArrowheads="1"/>
          </p:cNvSpPr>
          <p:nvPr>
            <p:ph type="ftr" sz="quarter" idx="10"/>
          </p:nvPr>
        </p:nvSpPr>
        <p:spPr>
          <a:ln/>
        </p:spPr>
        <p:txBody>
          <a:bodyPr/>
          <a:lstStyle>
            <a:lvl1pPr>
              <a:defRPr/>
            </a:lvl1pPr>
          </a:lstStyle>
          <a:p>
            <a:pPr>
              <a:defRPr/>
            </a:pPr>
            <a:endParaRPr lang="en-GB" dirty="0">
              <a:solidFill>
                <a:srgbClr val="1E1C77"/>
              </a:solidFill>
            </a:endParaRPr>
          </a:p>
        </p:txBody>
      </p:sp>
      <p:sp>
        <p:nvSpPr>
          <p:cNvPr id="6" name="Rectangle 10"/>
          <p:cNvSpPr>
            <a:spLocks noGrp="1" noChangeArrowheads="1"/>
          </p:cNvSpPr>
          <p:nvPr>
            <p:ph type="sldNum" sz="quarter" idx="11"/>
          </p:nvPr>
        </p:nvSpPr>
        <p:spPr>
          <a:ln/>
        </p:spPr>
        <p:txBody>
          <a:bodyPr/>
          <a:lstStyle>
            <a:lvl1pPr>
              <a:defRPr/>
            </a:lvl1pPr>
          </a:lstStyle>
          <a:p>
            <a:pPr>
              <a:defRPr/>
            </a:pPr>
            <a:r>
              <a:rPr lang="en-GB" dirty="0">
                <a:solidFill>
                  <a:srgbClr val="1E1C77"/>
                </a:solidFill>
              </a:rPr>
              <a:t>Slide </a:t>
            </a:r>
            <a:fld id="{04F267BF-0F0F-465E-B056-0B6A57F1AF09}" type="slidenum">
              <a:rPr lang="en-GB">
                <a:solidFill>
                  <a:srgbClr val="1E1C77"/>
                </a:solidFill>
              </a:rPr>
              <a:pPr>
                <a:defRPr/>
              </a:pPr>
              <a:t>‹#›</a:t>
            </a:fld>
            <a:endParaRPr lang="en-GB" dirty="0">
              <a:solidFill>
                <a:srgbClr val="1E1C77"/>
              </a:solidFill>
            </a:endParaRPr>
          </a:p>
        </p:txBody>
      </p:sp>
    </p:spTree>
    <p:extLst>
      <p:ext uri="{BB962C8B-B14F-4D97-AF65-F5344CB8AC3E}">
        <p14:creationId xmlns:p14="http://schemas.microsoft.com/office/powerpoint/2010/main" val="32514788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sv-S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7" name="Rectangle 9"/>
          <p:cNvSpPr>
            <a:spLocks noGrp="1" noChangeArrowheads="1"/>
          </p:cNvSpPr>
          <p:nvPr>
            <p:ph type="ftr" sz="quarter" idx="10"/>
          </p:nvPr>
        </p:nvSpPr>
        <p:spPr>
          <a:ln/>
        </p:spPr>
        <p:txBody>
          <a:bodyPr/>
          <a:lstStyle>
            <a:lvl1pPr>
              <a:defRPr/>
            </a:lvl1pPr>
          </a:lstStyle>
          <a:p>
            <a:pPr>
              <a:defRPr/>
            </a:pPr>
            <a:endParaRPr lang="en-GB" dirty="0">
              <a:solidFill>
                <a:srgbClr val="1E1C77"/>
              </a:solidFill>
            </a:endParaRPr>
          </a:p>
        </p:txBody>
      </p:sp>
      <p:sp>
        <p:nvSpPr>
          <p:cNvPr id="8" name="Rectangle 10"/>
          <p:cNvSpPr>
            <a:spLocks noGrp="1" noChangeArrowheads="1"/>
          </p:cNvSpPr>
          <p:nvPr>
            <p:ph type="sldNum" sz="quarter" idx="11"/>
          </p:nvPr>
        </p:nvSpPr>
        <p:spPr>
          <a:ln/>
        </p:spPr>
        <p:txBody>
          <a:bodyPr/>
          <a:lstStyle>
            <a:lvl1pPr>
              <a:defRPr/>
            </a:lvl1pPr>
          </a:lstStyle>
          <a:p>
            <a:pPr>
              <a:defRPr/>
            </a:pPr>
            <a:r>
              <a:rPr lang="en-GB" dirty="0">
                <a:solidFill>
                  <a:srgbClr val="1E1C77"/>
                </a:solidFill>
              </a:rPr>
              <a:t>Slide </a:t>
            </a:r>
            <a:fld id="{21ACBC76-2EB9-4DFE-8175-73FC7B9B8515}" type="slidenum">
              <a:rPr lang="en-GB">
                <a:solidFill>
                  <a:srgbClr val="1E1C77"/>
                </a:solidFill>
              </a:rPr>
              <a:pPr>
                <a:defRPr/>
              </a:pPr>
              <a:t>‹#›</a:t>
            </a:fld>
            <a:endParaRPr lang="en-GB" dirty="0">
              <a:solidFill>
                <a:srgbClr val="1E1C77"/>
              </a:solidFill>
            </a:endParaRPr>
          </a:p>
        </p:txBody>
      </p:sp>
    </p:spTree>
    <p:extLst>
      <p:ext uri="{BB962C8B-B14F-4D97-AF65-F5344CB8AC3E}">
        <p14:creationId xmlns:p14="http://schemas.microsoft.com/office/powerpoint/2010/main" val="291154325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Rectangle 9"/>
          <p:cNvSpPr>
            <a:spLocks noGrp="1" noChangeArrowheads="1"/>
          </p:cNvSpPr>
          <p:nvPr>
            <p:ph type="ftr" sz="quarter" idx="10"/>
          </p:nvPr>
        </p:nvSpPr>
        <p:spPr>
          <a:ln/>
        </p:spPr>
        <p:txBody>
          <a:bodyPr/>
          <a:lstStyle>
            <a:lvl1pPr>
              <a:defRPr/>
            </a:lvl1pPr>
          </a:lstStyle>
          <a:p>
            <a:pPr>
              <a:defRPr/>
            </a:pPr>
            <a:endParaRPr lang="en-GB" dirty="0">
              <a:solidFill>
                <a:srgbClr val="1E1C77"/>
              </a:solidFill>
            </a:endParaRPr>
          </a:p>
        </p:txBody>
      </p:sp>
      <p:sp>
        <p:nvSpPr>
          <p:cNvPr id="4" name="Rectangle 10"/>
          <p:cNvSpPr>
            <a:spLocks noGrp="1" noChangeArrowheads="1"/>
          </p:cNvSpPr>
          <p:nvPr>
            <p:ph type="sldNum" sz="quarter" idx="11"/>
          </p:nvPr>
        </p:nvSpPr>
        <p:spPr>
          <a:ln/>
        </p:spPr>
        <p:txBody>
          <a:bodyPr/>
          <a:lstStyle>
            <a:lvl1pPr>
              <a:defRPr/>
            </a:lvl1pPr>
          </a:lstStyle>
          <a:p>
            <a:pPr>
              <a:defRPr/>
            </a:pPr>
            <a:r>
              <a:rPr lang="en-GB" dirty="0">
                <a:solidFill>
                  <a:srgbClr val="1E1C77"/>
                </a:solidFill>
              </a:rPr>
              <a:t>Slide </a:t>
            </a:r>
            <a:fld id="{BE5D5D98-D2B4-4424-9C16-B5527DC80A4F}" type="slidenum">
              <a:rPr lang="en-GB">
                <a:solidFill>
                  <a:srgbClr val="1E1C77"/>
                </a:solidFill>
              </a:rPr>
              <a:pPr>
                <a:defRPr/>
              </a:pPr>
              <a:t>‹#›</a:t>
            </a:fld>
            <a:endParaRPr lang="en-GB" dirty="0">
              <a:solidFill>
                <a:srgbClr val="1E1C77"/>
              </a:solidFill>
            </a:endParaRPr>
          </a:p>
        </p:txBody>
      </p:sp>
    </p:spTree>
    <p:extLst>
      <p:ext uri="{BB962C8B-B14F-4D97-AF65-F5344CB8AC3E}">
        <p14:creationId xmlns:p14="http://schemas.microsoft.com/office/powerpoint/2010/main" val="55880498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ftr" sz="quarter" idx="10"/>
          </p:nvPr>
        </p:nvSpPr>
        <p:spPr>
          <a:ln/>
        </p:spPr>
        <p:txBody>
          <a:bodyPr/>
          <a:lstStyle>
            <a:lvl1pPr>
              <a:defRPr/>
            </a:lvl1pPr>
          </a:lstStyle>
          <a:p>
            <a:pPr>
              <a:defRPr/>
            </a:pPr>
            <a:endParaRPr lang="en-GB" dirty="0">
              <a:solidFill>
                <a:srgbClr val="1E1C77"/>
              </a:solidFill>
            </a:endParaRPr>
          </a:p>
        </p:txBody>
      </p:sp>
      <p:sp>
        <p:nvSpPr>
          <p:cNvPr id="3" name="Rectangle 10"/>
          <p:cNvSpPr>
            <a:spLocks noGrp="1" noChangeArrowheads="1"/>
          </p:cNvSpPr>
          <p:nvPr>
            <p:ph type="sldNum" sz="quarter" idx="11"/>
          </p:nvPr>
        </p:nvSpPr>
        <p:spPr>
          <a:ln/>
        </p:spPr>
        <p:txBody>
          <a:bodyPr/>
          <a:lstStyle>
            <a:lvl1pPr>
              <a:defRPr/>
            </a:lvl1pPr>
          </a:lstStyle>
          <a:p>
            <a:pPr>
              <a:defRPr/>
            </a:pPr>
            <a:r>
              <a:rPr lang="en-GB" dirty="0">
                <a:solidFill>
                  <a:srgbClr val="1E1C77"/>
                </a:solidFill>
              </a:rPr>
              <a:t>Slide </a:t>
            </a:r>
            <a:fld id="{599C3BEF-7BC3-4DC4-8B53-CFC5FEB127D9}" type="slidenum">
              <a:rPr lang="en-GB">
                <a:solidFill>
                  <a:srgbClr val="1E1C77"/>
                </a:solidFill>
              </a:rPr>
              <a:pPr>
                <a:defRPr/>
              </a:pPr>
              <a:t>‹#›</a:t>
            </a:fld>
            <a:endParaRPr lang="en-GB" dirty="0">
              <a:solidFill>
                <a:srgbClr val="1E1C77"/>
              </a:solidFill>
            </a:endParaRPr>
          </a:p>
        </p:txBody>
      </p:sp>
    </p:spTree>
    <p:extLst>
      <p:ext uri="{BB962C8B-B14F-4D97-AF65-F5344CB8AC3E}">
        <p14:creationId xmlns:p14="http://schemas.microsoft.com/office/powerpoint/2010/main" val="73534022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v-S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ftr" sz="quarter" idx="10"/>
          </p:nvPr>
        </p:nvSpPr>
        <p:spPr>
          <a:ln/>
        </p:spPr>
        <p:txBody>
          <a:bodyPr/>
          <a:lstStyle>
            <a:lvl1pPr>
              <a:defRPr/>
            </a:lvl1pPr>
          </a:lstStyle>
          <a:p>
            <a:pPr>
              <a:defRPr/>
            </a:pPr>
            <a:endParaRPr lang="en-GB" dirty="0">
              <a:solidFill>
                <a:srgbClr val="1E1C77"/>
              </a:solidFill>
            </a:endParaRPr>
          </a:p>
        </p:txBody>
      </p:sp>
      <p:sp>
        <p:nvSpPr>
          <p:cNvPr id="6" name="Rectangle 10"/>
          <p:cNvSpPr>
            <a:spLocks noGrp="1" noChangeArrowheads="1"/>
          </p:cNvSpPr>
          <p:nvPr>
            <p:ph type="sldNum" sz="quarter" idx="11"/>
          </p:nvPr>
        </p:nvSpPr>
        <p:spPr>
          <a:ln/>
        </p:spPr>
        <p:txBody>
          <a:bodyPr/>
          <a:lstStyle>
            <a:lvl1pPr>
              <a:defRPr/>
            </a:lvl1pPr>
          </a:lstStyle>
          <a:p>
            <a:pPr>
              <a:defRPr/>
            </a:pPr>
            <a:r>
              <a:rPr lang="en-GB" dirty="0">
                <a:solidFill>
                  <a:srgbClr val="1E1C77"/>
                </a:solidFill>
              </a:rPr>
              <a:t>Slide </a:t>
            </a:r>
            <a:fld id="{0B5AC265-AE18-466B-9C84-105D9A839EB2}" type="slidenum">
              <a:rPr lang="en-GB">
                <a:solidFill>
                  <a:srgbClr val="1E1C77"/>
                </a:solidFill>
              </a:rPr>
              <a:pPr>
                <a:defRPr/>
              </a:pPr>
              <a:t>‹#›</a:t>
            </a:fld>
            <a:endParaRPr lang="en-GB" dirty="0">
              <a:solidFill>
                <a:srgbClr val="1E1C77"/>
              </a:solidFill>
            </a:endParaRPr>
          </a:p>
        </p:txBody>
      </p:sp>
    </p:spTree>
    <p:extLst>
      <p:ext uri="{BB962C8B-B14F-4D97-AF65-F5344CB8AC3E}">
        <p14:creationId xmlns:p14="http://schemas.microsoft.com/office/powerpoint/2010/main" val="242332679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v-S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v-SE"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ftr" sz="quarter" idx="10"/>
          </p:nvPr>
        </p:nvSpPr>
        <p:spPr>
          <a:ln/>
        </p:spPr>
        <p:txBody>
          <a:bodyPr/>
          <a:lstStyle>
            <a:lvl1pPr>
              <a:defRPr/>
            </a:lvl1pPr>
          </a:lstStyle>
          <a:p>
            <a:pPr>
              <a:defRPr/>
            </a:pPr>
            <a:endParaRPr lang="en-GB" dirty="0">
              <a:solidFill>
                <a:srgbClr val="1E1C77"/>
              </a:solidFill>
            </a:endParaRPr>
          </a:p>
        </p:txBody>
      </p:sp>
      <p:sp>
        <p:nvSpPr>
          <p:cNvPr id="6" name="Rectangle 10"/>
          <p:cNvSpPr>
            <a:spLocks noGrp="1" noChangeArrowheads="1"/>
          </p:cNvSpPr>
          <p:nvPr>
            <p:ph type="sldNum" sz="quarter" idx="11"/>
          </p:nvPr>
        </p:nvSpPr>
        <p:spPr>
          <a:ln/>
        </p:spPr>
        <p:txBody>
          <a:bodyPr/>
          <a:lstStyle>
            <a:lvl1pPr>
              <a:defRPr/>
            </a:lvl1pPr>
          </a:lstStyle>
          <a:p>
            <a:pPr>
              <a:defRPr/>
            </a:pPr>
            <a:r>
              <a:rPr lang="en-GB" dirty="0">
                <a:solidFill>
                  <a:srgbClr val="1E1C77"/>
                </a:solidFill>
              </a:rPr>
              <a:t>Slide </a:t>
            </a:r>
            <a:fld id="{B94B6813-9B21-4A42-BC29-103D0E1F9B43}" type="slidenum">
              <a:rPr lang="en-GB">
                <a:solidFill>
                  <a:srgbClr val="1E1C77"/>
                </a:solidFill>
              </a:rPr>
              <a:pPr>
                <a:defRPr/>
              </a:pPr>
              <a:t>‹#›</a:t>
            </a:fld>
            <a:endParaRPr lang="en-GB" dirty="0">
              <a:solidFill>
                <a:srgbClr val="1E1C77"/>
              </a:solidFill>
            </a:endParaRPr>
          </a:p>
        </p:txBody>
      </p:sp>
    </p:spTree>
    <p:extLst>
      <p:ext uri="{BB962C8B-B14F-4D97-AF65-F5344CB8AC3E}">
        <p14:creationId xmlns:p14="http://schemas.microsoft.com/office/powerpoint/2010/main" val="80807104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Rectangle 9"/>
          <p:cNvSpPr>
            <a:spLocks noGrp="1" noChangeArrowheads="1"/>
          </p:cNvSpPr>
          <p:nvPr>
            <p:ph type="ftr" sz="quarter" idx="10"/>
          </p:nvPr>
        </p:nvSpPr>
        <p:spPr>
          <a:ln/>
        </p:spPr>
        <p:txBody>
          <a:bodyPr/>
          <a:lstStyle>
            <a:lvl1pPr>
              <a:defRPr/>
            </a:lvl1pPr>
          </a:lstStyle>
          <a:p>
            <a:pPr>
              <a:defRPr/>
            </a:pPr>
            <a:endParaRPr lang="en-GB" dirty="0">
              <a:solidFill>
                <a:srgbClr val="1E1C77"/>
              </a:solidFill>
            </a:endParaRPr>
          </a:p>
        </p:txBody>
      </p:sp>
      <p:sp>
        <p:nvSpPr>
          <p:cNvPr id="5" name="Rectangle 10"/>
          <p:cNvSpPr>
            <a:spLocks noGrp="1" noChangeArrowheads="1"/>
          </p:cNvSpPr>
          <p:nvPr>
            <p:ph type="sldNum" sz="quarter" idx="11"/>
          </p:nvPr>
        </p:nvSpPr>
        <p:spPr>
          <a:ln/>
        </p:spPr>
        <p:txBody>
          <a:bodyPr/>
          <a:lstStyle>
            <a:lvl1pPr>
              <a:defRPr/>
            </a:lvl1pPr>
          </a:lstStyle>
          <a:p>
            <a:pPr>
              <a:defRPr/>
            </a:pPr>
            <a:r>
              <a:rPr lang="en-GB" dirty="0">
                <a:solidFill>
                  <a:srgbClr val="1E1C77"/>
                </a:solidFill>
              </a:rPr>
              <a:t>Slide </a:t>
            </a:r>
            <a:fld id="{925FF51E-A8EE-4AC6-983E-F3F2E0FC8E53}" type="slidenum">
              <a:rPr lang="en-GB">
                <a:solidFill>
                  <a:srgbClr val="1E1C77"/>
                </a:solidFill>
              </a:rPr>
              <a:pPr>
                <a:defRPr/>
              </a:pPr>
              <a:t>‹#›</a:t>
            </a:fld>
            <a:endParaRPr lang="en-GB" dirty="0">
              <a:solidFill>
                <a:srgbClr val="1E1C77"/>
              </a:solidFill>
            </a:endParaRPr>
          </a:p>
        </p:txBody>
      </p:sp>
    </p:spTree>
    <p:extLst>
      <p:ext uri="{BB962C8B-B14F-4D97-AF65-F5344CB8AC3E}">
        <p14:creationId xmlns:p14="http://schemas.microsoft.com/office/powerpoint/2010/main" val="45420472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5263" y="381000"/>
            <a:ext cx="1838325" cy="5486400"/>
          </a:xfrm>
        </p:spPr>
        <p:txBody>
          <a:bodyPr vert="eaVert"/>
          <a:lstStyle/>
          <a:p>
            <a:r>
              <a:rPr lang="en-US" smtClean="0"/>
              <a:t>Click to edit Master title style</a:t>
            </a:r>
            <a:endParaRPr lang="sv-SE"/>
          </a:p>
        </p:txBody>
      </p:sp>
      <p:sp>
        <p:nvSpPr>
          <p:cNvPr id="3" name="Vertical Text Placeholder 2"/>
          <p:cNvSpPr>
            <a:spLocks noGrp="1"/>
          </p:cNvSpPr>
          <p:nvPr>
            <p:ph type="body" orient="vert" idx="1"/>
          </p:nvPr>
        </p:nvSpPr>
        <p:spPr>
          <a:xfrm>
            <a:off x="1028700" y="381000"/>
            <a:ext cx="5364163"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Rectangle 9"/>
          <p:cNvSpPr>
            <a:spLocks noGrp="1" noChangeArrowheads="1"/>
          </p:cNvSpPr>
          <p:nvPr>
            <p:ph type="ftr" sz="quarter" idx="10"/>
          </p:nvPr>
        </p:nvSpPr>
        <p:spPr>
          <a:ln/>
        </p:spPr>
        <p:txBody>
          <a:bodyPr/>
          <a:lstStyle>
            <a:lvl1pPr>
              <a:defRPr/>
            </a:lvl1pPr>
          </a:lstStyle>
          <a:p>
            <a:pPr>
              <a:defRPr/>
            </a:pPr>
            <a:endParaRPr lang="en-GB" dirty="0">
              <a:solidFill>
                <a:srgbClr val="1E1C77"/>
              </a:solidFill>
            </a:endParaRPr>
          </a:p>
        </p:txBody>
      </p:sp>
      <p:sp>
        <p:nvSpPr>
          <p:cNvPr id="5" name="Rectangle 10"/>
          <p:cNvSpPr>
            <a:spLocks noGrp="1" noChangeArrowheads="1"/>
          </p:cNvSpPr>
          <p:nvPr>
            <p:ph type="sldNum" sz="quarter" idx="11"/>
          </p:nvPr>
        </p:nvSpPr>
        <p:spPr>
          <a:ln/>
        </p:spPr>
        <p:txBody>
          <a:bodyPr/>
          <a:lstStyle>
            <a:lvl1pPr>
              <a:defRPr/>
            </a:lvl1pPr>
          </a:lstStyle>
          <a:p>
            <a:pPr>
              <a:defRPr/>
            </a:pPr>
            <a:r>
              <a:rPr lang="en-GB" dirty="0">
                <a:solidFill>
                  <a:srgbClr val="1E1C77"/>
                </a:solidFill>
              </a:rPr>
              <a:t>Slide </a:t>
            </a:r>
            <a:fld id="{117C17BD-EFD1-4F1F-8E5E-E1B3080F11FB}" type="slidenum">
              <a:rPr lang="en-GB">
                <a:solidFill>
                  <a:srgbClr val="1E1C77"/>
                </a:solidFill>
              </a:rPr>
              <a:pPr>
                <a:defRPr/>
              </a:pPr>
              <a:t>‹#›</a:t>
            </a:fld>
            <a:endParaRPr lang="en-GB" dirty="0">
              <a:solidFill>
                <a:srgbClr val="1E1C77"/>
              </a:solidFill>
            </a:endParaRPr>
          </a:p>
        </p:txBody>
      </p:sp>
    </p:spTree>
    <p:extLst>
      <p:ext uri="{BB962C8B-B14F-4D97-AF65-F5344CB8AC3E}">
        <p14:creationId xmlns:p14="http://schemas.microsoft.com/office/powerpoint/2010/main" val="34473092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028700" y="381000"/>
            <a:ext cx="7354888" cy="839788"/>
          </a:xfrm>
        </p:spPr>
        <p:txBody>
          <a:bodyPr/>
          <a:lstStyle/>
          <a:p>
            <a:r>
              <a:rPr lang="en-US" smtClean="0"/>
              <a:t>Click to edit Master title style</a:t>
            </a:r>
            <a:endParaRPr lang="sv-SE"/>
          </a:p>
        </p:txBody>
      </p:sp>
      <p:sp>
        <p:nvSpPr>
          <p:cNvPr id="3" name="Chart Placeholder 2"/>
          <p:cNvSpPr>
            <a:spLocks noGrp="1"/>
          </p:cNvSpPr>
          <p:nvPr>
            <p:ph type="chart" idx="1"/>
          </p:nvPr>
        </p:nvSpPr>
        <p:spPr>
          <a:xfrm>
            <a:off x="1028700" y="1746250"/>
            <a:ext cx="7354888" cy="4121150"/>
          </a:xfrm>
        </p:spPr>
        <p:txBody>
          <a:bodyPr/>
          <a:lstStyle/>
          <a:p>
            <a:pPr lvl="0"/>
            <a:endParaRPr lang="sv-SE" noProof="0" smtClean="0"/>
          </a:p>
        </p:txBody>
      </p:sp>
      <p:sp>
        <p:nvSpPr>
          <p:cNvPr id="4" name="Rectangle 9"/>
          <p:cNvSpPr>
            <a:spLocks noGrp="1" noChangeArrowheads="1"/>
          </p:cNvSpPr>
          <p:nvPr>
            <p:ph type="ftr" sz="quarter" idx="10"/>
          </p:nvPr>
        </p:nvSpPr>
        <p:spPr>
          <a:ln/>
        </p:spPr>
        <p:txBody>
          <a:bodyPr/>
          <a:lstStyle>
            <a:lvl1pPr>
              <a:defRPr/>
            </a:lvl1pPr>
          </a:lstStyle>
          <a:p>
            <a:pPr>
              <a:defRPr/>
            </a:pPr>
            <a:endParaRPr lang="en-GB" dirty="0">
              <a:solidFill>
                <a:srgbClr val="1E1C77"/>
              </a:solidFill>
            </a:endParaRPr>
          </a:p>
        </p:txBody>
      </p:sp>
      <p:sp>
        <p:nvSpPr>
          <p:cNvPr id="5" name="Rectangle 10"/>
          <p:cNvSpPr>
            <a:spLocks noGrp="1" noChangeArrowheads="1"/>
          </p:cNvSpPr>
          <p:nvPr>
            <p:ph type="sldNum" sz="quarter" idx="11"/>
          </p:nvPr>
        </p:nvSpPr>
        <p:spPr>
          <a:ln/>
        </p:spPr>
        <p:txBody>
          <a:bodyPr/>
          <a:lstStyle>
            <a:lvl1pPr>
              <a:defRPr/>
            </a:lvl1pPr>
          </a:lstStyle>
          <a:p>
            <a:pPr>
              <a:defRPr/>
            </a:pPr>
            <a:r>
              <a:rPr lang="en-GB" dirty="0">
                <a:solidFill>
                  <a:srgbClr val="1E1C77"/>
                </a:solidFill>
              </a:rPr>
              <a:t>Slide </a:t>
            </a:r>
            <a:fld id="{0867F30B-C3D4-450C-B6AF-BB0A497CC2A3}" type="slidenum">
              <a:rPr lang="en-GB">
                <a:solidFill>
                  <a:srgbClr val="1E1C77"/>
                </a:solidFill>
              </a:rPr>
              <a:pPr>
                <a:defRPr/>
              </a:pPr>
              <a:t>‹#›</a:t>
            </a:fld>
            <a:endParaRPr lang="en-GB" dirty="0">
              <a:solidFill>
                <a:srgbClr val="1E1C77"/>
              </a:solidFill>
            </a:endParaRPr>
          </a:p>
        </p:txBody>
      </p:sp>
    </p:spTree>
    <p:extLst>
      <p:ext uri="{BB962C8B-B14F-4D97-AF65-F5344CB8AC3E}">
        <p14:creationId xmlns:p14="http://schemas.microsoft.com/office/powerpoint/2010/main" val="229470021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28700" y="1746250"/>
            <a:ext cx="3600450" cy="4121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746250"/>
            <a:ext cx="3602038" cy="4121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smtClean="0"/>
            </a:lvl1pPr>
          </a:lstStyle>
          <a:p>
            <a:pPr>
              <a:defRPr/>
            </a:pPr>
            <a:r>
              <a:rPr lang="en-US"/>
              <a:t>© Alfa Laval</a:t>
            </a:r>
          </a:p>
        </p:txBody>
      </p:sp>
      <p:sp>
        <p:nvSpPr>
          <p:cNvPr id="6" name="Slide Number Placeholder 5"/>
          <p:cNvSpPr>
            <a:spLocks noGrp="1"/>
          </p:cNvSpPr>
          <p:nvPr>
            <p:ph type="sldNum" sz="quarter" idx="11"/>
          </p:nvPr>
        </p:nvSpPr>
        <p:spPr/>
        <p:txBody>
          <a:bodyPr/>
          <a:lstStyle>
            <a:lvl1pPr>
              <a:defRPr smtClean="0"/>
            </a:lvl1pPr>
          </a:lstStyle>
          <a:p>
            <a:pPr>
              <a:defRPr/>
            </a:pPr>
            <a:r>
              <a:rPr lang="en-US"/>
              <a:t>Slide </a:t>
            </a:r>
            <a:fld id="{3EC2108F-F85E-4BF8-830A-ED4600DC6664}" type="slidenum">
              <a:rPr lang="en-US"/>
              <a:pPr>
                <a:defRPr/>
              </a:pPr>
              <a:t>‹#›</a:t>
            </a:fld>
            <a:endParaRPr lang="en-US"/>
          </a:p>
        </p:txBody>
      </p:sp>
    </p:spTree>
    <p:extLst>
      <p:ext uri="{BB962C8B-B14F-4D97-AF65-F5344CB8AC3E}">
        <p14:creationId xmlns:p14="http://schemas.microsoft.com/office/powerpoint/2010/main" val="76722621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028700" y="381000"/>
            <a:ext cx="7354888" cy="839788"/>
          </a:xfrm>
        </p:spPr>
        <p:txBody>
          <a:bodyPr/>
          <a:lstStyle/>
          <a:p>
            <a:r>
              <a:rPr lang="en-US" smtClean="0"/>
              <a:t>Click to edit Master title style</a:t>
            </a:r>
            <a:endParaRPr lang="sv-SE"/>
          </a:p>
        </p:txBody>
      </p:sp>
      <p:sp>
        <p:nvSpPr>
          <p:cNvPr id="3" name="ClipArt Placeholder 2"/>
          <p:cNvSpPr>
            <a:spLocks noGrp="1"/>
          </p:cNvSpPr>
          <p:nvPr>
            <p:ph type="clipArt" sz="half" idx="1"/>
          </p:nvPr>
        </p:nvSpPr>
        <p:spPr>
          <a:xfrm>
            <a:off x="1028700" y="1746250"/>
            <a:ext cx="3600450" cy="4121150"/>
          </a:xfrm>
        </p:spPr>
        <p:txBody>
          <a:bodyPr/>
          <a:lstStyle/>
          <a:p>
            <a:pPr lvl="0"/>
            <a:endParaRPr lang="sv-SE" noProof="0" smtClean="0"/>
          </a:p>
        </p:txBody>
      </p:sp>
      <p:sp>
        <p:nvSpPr>
          <p:cNvPr id="4" name="Text Placeholder 3"/>
          <p:cNvSpPr>
            <a:spLocks noGrp="1"/>
          </p:cNvSpPr>
          <p:nvPr>
            <p:ph type="body" sz="half" idx="2"/>
          </p:nvPr>
        </p:nvSpPr>
        <p:spPr>
          <a:xfrm>
            <a:off x="4781550" y="1746250"/>
            <a:ext cx="3602038" cy="41211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Rectangle 9"/>
          <p:cNvSpPr>
            <a:spLocks noGrp="1" noChangeArrowheads="1"/>
          </p:cNvSpPr>
          <p:nvPr>
            <p:ph type="ftr" sz="quarter" idx="10"/>
          </p:nvPr>
        </p:nvSpPr>
        <p:spPr>
          <a:ln/>
        </p:spPr>
        <p:txBody>
          <a:bodyPr/>
          <a:lstStyle>
            <a:lvl1pPr>
              <a:defRPr/>
            </a:lvl1pPr>
          </a:lstStyle>
          <a:p>
            <a:pPr>
              <a:defRPr/>
            </a:pPr>
            <a:endParaRPr lang="en-GB" dirty="0">
              <a:solidFill>
                <a:srgbClr val="1E1C77"/>
              </a:solidFill>
            </a:endParaRPr>
          </a:p>
        </p:txBody>
      </p:sp>
      <p:sp>
        <p:nvSpPr>
          <p:cNvPr id="6" name="Rectangle 10"/>
          <p:cNvSpPr>
            <a:spLocks noGrp="1" noChangeArrowheads="1"/>
          </p:cNvSpPr>
          <p:nvPr>
            <p:ph type="sldNum" sz="quarter" idx="11"/>
          </p:nvPr>
        </p:nvSpPr>
        <p:spPr>
          <a:ln/>
        </p:spPr>
        <p:txBody>
          <a:bodyPr/>
          <a:lstStyle>
            <a:lvl1pPr>
              <a:defRPr/>
            </a:lvl1pPr>
          </a:lstStyle>
          <a:p>
            <a:pPr>
              <a:defRPr/>
            </a:pPr>
            <a:r>
              <a:rPr lang="en-GB" dirty="0">
                <a:solidFill>
                  <a:srgbClr val="1E1C77"/>
                </a:solidFill>
              </a:rPr>
              <a:t>Slide </a:t>
            </a:r>
            <a:fld id="{9CB279B9-F7CB-40AF-BCCC-0AFB1B482679}" type="slidenum">
              <a:rPr lang="en-GB">
                <a:solidFill>
                  <a:srgbClr val="1E1C77"/>
                </a:solidFill>
              </a:rPr>
              <a:pPr>
                <a:defRPr/>
              </a:pPr>
              <a:t>‹#›</a:t>
            </a:fld>
            <a:endParaRPr lang="en-GB" dirty="0">
              <a:solidFill>
                <a:srgbClr val="1E1C77"/>
              </a:solidFill>
            </a:endParaRPr>
          </a:p>
        </p:txBody>
      </p:sp>
    </p:spTree>
    <p:extLst>
      <p:ext uri="{BB962C8B-B14F-4D97-AF65-F5344CB8AC3E}">
        <p14:creationId xmlns:p14="http://schemas.microsoft.com/office/powerpoint/2010/main" val="175470421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028700" y="381000"/>
            <a:ext cx="7354888" cy="839788"/>
          </a:xfrm>
        </p:spPr>
        <p:txBody>
          <a:bodyPr/>
          <a:lstStyle/>
          <a:p>
            <a:r>
              <a:rPr lang="en-US" smtClean="0"/>
              <a:t>Click to edit Master title style</a:t>
            </a:r>
            <a:endParaRPr lang="sv-SE"/>
          </a:p>
        </p:txBody>
      </p:sp>
      <p:sp>
        <p:nvSpPr>
          <p:cNvPr id="3" name="Text Placeholder 2"/>
          <p:cNvSpPr>
            <a:spLocks noGrp="1"/>
          </p:cNvSpPr>
          <p:nvPr>
            <p:ph type="body" sz="half" idx="1"/>
          </p:nvPr>
        </p:nvSpPr>
        <p:spPr>
          <a:xfrm>
            <a:off x="1028700" y="1746250"/>
            <a:ext cx="3600450" cy="41211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ClipArt Placeholder 3"/>
          <p:cNvSpPr>
            <a:spLocks noGrp="1"/>
          </p:cNvSpPr>
          <p:nvPr>
            <p:ph type="clipArt" sz="half" idx="2"/>
          </p:nvPr>
        </p:nvSpPr>
        <p:spPr>
          <a:xfrm>
            <a:off x="4781550" y="1746250"/>
            <a:ext cx="3602038" cy="4121150"/>
          </a:xfrm>
        </p:spPr>
        <p:txBody>
          <a:bodyPr/>
          <a:lstStyle/>
          <a:p>
            <a:pPr lvl="0"/>
            <a:endParaRPr lang="sv-SE" noProof="0" smtClean="0"/>
          </a:p>
        </p:txBody>
      </p:sp>
      <p:sp>
        <p:nvSpPr>
          <p:cNvPr id="5" name="Rectangle 9"/>
          <p:cNvSpPr>
            <a:spLocks noGrp="1" noChangeArrowheads="1"/>
          </p:cNvSpPr>
          <p:nvPr>
            <p:ph type="ftr" sz="quarter" idx="10"/>
          </p:nvPr>
        </p:nvSpPr>
        <p:spPr>
          <a:ln/>
        </p:spPr>
        <p:txBody>
          <a:bodyPr/>
          <a:lstStyle>
            <a:lvl1pPr>
              <a:defRPr/>
            </a:lvl1pPr>
          </a:lstStyle>
          <a:p>
            <a:pPr>
              <a:defRPr/>
            </a:pPr>
            <a:endParaRPr lang="en-GB" dirty="0">
              <a:solidFill>
                <a:srgbClr val="1E1C77"/>
              </a:solidFill>
            </a:endParaRPr>
          </a:p>
        </p:txBody>
      </p:sp>
      <p:sp>
        <p:nvSpPr>
          <p:cNvPr id="6" name="Rectangle 10"/>
          <p:cNvSpPr>
            <a:spLocks noGrp="1" noChangeArrowheads="1"/>
          </p:cNvSpPr>
          <p:nvPr>
            <p:ph type="sldNum" sz="quarter" idx="11"/>
          </p:nvPr>
        </p:nvSpPr>
        <p:spPr>
          <a:ln/>
        </p:spPr>
        <p:txBody>
          <a:bodyPr/>
          <a:lstStyle>
            <a:lvl1pPr>
              <a:defRPr/>
            </a:lvl1pPr>
          </a:lstStyle>
          <a:p>
            <a:pPr>
              <a:defRPr/>
            </a:pPr>
            <a:r>
              <a:rPr lang="en-GB" dirty="0">
                <a:solidFill>
                  <a:srgbClr val="1E1C77"/>
                </a:solidFill>
              </a:rPr>
              <a:t>Slide </a:t>
            </a:r>
            <a:fld id="{39F1A403-6B03-425A-AA25-7DB51A9B377E}" type="slidenum">
              <a:rPr lang="en-GB">
                <a:solidFill>
                  <a:srgbClr val="1E1C77"/>
                </a:solidFill>
              </a:rPr>
              <a:pPr>
                <a:defRPr/>
              </a:pPr>
              <a:t>‹#›</a:t>
            </a:fld>
            <a:endParaRPr lang="en-GB" dirty="0">
              <a:solidFill>
                <a:srgbClr val="1E1C77"/>
              </a:solidFill>
            </a:endParaRPr>
          </a:p>
        </p:txBody>
      </p:sp>
    </p:spTree>
    <p:extLst>
      <p:ext uri="{BB962C8B-B14F-4D97-AF65-F5344CB8AC3E}">
        <p14:creationId xmlns:p14="http://schemas.microsoft.com/office/powerpoint/2010/main" val="285138166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smtClean="0"/>
            </a:lvl1pPr>
          </a:lstStyle>
          <a:p>
            <a:pPr>
              <a:defRPr/>
            </a:pPr>
            <a:r>
              <a:rPr lang="en-US"/>
              <a:t>© Alfa Laval</a:t>
            </a:r>
          </a:p>
        </p:txBody>
      </p:sp>
      <p:sp>
        <p:nvSpPr>
          <p:cNvPr id="8" name="Slide Number Placeholder 7"/>
          <p:cNvSpPr>
            <a:spLocks noGrp="1"/>
          </p:cNvSpPr>
          <p:nvPr>
            <p:ph type="sldNum" sz="quarter" idx="11"/>
          </p:nvPr>
        </p:nvSpPr>
        <p:spPr/>
        <p:txBody>
          <a:bodyPr/>
          <a:lstStyle>
            <a:lvl1pPr>
              <a:defRPr smtClean="0"/>
            </a:lvl1pPr>
          </a:lstStyle>
          <a:p>
            <a:pPr>
              <a:defRPr/>
            </a:pPr>
            <a:r>
              <a:rPr lang="en-US"/>
              <a:t>Slide </a:t>
            </a:r>
            <a:fld id="{145B17B1-FB0C-4FEB-A3E8-199EBF274201}" type="slidenum">
              <a:rPr lang="en-US"/>
              <a:pPr>
                <a:defRPr/>
              </a:pPr>
              <a:t>‹#›</a:t>
            </a:fld>
            <a:endParaRPr lang="en-US"/>
          </a:p>
        </p:txBody>
      </p:sp>
    </p:spTree>
    <p:extLst>
      <p:ext uri="{BB962C8B-B14F-4D97-AF65-F5344CB8AC3E}">
        <p14:creationId xmlns:p14="http://schemas.microsoft.com/office/powerpoint/2010/main" val="29932406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smtClean="0"/>
            </a:lvl1pPr>
          </a:lstStyle>
          <a:p>
            <a:pPr>
              <a:defRPr/>
            </a:pPr>
            <a:r>
              <a:rPr lang="en-US"/>
              <a:t>© Alfa Laval</a:t>
            </a:r>
          </a:p>
        </p:txBody>
      </p:sp>
      <p:sp>
        <p:nvSpPr>
          <p:cNvPr id="4" name="Slide Number Placeholder 3"/>
          <p:cNvSpPr>
            <a:spLocks noGrp="1"/>
          </p:cNvSpPr>
          <p:nvPr>
            <p:ph type="sldNum" sz="quarter" idx="11"/>
          </p:nvPr>
        </p:nvSpPr>
        <p:spPr/>
        <p:txBody>
          <a:bodyPr/>
          <a:lstStyle>
            <a:lvl1pPr>
              <a:defRPr smtClean="0"/>
            </a:lvl1pPr>
          </a:lstStyle>
          <a:p>
            <a:pPr>
              <a:defRPr/>
            </a:pPr>
            <a:r>
              <a:rPr lang="en-US"/>
              <a:t>Slide </a:t>
            </a:r>
            <a:fld id="{1E4EF967-91CE-4691-8FDF-4605496A45C1}" type="slidenum">
              <a:rPr lang="en-US"/>
              <a:pPr>
                <a:defRPr/>
              </a:pPr>
              <a:t>‹#›</a:t>
            </a:fld>
            <a:endParaRPr lang="en-US"/>
          </a:p>
        </p:txBody>
      </p:sp>
    </p:spTree>
    <p:extLst>
      <p:ext uri="{BB962C8B-B14F-4D97-AF65-F5344CB8AC3E}">
        <p14:creationId xmlns:p14="http://schemas.microsoft.com/office/powerpoint/2010/main" val="27536693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smtClean="0"/>
            </a:lvl1pPr>
          </a:lstStyle>
          <a:p>
            <a:pPr>
              <a:defRPr/>
            </a:pPr>
            <a:r>
              <a:rPr lang="en-US"/>
              <a:t>© Alfa Laval</a:t>
            </a:r>
          </a:p>
        </p:txBody>
      </p:sp>
      <p:sp>
        <p:nvSpPr>
          <p:cNvPr id="3" name="Slide Number Placeholder 2"/>
          <p:cNvSpPr>
            <a:spLocks noGrp="1"/>
          </p:cNvSpPr>
          <p:nvPr>
            <p:ph type="sldNum" sz="quarter" idx="11"/>
          </p:nvPr>
        </p:nvSpPr>
        <p:spPr/>
        <p:txBody>
          <a:bodyPr/>
          <a:lstStyle>
            <a:lvl1pPr>
              <a:defRPr smtClean="0"/>
            </a:lvl1pPr>
          </a:lstStyle>
          <a:p>
            <a:pPr>
              <a:defRPr/>
            </a:pPr>
            <a:r>
              <a:rPr lang="en-US"/>
              <a:t>Slide </a:t>
            </a:r>
            <a:fld id="{554BACE5-09FE-4304-9B82-880EEF283BE0}" type="slidenum">
              <a:rPr lang="en-US"/>
              <a:pPr>
                <a:defRPr/>
              </a:pPr>
              <a:t>‹#›</a:t>
            </a:fld>
            <a:endParaRPr lang="en-US"/>
          </a:p>
        </p:txBody>
      </p:sp>
    </p:spTree>
    <p:extLst>
      <p:ext uri="{BB962C8B-B14F-4D97-AF65-F5344CB8AC3E}">
        <p14:creationId xmlns:p14="http://schemas.microsoft.com/office/powerpoint/2010/main" val="1894863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r>
              <a:rPr lang="en-US"/>
              <a:t>© Alfa Laval</a:t>
            </a:r>
          </a:p>
        </p:txBody>
      </p:sp>
      <p:sp>
        <p:nvSpPr>
          <p:cNvPr id="6" name="Slide Number Placeholder 5"/>
          <p:cNvSpPr>
            <a:spLocks noGrp="1"/>
          </p:cNvSpPr>
          <p:nvPr>
            <p:ph type="sldNum" sz="quarter" idx="11"/>
          </p:nvPr>
        </p:nvSpPr>
        <p:spPr/>
        <p:txBody>
          <a:bodyPr/>
          <a:lstStyle>
            <a:lvl1pPr>
              <a:defRPr smtClean="0"/>
            </a:lvl1pPr>
          </a:lstStyle>
          <a:p>
            <a:pPr>
              <a:defRPr/>
            </a:pPr>
            <a:r>
              <a:rPr lang="en-US"/>
              <a:t>Slide </a:t>
            </a:r>
            <a:fld id="{3C3412E0-BD2B-4892-8EDD-20214E6BE9AD}" type="slidenum">
              <a:rPr lang="en-US"/>
              <a:pPr>
                <a:defRPr/>
              </a:pPr>
              <a:t>‹#›</a:t>
            </a:fld>
            <a:endParaRPr lang="en-US"/>
          </a:p>
        </p:txBody>
      </p:sp>
    </p:spTree>
    <p:extLst>
      <p:ext uri="{BB962C8B-B14F-4D97-AF65-F5344CB8AC3E}">
        <p14:creationId xmlns:p14="http://schemas.microsoft.com/office/powerpoint/2010/main" val="3215804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r>
              <a:rPr lang="en-US"/>
              <a:t>© Alfa Laval</a:t>
            </a:r>
          </a:p>
        </p:txBody>
      </p:sp>
      <p:sp>
        <p:nvSpPr>
          <p:cNvPr id="6" name="Slide Number Placeholder 5"/>
          <p:cNvSpPr>
            <a:spLocks noGrp="1"/>
          </p:cNvSpPr>
          <p:nvPr>
            <p:ph type="sldNum" sz="quarter" idx="11"/>
          </p:nvPr>
        </p:nvSpPr>
        <p:spPr/>
        <p:txBody>
          <a:bodyPr/>
          <a:lstStyle>
            <a:lvl1pPr>
              <a:defRPr smtClean="0"/>
            </a:lvl1pPr>
          </a:lstStyle>
          <a:p>
            <a:pPr>
              <a:defRPr/>
            </a:pPr>
            <a:r>
              <a:rPr lang="en-US"/>
              <a:t>Slide </a:t>
            </a:r>
            <a:fld id="{FCEB66E5-A57A-492C-B097-238280C3C9FA}" type="slidenum">
              <a:rPr lang="en-US"/>
              <a:pPr>
                <a:defRPr/>
              </a:pPr>
              <a:t>‹#›</a:t>
            </a:fld>
            <a:endParaRPr lang="en-US"/>
          </a:p>
        </p:txBody>
      </p:sp>
    </p:spTree>
    <p:extLst>
      <p:ext uri="{BB962C8B-B14F-4D97-AF65-F5344CB8AC3E}">
        <p14:creationId xmlns:p14="http://schemas.microsoft.com/office/powerpoint/2010/main" val="3086926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heme" Target="../theme/them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theme" Target="../theme/theme3.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1028700" y="1746250"/>
            <a:ext cx="7354888" cy="412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7" name="Rectangle 2"/>
          <p:cNvSpPr>
            <a:spLocks noGrp="1" noChangeArrowheads="1"/>
          </p:cNvSpPr>
          <p:nvPr>
            <p:ph type="title"/>
          </p:nvPr>
        </p:nvSpPr>
        <p:spPr bwMode="auto">
          <a:xfrm>
            <a:off x="1028700" y="381000"/>
            <a:ext cx="7354888" cy="839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029" name="Rectangle 5"/>
          <p:cNvSpPr>
            <a:spLocks noGrp="1" noChangeArrowheads="1"/>
          </p:cNvSpPr>
          <p:nvPr>
            <p:ph type="ftr" sz="quarter" idx="3"/>
          </p:nvPr>
        </p:nvSpPr>
        <p:spPr bwMode="auto">
          <a:xfrm>
            <a:off x="909638" y="6248400"/>
            <a:ext cx="2895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sz="1000" noProof="1" smtClean="0">
                <a:solidFill>
                  <a:schemeClr val="bg1"/>
                </a:solidFill>
                <a:latin typeface="Arial" charset="0"/>
              </a:defRPr>
            </a:lvl1pPr>
          </a:lstStyle>
          <a:p>
            <a:pPr>
              <a:defRPr/>
            </a:pPr>
            <a:r>
              <a:t>© Alfa Laval</a:t>
            </a:r>
            <a:endParaRPr lang="en-US"/>
          </a:p>
        </p:txBody>
      </p:sp>
      <p:sp>
        <p:nvSpPr>
          <p:cNvPr id="1030" name="Rectangle 6"/>
          <p:cNvSpPr>
            <a:spLocks noGrp="1" noChangeArrowheads="1"/>
          </p:cNvSpPr>
          <p:nvPr>
            <p:ph type="sldNum" sz="quarter" idx="4"/>
          </p:nvPr>
        </p:nvSpPr>
        <p:spPr bwMode="auto">
          <a:xfrm>
            <a:off x="4572000" y="6248400"/>
            <a:ext cx="114617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ctr">
              <a:defRPr sz="1000" noProof="1" smtClean="0">
                <a:solidFill>
                  <a:schemeClr val="bg1"/>
                </a:solidFill>
                <a:latin typeface="Arial" charset="0"/>
              </a:defRPr>
            </a:lvl1pPr>
          </a:lstStyle>
          <a:p>
            <a:pPr>
              <a:defRPr/>
            </a:pPr>
            <a:r>
              <a:rPr lang="en-US"/>
              <a:t>Slide </a:t>
            </a:r>
            <a:fld id="{DB0C6433-57A4-4E21-8A9A-CD17892AA376}" type="slidenum">
              <a:rPr/>
              <a:pPr>
                <a:defRPr/>
              </a:pPr>
              <a:t>‹#›</a:t>
            </a:fld>
            <a:endParaRPr lang="en-US"/>
          </a:p>
        </p:txBody>
      </p:sp>
      <p:sp>
        <p:nvSpPr>
          <p:cNvPr id="2" name="Line 13"/>
          <p:cNvSpPr>
            <a:spLocks noChangeShapeType="1"/>
          </p:cNvSpPr>
          <p:nvPr/>
        </p:nvSpPr>
        <p:spPr bwMode="auto">
          <a:xfrm flipV="1">
            <a:off x="762000" y="6246813"/>
            <a:ext cx="0" cy="95250"/>
          </a:xfrm>
          <a:prstGeom prst="line">
            <a:avLst/>
          </a:prstGeom>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1" name="Line 10"/>
          <p:cNvSpPr>
            <a:spLocks noChangeShapeType="1"/>
          </p:cNvSpPr>
          <p:nvPr/>
        </p:nvSpPr>
        <p:spPr bwMode="auto">
          <a:xfrm flipH="1">
            <a:off x="908050" y="6477000"/>
            <a:ext cx="8235950" cy="0"/>
          </a:xfrm>
          <a:prstGeom prst="line">
            <a:avLst/>
          </a:prstGeom>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2" name="Line 11"/>
          <p:cNvSpPr>
            <a:spLocks noChangeShapeType="1"/>
          </p:cNvSpPr>
          <p:nvPr/>
        </p:nvSpPr>
        <p:spPr bwMode="auto">
          <a:xfrm flipH="1">
            <a:off x="0" y="6245225"/>
            <a:ext cx="762000" cy="0"/>
          </a:xfrm>
          <a:prstGeom prst="line">
            <a:avLst/>
          </a:prstGeom>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3" name="Freeform 14"/>
          <p:cNvSpPr>
            <a:spLocks/>
          </p:cNvSpPr>
          <p:nvPr/>
        </p:nvSpPr>
        <p:spPr bwMode="auto">
          <a:xfrm flipH="1">
            <a:off x="762000" y="6337300"/>
            <a:ext cx="144463" cy="139700"/>
          </a:xfrm>
          <a:custGeom>
            <a:avLst/>
            <a:gdLst>
              <a:gd name="T0" fmla="*/ 0 w 82"/>
              <a:gd name="T1" fmla="*/ 139700 h 76"/>
              <a:gd name="T2" fmla="*/ 144463 w 82"/>
              <a:gd name="T3" fmla="*/ 0 h 76"/>
              <a:gd name="T4" fmla="*/ 0 60000 65536"/>
              <a:gd name="T5" fmla="*/ 0 60000 65536"/>
            </a:gdLst>
            <a:ahLst/>
            <a:cxnLst>
              <a:cxn ang="T4">
                <a:pos x="T0" y="T1"/>
              </a:cxn>
              <a:cxn ang="T5">
                <a:pos x="T2" y="T3"/>
              </a:cxn>
            </a:cxnLst>
            <a:rect l="0" t="0" r="r" b="b"/>
            <a:pathLst>
              <a:path w="82" h="76">
                <a:moveTo>
                  <a:pt x="0" y="76"/>
                </a:moveTo>
                <a:cubicBezTo>
                  <a:pt x="33" y="76"/>
                  <a:pt x="78" y="54"/>
                  <a:pt x="82" y="0"/>
                </a:cubicBezTo>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4" name="Text Box 17"/>
          <p:cNvSpPr txBox="1">
            <a:spLocks noChangeArrowheads="1"/>
          </p:cNvSpPr>
          <p:nvPr/>
        </p:nvSpPr>
        <p:spPr bwMode="auto">
          <a:xfrm>
            <a:off x="7559675" y="6172200"/>
            <a:ext cx="14414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r>
              <a:rPr lang="en-US" sz="1200" noProof="1">
                <a:solidFill>
                  <a:schemeClr val="tx2"/>
                </a:solidFill>
              </a:rPr>
              <a:t>www.alfalaval.com</a:t>
            </a:r>
            <a:endParaRPr lang="en-US" sz="2000" noProof="1">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hf hdr="0" dt="0"/>
  <p:txStyles>
    <p:titleStyle>
      <a:lvl1pPr algn="l" rtl="0" eaLnBrk="1" fontAlgn="base" hangingPunct="1">
        <a:spcBef>
          <a:spcPct val="0"/>
        </a:spcBef>
        <a:spcAft>
          <a:spcPct val="0"/>
        </a:spcAft>
        <a:defRPr sz="4000">
          <a:solidFill>
            <a:schemeClr val="tx2"/>
          </a:solidFill>
          <a:latin typeface="+mj-lt"/>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342900" indent="-342900" algn="l" rtl="0" eaLnBrk="1" fontAlgn="base" hangingPunct="1">
        <a:spcBef>
          <a:spcPct val="0"/>
        </a:spcBef>
        <a:spcAft>
          <a:spcPct val="50000"/>
        </a:spcAft>
        <a:buClr>
          <a:schemeClr val="tx2"/>
        </a:buClr>
        <a:buSzPct val="125000"/>
        <a:buChar char="•"/>
        <a:defRPr sz="2400">
          <a:solidFill>
            <a:schemeClr val="tx1"/>
          </a:solidFill>
          <a:latin typeface="+mn-lt"/>
          <a:ea typeface="+mn-ea"/>
          <a:cs typeface="+mn-cs"/>
        </a:defRPr>
      </a:lvl1pPr>
      <a:lvl2pPr marL="742950" indent="-285750" algn="l" rtl="0" eaLnBrk="1" fontAlgn="base" hangingPunct="1">
        <a:spcBef>
          <a:spcPct val="0"/>
        </a:spcBef>
        <a:spcAft>
          <a:spcPct val="50000"/>
        </a:spcAft>
        <a:buChar char="–"/>
        <a:defRPr sz="2400">
          <a:solidFill>
            <a:schemeClr val="tx1"/>
          </a:solidFill>
          <a:latin typeface="+mn-lt"/>
        </a:defRPr>
      </a:lvl2pPr>
      <a:lvl3pPr marL="1143000" indent="-228600" algn="l" rtl="0" eaLnBrk="1" fontAlgn="base" hangingPunct="1">
        <a:spcBef>
          <a:spcPct val="0"/>
        </a:spcBef>
        <a:spcAft>
          <a:spcPct val="50000"/>
        </a:spcAft>
        <a:buChar char="•"/>
        <a:defRPr sz="2000">
          <a:solidFill>
            <a:schemeClr val="tx1"/>
          </a:solidFill>
          <a:latin typeface="+mn-lt"/>
        </a:defRPr>
      </a:lvl3pPr>
      <a:lvl4pPr marL="1600200" indent="-228600" algn="l" rtl="0" eaLnBrk="1" fontAlgn="base" hangingPunct="1">
        <a:spcBef>
          <a:spcPct val="0"/>
        </a:spcBef>
        <a:spcAft>
          <a:spcPct val="50000"/>
        </a:spcAft>
        <a:buChar char="–"/>
        <a:defRPr>
          <a:solidFill>
            <a:schemeClr val="tx1"/>
          </a:solidFill>
          <a:latin typeface="+mn-lt"/>
        </a:defRPr>
      </a:lvl4pPr>
      <a:lvl5pPr marL="2057400" indent="-228600" algn="l" rtl="0" eaLnBrk="1" fontAlgn="base" hangingPunct="1">
        <a:spcBef>
          <a:spcPct val="0"/>
        </a:spcBef>
        <a:spcAft>
          <a:spcPct val="50000"/>
        </a:spcAft>
        <a:buChar char="»"/>
        <a:defRPr>
          <a:solidFill>
            <a:schemeClr val="tx1"/>
          </a:solidFill>
          <a:latin typeface="+mn-lt"/>
        </a:defRPr>
      </a:lvl5pPr>
      <a:lvl6pPr marL="2514600" indent="-228600" algn="l" rtl="0" eaLnBrk="1" fontAlgn="base" hangingPunct="1">
        <a:spcBef>
          <a:spcPct val="0"/>
        </a:spcBef>
        <a:spcAft>
          <a:spcPct val="50000"/>
        </a:spcAft>
        <a:buChar char="»"/>
        <a:defRPr>
          <a:solidFill>
            <a:schemeClr val="tx1"/>
          </a:solidFill>
          <a:latin typeface="+mn-lt"/>
        </a:defRPr>
      </a:lvl6pPr>
      <a:lvl7pPr marL="2971800" indent="-228600" algn="l" rtl="0" eaLnBrk="1" fontAlgn="base" hangingPunct="1">
        <a:spcBef>
          <a:spcPct val="0"/>
        </a:spcBef>
        <a:spcAft>
          <a:spcPct val="50000"/>
        </a:spcAft>
        <a:buChar char="»"/>
        <a:defRPr>
          <a:solidFill>
            <a:schemeClr val="tx1"/>
          </a:solidFill>
          <a:latin typeface="+mn-lt"/>
        </a:defRPr>
      </a:lvl7pPr>
      <a:lvl8pPr marL="3429000" indent="-228600" algn="l" rtl="0" eaLnBrk="1" fontAlgn="base" hangingPunct="1">
        <a:spcBef>
          <a:spcPct val="0"/>
        </a:spcBef>
        <a:spcAft>
          <a:spcPct val="50000"/>
        </a:spcAft>
        <a:buChar char="»"/>
        <a:defRPr>
          <a:solidFill>
            <a:schemeClr val="tx1"/>
          </a:solidFill>
          <a:latin typeface="+mn-lt"/>
        </a:defRPr>
      </a:lvl8pPr>
      <a:lvl9pPr marL="3886200" indent="-228600" algn="l" rtl="0" eaLnBrk="1" fontAlgn="base" hangingPunct="1">
        <a:spcBef>
          <a:spcPct val="0"/>
        </a:spcBef>
        <a:spcAft>
          <a:spcPct val="5000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122" name="Group 2"/>
          <p:cNvGrpSpPr>
            <a:grpSpLocks/>
          </p:cNvGrpSpPr>
          <p:nvPr/>
        </p:nvGrpSpPr>
        <p:grpSpPr bwMode="auto">
          <a:xfrm>
            <a:off x="0" y="6248400"/>
            <a:ext cx="9144000" cy="231775"/>
            <a:chOff x="0" y="3934"/>
            <a:chExt cx="5760" cy="146"/>
          </a:xfrm>
        </p:grpSpPr>
        <p:sp>
          <p:nvSpPr>
            <p:cNvPr id="2" name="Line 3"/>
            <p:cNvSpPr>
              <a:spLocks noChangeShapeType="1"/>
            </p:cNvSpPr>
            <p:nvPr/>
          </p:nvSpPr>
          <p:spPr bwMode="auto">
            <a:xfrm flipV="1">
              <a:off x="480" y="3935"/>
              <a:ext cx="0" cy="60"/>
            </a:xfrm>
            <a:prstGeom prst="line">
              <a:avLst/>
            </a:prstGeom>
            <a:noFill/>
            <a:ln w="9525">
              <a:solidFill>
                <a:schemeClr val="tx1"/>
              </a:solidFill>
              <a:round/>
              <a:headEnd/>
              <a:tailEnd/>
            </a:ln>
            <a:effectLst/>
          </p:spPr>
          <p:txBody>
            <a:bodyPr wrap="none" anchor="ctr"/>
            <a:lstStyle/>
            <a:p>
              <a:pPr>
                <a:defRPr/>
              </a:pPr>
              <a:endParaRPr lang="sv-SE" sz="2000">
                <a:solidFill>
                  <a:srgbClr val="FFFFFF"/>
                </a:solidFill>
                <a:latin typeface="Times New Roman" pitchFamily="18" charset="0"/>
              </a:endParaRPr>
            </a:p>
          </p:txBody>
        </p:sp>
        <p:sp>
          <p:nvSpPr>
            <p:cNvPr id="3" name="Line 4"/>
            <p:cNvSpPr>
              <a:spLocks noChangeShapeType="1"/>
            </p:cNvSpPr>
            <p:nvPr/>
          </p:nvSpPr>
          <p:spPr bwMode="auto">
            <a:xfrm flipH="1">
              <a:off x="572" y="4080"/>
              <a:ext cx="5188" cy="0"/>
            </a:xfrm>
            <a:prstGeom prst="line">
              <a:avLst/>
            </a:prstGeom>
            <a:noFill/>
            <a:ln w="9525">
              <a:solidFill>
                <a:schemeClr val="tx1"/>
              </a:solidFill>
              <a:round/>
              <a:headEnd/>
              <a:tailEnd/>
            </a:ln>
            <a:effectLst/>
          </p:spPr>
          <p:txBody>
            <a:bodyPr wrap="none" anchor="ctr"/>
            <a:lstStyle/>
            <a:p>
              <a:pPr>
                <a:defRPr/>
              </a:pPr>
              <a:endParaRPr lang="sv-SE" sz="2000">
                <a:solidFill>
                  <a:srgbClr val="FFFFFF"/>
                </a:solidFill>
                <a:latin typeface="Times New Roman" pitchFamily="18" charset="0"/>
              </a:endParaRPr>
            </a:p>
          </p:txBody>
        </p:sp>
        <p:sp>
          <p:nvSpPr>
            <p:cNvPr id="3077" name="Line 5"/>
            <p:cNvSpPr>
              <a:spLocks noChangeShapeType="1"/>
            </p:cNvSpPr>
            <p:nvPr/>
          </p:nvSpPr>
          <p:spPr bwMode="auto">
            <a:xfrm flipH="1">
              <a:off x="0" y="3934"/>
              <a:ext cx="480" cy="0"/>
            </a:xfrm>
            <a:prstGeom prst="line">
              <a:avLst/>
            </a:prstGeom>
            <a:noFill/>
            <a:ln w="9525">
              <a:solidFill>
                <a:schemeClr val="tx1"/>
              </a:solidFill>
              <a:round/>
              <a:headEnd/>
              <a:tailEnd/>
            </a:ln>
            <a:effectLst/>
          </p:spPr>
          <p:txBody>
            <a:bodyPr wrap="none" anchor="ctr"/>
            <a:lstStyle/>
            <a:p>
              <a:pPr>
                <a:defRPr/>
              </a:pPr>
              <a:endParaRPr lang="sv-SE" sz="2000">
                <a:solidFill>
                  <a:srgbClr val="FFFFFF"/>
                </a:solidFill>
                <a:latin typeface="Times New Roman" pitchFamily="18" charset="0"/>
              </a:endParaRPr>
            </a:p>
          </p:txBody>
        </p:sp>
        <p:sp>
          <p:nvSpPr>
            <p:cNvPr id="3078" name="Freeform 6"/>
            <p:cNvSpPr>
              <a:spLocks/>
            </p:cNvSpPr>
            <p:nvPr/>
          </p:nvSpPr>
          <p:spPr bwMode="auto">
            <a:xfrm flipH="1">
              <a:off x="480" y="3992"/>
              <a:ext cx="91" cy="88"/>
            </a:xfrm>
            <a:custGeom>
              <a:avLst/>
              <a:gdLst/>
              <a:ahLst/>
              <a:cxnLst>
                <a:cxn ang="0">
                  <a:pos x="0" y="76"/>
                </a:cxn>
                <a:cxn ang="0">
                  <a:pos x="82" y="0"/>
                </a:cxn>
              </a:cxnLst>
              <a:rect l="0" t="0" r="r" b="b"/>
              <a:pathLst>
                <a:path w="82" h="76">
                  <a:moveTo>
                    <a:pt x="0" y="76"/>
                  </a:moveTo>
                  <a:cubicBezTo>
                    <a:pt x="33" y="76"/>
                    <a:pt x="78" y="54"/>
                    <a:pt x="82" y="0"/>
                  </a:cubicBezTo>
                </a:path>
              </a:pathLst>
            </a:custGeom>
            <a:noFill/>
            <a:ln w="9525">
              <a:solidFill>
                <a:schemeClr val="tx1"/>
              </a:solidFill>
              <a:round/>
              <a:headEnd/>
              <a:tailEnd/>
            </a:ln>
            <a:effectLst/>
          </p:spPr>
          <p:txBody>
            <a:bodyPr wrap="none" anchor="ctr"/>
            <a:lstStyle/>
            <a:p>
              <a:pPr>
                <a:defRPr/>
              </a:pPr>
              <a:endParaRPr lang="sv-SE" sz="2000">
                <a:solidFill>
                  <a:srgbClr val="FFFFFF"/>
                </a:solidFill>
                <a:latin typeface="Times New Roman" pitchFamily="18" charset="0"/>
              </a:endParaRPr>
            </a:p>
          </p:txBody>
        </p:sp>
      </p:grpSp>
      <p:sp>
        <p:nvSpPr>
          <p:cNvPr id="5123" name="Rectangle 7"/>
          <p:cNvSpPr>
            <a:spLocks noGrp="1" noChangeArrowheads="1"/>
          </p:cNvSpPr>
          <p:nvPr>
            <p:ph type="body" idx="1"/>
          </p:nvPr>
        </p:nvSpPr>
        <p:spPr bwMode="auto">
          <a:xfrm>
            <a:off x="1028700" y="1746250"/>
            <a:ext cx="7354888" cy="41211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sv-SE" noProof="1" smtClean="0"/>
              <a:t>Click to edit Master text styles</a:t>
            </a:r>
          </a:p>
          <a:p>
            <a:pPr lvl="1"/>
            <a:r>
              <a:rPr lang="sv-SE" noProof="1" smtClean="0"/>
              <a:t>Second level</a:t>
            </a:r>
          </a:p>
          <a:p>
            <a:pPr lvl="2"/>
            <a:r>
              <a:rPr lang="sv-SE" noProof="1" smtClean="0"/>
              <a:t>Third level</a:t>
            </a:r>
          </a:p>
          <a:p>
            <a:pPr lvl="3"/>
            <a:r>
              <a:rPr lang="sv-SE" noProof="1" smtClean="0"/>
              <a:t>Fourth level</a:t>
            </a:r>
          </a:p>
          <a:p>
            <a:pPr lvl="4"/>
            <a:r>
              <a:rPr lang="sv-SE" noProof="1" smtClean="0"/>
              <a:t>Fifth level</a:t>
            </a:r>
          </a:p>
        </p:txBody>
      </p:sp>
      <p:sp>
        <p:nvSpPr>
          <p:cNvPr id="5124" name="Rectangle 8"/>
          <p:cNvSpPr>
            <a:spLocks noGrp="1" noChangeArrowheads="1"/>
          </p:cNvSpPr>
          <p:nvPr>
            <p:ph type="title"/>
          </p:nvPr>
        </p:nvSpPr>
        <p:spPr bwMode="auto">
          <a:xfrm>
            <a:off x="1028700" y="381000"/>
            <a:ext cx="7354888" cy="8397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sv-SE" noProof="1" smtClean="0"/>
              <a:t>Click to edit Master title style</a:t>
            </a:r>
          </a:p>
        </p:txBody>
      </p:sp>
      <p:sp>
        <p:nvSpPr>
          <p:cNvPr id="3081" name="Rectangle 9"/>
          <p:cNvSpPr>
            <a:spLocks noGrp="1" noChangeArrowheads="1"/>
          </p:cNvSpPr>
          <p:nvPr>
            <p:ph type="ftr" sz="quarter" idx="3"/>
          </p:nvPr>
        </p:nvSpPr>
        <p:spPr bwMode="auto">
          <a:xfrm>
            <a:off x="909638" y="6248400"/>
            <a:ext cx="2895600" cy="2286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defRPr sz="1000">
                <a:solidFill>
                  <a:schemeClr val="bg1"/>
                </a:solidFill>
                <a:latin typeface="+mn-lt"/>
                <a:cs typeface="+mn-cs"/>
              </a:defRPr>
            </a:lvl1pPr>
          </a:lstStyle>
          <a:p>
            <a:pPr>
              <a:defRPr/>
            </a:pPr>
            <a:endParaRPr lang="en-GB" dirty="0">
              <a:solidFill>
                <a:srgbClr val="1E1C77"/>
              </a:solidFill>
            </a:endParaRPr>
          </a:p>
        </p:txBody>
      </p:sp>
      <p:sp>
        <p:nvSpPr>
          <p:cNvPr id="3082" name="Rectangle 10"/>
          <p:cNvSpPr>
            <a:spLocks noGrp="1" noChangeArrowheads="1"/>
          </p:cNvSpPr>
          <p:nvPr>
            <p:ph type="sldNum" sz="quarter" idx="4"/>
          </p:nvPr>
        </p:nvSpPr>
        <p:spPr bwMode="auto">
          <a:xfrm>
            <a:off x="4572000" y="6248400"/>
            <a:ext cx="1146175" cy="2143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ctr" eaLnBrk="0" hangingPunct="0">
              <a:defRPr sz="1000">
                <a:solidFill>
                  <a:schemeClr val="bg1"/>
                </a:solidFill>
                <a:latin typeface="+mn-lt"/>
                <a:cs typeface="+mn-cs"/>
              </a:defRPr>
            </a:lvl1pPr>
          </a:lstStyle>
          <a:p>
            <a:pPr>
              <a:defRPr/>
            </a:pPr>
            <a:r>
              <a:rPr lang="en-GB" dirty="0">
                <a:solidFill>
                  <a:srgbClr val="1E1C77"/>
                </a:solidFill>
              </a:rPr>
              <a:t>Slide </a:t>
            </a:r>
            <a:fld id="{EA54CBC9-AE96-4DEE-B8E6-63F61104E1FD}" type="slidenum">
              <a:rPr lang="en-GB">
                <a:solidFill>
                  <a:srgbClr val="1E1C77"/>
                </a:solidFill>
              </a:rPr>
              <a:pPr>
                <a:defRPr/>
              </a:pPr>
              <a:t>‹#›</a:t>
            </a:fld>
            <a:endParaRPr lang="en-GB" dirty="0">
              <a:solidFill>
                <a:srgbClr val="1E1C77"/>
              </a:solidFill>
            </a:endParaRPr>
          </a:p>
        </p:txBody>
      </p:sp>
      <p:sp>
        <p:nvSpPr>
          <p:cNvPr id="3083" name="Text Box 11"/>
          <p:cNvSpPr txBox="1">
            <a:spLocks noChangeArrowheads="1"/>
          </p:cNvSpPr>
          <p:nvPr/>
        </p:nvSpPr>
        <p:spPr bwMode="auto">
          <a:xfrm>
            <a:off x="7573963" y="6134100"/>
            <a:ext cx="1441450" cy="274638"/>
          </a:xfrm>
          <a:prstGeom prst="rect">
            <a:avLst/>
          </a:prstGeom>
          <a:noFill/>
          <a:ln w="9525">
            <a:noFill/>
            <a:miter lim="800000"/>
            <a:headEnd/>
            <a:tailEnd/>
          </a:ln>
          <a:effectLst/>
        </p:spPr>
        <p:txBody>
          <a:bodyPr wrap="none">
            <a:spAutoFit/>
          </a:bodyPr>
          <a:lstStyle/>
          <a:p>
            <a:pPr>
              <a:defRPr/>
            </a:pPr>
            <a:r>
              <a:rPr lang="sv-SE" sz="1200" noProof="1">
                <a:solidFill>
                  <a:srgbClr val="FFFFFF"/>
                </a:solidFill>
              </a:rPr>
              <a:t>www.alfalaval.com</a:t>
            </a:r>
            <a:endParaRPr lang="sv-SE" sz="2000" noProof="1">
              <a:solidFill>
                <a:srgbClr val="FFFFFF"/>
              </a:solidFill>
              <a:latin typeface="Times New Roman" pitchFamily="18" charset="0"/>
            </a:endParaRPr>
          </a:p>
        </p:txBody>
      </p:sp>
    </p:spTree>
    <p:extLst>
      <p:ext uri="{BB962C8B-B14F-4D97-AF65-F5344CB8AC3E}">
        <p14:creationId xmlns:p14="http://schemas.microsoft.com/office/powerpoint/2010/main" val="2331654283"/>
      </p:ext>
    </p:extLst>
  </p:cSld>
  <p:clrMap bg1="dk2" tx1="lt1" bg2="dk1" tx2="lt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Lst>
  <mc:AlternateContent xmlns:mc="http://schemas.openxmlformats.org/markup-compatibility/2006" xmlns:p14="http://schemas.microsoft.com/office/powerpoint/2010/main">
    <mc:Choice Requires="p14">
      <p:transition p14:dur="10" advClick="0"/>
    </mc:Choice>
    <mc:Fallback xmlns="">
      <p:transition advClick="0"/>
    </mc:Fallback>
  </mc:AlternateContent>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Arial" pitchFamily="34" charset="0"/>
        </a:defRPr>
      </a:lvl2pPr>
      <a:lvl3pPr algn="l" rtl="0" eaLnBrk="0" fontAlgn="base" hangingPunct="0">
        <a:spcBef>
          <a:spcPct val="0"/>
        </a:spcBef>
        <a:spcAft>
          <a:spcPct val="0"/>
        </a:spcAft>
        <a:defRPr sz="4000">
          <a:solidFill>
            <a:schemeClr val="tx2"/>
          </a:solidFill>
          <a:latin typeface="Arial" pitchFamily="34" charset="0"/>
        </a:defRPr>
      </a:lvl3pPr>
      <a:lvl4pPr algn="l" rtl="0" eaLnBrk="0" fontAlgn="base" hangingPunct="0">
        <a:spcBef>
          <a:spcPct val="0"/>
        </a:spcBef>
        <a:spcAft>
          <a:spcPct val="0"/>
        </a:spcAft>
        <a:defRPr sz="4000">
          <a:solidFill>
            <a:schemeClr val="tx2"/>
          </a:solidFill>
          <a:latin typeface="Arial" pitchFamily="34" charset="0"/>
        </a:defRPr>
      </a:lvl4pPr>
      <a:lvl5pPr algn="l" rtl="0" eaLnBrk="0" fontAlgn="base" hangingPunct="0">
        <a:spcBef>
          <a:spcPct val="0"/>
        </a:spcBef>
        <a:spcAft>
          <a:spcPct val="0"/>
        </a:spcAft>
        <a:defRPr sz="4000">
          <a:solidFill>
            <a:schemeClr val="tx2"/>
          </a:solidFill>
          <a:latin typeface="Arial" pitchFamily="34" charset="0"/>
        </a:defRPr>
      </a:lvl5pPr>
      <a:lvl6pPr marL="457200" algn="l" rtl="0" eaLnBrk="0" fontAlgn="base" hangingPunct="0">
        <a:spcBef>
          <a:spcPct val="0"/>
        </a:spcBef>
        <a:spcAft>
          <a:spcPct val="0"/>
        </a:spcAft>
        <a:defRPr sz="4000">
          <a:solidFill>
            <a:schemeClr val="tx2"/>
          </a:solidFill>
          <a:latin typeface="Arial" pitchFamily="34" charset="0"/>
        </a:defRPr>
      </a:lvl6pPr>
      <a:lvl7pPr marL="914400" algn="l" rtl="0" eaLnBrk="0" fontAlgn="base" hangingPunct="0">
        <a:spcBef>
          <a:spcPct val="0"/>
        </a:spcBef>
        <a:spcAft>
          <a:spcPct val="0"/>
        </a:spcAft>
        <a:defRPr sz="4000">
          <a:solidFill>
            <a:schemeClr val="tx2"/>
          </a:solidFill>
          <a:latin typeface="Arial" pitchFamily="34" charset="0"/>
        </a:defRPr>
      </a:lvl7pPr>
      <a:lvl8pPr marL="1371600" algn="l" rtl="0" eaLnBrk="0" fontAlgn="base" hangingPunct="0">
        <a:spcBef>
          <a:spcPct val="0"/>
        </a:spcBef>
        <a:spcAft>
          <a:spcPct val="0"/>
        </a:spcAft>
        <a:defRPr sz="4000">
          <a:solidFill>
            <a:schemeClr val="tx2"/>
          </a:solidFill>
          <a:latin typeface="Arial" pitchFamily="34" charset="0"/>
        </a:defRPr>
      </a:lvl8pPr>
      <a:lvl9pPr marL="1828800" algn="l" rtl="0" eaLnBrk="0" fontAlgn="base" hangingPunct="0">
        <a:spcBef>
          <a:spcPct val="0"/>
        </a:spcBef>
        <a:spcAft>
          <a:spcPct val="0"/>
        </a:spcAft>
        <a:defRPr sz="4000">
          <a:solidFill>
            <a:schemeClr val="tx2"/>
          </a:solidFill>
          <a:latin typeface="Arial" pitchFamily="34" charset="0"/>
        </a:defRPr>
      </a:lvl9pPr>
    </p:titleStyle>
    <p:bodyStyle>
      <a:lvl1pPr marL="342900" indent="-342900" algn="l" rtl="0" eaLnBrk="0" fontAlgn="base" hangingPunct="0">
        <a:spcBef>
          <a:spcPct val="0"/>
        </a:spcBef>
        <a:spcAft>
          <a:spcPct val="50000"/>
        </a:spcAft>
        <a:buClr>
          <a:schemeClr val="tx2"/>
        </a:buClr>
        <a:buSzPct val="125000"/>
        <a:buChar char="•"/>
        <a:defRPr sz="2400">
          <a:solidFill>
            <a:schemeClr val="tx1"/>
          </a:solidFill>
          <a:latin typeface="+mn-lt"/>
          <a:ea typeface="+mn-ea"/>
          <a:cs typeface="+mn-cs"/>
        </a:defRPr>
      </a:lvl1pPr>
      <a:lvl2pPr marL="742950" indent="-285750" algn="l" rtl="0" eaLnBrk="0" fontAlgn="base" hangingPunct="0">
        <a:spcBef>
          <a:spcPct val="0"/>
        </a:spcBef>
        <a:spcAft>
          <a:spcPct val="50000"/>
        </a:spcAft>
        <a:buChar char="–"/>
        <a:defRPr sz="2400">
          <a:solidFill>
            <a:schemeClr val="tx1"/>
          </a:solidFill>
          <a:latin typeface="+mn-lt"/>
        </a:defRPr>
      </a:lvl2pPr>
      <a:lvl3pPr marL="1143000" indent="-228600" algn="l" rtl="0" eaLnBrk="0" fontAlgn="base" hangingPunct="0">
        <a:spcBef>
          <a:spcPct val="0"/>
        </a:spcBef>
        <a:spcAft>
          <a:spcPct val="50000"/>
        </a:spcAft>
        <a:buChar char="•"/>
        <a:defRPr sz="2000">
          <a:solidFill>
            <a:schemeClr val="tx1"/>
          </a:solidFill>
          <a:latin typeface="+mn-lt"/>
        </a:defRPr>
      </a:lvl3pPr>
      <a:lvl4pPr marL="1600200" indent="-228600" algn="l" rtl="0" eaLnBrk="0" fontAlgn="base" hangingPunct="0">
        <a:spcBef>
          <a:spcPct val="0"/>
        </a:spcBef>
        <a:spcAft>
          <a:spcPct val="50000"/>
        </a:spcAft>
        <a:buChar char="–"/>
        <a:defRPr sz="2000">
          <a:solidFill>
            <a:schemeClr val="tx1"/>
          </a:solidFill>
          <a:latin typeface="+mn-lt"/>
        </a:defRPr>
      </a:lvl4pPr>
      <a:lvl5pPr marL="2057400" indent="-228600" algn="l" rtl="0" eaLnBrk="0" fontAlgn="base" hangingPunct="0">
        <a:spcBef>
          <a:spcPct val="0"/>
        </a:spcBef>
        <a:spcAft>
          <a:spcPct val="50000"/>
        </a:spcAft>
        <a:buChar char="»"/>
        <a:defRPr sz="2000">
          <a:solidFill>
            <a:schemeClr val="tx1"/>
          </a:solidFill>
          <a:latin typeface="+mn-lt"/>
        </a:defRPr>
      </a:lvl5pPr>
      <a:lvl6pPr marL="2514600" indent="-228600" algn="l" rtl="0" eaLnBrk="0" fontAlgn="base" hangingPunct="0">
        <a:spcBef>
          <a:spcPct val="0"/>
        </a:spcBef>
        <a:spcAft>
          <a:spcPct val="50000"/>
        </a:spcAft>
        <a:buChar char="»"/>
        <a:defRPr>
          <a:solidFill>
            <a:schemeClr val="tx1"/>
          </a:solidFill>
          <a:latin typeface="+mn-lt"/>
        </a:defRPr>
      </a:lvl6pPr>
      <a:lvl7pPr marL="2971800" indent="-228600" algn="l" rtl="0" eaLnBrk="0" fontAlgn="base" hangingPunct="0">
        <a:spcBef>
          <a:spcPct val="0"/>
        </a:spcBef>
        <a:spcAft>
          <a:spcPct val="50000"/>
        </a:spcAft>
        <a:buChar char="»"/>
        <a:defRPr>
          <a:solidFill>
            <a:schemeClr val="tx1"/>
          </a:solidFill>
          <a:latin typeface="+mn-lt"/>
        </a:defRPr>
      </a:lvl7pPr>
      <a:lvl8pPr marL="3429000" indent="-228600" algn="l" rtl="0" eaLnBrk="0" fontAlgn="base" hangingPunct="0">
        <a:spcBef>
          <a:spcPct val="0"/>
        </a:spcBef>
        <a:spcAft>
          <a:spcPct val="50000"/>
        </a:spcAft>
        <a:buChar char="»"/>
        <a:defRPr>
          <a:solidFill>
            <a:schemeClr val="tx1"/>
          </a:solidFill>
          <a:latin typeface="+mn-lt"/>
        </a:defRPr>
      </a:lvl8pPr>
      <a:lvl9pPr marL="3886200" indent="-228600" algn="l" rtl="0" eaLnBrk="0" fontAlgn="base" hangingPunct="0">
        <a:spcBef>
          <a:spcPct val="0"/>
        </a:spcBef>
        <a:spcAft>
          <a:spcPct val="50000"/>
        </a:spcAft>
        <a:buChar char="»"/>
        <a:defRPr>
          <a:solidFill>
            <a:schemeClr val="tx1"/>
          </a:solidFill>
          <a:latin typeface="+mn-lt"/>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122" name="Group 2"/>
          <p:cNvGrpSpPr>
            <a:grpSpLocks/>
          </p:cNvGrpSpPr>
          <p:nvPr/>
        </p:nvGrpSpPr>
        <p:grpSpPr bwMode="auto">
          <a:xfrm>
            <a:off x="0" y="6248400"/>
            <a:ext cx="9144000" cy="231775"/>
            <a:chOff x="0" y="3934"/>
            <a:chExt cx="5760" cy="146"/>
          </a:xfrm>
        </p:grpSpPr>
        <p:sp>
          <p:nvSpPr>
            <p:cNvPr id="2" name="Line 3"/>
            <p:cNvSpPr>
              <a:spLocks noChangeShapeType="1"/>
            </p:cNvSpPr>
            <p:nvPr/>
          </p:nvSpPr>
          <p:spPr bwMode="auto">
            <a:xfrm flipV="1">
              <a:off x="480" y="3935"/>
              <a:ext cx="0" cy="60"/>
            </a:xfrm>
            <a:prstGeom prst="line">
              <a:avLst/>
            </a:prstGeom>
            <a:noFill/>
            <a:ln w="9525">
              <a:solidFill>
                <a:schemeClr val="tx1"/>
              </a:solidFill>
              <a:round/>
              <a:headEnd/>
              <a:tailEnd/>
            </a:ln>
            <a:effectLst/>
          </p:spPr>
          <p:txBody>
            <a:bodyPr wrap="none" anchor="ctr"/>
            <a:lstStyle/>
            <a:p>
              <a:pPr>
                <a:defRPr/>
              </a:pPr>
              <a:endParaRPr lang="sv-SE" sz="2000">
                <a:solidFill>
                  <a:srgbClr val="FFFFFF"/>
                </a:solidFill>
                <a:latin typeface="Times New Roman" pitchFamily="18" charset="0"/>
              </a:endParaRPr>
            </a:p>
          </p:txBody>
        </p:sp>
        <p:sp>
          <p:nvSpPr>
            <p:cNvPr id="3" name="Line 4"/>
            <p:cNvSpPr>
              <a:spLocks noChangeShapeType="1"/>
            </p:cNvSpPr>
            <p:nvPr/>
          </p:nvSpPr>
          <p:spPr bwMode="auto">
            <a:xfrm flipH="1">
              <a:off x="572" y="4080"/>
              <a:ext cx="5188" cy="0"/>
            </a:xfrm>
            <a:prstGeom prst="line">
              <a:avLst/>
            </a:prstGeom>
            <a:noFill/>
            <a:ln w="9525">
              <a:solidFill>
                <a:schemeClr val="tx1"/>
              </a:solidFill>
              <a:round/>
              <a:headEnd/>
              <a:tailEnd/>
            </a:ln>
            <a:effectLst/>
          </p:spPr>
          <p:txBody>
            <a:bodyPr wrap="none" anchor="ctr"/>
            <a:lstStyle/>
            <a:p>
              <a:pPr>
                <a:defRPr/>
              </a:pPr>
              <a:endParaRPr lang="sv-SE" sz="2000">
                <a:solidFill>
                  <a:srgbClr val="FFFFFF"/>
                </a:solidFill>
                <a:latin typeface="Times New Roman" pitchFamily="18" charset="0"/>
              </a:endParaRPr>
            </a:p>
          </p:txBody>
        </p:sp>
        <p:sp>
          <p:nvSpPr>
            <p:cNvPr id="3077" name="Line 5"/>
            <p:cNvSpPr>
              <a:spLocks noChangeShapeType="1"/>
            </p:cNvSpPr>
            <p:nvPr/>
          </p:nvSpPr>
          <p:spPr bwMode="auto">
            <a:xfrm flipH="1">
              <a:off x="0" y="3934"/>
              <a:ext cx="480" cy="0"/>
            </a:xfrm>
            <a:prstGeom prst="line">
              <a:avLst/>
            </a:prstGeom>
            <a:noFill/>
            <a:ln w="9525">
              <a:solidFill>
                <a:schemeClr val="tx1"/>
              </a:solidFill>
              <a:round/>
              <a:headEnd/>
              <a:tailEnd/>
            </a:ln>
            <a:effectLst/>
          </p:spPr>
          <p:txBody>
            <a:bodyPr wrap="none" anchor="ctr"/>
            <a:lstStyle/>
            <a:p>
              <a:pPr>
                <a:defRPr/>
              </a:pPr>
              <a:endParaRPr lang="sv-SE" sz="2000">
                <a:solidFill>
                  <a:srgbClr val="FFFFFF"/>
                </a:solidFill>
                <a:latin typeface="Times New Roman" pitchFamily="18" charset="0"/>
              </a:endParaRPr>
            </a:p>
          </p:txBody>
        </p:sp>
        <p:sp>
          <p:nvSpPr>
            <p:cNvPr id="3078" name="Freeform 6"/>
            <p:cNvSpPr>
              <a:spLocks/>
            </p:cNvSpPr>
            <p:nvPr/>
          </p:nvSpPr>
          <p:spPr bwMode="auto">
            <a:xfrm flipH="1">
              <a:off x="480" y="3992"/>
              <a:ext cx="91" cy="88"/>
            </a:xfrm>
            <a:custGeom>
              <a:avLst/>
              <a:gdLst/>
              <a:ahLst/>
              <a:cxnLst>
                <a:cxn ang="0">
                  <a:pos x="0" y="76"/>
                </a:cxn>
                <a:cxn ang="0">
                  <a:pos x="82" y="0"/>
                </a:cxn>
              </a:cxnLst>
              <a:rect l="0" t="0" r="r" b="b"/>
              <a:pathLst>
                <a:path w="82" h="76">
                  <a:moveTo>
                    <a:pt x="0" y="76"/>
                  </a:moveTo>
                  <a:cubicBezTo>
                    <a:pt x="33" y="76"/>
                    <a:pt x="78" y="54"/>
                    <a:pt x="82" y="0"/>
                  </a:cubicBezTo>
                </a:path>
              </a:pathLst>
            </a:custGeom>
            <a:noFill/>
            <a:ln w="9525">
              <a:solidFill>
                <a:schemeClr val="tx1"/>
              </a:solidFill>
              <a:round/>
              <a:headEnd/>
              <a:tailEnd/>
            </a:ln>
            <a:effectLst/>
          </p:spPr>
          <p:txBody>
            <a:bodyPr wrap="none" anchor="ctr"/>
            <a:lstStyle/>
            <a:p>
              <a:pPr>
                <a:defRPr/>
              </a:pPr>
              <a:endParaRPr lang="sv-SE" sz="2000">
                <a:solidFill>
                  <a:srgbClr val="FFFFFF"/>
                </a:solidFill>
                <a:latin typeface="Times New Roman" pitchFamily="18" charset="0"/>
              </a:endParaRPr>
            </a:p>
          </p:txBody>
        </p:sp>
      </p:grpSp>
      <p:sp>
        <p:nvSpPr>
          <p:cNvPr id="5123" name="Rectangle 7"/>
          <p:cNvSpPr>
            <a:spLocks noGrp="1" noChangeArrowheads="1"/>
          </p:cNvSpPr>
          <p:nvPr>
            <p:ph type="body" idx="1"/>
          </p:nvPr>
        </p:nvSpPr>
        <p:spPr bwMode="auto">
          <a:xfrm>
            <a:off x="1028700" y="1746250"/>
            <a:ext cx="7354888" cy="41211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sv-SE" noProof="1" smtClean="0"/>
              <a:t>Click to edit Master text styles</a:t>
            </a:r>
          </a:p>
          <a:p>
            <a:pPr lvl="1"/>
            <a:r>
              <a:rPr lang="sv-SE" noProof="1" smtClean="0"/>
              <a:t>Second level</a:t>
            </a:r>
          </a:p>
          <a:p>
            <a:pPr lvl="2"/>
            <a:r>
              <a:rPr lang="sv-SE" noProof="1" smtClean="0"/>
              <a:t>Third level</a:t>
            </a:r>
          </a:p>
          <a:p>
            <a:pPr lvl="3"/>
            <a:r>
              <a:rPr lang="sv-SE" noProof="1" smtClean="0"/>
              <a:t>Fourth level</a:t>
            </a:r>
          </a:p>
          <a:p>
            <a:pPr lvl="4"/>
            <a:r>
              <a:rPr lang="sv-SE" noProof="1" smtClean="0"/>
              <a:t>Fifth level</a:t>
            </a:r>
          </a:p>
        </p:txBody>
      </p:sp>
      <p:sp>
        <p:nvSpPr>
          <p:cNvPr id="5124" name="Rectangle 8"/>
          <p:cNvSpPr>
            <a:spLocks noGrp="1" noChangeArrowheads="1"/>
          </p:cNvSpPr>
          <p:nvPr>
            <p:ph type="title"/>
          </p:nvPr>
        </p:nvSpPr>
        <p:spPr bwMode="auto">
          <a:xfrm>
            <a:off x="1028700" y="381000"/>
            <a:ext cx="7354888" cy="8397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sv-SE" noProof="1" smtClean="0"/>
              <a:t>Click to edit Master title style</a:t>
            </a:r>
          </a:p>
        </p:txBody>
      </p:sp>
      <p:sp>
        <p:nvSpPr>
          <p:cNvPr id="3081" name="Rectangle 9"/>
          <p:cNvSpPr>
            <a:spLocks noGrp="1" noChangeArrowheads="1"/>
          </p:cNvSpPr>
          <p:nvPr>
            <p:ph type="ftr" sz="quarter" idx="3"/>
          </p:nvPr>
        </p:nvSpPr>
        <p:spPr bwMode="auto">
          <a:xfrm>
            <a:off x="909638" y="6248400"/>
            <a:ext cx="2895600" cy="2286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defRPr sz="1000">
                <a:solidFill>
                  <a:schemeClr val="bg1"/>
                </a:solidFill>
                <a:latin typeface="+mn-lt"/>
                <a:cs typeface="+mn-cs"/>
              </a:defRPr>
            </a:lvl1pPr>
          </a:lstStyle>
          <a:p>
            <a:pPr>
              <a:defRPr/>
            </a:pPr>
            <a:endParaRPr lang="en-GB" dirty="0">
              <a:solidFill>
                <a:srgbClr val="1E1C77"/>
              </a:solidFill>
            </a:endParaRPr>
          </a:p>
        </p:txBody>
      </p:sp>
      <p:sp>
        <p:nvSpPr>
          <p:cNvPr id="3082" name="Rectangle 10"/>
          <p:cNvSpPr>
            <a:spLocks noGrp="1" noChangeArrowheads="1"/>
          </p:cNvSpPr>
          <p:nvPr>
            <p:ph type="sldNum" sz="quarter" idx="4"/>
          </p:nvPr>
        </p:nvSpPr>
        <p:spPr bwMode="auto">
          <a:xfrm>
            <a:off x="4572000" y="6248400"/>
            <a:ext cx="1146175" cy="2143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ctr" eaLnBrk="0" hangingPunct="0">
              <a:defRPr sz="1000">
                <a:solidFill>
                  <a:schemeClr val="bg1"/>
                </a:solidFill>
                <a:latin typeface="+mn-lt"/>
                <a:cs typeface="+mn-cs"/>
              </a:defRPr>
            </a:lvl1pPr>
          </a:lstStyle>
          <a:p>
            <a:pPr>
              <a:defRPr/>
            </a:pPr>
            <a:r>
              <a:rPr lang="en-GB" dirty="0">
                <a:solidFill>
                  <a:srgbClr val="1E1C77"/>
                </a:solidFill>
              </a:rPr>
              <a:t>Slide </a:t>
            </a:r>
            <a:fld id="{EA54CBC9-AE96-4DEE-B8E6-63F61104E1FD}" type="slidenum">
              <a:rPr lang="en-GB">
                <a:solidFill>
                  <a:srgbClr val="1E1C77"/>
                </a:solidFill>
              </a:rPr>
              <a:pPr>
                <a:defRPr/>
              </a:pPr>
              <a:t>‹#›</a:t>
            </a:fld>
            <a:endParaRPr lang="en-GB" dirty="0">
              <a:solidFill>
                <a:srgbClr val="1E1C77"/>
              </a:solidFill>
            </a:endParaRPr>
          </a:p>
        </p:txBody>
      </p:sp>
      <p:sp>
        <p:nvSpPr>
          <p:cNvPr id="3083" name="Text Box 11"/>
          <p:cNvSpPr txBox="1">
            <a:spLocks noChangeArrowheads="1"/>
          </p:cNvSpPr>
          <p:nvPr/>
        </p:nvSpPr>
        <p:spPr bwMode="auto">
          <a:xfrm>
            <a:off x="7573963" y="6134100"/>
            <a:ext cx="1441450" cy="274638"/>
          </a:xfrm>
          <a:prstGeom prst="rect">
            <a:avLst/>
          </a:prstGeom>
          <a:noFill/>
          <a:ln w="9525">
            <a:noFill/>
            <a:miter lim="800000"/>
            <a:headEnd/>
            <a:tailEnd/>
          </a:ln>
          <a:effectLst/>
        </p:spPr>
        <p:txBody>
          <a:bodyPr wrap="none">
            <a:spAutoFit/>
          </a:bodyPr>
          <a:lstStyle/>
          <a:p>
            <a:pPr>
              <a:defRPr/>
            </a:pPr>
            <a:r>
              <a:rPr lang="sv-SE" sz="1200" noProof="1">
                <a:solidFill>
                  <a:srgbClr val="FFFFFF"/>
                </a:solidFill>
              </a:rPr>
              <a:t>www.alfalaval.com</a:t>
            </a:r>
            <a:endParaRPr lang="sv-SE" sz="2000" noProof="1">
              <a:solidFill>
                <a:srgbClr val="FFFFFF"/>
              </a:solidFill>
              <a:latin typeface="Times New Roman" pitchFamily="18" charset="0"/>
            </a:endParaRPr>
          </a:p>
        </p:txBody>
      </p:sp>
    </p:spTree>
    <p:extLst>
      <p:ext uri="{BB962C8B-B14F-4D97-AF65-F5344CB8AC3E}">
        <p14:creationId xmlns:p14="http://schemas.microsoft.com/office/powerpoint/2010/main" val="2361458909"/>
      </p:ext>
    </p:extLst>
  </p:cSld>
  <p:clrMap bg1="dk2" tx1="lt1" bg2="dk1" tx2="lt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Lst>
  <mc:AlternateContent xmlns:mc="http://schemas.openxmlformats.org/markup-compatibility/2006" xmlns:p14="http://schemas.microsoft.com/office/powerpoint/2010/main">
    <mc:Choice Requires="p14">
      <p:transition p14:dur="10" advClick="0"/>
    </mc:Choice>
    <mc:Fallback xmlns="">
      <p:transition advClick="0"/>
    </mc:Fallback>
  </mc:AlternateContent>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Arial" pitchFamily="34" charset="0"/>
        </a:defRPr>
      </a:lvl2pPr>
      <a:lvl3pPr algn="l" rtl="0" eaLnBrk="0" fontAlgn="base" hangingPunct="0">
        <a:spcBef>
          <a:spcPct val="0"/>
        </a:spcBef>
        <a:spcAft>
          <a:spcPct val="0"/>
        </a:spcAft>
        <a:defRPr sz="4000">
          <a:solidFill>
            <a:schemeClr val="tx2"/>
          </a:solidFill>
          <a:latin typeface="Arial" pitchFamily="34" charset="0"/>
        </a:defRPr>
      </a:lvl3pPr>
      <a:lvl4pPr algn="l" rtl="0" eaLnBrk="0" fontAlgn="base" hangingPunct="0">
        <a:spcBef>
          <a:spcPct val="0"/>
        </a:spcBef>
        <a:spcAft>
          <a:spcPct val="0"/>
        </a:spcAft>
        <a:defRPr sz="4000">
          <a:solidFill>
            <a:schemeClr val="tx2"/>
          </a:solidFill>
          <a:latin typeface="Arial" pitchFamily="34" charset="0"/>
        </a:defRPr>
      </a:lvl4pPr>
      <a:lvl5pPr algn="l" rtl="0" eaLnBrk="0" fontAlgn="base" hangingPunct="0">
        <a:spcBef>
          <a:spcPct val="0"/>
        </a:spcBef>
        <a:spcAft>
          <a:spcPct val="0"/>
        </a:spcAft>
        <a:defRPr sz="4000">
          <a:solidFill>
            <a:schemeClr val="tx2"/>
          </a:solidFill>
          <a:latin typeface="Arial" pitchFamily="34" charset="0"/>
        </a:defRPr>
      </a:lvl5pPr>
      <a:lvl6pPr marL="457200" algn="l" rtl="0" eaLnBrk="0" fontAlgn="base" hangingPunct="0">
        <a:spcBef>
          <a:spcPct val="0"/>
        </a:spcBef>
        <a:spcAft>
          <a:spcPct val="0"/>
        </a:spcAft>
        <a:defRPr sz="4000">
          <a:solidFill>
            <a:schemeClr val="tx2"/>
          </a:solidFill>
          <a:latin typeface="Arial" pitchFamily="34" charset="0"/>
        </a:defRPr>
      </a:lvl6pPr>
      <a:lvl7pPr marL="914400" algn="l" rtl="0" eaLnBrk="0" fontAlgn="base" hangingPunct="0">
        <a:spcBef>
          <a:spcPct val="0"/>
        </a:spcBef>
        <a:spcAft>
          <a:spcPct val="0"/>
        </a:spcAft>
        <a:defRPr sz="4000">
          <a:solidFill>
            <a:schemeClr val="tx2"/>
          </a:solidFill>
          <a:latin typeface="Arial" pitchFamily="34" charset="0"/>
        </a:defRPr>
      </a:lvl7pPr>
      <a:lvl8pPr marL="1371600" algn="l" rtl="0" eaLnBrk="0" fontAlgn="base" hangingPunct="0">
        <a:spcBef>
          <a:spcPct val="0"/>
        </a:spcBef>
        <a:spcAft>
          <a:spcPct val="0"/>
        </a:spcAft>
        <a:defRPr sz="4000">
          <a:solidFill>
            <a:schemeClr val="tx2"/>
          </a:solidFill>
          <a:latin typeface="Arial" pitchFamily="34" charset="0"/>
        </a:defRPr>
      </a:lvl8pPr>
      <a:lvl9pPr marL="1828800" algn="l" rtl="0" eaLnBrk="0" fontAlgn="base" hangingPunct="0">
        <a:spcBef>
          <a:spcPct val="0"/>
        </a:spcBef>
        <a:spcAft>
          <a:spcPct val="0"/>
        </a:spcAft>
        <a:defRPr sz="4000">
          <a:solidFill>
            <a:schemeClr val="tx2"/>
          </a:solidFill>
          <a:latin typeface="Arial" pitchFamily="34" charset="0"/>
        </a:defRPr>
      </a:lvl9pPr>
    </p:titleStyle>
    <p:bodyStyle>
      <a:lvl1pPr marL="342900" indent="-342900" algn="l" rtl="0" eaLnBrk="0" fontAlgn="base" hangingPunct="0">
        <a:spcBef>
          <a:spcPct val="0"/>
        </a:spcBef>
        <a:spcAft>
          <a:spcPct val="50000"/>
        </a:spcAft>
        <a:buClr>
          <a:schemeClr val="tx2"/>
        </a:buClr>
        <a:buSzPct val="125000"/>
        <a:buChar char="•"/>
        <a:defRPr sz="2400">
          <a:solidFill>
            <a:schemeClr val="tx1"/>
          </a:solidFill>
          <a:latin typeface="+mn-lt"/>
          <a:ea typeface="+mn-ea"/>
          <a:cs typeface="+mn-cs"/>
        </a:defRPr>
      </a:lvl1pPr>
      <a:lvl2pPr marL="742950" indent="-285750" algn="l" rtl="0" eaLnBrk="0" fontAlgn="base" hangingPunct="0">
        <a:spcBef>
          <a:spcPct val="0"/>
        </a:spcBef>
        <a:spcAft>
          <a:spcPct val="50000"/>
        </a:spcAft>
        <a:buChar char="–"/>
        <a:defRPr sz="2400">
          <a:solidFill>
            <a:schemeClr val="tx1"/>
          </a:solidFill>
          <a:latin typeface="+mn-lt"/>
        </a:defRPr>
      </a:lvl2pPr>
      <a:lvl3pPr marL="1143000" indent="-228600" algn="l" rtl="0" eaLnBrk="0" fontAlgn="base" hangingPunct="0">
        <a:spcBef>
          <a:spcPct val="0"/>
        </a:spcBef>
        <a:spcAft>
          <a:spcPct val="50000"/>
        </a:spcAft>
        <a:buChar char="•"/>
        <a:defRPr sz="2000">
          <a:solidFill>
            <a:schemeClr val="tx1"/>
          </a:solidFill>
          <a:latin typeface="+mn-lt"/>
        </a:defRPr>
      </a:lvl3pPr>
      <a:lvl4pPr marL="1600200" indent="-228600" algn="l" rtl="0" eaLnBrk="0" fontAlgn="base" hangingPunct="0">
        <a:spcBef>
          <a:spcPct val="0"/>
        </a:spcBef>
        <a:spcAft>
          <a:spcPct val="50000"/>
        </a:spcAft>
        <a:buChar char="–"/>
        <a:defRPr sz="2000">
          <a:solidFill>
            <a:schemeClr val="tx1"/>
          </a:solidFill>
          <a:latin typeface="+mn-lt"/>
        </a:defRPr>
      </a:lvl4pPr>
      <a:lvl5pPr marL="2057400" indent="-228600" algn="l" rtl="0" eaLnBrk="0" fontAlgn="base" hangingPunct="0">
        <a:spcBef>
          <a:spcPct val="0"/>
        </a:spcBef>
        <a:spcAft>
          <a:spcPct val="50000"/>
        </a:spcAft>
        <a:buChar char="»"/>
        <a:defRPr sz="2000">
          <a:solidFill>
            <a:schemeClr val="tx1"/>
          </a:solidFill>
          <a:latin typeface="+mn-lt"/>
        </a:defRPr>
      </a:lvl5pPr>
      <a:lvl6pPr marL="2514600" indent="-228600" algn="l" rtl="0" eaLnBrk="0" fontAlgn="base" hangingPunct="0">
        <a:spcBef>
          <a:spcPct val="0"/>
        </a:spcBef>
        <a:spcAft>
          <a:spcPct val="50000"/>
        </a:spcAft>
        <a:buChar char="»"/>
        <a:defRPr>
          <a:solidFill>
            <a:schemeClr val="tx1"/>
          </a:solidFill>
          <a:latin typeface="+mn-lt"/>
        </a:defRPr>
      </a:lvl6pPr>
      <a:lvl7pPr marL="2971800" indent="-228600" algn="l" rtl="0" eaLnBrk="0" fontAlgn="base" hangingPunct="0">
        <a:spcBef>
          <a:spcPct val="0"/>
        </a:spcBef>
        <a:spcAft>
          <a:spcPct val="50000"/>
        </a:spcAft>
        <a:buChar char="»"/>
        <a:defRPr>
          <a:solidFill>
            <a:schemeClr val="tx1"/>
          </a:solidFill>
          <a:latin typeface="+mn-lt"/>
        </a:defRPr>
      </a:lvl7pPr>
      <a:lvl8pPr marL="3429000" indent="-228600" algn="l" rtl="0" eaLnBrk="0" fontAlgn="base" hangingPunct="0">
        <a:spcBef>
          <a:spcPct val="0"/>
        </a:spcBef>
        <a:spcAft>
          <a:spcPct val="50000"/>
        </a:spcAft>
        <a:buChar char="»"/>
        <a:defRPr>
          <a:solidFill>
            <a:schemeClr val="tx1"/>
          </a:solidFill>
          <a:latin typeface="+mn-lt"/>
        </a:defRPr>
      </a:lvl8pPr>
      <a:lvl9pPr marL="3886200" indent="-228600" algn="l" rtl="0" eaLnBrk="0" fontAlgn="base" hangingPunct="0">
        <a:spcBef>
          <a:spcPct val="0"/>
        </a:spcBef>
        <a:spcAft>
          <a:spcPct val="50000"/>
        </a:spcAft>
        <a:buChar char="»"/>
        <a:defRPr>
          <a:solidFill>
            <a:schemeClr val="tx1"/>
          </a:solidFill>
          <a:latin typeface="+mn-lt"/>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15.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1.xml"/><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notesSlide" Target="../notesSlides/notesSlide12.xml"/><Relationship Id="rId1" Type="http://schemas.openxmlformats.org/officeDocument/2006/relationships/slideLayout" Target="../slideLayouts/slideLayout15.xml"/><Relationship Id="rId6" Type="http://schemas.openxmlformats.org/officeDocument/2006/relationships/image" Target="../media/image29.jpeg"/><Relationship Id="rId5" Type="http://schemas.openxmlformats.org/officeDocument/2006/relationships/image" Target="../media/image28.jpeg"/><Relationship Id="rId10" Type="http://schemas.openxmlformats.org/officeDocument/2006/relationships/image" Target="../media/image33.jpeg"/><Relationship Id="rId4" Type="http://schemas.openxmlformats.org/officeDocument/2006/relationships/image" Target="../media/image27.jpeg"/><Relationship Id="rId9" Type="http://schemas.openxmlformats.org/officeDocument/2006/relationships/image" Target="../media/image32.jpeg"/></Relationships>
</file>

<file path=ppt/slides/_rels/slide1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7.xml"/></Relationships>
</file>

<file path=ppt/slides/_rels/slide1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3" Type="http://schemas.openxmlformats.org/officeDocument/2006/relationships/image" Target="../media/image39.tiff"/><Relationship Id="rId2" Type="http://schemas.openxmlformats.org/officeDocument/2006/relationships/hyperlink" Target="../kristofer%202/PureDry_rotation.wmv"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 Id="rId4" Type="http://schemas.openxmlformats.org/officeDocument/2006/relationships/image" Target="../media/image46.jpeg"/></Relationships>
</file>

<file path=ppt/slides/_rels/slide24.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image" Target="../media/image52.png"/></Relationships>
</file>

<file path=ppt/slides/_rels/slide2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56.emf"/></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57.emf"/></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9.tif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slideLayout" Target="../slideLayouts/slideLayout2.xml"/><Relationship Id="rId1" Type="http://schemas.openxmlformats.org/officeDocument/2006/relationships/video" Target="file:///C:\Documents%20and%20Settings\SETUPKA\My%20Documents\PUREDRY\PureDry_separator.wmv"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tiff"/><Relationship Id="rId1" Type="http://schemas.openxmlformats.org/officeDocument/2006/relationships/slideLayout" Target="../slideLayouts/slideLayout2.xml"/><Relationship Id="rId4" Type="http://schemas.microsoft.com/office/2007/relationships/hdphoto" Target="../media/hdphoto1.wdp"/></Relationships>
</file>

<file path=ppt/slides/_rels/slide39.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3.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5.xml"/><Relationship Id="rId5" Type="http://schemas.openxmlformats.org/officeDocument/2006/relationships/image" Target="../media/image8.png"/><Relationship Id="rId4" Type="http://schemas.openxmlformats.org/officeDocument/2006/relationships/image" Target="../media/image7.jpeg"/></Relationships>
</file>

<file path=ppt/slides/_rels/slide40.xml.rels><?xml version="1.0" encoding="UTF-8" standalone="yes"?>
<Relationships xmlns="http://schemas.openxmlformats.org/package/2006/relationships"><Relationship Id="rId3" Type="http://schemas.openxmlformats.org/officeDocument/2006/relationships/image" Target="../media/image67.tiff"/><Relationship Id="rId2" Type="http://schemas.openxmlformats.org/officeDocument/2006/relationships/image" Target="../media/image66.tif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7.tiff"/><Relationship Id="rId2" Type="http://schemas.openxmlformats.org/officeDocument/2006/relationships/image" Target="../media/image66.tif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7.tiff"/><Relationship Id="rId2" Type="http://schemas.openxmlformats.org/officeDocument/2006/relationships/image" Target="../media/image66.tif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hyperlink" Target="../MVI_01683.AVI" TargetMode="External"/><Relationship Id="rId1" Type="http://schemas.openxmlformats.org/officeDocument/2006/relationships/slideLayout" Target="../slideLayouts/slideLayout2.xml"/><Relationship Id="rId6" Type="http://schemas.openxmlformats.org/officeDocument/2006/relationships/image" Target="../media/image70.jpeg"/><Relationship Id="rId5" Type="http://schemas.openxmlformats.org/officeDocument/2006/relationships/hyperlink" Target="../DSCN1315.AVI" TargetMode="External"/><Relationship Id="rId4" Type="http://schemas.openxmlformats.org/officeDocument/2006/relationships/image" Target="../media/image49.jpeg"/></Relationships>
</file>

<file path=ppt/slides/_rels/slide4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image" Target="../media/image84.png"/><Relationship Id="rId4" Type="http://schemas.openxmlformats.org/officeDocument/2006/relationships/image" Target="../media/image83.png"/></Relationships>
</file>

<file path=ppt/slides/_rels/slide6.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19.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60.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_rels/slide61.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62.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image" Target="../media/image96.png"/><Relationship Id="rId5" Type="http://schemas.openxmlformats.org/officeDocument/2006/relationships/image" Target="../media/image95.png"/><Relationship Id="rId4" Type="http://schemas.openxmlformats.org/officeDocument/2006/relationships/image" Target="../media/image94.png"/></Relationships>
</file>

<file path=ppt/slides/_rels/slide63.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22.xml"/><Relationship Id="rId1" Type="http://schemas.openxmlformats.org/officeDocument/2006/relationships/slideLayout" Target="../slideLayouts/slideLayout6.xml"/><Relationship Id="rId5" Type="http://schemas.openxmlformats.org/officeDocument/2006/relationships/image" Target="../media/image99.png"/><Relationship Id="rId4" Type="http://schemas.openxmlformats.org/officeDocument/2006/relationships/image" Target="../media/image98.png"/></Relationships>
</file>

<file path=ppt/slides/_rels/slide64.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23.xml"/><Relationship Id="rId1" Type="http://schemas.openxmlformats.org/officeDocument/2006/relationships/slideLayout" Target="../slideLayouts/slideLayout6.x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png"/></Relationships>
</file>

<file path=ppt/slides/_rels/slide65.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image" Target="../media/image107.png"/><Relationship Id="rId5" Type="http://schemas.openxmlformats.org/officeDocument/2006/relationships/image" Target="../media/image106.png"/><Relationship Id="rId4" Type="http://schemas.openxmlformats.org/officeDocument/2006/relationships/image" Target="../media/image105.png"/></Relationships>
</file>

<file path=ppt/slides/_rels/slide66.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10.png"/><Relationship Id="rId7" Type="http://schemas.openxmlformats.org/officeDocument/2006/relationships/image" Target="../media/image114.jpeg"/><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image" Target="../media/image113.png"/><Relationship Id="rId5" Type="http://schemas.openxmlformats.org/officeDocument/2006/relationships/image" Target="../media/image112.png"/><Relationship Id="rId4" Type="http://schemas.openxmlformats.org/officeDocument/2006/relationships/image" Target="../media/image111.jpe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7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chart" Target="../charts/char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67.tiff"/><Relationship Id="rId2" Type="http://schemas.openxmlformats.org/officeDocument/2006/relationships/image" Target="../media/image66.tiff"/><Relationship Id="rId1" Type="http://schemas.openxmlformats.org/officeDocument/2006/relationships/slideLayout" Target="../slideLayouts/slideLayout2.xml"/><Relationship Id="rId5" Type="http://schemas.openxmlformats.org/officeDocument/2006/relationships/image" Target="../media/image116.jpeg"/><Relationship Id="rId4" Type="http://schemas.openxmlformats.org/officeDocument/2006/relationships/image" Target="../media/image115.png"/></Relationships>
</file>

<file path=ppt/slides/_rels/slide74.xml.rels><?xml version="1.0" encoding="UTF-8" standalone="yes"?>
<Relationships xmlns="http://schemas.openxmlformats.org/package/2006/relationships"><Relationship Id="rId2" Type="http://schemas.openxmlformats.org/officeDocument/2006/relationships/image" Target="../media/image117.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18.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121.tiff"/><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122.tif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8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0.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cstate="print"/>
          <a:srcRect l="9598" t="14880" r="9510" b="19898"/>
          <a:stretch>
            <a:fillRect/>
          </a:stretch>
        </p:blipFill>
        <p:spPr bwMode="auto">
          <a:xfrm>
            <a:off x="0" y="1196752"/>
            <a:ext cx="9144000" cy="4248472"/>
          </a:xfrm>
          <a:prstGeom prst="rect">
            <a:avLst/>
          </a:prstGeom>
          <a:noFill/>
          <a:ln w="9525">
            <a:noFill/>
            <a:miter lim="800000"/>
            <a:headEnd/>
            <a:tailEnd/>
          </a:ln>
          <a:effectLst/>
        </p:spPr>
      </p:pic>
    </p:spTree>
    <p:extLst>
      <p:ext uri="{BB962C8B-B14F-4D97-AF65-F5344CB8AC3E}">
        <p14:creationId xmlns:p14="http://schemas.microsoft.com/office/powerpoint/2010/main" val="2554039814"/>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1"/>
          <p:cNvSpPr>
            <a:spLocks noChangeArrowheads="1"/>
          </p:cNvSpPr>
          <p:nvPr/>
        </p:nvSpPr>
        <p:spPr bwMode="auto">
          <a:xfrm>
            <a:off x="0" y="1433513"/>
            <a:ext cx="9144000" cy="4124325"/>
          </a:xfrm>
          <a:prstGeom prst="rect">
            <a:avLst/>
          </a:prstGeom>
          <a:solidFill>
            <a:schemeClr val="tx1"/>
          </a:solidFill>
          <a:ln w="9525">
            <a:noFill/>
            <a:miter lim="800000"/>
            <a:headEnd/>
            <a:tailEnd/>
          </a:ln>
        </p:spPr>
        <p:txBody>
          <a:bodyPr wrap="none" anchor="ctr"/>
          <a:lstStyle/>
          <a:p>
            <a:endParaRPr lang="sv-SE" sz="2000">
              <a:solidFill>
                <a:srgbClr val="FFFFFF"/>
              </a:solidFill>
              <a:latin typeface="Times New Roman" pitchFamily="18" charset="0"/>
              <a:cs typeface="Arial" pitchFamily="34" charset="0"/>
            </a:endParaRPr>
          </a:p>
        </p:txBody>
      </p:sp>
      <p:sp>
        <p:nvSpPr>
          <p:cNvPr id="11267" name="Rectangle 3"/>
          <p:cNvSpPr>
            <a:spLocks noGrp="1" noChangeArrowheads="1"/>
          </p:cNvSpPr>
          <p:nvPr>
            <p:ph type="title"/>
          </p:nvPr>
        </p:nvSpPr>
        <p:spPr>
          <a:xfrm>
            <a:off x="1028699" y="221346"/>
            <a:ext cx="7955643" cy="839788"/>
          </a:xfrm>
        </p:spPr>
        <p:txBody>
          <a:bodyPr/>
          <a:lstStyle/>
          <a:p>
            <a:r>
              <a:rPr lang="sv-SE" noProof="1" smtClean="0"/>
              <a:t>Alfa Laval India</a:t>
            </a:r>
            <a:br>
              <a:rPr lang="sv-SE" noProof="1" smtClean="0"/>
            </a:br>
            <a:r>
              <a:rPr lang="sv-SE" sz="2800" i="1" noProof="1" smtClean="0"/>
              <a:t>A journey of 77 years and counting</a:t>
            </a:r>
            <a:r>
              <a:rPr lang="sv-SE" noProof="1" smtClean="0"/>
              <a:t/>
            </a:r>
            <a:br>
              <a:rPr lang="sv-SE" noProof="1" smtClean="0"/>
            </a:br>
            <a:endParaRPr lang="en-GB" dirty="0" smtClean="0"/>
          </a:p>
        </p:txBody>
      </p:sp>
      <p:pic>
        <p:nvPicPr>
          <p:cNvPr id="757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0494" y="1622195"/>
            <a:ext cx="3608387" cy="26892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577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610" y="3806845"/>
            <a:ext cx="2214352" cy="158511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578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05361" y="1622196"/>
            <a:ext cx="4013100" cy="268922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5781"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25571" y="3807964"/>
            <a:ext cx="2377209" cy="1584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97657787"/>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076272" y="279740"/>
            <a:ext cx="7354888" cy="680762"/>
          </a:xfrm>
        </p:spPr>
        <p:txBody>
          <a:bodyPr/>
          <a:lstStyle/>
          <a:p>
            <a:r>
              <a:rPr lang="en-GB" dirty="0" smtClean="0"/>
              <a:t>India corporate </a:t>
            </a:r>
            <a:r>
              <a:rPr lang="en-GB" dirty="0"/>
              <a:t>s</a:t>
            </a:r>
            <a:r>
              <a:rPr lang="en-GB" dirty="0" smtClean="0"/>
              <a:t>napshot</a:t>
            </a:r>
          </a:p>
        </p:txBody>
      </p:sp>
      <p:sp>
        <p:nvSpPr>
          <p:cNvPr id="51" name="Oval 50"/>
          <p:cNvSpPr/>
          <p:nvPr/>
        </p:nvSpPr>
        <p:spPr>
          <a:xfrm>
            <a:off x="1117831" y="2622707"/>
            <a:ext cx="108000" cy="108000"/>
          </a:xfrm>
          <a:prstGeom prst="ellipse">
            <a:avLst/>
          </a:prstGeom>
          <a:solidFill>
            <a:srgbClr val="00B0F0"/>
          </a:solidFill>
          <a:ln w="31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en-IN" sz="2000">
              <a:solidFill>
                <a:srgbClr val="FFFFFF"/>
              </a:solidFill>
            </a:endParaRPr>
          </a:p>
        </p:txBody>
      </p:sp>
      <p:sp>
        <p:nvSpPr>
          <p:cNvPr id="52" name="Oval 51"/>
          <p:cNvSpPr/>
          <p:nvPr/>
        </p:nvSpPr>
        <p:spPr>
          <a:xfrm>
            <a:off x="1124184" y="2153420"/>
            <a:ext cx="108000" cy="108000"/>
          </a:xfrm>
          <a:prstGeom prst="ellipse">
            <a:avLst/>
          </a:prstGeom>
          <a:solidFill>
            <a:srgbClr val="FFA143"/>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en-IN" sz="2000">
              <a:solidFill>
                <a:srgbClr val="FFFFFF"/>
              </a:solidFill>
            </a:endParaRPr>
          </a:p>
        </p:txBody>
      </p:sp>
      <p:sp>
        <p:nvSpPr>
          <p:cNvPr id="55" name="TextBox 54"/>
          <p:cNvSpPr txBox="1"/>
          <p:nvPr/>
        </p:nvSpPr>
        <p:spPr>
          <a:xfrm>
            <a:off x="1166956" y="2022902"/>
            <a:ext cx="3094075" cy="369332"/>
          </a:xfrm>
          <a:prstGeom prst="rect">
            <a:avLst/>
          </a:prstGeom>
          <a:noFill/>
        </p:spPr>
        <p:txBody>
          <a:bodyPr wrap="square" rtlCol="0" anchor="ctr">
            <a:spAutoFit/>
          </a:bodyPr>
          <a:lstStyle/>
          <a:p>
            <a:pPr eaLnBrk="1" hangingPunct="1"/>
            <a:r>
              <a:rPr lang="en-US" sz="1800" dirty="0">
                <a:solidFill>
                  <a:srgbClr val="FFFFFF"/>
                </a:solidFill>
                <a:latin typeface="Arial"/>
                <a:cs typeface="Arial" pitchFamily="34" charset="0"/>
              </a:rPr>
              <a:t> </a:t>
            </a:r>
            <a:r>
              <a:rPr lang="en-US" sz="1800" dirty="0" smtClean="0">
                <a:solidFill>
                  <a:srgbClr val="FFFFFF"/>
                </a:solidFill>
                <a:latin typeface="Arial"/>
                <a:cs typeface="Arial" pitchFamily="34" charset="0"/>
              </a:rPr>
              <a:t> Sales and Service Office</a:t>
            </a:r>
            <a:endParaRPr lang="en-US" sz="1800" dirty="0">
              <a:solidFill>
                <a:srgbClr val="FFFFFF"/>
              </a:solidFill>
              <a:latin typeface="Arial"/>
              <a:cs typeface="Arial" pitchFamily="34" charset="0"/>
            </a:endParaRPr>
          </a:p>
        </p:txBody>
      </p:sp>
      <p:sp>
        <p:nvSpPr>
          <p:cNvPr id="56" name="TextBox 55"/>
          <p:cNvSpPr txBox="1"/>
          <p:nvPr/>
        </p:nvSpPr>
        <p:spPr>
          <a:xfrm>
            <a:off x="1293087" y="2492041"/>
            <a:ext cx="2590801" cy="369332"/>
          </a:xfrm>
          <a:prstGeom prst="rect">
            <a:avLst/>
          </a:prstGeom>
          <a:noFill/>
        </p:spPr>
        <p:txBody>
          <a:bodyPr wrap="square" rtlCol="0" anchor="ctr">
            <a:spAutoFit/>
          </a:bodyPr>
          <a:lstStyle/>
          <a:p>
            <a:pPr eaLnBrk="1" hangingPunct="1"/>
            <a:r>
              <a:rPr lang="en-US" sz="1800" dirty="0" smtClean="0">
                <a:solidFill>
                  <a:srgbClr val="FFFFFF"/>
                </a:solidFill>
                <a:latin typeface="Arial"/>
                <a:cs typeface="Arial" pitchFamily="34" charset="0"/>
              </a:rPr>
              <a:t>Manufacturing Unit</a:t>
            </a:r>
            <a:endParaRPr lang="en-US" sz="1800" dirty="0">
              <a:solidFill>
                <a:srgbClr val="FFFFFF"/>
              </a:solidFill>
              <a:latin typeface="Arial"/>
              <a:cs typeface="Arial" pitchFamily="34" charset="0"/>
            </a:endParaRPr>
          </a:p>
        </p:txBody>
      </p:sp>
      <p:sp>
        <p:nvSpPr>
          <p:cNvPr id="57" name="TextBox 56"/>
          <p:cNvSpPr txBox="1"/>
          <p:nvPr/>
        </p:nvSpPr>
        <p:spPr>
          <a:xfrm>
            <a:off x="1298030" y="2959220"/>
            <a:ext cx="1715387" cy="369332"/>
          </a:xfrm>
          <a:prstGeom prst="rect">
            <a:avLst/>
          </a:prstGeom>
          <a:noFill/>
        </p:spPr>
        <p:txBody>
          <a:bodyPr wrap="square" rtlCol="0" anchor="ctr">
            <a:spAutoFit/>
          </a:bodyPr>
          <a:lstStyle/>
          <a:p>
            <a:pPr eaLnBrk="1" hangingPunct="1"/>
            <a:r>
              <a:rPr lang="en-US" sz="1800" dirty="0" smtClean="0">
                <a:solidFill>
                  <a:srgbClr val="FFFFFF"/>
                </a:solidFill>
                <a:latin typeface="Arial"/>
                <a:cs typeface="Arial" pitchFamily="34" charset="0"/>
              </a:rPr>
              <a:t>Service Centre</a:t>
            </a:r>
            <a:endParaRPr lang="en-US" sz="1800" dirty="0">
              <a:solidFill>
                <a:srgbClr val="FFFFFF"/>
              </a:solidFill>
              <a:latin typeface="Arial"/>
              <a:cs typeface="Arial" pitchFamily="34" charset="0"/>
            </a:endParaRPr>
          </a:p>
        </p:txBody>
      </p:sp>
      <p:sp>
        <p:nvSpPr>
          <p:cNvPr id="58" name="TextBox 57"/>
          <p:cNvSpPr txBox="1"/>
          <p:nvPr/>
        </p:nvSpPr>
        <p:spPr>
          <a:xfrm>
            <a:off x="1232184" y="3385269"/>
            <a:ext cx="2147778" cy="369332"/>
          </a:xfrm>
          <a:prstGeom prst="rect">
            <a:avLst/>
          </a:prstGeom>
          <a:noFill/>
        </p:spPr>
        <p:txBody>
          <a:bodyPr wrap="square" rtlCol="0" anchor="ctr">
            <a:spAutoFit/>
          </a:bodyPr>
          <a:lstStyle/>
          <a:p>
            <a:pPr eaLnBrk="1" hangingPunct="1"/>
            <a:r>
              <a:rPr lang="en-US" sz="1800" dirty="0" smtClean="0">
                <a:solidFill>
                  <a:srgbClr val="FFFFFF"/>
                </a:solidFill>
                <a:latin typeface="Arial"/>
                <a:cs typeface="Arial" pitchFamily="34" charset="0"/>
              </a:rPr>
              <a:t> Distribution Centre</a:t>
            </a:r>
            <a:endParaRPr lang="en-US" sz="1800" dirty="0">
              <a:solidFill>
                <a:srgbClr val="FFFFFF"/>
              </a:solidFill>
              <a:latin typeface="Arial"/>
              <a:cs typeface="Arial" pitchFamily="34" charset="0"/>
            </a:endParaRPr>
          </a:p>
        </p:txBody>
      </p:sp>
      <p:sp>
        <p:nvSpPr>
          <p:cNvPr id="59" name="Round Diagonal Corner Rectangle 58"/>
          <p:cNvSpPr/>
          <p:nvPr/>
        </p:nvSpPr>
        <p:spPr bwMode="auto">
          <a:xfrm>
            <a:off x="1178183" y="4453269"/>
            <a:ext cx="2052000" cy="720000"/>
          </a:xfrm>
          <a:prstGeom prst="round2DiagRect">
            <a:avLst/>
          </a:prstGeom>
          <a:solidFill>
            <a:srgbClr val="9A8689"/>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r>
              <a:rPr lang="en-US" sz="1800" dirty="0" smtClean="0">
                <a:solidFill>
                  <a:srgbClr val="FFFFFF"/>
                </a:solidFill>
                <a:latin typeface="Arial"/>
                <a:cs typeface="Arial" pitchFamily="34" charset="0"/>
              </a:rPr>
              <a:t>1,200 Employees</a:t>
            </a:r>
            <a:endParaRPr lang="en-US" sz="1800" dirty="0" smtClean="0">
              <a:solidFill>
                <a:srgbClr val="FF0000"/>
              </a:solidFill>
              <a:latin typeface="Arial"/>
              <a:cs typeface="Arial" pitchFamily="34" charset="0"/>
            </a:endParaRPr>
          </a:p>
        </p:txBody>
      </p:sp>
      <p:sp>
        <p:nvSpPr>
          <p:cNvPr id="60" name="Round Diagonal Corner Rectangle 59"/>
          <p:cNvSpPr/>
          <p:nvPr/>
        </p:nvSpPr>
        <p:spPr bwMode="auto">
          <a:xfrm>
            <a:off x="1166956" y="5276307"/>
            <a:ext cx="2052000" cy="720000"/>
          </a:xfrm>
          <a:prstGeom prst="round2DiagRect">
            <a:avLst/>
          </a:prstGeom>
          <a:solidFill>
            <a:srgbClr val="9A8689"/>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r>
              <a:rPr lang="en-US" sz="1800" dirty="0" smtClean="0">
                <a:solidFill>
                  <a:srgbClr val="FFFFFF"/>
                </a:solidFill>
                <a:latin typeface="Arial"/>
                <a:cs typeface="Arial" pitchFamily="34" charset="0"/>
              </a:rPr>
              <a:t>40 Field Service Engineers</a:t>
            </a:r>
          </a:p>
        </p:txBody>
      </p:sp>
      <p:pic>
        <p:nvPicPr>
          <p:cNvPr id="2056" name="Picture 8" descr="C:\Users\inpuamr\Documents\corporate presentation on local site\Corporate Snapshot.jpg"/>
          <p:cNvPicPr>
            <a:picLocks noChangeAspect="1" noChangeArrowheads="1"/>
          </p:cNvPicPr>
          <p:nvPr/>
        </p:nvPicPr>
        <p:blipFill>
          <a:blip r:embed="rId3">
            <a:clrChange>
              <a:clrFrom>
                <a:srgbClr val="201B77"/>
              </a:clrFrom>
              <a:clrTo>
                <a:srgbClr val="201B77">
                  <a:alpha val="0"/>
                </a:srgbClr>
              </a:clrTo>
            </a:clrChange>
            <a:extLst>
              <a:ext uri="{28A0092B-C50C-407E-A947-70E740481C1C}">
                <a14:useLocalDpi xmlns:a14="http://schemas.microsoft.com/office/drawing/2010/main" val="0"/>
              </a:ext>
            </a:extLst>
          </a:blip>
          <a:srcRect/>
          <a:stretch>
            <a:fillRect/>
          </a:stretch>
        </p:blipFill>
        <p:spPr bwMode="auto">
          <a:xfrm>
            <a:off x="4356645" y="620121"/>
            <a:ext cx="4548187" cy="5657850"/>
          </a:xfrm>
          <a:prstGeom prst="rect">
            <a:avLst/>
          </a:prstGeom>
          <a:noFill/>
          <a:extLst>
            <a:ext uri="{909E8E84-426E-40DD-AFC4-6F175D3DCCD1}">
              <a14:hiddenFill xmlns:a14="http://schemas.microsoft.com/office/drawing/2010/main">
                <a:solidFill>
                  <a:srgbClr val="FFFFFF"/>
                </a:solidFill>
              </a14:hiddenFill>
            </a:ext>
          </a:extLst>
        </p:spPr>
      </p:pic>
      <p:sp>
        <p:nvSpPr>
          <p:cNvPr id="14" name="Oval 13"/>
          <p:cNvSpPr/>
          <p:nvPr/>
        </p:nvSpPr>
        <p:spPr>
          <a:xfrm>
            <a:off x="1124184" y="3071878"/>
            <a:ext cx="108000" cy="108000"/>
          </a:xfrm>
          <a:prstGeom prst="ellipse">
            <a:avLst/>
          </a:prstGeom>
          <a:solidFill>
            <a:schemeClr val="accent6">
              <a:lumMod val="75000"/>
            </a:schemeClr>
          </a:solidFill>
          <a:ln w="31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en-IN" sz="2000">
              <a:solidFill>
                <a:srgbClr val="FFFFFF"/>
              </a:solidFill>
            </a:endParaRPr>
          </a:p>
        </p:txBody>
      </p:sp>
      <p:sp>
        <p:nvSpPr>
          <p:cNvPr id="15" name="Oval 14"/>
          <p:cNvSpPr/>
          <p:nvPr/>
        </p:nvSpPr>
        <p:spPr>
          <a:xfrm>
            <a:off x="1117831" y="3515935"/>
            <a:ext cx="108000" cy="108000"/>
          </a:xfrm>
          <a:prstGeom prst="ellipse">
            <a:avLst/>
          </a:prstGeom>
          <a:solidFill>
            <a:srgbClr val="FFFF00"/>
          </a:solidFill>
          <a:ln w="31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en-IN" sz="2000">
              <a:solidFill>
                <a:srgbClr val="FFFFFF"/>
              </a:solidFill>
            </a:endParaRPr>
          </a:p>
        </p:txBody>
      </p:sp>
    </p:spTree>
    <p:extLst>
      <p:ext uri="{BB962C8B-B14F-4D97-AF65-F5344CB8AC3E}">
        <p14:creationId xmlns:p14="http://schemas.microsoft.com/office/powerpoint/2010/main" val="1602450186"/>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1"/>
          <p:cNvSpPr>
            <a:spLocks noChangeArrowheads="1"/>
          </p:cNvSpPr>
          <p:nvPr/>
        </p:nvSpPr>
        <p:spPr bwMode="auto">
          <a:xfrm>
            <a:off x="0" y="1414463"/>
            <a:ext cx="9144000" cy="4124325"/>
          </a:xfrm>
          <a:prstGeom prst="rect">
            <a:avLst/>
          </a:prstGeom>
          <a:solidFill>
            <a:schemeClr val="tx1"/>
          </a:solidFill>
          <a:ln w="9525">
            <a:noFill/>
            <a:miter lim="800000"/>
            <a:headEnd/>
            <a:tailEnd/>
          </a:ln>
        </p:spPr>
        <p:txBody>
          <a:bodyPr wrap="none" anchor="ctr"/>
          <a:lstStyle/>
          <a:p>
            <a:endParaRPr lang="sv-SE" sz="2000">
              <a:solidFill>
                <a:srgbClr val="FFFFFF"/>
              </a:solidFill>
              <a:latin typeface="Times New Roman" pitchFamily="18" charset="0"/>
              <a:cs typeface="Arial" pitchFamily="34" charset="0"/>
            </a:endParaRPr>
          </a:p>
        </p:txBody>
      </p:sp>
      <p:sp>
        <p:nvSpPr>
          <p:cNvPr id="21506" name="Rectangle 2"/>
          <p:cNvSpPr>
            <a:spLocks noGrp="1" noChangeArrowheads="1"/>
          </p:cNvSpPr>
          <p:nvPr>
            <p:ph type="title"/>
          </p:nvPr>
        </p:nvSpPr>
        <p:spPr>
          <a:xfrm>
            <a:off x="1028700" y="381000"/>
            <a:ext cx="7354888" cy="839788"/>
          </a:xfrm>
        </p:spPr>
        <p:txBody>
          <a:bodyPr/>
          <a:lstStyle/>
          <a:p>
            <a:r>
              <a:rPr lang="en-GB" dirty="0" smtClean="0"/>
              <a:t>Competitive strengths</a:t>
            </a:r>
          </a:p>
        </p:txBody>
      </p:sp>
      <p:sp>
        <p:nvSpPr>
          <p:cNvPr id="21507" name="Rectangle 3"/>
          <p:cNvSpPr>
            <a:spLocks noGrp="1" noChangeArrowheads="1"/>
          </p:cNvSpPr>
          <p:nvPr>
            <p:ph type="body" sz="half" idx="2"/>
          </p:nvPr>
        </p:nvSpPr>
        <p:spPr>
          <a:xfrm>
            <a:off x="1028700" y="1767100"/>
            <a:ext cx="3633735" cy="3335267"/>
          </a:xfrm>
        </p:spPr>
        <p:txBody>
          <a:bodyPr/>
          <a:lstStyle/>
          <a:p>
            <a:pPr>
              <a:spcAft>
                <a:spcPts val="1100"/>
              </a:spcAft>
              <a:buClr>
                <a:srgbClr val="AA998D"/>
              </a:buClr>
              <a:buFont typeface="Wingdings" pitchFamily="2" charset="2"/>
              <a:buChar char="§"/>
            </a:pPr>
            <a:r>
              <a:rPr lang="en-GB" sz="2000" dirty="0" smtClean="0">
                <a:solidFill>
                  <a:srgbClr val="1E1C77"/>
                </a:solidFill>
              </a:rPr>
              <a:t>A global company, founded in 1883</a:t>
            </a:r>
          </a:p>
          <a:p>
            <a:pPr>
              <a:spcAft>
                <a:spcPts val="1100"/>
              </a:spcAft>
              <a:buClr>
                <a:srgbClr val="AA998D"/>
              </a:buClr>
              <a:buFont typeface="Wingdings" pitchFamily="2" charset="2"/>
              <a:buChar char="§"/>
            </a:pPr>
            <a:r>
              <a:rPr lang="en-GB" sz="2000" dirty="0" smtClean="0">
                <a:solidFill>
                  <a:srgbClr val="1E1C77"/>
                </a:solidFill>
              </a:rPr>
              <a:t>Highly engineered products</a:t>
            </a:r>
          </a:p>
          <a:p>
            <a:pPr>
              <a:spcAft>
                <a:spcPts val="1100"/>
              </a:spcAft>
              <a:buClr>
                <a:srgbClr val="AA998D"/>
              </a:buClr>
              <a:buFont typeface="Wingdings" pitchFamily="2" charset="2"/>
              <a:buChar char="§"/>
            </a:pPr>
            <a:r>
              <a:rPr lang="en-GB" sz="2000" dirty="0" smtClean="0">
                <a:solidFill>
                  <a:srgbClr val="1E1C77"/>
                </a:solidFill>
              </a:rPr>
              <a:t>Global market leadership</a:t>
            </a:r>
          </a:p>
          <a:p>
            <a:pPr>
              <a:spcAft>
                <a:spcPts val="1100"/>
              </a:spcAft>
              <a:buClr>
                <a:srgbClr val="AA998D"/>
              </a:buClr>
              <a:buFont typeface="Wingdings" pitchFamily="2" charset="2"/>
              <a:buChar char="§"/>
            </a:pPr>
            <a:r>
              <a:rPr lang="en-GB" sz="2000" dirty="0" smtClean="0">
                <a:solidFill>
                  <a:srgbClr val="1E1C77"/>
                </a:solidFill>
              </a:rPr>
              <a:t>Large customer and geographical diversification</a:t>
            </a:r>
          </a:p>
          <a:p>
            <a:pPr>
              <a:spcAft>
                <a:spcPts val="1100"/>
              </a:spcAft>
              <a:buClr>
                <a:srgbClr val="AA998D"/>
              </a:buClr>
              <a:buFont typeface="Wingdings" pitchFamily="2" charset="2"/>
              <a:buChar char="§"/>
            </a:pPr>
            <a:r>
              <a:rPr lang="en-GB" sz="2000" dirty="0" smtClean="0">
                <a:solidFill>
                  <a:srgbClr val="1E1C77"/>
                </a:solidFill>
              </a:rPr>
              <a:t>Large base of installed products</a:t>
            </a:r>
          </a:p>
          <a:p>
            <a:pPr>
              <a:spcAft>
                <a:spcPts val="1100"/>
              </a:spcAft>
              <a:buClr>
                <a:srgbClr val="AA998D"/>
              </a:buClr>
              <a:buFont typeface="Wingdings" pitchFamily="2" charset="2"/>
              <a:buChar char="§"/>
            </a:pPr>
            <a:r>
              <a:rPr lang="en-GB" sz="2000" dirty="0" smtClean="0">
                <a:solidFill>
                  <a:srgbClr val="1E1C77"/>
                </a:solidFill>
              </a:rPr>
              <a:t>Strong brand recognition</a:t>
            </a:r>
          </a:p>
        </p:txBody>
      </p:sp>
      <p:pic>
        <p:nvPicPr>
          <p:cNvPr id="99329" name="Picture 1" descr="O:\CC_ALL\Monika\Group Presentation\Group Presentation 2011\Bilder\history.jpg"/>
          <p:cNvPicPr>
            <a:picLocks noChangeAspect="1" noChangeArrowheads="1"/>
          </p:cNvPicPr>
          <p:nvPr/>
        </p:nvPicPr>
        <p:blipFill>
          <a:blip r:embed="rId3"/>
          <a:srcRect l="5294" r="8045"/>
          <a:stretch>
            <a:fillRect/>
          </a:stretch>
        </p:blipFill>
        <p:spPr bwMode="auto">
          <a:xfrm>
            <a:off x="4675366" y="1414463"/>
            <a:ext cx="4468634" cy="4125600"/>
          </a:xfrm>
          <a:prstGeom prst="rect">
            <a:avLst/>
          </a:prstGeom>
          <a:noFill/>
        </p:spPr>
      </p:pic>
    </p:spTree>
    <p:extLst>
      <p:ext uri="{BB962C8B-B14F-4D97-AF65-F5344CB8AC3E}">
        <p14:creationId xmlns:p14="http://schemas.microsoft.com/office/powerpoint/2010/main" val="314400321"/>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11"/>
          <p:cNvSpPr>
            <a:spLocks noChangeArrowheads="1"/>
          </p:cNvSpPr>
          <p:nvPr/>
        </p:nvSpPr>
        <p:spPr bwMode="auto">
          <a:xfrm>
            <a:off x="0" y="1414463"/>
            <a:ext cx="9144000" cy="4124325"/>
          </a:xfrm>
          <a:prstGeom prst="rect">
            <a:avLst/>
          </a:prstGeom>
          <a:solidFill>
            <a:schemeClr val="tx1"/>
          </a:solidFill>
          <a:ln w="9525">
            <a:noFill/>
            <a:miter lim="800000"/>
            <a:headEnd/>
            <a:tailEnd/>
          </a:ln>
        </p:spPr>
        <p:txBody>
          <a:bodyPr wrap="none" anchor="ctr"/>
          <a:lstStyle/>
          <a:p>
            <a:endParaRPr lang="sv-SE" sz="2000">
              <a:solidFill>
                <a:srgbClr val="FFFFFF"/>
              </a:solidFill>
              <a:latin typeface="Times New Roman" pitchFamily="18" charset="0"/>
              <a:cs typeface="Arial" pitchFamily="34" charset="0"/>
            </a:endParaRPr>
          </a:p>
        </p:txBody>
      </p:sp>
      <p:sp>
        <p:nvSpPr>
          <p:cNvPr id="25602" name="Rectangle 2"/>
          <p:cNvSpPr>
            <a:spLocks noGrp="1" noChangeArrowheads="1"/>
          </p:cNvSpPr>
          <p:nvPr>
            <p:ph type="title"/>
          </p:nvPr>
        </p:nvSpPr>
        <p:spPr/>
        <p:txBody>
          <a:bodyPr/>
          <a:lstStyle/>
          <a:p>
            <a:r>
              <a:rPr lang="en-GB" dirty="0" smtClean="0"/>
              <a:t>Key technologies</a:t>
            </a:r>
            <a:endParaRPr lang="en-GB" sz="4400" dirty="0" smtClean="0"/>
          </a:p>
        </p:txBody>
      </p:sp>
      <p:pic>
        <p:nvPicPr>
          <p:cNvPr id="6" name="Picture 4" descr="C:\Users\inpuamr\Documents\corporate presentation on local site\PHE_Group_Big_Bang_rev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2676" y="1783307"/>
            <a:ext cx="1739110" cy="197202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C:\Users\inpuamr\Documents\corporate presentation on local site\MISSION_OL_NEW_NEAR.jpg  - Boilers.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41716" y="2085179"/>
            <a:ext cx="962867" cy="167015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inpuamr\Documents\corporate presentation on local site\ERC00164_THOR.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73976" y="2074568"/>
            <a:ext cx="1748299" cy="90771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5" descr="C:\Users\inpuamr\Documents\corporate presentation on local site\Cdew.jpg - Shell &amp; tube.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606694" y="2175127"/>
            <a:ext cx="1560355" cy="103859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C:\Users\inpuamr\Documents\corporate presentation on local site\AL_cb62_Koppar_V.jpg - BHE.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308454" y="1912748"/>
            <a:ext cx="918639" cy="156335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5" descr="C:\Users\inpuamr\Documents\corporate presentation on local site\P_sep_clean.jpg - HSS.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51983" y="3785337"/>
            <a:ext cx="1160496" cy="153280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6" descr="C:\Users\inpuamr\Documents\corporate presentation on local site\LYNX1000_2_297x210.jpg - Decanter.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558134" y="4055413"/>
            <a:ext cx="2292897" cy="99265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6" descr="C:\Users\inpuamr\Documents\corporate presentation on local site\Yeast_mixer_for_low_pressure_propagation.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227093" y="3120349"/>
            <a:ext cx="1637216" cy="24529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2266818"/>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1000"/>
                                        <p:tgtEl>
                                          <p:spTgt spid="12"/>
                                        </p:tgtEl>
                                      </p:cBhvr>
                                    </p:animEffect>
                                    <p:anim calcmode="lin" valueType="num">
                                      <p:cBhvr>
                                        <p:cTn id="40" dur="1000" fill="hold"/>
                                        <p:tgtEl>
                                          <p:spTgt spid="12"/>
                                        </p:tgtEl>
                                        <p:attrNameLst>
                                          <p:attrName>ppt_x</p:attrName>
                                        </p:attrNameLst>
                                      </p:cBhvr>
                                      <p:tavLst>
                                        <p:tav tm="0">
                                          <p:val>
                                            <p:strVal val="#ppt_x"/>
                                          </p:val>
                                        </p:tav>
                                        <p:tav tm="100000">
                                          <p:val>
                                            <p:strVal val="#ppt_x"/>
                                          </p:val>
                                        </p:tav>
                                      </p:tavLst>
                                    </p:anim>
                                    <p:anim calcmode="lin" valueType="num">
                                      <p:cBhvr>
                                        <p:cTn id="4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1000"/>
                                        <p:tgtEl>
                                          <p:spTgt spid="13"/>
                                        </p:tgtEl>
                                      </p:cBhvr>
                                    </p:animEffect>
                                    <p:anim calcmode="lin" valueType="num">
                                      <p:cBhvr>
                                        <p:cTn id="47" dur="1000" fill="hold"/>
                                        <p:tgtEl>
                                          <p:spTgt spid="13"/>
                                        </p:tgtEl>
                                        <p:attrNameLst>
                                          <p:attrName>ppt_x</p:attrName>
                                        </p:attrNameLst>
                                      </p:cBhvr>
                                      <p:tavLst>
                                        <p:tav tm="0">
                                          <p:val>
                                            <p:strVal val="#ppt_x"/>
                                          </p:val>
                                        </p:tav>
                                        <p:tav tm="100000">
                                          <p:val>
                                            <p:strVal val="#ppt_x"/>
                                          </p:val>
                                        </p:tav>
                                      </p:tavLst>
                                    </p:anim>
                                    <p:anim calcmode="lin" valueType="num">
                                      <p:cBhvr>
                                        <p:cTn id="48"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1"/>
          <p:cNvSpPr>
            <a:spLocks noChangeArrowheads="1"/>
          </p:cNvSpPr>
          <p:nvPr/>
        </p:nvSpPr>
        <p:spPr bwMode="auto">
          <a:xfrm>
            <a:off x="0" y="1406932"/>
            <a:ext cx="9144000" cy="4124325"/>
          </a:xfrm>
          <a:prstGeom prst="rect">
            <a:avLst/>
          </a:prstGeom>
          <a:solidFill>
            <a:schemeClr val="tx1"/>
          </a:solidFill>
          <a:ln w="9525">
            <a:noFill/>
            <a:miter lim="800000"/>
            <a:headEnd/>
            <a:tailEnd/>
          </a:ln>
        </p:spPr>
        <p:txBody>
          <a:bodyPr wrap="none" anchor="ctr"/>
          <a:lstStyle/>
          <a:p>
            <a:endParaRPr lang="sv-SE" sz="2000">
              <a:solidFill>
                <a:srgbClr val="FFFFFF"/>
              </a:solidFill>
              <a:latin typeface="Times New Roman" pitchFamily="18" charset="0"/>
              <a:cs typeface="Arial" pitchFamily="34" charset="0"/>
            </a:endParaRPr>
          </a:p>
        </p:txBody>
      </p:sp>
      <p:sp>
        <p:nvSpPr>
          <p:cNvPr id="2" name="Title 1"/>
          <p:cNvSpPr>
            <a:spLocks noGrp="1"/>
          </p:cNvSpPr>
          <p:nvPr>
            <p:ph type="title"/>
          </p:nvPr>
        </p:nvSpPr>
        <p:spPr>
          <a:xfrm>
            <a:off x="858579" y="381000"/>
            <a:ext cx="7354888" cy="839788"/>
          </a:xfrm>
        </p:spPr>
        <p:txBody>
          <a:bodyPr/>
          <a:lstStyle/>
          <a:p>
            <a:r>
              <a:rPr lang="en-US" dirty="0" smtClean="0"/>
              <a:t>Extending performance</a:t>
            </a:r>
            <a:endParaRPr lang="en-US" dirty="0"/>
          </a:p>
        </p:txBody>
      </p:sp>
      <p:sp>
        <p:nvSpPr>
          <p:cNvPr id="5" name="Text Box 28"/>
          <p:cNvSpPr txBox="1">
            <a:spLocks noChangeArrowheads="1"/>
          </p:cNvSpPr>
          <p:nvPr/>
        </p:nvSpPr>
        <p:spPr bwMode="auto">
          <a:xfrm>
            <a:off x="858579" y="1596711"/>
            <a:ext cx="4227771" cy="4119076"/>
          </a:xfrm>
          <a:prstGeom prst="rect">
            <a:avLst/>
          </a:prstGeom>
          <a:noFill/>
          <a:ln w="9525">
            <a:noFill/>
            <a:miter lim="800000"/>
            <a:headEnd/>
            <a:tailEnd/>
          </a:ln>
        </p:spPr>
        <p:txBody>
          <a:bodyPr wrap="square" lIns="0" tIns="0" rIns="0" bIns="0">
            <a:spAutoFit/>
          </a:bodyPr>
          <a:lstStyle/>
          <a:p>
            <a:pPr eaLnBrk="1" hangingPunct="1">
              <a:spcBef>
                <a:spcPts val="0"/>
              </a:spcBef>
              <a:spcAft>
                <a:spcPts val="1800"/>
              </a:spcAft>
            </a:pPr>
            <a:r>
              <a:rPr lang="en-GB" sz="2000" dirty="0" smtClean="0">
                <a:solidFill>
                  <a:srgbClr val="1E1C77"/>
                </a:solidFill>
                <a:cs typeface="Arial" pitchFamily="34" charset="0"/>
              </a:rPr>
              <a:t>Alfa Laval Service:</a:t>
            </a:r>
          </a:p>
          <a:p>
            <a:pPr marL="361950" indent="-361950">
              <a:lnSpc>
                <a:spcPts val="2450"/>
              </a:lnSpc>
              <a:spcAft>
                <a:spcPct val="50000"/>
              </a:spcAft>
              <a:buClr>
                <a:srgbClr val="7E7265"/>
              </a:buClr>
              <a:buSzPct val="125000"/>
              <a:buFont typeface="Wingdings" pitchFamily="2" charset="2"/>
              <a:buChar char="§"/>
              <a:defRPr/>
            </a:pPr>
            <a:r>
              <a:rPr lang="en-GB" sz="1800" dirty="0">
                <a:solidFill>
                  <a:srgbClr val="1E1C77"/>
                </a:solidFill>
                <a:latin typeface="Arial" charset="0"/>
              </a:rPr>
              <a:t>Ensures optimal performance of your equipment throughout its entire lifecycle</a:t>
            </a:r>
          </a:p>
          <a:p>
            <a:pPr marL="361950" indent="-361950">
              <a:lnSpc>
                <a:spcPts val="2450"/>
              </a:lnSpc>
              <a:spcAft>
                <a:spcPct val="50000"/>
              </a:spcAft>
              <a:buClr>
                <a:srgbClr val="7E7265"/>
              </a:buClr>
              <a:buSzPct val="125000"/>
              <a:buFont typeface="Wingdings" pitchFamily="2" charset="2"/>
              <a:buChar char="§"/>
              <a:defRPr/>
            </a:pPr>
            <a:r>
              <a:rPr lang="en-GB" sz="1800" dirty="0">
                <a:solidFill>
                  <a:srgbClr val="1E1C77"/>
                </a:solidFill>
                <a:latin typeface="Arial" charset="0"/>
              </a:rPr>
              <a:t>Provides expert know-how through local staff in more than 100 countries</a:t>
            </a:r>
          </a:p>
          <a:p>
            <a:pPr marL="361950" indent="-361950">
              <a:lnSpc>
                <a:spcPts val="2450"/>
              </a:lnSpc>
              <a:spcAft>
                <a:spcPct val="50000"/>
              </a:spcAft>
              <a:buClr>
                <a:srgbClr val="7E7265"/>
              </a:buClr>
              <a:buSzPct val="125000"/>
              <a:buFont typeface="Wingdings" pitchFamily="2" charset="2"/>
              <a:buChar char="§"/>
              <a:defRPr/>
            </a:pPr>
            <a:r>
              <a:rPr lang="en-GB" sz="1800" dirty="0">
                <a:solidFill>
                  <a:srgbClr val="1E1C77"/>
                </a:solidFill>
                <a:latin typeface="Arial" charset="0"/>
              </a:rPr>
              <a:t>Maximizes uptime and safety</a:t>
            </a:r>
          </a:p>
          <a:p>
            <a:pPr marL="361950" indent="-361950">
              <a:lnSpc>
                <a:spcPts val="2450"/>
              </a:lnSpc>
              <a:spcAft>
                <a:spcPct val="50000"/>
              </a:spcAft>
              <a:buClr>
                <a:srgbClr val="7E7265"/>
              </a:buClr>
              <a:buSzPct val="125000"/>
              <a:buFont typeface="Wingdings" pitchFamily="2" charset="2"/>
              <a:buChar char="§"/>
              <a:defRPr/>
            </a:pPr>
            <a:r>
              <a:rPr lang="en-GB" sz="1800" dirty="0">
                <a:solidFill>
                  <a:srgbClr val="1E1C77"/>
                </a:solidFill>
                <a:latin typeface="Arial" charset="0"/>
              </a:rPr>
              <a:t>Offers the services you need to continuously improve </a:t>
            </a:r>
            <a:r>
              <a:rPr lang="en-GB" sz="1800" dirty="0" smtClean="0">
                <a:solidFill>
                  <a:srgbClr val="1E1C77"/>
                </a:solidFill>
                <a:latin typeface="Arial" charset="0"/>
              </a:rPr>
              <a:t>operations        </a:t>
            </a:r>
          </a:p>
          <a:p>
            <a:pPr eaLnBrk="1" hangingPunct="1">
              <a:spcBef>
                <a:spcPct val="50000"/>
              </a:spcBef>
            </a:pPr>
            <a:endParaRPr lang="en-GB" sz="2000" dirty="0">
              <a:solidFill>
                <a:srgbClr val="FFCC33"/>
              </a:solidFill>
              <a:cs typeface="Arial" pitchFamily="34" charset="0"/>
            </a:endParaRPr>
          </a:p>
        </p:txBody>
      </p:sp>
      <p:pic>
        <p:nvPicPr>
          <p:cNvPr id="1029" name="Picture 5" descr="C:\Users\inpuamr\Documents\corporate presentation on local site\IMG_46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78241" y="1406932"/>
            <a:ext cx="3121025" cy="208121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inpuamr\Desktop\Service Diary\edited high res panvel alfalaval\IMG_471666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78241" y="3568927"/>
            <a:ext cx="3121025" cy="19623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0514621"/>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0" y="1406932"/>
            <a:ext cx="9144000" cy="4124325"/>
          </a:xfrm>
          <a:prstGeom prst="rect">
            <a:avLst/>
          </a:prstGeom>
          <a:solidFill>
            <a:schemeClr val="tx1"/>
          </a:solidFill>
          <a:ln w="9525">
            <a:noFill/>
            <a:miter lim="800000"/>
            <a:headEnd/>
            <a:tailEnd/>
          </a:ln>
        </p:spPr>
        <p:txBody>
          <a:bodyPr wrap="none" anchor="ctr"/>
          <a:lstStyle/>
          <a:p>
            <a:endParaRPr lang="sv-SE" sz="2000">
              <a:solidFill>
                <a:srgbClr val="FFFFFF"/>
              </a:solidFill>
              <a:latin typeface="Times New Roman" pitchFamily="18" charset="0"/>
              <a:cs typeface="Arial" pitchFamily="34" charset="0"/>
            </a:endParaRPr>
          </a:p>
        </p:txBody>
      </p:sp>
      <p:sp>
        <p:nvSpPr>
          <p:cNvPr id="40962" name="Rectangle 2"/>
          <p:cNvSpPr>
            <a:spLocks noGrp="1" noChangeArrowheads="1"/>
          </p:cNvSpPr>
          <p:nvPr>
            <p:ph type="title"/>
          </p:nvPr>
        </p:nvSpPr>
        <p:spPr/>
        <p:txBody>
          <a:bodyPr/>
          <a:lstStyle/>
          <a:p>
            <a:r>
              <a:rPr lang="sv-SE" dirty="0" smtClean="0"/>
              <a:t>360° Service Portfolio</a:t>
            </a:r>
            <a:endParaRPr lang="en-GB" dirty="0" smtClean="0"/>
          </a:p>
        </p:txBody>
      </p:sp>
      <p:sp>
        <p:nvSpPr>
          <p:cNvPr id="40963" name="Rectangle 3"/>
          <p:cNvSpPr>
            <a:spLocks noGrp="1" noChangeArrowheads="1"/>
          </p:cNvSpPr>
          <p:nvPr>
            <p:ph type="body" sz="half" idx="1"/>
          </p:nvPr>
        </p:nvSpPr>
        <p:spPr>
          <a:xfrm>
            <a:off x="1028699" y="1828800"/>
            <a:ext cx="4305301" cy="2889849"/>
          </a:xfrm>
        </p:spPr>
        <p:txBody>
          <a:bodyPr/>
          <a:lstStyle/>
          <a:p>
            <a:pPr marL="0" indent="0">
              <a:buNone/>
            </a:pPr>
            <a:r>
              <a:rPr lang="en-GB" sz="2000" dirty="0">
                <a:solidFill>
                  <a:srgbClr val="1E1C77"/>
                </a:solidFill>
              </a:rPr>
              <a:t>Alfa Laval’s 360° Service Portfolio includes all the services you need throughout the entire lifecycle of your Alfa Laval equipment.</a:t>
            </a:r>
          </a:p>
          <a:p>
            <a:pPr marL="0" indent="0">
              <a:buNone/>
            </a:pPr>
            <a:r>
              <a:rPr lang="en-GB" sz="2000" dirty="0">
                <a:solidFill>
                  <a:srgbClr val="1E1C77"/>
                </a:solidFill>
              </a:rPr>
              <a:t>All services can be included in a Performance Agreement – an individual, fully flexible, tailored service solution</a:t>
            </a:r>
            <a:r>
              <a:rPr lang="en-GB" sz="2000" dirty="0" smtClean="0">
                <a:solidFill>
                  <a:srgbClr val="1E1C77"/>
                </a:solidFill>
              </a:rPr>
              <a:t>.</a:t>
            </a:r>
            <a:r>
              <a:rPr lang="en-US" sz="2000" dirty="0" smtClean="0">
                <a:solidFill>
                  <a:srgbClr val="1E1C77"/>
                </a:solidFill>
              </a:rPr>
              <a:t> </a:t>
            </a:r>
            <a:endParaRPr lang="en-GB" sz="2000" dirty="0" smtClean="0">
              <a:solidFill>
                <a:srgbClr val="1E1C77"/>
              </a:solidFill>
            </a:endParaRPr>
          </a:p>
        </p:txBody>
      </p:sp>
      <p:pic>
        <p:nvPicPr>
          <p:cNvPr id="50182" name="Picture 6"/>
          <p:cNvPicPr>
            <a:picLocks noChangeAspect="1" noChangeArrowheads="1"/>
          </p:cNvPicPr>
          <p:nvPr/>
        </p:nvPicPr>
        <p:blipFill>
          <a:blip r:embed="rId2" cstate="print"/>
          <a:srcRect l="7327"/>
          <a:stretch>
            <a:fillRect/>
          </a:stretch>
        </p:blipFill>
        <p:spPr bwMode="auto">
          <a:xfrm>
            <a:off x="5326908" y="1417638"/>
            <a:ext cx="3732028" cy="3930539"/>
          </a:xfrm>
          <a:prstGeom prst="rect">
            <a:avLst/>
          </a:prstGeom>
          <a:noFill/>
          <a:ln w="9525">
            <a:noFill/>
            <a:miter lim="800000"/>
            <a:headEnd/>
            <a:tailEnd/>
          </a:ln>
        </p:spPr>
      </p:pic>
    </p:spTree>
    <p:extLst>
      <p:ext uri="{BB962C8B-B14F-4D97-AF65-F5344CB8AC3E}">
        <p14:creationId xmlns:p14="http://schemas.microsoft.com/office/powerpoint/2010/main" val="38813258"/>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1952" y="167377"/>
            <a:ext cx="7354888" cy="839788"/>
          </a:xfrm>
        </p:spPr>
        <p:txBody>
          <a:bodyPr/>
          <a:lstStyle/>
          <a:p>
            <a:r>
              <a:rPr lang="en-US" dirty="0" smtClean="0"/>
              <a:t>Service Products</a:t>
            </a:r>
            <a:endParaRPr lang="en-IN" dirty="0"/>
          </a:p>
        </p:txBody>
      </p:sp>
      <p:sp>
        <p:nvSpPr>
          <p:cNvPr id="3" name="Text Placeholder 2"/>
          <p:cNvSpPr>
            <a:spLocks noGrp="1"/>
          </p:cNvSpPr>
          <p:nvPr>
            <p:ph type="body" sz="half" idx="1"/>
          </p:nvPr>
        </p:nvSpPr>
        <p:spPr/>
        <p:txBody>
          <a:bodyPr/>
          <a:lstStyle/>
          <a:p>
            <a:endParaRPr lang="en-IN"/>
          </a:p>
        </p:txBody>
      </p:sp>
      <p:sp>
        <p:nvSpPr>
          <p:cNvPr id="4" name="ClipArt Placeholder 3"/>
          <p:cNvSpPr>
            <a:spLocks noGrp="1"/>
          </p:cNvSpPr>
          <p:nvPr>
            <p:ph type="clipArt" sz="half" idx="2"/>
          </p:nvPr>
        </p:nvSpPr>
        <p:spPr/>
      </p:sp>
      <p:sp>
        <p:nvSpPr>
          <p:cNvPr id="5" name="Rectangle 11"/>
          <p:cNvSpPr>
            <a:spLocks noChangeArrowheads="1"/>
          </p:cNvSpPr>
          <p:nvPr/>
        </p:nvSpPr>
        <p:spPr bwMode="auto">
          <a:xfrm>
            <a:off x="0" y="1073426"/>
            <a:ext cx="9144000" cy="4880807"/>
          </a:xfrm>
          <a:prstGeom prst="rect">
            <a:avLst/>
          </a:prstGeom>
          <a:solidFill>
            <a:schemeClr val="tx1"/>
          </a:solidFill>
          <a:ln w="9525">
            <a:noFill/>
            <a:miter lim="800000"/>
            <a:headEnd/>
            <a:tailEnd/>
          </a:ln>
        </p:spPr>
        <p:txBody>
          <a:bodyPr wrap="none" anchor="ctr"/>
          <a:lstStyle/>
          <a:p>
            <a:endParaRPr lang="sv-SE" sz="2000">
              <a:solidFill>
                <a:srgbClr val="FFFFFF"/>
              </a:solidFill>
              <a:latin typeface="Times New Roman" pitchFamily="18" charset="0"/>
              <a:cs typeface="Arial" pitchFamily="34"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36771" y="2710056"/>
            <a:ext cx="2870457" cy="2962280"/>
          </a:xfrm>
          <a:prstGeom prst="rect">
            <a:avLst/>
          </a:prstGeom>
        </p:spPr>
      </p:pic>
      <p:sp>
        <p:nvSpPr>
          <p:cNvPr id="7" name="TextBox 6"/>
          <p:cNvSpPr txBox="1"/>
          <p:nvPr/>
        </p:nvSpPr>
        <p:spPr>
          <a:xfrm>
            <a:off x="2625251" y="1360879"/>
            <a:ext cx="2700300" cy="1023357"/>
          </a:xfrm>
          <a:prstGeom prst="rect">
            <a:avLst/>
          </a:prstGeom>
          <a:noFill/>
        </p:spPr>
        <p:txBody>
          <a:bodyPr wrap="square" rtlCol="0">
            <a:spAutoFit/>
          </a:bodyPr>
          <a:lstStyle/>
          <a:p>
            <a:pPr eaLnBrk="1" hangingPunct="1">
              <a:spcAft>
                <a:spcPct val="50000"/>
              </a:spcAft>
              <a:buClr>
                <a:srgbClr val="1E1C77"/>
              </a:buClr>
              <a:buSzPct val="150000"/>
            </a:pPr>
            <a:endParaRPr lang="en-US" sz="1100" dirty="0">
              <a:solidFill>
                <a:srgbClr val="1E1C77"/>
              </a:solidFill>
              <a:latin typeface="Arial"/>
              <a:ea typeface="ＭＳ Ｐゴシック" pitchFamily="-72" charset="-128"/>
              <a:cs typeface="Arial" pitchFamily="34" charset="0"/>
            </a:endParaRPr>
          </a:p>
          <a:p>
            <a:pPr marL="285750" indent="-285750" eaLnBrk="1" hangingPunct="1">
              <a:spcAft>
                <a:spcPct val="50000"/>
              </a:spcAft>
              <a:buClr>
                <a:srgbClr val="1E1C77"/>
              </a:buClr>
              <a:buSzPct val="150000"/>
              <a:buFont typeface="Wingdings" panose="05000000000000000000" pitchFamily="2" charset="2"/>
              <a:buChar char="ü"/>
            </a:pPr>
            <a:r>
              <a:rPr lang="en-US" sz="1100" dirty="0">
                <a:solidFill>
                  <a:srgbClr val="1E1C77"/>
                </a:solidFill>
                <a:latin typeface="Arial"/>
                <a:ea typeface="ＭＳ Ｐゴシック" pitchFamily="-72" charset="-128"/>
                <a:cs typeface="Arial" pitchFamily="34" charset="0"/>
              </a:rPr>
              <a:t>Installation Supervision</a:t>
            </a:r>
          </a:p>
          <a:p>
            <a:pPr marL="285750" indent="-285750" eaLnBrk="1" hangingPunct="1">
              <a:spcAft>
                <a:spcPct val="50000"/>
              </a:spcAft>
              <a:buClr>
                <a:srgbClr val="1E1C77"/>
              </a:buClr>
              <a:buSzPct val="150000"/>
              <a:buFont typeface="Wingdings" panose="05000000000000000000" pitchFamily="2" charset="2"/>
              <a:buChar char="ü"/>
            </a:pPr>
            <a:r>
              <a:rPr lang="en-US" sz="1100" dirty="0">
                <a:solidFill>
                  <a:srgbClr val="1E1C77"/>
                </a:solidFill>
                <a:latin typeface="Arial"/>
                <a:ea typeface="ＭＳ Ｐゴシック" pitchFamily="-72" charset="-128"/>
                <a:cs typeface="Arial" pitchFamily="34" charset="0"/>
              </a:rPr>
              <a:t>Commissioning</a:t>
            </a:r>
          </a:p>
          <a:p>
            <a:pPr marL="285750" indent="-285750" eaLnBrk="1" hangingPunct="1">
              <a:spcAft>
                <a:spcPct val="50000"/>
              </a:spcAft>
              <a:buClr>
                <a:srgbClr val="1E1C77"/>
              </a:buClr>
              <a:buSzPct val="150000"/>
              <a:buFont typeface="Wingdings" panose="05000000000000000000" pitchFamily="2" charset="2"/>
              <a:buChar char="ü"/>
            </a:pPr>
            <a:r>
              <a:rPr lang="en-US" sz="1100" dirty="0">
                <a:solidFill>
                  <a:srgbClr val="1E1C77"/>
                </a:solidFill>
                <a:latin typeface="Arial"/>
                <a:ea typeface="ＭＳ Ｐゴシック" pitchFamily="-72" charset="-128"/>
                <a:cs typeface="Arial" pitchFamily="34" charset="0"/>
              </a:rPr>
              <a:t>Commissioning Supervision</a:t>
            </a:r>
          </a:p>
        </p:txBody>
      </p:sp>
      <p:sp>
        <p:nvSpPr>
          <p:cNvPr id="8" name="TextBox 7"/>
          <p:cNvSpPr txBox="1"/>
          <p:nvPr/>
        </p:nvSpPr>
        <p:spPr>
          <a:xfrm>
            <a:off x="6329566" y="1331532"/>
            <a:ext cx="2700300" cy="1785104"/>
          </a:xfrm>
          <a:prstGeom prst="rect">
            <a:avLst/>
          </a:prstGeom>
          <a:noFill/>
        </p:spPr>
        <p:txBody>
          <a:bodyPr wrap="square" rtlCol="0">
            <a:spAutoFit/>
          </a:bodyPr>
          <a:lstStyle>
            <a:defPPr>
              <a:defRPr lang="en-GB"/>
            </a:defPPr>
            <a:lvl1pPr marL="285750" indent="-285750">
              <a:spcAft>
                <a:spcPct val="50000"/>
              </a:spcAft>
              <a:buClr>
                <a:schemeClr val="tx2"/>
              </a:buClr>
              <a:buSzPct val="150000"/>
              <a:buFont typeface="Wingdings" panose="05000000000000000000" pitchFamily="2" charset="2"/>
              <a:buChar char="ü"/>
              <a:defRPr sz="1100">
                <a:solidFill>
                  <a:schemeClr val="tx2"/>
                </a:solidFill>
                <a:latin typeface="+mn-lt"/>
              </a:defRPr>
            </a:lvl1pPr>
          </a:lstStyle>
          <a:p>
            <a:pPr eaLnBrk="1" hangingPunct="1">
              <a:buClr>
                <a:srgbClr val="1E1C77"/>
              </a:buClr>
            </a:pPr>
            <a:r>
              <a:rPr lang="en-US" dirty="0">
                <a:solidFill>
                  <a:srgbClr val="1E1C77"/>
                </a:solidFill>
                <a:ea typeface="ＭＳ Ｐゴシック" pitchFamily="-72" charset="-128"/>
                <a:cs typeface="Arial" pitchFamily="34" charset="0"/>
              </a:rPr>
              <a:t>Preventive Maintenance</a:t>
            </a:r>
          </a:p>
          <a:p>
            <a:pPr eaLnBrk="1" hangingPunct="1">
              <a:buClr>
                <a:srgbClr val="1E1C77"/>
              </a:buClr>
            </a:pPr>
            <a:r>
              <a:rPr lang="en-US" dirty="0">
                <a:solidFill>
                  <a:srgbClr val="1E1C77"/>
                </a:solidFill>
                <a:ea typeface="ＭＳ Ｐゴシック" pitchFamily="-72" charset="-128"/>
                <a:cs typeface="Arial" pitchFamily="34" charset="0"/>
              </a:rPr>
              <a:t>Reconditioning</a:t>
            </a:r>
          </a:p>
          <a:p>
            <a:pPr eaLnBrk="1" hangingPunct="1">
              <a:buClr>
                <a:srgbClr val="1E1C77"/>
              </a:buClr>
            </a:pPr>
            <a:r>
              <a:rPr lang="en-US" dirty="0">
                <a:solidFill>
                  <a:srgbClr val="1E1C77"/>
                </a:solidFill>
                <a:ea typeface="ＭＳ Ｐゴシック" pitchFamily="-72" charset="-128"/>
                <a:cs typeface="Arial" pitchFamily="34" charset="0"/>
              </a:rPr>
              <a:t>Cleaning Services</a:t>
            </a:r>
          </a:p>
          <a:p>
            <a:pPr eaLnBrk="1" hangingPunct="1">
              <a:buClr>
                <a:srgbClr val="1E1C77"/>
              </a:buClr>
            </a:pPr>
            <a:r>
              <a:rPr lang="en-US" dirty="0">
                <a:solidFill>
                  <a:srgbClr val="1E1C77"/>
                </a:solidFill>
                <a:ea typeface="ＭＳ Ｐゴシック" pitchFamily="-72" charset="-128"/>
                <a:cs typeface="Arial" pitchFamily="34" charset="0"/>
              </a:rPr>
              <a:t>Repair</a:t>
            </a:r>
          </a:p>
          <a:p>
            <a:pPr eaLnBrk="1" hangingPunct="1">
              <a:buClr>
                <a:srgbClr val="1E1C77"/>
              </a:buClr>
            </a:pPr>
            <a:r>
              <a:rPr lang="en-US" dirty="0">
                <a:solidFill>
                  <a:srgbClr val="1E1C77"/>
                </a:solidFill>
                <a:ea typeface="ＭＳ Ｐゴシック" pitchFamily="-72" charset="-128"/>
                <a:cs typeface="Arial" pitchFamily="34" charset="0"/>
              </a:rPr>
              <a:t>Service Kits</a:t>
            </a:r>
          </a:p>
          <a:p>
            <a:pPr eaLnBrk="1" hangingPunct="1">
              <a:buClr>
                <a:srgbClr val="1E1C77"/>
              </a:buClr>
            </a:pPr>
            <a:r>
              <a:rPr lang="en-US" dirty="0">
                <a:solidFill>
                  <a:srgbClr val="1E1C77"/>
                </a:solidFill>
                <a:ea typeface="ＭＳ Ｐゴシック" pitchFamily="-72" charset="-128"/>
                <a:cs typeface="Arial" pitchFamily="34" charset="0"/>
              </a:rPr>
              <a:t>Service Tools</a:t>
            </a:r>
          </a:p>
          <a:p>
            <a:pPr eaLnBrk="1" hangingPunct="1">
              <a:buClr>
                <a:srgbClr val="1E1C77"/>
              </a:buClr>
            </a:pPr>
            <a:r>
              <a:rPr lang="en-US" dirty="0">
                <a:solidFill>
                  <a:srgbClr val="1E1C77"/>
                </a:solidFill>
                <a:ea typeface="ＭＳ Ｐゴシック" pitchFamily="-72" charset="-128"/>
                <a:cs typeface="Arial" pitchFamily="34" charset="0"/>
              </a:rPr>
              <a:t>Spare </a:t>
            </a:r>
            <a:r>
              <a:rPr lang="en-US" dirty="0" smtClean="0">
                <a:solidFill>
                  <a:srgbClr val="1E1C77"/>
                </a:solidFill>
                <a:ea typeface="ＭＳ Ｐゴシック" pitchFamily="-72" charset="-128"/>
                <a:cs typeface="Arial" pitchFamily="34" charset="0"/>
              </a:rPr>
              <a:t>Parts</a:t>
            </a:r>
            <a:endParaRPr lang="en-US" dirty="0">
              <a:solidFill>
                <a:srgbClr val="1E1C77"/>
              </a:solidFill>
              <a:ea typeface="ＭＳ Ｐゴシック" pitchFamily="-72" charset="-128"/>
              <a:cs typeface="Arial" pitchFamily="34" charset="0"/>
            </a:endParaRPr>
          </a:p>
        </p:txBody>
      </p:sp>
      <p:sp>
        <p:nvSpPr>
          <p:cNvPr id="9" name="TextBox 8"/>
          <p:cNvSpPr txBox="1"/>
          <p:nvPr/>
        </p:nvSpPr>
        <p:spPr>
          <a:xfrm>
            <a:off x="703941" y="4902895"/>
            <a:ext cx="2700300" cy="769441"/>
          </a:xfrm>
          <a:prstGeom prst="rect">
            <a:avLst/>
          </a:prstGeom>
          <a:noFill/>
        </p:spPr>
        <p:txBody>
          <a:bodyPr wrap="square" rtlCol="0">
            <a:spAutoFit/>
          </a:bodyPr>
          <a:lstStyle>
            <a:defPPr>
              <a:defRPr lang="en-GB"/>
            </a:defPPr>
            <a:lvl1pPr marL="285750" indent="-285750">
              <a:spcAft>
                <a:spcPct val="50000"/>
              </a:spcAft>
              <a:buClr>
                <a:schemeClr val="tx2"/>
              </a:buClr>
              <a:buSzPct val="150000"/>
              <a:buFont typeface="Wingdings" panose="05000000000000000000" pitchFamily="2" charset="2"/>
              <a:buChar char="ü"/>
              <a:defRPr sz="1100">
                <a:solidFill>
                  <a:schemeClr val="tx2"/>
                </a:solidFill>
                <a:latin typeface="+mn-lt"/>
              </a:defRPr>
            </a:lvl1pPr>
          </a:lstStyle>
          <a:p>
            <a:pPr eaLnBrk="1" hangingPunct="1">
              <a:buClr>
                <a:srgbClr val="1E1C77"/>
              </a:buClr>
            </a:pPr>
            <a:r>
              <a:rPr lang="en-US" dirty="0">
                <a:solidFill>
                  <a:srgbClr val="1E1C77"/>
                </a:solidFill>
                <a:ea typeface="ＭＳ Ｐゴシック" pitchFamily="-72" charset="-128"/>
                <a:cs typeface="Arial" pitchFamily="34" charset="0"/>
              </a:rPr>
              <a:t>Equipment Upgrades</a:t>
            </a:r>
          </a:p>
          <a:p>
            <a:pPr eaLnBrk="1" hangingPunct="1">
              <a:buClr>
                <a:srgbClr val="1E1C77"/>
              </a:buClr>
            </a:pPr>
            <a:r>
              <a:rPr lang="en-US" dirty="0">
                <a:solidFill>
                  <a:srgbClr val="1E1C77"/>
                </a:solidFill>
                <a:ea typeface="ＭＳ Ｐゴシック" pitchFamily="-72" charset="-128"/>
                <a:cs typeface="Arial" pitchFamily="34" charset="0"/>
              </a:rPr>
              <a:t>Redesign</a:t>
            </a:r>
          </a:p>
          <a:p>
            <a:pPr eaLnBrk="1" hangingPunct="1">
              <a:buClr>
                <a:srgbClr val="1E1C77"/>
              </a:buClr>
            </a:pPr>
            <a:r>
              <a:rPr lang="en-US" dirty="0">
                <a:solidFill>
                  <a:srgbClr val="1E1C77"/>
                </a:solidFill>
                <a:ea typeface="ＭＳ Ｐゴシック" pitchFamily="-72" charset="-128"/>
                <a:cs typeface="Arial" pitchFamily="34" charset="0"/>
              </a:rPr>
              <a:t>Replacement &amp; Retrofit</a:t>
            </a:r>
          </a:p>
        </p:txBody>
      </p:sp>
      <p:sp>
        <p:nvSpPr>
          <p:cNvPr id="10" name="TextBox 9"/>
          <p:cNvSpPr txBox="1"/>
          <p:nvPr/>
        </p:nvSpPr>
        <p:spPr>
          <a:xfrm>
            <a:off x="658936" y="2959115"/>
            <a:ext cx="2700300" cy="515526"/>
          </a:xfrm>
          <a:prstGeom prst="rect">
            <a:avLst/>
          </a:prstGeom>
          <a:noFill/>
        </p:spPr>
        <p:txBody>
          <a:bodyPr wrap="square" rtlCol="0">
            <a:spAutoFit/>
          </a:bodyPr>
          <a:lstStyle>
            <a:defPPr>
              <a:defRPr lang="en-GB"/>
            </a:defPPr>
            <a:lvl1pPr marL="285750" indent="-285750">
              <a:spcAft>
                <a:spcPct val="50000"/>
              </a:spcAft>
              <a:buClr>
                <a:schemeClr val="tx2"/>
              </a:buClr>
              <a:buSzPct val="150000"/>
              <a:buFont typeface="Wingdings" panose="05000000000000000000" pitchFamily="2" charset="2"/>
              <a:buChar char="ü"/>
              <a:defRPr sz="1100">
                <a:solidFill>
                  <a:schemeClr val="tx2"/>
                </a:solidFill>
                <a:latin typeface="+mn-lt"/>
              </a:defRPr>
            </a:lvl1pPr>
          </a:lstStyle>
          <a:p>
            <a:pPr eaLnBrk="1" hangingPunct="1">
              <a:buClr>
                <a:srgbClr val="1E1C77"/>
              </a:buClr>
            </a:pPr>
            <a:r>
              <a:rPr lang="en-US" dirty="0">
                <a:solidFill>
                  <a:srgbClr val="1E1C77"/>
                </a:solidFill>
                <a:ea typeface="ＭＳ Ｐゴシック" pitchFamily="-72" charset="-128"/>
                <a:cs typeface="Arial" pitchFamily="34" charset="0"/>
              </a:rPr>
              <a:t>Condition Audit</a:t>
            </a:r>
          </a:p>
          <a:p>
            <a:pPr eaLnBrk="1" hangingPunct="1">
              <a:buClr>
                <a:srgbClr val="1E1C77"/>
              </a:buClr>
            </a:pPr>
            <a:r>
              <a:rPr lang="en-US" dirty="0">
                <a:solidFill>
                  <a:srgbClr val="1E1C77"/>
                </a:solidFill>
                <a:ea typeface="ＭＳ Ｐゴシック" pitchFamily="-72" charset="-128"/>
                <a:cs typeface="Arial" pitchFamily="34" charset="0"/>
              </a:rPr>
              <a:t>Performance </a:t>
            </a:r>
            <a:r>
              <a:rPr lang="en-US" dirty="0" smtClean="0">
                <a:solidFill>
                  <a:srgbClr val="1E1C77"/>
                </a:solidFill>
                <a:ea typeface="ＭＳ Ｐゴシック" pitchFamily="-72" charset="-128"/>
                <a:cs typeface="Arial" pitchFamily="34" charset="0"/>
              </a:rPr>
              <a:t>Audit</a:t>
            </a:r>
            <a:endParaRPr lang="en-US" dirty="0">
              <a:solidFill>
                <a:srgbClr val="1E1C77"/>
              </a:solidFill>
              <a:ea typeface="ＭＳ Ｐゴシック" pitchFamily="-72" charset="-128"/>
              <a:cs typeface="Arial" pitchFamily="34" charset="0"/>
            </a:endParaRPr>
          </a:p>
        </p:txBody>
      </p:sp>
      <p:sp>
        <p:nvSpPr>
          <p:cNvPr id="11" name="TextBox 10"/>
          <p:cNvSpPr txBox="1"/>
          <p:nvPr/>
        </p:nvSpPr>
        <p:spPr>
          <a:xfrm>
            <a:off x="6329566" y="4395063"/>
            <a:ext cx="2700300" cy="1023357"/>
          </a:xfrm>
          <a:prstGeom prst="rect">
            <a:avLst/>
          </a:prstGeom>
          <a:noFill/>
        </p:spPr>
        <p:txBody>
          <a:bodyPr wrap="square" rtlCol="0">
            <a:spAutoFit/>
          </a:bodyPr>
          <a:lstStyle>
            <a:defPPr>
              <a:defRPr lang="en-GB"/>
            </a:defPPr>
            <a:lvl1pPr marL="285750" indent="-285750">
              <a:spcAft>
                <a:spcPct val="50000"/>
              </a:spcAft>
              <a:buClr>
                <a:schemeClr val="tx2"/>
              </a:buClr>
              <a:buSzPct val="150000"/>
              <a:buFont typeface="Wingdings" panose="05000000000000000000" pitchFamily="2" charset="2"/>
              <a:buChar char="ü"/>
              <a:defRPr sz="1100">
                <a:solidFill>
                  <a:schemeClr val="tx2"/>
                </a:solidFill>
                <a:latin typeface="+mn-lt"/>
              </a:defRPr>
            </a:lvl1pPr>
          </a:lstStyle>
          <a:p>
            <a:pPr eaLnBrk="1" hangingPunct="1">
              <a:buClr>
                <a:srgbClr val="1E1C77"/>
              </a:buClr>
            </a:pPr>
            <a:r>
              <a:rPr lang="en-US" dirty="0">
                <a:solidFill>
                  <a:srgbClr val="1E1C77"/>
                </a:solidFill>
                <a:ea typeface="ＭＳ Ｐゴシック" pitchFamily="-72" charset="-128"/>
                <a:cs typeface="Arial" pitchFamily="34" charset="0"/>
              </a:rPr>
              <a:t>Telephone </a:t>
            </a:r>
            <a:r>
              <a:rPr lang="en-US" dirty="0" smtClean="0">
                <a:solidFill>
                  <a:srgbClr val="1E1C77"/>
                </a:solidFill>
                <a:ea typeface="ＭＳ Ｐゴシック" pitchFamily="-72" charset="-128"/>
                <a:cs typeface="Arial" pitchFamily="34" charset="0"/>
              </a:rPr>
              <a:t>Support</a:t>
            </a:r>
          </a:p>
          <a:p>
            <a:pPr eaLnBrk="1" hangingPunct="1">
              <a:buClr>
                <a:srgbClr val="1E1C77"/>
              </a:buClr>
            </a:pPr>
            <a:r>
              <a:rPr lang="en-US" dirty="0" smtClean="0">
                <a:solidFill>
                  <a:srgbClr val="1E1C77"/>
                </a:solidFill>
                <a:ea typeface="ＭＳ Ｐゴシック" pitchFamily="-72" charset="-128"/>
                <a:cs typeface="Arial" pitchFamily="34" charset="0"/>
              </a:rPr>
              <a:t>Training</a:t>
            </a:r>
            <a:endParaRPr lang="en-US" dirty="0">
              <a:solidFill>
                <a:srgbClr val="FFFFFF">
                  <a:lumMod val="65000"/>
                </a:srgbClr>
              </a:solidFill>
              <a:ea typeface="ＭＳ Ｐゴシック" pitchFamily="-72" charset="-128"/>
              <a:cs typeface="Arial" pitchFamily="34" charset="0"/>
            </a:endParaRPr>
          </a:p>
          <a:p>
            <a:pPr eaLnBrk="1" hangingPunct="1">
              <a:buClr>
                <a:srgbClr val="1E1C77"/>
              </a:buClr>
            </a:pPr>
            <a:r>
              <a:rPr lang="en-US" dirty="0">
                <a:solidFill>
                  <a:srgbClr val="1E1C77"/>
                </a:solidFill>
                <a:ea typeface="ＭＳ Ｐゴシック" pitchFamily="-72" charset="-128"/>
                <a:cs typeface="Arial" pitchFamily="34" charset="0"/>
              </a:rPr>
              <a:t>Troubleshooting</a:t>
            </a:r>
          </a:p>
          <a:p>
            <a:pPr eaLnBrk="1" hangingPunct="1">
              <a:buClr>
                <a:srgbClr val="1E1C77"/>
              </a:buClr>
            </a:pPr>
            <a:r>
              <a:rPr lang="en-US" dirty="0">
                <a:solidFill>
                  <a:srgbClr val="1E1C77"/>
                </a:solidFill>
                <a:ea typeface="ＭＳ Ｐゴシック" pitchFamily="-72" charset="-128"/>
                <a:cs typeface="Arial" pitchFamily="34" charset="0"/>
              </a:rPr>
              <a:t>Technical Documentation</a:t>
            </a:r>
          </a:p>
        </p:txBody>
      </p:sp>
      <p:cxnSp>
        <p:nvCxnSpPr>
          <p:cNvPr id="12" name="Straight Connector 11"/>
          <p:cNvCxnSpPr/>
          <p:nvPr/>
        </p:nvCxnSpPr>
        <p:spPr bwMode="auto">
          <a:xfrm>
            <a:off x="658936" y="3776520"/>
            <a:ext cx="2633978" cy="0"/>
          </a:xfrm>
          <a:prstGeom prst="line">
            <a:avLst/>
          </a:prstGeom>
          <a:solidFill>
            <a:schemeClr val="accent1"/>
          </a:solidFill>
          <a:ln w="9525" cap="flat" cmpd="sng" algn="ctr">
            <a:solidFill>
              <a:srgbClr val="333399"/>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Straight Connector 13"/>
          <p:cNvCxnSpPr/>
          <p:nvPr/>
        </p:nvCxnSpPr>
        <p:spPr bwMode="auto">
          <a:xfrm>
            <a:off x="658936" y="2861702"/>
            <a:ext cx="0" cy="914818"/>
          </a:xfrm>
          <a:prstGeom prst="line">
            <a:avLst/>
          </a:prstGeom>
          <a:solidFill>
            <a:schemeClr val="accent1"/>
          </a:solidFill>
          <a:ln w="9525" cap="flat" cmpd="sng" algn="ctr">
            <a:solidFill>
              <a:srgbClr val="333399"/>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Straight Connector 14"/>
          <p:cNvCxnSpPr/>
          <p:nvPr/>
        </p:nvCxnSpPr>
        <p:spPr bwMode="auto">
          <a:xfrm>
            <a:off x="658936" y="4816816"/>
            <a:ext cx="3104430" cy="0"/>
          </a:xfrm>
          <a:prstGeom prst="line">
            <a:avLst/>
          </a:prstGeom>
          <a:solidFill>
            <a:schemeClr val="accent1"/>
          </a:solidFill>
          <a:ln w="9525" cap="flat" cmpd="sng" algn="ctr">
            <a:solidFill>
              <a:srgbClr val="333399"/>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Straight Connector 16"/>
          <p:cNvCxnSpPr/>
          <p:nvPr/>
        </p:nvCxnSpPr>
        <p:spPr bwMode="auto">
          <a:xfrm>
            <a:off x="658936" y="4816816"/>
            <a:ext cx="0" cy="914818"/>
          </a:xfrm>
          <a:prstGeom prst="line">
            <a:avLst/>
          </a:prstGeom>
          <a:solidFill>
            <a:schemeClr val="accent1"/>
          </a:solidFill>
          <a:ln w="9525" cap="flat" cmpd="sng" algn="ctr">
            <a:solidFill>
              <a:srgbClr val="333399"/>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Straight Connector 17"/>
          <p:cNvCxnSpPr/>
          <p:nvPr/>
        </p:nvCxnSpPr>
        <p:spPr bwMode="auto">
          <a:xfrm>
            <a:off x="6329566" y="1268760"/>
            <a:ext cx="0" cy="2453027"/>
          </a:xfrm>
          <a:prstGeom prst="line">
            <a:avLst/>
          </a:prstGeom>
          <a:solidFill>
            <a:schemeClr val="accent1"/>
          </a:solidFill>
          <a:ln w="9525" cap="flat" cmpd="sng" algn="ctr">
            <a:solidFill>
              <a:srgbClr val="333399"/>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Straight Connector 18"/>
          <p:cNvCxnSpPr/>
          <p:nvPr/>
        </p:nvCxnSpPr>
        <p:spPr bwMode="auto">
          <a:xfrm>
            <a:off x="5609486" y="3728556"/>
            <a:ext cx="720080" cy="1"/>
          </a:xfrm>
          <a:prstGeom prst="line">
            <a:avLst/>
          </a:prstGeom>
          <a:solidFill>
            <a:schemeClr val="accent1"/>
          </a:solidFill>
          <a:ln w="9525" cap="flat" cmpd="sng" algn="ctr">
            <a:solidFill>
              <a:srgbClr val="333399"/>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Straight Connector 19"/>
          <p:cNvCxnSpPr/>
          <p:nvPr/>
        </p:nvCxnSpPr>
        <p:spPr bwMode="auto">
          <a:xfrm>
            <a:off x="6329566" y="4301862"/>
            <a:ext cx="0" cy="1555885"/>
          </a:xfrm>
          <a:prstGeom prst="line">
            <a:avLst/>
          </a:prstGeom>
          <a:solidFill>
            <a:schemeClr val="accent1"/>
          </a:solidFill>
          <a:ln w="9525" cap="flat" cmpd="sng" algn="ctr">
            <a:solidFill>
              <a:srgbClr val="333399"/>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Straight Connector 20"/>
          <p:cNvCxnSpPr/>
          <p:nvPr/>
        </p:nvCxnSpPr>
        <p:spPr bwMode="auto">
          <a:xfrm flipH="1">
            <a:off x="2532484" y="1274271"/>
            <a:ext cx="1" cy="1082052"/>
          </a:xfrm>
          <a:prstGeom prst="line">
            <a:avLst/>
          </a:prstGeom>
          <a:solidFill>
            <a:schemeClr val="accent1"/>
          </a:solidFill>
          <a:ln w="9525" cap="flat" cmpd="sng" algn="ctr">
            <a:solidFill>
              <a:srgbClr val="333399"/>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Straight Connector 22"/>
          <p:cNvCxnSpPr/>
          <p:nvPr/>
        </p:nvCxnSpPr>
        <p:spPr bwMode="auto">
          <a:xfrm>
            <a:off x="2532485" y="2356323"/>
            <a:ext cx="1827480" cy="505379"/>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31" name="Straight Connector 30"/>
          <p:cNvCxnSpPr/>
          <p:nvPr/>
        </p:nvCxnSpPr>
        <p:spPr bwMode="auto">
          <a:xfrm flipH="1">
            <a:off x="5473148" y="4301862"/>
            <a:ext cx="856418" cy="514954"/>
          </a:xfrm>
          <a:prstGeom prst="line">
            <a:avLst/>
          </a:prstGeom>
          <a:solidFill>
            <a:schemeClr val="accent1"/>
          </a:solidFill>
          <a:ln w="9525" cap="flat" cmpd="sng" algn="ctr">
            <a:solidFill>
              <a:schemeClr val="bg1"/>
            </a:solidFill>
            <a:prstDash val="solid"/>
            <a:round/>
            <a:headEnd type="none" w="med" len="med"/>
            <a:tailEnd type="none" w="med" len="med"/>
          </a:ln>
          <a:effectLst/>
        </p:spPr>
      </p:cxnSp>
    </p:spTree>
    <p:extLst>
      <p:ext uri="{BB962C8B-B14F-4D97-AF65-F5344CB8AC3E}">
        <p14:creationId xmlns:p14="http://schemas.microsoft.com/office/powerpoint/2010/main" val="3729959724"/>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Alfa Laval on board</a:t>
            </a:r>
            <a:endParaRPr lang="en-IN" dirty="0"/>
          </a:p>
        </p:txBody>
      </p:sp>
      <p:pic>
        <p:nvPicPr>
          <p:cNvPr id="481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388" y="1143000"/>
            <a:ext cx="8042341" cy="48529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ight Arrow 5"/>
          <p:cNvSpPr/>
          <p:nvPr/>
        </p:nvSpPr>
        <p:spPr bwMode="auto">
          <a:xfrm>
            <a:off x="1333500" y="4267200"/>
            <a:ext cx="368300" cy="1270000"/>
          </a:xfrm>
          <a:prstGeom prst="rightArrow">
            <a:avLst/>
          </a:prstGeom>
          <a:solidFill>
            <a:srgbClr val="9A8689"/>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IN" dirty="0" smtClean="0">
              <a:latin typeface="+mn-lt"/>
            </a:endParaRPr>
          </a:p>
        </p:txBody>
      </p:sp>
    </p:spTree>
    <p:extLst>
      <p:ext uri="{BB962C8B-B14F-4D97-AF65-F5344CB8AC3E}">
        <p14:creationId xmlns:p14="http://schemas.microsoft.com/office/powerpoint/2010/main" val="993567103"/>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8130"/>
                                        </p:tgtEl>
                                        <p:attrNameLst>
                                          <p:attrName>style.visibility</p:attrName>
                                        </p:attrNameLst>
                                      </p:cBhvr>
                                      <p:to>
                                        <p:strVal val="visible"/>
                                      </p:to>
                                    </p:set>
                                    <p:animEffect transition="in" filter="circle(in)">
                                      <p:cBhvr>
                                        <p:cTn id="7" dur="2000"/>
                                        <p:tgtEl>
                                          <p:spTgt spid="4813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0"/>
          </p:nvPr>
        </p:nvSpPr>
        <p:spPr/>
        <p:txBody>
          <a:bodyPr/>
          <a:lstStyle/>
          <a:p>
            <a:r>
              <a:rPr lang="en-GB"/>
              <a:t>© Alfa Laval</a:t>
            </a:r>
          </a:p>
        </p:txBody>
      </p:sp>
      <p:sp>
        <p:nvSpPr>
          <p:cNvPr id="4" name="Slide Number Placeholder 4"/>
          <p:cNvSpPr>
            <a:spLocks noGrp="1"/>
          </p:cNvSpPr>
          <p:nvPr>
            <p:ph type="sldNum" sz="quarter" idx="11"/>
          </p:nvPr>
        </p:nvSpPr>
        <p:spPr/>
        <p:txBody>
          <a:bodyPr/>
          <a:lstStyle/>
          <a:p>
            <a:r>
              <a:rPr lang="en-GB"/>
              <a:t>Slide </a:t>
            </a:r>
            <a:fld id="{BCF26E51-076B-43D1-82E5-3907A91922E2}" type="slidenum">
              <a:rPr lang="en-GB"/>
              <a:pPr/>
              <a:t>18</a:t>
            </a:fld>
            <a:endParaRPr lang="en-GB"/>
          </a:p>
        </p:txBody>
      </p:sp>
      <p:pic>
        <p:nvPicPr>
          <p:cNvPr id="6" name="Picture 5" descr="PureDry_2.tif">
            <a:hlinkClick r:id="rId2" action="ppaction://hlinkfile"/>
          </p:cNvPr>
          <p:cNvPicPr>
            <a:picLocks noChangeAspect="1"/>
          </p:cNvPicPr>
          <p:nvPr/>
        </p:nvPicPr>
        <p:blipFill>
          <a:blip r:embed="rId3" cstate="print"/>
          <a:stretch>
            <a:fillRect/>
          </a:stretch>
        </p:blipFill>
        <p:spPr>
          <a:xfrm>
            <a:off x="1331640" y="864096"/>
            <a:ext cx="5993904" cy="5993904"/>
          </a:xfrm>
          <a:prstGeom prst="rect">
            <a:avLst/>
          </a:prstGeom>
        </p:spPr>
      </p:pic>
      <p:sp>
        <p:nvSpPr>
          <p:cNvPr id="5" name="Rectangle 2"/>
          <p:cNvSpPr>
            <a:spLocks noGrp="1" noChangeArrowheads="1"/>
          </p:cNvSpPr>
          <p:nvPr>
            <p:ph type="title"/>
          </p:nvPr>
        </p:nvSpPr>
        <p:spPr>
          <a:xfrm>
            <a:off x="0" y="381000"/>
            <a:ext cx="9144000" cy="839788"/>
          </a:xfrm>
        </p:spPr>
        <p:txBody>
          <a:bodyPr/>
          <a:lstStyle/>
          <a:p>
            <a:pPr algn="ctr"/>
            <a:r>
              <a:rPr lang="sv-SE" sz="3600" noProof="1" smtClean="0"/>
              <a:t>PureDry – A completely new concept</a:t>
            </a:r>
            <a:endParaRPr lang="en-GB" sz="3600" dirty="0"/>
          </a:p>
        </p:txBody>
      </p:sp>
    </p:spTree>
    <p:extLst>
      <p:ext uri="{BB962C8B-B14F-4D97-AF65-F5344CB8AC3E}">
        <p14:creationId xmlns:p14="http://schemas.microsoft.com/office/powerpoint/2010/main" val="14935755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381000"/>
            <a:ext cx="7354888" cy="839788"/>
          </a:xfrm>
        </p:spPr>
        <p:txBody>
          <a:bodyPr/>
          <a:lstStyle/>
          <a:p>
            <a:r>
              <a:rPr lang="sv-SE" dirty="0" err="1" smtClean="0"/>
              <a:t>PureDry-historical</a:t>
            </a:r>
            <a:r>
              <a:rPr lang="sv-SE" dirty="0" smtClean="0"/>
              <a:t> </a:t>
            </a:r>
            <a:r>
              <a:rPr lang="sv-SE" dirty="0" err="1" smtClean="0"/>
              <a:t>background</a:t>
            </a:r>
            <a:endParaRPr lang="sv-SE" dirty="0"/>
          </a:p>
        </p:txBody>
      </p:sp>
      <p:sp>
        <p:nvSpPr>
          <p:cNvPr id="4" name="Footer Placeholder 3"/>
          <p:cNvSpPr>
            <a:spLocks noGrp="1"/>
          </p:cNvSpPr>
          <p:nvPr>
            <p:ph type="ftr" sz="quarter" idx="10"/>
          </p:nvPr>
        </p:nvSpPr>
        <p:spPr/>
        <p:txBody>
          <a:bodyPr/>
          <a:lstStyle/>
          <a:p>
            <a:r>
              <a:rPr lang="en-GB" smtClean="0"/>
              <a:t>© Alfa Laval</a:t>
            </a:r>
            <a:endParaRPr lang="en-GB"/>
          </a:p>
        </p:txBody>
      </p:sp>
      <p:sp>
        <p:nvSpPr>
          <p:cNvPr id="5" name="Slide Number Placeholder 4"/>
          <p:cNvSpPr>
            <a:spLocks noGrp="1"/>
          </p:cNvSpPr>
          <p:nvPr>
            <p:ph type="sldNum" sz="quarter" idx="11"/>
          </p:nvPr>
        </p:nvSpPr>
        <p:spPr/>
        <p:txBody>
          <a:bodyPr/>
          <a:lstStyle/>
          <a:p>
            <a:r>
              <a:rPr lang="en-GB" smtClean="0"/>
              <a:t>Slide </a:t>
            </a:r>
            <a:fld id="{56186917-02C7-4C84-A6DB-E06070F020F2}" type="slidenum">
              <a:rPr lang="en-GB" smtClean="0"/>
              <a:pPr/>
              <a:t>19</a:t>
            </a:fld>
            <a:endParaRPr lang="en-GB"/>
          </a:p>
        </p:txBody>
      </p:sp>
      <p:pic>
        <p:nvPicPr>
          <p:cNvPr id="10" name="Picture 9" descr="MS Finlandia.JPG"/>
          <p:cNvPicPr>
            <a:picLocks noChangeAspect="1"/>
          </p:cNvPicPr>
          <p:nvPr/>
        </p:nvPicPr>
        <p:blipFill>
          <a:blip r:embed="rId3" cstate="print"/>
          <a:stretch>
            <a:fillRect/>
          </a:stretch>
        </p:blipFill>
        <p:spPr>
          <a:xfrm>
            <a:off x="1547664" y="1268760"/>
            <a:ext cx="6444716" cy="4296477"/>
          </a:xfrm>
          <a:prstGeom prst="rect">
            <a:avLst/>
          </a:prstGeom>
        </p:spPr>
      </p:pic>
    </p:spTree>
    <p:extLst>
      <p:ext uri="{BB962C8B-B14F-4D97-AF65-F5344CB8AC3E}">
        <p14:creationId xmlns:p14="http://schemas.microsoft.com/office/powerpoint/2010/main" val="42850440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0"/>
          <p:cNvSpPr>
            <a:spLocks noChangeArrowheads="1"/>
          </p:cNvSpPr>
          <p:nvPr/>
        </p:nvSpPr>
        <p:spPr bwMode="auto">
          <a:xfrm>
            <a:off x="0" y="1414463"/>
            <a:ext cx="9144000" cy="4124325"/>
          </a:xfrm>
          <a:prstGeom prst="rect">
            <a:avLst/>
          </a:prstGeom>
          <a:solidFill>
            <a:schemeClr val="tx1"/>
          </a:solidFill>
          <a:ln w="9525">
            <a:noFill/>
            <a:miter lim="800000"/>
            <a:headEnd/>
            <a:tailEnd/>
          </a:ln>
        </p:spPr>
        <p:txBody>
          <a:bodyPr wrap="none" anchor="ctr"/>
          <a:lstStyle/>
          <a:p>
            <a:endParaRPr lang="sv-SE" sz="2000">
              <a:solidFill>
                <a:srgbClr val="FFFFFF"/>
              </a:solidFill>
              <a:latin typeface="Times New Roman" pitchFamily="18" charset="0"/>
              <a:cs typeface="Arial" pitchFamily="34" charset="0"/>
            </a:endParaRPr>
          </a:p>
        </p:txBody>
      </p:sp>
      <p:sp>
        <p:nvSpPr>
          <p:cNvPr id="9219" name="Rectangle 4"/>
          <p:cNvSpPr>
            <a:spLocks noGrp="1" noChangeArrowheads="1"/>
          </p:cNvSpPr>
          <p:nvPr>
            <p:ph type="title"/>
          </p:nvPr>
        </p:nvSpPr>
        <p:spPr>
          <a:xfrm>
            <a:off x="1028700" y="2692400"/>
            <a:ext cx="3792682" cy="1950852"/>
          </a:xfrm>
        </p:spPr>
        <p:txBody>
          <a:bodyPr/>
          <a:lstStyle/>
          <a:p>
            <a:pPr>
              <a:lnSpc>
                <a:spcPct val="110000"/>
              </a:lnSpc>
            </a:pPr>
            <a:r>
              <a:rPr lang="en-GB" sz="2400" dirty="0" smtClean="0">
                <a:solidFill>
                  <a:srgbClr val="1E1C77"/>
                </a:solidFill>
              </a:rPr>
              <a:t>Alfa Laval is a leading </a:t>
            </a:r>
            <a:br>
              <a:rPr lang="en-GB" sz="2400" dirty="0" smtClean="0">
                <a:solidFill>
                  <a:srgbClr val="1E1C77"/>
                </a:solidFill>
              </a:rPr>
            </a:br>
            <a:r>
              <a:rPr lang="en-GB" sz="2400" dirty="0" smtClean="0">
                <a:solidFill>
                  <a:srgbClr val="1E1C77"/>
                </a:solidFill>
                <a:latin typeface="Arial" pitchFamily="34" charset="0"/>
                <a:cs typeface="Arial" pitchFamily="34" charset="0"/>
              </a:rPr>
              <a:t>global</a:t>
            </a:r>
            <a:r>
              <a:rPr lang="en-GB" sz="2400" dirty="0" smtClean="0">
                <a:solidFill>
                  <a:srgbClr val="1E1C77"/>
                </a:solidFill>
              </a:rPr>
              <a:t> provider of </a:t>
            </a:r>
            <a:br>
              <a:rPr lang="en-GB" sz="2400" dirty="0" smtClean="0">
                <a:solidFill>
                  <a:srgbClr val="1E1C77"/>
                </a:solidFill>
              </a:rPr>
            </a:br>
            <a:r>
              <a:rPr lang="en-GB" sz="2400" dirty="0" smtClean="0">
                <a:solidFill>
                  <a:srgbClr val="1E1C77"/>
                </a:solidFill>
                <a:latin typeface="+mn-lt"/>
              </a:rPr>
              <a:t>specialized</a:t>
            </a:r>
            <a:r>
              <a:rPr lang="en-GB" sz="2400" dirty="0" smtClean="0">
                <a:solidFill>
                  <a:srgbClr val="1E1C77"/>
                </a:solidFill>
              </a:rPr>
              <a:t> products and</a:t>
            </a:r>
            <a:br>
              <a:rPr lang="en-GB" sz="2400" dirty="0" smtClean="0">
                <a:solidFill>
                  <a:srgbClr val="1E1C77"/>
                </a:solidFill>
              </a:rPr>
            </a:br>
            <a:r>
              <a:rPr lang="en-GB" sz="2400" dirty="0" smtClean="0">
                <a:solidFill>
                  <a:srgbClr val="1E1C77"/>
                </a:solidFill>
              </a:rPr>
              <a:t>engineered solutions.</a:t>
            </a:r>
          </a:p>
        </p:txBody>
      </p:sp>
      <p:sp>
        <p:nvSpPr>
          <p:cNvPr id="9220" name="Rectangle 12"/>
          <p:cNvSpPr>
            <a:spLocks noChangeArrowheads="1"/>
          </p:cNvSpPr>
          <p:nvPr/>
        </p:nvSpPr>
        <p:spPr bwMode="auto">
          <a:xfrm>
            <a:off x="1028700" y="381000"/>
            <a:ext cx="7354888" cy="839788"/>
          </a:xfrm>
          <a:prstGeom prst="rect">
            <a:avLst/>
          </a:prstGeom>
          <a:noFill/>
          <a:ln w="9525">
            <a:noFill/>
            <a:miter lim="800000"/>
            <a:headEnd/>
            <a:tailEnd/>
          </a:ln>
        </p:spPr>
        <p:txBody>
          <a:bodyPr lIns="0" tIns="0" rIns="0" bIns="0"/>
          <a:lstStyle/>
          <a:p>
            <a:r>
              <a:rPr lang="en-GB" sz="4000" dirty="0">
                <a:solidFill>
                  <a:srgbClr val="FFCC33"/>
                </a:solidFill>
                <a:cs typeface="Arial" pitchFamily="34" charset="0"/>
              </a:rPr>
              <a:t>The company</a:t>
            </a:r>
          </a:p>
        </p:txBody>
      </p:sp>
      <p:pic>
        <p:nvPicPr>
          <p:cNvPr id="27655" name="Picture 7" descr="C:\Documents and Settings\selumhn\Local Settings\Temporary Internet Files\Content.IE5\3PD0KLRO\MP900438929[1].jpg"/>
          <p:cNvPicPr>
            <a:picLocks noChangeAspect="1" noChangeArrowheads="1"/>
          </p:cNvPicPr>
          <p:nvPr/>
        </p:nvPicPr>
        <p:blipFill>
          <a:blip r:embed="rId3" cstate="screen"/>
          <a:srcRect/>
          <a:stretch>
            <a:fillRect/>
          </a:stretch>
        </p:blipFill>
        <p:spPr bwMode="auto">
          <a:xfrm>
            <a:off x="5036170" y="1414463"/>
            <a:ext cx="4107830" cy="4125600"/>
          </a:xfrm>
          <a:prstGeom prst="rect">
            <a:avLst/>
          </a:prstGeom>
          <a:noFill/>
        </p:spPr>
      </p:pic>
    </p:spTree>
    <p:extLst>
      <p:ext uri="{BB962C8B-B14F-4D97-AF65-F5344CB8AC3E}">
        <p14:creationId xmlns:p14="http://schemas.microsoft.com/office/powerpoint/2010/main" val="2206520274"/>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0"/>
          </p:nvPr>
        </p:nvSpPr>
        <p:spPr/>
        <p:txBody>
          <a:bodyPr/>
          <a:lstStyle/>
          <a:p>
            <a:r>
              <a:rPr lang="en-GB"/>
              <a:t>© Alfa Laval</a:t>
            </a:r>
          </a:p>
        </p:txBody>
      </p:sp>
      <p:sp>
        <p:nvSpPr>
          <p:cNvPr id="4" name="Slide Number Placeholder 4"/>
          <p:cNvSpPr>
            <a:spLocks noGrp="1"/>
          </p:cNvSpPr>
          <p:nvPr>
            <p:ph type="sldNum" sz="quarter" idx="11"/>
          </p:nvPr>
        </p:nvSpPr>
        <p:spPr/>
        <p:txBody>
          <a:bodyPr/>
          <a:lstStyle/>
          <a:p>
            <a:r>
              <a:rPr lang="en-GB"/>
              <a:t>Slide </a:t>
            </a:r>
            <a:fld id="{BCF26E51-076B-43D1-82E5-3907A91922E2}" type="slidenum">
              <a:rPr lang="en-GB"/>
              <a:pPr/>
              <a:t>20</a:t>
            </a:fld>
            <a:endParaRPr lang="en-GB"/>
          </a:p>
        </p:txBody>
      </p:sp>
      <p:pic>
        <p:nvPicPr>
          <p:cNvPr id="5" name="Picture 4" descr="handseparator.jpg"/>
          <p:cNvPicPr>
            <a:picLocks noChangeAspect="1"/>
          </p:cNvPicPr>
          <p:nvPr/>
        </p:nvPicPr>
        <p:blipFill>
          <a:blip r:embed="rId2" cstate="print"/>
          <a:stretch>
            <a:fillRect/>
          </a:stretch>
        </p:blipFill>
        <p:spPr>
          <a:xfrm>
            <a:off x="4693018" y="332656"/>
            <a:ext cx="4055445" cy="5633382"/>
          </a:xfrm>
          <a:prstGeom prst="rect">
            <a:avLst/>
          </a:prstGeom>
        </p:spPr>
      </p:pic>
      <p:sp>
        <p:nvSpPr>
          <p:cNvPr id="7" name="Rectangle 6"/>
          <p:cNvSpPr/>
          <p:nvPr/>
        </p:nvSpPr>
        <p:spPr>
          <a:xfrm>
            <a:off x="467544" y="2420888"/>
            <a:ext cx="3312368" cy="1569660"/>
          </a:xfrm>
          <a:prstGeom prst="rect">
            <a:avLst/>
          </a:prstGeom>
        </p:spPr>
        <p:txBody>
          <a:bodyPr wrap="square">
            <a:spAutoFit/>
          </a:bodyPr>
          <a:lstStyle/>
          <a:p>
            <a:pPr lvl="0" algn="ctr"/>
            <a:r>
              <a:rPr lang="sv-SE" sz="9600" dirty="0" smtClean="0">
                <a:solidFill>
                  <a:schemeClr val="tx1">
                    <a:lumMod val="85000"/>
                    <a:lumOff val="15000"/>
                  </a:schemeClr>
                </a:solidFill>
              </a:rPr>
              <a:t>1887</a:t>
            </a:r>
            <a:endParaRPr lang="sv-SE" sz="9600" dirty="0">
              <a:solidFill>
                <a:schemeClr val="tx1">
                  <a:lumMod val="85000"/>
                  <a:lumOff val="15000"/>
                </a:schemeClr>
              </a:solidFill>
            </a:endParaRPr>
          </a:p>
        </p:txBody>
      </p:sp>
    </p:spTree>
    <p:extLst>
      <p:ext uri="{BB962C8B-B14F-4D97-AF65-F5344CB8AC3E}">
        <p14:creationId xmlns:p14="http://schemas.microsoft.com/office/powerpoint/2010/main" val="251391574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0"/>
          </p:nvPr>
        </p:nvSpPr>
        <p:spPr/>
        <p:txBody>
          <a:bodyPr/>
          <a:lstStyle/>
          <a:p>
            <a:r>
              <a:rPr lang="en-GB"/>
              <a:t>© Alfa Laval</a:t>
            </a:r>
          </a:p>
        </p:txBody>
      </p:sp>
      <p:sp>
        <p:nvSpPr>
          <p:cNvPr id="4" name="Slide Number Placeholder 4"/>
          <p:cNvSpPr>
            <a:spLocks noGrp="1"/>
          </p:cNvSpPr>
          <p:nvPr>
            <p:ph type="sldNum" sz="quarter" idx="11"/>
          </p:nvPr>
        </p:nvSpPr>
        <p:spPr/>
        <p:txBody>
          <a:bodyPr/>
          <a:lstStyle/>
          <a:p>
            <a:r>
              <a:rPr lang="en-GB"/>
              <a:t>Slide </a:t>
            </a:r>
            <a:fld id="{BCF26E51-076B-43D1-82E5-3907A91922E2}" type="slidenum">
              <a:rPr lang="en-GB"/>
              <a:pPr/>
              <a:t>21</a:t>
            </a:fld>
            <a:endParaRPr lang="en-GB"/>
          </a:p>
        </p:txBody>
      </p:sp>
      <p:sp>
        <p:nvSpPr>
          <p:cNvPr id="7" name="Rectangle 6"/>
          <p:cNvSpPr/>
          <p:nvPr/>
        </p:nvSpPr>
        <p:spPr>
          <a:xfrm>
            <a:off x="467544" y="2435404"/>
            <a:ext cx="3312368" cy="1569660"/>
          </a:xfrm>
          <a:prstGeom prst="rect">
            <a:avLst/>
          </a:prstGeom>
        </p:spPr>
        <p:txBody>
          <a:bodyPr wrap="square">
            <a:spAutoFit/>
          </a:bodyPr>
          <a:lstStyle/>
          <a:p>
            <a:pPr lvl="0" algn="ctr"/>
            <a:r>
              <a:rPr lang="sv-SE" sz="9600" dirty="0" smtClean="0">
                <a:solidFill>
                  <a:schemeClr val="tx1">
                    <a:lumMod val="85000"/>
                    <a:lumOff val="15000"/>
                  </a:schemeClr>
                </a:solidFill>
              </a:rPr>
              <a:t>1925</a:t>
            </a:r>
            <a:endParaRPr lang="sv-SE" sz="9600" dirty="0">
              <a:solidFill>
                <a:schemeClr val="tx1">
                  <a:lumMod val="85000"/>
                  <a:lumOff val="15000"/>
                </a:schemeClr>
              </a:solidFill>
            </a:endParaRPr>
          </a:p>
        </p:txBody>
      </p:sp>
      <p:pic>
        <p:nvPicPr>
          <p:cNvPr id="8" name="Picture 7" descr="Motorship4.JPG"/>
          <p:cNvPicPr>
            <a:picLocks noChangeAspect="1"/>
          </p:cNvPicPr>
          <p:nvPr/>
        </p:nvPicPr>
        <p:blipFill>
          <a:blip r:embed="rId2" cstate="print"/>
          <a:stretch>
            <a:fillRect/>
          </a:stretch>
        </p:blipFill>
        <p:spPr>
          <a:xfrm>
            <a:off x="4355976" y="116632"/>
            <a:ext cx="4528887" cy="5949280"/>
          </a:xfrm>
          <a:prstGeom prst="rect">
            <a:avLst/>
          </a:prstGeom>
        </p:spPr>
      </p:pic>
      <p:sp>
        <p:nvSpPr>
          <p:cNvPr id="6" name="Rectangle 5"/>
          <p:cNvSpPr/>
          <p:nvPr/>
        </p:nvSpPr>
        <p:spPr>
          <a:xfrm>
            <a:off x="4283968" y="6093296"/>
            <a:ext cx="4572000" cy="246221"/>
          </a:xfrm>
          <a:prstGeom prst="rect">
            <a:avLst/>
          </a:prstGeom>
        </p:spPr>
        <p:txBody>
          <a:bodyPr>
            <a:spAutoFit/>
          </a:bodyPr>
          <a:lstStyle/>
          <a:p>
            <a:r>
              <a:rPr lang="sv-SE" sz="1000" dirty="0" smtClean="0">
                <a:latin typeface="Arial" pitchFamily="34" charset="0"/>
                <a:cs typeface="Arial" pitchFamily="34" charset="0"/>
              </a:rPr>
              <a:t>The first FO centrifugal high speed disc type separator</a:t>
            </a:r>
          </a:p>
        </p:txBody>
      </p:sp>
    </p:spTree>
    <p:extLst>
      <p:ext uri="{BB962C8B-B14F-4D97-AF65-F5344CB8AC3E}">
        <p14:creationId xmlns:p14="http://schemas.microsoft.com/office/powerpoint/2010/main" val="234582723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0"/>
          </p:nvPr>
        </p:nvSpPr>
        <p:spPr/>
        <p:txBody>
          <a:bodyPr/>
          <a:lstStyle/>
          <a:p>
            <a:r>
              <a:rPr lang="en-GB"/>
              <a:t>© Alfa Laval</a:t>
            </a:r>
          </a:p>
        </p:txBody>
      </p:sp>
      <p:sp>
        <p:nvSpPr>
          <p:cNvPr id="4" name="Slide Number Placeholder 4"/>
          <p:cNvSpPr>
            <a:spLocks noGrp="1"/>
          </p:cNvSpPr>
          <p:nvPr>
            <p:ph type="sldNum" sz="quarter" idx="11"/>
          </p:nvPr>
        </p:nvSpPr>
        <p:spPr/>
        <p:txBody>
          <a:bodyPr/>
          <a:lstStyle/>
          <a:p>
            <a:r>
              <a:rPr lang="en-GB"/>
              <a:t>Slide </a:t>
            </a:r>
            <a:fld id="{BCF26E51-076B-43D1-82E5-3907A91922E2}" type="slidenum">
              <a:rPr lang="en-GB"/>
              <a:pPr/>
              <a:t>22</a:t>
            </a:fld>
            <a:endParaRPr lang="en-GB"/>
          </a:p>
        </p:txBody>
      </p:sp>
      <p:pic>
        <p:nvPicPr>
          <p:cNvPr id="5" name="Picture 4" descr="MAB.JPG"/>
          <p:cNvPicPr>
            <a:picLocks noChangeAspect="1"/>
          </p:cNvPicPr>
          <p:nvPr/>
        </p:nvPicPr>
        <p:blipFill>
          <a:blip r:embed="rId2" cstate="print">
            <a:lum bright="5000" contrast="4000"/>
          </a:blip>
          <a:srcRect t="17450"/>
          <a:stretch>
            <a:fillRect/>
          </a:stretch>
        </p:blipFill>
        <p:spPr>
          <a:xfrm>
            <a:off x="2483768" y="1196752"/>
            <a:ext cx="4131493" cy="4032448"/>
          </a:xfrm>
          <a:prstGeom prst="rect">
            <a:avLst/>
          </a:prstGeom>
        </p:spPr>
      </p:pic>
      <p:sp>
        <p:nvSpPr>
          <p:cNvPr id="6" name="Rectangle 59"/>
          <p:cNvSpPr>
            <a:spLocks noGrp="1" noChangeArrowheads="1"/>
          </p:cNvSpPr>
          <p:nvPr>
            <p:ph type="title"/>
          </p:nvPr>
        </p:nvSpPr>
        <p:spPr>
          <a:xfrm>
            <a:off x="107504" y="404664"/>
            <a:ext cx="9036496" cy="839787"/>
          </a:xfrm>
        </p:spPr>
        <p:txBody>
          <a:bodyPr/>
          <a:lstStyle/>
          <a:p>
            <a:r>
              <a:rPr lang="en-GB" sz="3200" dirty="0" smtClean="0"/>
              <a:t>              Solid Bowl – Manual cleaning</a:t>
            </a:r>
          </a:p>
        </p:txBody>
      </p:sp>
    </p:spTree>
    <p:extLst>
      <p:ext uri="{BB962C8B-B14F-4D97-AF65-F5344CB8AC3E}">
        <p14:creationId xmlns:p14="http://schemas.microsoft.com/office/powerpoint/2010/main" val="127873401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0"/>
          </p:nvPr>
        </p:nvSpPr>
        <p:spPr/>
        <p:txBody>
          <a:bodyPr/>
          <a:lstStyle/>
          <a:p>
            <a:r>
              <a:rPr lang="en-GB"/>
              <a:t>© Alfa Laval</a:t>
            </a:r>
          </a:p>
        </p:txBody>
      </p:sp>
      <p:sp>
        <p:nvSpPr>
          <p:cNvPr id="4" name="Slide Number Placeholder 4"/>
          <p:cNvSpPr>
            <a:spLocks noGrp="1"/>
          </p:cNvSpPr>
          <p:nvPr>
            <p:ph type="sldNum" sz="quarter" idx="11"/>
          </p:nvPr>
        </p:nvSpPr>
        <p:spPr/>
        <p:txBody>
          <a:bodyPr/>
          <a:lstStyle/>
          <a:p>
            <a:r>
              <a:rPr lang="en-GB"/>
              <a:t>Slide </a:t>
            </a:r>
            <a:fld id="{BCF26E51-076B-43D1-82E5-3907A91922E2}" type="slidenum">
              <a:rPr lang="en-GB"/>
              <a:pPr/>
              <a:t>23</a:t>
            </a:fld>
            <a:endParaRPr lang="en-GB"/>
          </a:p>
        </p:txBody>
      </p:sp>
      <p:sp>
        <p:nvSpPr>
          <p:cNvPr id="6" name="Rectangle 5"/>
          <p:cNvSpPr/>
          <p:nvPr/>
        </p:nvSpPr>
        <p:spPr>
          <a:xfrm>
            <a:off x="467544" y="2420888"/>
            <a:ext cx="3312368" cy="1569660"/>
          </a:xfrm>
          <a:prstGeom prst="rect">
            <a:avLst/>
          </a:prstGeom>
        </p:spPr>
        <p:txBody>
          <a:bodyPr wrap="square">
            <a:spAutoFit/>
          </a:bodyPr>
          <a:lstStyle/>
          <a:p>
            <a:pPr lvl="0" algn="ctr"/>
            <a:r>
              <a:rPr lang="sv-SE" sz="9600" dirty="0" smtClean="0">
                <a:solidFill>
                  <a:schemeClr val="tx1">
                    <a:lumMod val="85000"/>
                    <a:lumOff val="15000"/>
                  </a:schemeClr>
                </a:solidFill>
              </a:rPr>
              <a:t>1953</a:t>
            </a:r>
            <a:endParaRPr lang="sv-SE" sz="9600" dirty="0">
              <a:solidFill>
                <a:schemeClr val="tx1">
                  <a:lumMod val="85000"/>
                  <a:lumOff val="15000"/>
                </a:schemeClr>
              </a:solidFill>
            </a:endParaRPr>
          </a:p>
        </p:txBody>
      </p:sp>
      <p:pic>
        <p:nvPicPr>
          <p:cNvPr id="8" name="Picture 2" descr="http://www.kommandobryggan.se/brostrom/brobilder/svea_2.jpg"/>
          <p:cNvPicPr>
            <a:picLocks noChangeAspect="1" noChangeArrowheads="1"/>
          </p:cNvPicPr>
          <p:nvPr/>
        </p:nvPicPr>
        <p:blipFill>
          <a:blip r:embed="rId2" cstate="print"/>
          <a:srcRect/>
          <a:stretch>
            <a:fillRect/>
          </a:stretch>
        </p:blipFill>
        <p:spPr bwMode="auto">
          <a:xfrm>
            <a:off x="1115616" y="3933056"/>
            <a:ext cx="1705179" cy="1044423"/>
          </a:xfrm>
          <a:prstGeom prst="rect">
            <a:avLst/>
          </a:prstGeom>
          <a:noFill/>
        </p:spPr>
      </p:pic>
      <p:sp>
        <p:nvSpPr>
          <p:cNvPr id="9" name="Rectangle 8"/>
          <p:cNvSpPr/>
          <p:nvPr/>
        </p:nvSpPr>
        <p:spPr>
          <a:xfrm>
            <a:off x="1043608" y="5157192"/>
            <a:ext cx="4572000" cy="1015663"/>
          </a:xfrm>
          <a:prstGeom prst="rect">
            <a:avLst/>
          </a:prstGeom>
        </p:spPr>
        <p:txBody>
          <a:bodyPr>
            <a:spAutoFit/>
          </a:bodyPr>
          <a:lstStyle/>
          <a:p>
            <a:r>
              <a:rPr lang="sv-SE" dirty="0" smtClean="0">
                <a:latin typeface="+mn-lt"/>
              </a:rPr>
              <a:t>PX 2920 onboard M/S Svealand (Brostrom) – 1 st vsl with </a:t>
            </a:r>
          </a:p>
          <a:p>
            <a:r>
              <a:rPr lang="sv-SE" dirty="0" smtClean="0">
                <a:latin typeface="+mn-lt"/>
              </a:rPr>
              <a:t>selfcleaning separator</a:t>
            </a:r>
            <a:endParaRPr lang="sv-SE" dirty="0">
              <a:latin typeface="+mn-lt"/>
            </a:endParaRPr>
          </a:p>
        </p:txBody>
      </p:sp>
      <p:pic>
        <p:nvPicPr>
          <p:cNvPr id="10" name="Picture 9" descr="PX209  Cut.JPG"/>
          <p:cNvPicPr>
            <a:picLocks noChangeAspect="1"/>
          </p:cNvPicPr>
          <p:nvPr/>
        </p:nvPicPr>
        <p:blipFill>
          <a:blip r:embed="rId3" cstate="print"/>
          <a:stretch>
            <a:fillRect/>
          </a:stretch>
        </p:blipFill>
        <p:spPr>
          <a:xfrm>
            <a:off x="4932040" y="188640"/>
            <a:ext cx="3942184" cy="5913276"/>
          </a:xfrm>
          <a:prstGeom prst="rect">
            <a:avLst/>
          </a:prstGeom>
        </p:spPr>
      </p:pic>
      <p:sp>
        <p:nvSpPr>
          <p:cNvPr id="11" name="Right Arrow 10"/>
          <p:cNvSpPr/>
          <p:nvPr/>
        </p:nvSpPr>
        <p:spPr bwMode="auto">
          <a:xfrm flipH="1">
            <a:off x="5868144" y="2276872"/>
            <a:ext cx="288030" cy="360040"/>
          </a:xfrm>
          <a:prstGeom prst="rightArrow">
            <a:avLst>
              <a:gd name="adj1" fmla="val 50000"/>
              <a:gd name="adj2" fmla="val 50000"/>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2000" b="0" i="0" u="none" strike="noStrike" cap="none" normalizeH="0" baseline="0" smtClean="0">
              <a:ln>
                <a:noFill/>
              </a:ln>
              <a:solidFill>
                <a:schemeClr val="tx1"/>
              </a:solidFill>
              <a:effectLst/>
              <a:latin typeface="Times New Roman" charset="0"/>
            </a:endParaRPr>
          </a:p>
        </p:txBody>
      </p:sp>
      <p:pic>
        <p:nvPicPr>
          <p:cNvPr id="23554" name="Picture 2" descr="M/S SVEALAND "/>
          <p:cNvPicPr>
            <a:picLocks noChangeAspect="1" noChangeArrowheads="1"/>
          </p:cNvPicPr>
          <p:nvPr/>
        </p:nvPicPr>
        <p:blipFill>
          <a:blip r:embed="rId4" cstate="print"/>
          <a:srcRect/>
          <a:stretch>
            <a:fillRect/>
          </a:stretch>
        </p:blipFill>
        <p:spPr bwMode="auto">
          <a:xfrm>
            <a:off x="1115616" y="3914276"/>
            <a:ext cx="1872208" cy="1075620"/>
          </a:xfrm>
          <a:prstGeom prst="rect">
            <a:avLst/>
          </a:prstGeom>
          <a:noFill/>
        </p:spPr>
      </p:pic>
    </p:spTree>
    <p:extLst>
      <p:ext uri="{BB962C8B-B14F-4D97-AF65-F5344CB8AC3E}">
        <p14:creationId xmlns:p14="http://schemas.microsoft.com/office/powerpoint/2010/main" val="119497814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0"/>
          </p:nvPr>
        </p:nvSpPr>
        <p:spPr/>
        <p:txBody>
          <a:bodyPr/>
          <a:lstStyle/>
          <a:p>
            <a:r>
              <a:rPr lang="en-GB"/>
              <a:t>© Alfa Laval</a:t>
            </a:r>
          </a:p>
        </p:txBody>
      </p:sp>
      <p:sp>
        <p:nvSpPr>
          <p:cNvPr id="4" name="Slide Number Placeholder 4"/>
          <p:cNvSpPr>
            <a:spLocks noGrp="1"/>
          </p:cNvSpPr>
          <p:nvPr>
            <p:ph type="sldNum" sz="quarter" idx="11"/>
          </p:nvPr>
        </p:nvSpPr>
        <p:spPr/>
        <p:txBody>
          <a:bodyPr/>
          <a:lstStyle/>
          <a:p>
            <a:r>
              <a:rPr lang="en-GB"/>
              <a:t>Slide </a:t>
            </a:r>
            <a:fld id="{BCF26E51-076B-43D1-82E5-3907A91922E2}" type="slidenum">
              <a:rPr lang="en-GB"/>
              <a:pPr/>
              <a:t>24</a:t>
            </a:fld>
            <a:endParaRPr lang="en-GB"/>
          </a:p>
        </p:txBody>
      </p:sp>
      <p:pic>
        <p:nvPicPr>
          <p:cNvPr id="5" name="Picture 4" descr="MAB.JPG"/>
          <p:cNvPicPr>
            <a:picLocks noChangeAspect="1"/>
          </p:cNvPicPr>
          <p:nvPr/>
        </p:nvPicPr>
        <p:blipFill>
          <a:blip r:embed="rId2" cstate="print">
            <a:lum bright="5000" contrast="4000"/>
          </a:blip>
          <a:srcRect t="17450"/>
          <a:stretch>
            <a:fillRect/>
          </a:stretch>
        </p:blipFill>
        <p:spPr>
          <a:xfrm>
            <a:off x="755576" y="1196752"/>
            <a:ext cx="4131493" cy="4032448"/>
          </a:xfrm>
          <a:prstGeom prst="rect">
            <a:avLst/>
          </a:prstGeom>
        </p:spPr>
      </p:pic>
      <p:pic>
        <p:nvPicPr>
          <p:cNvPr id="8" name="Picture 7" descr="PX.JPG"/>
          <p:cNvPicPr>
            <a:picLocks noChangeAspect="1"/>
          </p:cNvPicPr>
          <p:nvPr/>
        </p:nvPicPr>
        <p:blipFill>
          <a:blip r:embed="rId3" cstate="print"/>
          <a:stretch>
            <a:fillRect/>
          </a:stretch>
        </p:blipFill>
        <p:spPr>
          <a:xfrm>
            <a:off x="5220072" y="1196752"/>
            <a:ext cx="3153141" cy="4032448"/>
          </a:xfrm>
          <a:prstGeom prst="rect">
            <a:avLst/>
          </a:prstGeom>
        </p:spPr>
      </p:pic>
      <p:sp>
        <p:nvSpPr>
          <p:cNvPr id="6" name="Rectangle 59"/>
          <p:cNvSpPr>
            <a:spLocks noGrp="1" noChangeArrowheads="1"/>
          </p:cNvSpPr>
          <p:nvPr>
            <p:ph type="title"/>
          </p:nvPr>
        </p:nvSpPr>
        <p:spPr>
          <a:xfrm>
            <a:off x="107504" y="404664"/>
            <a:ext cx="9036496" cy="839787"/>
          </a:xfrm>
        </p:spPr>
        <p:txBody>
          <a:bodyPr/>
          <a:lstStyle/>
          <a:p>
            <a:r>
              <a:rPr lang="en-GB" sz="3200" dirty="0" smtClean="0"/>
              <a:t>             Solid Bowl                Self-cleaning (PX) </a:t>
            </a:r>
          </a:p>
        </p:txBody>
      </p:sp>
    </p:spTree>
    <p:extLst>
      <p:ext uri="{BB962C8B-B14F-4D97-AF65-F5344CB8AC3E}">
        <p14:creationId xmlns:p14="http://schemas.microsoft.com/office/powerpoint/2010/main" val="267000035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0"/>
          </p:nvPr>
        </p:nvSpPr>
        <p:spPr/>
        <p:txBody>
          <a:bodyPr/>
          <a:lstStyle/>
          <a:p>
            <a:r>
              <a:rPr lang="en-GB" dirty="0"/>
              <a:t>© Alfa Laval</a:t>
            </a:r>
          </a:p>
        </p:txBody>
      </p:sp>
      <p:sp>
        <p:nvSpPr>
          <p:cNvPr id="4" name="Slide Number Placeholder 4"/>
          <p:cNvSpPr>
            <a:spLocks noGrp="1"/>
          </p:cNvSpPr>
          <p:nvPr>
            <p:ph type="sldNum" sz="quarter" idx="11"/>
          </p:nvPr>
        </p:nvSpPr>
        <p:spPr/>
        <p:txBody>
          <a:bodyPr/>
          <a:lstStyle/>
          <a:p>
            <a:r>
              <a:rPr lang="en-GB"/>
              <a:t>Slide </a:t>
            </a:r>
            <a:fld id="{BCF26E51-076B-43D1-82E5-3907A91922E2}" type="slidenum">
              <a:rPr lang="en-GB"/>
              <a:pPr/>
              <a:t>25</a:t>
            </a:fld>
            <a:endParaRPr lang="en-GB"/>
          </a:p>
        </p:txBody>
      </p:sp>
      <p:sp>
        <p:nvSpPr>
          <p:cNvPr id="6" name="Rectangle 5"/>
          <p:cNvSpPr/>
          <p:nvPr/>
        </p:nvSpPr>
        <p:spPr>
          <a:xfrm>
            <a:off x="-180528" y="2420888"/>
            <a:ext cx="3312368" cy="3046988"/>
          </a:xfrm>
          <a:prstGeom prst="rect">
            <a:avLst/>
          </a:prstGeom>
        </p:spPr>
        <p:txBody>
          <a:bodyPr wrap="square">
            <a:spAutoFit/>
          </a:bodyPr>
          <a:lstStyle/>
          <a:p>
            <a:pPr lvl="0" algn="ctr"/>
            <a:r>
              <a:rPr lang="sv-SE" sz="9600" dirty="0" smtClean="0">
                <a:solidFill>
                  <a:srgbClr val="FFFFFF"/>
                </a:solidFill>
              </a:rPr>
              <a:t>2012</a:t>
            </a:r>
          </a:p>
          <a:p>
            <a:pPr lvl="0" algn="ctr"/>
            <a:endParaRPr lang="sv-SE" sz="9600" dirty="0">
              <a:solidFill>
                <a:srgbClr val="FFFFFF"/>
              </a:solidFill>
            </a:endParaRPr>
          </a:p>
        </p:txBody>
      </p:sp>
      <p:pic>
        <p:nvPicPr>
          <p:cNvPr id="8" name="Picture 7" descr="IMG_1835.JPG"/>
          <p:cNvPicPr>
            <a:picLocks noChangeAspect="1"/>
          </p:cNvPicPr>
          <p:nvPr/>
        </p:nvPicPr>
        <p:blipFill>
          <a:blip r:embed="rId2" cstate="print"/>
          <a:stretch>
            <a:fillRect/>
          </a:stretch>
        </p:blipFill>
        <p:spPr>
          <a:xfrm>
            <a:off x="6858000" y="3883360"/>
            <a:ext cx="2130491" cy="1597868"/>
          </a:xfrm>
          <a:prstGeom prst="rect">
            <a:avLst/>
          </a:prstGeom>
        </p:spPr>
      </p:pic>
      <p:pic>
        <p:nvPicPr>
          <p:cNvPr id="9" name="Picture 8" descr="Symphony_.jpg"/>
          <p:cNvPicPr>
            <a:picLocks noChangeAspect="1"/>
          </p:cNvPicPr>
          <p:nvPr/>
        </p:nvPicPr>
        <p:blipFill>
          <a:blip r:embed="rId3" cstate="print"/>
          <a:stretch>
            <a:fillRect/>
          </a:stretch>
        </p:blipFill>
        <p:spPr>
          <a:xfrm>
            <a:off x="323528" y="1426850"/>
            <a:ext cx="6102672" cy="4090382"/>
          </a:xfrm>
          <a:prstGeom prst="rect">
            <a:avLst/>
          </a:prstGeom>
        </p:spPr>
      </p:pic>
      <p:sp>
        <p:nvSpPr>
          <p:cNvPr id="10" name="Rectangle 9"/>
          <p:cNvSpPr/>
          <p:nvPr/>
        </p:nvSpPr>
        <p:spPr>
          <a:xfrm>
            <a:off x="251520" y="5589240"/>
            <a:ext cx="2520280" cy="261610"/>
          </a:xfrm>
          <a:prstGeom prst="rect">
            <a:avLst/>
          </a:prstGeom>
        </p:spPr>
        <p:txBody>
          <a:bodyPr wrap="square">
            <a:spAutoFit/>
          </a:bodyPr>
          <a:lstStyle/>
          <a:p>
            <a:r>
              <a:rPr lang="sv-SE" sz="1100" dirty="0" smtClean="0">
                <a:latin typeface="Arial" pitchFamily="34" charset="0"/>
                <a:cs typeface="Arial" pitchFamily="34" charset="0"/>
              </a:rPr>
              <a:t>M/S Silja Symphony </a:t>
            </a:r>
            <a:endParaRPr lang="sv-SE" sz="1100" dirty="0"/>
          </a:p>
        </p:txBody>
      </p:sp>
      <p:sp>
        <p:nvSpPr>
          <p:cNvPr id="2" name="TextBox 1"/>
          <p:cNvSpPr txBox="1"/>
          <p:nvPr/>
        </p:nvSpPr>
        <p:spPr>
          <a:xfrm>
            <a:off x="683568" y="38100"/>
            <a:ext cx="2448272" cy="1323439"/>
          </a:xfrm>
          <a:prstGeom prst="rect">
            <a:avLst/>
          </a:prstGeom>
          <a:noFill/>
        </p:spPr>
        <p:txBody>
          <a:bodyPr wrap="square" rtlCol="0">
            <a:spAutoFit/>
          </a:bodyPr>
          <a:lstStyle/>
          <a:p>
            <a:r>
              <a:rPr lang="en-US" sz="8000" dirty="0" smtClean="0"/>
              <a:t>2012</a:t>
            </a:r>
            <a:endParaRPr lang="en-IN" sz="8000" dirty="0"/>
          </a:p>
        </p:txBody>
      </p:sp>
    </p:spTree>
    <p:extLst>
      <p:ext uri="{BB962C8B-B14F-4D97-AF65-F5344CB8AC3E}">
        <p14:creationId xmlns:p14="http://schemas.microsoft.com/office/powerpoint/2010/main" val="224931503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036496" cy="839788"/>
          </a:xfrm>
        </p:spPr>
        <p:txBody>
          <a:bodyPr/>
          <a:lstStyle/>
          <a:p>
            <a:pPr algn="ctr"/>
            <a:r>
              <a:rPr lang="en-US" sz="3200" dirty="0" smtClean="0"/>
              <a:t>Up to 2 % of HFO is lost – The Sources </a:t>
            </a:r>
            <a:endParaRPr lang="en-US" sz="3200" dirty="0"/>
          </a:p>
        </p:txBody>
      </p:sp>
      <p:sp>
        <p:nvSpPr>
          <p:cNvPr id="4" name="Footer Placeholder 3"/>
          <p:cNvSpPr>
            <a:spLocks noGrp="1"/>
          </p:cNvSpPr>
          <p:nvPr>
            <p:ph type="ftr" sz="quarter" idx="10"/>
          </p:nvPr>
        </p:nvSpPr>
        <p:spPr/>
        <p:txBody>
          <a:bodyPr/>
          <a:lstStyle/>
          <a:p>
            <a:pPr>
              <a:defRPr/>
            </a:pPr>
            <a:r>
              <a:rPr lang="sv-SE" smtClean="0">
                <a:solidFill>
                  <a:srgbClr val="FFFFFF"/>
                </a:solidFill>
              </a:rPr>
              <a:t>© Alfa Laval</a:t>
            </a:r>
            <a:endParaRPr lang="sv-SE">
              <a:solidFill>
                <a:srgbClr val="FFFFFF"/>
              </a:solidFill>
            </a:endParaRPr>
          </a:p>
        </p:txBody>
      </p:sp>
      <p:sp>
        <p:nvSpPr>
          <p:cNvPr id="5" name="Slide Number Placeholder 4"/>
          <p:cNvSpPr>
            <a:spLocks noGrp="1"/>
          </p:cNvSpPr>
          <p:nvPr>
            <p:ph type="sldNum" sz="quarter" idx="11"/>
          </p:nvPr>
        </p:nvSpPr>
        <p:spPr/>
        <p:txBody>
          <a:bodyPr/>
          <a:lstStyle/>
          <a:p>
            <a:pPr>
              <a:defRPr/>
            </a:pPr>
            <a:r>
              <a:rPr lang="sv-SE" smtClean="0">
                <a:solidFill>
                  <a:srgbClr val="FFFFFF"/>
                </a:solidFill>
              </a:rPr>
              <a:t>Slide </a:t>
            </a:r>
            <a:fld id="{EBE97CBF-E157-46B5-B54E-6D30321ECA51}" type="slidenum">
              <a:rPr lang="sv-SE" smtClean="0">
                <a:solidFill>
                  <a:srgbClr val="FFFFFF"/>
                </a:solidFill>
              </a:rPr>
              <a:pPr>
                <a:defRPr/>
              </a:pPr>
              <a:t>26</a:t>
            </a:fld>
            <a:endParaRPr lang="sv-SE">
              <a:solidFill>
                <a:srgbClr val="FFFFFF"/>
              </a:solidFill>
            </a:endParaRPr>
          </a:p>
        </p:txBody>
      </p:sp>
      <p:sp>
        <p:nvSpPr>
          <p:cNvPr id="3" name="TextBox 2"/>
          <p:cNvSpPr txBox="1"/>
          <p:nvPr/>
        </p:nvSpPr>
        <p:spPr>
          <a:xfrm>
            <a:off x="5559393" y="1312662"/>
            <a:ext cx="2962307" cy="4401205"/>
          </a:xfrm>
          <a:prstGeom prst="rect">
            <a:avLst/>
          </a:prstGeom>
          <a:noFill/>
        </p:spPr>
        <p:txBody>
          <a:bodyPr wrap="square" rtlCol="0">
            <a:spAutoFit/>
          </a:bodyPr>
          <a:lstStyle/>
          <a:p>
            <a:pPr marL="171450" indent="-171450">
              <a:buFont typeface="Arial" panose="020B0604020202020204" pitchFamily="34" charset="0"/>
              <a:buChar char="•"/>
            </a:pPr>
            <a:r>
              <a:rPr lang="en-IN" sz="2000" dirty="0"/>
              <a:t>Automatic back flushing fuel oil filters.</a:t>
            </a:r>
          </a:p>
          <a:p>
            <a:pPr marL="171450" indent="-171450">
              <a:buFont typeface="Arial" panose="020B0604020202020204" pitchFamily="34" charset="0"/>
              <a:buChar char="•"/>
            </a:pPr>
            <a:r>
              <a:rPr lang="en-IN" sz="2000" dirty="0" smtClean="0"/>
              <a:t>Fuel </a:t>
            </a:r>
            <a:r>
              <a:rPr lang="en-IN" sz="2000" dirty="0"/>
              <a:t>settling and service tank drains, tank coamings and cofferdams.</a:t>
            </a:r>
          </a:p>
          <a:p>
            <a:pPr marL="171450" indent="-171450">
              <a:buFont typeface="Arial" panose="020B0604020202020204" pitchFamily="34" charset="0"/>
              <a:buChar char="•"/>
            </a:pPr>
            <a:r>
              <a:rPr lang="en-IN" sz="2000" dirty="0" smtClean="0"/>
              <a:t>Fuel </a:t>
            </a:r>
            <a:r>
              <a:rPr lang="en-IN" sz="2000" dirty="0"/>
              <a:t>injection pumps.</a:t>
            </a:r>
          </a:p>
          <a:p>
            <a:pPr marL="171450" indent="-171450">
              <a:buFont typeface="Arial" panose="020B0604020202020204" pitchFamily="34" charset="0"/>
              <a:buChar char="•"/>
            </a:pPr>
            <a:r>
              <a:rPr lang="en-IN" sz="2000" dirty="0" smtClean="0"/>
              <a:t>Boiler </a:t>
            </a:r>
            <a:r>
              <a:rPr lang="en-IN" sz="2000" dirty="0"/>
              <a:t>burner leakages.</a:t>
            </a:r>
          </a:p>
          <a:p>
            <a:pPr marL="171450" indent="-171450">
              <a:buFont typeface="Arial" panose="020B0604020202020204" pitchFamily="34" charset="0"/>
              <a:buChar char="•"/>
            </a:pPr>
            <a:r>
              <a:rPr lang="en-IN" sz="2000" dirty="0" smtClean="0"/>
              <a:t>Drip </a:t>
            </a:r>
            <a:r>
              <a:rPr lang="en-IN" sz="2000" dirty="0"/>
              <a:t>trays under fuel transfer </a:t>
            </a:r>
            <a:r>
              <a:rPr lang="en-IN" sz="2000" dirty="0" smtClean="0"/>
              <a:t>umps</a:t>
            </a:r>
            <a:r>
              <a:rPr lang="en-IN" sz="2000" dirty="0"/>
              <a:t>, etc.</a:t>
            </a:r>
          </a:p>
          <a:p>
            <a:pPr marL="171450" indent="-171450">
              <a:buFont typeface="Arial" panose="020B0604020202020204" pitchFamily="34" charset="0"/>
              <a:buChar char="•"/>
            </a:pPr>
            <a:r>
              <a:rPr lang="en-IN" sz="2000" dirty="0" smtClean="0"/>
              <a:t>Pipe </a:t>
            </a:r>
            <a:r>
              <a:rPr lang="en-IN" sz="2000" dirty="0"/>
              <a:t>leakages.</a:t>
            </a:r>
          </a:p>
          <a:p>
            <a:pPr marL="171450" indent="-171450">
              <a:buFont typeface="Arial" panose="020B0604020202020204" pitchFamily="34" charset="0"/>
              <a:buChar char="•"/>
            </a:pPr>
            <a:r>
              <a:rPr lang="en-IN" sz="2000" dirty="0" smtClean="0"/>
              <a:t>Fuel </a:t>
            </a:r>
            <a:r>
              <a:rPr lang="en-IN" sz="2000" dirty="0"/>
              <a:t>spill incidents.</a:t>
            </a:r>
          </a:p>
          <a:p>
            <a:pPr marL="171450" indent="-171450">
              <a:buFont typeface="Arial" panose="020B0604020202020204" pitchFamily="34" charset="0"/>
              <a:buChar char="•"/>
            </a:pPr>
            <a:r>
              <a:rPr lang="en-IN" sz="2000" dirty="0" smtClean="0"/>
              <a:t>Fuel </a:t>
            </a:r>
            <a:r>
              <a:rPr lang="en-IN" sz="2000" dirty="0"/>
              <a:t>oil purifiers.</a:t>
            </a:r>
          </a:p>
        </p:txBody>
      </p:sp>
      <p:pic>
        <p:nvPicPr>
          <p:cNvPr id="4301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8108" y="1012045"/>
            <a:ext cx="1830703" cy="25656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301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80373" y="1012046"/>
            <a:ext cx="1777842" cy="26011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301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8108" y="3852909"/>
            <a:ext cx="1830703" cy="25656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301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16342" y="3861599"/>
            <a:ext cx="1741873" cy="25569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672550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3010"/>
                                        </p:tgtEl>
                                        <p:attrNameLst>
                                          <p:attrName>style.visibility</p:attrName>
                                        </p:attrNameLst>
                                      </p:cBhvr>
                                      <p:to>
                                        <p:strVal val="visible"/>
                                      </p:to>
                                    </p:set>
                                    <p:animEffect transition="in" filter="circle(in)">
                                      <p:cBhvr>
                                        <p:cTn id="7" dur="2000"/>
                                        <p:tgtEl>
                                          <p:spTgt spid="4301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43011"/>
                                        </p:tgtEl>
                                        <p:attrNameLst>
                                          <p:attrName>style.visibility</p:attrName>
                                        </p:attrNameLst>
                                      </p:cBhvr>
                                      <p:to>
                                        <p:strVal val="visible"/>
                                      </p:to>
                                    </p:set>
                                    <p:animEffect transition="in" filter="circle(in)">
                                      <p:cBhvr>
                                        <p:cTn id="12" dur="2000"/>
                                        <p:tgtEl>
                                          <p:spTgt spid="43011"/>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43012"/>
                                        </p:tgtEl>
                                        <p:attrNameLst>
                                          <p:attrName>style.visibility</p:attrName>
                                        </p:attrNameLst>
                                      </p:cBhvr>
                                      <p:to>
                                        <p:strVal val="visible"/>
                                      </p:to>
                                    </p:set>
                                    <p:animEffect transition="in" filter="circle(in)">
                                      <p:cBhvr>
                                        <p:cTn id="17" dur="2000"/>
                                        <p:tgtEl>
                                          <p:spTgt spid="43012"/>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43013"/>
                                        </p:tgtEl>
                                        <p:attrNameLst>
                                          <p:attrName>style.visibility</p:attrName>
                                        </p:attrNameLst>
                                      </p:cBhvr>
                                      <p:to>
                                        <p:strVal val="visible"/>
                                      </p:to>
                                    </p:set>
                                    <p:animEffect transition="in" filter="circle(in)">
                                      <p:cBhvr>
                                        <p:cTn id="22" dur="2000"/>
                                        <p:tgtEl>
                                          <p:spTgt spid="43013"/>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fade">
                                      <p:cBhvr>
                                        <p:cTn id="27" dur="1000"/>
                                        <p:tgtEl>
                                          <p:spTgt spid="3">
                                            <p:txEl>
                                              <p:pRg st="0" end="0"/>
                                            </p:txEl>
                                          </p:spTgt>
                                        </p:tgtEl>
                                      </p:cBhvr>
                                    </p:animEffect>
                                    <p:anim calcmode="lin" valueType="num">
                                      <p:cBhvr>
                                        <p:cTn id="2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1" end="1"/>
                                            </p:txEl>
                                          </p:spTgt>
                                        </p:tgtEl>
                                        <p:attrNameLst>
                                          <p:attrName>style.visibility</p:attrName>
                                        </p:attrNameLst>
                                      </p:cBhvr>
                                      <p:to>
                                        <p:strVal val="visible"/>
                                      </p:to>
                                    </p:set>
                                    <p:animEffect transition="in" filter="fade">
                                      <p:cBhvr>
                                        <p:cTn id="32" dur="1000"/>
                                        <p:tgtEl>
                                          <p:spTgt spid="3">
                                            <p:txEl>
                                              <p:pRg st="1" end="1"/>
                                            </p:txEl>
                                          </p:spTgt>
                                        </p:tgtEl>
                                      </p:cBhvr>
                                    </p:animEffect>
                                    <p:anim calcmode="lin" valueType="num">
                                      <p:cBhvr>
                                        <p:cTn id="3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2" end="2"/>
                                            </p:txEl>
                                          </p:spTgt>
                                        </p:tgtEl>
                                        <p:attrNameLst>
                                          <p:attrName>style.visibility</p:attrName>
                                        </p:attrNameLst>
                                      </p:cBhvr>
                                      <p:to>
                                        <p:strVal val="visible"/>
                                      </p:to>
                                    </p:set>
                                    <p:animEffect transition="in" filter="fade">
                                      <p:cBhvr>
                                        <p:cTn id="37" dur="1000"/>
                                        <p:tgtEl>
                                          <p:spTgt spid="3">
                                            <p:txEl>
                                              <p:pRg st="2" end="2"/>
                                            </p:txEl>
                                          </p:spTgt>
                                        </p:tgtEl>
                                      </p:cBhvr>
                                    </p:animEffect>
                                    <p:anim calcmode="lin" valueType="num">
                                      <p:cBhvr>
                                        <p:cTn id="3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
                                            <p:txEl>
                                              <p:pRg st="3" end="3"/>
                                            </p:txEl>
                                          </p:spTgt>
                                        </p:tgtEl>
                                        <p:attrNameLst>
                                          <p:attrName>style.visibility</p:attrName>
                                        </p:attrNameLst>
                                      </p:cBhvr>
                                      <p:to>
                                        <p:strVal val="visible"/>
                                      </p:to>
                                    </p:set>
                                    <p:animEffect transition="in" filter="fade">
                                      <p:cBhvr>
                                        <p:cTn id="42" dur="1000"/>
                                        <p:tgtEl>
                                          <p:spTgt spid="3">
                                            <p:txEl>
                                              <p:pRg st="3" end="3"/>
                                            </p:txEl>
                                          </p:spTgt>
                                        </p:tgtEl>
                                      </p:cBhvr>
                                    </p:animEffect>
                                    <p:anim calcmode="lin" valueType="num">
                                      <p:cBhvr>
                                        <p:cTn id="4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Effect transition="in" filter="fade">
                                      <p:cBhvr>
                                        <p:cTn id="47" dur="1000"/>
                                        <p:tgtEl>
                                          <p:spTgt spid="3">
                                            <p:txEl>
                                              <p:pRg st="4" end="4"/>
                                            </p:txEl>
                                          </p:spTgt>
                                        </p:tgtEl>
                                      </p:cBhvr>
                                    </p:animEffect>
                                    <p:anim calcmode="lin" valueType="num">
                                      <p:cBhvr>
                                        <p:cTn id="4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3">
                                            <p:txEl>
                                              <p:pRg st="5" end="5"/>
                                            </p:txEl>
                                          </p:spTgt>
                                        </p:tgtEl>
                                        <p:attrNameLst>
                                          <p:attrName>style.visibility</p:attrName>
                                        </p:attrNameLst>
                                      </p:cBhvr>
                                      <p:to>
                                        <p:strVal val="visible"/>
                                      </p:to>
                                    </p:set>
                                    <p:animEffect transition="in" filter="fade">
                                      <p:cBhvr>
                                        <p:cTn id="52" dur="1000"/>
                                        <p:tgtEl>
                                          <p:spTgt spid="3">
                                            <p:txEl>
                                              <p:pRg st="5" end="5"/>
                                            </p:txEl>
                                          </p:spTgt>
                                        </p:tgtEl>
                                      </p:cBhvr>
                                    </p:animEffect>
                                    <p:anim calcmode="lin" valueType="num">
                                      <p:cBhvr>
                                        <p:cTn id="5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3">
                                            <p:txEl>
                                              <p:pRg st="6" end="6"/>
                                            </p:txEl>
                                          </p:spTgt>
                                        </p:tgtEl>
                                        <p:attrNameLst>
                                          <p:attrName>style.visibility</p:attrName>
                                        </p:attrNameLst>
                                      </p:cBhvr>
                                      <p:to>
                                        <p:strVal val="visible"/>
                                      </p:to>
                                    </p:set>
                                    <p:animEffect transition="in" filter="fade">
                                      <p:cBhvr>
                                        <p:cTn id="57" dur="1000"/>
                                        <p:tgtEl>
                                          <p:spTgt spid="3">
                                            <p:txEl>
                                              <p:pRg st="6" end="6"/>
                                            </p:txEl>
                                          </p:spTgt>
                                        </p:tgtEl>
                                      </p:cBhvr>
                                    </p:animEffect>
                                    <p:anim calcmode="lin" valueType="num">
                                      <p:cBhvr>
                                        <p:cTn id="5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9" dur="1000" fill="hold"/>
                                        <p:tgtEl>
                                          <p:spTgt spid="3">
                                            <p:txEl>
                                              <p:pRg st="6" end="6"/>
                                            </p:txEl>
                                          </p:spTgt>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3">
                                            <p:txEl>
                                              <p:pRg st="7" end="7"/>
                                            </p:txEl>
                                          </p:spTgt>
                                        </p:tgtEl>
                                        <p:attrNameLst>
                                          <p:attrName>style.visibility</p:attrName>
                                        </p:attrNameLst>
                                      </p:cBhvr>
                                      <p:to>
                                        <p:strVal val="visible"/>
                                      </p:to>
                                    </p:set>
                                    <p:animEffect transition="in" filter="fade">
                                      <p:cBhvr>
                                        <p:cTn id="62" dur="1000"/>
                                        <p:tgtEl>
                                          <p:spTgt spid="3">
                                            <p:txEl>
                                              <p:pRg st="7" end="7"/>
                                            </p:txEl>
                                          </p:spTgt>
                                        </p:tgtEl>
                                      </p:cBhvr>
                                    </p:animEffect>
                                    <p:anim calcmode="lin" valueType="num">
                                      <p:cBhvr>
                                        <p:cTn id="6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smtClean="0"/>
              <a:t>© Alfa Laval</a:t>
            </a:r>
            <a:endParaRPr lang="en-US"/>
          </a:p>
        </p:txBody>
      </p:sp>
      <p:sp>
        <p:nvSpPr>
          <p:cNvPr id="4" name="TextBox 3"/>
          <p:cNvSpPr txBox="1"/>
          <p:nvPr/>
        </p:nvSpPr>
        <p:spPr>
          <a:xfrm>
            <a:off x="419100" y="215900"/>
            <a:ext cx="8369300" cy="461665"/>
          </a:xfrm>
          <a:prstGeom prst="rect">
            <a:avLst/>
          </a:prstGeom>
          <a:noFill/>
        </p:spPr>
        <p:txBody>
          <a:bodyPr wrap="square" rtlCol="0">
            <a:spAutoFit/>
          </a:bodyPr>
          <a:lstStyle/>
          <a:p>
            <a:r>
              <a:rPr lang="en-US" b="1" dirty="0" smtClean="0"/>
              <a:t>Why install a </a:t>
            </a:r>
            <a:r>
              <a:rPr lang="en-US" b="1" dirty="0" err="1" smtClean="0"/>
              <a:t>PureDry</a:t>
            </a:r>
            <a:endParaRPr lang="en-IN" dirty="0"/>
          </a:p>
        </p:txBody>
      </p:sp>
      <p:sp>
        <p:nvSpPr>
          <p:cNvPr id="5" name="Rectangle 4"/>
          <p:cNvSpPr/>
          <p:nvPr/>
        </p:nvSpPr>
        <p:spPr>
          <a:xfrm>
            <a:off x="514905" y="781562"/>
            <a:ext cx="8273495" cy="2554545"/>
          </a:xfrm>
          <a:prstGeom prst="rect">
            <a:avLst/>
          </a:prstGeom>
        </p:spPr>
        <p:txBody>
          <a:bodyPr wrap="square">
            <a:spAutoFit/>
          </a:bodyPr>
          <a:lstStyle/>
          <a:p>
            <a:pPr algn="just"/>
            <a:r>
              <a:rPr lang="en-US" sz="2000" b="1" u="sng" dirty="0" smtClean="0"/>
              <a:t>Economic Benefits :</a:t>
            </a:r>
            <a:endParaRPr lang="en-IN" sz="2000" b="1" u="sng" dirty="0" smtClean="0"/>
          </a:p>
          <a:p>
            <a:pPr algn="just"/>
            <a:r>
              <a:rPr lang="en-IN" sz="2000" dirty="0" smtClean="0"/>
              <a:t>Recover </a:t>
            </a:r>
            <a:r>
              <a:rPr lang="en-IN" sz="2000" dirty="0"/>
              <a:t>on average up to 2% of the bunkered </a:t>
            </a:r>
            <a:r>
              <a:rPr lang="en-IN" sz="2000" dirty="0" smtClean="0"/>
              <a:t>fuel.</a:t>
            </a:r>
          </a:p>
          <a:p>
            <a:pPr algn="just"/>
            <a:endParaRPr lang="en-US" sz="2000" dirty="0"/>
          </a:p>
          <a:p>
            <a:pPr algn="just"/>
            <a:r>
              <a:rPr lang="en-IN" sz="2000" b="1" u="sng" dirty="0" smtClean="0"/>
              <a:t>Factors </a:t>
            </a:r>
            <a:r>
              <a:rPr lang="en-IN" sz="2000" b="1" u="sng" dirty="0"/>
              <a:t>determining the profitability of a </a:t>
            </a:r>
            <a:r>
              <a:rPr lang="en-IN" sz="2000" b="1" u="sng" dirty="0" err="1"/>
              <a:t>PureDry</a:t>
            </a:r>
            <a:r>
              <a:rPr lang="en-IN" sz="2000" b="1" u="sng" dirty="0"/>
              <a:t> </a:t>
            </a:r>
            <a:r>
              <a:rPr lang="en-IN" sz="2000" b="1" u="sng" dirty="0" smtClean="0"/>
              <a:t>installation : </a:t>
            </a:r>
          </a:p>
          <a:p>
            <a:pPr marL="342900" indent="-342900" algn="just">
              <a:buFont typeface="Arial" panose="020B0604020202020204" pitchFamily="34" charset="0"/>
              <a:buChar char="•"/>
            </a:pPr>
            <a:r>
              <a:rPr lang="en-IN" sz="2000" dirty="0" smtClean="0"/>
              <a:t>Fuel </a:t>
            </a:r>
            <a:r>
              <a:rPr lang="en-IN" sz="2000" dirty="0"/>
              <a:t>consumption of the </a:t>
            </a:r>
            <a:r>
              <a:rPr lang="en-IN" sz="2000" dirty="0" smtClean="0"/>
              <a:t>engines</a:t>
            </a:r>
          </a:p>
          <a:p>
            <a:pPr marL="342900" indent="-342900" algn="just">
              <a:buFont typeface="Arial" panose="020B0604020202020204" pitchFamily="34" charset="0"/>
              <a:buChar char="•"/>
            </a:pPr>
            <a:r>
              <a:rPr lang="en-IN" sz="2000" dirty="0"/>
              <a:t>T</a:t>
            </a:r>
            <a:r>
              <a:rPr lang="en-IN" sz="2000" dirty="0" smtClean="0"/>
              <a:t>he </a:t>
            </a:r>
            <a:r>
              <a:rPr lang="en-IN" sz="2000" dirty="0"/>
              <a:t>vessel’s sailing time per </a:t>
            </a:r>
            <a:r>
              <a:rPr lang="en-IN" sz="2000" dirty="0" smtClean="0"/>
              <a:t>year</a:t>
            </a:r>
          </a:p>
          <a:p>
            <a:pPr marL="342900" indent="-342900" algn="just">
              <a:buFont typeface="Arial" panose="020B0604020202020204" pitchFamily="34" charset="0"/>
              <a:buChar char="•"/>
            </a:pPr>
            <a:r>
              <a:rPr lang="en-IN" sz="2000" dirty="0" smtClean="0"/>
              <a:t>Percentage </a:t>
            </a:r>
            <a:r>
              <a:rPr lang="en-IN" sz="2000" dirty="0"/>
              <a:t>of fuel that can be </a:t>
            </a:r>
            <a:r>
              <a:rPr lang="en-IN" sz="2000" dirty="0" smtClean="0"/>
              <a:t>recovered</a:t>
            </a:r>
          </a:p>
          <a:p>
            <a:pPr marL="342900" indent="-342900" algn="just">
              <a:buFont typeface="Arial" panose="020B0604020202020204" pitchFamily="34" charset="0"/>
              <a:buChar char="•"/>
            </a:pPr>
            <a:r>
              <a:rPr lang="en-IN" sz="2000" dirty="0" smtClean="0"/>
              <a:t>Price </a:t>
            </a:r>
            <a:r>
              <a:rPr lang="en-IN" sz="2000" dirty="0"/>
              <a:t>of bunker fuel.</a:t>
            </a:r>
          </a:p>
        </p:txBody>
      </p:sp>
      <p:pic>
        <p:nvPicPr>
          <p:cNvPr id="4403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8991" y="3459936"/>
            <a:ext cx="3604333" cy="27209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403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83155" y="3468670"/>
            <a:ext cx="3587732" cy="27122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1802185" y="6178855"/>
            <a:ext cx="1509204" cy="276999"/>
          </a:xfrm>
          <a:prstGeom prst="rect">
            <a:avLst/>
          </a:prstGeom>
          <a:noFill/>
        </p:spPr>
        <p:txBody>
          <a:bodyPr wrap="square" rtlCol="0">
            <a:spAutoFit/>
          </a:bodyPr>
          <a:lstStyle/>
          <a:p>
            <a:pPr algn="ctr"/>
            <a:r>
              <a:rPr lang="en-US" sz="1200" b="1" dirty="0" smtClean="0"/>
              <a:t>Recovery</a:t>
            </a:r>
            <a:endParaRPr lang="en-IN" sz="1200" b="1" dirty="0"/>
          </a:p>
        </p:txBody>
      </p:sp>
      <p:sp>
        <p:nvSpPr>
          <p:cNvPr id="11" name="TextBox 10"/>
          <p:cNvSpPr txBox="1"/>
          <p:nvPr/>
        </p:nvSpPr>
        <p:spPr>
          <a:xfrm>
            <a:off x="5931781" y="6180331"/>
            <a:ext cx="1509204" cy="276999"/>
          </a:xfrm>
          <a:prstGeom prst="rect">
            <a:avLst/>
          </a:prstGeom>
          <a:noFill/>
        </p:spPr>
        <p:txBody>
          <a:bodyPr wrap="square" rtlCol="0">
            <a:spAutoFit/>
          </a:bodyPr>
          <a:lstStyle/>
          <a:p>
            <a:pPr algn="ctr"/>
            <a:r>
              <a:rPr lang="en-US" sz="1200" b="1" dirty="0" smtClean="0"/>
              <a:t>Ship</a:t>
            </a:r>
            <a:endParaRPr lang="en-IN" sz="1200" b="1" dirty="0"/>
          </a:p>
        </p:txBody>
      </p:sp>
    </p:spTree>
    <p:extLst>
      <p:ext uri="{BB962C8B-B14F-4D97-AF65-F5344CB8AC3E}">
        <p14:creationId xmlns:p14="http://schemas.microsoft.com/office/powerpoint/2010/main" val="157302427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1000"/>
                                        <p:tgtEl>
                                          <p:spTgt spid="5">
                                            <p:txEl>
                                              <p:pRg st="0" end="0"/>
                                            </p:txEl>
                                          </p:spTgt>
                                        </p:tgtEl>
                                      </p:cBhvr>
                                    </p:animEffect>
                                    <p:anim calcmode="lin" valueType="num">
                                      <p:cBhvr>
                                        <p:cTn id="13"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Effect transition="in" filter="fade">
                                      <p:cBhvr>
                                        <p:cTn id="19" dur="1000"/>
                                        <p:tgtEl>
                                          <p:spTgt spid="5">
                                            <p:txEl>
                                              <p:pRg st="1" end="1"/>
                                            </p:txEl>
                                          </p:spTgt>
                                        </p:tgtEl>
                                      </p:cBhvr>
                                    </p:animEffect>
                                    <p:anim calcmode="lin" valueType="num">
                                      <p:cBhvr>
                                        <p:cTn id="20"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5">
                                            <p:txEl>
                                              <p:pRg st="3" end="3"/>
                                            </p:txEl>
                                          </p:spTgt>
                                        </p:tgtEl>
                                        <p:attrNameLst>
                                          <p:attrName>style.visibility</p:attrName>
                                        </p:attrNameLst>
                                      </p:cBhvr>
                                      <p:to>
                                        <p:strVal val="visible"/>
                                      </p:to>
                                    </p:set>
                                    <p:animEffect transition="in" filter="fade">
                                      <p:cBhvr>
                                        <p:cTn id="26" dur="1000"/>
                                        <p:tgtEl>
                                          <p:spTgt spid="5">
                                            <p:txEl>
                                              <p:pRg st="3" end="3"/>
                                            </p:txEl>
                                          </p:spTgt>
                                        </p:tgtEl>
                                      </p:cBhvr>
                                    </p:animEffect>
                                    <p:anim calcmode="lin" valueType="num">
                                      <p:cBhvr>
                                        <p:cTn id="27"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5">
                                            <p:txEl>
                                              <p:pRg st="4" end="4"/>
                                            </p:txEl>
                                          </p:spTgt>
                                        </p:tgtEl>
                                        <p:attrNameLst>
                                          <p:attrName>style.visibility</p:attrName>
                                        </p:attrNameLst>
                                      </p:cBhvr>
                                      <p:to>
                                        <p:strVal val="visible"/>
                                      </p:to>
                                    </p:set>
                                    <p:animEffect transition="in" filter="fade">
                                      <p:cBhvr>
                                        <p:cTn id="33" dur="1000"/>
                                        <p:tgtEl>
                                          <p:spTgt spid="5">
                                            <p:txEl>
                                              <p:pRg st="4" end="4"/>
                                            </p:txEl>
                                          </p:spTgt>
                                        </p:tgtEl>
                                      </p:cBhvr>
                                    </p:animEffect>
                                    <p:anim calcmode="lin" valueType="num">
                                      <p:cBhvr>
                                        <p:cTn id="34"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5">
                                            <p:txEl>
                                              <p:pRg st="4" end="4"/>
                                            </p:txEl>
                                          </p:spTgt>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5">
                                            <p:txEl>
                                              <p:pRg st="5" end="5"/>
                                            </p:txEl>
                                          </p:spTgt>
                                        </p:tgtEl>
                                        <p:attrNameLst>
                                          <p:attrName>style.visibility</p:attrName>
                                        </p:attrNameLst>
                                      </p:cBhvr>
                                      <p:to>
                                        <p:strVal val="visible"/>
                                      </p:to>
                                    </p:set>
                                    <p:animEffect transition="in" filter="fade">
                                      <p:cBhvr>
                                        <p:cTn id="38" dur="1000"/>
                                        <p:tgtEl>
                                          <p:spTgt spid="5">
                                            <p:txEl>
                                              <p:pRg st="5" end="5"/>
                                            </p:txEl>
                                          </p:spTgt>
                                        </p:tgtEl>
                                      </p:cBhvr>
                                    </p:animEffect>
                                    <p:anim calcmode="lin" valueType="num">
                                      <p:cBhvr>
                                        <p:cTn id="39"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40" dur="1000" fill="hold"/>
                                        <p:tgtEl>
                                          <p:spTgt spid="5">
                                            <p:txEl>
                                              <p:pRg st="5" end="5"/>
                                            </p:txEl>
                                          </p:spTgt>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5">
                                            <p:txEl>
                                              <p:pRg st="6" end="6"/>
                                            </p:txEl>
                                          </p:spTgt>
                                        </p:tgtEl>
                                        <p:attrNameLst>
                                          <p:attrName>style.visibility</p:attrName>
                                        </p:attrNameLst>
                                      </p:cBhvr>
                                      <p:to>
                                        <p:strVal val="visible"/>
                                      </p:to>
                                    </p:set>
                                    <p:animEffect transition="in" filter="fade">
                                      <p:cBhvr>
                                        <p:cTn id="43" dur="1000"/>
                                        <p:tgtEl>
                                          <p:spTgt spid="5">
                                            <p:txEl>
                                              <p:pRg st="6" end="6"/>
                                            </p:txEl>
                                          </p:spTgt>
                                        </p:tgtEl>
                                      </p:cBhvr>
                                    </p:animEffect>
                                    <p:anim calcmode="lin" valueType="num">
                                      <p:cBhvr>
                                        <p:cTn id="44"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45" dur="1000" fill="hold"/>
                                        <p:tgtEl>
                                          <p:spTgt spid="5">
                                            <p:txEl>
                                              <p:pRg st="6" end="6"/>
                                            </p:txEl>
                                          </p:spTgt>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5">
                                            <p:txEl>
                                              <p:pRg st="7" end="7"/>
                                            </p:txEl>
                                          </p:spTgt>
                                        </p:tgtEl>
                                        <p:attrNameLst>
                                          <p:attrName>style.visibility</p:attrName>
                                        </p:attrNameLst>
                                      </p:cBhvr>
                                      <p:to>
                                        <p:strVal val="visible"/>
                                      </p:to>
                                    </p:set>
                                    <p:animEffect transition="in" filter="fade">
                                      <p:cBhvr>
                                        <p:cTn id="48" dur="1000"/>
                                        <p:tgtEl>
                                          <p:spTgt spid="5">
                                            <p:txEl>
                                              <p:pRg st="7" end="7"/>
                                            </p:txEl>
                                          </p:spTgt>
                                        </p:tgtEl>
                                      </p:cBhvr>
                                    </p:animEffect>
                                    <p:anim calcmode="lin" valueType="num">
                                      <p:cBhvr>
                                        <p:cTn id="49"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50"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6" presetClass="entr" presetSubtype="21" fill="hold" nodeType="clickEffect">
                                  <p:stCondLst>
                                    <p:cond delay="0"/>
                                  </p:stCondLst>
                                  <p:childTnLst>
                                    <p:set>
                                      <p:cBhvr>
                                        <p:cTn id="54" dur="1" fill="hold">
                                          <p:stCondLst>
                                            <p:cond delay="0"/>
                                          </p:stCondLst>
                                        </p:cTn>
                                        <p:tgtEl>
                                          <p:spTgt spid="44034"/>
                                        </p:tgtEl>
                                        <p:attrNameLst>
                                          <p:attrName>style.visibility</p:attrName>
                                        </p:attrNameLst>
                                      </p:cBhvr>
                                      <p:to>
                                        <p:strVal val="visible"/>
                                      </p:to>
                                    </p:set>
                                    <p:animEffect transition="in" filter="barn(inVertical)">
                                      <p:cBhvr>
                                        <p:cTn id="55" dur="500"/>
                                        <p:tgtEl>
                                          <p:spTgt spid="44034"/>
                                        </p:tgtEl>
                                      </p:cBhvr>
                                    </p:animEffect>
                                  </p:childTnLst>
                                </p:cTn>
                              </p:par>
                            </p:childTnLst>
                          </p:cTn>
                        </p:par>
                      </p:childTnLst>
                    </p:cTn>
                  </p:par>
                  <p:par>
                    <p:cTn id="56" fill="hold">
                      <p:stCondLst>
                        <p:cond delay="indefinite"/>
                      </p:stCondLst>
                      <p:childTnLst>
                        <p:par>
                          <p:cTn id="57" fill="hold">
                            <p:stCondLst>
                              <p:cond delay="0"/>
                            </p:stCondLst>
                            <p:childTnLst>
                              <p:par>
                                <p:cTn id="58" presetID="16" presetClass="entr" presetSubtype="21" fill="hold" grpId="0" nodeType="clickEffect">
                                  <p:stCondLst>
                                    <p:cond delay="0"/>
                                  </p:stCondLst>
                                  <p:childTnLst>
                                    <p:set>
                                      <p:cBhvr>
                                        <p:cTn id="59" dur="1" fill="hold">
                                          <p:stCondLst>
                                            <p:cond delay="0"/>
                                          </p:stCondLst>
                                        </p:cTn>
                                        <p:tgtEl>
                                          <p:spTgt spid="8"/>
                                        </p:tgtEl>
                                        <p:attrNameLst>
                                          <p:attrName>style.visibility</p:attrName>
                                        </p:attrNameLst>
                                      </p:cBhvr>
                                      <p:to>
                                        <p:strVal val="visible"/>
                                      </p:to>
                                    </p:set>
                                    <p:animEffect transition="in" filter="barn(inVertical)">
                                      <p:cBhvr>
                                        <p:cTn id="60" dur="500"/>
                                        <p:tgtEl>
                                          <p:spTgt spid="8"/>
                                        </p:tgtEl>
                                      </p:cBhvr>
                                    </p:animEffect>
                                  </p:childTnLst>
                                </p:cTn>
                              </p:par>
                            </p:childTnLst>
                          </p:cTn>
                        </p:par>
                      </p:childTnLst>
                    </p:cTn>
                  </p:par>
                  <p:par>
                    <p:cTn id="61" fill="hold">
                      <p:stCondLst>
                        <p:cond delay="indefinite"/>
                      </p:stCondLst>
                      <p:childTnLst>
                        <p:par>
                          <p:cTn id="62" fill="hold">
                            <p:stCondLst>
                              <p:cond delay="0"/>
                            </p:stCondLst>
                            <p:childTnLst>
                              <p:par>
                                <p:cTn id="63" presetID="16" presetClass="entr" presetSubtype="21" fill="hold" nodeType="clickEffect">
                                  <p:stCondLst>
                                    <p:cond delay="0"/>
                                  </p:stCondLst>
                                  <p:childTnLst>
                                    <p:set>
                                      <p:cBhvr>
                                        <p:cTn id="64" dur="1" fill="hold">
                                          <p:stCondLst>
                                            <p:cond delay="0"/>
                                          </p:stCondLst>
                                        </p:cTn>
                                        <p:tgtEl>
                                          <p:spTgt spid="44035"/>
                                        </p:tgtEl>
                                        <p:attrNameLst>
                                          <p:attrName>style.visibility</p:attrName>
                                        </p:attrNameLst>
                                      </p:cBhvr>
                                      <p:to>
                                        <p:strVal val="visible"/>
                                      </p:to>
                                    </p:set>
                                    <p:animEffect transition="in" filter="barn(inVertical)">
                                      <p:cBhvr>
                                        <p:cTn id="65" dur="500"/>
                                        <p:tgtEl>
                                          <p:spTgt spid="44035"/>
                                        </p:tgtEl>
                                      </p:cBhvr>
                                    </p:animEffect>
                                  </p:childTnLst>
                                </p:cTn>
                              </p:par>
                            </p:childTnLst>
                          </p:cTn>
                        </p:par>
                      </p:childTnLst>
                    </p:cTn>
                  </p:par>
                  <p:par>
                    <p:cTn id="66" fill="hold">
                      <p:stCondLst>
                        <p:cond delay="indefinite"/>
                      </p:stCondLst>
                      <p:childTnLst>
                        <p:par>
                          <p:cTn id="67" fill="hold">
                            <p:stCondLst>
                              <p:cond delay="0"/>
                            </p:stCondLst>
                            <p:childTnLst>
                              <p:par>
                                <p:cTn id="68" presetID="16" presetClass="entr" presetSubtype="21" fill="hold" grpId="0" nodeType="clickEffect">
                                  <p:stCondLst>
                                    <p:cond delay="0"/>
                                  </p:stCondLst>
                                  <p:childTnLst>
                                    <p:set>
                                      <p:cBhvr>
                                        <p:cTn id="69" dur="1" fill="hold">
                                          <p:stCondLst>
                                            <p:cond delay="0"/>
                                          </p:stCondLst>
                                        </p:cTn>
                                        <p:tgtEl>
                                          <p:spTgt spid="11"/>
                                        </p:tgtEl>
                                        <p:attrNameLst>
                                          <p:attrName>style.visibility</p:attrName>
                                        </p:attrNameLst>
                                      </p:cBhvr>
                                      <p:to>
                                        <p:strVal val="visible"/>
                                      </p:to>
                                    </p:set>
                                    <p:animEffect transition="in" filter="barn(inVertical)">
                                      <p:cBhvr>
                                        <p:cTn id="7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smtClean="0"/>
              <a:t>© Alfa Laval</a:t>
            </a:r>
            <a:endParaRPr lang="en-US"/>
          </a:p>
        </p:txBody>
      </p:sp>
      <p:sp>
        <p:nvSpPr>
          <p:cNvPr id="3" name="Slide Number Placeholder 2"/>
          <p:cNvSpPr>
            <a:spLocks noGrp="1"/>
          </p:cNvSpPr>
          <p:nvPr>
            <p:ph type="sldNum" sz="quarter" idx="11"/>
          </p:nvPr>
        </p:nvSpPr>
        <p:spPr/>
        <p:txBody>
          <a:bodyPr/>
          <a:lstStyle/>
          <a:p>
            <a:pPr>
              <a:defRPr/>
            </a:pPr>
            <a:r>
              <a:rPr lang="en-US" smtClean="0"/>
              <a:t>Slide </a:t>
            </a:r>
            <a:fld id="{554BACE5-09FE-4304-9B82-880EEF283BE0}" type="slidenum">
              <a:rPr lang="en-US" smtClean="0"/>
              <a:pPr>
                <a:defRPr/>
              </a:pPr>
              <a:t>28</a:t>
            </a:fld>
            <a:endParaRPr lang="en-US"/>
          </a:p>
        </p:txBody>
      </p:sp>
      <p:sp>
        <p:nvSpPr>
          <p:cNvPr id="4" name="TextBox 3"/>
          <p:cNvSpPr txBox="1"/>
          <p:nvPr/>
        </p:nvSpPr>
        <p:spPr>
          <a:xfrm>
            <a:off x="419100" y="215900"/>
            <a:ext cx="8369300" cy="461665"/>
          </a:xfrm>
          <a:prstGeom prst="rect">
            <a:avLst/>
          </a:prstGeom>
          <a:noFill/>
        </p:spPr>
        <p:txBody>
          <a:bodyPr wrap="square" rtlCol="0">
            <a:spAutoFit/>
          </a:bodyPr>
          <a:lstStyle/>
          <a:p>
            <a:r>
              <a:rPr lang="en-US" b="1" dirty="0" smtClean="0"/>
              <a:t>Why install a </a:t>
            </a:r>
            <a:r>
              <a:rPr lang="en-US" b="1" dirty="0" err="1" smtClean="0"/>
              <a:t>PureDry</a:t>
            </a:r>
            <a:endParaRPr lang="en-IN" dirty="0"/>
          </a:p>
        </p:txBody>
      </p:sp>
      <p:sp>
        <p:nvSpPr>
          <p:cNvPr id="5" name="Rectangle 4"/>
          <p:cNvSpPr/>
          <p:nvPr/>
        </p:nvSpPr>
        <p:spPr>
          <a:xfrm>
            <a:off x="419100" y="987331"/>
            <a:ext cx="8458570" cy="4770537"/>
          </a:xfrm>
          <a:prstGeom prst="rect">
            <a:avLst/>
          </a:prstGeom>
        </p:spPr>
        <p:txBody>
          <a:bodyPr wrap="square">
            <a:spAutoFit/>
          </a:bodyPr>
          <a:lstStyle/>
          <a:p>
            <a:r>
              <a:rPr lang="en-IN" sz="1600" b="1" u="sng" dirty="0" smtClean="0"/>
              <a:t>Environmental </a:t>
            </a:r>
            <a:r>
              <a:rPr lang="en-IN" sz="1600" b="1" u="sng" dirty="0"/>
              <a:t>benefits </a:t>
            </a:r>
            <a:r>
              <a:rPr lang="en-IN" sz="1600" b="1" u="sng" dirty="0" smtClean="0"/>
              <a:t>:</a:t>
            </a:r>
            <a:endParaRPr lang="en-IN" sz="1600" dirty="0"/>
          </a:p>
          <a:p>
            <a:endParaRPr lang="en-IN" sz="1600" dirty="0"/>
          </a:p>
          <a:p>
            <a:pPr marL="342900" indent="-342900">
              <a:buFont typeface="Arial" panose="020B0604020202020204" pitchFamily="34" charset="0"/>
              <a:buChar char="•"/>
            </a:pPr>
            <a:r>
              <a:rPr lang="en-IN" sz="1600" dirty="0" smtClean="0"/>
              <a:t>No </a:t>
            </a:r>
            <a:r>
              <a:rPr lang="en-IN" sz="1600" dirty="0"/>
              <a:t>incineration of waste fuel needed.</a:t>
            </a:r>
          </a:p>
          <a:p>
            <a:r>
              <a:rPr lang="en-IN" sz="1600" dirty="0" smtClean="0"/>
              <a:t>	Waste </a:t>
            </a:r>
            <a:r>
              <a:rPr lang="en-IN" sz="1600" dirty="0"/>
              <a:t>oils </a:t>
            </a:r>
            <a:r>
              <a:rPr lang="en-IN" sz="1600" dirty="0" smtClean="0"/>
              <a:t>collected </a:t>
            </a:r>
            <a:r>
              <a:rPr lang="en-IN" sz="1600" dirty="0"/>
              <a:t>in the waste oil tank</a:t>
            </a:r>
            <a:r>
              <a:rPr lang="en-IN" sz="1600" dirty="0" smtClean="0"/>
              <a:t>. </a:t>
            </a:r>
          </a:p>
          <a:p>
            <a:r>
              <a:rPr lang="en-IN" sz="1600" dirty="0"/>
              <a:t>	</a:t>
            </a:r>
            <a:r>
              <a:rPr lang="en-IN" sz="1600" dirty="0" smtClean="0"/>
              <a:t>When </a:t>
            </a:r>
            <a:r>
              <a:rPr lang="en-IN" sz="1600" dirty="0"/>
              <a:t>the tank </a:t>
            </a:r>
            <a:r>
              <a:rPr lang="en-IN" sz="1600" dirty="0" smtClean="0"/>
              <a:t>is full</a:t>
            </a:r>
            <a:r>
              <a:rPr lang="en-IN" sz="1600" dirty="0"/>
              <a:t>, sustainable combustion of the oil may be </a:t>
            </a:r>
            <a:r>
              <a:rPr lang="en-IN" sz="1600" dirty="0" smtClean="0"/>
              <a:t>the only </a:t>
            </a:r>
            <a:r>
              <a:rPr lang="en-IN" sz="1600" dirty="0"/>
              <a:t>solution </a:t>
            </a:r>
            <a:r>
              <a:rPr lang="en-IN" sz="1600" dirty="0" smtClean="0"/>
              <a:t>	to </a:t>
            </a:r>
            <a:r>
              <a:rPr lang="en-IN" sz="1600" dirty="0"/>
              <a:t>get tank capacity again.</a:t>
            </a:r>
          </a:p>
          <a:p>
            <a:pPr marL="342900" indent="-342900">
              <a:buFont typeface="Arial" panose="020B0604020202020204" pitchFamily="34" charset="0"/>
              <a:buChar char="•"/>
            </a:pPr>
            <a:endParaRPr lang="en-IN" sz="1600" dirty="0" smtClean="0"/>
          </a:p>
          <a:p>
            <a:pPr marL="342900" indent="-342900">
              <a:buFont typeface="Arial" panose="020B0604020202020204" pitchFamily="34" charset="0"/>
              <a:buChar char="•"/>
            </a:pPr>
            <a:r>
              <a:rPr lang="en-IN" sz="1600" dirty="0" smtClean="0"/>
              <a:t>To </a:t>
            </a:r>
            <a:r>
              <a:rPr lang="en-IN" sz="1600" dirty="0"/>
              <a:t>maintain the incineration process, diesel oil is required to be added in order to support the combustion if the water content is higher </a:t>
            </a:r>
            <a:r>
              <a:rPr lang="en-IN" sz="1600" dirty="0" smtClean="0"/>
              <a:t>than 50</a:t>
            </a:r>
            <a:r>
              <a:rPr lang="en-IN" sz="1600" dirty="0"/>
              <a:t>%. </a:t>
            </a:r>
            <a:endParaRPr lang="en-IN" sz="1600" dirty="0" smtClean="0"/>
          </a:p>
          <a:p>
            <a:pPr marL="342900" indent="-342900">
              <a:buFont typeface="Arial" panose="020B0604020202020204" pitchFamily="34" charset="0"/>
              <a:buChar char="•"/>
            </a:pPr>
            <a:r>
              <a:rPr lang="en-IN" sz="1600" dirty="0" smtClean="0"/>
              <a:t>Oily </a:t>
            </a:r>
            <a:r>
              <a:rPr lang="en-IN" sz="1600" dirty="0"/>
              <a:t>waste contains typically 66 – 80% water. </a:t>
            </a:r>
            <a:r>
              <a:rPr lang="en-IN" sz="1600" dirty="0" smtClean="0"/>
              <a:t>A </a:t>
            </a:r>
            <a:r>
              <a:rPr lang="en-IN" sz="1600" dirty="0"/>
              <a:t>diesel fired support flame supports the incineration. </a:t>
            </a:r>
            <a:endParaRPr lang="en-IN" sz="1600" dirty="0" smtClean="0"/>
          </a:p>
          <a:p>
            <a:pPr marL="342900" indent="-342900">
              <a:buFont typeface="Arial" panose="020B0604020202020204" pitchFamily="34" charset="0"/>
              <a:buChar char="•"/>
            </a:pPr>
            <a:r>
              <a:rPr lang="en-IN" sz="1600" dirty="0" smtClean="0"/>
              <a:t>0.1 </a:t>
            </a:r>
            <a:r>
              <a:rPr lang="en-IN" sz="1600" dirty="0"/>
              <a:t>kg of diesel oil is required to make 1 kg of water disappear up the stack. </a:t>
            </a:r>
            <a:endParaRPr lang="en-IN" sz="1600" dirty="0" smtClean="0"/>
          </a:p>
          <a:p>
            <a:pPr marL="342900" indent="-342900">
              <a:buFont typeface="Arial" panose="020B0604020202020204" pitchFamily="34" charset="0"/>
              <a:buChar char="•"/>
            </a:pPr>
            <a:r>
              <a:rPr lang="en-IN" sz="1600" dirty="0" smtClean="0"/>
              <a:t>This </a:t>
            </a:r>
            <a:r>
              <a:rPr lang="en-IN" sz="1600" dirty="0"/>
              <a:t>results in emissions and thereby a larger carbon footprint. </a:t>
            </a:r>
            <a:endParaRPr lang="en-IN" sz="1600" dirty="0" smtClean="0"/>
          </a:p>
          <a:p>
            <a:pPr marL="342900" indent="-342900">
              <a:buFont typeface="Arial" panose="020B0604020202020204" pitchFamily="34" charset="0"/>
              <a:buChar char="•"/>
            </a:pPr>
            <a:endParaRPr lang="en-IN" sz="1600" dirty="0" smtClean="0"/>
          </a:p>
          <a:p>
            <a:pPr marL="342900" indent="-342900">
              <a:buFont typeface="Arial" panose="020B0604020202020204" pitchFamily="34" charset="0"/>
              <a:buChar char="•"/>
            </a:pPr>
            <a:r>
              <a:rPr lang="en-IN" sz="1600" dirty="0" err="1" smtClean="0"/>
              <a:t>Marpol</a:t>
            </a:r>
            <a:r>
              <a:rPr lang="en-IN" sz="1600" dirty="0" smtClean="0"/>
              <a:t> </a:t>
            </a:r>
            <a:r>
              <a:rPr lang="en-IN" sz="1600" dirty="0"/>
              <a:t>Annex VI regulation will lead to fewer ship owners will be installing incinerators</a:t>
            </a:r>
            <a:r>
              <a:rPr lang="en-IN" sz="1600" dirty="0" smtClean="0"/>
              <a:t>.</a:t>
            </a:r>
          </a:p>
          <a:p>
            <a:pPr marL="342900" indent="-342900">
              <a:buFont typeface="Arial" panose="020B0604020202020204" pitchFamily="34" charset="0"/>
              <a:buChar char="•"/>
            </a:pPr>
            <a:endParaRPr lang="en-US" sz="1600" dirty="0"/>
          </a:p>
          <a:p>
            <a:pPr marL="285750" indent="-285750">
              <a:buFont typeface="Arial" panose="020B0604020202020204" pitchFamily="34" charset="0"/>
              <a:buChar char="•"/>
            </a:pPr>
            <a:r>
              <a:rPr lang="en-IN" sz="1600" dirty="0" smtClean="0"/>
              <a:t>Water </a:t>
            </a:r>
            <a:r>
              <a:rPr lang="en-IN" sz="1600" dirty="0"/>
              <a:t>separated </a:t>
            </a:r>
            <a:r>
              <a:rPr lang="en-IN" sz="1600" dirty="0" smtClean="0"/>
              <a:t>has </a:t>
            </a:r>
            <a:r>
              <a:rPr lang="en-IN" sz="1600" dirty="0"/>
              <a:t>an oil content of less than 1,000 ppm and is pumped to the ship’s bilge </a:t>
            </a:r>
            <a:r>
              <a:rPr lang="en-IN" sz="1600" dirty="0" smtClean="0"/>
              <a:t>tank, which can </a:t>
            </a:r>
            <a:r>
              <a:rPr lang="en-IN" sz="1600" dirty="0"/>
              <a:t>be further reduced to below 5 ppm</a:t>
            </a:r>
            <a:r>
              <a:rPr lang="en-IN" sz="1600" dirty="0" smtClean="0"/>
              <a:t>.</a:t>
            </a:r>
          </a:p>
          <a:p>
            <a:pPr marL="285750" indent="-285750">
              <a:buFont typeface="Arial" panose="020B0604020202020204" pitchFamily="34" charset="0"/>
              <a:buChar char="•"/>
            </a:pPr>
            <a:r>
              <a:rPr lang="en-IN" sz="1600" dirty="0"/>
              <a:t>Minimal amount of solids for disposal ashore. </a:t>
            </a:r>
          </a:p>
        </p:txBody>
      </p:sp>
    </p:spTree>
    <p:extLst>
      <p:ext uri="{BB962C8B-B14F-4D97-AF65-F5344CB8AC3E}">
        <p14:creationId xmlns:p14="http://schemas.microsoft.com/office/powerpoint/2010/main" val="23652833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1000"/>
                                        <p:tgtEl>
                                          <p:spTgt spid="5">
                                            <p:txEl>
                                              <p:pRg st="0" end="0"/>
                                            </p:txEl>
                                          </p:spTgt>
                                        </p:tgtEl>
                                      </p:cBhvr>
                                    </p:animEffect>
                                    <p:anim calcmode="lin" valueType="num">
                                      <p:cBhvr>
                                        <p:cTn id="13"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
                                            <p:txEl>
                                              <p:pRg st="7" end="7"/>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5">
                                            <p:txEl>
                                              <p:pRg st="13" end="13"/>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5">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oter Placeholder 3"/>
          <p:cNvSpPr>
            <a:spLocks noGrp="1"/>
          </p:cNvSpPr>
          <p:nvPr>
            <p:ph type="ftr" sz="quarter" idx="10"/>
          </p:nvPr>
        </p:nvSpPr>
        <p:spPr>
          <a:noFill/>
        </p:spPr>
        <p:txBody>
          <a:bodyPr/>
          <a:lstStyle/>
          <a:p>
            <a:r>
              <a:rPr lang="sv-SE" smtClean="0">
                <a:latin typeface="Arial" charset="0"/>
              </a:rPr>
              <a:t>© Alfa Laval</a:t>
            </a:r>
          </a:p>
        </p:txBody>
      </p:sp>
      <p:sp>
        <p:nvSpPr>
          <p:cNvPr id="35843" name="Slide Number Placeholder 4"/>
          <p:cNvSpPr>
            <a:spLocks noGrp="1"/>
          </p:cNvSpPr>
          <p:nvPr>
            <p:ph type="sldNum" sz="quarter" idx="11"/>
          </p:nvPr>
        </p:nvSpPr>
        <p:spPr>
          <a:noFill/>
        </p:spPr>
        <p:txBody>
          <a:bodyPr/>
          <a:lstStyle/>
          <a:p>
            <a:r>
              <a:rPr lang="sv-SE" smtClean="0">
                <a:latin typeface="Arial" charset="0"/>
              </a:rPr>
              <a:t>Slide </a:t>
            </a:r>
            <a:fld id="{E0851C6E-F231-4B8A-9EF2-6052B1ACCF73}" type="slidenum">
              <a:rPr smtClean="0">
                <a:latin typeface="Arial" charset="0"/>
              </a:rPr>
              <a:pPr/>
              <a:t>29</a:t>
            </a:fld>
            <a:endParaRPr lang="sv-SE" smtClean="0">
              <a:latin typeface="Arial" charset="0"/>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3065320027"/>
              </p:ext>
            </p:extLst>
          </p:nvPr>
        </p:nvGraphicFramePr>
        <p:xfrm>
          <a:off x="239697" y="1748901"/>
          <a:ext cx="3043980" cy="4307678"/>
        </p:xfrm>
        <a:graphic>
          <a:graphicData uri="http://schemas.openxmlformats.org/presentationml/2006/ole">
            <mc:AlternateContent xmlns:mc="http://schemas.openxmlformats.org/markup-compatibility/2006">
              <mc:Choice xmlns:v="urn:schemas-microsoft-com:vml" Requires="v">
                <p:oleObj spid="_x0000_s45066" name="Acrobat Document" r:id="rId3" imgW="5355000" imgH="7578000" progId="AcroExch.Document.7">
                  <p:embed/>
                </p:oleObj>
              </mc:Choice>
              <mc:Fallback>
                <p:oleObj name="Acrobat Document" r:id="rId3" imgW="5355000" imgH="7578000" progId="AcroExch.Document.7">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9697" y="1748901"/>
                        <a:ext cx="3043980" cy="4307678"/>
                      </a:xfrm>
                      <a:prstGeom prst="rect">
                        <a:avLst/>
                      </a:prstGeom>
                      <a:noFill/>
                      <a:extLst/>
                    </p:spPr>
                  </p:pic>
                </p:oleObj>
              </mc:Fallback>
            </mc:AlternateContent>
          </a:graphicData>
        </a:graphic>
      </p:graphicFrame>
      <p:sp>
        <p:nvSpPr>
          <p:cNvPr id="5" name="TextBox 4"/>
          <p:cNvSpPr txBox="1"/>
          <p:nvPr/>
        </p:nvSpPr>
        <p:spPr>
          <a:xfrm>
            <a:off x="816746" y="1368018"/>
            <a:ext cx="1967205" cy="369332"/>
          </a:xfrm>
          <a:prstGeom prst="rect">
            <a:avLst/>
          </a:prstGeom>
          <a:noFill/>
        </p:spPr>
        <p:txBody>
          <a:bodyPr wrap="none" rtlCol="0">
            <a:spAutoFit/>
          </a:bodyPr>
          <a:lstStyle/>
          <a:p>
            <a:r>
              <a:rPr lang="sv-SE" sz="1800" dirty="0" smtClean="0"/>
              <a:t>MEPC.1/Circ.642</a:t>
            </a:r>
            <a:endParaRPr lang="sv-SE" sz="1800" dirty="0"/>
          </a:p>
        </p:txBody>
      </p:sp>
      <p:sp>
        <p:nvSpPr>
          <p:cNvPr id="2" name="TextBox 1"/>
          <p:cNvSpPr txBox="1"/>
          <p:nvPr/>
        </p:nvSpPr>
        <p:spPr>
          <a:xfrm>
            <a:off x="816746" y="332656"/>
            <a:ext cx="4545367" cy="461665"/>
          </a:xfrm>
          <a:prstGeom prst="rect">
            <a:avLst/>
          </a:prstGeom>
          <a:noFill/>
        </p:spPr>
        <p:txBody>
          <a:bodyPr wrap="square" rtlCol="0">
            <a:spAutoFit/>
          </a:bodyPr>
          <a:lstStyle/>
          <a:p>
            <a:r>
              <a:rPr lang="en-US" b="1" dirty="0" smtClean="0"/>
              <a:t>Rules &amp; Regulations</a:t>
            </a:r>
            <a:endParaRPr lang="en-IN" b="1" dirty="0"/>
          </a:p>
        </p:txBody>
      </p:sp>
      <p:sp>
        <p:nvSpPr>
          <p:cNvPr id="3" name="Rectangle 2"/>
          <p:cNvSpPr/>
          <p:nvPr/>
        </p:nvSpPr>
        <p:spPr>
          <a:xfrm>
            <a:off x="3453414" y="1625747"/>
            <a:ext cx="5486400" cy="2308324"/>
          </a:xfrm>
          <a:prstGeom prst="rect">
            <a:avLst/>
          </a:prstGeom>
        </p:spPr>
        <p:txBody>
          <a:bodyPr wrap="square">
            <a:spAutoFit/>
          </a:bodyPr>
          <a:lstStyle/>
          <a:p>
            <a:pPr marL="285750" indent="-285750" algn="just">
              <a:buFont typeface="Arial" panose="020B0604020202020204" pitchFamily="34" charset="0"/>
              <a:buChar char="•"/>
            </a:pPr>
            <a:r>
              <a:rPr lang="en-IN" sz="1800" dirty="0"/>
              <a:t>R</a:t>
            </a:r>
            <a:r>
              <a:rPr lang="en-IN" sz="1800" dirty="0" smtClean="0"/>
              <a:t>ecover </a:t>
            </a:r>
            <a:r>
              <a:rPr lang="en-IN" sz="1800" dirty="0"/>
              <a:t>and reuse the HFO part of the waste oils as fuel to the diesel engines.</a:t>
            </a:r>
          </a:p>
          <a:p>
            <a:pPr marL="285750" indent="-285750" algn="just">
              <a:buFont typeface="Arial" panose="020B0604020202020204" pitchFamily="34" charset="0"/>
              <a:buChar char="•"/>
            </a:pPr>
            <a:r>
              <a:rPr lang="en-IN" sz="1800" dirty="0" smtClean="0"/>
              <a:t>Re-generation </a:t>
            </a:r>
            <a:r>
              <a:rPr lang="en-IN" sz="1800" dirty="0"/>
              <a:t>of fuel oil from oil residue (sludge) should be an approved means of disposal of oil residue (sludge)”.</a:t>
            </a:r>
          </a:p>
          <a:p>
            <a:pPr marL="285750" indent="-285750" algn="just">
              <a:buFont typeface="Arial" panose="020B0604020202020204" pitchFamily="34" charset="0"/>
              <a:buChar char="•"/>
            </a:pPr>
            <a:r>
              <a:rPr lang="en-IN" sz="1800" dirty="0" smtClean="0"/>
              <a:t>Oily </a:t>
            </a:r>
            <a:r>
              <a:rPr lang="en-IN" sz="1800" dirty="0"/>
              <a:t>drains should be recorded in the oil record book as any other oil residue (sludge) </a:t>
            </a:r>
            <a:r>
              <a:rPr lang="en-IN" sz="1800" dirty="0" smtClean="0"/>
              <a:t>collection.</a:t>
            </a:r>
          </a:p>
          <a:p>
            <a:pPr algn="just"/>
            <a:endParaRPr lang="en-IN" sz="1800" dirty="0" smtClean="0"/>
          </a:p>
        </p:txBody>
      </p:sp>
    </p:spTree>
    <p:extLst>
      <p:ext uri="{BB962C8B-B14F-4D97-AF65-F5344CB8AC3E}">
        <p14:creationId xmlns:p14="http://schemas.microsoft.com/office/powerpoint/2010/main" val="67016578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1"/>
          <p:cNvSpPr>
            <a:spLocks noChangeArrowheads="1"/>
          </p:cNvSpPr>
          <p:nvPr/>
        </p:nvSpPr>
        <p:spPr bwMode="auto">
          <a:xfrm>
            <a:off x="0" y="1414463"/>
            <a:ext cx="9144000" cy="4124325"/>
          </a:xfrm>
          <a:prstGeom prst="rect">
            <a:avLst/>
          </a:prstGeom>
          <a:solidFill>
            <a:schemeClr val="tx1"/>
          </a:solidFill>
          <a:ln w="9525">
            <a:noFill/>
            <a:miter lim="800000"/>
            <a:headEnd/>
            <a:tailEnd/>
          </a:ln>
        </p:spPr>
        <p:txBody>
          <a:bodyPr wrap="none" anchor="ctr"/>
          <a:lstStyle/>
          <a:p>
            <a:endParaRPr lang="sv-SE" sz="2000">
              <a:solidFill>
                <a:srgbClr val="FFFFFF"/>
              </a:solidFill>
              <a:latin typeface="Times New Roman" pitchFamily="18" charset="0"/>
              <a:cs typeface="Arial" pitchFamily="34" charset="0"/>
            </a:endParaRPr>
          </a:p>
        </p:txBody>
      </p:sp>
      <p:sp>
        <p:nvSpPr>
          <p:cNvPr id="10243" name="Rectangle 3"/>
          <p:cNvSpPr>
            <a:spLocks noGrp="1" noChangeArrowheads="1"/>
          </p:cNvSpPr>
          <p:nvPr>
            <p:ph type="title"/>
          </p:nvPr>
        </p:nvSpPr>
        <p:spPr>
          <a:xfrm>
            <a:off x="1028700" y="381000"/>
            <a:ext cx="7354888" cy="839788"/>
          </a:xfrm>
        </p:spPr>
        <p:txBody>
          <a:bodyPr/>
          <a:lstStyle/>
          <a:p>
            <a:r>
              <a:rPr lang="en-GB" dirty="0" smtClean="0"/>
              <a:t>Processes</a:t>
            </a:r>
          </a:p>
        </p:txBody>
      </p:sp>
      <p:sp>
        <p:nvSpPr>
          <p:cNvPr id="10244" name="Rectangle 18"/>
          <p:cNvSpPr>
            <a:spLocks noGrp="1" noChangeArrowheads="1"/>
          </p:cNvSpPr>
          <p:nvPr>
            <p:ph type="body" idx="1"/>
          </p:nvPr>
        </p:nvSpPr>
        <p:spPr>
          <a:xfrm>
            <a:off x="1028700" y="2101850"/>
            <a:ext cx="3378200" cy="2801938"/>
          </a:xfrm>
        </p:spPr>
        <p:txBody>
          <a:bodyPr/>
          <a:lstStyle/>
          <a:p>
            <a:pPr marL="0" indent="0">
              <a:buFontTx/>
              <a:buNone/>
            </a:pPr>
            <a:r>
              <a:rPr lang="en-GB" dirty="0" smtClean="0">
                <a:solidFill>
                  <a:srgbClr val="1E1C77"/>
                </a:solidFill>
              </a:rPr>
              <a:t>We help customers to </a:t>
            </a:r>
            <a:br>
              <a:rPr lang="en-GB" dirty="0" smtClean="0">
                <a:solidFill>
                  <a:srgbClr val="1E1C77"/>
                </a:solidFill>
              </a:rPr>
            </a:br>
            <a:r>
              <a:rPr lang="en-GB" dirty="0" smtClean="0">
                <a:solidFill>
                  <a:srgbClr val="1E1C77"/>
                </a:solidFill>
              </a:rPr>
              <a:t>heat, cool, separate </a:t>
            </a:r>
            <a:br>
              <a:rPr lang="en-GB" dirty="0" smtClean="0">
                <a:solidFill>
                  <a:srgbClr val="1E1C77"/>
                </a:solidFill>
              </a:rPr>
            </a:br>
            <a:r>
              <a:rPr lang="en-GB" dirty="0" smtClean="0">
                <a:solidFill>
                  <a:srgbClr val="1E1C77"/>
                </a:solidFill>
              </a:rPr>
              <a:t>and transport products </a:t>
            </a:r>
            <a:br>
              <a:rPr lang="en-GB" dirty="0" smtClean="0">
                <a:solidFill>
                  <a:srgbClr val="1E1C77"/>
                </a:solidFill>
              </a:rPr>
            </a:br>
            <a:r>
              <a:rPr lang="en-GB" dirty="0" smtClean="0">
                <a:solidFill>
                  <a:srgbClr val="1E1C77"/>
                </a:solidFill>
              </a:rPr>
              <a:t>such as oil, water, </a:t>
            </a:r>
            <a:br>
              <a:rPr lang="en-GB" dirty="0" smtClean="0">
                <a:solidFill>
                  <a:srgbClr val="1E1C77"/>
                </a:solidFill>
              </a:rPr>
            </a:br>
            <a:r>
              <a:rPr lang="en-GB" dirty="0" smtClean="0">
                <a:solidFill>
                  <a:srgbClr val="1E1C77"/>
                </a:solidFill>
              </a:rPr>
              <a:t>chemicals, beverages, </a:t>
            </a:r>
            <a:br>
              <a:rPr lang="en-GB" dirty="0" smtClean="0">
                <a:solidFill>
                  <a:srgbClr val="1E1C77"/>
                </a:solidFill>
              </a:rPr>
            </a:br>
            <a:r>
              <a:rPr lang="en-GB" dirty="0" smtClean="0">
                <a:solidFill>
                  <a:srgbClr val="1E1C77"/>
                </a:solidFill>
              </a:rPr>
              <a:t>foodstuff, starch and </a:t>
            </a:r>
            <a:br>
              <a:rPr lang="en-GB" dirty="0" smtClean="0">
                <a:solidFill>
                  <a:srgbClr val="1E1C77"/>
                </a:solidFill>
              </a:rPr>
            </a:br>
            <a:r>
              <a:rPr lang="en-GB" dirty="0" smtClean="0">
                <a:solidFill>
                  <a:srgbClr val="1E1C77"/>
                </a:solidFill>
              </a:rPr>
              <a:t>pharmaceuticals.</a:t>
            </a:r>
          </a:p>
        </p:txBody>
      </p:sp>
      <p:pic>
        <p:nvPicPr>
          <p:cNvPr id="25608" name="Picture 8" descr="C:\Documents and Settings\selumhn\Local Settings\Temporary Internet Files\Content.IE5\BD526E2M\MP900399649[1].jpg"/>
          <p:cNvPicPr>
            <a:picLocks noChangeAspect="1" noChangeArrowheads="1"/>
          </p:cNvPicPr>
          <p:nvPr/>
        </p:nvPicPr>
        <p:blipFill>
          <a:blip r:embed="rId3" cstate="screen"/>
          <a:srcRect/>
          <a:stretch>
            <a:fillRect/>
          </a:stretch>
        </p:blipFill>
        <p:spPr bwMode="auto">
          <a:xfrm>
            <a:off x="4898175" y="1414463"/>
            <a:ext cx="4245825" cy="4125600"/>
          </a:xfrm>
          <a:prstGeom prst="rect">
            <a:avLst/>
          </a:prstGeom>
          <a:noFill/>
        </p:spPr>
      </p:pic>
    </p:spTree>
    <p:extLst>
      <p:ext uri="{BB962C8B-B14F-4D97-AF65-F5344CB8AC3E}">
        <p14:creationId xmlns:p14="http://schemas.microsoft.com/office/powerpoint/2010/main" val="2961802538"/>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oter Placeholder 3"/>
          <p:cNvSpPr>
            <a:spLocks noGrp="1"/>
          </p:cNvSpPr>
          <p:nvPr>
            <p:ph type="ftr" sz="quarter" idx="10"/>
          </p:nvPr>
        </p:nvSpPr>
        <p:spPr>
          <a:noFill/>
        </p:spPr>
        <p:txBody>
          <a:bodyPr/>
          <a:lstStyle/>
          <a:p>
            <a:r>
              <a:rPr lang="sv-SE" smtClean="0">
                <a:latin typeface="Arial" charset="0"/>
              </a:rPr>
              <a:t>© Alfa Laval</a:t>
            </a:r>
          </a:p>
        </p:txBody>
      </p:sp>
      <p:sp>
        <p:nvSpPr>
          <p:cNvPr id="35843" name="Slide Number Placeholder 4"/>
          <p:cNvSpPr>
            <a:spLocks noGrp="1"/>
          </p:cNvSpPr>
          <p:nvPr>
            <p:ph type="sldNum" sz="quarter" idx="11"/>
          </p:nvPr>
        </p:nvSpPr>
        <p:spPr>
          <a:noFill/>
        </p:spPr>
        <p:txBody>
          <a:bodyPr/>
          <a:lstStyle/>
          <a:p>
            <a:r>
              <a:rPr lang="sv-SE" smtClean="0">
                <a:latin typeface="Arial" charset="0"/>
              </a:rPr>
              <a:t>Slide </a:t>
            </a:r>
            <a:fld id="{E0851C6E-F231-4B8A-9EF2-6052B1ACCF73}" type="slidenum">
              <a:rPr smtClean="0">
                <a:latin typeface="Arial" charset="0"/>
              </a:rPr>
              <a:pPr/>
              <a:t>30</a:t>
            </a:fld>
            <a:endParaRPr lang="sv-SE" smtClean="0">
              <a:latin typeface="Arial" charset="0"/>
            </a:endParaRPr>
          </a:p>
        </p:txBody>
      </p:sp>
      <p:graphicFrame>
        <p:nvGraphicFramePr>
          <p:cNvPr id="4" name="Object 3"/>
          <p:cNvGraphicFramePr>
            <a:graphicFrameLocks noChangeAspect="1"/>
          </p:cNvGraphicFramePr>
          <p:nvPr/>
        </p:nvGraphicFramePr>
        <p:xfrm>
          <a:off x="2231572" y="118071"/>
          <a:ext cx="4376058" cy="6192765"/>
        </p:xfrm>
        <a:graphic>
          <a:graphicData uri="http://schemas.openxmlformats.org/presentationml/2006/ole">
            <mc:AlternateContent xmlns:mc="http://schemas.openxmlformats.org/markup-compatibility/2006">
              <mc:Choice xmlns:v="urn:schemas-microsoft-com:vml" Requires="v">
                <p:oleObj spid="_x0000_s46087" name="Acrobat Document" r:id="rId3" imgW="5355000" imgH="7578000" progId="AcroExch.Document.7">
                  <p:embed/>
                </p:oleObj>
              </mc:Choice>
              <mc:Fallback>
                <p:oleObj name="Acrobat Document" r:id="rId3" imgW="5355000" imgH="7578000" progId="AcroExch.Document.7">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31572" y="118071"/>
                        <a:ext cx="4376058" cy="619276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6" name="Straight Connector 5"/>
          <p:cNvCxnSpPr/>
          <p:nvPr/>
        </p:nvCxnSpPr>
        <p:spPr bwMode="auto">
          <a:xfrm flipV="1">
            <a:off x="2960914" y="1992086"/>
            <a:ext cx="1371600" cy="10885"/>
          </a:xfrm>
          <a:prstGeom prst="line">
            <a:avLst/>
          </a:prstGeom>
          <a:noFill/>
          <a:ln w="34925" cap="flat" cmpd="sng" algn="ctr">
            <a:solidFill>
              <a:srgbClr val="FF0000"/>
            </a:solidFill>
            <a:prstDash val="solid"/>
            <a:round/>
            <a:headEnd type="none" w="med" len="med"/>
            <a:tailEnd type="none" w="med" len="med"/>
          </a:ln>
          <a:effectLst/>
        </p:spPr>
      </p:cxnSp>
    </p:spTree>
    <p:extLst>
      <p:ext uri="{BB962C8B-B14F-4D97-AF65-F5344CB8AC3E}">
        <p14:creationId xmlns:p14="http://schemas.microsoft.com/office/powerpoint/2010/main" val="397387307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oter Placeholder 1"/>
          <p:cNvSpPr>
            <a:spLocks noGrp="1"/>
          </p:cNvSpPr>
          <p:nvPr>
            <p:ph type="ftr" sz="quarter" idx="10"/>
          </p:nvPr>
        </p:nvSpPr>
        <p:spPr>
          <a:noFill/>
        </p:spPr>
        <p:txBody>
          <a:bodyPr/>
          <a:lstStyle/>
          <a:p>
            <a:r>
              <a:rPr lang="sv-SE" smtClean="0">
                <a:latin typeface="Arial" charset="0"/>
              </a:rPr>
              <a:t>© Alfa Laval</a:t>
            </a:r>
          </a:p>
        </p:txBody>
      </p:sp>
      <p:sp>
        <p:nvSpPr>
          <p:cNvPr id="29699" name="Slide Number Placeholder 2"/>
          <p:cNvSpPr>
            <a:spLocks noGrp="1"/>
          </p:cNvSpPr>
          <p:nvPr>
            <p:ph type="sldNum" sz="quarter" idx="11"/>
          </p:nvPr>
        </p:nvSpPr>
        <p:spPr>
          <a:noFill/>
        </p:spPr>
        <p:txBody>
          <a:bodyPr/>
          <a:lstStyle/>
          <a:p>
            <a:r>
              <a:rPr lang="sv-SE" smtClean="0">
                <a:latin typeface="Arial" charset="0"/>
              </a:rPr>
              <a:t>Slide </a:t>
            </a:r>
            <a:fld id="{1246A1B2-946A-49A0-8F44-F227E0221725}" type="slidenum">
              <a:rPr smtClean="0">
                <a:latin typeface="Arial" charset="0"/>
              </a:rPr>
              <a:pPr/>
              <a:t>31</a:t>
            </a:fld>
            <a:endParaRPr lang="sv-SE" smtClean="0">
              <a:latin typeface="Arial" charset="0"/>
            </a:endParaRPr>
          </a:p>
        </p:txBody>
      </p:sp>
      <p:sp>
        <p:nvSpPr>
          <p:cNvPr id="4" name="Rectangle 3"/>
          <p:cNvSpPr/>
          <p:nvPr/>
        </p:nvSpPr>
        <p:spPr>
          <a:xfrm>
            <a:off x="533127" y="621917"/>
            <a:ext cx="8355724" cy="5324535"/>
          </a:xfrm>
          <a:prstGeom prst="rect">
            <a:avLst/>
          </a:prstGeom>
        </p:spPr>
        <p:txBody>
          <a:bodyPr wrap="square">
            <a:spAutoFit/>
          </a:bodyPr>
          <a:lstStyle/>
          <a:p>
            <a:pPr algn="l"/>
            <a:r>
              <a:rPr lang="en-US" sz="2000" dirty="0" smtClean="0">
                <a:latin typeface="+mj-lt"/>
              </a:rPr>
              <a:t>4.6 </a:t>
            </a:r>
            <a:r>
              <a:rPr lang="en-US" sz="2000" b="1" i="1" dirty="0" smtClean="0">
                <a:latin typeface="+mj-lt"/>
              </a:rPr>
              <a:t>Re-generating fuel oil from sludge</a:t>
            </a:r>
          </a:p>
          <a:p>
            <a:pPr algn="l"/>
            <a:endParaRPr lang="en-US" sz="2000" b="1" i="1" dirty="0" smtClean="0"/>
          </a:p>
          <a:p>
            <a:pPr algn="l"/>
            <a:r>
              <a:rPr lang="en-US" sz="2000" dirty="0" smtClean="0">
                <a:latin typeface="+mn-lt"/>
              </a:rPr>
              <a:t>4.6.1 Oil residue (sludge) may be used onboard as re-generated fuel. Oil residue (sludge) is collected in an oil residue (sludge) tank prior to processing (disposal) back into the fuel oil system as </a:t>
            </a:r>
            <a:r>
              <a:rPr lang="sv-SE" sz="2000" dirty="0" smtClean="0">
                <a:latin typeface="+mn-lt"/>
              </a:rPr>
              <a:t>re-generated fuel oil.</a:t>
            </a:r>
          </a:p>
          <a:p>
            <a:pPr algn="l"/>
            <a:endParaRPr lang="sv-SE" sz="2000" dirty="0" smtClean="0">
              <a:latin typeface="+mn-lt"/>
            </a:endParaRPr>
          </a:p>
          <a:p>
            <a:pPr algn="l"/>
            <a:r>
              <a:rPr lang="en-US" sz="2000" dirty="0" smtClean="0">
                <a:latin typeface="+mn-lt"/>
              </a:rPr>
              <a:t>4.6.2 Oily drains should be recorded in the oil record book as any other oil residue (sludge) </a:t>
            </a:r>
            <a:r>
              <a:rPr lang="sv-SE" sz="2000" dirty="0" smtClean="0">
                <a:latin typeface="+mn-lt"/>
              </a:rPr>
              <a:t>collection.</a:t>
            </a:r>
          </a:p>
          <a:p>
            <a:pPr algn="l"/>
            <a:endParaRPr lang="sv-SE" sz="2000" dirty="0" smtClean="0">
              <a:latin typeface="+mn-lt"/>
            </a:endParaRPr>
          </a:p>
          <a:p>
            <a:pPr algn="l"/>
            <a:r>
              <a:rPr lang="en-US" sz="2000" dirty="0" smtClean="0">
                <a:latin typeface="+mn-lt"/>
              </a:rPr>
              <a:t>4.6.3 Re-generation of fuel oil from oil residue (sludge) should be an approved means of disposal of oil residue (sludge) according to the Supplement to the IOPP Certificate.</a:t>
            </a:r>
          </a:p>
          <a:p>
            <a:pPr algn="l"/>
            <a:endParaRPr lang="en-US" sz="2000" dirty="0" smtClean="0">
              <a:latin typeface="+mn-lt"/>
            </a:endParaRPr>
          </a:p>
          <a:p>
            <a:pPr algn="l"/>
            <a:r>
              <a:rPr lang="en-US" sz="2000" dirty="0" smtClean="0">
                <a:latin typeface="+mn-lt"/>
              </a:rPr>
              <a:t>4.6.4 The re-generating process may include filtration, decanting or purification to remove unwanted heavy parts from the oil residue (sludge).</a:t>
            </a:r>
          </a:p>
        </p:txBody>
      </p:sp>
    </p:spTree>
    <p:extLst>
      <p:ext uri="{BB962C8B-B14F-4D97-AF65-F5344CB8AC3E}">
        <p14:creationId xmlns:p14="http://schemas.microsoft.com/office/powerpoint/2010/main" val="403021687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smtClean="0"/>
              <a:t>© Alfa Laval</a:t>
            </a:r>
            <a:endParaRPr lang="en-US"/>
          </a:p>
        </p:txBody>
      </p:sp>
      <p:sp>
        <p:nvSpPr>
          <p:cNvPr id="5" name="Slide Number Placeholder 4"/>
          <p:cNvSpPr>
            <a:spLocks noGrp="1"/>
          </p:cNvSpPr>
          <p:nvPr>
            <p:ph type="sldNum" sz="quarter" idx="11"/>
          </p:nvPr>
        </p:nvSpPr>
        <p:spPr/>
        <p:txBody>
          <a:bodyPr/>
          <a:lstStyle/>
          <a:p>
            <a:pPr>
              <a:defRPr/>
            </a:pPr>
            <a:r>
              <a:rPr lang="en-US" smtClean="0"/>
              <a:t>Slide </a:t>
            </a:r>
            <a:fld id="{17C730B0-BB61-4AD6-8CB0-FAD9E98BFEA6}" type="slidenum">
              <a:rPr lang="en-US" smtClean="0"/>
              <a:pPr>
                <a:defRPr/>
              </a:pPr>
              <a:t>32</a:t>
            </a:fld>
            <a:endParaRPr lang="en-US"/>
          </a:p>
        </p:txBody>
      </p:sp>
      <p:sp>
        <p:nvSpPr>
          <p:cNvPr id="6" name="Rectangle 5"/>
          <p:cNvSpPr/>
          <p:nvPr/>
        </p:nvSpPr>
        <p:spPr>
          <a:xfrm>
            <a:off x="400050" y="717183"/>
            <a:ext cx="8623300" cy="5262979"/>
          </a:xfrm>
          <a:prstGeom prst="rect">
            <a:avLst/>
          </a:prstGeom>
        </p:spPr>
        <p:txBody>
          <a:bodyPr wrap="square">
            <a:spAutoFit/>
          </a:bodyPr>
          <a:lstStyle/>
          <a:p>
            <a:r>
              <a:rPr lang="en-IN" b="1" u="sng" dirty="0"/>
              <a:t>Benefits for shipyards and power plants</a:t>
            </a:r>
          </a:p>
          <a:p>
            <a:pPr algn="just"/>
            <a:r>
              <a:rPr lang="en-IN" dirty="0"/>
              <a:t>• Compact, modular, easy-to-install </a:t>
            </a:r>
            <a:r>
              <a:rPr lang="en-IN" dirty="0" smtClean="0"/>
              <a:t>system.</a:t>
            </a:r>
            <a:endParaRPr lang="en-IN" dirty="0"/>
          </a:p>
          <a:p>
            <a:pPr algn="just"/>
            <a:r>
              <a:rPr lang="en-IN" dirty="0"/>
              <a:t>• Smaller holding tank volumes for waste oil </a:t>
            </a:r>
            <a:r>
              <a:rPr lang="en-IN" dirty="0" smtClean="0"/>
              <a:t>and waste water,    increasing payload capacity.</a:t>
            </a:r>
            <a:endParaRPr lang="en-IN" dirty="0"/>
          </a:p>
          <a:p>
            <a:pPr algn="just"/>
            <a:r>
              <a:rPr lang="en-IN" dirty="0"/>
              <a:t>• Easy to integrate with existing </a:t>
            </a:r>
            <a:r>
              <a:rPr lang="en-IN" dirty="0" err="1"/>
              <a:t>onboard</a:t>
            </a:r>
            <a:r>
              <a:rPr lang="en-IN" dirty="0"/>
              <a:t> </a:t>
            </a:r>
            <a:r>
              <a:rPr lang="en-IN" dirty="0" smtClean="0"/>
              <a:t>systems.</a:t>
            </a:r>
          </a:p>
          <a:p>
            <a:pPr algn="just"/>
            <a:endParaRPr lang="en-US" dirty="0" smtClean="0"/>
          </a:p>
          <a:p>
            <a:pPr algn="just"/>
            <a:endParaRPr lang="en-US" dirty="0"/>
          </a:p>
          <a:p>
            <a:pPr algn="just"/>
            <a:endParaRPr lang="en-IN" dirty="0"/>
          </a:p>
          <a:p>
            <a:pPr algn="just"/>
            <a:r>
              <a:rPr lang="en-IN" b="1" u="sng" dirty="0"/>
              <a:t>Benefits for owners and operators</a:t>
            </a:r>
          </a:p>
          <a:p>
            <a:pPr algn="just"/>
            <a:r>
              <a:rPr lang="en-IN" dirty="0"/>
              <a:t>• Substantial savings from recovery of fuel </a:t>
            </a:r>
            <a:r>
              <a:rPr lang="en-IN" dirty="0" smtClean="0"/>
              <a:t>oil.</a:t>
            </a:r>
            <a:endParaRPr lang="en-IN" dirty="0"/>
          </a:p>
          <a:p>
            <a:pPr algn="just"/>
            <a:r>
              <a:rPr lang="en-IN" dirty="0"/>
              <a:t>• Reduction in carbon dioxide </a:t>
            </a:r>
            <a:r>
              <a:rPr lang="en-IN" dirty="0" smtClean="0"/>
              <a:t>footprint.</a:t>
            </a:r>
            <a:endParaRPr lang="en-IN" dirty="0"/>
          </a:p>
          <a:p>
            <a:pPr algn="just"/>
            <a:r>
              <a:rPr lang="en-IN" dirty="0"/>
              <a:t>• Effective </a:t>
            </a:r>
            <a:r>
              <a:rPr lang="en-IN" dirty="0" err="1"/>
              <a:t>pretreatment</a:t>
            </a:r>
            <a:r>
              <a:rPr lang="en-IN" dirty="0"/>
              <a:t> of water prior to </a:t>
            </a:r>
            <a:r>
              <a:rPr lang="en-IN" dirty="0" smtClean="0"/>
              <a:t>discharge to the bilge water tank.</a:t>
            </a:r>
          </a:p>
          <a:p>
            <a:pPr algn="just"/>
            <a:r>
              <a:rPr lang="en-IN" dirty="0" smtClean="0"/>
              <a:t>• </a:t>
            </a:r>
            <a:r>
              <a:rPr lang="en-IN" dirty="0"/>
              <a:t>Minimal amount of solids for disposal </a:t>
            </a:r>
            <a:r>
              <a:rPr lang="en-IN" dirty="0" smtClean="0"/>
              <a:t>ashore.</a:t>
            </a:r>
            <a:endParaRPr lang="en-IN" dirty="0"/>
          </a:p>
        </p:txBody>
      </p:sp>
    </p:spTree>
    <p:extLst>
      <p:ext uri="{BB962C8B-B14F-4D97-AF65-F5344CB8AC3E}">
        <p14:creationId xmlns:p14="http://schemas.microsoft.com/office/powerpoint/2010/main" val="26221452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1000"/>
                                        <p:tgtEl>
                                          <p:spTgt spid="6">
                                            <p:txEl>
                                              <p:pRg st="1" end="1"/>
                                            </p:txEl>
                                          </p:spTgt>
                                        </p:tgtEl>
                                      </p:cBhvr>
                                    </p:animEffect>
                                    <p:anim calcmode="lin" valueType="num">
                                      <p:cBhvr>
                                        <p:cTn id="15"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1" end="1"/>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Effect transition="in" filter="fade">
                                      <p:cBhvr>
                                        <p:cTn id="19" dur="1000"/>
                                        <p:tgtEl>
                                          <p:spTgt spid="6">
                                            <p:txEl>
                                              <p:pRg st="2" end="2"/>
                                            </p:txEl>
                                          </p:spTgt>
                                        </p:tgtEl>
                                      </p:cBhvr>
                                    </p:animEffect>
                                    <p:anim calcmode="lin" valueType="num">
                                      <p:cBhvr>
                                        <p:cTn id="20"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6">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6">
                                            <p:txEl>
                                              <p:pRg st="3" end="3"/>
                                            </p:txEl>
                                          </p:spTgt>
                                        </p:tgtEl>
                                        <p:attrNameLst>
                                          <p:attrName>style.visibility</p:attrName>
                                        </p:attrNameLst>
                                      </p:cBhvr>
                                      <p:to>
                                        <p:strVal val="visible"/>
                                      </p:to>
                                    </p:set>
                                    <p:animEffect transition="in" filter="fade">
                                      <p:cBhvr>
                                        <p:cTn id="24" dur="1000"/>
                                        <p:tgtEl>
                                          <p:spTgt spid="6">
                                            <p:txEl>
                                              <p:pRg st="3" end="3"/>
                                            </p:txEl>
                                          </p:spTgt>
                                        </p:tgtEl>
                                      </p:cBhvr>
                                    </p:animEffect>
                                    <p:anim calcmode="lin" valueType="num">
                                      <p:cBhvr>
                                        <p:cTn id="25"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6">
                                            <p:txEl>
                                              <p:pRg st="7" end="7"/>
                                            </p:txEl>
                                          </p:spTgt>
                                        </p:tgtEl>
                                        <p:attrNameLst>
                                          <p:attrName>style.visibility</p:attrName>
                                        </p:attrNameLst>
                                      </p:cBhvr>
                                      <p:to>
                                        <p:strVal val="visible"/>
                                      </p:to>
                                    </p:set>
                                    <p:animEffect transition="in" filter="fade">
                                      <p:cBhvr>
                                        <p:cTn id="31" dur="1000"/>
                                        <p:tgtEl>
                                          <p:spTgt spid="6">
                                            <p:txEl>
                                              <p:pRg st="7" end="7"/>
                                            </p:txEl>
                                          </p:spTgt>
                                        </p:tgtEl>
                                      </p:cBhvr>
                                    </p:animEffect>
                                    <p:anim calcmode="lin" valueType="num">
                                      <p:cBhvr>
                                        <p:cTn id="32" dur="1000" fill="hold"/>
                                        <p:tgtEl>
                                          <p:spTgt spid="6">
                                            <p:txEl>
                                              <p:pRg st="7" end="7"/>
                                            </p:txEl>
                                          </p:spTgt>
                                        </p:tgtEl>
                                        <p:attrNameLst>
                                          <p:attrName>ppt_x</p:attrName>
                                        </p:attrNameLst>
                                      </p:cBhvr>
                                      <p:tavLst>
                                        <p:tav tm="0">
                                          <p:val>
                                            <p:strVal val="#ppt_x"/>
                                          </p:val>
                                        </p:tav>
                                        <p:tav tm="100000">
                                          <p:val>
                                            <p:strVal val="#ppt_x"/>
                                          </p:val>
                                        </p:tav>
                                      </p:tavLst>
                                    </p:anim>
                                    <p:anim calcmode="lin" valueType="num">
                                      <p:cBhvr>
                                        <p:cTn id="33" dur="1000" fill="hold"/>
                                        <p:tgtEl>
                                          <p:spTgt spid="6">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6">
                                            <p:txEl>
                                              <p:pRg st="8" end="8"/>
                                            </p:txEl>
                                          </p:spTgt>
                                        </p:tgtEl>
                                        <p:attrNameLst>
                                          <p:attrName>style.visibility</p:attrName>
                                        </p:attrNameLst>
                                      </p:cBhvr>
                                      <p:to>
                                        <p:strVal val="visible"/>
                                      </p:to>
                                    </p:set>
                                    <p:animEffect transition="in" filter="fade">
                                      <p:cBhvr>
                                        <p:cTn id="38" dur="1000"/>
                                        <p:tgtEl>
                                          <p:spTgt spid="6">
                                            <p:txEl>
                                              <p:pRg st="8" end="8"/>
                                            </p:txEl>
                                          </p:spTgt>
                                        </p:tgtEl>
                                      </p:cBhvr>
                                    </p:animEffect>
                                    <p:anim calcmode="lin" valueType="num">
                                      <p:cBhvr>
                                        <p:cTn id="39" dur="1000" fill="hold"/>
                                        <p:tgtEl>
                                          <p:spTgt spid="6">
                                            <p:txEl>
                                              <p:pRg st="8" end="8"/>
                                            </p:txEl>
                                          </p:spTgt>
                                        </p:tgtEl>
                                        <p:attrNameLst>
                                          <p:attrName>ppt_x</p:attrName>
                                        </p:attrNameLst>
                                      </p:cBhvr>
                                      <p:tavLst>
                                        <p:tav tm="0">
                                          <p:val>
                                            <p:strVal val="#ppt_x"/>
                                          </p:val>
                                        </p:tav>
                                        <p:tav tm="100000">
                                          <p:val>
                                            <p:strVal val="#ppt_x"/>
                                          </p:val>
                                        </p:tav>
                                      </p:tavLst>
                                    </p:anim>
                                    <p:anim calcmode="lin" valueType="num">
                                      <p:cBhvr>
                                        <p:cTn id="40" dur="1000" fill="hold"/>
                                        <p:tgtEl>
                                          <p:spTgt spid="6">
                                            <p:txEl>
                                              <p:pRg st="8" end="8"/>
                                            </p:txEl>
                                          </p:spTgt>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6">
                                            <p:txEl>
                                              <p:pRg st="9" end="9"/>
                                            </p:txEl>
                                          </p:spTgt>
                                        </p:tgtEl>
                                        <p:attrNameLst>
                                          <p:attrName>style.visibility</p:attrName>
                                        </p:attrNameLst>
                                      </p:cBhvr>
                                      <p:to>
                                        <p:strVal val="visible"/>
                                      </p:to>
                                    </p:set>
                                    <p:animEffect transition="in" filter="fade">
                                      <p:cBhvr>
                                        <p:cTn id="43" dur="1000"/>
                                        <p:tgtEl>
                                          <p:spTgt spid="6">
                                            <p:txEl>
                                              <p:pRg st="9" end="9"/>
                                            </p:txEl>
                                          </p:spTgt>
                                        </p:tgtEl>
                                      </p:cBhvr>
                                    </p:animEffect>
                                    <p:anim calcmode="lin" valueType="num">
                                      <p:cBhvr>
                                        <p:cTn id="44" dur="1000" fill="hold"/>
                                        <p:tgtEl>
                                          <p:spTgt spid="6">
                                            <p:txEl>
                                              <p:pRg st="9" end="9"/>
                                            </p:txEl>
                                          </p:spTgt>
                                        </p:tgtEl>
                                        <p:attrNameLst>
                                          <p:attrName>ppt_x</p:attrName>
                                        </p:attrNameLst>
                                      </p:cBhvr>
                                      <p:tavLst>
                                        <p:tav tm="0">
                                          <p:val>
                                            <p:strVal val="#ppt_x"/>
                                          </p:val>
                                        </p:tav>
                                        <p:tav tm="100000">
                                          <p:val>
                                            <p:strVal val="#ppt_x"/>
                                          </p:val>
                                        </p:tav>
                                      </p:tavLst>
                                    </p:anim>
                                    <p:anim calcmode="lin" valueType="num">
                                      <p:cBhvr>
                                        <p:cTn id="45" dur="1000" fill="hold"/>
                                        <p:tgtEl>
                                          <p:spTgt spid="6">
                                            <p:txEl>
                                              <p:pRg st="9" end="9"/>
                                            </p:txEl>
                                          </p:spTgt>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6">
                                            <p:txEl>
                                              <p:pRg st="10" end="10"/>
                                            </p:txEl>
                                          </p:spTgt>
                                        </p:tgtEl>
                                        <p:attrNameLst>
                                          <p:attrName>style.visibility</p:attrName>
                                        </p:attrNameLst>
                                      </p:cBhvr>
                                      <p:to>
                                        <p:strVal val="visible"/>
                                      </p:to>
                                    </p:set>
                                    <p:animEffect transition="in" filter="fade">
                                      <p:cBhvr>
                                        <p:cTn id="48" dur="1000"/>
                                        <p:tgtEl>
                                          <p:spTgt spid="6">
                                            <p:txEl>
                                              <p:pRg st="10" end="10"/>
                                            </p:txEl>
                                          </p:spTgt>
                                        </p:tgtEl>
                                      </p:cBhvr>
                                    </p:animEffect>
                                    <p:anim calcmode="lin" valueType="num">
                                      <p:cBhvr>
                                        <p:cTn id="49" dur="1000" fill="hold"/>
                                        <p:tgtEl>
                                          <p:spTgt spid="6">
                                            <p:txEl>
                                              <p:pRg st="10" end="10"/>
                                            </p:txEl>
                                          </p:spTgt>
                                        </p:tgtEl>
                                        <p:attrNameLst>
                                          <p:attrName>ppt_x</p:attrName>
                                        </p:attrNameLst>
                                      </p:cBhvr>
                                      <p:tavLst>
                                        <p:tav tm="0">
                                          <p:val>
                                            <p:strVal val="#ppt_x"/>
                                          </p:val>
                                        </p:tav>
                                        <p:tav tm="100000">
                                          <p:val>
                                            <p:strVal val="#ppt_x"/>
                                          </p:val>
                                        </p:tav>
                                      </p:tavLst>
                                    </p:anim>
                                    <p:anim calcmode="lin" valueType="num">
                                      <p:cBhvr>
                                        <p:cTn id="50" dur="1000" fill="hold"/>
                                        <p:tgtEl>
                                          <p:spTgt spid="6">
                                            <p:txEl>
                                              <p:pRg st="10" end="10"/>
                                            </p:txEl>
                                          </p:spTgt>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6">
                                            <p:txEl>
                                              <p:pRg st="11" end="11"/>
                                            </p:txEl>
                                          </p:spTgt>
                                        </p:tgtEl>
                                        <p:attrNameLst>
                                          <p:attrName>style.visibility</p:attrName>
                                        </p:attrNameLst>
                                      </p:cBhvr>
                                      <p:to>
                                        <p:strVal val="visible"/>
                                      </p:to>
                                    </p:set>
                                    <p:animEffect transition="in" filter="fade">
                                      <p:cBhvr>
                                        <p:cTn id="53" dur="1000"/>
                                        <p:tgtEl>
                                          <p:spTgt spid="6">
                                            <p:txEl>
                                              <p:pRg st="11" end="11"/>
                                            </p:txEl>
                                          </p:spTgt>
                                        </p:tgtEl>
                                      </p:cBhvr>
                                    </p:animEffect>
                                    <p:anim calcmode="lin" valueType="num">
                                      <p:cBhvr>
                                        <p:cTn id="54" dur="1000" fill="hold"/>
                                        <p:tgtEl>
                                          <p:spTgt spid="6">
                                            <p:txEl>
                                              <p:pRg st="11" end="11"/>
                                            </p:txEl>
                                          </p:spTgt>
                                        </p:tgtEl>
                                        <p:attrNameLst>
                                          <p:attrName>ppt_x</p:attrName>
                                        </p:attrNameLst>
                                      </p:cBhvr>
                                      <p:tavLst>
                                        <p:tav tm="0">
                                          <p:val>
                                            <p:strVal val="#ppt_x"/>
                                          </p:val>
                                        </p:tav>
                                        <p:tav tm="100000">
                                          <p:val>
                                            <p:strVal val="#ppt_x"/>
                                          </p:val>
                                        </p:tav>
                                      </p:tavLst>
                                    </p:anim>
                                    <p:anim calcmode="lin" valueType="num">
                                      <p:cBhvr>
                                        <p:cTn id="55" dur="1000" fill="hold"/>
                                        <p:tgtEl>
                                          <p:spTgt spid="6">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smtClean="0"/>
              <a:t>© Alfa Laval</a:t>
            </a:r>
            <a:endParaRPr lang="en-US"/>
          </a:p>
        </p:txBody>
      </p:sp>
      <p:sp>
        <p:nvSpPr>
          <p:cNvPr id="3" name="Slide Number Placeholder 2"/>
          <p:cNvSpPr>
            <a:spLocks noGrp="1"/>
          </p:cNvSpPr>
          <p:nvPr>
            <p:ph type="sldNum" sz="quarter" idx="11"/>
          </p:nvPr>
        </p:nvSpPr>
        <p:spPr/>
        <p:txBody>
          <a:bodyPr/>
          <a:lstStyle/>
          <a:p>
            <a:pPr>
              <a:defRPr/>
            </a:pPr>
            <a:r>
              <a:rPr lang="en-US" smtClean="0"/>
              <a:t>Slide </a:t>
            </a:r>
            <a:fld id="{554BACE5-09FE-4304-9B82-880EEF283BE0}" type="slidenum">
              <a:rPr lang="en-US" smtClean="0"/>
              <a:pPr>
                <a:defRPr/>
              </a:pPr>
              <a:t>33</a:t>
            </a:fld>
            <a:endParaRPr lang="en-US"/>
          </a:p>
        </p:txBody>
      </p:sp>
      <p:sp>
        <p:nvSpPr>
          <p:cNvPr id="4" name="Rectangle 3"/>
          <p:cNvSpPr/>
          <p:nvPr/>
        </p:nvSpPr>
        <p:spPr>
          <a:xfrm>
            <a:off x="949910" y="284474"/>
            <a:ext cx="7350711" cy="461665"/>
          </a:xfrm>
          <a:prstGeom prst="rect">
            <a:avLst/>
          </a:prstGeom>
        </p:spPr>
        <p:txBody>
          <a:bodyPr wrap="square">
            <a:spAutoFit/>
          </a:bodyPr>
          <a:lstStyle/>
          <a:p>
            <a:r>
              <a:rPr lang="en-IN" b="1" dirty="0" smtClean="0"/>
              <a:t>Sludge </a:t>
            </a:r>
            <a:r>
              <a:rPr lang="en-IN" b="1" dirty="0"/>
              <a:t>treatment products on the market: </a:t>
            </a:r>
          </a:p>
        </p:txBody>
      </p:sp>
      <p:pic>
        <p:nvPicPr>
          <p:cNvPr id="471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8990" y="1087952"/>
            <a:ext cx="5872024" cy="51718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8648545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7106"/>
                                        </p:tgtEl>
                                        <p:attrNameLst>
                                          <p:attrName>style.visibility</p:attrName>
                                        </p:attrNameLst>
                                      </p:cBhvr>
                                      <p:to>
                                        <p:strVal val="visible"/>
                                      </p:to>
                                    </p:set>
                                    <p:animEffect transition="in" filter="circle(in)">
                                      <p:cBhvr>
                                        <p:cTn id="7" dur="2000"/>
                                        <p:tgtEl>
                                          <p:spTgt spid="47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Straight Arrow Connector 30"/>
          <p:cNvCxnSpPr/>
          <p:nvPr/>
        </p:nvCxnSpPr>
        <p:spPr bwMode="auto">
          <a:xfrm>
            <a:off x="5116152" y="6058613"/>
            <a:ext cx="443176" cy="0"/>
          </a:xfrm>
          <a:prstGeom prst="straightConnector1">
            <a:avLst/>
          </a:prstGeom>
          <a:solidFill>
            <a:schemeClr val="accent1"/>
          </a:solidFill>
          <a:ln w="38100" cap="flat" cmpd="sng" algn="ctr">
            <a:solidFill>
              <a:schemeClr val="tx2"/>
            </a:solidFill>
            <a:prstDash val="solid"/>
            <a:round/>
            <a:headEnd type="none" w="med" len="med"/>
            <a:tailEnd type="arrow"/>
          </a:ln>
          <a:effectLst/>
        </p:spPr>
      </p:cxnSp>
      <p:cxnSp>
        <p:nvCxnSpPr>
          <p:cNvPr id="33" name="Straight Arrow Connector 32"/>
          <p:cNvCxnSpPr/>
          <p:nvPr/>
        </p:nvCxnSpPr>
        <p:spPr bwMode="auto">
          <a:xfrm>
            <a:off x="5101976" y="5055512"/>
            <a:ext cx="443176" cy="0"/>
          </a:xfrm>
          <a:prstGeom prst="straightConnector1">
            <a:avLst/>
          </a:prstGeom>
          <a:solidFill>
            <a:schemeClr val="accent1"/>
          </a:solidFill>
          <a:ln w="38100" cap="flat" cmpd="sng" algn="ctr">
            <a:solidFill>
              <a:schemeClr val="tx2"/>
            </a:solidFill>
            <a:prstDash val="solid"/>
            <a:round/>
            <a:headEnd type="none" w="med" len="med"/>
            <a:tailEnd type="arrow"/>
          </a:ln>
          <a:effectLst/>
        </p:spPr>
      </p:cxnSp>
      <p:sp>
        <p:nvSpPr>
          <p:cNvPr id="21506" name="Footer Placeholder 3"/>
          <p:cNvSpPr>
            <a:spLocks noGrp="1"/>
          </p:cNvSpPr>
          <p:nvPr>
            <p:ph type="ftr" sz="quarter" idx="10"/>
          </p:nvPr>
        </p:nvSpPr>
        <p:spPr>
          <a:noFill/>
        </p:spPr>
        <p:txBody>
          <a:bodyPr/>
          <a:lstStyle/>
          <a:p>
            <a:r>
              <a:rPr lang="sv-SE" smtClean="0">
                <a:latin typeface="Arial" charset="0"/>
              </a:rPr>
              <a:t>© Alfa Laval</a:t>
            </a:r>
          </a:p>
        </p:txBody>
      </p:sp>
      <p:sp>
        <p:nvSpPr>
          <p:cNvPr id="21507" name="Slide Number Placeholder 4"/>
          <p:cNvSpPr>
            <a:spLocks noGrp="1"/>
          </p:cNvSpPr>
          <p:nvPr>
            <p:ph type="sldNum" sz="quarter" idx="11"/>
          </p:nvPr>
        </p:nvSpPr>
        <p:spPr>
          <a:noFill/>
        </p:spPr>
        <p:txBody>
          <a:bodyPr/>
          <a:lstStyle/>
          <a:p>
            <a:r>
              <a:rPr lang="sv-SE" smtClean="0">
                <a:latin typeface="Arial" charset="0"/>
              </a:rPr>
              <a:t>Slide </a:t>
            </a:r>
            <a:fld id="{8F1BB7E2-325E-4913-BA6A-1BCF1FF8E588}" type="slidenum">
              <a:rPr smtClean="0">
                <a:latin typeface="Arial" charset="0"/>
              </a:rPr>
              <a:pPr/>
              <a:t>34</a:t>
            </a:fld>
            <a:endParaRPr lang="sv-SE" smtClean="0">
              <a:latin typeface="Arial" charset="0"/>
            </a:endParaRPr>
          </a:p>
        </p:txBody>
      </p:sp>
      <p:sp>
        <p:nvSpPr>
          <p:cNvPr id="21508" name="Rectangle 3"/>
          <p:cNvSpPr>
            <a:spLocks noGrp="1" noChangeArrowheads="1"/>
          </p:cNvSpPr>
          <p:nvPr>
            <p:ph type="title"/>
          </p:nvPr>
        </p:nvSpPr>
        <p:spPr/>
        <p:txBody>
          <a:bodyPr/>
          <a:lstStyle/>
          <a:p>
            <a:pPr>
              <a:tabLst>
                <a:tab pos="7334250" algn="r"/>
              </a:tabLst>
            </a:pPr>
            <a:r>
              <a:rPr lang="en-US" dirty="0" smtClean="0"/>
              <a:t>The waste fuel oil tank</a:t>
            </a:r>
            <a:br>
              <a:rPr lang="en-US" dirty="0" smtClean="0"/>
            </a:br>
            <a:endParaRPr lang="en-GB" dirty="0" smtClean="0"/>
          </a:p>
        </p:txBody>
      </p:sp>
      <p:sp>
        <p:nvSpPr>
          <p:cNvPr id="53352" name="Rectangle 104"/>
          <p:cNvSpPr>
            <a:spLocks noChangeArrowheads="1"/>
          </p:cNvSpPr>
          <p:nvPr/>
        </p:nvSpPr>
        <p:spPr bwMode="auto">
          <a:xfrm>
            <a:off x="1019607" y="4018363"/>
            <a:ext cx="4104000" cy="403225"/>
          </a:xfrm>
          <a:prstGeom prst="rect">
            <a:avLst/>
          </a:prstGeom>
          <a:solidFill>
            <a:schemeClr val="accent5">
              <a:lumMod val="50000"/>
            </a:schemeClr>
          </a:solidFill>
          <a:ln w="38100">
            <a:noFill/>
            <a:miter lim="800000"/>
            <a:headEnd/>
            <a:tailEnd/>
          </a:ln>
        </p:spPr>
        <p:txBody>
          <a:bodyPr/>
          <a:lstStyle/>
          <a:p>
            <a:pPr>
              <a:defRPr/>
            </a:pPr>
            <a:endParaRPr lang="sv-SE"/>
          </a:p>
        </p:txBody>
      </p:sp>
      <p:sp>
        <p:nvSpPr>
          <p:cNvPr id="21511" name="Freeform 108"/>
          <p:cNvSpPr>
            <a:spLocks/>
          </p:cNvSpPr>
          <p:nvPr/>
        </p:nvSpPr>
        <p:spPr bwMode="auto">
          <a:xfrm>
            <a:off x="2116138" y="5800941"/>
            <a:ext cx="26987" cy="25400"/>
          </a:xfrm>
          <a:custGeom>
            <a:avLst/>
            <a:gdLst>
              <a:gd name="T0" fmla="*/ 0 w 19"/>
              <a:gd name="T1" fmla="*/ 18 h 18"/>
              <a:gd name="T2" fmla="*/ 19 w 19"/>
              <a:gd name="T3" fmla="*/ 0 h 18"/>
              <a:gd name="T4" fmla="*/ 0 w 19"/>
              <a:gd name="T5" fmla="*/ 0 h 18"/>
              <a:gd name="T6" fmla="*/ 0 w 19"/>
              <a:gd name="T7" fmla="*/ 18 h 18"/>
              <a:gd name="T8" fmla="*/ 0 60000 65536"/>
              <a:gd name="T9" fmla="*/ 0 60000 65536"/>
              <a:gd name="T10" fmla="*/ 0 60000 65536"/>
              <a:gd name="T11" fmla="*/ 0 60000 65536"/>
              <a:gd name="T12" fmla="*/ 0 w 19"/>
              <a:gd name="T13" fmla="*/ 0 h 18"/>
              <a:gd name="T14" fmla="*/ 19 w 19"/>
              <a:gd name="T15" fmla="*/ 18 h 18"/>
            </a:gdLst>
            <a:ahLst/>
            <a:cxnLst>
              <a:cxn ang="T8">
                <a:pos x="T0" y="T1"/>
              </a:cxn>
              <a:cxn ang="T9">
                <a:pos x="T2" y="T3"/>
              </a:cxn>
              <a:cxn ang="T10">
                <a:pos x="T4" y="T5"/>
              </a:cxn>
              <a:cxn ang="T11">
                <a:pos x="T6" y="T7"/>
              </a:cxn>
            </a:cxnLst>
            <a:rect l="T12" t="T13" r="T14" b="T15"/>
            <a:pathLst>
              <a:path w="19" h="18">
                <a:moveTo>
                  <a:pt x="0" y="18"/>
                </a:moveTo>
                <a:lnTo>
                  <a:pt x="19" y="0"/>
                </a:lnTo>
                <a:lnTo>
                  <a:pt x="0" y="0"/>
                </a:lnTo>
                <a:lnTo>
                  <a:pt x="0" y="18"/>
                </a:lnTo>
                <a:close/>
              </a:path>
            </a:pathLst>
          </a:custGeom>
          <a:noFill/>
          <a:ln w="9525">
            <a:noFill/>
            <a:round/>
            <a:headEnd/>
            <a:tailEnd/>
          </a:ln>
        </p:spPr>
        <p:txBody>
          <a:bodyPr/>
          <a:lstStyle/>
          <a:p>
            <a:endParaRPr lang="sv-SE"/>
          </a:p>
        </p:txBody>
      </p:sp>
      <p:sp>
        <p:nvSpPr>
          <p:cNvPr id="21512" name="Freeform 109"/>
          <p:cNvSpPr>
            <a:spLocks/>
          </p:cNvSpPr>
          <p:nvPr/>
        </p:nvSpPr>
        <p:spPr bwMode="auto">
          <a:xfrm>
            <a:off x="2116138" y="5800941"/>
            <a:ext cx="52387" cy="50800"/>
          </a:xfrm>
          <a:custGeom>
            <a:avLst/>
            <a:gdLst>
              <a:gd name="T0" fmla="*/ 0 w 37"/>
              <a:gd name="T1" fmla="*/ 18 h 36"/>
              <a:gd name="T2" fmla="*/ 19 w 37"/>
              <a:gd name="T3" fmla="*/ 0 h 36"/>
              <a:gd name="T4" fmla="*/ 37 w 37"/>
              <a:gd name="T5" fmla="*/ 18 h 36"/>
              <a:gd name="T6" fmla="*/ 19 w 37"/>
              <a:gd name="T7" fmla="*/ 36 h 36"/>
              <a:gd name="T8" fmla="*/ 0 w 37"/>
              <a:gd name="T9" fmla="*/ 18 h 36"/>
              <a:gd name="T10" fmla="*/ 0 60000 65536"/>
              <a:gd name="T11" fmla="*/ 0 60000 65536"/>
              <a:gd name="T12" fmla="*/ 0 60000 65536"/>
              <a:gd name="T13" fmla="*/ 0 60000 65536"/>
              <a:gd name="T14" fmla="*/ 0 60000 65536"/>
              <a:gd name="T15" fmla="*/ 0 w 37"/>
              <a:gd name="T16" fmla="*/ 0 h 36"/>
              <a:gd name="T17" fmla="*/ 37 w 37"/>
              <a:gd name="T18" fmla="*/ 36 h 36"/>
            </a:gdLst>
            <a:ahLst/>
            <a:cxnLst>
              <a:cxn ang="T10">
                <a:pos x="T0" y="T1"/>
              </a:cxn>
              <a:cxn ang="T11">
                <a:pos x="T2" y="T3"/>
              </a:cxn>
              <a:cxn ang="T12">
                <a:pos x="T4" y="T5"/>
              </a:cxn>
              <a:cxn ang="T13">
                <a:pos x="T6" y="T7"/>
              </a:cxn>
              <a:cxn ang="T14">
                <a:pos x="T8" y="T9"/>
              </a:cxn>
            </a:cxnLst>
            <a:rect l="T15" t="T16" r="T17" b="T18"/>
            <a:pathLst>
              <a:path w="37" h="36">
                <a:moveTo>
                  <a:pt x="0" y="18"/>
                </a:moveTo>
                <a:lnTo>
                  <a:pt x="19" y="0"/>
                </a:lnTo>
                <a:lnTo>
                  <a:pt x="37" y="18"/>
                </a:lnTo>
                <a:lnTo>
                  <a:pt x="19" y="36"/>
                </a:lnTo>
                <a:lnTo>
                  <a:pt x="0" y="18"/>
                </a:lnTo>
                <a:close/>
              </a:path>
            </a:pathLst>
          </a:custGeom>
          <a:noFill/>
          <a:ln w="9525">
            <a:noFill/>
            <a:round/>
            <a:headEnd/>
            <a:tailEnd/>
          </a:ln>
        </p:spPr>
        <p:txBody>
          <a:bodyPr/>
          <a:lstStyle/>
          <a:p>
            <a:endParaRPr lang="sv-SE"/>
          </a:p>
        </p:txBody>
      </p:sp>
      <p:sp>
        <p:nvSpPr>
          <p:cNvPr id="21535" name="Rectangle 13"/>
          <p:cNvSpPr>
            <a:spLocks noChangeArrowheads="1"/>
          </p:cNvSpPr>
          <p:nvPr/>
        </p:nvSpPr>
        <p:spPr bwMode="auto">
          <a:xfrm>
            <a:off x="1871663" y="5121676"/>
            <a:ext cx="2228850" cy="454025"/>
          </a:xfrm>
          <a:prstGeom prst="rect">
            <a:avLst/>
          </a:prstGeom>
          <a:noFill/>
          <a:ln w="12700">
            <a:noFill/>
            <a:miter lim="800000"/>
            <a:headEnd/>
            <a:tailEnd/>
          </a:ln>
        </p:spPr>
        <p:txBody>
          <a:bodyPr wrap="none" lIns="90488" tIns="44450" rIns="90488" bIns="44450">
            <a:spAutoFit/>
          </a:bodyPr>
          <a:lstStyle/>
          <a:p>
            <a:r>
              <a:rPr lang="en-US" sz="2400" b="1"/>
              <a:t>Waste oil tank</a:t>
            </a:r>
          </a:p>
        </p:txBody>
      </p:sp>
      <p:sp>
        <p:nvSpPr>
          <p:cNvPr id="21537" name="Rectangle 15"/>
          <p:cNvSpPr>
            <a:spLocks noChangeArrowheads="1"/>
          </p:cNvSpPr>
          <p:nvPr/>
        </p:nvSpPr>
        <p:spPr bwMode="auto">
          <a:xfrm>
            <a:off x="5499914" y="3951027"/>
            <a:ext cx="1720024" cy="443648"/>
          </a:xfrm>
          <a:prstGeom prst="rect">
            <a:avLst/>
          </a:prstGeom>
          <a:noFill/>
          <a:ln w="12700">
            <a:noFill/>
            <a:miter lim="800000"/>
            <a:headEnd/>
            <a:tailEnd/>
          </a:ln>
        </p:spPr>
        <p:txBody>
          <a:bodyPr wrap="none" lIns="90488" tIns="44450" rIns="90488" bIns="44450">
            <a:spAutoFit/>
          </a:bodyPr>
          <a:lstStyle/>
          <a:p>
            <a:pPr>
              <a:lnSpc>
                <a:spcPct val="128000"/>
              </a:lnSpc>
            </a:pPr>
            <a:r>
              <a:rPr lang="en-US" sz="2000" dirty="0" smtClean="0">
                <a:latin typeface="+mn-lt"/>
              </a:rPr>
              <a:t>Oil 20 – 30 %</a:t>
            </a:r>
            <a:endParaRPr lang="en-US" sz="2000" dirty="0">
              <a:latin typeface="+mn-lt"/>
            </a:endParaRPr>
          </a:p>
        </p:txBody>
      </p:sp>
      <p:sp>
        <p:nvSpPr>
          <p:cNvPr id="21538" name="Rectangle 16"/>
          <p:cNvSpPr>
            <a:spLocks noChangeArrowheads="1"/>
          </p:cNvSpPr>
          <p:nvPr/>
        </p:nvSpPr>
        <p:spPr bwMode="auto">
          <a:xfrm>
            <a:off x="5491824" y="4794800"/>
            <a:ext cx="3385800" cy="443648"/>
          </a:xfrm>
          <a:prstGeom prst="rect">
            <a:avLst/>
          </a:prstGeom>
          <a:noFill/>
          <a:ln w="12700">
            <a:noFill/>
            <a:miter lim="800000"/>
            <a:headEnd/>
            <a:tailEnd/>
          </a:ln>
        </p:spPr>
        <p:txBody>
          <a:bodyPr wrap="none" lIns="90488" tIns="44450" rIns="90488" bIns="44450">
            <a:spAutoFit/>
          </a:bodyPr>
          <a:lstStyle/>
          <a:p>
            <a:pPr>
              <a:lnSpc>
                <a:spcPct val="128000"/>
              </a:lnSpc>
            </a:pPr>
            <a:r>
              <a:rPr lang="en-US" sz="2000" dirty="0" smtClean="0">
                <a:latin typeface="+mn-lt"/>
              </a:rPr>
              <a:t>Oil polluted water, 70 - 80 %</a:t>
            </a:r>
            <a:endParaRPr lang="en-US" sz="2000" dirty="0">
              <a:latin typeface="+mn-lt"/>
            </a:endParaRPr>
          </a:p>
        </p:txBody>
      </p:sp>
      <p:sp>
        <p:nvSpPr>
          <p:cNvPr id="21539" name="Rectangle 17"/>
          <p:cNvSpPr>
            <a:spLocks noChangeArrowheads="1"/>
          </p:cNvSpPr>
          <p:nvPr/>
        </p:nvSpPr>
        <p:spPr bwMode="auto">
          <a:xfrm>
            <a:off x="5490865" y="5798200"/>
            <a:ext cx="2939908" cy="443648"/>
          </a:xfrm>
          <a:prstGeom prst="rect">
            <a:avLst/>
          </a:prstGeom>
          <a:noFill/>
          <a:ln w="12700">
            <a:noFill/>
            <a:miter lim="800000"/>
            <a:headEnd/>
            <a:tailEnd/>
          </a:ln>
        </p:spPr>
        <p:txBody>
          <a:bodyPr wrap="none" lIns="90488" tIns="44450" rIns="90488" bIns="44450">
            <a:spAutoFit/>
          </a:bodyPr>
          <a:lstStyle/>
          <a:p>
            <a:pPr marL="0" lvl="1">
              <a:lnSpc>
                <a:spcPct val="128000"/>
              </a:lnSpc>
            </a:pPr>
            <a:r>
              <a:rPr lang="en-US" sz="2000" dirty="0" smtClean="0">
                <a:latin typeface="+mn-lt"/>
              </a:rPr>
              <a:t>Suspended solids, ~1 %</a:t>
            </a:r>
            <a:endParaRPr lang="en-US" sz="2000" dirty="0">
              <a:latin typeface="+mn-lt"/>
            </a:endParaRPr>
          </a:p>
        </p:txBody>
      </p:sp>
      <p:cxnSp>
        <p:nvCxnSpPr>
          <p:cNvPr id="21542" name="Straight Connector 41"/>
          <p:cNvCxnSpPr>
            <a:cxnSpLocks noChangeShapeType="1"/>
          </p:cNvCxnSpPr>
          <p:nvPr/>
        </p:nvCxnSpPr>
        <p:spPr bwMode="auto">
          <a:xfrm>
            <a:off x="1020763" y="4386663"/>
            <a:ext cx="4110037" cy="0"/>
          </a:xfrm>
          <a:prstGeom prst="line">
            <a:avLst/>
          </a:prstGeom>
          <a:noFill/>
          <a:ln w="9525" algn="ctr">
            <a:solidFill>
              <a:schemeClr val="tx2"/>
            </a:solidFill>
            <a:round/>
            <a:headEnd/>
            <a:tailEnd/>
          </a:ln>
        </p:spPr>
      </p:cxnSp>
      <p:sp>
        <p:nvSpPr>
          <p:cNvPr id="43" name="Rectangle 104"/>
          <p:cNvSpPr>
            <a:spLocks noChangeArrowheads="1"/>
          </p:cNvSpPr>
          <p:nvPr/>
        </p:nvSpPr>
        <p:spPr bwMode="auto">
          <a:xfrm>
            <a:off x="1019174" y="4337451"/>
            <a:ext cx="4104000" cy="1687512"/>
          </a:xfrm>
          <a:prstGeom prst="rect">
            <a:avLst/>
          </a:prstGeom>
          <a:gradFill flip="none" rotWithShape="1">
            <a:gsLst>
              <a:gs pos="0">
                <a:schemeClr val="accent5">
                  <a:lumMod val="25000"/>
                  <a:shade val="30000"/>
                  <a:satMod val="115000"/>
                </a:schemeClr>
              </a:gs>
              <a:gs pos="50000">
                <a:schemeClr val="accent5">
                  <a:lumMod val="25000"/>
                  <a:shade val="67500"/>
                  <a:satMod val="115000"/>
                </a:schemeClr>
              </a:gs>
              <a:gs pos="100000">
                <a:schemeClr val="accent5">
                  <a:lumMod val="25000"/>
                  <a:shade val="100000"/>
                  <a:satMod val="115000"/>
                </a:schemeClr>
              </a:gs>
            </a:gsLst>
            <a:lin ang="16200000" scaled="1"/>
            <a:tileRect/>
          </a:gradFill>
          <a:ln w="38100">
            <a:noFill/>
            <a:miter lim="800000"/>
            <a:headEnd/>
            <a:tailEnd/>
          </a:ln>
        </p:spPr>
        <p:txBody>
          <a:bodyPr/>
          <a:lstStyle/>
          <a:p>
            <a:pPr>
              <a:defRPr/>
            </a:pPr>
            <a:endParaRPr lang="sv-SE"/>
          </a:p>
        </p:txBody>
      </p:sp>
      <p:sp>
        <p:nvSpPr>
          <p:cNvPr id="21544" name="Rectangle 104"/>
          <p:cNvSpPr>
            <a:spLocks noChangeArrowheads="1"/>
          </p:cNvSpPr>
          <p:nvPr/>
        </p:nvSpPr>
        <p:spPr bwMode="auto">
          <a:xfrm>
            <a:off x="1016974" y="5997628"/>
            <a:ext cx="4104000" cy="131762"/>
          </a:xfrm>
          <a:prstGeom prst="rect">
            <a:avLst/>
          </a:prstGeom>
          <a:solidFill>
            <a:schemeClr val="bg2"/>
          </a:solidFill>
          <a:ln w="38100">
            <a:noFill/>
            <a:miter lim="800000"/>
            <a:headEnd/>
            <a:tailEnd/>
          </a:ln>
        </p:spPr>
        <p:txBody>
          <a:bodyPr/>
          <a:lstStyle/>
          <a:p>
            <a:endParaRPr lang="sv-SE" dirty="0">
              <a:solidFill>
                <a:srgbClr val="FFFF00"/>
              </a:solidFill>
            </a:endParaRPr>
          </a:p>
        </p:txBody>
      </p:sp>
      <p:cxnSp>
        <p:nvCxnSpPr>
          <p:cNvPr id="32" name="Straight Arrow Connector 31"/>
          <p:cNvCxnSpPr/>
          <p:nvPr/>
        </p:nvCxnSpPr>
        <p:spPr bwMode="auto">
          <a:xfrm>
            <a:off x="5119690" y="4201376"/>
            <a:ext cx="443176" cy="0"/>
          </a:xfrm>
          <a:prstGeom prst="straightConnector1">
            <a:avLst/>
          </a:prstGeom>
          <a:solidFill>
            <a:schemeClr val="accent1"/>
          </a:solidFill>
          <a:ln w="38100" cap="flat" cmpd="sng" algn="ctr">
            <a:solidFill>
              <a:schemeClr val="tx2"/>
            </a:solidFill>
            <a:prstDash val="solid"/>
            <a:round/>
            <a:headEnd type="none" w="med" len="med"/>
            <a:tailEnd type="arrow"/>
          </a:ln>
          <a:effectLst/>
        </p:spPr>
      </p:cxnSp>
      <p:sp>
        <p:nvSpPr>
          <p:cNvPr id="19" name="Rectangle 18"/>
          <p:cNvSpPr/>
          <p:nvPr/>
        </p:nvSpPr>
        <p:spPr>
          <a:xfrm>
            <a:off x="947432" y="1556402"/>
            <a:ext cx="7310279" cy="830997"/>
          </a:xfrm>
          <a:prstGeom prst="rect">
            <a:avLst/>
          </a:prstGeom>
        </p:spPr>
        <p:txBody>
          <a:bodyPr wrap="square">
            <a:spAutoFit/>
          </a:bodyPr>
          <a:lstStyle/>
          <a:p>
            <a:r>
              <a:rPr lang="en-IN" sz="1600" b="1" u="sng" dirty="0" smtClean="0"/>
              <a:t>Condition </a:t>
            </a:r>
            <a:r>
              <a:rPr lang="en-IN" sz="1600" b="1" u="sng" dirty="0"/>
              <a:t>for recovery of fuel oil </a:t>
            </a:r>
            <a:r>
              <a:rPr lang="en-IN" sz="1600" b="1" u="sng" dirty="0" smtClean="0"/>
              <a:t>:</a:t>
            </a:r>
          </a:p>
          <a:p>
            <a:r>
              <a:rPr lang="en-IN" sz="1600" dirty="0" smtClean="0"/>
              <a:t>Waste </a:t>
            </a:r>
            <a:r>
              <a:rPr lang="en-IN" sz="1600" dirty="0"/>
              <a:t>fuel oil collected from the sources listed </a:t>
            </a:r>
            <a:r>
              <a:rPr lang="en-IN" sz="1600" dirty="0" smtClean="0"/>
              <a:t>is </a:t>
            </a:r>
            <a:r>
              <a:rPr lang="en-IN" sz="1600" dirty="0"/>
              <a:t>segregated in a separate tank from other drains and leakages, such as lube oil, hydraulic oils, etc.</a:t>
            </a:r>
          </a:p>
        </p:txBody>
      </p:sp>
      <p:sp>
        <p:nvSpPr>
          <p:cNvPr id="3" name="TextBox 2"/>
          <p:cNvSpPr txBox="1"/>
          <p:nvPr/>
        </p:nvSpPr>
        <p:spPr>
          <a:xfrm>
            <a:off x="994128" y="2539001"/>
            <a:ext cx="7643843" cy="1077218"/>
          </a:xfrm>
          <a:prstGeom prst="rect">
            <a:avLst/>
          </a:prstGeom>
          <a:noFill/>
        </p:spPr>
        <p:txBody>
          <a:bodyPr wrap="square" rtlCol="0">
            <a:spAutoFit/>
          </a:bodyPr>
          <a:lstStyle/>
          <a:p>
            <a:r>
              <a:rPr lang="en-US" sz="1600" b="1" u="sng" dirty="0" smtClean="0"/>
              <a:t>Gravitational settling :</a:t>
            </a:r>
          </a:p>
          <a:p>
            <a:r>
              <a:rPr lang="en-US" sz="1600" dirty="0" smtClean="0"/>
              <a:t>Top Layer : Oil, contaminated with water</a:t>
            </a:r>
          </a:p>
          <a:p>
            <a:r>
              <a:rPr lang="en-US" sz="1600" dirty="0" smtClean="0"/>
              <a:t>Middle layer : Water polluted by oil, chemicals, particles in emulsion form.</a:t>
            </a:r>
          </a:p>
          <a:p>
            <a:r>
              <a:rPr lang="en-US" sz="1600" dirty="0" smtClean="0"/>
              <a:t>Bottom layer : Heavy sludge and solids</a:t>
            </a:r>
            <a:endParaRPr lang="en-IN" sz="1600" dirty="0"/>
          </a:p>
        </p:txBody>
      </p:sp>
    </p:spTree>
    <p:extLst>
      <p:ext uri="{BB962C8B-B14F-4D97-AF65-F5344CB8AC3E}">
        <p14:creationId xmlns:p14="http://schemas.microsoft.com/office/powerpoint/2010/main" val="345376361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1508"/>
                                        </p:tgtEl>
                                        <p:attrNameLst>
                                          <p:attrName>style.visibility</p:attrName>
                                        </p:attrNameLst>
                                      </p:cBhvr>
                                      <p:to>
                                        <p:strVal val="visible"/>
                                      </p:to>
                                    </p:set>
                                    <p:animEffect transition="in" filter="fade">
                                      <p:cBhvr>
                                        <p:cTn id="7" dur="1000"/>
                                        <p:tgtEl>
                                          <p:spTgt spid="21508"/>
                                        </p:tgtEl>
                                      </p:cBhvr>
                                    </p:animEffect>
                                    <p:anim calcmode="lin" valueType="num">
                                      <p:cBhvr>
                                        <p:cTn id="8" dur="1000" fill="hold"/>
                                        <p:tgtEl>
                                          <p:spTgt spid="21508"/>
                                        </p:tgtEl>
                                        <p:attrNameLst>
                                          <p:attrName>ppt_x</p:attrName>
                                        </p:attrNameLst>
                                      </p:cBhvr>
                                      <p:tavLst>
                                        <p:tav tm="0">
                                          <p:val>
                                            <p:strVal val="#ppt_x"/>
                                          </p:val>
                                        </p:tav>
                                        <p:tav tm="100000">
                                          <p:val>
                                            <p:strVal val="#ppt_x"/>
                                          </p:val>
                                        </p:tav>
                                      </p:tavLst>
                                    </p:anim>
                                    <p:anim calcmode="lin" valueType="num">
                                      <p:cBhvr>
                                        <p:cTn id="9" dur="1000" fill="hold"/>
                                        <p:tgtEl>
                                          <p:spTgt spid="2150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9">
                                            <p:txEl>
                                              <p:pRg st="0" end="0"/>
                                            </p:txEl>
                                          </p:spTgt>
                                        </p:tgtEl>
                                        <p:attrNameLst>
                                          <p:attrName>style.visibility</p:attrName>
                                        </p:attrNameLst>
                                      </p:cBhvr>
                                      <p:to>
                                        <p:strVal val="visible"/>
                                      </p:to>
                                    </p:set>
                                    <p:animEffect transition="in" filter="fade">
                                      <p:cBhvr>
                                        <p:cTn id="14" dur="1000"/>
                                        <p:tgtEl>
                                          <p:spTgt spid="19">
                                            <p:txEl>
                                              <p:pRg st="0" end="0"/>
                                            </p:txEl>
                                          </p:spTgt>
                                        </p:tgtEl>
                                      </p:cBhvr>
                                    </p:animEffect>
                                    <p:anim calcmode="lin" valueType="num">
                                      <p:cBhvr>
                                        <p:cTn id="15" dur="100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1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9">
                                            <p:txEl>
                                              <p:pRg st="1" end="1"/>
                                            </p:txEl>
                                          </p:spTgt>
                                        </p:tgtEl>
                                        <p:attrNameLst>
                                          <p:attrName>style.visibility</p:attrName>
                                        </p:attrNameLst>
                                      </p:cBhvr>
                                      <p:to>
                                        <p:strVal val="visible"/>
                                      </p:to>
                                    </p:set>
                                    <p:animEffect transition="in" filter="fade">
                                      <p:cBhvr>
                                        <p:cTn id="21" dur="1000"/>
                                        <p:tgtEl>
                                          <p:spTgt spid="19">
                                            <p:txEl>
                                              <p:pRg st="1" end="1"/>
                                            </p:txEl>
                                          </p:spTgt>
                                        </p:tgtEl>
                                      </p:cBhvr>
                                    </p:animEffect>
                                    <p:anim calcmode="lin" valueType="num">
                                      <p:cBhvr>
                                        <p:cTn id="22" dur="1000" fill="hold"/>
                                        <p:tgtEl>
                                          <p:spTgt spid="19">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1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53352"/>
                                        </p:tgtEl>
                                        <p:attrNameLst>
                                          <p:attrName>style.visibility</p:attrName>
                                        </p:attrNameLst>
                                      </p:cBhvr>
                                      <p:to>
                                        <p:strVal val="visible"/>
                                      </p:to>
                                    </p:set>
                                    <p:anim calcmode="lin" valueType="num">
                                      <p:cBhvr additive="base">
                                        <p:cTn id="28" dur="500" fill="hold"/>
                                        <p:tgtEl>
                                          <p:spTgt spid="53352"/>
                                        </p:tgtEl>
                                        <p:attrNameLst>
                                          <p:attrName>ppt_x</p:attrName>
                                        </p:attrNameLst>
                                      </p:cBhvr>
                                      <p:tavLst>
                                        <p:tav tm="0">
                                          <p:val>
                                            <p:strVal val="#ppt_x"/>
                                          </p:val>
                                        </p:tav>
                                        <p:tav tm="100000">
                                          <p:val>
                                            <p:strVal val="#ppt_x"/>
                                          </p:val>
                                        </p:tav>
                                      </p:tavLst>
                                    </p:anim>
                                    <p:anim calcmode="lin" valueType="num">
                                      <p:cBhvr additive="base">
                                        <p:cTn id="29" dur="500" fill="hold"/>
                                        <p:tgtEl>
                                          <p:spTgt spid="53352"/>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43"/>
                                        </p:tgtEl>
                                        <p:attrNameLst>
                                          <p:attrName>style.visibility</p:attrName>
                                        </p:attrNameLst>
                                      </p:cBhvr>
                                      <p:to>
                                        <p:strVal val="visible"/>
                                      </p:to>
                                    </p:set>
                                    <p:anim calcmode="lin" valueType="num">
                                      <p:cBhvr additive="base">
                                        <p:cTn id="34" dur="500" fill="hold"/>
                                        <p:tgtEl>
                                          <p:spTgt spid="43"/>
                                        </p:tgtEl>
                                        <p:attrNameLst>
                                          <p:attrName>ppt_x</p:attrName>
                                        </p:attrNameLst>
                                      </p:cBhvr>
                                      <p:tavLst>
                                        <p:tav tm="0">
                                          <p:val>
                                            <p:strVal val="#ppt_x"/>
                                          </p:val>
                                        </p:tav>
                                        <p:tav tm="100000">
                                          <p:val>
                                            <p:strVal val="#ppt_x"/>
                                          </p:val>
                                        </p:tav>
                                      </p:tavLst>
                                    </p:anim>
                                    <p:anim calcmode="lin" valueType="num">
                                      <p:cBhvr additive="base">
                                        <p:cTn id="35"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21544"/>
                                        </p:tgtEl>
                                        <p:attrNameLst>
                                          <p:attrName>style.visibility</p:attrName>
                                        </p:attrNameLst>
                                      </p:cBhvr>
                                      <p:to>
                                        <p:strVal val="visible"/>
                                      </p:to>
                                    </p:set>
                                    <p:anim calcmode="lin" valueType="num">
                                      <p:cBhvr additive="base">
                                        <p:cTn id="40" dur="500" fill="hold"/>
                                        <p:tgtEl>
                                          <p:spTgt spid="21544"/>
                                        </p:tgtEl>
                                        <p:attrNameLst>
                                          <p:attrName>ppt_x</p:attrName>
                                        </p:attrNameLst>
                                      </p:cBhvr>
                                      <p:tavLst>
                                        <p:tav tm="0">
                                          <p:val>
                                            <p:strVal val="#ppt_x"/>
                                          </p:val>
                                        </p:tav>
                                        <p:tav tm="100000">
                                          <p:val>
                                            <p:strVal val="#ppt_x"/>
                                          </p:val>
                                        </p:tav>
                                      </p:tavLst>
                                    </p:anim>
                                    <p:anim calcmode="lin" valueType="num">
                                      <p:cBhvr additive="base">
                                        <p:cTn id="41" dur="500" fill="hold"/>
                                        <p:tgtEl>
                                          <p:spTgt spid="21544"/>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fade">
                                      <p:cBhvr>
                                        <p:cTn id="46" dur="1000"/>
                                        <p:tgtEl>
                                          <p:spTgt spid="3"/>
                                        </p:tgtEl>
                                      </p:cBhvr>
                                    </p:animEffect>
                                    <p:anim calcmode="lin" valueType="num">
                                      <p:cBhvr>
                                        <p:cTn id="47" dur="1000" fill="hold"/>
                                        <p:tgtEl>
                                          <p:spTgt spid="3"/>
                                        </p:tgtEl>
                                        <p:attrNameLst>
                                          <p:attrName>ppt_x</p:attrName>
                                        </p:attrNameLst>
                                      </p:cBhvr>
                                      <p:tavLst>
                                        <p:tav tm="0">
                                          <p:val>
                                            <p:strVal val="#ppt_x"/>
                                          </p:val>
                                        </p:tav>
                                        <p:tav tm="100000">
                                          <p:val>
                                            <p:strVal val="#ppt_x"/>
                                          </p:val>
                                        </p:tav>
                                      </p:tavLst>
                                    </p:anim>
                                    <p:anim calcmode="lin" valueType="num">
                                      <p:cBhvr>
                                        <p:cTn id="4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1000"/>
                                        <p:tgtEl>
                                          <p:spTgt spid="32"/>
                                        </p:tgtEl>
                                      </p:cBhvr>
                                    </p:animEffect>
                                    <p:anim calcmode="lin" valueType="num">
                                      <p:cBhvr>
                                        <p:cTn id="54" dur="1000" fill="hold"/>
                                        <p:tgtEl>
                                          <p:spTgt spid="32"/>
                                        </p:tgtEl>
                                        <p:attrNameLst>
                                          <p:attrName>ppt_x</p:attrName>
                                        </p:attrNameLst>
                                      </p:cBhvr>
                                      <p:tavLst>
                                        <p:tav tm="0">
                                          <p:val>
                                            <p:strVal val="#ppt_x"/>
                                          </p:val>
                                        </p:tav>
                                        <p:tav tm="100000">
                                          <p:val>
                                            <p:strVal val="#ppt_x"/>
                                          </p:val>
                                        </p:tav>
                                      </p:tavLst>
                                    </p:anim>
                                    <p:anim calcmode="lin" valueType="num">
                                      <p:cBhvr>
                                        <p:cTn id="55"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nodeType="click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1000"/>
                                        <p:tgtEl>
                                          <p:spTgt spid="33"/>
                                        </p:tgtEl>
                                      </p:cBhvr>
                                    </p:animEffect>
                                    <p:anim calcmode="lin" valueType="num">
                                      <p:cBhvr>
                                        <p:cTn id="61" dur="1000" fill="hold"/>
                                        <p:tgtEl>
                                          <p:spTgt spid="33"/>
                                        </p:tgtEl>
                                        <p:attrNameLst>
                                          <p:attrName>ppt_x</p:attrName>
                                        </p:attrNameLst>
                                      </p:cBhvr>
                                      <p:tavLst>
                                        <p:tav tm="0">
                                          <p:val>
                                            <p:strVal val="#ppt_x"/>
                                          </p:val>
                                        </p:tav>
                                        <p:tav tm="100000">
                                          <p:val>
                                            <p:strVal val="#ppt_x"/>
                                          </p:val>
                                        </p:tav>
                                      </p:tavLst>
                                    </p:anim>
                                    <p:anim calcmode="lin" valueType="num">
                                      <p:cBhvr>
                                        <p:cTn id="62"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nodeType="click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1000"/>
                                        <p:tgtEl>
                                          <p:spTgt spid="31"/>
                                        </p:tgtEl>
                                      </p:cBhvr>
                                    </p:animEffect>
                                    <p:anim calcmode="lin" valueType="num">
                                      <p:cBhvr>
                                        <p:cTn id="68" dur="1000" fill="hold"/>
                                        <p:tgtEl>
                                          <p:spTgt spid="31"/>
                                        </p:tgtEl>
                                        <p:attrNameLst>
                                          <p:attrName>ppt_x</p:attrName>
                                        </p:attrNameLst>
                                      </p:cBhvr>
                                      <p:tavLst>
                                        <p:tav tm="0">
                                          <p:val>
                                            <p:strVal val="#ppt_x"/>
                                          </p:val>
                                        </p:tav>
                                        <p:tav tm="100000">
                                          <p:val>
                                            <p:strVal val="#ppt_x"/>
                                          </p:val>
                                        </p:tav>
                                      </p:tavLst>
                                    </p:anim>
                                    <p:anim calcmode="lin" valueType="num">
                                      <p:cBhvr>
                                        <p:cTn id="69"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21537"/>
                                        </p:tgtEl>
                                        <p:attrNameLst>
                                          <p:attrName>style.visibility</p:attrName>
                                        </p:attrNameLst>
                                      </p:cBhvr>
                                      <p:to>
                                        <p:strVal val="visible"/>
                                      </p:to>
                                    </p:set>
                                    <p:animEffect transition="in" filter="fade">
                                      <p:cBhvr>
                                        <p:cTn id="74" dur="1000"/>
                                        <p:tgtEl>
                                          <p:spTgt spid="21537"/>
                                        </p:tgtEl>
                                      </p:cBhvr>
                                    </p:animEffect>
                                    <p:anim calcmode="lin" valueType="num">
                                      <p:cBhvr>
                                        <p:cTn id="75" dur="1000" fill="hold"/>
                                        <p:tgtEl>
                                          <p:spTgt spid="21537"/>
                                        </p:tgtEl>
                                        <p:attrNameLst>
                                          <p:attrName>ppt_x</p:attrName>
                                        </p:attrNameLst>
                                      </p:cBhvr>
                                      <p:tavLst>
                                        <p:tav tm="0">
                                          <p:val>
                                            <p:strVal val="#ppt_x"/>
                                          </p:val>
                                        </p:tav>
                                        <p:tav tm="100000">
                                          <p:val>
                                            <p:strVal val="#ppt_x"/>
                                          </p:val>
                                        </p:tav>
                                      </p:tavLst>
                                    </p:anim>
                                    <p:anim calcmode="lin" valueType="num">
                                      <p:cBhvr>
                                        <p:cTn id="76" dur="1000" fill="hold"/>
                                        <p:tgtEl>
                                          <p:spTgt spid="21537"/>
                                        </p:tgtEl>
                                        <p:attrNameLst>
                                          <p:attrName>ppt_y</p:attrName>
                                        </p:attrNameLst>
                                      </p:cBhvr>
                                      <p:tavLst>
                                        <p:tav tm="0">
                                          <p:val>
                                            <p:strVal val="#ppt_y+.1"/>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42" presetClass="entr" presetSubtype="0" fill="hold" grpId="0" nodeType="clickEffect">
                                  <p:stCondLst>
                                    <p:cond delay="0"/>
                                  </p:stCondLst>
                                  <p:childTnLst>
                                    <p:set>
                                      <p:cBhvr>
                                        <p:cTn id="80" dur="1" fill="hold">
                                          <p:stCondLst>
                                            <p:cond delay="0"/>
                                          </p:stCondLst>
                                        </p:cTn>
                                        <p:tgtEl>
                                          <p:spTgt spid="21538"/>
                                        </p:tgtEl>
                                        <p:attrNameLst>
                                          <p:attrName>style.visibility</p:attrName>
                                        </p:attrNameLst>
                                      </p:cBhvr>
                                      <p:to>
                                        <p:strVal val="visible"/>
                                      </p:to>
                                    </p:set>
                                    <p:animEffect transition="in" filter="fade">
                                      <p:cBhvr>
                                        <p:cTn id="81" dur="1000"/>
                                        <p:tgtEl>
                                          <p:spTgt spid="21538"/>
                                        </p:tgtEl>
                                      </p:cBhvr>
                                    </p:animEffect>
                                    <p:anim calcmode="lin" valueType="num">
                                      <p:cBhvr>
                                        <p:cTn id="82" dur="1000" fill="hold"/>
                                        <p:tgtEl>
                                          <p:spTgt spid="21538"/>
                                        </p:tgtEl>
                                        <p:attrNameLst>
                                          <p:attrName>ppt_x</p:attrName>
                                        </p:attrNameLst>
                                      </p:cBhvr>
                                      <p:tavLst>
                                        <p:tav tm="0">
                                          <p:val>
                                            <p:strVal val="#ppt_x"/>
                                          </p:val>
                                        </p:tav>
                                        <p:tav tm="100000">
                                          <p:val>
                                            <p:strVal val="#ppt_x"/>
                                          </p:val>
                                        </p:tav>
                                      </p:tavLst>
                                    </p:anim>
                                    <p:anim calcmode="lin" valueType="num">
                                      <p:cBhvr>
                                        <p:cTn id="83" dur="1000" fill="hold"/>
                                        <p:tgtEl>
                                          <p:spTgt spid="21538"/>
                                        </p:tgtEl>
                                        <p:attrNameLst>
                                          <p:attrName>ppt_y</p:attrName>
                                        </p:attrNameLst>
                                      </p:cBhvr>
                                      <p:tavLst>
                                        <p:tav tm="0">
                                          <p:val>
                                            <p:strVal val="#ppt_y+.1"/>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42" presetClass="entr" presetSubtype="0" fill="hold" grpId="0" nodeType="clickEffect">
                                  <p:stCondLst>
                                    <p:cond delay="0"/>
                                  </p:stCondLst>
                                  <p:childTnLst>
                                    <p:set>
                                      <p:cBhvr>
                                        <p:cTn id="87" dur="1" fill="hold">
                                          <p:stCondLst>
                                            <p:cond delay="0"/>
                                          </p:stCondLst>
                                        </p:cTn>
                                        <p:tgtEl>
                                          <p:spTgt spid="21539"/>
                                        </p:tgtEl>
                                        <p:attrNameLst>
                                          <p:attrName>style.visibility</p:attrName>
                                        </p:attrNameLst>
                                      </p:cBhvr>
                                      <p:to>
                                        <p:strVal val="visible"/>
                                      </p:to>
                                    </p:set>
                                    <p:animEffect transition="in" filter="fade">
                                      <p:cBhvr>
                                        <p:cTn id="88" dur="1000"/>
                                        <p:tgtEl>
                                          <p:spTgt spid="21539"/>
                                        </p:tgtEl>
                                      </p:cBhvr>
                                    </p:animEffect>
                                    <p:anim calcmode="lin" valueType="num">
                                      <p:cBhvr>
                                        <p:cTn id="89" dur="1000" fill="hold"/>
                                        <p:tgtEl>
                                          <p:spTgt spid="21539"/>
                                        </p:tgtEl>
                                        <p:attrNameLst>
                                          <p:attrName>ppt_x</p:attrName>
                                        </p:attrNameLst>
                                      </p:cBhvr>
                                      <p:tavLst>
                                        <p:tav tm="0">
                                          <p:val>
                                            <p:strVal val="#ppt_x"/>
                                          </p:val>
                                        </p:tav>
                                        <p:tav tm="100000">
                                          <p:val>
                                            <p:strVal val="#ppt_x"/>
                                          </p:val>
                                        </p:tav>
                                      </p:tavLst>
                                    </p:anim>
                                    <p:anim calcmode="lin" valueType="num">
                                      <p:cBhvr>
                                        <p:cTn id="90" dur="1000" fill="hold"/>
                                        <p:tgtEl>
                                          <p:spTgt spid="215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p:bldP spid="53352" grpId="0" animBg="1"/>
      <p:bldP spid="21537" grpId="0"/>
      <p:bldP spid="21538" grpId="0"/>
      <p:bldP spid="21539" grpId="0"/>
      <p:bldP spid="43" grpId="0" animBg="1"/>
      <p:bldP spid="21544" grpId="0" animBg="1"/>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0"/>
          </p:nvPr>
        </p:nvSpPr>
        <p:spPr/>
        <p:txBody>
          <a:bodyPr/>
          <a:lstStyle/>
          <a:p>
            <a:r>
              <a:rPr lang="en-GB"/>
              <a:t>© Alfa Laval</a:t>
            </a:r>
          </a:p>
        </p:txBody>
      </p:sp>
      <p:sp>
        <p:nvSpPr>
          <p:cNvPr id="4" name="Slide Number Placeholder 4"/>
          <p:cNvSpPr>
            <a:spLocks noGrp="1"/>
          </p:cNvSpPr>
          <p:nvPr>
            <p:ph type="sldNum" sz="quarter" idx="11"/>
          </p:nvPr>
        </p:nvSpPr>
        <p:spPr/>
        <p:txBody>
          <a:bodyPr/>
          <a:lstStyle/>
          <a:p>
            <a:r>
              <a:rPr lang="en-GB"/>
              <a:t>Slide </a:t>
            </a:r>
            <a:fld id="{BCF26E51-076B-43D1-82E5-3907A91922E2}" type="slidenum">
              <a:rPr lang="en-GB"/>
              <a:pPr/>
              <a:t>35</a:t>
            </a:fld>
            <a:endParaRPr lang="en-GB"/>
          </a:p>
        </p:txBody>
      </p:sp>
      <p:pic>
        <p:nvPicPr>
          <p:cNvPr id="6" name="Picture 5" descr="PureDry_5.tif"/>
          <p:cNvPicPr>
            <a:picLocks noChangeAspect="1"/>
          </p:cNvPicPr>
          <p:nvPr/>
        </p:nvPicPr>
        <p:blipFill>
          <a:blip r:embed="rId2" cstate="print"/>
          <a:stretch>
            <a:fillRect/>
          </a:stretch>
        </p:blipFill>
        <p:spPr>
          <a:xfrm>
            <a:off x="1143000" y="0"/>
            <a:ext cx="6858000" cy="6858000"/>
          </a:xfrm>
          <a:prstGeom prst="rect">
            <a:avLst/>
          </a:prstGeom>
        </p:spPr>
      </p:pic>
      <p:sp>
        <p:nvSpPr>
          <p:cNvPr id="5" name="Rectangle 2"/>
          <p:cNvSpPr>
            <a:spLocks noGrp="1" noChangeArrowheads="1"/>
          </p:cNvSpPr>
          <p:nvPr>
            <p:ph type="title"/>
          </p:nvPr>
        </p:nvSpPr>
        <p:spPr>
          <a:xfrm>
            <a:off x="0" y="188640"/>
            <a:ext cx="9144000" cy="839788"/>
          </a:xfrm>
        </p:spPr>
        <p:txBody>
          <a:bodyPr/>
          <a:lstStyle/>
          <a:p>
            <a:pPr algn="ctr"/>
            <a:r>
              <a:rPr lang="sv-SE" sz="2800" noProof="1" smtClean="0"/>
              <a:t>PureDry system – BX50 separator with heating module</a:t>
            </a:r>
            <a:endParaRPr lang="en-GB" sz="2800" dirty="0"/>
          </a:p>
        </p:txBody>
      </p:sp>
    </p:spTree>
    <p:extLst>
      <p:ext uri="{BB962C8B-B14F-4D97-AF65-F5344CB8AC3E}">
        <p14:creationId xmlns:p14="http://schemas.microsoft.com/office/powerpoint/2010/main" val="139696178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Footer Placeholder 3"/>
          <p:cNvSpPr>
            <a:spLocks noGrp="1"/>
          </p:cNvSpPr>
          <p:nvPr>
            <p:ph type="ftr" sz="quarter" idx="10"/>
          </p:nvPr>
        </p:nvSpPr>
        <p:spPr/>
        <p:txBody>
          <a:bodyPr/>
          <a:lstStyle/>
          <a:p>
            <a:r>
              <a:rPr lang="en-GB"/>
              <a:t>© Alfa Laval</a:t>
            </a:r>
          </a:p>
        </p:txBody>
      </p:sp>
      <p:sp>
        <p:nvSpPr>
          <p:cNvPr id="4" name="Slide Number Placeholder 4"/>
          <p:cNvSpPr>
            <a:spLocks noGrp="1"/>
          </p:cNvSpPr>
          <p:nvPr>
            <p:ph type="sldNum" sz="quarter" idx="11"/>
          </p:nvPr>
        </p:nvSpPr>
        <p:spPr/>
        <p:txBody>
          <a:bodyPr/>
          <a:lstStyle/>
          <a:p>
            <a:r>
              <a:rPr lang="en-GB"/>
              <a:t>Slide </a:t>
            </a:r>
            <a:fld id="{BCF26E51-076B-43D1-82E5-3907A91922E2}" type="slidenum">
              <a:rPr lang="en-GB"/>
              <a:pPr/>
              <a:t>36</a:t>
            </a:fld>
            <a:endParaRPr lang="en-GB"/>
          </a:p>
        </p:txBody>
      </p:sp>
      <p:pic>
        <p:nvPicPr>
          <p:cNvPr id="7" name="PureDry_separator.wmv">
            <a:hlinkClick r:id="" action="ppaction://media"/>
          </p:cNvPr>
          <p:cNvPicPr>
            <a:picLocks noRot="1" noChangeAspect="1"/>
          </p:cNvPicPr>
          <p:nvPr>
            <a:videoFile r:link="rId1"/>
          </p:nvPr>
        </p:nvPicPr>
        <p:blipFill>
          <a:blip r:embed="rId3" cstate="print"/>
          <a:stretch>
            <a:fillRect/>
          </a:stretch>
        </p:blipFill>
        <p:spPr>
          <a:xfrm>
            <a:off x="-1548680" y="0"/>
            <a:ext cx="12192000" cy="6858000"/>
          </a:xfrm>
          <a:prstGeom prst="rect">
            <a:avLst/>
          </a:prstGeom>
        </p:spPr>
      </p:pic>
    </p:spTree>
    <p:extLst>
      <p:ext uri="{BB962C8B-B14F-4D97-AF65-F5344CB8AC3E}">
        <p14:creationId xmlns:p14="http://schemas.microsoft.com/office/powerpoint/2010/main" val="37713793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p:cTn id="7" fill="hold" display="0">
                  <p:stCondLst>
                    <p:cond delay="indefinite"/>
                  </p:stCondLst>
                  <p:endCondLst>
                    <p:cond evt="onNext" delay="0">
                      <p:tgtEl>
                        <p:sldTgt/>
                      </p:tgtEl>
                    </p:cond>
                    <p:cond evt="onPrev" delay="0">
                      <p:tgtEl>
                        <p:sldTgt/>
                      </p:tgtEl>
                    </p:cond>
                  </p:endCondLst>
                </p:cTn>
                <p:tgtEl>
                  <p:spTgt spid="7"/>
                </p:tgtEl>
              </p:cMediaNode>
            </p:vide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0"/>
          </p:nvPr>
        </p:nvSpPr>
        <p:spPr/>
        <p:txBody>
          <a:bodyPr/>
          <a:lstStyle/>
          <a:p>
            <a:r>
              <a:rPr lang="en-GB"/>
              <a:t>© Alfa Laval</a:t>
            </a:r>
          </a:p>
        </p:txBody>
      </p:sp>
      <p:sp>
        <p:nvSpPr>
          <p:cNvPr id="4" name="Slide Number Placeholder 4"/>
          <p:cNvSpPr>
            <a:spLocks noGrp="1"/>
          </p:cNvSpPr>
          <p:nvPr>
            <p:ph type="sldNum" sz="quarter" idx="11"/>
          </p:nvPr>
        </p:nvSpPr>
        <p:spPr/>
        <p:txBody>
          <a:bodyPr/>
          <a:lstStyle/>
          <a:p>
            <a:r>
              <a:rPr lang="en-GB"/>
              <a:t>Slide </a:t>
            </a:r>
            <a:fld id="{BCF26E51-076B-43D1-82E5-3907A91922E2}" type="slidenum">
              <a:rPr lang="en-GB"/>
              <a:pPr/>
              <a:t>37</a:t>
            </a:fld>
            <a:endParaRPr lang="en-GB"/>
          </a:p>
        </p:txBody>
      </p:sp>
      <p:pic>
        <p:nvPicPr>
          <p:cNvPr id="5" name="Picture 6"/>
          <p:cNvPicPr>
            <a:picLocks noChangeAspect="1" noChangeArrowheads="1"/>
          </p:cNvPicPr>
          <p:nvPr/>
        </p:nvPicPr>
        <p:blipFill>
          <a:blip r:embed="rId2" cstate="print"/>
          <a:srcRect l="13028" t="6250" r="6250" b="7922"/>
          <a:stretch>
            <a:fillRect/>
          </a:stretch>
        </p:blipFill>
        <p:spPr bwMode="auto">
          <a:xfrm>
            <a:off x="5220072" y="548680"/>
            <a:ext cx="3554989" cy="5040560"/>
          </a:xfrm>
          <a:prstGeom prst="rect">
            <a:avLst/>
          </a:prstGeom>
          <a:noFill/>
          <a:ln w="9525" algn="ctr">
            <a:noFill/>
            <a:miter lim="800000"/>
            <a:headEnd/>
            <a:tailEnd/>
          </a:ln>
        </p:spPr>
      </p:pic>
      <p:pic>
        <p:nvPicPr>
          <p:cNvPr id="6" name="Picture 5" descr="PureDry_skuren2.jpg"/>
          <p:cNvPicPr>
            <a:picLocks noChangeAspect="1"/>
          </p:cNvPicPr>
          <p:nvPr/>
        </p:nvPicPr>
        <p:blipFill>
          <a:blip r:embed="rId3" cstate="print"/>
          <a:stretch>
            <a:fillRect/>
          </a:stretch>
        </p:blipFill>
        <p:spPr>
          <a:xfrm>
            <a:off x="107504" y="548680"/>
            <a:ext cx="5040560" cy="5040560"/>
          </a:xfrm>
          <a:prstGeom prst="rect">
            <a:avLst/>
          </a:prstGeom>
        </p:spPr>
      </p:pic>
    </p:spTree>
    <p:extLst>
      <p:ext uri="{BB962C8B-B14F-4D97-AF65-F5344CB8AC3E}">
        <p14:creationId xmlns:p14="http://schemas.microsoft.com/office/powerpoint/2010/main" val="274145197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0"/>
          </p:nvPr>
        </p:nvSpPr>
        <p:spPr/>
        <p:txBody>
          <a:bodyPr/>
          <a:lstStyle/>
          <a:p>
            <a:r>
              <a:rPr lang="en-GB"/>
              <a:t>© Alfa Laval</a:t>
            </a:r>
          </a:p>
        </p:txBody>
      </p:sp>
      <p:sp>
        <p:nvSpPr>
          <p:cNvPr id="4" name="Slide Number Placeholder 4"/>
          <p:cNvSpPr>
            <a:spLocks noGrp="1"/>
          </p:cNvSpPr>
          <p:nvPr>
            <p:ph type="sldNum" sz="quarter" idx="11"/>
          </p:nvPr>
        </p:nvSpPr>
        <p:spPr/>
        <p:txBody>
          <a:bodyPr/>
          <a:lstStyle/>
          <a:p>
            <a:r>
              <a:rPr lang="en-GB"/>
              <a:t>Slide </a:t>
            </a:r>
            <a:fld id="{BCF26E51-076B-43D1-82E5-3907A91922E2}" type="slidenum">
              <a:rPr lang="en-GB"/>
              <a:pPr/>
              <a:t>38</a:t>
            </a:fld>
            <a:endParaRPr lang="en-GB"/>
          </a:p>
        </p:txBody>
      </p:sp>
      <p:pic>
        <p:nvPicPr>
          <p:cNvPr id="1026" name="Picture 2" descr="C:\Documents and Settings\SETUPKA\Local Settings\Temp\wz66ce\PureDry_reservdelar.tif"/>
          <p:cNvPicPr>
            <a:picLocks noChangeAspect="1" noChangeArrowheads="1"/>
          </p:cNvPicPr>
          <p:nvPr/>
        </p:nvPicPr>
        <p:blipFill>
          <a:blip r:embed="rId2" cstate="print"/>
          <a:srcRect l="9756" t="11111" r="39295"/>
          <a:stretch>
            <a:fillRect/>
          </a:stretch>
        </p:blipFill>
        <p:spPr bwMode="auto">
          <a:xfrm>
            <a:off x="5220072" y="260648"/>
            <a:ext cx="3384376" cy="5904656"/>
          </a:xfrm>
          <a:prstGeom prst="rect">
            <a:avLst/>
          </a:prstGeom>
          <a:noFill/>
        </p:spPr>
      </p:pic>
      <p:pic>
        <p:nvPicPr>
          <p:cNvPr id="6" name="Picture 5" descr="PureDry_skuren1.jpg"/>
          <p:cNvPicPr>
            <a:picLocks noChangeAspect="1"/>
          </p:cNvPicPr>
          <p:nvPr/>
        </p:nvPicPr>
        <p:blipFill>
          <a:blip r:embed="rId3" cstate="print">
            <a:extLst>
              <a:ext uri="{BEBA8EAE-BF5A-486C-A8C5-ECC9F3942E4B}">
                <a14:imgProps xmlns:a14="http://schemas.microsoft.com/office/drawing/2010/main">
                  <a14:imgLayer r:embed="rId4">
                    <a14:imgEffect>
                      <a14:brightnessContrast contrast="20000"/>
                    </a14:imgEffect>
                  </a14:imgLayer>
                </a14:imgProps>
              </a:ext>
            </a:extLst>
          </a:blip>
          <a:srcRect l="21711" t="5556" r="22733" b="11111"/>
          <a:stretch>
            <a:fillRect/>
          </a:stretch>
        </p:blipFill>
        <p:spPr>
          <a:xfrm>
            <a:off x="611560" y="296651"/>
            <a:ext cx="3912435" cy="5868653"/>
          </a:xfrm>
          <a:prstGeom prst="rect">
            <a:avLst/>
          </a:prstGeom>
        </p:spPr>
      </p:pic>
      <p:sp>
        <p:nvSpPr>
          <p:cNvPr id="8" name="TextBox 7"/>
          <p:cNvSpPr txBox="1"/>
          <p:nvPr/>
        </p:nvSpPr>
        <p:spPr>
          <a:xfrm>
            <a:off x="5364088" y="2420888"/>
            <a:ext cx="1253869" cy="400110"/>
          </a:xfrm>
          <a:prstGeom prst="rect">
            <a:avLst/>
          </a:prstGeom>
          <a:noFill/>
        </p:spPr>
        <p:txBody>
          <a:bodyPr wrap="none" rtlCol="0">
            <a:spAutoFit/>
          </a:bodyPr>
          <a:lstStyle/>
          <a:p>
            <a:r>
              <a:rPr lang="sv-SE" dirty="0" smtClean="0">
                <a:solidFill>
                  <a:schemeClr val="bg2"/>
                </a:solidFill>
                <a:latin typeface="+mj-lt"/>
              </a:rPr>
              <a:t>XCavator</a:t>
            </a:r>
            <a:endParaRPr lang="sv-SE" dirty="0">
              <a:solidFill>
                <a:schemeClr val="bg2"/>
              </a:solidFill>
              <a:latin typeface="+mj-lt"/>
            </a:endParaRPr>
          </a:p>
        </p:txBody>
      </p:sp>
      <p:sp>
        <p:nvSpPr>
          <p:cNvPr id="9" name="TextBox 8"/>
          <p:cNvSpPr txBox="1"/>
          <p:nvPr/>
        </p:nvSpPr>
        <p:spPr>
          <a:xfrm>
            <a:off x="7236296" y="4509120"/>
            <a:ext cx="1380506" cy="1015663"/>
          </a:xfrm>
          <a:prstGeom prst="rect">
            <a:avLst/>
          </a:prstGeom>
          <a:noFill/>
        </p:spPr>
        <p:txBody>
          <a:bodyPr wrap="none" rtlCol="0">
            <a:spAutoFit/>
          </a:bodyPr>
          <a:lstStyle/>
          <a:p>
            <a:pPr algn="ctr"/>
            <a:r>
              <a:rPr lang="sv-SE" dirty="0" smtClean="0">
                <a:solidFill>
                  <a:schemeClr val="bg2"/>
                </a:solidFill>
                <a:latin typeface="+mn-lt"/>
              </a:rPr>
              <a:t>Separator </a:t>
            </a:r>
          </a:p>
          <a:p>
            <a:pPr algn="ctr"/>
            <a:r>
              <a:rPr lang="sv-SE" dirty="0" smtClean="0">
                <a:solidFill>
                  <a:schemeClr val="bg2"/>
                </a:solidFill>
                <a:latin typeface="+mn-lt"/>
              </a:rPr>
              <a:t>insert</a:t>
            </a:r>
          </a:p>
          <a:p>
            <a:endParaRPr lang="sv-SE" dirty="0">
              <a:solidFill>
                <a:schemeClr val="bg2"/>
              </a:solidFill>
            </a:endParaRPr>
          </a:p>
        </p:txBody>
      </p:sp>
    </p:spTree>
    <p:extLst>
      <p:ext uri="{BB962C8B-B14F-4D97-AF65-F5344CB8AC3E}">
        <p14:creationId xmlns:p14="http://schemas.microsoft.com/office/powerpoint/2010/main" val="12362025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0"/>
          </p:nvPr>
        </p:nvSpPr>
        <p:spPr/>
        <p:txBody>
          <a:bodyPr/>
          <a:lstStyle/>
          <a:p>
            <a:r>
              <a:rPr lang="en-GB"/>
              <a:t>© Alfa Laval</a:t>
            </a:r>
          </a:p>
        </p:txBody>
      </p:sp>
      <p:sp>
        <p:nvSpPr>
          <p:cNvPr id="4" name="Slide Number Placeholder 4"/>
          <p:cNvSpPr>
            <a:spLocks noGrp="1"/>
          </p:cNvSpPr>
          <p:nvPr>
            <p:ph type="sldNum" sz="quarter" idx="11"/>
          </p:nvPr>
        </p:nvSpPr>
        <p:spPr/>
        <p:txBody>
          <a:bodyPr/>
          <a:lstStyle/>
          <a:p>
            <a:r>
              <a:rPr lang="en-GB"/>
              <a:t>Slide </a:t>
            </a:r>
            <a:fld id="{BCF26E51-076B-43D1-82E5-3907A91922E2}" type="slidenum">
              <a:rPr lang="en-GB"/>
              <a:pPr/>
              <a:t>39</a:t>
            </a:fld>
            <a:endParaRPr lang="en-GB"/>
          </a:p>
        </p:txBody>
      </p:sp>
      <p:pic>
        <p:nvPicPr>
          <p:cNvPr id="1026" name="Picture 2" descr="C:\Documents and Settings\SETUPKA\Local Settings\Temp\wz66ce\PureDry_reservdelar.tif"/>
          <p:cNvPicPr>
            <a:picLocks noChangeAspect="1" noChangeArrowheads="1"/>
          </p:cNvPicPr>
          <p:nvPr/>
        </p:nvPicPr>
        <p:blipFill>
          <a:blip r:embed="rId2" cstate="print"/>
          <a:srcRect l="60819" t="11111"/>
          <a:stretch>
            <a:fillRect/>
          </a:stretch>
        </p:blipFill>
        <p:spPr bwMode="auto">
          <a:xfrm>
            <a:off x="5292080" y="404664"/>
            <a:ext cx="2448272" cy="5477984"/>
          </a:xfrm>
          <a:prstGeom prst="rect">
            <a:avLst/>
          </a:prstGeom>
          <a:noFill/>
        </p:spPr>
      </p:pic>
      <p:pic>
        <p:nvPicPr>
          <p:cNvPr id="7" name="Picture 6" descr="PureDry_skuren1.jpg"/>
          <p:cNvPicPr>
            <a:picLocks noChangeAspect="1"/>
          </p:cNvPicPr>
          <p:nvPr/>
        </p:nvPicPr>
        <p:blipFill>
          <a:blip r:embed="rId3" cstate="print"/>
          <a:srcRect l="21711" t="5556" r="22733" b="11111"/>
          <a:stretch>
            <a:fillRect/>
          </a:stretch>
        </p:blipFill>
        <p:spPr>
          <a:xfrm>
            <a:off x="1043608" y="368661"/>
            <a:ext cx="3672408" cy="5508613"/>
          </a:xfrm>
          <a:prstGeom prst="rect">
            <a:avLst/>
          </a:prstGeom>
        </p:spPr>
      </p:pic>
      <p:sp>
        <p:nvSpPr>
          <p:cNvPr id="6" name="TextBox 5"/>
          <p:cNvSpPr txBox="1"/>
          <p:nvPr/>
        </p:nvSpPr>
        <p:spPr>
          <a:xfrm>
            <a:off x="2483768" y="5949280"/>
            <a:ext cx="1024639" cy="400110"/>
          </a:xfrm>
          <a:prstGeom prst="rect">
            <a:avLst/>
          </a:prstGeom>
          <a:noFill/>
        </p:spPr>
        <p:txBody>
          <a:bodyPr wrap="none" rtlCol="0">
            <a:spAutoFit/>
          </a:bodyPr>
          <a:lstStyle/>
          <a:p>
            <a:r>
              <a:rPr lang="sv-SE" dirty="0" smtClean="0">
                <a:latin typeface="+mj-lt"/>
              </a:rPr>
              <a:t>BX 50  </a:t>
            </a:r>
            <a:endParaRPr lang="sv-SE" dirty="0">
              <a:latin typeface="+mj-lt"/>
            </a:endParaRPr>
          </a:p>
        </p:txBody>
      </p:sp>
      <p:sp>
        <p:nvSpPr>
          <p:cNvPr id="8" name="TextBox 7"/>
          <p:cNvSpPr txBox="1"/>
          <p:nvPr/>
        </p:nvSpPr>
        <p:spPr>
          <a:xfrm>
            <a:off x="5580112" y="5949280"/>
            <a:ext cx="1922321" cy="400110"/>
          </a:xfrm>
          <a:prstGeom prst="rect">
            <a:avLst/>
          </a:prstGeom>
          <a:noFill/>
        </p:spPr>
        <p:txBody>
          <a:bodyPr wrap="none" rtlCol="0">
            <a:spAutoFit/>
          </a:bodyPr>
          <a:lstStyle/>
          <a:p>
            <a:r>
              <a:rPr lang="sv-SE" dirty="0" smtClean="0">
                <a:latin typeface="Arial" pitchFamily="34" charset="0"/>
                <a:cs typeface="Arial" pitchFamily="34" charset="0"/>
              </a:rPr>
              <a:t>Rotor complete</a:t>
            </a:r>
            <a:endParaRPr lang="sv-SE" dirty="0">
              <a:latin typeface="Arial" pitchFamily="34" charset="0"/>
              <a:cs typeface="Arial" pitchFamily="34" charset="0"/>
            </a:endParaRPr>
          </a:p>
        </p:txBody>
      </p:sp>
      <p:sp>
        <p:nvSpPr>
          <p:cNvPr id="9" name="Down Arrow 8"/>
          <p:cNvSpPr/>
          <p:nvPr/>
        </p:nvSpPr>
        <p:spPr bwMode="auto">
          <a:xfrm>
            <a:off x="2699792" y="3573016"/>
            <a:ext cx="360040" cy="216024"/>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2000" b="0" i="0" u="none" strike="noStrike" cap="none" normalizeH="0" baseline="0" smtClean="0">
              <a:ln>
                <a:noFill/>
              </a:ln>
              <a:solidFill>
                <a:schemeClr val="tx1"/>
              </a:solidFill>
              <a:effectLst/>
              <a:latin typeface="Times New Roman" charset="0"/>
            </a:endParaRPr>
          </a:p>
        </p:txBody>
      </p:sp>
    </p:spTree>
    <p:extLst>
      <p:ext uri="{BB962C8B-B14F-4D97-AF65-F5344CB8AC3E}">
        <p14:creationId xmlns:p14="http://schemas.microsoft.com/office/powerpoint/2010/main" val="261329535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11"/>
          <p:cNvSpPr>
            <a:spLocks noChangeArrowheads="1"/>
          </p:cNvSpPr>
          <p:nvPr/>
        </p:nvSpPr>
        <p:spPr bwMode="auto">
          <a:xfrm>
            <a:off x="0" y="1414463"/>
            <a:ext cx="9144000" cy="4124325"/>
          </a:xfrm>
          <a:prstGeom prst="rect">
            <a:avLst/>
          </a:prstGeom>
          <a:solidFill>
            <a:schemeClr val="tx1"/>
          </a:solidFill>
          <a:ln w="9525">
            <a:noFill/>
            <a:miter lim="800000"/>
            <a:headEnd/>
            <a:tailEnd/>
          </a:ln>
        </p:spPr>
        <p:txBody>
          <a:bodyPr wrap="none" anchor="ctr"/>
          <a:lstStyle/>
          <a:p>
            <a:endParaRPr lang="sv-SE" sz="2000">
              <a:solidFill>
                <a:srgbClr val="FFFFFF"/>
              </a:solidFill>
              <a:latin typeface="Times New Roman" pitchFamily="18" charset="0"/>
              <a:cs typeface="Arial" pitchFamily="34" charset="0"/>
            </a:endParaRPr>
          </a:p>
        </p:txBody>
      </p:sp>
      <p:sp>
        <p:nvSpPr>
          <p:cNvPr id="10243" name="Rectangle 3"/>
          <p:cNvSpPr>
            <a:spLocks noGrp="1" noChangeArrowheads="1"/>
          </p:cNvSpPr>
          <p:nvPr>
            <p:ph type="title"/>
          </p:nvPr>
        </p:nvSpPr>
        <p:spPr>
          <a:xfrm>
            <a:off x="1028700" y="381000"/>
            <a:ext cx="7354888" cy="839788"/>
          </a:xfrm>
        </p:spPr>
        <p:txBody>
          <a:bodyPr/>
          <a:lstStyle/>
          <a:p>
            <a:r>
              <a:rPr lang="en-GB" dirty="0" smtClean="0"/>
              <a:t>Solutions</a:t>
            </a:r>
          </a:p>
        </p:txBody>
      </p:sp>
      <p:sp>
        <p:nvSpPr>
          <p:cNvPr id="10244" name="Rectangle 18"/>
          <p:cNvSpPr>
            <a:spLocks noGrp="1" noChangeArrowheads="1"/>
          </p:cNvSpPr>
          <p:nvPr>
            <p:ph type="body" idx="1"/>
          </p:nvPr>
        </p:nvSpPr>
        <p:spPr>
          <a:xfrm>
            <a:off x="1028699" y="2011415"/>
            <a:ext cx="7170755" cy="1495460"/>
          </a:xfrm>
        </p:spPr>
        <p:txBody>
          <a:bodyPr/>
          <a:lstStyle/>
          <a:p>
            <a:pPr marL="0" indent="0">
              <a:spcAft>
                <a:spcPts val="0"/>
              </a:spcAft>
              <a:buNone/>
            </a:pPr>
            <a:r>
              <a:rPr lang="en-GB" dirty="0" smtClean="0">
                <a:solidFill>
                  <a:srgbClr val="1E1C77"/>
                </a:solidFill>
                <a:latin typeface="Arial" pitchFamily="34" charset="0"/>
              </a:rPr>
              <a:t>Alfa Laval aims at creating better everyday conditions for people by providing highly efficient and environmentally responsible solutions for water supply, energy production and food.</a:t>
            </a:r>
            <a:endParaRPr lang="en-GB" dirty="0">
              <a:solidFill>
                <a:srgbClr val="1E1C77"/>
              </a:solidFill>
              <a:latin typeface="Arial" pitchFamily="34" charset="0"/>
            </a:endParaRPr>
          </a:p>
        </p:txBody>
      </p:sp>
      <p:pic>
        <p:nvPicPr>
          <p:cNvPr id="27" name="Picture 8" descr="http://imagearchive.alfalaval.com/marketstore/servlet/se.adrian.core.control.ExportFile?DATABASE=MSSQL&amp;ID=009265&amp;TABLEID=BILDER&amp;STORE=FILE&amp;POS=1&amp;VER=1&amp;STREAM=FALSE&amp;TYPE=SCREEN&amp;PROCESS=FALSE"/>
          <p:cNvPicPr>
            <a:picLocks noChangeAspect="1" noChangeArrowheads="1"/>
          </p:cNvPicPr>
          <p:nvPr/>
        </p:nvPicPr>
        <p:blipFill>
          <a:blip r:embed="rId3" cstate="print"/>
          <a:srcRect r="21433" b="1395"/>
          <a:stretch>
            <a:fillRect/>
          </a:stretch>
        </p:blipFill>
        <p:spPr bwMode="auto">
          <a:xfrm>
            <a:off x="3653236" y="3735596"/>
            <a:ext cx="2270488" cy="1548000"/>
          </a:xfrm>
          <a:prstGeom prst="rect">
            <a:avLst/>
          </a:prstGeom>
          <a:noFill/>
          <a:ln w="9525">
            <a:noFill/>
            <a:miter lim="800000"/>
            <a:headEnd/>
            <a:tailEnd/>
          </a:ln>
          <a:effectLst>
            <a:outerShdw blurRad="190500" algn="ctr" rotWithShape="0">
              <a:schemeClr val="bg2"/>
            </a:outerShdw>
          </a:effectLst>
        </p:spPr>
      </p:pic>
      <p:pic>
        <p:nvPicPr>
          <p:cNvPr id="29" name="Picture 15" descr="C:\Documents and Settings\selumhn\My Documents\My Pictures\Microsoft Clip Organizer\j0185108.jpg"/>
          <p:cNvPicPr>
            <a:picLocks noChangeAspect="1" noChangeArrowheads="1"/>
          </p:cNvPicPr>
          <p:nvPr/>
        </p:nvPicPr>
        <p:blipFill>
          <a:blip r:embed="rId4" cstate="print"/>
          <a:srcRect r="18889"/>
          <a:stretch>
            <a:fillRect/>
          </a:stretch>
        </p:blipFill>
        <p:spPr bwMode="auto">
          <a:xfrm>
            <a:off x="1076325" y="3735596"/>
            <a:ext cx="2281371" cy="1548000"/>
          </a:xfrm>
          <a:prstGeom prst="rect">
            <a:avLst/>
          </a:prstGeom>
          <a:noFill/>
          <a:ln w="9525">
            <a:noFill/>
            <a:miter lim="800000"/>
            <a:headEnd/>
            <a:tailEnd/>
          </a:ln>
          <a:effectLst>
            <a:outerShdw blurRad="190500" algn="ctr" rotWithShape="0">
              <a:schemeClr val="bg2"/>
            </a:outerShdw>
          </a:effectLst>
        </p:spPr>
      </p:pic>
      <p:pic>
        <p:nvPicPr>
          <p:cNvPr id="21505" name="Picture 1"/>
          <p:cNvPicPr>
            <a:picLocks noChangeAspect="1" noChangeArrowheads="1"/>
          </p:cNvPicPr>
          <p:nvPr/>
        </p:nvPicPr>
        <p:blipFill>
          <a:blip r:embed="rId5" cstate="print"/>
          <a:srcRect/>
          <a:stretch>
            <a:fillRect/>
          </a:stretch>
        </p:blipFill>
        <p:spPr bwMode="auto">
          <a:xfrm>
            <a:off x="6187109" y="3735596"/>
            <a:ext cx="2249888" cy="1548000"/>
          </a:xfrm>
          <a:prstGeom prst="rect">
            <a:avLst/>
          </a:prstGeom>
          <a:noFill/>
          <a:ln w="9525">
            <a:noFill/>
            <a:miter lim="800000"/>
            <a:headEnd/>
            <a:tailEnd/>
          </a:ln>
          <a:effectLst>
            <a:outerShdw blurRad="190500" algn="ctr" rotWithShape="0">
              <a:schemeClr val="bg2"/>
            </a:outerShdw>
          </a:effectLst>
        </p:spPr>
      </p:pic>
    </p:spTree>
    <p:extLst>
      <p:ext uri="{BB962C8B-B14F-4D97-AF65-F5344CB8AC3E}">
        <p14:creationId xmlns:p14="http://schemas.microsoft.com/office/powerpoint/2010/main" val="1083455571"/>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GB"/>
              <a:t>© Alfa Laval</a:t>
            </a:r>
          </a:p>
        </p:txBody>
      </p:sp>
      <p:sp>
        <p:nvSpPr>
          <p:cNvPr id="5" name="Slide Number Placeholder 4"/>
          <p:cNvSpPr>
            <a:spLocks noGrp="1"/>
          </p:cNvSpPr>
          <p:nvPr>
            <p:ph type="sldNum" sz="quarter" idx="11"/>
          </p:nvPr>
        </p:nvSpPr>
        <p:spPr/>
        <p:txBody>
          <a:bodyPr/>
          <a:lstStyle/>
          <a:p>
            <a:r>
              <a:rPr lang="en-GB"/>
              <a:t>Slide </a:t>
            </a:r>
            <a:fld id="{395E42E5-24CC-4F6B-B154-73A88F3F5F75}" type="slidenum">
              <a:rPr lang="en-GB"/>
              <a:pPr/>
              <a:t>40</a:t>
            </a:fld>
            <a:endParaRPr lang="en-GB"/>
          </a:p>
        </p:txBody>
      </p:sp>
      <p:pic>
        <p:nvPicPr>
          <p:cNvPr id="10" name="Picture 9" descr="PureDry_ filter.tif"/>
          <p:cNvPicPr>
            <a:picLocks noChangeAspect="1"/>
          </p:cNvPicPr>
          <p:nvPr/>
        </p:nvPicPr>
        <p:blipFill>
          <a:blip r:embed="rId2" cstate="print"/>
          <a:stretch>
            <a:fillRect/>
          </a:stretch>
        </p:blipFill>
        <p:spPr>
          <a:xfrm rot="1080000">
            <a:off x="3684297" y="-483038"/>
            <a:ext cx="4248472" cy="4248472"/>
          </a:xfrm>
          <a:prstGeom prst="rect">
            <a:avLst/>
          </a:prstGeom>
        </p:spPr>
      </p:pic>
      <p:pic>
        <p:nvPicPr>
          <p:cNvPr id="11" name="Picture 10" descr="PureDry_spiral.tif"/>
          <p:cNvPicPr>
            <a:picLocks noChangeAspect="1"/>
          </p:cNvPicPr>
          <p:nvPr/>
        </p:nvPicPr>
        <p:blipFill>
          <a:blip r:embed="rId3" cstate="print"/>
          <a:stretch>
            <a:fillRect/>
          </a:stretch>
        </p:blipFill>
        <p:spPr>
          <a:xfrm rot="780000">
            <a:off x="-336354" y="2841125"/>
            <a:ext cx="3960440" cy="3960440"/>
          </a:xfrm>
          <a:prstGeom prst="rect">
            <a:avLst/>
          </a:prstGeom>
        </p:spPr>
      </p:pic>
    </p:spTree>
    <p:extLst>
      <p:ext uri="{BB962C8B-B14F-4D97-AF65-F5344CB8AC3E}">
        <p14:creationId xmlns:p14="http://schemas.microsoft.com/office/powerpoint/2010/main" val="8762337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GB"/>
              <a:t>© Alfa Laval</a:t>
            </a:r>
          </a:p>
        </p:txBody>
      </p:sp>
      <p:sp>
        <p:nvSpPr>
          <p:cNvPr id="5" name="Slide Number Placeholder 4"/>
          <p:cNvSpPr>
            <a:spLocks noGrp="1"/>
          </p:cNvSpPr>
          <p:nvPr>
            <p:ph type="sldNum" sz="quarter" idx="11"/>
          </p:nvPr>
        </p:nvSpPr>
        <p:spPr/>
        <p:txBody>
          <a:bodyPr/>
          <a:lstStyle/>
          <a:p>
            <a:r>
              <a:rPr lang="en-GB"/>
              <a:t>Slide </a:t>
            </a:r>
            <a:fld id="{395E42E5-24CC-4F6B-B154-73A88F3F5F75}" type="slidenum">
              <a:rPr lang="en-GB"/>
              <a:pPr/>
              <a:t>41</a:t>
            </a:fld>
            <a:endParaRPr lang="en-GB"/>
          </a:p>
        </p:txBody>
      </p:sp>
      <p:pic>
        <p:nvPicPr>
          <p:cNvPr id="10" name="Picture 9" descr="PureDry_ filter.tif"/>
          <p:cNvPicPr>
            <a:picLocks noChangeAspect="1"/>
          </p:cNvPicPr>
          <p:nvPr/>
        </p:nvPicPr>
        <p:blipFill>
          <a:blip r:embed="rId2" cstate="print"/>
          <a:stretch>
            <a:fillRect/>
          </a:stretch>
        </p:blipFill>
        <p:spPr>
          <a:xfrm rot="1080000">
            <a:off x="1956105" y="741099"/>
            <a:ext cx="4248472" cy="4248472"/>
          </a:xfrm>
          <a:prstGeom prst="rect">
            <a:avLst/>
          </a:prstGeom>
        </p:spPr>
      </p:pic>
      <p:pic>
        <p:nvPicPr>
          <p:cNvPr id="11" name="Picture 10" descr="PureDry_spiral.tif"/>
          <p:cNvPicPr>
            <a:picLocks noChangeAspect="1"/>
          </p:cNvPicPr>
          <p:nvPr/>
        </p:nvPicPr>
        <p:blipFill>
          <a:blip r:embed="rId3" cstate="print"/>
          <a:stretch>
            <a:fillRect/>
          </a:stretch>
        </p:blipFill>
        <p:spPr>
          <a:xfrm rot="780000">
            <a:off x="-336354" y="2841125"/>
            <a:ext cx="3960440" cy="3960440"/>
          </a:xfrm>
          <a:prstGeom prst="rect">
            <a:avLst/>
          </a:prstGeom>
        </p:spPr>
      </p:pic>
    </p:spTree>
    <p:extLst>
      <p:ext uri="{BB962C8B-B14F-4D97-AF65-F5344CB8AC3E}">
        <p14:creationId xmlns:p14="http://schemas.microsoft.com/office/powerpoint/2010/main" val="61304444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GB"/>
              <a:t>© Alfa Laval</a:t>
            </a:r>
          </a:p>
        </p:txBody>
      </p:sp>
      <p:sp>
        <p:nvSpPr>
          <p:cNvPr id="5" name="Slide Number Placeholder 4"/>
          <p:cNvSpPr>
            <a:spLocks noGrp="1"/>
          </p:cNvSpPr>
          <p:nvPr>
            <p:ph type="sldNum" sz="quarter" idx="11"/>
          </p:nvPr>
        </p:nvSpPr>
        <p:spPr/>
        <p:txBody>
          <a:bodyPr/>
          <a:lstStyle/>
          <a:p>
            <a:r>
              <a:rPr lang="en-GB"/>
              <a:t>Slide </a:t>
            </a:r>
            <a:fld id="{395E42E5-24CC-4F6B-B154-73A88F3F5F75}" type="slidenum">
              <a:rPr lang="en-GB"/>
              <a:pPr/>
              <a:t>42</a:t>
            </a:fld>
            <a:endParaRPr lang="en-GB"/>
          </a:p>
        </p:txBody>
      </p:sp>
      <p:pic>
        <p:nvPicPr>
          <p:cNvPr id="10" name="Picture 9" descr="PureDry_ filter.tif"/>
          <p:cNvPicPr>
            <a:picLocks noChangeAspect="1"/>
          </p:cNvPicPr>
          <p:nvPr/>
        </p:nvPicPr>
        <p:blipFill>
          <a:blip r:embed="rId2" cstate="print"/>
          <a:stretch>
            <a:fillRect/>
          </a:stretch>
        </p:blipFill>
        <p:spPr>
          <a:xfrm rot="1080000">
            <a:off x="803978" y="1605194"/>
            <a:ext cx="4248472" cy="4248472"/>
          </a:xfrm>
          <a:prstGeom prst="rect">
            <a:avLst/>
          </a:prstGeom>
        </p:spPr>
      </p:pic>
      <p:pic>
        <p:nvPicPr>
          <p:cNvPr id="11" name="Picture 10" descr="PureDry_spiral.tif"/>
          <p:cNvPicPr>
            <a:picLocks noChangeAspect="1"/>
          </p:cNvPicPr>
          <p:nvPr/>
        </p:nvPicPr>
        <p:blipFill>
          <a:blip r:embed="rId3" cstate="print"/>
          <a:stretch>
            <a:fillRect/>
          </a:stretch>
        </p:blipFill>
        <p:spPr>
          <a:xfrm rot="780000">
            <a:off x="-336354" y="2841125"/>
            <a:ext cx="3960440" cy="3960440"/>
          </a:xfrm>
          <a:prstGeom prst="rect">
            <a:avLst/>
          </a:prstGeom>
        </p:spPr>
      </p:pic>
    </p:spTree>
    <p:extLst>
      <p:ext uri="{BB962C8B-B14F-4D97-AF65-F5344CB8AC3E}">
        <p14:creationId xmlns:p14="http://schemas.microsoft.com/office/powerpoint/2010/main" val="428129287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oter Placeholder 3"/>
          <p:cNvSpPr>
            <a:spLocks noGrp="1"/>
          </p:cNvSpPr>
          <p:nvPr>
            <p:ph type="ftr" sz="quarter" idx="10"/>
          </p:nvPr>
        </p:nvSpPr>
        <p:spPr>
          <a:noFill/>
        </p:spPr>
        <p:txBody>
          <a:bodyPr/>
          <a:lstStyle/>
          <a:p>
            <a:r>
              <a:rPr lang="sv-SE" smtClean="0">
                <a:latin typeface="Arial" charset="0"/>
              </a:rPr>
              <a:t>© Alfa Laval</a:t>
            </a:r>
          </a:p>
        </p:txBody>
      </p:sp>
      <p:sp>
        <p:nvSpPr>
          <p:cNvPr id="35843" name="Slide Number Placeholder 4"/>
          <p:cNvSpPr>
            <a:spLocks noGrp="1"/>
          </p:cNvSpPr>
          <p:nvPr>
            <p:ph type="sldNum" sz="quarter" idx="11"/>
          </p:nvPr>
        </p:nvSpPr>
        <p:spPr>
          <a:noFill/>
        </p:spPr>
        <p:txBody>
          <a:bodyPr/>
          <a:lstStyle/>
          <a:p>
            <a:r>
              <a:rPr lang="sv-SE" smtClean="0">
                <a:latin typeface="Arial" charset="0"/>
              </a:rPr>
              <a:t>Slide </a:t>
            </a:r>
            <a:fld id="{E0851C6E-F231-4B8A-9EF2-6052B1ACCF73}" type="slidenum">
              <a:rPr smtClean="0">
                <a:latin typeface="Arial" charset="0"/>
              </a:rPr>
              <a:pPr/>
              <a:t>43</a:t>
            </a:fld>
            <a:endParaRPr lang="sv-SE" smtClean="0">
              <a:latin typeface="Arial" charset="0"/>
            </a:endParaRPr>
          </a:p>
        </p:txBody>
      </p:sp>
      <p:pic>
        <p:nvPicPr>
          <p:cNvPr id="4" name="Picture 3" descr="DSCN0978.JPG"/>
          <p:cNvPicPr>
            <a:picLocks noChangeAspect="1"/>
          </p:cNvPicPr>
          <p:nvPr/>
        </p:nvPicPr>
        <p:blipFill>
          <a:blip r:embed="rId2" cstate="print"/>
          <a:srcRect l="15195" t="15096" r="44734" b="19466"/>
          <a:stretch>
            <a:fillRect/>
          </a:stretch>
        </p:blipFill>
        <p:spPr>
          <a:xfrm>
            <a:off x="1312837" y="268013"/>
            <a:ext cx="6301907" cy="5837848"/>
          </a:xfrm>
          <a:prstGeom prst="rect">
            <a:avLst/>
          </a:prstGeom>
        </p:spPr>
      </p:pic>
    </p:spTree>
    <p:extLst>
      <p:ext uri="{BB962C8B-B14F-4D97-AF65-F5344CB8AC3E}">
        <p14:creationId xmlns:p14="http://schemas.microsoft.com/office/powerpoint/2010/main" val="419804883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0"/>
          </p:nvPr>
        </p:nvSpPr>
        <p:spPr/>
        <p:txBody>
          <a:bodyPr/>
          <a:lstStyle/>
          <a:p>
            <a:r>
              <a:rPr lang="en-GB"/>
              <a:t>© Alfa Laval</a:t>
            </a:r>
          </a:p>
        </p:txBody>
      </p:sp>
      <p:sp>
        <p:nvSpPr>
          <p:cNvPr id="4" name="Slide Number Placeholder 4"/>
          <p:cNvSpPr>
            <a:spLocks noGrp="1"/>
          </p:cNvSpPr>
          <p:nvPr>
            <p:ph type="sldNum" sz="quarter" idx="11"/>
          </p:nvPr>
        </p:nvSpPr>
        <p:spPr/>
        <p:txBody>
          <a:bodyPr/>
          <a:lstStyle/>
          <a:p>
            <a:r>
              <a:rPr lang="en-GB"/>
              <a:t>Slide </a:t>
            </a:r>
            <a:fld id="{BCF26E51-076B-43D1-82E5-3907A91922E2}" type="slidenum">
              <a:rPr lang="en-GB"/>
              <a:pPr/>
              <a:t>44</a:t>
            </a:fld>
            <a:endParaRPr lang="en-GB"/>
          </a:p>
        </p:txBody>
      </p:sp>
      <p:pic>
        <p:nvPicPr>
          <p:cNvPr id="7" name="Picture 6" descr="IMG_1835.JPG">
            <a:hlinkClick r:id="rId2" action="ppaction://hlinkfile"/>
          </p:cNvPr>
          <p:cNvPicPr>
            <a:picLocks noChangeAspect="1"/>
          </p:cNvPicPr>
          <p:nvPr/>
        </p:nvPicPr>
        <p:blipFill>
          <a:blip r:embed="rId3" cstate="print"/>
          <a:stretch>
            <a:fillRect/>
          </a:stretch>
        </p:blipFill>
        <p:spPr>
          <a:xfrm>
            <a:off x="0" y="0"/>
            <a:ext cx="9144000" cy="6858000"/>
          </a:xfrm>
          <a:prstGeom prst="rect">
            <a:avLst/>
          </a:prstGeom>
        </p:spPr>
      </p:pic>
      <p:pic>
        <p:nvPicPr>
          <p:cNvPr id="5" name="Picture 4" descr="Symphony_.jpg"/>
          <p:cNvPicPr>
            <a:picLocks noChangeAspect="1"/>
          </p:cNvPicPr>
          <p:nvPr/>
        </p:nvPicPr>
        <p:blipFill>
          <a:blip r:embed="rId4" cstate="print"/>
          <a:stretch>
            <a:fillRect/>
          </a:stretch>
        </p:blipFill>
        <p:spPr>
          <a:xfrm>
            <a:off x="1" y="5531076"/>
            <a:ext cx="1979712" cy="1326924"/>
          </a:xfrm>
          <a:prstGeom prst="rect">
            <a:avLst/>
          </a:prstGeom>
        </p:spPr>
      </p:pic>
      <p:pic>
        <p:nvPicPr>
          <p:cNvPr id="6" name="Picture 5" descr="Chief Engineer Silja Symphony 2.jpg">
            <a:hlinkClick r:id="rId5" action="ppaction://hlinkfile"/>
          </p:cNvPr>
          <p:cNvPicPr>
            <a:picLocks noChangeAspect="1"/>
          </p:cNvPicPr>
          <p:nvPr/>
        </p:nvPicPr>
        <p:blipFill>
          <a:blip r:embed="rId6" cstate="print"/>
          <a:stretch>
            <a:fillRect/>
          </a:stretch>
        </p:blipFill>
        <p:spPr>
          <a:xfrm>
            <a:off x="7020272" y="5437158"/>
            <a:ext cx="2123728" cy="1420841"/>
          </a:xfrm>
          <a:prstGeom prst="rect">
            <a:avLst/>
          </a:prstGeom>
        </p:spPr>
      </p:pic>
      <p:sp>
        <p:nvSpPr>
          <p:cNvPr id="8" name="TextBox 7"/>
          <p:cNvSpPr txBox="1"/>
          <p:nvPr/>
        </p:nvSpPr>
        <p:spPr>
          <a:xfrm>
            <a:off x="3995936" y="2060848"/>
            <a:ext cx="576064" cy="215444"/>
          </a:xfrm>
          <a:prstGeom prst="rect">
            <a:avLst/>
          </a:prstGeom>
          <a:noFill/>
        </p:spPr>
        <p:txBody>
          <a:bodyPr wrap="square" rtlCol="0">
            <a:spAutoFit/>
            <a:scene3d>
              <a:camera prst="orthographicFront">
                <a:rot lat="0" lon="0" rev="300000"/>
              </a:camera>
              <a:lightRig rig="threePt" dir="t"/>
            </a:scene3d>
          </a:bodyPr>
          <a:lstStyle/>
          <a:p>
            <a:r>
              <a:rPr lang="sv-SE" sz="800" dirty="0" smtClean="0">
                <a:latin typeface="+mn-lt"/>
              </a:rPr>
              <a:t>PureDry</a:t>
            </a:r>
            <a:endParaRPr lang="sv-SE" sz="800" dirty="0">
              <a:latin typeface="+mn-lt"/>
            </a:endParaRPr>
          </a:p>
        </p:txBody>
      </p:sp>
      <p:sp>
        <p:nvSpPr>
          <p:cNvPr id="9" name="TextBox 8"/>
          <p:cNvSpPr txBox="1"/>
          <p:nvPr/>
        </p:nvSpPr>
        <p:spPr>
          <a:xfrm>
            <a:off x="8169053" y="6642556"/>
            <a:ext cx="1061509" cy="215444"/>
          </a:xfrm>
          <a:prstGeom prst="rect">
            <a:avLst/>
          </a:prstGeom>
          <a:noFill/>
        </p:spPr>
        <p:txBody>
          <a:bodyPr wrap="none" rtlCol="0">
            <a:spAutoFit/>
          </a:bodyPr>
          <a:lstStyle/>
          <a:p>
            <a:r>
              <a:rPr lang="sv-SE" sz="800" b="1" dirty="0" smtClean="0">
                <a:latin typeface="+mn-lt"/>
              </a:rPr>
              <a:t>   C/E  Mats Göras</a:t>
            </a:r>
            <a:endParaRPr lang="sv-SE" sz="800" b="1" dirty="0">
              <a:latin typeface="+mn-lt"/>
            </a:endParaRPr>
          </a:p>
        </p:txBody>
      </p:sp>
      <p:sp>
        <p:nvSpPr>
          <p:cNvPr id="10" name="TextBox 9"/>
          <p:cNvSpPr txBox="1"/>
          <p:nvPr/>
        </p:nvSpPr>
        <p:spPr>
          <a:xfrm>
            <a:off x="899592" y="6642556"/>
            <a:ext cx="1164101" cy="215444"/>
          </a:xfrm>
          <a:prstGeom prst="rect">
            <a:avLst/>
          </a:prstGeom>
          <a:noFill/>
        </p:spPr>
        <p:txBody>
          <a:bodyPr wrap="none" rtlCol="0">
            <a:spAutoFit/>
          </a:bodyPr>
          <a:lstStyle/>
          <a:p>
            <a:r>
              <a:rPr lang="sv-SE" sz="800" b="1" dirty="0" smtClean="0">
                <a:latin typeface="+mn-lt"/>
              </a:rPr>
              <a:t>M/S Silja Symphony</a:t>
            </a:r>
            <a:endParaRPr lang="sv-SE" sz="800" b="1" dirty="0">
              <a:latin typeface="+mn-lt"/>
            </a:endParaRPr>
          </a:p>
        </p:txBody>
      </p:sp>
    </p:spTree>
    <p:extLst>
      <p:ext uri="{BB962C8B-B14F-4D97-AF65-F5344CB8AC3E}">
        <p14:creationId xmlns:p14="http://schemas.microsoft.com/office/powerpoint/2010/main" val="26715485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GB" dirty="0" smtClean="0"/>
              <a:t>© Alfa Laval</a:t>
            </a:r>
            <a:endParaRPr lang="en-GB" dirty="0"/>
          </a:p>
        </p:txBody>
      </p:sp>
      <p:sp>
        <p:nvSpPr>
          <p:cNvPr id="5" name="Slide Number Placeholder 4"/>
          <p:cNvSpPr>
            <a:spLocks noGrp="1"/>
          </p:cNvSpPr>
          <p:nvPr>
            <p:ph type="sldNum" sz="quarter" idx="11"/>
          </p:nvPr>
        </p:nvSpPr>
        <p:spPr/>
        <p:txBody>
          <a:bodyPr/>
          <a:lstStyle/>
          <a:p>
            <a:r>
              <a:rPr lang="en-GB" dirty="0" smtClean="0"/>
              <a:t>Slide </a:t>
            </a:r>
            <a:fld id="{56186917-02C7-4C84-A6DB-E06070F020F2}" type="slidenum">
              <a:rPr lang="en-GB" smtClean="0"/>
              <a:pPr/>
              <a:t>45</a:t>
            </a:fld>
            <a:endParaRPr lang="en-GB" dirty="0"/>
          </a:p>
        </p:txBody>
      </p:sp>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52600" y="198926"/>
            <a:ext cx="5257800" cy="6125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990600" y="238780"/>
            <a:ext cx="3661882" cy="523220"/>
          </a:xfrm>
          <a:prstGeom prst="rect">
            <a:avLst/>
          </a:prstGeom>
        </p:spPr>
        <p:txBody>
          <a:bodyPr wrap="square">
            <a:spAutoFit/>
          </a:bodyPr>
          <a:lstStyle/>
          <a:p>
            <a:r>
              <a:rPr lang="sv-SE" sz="2800" dirty="0" smtClean="0"/>
              <a:t>PureDry Process </a:t>
            </a:r>
            <a:endParaRPr lang="sv-SE" sz="2800" dirty="0"/>
          </a:p>
        </p:txBody>
      </p:sp>
    </p:spTree>
    <p:extLst>
      <p:ext uri="{BB962C8B-B14F-4D97-AF65-F5344CB8AC3E}">
        <p14:creationId xmlns:p14="http://schemas.microsoft.com/office/powerpoint/2010/main" val="361191984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2051"/>
                                        </p:tgtEl>
                                        <p:attrNameLst>
                                          <p:attrName>style.visibility</p:attrName>
                                        </p:attrNameLst>
                                      </p:cBhvr>
                                      <p:to>
                                        <p:strVal val="visible"/>
                                      </p:to>
                                    </p:set>
                                    <p:animEffect transition="in" filter="circle(in)">
                                      <p:cBhvr>
                                        <p:cTn id="14" dur="20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Separation of oil and water</a:t>
            </a:r>
            <a:endParaRPr lang="en-IN" dirty="0"/>
          </a:p>
        </p:txBody>
      </p:sp>
      <p:sp>
        <p:nvSpPr>
          <p:cNvPr id="3" name="Footer Placeholder 2"/>
          <p:cNvSpPr>
            <a:spLocks noGrp="1"/>
          </p:cNvSpPr>
          <p:nvPr>
            <p:ph type="ftr" sz="quarter" idx="10"/>
          </p:nvPr>
        </p:nvSpPr>
        <p:spPr/>
        <p:txBody>
          <a:bodyPr/>
          <a:lstStyle/>
          <a:p>
            <a:pPr>
              <a:defRPr/>
            </a:pPr>
            <a:r>
              <a:rPr lang="en-US" smtClean="0"/>
              <a:t>© Alfa Laval</a:t>
            </a:r>
            <a:endParaRPr lang="en-US"/>
          </a:p>
        </p:txBody>
      </p:sp>
      <p:sp>
        <p:nvSpPr>
          <p:cNvPr id="4" name="Slide Number Placeholder 3"/>
          <p:cNvSpPr>
            <a:spLocks noGrp="1"/>
          </p:cNvSpPr>
          <p:nvPr>
            <p:ph type="sldNum" sz="quarter" idx="11"/>
          </p:nvPr>
        </p:nvSpPr>
        <p:spPr/>
        <p:txBody>
          <a:bodyPr/>
          <a:lstStyle/>
          <a:p>
            <a:pPr>
              <a:defRPr/>
            </a:pPr>
            <a:r>
              <a:rPr lang="en-US" smtClean="0"/>
              <a:t>Slide </a:t>
            </a:r>
            <a:fld id="{1E4EF967-91CE-4691-8FDF-4605496A45C1}" type="slidenum">
              <a:rPr lang="en-US" smtClean="0"/>
              <a:pPr>
                <a:defRPr/>
              </a:pPr>
              <a:t>46</a:t>
            </a:fld>
            <a:endParaRPr lang="en-US"/>
          </a:p>
        </p:txBody>
      </p:sp>
      <p:sp>
        <p:nvSpPr>
          <p:cNvPr id="5" name="TextBox 4"/>
          <p:cNvSpPr txBox="1"/>
          <p:nvPr/>
        </p:nvSpPr>
        <p:spPr>
          <a:xfrm>
            <a:off x="647699" y="3683000"/>
            <a:ext cx="8307387" cy="2554545"/>
          </a:xfrm>
          <a:prstGeom prst="rect">
            <a:avLst/>
          </a:prstGeom>
          <a:noFill/>
        </p:spPr>
        <p:txBody>
          <a:bodyPr wrap="square" rtlCol="0">
            <a:spAutoFit/>
          </a:bodyPr>
          <a:lstStyle/>
          <a:p>
            <a:r>
              <a:rPr lang="en-US" sz="2000" b="1" u="sng" dirty="0" smtClean="0"/>
              <a:t>Ratio between oil and water = Quality of oil</a:t>
            </a:r>
          </a:p>
          <a:p>
            <a:r>
              <a:rPr lang="en-US" sz="2000" dirty="0" smtClean="0"/>
              <a:t>Compare the feed flow rate with flow rate of the outputs</a:t>
            </a:r>
          </a:p>
          <a:p>
            <a:r>
              <a:rPr lang="en-US" sz="2000" dirty="0" err="1" smtClean="0"/>
              <a:t>Eg</a:t>
            </a:r>
            <a:r>
              <a:rPr lang="en-US" sz="2000" dirty="0" smtClean="0"/>
              <a:t> : </a:t>
            </a:r>
            <a:r>
              <a:rPr lang="en-IN" sz="2000" dirty="0" smtClean="0"/>
              <a:t>the </a:t>
            </a:r>
            <a:r>
              <a:rPr lang="en-IN" sz="2000" dirty="0"/>
              <a:t>oil flow (B) is 85% of the feed (A) </a:t>
            </a:r>
            <a:r>
              <a:rPr lang="en-IN" sz="2000" dirty="0" smtClean="0"/>
              <a:t>water </a:t>
            </a:r>
            <a:r>
              <a:rPr lang="en-IN" sz="2000" dirty="0"/>
              <a:t>flow (C) is 15% of the feed, we can conclude that the feed is taken from the upper part of the tank where it is mostly oil. The separated oil is rather clean from water.</a:t>
            </a:r>
          </a:p>
          <a:p>
            <a:r>
              <a:rPr lang="en-IN" sz="2000" dirty="0"/>
              <a:t>On the other hand if the water flow (C) is 85% of the feed (A) we can conclude that the feed is taken from the middle of the tank where it is mostly water. The separated water is polluted with oil</a:t>
            </a:r>
            <a:r>
              <a:rPr lang="en-IN" sz="2000" dirty="0" smtClean="0"/>
              <a:t>.</a:t>
            </a:r>
            <a:endParaRPr lang="en-IN" sz="2000" dirty="0"/>
          </a:p>
        </p:txBody>
      </p:sp>
      <p:pic>
        <p:nvPicPr>
          <p:cNvPr id="491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4202" y="1168400"/>
            <a:ext cx="2146185" cy="2516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6446719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9154"/>
                                        </p:tgtEl>
                                        <p:attrNameLst>
                                          <p:attrName>style.visibility</p:attrName>
                                        </p:attrNameLst>
                                      </p:cBhvr>
                                      <p:to>
                                        <p:strVal val="visible"/>
                                      </p:to>
                                    </p:set>
                                    <p:animEffect transition="in" filter="fade">
                                      <p:cBhvr>
                                        <p:cTn id="7" dur="500"/>
                                        <p:tgtEl>
                                          <p:spTgt spid="4915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fade">
                                      <p:cBhvr>
                                        <p:cTn id="15" dur="500"/>
                                        <p:tgtEl>
                                          <p:spTgt spid="5">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
                                            <p:txEl>
                                              <p:pRg st="2" end="2"/>
                                            </p:txEl>
                                          </p:spTgt>
                                        </p:tgtEl>
                                        <p:attrNameLst>
                                          <p:attrName>style.visibility</p:attrName>
                                        </p:attrNameLst>
                                      </p:cBhvr>
                                      <p:to>
                                        <p:strVal val="visible"/>
                                      </p:to>
                                    </p:set>
                                    <p:animEffect transition="in" filter="fade">
                                      <p:cBhvr>
                                        <p:cTn id="20" dur="500"/>
                                        <p:tgtEl>
                                          <p:spTgt spid="5">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Effect transition="in" filter="fade">
                                      <p:cBhvr>
                                        <p:cTn id="2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Separation of oil and water</a:t>
            </a:r>
            <a:endParaRPr lang="en-IN" dirty="0"/>
          </a:p>
        </p:txBody>
      </p:sp>
      <p:sp>
        <p:nvSpPr>
          <p:cNvPr id="3" name="Footer Placeholder 2"/>
          <p:cNvSpPr>
            <a:spLocks noGrp="1"/>
          </p:cNvSpPr>
          <p:nvPr>
            <p:ph type="ftr" sz="quarter" idx="10"/>
          </p:nvPr>
        </p:nvSpPr>
        <p:spPr/>
        <p:txBody>
          <a:bodyPr/>
          <a:lstStyle/>
          <a:p>
            <a:pPr>
              <a:defRPr/>
            </a:pPr>
            <a:r>
              <a:rPr lang="en-US" smtClean="0"/>
              <a:t>© Alfa Laval</a:t>
            </a:r>
            <a:endParaRPr lang="en-US"/>
          </a:p>
        </p:txBody>
      </p:sp>
      <p:sp>
        <p:nvSpPr>
          <p:cNvPr id="4" name="Slide Number Placeholder 3"/>
          <p:cNvSpPr>
            <a:spLocks noGrp="1"/>
          </p:cNvSpPr>
          <p:nvPr>
            <p:ph type="sldNum" sz="quarter" idx="11"/>
          </p:nvPr>
        </p:nvSpPr>
        <p:spPr/>
        <p:txBody>
          <a:bodyPr/>
          <a:lstStyle/>
          <a:p>
            <a:pPr>
              <a:defRPr/>
            </a:pPr>
            <a:r>
              <a:rPr lang="en-US" smtClean="0"/>
              <a:t>Slide </a:t>
            </a:r>
            <a:fld id="{1E4EF967-91CE-4691-8FDF-4605496A45C1}" type="slidenum">
              <a:rPr lang="en-US" smtClean="0"/>
              <a:pPr>
                <a:defRPr/>
              </a:pPr>
              <a:t>47</a:t>
            </a:fld>
            <a:endParaRPr lang="en-US"/>
          </a:p>
        </p:txBody>
      </p:sp>
      <p:sp>
        <p:nvSpPr>
          <p:cNvPr id="5" name="TextBox 4"/>
          <p:cNvSpPr txBox="1"/>
          <p:nvPr/>
        </p:nvSpPr>
        <p:spPr>
          <a:xfrm>
            <a:off x="647699" y="3619500"/>
            <a:ext cx="8307387" cy="1631216"/>
          </a:xfrm>
          <a:prstGeom prst="rect">
            <a:avLst/>
          </a:prstGeom>
          <a:noFill/>
        </p:spPr>
        <p:txBody>
          <a:bodyPr wrap="square" rtlCol="0">
            <a:spAutoFit/>
          </a:bodyPr>
          <a:lstStyle/>
          <a:p>
            <a:r>
              <a:rPr lang="en-US" sz="2000" b="1" u="sng" dirty="0" smtClean="0"/>
              <a:t>Oil Purity</a:t>
            </a:r>
          </a:p>
          <a:p>
            <a:r>
              <a:rPr lang="en-IN" sz="2000" dirty="0" smtClean="0"/>
              <a:t>If </a:t>
            </a:r>
            <a:r>
              <a:rPr lang="en-IN" sz="2000" dirty="0"/>
              <a:t>the oil outlet flow is </a:t>
            </a:r>
            <a:r>
              <a:rPr lang="en-IN" sz="2000" i="1" dirty="0"/>
              <a:t>above </a:t>
            </a:r>
            <a:r>
              <a:rPr lang="en-IN" sz="2000" dirty="0"/>
              <a:t>certain percentage of the feed flow rate the oil is clean enough to be further treated and recovered</a:t>
            </a:r>
            <a:r>
              <a:rPr lang="en-IN" sz="2000" dirty="0" smtClean="0"/>
              <a:t>.</a:t>
            </a:r>
          </a:p>
          <a:p>
            <a:r>
              <a:rPr lang="en-IN" sz="2000" dirty="0" smtClean="0"/>
              <a:t>If </a:t>
            </a:r>
            <a:r>
              <a:rPr lang="en-IN" sz="2000" dirty="0"/>
              <a:t>the water flow is </a:t>
            </a:r>
            <a:r>
              <a:rPr lang="en-IN" sz="2000" i="1" dirty="0"/>
              <a:t>above </a:t>
            </a:r>
            <a:r>
              <a:rPr lang="en-IN" sz="2000" dirty="0"/>
              <a:t>a certain percentage of the feed flow rate the water is clean enough to be treated in a bilge water treatment system.</a:t>
            </a:r>
          </a:p>
        </p:txBody>
      </p:sp>
      <p:pic>
        <p:nvPicPr>
          <p:cNvPr id="491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8902" y="1117600"/>
            <a:ext cx="2146185" cy="2516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719643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9154"/>
                                        </p:tgtEl>
                                        <p:attrNameLst>
                                          <p:attrName>style.visibility</p:attrName>
                                        </p:attrNameLst>
                                      </p:cBhvr>
                                      <p:to>
                                        <p:strVal val="visible"/>
                                      </p:to>
                                    </p:set>
                                    <p:animEffect transition="in" filter="fade">
                                      <p:cBhvr>
                                        <p:cTn id="7" dur="500"/>
                                        <p:tgtEl>
                                          <p:spTgt spid="4915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Separation of oil and water</a:t>
            </a:r>
            <a:endParaRPr lang="en-IN" dirty="0"/>
          </a:p>
        </p:txBody>
      </p:sp>
      <p:sp>
        <p:nvSpPr>
          <p:cNvPr id="3" name="Footer Placeholder 2"/>
          <p:cNvSpPr>
            <a:spLocks noGrp="1"/>
          </p:cNvSpPr>
          <p:nvPr>
            <p:ph type="ftr" sz="quarter" idx="10"/>
          </p:nvPr>
        </p:nvSpPr>
        <p:spPr/>
        <p:txBody>
          <a:bodyPr/>
          <a:lstStyle/>
          <a:p>
            <a:pPr>
              <a:defRPr/>
            </a:pPr>
            <a:r>
              <a:rPr lang="en-US" smtClean="0"/>
              <a:t>© Alfa Laval</a:t>
            </a:r>
            <a:endParaRPr lang="en-US"/>
          </a:p>
        </p:txBody>
      </p:sp>
      <p:sp>
        <p:nvSpPr>
          <p:cNvPr id="4" name="Slide Number Placeholder 3"/>
          <p:cNvSpPr>
            <a:spLocks noGrp="1"/>
          </p:cNvSpPr>
          <p:nvPr>
            <p:ph type="sldNum" sz="quarter" idx="11"/>
          </p:nvPr>
        </p:nvSpPr>
        <p:spPr/>
        <p:txBody>
          <a:bodyPr/>
          <a:lstStyle/>
          <a:p>
            <a:pPr>
              <a:defRPr/>
            </a:pPr>
            <a:r>
              <a:rPr lang="en-US" smtClean="0"/>
              <a:t>Slide </a:t>
            </a:r>
            <a:fld id="{1E4EF967-91CE-4691-8FDF-4605496A45C1}" type="slidenum">
              <a:rPr lang="en-US" smtClean="0"/>
              <a:pPr>
                <a:defRPr/>
              </a:pPr>
              <a:t>48</a:t>
            </a:fld>
            <a:endParaRPr lang="en-US"/>
          </a:p>
        </p:txBody>
      </p:sp>
      <p:sp>
        <p:nvSpPr>
          <p:cNvPr id="5" name="TextBox 4"/>
          <p:cNvSpPr txBox="1"/>
          <p:nvPr/>
        </p:nvSpPr>
        <p:spPr>
          <a:xfrm>
            <a:off x="647699" y="3365500"/>
            <a:ext cx="8307387" cy="2862322"/>
          </a:xfrm>
          <a:prstGeom prst="rect">
            <a:avLst/>
          </a:prstGeom>
          <a:noFill/>
        </p:spPr>
        <p:txBody>
          <a:bodyPr wrap="square" rtlCol="0">
            <a:spAutoFit/>
          </a:bodyPr>
          <a:lstStyle/>
          <a:p>
            <a:r>
              <a:rPr lang="en-US" sz="2000" b="1" u="sng" dirty="0" smtClean="0"/>
              <a:t>Flow interpretation</a:t>
            </a:r>
          </a:p>
          <a:p>
            <a:r>
              <a:rPr lang="en-IN" sz="2000" dirty="0" smtClean="0"/>
              <a:t>•</a:t>
            </a:r>
            <a:r>
              <a:rPr lang="en-IN" sz="2000" dirty="0"/>
              <a:t>oil flow breakpoint, </a:t>
            </a:r>
            <a:r>
              <a:rPr lang="en-IN" sz="2000" b="1" dirty="0"/>
              <a:t>Bo</a:t>
            </a:r>
            <a:endParaRPr lang="en-IN" sz="2000" dirty="0"/>
          </a:p>
          <a:p>
            <a:r>
              <a:rPr lang="en-IN" sz="2000" dirty="0"/>
              <a:t>•water flow breakpoint, </a:t>
            </a:r>
            <a:r>
              <a:rPr lang="en-IN" sz="2000" b="1" dirty="0" err="1"/>
              <a:t>Bw</a:t>
            </a:r>
            <a:endParaRPr lang="en-IN" sz="2000" dirty="0"/>
          </a:p>
          <a:p>
            <a:endParaRPr lang="en-IN" sz="2000" dirty="0" smtClean="0"/>
          </a:p>
          <a:p>
            <a:r>
              <a:rPr lang="en-IN" sz="2000" dirty="0" smtClean="0"/>
              <a:t>By </a:t>
            </a:r>
            <a:r>
              <a:rPr lang="en-IN" sz="2000" dirty="0"/>
              <a:t>measuring the oil and water flow after separation and compare the values with corresponding set point values (</a:t>
            </a:r>
            <a:r>
              <a:rPr lang="en-IN" sz="2000" b="1" dirty="0"/>
              <a:t>Bo </a:t>
            </a:r>
            <a:r>
              <a:rPr lang="en-IN" sz="2000" dirty="0"/>
              <a:t>and </a:t>
            </a:r>
            <a:r>
              <a:rPr lang="en-IN" sz="2000" b="1" dirty="0" err="1"/>
              <a:t>Bw</a:t>
            </a:r>
            <a:r>
              <a:rPr lang="en-IN" sz="2000" dirty="0"/>
              <a:t>) the EPC 60 control unit can determine from what layer in the tank the feed is taken from. The result of the separation is dependent upon which layer the feed is taken from and will be handled differently in the process. </a:t>
            </a:r>
          </a:p>
        </p:txBody>
      </p:sp>
      <p:pic>
        <p:nvPicPr>
          <p:cNvPr id="491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02200" y="1524000"/>
            <a:ext cx="1944687" cy="22801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7948001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9154"/>
                                        </p:tgtEl>
                                        <p:attrNameLst>
                                          <p:attrName>style.visibility</p:attrName>
                                        </p:attrNameLst>
                                      </p:cBhvr>
                                      <p:to>
                                        <p:strVal val="visible"/>
                                      </p:to>
                                    </p:set>
                                    <p:animEffect transition="in" filter="wheel(1)">
                                      <p:cBhvr>
                                        <p:cTn id="7" dur="2000"/>
                                        <p:tgtEl>
                                          <p:spTgt spid="4915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5">
                                            <p:txEl>
                                              <p:pRg st="1" end="1"/>
                                            </p:txEl>
                                          </p:spTgt>
                                        </p:tgtEl>
                                        <p:attrNameLst>
                                          <p:attrName>style.visibility</p:attrName>
                                        </p:attrNameLst>
                                      </p:cBhvr>
                                      <p:to>
                                        <p:strVal val="visible"/>
                                      </p:to>
                                    </p:set>
                                    <p:anim calcmode="lin" valueType="num">
                                      <p:cBhvr additive="base">
                                        <p:cTn id="16"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5">
                                            <p:txEl>
                                              <p:pRg st="2" end="2"/>
                                            </p:txEl>
                                          </p:spTgt>
                                        </p:tgtEl>
                                        <p:attrNameLst>
                                          <p:attrName>style.visibility</p:attrName>
                                        </p:attrNameLst>
                                      </p:cBhvr>
                                      <p:to>
                                        <p:strVal val="visible"/>
                                      </p:to>
                                    </p:set>
                                    <p:anim calcmode="lin" valueType="num">
                                      <p:cBhvr additive="base">
                                        <p:cTn id="20"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5">
                                            <p:txEl>
                                              <p:pRg st="4" end="4"/>
                                            </p:txEl>
                                          </p:spTgt>
                                        </p:tgtEl>
                                        <p:attrNameLst>
                                          <p:attrName>style.visibility</p:attrName>
                                        </p:attrNameLst>
                                      </p:cBhvr>
                                      <p:to>
                                        <p:strVal val="visible"/>
                                      </p:to>
                                    </p:set>
                                    <p:animEffect transition="in" filter="fade">
                                      <p:cBhvr>
                                        <p:cTn id="26" dur="1000"/>
                                        <p:tgtEl>
                                          <p:spTgt spid="5">
                                            <p:txEl>
                                              <p:pRg st="4" end="4"/>
                                            </p:txEl>
                                          </p:spTgt>
                                        </p:tgtEl>
                                      </p:cBhvr>
                                    </p:animEffect>
                                    <p:anim calcmode="lin" valueType="num">
                                      <p:cBhvr>
                                        <p:cTn id="27"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Separation of oil and water</a:t>
            </a:r>
            <a:endParaRPr lang="en-IN" dirty="0"/>
          </a:p>
        </p:txBody>
      </p:sp>
      <p:sp>
        <p:nvSpPr>
          <p:cNvPr id="3" name="Footer Placeholder 2"/>
          <p:cNvSpPr>
            <a:spLocks noGrp="1"/>
          </p:cNvSpPr>
          <p:nvPr>
            <p:ph type="ftr" sz="quarter" idx="10"/>
          </p:nvPr>
        </p:nvSpPr>
        <p:spPr/>
        <p:txBody>
          <a:bodyPr/>
          <a:lstStyle/>
          <a:p>
            <a:pPr>
              <a:defRPr/>
            </a:pPr>
            <a:r>
              <a:rPr lang="en-US" smtClean="0"/>
              <a:t>© Alfa Laval</a:t>
            </a:r>
            <a:endParaRPr lang="en-US"/>
          </a:p>
        </p:txBody>
      </p:sp>
      <p:sp>
        <p:nvSpPr>
          <p:cNvPr id="4" name="Slide Number Placeholder 3"/>
          <p:cNvSpPr>
            <a:spLocks noGrp="1"/>
          </p:cNvSpPr>
          <p:nvPr>
            <p:ph type="sldNum" sz="quarter" idx="11"/>
          </p:nvPr>
        </p:nvSpPr>
        <p:spPr/>
        <p:txBody>
          <a:bodyPr/>
          <a:lstStyle/>
          <a:p>
            <a:pPr>
              <a:defRPr/>
            </a:pPr>
            <a:r>
              <a:rPr lang="en-US" smtClean="0"/>
              <a:t>Slide </a:t>
            </a:r>
            <a:fld id="{1E4EF967-91CE-4691-8FDF-4605496A45C1}" type="slidenum">
              <a:rPr lang="en-US" smtClean="0"/>
              <a:pPr>
                <a:defRPr/>
              </a:pPr>
              <a:t>49</a:t>
            </a:fld>
            <a:endParaRPr lang="en-US"/>
          </a:p>
        </p:txBody>
      </p:sp>
      <p:pic>
        <p:nvPicPr>
          <p:cNvPr id="501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114" y="1930400"/>
            <a:ext cx="3265486" cy="36655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4114800" y="1130300"/>
            <a:ext cx="4953000" cy="1015663"/>
          </a:xfrm>
          <a:prstGeom prst="rect">
            <a:avLst/>
          </a:prstGeom>
          <a:noFill/>
        </p:spPr>
        <p:txBody>
          <a:bodyPr wrap="square" rtlCol="0">
            <a:spAutoFit/>
          </a:bodyPr>
          <a:lstStyle/>
          <a:p>
            <a:r>
              <a:rPr lang="en-IN" sz="2000" dirty="0" smtClean="0"/>
              <a:t>The </a:t>
            </a:r>
            <a:r>
              <a:rPr lang="en-IN" sz="2000" dirty="0"/>
              <a:t>relationship between breakpoint value, measured value and expected purity of oil and water </a:t>
            </a:r>
          </a:p>
        </p:txBody>
      </p:sp>
      <p:pic>
        <p:nvPicPr>
          <p:cNvPr id="5017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30600" y="2145964"/>
            <a:ext cx="5613400" cy="38103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653257" y="1274108"/>
            <a:ext cx="2489200" cy="523220"/>
          </a:xfrm>
          <a:prstGeom prst="rect">
            <a:avLst/>
          </a:prstGeom>
        </p:spPr>
        <p:txBody>
          <a:bodyPr wrap="square">
            <a:spAutoFit/>
          </a:bodyPr>
          <a:lstStyle/>
          <a:p>
            <a:r>
              <a:rPr lang="en-IN" sz="1400" dirty="0" smtClean="0"/>
              <a:t>Oil </a:t>
            </a:r>
            <a:r>
              <a:rPr lang="en-IN" sz="1400" dirty="0"/>
              <a:t>flow breakpoint, Bo</a:t>
            </a:r>
          </a:p>
          <a:p>
            <a:r>
              <a:rPr lang="en-IN" sz="1400" dirty="0"/>
              <a:t>W</a:t>
            </a:r>
            <a:r>
              <a:rPr lang="en-IN" sz="1400" dirty="0" smtClean="0"/>
              <a:t>ater </a:t>
            </a:r>
            <a:r>
              <a:rPr lang="en-IN" sz="1400" dirty="0"/>
              <a:t>flow breakpoint, </a:t>
            </a:r>
            <a:r>
              <a:rPr lang="en-IN" sz="1400" dirty="0" err="1"/>
              <a:t>Bw</a:t>
            </a:r>
            <a:endParaRPr lang="en-IN" sz="1400" dirty="0"/>
          </a:p>
        </p:txBody>
      </p:sp>
    </p:spTree>
    <p:extLst>
      <p:ext uri="{BB962C8B-B14F-4D97-AF65-F5344CB8AC3E}">
        <p14:creationId xmlns:p14="http://schemas.microsoft.com/office/powerpoint/2010/main" val="7299007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nodeType="clickEffect">
                                  <p:stCondLst>
                                    <p:cond delay="0"/>
                                  </p:stCondLst>
                                  <p:childTnLst>
                                    <p:set>
                                      <p:cBhvr>
                                        <p:cTn id="12" dur="1" fill="hold">
                                          <p:stCondLst>
                                            <p:cond delay="0"/>
                                          </p:stCondLst>
                                        </p:cTn>
                                        <p:tgtEl>
                                          <p:spTgt spid="50178"/>
                                        </p:tgtEl>
                                        <p:attrNameLst>
                                          <p:attrName>style.visibility</p:attrName>
                                        </p:attrNameLst>
                                      </p:cBhvr>
                                      <p:to>
                                        <p:strVal val="visible"/>
                                      </p:to>
                                    </p:set>
                                    <p:animEffect transition="in" filter="circle(in)">
                                      <p:cBhvr>
                                        <p:cTn id="13" dur="2000"/>
                                        <p:tgtEl>
                                          <p:spTgt spid="50178"/>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nodeType="clickEffect">
                                  <p:stCondLst>
                                    <p:cond delay="0"/>
                                  </p:stCondLst>
                                  <p:childTnLst>
                                    <p:set>
                                      <p:cBhvr>
                                        <p:cTn id="24" dur="1" fill="hold">
                                          <p:stCondLst>
                                            <p:cond delay="0"/>
                                          </p:stCondLst>
                                        </p:cTn>
                                        <p:tgtEl>
                                          <p:spTgt spid="50179"/>
                                        </p:tgtEl>
                                        <p:attrNameLst>
                                          <p:attrName>style.visibility</p:attrName>
                                        </p:attrNameLst>
                                      </p:cBhvr>
                                      <p:to>
                                        <p:strVal val="visible"/>
                                      </p:to>
                                    </p:set>
                                    <p:animEffect transition="in" filter="circle(in)">
                                      <p:cBhvr>
                                        <p:cTn id="25" dur="2000"/>
                                        <p:tgtEl>
                                          <p:spTgt spid="50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1"/>
          <p:cNvSpPr>
            <a:spLocks noChangeArrowheads="1"/>
          </p:cNvSpPr>
          <p:nvPr/>
        </p:nvSpPr>
        <p:spPr bwMode="auto">
          <a:xfrm>
            <a:off x="0" y="1433513"/>
            <a:ext cx="9144000" cy="4124325"/>
          </a:xfrm>
          <a:prstGeom prst="rect">
            <a:avLst/>
          </a:prstGeom>
          <a:solidFill>
            <a:schemeClr val="tx1"/>
          </a:solidFill>
          <a:ln w="9525">
            <a:noFill/>
            <a:miter lim="800000"/>
            <a:headEnd/>
            <a:tailEnd/>
          </a:ln>
        </p:spPr>
        <p:txBody>
          <a:bodyPr wrap="none" anchor="ctr"/>
          <a:lstStyle/>
          <a:p>
            <a:endParaRPr lang="sv-SE" sz="2000">
              <a:solidFill>
                <a:srgbClr val="FFFFFF"/>
              </a:solidFill>
              <a:latin typeface="Times New Roman" pitchFamily="18" charset="0"/>
              <a:cs typeface="Arial" pitchFamily="34" charset="0"/>
            </a:endParaRPr>
          </a:p>
        </p:txBody>
      </p:sp>
      <p:sp>
        <p:nvSpPr>
          <p:cNvPr id="11267" name="Rectangle 3"/>
          <p:cNvSpPr>
            <a:spLocks noGrp="1" noChangeArrowheads="1"/>
          </p:cNvSpPr>
          <p:nvPr>
            <p:ph type="title"/>
          </p:nvPr>
        </p:nvSpPr>
        <p:spPr/>
        <p:txBody>
          <a:bodyPr/>
          <a:lstStyle/>
          <a:p>
            <a:r>
              <a:rPr lang="sv-SE" noProof="1" smtClean="0"/>
              <a:t>Our corporate mission</a:t>
            </a:r>
            <a:br>
              <a:rPr lang="sv-SE" noProof="1" smtClean="0"/>
            </a:br>
            <a:endParaRPr lang="en-GB" dirty="0" smtClean="0"/>
          </a:p>
        </p:txBody>
      </p:sp>
      <p:pic>
        <p:nvPicPr>
          <p:cNvPr id="11268" name="Picture 13" descr="APELSINGLOB_72"/>
          <p:cNvPicPr>
            <a:picLocks noChangeAspect="1" noChangeArrowheads="1"/>
          </p:cNvPicPr>
          <p:nvPr/>
        </p:nvPicPr>
        <p:blipFill>
          <a:blip r:embed="rId3" cstate="print"/>
          <a:srcRect b="16068"/>
          <a:stretch>
            <a:fillRect/>
          </a:stretch>
        </p:blipFill>
        <p:spPr bwMode="auto">
          <a:xfrm>
            <a:off x="5326063" y="1754188"/>
            <a:ext cx="3133725" cy="3744912"/>
          </a:xfrm>
          <a:prstGeom prst="rect">
            <a:avLst/>
          </a:prstGeom>
          <a:noFill/>
          <a:ln w="9525">
            <a:noFill/>
            <a:miter lim="800000"/>
            <a:headEnd/>
            <a:tailEnd/>
          </a:ln>
        </p:spPr>
      </p:pic>
      <p:sp>
        <p:nvSpPr>
          <p:cNvPr id="11269" name="Rectangle 4"/>
          <p:cNvSpPr>
            <a:spLocks noChangeArrowheads="1"/>
          </p:cNvSpPr>
          <p:nvPr/>
        </p:nvSpPr>
        <p:spPr bwMode="auto">
          <a:xfrm>
            <a:off x="1028700" y="2663825"/>
            <a:ext cx="7456488" cy="2039938"/>
          </a:xfrm>
          <a:prstGeom prst="rect">
            <a:avLst/>
          </a:prstGeom>
          <a:noFill/>
          <a:ln w="9525">
            <a:noFill/>
            <a:miter lim="800000"/>
            <a:headEnd/>
            <a:tailEnd/>
          </a:ln>
        </p:spPr>
        <p:txBody>
          <a:bodyPr lIns="0" tIns="0" rIns="0" bIns="0"/>
          <a:lstStyle/>
          <a:p>
            <a:pPr>
              <a:lnSpc>
                <a:spcPct val="110000"/>
              </a:lnSpc>
            </a:pPr>
            <a:r>
              <a:rPr lang="sv-SE" noProof="1">
                <a:solidFill>
                  <a:srgbClr val="1E1C77"/>
                </a:solidFill>
                <a:cs typeface="Arial" pitchFamily="34" charset="0"/>
              </a:rPr>
              <a:t>To optimi</a:t>
            </a:r>
            <a:r>
              <a:rPr lang="sv-SE" dirty="0">
                <a:solidFill>
                  <a:srgbClr val="1E1C77"/>
                </a:solidFill>
                <a:cs typeface="Arial" pitchFamily="34" charset="0"/>
              </a:rPr>
              <a:t>z</a:t>
            </a:r>
            <a:r>
              <a:rPr lang="sv-SE" noProof="1">
                <a:solidFill>
                  <a:srgbClr val="1E1C77"/>
                </a:solidFill>
                <a:cs typeface="Arial" pitchFamily="34" charset="0"/>
              </a:rPr>
              <a:t>e the performance </a:t>
            </a:r>
            <a:r>
              <a:rPr lang="sv-SE" dirty="0">
                <a:solidFill>
                  <a:srgbClr val="1E1C77"/>
                </a:solidFill>
                <a:cs typeface="Arial" pitchFamily="34" charset="0"/>
              </a:rPr>
              <a:t/>
            </a:r>
            <a:br>
              <a:rPr lang="sv-SE" dirty="0">
                <a:solidFill>
                  <a:srgbClr val="1E1C77"/>
                </a:solidFill>
                <a:cs typeface="Arial" pitchFamily="34" charset="0"/>
              </a:rPr>
            </a:br>
            <a:r>
              <a:rPr lang="sv-SE" noProof="1">
                <a:solidFill>
                  <a:srgbClr val="1E1C77"/>
                </a:solidFill>
                <a:cs typeface="Arial" pitchFamily="34" charset="0"/>
              </a:rPr>
              <a:t>of our customers’ processes. </a:t>
            </a:r>
            <a:br>
              <a:rPr lang="sv-SE" noProof="1">
                <a:solidFill>
                  <a:srgbClr val="1E1C77"/>
                </a:solidFill>
                <a:cs typeface="Arial" pitchFamily="34" charset="0"/>
              </a:rPr>
            </a:br>
            <a:r>
              <a:rPr lang="sv-SE" noProof="1">
                <a:solidFill>
                  <a:srgbClr val="1E1C77"/>
                </a:solidFill>
                <a:cs typeface="Arial" pitchFamily="34" charset="0"/>
              </a:rPr>
              <a:t>Time and time again.</a:t>
            </a:r>
          </a:p>
        </p:txBody>
      </p:sp>
    </p:spTree>
    <p:extLst>
      <p:ext uri="{BB962C8B-B14F-4D97-AF65-F5344CB8AC3E}">
        <p14:creationId xmlns:p14="http://schemas.microsoft.com/office/powerpoint/2010/main" val="1914297237"/>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8700" y="381000"/>
            <a:ext cx="7874000" cy="839788"/>
          </a:xfrm>
        </p:spPr>
        <p:txBody>
          <a:bodyPr/>
          <a:lstStyle/>
          <a:p>
            <a:r>
              <a:rPr lang="en-US" dirty="0" smtClean="0"/>
              <a:t>Process – Essential components</a:t>
            </a:r>
            <a:endParaRPr lang="en-IN" dirty="0"/>
          </a:p>
        </p:txBody>
      </p:sp>
      <p:sp>
        <p:nvSpPr>
          <p:cNvPr id="3" name="Footer Placeholder 2"/>
          <p:cNvSpPr>
            <a:spLocks noGrp="1"/>
          </p:cNvSpPr>
          <p:nvPr>
            <p:ph type="ftr" sz="quarter" idx="10"/>
          </p:nvPr>
        </p:nvSpPr>
        <p:spPr/>
        <p:txBody>
          <a:bodyPr/>
          <a:lstStyle/>
          <a:p>
            <a:pPr>
              <a:defRPr/>
            </a:pPr>
            <a:r>
              <a:rPr lang="en-US" smtClean="0"/>
              <a:t>© Alfa Laval</a:t>
            </a:r>
            <a:endParaRPr lang="en-US"/>
          </a:p>
        </p:txBody>
      </p:sp>
      <p:sp>
        <p:nvSpPr>
          <p:cNvPr id="4" name="Slide Number Placeholder 3"/>
          <p:cNvSpPr>
            <a:spLocks noGrp="1"/>
          </p:cNvSpPr>
          <p:nvPr>
            <p:ph type="sldNum" sz="quarter" idx="11"/>
          </p:nvPr>
        </p:nvSpPr>
        <p:spPr/>
        <p:txBody>
          <a:bodyPr/>
          <a:lstStyle/>
          <a:p>
            <a:pPr>
              <a:defRPr/>
            </a:pPr>
            <a:r>
              <a:rPr lang="en-US" smtClean="0"/>
              <a:t>Slide </a:t>
            </a:r>
            <a:fld id="{1E4EF967-91CE-4691-8FDF-4605496A45C1}" type="slidenum">
              <a:rPr lang="en-US" smtClean="0"/>
              <a:pPr>
                <a:defRPr/>
              </a:pPr>
              <a:t>50</a:t>
            </a:fld>
            <a:endParaRPr lang="en-US"/>
          </a:p>
        </p:txBody>
      </p:sp>
      <p:sp>
        <p:nvSpPr>
          <p:cNvPr id="5" name="TextBox 4"/>
          <p:cNvSpPr txBox="1"/>
          <p:nvPr/>
        </p:nvSpPr>
        <p:spPr>
          <a:xfrm>
            <a:off x="863600" y="1384300"/>
            <a:ext cx="8128000" cy="4708981"/>
          </a:xfrm>
          <a:prstGeom prst="rect">
            <a:avLst/>
          </a:prstGeom>
          <a:noFill/>
        </p:spPr>
        <p:txBody>
          <a:bodyPr wrap="square" rtlCol="0">
            <a:spAutoFit/>
          </a:bodyPr>
          <a:lstStyle/>
          <a:p>
            <a:pPr algn="just"/>
            <a:r>
              <a:rPr lang="en-US" sz="2000" b="1" dirty="0" smtClean="0"/>
              <a:t>Recovered FO Tank :</a:t>
            </a:r>
          </a:p>
          <a:p>
            <a:pPr marL="342900" indent="-342900" algn="just">
              <a:buFont typeface="Arial" panose="020B0604020202020204" pitchFamily="34" charset="0"/>
              <a:buChar char="•"/>
            </a:pPr>
            <a:r>
              <a:rPr lang="en-US" sz="2000" dirty="0" smtClean="0"/>
              <a:t>L</a:t>
            </a:r>
            <a:r>
              <a:rPr lang="en-IN" sz="2000" dirty="0" err="1" smtClean="0"/>
              <a:t>ocated</a:t>
            </a:r>
            <a:r>
              <a:rPr lang="en-IN" sz="2000" dirty="0" smtClean="0"/>
              <a:t> </a:t>
            </a:r>
            <a:r>
              <a:rPr lang="en-IN" sz="2000" dirty="0"/>
              <a:t>between the waste fuel oil tank and the bunker tank.</a:t>
            </a:r>
          </a:p>
          <a:p>
            <a:pPr marL="342900" indent="-342900" algn="just">
              <a:buFont typeface="Arial" panose="020B0604020202020204" pitchFamily="34" charset="0"/>
              <a:buChar char="•"/>
            </a:pPr>
            <a:r>
              <a:rPr lang="en-IN" sz="2000" dirty="0" smtClean="0"/>
              <a:t>Recovered </a:t>
            </a:r>
            <a:r>
              <a:rPr lang="en-IN" sz="2000" dirty="0"/>
              <a:t>fuel oil is temporarily stored before it is finally treated and pumped to the bunker tank</a:t>
            </a:r>
            <a:r>
              <a:rPr lang="en-IN" sz="2000" dirty="0" smtClean="0"/>
              <a:t>.</a:t>
            </a:r>
          </a:p>
          <a:p>
            <a:pPr algn="just"/>
            <a:endParaRPr lang="en-US" sz="2000" dirty="0"/>
          </a:p>
          <a:p>
            <a:pPr algn="just"/>
            <a:r>
              <a:rPr lang="en-US" sz="2000" b="1" dirty="0" smtClean="0"/>
              <a:t>Flowmeters :</a:t>
            </a:r>
          </a:p>
          <a:p>
            <a:pPr marL="342900" indent="-342900" algn="just">
              <a:buFont typeface="Arial" panose="020B0604020202020204" pitchFamily="34" charset="0"/>
              <a:buChar char="•"/>
            </a:pPr>
            <a:r>
              <a:rPr lang="en-IN" sz="2000" dirty="0" smtClean="0"/>
              <a:t>The </a:t>
            </a:r>
            <a:r>
              <a:rPr lang="en-IN" sz="2000" dirty="0"/>
              <a:t>flow meters continuously measure the oil and water flow and give signals to EPC 60 control unit. </a:t>
            </a:r>
          </a:p>
          <a:p>
            <a:pPr marL="342900" indent="-342900" algn="just">
              <a:buFont typeface="Arial" panose="020B0604020202020204" pitchFamily="34" charset="0"/>
              <a:buChar char="•"/>
            </a:pPr>
            <a:r>
              <a:rPr lang="en-IN" sz="2000" dirty="0"/>
              <a:t>The signal from the oil flow meter controls the feed flow, temperature, discharge interval and the three shut-off valves at the oil outlet.</a:t>
            </a:r>
          </a:p>
          <a:p>
            <a:pPr marL="342900" indent="-342900" algn="just">
              <a:buFont typeface="Arial" panose="020B0604020202020204" pitchFamily="34" charset="0"/>
              <a:buChar char="•"/>
            </a:pPr>
            <a:r>
              <a:rPr lang="en-IN" sz="2000" dirty="0"/>
              <a:t>The signal from the water flow meter controls the two shut-off valves at the water outlet. However, when feed is taken from the oil recovered fuel oil tank, the signal from the water flow meter also controls the three oil shut off valves </a:t>
            </a:r>
          </a:p>
        </p:txBody>
      </p:sp>
    </p:spTree>
    <p:extLst>
      <p:ext uri="{BB962C8B-B14F-4D97-AF65-F5344CB8AC3E}">
        <p14:creationId xmlns:p14="http://schemas.microsoft.com/office/powerpoint/2010/main" val="10502102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1000"/>
                                        <p:tgtEl>
                                          <p:spTgt spid="5">
                                            <p:txEl>
                                              <p:pRg st="1" end="1"/>
                                            </p:txEl>
                                          </p:spTgt>
                                        </p:tgtEl>
                                      </p:cBhvr>
                                    </p:animEffect>
                                    <p:anim calcmode="lin" valueType="num">
                                      <p:cBhvr>
                                        <p:cTn id="13"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1000"/>
                                        <p:tgtEl>
                                          <p:spTgt spid="5">
                                            <p:txEl>
                                              <p:pRg st="2" end="2"/>
                                            </p:txEl>
                                          </p:spTgt>
                                        </p:tgtEl>
                                      </p:cBhvr>
                                    </p:animEffect>
                                    <p:anim calcmode="lin" valueType="num">
                                      <p:cBhvr>
                                        <p:cTn id="1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5">
                                            <p:txEl>
                                              <p:pRg st="4" end="4"/>
                                            </p:txEl>
                                          </p:spTgt>
                                        </p:tgtEl>
                                        <p:attrNameLst>
                                          <p:attrName>style.visibility</p:attrName>
                                        </p:attrNameLst>
                                      </p:cBhvr>
                                      <p:to>
                                        <p:strVal val="visible"/>
                                      </p:to>
                                    </p:set>
                                    <p:animEffect transition="in" filter="fade">
                                      <p:cBhvr>
                                        <p:cTn id="24" dur="1000"/>
                                        <p:tgtEl>
                                          <p:spTgt spid="5">
                                            <p:txEl>
                                              <p:pRg st="4" end="4"/>
                                            </p:txEl>
                                          </p:spTgt>
                                        </p:tgtEl>
                                      </p:cBhvr>
                                    </p:animEffect>
                                    <p:anim calcmode="lin" valueType="num">
                                      <p:cBhvr>
                                        <p:cTn id="25"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5">
                                            <p:txEl>
                                              <p:pRg st="4" end="4"/>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5">
                                            <p:txEl>
                                              <p:pRg st="5" end="5"/>
                                            </p:txEl>
                                          </p:spTgt>
                                        </p:tgtEl>
                                        <p:attrNameLst>
                                          <p:attrName>style.visibility</p:attrName>
                                        </p:attrNameLst>
                                      </p:cBhvr>
                                      <p:to>
                                        <p:strVal val="visible"/>
                                      </p:to>
                                    </p:set>
                                    <p:animEffect transition="in" filter="fade">
                                      <p:cBhvr>
                                        <p:cTn id="29" dur="1000"/>
                                        <p:tgtEl>
                                          <p:spTgt spid="5">
                                            <p:txEl>
                                              <p:pRg st="5" end="5"/>
                                            </p:txEl>
                                          </p:spTgt>
                                        </p:tgtEl>
                                      </p:cBhvr>
                                    </p:animEffect>
                                    <p:anim calcmode="lin" valueType="num">
                                      <p:cBhvr>
                                        <p:cTn id="30"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1" dur="1000" fill="hold"/>
                                        <p:tgtEl>
                                          <p:spTgt spid="5">
                                            <p:txEl>
                                              <p:pRg st="5" end="5"/>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5">
                                            <p:txEl>
                                              <p:pRg st="6" end="6"/>
                                            </p:txEl>
                                          </p:spTgt>
                                        </p:tgtEl>
                                        <p:attrNameLst>
                                          <p:attrName>style.visibility</p:attrName>
                                        </p:attrNameLst>
                                      </p:cBhvr>
                                      <p:to>
                                        <p:strVal val="visible"/>
                                      </p:to>
                                    </p:set>
                                    <p:animEffect transition="in" filter="fade">
                                      <p:cBhvr>
                                        <p:cTn id="34" dur="1000"/>
                                        <p:tgtEl>
                                          <p:spTgt spid="5">
                                            <p:txEl>
                                              <p:pRg st="6" end="6"/>
                                            </p:txEl>
                                          </p:spTgt>
                                        </p:tgtEl>
                                      </p:cBhvr>
                                    </p:animEffect>
                                    <p:anim calcmode="lin" valueType="num">
                                      <p:cBhvr>
                                        <p:cTn id="35"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36" dur="1000" fill="hold"/>
                                        <p:tgtEl>
                                          <p:spTgt spid="5">
                                            <p:txEl>
                                              <p:pRg st="6" end="6"/>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5">
                                            <p:txEl>
                                              <p:pRg st="7" end="7"/>
                                            </p:txEl>
                                          </p:spTgt>
                                        </p:tgtEl>
                                        <p:attrNameLst>
                                          <p:attrName>style.visibility</p:attrName>
                                        </p:attrNameLst>
                                      </p:cBhvr>
                                      <p:to>
                                        <p:strVal val="visible"/>
                                      </p:to>
                                    </p:set>
                                    <p:animEffect transition="in" filter="fade">
                                      <p:cBhvr>
                                        <p:cTn id="39" dur="1000"/>
                                        <p:tgtEl>
                                          <p:spTgt spid="5">
                                            <p:txEl>
                                              <p:pRg st="7" end="7"/>
                                            </p:txEl>
                                          </p:spTgt>
                                        </p:tgtEl>
                                      </p:cBhvr>
                                    </p:animEffect>
                                    <p:anim calcmode="lin" valueType="num">
                                      <p:cBhvr>
                                        <p:cTn id="40"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41"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 y="381000"/>
            <a:ext cx="8636000" cy="839788"/>
          </a:xfrm>
        </p:spPr>
        <p:txBody>
          <a:bodyPr/>
          <a:lstStyle/>
          <a:p>
            <a:r>
              <a:rPr lang="en-US" sz="3200" b="1" dirty="0" err="1" smtClean="0"/>
              <a:t>PureDry</a:t>
            </a:r>
            <a:r>
              <a:rPr lang="en-US" sz="3200" b="1" dirty="0" smtClean="0"/>
              <a:t> System : Separation in 3 Phases </a:t>
            </a:r>
            <a:endParaRPr lang="en-IN" sz="3200" b="1" dirty="0"/>
          </a:p>
        </p:txBody>
      </p:sp>
      <p:sp>
        <p:nvSpPr>
          <p:cNvPr id="3" name="Content Placeholder 2"/>
          <p:cNvSpPr>
            <a:spLocks noGrp="1"/>
          </p:cNvSpPr>
          <p:nvPr>
            <p:ph idx="1"/>
          </p:nvPr>
        </p:nvSpPr>
        <p:spPr>
          <a:xfrm>
            <a:off x="1028700" y="1289050"/>
            <a:ext cx="7354888" cy="1517650"/>
          </a:xfrm>
        </p:spPr>
        <p:txBody>
          <a:bodyPr/>
          <a:lstStyle/>
          <a:p>
            <a:r>
              <a:rPr lang="en-IN" dirty="0" smtClean="0"/>
              <a:t>Water </a:t>
            </a:r>
            <a:r>
              <a:rPr lang="en-IN" dirty="0"/>
              <a:t>containing less than 1,000 ppm oil</a:t>
            </a:r>
          </a:p>
          <a:p>
            <a:r>
              <a:rPr lang="en-IN" dirty="0"/>
              <a:t>F</a:t>
            </a:r>
            <a:r>
              <a:rPr lang="en-IN" dirty="0" smtClean="0"/>
              <a:t>uel </a:t>
            </a:r>
            <a:r>
              <a:rPr lang="en-IN" dirty="0"/>
              <a:t>oil containing less than 5% water</a:t>
            </a:r>
          </a:p>
          <a:p>
            <a:r>
              <a:rPr lang="en-IN" dirty="0"/>
              <a:t>S</a:t>
            </a:r>
            <a:r>
              <a:rPr lang="en-IN" dirty="0" smtClean="0"/>
              <a:t>uper-dry </a:t>
            </a:r>
            <a:r>
              <a:rPr lang="en-IN" dirty="0"/>
              <a:t>solids for disposal</a:t>
            </a:r>
          </a:p>
        </p:txBody>
      </p:sp>
      <p:sp>
        <p:nvSpPr>
          <p:cNvPr id="4" name="Footer Placeholder 3"/>
          <p:cNvSpPr>
            <a:spLocks noGrp="1"/>
          </p:cNvSpPr>
          <p:nvPr>
            <p:ph type="ftr" sz="quarter" idx="10"/>
          </p:nvPr>
        </p:nvSpPr>
        <p:spPr/>
        <p:txBody>
          <a:bodyPr/>
          <a:lstStyle/>
          <a:p>
            <a:pPr>
              <a:defRPr/>
            </a:pPr>
            <a:r>
              <a:rPr lang="en-US" smtClean="0"/>
              <a:t>© Alfa Laval</a:t>
            </a:r>
            <a:endParaRPr lang="en-US"/>
          </a:p>
        </p:txBody>
      </p:sp>
      <p:sp>
        <p:nvSpPr>
          <p:cNvPr id="5" name="Slide Number Placeholder 4"/>
          <p:cNvSpPr>
            <a:spLocks noGrp="1"/>
          </p:cNvSpPr>
          <p:nvPr>
            <p:ph type="sldNum" sz="quarter" idx="11"/>
          </p:nvPr>
        </p:nvSpPr>
        <p:spPr/>
        <p:txBody>
          <a:bodyPr/>
          <a:lstStyle/>
          <a:p>
            <a:pPr>
              <a:defRPr/>
            </a:pPr>
            <a:r>
              <a:rPr lang="en-US" smtClean="0"/>
              <a:t>Slide </a:t>
            </a:r>
            <a:fld id="{17C730B0-BB61-4AD6-8CB0-FAD9E98BFEA6}" type="slidenum">
              <a:rPr lang="en-US" smtClean="0"/>
              <a:pPr>
                <a:defRPr/>
              </a:pPr>
              <a:t>51</a:t>
            </a:fld>
            <a:endParaRPr lang="en-US"/>
          </a:p>
        </p:txBody>
      </p:sp>
      <p:sp>
        <p:nvSpPr>
          <p:cNvPr id="8" name="TextBox 7"/>
          <p:cNvSpPr txBox="1"/>
          <p:nvPr/>
        </p:nvSpPr>
        <p:spPr>
          <a:xfrm>
            <a:off x="1701800" y="3777397"/>
            <a:ext cx="4673600" cy="2123658"/>
          </a:xfrm>
          <a:prstGeom prst="rect">
            <a:avLst/>
          </a:prstGeom>
          <a:noFill/>
        </p:spPr>
        <p:txBody>
          <a:bodyPr wrap="square" rtlCol="0">
            <a:spAutoFit/>
          </a:bodyPr>
          <a:lstStyle/>
          <a:p>
            <a:r>
              <a:rPr lang="en-US" sz="3600" b="1" u="sng" dirty="0"/>
              <a:t>3 Modules</a:t>
            </a:r>
            <a:r>
              <a:rPr lang="en-US" b="1" u="sng" dirty="0"/>
              <a:t> :</a:t>
            </a:r>
          </a:p>
          <a:p>
            <a:pPr marL="342900" indent="-342900">
              <a:buFont typeface="Arial" pitchFamily="34" charset="0"/>
              <a:buChar char="•"/>
            </a:pPr>
            <a:r>
              <a:rPr lang="en-US" dirty="0"/>
              <a:t>Pumping Module</a:t>
            </a:r>
          </a:p>
          <a:p>
            <a:pPr marL="342900" indent="-342900">
              <a:buFont typeface="Arial" pitchFamily="34" charset="0"/>
              <a:buChar char="•"/>
            </a:pPr>
            <a:r>
              <a:rPr lang="en-US" dirty="0"/>
              <a:t>Heating Module</a:t>
            </a:r>
          </a:p>
          <a:p>
            <a:pPr marL="342900" indent="-342900">
              <a:buFont typeface="Arial" pitchFamily="34" charset="0"/>
              <a:buChar char="•"/>
            </a:pPr>
            <a:r>
              <a:rPr lang="en-US" dirty="0"/>
              <a:t>Separation Module</a:t>
            </a:r>
            <a:endParaRPr lang="en-IN" dirty="0"/>
          </a:p>
          <a:p>
            <a:endParaRPr lang="en-IN" dirty="0"/>
          </a:p>
        </p:txBody>
      </p:sp>
    </p:spTree>
    <p:extLst>
      <p:ext uri="{BB962C8B-B14F-4D97-AF65-F5344CB8AC3E}">
        <p14:creationId xmlns:p14="http://schemas.microsoft.com/office/powerpoint/2010/main" val="354622061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8"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System overview</a:t>
            </a:r>
            <a:endParaRPr lang="sv-SE" dirty="0"/>
          </a:p>
        </p:txBody>
      </p:sp>
      <p:sp>
        <p:nvSpPr>
          <p:cNvPr id="3" name="Content Placeholder 2"/>
          <p:cNvSpPr>
            <a:spLocks noGrp="1"/>
          </p:cNvSpPr>
          <p:nvPr>
            <p:ph idx="1"/>
          </p:nvPr>
        </p:nvSpPr>
        <p:spPr>
          <a:xfrm>
            <a:off x="1043608" y="1340768"/>
            <a:ext cx="7354888" cy="564232"/>
          </a:xfrm>
        </p:spPr>
        <p:txBody>
          <a:bodyPr/>
          <a:lstStyle/>
          <a:p>
            <a:r>
              <a:rPr lang="sv-SE" dirty="0" smtClean="0"/>
              <a:t>Four </a:t>
            </a:r>
            <a:r>
              <a:rPr lang="sv-SE" dirty="0" err="1" smtClean="0"/>
              <a:t>main</a:t>
            </a:r>
            <a:r>
              <a:rPr lang="sv-SE" dirty="0" smtClean="0"/>
              <a:t> </a:t>
            </a:r>
            <a:r>
              <a:rPr lang="sv-SE" dirty="0" err="1" smtClean="0"/>
              <a:t>functions</a:t>
            </a:r>
            <a:endParaRPr lang="sv-SE" dirty="0" smtClean="0"/>
          </a:p>
          <a:p>
            <a:pPr>
              <a:buNone/>
            </a:pPr>
            <a:endParaRPr lang="sv-SE" dirty="0"/>
          </a:p>
        </p:txBody>
      </p:sp>
      <p:sp>
        <p:nvSpPr>
          <p:cNvPr id="4" name="Footer Placeholder 3"/>
          <p:cNvSpPr>
            <a:spLocks noGrp="1"/>
          </p:cNvSpPr>
          <p:nvPr>
            <p:ph type="ftr" sz="quarter" idx="10"/>
          </p:nvPr>
        </p:nvSpPr>
        <p:spPr/>
        <p:txBody>
          <a:bodyPr/>
          <a:lstStyle/>
          <a:p>
            <a:r>
              <a:rPr lang="en-GB" smtClean="0"/>
              <a:t>© Alfa Laval</a:t>
            </a:r>
            <a:endParaRPr lang="en-GB"/>
          </a:p>
        </p:txBody>
      </p:sp>
      <p:sp>
        <p:nvSpPr>
          <p:cNvPr id="5" name="Slide Number Placeholder 4"/>
          <p:cNvSpPr>
            <a:spLocks noGrp="1"/>
          </p:cNvSpPr>
          <p:nvPr>
            <p:ph type="sldNum" sz="quarter" idx="11"/>
          </p:nvPr>
        </p:nvSpPr>
        <p:spPr/>
        <p:txBody>
          <a:bodyPr/>
          <a:lstStyle/>
          <a:p>
            <a:r>
              <a:rPr lang="en-GB" smtClean="0"/>
              <a:t>Slide </a:t>
            </a:r>
            <a:fld id="{56186917-02C7-4C84-A6DB-E06070F020F2}" type="slidenum">
              <a:rPr lang="en-GB" smtClean="0"/>
              <a:pPr/>
              <a:t>52</a:t>
            </a:fld>
            <a:endParaRPr lang="en-GB"/>
          </a:p>
        </p:txBody>
      </p:sp>
      <p:pic>
        <p:nvPicPr>
          <p:cNvPr id="512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2095500"/>
            <a:ext cx="8679005" cy="3748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7518647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nodeType="clickEffect">
                                  <p:stCondLst>
                                    <p:cond delay="0"/>
                                  </p:stCondLst>
                                  <p:childTnLst>
                                    <p:set>
                                      <p:cBhvr>
                                        <p:cTn id="18" dur="1" fill="hold">
                                          <p:stCondLst>
                                            <p:cond delay="0"/>
                                          </p:stCondLst>
                                        </p:cTn>
                                        <p:tgtEl>
                                          <p:spTgt spid="51202"/>
                                        </p:tgtEl>
                                        <p:attrNameLst>
                                          <p:attrName>style.visibility</p:attrName>
                                        </p:attrNameLst>
                                      </p:cBhvr>
                                      <p:to>
                                        <p:strVal val="visible"/>
                                      </p:to>
                                    </p:set>
                                    <p:animEffect transition="in" filter="wheel(1)">
                                      <p:cBhvr>
                                        <p:cTn id="19" dur="2000"/>
                                        <p:tgtEl>
                                          <p:spTgt spid="512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8500" y="647700"/>
            <a:ext cx="4445000" cy="571500"/>
          </a:xfrm>
        </p:spPr>
        <p:txBody>
          <a:bodyPr/>
          <a:lstStyle/>
          <a:p>
            <a:r>
              <a:rPr lang="en-US" sz="2400" b="1" u="sng" dirty="0" smtClean="0">
                <a:solidFill>
                  <a:schemeClr val="tx2">
                    <a:lumMod val="40000"/>
                    <a:lumOff val="60000"/>
                  </a:schemeClr>
                </a:solidFill>
              </a:rPr>
              <a:t>Pumping stage</a:t>
            </a:r>
            <a:endParaRPr lang="en-IN" sz="2400" b="1" u="sng" dirty="0">
              <a:solidFill>
                <a:schemeClr val="tx2">
                  <a:lumMod val="40000"/>
                  <a:lumOff val="60000"/>
                </a:schemeClr>
              </a:solidFill>
            </a:endParaRPr>
          </a:p>
        </p:txBody>
      </p:sp>
      <p:sp>
        <p:nvSpPr>
          <p:cNvPr id="4" name="Footer Placeholder 3"/>
          <p:cNvSpPr>
            <a:spLocks noGrp="1"/>
          </p:cNvSpPr>
          <p:nvPr>
            <p:ph type="ftr" sz="quarter" idx="10"/>
          </p:nvPr>
        </p:nvSpPr>
        <p:spPr/>
        <p:txBody>
          <a:bodyPr/>
          <a:lstStyle/>
          <a:p>
            <a:pPr>
              <a:defRPr/>
            </a:pPr>
            <a:r>
              <a:rPr lang="en-US" smtClean="0"/>
              <a:t>© Alfa Laval</a:t>
            </a:r>
            <a:endParaRPr lang="en-US"/>
          </a:p>
        </p:txBody>
      </p:sp>
      <p:sp>
        <p:nvSpPr>
          <p:cNvPr id="5" name="Slide Number Placeholder 4"/>
          <p:cNvSpPr>
            <a:spLocks noGrp="1"/>
          </p:cNvSpPr>
          <p:nvPr>
            <p:ph type="sldNum" sz="quarter" idx="11"/>
          </p:nvPr>
        </p:nvSpPr>
        <p:spPr/>
        <p:txBody>
          <a:bodyPr/>
          <a:lstStyle/>
          <a:p>
            <a:pPr>
              <a:defRPr/>
            </a:pPr>
            <a:r>
              <a:rPr lang="en-US" smtClean="0"/>
              <a:t>Slide </a:t>
            </a:r>
            <a:fld id="{17C730B0-BB61-4AD6-8CB0-FAD9E98BFEA6}" type="slidenum">
              <a:rPr lang="en-US" smtClean="0"/>
              <a:pPr>
                <a:defRPr/>
              </a:pPr>
              <a:t>53</a:t>
            </a:fld>
            <a:endParaRPr lang="en-US"/>
          </a:p>
        </p:txBody>
      </p:sp>
      <p:sp>
        <p:nvSpPr>
          <p:cNvPr id="9" name="Rectangle 8"/>
          <p:cNvSpPr/>
          <p:nvPr/>
        </p:nvSpPr>
        <p:spPr>
          <a:xfrm>
            <a:off x="723900" y="1351508"/>
            <a:ext cx="7848600" cy="2031325"/>
          </a:xfrm>
          <a:prstGeom prst="rect">
            <a:avLst/>
          </a:prstGeom>
        </p:spPr>
        <p:txBody>
          <a:bodyPr wrap="square">
            <a:spAutoFit/>
          </a:bodyPr>
          <a:lstStyle/>
          <a:p>
            <a:r>
              <a:rPr lang="en-IN" sz="1800" b="1" dirty="0"/>
              <a:t>Function. </a:t>
            </a:r>
            <a:endParaRPr lang="en-IN" sz="1800" dirty="0"/>
          </a:p>
          <a:p>
            <a:r>
              <a:rPr lang="en-IN" sz="1800" dirty="0" smtClean="0"/>
              <a:t>Feeds </a:t>
            </a:r>
            <a:r>
              <a:rPr lang="en-IN" sz="1800" dirty="0"/>
              <a:t>waste fuel oil to the system. </a:t>
            </a:r>
          </a:p>
          <a:p>
            <a:endParaRPr lang="en-IN" sz="1800" dirty="0" smtClean="0"/>
          </a:p>
          <a:p>
            <a:r>
              <a:rPr lang="en-IN" sz="1800" b="1" dirty="0"/>
              <a:t>Main components </a:t>
            </a:r>
            <a:endParaRPr lang="en-IN" sz="1800" dirty="0"/>
          </a:p>
          <a:p>
            <a:r>
              <a:rPr lang="en-IN" sz="1800" dirty="0" smtClean="0"/>
              <a:t>•</a:t>
            </a:r>
            <a:r>
              <a:rPr lang="en-IN" sz="1800" dirty="0"/>
              <a:t>A positive displacement pump with variable frequency converter.</a:t>
            </a:r>
          </a:p>
          <a:p>
            <a:r>
              <a:rPr lang="en-IN" sz="1800" dirty="0"/>
              <a:t>•Dosing module.</a:t>
            </a:r>
          </a:p>
          <a:p>
            <a:r>
              <a:rPr lang="en-IN" sz="1800" dirty="0"/>
              <a:t>•Valves and transmitters</a:t>
            </a:r>
            <a:r>
              <a:rPr lang="en-IN" sz="1800" dirty="0" smtClean="0"/>
              <a:t>.</a:t>
            </a:r>
            <a:endParaRPr lang="en-IN" sz="1800" dirty="0"/>
          </a:p>
        </p:txBody>
      </p:sp>
      <p:pic>
        <p:nvPicPr>
          <p:cNvPr id="522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73700" y="312738"/>
            <a:ext cx="3376613" cy="22653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itle 1"/>
          <p:cNvSpPr txBox="1">
            <a:spLocks/>
          </p:cNvSpPr>
          <p:nvPr/>
        </p:nvSpPr>
        <p:spPr bwMode="auto">
          <a:xfrm>
            <a:off x="635000" y="3716851"/>
            <a:ext cx="5041900" cy="419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4000">
                <a:solidFill>
                  <a:schemeClr val="tx2"/>
                </a:solidFill>
                <a:latin typeface="+mj-lt"/>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a:lstStyle>
          <a:p>
            <a:r>
              <a:rPr lang="en-US" sz="2400" b="1" u="sng" kern="0" dirty="0" smtClean="0">
                <a:solidFill>
                  <a:schemeClr val="tx2">
                    <a:lumMod val="40000"/>
                    <a:lumOff val="60000"/>
                  </a:schemeClr>
                </a:solidFill>
              </a:rPr>
              <a:t>Pretreatment stage</a:t>
            </a:r>
            <a:endParaRPr lang="en-IN" sz="2400" b="1" u="sng" kern="0" dirty="0">
              <a:solidFill>
                <a:schemeClr val="tx2">
                  <a:lumMod val="40000"/>
                  <a:lumOff val="60000"/>
                </a:schemeClr>
              </a:solidFill>
            </a:endParaRPr>
          </a:p>
        </p:txBody>
      </p:sp>
      <p:sp>
        <p:nvSpPr>
          <p:cNvPr id="10" name="Rectangle 9"/>
          <p:cNvSpPr/>
          <p:nvPr/>
        </p:nvSpPr>
        <p:spPr>
          <a:xfrm>
            <a:off x="736600" y="4228574"/>
            <a:ext cx="4940300" cy="2308324"/>
          </a:xfrm>
          <a:prstGeom prst="rect">
            <a:avLst/>
          </a:prstGeom>
        </p:spPr>
        <p:txBody>
          <a:bodyPr wrap="square">
            <a:spAutoFit/>
          </a:bodyPr>
          <a:lstStyle/>
          <a:p>
            <a:r>
              <a:rPr lang="en-IN" sz="1800" b="1" dirty="0"/>
              <a:t>Function </a:t>
            </a:r>
            <a:endParaRPr lang="en-IN" sz="1800" dirty="0"/>
          </a:p>
          <a:p>
            <a:r>
              <a:rPr lang="en-IN" sz="1800" dirty="0" smtClean="0"/>
              <a:t>Prepares </a:t>
            </a:r>
            <a:r>
              <a:rPr lang="en-IN" sz="1800" dirty="0"/>
              <a:t>waste fuel oil for efficient separation. </a:t>
            </a:r>
          </a:p>
          <a:p>
            <a:endParaRPr lang="en-IN" sz="1800" dirty="0" smtClean="0"/>
          </a:p>
          <a:p>
            <a:r>
              <a:rPr lang="en-IN" sz="1800" dirty="0" smtClean="0"/>
              <a:t>Main components :</a:t>
            </a:r>
          </a:p>
          <a:p>
            <a:r>
              <a:rPr lang="en-IN" sz="1800" dirty="0" smtClean="0"/>
              <a:t>•Heat </a:t>
            </a:r>
            <a:r>
              <a:rPr lang="en-IN" sz="1800" dirty="0"/>
              <a:t>exchanger.</a:t>
            </a:r>
          </a:p>
          <a:p>
            <a:r>
              <a:rPr lang="en-IN" sz="1800" dirty="0"/>
              <a:t>•Steam regulating valve.</a:t>
            </a:r>
          </a:p>
          <a:p>
            <a:r>
              <a:rPr lang="en-IN" sz="1800" dirty="0"/>
              <a:t>•Strainer.</a:t>
            </a:r>
          </a:p>
          <a:p>
            <a:r>
              <a:rPr lang="en-IN" sz="1800" dirty="0"/>
              <a:t>•Valves and </a:t>
            </a:r>
            <a:r>
              <a:rPr lang="en-IN" sz="1800" dirty="0" smtClean="0"/>
              <a:t>transmitters.</a:t>
            </a:r>
            <a:endParaRPr lang="en-IN" sz="1800" dirty="0"/>
          </a:p>
        </p:txBody>
      </p:sp>
      <p:pic>
        <p:nvPicPr>
          <p:cNvPr id="522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6900" y="3551751"/>
            <a:ext cx="2159000" cy="27182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2375012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2226"/>
                                        </p:tgtEl>
                                        <p:attrNameLst>
                                          <p:attrName>style.visibility</p:attrName>
                                        </p:attrNameLst>
                                      </p:cBhvr>
                                      <p:to>
                                        <p:strVal val="visible"/>
                                      </p:to>
                                    </p:set>
                                    <p:animEffect transition="in" filter="fade">
                                      <p:cBhvr>
                                        <p:cTn id="17" dur="1000"/>
                                        <p:tgtEl>
                                          <p:spTgt spid="52226"/>
                                        </p:tgtEl>
                                      </p:cBhvr>
                                    </p:animEffect>
                                    <p:anim calcmode="lin" valueType="num">
                                      <p:cBhvr>
                                        <p:cTn id="18" dur="1000" fill="hold"/>
                                        <p:tgtEl>
                                          <p:spTgt spid="52226"/>
                                        </p:tgtEl>
                                        <p:attrNameLst>
                                          <p:attrName>ppt_x</p:attrName>
                                        </p:attrNameLst>
                                      </p:cBhvr>
                                      <p:tavLst>
                                        <p:tav tm="0">
                                          <p:val>
                                            <p:strVal val="#ppt_x"/>
                                          </p:val>
                                        </p:tav>
                                        <p:tav tm="100000">
                                          <p:val>
                                            <p:strVal val="#ppt_x"/>
                                          </p:val>
                                        </p:tav>
                                      </p:tavLst>
                                    </p:anim>
                                    <p:anim calcmode="lin" valueType="num">
                                      <p:cBhvr>
                                        <p:cTn id="19" dur="1000" fill="hold"/>
                                        <p:tgtEl>
                                          <p:spTgt spid="5222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1000"/>
                                        <p:tgtEl>
                                          <p:spTgt spid="4"/>
                                        </p:tgtEl>
                                      </p:cBhvr>
                                    </p:animEffect>
                                    <p:anim calcmode="lin" valueType="num">
                                      <p:cBhvr>
                                        <p:cTn id="25" dur="1000" fill="hold"/>
                                        <p:tgtEl>
                                          <p:spTgt spid="4"/>
                                        </p:tgtEl>
                                        <p:attrNameLst>
                                          <p:attrName>ppt_x</p:attrName>
                                        </p:attrNameLst>
                                      </p:cBhvr>
                                      <p:tavLst>
                                        <p:tav tm="0">
                                          <p:val>
                                            <p:strVal val="#ppt_x"/>
                                          </p:val>
                                        </p:tav>
                                        <p:tav tm="100000">
                                          <p:val>
                                            <p:strVal val="#ppt_x"/>
                                          </p:val>
                                        </p:tav>
                                      </p:tavLst>
                                    </p:anim>
                                    <p:anim calcmode="lin" valueType="num">
                                      <p:cBhvr>
                                        <p:cTn id="26" dur="1000" fill="hold"/>
                                        <p:tgtEl>
                                          <p:spTgt spid="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1000"/>
                                        <p:tgtEl>
                                          <p:spTgt spid="5"/>
                                        </p:tgtEl>
                                      </p:cBhvr>
                                    </p:animEffect>
                                    <p:anim calcmode="lin" valueType="num">
                                      <p:cBhvr>
                                        <p:cTn id="30" dur="1000" fill="hold"/>
                                        <p:tgtEl>
                                          <p:spTgt spid="5"/>
                                        </p:tgtEl>
                                        <p:attrNameLst>
                                          <p:attrName>ppt_x</p:attrName>
                                        </p:attrNameLst>
                                      </p:cBhvr>
                                      <p:tavLst>
                                        <p:tav tm="0">
                                          <p:val>
                                            <p:strVal val="#ppt_x"/>
                                          </p:val>
                                        </p:tav>
                                        <p:tav tm="100000">
                                          <p:val>
                                            <p:strVal val="#ppt_x"/>
                                          </p:val>
                                        </p:tav>
                                      </p:tavLst>
                                    </p:anim>
                                    <p:anim calcmode="lin" valueType="num">
                                      <p:cBhvr>
                                        <p:cTn id="31" dur="1000" fill="hold"/>
                                        <p:tgtEl>
                                          <p:spTgt spid="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52227"/>
                                        </p:tgtEl>
                                        <p:attrNameLst>
                                          <p:attrName>style.visibility</p:attrName>
                                        </p:attrNameLst>
                                      </p:cBhvr>
                                      <p:to>
                                        <p:strVal val="visible"/>
                                      </p:to>
                                    </p:set>
                                    <p:animEffect transition="in" filter="fade">
                                      <p:cBhvr>
                                        <p:cTn id="39" dur="1000"/>
                                        <p:tgtEl>
                                          <p:spTgt spid="52227"/>
                                        </p:tgtEl>
                                      </p:cBhvr>
                                    </p:animEffect>
                                    <p:anim calcmode="lin" valueType="num">
                                      <p:cBhvr>
                                        <p:cTn id="40" dur="1000" fill="hold"/>
                                        <p:tgtEl>
                                          <p:spTgt spid="52227"/>
                                        </p:tgtEl>
                                        <p:attrNameLst>
                                          <p:attrName>ppt_x</p:attrName>
                                        </p:attrNameLst>
                                      </p:cBhvr>
                                      <p:tavLst>
                                        <p:tav tm="0">
                                          <p:val>
                                            <p:strVal val="#ppt_x"/>
                                          </p:val>
                                        </p:tav>
                                        <p:tav tm="100000">
                                          <p:val>
                                            <p:strVal val="#ppt_x"/>
                                          </p:val>
                                        </p:tav>
                                      </p:tavLst>
                                    </p:anim>
                                    <p:anim calcmode="lin" valueType="num">
                                      <p:cBhvr>
                                        <p:cTn id="41" dur="1000" fill="hold"/>
                                        <p:tgtEl>
                                          <p:spTgt spid="52227"/>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1000"/>
                                        <p:tgtEl>
                                          <p:spTgt spid="10"/>
                                        </p:tgtEl>
                                      </p:cBhvr>
                                    </p:animEffect>
                                    <p:anim calcmode="lin" valueType="num">
                                      <p:cBhvr>
                                        <p:cTn id="47" dur="1000" fill="hold"/>
                                        <p:tgtEl>
                                          <p:spTgt spid="10"/>
                                        </p:tgtEl>
                                        <p:attrNameLst>
                                          <p:attrName>ppt_x</p:attrName>
                                        </p:attrNameLst>
                                      </p:cBhvr>
                                      <p:tavLst>
                                        <p:tav tm="0">
                                          <p:val>
                                            <p:strVal val="#ppt_x"/>
                                          </p:val>
                                        </p:tav>
                                        <p:tav tm="100000">
                                          <p:val>
                                            <p:strVal val="#ppt_x"/>
                                          </p:val>
                                        </p:tav>
                                      </p:tavLst>
                                    </p:anim>
                                    <p:anim calcmode="lin" valueType="num">
                                      <p:cBhvr>
                                        <p:cTn id="4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9" grpId="0"/>
      <p:bldP spid="11" grpId="0"/>
      <p:bldP spid="10"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smtClean="0"/>
              <a:t>© Alfa Laval</a:t>
            </a:r>
            <a:endParaRPr lang="en-US"/>
          </a:p>
        </p:txBody>
      </p:sp>
      <p:sp>
        <p:nvSpPr>
          <p:cNvPr id="5" name="Slide Number Placeholder 4"/>
          <p:cNvSpPr>
            <a:spLocks noGrp="1"/>
          </p:cNvSpPr>
          <p:nvPr>
            <p:ph type="sldNum" sz="quarter" idx="11"/>
          </p:nvPr>
        </p:nvSpPr>
        <p:spPr/>
        <p:txBody>
          <a:bodyPr/>
          <a:lstStyle/>
          <a:p>
            <a:pPr>
              <a:defRPr/>
            </a:pPr>
            <a:r>
              <a:rPr lang="en-US" smtClean="0"/>
              <a:t>Slide </a:t>
            </a:r>
            <a:fld id="{17C730B0-BB61-4AD6-8CB0-FAD9E98BFEA6}" type="slidenum">
              <a:rPr lang="en-US" smtClean="0"/>
              <a:pPr>
                <a:defRPr/>
              </a:pPr>
              <a:t>54</a:t>
            </a:fld>
            <a:endParaRPr lang="en-US"/>
          </a:p>
        </p:txBody>
      </p:sp>
      <p:sp>
        <p:nvSpPr>
          <p:cNvPr id="6" name="Rectangle 5"/>
          <p:cNvSpPr/>
          <p:nvPr/>
        </p:nvSpPr>
        <p:spPr>
          <a:xfrm>
            <a:off x="330200" y="882640"/>
            <a:ext cx="5918200" cy="2492990"/>
          </a:xfrm>
          <a:prstGeom prst="rect">
            <a:avLst/>
          </a:prstGeom>
        </p:spPr>
        <p:txBody>
          <a:bodyPr wrap="square">
            <a:spAutoFit/>
          </a:bodyPr>
          <a:lstStyle/>
          <a:p>
            <a:r>
              <a:rPr lang="en-IN" b="1" u="sng" dirty="0" smtClean="0">
                <a:solidFill>
                  <a:schemeClr val="tx2">
                    <a:lumMod val="40000"/>
                    <a:lumOff val="60000"/>
                  </a:schemeClr>
                </a:solidFill>
              </a:rPr>
              <a:t>Separation </a:t>
            </a:r>
            <a:r>
              <a:rPr lang="en-IN" b="1" u="sng" dirty="0">
                <a:solidFill>
                  <a:schemeClr val="tx2">
                    <a:lumMod val="40000"/>
                    <a:lumOff val="60000"/>
                  </a:schemeClr>
                </a:solidFill>
              </a:rPr>
              <a:t>stage </a:t>
            </a:r>
          </a:p>
          <a:p>
            <a:endParaRPr lang="en-IN" dirty="0" smtClean="0"/>
          </a:p>
          <a:p>
            <a:r>
              <a:rPr lang="en-IN" sz="1800" b="1" dirty="0" smtClean="0"/>
              <a:t>Function :</a:t>
            </a:r>
          </a:p>
          <a:p>
            <a:r>
              <a:rPr lang="en-IN" sz="1800" dirty="0" smtClean="0"/>
              <a:t>Separates </a:t>
            </a:r>
            <a:r>
              <a:rPr lang="en-IN" sz="1800" dirty="0"/>
              <a:t>water and dry solids from waste fuel oil. </a:t>
            </a:r>
          </a:p>
          <a:p>
            <a:endParaRPr lang="en-US" sz="1800" b="1" dirty="0" smtClean="0"/>
          </a:p>
          <a:p>
            <a:r>
              <a:rPr lang="en-US" sz="1800" b="1" dirty="0" smtClean="0"/>
              <a:t>Main </a:t>
            </a:r>
            <a:r>
              <a:rPr lang="en-US" sz="1800" b="1" dirty="0"/>
              <a:t>components :</a:t>
            </a:r>
            <a:endParaRPr lang="en-IN" sz="1800" b="1" dirty="0"/>
          </a:p>
          <a:p>
            <a:r>
              <a:rPr lang="en-IN" sz="1800" dirty="0" smtClean="0"/>
              <a:t>•</a:t>
            </a:r>
            <a:r>
              <a:rPr lang="en-IN" sz="1800" dirty="0"/>
              <a:t>Separator</a:t>
            </a:r>
            <a:r>
              <a:rPr lang="en-IN" sz="1800" dirty="0" smtClean="0"/>
              <a:t>.</a:t>
            </a:r>
          </a:p>
          <a:p>
            <a:r>
              <a:rPr lang="en-IN" sz="1800" dirty="0" smtClean="0"/>
              <a:t>•</a:t>
            </a:r>
            <a:r>
              <a:rPr lang="en-IN" sz="1800" dirty="0"/>
              <a:t>Valves and </a:t>
            </a:r>
            <a:r>
              <a:rPr lang="en-IN" sz="1800" dirty="0" smtClean="0"/>
              <a:t>transmitters.</a:t>
            </a:r>
            <a:endParaRPr lang="en-IN" sz="1800" dirty="0"/>
          </a:p>
        </p:txBody>
      </p:sp>
      <p:pic>
        <p:nvPicPr>
          <p:cNvPr id="532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8400" y="909618"/>
            <a:ext cx="2176463" cy="2862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406400" y="3822681"/>
            <a:ext cx="6121400" cy="2492990"/>
          </a:xfrm>
          <a:prstGeom prst="rect">
            <a:avLst/>
          </a:prstGeom>
        </p:spPr>
        <p:txBody>
          <a:bodyPr wrap="square">
            <a:spAutoFit/>
          </a:bodyPr>
          <a:lstStyle/>
          <a:p>
            <a:r>
              <a:rPr lang="en-IN" b="1" u="sng" dirty="0" smtClean="0">
                <a:solidFill>
                  <a:schemeClr val="tx2">
                    <a:lumMod val="40000"/>
                    <a:lumOff val="60000"/>
                  </a:schemeClr>
                </a:solidFill>
              </a:rPr>
              <a:t>Process </a:t>
            </a:r>
            <a:r>
              <a:rPr lang="en-IN" b="1" u="sng" dirty="0">
                <a:solidFill>
                  <a:schemeClr val="tx2">
                    <a:lumMod val="40000"/>
                    <a:lumOff val="60000"/>
                  </a:schemeClr>
                </a:solidFill>
              </a:rPr>
              <a:t>control &amp; monitoring </a:t>
            </a:r>
          </a:p>
          <a:p>
            <a:endParaRPr lang="en-IN" dirty="0" smtClean="0"/>
          </a:p>
          <a:p>
            <a:r>
              <a:rPr lang="en-US" sz="1800" b="1" dirty="0" smtClean="0"/>
              <a:t>Function :</a:t>
            </a:r>
            <a:endParaRPr lang="en-IN" sz="1800" b="1" dirty="0"/>
          </a:p>
          <a:p>
            <a:r>
              <a:rPr lang="en-IN" sz="1800" dirty="0" smtClean="0"/>
              <a:t>Controls </a:t>
            </a:r>
            <a:r>
              <a:rPr lang="en-IN" sz="1800" dirty="0"/>
              <a:t>and monitors the process. </a:t>
            </a:r>
          </a:p>
          <a:p>
            <a:endParaRPr lang="en-IN" sz="1800" dirty="0" smtClean="0"/>
          </a:p>
          <a:p>
            <a:r>
              <a:rPr lang="en-IN" sz="1800" b="1" dirty="0" smtClean="0"/>
              <a:t>Main components :</a:t>
            </a:r>
          </a:p>
          <a:p>
            <a:r>
              <a:rPr lang="en-IN" sz="1800" dirty="0" smtClean="0"/>
              <a:t>•Control </a:t>
            </a:r>
            <a:r>
              <a:rPr lang="en-IN" sz="1800" dirty="0"/>
              <a:t>&amp; monitoring unit.</a:t>
            </a:r>
          </a:p>
          <a:p>
            <a:r>
              <a:rPr lang="en-IN" sz="1800" dirty="0"/>
              <a:t>•Variable frequency drives (VFDs) for pump and separator</a:t>
            </a:r>
            <a:r>
              <a:rPr lang="en-IN" sz="1800" dirty="0" smtClean="0"/>
              <a:t>.</a:t>
            </a:r>
            <a:endParaRPr lang="en-IN" sz="1800" dirty="0"/>
          </a:p>
        </p:txBody>
      </p:sp>
      <p:pic>
        <p:nvPicPr>
          <p:cNvPr id="532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27800" y="4064001"/>
            <a:ext cx="1997706" cy="21796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1884229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3250"/>
                                        </p:tgtEl>
                                        <p:attrNameLst>
                                          <p:attrName>style.visibility</p:attrName>
                                        </p:attrNameLst>
                                      </p:cBhvr>
                                      <p:to>
                                        <p:strVal val="visible"/>
                                      </p:to>
                                    </p:set>
                                    <p:animEffect transition="in" filter="fade">
                                      <p:cBhvr>
                                        <p:cTn id="12" dur="1000"/>
                                        <p:tgtEl>
                                          <p:spTgt spid="53250"/>
                                        </p:tgtEl>
                                      </p:cBhvr>
                                    </p:animEffect>
                                    <p:anim calcmode="lin" valueType="num">
                                      <p:cBhvr>
                                        <p:cTn id="13" dur="1000" fill="hold"/>
                                        <p:tgtEl>
                                          <p:spTgt spid="53250"/>
                                        </p:tgtEl>
                                        <p:attrNameLst>
                                          <p:attrName>ppt_x</p:attrName>
                                        </p:attrNameLst>
                                      </p:cBhvr>
                                      <p:tavLst>
                                        <p:tav tm="0">
                                          <p:val>
                                            <p:strVal val="#ppt_x"/>
                                          </p:val>
                                        </p:tav>
                                        <p:tav tm="100000">
                                          <p:val>
                                            <p:strVal val="#ppt_x"/>
                                          </p:val>
                                        </p:tav>
                                      </p:tavLst>
                                    </p:anim>
                                    <p:anim calcmode="lin" valueType="num">
                                      <p:cBhvr>
                                        <p:cTn id="14" dur="1000" fill="hold"/>
                                        <p:tgtEl>
                                          <p:spTgt spid="5325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53251"/>
                                        </p:tgtEl>
                                        <p:attrNameLst>
                                          <p:attrName>style.visibility</p:attrName>
                                        </p:attrNameLst>
                                      </p:cBhvr>
                                      <p:to>
                                        <p:strVal val="visible"/>
                                      </p:to>
                                    </p:set>
                                    <p:animEffect transition="in" filter="fade">
                                      <p:cBhvr>
                                        <p:cTn id="24" dur="1000"/>
                                        <p:tgtEl>
                                          <p:spTgt spid="53251"/>
                                        </p:tgtEl>
                                      </p:cBhvr>
                                    </p:animEffect>
                                    <p:anim calcmode="lin" valueType="num">
                                      <p:cBhvr>
                                        <p:cTn id="25" dur="1000" fill="hold"/>
                                        <p:tgtEl>
                                          <p:spTgt spid="53251"/>
                                        </p:tgtEl>
                                        <p:attrNameLst>
                                          <p:attrName>ppt_x</p:attrName>
                                        </p:attrNameLst>
                                      </p:cBhvr>
                                      <p:tavLst>
                                        <p:tav tm="0">
                                          <p:val>
                                            <p:strVal val="#ppt_x"/>
                                          </p:val>
                                        </p:tav>
                                        <p:tav tm="100000">
                                          <p:val>
                                            <p:strVal val="#ppt_x"/>
                                          </p:val>
                                        </p:tav>
                                      </p:tavLst>
                                    </p:anim>
                                    <p:anim calcmode="lin" valueType="num">
                                      <p:cBhvr>
                                        <p:cTn id="26" dur="1000" fill="hold"/>
                                        <p:tgtEl>
                                          <p:spTgt spid="532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GB" dirty="0" smtClean="0"/>
              <a:t>© Alfa Laval</a:t>
            </a:r>
            <a:endParaRPr lang="en-GB" dirty="0"/>
          </a:p>
        </p:txBody>
      </p:sp>
      <p:sp>
        <p:nvSpPr>
          <p:cNvPr id="5" name="Slide Number Placeholder 4"/>
          <p:cNvSpPr>
            <a:spLocks noGrp="1"/>
          </p:cNvSpPr>
          <p:nvPr>
            <p:ph type="sldNum" sz="quarter" idx="11"/>
          </p:nvPr>
        </p:nvSpPr>
        <p:spPr/>
        <p:txBody>
          <a:bodyPr/>
          <a:lstStyle/>
          <a:p>
            <a:r>
              <a:rPr lang="en-GB" dirty="0" smtClean="0"/>
              <a:t>Slide </a:t>
            </a:r>
            <a:fld id="{56186917-02C7-4C84-A6DB-E06070F020F2}" type="slidenum">
              <a:rPr lang="en-GB" smtClean="0"/>
              <a:pPr/>
              <a:t>55</a:t>
            </a:fld>
            <a:endParaRPr lang="en-GB" dirty="0"/>
          </a:p>
        </p:txBody>
      </p:sp>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52600" y="198926"/>
            <a:ext cx="5257800" cy="6125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990600" y="238780"/>
            <a:ext cx="3661882" cy="523220"/>
          </a:xfrm>
          <a:prstGeom prst="rect">
            <a:avLst/>
          </a:prstGeom>
        </p:spPr>
        <p:txBody>
          <a:bodyPr wrap="square">
            <a:spAutoFit/>
          </a:bodyPr>
          <a:lstStyle/>
          <a:p>
            <a:r>
              <a:rPr lang="sv-SE" sz="2800" dirty="0" smtClean="0"/>
              <a:t>System Layout</a:t>
            </a:r>
            <a:endParaRPr lang="sv-SE" sz="2800" dirty="0"/>
          </a:p>
        </p:txBody>
      </p:sp>
    </p:spTree>
    <p:extLst>
      <p:ext uri="{BB962C8B-B14F-4D97-AF65-F5344CB8AC3E}">
        <p14:creationId xmlns:p14="http://schemas.microsoft.com/office/powerpoint/2010/main" val="366032088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2051"/>
                                        </p:tgtEl>
                                        <p:attrNameLst>
                                          <p:attrName>style.visibility</p:attrName>
                                        </p:attrNameLst>
                                      </p:cBhvr>
                                      <p:to>
                                        <p:strVal val="visible"/>
                                      </p:to>
                                    </p:set>
                                    <p:animEffect transition="in" filter="circle(in)">
                                      <p:cBhvr>
                                        <p:cTn id="14" dur="20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Operating Principle :</a:t>
            </a:r>
            <a:endParaRPr lang="en-IN" dirty="0"/>
          </a:p>
        </p:txBody>
      </p:sp>
      <p:sp>
        <p:nvSpPr>
          <p:cNvPr id="3" name="Footer Placeholder 2"/>
          <p:cNvSpPr>
            <a:spLocks noGrp="1"/>
          </p:cNvSpPr>
          <p:nvPr>
            <p:ph type="ftr" sz="quarter" idx="10"/>
          </p:nvPr>
        </p:nvSpPr>
        <p:spPr/>
        <p:txBody>
          <a:bodyPr/>
          <a:lstStyle/>
          <a:p>
            <a:pPr>
              <a:defRPr/>
            </a:pPr>
            <a:r>
              <a:rPr lang="en-US" smtClean="0"/>
              <a:t>© Alfa Laval</a:t>
            </a:r>
            <a:endParaRPr lang="en-US"/>
          </a:p>
        </p:txBody>
      </p:sp>
      <p:sp>
        <p:nvSpPr>
          <p:cNvPr id="4" name="Slide Number Placeholder 3"/>
          <p:cNvSpPr>
            <a:spLocks noGrp="1"/>
          </p:cNvSpPr>
          <p:nvPr>
            <p:ph type="sldNum" sz="quarter" idx="11"/>
          </p:nvPr>
        </p:nvSpPr>
        <p:spPr/>
        <p:txBody>
          <a:bodyPr/>
          <a:lstStyle/>
          <a:p>
            <a:pPr>
              <a:defRPr/>
            </a:pPr>
            <a:r>
              <a:rPr lang="en-US" smtClean="0"/>
              <a:t>Slide </a:t>
            </a:r>
            <a:fld id="{1E4EF967-91CE-4691-8FDF-4605496A45C1}" type="slidenum">
              <a:rPr lang="en-US" smtClean="0"/>
              <a:pPr>
                <a:defRPr/>
              </a:pPr>
              <a:t>56</a:t>
            </a:fld>
            <a:endParaRPr lang="en-US"/>
          </a:p>
        </p:txBody>
      </p:sp>
      <p:sp>
        <p:nvSpPr>
          <p:cNvPr id="5" name="Rectangle 4"/>
          <p:cNvSpPr/>
          <p:nvPr/>
        </p:nvSpPr>
        <p:spPr>
          <a:xfrm>
            <a:off x="584200" y="1135926"/>
            <a:ext cx="7924800" cy="4893647"/>
          </a:xfrm>
          <a:prstGeom prst="rect">
            <a:avLst/>
          </a:prstGeom>
        </p:spPr>
        <p:txBody>
          <a:bodyPr wrap="square">
            <a:spAutoFit/>
          </a:bodyPr>
          <a:lstStyle/>
          <a:p>
            <a:pPr marL="342900" indent="-342900" algn="just">
              <a:buFont typeface="Arial" pitchFamily="34" charset="0"/>
              <a:buChar char="•"/>
            </a:pPr>
            <a:r>
              <a:rPr lang="en-IN" dirty="0" smtClean="0"/>
              <a:t>A </a:t>
            </a:r>
            <a:r>
              <a:rPr lang="en-IN" dirty="0"/>
              <a:t>positive displacement feed </a:t>
            </a:r>
            <a:r>
              <a:rPr lang="en-IN" dirty="0" smtClean="0"/>
              <a:t>pump directs </a:t>
            </a:r>
            <a:r>
              <a:rPr lang="en-IN" dirty="0"/>
              <a:t>the waste oil to the system.</a:t>
            </a:r>
          </a:p>
          <a:p>
            <a:pPr marL="342900" indent="-342900" algn="just">
              <a:buFont typeface="Arial" pitchFamily="34" charset="0"/>
              <a:buChar char="•"/>
            </a:pPr>
            <a:r>
              <a:rPr lang="en-IN" dirty="0" smtClean="0"/>
              <a:t>Process </a:t>
            </a:r>
            <a:r>
              <a:rPr lang="en-IN" dirty="0"/>
              <a:t>liquid </a:t>
            </a:r>
            <a:r>
              <a:rPr lang="en-IN" dirty="0" smtClean="0"/>
              <a:t>passes </a:t>
            </a:r>
            <a:r>
              <a:rPr lang="en-IN" dirty="0"/>
              <a:t>through a duplex strainer</a:t>
            </a:r>
            <a:r>
              <a:rPr lang="en-IN" dirty="0" smtClean="0"/>
              <a:t>, which </a:t>
            </a:r>
            <a:r>
              <a:rPr lang="en-IN" dirty="0"/>
              <a:t>traps large </a:t>
            </a:r>
            <a:r>
              <a:rPr lang="en-IN" dirty="0" smtClean="0"/>
              <a:t>particles</a:t>
            </a:r>
          </a:p>
          <a:p>
            <a:pPr marL="342900" indent="-342900" algn="just">
              <a:buFont typeface="Arial" pitchFamily="34" charset="0"/>
              <a:buChar char="•"/>
            </a:pPr>
            <a:r>
              <a:rPr lang="en-IN" dirty="0" smtClean="0"/>
              <a:t>Pre-heater : For optimum separation </a:t>
            </a:r>
            <a:r>
              <a:rPr lang="en-IN" dirty="0"/>
              <a:t>efficiency, </a:t>
            </a:r>
            <a:r>
              <a:rPr lang="en-IN" dirty="0" smtClean="0"/>
              <a:t>feed </a:t>
            </a:r>
            <a:r>
              <a:rPr lang="en-IN" dirty="0"/>
              <a:t>temperature of 95°C.</a:t>
            </a:r>
          </a:p>
          <a:p>
            <a:pPr marL="342900" indent="-342900" algn="just">
              <a:buFont typeface="Arial" pitchFamily="34" charset="0"/>
              <a:buChar char="•"/>
            </a:pPr>
            <a:r>
              <a:rPr lang="en-IN" dirty="0"/>
              <a:t>A three-way changeover valve </a:t>
            </a:r>
            <a:r>
              <a:rPr lang="en-IN" dirty="0" smtClean="0"/>
              <a:t>: directs </a:t>
            </a:r>
            <a:r>
              <a:rPr lang="en-IN" dirty="0"/>
              <a:t>the oily waste to </a:t>
            </a:r>
            <a:r>
              <a:rPr lang="en-IN" dirty="0" smtClean="0"/>
              <a:t>the separation stage. (all conditions met). </a:t>
            </a:r>
          </a:p>
          <a:p>
            <a:pPr marL="342900" indent="-342900" algn="just">
              <a:buFont typeface="Arial" pitchFamily="34" charset="0"/>
              <a:buChar char="•"/>
            </a:pPr>
            <a:r>
              <a:rPr lang="en-IN" dirty="0"/>
              <a:t>W</a:t>
            </a:r>
            <a:r>
              <a:rPr lang="en-IN" dirty="0" smtClean="0"/>
              <a:t>ater : Transferred </a:t>
            </a:r>
            <a:r>
              <a:rPr lang="en-IN" dirty="0"/>
              <a:t>either to the ship’s bilge </a:t>
            </a:r>
            <a:r>
              <a:rPr lang="en-IN" dirty="0" smtClean="0"/>
              <a:t>water treatment system.</a:t>
            </a:r>
          </a:p>
          <a:p>
            <a:pPr marL="342900" indent="-342900" algn="just">
              <a:buFont typeface="Arial" pitchFamily="34" charset="0"/>
              <a:buChar char="•"/>
            </a:pPr>
            <a:r>
              <a:rPr lang="en-IN" dirty="0" smtClean="0"/>
              <a:t>Chemical Dosing Unit - To </a:t>
            </a:r>
            <a:r>
              <a:rPr lang="en-IN" dirty="0"/>
              <a:t>enhance performance in the presence of stable </a:t>
            </a:r>
            <a:r>
              <a:rPr lang="en-IN" dirty="0" smtClean="0"/>
              <a:t>emulsions (Alpacon205)</a:t>
            </a:r>
          </a:p>
          <a:p>
            <a:pPr marL="342900" indent="-342900" algn="just">
              <a:buFont typeface="Arial" pitchFamily="34" charset="0"/>
              <a:buChar char="•"/>
            </a:pPr>
            <a:r>
              <a:rPr lang="en-US" dirty="0" smtClean="0"/>
              <a:t>EPC60 : Continuous Monitoring</a:t>
            </a:r>
            <a:endParaRPr lang="en-IN" dirty="0"/>
          </a:p>
        </p:txBody>
      </p:sp>
    </p:spTree>
    <p:extLst>
      <p:ext uri="{BB962C8B-B14F-4D97-AF65-F5344CB8AC3E}">
        <p14:creationId xmlns:p14="http://schemas.microsoft.com/office/powerpoint/2010/main" val="67072620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Effect transition="in" filter="fade">
                                      <p:cBhvr>
                                        <p:cTn id="19" dur="1000"/>
                                        <p:tgtEl>
                                          <p:spTgt spid="5">
                                            <p:txEl>
                                              <p:pRg st="1" end="1"/>
                                            </p:txEl>
                                          </p:spTgt>
                                        </p:tgtEl>
                                      </p:cBhvr>
                                    </p:animEffect>
                                    <p:anim calcmode="lin" valueType="num">
                                      <p:cBhvr>
                                        <p:cTn id="20"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5">
                                            <p:txEl>
                                              <p:pRg st="1" end="1"/>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1000"/>
                                        <p:tgtEl>
                                          <p:spTgt spid="5">
                                            <p:txEl>
                                              <p:pRg st="2" end="2"/>
                                            </p:txEl>
                                          </p:spTgt>
                                        </p:tgtEl>
                                      </p:cBhvr>
                                    </p:animEffect>
                                    <p:anim calcmode="lin" valueType="num">
                                      <p:cBhvr>
                                        <p:cTn id="25"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5">
                                            <p:txEl>
                                              <p:pRg st="2" end="2"/>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5">
                                            <p:txEl>
                                              <p:pRg st="3" end="3"/>
                                            </p:txEl>
                                          </p:spTgt>
                                        </p:tgtEl>
                                        <p:attrNameLst>
                                          <p:attrName>style.visibility</p:attrName>
                                        </p:attrNameLst>
                                      </p:cBhvr>
                                      <p:to>
                                        <p:strVal val="visible"/>
                                      </p:to>
                                    </p:set>
                                    <p:animEffect transition="in" filter="fade">
                                      <p:cBhvr>
                                        <p:cTn id="29" dur="1000"/>
                                        <p:tgtEl>
                                          <p:spTgt spid="5">
                                            <p:txEl>
                                              <p:pRg st="3" end="3"/>
                                            </p:txEl>
                                          </p:spTgt>
                                        </p:tgtEl>
                                      </p:cBhvr>
                                    </p:animEffect>
                                    <p:anim calcmode="lin" valueType="num">
                                      <p:cBhvr>
                                        <p:cTn id="30"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5">
                                            <p:txEl>
                                              <p:pRg st="3" end="3"/>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5">
                                            <p:txEl>
                                              <p:pRg st="4" end="4"/>
                                            </p:txEl>
                                          </p:spTgt>
                                        </p:tgtEl>
                                        <p:attrNameLst>
                                          <p:attrName>style.visibility</p:attrName>
                                        </p:attrNameLst>
                                      </p:cBhvr>
                                      <p:to>
                                        <p:strVal val="visible"/>
                                      </p:to>
                                    </p:set>
                                    <p:animEffect transition="in" filter="fade">
                                      <p:cBhvr>
                                        <p:cTn id="34" dur="1000"/>
                                        <p:tgtEl>
                                          <p:spTgt spid="5">
                                            <p:txEl>
                                              <p:pRg st="4" end="4"/>
                                            </p:txEl>
                                          </p:spTgt>
                                        </p:tgtEl>
                                      </p:cBhvr>
                                    </p:animEffect>
                                    <p:anim calcmode="lin" valueType="num">
                                      <p:cBhvr>
                                        <p:cTn id="35"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6" dur="1000" fill="hold"/>
                                        <p:tgtEl>
                                          <p:spTgt spid="5">
                                            <p:txEl>
                                              <p:pRg st="4" end="4"/>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5">
                                            <p:txEl>
                                              <p:pRg st="5" end="5"/>
                                            </p:txEl>
                                          </p:spTgt>
                                        </p:tgtEl>
                                        <p:attrNameLst>
                                          <p:attrName>style.visibility</p:attrName>
                                        </p:attrNameLst>
                                      </p:cBhvr>
                                      <p:to>
                                        <p:strVal val="visible"/>
                                      </p:to>
                                    </p:set>
                                    <p:animEffect transition="in" filter="fade">
                                      <p:cBhvr>
                                        <p:cTn id="39" dur="1000"/>
                                        <p:tgtEl>
                                          <p:spTgt spid="5">
                                            <p:txEl>
                                              <p:pRg st="5" end="5"/>
                                            </p:txEl>
                                          </p:spTgt>
                                        </p:tgtEl>
                                      </p:cBhvr>
                                    </p:animEffect>
                                    <p:anim calcmode="lin" valueType="num">
                                      <p:cBhvr>
                                        <p:cTn id="40"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41" dur="1000" fill="hold"/>
                                        <p:tgtEl>
                                          <p:spTgt spid="5">
                                            <p:txEl>
                                              <p:pRg st="5" end="5"/>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5">
                                            <p:txEl>
                                              <p:pRg st="6" end="6"/>
                                            </p:txEl>
                                          </p:spTgt>
                                        </p:tgtEl>
                                        <p:attrNameLst>
                                          <p:attrName>style.visibility</p:attrName>
                                        </p:attrNameLst>
                                      </p:cBhvr>
                                      <p:to>
                                        <p:strVal val="visible"/>
                                      </p:to>
                                    </p:set>
                                    <p:animEffect transition="in" filter="fade">
                                      <p:cBhvr>
                                        <p:cTn id="44" dur="1000"/>
                                        <p:tgtEl>
                                          <p:spTgt spid="5">
                                            <p:txEl>
                                              <p:pRg st="6" end="6"/>
                                            </p:txEl>
                                          </p:spTgt>
                                        </p:tgtEl>
                                      </p:cBhvr>
                                    </p:animEffect>
                                    <p:anim calcmode="lin" valueType="num">
                                      <p:cBhvr>
                                        <p:cTn id="45"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46"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8700" y="381000"/>
            <a:ext cx="3429000" cy="839788"/>
          </a:xfrm>
        </p:spPr>
        <p:txBody>
          <a:bodyPr/>
          <a:lstStyle/>
          <a:p>
            <a:r>
              <a:rPr lang="en-US" dirty="0" smtClean="0"/>
              <a:t>EPC 60 panel</a:t>
            </a:r>
            <a:endParaRPr lang="en-IN" dirty="0"/>
          </a:p>
        </p:txBody>
      </p:sp>
      <p:sp>
        <p:nvSpPr>
          <p:cNvPr id="3" name="Footer Placeholder 2"/>
          <p:cNvSpPr>
            <a:spLocks noGrp="1"/>
          </p:cNvSpPr>
          <p:nvPr>
            <p:ph type="ftr" sz="quarter" idx="10"/>
          </p:nvPr>
        </p:nvSpPr>
        <p:spPr/>
        <p:txBody>
          <a:bodyPr/>
          <a:lstStyle/>
          <a:p>
            <a:pPr>
              <a:defRPr/>
            </a:pPr>
            <a:r>
              <a:rPr lang="en-US" smtClean="0"/>
              <a:t>© Alfa Laval</a:t>
            </a:r>
            <a:endParaRPr lang="en-US"/>
          </a:p>
        </p:txBody>
      </p:sp>
      <p:sp>
        <p:nvSpPr>
          <p:cNvPr id="4" name="Slide Number Placeholder 3"/>
          <p:cNvSpPr>
            <a:spLocks noGrp="1"/>
          </p:cNvSpPr>
          <p:nvPr>
            <p:ph type="sldNum" sz="quarter" idx="11"/>
          </p:nvPr>
        </p:nvSpPr>
        <p:spPr/>
        <p:txBody>
          <a:bodyPr/>
          <a:lstStyle/>
          <a:p>
            <a:pPr>
              <a:defRPr/>
            </a:pPr>
            <a:r>
              <a:rPr lang="en-US" smtClean="0"/>
              <a:t>Slide </a:t>
            </a:r>
            <a:fld id="{1E4EF967-91CE-4691-8FDF-4605496A45C1}" type="slidenum">
              <a:rPr lang="en-US" smtClean="0"/>
              <a:pPr>
                <a:defRPr/>
              </a:pPr>
              <a:t>57</a:t>
            </a:fld>
            <a:endParaRPr lang="en-US"/>
          </a:p>
        </p:txBody>
      </p:sp>
      <p:sp>
        <p:nvSpPr>
          <p:cNvPr id="5" name="Rectangle 4"/>
          <p:cNvSpPr/>
          <p:nvPr/>
        </p:nvSpPr>
        <p:spPr>
          <a:xfrm>
            <a:off x="1016000" y="4227543"/>
            <a:ext cx="7391400" cy="1938992"/>
          </a:xfrm>
          <a:prstGeom prst="rect">
            <a:avLst/>
          </a:prstGeom>
        </p:spPr>
        <p:txBody>
          <a:bodyPr wrap="square">
            <a:spAutoFit/>
          </a:bodyPr>
          <a:lstStyle/>
          <a:p>
            <a:r>
              <a:rPr lang="en-IN" sz="2000" dirty="0" smtClean="0"/>
              <a:t>The </a:t>
            </a:r>
            <a:r>
              <a:rPr lang="en-IN" sz="2000" dirty="0"/>
              <a:t>HMI consists of a control panel with</a:t>
            </a:r>
          </a:p>
          <a:p>
            <a:r>
              <a:rPr lang="en-IN" sz="2000" dirty="0"/>
              <a:t>•an alphanumeric backlit display,</a:t>
            </a:r>
          </a:p>
          <a:p>
            <a:r>
              <a:rPr lang="en-IN" sz="2000" dirty="0"/>
              <a:t>•a numeric keypad with enter key,</a:t>
            </a:r>
          </a:p>
          <a:p>
            <a:r>
              <a:rPr lang="en-IN" sz="2000" dirty="0"/>
              <a:t>•four special keys (arrow up/down, escape and info),</a:t>
            </a:r>
          </a:p>
          <a:p>
            <a:r>
              <a:rPr lang="en-IN" sz="2000" dirty="0"/>
              <a:t>•14 LEDs,</a:t>
            </a:r>
          </a:p>
          <a:p>
            <a:r>
              <a:rPr lang="en-IN" sz="2000" dirty="0"/>
              <a:t>•10 push buttons.</a:t>
            </a:r>
          </a:p>
        </p:txBody>
      </p:sp>
      <p:pic>
        <p:nvPicPr>
          <p:cNvPr id="542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2401" y="1039471"/>
            <a:ext cx="3695700" cy="30134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3190105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 Modes :</a:t>
            </a:r>
            <a:endParaRPr lang="en-IN" dirty="0"/>
          </a:p>
        </p:txBody>
      </p:sp>
      <p:sp>
        <p:nvSpPr>
          <p:cNvPr id="3" name="Footer Placeholder 2"/>
          <p:cNvSpPr>
            <a:spLocks noGrp="1"/>
          </p:cNvSpPr>
          <p:nvPr>
            <p:ph type="ftr" sz="quarter" idx="10"/>
          </p:nvPr>
        </p:nvSpPr>
        <p:spPr/>
        <p:txBody>
          <a:bodyPr/>
          <a:lstStyle/>
          <a:p>
            <a:pPr>
              <a:defRPr/>
            </a:pPr>
            <a:r>
              <a:rPr lang="en-US" smtClean="0"/>
              <a:t>© Alfa Laval</a:t>
            </a:r>
            <a:endParaRPr lang="en-US"/>
          </a:p>
        </p:txBody>
      </p:sp>
      <p:sp>
        <p:nvSpPr>
          <p:cNvPr id="4" name="Slide Number Placeholder 3"/>
          <p:cNvSpPr>
            <a:spLocks noGrp="1"/>
          </p:cNvSpPr>
          <p:nvPr>
            <p:ph type="sldNum" sz="quarter" idx="11"/>
          </p:nvPr>
        </p:nvSpPr>
        <p:spPr/>
        <p:txBody>
          <a:bodyPr/>
          <a:lstStyle/>
          <a:p>
            <a:pPr>
              <a:defRPr/>
            </a:pPr>
            <a:r>
              <a:rPr lang="en-US" smtClean="0"/>
              <a:t>Slide </a:t>
            </a:r>
            <a:fld id="{1E4EF967-91CE-4691-8FDF-4605496A45C1}" type="slidenum">
              <a:rPr lang="en-US" smtClean="0"/>
              <a:pPr>
                <a:defRPr/>
              </a:pPr>
              <a:t>58</a:t>
            </a:fld>
            <a:endParaRPr lang="en-US"/>
          </a:p>
        </p:txBody>
      </p:sp>
      <p:sp>
        <p:nvSpPr>
          <p:cNvPr id="5" name="Rectangle 4"/>
          <p:cNvSpPr/>
          <p:nvPr/>
        </p:nvSpPr>
        <p:spPr>
          <a:xfrm>
            <a:off x="774700" y="1091674"/>
            <a:ext cx="7975600" cy="1015663"/>
          </a:xfrm>
          <a:prstGeom prst="rect">
            <a:avLst/>
          </a:prstGeom>
        </p:spPr>
        <p:txBody>
          <a:bodyPr wrap="square">
            <a:spAutoFit/>
          </a:bodyPr>
          <a:lstStyle/>
          <a:p>
            <a:r>
              <a:rPr lang="en-IN" sz="2000" dirty="0" smtClean="0"/>
              <a:t>During </a:t>
            </a:r>
            <a:r>
              <a:rPr lang="en-IN" sz="2000" dirty="0"/>
              <a:t>separation the </a:t>
            </a:r>
            <a:r>
              <a:rPr lang="en-IN" sz="2000" dirty="0" err="1"/>
              <a:t>PureDry</a:t>
            </a:r>
            <a:r>
              <a:rPr lang="en-IN" sz="2000" dirty="0"/>
              <a:t> process works in different process modes depending on how the EPC 60 control unit reads the signals from the flow meters. The modes are grouped as follows:</a:t>
            </a:r>
          </a:p>
        </p:txBody>
      </p:sp>
      <p:pic>
        <p:nvPicPr>
          <p:cNvPr id="552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025" y="2324100"/>
            <a:ext cx="8618382" cy="307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690972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GB" smtClean="0"/>
              <a:t>© Alfa Laval</a:t>
            </a:r>
            <a:endParaRPr lang="en-GB"/>
          </a:p>
        </p:txBody>
      </p:sp>
      <p:sp>
        <p:nvSpPr>
          <p:cNvPr id="5" name="Slide Number Placeholder 4"/>
          <p:cNvSpPr>
            <a:spLocks noGrp="1"/>
          </p:cNvSpPr>
          <p:nvPr>
            <p:ph type="sldNum" sz="quarter" idx="11"/>
          </p:nvPr>
        </p:nvSpPr>
        <p:spPr/>
        <p:txBody>
          <a:bodyPr/>
          <a:lstStyle/>
          <a:p>
            <a:r>
              <a:rPr lang="en-GB" smtClean="0"/>
              <a:t>Slide </a:t>
            </a:r>
            <a:fld id="{56186917-02C7-4C84-A6DB-E06070F020F2}" type="slidenum">
              <a:rPr lang="en-GB" smtClean="0"/>
              <a:pPr/>
              <a:t>59</a:t>
            </a:fld>
            <a:endParaRPr lang="en-GB"/>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57325" y="423863"/>
            <a:ext cx="6229350" cy="6010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1824518" y="198926"/>
            <a:ext cx="1756882" cy="400110"/>
          </a:xfrm>
          <a:prstGeom prst="rect">
            <a:avLst/>
          </a:prstGeom>
        </p:spPr>
        <p:txBody>
          <a:bodyPr wrap="square">
            <a:spAutoFit/>
          </a:bodyPr>
          <a:lstStyle/>
          <a:p>
            <a:r>
              <a:rPr lang="sv-SE" sz="2000" b="1" dirty="0" smtClean="0"/>
              <a:t>Start mode</a:t>
            </a:r>
            <a:endParaRPr lang="sv-SE" sz="2000" b="1" dirty="0"/>
          </a:p>
        </p:txBody>
      </p:sp>
      <p:pic>
        <p:nvPicPr>
          <p:cNvPr id="307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67200" y="3946026"/>
            <a:ext cx="3152775"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67200" y="4876800"/>
            <a:ext cx="3152775" cy="157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735194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0" y="1378073"/>
            <a:ext cx="9144000" cy="4124325"/>
          </a:xfrm>
          <a:prstGeom prst="rect">
            <a:avLst/>
          </a:prstGeom>
          <a:solidFill>
            <a:schemeClr val="tx1"/>
          </a:solidFill>
          <a:ln w="9525">
            <a:noFill/>
            <a:miter lim="800000"/>
            <a:headEnd/>
            <a:tailEnd/>
          </a:ln>
        </p:spPr>
        <p:txBody>
          <a:bodyPr wrap="none" anchor="ctr"/>
          <a:lstStyle/>
          <a:p>
            <a:endParaRPr lang="sv-SE" sz="2000">
              <a:solidFill>
                <a:srgbClr val="FFFFFF"/>
              </a:solidFill>
              <a:latin typeface="Times New Roman" pitchFamily="18" charset="0"/>
              <a:cs typeface="Arial" pitchFamily="34" charset="0"/>
            </a:endParaRPr>
          </a:p>
        </p:txBody>
      </p:sp>
      <p:sp>
        <p:nvSpPr>
          <p:cNvPr id="82947" name="Rectangle 3"/>
          <p:cNvSpPr>
            <a:spLocks noChangeArrowheads="1"/>
          </p:cNvSpPr>
          <p:nvPr/>
        </p:nvSpPr>
        <p:spPr bwMode="auto">
          <a:xfrm>
            <a:off x="375211" y="1438275"/>
            <a:ext cx="2561664" cy="4129336"/>
          </a:xfrm>
          <a:prstGeom prst="rect">
            <a:avLst/>
          </a:prstGeom>
          <a:noFill/>
          <a:ln w="12700">
            <a:noFill/>
            <a:miter lim="800000"/>
            <a:headEnd/>
            <a:tailEnd/>
          </a:ln>
          <a:effectLst/>
        </p:spPr>
        <p:txBody>
          <a:bodyPr wrap="none" lIns="90488" tIns="44450" rIns="90488" bIns="44450">
            <a:spAutoFit/>
          </a:bodyPr>
          <a:lstStyle/>
          <a:p>
            <a:pPr algn="r">
              <a:spcBef>
                <a:spcPct val="50000"/>
              </a:spcBef>
              <a:defRPr/>
            </a:pPr>
            <a:r>
              <a:rPr lang="en-GB" sz="1500" dirty="0" smtClean="0">
                <a:solidFill>
                  <a:srgbClr val="1E1C77"/>
                </a:solidFill>
                <a:latin typeface="Arial"/>
              </a:rPr>
              <a:t>Biofuels</a:t>
            </a:r>
            <a:endParaRPr lang="en-GB" sz="1500" dirty="0">
              <a:solidFill>
                <a:srgbClr val="1E1C77"/>
              </a:solidFill>
              <a:latin typeface="Arial"/>
            </a:endParaRPr>
          </a:p>
          <a:p>
            <a:pPr algn="r">
              <a:spcBef>
                <a:spcPct val="50000"/>
              </a:spcBef>
              <a:defRPr/>
            </a:pPr>
            <a:r>
              <a:rPr lang="en-GB" sz="1500" dirty="0" smtClean="0">
                <a:solidFill>
                  <a:srgbClr val="1E1C77"/>
                </a:solidFill>
                <a:latin typeface="Arial"/>
              </a:rPr>
              <a:t>Biotech and pharmaceutical</a:t>
            </a:r>
          </a:p>
          <a:p>
            <a:pPr algn="r">
              <a:spcBef>
                <a:spcPct val="50000"/>
              </a:spcBef>
              <a:defRPr/>
            </a:pPr>
            <a:r>
              <a:rPr lang="en-GB" sz="1500" dirty="0" smtClean="0">
                <a:solidFill>
                  <a:srgbClr val="1E1C77"/>
                </a:solidFill>
                <a:latin typeface="Arial"/>
              </a:rPr>
              <a:t>Chemicals</a:t>
            </a:r>
          </a:p>
          <a:p>
            <a:pPr algn="r">
              <a:spcBef>
                <a:spcPct val="50000"/>
              </a:spcBef>
              <a:defRPr/>
            </a:pPr>
            <a:r>
              <a:rPr lang="en-GB" sz="1500" dirty="0" smtClean="0">
                <a:solidFill>
                  <a:srgbClr val="1E1C77"/>
                </a:solidFill>
                <a:latin typeface="Arial"/>
              </a:rPr>
              <a:t>Crude oil refinery</a:t>
            </a:r>
          </a:p>
          <a:p>
            <a:pPr algn="r">
              <a:spcBef>
                <a:spcPct val="50000"/>
              </a:spcBef>
              <a:defRPr/>
            </a:pPr>
            <a:r>
              <a:rPr lang="en-GB" sz="1500" dirty="0" smtClean="0">
                <a:solidFill>
                  <a:srgbClr val="1E1C77"/>
                </a:solidFill>
                <a:latin typeface="Arial"/>
              </a:rPr>
              <a:t>Engine and transport</a:t>
            </a:r>
          </a:p>
          <a:p>
            <a:pPr algn="r">
              <a:spcBef>
                <a:spcPct val="50000"/>
              </a:spcBef>
              <a:defRPr/>
            </a:pPr>
            <a:r>
              <a:rPr lang="en-GB" sz="1500" dirty="0" smtClean="0">
                <a:solidFill>
                  <a:srgbClr val="1E1C77"/>
                </a:solidFill>
                <a:latin typeface="Arial"/>
              </a:rPr>
              <a:t>Fluid power</a:t>
            </a:r>
          </a:p>
          <a:p>
            <a:pPr algn="r">
              <a:spcBef>
                <a:spcPct val="50000"/>
              </a:spcBef>
              <a:defRPr/>
            </a:pPr>
            <a:r>
              <a:rPr lang="en-GB" sz="1500" dirty="0" smtClean="0">
                <a:solidFill>
                  <a:srgbClr val="1E1C77"/>
                </a:solidFill>
                <a:latin typeface="Arial"/>
              </a:rPr>
              <a:t>Food and beverages </a:t>
            </a:r>
            <a:endParaRPr lang="en-GB" sz="1500" dirty="0">
              <a:solidFill>
                <a:srgbClr val="1E1C77"/>
              </a:solidFill>
              <a:latin typeface="Arial"/>
            </a:endParaRPr>
          </a:p>
          <a:p>
            <a:pPr algn="r">
              <a:spcBef>
                <a:spcPct val="50000"/>
              </a:spcBef>
              <a:defRPr/>
            </a:pPr>
            <a:r>
              <a:rPr lang="en-GB" sz="1500" dirty="0" smtClean="0">
                <a:solidFill>
                  <a:srgbClr val="1E1C77"/>
                </a:solidFill>
                <a:latin typeface="Arial"/>
              </a:rPr>
              <a:t>HVAC</a:t>
            </a:r>
            <a:endParaRPr lang="en-GB" sz="1500" dirty="0">
              <a:solidFill>
                <a:srgbClr val="1E1C77"/>
              </a:solidFill>
              <a:latin typeface="Arial"/>
            </a:endParaRPr>
          </a:p>
          <a:p>
            <a:pPr algn="r">
              <a:spcBef>
                <a:spcPct val="50000"/>
              </a:spcBef>
              <a:defRPr/>
            </a:pPr>
            <a:r>
              <a:rPr lang="en-GB" sz="1500" dirty="0" smtClean="0">
                <a:solidFill>
                  <a:srgbClr val="1E1C77"/>
                </a:solidFill>
                <a:latin typeface="Arial"/>
              </a:rPr>
              <a:t>Industrial </a:t>
            </a:r>
            <a:r>
              <a:rPr lang="en-GB" sz="1500" dirty="0">
                <a:solidFill>
                  <a:srgbClr val="1E1C77"/>
                </a:solidFill>
                <a:latin typeface="Arial"/>
              </a:rPr>
              <a:t>fermentation </a:t>
            </a:r>
          </a:p>
          <a:p>
            <a:pPr algn="r">
              <a:spcBef>
                <a:spcPct val="50000"/>
              </a:spcBef>
              <a:defRPr/>
            </a:pPr>
            <a:r>
              <a:rPr lang="en-GB" sz="1500" dirty="0">
                <a:solidFill>
                  <a:srgbClr val="1E1C77"/>
                </a:solidFill>
                <a:latin typeface="Arial"/>
              </a:rPr>
              <a:t>Latex </a:t>
            </a:r>
          </a:p>
          <a:p>
            <a:pPr algn="r">
              <a:spcBef>
                <a:spcPct val="50000"/>
              </a:spcBef>
              <a:defRPr/>
            </a:pPr>
            <a:r>
              <a:rPr lang="en-GB" sz="1500" dirty="0">
                <a:solidFill>
                  <a:srgbClr val="1E1C77"/>
                </a:solidFill>
                <a:latin typeface="Arial"/>
              </a:rPr>
              <a:t>Machinery </a:t>
            </a:r>
          </a:p>
          <a:p>
            <a:pPr algn="r">
              <a:spcBef>
                <a:spcPct val="50000"/>
              </a:spcBef>
              <a:defRPr/>
            </a:pPr>
            <a:endParaRPr lang="en-GB" sz="1500" dirty="0">
              <a:solidFill>
                <a:srgbClr val="1E1C77"/>
              </a:solidFill>
              <a:latin typeface="Arial"/>
            </a:endParaRPr>
          </a:p>
        </p:txBody>
      </p:sp>
      <p:sp>
        <p:nvSpPr>
          <p:cNvPr id="82948" name="Rectangle 4"/>
          <p:cNvSpPr>
            <a:spLocks noChangeArrowheads="1"/>
          </p:cNvSpPr>
          <p:nvPr/>
        </p:nvSpPr>
        <p:spPr bwMode="auto">
          <a:xfrm>
            <a:off x="6178550" y="1438275"/>
            <a:ext cx="2947988" cy="4013919"/>
          </a:xfrm>
          <a:prstGeom prst="rect">
            <a:avLst/>
          </a:prstGeom>
          <a:noFill/>
          <a:ln w="12700">
            <a:noFill/>
            <a:miter lim="800000"/>
            <a:headEnd/>
            <a:tailEnd/>
          </a:ln>
          <a:effectLst/>
        </p:spPr>
        <p:txBody>
          <a:bodyPr lIns="90488" tIns="44450" rIns="90488" bIns="44450">
            <a:spAutoFit/>
          </a:bodyPr>
          <a:lstStyle/>
          <a:p>
            <a:pPr>
              <a:spcBef>
                <a:spcPct val="50000"/>
              </a:spcBef>
              <a:defRPr/>
            </a:pPr>
            <a:r>
              <a:rPr lang="en-GB" sz="1500" dirty="0" smtClean="0">
                <a:solidFill>
                  <a:srgbClr val="1E1C77"/>
                </a:solidFill>
                <a:latin typeface="Arial"/>
              </a:rPr>
              <a:t>Marine and diesel</a:t>
            </a:r>
          </a:p>
          <a:p>
            <a:pPr>
              <a:spcBef>
                <a:spcPct val="50000"/>
              </a:spcBef>
              <a:defRPr/>
            </a:pPr>
            <a:r>
              <a:rPr lang="en-GB" sz="1500" dirty="0" smtClean="0">
                <a:solidFill>
                  <a:srgbClr val="1E1C77"/>
                </a:solidFill>
                <a:latin typeface="Arial"/>
              </a:rPr>
              <a:t>Metal working</a:t>
            </a:r>
          </a:p>
          <a:p>
            <a:pPr>
              <a:spcBef>
                <a:spcPct val="50000"/>
              </a:spcBef>
              <a:defRPr/>
            </a:pPr>
            <a:r>
              <a:rPr lang="en-GB" sz="1500" dirty="0" smtClean="0">
                <a:solidFill>
                  <a:srgbClr val="1E1C77"/>
                </a:solidFill>
                <a:latin typeface="Arial"/>
              </a:rPr>
              <a:t>Mining and mineral processing</a:t>
            </a:r>
            <a:endParaRPr lang="en-GB" sz="1500" dirty="0">
              <a:solidFill>
                <a:srgbClr val="1E1C77"/>
              </a:solidFill>
              <a:latin typeface="Arial"/>
            </a:endParaRPr>
          </a:p>
          <a:p>
            <a:pPr>
              <a:spcBef>
                <a:spcPct val="50000"/>
              </a:spcBef>
              <a:defRPr/>
            </a:pPr>
            <a:r>
              <a:rPr lang="en-GB" sz="1500" dirty="0" smtClean="0">
                <a:solidFill>
                  <a:srgbClr val="1E1C77"/>
                </a:solidFill>
                <a:latin typeface="Arial"/>
              </a:rPr>
              <a:t>Oil </a:t>
            </a:r>
            <a:r>
              <a:rPr lang="en-GB" sz="1500" dirty="0">
                <a:solidFill>
                  <a:srgbClr val="1E1C77"/>
                </a:solidFill>
                <a:latin typeface="Arial"/>
              </a:rPr>
              <a:t>and gas 	</a:t>
            </a:r>
          </a:p>
          <a:p>
            <a:pPr>
              <a:spcBef>
                <a:spcPct val="50000"/>
              </a:spcBef>
              <a:defRPr/>
            </a:pPr>
            <a:r>
              <a:rPr lang="en-GB" sz="1500" dirty="0" smtClean="0">
                <a:solidFill>
                  <a:srgbClr val="1E1C77"/>
                </a:solidFill>
                <a:latin typeface="Arial"/>
              </a:rPr>
              <a:t>Power </a:t>
            </a:r>
            <a:endParaRPr lang="en-GB" sz="1500" dirty="0">
              <a:solidFill>
                <a:srgbClr val="1E1C77"/>
              </a:solidFill>
              <a:latin typeface="Arial"/>
            </a:endParaRPr>
          </a:p>
          <a:p>
            <a:pPr>
              <a:spcBef>
                <a:spcPct val="50000"/>
              </a:spcBef>
              <a:defRPr/>
            </a:pPr>
            <a:r>
              <a:rPr lang="en-GB" sz="1500" dirty="0">
                <a:solidFill>
                  <a:srgbClr val="1E1C77"/>
                </a:solidFill>
                <a:latin typeface="Arial"/>
              </a:rPr>
              <a:t>Pulp and paper</a:t>
            </a:r>
          </a:p>
          <a:p>
            <a:pPr>
              <a:spcBef>
                <a:spcPct val="50000"/>
              </a:spcBef>
              <a:defRPr/>
            </a:pPr>
            <a:r>
              <a:rPr lang="en-GB" sz="1500" dirty="0">
                <a:solidFill>
                  <a:srgbClr val="1E1C77"/>
                </a:solidFill>
                <a:latin typeface="Arial"/>
              </a:rPr>
              <a:t>Refrigeration and </a:t>
            </a:r>
            <a:r>
              <a:rPr lang="en-GB" sz="1500" dirty="0" smtClean="0">
                <a:solidFill>
                  <a:srgbClr val="1E1C77"/>
                </a:solidFill>
                <a:latin typeface="Arial"/>
              </a:rPr>
              <a:t>air-conditioning</a:t>
            </a:r>
            <a:endParaRPr lang="en-GB" sz="1500" dirty="0">
              <a:solidFill>
                <a:srgbClr val="1E1C77"/>
              </a:solidFill>
              <a:latin typeface="Arial"/>
            </a:endParaRPr>
          </a:p>
          <a:p>
            <a:pPr>
              <a:spcBef>
                <a:spcPct val="50000"/>
              </a:spcBef>
              <a:defRPr/>
            </a:pPr>
            <a:r>
              <a:rPr lang="en-GB" sz="1500" dirty="0">
                <a:solidFill>
                  <a:srgbClr val="1E1C77"/>
                </a:solidFill>
                <a:latin typeface="Arial"/>
              </a:rPr>
              <a:t>Semiconductor </a:t>
            </a:r>
            <a:r>
              <a:rPr lang="en-GB" sz="1500" dirty="0" smtClean="0">
                <a:solidFill>
                  <a:srgbClr val="1E1C77"/>
                </a:solidFill>
                <a:latin typeface="Arial"/>
              </a:rPr>
              <a:t>systems</a:t>
            </a:r>
          </a:p>
          <a:p>
            <a:pPr>
              <a:spcBef>
                <a:spcPct val="50000"/>
              </a:spcBef>
              <a:defRPr/>
            </a:pPr>
            <a:r>
              <a:rPr lang="en-GB" sz="1500" dirty="0" smtClean="0">
                <a:solidFill>
                  <a:srgbClr val="1E1C77"/>
                </a:solidFill>
                <a:latin typeface="Arial"/>
              </a:rPr>
              <a:t>Steel and coke oven gas</a:t>
            </a:r>
          </a:p>
          <a:p>
            <a:pPr>
              <a:spcBef>
                <a:spcPct val="50000"/>
              </a:spcBef>
              <a:defRPr/>
            </a:pPr>
            <a:r>
              <a:rPr lang="en-GB" sz="1500" dirty="0" smtClean="0">
                <a:solidFill>
                  <a:srgbClr val="1E1C77"/>
                </a:solidFill>
                <a:latin typeface="Arial"/>
              </a:rPr>
              <a:t>Sugar</a:t>
            </a:r>
            <a:endParaRPr lang="en-GB" sz="1500" dirty="0">
              <a:solidFill>
                <a:srgbClr val="1E1C77"/>
              </a:solidFill>
              <a:latin typeface="Arial"/>
            </a:endParaRPr>
          </a:p>
          <a:p>
            <a:pPr>
              <a:spcBef>
                <a:spcPct val="50000"/>
              </a:spcBef>
              <a:defRPr/>
            </a:pPr>
            <a:r>
              <a:rPr lang="en-GB" sz="1500" dirty="0" smtClean="0">
                <a:solidFill>
                  <a:srgbClr val="1E1C77"/>
                </a:solidFill>
                <a:latin typeface="Arial"/>
              </a:rPr>
              <a:t>Wastewater </a:t>
            </a:r>
            <a:r>
              <a:rPr lang="en-GB" sz="1500" dirty="0">
                <a:solidFill>
                  <a:srgbClr val="1E1C77"/>
                </a:solidFill>
                <a:latin typeface="Arial"/>
              </a:rPr>
              <a:t>treatment</a:t>
            </a:r>
          </a:p>
        </p:txBody>
      </p:sp>
      <p:sp>
        <p:nvSpPr>
          <p:cNvPr id="17414" name="Rectangle 5"/>
          <p:cNvSpPr>
            <a:spLocks noGrp="1" noChangeArrowheads="1"/>
          </p:cNvSpPr>
          <p:nvPr>
            <p:ph type="title"/>
          </p:nvPr>
        </p:nvSpPr>
        <p:spPr/>
        <p:txBody>
          <a:bodyPr/>
          <a:lstStyle/>
          <a:p>
            <a:r>
              <a:rPr lang="en-GB" dirty="0" smtClean="0"/>
              <a:t>We serve most industries</a:t>
            </a:r>
            <a:endParaRPr lang="en-GB" noProof="1" smtClean="0"/>
          </a:p>
        </p:txBody>
      </p:sp>
      <p:pic>
        <p:nvPicPr>
          <p:cNvPr id="7" name="Picture 2" descr="EIS0045 150"/>
          <p:cNvPicPr>
            <a:picLocks noChangeAspect="1" noChangeArrowheads="1"/>
          </p:cNvPicPr>
          <p:nvPr/>
        </p:nvPicPr>
        <p:blipFill>
          <a:blip r:embed="rId3" cstate="screen"/>
          <a:srcRect/>
          <a:stretch>
            <a:fillRect/>
          </a:stretch>
        </p:blipFill>
        <p:spPr bwMode="auto">
          <a:xfrm>
            <a:off x="3036171" y="3976269"/>
            <a:ext cx="3108116" cy="1469938"/>
          </a:xfrm>
          <a:prstGeom prst="rect">
            <a:avLst/>
          </a:prstGeom>
          <a:noFill/>
        </p:spPr>
      </p:pic>
      <p:pic>
        <p:nvPicPr>
          <p:cNvPr id="11" name="Picture 4" descr="beer 150"/>
          <p:cNvPicPr>
            <a:picLocks noChangeAspect="1" noChangeArrowheads="1"/>
          </p:cNvPicPr>
          <p:nvPr/>
        </p:nvPicPr>
        <p:blipFill>
          <a:blip r:embed="rId4" cstate="screen"/>
          <a:srcRect/>
          <a:stretch>
            <a:fillRect/>
          </a:stretch>
        </p:blipFill>
        <p:spPr bwMode="auto">
          <a:xfrm>
            <a:off x="5264978" y="2775063"/>
            <a:ext cx="879309" cy="1154470"/>
          </a:xfrm>
          <a:prstGeom prst="rect">
            <a:avLst/>
          </a:prstGeom>
          <a:noFill/>
        </p:spPr>
      </p:pic>
      <p:pic>
        <p:nvPicPr>
          <p:cNvPr id="12" name="Picture 5" descr="citrus 150"/>
          <p:cNvPicPr>
            <a:picLocks noChangeAspect="1" noChangeArrowheads="1"/>
          </p:cNvPicPr>
          <p:nvPr/>
        </p:nvPicPr>
        <p:blipFill>
          <a:blip r:embed="rId5" cstate="screen"/>
          <a:srcRect/>
          <a:stretch>
            <a:fillRect/>
          </a:stretch>
        </p:blipFill>
        <p:spPr bwMode="auto">
          <a:xfrm>
            <a:off x="3036171" y="1432850"/>
            <a:ext cx="1083197" cy="1292400"/>
          </a:xfrm>
          <a:prstGeom prst="rect">
            <a:avLst/>
          </a:prstGeom>
          <a:noFill/>
        </p:spPr>
      </p:pic>
      <p:pic>
        <p:nvPicPr>
          <p:cNvPr id="16" name="Picture 9" descr="grape 150"/>
          <p:cNvPicPr>
            <a:picLocks noChangeAspect="1" noChangeArrowheads="1"/>
          </p:cNvPicPr>
          <p:nvPr/>
        </p:nvPicPr>
        <p:blipFill>
          <a:blip r:embed="rId6" cstate="screen"/>
          <a:srcRect/>
          <a:stretch>
            <a:fillRect/>
          </a:stretch>
        </p:blipFill>
        <p:spPr bwMode="auto">
          <a:xfrm>
            <a:off x="3036171" y="2775063"/>
            <a:ext cx="957928" cy="1155600"/>
          </a:xfrm>
          <a:prstGeom prst="rect">
            <a:avLst/>
          </a:prstGeom>
          <a:noFill/>
        </p:spPr>
      </p:pic>
      <p:pic>
        <p:nvPicPr>
          <p:cNvPr id="17" name="Picture 10" descr="Pharma 150"/>
          <p:cNvPicPr>
            <a:picLocks noChangeAspect="1" noChangeArrowheads="1"/>
          </p:cNvPicPr>
          <p:nvPr/>
        </p:nvPicPr>
        <p:blipFill>
          <a:blip r:embed="rId7" cstate="screen"/>
          <a:srcRect/>
          <a:stretch>
            <a:fillRect/>
          </a:stretch>
        </p:blipFill>
        <p:spPr bwMode="auto">
          <a:xfrm>
            <a:off x="4192203" y="1441408"/>
            <a:ext cx="1952084" cy="1291744"/>
          </a:xfrm>
          <a:prstGeom prst="rect">
            <a:avLst/>
          </a:prstGeom>
          <a:noFill/>
        </p:spPr>
      </p:pic>
      <p:pic>
        <p:nvPicPr>
          <p:cNvPr id="7172" name="Picture 4" descr="http://imagearchive.alfalaval.com/marketstore/servlet/se.adrian.core.control.ExportFile?DATABASE=MSSQL&amp;ID=010211&amp;TABLEID=BILDER&amp;STORE=FILE&amp;POS=1&amp;VER=1&amp;STREAM=FALSE&amp;TYPE=SCREEN&amp;PROCESS=FALSE"/>
          <p:cNvPicPr>
            <a:picLocks noChangeAspect="1" noChangeArrowheads="1"/>
          </p:cNvPicPr>
          <p:nvPr/>
        </p:nvPicPr>
        <p:blipFill>
          <a:blip r:embed="rId8" cstate="screen"/>
          <a:srcRect/>
          <a:stretch>
            <a:fillRect/>
          </a:stretch>
        </p:blipFill>
        <p:spPr bwMode="auto">
          <a:xfrm>
            <a:off x="4052618" y="2775063"/>
            <a:ext cx="1148488" cy="1155600"/>
          </a:xfrm>
          <a:prstGeom prst="rect">
            <a:avLst/>
          </a:prstGeom>
          <a:noFill/>
        </p:spPr>
      </p:pic>
    </p:spTree>
    <p:extLst>
      <p:ext uri="{BB962C8B-B14F-4D97-AF65-F5344CB8AC3E}">
        <p14:creationId xmlns:p14="http://schemas.microsoft.com/office/powerpoint/2010/main" val="2207659325"/>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GB" smtClean="0"/>
              <a:t>© Alfa Laval</a:t>
            </a:r>
            <a:endParaRPr lang="en-GB"/>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09725" y="685800"/>
            <a:ext cx="5924550" cy="553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1219200" y="269270"/>
            <a:ext cx="2738570" cy="369332"/>
          </a:xfrm>
          <a:prstGeom prst="rect">
            <a:avLst/>
          </a:prstGeom>
        </p:spPr>
        <p:txBody>
          <a:bodyPr wrap="none">
            <a:spAutoFit/>
          </a:bodyPr>
          <a:lstStyle/>
          <a:p>
            <a:r>
              <a:rPr lang="en-US" b="1" dirty="0"/>
              <a:t>Waste fuel oil treatment 1 </a:t>
            </a:r>
            <a:endParaRPr lang="sv-SE" dirty="0"/>
          </a:p>
        </p:txBody>
      </p:sp>
      <p:pic>
        <p:nvPicPr>
          <p:cNvPr id="409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14800" y="4933950"/>
            <a:ext cx="3105150" cy="95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14800" y="4052941"/>
            <a:ext cx="311467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14800" y="5886450"/>
            <a:ext cx="3114675"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036372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GB" smtClean="0"/>
              <a:t>© Alfa Laval</a:t>
            </a:r>
            <a:endParaRPr lang="en-GB"/>
          </a:p>
        </p:txBody>
      </p:sp>
      <p:sp>
        <p:nvSpPr>
          <p:cNvPr id="5" name="Slide Number Placeholder 4"/>
          <p:cNvSpPr>
            <a:spLocks noGrp="1"/>
          </p:cNvSpPr>
          <p:nvPr>
            <p:ph type="sldNum" sz="quarter" idx="11"/>
          </p:nvPr>
        </p:nvSpPr>
        <p:spPr/>
        <p:txBody>
          <a:bodyPr/>
          <a:lstStyle/>
          <a:p>
            <a:r>
              <a:rPr lang="en-GB" smtClean="0"/>
              <a:t>Slide </a:t>
            </a:r>
            <a:fld id="{56186917-02C7-4C84-A6DB-E06070F020F2}" type="slidenum">
              <a:rPr lang="en-GB" smtClean="0"/>
              <a:pPr/>
              <a:t>61</a:t>
            </a:fld>
            <a:endParaRPr lang="en-GB"/>
          </a:p>
        </p:txBody>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76388" y="709613"/>
            <a:ext cx="5991225" cy="5438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1219200" y="269270"/>
            <a:ext cx="2738570" cy="369332"/>
          </a:xfrm>
          <a:prstGeom prst="rect">
            <a:avLst/>
          </a:prstGeom>
        </p:spPr>
        <p:txBody>
          <a:bodyPr wrap="none">
            <a:spAutoFit/>
          </a:bodyPr>
          <a:lstStyle/>
          <a:p>
            <a:r>
              <a:rPr lang="en-US" b="1" dirty="0"/>
              <a:t>Waste fuel oil treatment </a:t>
            </a:r>
            <a:r>
              <a:rPr lang="en-US" b="1" dirty="0" smtClean="0"/>
              <a:t>2 </a:t>
            </a:r>
            <a:endParaRPr lang="sv-SE" dirty="0"/>
          </a:p>
        </p:txBody>
      </p:sp>
      <p:pic>
        <p:nvPicPr>
          <p:cNvPr id="512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72075" y="3667125"/>
            <a:ext cx="3133725" cy="110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72074" y="2743200"/>
            <a:ext cx="3105151"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172073" y="4772025"/>
            <a:ext cx="3105151" cy="177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833561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GB" smtClean="0"/>
              <a:t>© Alfa Laval</a:t>
            </a:r>
            <a:endParaRPr lang="en-GB"/>
          </a:p>
        </p:txBody>
      </p:sp>
      <p:sp>
        <p:nvSpPr>
          <p:cNvPr id="5" name="Slide Number Placeholder 4"/>
          <p:cNvSpPr>
            <a:spLocks noGrp="1"/>
          </p:cNvSpPr>
          <p:nvPr>
            <p:ph type="sldNum" sz="quarter" idx="11"/>
          </p:nvPr>
        </p:nvSpPr>
        <p:spPr/>
        <p:txBody>
          <a:bodyPr/>
          <a:lstStyle/>
          <a:p>
            <a:r>
              <a:rPr lang="en-GB" smtClean="0"/>
              <a:t>Slide </a:t>
            </a:r>
            <a:fld id="{56186917-02C7-4C84-A6DB-E06070F020F2}" type="slidenum">
              <a:rPr lang="en-GB" smtClean="0"/>
              <a:pPr/>
              <a:t>62</a:t>
            </a:fld>
            <a:endParaRPr lang="en-GB"/>
          </a:p>
        </p:txBody>
      </p:sp>
      <p:sp>
        <p:nvSpPr>
          <p:cNvPr id="7" name="Rectangle 6"/>
          <p:cNvSpPr/>
          <p:nvPr/>
        </p:nvSpPr>
        <p:spPr>
          <a:xfrm>
            <a:off x="1219200" y="269270"/>
            <a:ext cx="2738570" cy="369332"/>
          </a:xfrm>
          <a:prstGeom prst="rect">
            <a:avLst/>
          </a:prstGeom>
        </p:spPr>
        <p:txBody>
          <a:bodyPr wrap="none">
            <a:spAutoFit/>
          </a:bodyPr>
          <a:lstStyle/>
          <a:p>
            <a:r>
              <a:rPr lang="en-US" b="1" dirty="0"/>
              <a:t>Waste fuel oil treatment </a:t>
            </a:r>
            <a:r>
              <a:rPr lang="en-US" b="1" dirty="0" smtClean="0"/>
              <a:t>3 </a:t>
            </a:r>
            <a:endParaRPr lang="sv-SE" dirty="0"/>
          </a:p>
        </p:txBody>
      </p:sp>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71625" y="609600"/>
            <a:ext cx="6000750" cy="541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1600" y="3521406"/>
            <a:ext cx="3133725" cy="110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81600" y="2638425"/>
            <a:ext cx="3124200"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13437" y="4612658"/>
            <a:ext cx="3124200"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3254083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3"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76388" y="695325"/>
            <a:ext cx="5991225" cy="546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oter Placeholder 3"/>
          <p:cNvSpPr>
            <a:spLocks noGrp="1"/>
          </p:cNvSpPr>
          <p:nvPr>
            <p:ph type="ftr" sz="quarter" idx="10"/>
          </p:nvPr>
        </p:nvSpPr>
        <p:spPr/>
        <p:txBody>
          <a:bodyPr/>
          <a:lstStyle/>
          <a:p>
            <a:r>
              <a:rPr lang="en-GB" smtClean="0"/>
              <a:t>© Alfa Laval</a:t>
            </a:r>
            <a:endParaRPr lang="en-GB"/>
          </a:p>
        </p:txBody>
      </p:sp>
      <p:sp>
        <p:nvSpPr>
          <p:cNvPr id="5" name="Slide Number Placeholder 4"/>
          <p:cNvSpPr>
            <a:spLocks noGrp="1"/>
          </p:cNvSpPr>
          <p:nvPr>
            <p:ph type="sldNum" sz="quarter" idx="11"/>
          </p:nvPr>
        </p:nvSpPr>
        <p:spPr/>
        <p:txBody>
          <a:bodyPr/>
          <a:lstStyle/>
          <a:p>
            <a:r>
              <a:rPr lang="en-GB" smtClean="0"/>
              <a:t>Slide </a:t>
            </a:r>
            <a:fld id="{56186917-02C7-4C84-A6DB-E06070F020F2}" type="slidenum">
              <a:rPr lang="en-GB" smtClean="0"/>
              <a:pPr/>
              <a:t>63</a:t>
            </a:fld>
            <a:endParaRPr lang="en-GB"/>
          </a:p>
        </p:txBody>
      </p:sp>
      <p:pic>
        <p:nvPicPr>
          <p:cNvPr id="717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29112" y="4019550"/>
            <a:ext cx="3152775"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29112" y="4953000"/>
            <a:ext cx="3124200" cy="1403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10"/>
          <p:cNvSpPr/>
          <p:nvPr/>
        </p:nvSpPr>
        <p:spPr>
          <a:xfrm>
            <a:off x="1219200" y="269270"/>
            <a:ext cx="3116238" cy="369332"/>
          </a:xfrm>
          <a:prstGeom prst="rect">
            <a:avLst/>
          </a:prstGeom>
        </p:spPr>
        <p:txBody>
          <a:bodyPr wrap="none">
            <a:spAutoFit/>
          </a:bodyPr>
          <a:lstStyle/>
          <a:p>
            <a:r>
              <a:rPr lang="en-US" b="1" dirty="0" smtClean="0"/>
              <a:t>Multi pass </a:t>
            </a:r>
            <a:r>
              <a:rPr lang="en-US" b="1" dirty="0"/>
              <a:t>mode (Batch </a:t>
            </a:r>
            <a:r>
              <a:rPr lang="en-US" b="1" dirty="0" smtClean="0"/>
              <a:t>mode)</a:t>
            </a:r>
            <a:endParaRPr lang="sv-SE" dirty="0"/>
          </a:p>
        </p:txBody>
      </p:sp>
      <p:sp>
        <p:nvSpPr>
          <p:cNvPr id="2" name="textruta 1"/>
          <p:cNvSpPr txBox="1"/>
          <p:nvPr/>
        </p:nvSpPr>
        <p:spPr>
          <a:xfrm>
            <a:off x="4572000" y="6019800"/>
            <a:ext cx="2743200" cy="369332"/>
          </a:xfrm>
          <a:prstGeom prst="rect">
            <a:avLst/>
          </a:prstGeom>
          <a:solidFill>
            <a:schemeClr val="bg1"/>
          </a:solidFill>
        </p:spPr>
        <p:txBody>
          <a:bodyPr wrap="square" rtlCol="0">
            <a:spAutoFit/>
          </a:bodyPr>
          <a:lstStyle/>
          <a:p>
            <a:endParaRPr lang="sv-SE" dirty="0"/>
          </a:p>
        </p:txBody>
      </p:sp>
    </p:spTree>
    <p:extLst>
      <p:ext uri="{BB962C8B-B14F-4D97-AF65-F5344CB8AC3E}">
        <p14:creationId xmlns:p14="http://schemas.microsoft.com/office/powerpoint/2010/main" val="33725588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7"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5913" y="719138"/>
            <a:ext cx="5972175" cy="541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oter Placeholder 3"/>
          <p:cNvSpPr>
            <a:spLocks noGrp="1"/>
          </p:cNvSpPr>
          <p:nvPr>
            <p:ph type="ftr" sz="quarter" idx="10"/>
          </p:nvPr>
        </p:nvSpPr>
        <p:spPr/>
        <p:txBody>
          <a:bodyPr/>
          <a:lstStyle/>
          <a:p>
            <a:r>
              <a:rPr lang="en-GB" smtClean="0"/>
              <a:t>© Alfa Laval</a:t>
            </a:r>
            <a:endParaRPr lang="en-GB"/>
          </a:p>
        </p:txBody>
      </p:sp>
      <p:sp>
        <p:nvSpPr>
          <p:cNvPr id="5" name="Slide Number Placeholder 4"/>
          <p:cNvSpPr>
            <a:spLocks noGrp="1"/>
          </p:cNvSpPr>
          <p:nvPr>
            <p:ph type="sldNum" sz="quarter" idx="11"/>
          </p:nvPr>
        </p:nvSpPr>
        <p:spPr/>
        <p:txBody>
          <a:bodyPr/>
          <a:lstStyle/>
          <a:p>
            <a:r>
              <a:rPr lang="en-GB" smtClean="0"/>
              <a:t>Slide </a:t>
            </a:r>
            <a:fld id="{56186917-02C7-4C84-A6DB-E06070F020F2}" type="slidenum">
              <a:rPr lang="en-GB" smtClean="0"/>
              <a:pPr/>
              <a:t>64</a:t>
            </a:fld>
            <a:endParaRPr lang="en-GB"/>
          </a:p>
        </p:txBody>
      </p:sp>
      <p:sp>
        <p:nvSpPr>
          <p:cNvPr id="6" name="Rectangle 5"/>
          <p:cNvSpPr/>
          <p:nvPr/>
        </p:nvSpPr>
        <p:spPr>
          <a:xfrm>
            <a:off x="317500" y="269270"/>
            <a:ext cx="5918095" cy="369332"/>
          </a:xfrm>
          <a:prstGeom prst="rect">
            <a:avLst/>
          </a:prstGeom>
        </p:spPr>
        <p:txBody>
          <a:bodyPr wrap="none">
            <a:spAutoFit/>
          </a:bodyPr>
          <a:lstStyle/>
          <a:p>
            <a:r>
              <a:rPr lang="en-US" b="1" dirty="0"/>
              <a:t>Fuel transfer  mode 1 </a:t>
            </a:r>
            <a:r>
              <a:rPr lang="en-US" b="1" dirty="0" smtClean="0"/>
              <a:t>(Recovered </a:t>
            </a:r>
            <a:r>
              <a:rPr lang="en-US" b="1" dirty="0"/>
              <a:t>fuel oil treatment </a:t>
            </a:r>
            <a:r>
              <a:rPr lang="en-US" b="1" dirty="0" smtClean="0"/>
              <a:t>mode 1)</a:t>
            </a:r>
            <a:endParaRPr lang="sv-SE" dirty="0"/>
          </a:p>
        </p:txBody>
      </p:sp>
      <p:pic>
        <p:nvPicPr>
          <p:cNvPr id="819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43400" y="4419600"/>
            <a:ext cx="3124200" cy="742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34838" y="3505200"/>
            <a:ext cx="31242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343400" y="5162550"/>
            <a:ext cx="3124200" cy="1133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136944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GB" smtClean="0"/>
              <a:t>© Alfa Laval</a:t>
            </a:r>
            <a:endParaRPr lang="en-GB"/>
          </a:p>
        </p:txBody>
      </p:sp>
      <p:sp>
        <p:nvSpPr>
          <p:cNvPr id="5" name="Slide Number Placeholder 4"/>
          <p:cNvSpPr>
            <a:spLocks noGrp="1"/>
          </p:cNvSpPr>
          <p:nvPr>
            <p:ph type="sldNum" sz="quarter" idx="11"/>
          </p:nvPr>
        </p:nvSpPr>
        <p:spPr/>
        <p:txBody>
          <a:bodyPr/>
          <a:lstStyle/>
          <a:p>
            <a:r>
              <a:rPr lang="en-GB" smtClean="0"/>
              <a:t>Slide </a:t>
            </a:r>
            <a:fld id="{56186917-02C7-4C84-A6DB-E06070F020F2}" type="slidenum">
              <a:rPr lang="en-GB" smtClean="0"/>
              <a:pPr/>
              <a:t>65</a:t>
            </a:fld>
            <a:endParaRPr lang="en-GB"/>
          </a:p>
        </p:txBody>
      </p:sp>
      <p:sp>
        <p:nvSpPr>
          <p:cNvPr id="6" name="Rectangle 5"/>
          <p:cNvSpPr/>
          <p:nvPr/>
        </p:nvSpPr>
        <p:spPr>
          <a:xfrm>
            <a:off x="330200" y="269270"/>
            <a:ext cx="5918095" cy="369332"/>
          </a:xfrm>
          <a:prstGeom prst="rect">
            <a:avLst/>
          </a:prstGeom>
        </p:spPr>
        <p:txBody>
          <a:bodyPr wrap="none">
            <a:spAutoFit/>
          </a:bodyPr>
          <a:lstStyle/>
          <a:p>
            <a:r>
              <a:rPr lang="en-US" b="1" dirty="0"/>
              <a:t>Fuel transfer  mode 2 </a:t>
            </a:r>
            <a:r>
              <a:rPr lang="en-US" b="1" dirty="0" smtClean="0"/>
              <a:t>(Recovered </a:t>
            </a:r>
            <a:r>
              <a:rPr lang="en-US" b="1" dirty="0"/>
              <a:t>fuel oil treatment </a:t>
            </a:r>
            <a:r>
              <a:rPr lang="en-US" b="1" dirty="0" smtClean="0"/>
              <a:t>mode 2)</a:t>
            </a:r>
            <a:endParaRPr lang="sv-SE" dirty="0"/>
          </a:p>
        </p:txBody>
      </p:sp>
      <p:pic>
        <p:nvPicPr>
          <p:cNvPr id="921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38300" y="676275"/>
            <a:ext cx="5867400" cy="550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00550" y="4625618"/>
            <a:ext cx="3143250" cy="63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0"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00550" y="3743325"/>
            <a:ext cx="314325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384711" y="5257800"/>
            <a:ext cx="314325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808542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Installation</a:t>
            </a:r>
            <a:endParaRPr lang="en-IN" dirty="0"/>
          </a:p>
        </p:txBody>
      </p:sp>
      <p:sp>
        <p:nvSpPr>
          <p:cNvPr id="4" name="Footer Placeholder 3"/>
          <p:cNvSpPr>
            <a:spLocks noGrp="1"/>
          </p:cNvSpPr>
          <p:nvPr>
            <p:ph type="ftr" sz="quarter" idx="10"/>
          </p:nvPr>
        </p:nvSpPr>
        <p:spPr/>
        <p:txBody>
          <a:bodyPr/>
          <a:lstStyle/>
          <a:p>
            <a:pPr>
              <a:defRPr/>
            </a:pPr>
            <a:r>
              <a:rPr lang="en-US" smtClean="0"/>
              <a:t>© Alfa Laval</a:t>
            </a:r>
            <a:endParaRPr lang="en-US"/>
          </a:p>
        </p:txBody>
      </p:sp>
      <p:sp>
        <p:nvSpPr>
          <p:cNvPr id="5" name="Slide Number Placeholder 4"/>
          <p:cNvSpPr>
            <a:spLocks noGrp="1"/>
          </p:cNvSpPr>
          <p:nvPr>
            <p:ph type="sldNum" sz="quarter" idx="11"/>
          </p:nvPr>
        </p:nvSpPr>
        <p:spPr/>
        <p:txBody>
          <a:bodyPr/>
          <a:lstStyle/>
          <a:p>
            <a:pPr>
              <a:defRPr/>
            </a:pPr>
            <a:r>
              <a:rPr lang="en-US" smtClean="0"/>
              <a:t>Slide </a:t>
            </a:r>
            <a:fld id="{17C730B0-BB61-4AD6-8CB0-FAD9E98BFEA6}" type="slidenum">
              <a:rPr lang="en-US" smtClean="0"/>
              <a:pPr>
                <a:defRPr/>
              </a:pPr>
              <a:t>66</a:t>
            </a:fld>
            <a:endParaRPr lang="en-US"/>
          </a:p>
        </p:txBody>
      </p:sp>
      <p:pic>
        <p:nvPicPr>
          <p:cNvPr id="4505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169" y="1357313"/>
            <a:ext cx="7671281" cy="4713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654708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5059"/>
                                        </p:tgtEl>
                                        <p:attrNameLst>
                                          <p:attrName>style.visibility</p:attrName>
                                        </p:attrNameLst>
                                      </p:cBhvr>
                                      <p:to>
                                        <p:strVal val="visible"/>
                                      </p:to>
                                    </p:set>
                                    <p:animEffect transition="in" filter="circle(in)">
                                      <p:cBhvr>
                                        <p:cTn id="7" dur="2000"/>
                                        <p:tgtEl>
                                          <p:spTgt spid="450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Installation Preferences</a:t>
            </a:r>
            <a:endParaRPr lang="sv-SE" dirty="0"/>
          </a:p>
        </p:txBody>
      </p:sp>
      <p:sp>
        <p:nvSpPr>
          <p:cNvPr id="3" name="Content Placeholder 2"/>
          <p:cNvSpPr>
            <a:spLocks noGrp="1"/>
          </p:cNvSpPr>
          <p:nvPr>
            <p:ph idx="1"/>
          </p:nvPr>
        </p:nvSpPr>
        <p:spPr>
          <a:xfrm>
            <a:off x="647700" y="1365250"/>
            <a:ext cx="5308600" cy="958850"/>
          </a:xfrm>
        </p:spPr>
        <p:txBody>
          <a:bodyPr/>
          <a:lstStyle/>
          <a:p>
            <a:r>
              <a:rPr lang="sv-SE" sz="2000" dirty="0" err="1" smtClean="0"/>
              <a:t>Separated</a:t>
            </a:r>
            <a:r>
              <a:rPr lang="sv-SE" sz="2000" dirty="0" smtClean="0"/>
              <a:t> </a:t>
            </a:r>
            <a:r>
              <a:rPr lang="sv-SE" sz="2000" dirty="0" err="1" smtClean="0"/>
              <a:t>waste</a:t>
            </a:r>
            <a:r>
              <a:rPr lang="sv-SE" sz="2000" dirty="0" smtClean="0"/>
              <a:t> handling, FO </a:t>
            </a:r>
            <a:r>
              <a:rPr lang="sv-SE" sz="2000" dirty="0" err="1" smtClean="0"/>
              <a:t>waste</a:t>
            </a:r>
            <a:r>
              <a:rPr lang="sv-SE" sz="2000" dirty="0" smtClean="0"/>
              <a:t> </a:t>
            </a:r>
            <a:r>
              <a:rPr lang="sv-SE" sz="2000" dirty="0" err="1" smtClean="0"/>
              <a:t>only</a:t>
            </a:r>
            <a:r>
              <a:rPr lang="sv-SE" sz="2000" dirty="0" smtClean="0"/>
              <a:t> </a:t>
            </a:r>
          </a:p>
          <a:p>
            <a:r>
              <a:rPr lang="sv-SE" sz="2000" dirty="0" smtClean="0"/>
              <a:t>LO to be handled separate</a:t>
            </a:r>
            <a:endParaRPr lang="sv-SE" sz="2000" dirty="0"/>
          </a:p>
        </p:txBody>
      </p:sp>
      <p:sp>
        <p:nvSpPr>
          <p:cNvPr id="4" name="Footer Placeholder 3"/>
          <p:cNvSpPr>
            <a:spLocks noGrp="1"/>
          </p:cNvSpPr>
          <p:nvPr>
            <p:ph type="ftr" sz="quarter" idx="10"/>
          </p:nvPr>
        </p:nvSpPr>
        <p:spPr/>
        <p:txBody>
          <a:bodyPr/>
          <a:lstStyle/>
          <a:p>
            <a:r>
              <a:rPr lang="en-GB" smtClean="0"/>
              <a:t>© Alfa Laval</a:t>
            </a:r>
            <a:endParaRPr lang="en-GB"/>
          </a:p>
        </p:txBody>
      </p:sp>
      <p:sp>
        <p:nvSpPr>
          <p:cNvPr id="5" name="Slide Number Placeholder 4"/>
          <p:cNvSpPr>
            <a:spLocks noGrp="1"/>
          </p:cNvSpPr>
          <p:nvPr>
            <p:ph type="sldNum" sz="quarter" idx="11"/>
          </p:nvPr>
        </p:nvSpPr>
        <p:spPr/>
        <p:txBody>
          <a:bodyPr/>
          <a:lstStyle/>
          <a:p>
            <a:r>
              <a:rPr lang="en-GB" smtClean="0"/>
              <a:t>Slide </a:t>
            </a:r>
            <a:fld id="{56186917-02C7-4C84-A6DB-E06070F020F2}" type="slidenum">
              <a:rPr lang="en-GB" smtClean="0"/>
              <a:pPr/>
              <a:t>67</a:t>
            </a:fld>
            <a:endParaRPr lang="en-GB"/>
          </a:p>
        </p:txBody>
      </p:sp>
      <p:sp>
        <p:nvSpPr>
          <p:cNvPr id="6" name="Rectangle 5"/>
          <p:cNvSpPr/>
          <p:nvPr/>
        </p:nvSpPr>
        <p:spPr>
          <a:xfrm>
            <a:off x="685800" y="3091408"/>
            <a:ext cx="5105400" cy="2246769"/>
          </a:xfrm>
          <a:prstGeom prst="rect">
            <a:avLst/>
          </a:prstGeom>
        </p:spPr>
        <p:txBody>
          <a:bodyPr wrap="square">
            <a:spAutoFit/>
          </a:bodyPr>
          <a:lstStyle/>
          <a:p>
            <a:pPr marL="285750" indent="-285750">
              <a:buFont typeface="Arial" panose="020B0604020202020204" pitchFamily="34" charset="0"/>
              <a:buChar char="•"/>
            </a:pPr>
            <a:r>
              <a:rPr lang="sv-SE" sz="2000" dirty="0" smtClean="0"/>
              <a:t>Tank Set-up Waste </a:t>
            </a:r>
            <a:r>
              <a:rPr lang="sv-SE" sz="2000" dirty="0"/>
              <a:t>fuel oil tank  &gt; 8 </a:t>
            </a:r>
            <a:r>
              <a:rPr lang="sv-SE" sz="2000" dirty="0" smtClean="0"/>
              <a:t>m3, low  </a:t>
            </a:r>
            <a:r>
              <a:rPr lang="sv-SE" sz="2000" dirty="0"/>
              <a:t>level </a:t>
            </a:r>
            <a:r>
              <a:rPr lang="sv-SE" sz="2000" dirty="0" smtClean="0"/>
              <a:t>switch, heat </a:t>
            </a:r>
            <a:r>
              <a:rPr lang="sv-SE" sz="2000" dirty="0"/>
              <a:t>tracing, suction point min 300 mm from bottom</a:t>
            </a:r>
          </a:p>
          <a:p>
            <a:pPr marL="285750" indent="-285750">
              <a:buFont typeface="Arial" panose="020B0604020202020204" pitchFamily="34" charset="0"/>
              <a:buChar char="•"/>
            </a:pPr>
            <a:r>
              <a:rPr lang="sv-SE" sz="2000" dirty="0"/>
              <a:t>Recovered fuel oil tank &gt;2-4 m3 H, L level </a:t>
            </a:r>
            <a:r>
              <a:rPr lang="sv-SE" sz="2000" dirty="0" smtClean="0"/>
              <a:t>switch, heat </a:t>
            </a:r>
            <a:r>
              <a:rPr lang="sv-SE" sz="2000" dirty="0"/>
              <a:t>tracing, ( insulated)</a:t>
            </a:r>
          </a:p>
          <a:p>
            <a:pPr marL="285750" indent="-285750">
              <a:buFont typeface="Arial" panose="020B0604020202020204" pitchFamily="34" charset="0"/>
              <a:buChar char="•"/>
            </a:pPr>
            <a:r>
              <a:rPr lang="sv-SE" sz="2000" dirty="0" smtClean="0"/>
              <a:t>Heat </a:t>
            </a:r>
            <a:r>
              <a:rPr lang="sv-SE" sz="2000" dirty="0"/>
              <a:t>tracing on oil pipes</a:t>
            </a:r>
            <a:br>
              <a:rPr lang="sv-SE" sz="2000" dirty="0"/>
            </a:br>
            <a:r>
              <a:rPr lang="sv-SE" sz="2000" dirty="0"/>
              <a:t>Clean tanks before startup</a:t>
            </a:r>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1713" y="1317406"/>
            <a:ext cx="2771775" cy="473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39688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heel(1)">
                                      <p:cBhvr>
                                        <p:cTn id="21" dur="20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smtClean="0"/>
              <a:t>© Alfa Laval</a:t>
            </a:r>
            <a:endParaRPr lang="en-US"/>
          </a:p>
        </p:txBody>
      </p:sp>
      <p:sp>
        <p:nvSpPr>
          <p:cNvPr id="5" name="Slide Number Placeholder 4"/>
          <p:cNvSpPr>
            <a:spLocks noGrp="1"/>
          </p:cNvSpPr>
          <p:nvPr>
            <p:ph type="sldNum" sz="quarter" idx="11"/>
          </p:nvPr>
        </p:nvSpPr>
        <p:spPr/>
        <p:txBody>
          <a:bodyPr/>
          <a:lstStyle/>
          <a:p>
            <a:pPr>
              <a:defRPr/>
            </a:pPr>
            <a:r>
              <a:rPr lang="en-US" smtClean="0"/>
              <a:t>Slide </a:t>
            </a:r>
            <a:fld id="{17C730B0-BB61-4AD6-8CB0-FAD9E98BFEA6}" type="slidenum">
              <a:rPr lang="en-US" smtClean="0"/>
              <a:pPr>
                <a:defRPr/>
              </a:pPr>
              <a:t>68</a:t>
            </a:fld>
            <a:endParaRPr lang="en-US"/>
          </a:p>
        </p:txBody>
      </p:sp>
      <p:sp>
        <p:nvSpPr>
          <p:cNvPr id="6" name="Content Placeholder 2"/>
          <p:cNvSpPr>
            <a:spLocks noGrp="1"/>
          </p:cNvSpPr>
          <p:nvPr>
            <p:ph idx="1"/>
          </p:nvPr>
        </p:nvSpPr>
        <p:spPr>
          <a:xfrm>
            <a:off x="927100" y="933450"/>
            <a:ext cx="7354888" cy="4743450"/>
          </a:xfrm>
        </p:spPr>
        <p:txBody>
          <a:bodyPr>
            <a:normAutofit lnSpcReduction="10000"/>
          </a:bodyPr>
          <a:lstStyle/>
          <a:p>
            <a:pPr marL="0" indent="0">
              <a:buNone/>
            </a:pPr>
            <a:r>
              <a:rPr lang="sv-SE" b="1" dirty="0" smtClean="0"/>
              <a:t>Pump installation :</a:t>
            </a:r>
          </a:p>
          <a:p>
            <a:r>
              <a:rPr lang="sv-SE" sz="1800" dirty="0" smtClean="0"/>
              <a:t>As close to tanks as possible</a:t>
            </a:r>
          </a:p>
          <a:p>
            <a:r>
              <a:rPr lang="sv-SE" sz="1800" dirty="0" err="1" smtClean="0"/>
              <a:t>Lifetime</a:t>
            </a:r>
            <a:r>
              <a:rPr lang="sv-SE" sz="1800" dirty="0" smtClean="0"/>
              <a:t> </a:t>
            </a:r>
            <a:r>
              <a:rPr lang="sv-SE" sz="1800" dirty="0" err="1" smtClean="0"/>
              <a:t>reduced</a:t>
            </a:r>
            <a:r>
              <a:rPr lang="sv-SE" sz="1800" dirty="0" smtClean="0"/>
              <a:t> by </a:t>
            </a:r>
            <a:r>
              <a:rPr lang="sv-SE" sz="1800" dirty="0" err="1" smtClean="0"/>
              <a:t>increasing</a:t>
            </a:r>
            <a:r>
              <a:rPr lang="sv-SE" sz="1800" dirty="0" smtClean="0"/>
              <a:t> </a:t>
            </a:r>
            <a:r>
              <a:rPr lang="sv-SE" sz="1800" dirty="0" err="1" smtClean="0"/>
              <a:t>suction</a:t>
            </a:r>
            <a:r>
              <a:rPr lang="sv-SE" sz="1800" dirty="0" smtClean="0"/>
              <a:t> </a:t>
            </a:r>
            <a:r>
              <a:rPr lang="sv-SE" sz="1800" dirty="0" err="1" smtClean="0"/>
              <a:t>height</a:t>
            </a:r>
            <a:endParaRPr lang="sv-SE" sz="1800" dirty="0" smtClean="0"/>
          </a:p>
          <a:p>
            <a:r>
              <a:rPr lang="sv-SE" sz="1800" dirty="0" smtClean="0"/>
              <a:t>10 meters </a:t>
            </a:r>
            <a:r>
              <a:rPr lang="sv-SE" sz="1800" dirty="0" err="1" smtClean="0"/>
              <a:t>suction</a:t>
            </a:r>
            <a:r>
              <a:rPr lang="sv-SE" sz="1800" dirty="0" smtClean="0"/>
              <a:t> </a:t>
            </a:r>
            <a:r>
              <a:rPr lang="sv-SE" sz="1800" dirty="0" err="1" smtClean="0"/>
              <a:t>lenght</a:t>
            </a:r>
            <a:r>
              <a:rPr lang="sv-SE" sz="1800" dirty="0" smtClean="0"/>
              <a:t> and 40kPa </a:t>
            </a:r>
            <a:r>
              <a:rPr lang="sv-SE" sz="1800" dirty="0" err="1" smtClean="0"/>
              <a:t>suction</a:t>
            </a:r>
            <a:r>
              <a:rPr lang="sv-SE" sz="1800" dirty="0" smtClean="0"/>
              <a:t> </a:t>
            </a:r>
            <a:r>
              <a:rPr lang="sv-SE" sz="1800" dirty="0" err="1" smtClean="0"/>
              <a:t>height</a:t>
            </a:r>
            <a:r>
              <a:rPr lang="sv-SE" sz="1800" dirty="0" smtClean="0"/>
              <a:t> max. ( as </a:t>
            </a:r>
            <a:r>
              <a:rPr lang="sv-SE" sz="1800" dirty="0" err="1" smtClean="0"/>
              <a:t>low</a:t>
            </a:r>
            <a:r>
              <a:rPr lang="sv-SE" sz="1800" dirty="0" smtClean="0"/>
              <a:t> as </a:t>
            </a:r>
            <a:r>
              <a:rPr lang="sv-SE" sz="1800" dirty="0" err="1" smtClean="0"/>
              <a:t>possible</a:t>
            </a:r>
            <a:r>
              <a:rPr lang="sv-SE" sz="1800" dirty="0" smtClean="0"/>
              <a:t>)</a:t>
            </a:r>
          </a:p>
          <a:p>
            <a:r>
              <a:rPr lang="sv-SE" sz="1800" dirty="0" err="1" smtClean="0"/>
              <a:t>Shutoff</a:t>
            </a:r>
            <a:r>
              <a:rPr lang="sv-SE" sz="1800" dirty="0" smtClean="0"/>
              <a:t> </a:t>
            </a:r>
            <a:r>
              <a:rPr lang="sv-SE" sz="1800" dirty="0" err="1" smtClean="0"/>
              <a:t>valve</a:t>
            </a:r>
            <a:r>
              <a:rPr lang="sv-SE" sz="1800" dirty="0" smtClean="0"/>
              <a:t> </a:t>
            </a:r>
            <a:r>
              <a:rPr lang="sv-SE" sz="1800" dirty="0" err="1" smtClean="0"/>
              <a:t>before</a:t>
            </a:r>
            <a:r>
              <a:rPr lang="sv-SE" sz="1800" dirty="0" smtClean="0"/>
              <a:t> pump </a:t>
            </a:r>
            <a:r>
              <a:rPr lang="sv-SE" sz="1800" dirty="0" err="1" smtClean="0"/>
              <a:t>if</a:t>
            </a:r>
            <a:r>
              <a:rPr lang="sv-SE" sz="1800" dirty="0" smtClean="0"/>
              <a:t> </a:t>
            </a:r>
            <a:r>
              <a:rPr lang="sv-SE" sz="1800" dirty="0" err="1" smtClean="0"/>
              <a:t>installed</a:t>
            </a:r>
            <a:r>
              <a:rPr lang="sv-SE" sz="1800" dirty="0" smtClean="0"/>
              <a:t> </a:t>
            </a:r>
            <a:r>
              <a:rPr lang="sv-SE" sz="1800" dirty="0" err="1" smtClean="0"/>
              <a:t>below</a:t>
            </a:r>
            <a:r>
              <a:rPr lang="sv-SE" sz="1800" dirty="0" smtClean="0"/>
              <a:t> tank</a:t>
            </a:r>
          </a:p>
          <a:p>
            <a:r>
              <a:rPr lang="sv-SE" sz="1800" dirty="0" smtClean="0"/>
              <a:t>A non </a:t>
            </a:r>
            <a:r>
              <a:rPr lang="sv-SE" sz="1800" dirty="0" err="1" smtClean="0"/>
              <a:t>return</a:t>
            </a:r>
            <a:r>
              <a:rPr lang="sv-SE" sz="1800" dirty="0" smtClean="0"/>
              <a:t> </a:t>
            </a:r>
            <a:r>
              <a:rPr lang="sv-SE" sz="1800" dirty="0" err="1" smtClean="0"/>
              <a:t>valve</a:t>
            </a:r>
            <a:r>
              <a:rPr lang="sv-SE" sz="1800" dirty="0" smtClean="0"/>
              <a:t> </a:t>
            </a:r>
            <a:r>
              <a:rPr lang="sv-SE" sz="1800" dirty="0" err="1" smtClean="0"/>
              <a:t>if</a:t>
            </a:r>
            <a:r>
              <a:rPr lang="sv-SE" sz="1800" dirty="0" smtClean="0"/>
              <a:t> pump is </a:t>
            </a:r>
            <a:r>
              <a:rPr lang="sv-SE" sz="1800" dirty="0" err="1" smtClean="0"/>
              <a:t>installed</a:t>
            </a:r>
            <a:r>
              <a:rPr lang="sv-SE" sz="1800" dirty="0" smtClean="0"/>
              <a:t> </a:t>
            </a:r>
            <a:r>
              <a:rPr lang="sv-SE" sz="1800" dirty="0" err="1" smtClean="0"/>
              <a:t>above</a:t>
            </a:r>
            <a:r>
              <a:rPr lang="sv-SE" sz="1800" dirty="0" smtClean="0"/>
              <a:t> tank</a:t>
            </a:r>
          </a:p>
          <a:p>
            <a:r>
              <a:rPr lang="sv-SE" sz="1800" dirty="0" smtClean="0"/>
              <a:t>2 Pumps ?</a:t>
            </a:r>
          </a:p>
          <a:p>
            <a:pPr marL="0" indent="0">
              <a:buNone/>
            </a:pPr>
            <a:endParaRPr lang="sv-SE" sz="1800" dirty="0" smtClean="0"/>
          </a:p>
          <a:p>
            <a:pPr marL="0" indent="0">
              <a:buNone/>
            </a:pPr>
            <a:r>
              <a:rPr lang="sv-SE" b="1" dirty="0" smtClean="0"/>
              <a:t>Heater Module :</a:t>
            </a:r>
          </a:p>
          <a:p>
            <a:r>
              <a:rPr lang="sv-SE" sz="1800" dirty="0"/>
              <a:t>Close to separator</a:t>
            </a:r>
          </a:p>
          <a:p>
            <a:r>
              <a:rPr lang="sv-SE" sz="1800" dirty="0"/>
              <a:t>Access to service (strainer)</a:t>
            </a:r>
          </a:p>
        </p:txBody>
      </p:sp>
    </p:spTree>
    <p:extLst>
      <p:ext uri="{BB962C8B-B14F-4D97-AF65-F5344CB8AC3E}">
        <p14:creationId xmlns:p14="http://schemas.microsoft.com/office/powerpoint/2010/main" val="84152783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1000"/>
                                        <p:tgtEl>
                                          <p:spTgt spid="6">
                                            <p:txEl>
                                              <p:pRg st="1" end="1"/>
                                            </p:txEl>
                                          </p:spTgt>
                                        </p:tgtEl>
                                      </p:cBhvr>
                                    </p:animEffect>
                                    <p:anim calcmode="lin" valueType="num">
                                      <p:cBhvr>
                                        <p:cTn id="13"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1000"/>
                                        <p:tgtEl>
                                          <p:spTgt spid="6">
                                            <p:txEl>
                                              <p:pRg st="2" end="2"/>
                                            </p:txEl>
                                          </p:spTgt>
                                        </p:tgtEl>
                                      </p:cBhvr>
                                    </p:animEffect>
                                    <p:anim calcmode="lin" valueType="num">
                                      <p:cBhvr>
                                        <p:cTn id="18"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6">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1000"/>
                                        <p:tgtEl>
                                          <p:spTgt spid="6">
                                            <p:txEl>
                                              <p:pRg st="3" end="3"/>
                                            </p:txEl>
                                          </p:spTgt>
                                        </p:tgtEl>
                                      </p:cBhvr>
                                    </p:animEffect>
                                    <p:anim calcmode="lin" valueType="num">
                                      <p:cBhvr>
                                        <p:cTn id="23"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6">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1000"/>
                                        <p:tgtEl>
                                          <p:spTgt spid="6">
                                            <p:txEl>
                                              <p:pRg st="4" end="4"/>
                                            </p:txEl>
                                          </p:spTgt>
                                        </p:tgtEl>
                                      </p:cBhvr>
                                    </p:animEffect>
                                    <p:anim calcmode="lin" valueType="num">
                                      <p:cBhvr>
                                        <p:cTn id="28"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6">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fade">
                                      <p:cBhvr>
                                        <p:cTn id="32" dur="1000"/>
                                        <p:tgtEl>
                                          <p:spTgt spid="6">
                                            <p:txEl>
                                              <p:pRg st="5" end="5"/>
                                            </p:txEl>
                                          </p:spTgt>
                                        </p:tgtEl>
                                      </p:cBhvr>
                                    </p:animEffect>
                                    <p:anim calcmode="lin" valueType="num">
                                      <p:cBhvr>
                                        <p:cTn id="33"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6">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Effect transition="in" filter="fade">
                                      <p:cBhvr>
                                        <p:cTn id="37" dur="1000"/>
                                        <p:tgtEl>
                                          <p:spTgt spid="6">
                                            <p:txEl>
                                              <p:pRg st="6" end="6"/>
                                            </p:txEl>
                                          </p:spTgt>
                                        </p:tgtEl>
                                      </p:cBhvr>
                                    </p:animEffect>
                                    <p:anim calcmode="lin" valueType="num">
                                      <p:cBhvr>
                                        <p:cTn id="38"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6">
                                            <p:txEl>
                                              <p:pRg st="8" end="8"/>
                                            </p:txEl>
                                          </p:spTgt>
                                        </p:tgtEl>
                                        <p:attrNameLst>
                                          <p:attrName>style.visibility</p:attrName>
                                        </p:attrNameLst>
                                      </p:cBhvr>
                                      <p:to>
                                        <p:strVal val="visible"/>
                                      </p:to>
                                    </p:set>
                                    <p:animEffect transition="in" filter="fade">
                                      <p:cBhvr>
                                        <p:cTn id="44" dur="1000"/>
                                        <p:tgtEl>
                                          <p:spTgt spid="6">
                                            <p:txEl>
                                              <p:pRg st="8" end="8"/>
                                            </p:txEl>
                                          </p:spTgt>
                                        </p:tgtEl>
                                      </p:cBhvr>
                                    </p:animEffect>
                                    <p:anim calcmode="lin" valueType="num">
                                      <p:cBhvr>
                                        <p:cTn id="45" dur="1000" fill="hold"/>
                                        <p:tgtEl>
                                          <p:spTgt spid="6">
                                            <p:txEl>
                                              <p:pRg st="8" end="8"/>
                                            </p:txEl>
                                          </p:spTgt>
                                        </p:tgtEl>
                                        <p:attrNameLst>
                                          <p:attrName>ppt_x</p:attrName>
                                        </p:attrNameLst>
                                      </p:cBhvr>
                                      <p:tavLst>
                                        <p:tav tm="0">
                                          <p:val>
                                            <p:strVal val="#ppt_x"/>
                                          </p:val>
                                        </p:tav>
                                        <p:tav tm="100000">
                                          <p:val>
                                            <p:strVal val="#ppt_x"/>
                                          </p:val>
                                        </p:tav>
                                      </p:tavLst>
                                    </p:anim>
                                    <p:anim calcmode="lin" valueType="num">
                                      <p:cBhvr>
                                        <p:cTn id="46" dur="1000" fill="hold"/>
                                        <p:tgtEl>
                                          <p:spTgt spid="6">
                                            <p:txEl>
                                              <p:pRg st="8" end="8"/>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6">
                                            <p:txEl>
                                              <p:pRg st="9" end="9"/>
                                            </p:txEl>
                                          </p:spTgt>
                                        </p:tgtEl>
                                        <p:attrNameLst>
                                          <p:attrName>style.visibility</p:attrName>
                                        </p:attrNameLst>
                                      </p:cBhvr>
                                      <p:to>
                                        <p:strVal val="visible"/>
                                      </p:to>
                                    </p:set>
                                    <p:animEffect transition="in" filter="fade">
                                      <p:cBhvr>
                                        <p:cTn id="49" dur="1000"/>
                                        <p:tgtEl>
                                          <p:spTgt spid="6">
                                            <p:txEl>
                                              <p:pRg st="9" end="9"/>
                                            </p:txEl>
                                          </p:spTgt>
                                        </p:tgtEl>
                                      </p:cBhvr>
                                    </p:animEffect>
                                    <p:anim calcmode="lin" valueType="num">
                                      <p:cBhvr>
                                        <p:cTn id="50" dur="1000" fill="hold"/>
                                        <p:tgtEl>
                                          <p:spTgt spid="6">
                                            <p:txEl>
                                              <p:pRg st="9" end="9"/>
                                            </p:txEl>
                                          </p:spTgt>
                                        </p:tgtEl>
                                        <p:attrNameLst>
                                          <p:attrName>ppt_x</p:attrName>
                                        </p:attrNameLst>
                                      </p:cBhvr>
                                      <p:tavLst>
                                        <p:tav tm="0">
                                          <p:val>
                                            <p:strVal val="#ppt_x"/>
                                          </p:val>
                                        </p:tav>
                                        <p:tav tm="100000">
                                          <p:val>
                                            <p:strVal val="#ppt_x"/>
                                          </p:val>
                                        </p:tav>
                                      </p:tavLst>
                                    </p:anim>
                                    <p:anim calcmode="lin" valueType="num">
                                      <p:cBhvr>
                                        <p:cTn id="51" dur="1000" fill="hold"/>
                                        <p:tgtEl>
                                          <p:spTgt spid="6">
                                            <p:txEl>
                                              <p:pRg st="9" end="9"/>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6">
                                            <p:txEl>
                                              <p:pRg st="10" end="10"/>
                                            </p:txEl>
                                          </p:spTgt>
                                        </p:tgtEl>
                                        <p:attrNameLst>
                                          <p:attrName>style.visibility</p:attrName>
                                        </p:attrNameLst>
                                      </p:cBhvr>
                                      <p:to>
                                        <p:strVal val="visible"/>
                                      </p:to>
                                    </p:set>
                                    <p:animEffect transition="in" filter="fade">
                                      <p:cBhvr>
                                        <p:cTn id="54" dur="1000"/>
                                        <p:tgtEl>
                                          <p:spTgt spid="6">
                                            <p:txEl>
                                              <p:pRg st="10" end="10"/>
                                            </p:txEl>
                                          </p:spTgt>
                                        </p:tgtEl>
                                      </p:cBhvr>
                                    </p:animEffect>
                                    <p:anim calcmode="lin" valueType="num">
                                      <p:cBhvr>
                                        <p:cTn id="55" dur="1000" fill="hold"/>
                                        <p:tgtEl>
                                          <p:spTgt spid="6">
                                            <p:txEl>
                                              <p:pRg st="10" end="10"/>
                                            </p:txEl>
                                          </p:spTgt>
                                        </p:tgtEl>
                                        <p:attrNameLst>
                                          <p:attrName>ppt_x</p:attrName>
                                        </p:attrNameLst>
                                      </p:cBhvr>
                                      <p:tavLst>
                                        <p:tav tm="0">
                                          <p:val>
                                            <p:strVal val="#ppt_x"/>
                                          </p:val>
                                        </p:tav>
                                        <p:tav tm="100000">
                                          <p:val>
                                            <p:strVal val="#ppt_x"/>
                                          </p:val>
                                        </p:tav>
                                      </p:tavLst>
                                    </p:anim>
                                    <p:anim calcmode="lin" valueType="num">
                                      <p:cBhvr>
                                        <p:cTn id="56" dur="1000" fill="hold"/>
                                        <p:tgtEl>
                                          <p:spTgt spid="6">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GB" dirty="0" smtClean="0"/>
              <a:t>© Alfa Laval</a:t>
            </a:r>
            <a:endParaRPr lang="en-GB" dirty="0"/>
          </a:p>
        </p:txBody>
      </p:sp>
      <p:sp>
        <p:nvSpPr>
          <p:cNvPr id="5" name="Slide Number Placeholder 4"/>
          <p:cNvSpPr>
            <a:spLocks noGrp="1"/>
          </p:cNvSpPr>
          <p:nvPr>
            <p:ph type="sldNum" sz="quarter" idx="11"/>
          </p:nvPr>
        </p:nvSpPr>
        <p:spPr/>
        <p:txBody>
          <a:bodyPr/>
          <a:lstStyle/>
          <a:p>
            <a:r>
              <a:rPr lang="en-GB" dirty="0" smtClean="0"/>
              <a:t>Slide </a:t>
            </a:r>
            <a:fld id="{56186917-02C7-4C84-A6DB-E06070F020F2}" type="slidenum">
              <a:rPr lang="en-GB" smtClean="0"/>
              <a:pPr/>
              <a:t>69</a:t>
            </a:fld>
            <a:endParaRPr lang="en-GB" dirty="0"/>
          </a:p>
        </p:txBody>
      </p:sp>
      <p:sp>
        <p:nvSpPr>
          <p:cNvPr id="6" name="Rectangle 5"/>
          <p:cNvSpPr/>
          <p:nvPr/>
        </p:nvSpPr>
        <p:spPr>
          <a:xfrm>
            <a:off x="609600" y="838200"/>
            <a:ext cx="8305800" cy="4832092"/>
          </a:xfrm>
          <a:prstGeom prst="rect">
            <a:avLst/>
          </a:prstGeom>
        </p:spPr>
        <p:txBody>
          <a:bodyPr wrap="square">
            <a:spAutoFit/>
          </a:bodyPr>
          <a:lstStyle/>
          <a:p>
            <a:r>
              <a:rPr lang="en-US" sz="2400" b="1" dirty="0" smtClean="0"/>
              <a:t>What do we want from a fuel oil sludge treatment system? </a:t>
            </a:r>
          </a:p>
          <a:p>
            <a:endParaRPr lang="en-US" sz="2000" dirty="0" smtClean="0"/>
          </a:p>
          <a:p>
            <a:pPr marL="342900" indent="-342900">
              <a:buFont typeface="Arial" pitchFamily="34" charset="0"/>
              <a:buChar char="•"/>
            </a:pPr>
            <a:r>
              <a:rPr lang="en-US" sz="2000" dirty="0" smtClean="0"/>
              <a:t>Recovered fuel oil</a:t>
            </a:r>
          </a:p>
          <a:p>
            <a:pPr marL="342900" indent="-342900">
              <a:buFont typeface="Arial" pitchFamily="34" charset="0"/>
              <a:buChar char="•"/>
            </a:pPr>
            <a:r>
              <a:rPr lang="en-US" sz="2000" dirty="0" smtClean="0"/>
              <a:t>Water to bilge water treatment system</a:t>
            </a:r>
          </a:p>
          <a:p>
            <a:pPr marL="342900" indent="-342900">
              <a:buFont typeface="Arial" pitchFamily="34" charset="0"/>
              <a:buChar char="•"/>
            </a:pPr>
            <a:r>
              <a:rPr lang="en-US" sz="2000" dirty="0" smtClean="0"/>
              <a:t>Super concentrated sludge for disposal </a:t>
            </a:r>
          </a:p>
          <a:p>
            <a:endParaRPr lang="en-US" sz="2000" dirty="0"/>
          </a:p>
          <a:p>
            <a:endParaRPr lang="en-US" sz="2000" dirty="0" smtClean="0"/>
          </a:p>
          <a:p>
            <a:endParaRPr lang="en-US" sz="2000" dirty="0" smtClean="0"/>
          </a:p>
          <a:p>
            <a:endParaRPr lang="en-US" sz="2000" dirty="0"/>
          </a:p>
          <a:p>
            <a:endParaRPr lang="en-US" sz="2000" dirty="0" smtClean="0"/>
          </a:p>
          <a:p>
            <a:endParaRPr lang="en-US" sz="2000" dirty="0"/>
          </a:p>
          <a:p>
            <a:endParaRPr lang="en-US" sz="2000" dirty="0" smtClean="0"/>
          </a:p>
          <a:p>
            <a:endParaRPr lang="en-US" sz="2000" dirty="0" smtClean="0"/>
          </a:p>
          <a:p>
            <a:endParaRPr lang="en-US" sz="2000" dirty="0" smtClean="0"/>
          </a:p>
        </p:txBody>
      </p:sp>
      <p:grpSp>
        <p:nvGrpSpPr>
          <p:cNvPr id="2" name="Grupp 3"/>
          <p:cNvGrpSpPr>
            <a:grpSpLocks/>
          </p:cNvGrpSpPr>
          <p:nvPr/>
        </p:nvGrpSpPr>
        <p:grpSpPr bwMode="auto">
          <a:xfrm>
            <a:off x="1117600" y="3479800"/>
            <a:ext cx="6664489" cy="1602724"/>
            <a:chOff x="7365" y="0"/>
            <a:chExt cx="73276" cy="23437"/>
          </a:xfrm>
        </p:grpSpPr>
        <p:sp>
          <p:nvSpPr>
            <p:cNvPr id="10" name="Freeform 9"/>
            <p:cNvSpPr>
              <a:spLocks/>
            </p:cNvSpPr>
            <p:nvPr/>
          </p:nvSpPr>
          <p:spPr bwMode="auto">
            <a:xfrm>
              <a:off x="13605" y="0"/>
              <a:ext cx="270" cy="254"/>
            </a:xfrm>
            <a:custGeom>
              <a:avLst/>
              <a:gdLst>
                <a:gd name="T0" fmla="*/ 0 w 19"/>
                <a:gd name="T1" fmla="*/ 25400 h 18"/>
                <a:gd name="T2" fmla="*/ 26987 w 19"/>
                <a:gd name="T3" fmla="*/ 0 h 18"/>
                <a:gd name="T4" fmla="*/ 0 w 19"/>
                <a:gd name="T5" fmla="*/ 0 h 18"/>
                <a:gd name="T6" fmla="*/ 0 w 19"/>
                <a:gd name="T7" fmla="*/ 25400 h 18"/>
                <a:gd name="T8" fmla="*/ 0 60000 65536"/>
                <a:gd name="T9" fmla="*/ 0 60000 65536"/>
                <a:gd name="T10" fmla="*/ 0 60000 65536"/>
                <a:gd name="T11" fmla="*/ 0 60000 65536"/>
                <a:gd name="T12" fmla="*/ 0 w 19"/>
                <a:gd name="T13" fmla="*/ 0 h 18"/>
                <a:gd name="T14" fmla="*/ 19 w 19"/>
                <a:gd name="T15" fmla="*/ 18 h 18"/>
              </a:gdLst>
              <a:ahLst/>
              <a:cxnLst>
                <a:cxn ang="T8">
                  <a:pos x="T0" y="T1"/>
                </a:cxn>
                <a:cxn ang="T9">
                  <a:pos x="T2" y="T3"/>
                </a:cxn>
                <a:cxn ang="T10">
                  <a:pos x="T4" y="T5"/>
                </a:cxn>
                <a:cxn ang="T11">
                  <a:pos x="T6" y="T7"/>
                </a:cxn>
              </a:cxnLst>
              <a:rect l="T12" t="T13" r="T14" b="T15"/>
              <a:pathLst>
                <a:path w="19" h="18">
                  <a:moveTo>
                    <a:pt x="0" y="18"/>
                  </a:moveTo>
                  <a:lnTo>
                    <a:pt x="19" y="0"/>
                  </a:lnTo>
                  <a:lnTo>
                    <a:pt x="0" y="0"/>
                  </a:lnTo>
                  <a:lnTo>
                    <a:pt x="0" y="18"/>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pPr>
                <a:spcAft>
                  <a:spcPts val="0"/>
                </a:spcAft>
              </a:pPr>
              <a:r>
                <a:rPr lang="en-GB" sz="1100" dirty="0">
                  <a:effectLst/>
                  <a:latin typeface="Arial"/>
                  <a:ea typeface="Times New Roman"/>
                  <a:cs typeface="Times New Roman"/>
                </a:rPr>
                <a:t> </a:t>
              </a:r>
              <a:endParaRPr lang="sv-SE" sz="1100">
                <a:effectLst/>
                <a:latin typeface="Arial"/>
                <a:ea typeface="Batang"/>
                <a:cs typeface="Times New Roman"/>
              </a:endParaRPr>
            </a:p>
          </p:txBody>
        </p:sp>
        <p:sp>
          <p:nvSpPr>
            <p:cNvPr id="11" name="Freeform 10"/>
            <p:cNvSpPr>
              <a:spLocks/>
            </p:cNvSpPr>
            <p:nvPr/>
          </p:nvSpPr>
          <p:spPr bwMode="auto">
            <a:xfrm>
              <a:off x="13605" y="0"/>
              <a:ext cx="524" cy="508"/>
            </a:xfrm>
            <a:custGeom>
              <a:avLst/>
              <a:gdLst>
                <a:gd name="T0" fmla="*/ 0 w 37"/>
                <a:gd name="T1" fmla="*/ 25400 h 36"/>
                <a:gd name="T2" fmla="*/ 26901 w 37"/>
                <a:gd name="T3" fmla="*/ 0 h 36"/>
                <a:gd name="T4" fmla="*/ 52387 w 37"/>
                <a:gd name="T5" fmla="*/ 25400 h 36"/>
                <a:gd name="T6" fmla="*/ 26901 w 37"/>
                <a:gd name="T7" fmla="*/ 50800 h 36"/>
                <a:gd name="T8" fmla="*/ 0 w 37"/>
                <a:gd name="T9" fmla="*/ 25400 h 36"/>
                <a:gd name="T10" fmla="*/ 0 60000 65536"/>
                <a:gd name="T11" fmla="*/ 0 60000 65536"/>
                <a:gd name="T12" fmla="*/ 0 60000 65536"/>
                <a:gd name="T13" fmla="*/ 0 60000 65536"/>
                <a:gd name="T14" fmla="*/ 0 60000 65536"/>
                <a:gd name="T15" fmla="*/ 0 w 37"/>
                <a:gd name="T16" fmla="*/ 0 h 36"/>
                <a:gd name="T17" fmla="*/ 37 w 37"/>
                <a:gd name="T18" fmla="*/ 36 h 36"/>
              </a:gdLst>
              <a:ahLst/>
              <a:cxnLst>
                <a:cxn ang="T10">
                  <a:pos x="T0" y="T1"/>
                </a:cxn>
                <a:cxn ang="T11">
                  <a:pos x="T2" y="T3"/>
                </a:cxn>
                <a:cxn ang="T12">
                  <a:pos x="T4" y="T5"/>
                </a:cxn>
                <a:cxn ang="T13">
                  <a:pos x="T6" y="T7"/>
                </a:cxn>
                <a:cxn ang="T14">
                  <a:pos x="T8" y="T9"/>
                </a:cxn>
              </a:cxnLst>
              <a:rect l="T15" t="T16" r="T17" b="T18"/>
              <a:pathLst>
                <a:path w="37" h="36">
                  <a:moveTo>
                    <a:pt x="0" y="18"/>
                  </a:moveTo>
                  <a:lnTo>
                    <a:pt x="19" y="0"/>
                  </a:lnTo>
                  <a:lnTo>
                    <a:pt x="37" y="18"/>
                  </a:lnTo>
                  <a:lnTo>
                    <a:pt x="19" y="36"/>
                  </a:lnTo>
                  <a:lnTo>
                    <a:pt x="0" y="18"/>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pPr>
                <a:spcAft>
                  <a:spcPts val="0"/>
                </a:spcAft>
              </a:pPr>
              <a:r>
                <a:rPr lang="en-GB" sz="1100" dirty="0">
                  <a:effectLst/>
                  <a:latin typeface="Arial"/>
                  <a:ea typeface="Times New Roman"/>
                  <a:cs typeface="Times New Roman"/>
                </a:rPr>
                <a:t> </a:t>
              </a:r>
              <a:endParaRPr lang="sv-SE" sz="1100">
                <a:effectLst/>
                <a:latin typeface="Arial"/>
                <a:ea typeface="Batang"/>
                <a:cs typeface="Times New Roman"/>
              </a:endParaRPr>
            </a:p>
          </p:txBody>
        </p:sp>
        <p:sp>
          <p:nvSpPr>
            <p:cNvPr id="12" name="Rectangle 11"/>
            <p:cNvSpPr>
              <a:spLocks noChangeArrowheads="1"/>
            </p:cNvSpPr>
            <p:nvPr/>
          </p:nvSpPr>
          <p:spPr bwMode="auto">
            <a:xfrm>
              <a:off x="7365" y="2545"/>
              <a:ext cx="10440" cy="20294"/>
            </a:xfrm>
            <a:prstGeom prst="rect">
              <a:avLst/>
            </a:prstGeom>
            <a:solidFill>
              <a:srgbClr val="EEECE1">
                <a:lumMod val="50000"/>
                <a:lumOff val="0"/>
              </a:srgbClr>
            </a:solidFill>
            <a:ln w="19050">
              <a:solidFill>
                <a:sysClr val="windowText" lastClr="000000">
                  <a:lumMod val="100000"/>
                  <a:lumOff val="0"/>
                </a:sysClr>
              </a:solidFill>
              <a:miter lim="800000"/>
              <a:headEnd/>
              <a:tailEnd/>
            </a:ln>
          </p:spPr>
          <p:txBody>
            <a:bodyPr rot="0" vert="horz" wrap="square" lIns="91440" tIns="45720" rIns="91440" bIns="45720" anchor="t" anchorCtr="0" upright="1">
              <a:noAutofit/>
            </a:bodyPr>
            <a:lstStyle/>
            <a:p>
              <a:pPr>
                <a:spcAft>
                  <a:spcPts val="0"/>
                </a:spcAft>
              </a:pPr>
              <a:endParaRPr lang="sv-SE" sz="1100" dirty="0">
                <a:effectLst/>
                <a:latin typeface="Arial"/>
                <a:ea typeface="Batang"/>
                <a:cs typeface="Times New Roman"/>
              </a:endParaRPr>
            </a:p>
          </p:txBody>
        </p:sp>
        <p:pic>
          <p:nvPicPr>
            <p:cNvPr id="13" name="PureDry_separator.wmv">
              <a:hlinkClick r:id=""/>
            </p:cNvPr>
            <p:cNvPicPr>
              <a:picLocks noRot="1" noChangeAspect="1"/>
            </p:cNvPicPr>
            <p:nvPr/>
          </p:nvPicPr>
          <p:blipFill>
            <a:blip r:embed="rId3" cstate="print">
              <a:extLst>
                <a:ext uri="{28A0092B-C50C-407E-A947-70E740481C1C}">
                  <a14:useLocalDpi xmlns:a14="http://schemas.microsoft.com/office/drawing/2010/main" val="0"/>
                </a:ext>
              </a:extLst>
            </a:blip>
            <a:srcRect l="32671" t="6114" r="31221" b="3709"/>
            <a:stretch>
              <a:fillRect/>
            </a:stretch>
          </p:blipFill>
          <p:spPr bwMode="auto">
            <a:xfrm>
              <a:off x="25922" y="3206"/>
              <a:ext cx="14402" cy="20231"/>
            </a:xfrm>
            <a:prstGeom prst="rect">
              <a:avLst/>
            </a:prstGeom>
            <a:noFill/>
            <a:extLst>
              <a:ext uri="{909E8E84-426E-40DD-AFC4-6F175D3DCCD1}">
                <a14:hiddenFill xmlns:a14="http://schemas.microsoft.com/office/drawing/2010/main">
                  <a:solidFill>
                    <a:srgbClr val="FFFFFF"/>
                  </a:solidFill>
                </a14:hiddenFill>
              </a:ext>
            </a:extLst>
          </p:spPr>
        </p:pic>
        <p:sp>
          <p:nvSpPr>
            <p:cNvPr id="14" name="Right Arrow 13"/>
            <p:cNvSpPr>
              <a:spLocks noChangeArrowheads="1"/>
            </p:cNvSpPr>
            <p:nvPr/>
          </p:nvSpPr>
          <p:spPr bwMode="auto">
            <a:xfrm>
              <a:off x="19481" y="6948"/>
              <a:ext cx="6414" cy="9075"/>
            </a:xfrm>
            <a:prstGeom prst="rightArrow">
              <a:avLst>
                <a:gd name="adj1" fmla="val 50000"/>
                <a:gd name="adj2" fmla="val 50000"/>
              </a:avLst>
            </a:prstGeom>
            <a:solidFill>
              <a:srgbClr val="EEECE1">
                <a:lumMod val="50000"/>
                <a:lumOff val="0"/>
              </a:srgbClr>
            </a:solidFill>
            <a:ln w="9525">
              <a:solidFill>
                <a:sysClr val="windowText" lastClr="000000">
                  <a:lumMod val="100000"/>
                  <a:lumOff val="0"/>
                </a:sysClr>
              </a:solidFill>
              <a:round/>
              <a:headEnd/>
              <a:tailEnd/>
            </a:ln>
          </p:spPr>
          <p:txBody>
            <a:bodyPr rot="0" vert="horz" wrap="square" lIns="91440" tIns="45720" rIns="91440" bIns="45720" anchor="t" anchorCtr="0" upright="1">
              <a:noAutofit/>
            </a:bodyPr>
            <a:lstStyle/>
            <a:p>
              <a:pPr>
                <a:spcAft>
                  <a:spcPts val="0"/>
                </a:spcAft>
              </a:pPr>
              <a:r>
                <a:rPr lang="en-GB" sz="1100" dirty="0">
                  <a:effectLst/>
                  <a:latin typeface="Arial"/>
                  <a:ea typeface="Times New Roman"/>
                  <a:cs typeface="Times New Roman"/>
                </a:rPr>
                <a:t> </a:t>
              </a:r>
              <a:endParaRPr lang="sv-SE" sz="1100">
                <a:effectLst/>
                <a:latin typeface="Arial"/>
                <a:ea typeface="Batang"/>
                <a:cs typeface="Times New Roman"/>
              </a:endParaRPr>
            </a:p>
          </p:txBody>
        </p:sp>
        <p:sp>
          <p:nvSpPr>
            <p:cNvPr id="15" name="Right Arrow 14"/>
            <p:cNvSpPr>
              <a:spLocks noChangeArrowheads="1"/>
            </p:cNvSpPr>
            <p:nvPr/>
          </p:nvSpPr>
          <p:spPr bwMode="auto">
            <a:xfrm flipV="1">
              <a:off x="45412" y="19675"/>
              <a:ext cx="13688" cy="816"/>
            </a:xfrm>
            <a:prstGeom prst="rightArrow">
              <a:avLst>
                <a:gd name="adj1" fmla="val 50000"/>
                <a:gd name="adj2" fmla="val 50009"/>
              </a:avLst>
            </a:prstGeom>
            <a:solidFill>
              <a:srgbClr val="4F81BD">
                <a:lumMod val="100000"/>
                <a:lumOff val="0"/>
              </a:srgbClr>
            </a:solidFill>
            <a:ln w="9525">
              <a:solidFill>
                <a:sysClr val="windowText" lastClr="000000">
                  <a:lumMod val="100000"/>
                  <a:lumOff val="0"/>
                </a:sysClr>
              </a:solidFill>
              <a:round/>
              <a:headEnd/>
              <a:tailEnd/>
            </a:ln>
          </p:spPr>
          <p:txBody>
            <a:bodyPr rot="0" vert="horz" wrap="square" lIns="91440" tIns="45720" rIns="91440" bIns="45720" anchor="t" anchorCtr="0" upright="1">
              <a:noAutofit/>
            </a:bodyPr>
            <a:lstStyle/>
            <a:p>
              <a:pPr>
                <a:spcAft>
                  <a:spcPts val="0"/>
                </a:spcAft>
              </a:pPr>
              <a:r>
                <a:rPr lang="en-GB" sz="1100" dirty="0">
                  <a:effectLst/>
                  <a:latin typeface="Arial"/>
                  <a:ea typeface="Times New Roman"/>
                  <a:cs typeface="Times New Roman"/>
                </a:rPr>
                <a:t> </a:t>
              </a:r>
              <a:endParaRPr lang="sv-SE" sz="1100">
                <a:effectLst/>
                <a:latin typeface="Arial"/>
                <a:ea typeface="Batang"/>
                <a:cs typeface="Times New Roman"/>
              </a:endParaRPr>
            </a:p>
          </p:txBody>
        </p:sp>
        <p:sp>
          <p:nvSpPr>
            <p:cNvPr id="16" name="Right Arrow 15"/>
            <p:cNvSpPr>
              <a:spLocks noChangeArrowheads="1"/>
            </p:cNvSpPr>
            <p:nvPr/>
          </p:nvSpPr>
          <p:spPr bwMode="auto">
            <a:xfrm>
              <a:off x="45412" y="3254"/>
              <a:ext cx="14284" cy="2317"/>
            </a:xfrm>
            <a:prstGeom prst="rightArrow">
              <a:avLst>
                <a:gd name="adj1" fmla="val 50000"/>
                <a:gd name="adj2" fmla="val 50009"/>
              </a:avLst>
            </a:prstGeom>
            <a:solidFill>
              <a:srgbClr val="FFFF00"/>
            </a:solidFill>
            <a:ln w="9525">
              <a:solidFill>
                <a:sysClr val="windowText" lastClr="000000">
                  <a:lumMod val="100000"/>
                  <a:lumOff val="0"/>
                </a:sysClr>
              </a:solidFill>
              <a:round/>
              <a:headEnd/>
              <a:tailEnd/>
            </a:ln>
          </p:spPr>
          <p:txBody>
            <a:bodyPr rot="0" vert="horz" wrap="square" lIns="91440" tIns="45720" rIns="91440" bIns="45720" anchor="t" anchorCtr="0" upright="1">
              <a:noAutofit/>
            </a:bodyPr>
            <a:lstStyle/>
            <a:p>
              <a:pPr>
                <a:spcAft>
                  <a:spcPts val="0"/>
                </a:spcAft>
              </a:pPr>
              <a:r>
                <a:rPr lang="en-GB" sz="1100" dirty="0">
                  <a:effectLst/>
                  <a:latin typeface="Arial"/>
                  <a:ea typeface="Times New Roman"/>
                  <a:cs typeface="Times New Roman"/>
                </a:rPr>
                <a:t> </a:t>
              </a:r>
              <a:endParaRPr lang="sv-SE" sz="1100">
                <a:effectLst/>
                <a:latin typeface="Arial"/>
                <a:ea typeface="Batang"/>
                <a:cs typeface="Times New Roman"/>
              </a:endParaRPr>
            </a:p>
          </p:txBody>
        </p:sp>
        <p:sp>
          <p:nvSpPr>
            <p:cNvPr id="17" name="Right Arrow 16"/>
            <p:cNvSpPr>
              <a:spLocks noChangeArrowheads="1"/>
            </p:cNvSpPr>
            <p:nvPr/>
          </p:nvSpPr>
          <p:spPr bwMode="auto">
            <a:xfrm>
              <a:off x="45412" y="10710"/>
              <a:ext cx="14284" cy="3776"/>
            </a:xfrm>
            <a:prstGeom prst="rightArrow">
              <a:avLst>
                <a:gd name="adj1" fmla="val 50000"/>
                <a:gd name="adj2" fmla="val 50011"/>
              </a:avLst>
            </a:prstGeom>
            <a:solidFill>
              <a:srgbClr val="00B0F0"/>
            </a:solidFill>
            <a:ln w="12700">
              <a:solidFill>
                <a:sysClr val="windowText" lastClr="000000">
                  <a:lumMod val="100000"/>
                  <a:lumOff val="0"/>
                </a:sysClr>
              </a:solidFill>
              <a:round/>
              <a:headEnd/>
              <a:tailEnd/>
            </a:ln>
          </p:spPr>
          <p:txBody>
            <a:bodyPr rot="0" vert="horz" wrap="square" lIns="91440" tIns="45720" rIns="91440" bIns="45720" anchor="t" anchorCtr="0" upright="1">
              <a:noAutofit/>
            </a:bodyPr>
            <a:lstStyle/>
            <a:p>
              <a:pPr>
                <a:spcAft>
                  <a:spcPts val="0"/>
                </a:spcAft>
              </a:pPr>
              <a:r>
                <a:rPr lang="en-GB" sz="1100" dirty="0">
                  <a:effectLst/>
                  <a:latin typeface="Arial"/>
                  <a:ea typeface="Times New Roman"/>
                  <a:cs typeface="Times New Roman"/>
                </a:rPr>
                <a:t> </a:t>
              </a:r>
              <a:endParaRPr lang="sv-SE" sz="1100">
                <a:effectLst/>
                <a:latin typeface="Arial"/>
                <a:ea typeface="Batang"/>
                <a:cs typeface="Times New Roman"/>
              </a:endParaRPr>
            </a:p>
          </p:txBody>
        </p:sp>
        <p:pic>
          <p:nvPicPr>
            <p:cNvPr id="20" name="Picture 19"/>
            <p:cNvPicPr>
              <a:picLocks noChangeAspect="1" noChangeArrowheads="1"/>
            </p:cNvPicPr>
            <p:nvPr/>
          </p:nvPicPr>
          <p:blipFill>
            <a:blip r:embed="rId4" cstate="print">
              <a:extLst>
                <a:ext uri="{28A0092B-C50C-407E-A947-70E740481C1C}">
                  <a14:useLocalDpi xmlns:a14="http://schemas.microsoft.com/office/drawing/2010/main" val="0"/>
                </a:ext>
              </a:extLst>
            </a:blip>
            <a:srcRect l="14526" t="24210" r="18893" b="9616"/>
            <a:stretch>
              <a:fillRect/>
            </a:stretch>
          </p:blipFill>
          <p:spPr bwMode="auto">
            <a:xfrm>
              <a:off x="65372" y="18654"/>
              <a:ext cx="5675" cy="2598"/>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descr="Motor.gif"/>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982" y="2342"/>
              <a:ext cx="8137" cy="5041"/>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descr="PureBilge_Left"/>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5527" y="9543"/>
              <a:ext cx="4765" cy="6481"/>
            </a:xfrm>
            <a:prstGeom prst="rect">
              <a:avLst/>
            </a:prstGeom>
            <a:noFill/>
            <a:extLst>
              <a:ext uri="{909E8E84-426E-40DD-AFC4-6F175D3DCCD1}">
                <a14:hiddenFill xmlns:a14="http://schemas.microsoft.com/office/drawing/2010/main">
                  <a:solidFill>
                    <a:srgbClr val="FFFFFF"/>
                  </a:solidFill>
                </a14:hiddenFill>
              </a:ext>
            </a:extLst>
          </p:spPr>
        </p:pic>
        <p:sp>
          <p:nvSpPr>
            <p:cNvPr id="23" name="Freeform 22"/>
            <p:cNvSpPr>
              <a:spLocks/>
            </p:cNvSpPr>
            <p:nvPr/>
          </p:nvSpPr>
          <p:spPr bwMode="auto">
            <a:xfrm>
              <a:off x="76018" y="10981"/>
              <a:ext cx="4237" cy="2338"/>
            </a:xfrm>
            <a:custGeom>
              <a:avLst/>
              <a:gdLst>
                <a:gd name="T0" fmla="*/ 0 w 672"/>
                <a:gd name="T1" fmla="*/ 2147483647 h 192"/>
                <a:gd name="T2" fmla="*/ 2147483647 w 672"/>
                <a:gd name="T3" fmla="*/ 0 h 192"/>
                <a:gd name="T4" fmla="*/ 2147483647 w 672"/>
                <a:gd name="T5" fmla="*/ 2147483647 h 192"/>
                <a:gd name="T6" fmla="*/ 2147483647 w 672"/>
                <a:gd name="T7" fmla="*/ 0 h 192"/>
                <a:gd name="T8" fmla="*/ 2147483647 w 672"/>
                <a:gd name="T9" fmla="*/ 2147483647 h 192"/>
                <a:gd name="T10" fmla="*/ 2147483647 w 672"/>
                <a:gd name="T11" fmla="*/ 0 h 192"/>
                <a:gd name="T12" fmla="*/ 2147483647 w 672"/>
                <a:gd name="T13" fmla="*/ 2147483647 h 192"/>
                <a:gd name="T14" fmla="*/ 2147483647 w 672"/>
                <a:gd name="T15" fmla="*/ 0 h 192"/>
                <a:gd name="T16" fmla="*/ 2147483647 w 672"/>
                <a:gd name="T17" fmla="*/ 2147483647 h 192"/>
                <a:gd name="T18" fmla="*/ 2147483647 w 672"/>
                <a:gd name="T19" fmla="*/ 0 h 192"/>
                <a:gd name="T20" fmla="*/ 2147483647 w 672"/>
                <a:gd name="T21" fmla="*/ 2147483647 h 192"/>
                <a:gd name="T22" fmla="*/ 2147483647 w 672"/>
                <a:gd name="T23" fmla="*/ 0 h 192"/>
                <a:gd name="T24" fmla="*/ 2147483647 w 672"/>
                <a:gd name="T25" fmla="*/ 2147483647 h 192"/>
                <a:gd name="T26" fmla="*/ 2147483647 w 672"/>
                <a:gd name="T27" fmla="*/ 0 h 192"/>
                <a:gd name="T28" fmla="*/ 2147483647 w 672"/>
                <a:gd name="T29" fmla="*/ 2147483647 h 19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72"/>
                <a:gd name="T46" fmla="*/ 0 h 192"/>
                <a:gd name="T47" fmla="*/ 672 w 672"/>
                <a:gd name="T48" fmla="*/ 192 h 19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72" h="192">
                  <a:moveTo>
                    <a:pt x="0" y="192"/>
                  </a:moveTo>
                  <a:cubicBezTo>
                    <a:pt x="16" y="96"/>
                    <a:pt x="32" y="0"/>
                    <a:pt x="48" y="0"/>
                  </a:cubicBezTo>
                  <a:cubicBezTo>
                    <a:pt x="64" y="0"/>
                    <a:pt x="80" y="192"/>
                    <a:pt x="96" y="192"/>
                  </a:cubicBezTo>
                  <a:cubicBezTo>
                    <a:pt x="112" y="192"/>
                    <a:pt x="128" y="0"/>
                    <a:pt x="144" y="0"/>
                  </a:cubicBezTo>
                  <a:cubicBezTo>
                    <a:pt x="160" y="0"/>
                    <a:pt x="176" y="192"/>
                    <a:pt x="192" y="192"/>
                  </a:cubicBezTo>
                  <a:cubicBezTo>
                    <a:pt x="208" y="192"/>
                    <a:pt x="224" y="0"/>
                    <a:pt x="240" y="0"/>
                  </a:cubicBezTo>
                  <a:cubicBezTo>
                    <a:pt x="256" y="0"/>
                    <a:pt x="272" y="192"/>
                    <a:pt x="288" y="192"/>
                  </a:cubicBezTo>
                  <a:cubicBezTo>
                    <a:pt x="304" y="192"/>
                    <a:pt x="320" y="0"/>
                    <a:pt x="336" y="0"/>
                  </a:cubicBezTo>
                  <a:cubicBezTo>
                    <a:pt x="352" y="0"/>
                    <a:pt x="368" y="192"/>
                    <a:pt x="384" y="192"/>
                  </a:cubicBezTo>
                  <a:cubicBezTo>
                    <a:pt x="400" y="192"/>
                    <a:pt x="416" y="0"/>
                    <a:pt x="432" y="0"/>
                  </a:cubicBezTo>
                  <a:cubicBezTo>
                    <a:pt x="448" y="0"/>
                    <a:pt x="464" y="192"/>
                    <a:pt x="480" y="192"/>
                  </a:cubicBezTo>
                  <a:cubicBezTo>
                    <a:pt x="496" y="192"/>
                    <a:pt x="512" y="0"/>
                    <a:pt x="528" y="0"/>
                  </a:cubicBezTo>
                  <a:cubicBezTo>
                    <a:pt x="544" y="0"/>
                    <a:pt x="560" y="192"/>
                    <a:pt x="576" y="192"/>
                  </a:cubicBezTo>
                  <a:cubicBezTo>
                    <a:pt x="592" y="192"/>
                    <a:pt x="608" y="0"/>
                    <a:pt x="624" y="0"/>
                  </a:cubicBezTo>
                  <a:cubicBezTo>
                    <a:pt x="640" y="0"/>
                    <a:pt x="656" y="96"/>
                    <a:pt x="672" y="192"/>
                  </a:cubicBezTo>
                </a:path>
              </a:pathLst>
            </a:custGeom>
            <a:noFill/>
            <a:ln w="38100">
              <a:solidFill>
                <a:srgbClr val="00CCFF"/>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pPr>
                <a:spcAft>
                  <a:spcPts val="0"/>
                </a:spcAft>
              </a:pPr>
              <a:r>
                <a:rPr lang="en-GB" sz="1100" dirty="0">
                  <a:effectLst/>
                  <a:latin typeface="Arial"/>
                  <a:ea typeface="Times New Roman"/>
                  <a:cs typeface="Times New Roman"/>
                </a:rPr>
                <a:t> </a:t>
              </a:r>
              <a:endParaRPr lang="sv-SE" sz="1100">
                <a:effectLst/>
                <a:latin typeface="Arial"/>
                <a:ea typeface="Batang"/>
                <a:cs typeface="Times New Roman"/>
              </a:endParaRPr>
            </a:p>
          </p:txBody>
        </p:sp>
        <p:cxnSp>
          <p:nvCxnSpPr>
            <p:cNvPr id="24" name="Straight Connector 23"/>
            <p:cNvCxnSpPr/>
            <p:nvPr/>
          </p:nvCxnSpPr>
          <p:spPr bwMode="auto">
            <a:xfrm>
              <a:off x="72125" y="12423"/>
              <a:ext cx="3103" cy="0"/>
            </a:xfrm>
            <a:prstGeom prst="line">
              <a:avLst/>
            </a:prstGeom>
            <a:noFill/>
            <a:ln w="82550">
              <a:solidFill>
                <a:srgbClr val="00CCFF"/>
              </a:solidFill>
              <a:round/>
              <a:headEnd/>
              <a:tailEnd type="triangle" w="sm" len="sm"/>
            </a:ln>
            <a:extLst>
              <a:ext uri="{909E8E84-426E-40DD-AFC4-6F175D3DCCD1}">
                <a14:hiddenFill xmlns:a14="http://schemas.microsoft.com/office/drawing/2010/main">
                  <a:noFill/>
                </a14:hiddenFill>
              </a:ext>
            </a:extLst>
          </p:spPr>
        </p:cxnSp>
        <p:pic>
          <p:nvPicPr>
            <p:cNvPr id="25" name="Picture 24"/>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5545" y="17425"/>
              <a:ext cx="5096" cy="5207"/>
            </a:xfrm>
            <a:prstGeom prst="rect">
              <a:avLst/>
            </a:prstGeom>
            <a:noFill/>
            <a:extLst>
              <a:ext uri="{909E8E84-426E-40DD-AFC4-6F175D3DCCD1}">
                <a14:hiddenFill xmlns:a14="http://schemas.microsoft.com/office/drawing/2010/main">
                  <a:solidFill>
                    <a:srgbClr val="FFFFFF"/>
                  </a:solidFill>
                </a14:hiddenFill>
              </a:ext>
            </a:extLst>
          </p:spPr>
        </p:pic>
        <p:sp>
          <p:nvSpPr>
            <p:cNvPr id="28" name="Right Arrow 27"/>
            <p:cNvSpPr>
              <a:spLocks noChangeArrowheads="1"/>
            </p:cNvSpPr>
            <p:nvPr/>
          </p:nvSpPr>
          <p:spPr bwMode="auto">
            <a:xfrm flipV="1">
              <a:off x="72119" y="19822"/>
              <a:ext cx="3153" cy="669"/>
            </a:xfrm>
            <a:prstGeom prst="rightArrow">
              <a:avLst>
                <a:gd name="adj1" fmla="val 50000"/>
                <a:gd name="adj2" fmla="val 50005"/>
              </a:avLst>
            </a:prstGeom>
            <a:solidFill>
              <a:srgbClr val="4F81BD">
                <a:lumMod val="100000"/>
                <a:lumOff val="0"/>
              </a:srgbClr>
            </a:solidFill>
            <a:ln w="9525">
              <a:solidFill>
                <a:sysClr val="windowText" lastClr="000000">
                  <a:lumMod val="100000"/>
                  <a:lumOff val="0"/>
                </a:sysClr>
              </a:solidFill>
              <a:round/>
              <a:headEnd/>
              <a:tailEnd/>
            </a:ln>
          </p:spPr>
          <p:txBody>
            <a:bodyPr rot="0" vert="horz" wrap="square" lIns="91440" tIns="45720" rIns="91440" bIns="45720" anchor="t" anchorCtr="0" upright="1">
              <a:noAutofit/>
            </a:bodyPr>
            <a:lstStyle/>
            <a:p>
              <a:pPr>
                <a:spcAft>
                  <a:spcPts val="0"/>
                </a:spcAft>
              </a:pPr>
              <a:r>
                <a:rPr lang="en-GB" sz="1100" dirty="0">
                  <a:effectLst/>
                  <a:latin typeface="Arial"/>
                  <a:ea typeface="Times New Roman"/>
                  <a:cs typeface="Times New Roman"/>
                </a:rPr>
                <a:t> </a:t>
              </a:r>
              <a:endParaRPr lang="sv-SE" sz="1100">
                <a:effectLst/>
                <a:latin typeface="Arial"/>
                <a:ea typeface="Batang"/>
                <a:cs typeface="Times New Roman"/>
              </a:endParaRPr>
            </a:p>
          </p:txBody>
        </p:sp>
        <p:sp>
          <p:nvSpPr>
            <p:cNvPr id="29" name="textruta 1"/>
            <p:cNvSpPr txBox="1">
              <a:spLocks noChangeArrowheads="1"/>
            </p:cNvSpPr>
            <p:nvPr/>
          </p:nvSpPr>
          <p:spPr bwMode="auto">
            <a:xfrm>
              <a:off x="7365" y="3138"/>
              <a:ext cx="11278" cy="1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spcAft>
                  <a:spcPts val="0"/>
                </a:spcAft>
              </a:pPr>
              <a:r>
                <a:rPr lang="sv-SE" kern="1200" dirty="0" smtClean="0">
                  <a:solidFill>
                    <a:srgbClr val="FFFFFF"/>
                  </a:solidFill>
                  <a:effectLst/>
                  <a:latin typeface="Calibri"/>
                  <a:ea typeface="Times New Roman"/>
                  <a:cs typeface="Times New Roman"/>
                </a:rPr>
                <a:t>Fuel </a:t>
              </a:r>
              <a:r>
                <a:rPr lang="sv-SE" kern="1200" dirty="0" err="1" smtClean="0">
                  <a:solidFill>
                    <a:srgbClr val="FFFFFF"/>
                  </a:solidFill>
                  <a:effectLst/>
                  <a:latin typeface="Calibri"/>
                  <a:ea typeface="Times New Roman"/>
                  <a:cs typeface="Times New Roman"/>
                </a:rPr>
                <a:t>oil</a:t>
              </a:r>
              <a:r>
                <a:rPr lang="sv-SE" kern="1200" dirty="0" smtClean="0">
                  <a:solidFill>
                    <a:srgbClr val="FFFFFF"/>
                  </a:solidFill>
                  <a:effectLst/>
                  <a:latin typeface="Calibri"/>
                  <a:ea typeface="Times New Roman"/>
                  <a:cs typeface="Times New Roman"/>
                </a:rPr>
                <a:t> </a:t>
              </a:r>
              <a:r>
                <a:rPr lang="sv-SE" kern="1200" dirty="0" err="1" smtClean="0">
                  <a:solidFill>
                    <a:srgbClr val="FFFFFF"/>
                  </a:solidFill>
                  <a:effectLst/>
                  <a:latin typeface="Calibri"/>
                  <a:ea typeface="Times New Roman"/>
                  <a:cs typeface="Times New Roman"/>
                </a:rPr>
                <a:t>waste</a:t>
              </a:r>
              <a:endParaRPr lang="sv-SE" sz="1600" dirty="0">
                <a:effectLst/>
                <a:latin typeface="Times New Roman"/>
                <a:ea typeface="Times New Roman"/>
              </a:endParaRPr>
            </a:p>
          </p:txBody>
        </p:sp>
      </p:grpSp>
    </p:spTree>
    <p:extLst>
      <p:ext uri="{BB962C8B-B14F-4D97-AF65-F5344CB8AC3E}">
        <p14:creationId xmlns:p14="http://schemas.microsoft.com/office/powerpoint/2010/main" val="165033340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1000"/>
                                        <p:tgtEl>
                                          <p:spTgt spid="6">
                                            <p:txEl>
                                              <p:pRg st="2" end="2"/>
                                            </p:txEl>
                                          </p:spTgt>
                                        </p:tgtEl>
                                      </p:cBhvr>
                                    </p:animEffect>
                                    <p:anim calcmode="lin" valueType="num">
                                      <p:cBhvr>
                                        <p:cTn id="15"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2" end="2"/>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Effect transition="in" filter="fade">
                                      <p:cBhvr>
                                        <p:cTn id="19" dur="1000"/>
                                        <p:tgtEl>
                                          <p:spTgt spid="6">
                                            <p:txEl>
                                              <p:pRg st="3" end="3"/>
                                            </p:txEl>
                                          </p:spTgt>
                                        </p:tgtEl>
                                      </p:cBhvr>
                                    </p:animEffect>
                                    <p:anim calcmode="lin" valueType="num">
                                      <p:cBhvr>
                                        <p:cTn id="20"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6">
                                            <p:txEl>
                                              <p:pRg st="3" end="3"/>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6">
                                            <p:txEl>
                                              <p:pRg st="4" end="4"/>
                                            </p:txEl>
                                          </p:spTgt>
                                        </p:tgtEl>
                                        <p:attrNameLst>
                                          <p:attrName>style.visibility</p:attrName>
                                        </p:attrNameLst>
                                      </p:cBhvr>
                                      <p:to>
                                        <p:strVal val="visible"/>
                                      </p:to>
                                    </p:set>
                                    <p:animEffect transition="in" filter="fade">
                                      <p:cBhvr>
                                        <p:cTn id="24" dur="1000"/>
                                        <p:tgtEl>
                                          <p:spTgt spid="6">
                                            <p:txEl>
                                              <p:pRg st="4" end="4"/>
                                            </p:txEl>
                                          </p:spTgt>
                                        </p:tgtEl>
                                      </p:cBhvr>
                                    </p:animEffect>
                                    <p:anim calcmode="lin" valueType="num">
                                      <p:cBhvr>
                                        <p:cTn id="25"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6" presetClass="entr" presetSubtype="16"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circle(in)">
                                      <p:cBhvr>
                                        <p:cTn id="31"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4"/>
          <p:cNvSpPr>
            <a:spLocks noGrp="1" noChangeArrowheads="1"/>
          </p:cNvSpPr>
          <p:nvPr>
            <p:ph type="title"/>
          </p:nvPr>
        </p:nvSpPr>
        <p:spPr/>
        <p:txBody>
          <a:bodyPr/>
          <a:lstStyle/>
          <a:p>
            <a:r>
              <a:rPr lang="en-GB" dirty="0" err="1" smtClean="0"/>
              <a:t>Gustaf</a:t>
            </a:r>
            <a:r>
              <a:rPr lang="en-GB" dirty="0" smtClean="0"/>
              <a:t> de Laval (1845-1913) 	</a:t>
            </a:r>
            <a:br>
              <a:rPr lang="en-GB" dirty="0" smtClean="0"/>
            </a:br>
            <a:endParaRPr lang="en-GB" noProof="1" smtClean="0"/>
          </a:p>
        </p:txBody>
      </p:sp>
      <p:sp>
        <p:nvSpPr>
          <p:cNvPr id="20484" name="Rectangle 5"/>
          <p:cNvSpPr>
            <a:spLocks noGrp="1" noChangeArrowheads="1"/>
          </p:cNvSpPr>
          <p:nvPr>
            <p:ph type="body" idx="1"/>
          </p:nvPr>
        </p:nvSpPr>
        <p:spPr>
          <a:xfrm>
            <a:off x="1028700" y="1373188"/>
            <a:ext cx="3543300" cy="4121150"/>
          </a:xfrm>
        </p:spPr>
        <p:txBody>
          <a:bodyPr/>
          <a:lstStyle/>
          <a:p>
            <a:pPr>
              <a:buFontTx/>
              <a:buNone/>
            </a:pPr>
            <a:r>
              <a:rPr lang="en-GB" sz="2000" dirty="0" smtClean="0">
                <a:solidFill>
                  <a:schemeClr val="tx2"/>
                </a:solidFill>
              </a:rPr>
              <a:t>“The Man of High Speeds”</a:t>
            </a:r>
            <a:endParaRPr lang="en-GB" dirty="0" smtClean="0">
              <a:solidFill>
                <a:schemeClr val="tx2"/>
              </a:solidFill>
            </a:endParaRPr>
          </a:p>
          <a:p>
            <a:r>
              <a:rPr lang="en-GB" dirty="0" smtClean="0"/>
              <a:t>200 projects and inventions</a:t>
            </a:r>
          </a:p>
          <a:p>
            <a:r>
              <a:rPr lang="en-GB" dirty="0" smtClean="0"/>
              <a:t>92 patents, including the milk separator (1878) and the steam turbine (1883)</a:t>
            </a:r>
          </a:p>
          <a:p>
            <a:r>
              <a:rPr lang="en-GB" dirty="0" smtClean="0"/>
              <a:t>Started 37 companies</a:t>
            </a:r>
          </a:p>
          <a:p>
            <a:endParaRPr lang="en-GB" noProof="1" smtClean="0"/>
          </a:p>
        </p:txBody>
      </p:sp>
      <p:pic>
        <p:nvPicPr>
          <p:cNvPr id="78849" name="Picture 1"/>
          <p:cNvPicPr>
            <a:picLocks noChangeAspect="1" noChangeArrowheads="1"/>
          </p:cNvPicPr>
          <p:nvPr/>
        </p:nvPicPr>
        <p:blipFill>
          <a:blip r:embed="rId3" cstate="screen">
            <a:lum bright="10000" contrast="20000"/>
          </a:blip>
          <a:srcRect b="3778"/>
          <a:stretch>
            <a:fillRect/>
          </a:stretch>
        </p:blipFill>
        <p:spPr bwMode="auto">
          <a:xfrm flipH="1">
            <a:off x="5472391" y="1420813"/>
            <a:ext cx="2928028" cy="3432541"/>
          </a:xfrm>
          <a:prstGeom prst="rect">
            <a:avLst/>
          </a:prstGeom>
          <a:noFill/>
          <a:ln w="9525" cap="flat" cmpd="sng">
            <a:solidFill>
              <a:srgbClr val="1E1C77"/>
            </a:solidFill>
            <a:prstDash val="solid"/>
            <a:miter lim="800000"/>
            <a:headEnd type="none" w="med" len="med"/>
            <a:tailEnd type="none" w="med" len="med"/>
          </a:ln>
          <a:effectLst>
            <a:outerShdw blurRad="317500" sx="110000" sy="110000" algn="ctr" rotWithShape="0">
              <a:srgbClr val="141351"/>
            </a:outerShdw>
          </a:effectLst>
        </p:spPr>
      </p:pic>
    </p:spTree>
    <p:extLst>
      <p:ext uri="{BB962C8B-B14F-4D97-AF65-F5344CB8AC3E}">
        <p14:creationId xmlns:p14="http://schemas.microsoft.com/office/powerpoint/2010/main" val="1573898692"/>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GB" dirty="0" smtClean="0"/>
              <a:t>© Alfa Laval</a:t>
            </a:r>
            <a:endParaRPr lang="en-GB" dirty="0"/>
          </a:p>
        </p:txBody>
      </p:sp>
      <p:sp>
        <p:nvSpPr>
          <p:cNvPr id="5" name="Slide Number Placeholder 4"/>
          <p:cNvSpPr>
            <a:spLocks noGrp="1"/>
          </p:cNvSpPr>
          <p:nvPr>
            <p:ph type="sldNum" sz="quarter" idx="11"/>
          </p:nvPr>
        </p:nvSpPr>
        <p:spPr/>
        <p:txBody>
          <a:bodyPr/>
          <a:lstStyle/>
          <a:p>
            <a:r>
              <a:rPr lang="en-GB" dirty="0" smtClean="0"/>
              <a:t>Slide </a:t>
            </a:r>
            <a:fld id="{56186917-02C7-4C84-A6DB-E06070F020F2}" type="slidenum">
              <a:rPr lang="en-GB" smtClean="0"/>
              <a:pPr/>
              <a:t>70</a:t>
            </a:fld>
            <a:endParaRPr lang="en-GB" dirty="0"/>
          </a:p>
        </p:txBody>
      </p:sp>
      <p:sp>
        <p:nvSpPr>
          <p:cNvPr id="11" name="Rectangle 10"/>
          <p:cNvSpPr/>
          <p:nvPr/>
        </p:nvSpPr>
        <p:spPr>
          <a:xfrm>
            <a:off x="401078" y="297359"/>
            <a:ext cx="8666722" cy="769441"/>
          </a:xfrm>
          <a:prstGeom prst="rect">
            <a:avLst/>
          </a:prstGeom>
        </p:spPr>
        <p:txBody>
          <a:bodyPr wrap="square">
            <a:spAutoFit/>
          </a:bodyPr>
          <a:lstStyle/>
          <a:p>
            <a:r>
              <a:rPr lang="en-US" sz="2400" b="1" dirty="0" smtClean="0"/>
              <a:t>The </a:t>
            </a:r>
            <a:r>
              <a:rPr lang="en-US" sz="2400" b="1" dirty="0" err="1" smtClean="0"/>
              <a:t>PureDry</a:t>
            </a:r>
            <a:r>
              <a:rPr lang="en-US" sz="2400" b="1" dirty="0" smtClean="0"/>
              <a:t> System removes </a:t>
            </a:r>
            <a:r>
              <a:rPr lang="en-US" sz="2000" b="1" dirty="0" smtClean="0"/>
              <a:t>Catalytic fines from the recovered fuel oil and concentrate them in the dry solids</a:t>
            </a:r>
            <a:endParaRPr lang="en-US" sz="2000" b="1" dirty="0"/>
          </a:p>
        </p:txBody>
      </p:sp>
      <p:graphicFrame>
        <p:nvGraphicFramePr>
          <p:cNvPr id="6" name="Chart 5"/>
          <p:cNvGraphicFramePr/>
          <p:nvPr>
            <p:extLst>
              <p:ext uri="{D42A27DB-BD31-4B8C-83A1-F6EECF244321}">
                <p14:modId xmlns:p14="http://schemas.microsoft.com/office/powerpoint/2010/main" val="2954142972"/>
              </p:ext>
            </p:extLst>
          </p:nvPr>
        </p:nvGraphicFramePr>
        <p:xfrm>
          <a:off x="401078" y="1066800"/>
          <a:ext cx="5313922" cy="3733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p:nvPr>
            <p:extLst>
              <p:ext uri="{D42A27DB-BD31-4B8C-83A1-F6EECF244321}">
                <p14:modId xmlns:p14="http://schemas.microsoft.com/office/powerpoint/2010/main" val="1804049799"/>
              </p:ext>
            </p:extLst>
          </p:nvPr>
        </p:nvGraphicFramePr>
        <p:xfrm>
          <a:off x="4267200" y="4114800"/>
          <a:ext cx="4800600" cy="242506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6351927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1000"/>
                                        <p:tgtEl>
                                          <p:spTgt spid="11">
                                            <p:txEl>
                                              <p:pRg st="0" end="0"/>
                                            </p:txEl>
                                          </p:spTgt>
                                        </p:tgtEl>
                                      </p:cBhvr>
                                    </p:animEffect>
                                    <p:anim calcmode="lin" valueType="num">
                                      <p:cBhvr>
                                        <p:cTn id="8"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circle(in)">
                                      <p:cBhvr>
                                        <p:cTn id="14" dur="20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circle(in)">
                                      <p:cBhvr>
                                        <p:cTn id="19"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7" grpId="0">
        <p:bldAsOne/>
      </p:bldGraphic>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8700" y="1556792"/>
            <a:ext cx="7354888" cy="1656184"/>
          </a:xfrm>
        </p:spPr>
        <p:txBody>
          <a:bodyPr/>
          <a:lstStyle/>
          <a:p>
            <a:r>
              <a:rPr lang="sv-SE" b="1" dirty="0" err="1" smtClean="0"/>
              <a:t>Maintenance</a:t>
            </a:r>
            <a:r>
              <a:rPr lang="sv-SE" b="1" dirty="0" smtClean="0"/>
              <a:t> and Service by </a:t>
            </a:r>
            <a:r>
              <a:rPr lang="sv-SE" b="1" dirty="0" err="1" smtClean="0"/>
              <a:t>Exchange-</a:t>
            </a:r>
            <a:r>
              <a:rPr lang="sv-SE" b="1" dirty="0" smtClean="0"/>
              <a:t>  MSE</a:t>
            </a:r>
            <a:endParaRPr lang="sv-SE" b="1" dirty="0"/>
          </a:p>
        </p:txBody>
      </p:sp>
      <p:sp>
        <p:nvSpPr>
          <p:cNvPr id="3" name="Footer Placeholder 2"/>
          <p:cNvSpPr>
            <a:spLocks noGrp="1"/>
          </p:cNvSpPr>
          <p:nvPr>
            <p:ph type="ftr" sz="quarter" idx="10"/>
          </p:nvPr>
        </p:nvSpPr>
        <p:spPr/>
        <p:txBody>
          <a:bodyPr/>
          <a:lstStyle/>
          <a:p>
            <a:r>
              <a:rPr lang="sv-SE" smtClean="0"/>
              <a:t>© Alfa Laval</a:t>
            </a:r>
            <a:endParaRPr lang="sv-SE"/>
          </a:p>
        </p:txBody>
      </p:sp>
      <p:sp>
        <p:nvSpPr>
          <p:cNvPr id="4" name="Slide Number Placeholder 3"/>
          <p:cNvSpPr>
            <a:spLocks noGrp="1"/>
          </p:cNvSpPr>
          <p:nvPr>
            <p:ph type="sldNum" sz="quarter" idx="11"/>
          </p:nvPr>
        </p:nvSpPr>
        <p:spPr/>
        <p:txBody>
          <a:bodyPr/>
          <a:lstStyle/>
          <a:p>
            <a:r>
              <a:rPr lang="sv-SE" smtClean="0"/>
              <a:t>Slide </a:t>
            </a:r>
            <a:fld id="{03E44605-03B1-4BB4-AC50-DA739022141E}" type="slidenum">
              <a:rPr lang="sv-SE" smtClean="0"/>
              <a:pPr/>
              <a:t>71</a:t>
            </a:fld>
            <a:endParaRPr lang="sv-SE"/>
          </a:p>
        </p:txBody>
      </p:sp>
    </p:spTree>
    <p:extLst>
      <p:ext uri="{BB962C8B-B14F-4D97-AF65-F5344CB8AC3E}">
        <p14:creationId xmlns:p14="http://schemas.microsoft.com/office/powerpoint/2010/main" val="1532169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sv-SE"/>
              <a:t>© Alfa Laval</a:t>
            </a:r>
          </a:p>
        </p:txBody>
      </p:sp>
      <p:sp>
        <p:nvSpPr>
          <p:cNvPr id="5" name="Slide Number Placeholder 4"/>
          <p:cNvSpPr>
            <a:spLocks noGrp="1"/>
          </p:cNvSpPr>
          <p:nvPr>
            <p:ph type="sldNum" sz="quarter" idx="11"/>
          </p:nvPr>
        </p:nvSpPr>
        <p:spPr/>
        <p:txBody>
          <a:bodyPr/>
          <a:lstStyle/>
          <a:p>
            <a:r>
              <a:rPr lang="sv-SE"/>
              <a:t>Slide </a:t>
            </a:r>
            <a:fld id="{D75FE1B8-6154-427A-AC35-8965BD79A8ED}" type="slidenum">
              <a:rPr lang="sv-SE"/>
              <a:pPr/>
              <a:t>72</a:t>
            </a:fld>
            <a:endParaRPr lang="sv-SE"/>
          </a:p>
        </p:txBody>
      </p:sp>
      <p:sp>
        <p:nvSpPr>
          <p:cNvPr id="23554" name="Rectangle 2"/>
          <p:cNvSpPr>
            <a:spLocks noGrp="1" noChangeArrowheads="1"/>
          </p:cNvSpPr>
          <p:nvPr>
            <p:ph type="title"/>
          </p:nvPr>
        </p:nvSpPr>
        <p:spPr/>
        <p:txBody>
          <a:bodyPr/>
          <a:lstStyle/>
          <a:p>
            <a:r>
              <a:rPr lang="sv-SE" noProof="1" smtClean="0"/>
              <a:t>MSE concept</a:t>
            </a:r>
            <a:endParaRPr lang="sv-SE" noProof="1"/>
          </a:p>
        </p:txBody>
      </p:sp>
      <p:sp>
        <p:nvSpPr>
          <p:cNvPr id="23555" name="Rectangle 3"/>
          <p:cNvSpPr>
            <a:spLocks noGrp="1" noChangeArrowheads="1"/>
          </p:cNvSpPr>
          <p:nvPr>
            <p:ph type="body" idx="1"/>
          </p:nvPr>
        </p:nvSpPr>
        <p:spPr/>
        <p:txBody>
          <a:bodyPr/>
          <a:lstStyle/>
          <a:p>
            <a:pPr marL="0" indent="0">
              <a:buFontTx/>
              <a:buNone/>
            </a:pPr>
            <a:r>
              <a:rPr lang="sv-SE" sz="2000" b="1" noProof="1" smtClean="0">
                <a:solidFill>
                  <a:schemeClr val="tx2"/>
                </a:solidFill>
              </a:rPr>
              <a:t>Maintenance and Service by exchange</a:t>
            </a:r>
          </a:p>
          <a:p>
            <a:pPr marL="0" indent="0">
              <a:buFontTx/>
              <a:buNone/>
            </a:pPr>
            <a:r>
              <a:rPr lang="sv-SE" sz="2000" b="1" noProof="1" smtClean="0"/>
              <a:t>The modular design of PureDry allows us to use a totally new concept to handle service and repair</a:t>
            </a:r>
            <a:r>
              <a:rPr lang="sv-SE" sz="2000" noProof="1" smtClean="0"/>
              <a:t>.</a:t>
            </a:r>
          </a:p>
          <a:p>
            <a:pPr marL="0" indent="0">
              <a:buNone/>
            </a:pPr>
            <a:endParaRPr lang="sv-SE" sz="2000" noProof="1" smtClean="0"/>
          </a:p>
          <a:p>
            <a:pPr marL="0" indent="0">
              <a:buNone/>
            </a:pPr>
            <a:r>
              <a:rPr lang="sv-SE" sz="2000" noProof="1" smtClean="0"/>
              <a:t>All parts that need regular maintenance can be dismantled in complete blocks and sent to an Alfa Laval service center. PureDry can be delivered with </a:t>
            </a:r>
            <a:r>
              <a:rPr lang="sv-SE" sz="2000" b="1" noProof="1" smtClean="0"/>
              <a:t>one extra </a:t>
            </a:r>
            <a:r>
              <a:rPr lang="sv-SE" sz="2000" noProof="1" smtClean="0"/>
              <a:t>separator insert and bearing housing to enable the exchange concept without downtime.</a:t>
            </a:r>
          </a:p>
          <a:p>
            <a:pPr marL="0" indent="0">
              <a:buNone/>
            </a:pPr>
            <a:endParaRPr lang="sv-SE" sz="2000" noProof="1" smtClean="0"/>
          </a:p>
        </p:txBody>
      </p:sp>
    </p:spTree>
    <p:extLst>
      <p:ext uri="{BB962C8B-B14F-4D97-AF65-F5344CB8AC3E}">
        <p14:creationId xmlns:p14="http://schemas.microsoft.com/office/powerpoint/2010/main" val="392051728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Effect transition="in" filter="barn(inVertical)">
                                      <p:cBhvr>
                                        <p:cTn id="7" dur="500"/>
                                        <p:tgtEl>
                                          <p:spTgt spid="235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3555">
                                            <p:txEl>
                                              <p:pRg st="1" end="1"/>
                                            </p:txEl>
                                          </p:spTgt>
                                        </p:tgtEl>
                                        <p:attrNameLst>
                                          <p:attrName>style.visibility</p:attrName>
                                        </p:attrNameLst>
                                      </p:cBhvr>
                                      <p:to>
                                        <p:strVal val="visible"/>
                                      </p:to>
                                    </p:set>
                                    <p:animEffect transition="in" filter="barn(inVertical)">
                                      <p:cBhvr>
                                        <p:cTn id="12" dur="500"/>
                                        <p:tgtEl>
                                          <p:spTgt spid="2355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3555">
                                            <p:txEl>
                                              <p:pRg st="3" end="3"/>
                                            </p:txEl>
                                          </p:spTgt>
                                        </p:tgtEl>
                                        <p:attrNameLst>
                                          <p:attrName>style.visibility</p:attrName>
                                        </p:attrNameLst>
                                      </p:cBhvr>
                                      <p:to>
                                        <p:strVal val="visible"/>
                                      </p:to>
                                    </p:set>
                                    <p:animEffect transition="in" filter="barn(inVertical)">
                                      <p:cBhvr>
                                        <p:cTn id="17" dur="500"/>
                                        <p:tgtEl>
                                          <p:spTgt spid="2355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a:spLocks noGrp="1"/>
          </p:cNvSpPr>
          <p:nvPr>
            <p:ph type="ftr" sz="quarter" idx="10"/>
          </p:nvPr>
        </p:nvSpPr>
        <p:spPr/>
        <p:txBody>
          <a:bodyPr/>
          <a:lstStyle/>
          <a:p>
            <a:r>
              <a:rPr lang="sv-SE"/>
              <a:t>© Alfa Laval</a:t>
            </a:r>
          </a:p>
        </p:txBody>
      </p:sp>
      <p:sp>
        <p:nvSpPr>
          <p:cNvPr id="9" name="Slide Number Placeholder 4"/>
          <p:cNvSpPr>
            <a:spLocks noGrp="1"/>
          </p:cNvSpPr>
          <p:nvPr>
            <p:ph type="sldNum" sz="quarter" idx="11"/>
          </p:nvPr>
        </p:nvSpPr>
        <p:spPr/>
        <p:txBody>
          <a:bodyPr/>
          <a:lstStyle/>
          <a:p>
            <a:r>
              <a:rPr lang="sv-SE"/>
              <a:t>Slide </a:t>
            </a:r>
            <a:fld id="{12AD0F7C-E548-47F1-86B7-CA592BB67894}" type="slidenum">
              <a:rPr lang="sv-SE"/>
              <a:pPr/>
              <a:t>73</a:t>
            </a:fld>
            <a:endParaRPr lang="sv-SE"/>
          </a:p>
        </p:txBody>
      </p:sp>
      <p:sp>
        <p:nvSpPr>
          <p:cNvPr id="26626" name="Rectangle 2"/>
          <p:cNvSpPr>
            <a:spLocks noGrp="1" noChangeArrowheads="1"/>
          </p:cNvSpPr>
          <p:nvPr>
            <p:ph type="title"/>
          </p:nvPr>
        </p:nvSpPr>
        <p:spPr/>
        <p:txBody>
          <a:bodyPr/>
          <a:lstStyle/>
          <a:p>
            <a:r>
              <a:rPr lang="sv-SE" sz="3200" noProof="1" smtClean="0"/>
              <a:t>Parts to be overhauled or exchanged</a:t>
            </a:r>
            <a:endParaRPr lang="sv-SE" sz="3200" noProof="1"/>
          </a:p>
        </p:txBody>
      </p:sp>
      <p:sp>
        <p:nvSpPr>
          <p:cNvPr id="26627" name="Rectangle 3"/>
          <p:cNvSpPr>
            <a:spLocks noGrp="1" noChangeArrowheads="1"/>
          </p:cNvSpPr>
          <p:nvPr>
            <p:ph type="body" idx="1"/>
          </p:nvPr>
        </p:nvSpPr>
        <p:spPr>
          <a:xfrm>
            <a:off x="1028700" y="4581128"/>
            <a:ext cx="2333625" cy="1286272"/>
          </a:xfrm>
        </p:spPr>
        <p:txBody>
          <a:bodyPr/>
          <a:lstStyle/>
          <a:p>
            <a:pPr marL="0" indent="0">
              <a:buNone/>
            </a:pPr>
            <a:r>
              <a:rPr lang="sv-SE" b="1" noProof="1"/>
              <a:t>X</a:t>
            </a:r>
            <a:r>
              <a:rPr lang="sv-SE" b="1" noProof="1" smtClean="0"/>
              <a:t>Cavator to be replaced when worn down</a:t>
            </a:r>
          </a:p>
          <a:p>
            <a:pPr marL="0" indent="0">
              <a:buFontTx/>
              <a:buNone/>
            </a:pPr>
            <a:endParaRPr lang="sv-SE" noProof="1"/>
          </a:p>
        </p:txBody>
      </p:sp>
      <p:pic>
        <p:nvPicPr>
          <p:cNvPr id="10" name="Picture 9" descr="PureDry_ filter.tif"/>
          <p:cNvPicPr>
            <a:picLocks noChangeAspect="1"/>
          </p:cNvPicPr>
          <p:nvPr/>
        </p:nvPicPr>
        <p:blipFill>
          <a:blip r:embed="rId2" cstate="print"/>
          <a:stretch>
            <a:fillRect/>
          </a:stretch>
        </p:blipFill>
        <p:spPr>
          <a:xfrm rot="19364611">
            <a:off x="5873559" y="207635"/>
            <a:ext cx="4248472" cy="4248472"/>
          </a:xfrm>
          <a:prstGeom prst="rect">
            <a:avLst/>
          </a:prstGeom>
        </p:spPr>
      </p:pic>
      <p:pic>
        <p:nvPicPr>
          <p:cNvPr id="11" name="Picture 10" descr="PureDry_spiral.tif"/>
          <p:cNvPicPr>
            <a:picLocks noChangeAspect="1"/>
          </p:cNvPicPr>
          <p:nvPr/>
        </p:nvPicPr>
        <p:blipFill>
          <a:blip r:embed="rId3" cstate="print"/>
          <a:stretch>
            <a:fillRect/>
          </a:stretch>
        </p:blipFill>
        <p:spPr>
          <a:xfrm rot="1127745">
            <a:off x="2208830" y="3844178"/>
            <a:ext cx="3088328" cy="3088328"/>
          </a:xfrm>
          <a:prstGeom prst="rect">
            <a:avLst/>
          </a:prstGeom>
        </p:spPr>
      </p:pic>
      <p:sp>
        <p:nvSpPr>
          <p:cNvPr id="12" name="Rectangle 11"/>
          <p:cNvSpPr/>
          <p:nvPr/>
        </p:nvSpPr>
        <p:spPr>
          <a:xfrm>
            <a:off x="5004048" y="908720"/>
            <a:ext cx="3240360" cy="1015663"/>
          </a:xfrm>
          <a:prstGeom prst="rect">
            <a:avLst/>
          </a:prstGeom>
        </p:spPr>
        <p:txBody>
          <a:bodyPr wrap="square">
            <a:spAutoFit/>
          </a:bodyPr>
          <a:lstStyle/>
          <a:p>
            <a:pPr marL="0" indent="0">
              <a:buFontTx/>
              <a:buNone/>
            </a:pPr>
            <a:r>
              <a:rPr lang="sv-SE" b="1" noProof="1" smtClean="0">
                <a:latin typeface="+mj-lt"/>
              </a:rPr>
              <a:t>Separator insert to be overhauled at service center</a:t>
            </a:r>
            <a:endParaRPr lang="sv-SE" b="1" noProof="1">
              <a:latin typeface="+mj-lt"/>
            </a:endParaRPr>
          </a:p>
        </p:txBody>
      </p:sp>
      <p:sp>
        <p:nvSpPr>
          <p:cNvPr id="13" name="TextBox 12"/>
          <p:cNvSpPr txBox="1"/>
          <p:nvPr/>
        </p:nvSpPr>
        <p:spPr>
          <a:xfrm>
            <a:off x="611560" y="900460"/>
            <a:ext cx="3141434" cy="1631216"/>
          </a:xfrm>
          <a:prstGeom prst="rect">
            <a:avLst/>
          </a:prstGeom>
          <a:noFill/>
        </p:spPr>
        <p:txBody>
          <a:bodyPr wrap="square" rtlCol="0">
            <a:spAutoFit/>
          </a:bodyPr>
          <a:lstStyle/>
          <a:p>
            <a:r>
              <a:rPr lang="sv-SE" b="1" dirty="0" err="1" smtClean="0">
                <a:latin typeface="+mj-lt"/>
              </a:rPr>
              <a:t>Gearbox</a:t>
            </a:r>
            <a:r>
              <a:rPr lang="sv-SE" b="1" dirty="0" smtClean="0">
                <a:latin typeface="+mj-lt"/>
              </a:rPr>
              <a:t> to be </a:t>
            </a:r>
            <a:r>
              <a:rPr lang="sv-SE" b="1" dirty="0" err="1" smtClean="0">
                <a:latin typeface="+mj-lt"/>
              </a:rPr>
              <a:t>exchanged</a:t>
            </a:r>
            <a:r>
              <a:rPr lang="sv-SE" b="1" dirty="0" smtClean="0">
                <a:latin typeface="+mj-lt"/>
              </a:rPr>
              <a:t> </a:t>
            </a:r>
            <a:r>
              <a:rPr lang="sv-SE" b="1" dirty="0" err="1" smtClean="0">
                <a:latin typeface="+mj-lt"/>
              </a:rPr>
              <a:t>every</a:t>
            </a:r>
            <a:r>
              <a:rPr lang="sv-SE" b="1" dirty="0" smtClean="0">
                <a:latin typeface="+mj-lt"/>
              </a:rPr>
              <a:t> </a:t>
            </a:r>
            <a:r>
              <a:rPr lang="sv-SE" b="1" dirty="0" err="1" smtClean="0">
                <a:latin typeface="+mj-lt"/>
              </a:rPr>
              <a:t>third</a:t>
            </a:r>
            <a:r>
              <a:rPr lang="sv-SE" b="1" dirty="0" smtClean="0">
                <a:latin typeface="+mj-lt"/>
              </a:rPr>
              <a:t> </a:t>
            </a:r>
            <a:r>
              <a:rPr lang="sv-SE" b="1" dirty="0" err="1" smtClean="0">
                <a:latin typeface="+mj-lt"/>
              </a:rPr>
              <a:t>year</a:t>
            </a:r>
            <a:r>
              <a:rPr lang="sv-SE" b="1" dirty="0" smtClean="0">
                <a:latin typeface="+mj-lt"/>
              </a:rPr>
              <a:t> with a </a:t>
            </a:r>
            <a:r>
              <a:rPr lang="sv-SE" b="1" dirty="0" err="1" smtClean="0">
                <a:latin typeface="+mj-lt"/>
              </a:rPr>
              <a:t>reconditioned</a:t>
            </a:r>
            <a:r>
              <a:rPr lang="sv-SE" b="1" dirty="0" smtClean="0">
                <a:latin typeface="+mj-lt"/>
              </a:rPr>
              <a:t> </a:t>
            </a:r>
            <a:r>
              <a:rPr lang="sv-SE" b="1" dirty="0" err="1" smtClean="0">
                <a:latin typeface="+mj-lt"/>
              </a:rPr>
              <a:t>unit</a:t>
            </a:r>
            <a:endParaRPr lang="sv-SE" b="1" dirty="0">
              <a:latin typeface="+mj-lt"/>
            </a:endParaRPr>
          </a:p>
        </p:txBody>
      </p:sp>
      <p:pic>
        <p:nvPicPr>
          <p:cNvPr id="26640" name="Picture 16"/>
          <p:cNvPicPr>
            <a:picLocks noChangeAspect="1" noChangeArrowheads="1"/>
          </p:cNvPicPr>
          <p:nvPr/>
        </p:nvPicPr>
        <p:blipFill>
          <a:blip r:embed="rId4" cstate="print"/>
          <a:srcRect/>
          <a:stretch>
            <a:fillRect/>
          </a:stretch>
        </p:blipFill>
        <p:spPr bwMode="auto">
          <a:xfrm>
            <a:off x="1070702" y="2552236"/>
            <a:ext cx="1917122" cy="1753527"/>
          </a:xfrm>
          <a:prstGeom prst="rect">
            <a:avLst/>
          </a:prstGeom>
          <a:noFill/>
          <a:ln w="9525">
            <a:noFill/>
            <a:miter lim="800000"/>
            <a:headEnd/>
            <a:tailEnd/>
          </a:ln>
        </p:spPr>
      </p:pic>
      <p:pic>
        <p:nvPicPr>
          <p:cNvPr id="14" name="Picture 13" descr="main bearing unit-1.jpg"/>
          <p:cNvPicPr>
            <a:picLocks noChangeAspect="1"/>
          </p:cNvPicPr>
          <p:nvPr/>
        </p:nvPicPr>
        <p:blipFill>
          <a:blip r:embed="rId5" cstate="print"/>
          <a:stretch>
            <a:fillRect/>
          </a:stretch>
        </p:blipFill>
        <p:spPr>
          <a:xfrm>
            <a:off x="3868688" y="2348880"/>
            <a:ext cx="1924448" cy="1484665"/>
          </a:xfrm>
          <a:prstGeom prst="rect">
            <a:avLst/>
          </a:prstGeom>
        </p:spPr>
      </p:pic>
      <p:sp>
        <p:nvSpPr>
          <p:cNvPr id="15" name="TextBox 14"/>
          <p:cNvSpPr txBox="1"/>
          <p:nvPr/>
        </p:nvSpPr>
        <p:spPr>
          <a:xfrm>
            <a:off x="5508104" y="2492896"/>
            <a:ext cx="1728192" cy="1015663"/>
          </a:xfrm>
          <a:prstGeom prst="rect">
            <a:avLst/>
          </a:prstGeom>
          <a:noFill/>
        </p:spPr>
        <p:txBody>
          <a:bodyPr wrap="square" rtlCol="0">
            <a:spAutoFit/>
          </a:bodyPr>
          <a:lstStyle/>
          <a:p>
            <a:r>
              <a:rPr lang="sv-SE" b="1" dirty="0" smtClean="0"/>
              <a:t>Main </a:t>
            </a:r>
            <a:r>
              <a:rPr lang="sv-SE" b="1" dirty="0" err="1" smtClean="0"/>
              <a:t>bearing</a:t>
            </a:r>
            <a:r>
              <a:rPr lang="sv-SE" b="1" dirty="0" smtClean="0"/>
              <a:t> </a:t>
            </a:r>
            <a:r>
              <a:rPr lang="sv-SE" b="1" dirty="0" err="1" smtClean="0"/>
              <a:t>housing</a:t>
            </a:r>
            <a:r>
              <a:rPr lang="sv-SE" b="1" dirty="0" smtClean="0"/>
              <a:t>,        12 </a:t>
            </a:r>
            <a:r>
              <a:rPr lang="sv-SE" b="1" dirty="0" err="1" smtClean="0"/>
              <a:t>months</a:t>
            </a:r>
            <a:endParaRPr lang="sv-SE" b="1" dirty="0"/>
          </a:p>
        </p:txBody>
      </p:sp>
    </p:spTree>
    <p:extLst>
      <p:ext uri="{BB962C8B-B14F-4D97-AF65-F5344CB8AC3E}">
        <p14:creationId xmlns:p14="http://schemas.microsoft.com/office/powerpoint/2010/main" val="56077718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6640"/>
                                        </p:tgtEl>
                                        <p:attrNameLst>
                                          <p:attrName>style.visibility</p:attrName>
                                        </p:attrNameLst>
                                      </p:cBhvr>
                                      <p:to>
                                        <p:strVal val="visible"/>
                                      </p:to>
                                    </p:set>
                                    <p:anim calcmode="lin" valueType="num">
                                      <p:cBhvr additive="base">
                                        <p:cTn id="7" dur="500" fill="hold"/>
                                        <p:tgtEl>
                                          <p:spTgt spid="26640"/>
                                        </p:tgtEl>
                                        <p:attrNameLst>
                                          <p:attrName>ppt_x</p:attrName>
                                        </p:attrNameLst>
                                      </p:cBhvr>
                                      <p:tavLst>
                                        <p:tav tm="0">
                                          <p:val>
                                            <p:strVal val="#ppt_x"/>
                                          </p:val>
                                        </p:tav>
                                        <p:tav tm="100000">
                                          <p:val>
                                            <p:strVal val="#ppt_x"/>
                                          </p:val>
                                        </p:tav>
                                      </p:tavLst>
                                    </p:anim>
                                    <p:anim calcmode="lin" valueType="num">
                                      <p:cBhvr additive="base">
                                        <p:cTn id="8" dur="500" fill="hold"/>
                                        <p:tgtEl>
                                          <p:spTgt spid="2664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ppt_x</p:attrName>
                                        </p:attrNameLst>
                                      </p:cBhvr>
                                      <p:tavLst>
                                        <p:tav tm="0">
                                          <p:val>
                                            <p:strVal val="#ppt_x"/>
                                          </p:val>
                                        </p:tav>
                                        <p:tav tm="100000">
                                          <p:val>
                                            <p:strVal val="#ppt_x"/>
                                          </p:val>
                                        </p:tav>
                                      </p:tavLst>
                                    </p:anim>
                                    <p:anim calcmode="lin" valueType="num">
                                      <p:cBhvr>
                                        <p:cTn id="1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ppt_x"/>
                                          </p:val>
                                        </p:tav>
                                        <p:tav tm="100000">
                                          <p:val>
                                            <p:strVal val="#ppt_x"/>
                                          </p:val>
                                        </p:tav>
                                      </p:tavLst>
                                    </p:anim>
                                    <p:anim calcmode="lin" valueType="num">
                                      <p:cBhvr additive="base">
                                        <p:cTn id="21"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000"/>
                                        <p:tgtEl>
                                          <p:spTgt spid="15"/>
                                        </p:tgtEl>
                                      </p:cBhvr>
                                    </p:animEffect>
                                    <p:anim calcmode="lin" valueType="num">
                                      <p:cBhvr>
                                        <p:cTn id="27" dur="1000" fill="hold"/>
                                        <p:tgtEl>
                                          <p:spTgt spid="15"/>
                                        </p:tgtEl>
                                        <p:attrNameLst>
                                          <p:attrName>ppt_x</p:attrName>
                                        </p:attrNameLst>
                                      </p:cBhvr>
                                      <p:tavLst>
                                        <p:tav tm="0">
                                          <p:val>
                                            <p:strVal val="#ppt_x"/>
                                          </p:val>
                                        </p:tav>
                                        <p:tav tm="100000">
                                          <p:val>
                                            <p:strVal val="#ppt_x"/>
                                          </p:val>
                                        </p:tav>
                                      </p:tavLst>
                                    </p:anim>
                                    <p:anim calcmode="lin" valueType="num">
                                      <p:cBhvr>
                                        <p:cTn id="2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26627">
                                            <p:txEl>
                                              <p:pRg st="0" end="0"/>
                                            </p:txEl>
                                          </p:spTgt>
                                        </p:tgtEl>
                                        <p:attrNameLst>
                                          <p:attrName>style.visibility</p:attrName>
                                        </p:attrNameLst>
                                      </p:cBhvr>
                                      <p:to>
                                        <p:strVal val="visible"/>
                                      </p:to>
                                    </p:set>
                                    <p:animEffect transition="in" filter="fade">
                                      <p:cBhvr>
                                        <p:cTn id="39" dur="1000"/>
                                        <p:tgtEl>
                                          <p:spTgt spid="26627">
                                            <p:txEl>
                                              <p:pRg st="0" end="0"/>
                                            </p:txEl>
                                          </p:spTgt>
                                        </p:tgtEl>
                                      </p:cBhvr>
                                    </p:animEffect>
                                    <p:anim calcmode="lin" valueType="num">
                                      <p:cBhvr>
                                        <p:cTn id="40" dur="1000" fill="hold"/>
                                        <p:tgtEl>
                                          <p:spTgt spid="26627">
                                            <p:txEl>
                                              <p:pRg st="0" end="0"/>
                                            </p:txEl>
                                          </p:spTgt>
                                        </p:tgtEl>
                                        <p:attrNameLst>
                                          <p:attrName>ppt_x</p:attrName>
                                        </p:attrNameLst>
                                      </p:cBhvr>
                                      <p:tavLst>
                                        <p:tav tm="0">
                                          <p:val>
                                            <p:strVal val="#ppt_x"/>
                                          </p:val>
                                        </p:tav>
                                        <p:tav tm="100000">
                                          <p:val>
                                            <p:strVal val="#ppt_x"/>
                                          </p:val>
                                        </p:tav>
                                      </p:tavLst>
                                    </p:anim>
                                    <p:anim calcmode="lin" valueType="num">
                                      <p:cBhvr>
                                        <p:cTn id="41" dur="1000" fill="hold"/>
                                        <p:tgtEl>
                                          <p:spTgt spid="2662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nodeType="click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500" fill="hold"/>
                                        <p:tgtEl>
                                          <p:spTgt spid="10"/>
                                        </p:tgtEl>
                                        <p:attrNameLst>
                                          <p:attrName>ppt_x</p:attrName>
                                        </p:attrNameLst>
                                      </p:cBhvr>
                                      <p:tavLst>
                                        <p:tav tm="0">
                                          <p:val>
                                            <p:strVal val="#ppt_x"/>
                                          </p:val>
                                        </p:tav>
                                        <p:tav tm="100000">
                                          <p:val>
                                            <p:strVal val="#ppt_x"/>
                                          </p:val>
                                        </p:tav>
                                      </p:tavLst>
                                    </p:anim>
                                    <p:anim calcmode="lin" valueType="num">
                                      <p:cBhvr additive="base">
                                        <p:cTn id="47"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p:bldP spid="12" grpId="0"/>
      <p:bldP spid="13" grpId="0"/>
      <p:bldP spid="15"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GB"/>
              <a:t>© Alfa Laval</a:t>
            </a:r>
          </a:p>
        </p:txBody>
      </p:sp>
      <p:sp>
        <p:nvSpPr>
          <p:cNvPr id="5" name="Slide Number Placeholder 4"/>
          <p:cNvSpPr>
            <a:spLocks noGrp="1"/>
          </p:cNvSpPr>
          <p:nvPr>
            <p:ph type="sldNum" sz="quarter" idx="11"/>
          </p:nvPr>
        </p:nvSpPr>
        <p:spPr/>
        <p:txBody>
          <a:bodyPr/>
          <a:lstStyle/>
          <a:p>
            <a:r>
              <a:rPr lang="en-GB"/>
              <a:t>Slide </a:t>
            </a:r>
            <a:fld id="{395E42E5-24CC-4F6B-B154-73A88F3F5F75}" type="slidenum">
              <a:rPr lang="en-GB"/>
              <a:pPr/>
              <a:t>74</a:t>
            </a:fld>
            <a:endParaRPr lang="en-GB"/>
          </a:p>
        </p:txBody>
      </p:sp>
      <p:pic>
        <p:nvPicPr>
          <p:cNvPr id="2050" name="Picture 2"/>
          <p:cNvPicPr>
            <a:picLocks noChangeAspect="1" noChangeArrowheads="1"/>
          </p:cNvPicPr>
          <p:nvPr/>
        </p:nvPicPr>
        <p:blipFill>
          <a:blip r:embed="rId2" cstate="print"/>
          <a:srcRect l="14526" t="24210" r="18894" b="9616"/>
          <a:stretch>
            <a:fillRect/>
          </a:stretch>
        </p:blipFill>
        <p:spPr bwMode="auto">
          <a:xfrm>
            <a:off x="971600" y="908720"/>
            <a:ext cx="7200800" cy="5256584"/>
          </a:xfrm>
          <a:prstGeom prst="rect">
            <a:avLst/>
          </a:prstGeom>
          <a:noFill/>
          <a:ln w="9525">
            <a:noFill/>
            <a:miter lim="800000"/>
            <a:headEnd/>
            <a:tailEnd/>
          </a:ln>
          <a:effectLst/>
        </p:spPr>
      </p:pic>
      <p:sp>
        <p:nvSpPr>
          <p:cNvPr id="6" name="Rectangle 2"/>
          <p:cNvSpPr>
            <a:spLocks noGrp="1" noChangeArrowheads="1"/>
          </p:cNvSpPr>
          <p:nvPr>
            <p:ph type="title"/>
          </p:nvPr>
        </p:nvSpPr>
        <p:spPr>
          <a:xfrm>
            <a:off x="827584" y="260648"/>
            <a:ext cx="8078788" cy="839788"/>
          </a:xfrm>
        </p:spPr>
        <p:txBody>
          <a:bodyPr/>
          <a:lstStyle/>
          <a:p>
            <a:pPr algn="ctr"/>
            <a:r>
              <a:rPr lang="en-US" sz="3600" dirty="0" err="1" smtClean="0"/>
              <a:t>PureDry</a:t>
            </a:r>
            <a:r>
              <a:rPr lang="en-US" sz="3600" dirty="0" smtClean="0"/>
              <a:t> – </a:t>
            </a:r>
            <a:r>
              <a:rPr lang="en-US" sz="3600" dirty="0" err="1" smtClean="0"/>
              <a:t>SuperDry</a:t>
            </a:r>
            <a:r>
              <a:rPr lang="en-US" sz="3600" dirty="0" smtClean="0"/>
              <a:t> Solids</a:t>
            </a:r>
            <a:endParaRPr lang="en-US" sz="3200" dirty="0" smtClean="0"/>
          </a:p>
        </p:txBody>
      </p:sp>
    </p:spTree>
    <p:extLst>
      <p:ext uri="{BB962C8B-B14F-4D97-AF65-F5344CB8AC3E}">
        <p14:creationId xmlns:p14="http://schemas.microsoft.com/office/powerpoint/2010/main" val="71287733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heel(1)">
                                      <p:cBhvr>
                                        <p:cTn id="7"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ooter Placeholder 1"/>
          <p:cNvSpPr>
            <a:spLocks noGrp="1"/>
          </p:cNvSpPr>
          <p:nvPr>
            <p:ph type="ftr" sz="quarter" idx="10"/>
          </p:nvPr>
        </p:nvSpPr>
        <p:spPr>
          <a:noFill/>
        </p:spPr>
        <p:txBody>
          <a:bodyPr/>
          <a:lstStyle/>
          <a:p>
            <a:r>
              <a:rPr lang="sv-SE" smtClean="0">
                <a:latin typeface="Arial" charset="0"/>
              </a:rPr>
              <a:t>© Alfa Laval</a:t>
            </a:r>
          </a:p>
        </p:txBody>
      </p:sp>
      <p:sp>
        <p:nvSpPr>
          <p:cNvPr id="25603" name="Slide Number Placeholder 2"/>
          <p:cNvSpPr>
            <a:spLocks noGrp="1"/>
          </p:cNvSpPr>
          <p:nvPr>
            <p:ph type="sldNum" sz="quarter" idx="11"/>
          </p:nvPr>
        </p:nvSpPr>
        <p:spPr>
          <a:noFill/>
        </p:spPr>
        <p:txBody>
          <a:bodyPr/>
          <a:lstStyle/>
          <a:p>
            <a:r>
              <a:rPr lang="sv-SE" smtClean="0">
                <a:latin typeface="Arial" charset="0"/>
              </a:rPr>
              <a:t>Slide </a:t>
            </a:r>
            <a:fld id="{79C3A3BF-D6E5-498F-AD75-D704F518694A}" type="slidenum">
              <a:rPr smtClean="0">
                <a:latin typeface="Arial" charset="0"/>
              </a:rPr>
              <a:pPr/>
              <a:t>75</a:t>
            </a:fld>
            <a:endParaRPr lang="sv-SE" smtClean="0">
              <a:latin typeface="Arial" charset="0"/>
            </a:endParaRPr>
          </a:p>
        </p:txBody>
      </p:sp>
      <p:pic>
        <p:nvPicPr>
          <p:cNvPr id="5" name="Picture 4" descr="IMG_0338.JPG"/>
          <p:cNvPicPr>
            <a:picLocks noChangeAspect="1"/>
          </p:cNvPicPr>
          <p:nvPr/>
        </p:nvPicPr>
        <p:blipFill>
          <a:blip r:embed="rId3" cstate="print"/>
          <a:srcRect t="8243"/>
          <a:stretch>
            <a:fillRect/>
          </a:stretch>
        </p:blipFill>
        <p:spPr>
          <a:xfrm>
            <a:off x="696035" y="836712"/>
            <a:ext cx="7993040" cy="5250190"/>
          </a:xfrm>
          <a:prstGeom prst="rect">
            <a:avLst/>
          </a:prstGeom>
        </p:spPr>
      </p:pic>
      <p:sp>
        <p:nvSpPr>
          <p:cNvPr id="6" name="Title 1"/>
          <p:cNvSpPr txBox="1">
            <a:spLocks/>
          </p:cNvSpPr>
          <p:nvPr/>
        </p:nvSpPr>
        <p:spPr>
          <a:xfrm>
            <a:off x="971600" y="116632"/>
            <a:ext cx="7354888" cy="839788"/>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0" cap="none" spc="0" normalizeH="0" baseline="0" noProof="0" dirty="0" err="1" smtClean="0">
                <a:ln>
                  <a:noFill/>
                </a:ln>
                <a:solidFill>
                  <a:schemeClr val="tx2"/>
                </a:solidFill>
                <a:effectLst/>
                <a:uLnTx/>
                <a:uFillTx/>
                <a:latin typeface="+mj-lt"/>
                <a:ea typeface="+mj-ea"/>
                <a:cs typeface="+mj-cs"/>
              </a:rPr>
              <a:t>SuperDry</a:t>
            </a:r>
            <a:r>
              <a:rPr kumimoji="0" lang="en-US" sz="4000" b="0" i="0" u="none" strike="noStrike" kern="0" cap="none" spc="0" normalizeH="0" noProof="0" dirty="0" smtClean="0">
                <a:ln>
                  <a:noFill/>
                </a:ln>
                <a:solidFill>
                  <a:schemeClr val="tx2"/>
                </a:solidFill>
                <a:effectLst/>
                <a:uLnTx/>
                <a:uFillTx/>
                <a:latin typeface="+mj-lt"/>
                <a:ea typeface="+mj-ea"/>
                <a:cs typeface="+mj-cs"/>
              </a:rPr>
              <a:t> Solids</a:t>
            </a:r>
            <a:endParaRPr kumimoji="0" lang="en-US" sz="4000" b="0" i="0" u="none" strike="noStrike" kern="0" cap="none" spc="0" normalizeH="0" baseline="0" noProof="0" dirty="0">
              <a:ln>
                <a:noFill/>
              </a:ln>
              <a:solidFill>
                <a:schemeClr val="tx2"/>
              </a:solidFill>
              <a:effectLst/>
              <a:uLnTx/>
              <a:uFillTx/>
              <a:latin typeface="+mj-lt"/>
              <a:ea typeface="+mj-ea"/>
              <a:cs typeface="+mj-cs"/>
            </a:endParaRPr>
          </a:p>
        </p:txBody>
      </p:sp>
    </p:spTree>
    <p:extLst>
      <p:ext uri="{BB962C8B-B14F-4D97-AF65-F5344CB8AC3E}">
        <p14:creationId xmlns:p14="http://schemas.microsoft.com/office/powerpoint/2010/main" val="286864185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smtClean="0"/>
              <a:t>© Alfa Laval</a:t>
            </a:r>
            <a:endParaRPr lang="en-US"/>
          </a:p>
        </p:txBody>
      </p:sp>
      <p:sp>
        <p:nvSpPr>
          <p:cNvPr id="3" name="Slide Number Placeholder 2"/>
          <p:cNvSpPr>
            <a:spLocks noGrp="1"/>
          </p:cNvSpPr>
          <p:nvPr>
            <p:ph type="sldNum" sz="quarter" idx="11"/>
          </p:nvPr>
        </p:nvSpPr>
        <p:spPr/>
        <p:txBody>
          <a:bodyPr/>
          <a:lstStyle/>
          <a:p>
            <a:pPr>
              <a:defRPr/>
            </a:pPr>
            <a:r>
              <a:rPr lang="en-US" smtClean="0"/>
              <a:t>Slide </a:t>
            </a:r>
            <a:fld id="{554BACE5-09FE-4304-9B82-880EEF283BE0}" type="slidenum">
              <a:rPr lang="en-US" smtClean="0"/>
              <a:pPr>
                <a:defRPr/>
              </a:pPr>
              <a:t>76</a:t>
            </a:fld>
            <a:endParaRPr lang="en-US"/>
          </a:p>
        </p:txBody>
      </p:sp>
      <p:sp>
        <p:nvSpPr>
          <p:cNvPr id="4" name="Rectangle 3"/>
          <p:cNvSpPr/>
          <p:nvPr/>
        </p:nvSpPr>
        <p:spPr>
          <a:xfrm>
            <a:off x="863600" y="508000"/>
            <a:ext cx="7721600" cy="4893647"/>
          </a:xfrm>
          <a:prstGeom prst="rect">
            <a:avLst/>
          </a:prstGeom>
        </p:spPr>
        <p:txBody>
          <a:bodyPr wrap="square">
            <a:spAutoFit/>
          </a:bodyPr>
          <a:lstStyle/>
          <a:p>
            <a:r>
              <a:rPr lang="en-IN" b="1" u="sng" dirty="0"/>
              <a:t>What to do with the super-dry </a:t>
            </a:r>
            <a:r>
              <a:rPr lang="en-IN" b="1" u="sng" dirty="0" smtClean="0"/>
              <a:t>solids ?</a:t>
            </a:r>
          </a:p>
          <a:p>
            <a:endParaRPr lang="en-IN" b="1" u="sng" dirty="0"/>
          </a:p>
          <a:p>
            <a:pPr algn="just"/>
            <a:endParaRPr lang="en-IN" dirty="0"/>
          </a:p>
          <a:p>
            <a:pPr algn="just"/>
            <a:r>
              <a:rPr lang="en-IN" dirty="0" smtClean="0"/>
              <a:t>This </a:t>
            </a:r>
            <a:r>
              <a:rPr lang="en-IN" dirty="0"/>
              <a:t>can be landed </a:t>
            </a:r>
            <a:r>
              <a:rPr lang="en-IN" dirty="0" smtClean="0"/>
              <a:t>as dry </a:t>
            </a:r>
            <a:r>
              <a:rPr lang="en-IN" dirty="0"/>
              <a:t>waste and disposed of in the same way as oily rags </a:t>
            </a:r>
            <a:r>
              <a:rPr lang="en-IN" dirty="0" smtClean="0"/>
              <a:t>and used </a:t>
            </a:r>
            <a:r>
              <a:rPr lang="en-IN" dirty="0"/>
              <a:t>filter cartridges</a:t>
            </a:r>
            <a:r>
              <a:rPr lang="en-IN" dirty="0" smtClean="0"/>
              <a:t>.</a:t>
            </a:r>
          </a:p>
          <a:p>
            <a:pPr algn="just"/>
            <a:endParaRPr lang="en-US" dirty="0" smtClean="0"/>
          </a:p>
          <a:p>
            <a:pPr algn="just"/>
            <a:endParaRPr lang="en-US" dirty="0"/>
          </a:p>
          <a:p>
            <a:pPr algn="just"/>
            <a:r>
              <a:rPr lang="en-US" b="1" u="sng" dirty="0" smtClean="0"/>
              <a:t>How much?</a:t>
            </a:r>
          </a:p>
          <a:p>
            <a:pPr algn="just"/>
            <a:endParaRPr lang="en-IN" dirty="0" smtClean="0"/>
          </a:p>
          <a:p>
            <a:pPr algn="just"/>
            <a:r>
              <a:rPr lang="en-IN" dirty="0" smtClean="0"/>
              <a:t>Example</a:t>
            </a:r>
            <a:r>
              <a:rPr lang="en-IN" dirty="0"/>
              <a:t>: On a ship burning heavy fuel oil, with an engine rated at 20 MW, the amount of super-dry solids collected is typically less than 10 kg per 24 hours. </a:t>
            </a:r>
          </a:p>
          <a:p>
            <a:pPr algn="just"/>
            <a:endParaRPr lang="en-IN" dirty="0"/>
          </a:p>
        </p:txBody>
      </p:sp>
    </p:spTree>
    <p:extLst>
      <p:ext uri="{BB962C8B-B14F-4D97-AF65-F5344CB8AC3E}">
        <p14:creationId xmlns:p14="http://schemas.microsoft.com/office/powerpoint/2010/main" val="133565543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3" end="3"/>
                                            </p:txEl>
                                          </p:spTgt>
                                        </p:tgtEl>
                                        <p:attrNameLst>
                                          <p:attrName>style.visibility</p:attrName>
                                        </p:attrNameLst>
                                      </p:cBhvr>
                                      <p:to>
                                        <p:strVal val="visible"/>
                                      </p:to>
                                    </p:set>
                                    <p:animEffect transition="in" filter="fade">
                                      <p:cBhvr>
                                        <p:cTn id="14" dur="1000"/>
                                        <p:tgtEl>
                                          <p:spTgt spid="4">
                                            <p:txEl>
                                              <p:pRg st="3" end="3"/>
                                            </p:txEl>
                                          </p:spTgt>
                                        </p:tgtEl>
                                      </p:cBhvr>
                                    </p:animEffect>
                                    <p:anim calcmode="lin" valueType="num">
                                      <p:cBhvr>
                                        <p:cTn id="15"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6" end="6"/>
                                            </p:txEl>
                                          </p:spTgt>
                                        </p:tgtEl>
                                        <p:attrNameLst>
                                          <p:attrName>style.visibility</p:attrName>
                                        </p:attrNameLst>
                                      </p:cBhvr>
                                      <p:to>
                                        <p:strVal val="visible"/>
                                      </p:to>
                                    </p:set>
                                    <p:animEffect transition="in" filter="fade">
                                      <p:cBhvr>
                                        <p:cTn id="21" dur="1000"/>
                                        <p:tgtEl>
                                          <p:spTgt spid="4">
                                            <p:txEl>
                                              <p:pRg st="6" end="6"/>
                                            </p:txEl>
                                          </p:spTgt>
                                        </p:tgtEl>
                                      </p:cBhvr>
                                    </p:animEffect>
                                    <p:anim calcmode="lin" valueType="num">
                                      <p:cBhvr>
                                        <p:cTn id="22"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8" end="8"/>
                                            </p:txEl>
                                          </p:spTgt>
                                        </p:tgtEl>
                                        <p:attrNameLst>
                                          <p:attrName>style.visibility</p:attrName>
                                        </p:attrNameLst>
                                      </p:cBhvr>
                                      <p:to>
                                        <p:strVal val="visible"/>
                                      </p:to>
                                    </p:set>
                                    <p:animEffect transition="in" filter="fade">
                                      <p:cBhvr>
                                        <p:cTn id="28" dur="1000"/>
                                        <p:tgtEl>
                                          <p:spTgt spid="4">
                                            <p:txEl>
                                              <p:pRg st="8" end="8"/>
                                            </p:txEl>
                                          </p:spTgt>
                                        </p:tgtEl>
                                      </p:cBhvr>
                                    </p:animEffect>
                                    <p:anim calcmode="lin" valueType="num">
                                      <p:cBhvr>
                                        <p:cTn id="29"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smtClean="0"/>
              <a:t>© Alfa Laval</a:t>
            </a:r>
            <a:endParaRPr lang="en-US"/>
          </a:p>
        </p:txBody>
      </p:sp>
      <p:sp>
        <p:nvSpPr>
          <p:cNvPr id="3" name="Slide Number Placeholder 2"/>
          <p:cNvSpPr>
            <a:spLocks noGrp="1"/>
          </p:cNvSpPr>
          <p:nvPr>
            <p:ph type="sldNum" sz="quarter" idx="11"/>
          </p:nvPr>
        </p:nvSpPr>
        <p:spPr/>
        <p:txBody>
          <a:bodyPr/>
          <a:lstStyle/>
          <a:p>
            <a:pPr>
              <a:defRPr/>
            </a:pPr>
            <a:r>
              <a:rPr lang="en-US" smtClean="0"/>
              <a:t>Slide </a:t>
            </a:r>
            <a:fld id="{554BACE5-09FE-4304-9B82-880EEF283BE0}" type="slidenum">
              <a:rPr lang="en-US" smtClean="0"/>
              <a:pPr>
                <a:defRPr/>
              </a:pPr>
              <a:t>77</a:t>
            </a:fld>
            <a:endParaRPr lang="en-US"/>
          </a:p>
        </p:txBody>
      </p:sp>
      <p:pic>
        <p:nvPicPr>
          <p:cNvPr id="4403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363" y="317500"/>
            <a:ext cx="3495675" cy="605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03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4900" y="346074"/>
            <a:ext cx="3740150" cy="5813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3"/>
          <p:cNvSpPr/>
          <p:nvPr/>
        </p:nvSpPr>
        <p:spPr bwMode="auto">
          <a:xfrm>
            <a:off x="1206500" y="1549400"/>
            <a:ext cx="2603500" cy="876300"/>
          </a:xfrm>
          <a:prstGeom prst="ellipse">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N" sz="2400" b="0" i="0" u="none" strike="noStrike" cap="none" normalizeH="0" baseline="0" smtClean="0">
              <a:ln>
                <a:noFill/>
              </a:ln>
              <a:solidFill>
                <a:schemeClr val="accent3"/>
              </a:solidFill>
              <a:effectLst/>
              <a:latin typeface="Arial" charset="0"/>
            </a:endParaRPr>
          </a:p>
        </p:txBody>
      </p:sp>
      <p:sp>
        <p:nvSpPr>
          <p:cNvPr id="6" name="Oval 5"/>
          <p:cNvSpPr/>
          <p:nvPr/>
        </p:nvSpPr>
        <p:spPr bwMode="auto">
          <a:xfrm>
            <a:off x="741363" y="4076700"/>
            <a:ext cx="2738437" cy="330200"/>
          </a:xfrm>
          <a:prstGeom prst="ellipse">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N" sz="2400" b="0" i="0" u="none" strike="noStrike" cap="none" normalizeH="0" baseline="0" smtClean="0">
              <a:ln>
                <a:noFill/>
              </a:ln>
              <a:solidFill>
                <a:schemeClr val="tx1"/>
              </a:solidFill>
              <a:effectLst/>
              <a:latin typeface="Arial" charset="0"/>
            </a:endParaRPr>
          </a:p>
        </p:txBody>
      </p:sp>
      <p:sp>
        <p:nvSpPr>
          <p:cNvPr id="7" name="Oval 6"/>
          <p:cNvSpPr/>
          <p:nvPr/>
        </p:nvSpPr>
        <p:spPr bwMode="auto">
          <a:xfrm>
            <a:off x="1638300" y="5359400"/>
            <a:ext cx="2413000" cy="800099"/>
          </a:xfrm>
          <a:prstGeom prst="ellipse">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N" sz="24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373103268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4035"/>
                                        </p:tgtEl>
                                        <p:attrNameLst>
                                          <p:attrName>style.visibility</p:attrName>
                                        </p:attrNameLst>
                                      </p:cBhvr>
                                      <p:to>
                                        <p:strVal val="visible"/>
                                      </p:to>
                                    </p:set>
                                    <p:animEffect transition="in" filter="fade">
                                      <p:cBhvr>
                                        <p:cTn id="7" dur="1000"/>
                                        <p:tgtEl>
                                          <p:spTgt spid="44035"/>
                                        </p:tgtEl>
                                      </p:cBhvr>
                                    </p:animEffect>
                                    <p:anim calcmode="lin" valueType="num">
                                      <p:cBhvr>
                                        <p:cTn id="8" dur="1000" fill="hold"/>
                                        <p:tgtEl>
                                          <p:spTgt spid="44035"/>
                                        </p:tgtEl>
                                        <p:attrNameLst>
                                          <p:attrName>ppt_x</p:attrName>
                                        </p:attrNameLst>
                                      </p:cBhvr>
                                      <p:tavLst>
                                        <p:tav tm="0">
                                          <p:val>
                                            <p:strVal val="#ppt_x"/>
                                          </p:val>
                                        </p:tav>
                                        <p:tav tm="100000">
                                          <p:val>
                                            <p:strVal val="#ppt_x"/>
                                          </p:val>
                                        </p:tav>
                                      </p:tavLst>
                                    </p:anim>
                                    <p:anim calcmode="lin" valueType="num">
                                      <p:cBhvr>
                                        <p:cTn id="9" dur="1000" fill="hold"/>
                                        <p:tgtEl>
                                          <p:spTgt spid="4403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4036"/>
                                        </p:tgtEl>
                                        <p:attrNameLst>
                                          <p:attrName>style.visibility</p:attrName>
                                        </p:attrNameLst>
                                      </p:cBhvr>
                                      <p:to>
                                        <p:strVal val="visible"/>
                                      </p:to>
                                    </p:set>
                                    <p:animEffect transition="in" filter="fade">
                                      <p:cBhvr>
                                        <p:cTn id="14" dur="1000"/>
                                        <p:tgtEl>
                                          <p:spTgt spid="44036"/>
                                        </p:tgtEl>
                                      </p:cBhvr>
                                    </p:animEffect>
                                    <p:anim calcmode="lin" valueType="num">
                                      <p:cBhvr>
                                        <p:cTn id="15" dur="1000" fill="hold"/>
                                        <p:tgtEl>
                                          <p:spTgt spid="44036"/>
                                        </p:tgtEl>
                                        <p:attrNameLst>
                                          <p:attrName>ppt_x</p:attrName>
                                        </p:attrNameLst>
                                      </p:cBhvr>
                                      <p:tavLst>
                                        <p:tav tm="0">
                                          <p:val>
                                            <p:strVal val="#ppt_x"/>
                                          </p:val>
                                        </p:tav>
                                        <p:tav tm="100000">
                                          <p:val>
                                            <p:strVal val="#ppt_x"/>
                                          </p:val>
                                        </p:tav>
                                      </p:tavLst>
                                    </p:anim>
                                    <p:anim calcmode="lin" valueType="num">
                                      <p:cBhvr>
                                        <p:cTn id="16" dur="1000" fill="hold"/>
                                        <p:tgtEl>
                                          <p:spTgt spid="4403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GB"/>
              <a:t>© Alfa Laval</a:t>
            </a:r>
          </a:p>
        </p:txBody>
      </p:sp>
      <p:sp>
        <p:nvSpPr>
          <p:cNvPr id="5" name="Slide Number Placeholder 4"/>
          <p:cNvSpPr>
            <a:spLocks noGrp="1"/>
          </p:cNvSpPr>
          <p:nvPr>
            <p:ph type="sldNum" sz="quarter" idx="11"/>
          </p:nvPr>
        </p:nvSpPr>
        <p:spPr/>
        <p:txBody>
          <a:bodyPr/>
          <a:lstStyle/>
          <a:p>
            <a:r>
              <a:rPr lang="en-GB"/>
              <a:t>Slide </a:t>
            </a:r>
            <a:fld id="{395E42E5-24CC-4F6B-B154-73A88F3F5F75}" type="slidenum">
              <a:rPr lang="en-GB"/>
              <a:pPr/>
              <a:t>78</a:t>
            </a:fld>
            <a:endParaRPr lang="en-GB"/>
          </a:p>
        </p:txBody>
      </p:sp>
      <p:pic>
        <p:nvPicPr>
          <p:cNvPr id="10" name="Picture 9" descr="slide1 i skrov.tif"/>
          <p:cNvPicPr>
            <a:picLocks noChangeAspect="1"/>
          </p:cNvPicPr>
          <p:nvPr/>
        </p:nvPicPr>
        <p:blipFill>
          <a:blip r:embed="rId2" cstate="print"/>
          <a:srcRect t="3947" b="2632"/>
          <a:stretch>
            <a:fillRect/>
          </a:stretch>
        </p:blipFill>
        <p:spPr>
          <a:xfrm>
            <a:off x="1187624" y="764704"/>
            <a:ext cx="6917618" cy="5387580"/>
          </a:xfrm>
          <a:prstGeom prst="rect">
            <a:avLst/>
          </a:prstGeom>
        </p:spPr>
      </p:pic>
      <p:sp>
        <p:nvSpPr>
          <p:cNvPr id="11" name="Title 1"/>
          <p:cNvSpPr txBox="1">
            <a:spLocks/>
          </p:cNvSpPr>
          <p:nvPr/>
        </p:nvSpPr>
        <p:spPr>
          <a:xfrm>
            <a:off x="971600" y="116632"/>
            <a:ext cx="7354888" cy="839788"/>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err="1" smtClean="0">
                <a:ln>
                  <a:noFill/>
                </a:ln>
                <a:solidFill>
                  <a:schemeClr val="tx2"/>
                </a:solidFill>
                <a:effectLst/>
                <a:uLnTx/>
                <a:uFillTx/>
                <a:latin typeface="+mj-lt"/>
                <a:ea typeface="+mj-ea"/>
                <a:cs typeface="+mj-cs"/>
              </a:rPr>
              <a:t>PureDry</a:t>
            </a:r>
            <a:r>
              <a:rPr kumimoji="0" lang="en-US" sz="3200" b="0" i="0" u="none" strike="noStrike" kern="0" cap="none" spc="0" normalizeH="0" baseline="0" noProof="0" dirty="0" smtClean="0">
                <a:ln>
                  <a:noFill/>
                </a:ln>
                <a:solidFill>
                  <a:schemeClr val="tx2"/>
                </a:solidFill>
                <a:effectLst/>
                <a:uLnTx/>
                <a:uFillTx/>
                <a:latin typeface="+mj-lt"/>
                <a:ea typeface="+mj-ea"/>
                <a:cs typeface="+mj-cs"/>
              </a:rPr>
              <a:t> /</a:t>
            </a:r>
            <a:r>
              <a:rPr kumimoji="0" lang="en-US" sz="3200" b="0" i="0" u="none" strike="noStrike" kern="0" cap="none" spc="0" normalizeH="0" noProof="0" dirty="0" smtClean="0">
                <a:ln>
                  <a:noFill/>
                </a:ln>
                <a:solidFill>
                  <a:schemeClr val="tx2"/>
                </a:solidFill>
                <a:effectLst/>
                <a:uLnTx/>
                <a:uFillTx/>
                <a:latin typeface="+mj-lt"/>
                <a:ea typeface="+mj-ea"/>
                <a:cs typeface="+mj-cs"/>
              </a:rPr>
              <a:t> </a:t>
            </a:r>
            <a:r>
              <a:rPr kumimoji="0" lang="en-US" sz="3200" b="0" i="0" u="none" strike="noStrike" kern="0" cap="none" spc="0" normalizeH="0" noProof="0" dirty="0" err="1" smtClean="0">
                <a:ln>
                  <a:noFill/>
                </a:ln>
                <a:solidFill>
                  <a:schemeClr val="tx2"/>
                </a:solidFill>
                <a:effectLst/>
                <a:uLnTx/>
                <a:uFillTx/>
                <a:latin typeface="+mj-lt"/>
                <a:ea typeface="+mj-ea"/>
                <a:cs typeface="+mj-cs"/>
              </a:rPr>
              <a:t>PureBilge</a:t>
            </a:r>
            <a:r>
              <a:rPr kumimoji="0" lang="en-US" sz="3200" b="0" i="0" u="none" strike="noStrike" kern="0" cap="none" spc="0" normalizeH="0" noProof="0" dirty="0" smtClean="0">
                <a:ln>
                  <a:noFill/>
                </a:ln>
                <a:solidFill>
                  <a:schemeClr val="tx2"/>
                </a:solidFill>
                <a:effectLst/>
                <a:uLnTx/>
                <a:uFillTx/>
                <a:latin typeface="+mj-lt"/>
                <a:ea typeface="+mj-ea"/>
                <a:cs typeface="+mj-cs"/>
              </a:rPr>
              <a:t> Integrated </a:t>
            </a:r>
            <a:r>
              <a:rPr lang="en-US" sz="3200" kern="0" dirty="0" smtClean="0">
                <a:solidFill>
                  <a:schemeClr val="tx2"/>
                </a:solidFill>
                <a:latin typeface="+mj-lt"/>
                <a:ea typeface="+mj-ea"/>
                <a:cs typeface="+mj-cs"/>
              </a:rPr>
              <a:t>S</a:t>
            </a:r>
            <a:r>
              <a:rPr kumimoji="0" lang="en-US" sz="3200" b="0" i="0" u="none" strike="noStrike" kern="0" cap="none" spc="0" normalizeH="0" noProof="0" dirty="0" err="1" smtClean="0">
                <a:ln>
                  <a:noFill/>
                </a:ln>
                <a:solidFill>
                  <a:schemeClr val="tx2"/>
                </a:solidFill>
                <a:effectLst/>
                <a:uLnTx/>
                <a:uFillTx/>
                <a:latin typeface="+mj-lt"/>
                <a:ea typeface="+mj-ea"/>
                <a:cs typeface="+mj-cs"/>
              </a:rPr>
              <a:t>ystem</a:t>
            </a:r>
            <a:endParaRPr kumimoji="0" lang="en-US" sz="3200" b="0" i="0" u="none" strike="noStrike" kern="0" cap="none" spc="0" normalizeH="0" baseline="0" noProof="0" dirty="0">
              <a:ln>
                <a:noFill/>
              </a:ln>
              <a:solidFill>
                <a:schemeClr val="tx2"/>
              </a:solidFill>
              <a:effectLst/>
              <a:uLnTx/>
              <a:uFillTx/>
              <a:latin typeface="+mj-lt"/>
              <a:ea typeface="+mj-ea"/>
              <a:cs typeface="+mj-cs"/>
            </a:endParaRPr>
          </a:p>
        </p:txBody>
      </p:sp>
    </p:spTree>
    <p:extLst>
      <p:ext uri="{BB962C8B-B14F-4D97-AF65-F5344CB8AC3E}">
        <p14:creationId xmlns:p14="http://schemas.microsoft.com/office/powerpoint/2010/main" val="16206748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GB"/>
              <a:t>© Alfa Laval</a:t>
            </a:r>
          </a:p>
        </p:txBody>
      </p:sp>
      <p:sp>
        <p:nvSpPr>
          <p:cNvPr id="5" name="Slide Number Placeholder 4"/>
          <p:cNvSpPr>
            <a:spLocks noGrp="1"/>
          </p:cNvSpPr>
          <p:nvPr>
            <p:ph type="sldNum" sz="quarter" idx="11"/>
          </p:nvPr>
        </p:nvSpPr>
        <p:spPr/>
        <p:txBody>
          <a:bodyPr/>
          <a:lstStyle/>
          <a:p>
            <a:r>
              <a:rPr lang="en-GB"/>
              <a:t>Slide </a:t>
            </a:r>
            <a:fld id="{395E42E5-24CC-4F6B-B154-73A88F3F5F75}" type="slidenum">
              <a:rPr lang="en-GB"/>
              <a:pPr/>
              <a:t>79</a:t>
            </a:fld>
            <a:endParaRPr lang="en-GB"/>
          </a:p>
        </p:txBody>
      </p:sp>
      <p:sp>
        <p:nvSpPr>
          <p:cNvPr id="8" name="Title 1"/>
          <p:cNvSpPr txBox="1">
            <a:spLocks/>
          </p:cNvSpPr>
          <p:nvPr/>
        </p:nvSpPr>
        <p:spPr>
          <a:xfrm>
            <a:off x="971600" y="116632"/>
            <a:ext cx="7354888" cy="839788"/>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err="1" smtClean="0">
                <a:ln>
                  <a:noFill/>
                </a:ln>
                <a:solidFill>
                  <a:schemeClr val="tx2"/>
                </a:solidFill>
                <a:effectLst/>
                <a:uLnTx/>
                <a:uFillTx/>
                <a:latin typeface="+mj-lt"/>
                <a:ea typeface="+mj-ea"/>
                <a:cs typeface="+mj-cs"/>
              </a:rPr>
              <a:t>PureDry</a:t>
            </a:r>
            <a:r>
              <a:rPr kumimoji="0" lang="en-US" sz="3200" b="0" i="0" u="none" strike="noStrike" kern="0" cap="none" spc="0" normalizeH="0" baseline="0" noProof="0" dirty="0" smtClean="0">
                <a:ln>
                  <a:noFill/>
                </a:ln>
                <a:solidFill>
                  <a:schemeClr val="tx2"/>
                </a:solidFill>
                <a:effectLst/>
                <a:uLnTx/>
                <a:uFillTx/>
                <a:latin typeface="+mj-lt"/>
                <a:ea typeface="+mj-ea"/>
                <a:cs typeface="+mj-cs"/>
              </a:rPr>
              <a:t> – Waste Fuel Recovery (WFR)</a:t>
            </a:r>
            <a:endParaRPr kumimoji="0" lang="en-US" sz="3200" b="0" i="0" u="none" strike="noStrike" kern="0" cap="none" spc="0" normalizeH="0" baseline="0" noProof="0" dirty="0">
              <a:ln>
                <a:noFill/>
              </a:ln>
              <a:solidFill>
                <a:schemeClr val="tx2"/>
              </a:solidFill>
              <a:effectLst/>
              <a:uLnTx/>
              <a:uFillTx/>
              <a:latin typeface="+mj-lt"/>
              <a:ea typeface="+mj-ea"/>
              <a:cs typeface="+mj-cs"/>
            </a:endParaRPr>
          </a:p>
        </p:txBody>
      </p:sp>
      <p:pic>
        <p:nvPicPr>
          <p:cNvPr id="7" name="Picture 6" descr="PureDry - WFR.tif"/>
          <p:cNvPicPr>
            <a:picLocks noChangeAspect="1"/>
          </p:cNvPicPr>
          <p:nvPr/>
        </p:nvPicPr>
        <p:blipFill>
          <a:blip r:embed="rId2" cstate="print"/>
          <a:srcRect t="11151" b="18500"/>
          <a:stretch>
            <a:fillRect/>
          </a:stretch>
        </p:blipFill>
        <p:spPr>
          <a:xfrm>
            <a:off x="951322" y="875953"/>
            <a:ext cx="7375166" cy="5188357"/>
          </a:xfrm>
          <a:prstGeom prst="rect">
            <a:avLst/>
          </a:prstGeom>
        </p:spPr>
      </p:pic>
    </p:spTree>
    <p:extLst>
      <p:ext uri="{BB962C8B-B14F-4D97-AF65-F5344CB8AC3E}">
        <p14:creationId xmlns:p14="http://schemas.microsoft.com/office/powerpoint/2010/main" val="175121877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1"/>
          <p:cNvSpPr>
            <a:spLocks noChangeArrowheads="1"/>
          </p:cNvSpPr>
          <p:nvPr/>
        </p:nvSpPr>
        <p:spPr bwMode="auto">
          <a:xfrm>
            <a:off x="0" y="1414463"/>
            <a:ext cx="9144000" cy="4124325"/>
          </a:xfrm>
          <a:prstGeom prst="rect">
            <a:avLst/>
          </a:prstGeom>
          <a:solidFill>
            <a:schemeClr val="tx1"/>
          </a:solidFill>
          <a:ln w="9525">
            <a:noFill/>
            <a:miter lim="800000"/>
            <a:headEnd/>
            <a:tailEnd/>
          </a:ln>
        </p:spPr>
        <p:txBody>
          <a:bodyPr wrap="none" anchor="ctr"/>
          <a:lstStyle/>
          <a:p>
            <a:endParaRPr lang="sv-SE" sz="2000">
              <a:solidFill>
                <a:srgbClr val="FFFFFF"/>
              </a:solidFill>
              <a:latin typeface="Times New Roman" pitchFamily="18" charset="0"/>
              <a:cs typeface="Arial" pitchFamily="34" charset="0"/>
            </a:endParaRPr>
          </a:p>
        </p:txBody>
      </p:sp>
      <p:sp>
        <p:nvSpPr>
          <p:cNvPr id="19460" name="Rectangle 79"/>
          <p:cNvSpPr>
            <a:spLocks noGrp="1" noChangeArrowheads="1"/>
          </p:cNvSpPr>
          <p:nvPr>
            <p:ph type="title"/>
          </p:nvPr>
        </p:nvSpPr>
        <p:spPr>
          <a:xfrm>
            <a:off x="1028700" y="381000"/>
            <a:ext cx="7354888" cy="839788"/>
          </a:xfrm>
        </p:spPr>
        <p:txBody>
          <a:bodyPr/>
          <a:lstStyle/>
          <a:p>
            <a:r>
              <a:rPr lang="en-GB" dirty="0" smtClean="0"/>
              <a:t>A global company</a:t>
            </a:r>
          </a:p>
        </p:txBody>
      </p:sp>
      <p:sp>
        <p:nvSpPr>
          <p:cNvPr id="19461" name="Rectangle 81"/>
          <p:cNvSpPr>
            <a:spLocks noGrp="1" noChangeArrowheads="1"/>
          </p:cNvSpPr>
          <p:nvPr>
            <p:ph type="body" idx="1"/>
          </p:nvPr>
        </p:nvSpPr>
        <p:spPr>
          <a:xfrm>
            <a:off x="4023108" y="1857561"/>
            <a:ext cx="4166299" cy="2470150"/>
          </a:xfrm>
        </p:spPr>
        <p:txBody>
          <a:bodyPr/>
          <a:lstStyle/>
          <a:p>
            <a:pPr marL="542925" indent="-542925">
              <a:spcAft>
                <a:spcPct val="30000"/>
              </a:spcAft>
              <a:buClr>
                <a:srgbClr val="AA998D"/>
              </a:buClr>
              <a:buFont typeface="Wingdings" pitchFamily="2" charset="2"/>
              <a:buChar char="§"/>
            </a:pPr>
            <a:r>
              <a:rPr lang="en-GB" dirty="0" smtClean="0">
                <a:solidFill>
                  <a:srgbClr val="1E1C77"/>
                </a:solidFill>
              </a:rPr>
              <a:t>34 manufacturing units*</a:t>
            </a:r>
          </a:p>
          <a:p>
            <a:pPr marL="542925" indent="-542925">
              <a:spcAft>
                <a:spcPct val="30000"/>
              </a:spcAft>
              <a:buClr>
                <a:srgbClr val="AA998D"/>
              </a:buClr>
              <a:buFont typeface="Wingdings" pitchFamily="2" charset="2"/>
              <a:buChar char="§"/>
            </a:pPr>
            <a:r>
              <a:rPr lang="en-GB" dirty="0" smtClean="0">
                <a:solidFill>
                  <a:srgbClr val="1E1C77"/>
                </a:solidFill>
              </a:rPr>
              <a:t>106 service centres</a:t>
            </a:r>
          </a:p>
          <a:p>
            <a:pPr marL="542925" indent="-542925">
              <a:spcAft>
                <a:spcPct val="30000"/>
              </a:spcAft>
              <a:buClr>
                <a:srgbClr val="AA998D"/>
              </a:buClr>
              <a:buFont typeface="Wingdings" pitchFamily="2" charset="2"/>
              <a:buChar char="§"/>
            </a:pPr>
            <a:r>
              <a:rPr lang="en-GB" dirty="0" smtClean="0">
                <a:solidFill>
                  <a:srgbClr val="1E1C77"/>
                </a:solidFill>
              </a:rPr>
              <a:t>Sales companies in </a:t>
            </a:r>
            <a:br>
              <a:rPr lang="en-GB" dirty="0" smtClean="0">
                <a:solidFill>
                  <a:srgbClr val="1E1C77"/>
                </a:solidFill>
              </a:rPr>
            </a:br>
            <a:r>
              <a:rPr lang="en-GB" dirty="0" smtClean="0">
                <a:solidFill>
                  <a:srgbClr val="1E1C77"/>
                </a:solidFill>
              </a:rPr>
              <a:t>55 countries </a:t>
            </a:r>
          </a:p>
          <a:p>
            <a:pPr marL="542925" indent="-542925">
              <a:spcAft>
                <a:spcPct val="30000"/>
              </a:spcAft>
              <a:buClr>
                <a:srgbClr val="AA998D"/>
              </a:buClr>
              <a:buFont typeface="Wingdings" pitchFamily="2" charset="2"/>
              <a:buChar char="§"/>
            </a:pPr>
            <a:r>
              <a:rPr lang="en-GB" dirty="0" smtClean="0">
                <a:solidFill>
                  <a:srgbClr val="1E1C77"/>
                </a:solidFill>
              </a:rPr>
              <a:t>Other sales representation in 45 countries</a:t>
            </a:r>
          </a:p>
        </p:txBody>
      </p:sp>
      <p:sp>
        <p:nvSpPr>
          <p:cNvPr id="19462" name="Rectangle 82"/>
          <p:cNvSpPr>
            <a:spLocks noChangeArrowheads="1"/>
          </p:cNvSpPr>
          <p:nvPr/>
        </p:nvSpPr>
        <p:spPr bwMode="auto">
          <a:xfrm>
            <a:off x="4023109" y="4681615"/>
            <a:ext cx="4978262" cy="327025"/>
          </a:xfrm>
          <a:prstGeom prst="rect">
            <a:avLst/>
          </a:prstGeom>
          <a:noFill/>
          <a:ln w="9525">
            <a:noFill/>
            <a:miter lim="800000"/>
            <a:headEnd/>
            <a:tailEnd/>
          </a:ln>
        </p:spPr>
        <p:txBody>
          <a:bodyPr lIns="0" tIns="0" rIns="0" bIns="0"/>
          <a:lstStyle/>
          <a:p>
            <a:pPr marL="342900" indent="-342900">
              <a:spcAft>
                <a:spcPct val="30000"/>
              </a:spcAft>
              <a:buClr>
                <a:srgbClr val="FFCC33"/>
              </a:buClr>
              <a:buSzPct val="125000"/>
            </a:pPr>
            <a:r>
              <a:rPr lang="en-GB" sz="1400" dirty="0">
                <a:solidFill>
                  <a:srgbClr val="1E1C77"/>
                </a:solidFill>
                <a:cs typeface="Arial" pitchFamily="34" charset="0"/>
              </a:rPr>
              <a:t>* Plus a number of minor production and assembling units</a:t>
            </a:r>
          </a:p>
        </p:txBody>
      </p:sp>
      <p:pic>
        <p:nvPicPr>
          <p:cNvPr id="14" name="Picture 1"/>
          <p:cNvPicPr>
            <a:picLocks noChangeAspect="1" noChangeArrowheads="1"/>
          </p:cNvPicPr>
          <p:nvPr/>
        </p:nvPicPr>
        <p:blipFill>
          <a:blip r:embed="rId3" cstate="screen"/>
          <a:srcRect l="26414" t="38114" r="40859" b="10105"/>
          <a:stretch>
            <a:fillRect/>
          </a:stretch>
        </p:blipFill>
        <p:spPr bwMode="auto">
          <a:xfrm>
            <a:off x="-10048" y="1911892"/>
            <a:ext cx="3667648" cy="3626896"/>
          </a:xfrm>
          <a:prstGeom prst="rect">
            <a:avLst/>
          </a:prstGeom>
          <a:noFill/>
          <a:ln w="9525">
            <a:noFill/>
            <a:miter lim="800000"/>
            <a:headEnd/>
            <a:tailEnd/>
          </a:ln>
        </p:spPr>
      </p:pic>
      <p:sp>
        <p:nvSpPr>
          <p:cNvPr id="15" name="Rectangle 14"/>
          <p:cNvSpPr/>
          <p:nvPr/>
        </p:nvSpPr>
        <p:spPr bwMode="auto">
          <a:xfrm>
            <a:off x="2234448" y="1863339"/>
            <a:ext cx="1590260" cy="367748"/>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smtClean="0">
              <a:solidFill>
                <a:srgbClr val="FFFFFF"/>
              </a:solidFill>
              <a:latin typeface="Times New Roman" pitchFamily="18" charset="0"/>
              <a:cs typeface="Arial" pitchFamily="34" charset="0"/>
            </a:endParaRPr>
          </a:p>
        </p:txBody>
      </p:sp>
      <p:sp>
        <p:nvSpPr>
          <p:cNvPr id="16" name="Rectangle 15"/>
          <p:cNvSpPr/>
          <p:nvPr/>
        </p:nvSpPr>
        <p:spPr bwMode="auto">
          <a:xfrm>
            <a:off x="3323202" y="5007091"/>
            <a:ext cx="602974" cy="367748"/>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smtClean="0">
              <a:solidFill>
                <a:srgbClr val="FFFFFF"/>
              </a:solidFill>
              <a:latin typeface="Times New Roman" pitchFamily="18" charset="0"/>
              <a:cs typeface="Arial" pitchFamily="34" charset="0"/>
            </a:endParaRPr>
          </a:p>
        </p:txBody>
      </p:sp>
    </p:spTree>
    <p:extLst>
      <p:ext uri="{BB962C8B-B14F-4D97-AF65-F5344CB8AC3E}">
        <p14:creationId xmlns:p14="http://schemas.microsoft.com/office/powerpoint/2010/main" val="2221705557"/>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cstate="print"/>
          <a:srcRect l="9598" t="14880" r="9510" b="19898"/>
          <a:stretch>
            <a:fillRect/>
          </a:stretch>
        </p:blipFill>
        <p:spPr bwMode="auto">
          <a:xfrm>
            <a:off x="0" y="1196752"/>
            <a:ext cx="9144000" cy="4248472"/>
          </a:xfrm>
          <a:prstGeom prst="rect">
            <a:avLst/>
          </a:prstGeom>
          <a:noFill/>
          <a:ln w="9525">
            <a:noFill/>
            <a:miter lim="800000"/>
            <a:headEnd/>
            <a:tailEnd/>
          </a:ln>
          <a:effectLst/>
        </p:spPr>
      </p:pic>
    </p:spTree>
    <p:extLst>
      <p:ext uri="{BB962C8B-B14F-4D97-AF65-F5344CB8AC3E}">
        <p14:creationId xmlns:p14="http://schemas.microsoft.com/office/powerpoint/2010/main" val="4095678102"/>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endParaRPr lang="en-IN" dirty="0"/>
          </a:p>
        </p:txBody>
      </p:sp>
      <p:sp>
        <p:nvSpPr>
          <p:cNvPr id="4" name="Footer Placeholder 3"/>
          <p:cNvSpPr>
            <a:spLocks noGrp="1"/>
          </p:cNvSpPr>
          <p:nvPr>
            <p:ph type="ftr" sz="quarter" idx="10"/>
          </p:nvPr>
        </p:nvSpPr>
        <p:spPr>
          <a:xfrm>
            <a:off x="909638" y="6248400"/>
            <a:ext cx="2895600" cy="228600"/>
          </a:xfrm>
        </p:spPr>
        <p:txBody>
          <a:bodyPr/>
          <a:lstStyle/>
          <a:p>
            <a:pPr>
              <a:defRPr/>
            </a:pPr>
            <a:r>
              <a:rPr lang="zh-CN" altLang="en-GB">
                <a:solidFill>
                  <a:srgbClr val="1E1C77"/>
                </a:solidFill>
              </a:rPr>
              <a:t>© Alfa Laval</a:t>
            </a:r>
            <a:endParaRPr lang="en-GB" altLang="zh-CN">
              <a:solidFill>
                <a:srgbClr val="1E1C77"/>
              </a:solidFill>
            </a:endParaRPr>
          </a:p>
        </p:txBody>
      </p:sp>
      <p:sp>
        <p:nvSpPr>
          <p:cNvPr id="5" name="Slide Number Placeholder 4"/>
          <p:cNvSpPr>
            <a:spLocks noGrp="1"/>
          </p:cNvSpPr>
          <p:nvPr>
            <p:ph type="sldNum" sz="quarter" idx="11"/>
          </p:nvPr>
        </p:nvSpPr>
        <p:spPr>
          <a:xfrm>
            <a:off x="4572000" y="6248400"/>
            <a:ext cx="1146175" cy="214313"/>
          </a:xfrm>
        </p:spPr>
        <p:txBody>
          <a:bodyPr/>
          <a:lstStyle/>
          <a:p>
            <a:pPr>
              <a:defRPr/>
            </a:pPr>
            <a:r>
              <a:rPr lang="en-GB" altLang="zh-CN">
                <a:solidFill>
                  <a:srgbClr val="1E1C77"/>
                </a:solidFill>
              </a:rPr>
              <a:t>Slide </a:t>
            </a:r>
            <a:fld id="{F5F00282-45BE-404D-9019-452FE9C823C8}" type="slidenum">
              <a:rPr lang="en-GB" altLang="zh-CN">
                <a:solidFill>
                  <a:srgbClr val="1E1C77"/>
                </a:solidFill>
              </a:rPr>
              <a:pPr>
                <a:defRPr/>
              </a:pPr>
              <a:t>9</a:t>
            </a:fld>
            <a:endParaRPr lang="en-GB" altLang="zh-CN">
              <a:solidFill>
                <a:srgbClr val="1E1C77"/>
              </a:solidFill>
            </a:endParaRPr>
          </a:p>
        </p:txBody>
      </p:sp>
      <p:pic>
        <p:nvPicPr>
          <p:cNvPr id="6" name="Picture 2" descr="NY green Asia 150"/>
          <p:cNvPicPr>
            <a:picLocks noChangeAspect="1" noChangeArrowheads="1"/>
          </p:cNvPicPr>
          <p:nvPr/>
        </p:nvPicPr>
        <p:blipFill>
          <a:blip r:embed="rId2" cstate="print">
            <a:duotone>
              <a:prstClr val="black"/>
              <a:srgbClr val="FEFDFC">
                <a:tint val="45000"/>
                <a:satMod val="400000"/>
              </a:srgbClr>
            </a:duotone>
          </a:blip>
          <a:srcRect/>
          <a:stretch>
            <a:fillRect/>
          </a:stretch>
        </p:blipFill>
        <p:spPr bwMode="auto">
          <a:xfrm>
            <a:off x="-12700" y="0"/>
            <a:ext cx="9123363" cy="5891213"/>
          </a:xfrm>
          <a:prstGeom prst="rect">
            <a:avLst/>
          </a:prstGeom>
          <a:noFill/>
          <a:ln w="9525">
            <a:noFill/>
            <a:miter lim="800000"/>
            <a:headEnd/>
            <a:tailEnd/>
          </a:ln>
        </p:spPr>
      </p:pic>
      <p:sp>
        <p:nvSpPr>
          <p:cNvPr id="7" name="Rectangle 3"/>
          <p:cNvSpPr txBox="1">
            <a:spLocks noChangeArrowheads="1"/>
          </p:cNvSpPr>
          <p:nvPr/>
        </p:nvSpPr>
        <p:spPr bwMode="auto">
          <a:xfrm>
            <a:off x="1028700" y="381000"/>
            <a:ext cx="7354888" cy="8397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Arial" pitchFamily="34" charset="0"/>
              </a:defRPr>
            </a:lvl2pPr>
            <a:lvl3pPr algn="l" rtl="0" eaLnBrk="0" fontAlgn="base" hangingPunct="0">
              <a:spcBef>
                <a:spcPct val="0"/>
              </a:spcBef>
              <a:spcAft>
                <a:spcPct val="0"/>
              </a:spcAft>
              <a:defRPr sz="4000">
                <a:solidFill>
                  <a:schemeClr val="tx2"/>
                </a:solidFill>
                <a:latin typeface="Arial" pitchFamily="34" charset="0"/>
              </a:defRPr>
            </a:lvl3pPr>
            <a:lvl4pPr algn="l" rtl="0" eaLnBrk="0" fontAlgn="base" hangingPunct="0">
              <a:spcBef>
                <a:spcPct val="0"/>
              </a:spcBef>
              <a:spcAft>
                <a:spcPct val="0"/>
              </a:spcAft>
              <a:defRPr sz="4000">
                <a:solidFill>
                  <a:schemeClr val="tx2"/>
                </a:solidFill>
                <a:latin typeface="Arial" pitchFamily="34" charset="0"/>
              </a:defRPr>
            </a:lvl4pPr>
            <a:lvl5pPr algn="l" rtl="0" eaLnBrk="0" fontAlgn="base" hangingPunct="0">
              <a:spcBef>
                <a:spcPct val="0"/>
              </a:spcBef>
              <a:spcAft>
                <a:spcPct val="0"/>
              </a:spcAft>
              <a:defRPr sz="4000">
                <a:solidFill>
                  <a:schemeClr val="tx2"/>
                </a:solidFill>
                <a:latin typeface="Arial" pitchFamily="34" charset="0"/>
              </a:defRPr>
            </a:lvl5pPr>
            <a:lvl6pPr marL="457200" algn="l" rtl="0" eaLnBrk="0" fontAlgn="base" hangingPunct="0">
              <a:spcBef>
                <a:spcPct val="0"/>
              </a:spcBef>
              <a:spcAft>
                <a:spcPct val="0"/>
              </a:spcAft>
              <a:defRPr sz="4000">
                <a:solidFill>
                  <a:schemeClr val="tx2"/>
                </a:solidFill>
                <a:latin typeface="Arial" pitchFamily="34" charset="0"/>
              </a:defRPr>
            </a:lvl6pPr>
            <a:lvl7pPr marL="914400" algn="l" rtl="0" eaLnBrk="0" fontAlgn="base" hangingPunct="0">
              <a:spcBef>
                <a:spcPct val="0"/>
              </a:spcBef>
              <a:spcAft>
                <a:spcPct val="0"/>
              </a:spcAft>
              <a:defRPr sz="4000">
                <a:solidFill>
                  <a:schemeClr val="tx2"/>
                </a:solidFill>
                <a:latin typeface="Arial" pitchFamily="34" charset="0"/>
              </a:defRPr>
            </a:lvl7pPr>
            <a:lvl8pPr marL="1371600" algn="l" rtl="0" eaLnBrk="0" fontAlgn="base" hangingPunct="0">
              <a:spcBef>
                <a:spcPct val="0"/>
              </a:spcBef>
              <a:spcAft>
                <a:spcPct val="0"/>
              </a:spcAft>
              <a:defRPr sz="4000">
                <a:solidFill>
                  <a:schemeClr val="tx2"/>
                </a:solidFill>
                <a:latin typeface="Arial" pitchFamily="34" charset="0"/>
              </a:defRPr>
            </a:lvl8pPr>
            <a:lvl9pPr marL="1828800" algn="l" rtl="0" eaLnBrk="0" fontAlgn="base" hangingPunct="0">
              <a:spcBef>
                <a:spcPct val="0"/>
              </a:spcBef>
              <a:spcAft>
                <a:spcPct val="0"/>
              </a:spcAft>
              <a:defRPr sz="4000">
                <a:solidFill>
                  <a:schemeClr val="tx2"/>
                </a:solidFill>
                <a:latin typeface="Arial" pitchFamily="34" charset="0"/>
              </a:defRPr>
            </a:lvl9pPr>
          </a:lstStyle>
          <a:p>
            <a:pPr>
              <a:defRPr/>
            </a:pPr>
            <a:r>
              <a:rPr lang="sv-SE" kern="0" dirty="0" smtClean="0">
                <a:solidFill>
                  <a:srgbClr val="FFCC33"/>
                </a:solidFill>
                <a:effectLst>
                  <a:outerShdw blurRad="38100" dist="38100" dir="2700000" algn="tl">
                    <a:srgbClr val="000000"/>
                  </a:outerShdw>
                </a:effectLst>
              </a:rPr>
              <a:t>Presence in Asia</a:t>
            </a:r>
          </a:p>
        </p:txBody>
      </p:sp>
      <p:sp>
        <p:nvSpPr>
          <p:cNvPr id="8" name="Rectangle 4"/>
          <p:cNvSpPr>
            <a:spLocks noChangeArrowheads="1"/>
          </p:cNvSpPr>
          <p:nvPr/>
        </p:nvSpPr>
        <p:spPr bwMode="auto">
          <a:xfrm>
            <a:off x="6384925" y="1169988"/>
            <a:ext cx="1238250" cy="476250"/>
          </a:xfrm>
          <a:prstGeom prst="rect">
            <a:avLst/>
          </a:prstGeom>
          <a:noFill/>
          <a:ln w="9525">
            <a:noFill/>
            <a:miter lim="800000"/>
            <a:headEnd/>
            <a:tailEnd/>
          </a:ln>
          <a:effectLst/>
        </p:spPr>
        <p:txBody>
          <a:bodyPr wrap="none">
            <a:spAutoFit/>
          </a:bodyPr>
          <a:lstStyle/>
          <a:p>
            <a:pPr algn="ctr">
              <a:lnSpc>
                <a:spcPct val="90000"/>
              </a:lnSpc>
              <a:defRPr/>
            </a:pPr>
            <a:r>
              <a:rPr lang="en-US" sz="1400" b="1">
                <a:solidFill>
                  <a:srgbClr val="FFFFFF"/>
                </a:solidFill>
                <a:effectLst>
                  <a:outerShdw blurRad="38100" dist="38100" dir="2700000" algn="tl">
                    <a:srgbClr val="000000"/>
                  </a:outerShdw>
                </a:effectLst>
                <a:latin typeface="Arial" charset="0"/>
              </a:rPr>
              <a:t>South Korea</a:t>
            </a:r>
          </a:p>
          <a:p>
            <a:pPr algn="ctr">
              <a:lnSpc>
                <a:spcPct val="90000"/>
              </a:lnSpc>
              <a:defRPr/>
            </a:pPr>
            <a:r>
              <a:rPr lang="en-US" sz="1400" b="1">
                <a:solidFill>
                  <a:srgbClr val="FFFFFF"/>
                </a:solidFill>
                <a:effectLst>
                  <a:outerShdw blurRad="38100" dist="38100" dir="2700000" algn="tl">
                    <a:srgbClr val="000000"/>
                  </a:outerShdw>
                </a:effectLst>
                <a:latin typeface="Arial" charset="0"/>
              </a:rPr>
              <a:t>1979</a:t>
            </a:r>
          </a:p>
        </p:txBody>
      </p:sp>
      <p:sp>
        <p:nvSpPr>
          <p:cNvPr id="9" name="Rectangle 5"/>
          <p:cNvSpPr>
            <a:spLocks noChangeArrowheads="1"/>
          </p:cNvSpPr>
          <p:nvPr/>
        </p:nvSpPr>
        <p:spPr bwMode="auto">
          <a:xfrm>
            <a:off x="8088313" y="749300"/>
            <a:ext cx="695325" cy="476250"/>
          </a:xfrm>
          <a:prstGeom prst="rect">
            <a:avLst/>
          </a:prstGeom>
          <a:noFill/>
          <a:ln w="9525">
            <a:noFill/>
            <a:miter lim="800000"/>
            <a:headEnd/>
            <a:tailEnd/>
          </a:ln>
          <a:effectLst/>
        </p:spPr>
        <p:txBody>
          <a:bodyPr wrap="none">
            <a:spAutoFit/>
          </a:bodyPr>
          <a:lstStyle/>
          <a:p>
            <a:pPr algn="ctr">
              <a:lnSpc>
                <a:spcPct val="90000"/>
              </a:lnSpc>
              <a:defRPr/>
            </a:pPr>
            <a:r>
              <a:rPr lang="en-US" sz="1400" b="1">
                <a:solidFill>
                  <a:srgbClr val="FFFFFF"/>
                </a:solidFill>
                <a:effectLst>
                  <a:outerShdw blurRad="38100" dist="38100" dir="2700000" algn="tl">
                    <a:srgbClr val="000000"/>
                  </a:outerShdw>
                </a:effectLst>
                <a:latin typeface="Arial" charset="0"/>
              </a:rPr>
              <a:t>Japan</a:t>
            </a:r>
          </a:p>
          <a:p>
            <a:pPr algn="ctr">
              <a:lnSpc>
                <a:spcPct val="90000"/>
              </a:lnSpc>
              <a:defRPr/>
            </a:pPr>
            <a:r>
              <a:rPr lang="en-US" sz="1400" b="1">
                <a:solidFill>
                  <a:srgbClr val="FFFFFF"/>
                </a:solidFill>
                <a:effectLst>
                  <a:outerShdw blurRad="38100" dist="38100" dir="2700000" algn="tl">
                    <a:srgbClr val="000000"/>
                  </a:outerShdw>
                </a:effectLst>
                <a:latin typeface="Arial" charset="0"/>
              </a:rPr>
              <a:t>1930</a:t>
            </a:r>
          </a:p>
        </p:txBody>
      </p:sp>
      <p:sp>
        <p:nvSpPr>
          <p:cNvPr id="10" name="Rectangle 6"/>
          <p:cNvSpPr>
            <a:spLocks noChangeArrowheads="1"/>
          </p:cNvSpPr>
          <p:nvPr/>
        </p:nvSpPr>
        <p:spPr bwMode="auto">
          <a:xfrm>
            <a:off x="7791450" y="3789363"/>
            <a:ext cx="1128713" cy="476250"/>
          </a:xfrm>
          <a:prstGeom prst="rect">
            <a:avLst/>
          </a:prstGeom>
          <a:noFill/>
          <a:ln w="9525">
            <a:noFill/>
            <a:miter lim="800000"/>
            <a:headEnd/>
            <a:tailEnd/>
          </a:ln>
          <a:effectLst/>
        </p:spPr>
        <p:txBody>
          <a:bodyPr wrap="none">
            <a:spAutoFit/>
          </a:bodyPr>
          <a:lstStyle/>
          <a:p>
            <a:pPr algn="ctr">
              <a:lnSpc>
                <a:spcPct val="90000"/>
              </a:lnSpc>
              <a:defRPr/>
            </a:pPr>
            <a:r>
              <a:rPr lang="en-US" sz="1400" b="1">
                <a:solidFill>
                  <a:srgbClr val="FFFFFF"/>
                </a:solidFill>
                <a:effectLst>
                  <a:outerShdw blurRad="38100" dist="38100" dir="2700000" algn="tl">
                    <a:srgbClr val="000000"/>
                  </a:outerShdw>
                </a:effectLst>
                <a:latin typeface="Arial" charset="0"/>
              </a:rPr>
              <a:t>Philippines</a:t>
            </a:r>
          </a:p>
          <a:p>
            <a:pPr algn="ctr">
              <a:lnSpc>
                <a:spcPct val="90000"/>
              </a:lnSpc>
              <a:defRPr/>
            </a:pPr>
            <a:r>
              <a:rPr lang="en-US" sz="1400" b="1">
                <a:solidFill>
                  <a:srgbClr val="FFFFFF"/>
                </a:solidFill>
                <a:effectLst>
                  <a:outerShdw blurRad="38100" dist="38100" dir="2700000" algn="tl">
                    <a:srgbClr val="000000"/>
                  </a:outerShdw>
                </a:effectLst>
                <a:latin typeface="Arial" charset="0"/>
              </a:rPr>
              <a:t>1986</a:t>
            </a:r>
          </a:p>
        </p:txBody>
      </p:sp>
      <p:sp>
        <p:nvSpPr>
          <p:cNvPr id="11" name="Rectangle 7"/>
          <p:cNvSpPr>
            <a:spLocks noChangeArrowheads="1"/>
          </p:cNvSpPr>
          <p:nvPr/>
        </p:nvSpPr>
        <p:spPr bwMode="auto">
          <a:xfrm>
            <a:off x="5512314" y="2127250"/>
            <a:ext cx="681598" cy="480131"/>
          </a:xfrm>
          <a:prstGeom prst="rect">
            <a:avLst/>
          </a:prstGeom>
          <a:noFill/>
          <a:ln w="9525">
            <a:noFill/>
            <a:miter lim="800000"/>
            <a:headEnd/>
            <a:tailEnd/>
          </a:ln>
          <a:effectLst/>
        </p:spPr>
        <p:txBody>
          <a:bodyPr wrap="none">
            <a:spAutoFit/>
          </a:bodyPr>
          <a:lstStyle/>
          <a:p>
            <a:pPr algn="ctr">
              <a:lnSpc>
                <a:spcPct val="90000"/>
              </a:lnSpc>
              <a:defRPr/>
            </a:pPr>
            <a:r>
              <a:rPr lang="en-US" sz="1400" b="1" dirty="0" smtClean="0">
                <a:solidFill>
                  <a:srgbClr val="FFFFFF"/>
                </a:solidFill>
                <a:effectLst>
                  <a:outerShdw blurRad="38100" dist="38100" dir="2700000" algn="tl">
                    <a:srgbClr val="000000"/>
                  </a:outerShdw>
                </a:effectLst>
                <a:latin typeface="Arial" charset="0"/>
              </a:rPr>
              <a:t>China</a:t>
            </a:r>
            <a:endParaRPr lang="en-US" sz="1400" b="1" dirty="0">
              <a:solidFill>
                <a:srgbClr val="FFFFFF"/>
              </a:solidFill>
              <a:effectLst>
                <a:outerShdw blurRad="38100" dist="38100" dir="2700000" algn="tl">
                  <a:srgbClr val="000000"/>
                </a:outerShdw>
              </a:effectLst>
              <a:latin typeface="Arial" charset="0"/>
            </a:endParaRPr>
          </a:p>
          <a:p>
            <a:pPr algn="ctr">
              <a:lnSpc>
                <a:spcPct val="90000"/>
              </a:lnSpc>
              <a:defRPr/>
            </a:pPr>
            <a:r>
              <a:rPr lang="en-US" sz="1400" b="1" dirty="0" smtClean="0">
                <a:solidFill>
                  <a:srgbClr val="FFFFFF"/>
                </a:solidFill>
                <a:effectLst>
                  <a:outerShdw blurRad="38100" dist="38100" dir="2700000" algn="tl">
                    <a:srgbClr val="000000"/>
                  </a:outerShdw>
                </a:effectLst>
                <a:latin typeface="Arial" charset="0"/>
              </a:rPr>
              <a:t>1984</a:t>
            </a:r>
            <a:endParaRPr lang="en-US" sz="1400" b="1" dirty="0">
              <a:solidFill>
                <a:srgbClr val="FFFFFF"/>
              </a:solidFill>
              <a:effectLst>
                <a:outerShdw blurRad="38100" dist="38100" dir="2700000" algn="tl">
                  <a:srgbClr val="000000"/>
                </a:outerShdw>
              </a:effectLst>
              <a:latin typeface="Arial" charset="0"/>
            </a:endParaRPr>
          </a:p>
        </p:txBody>
      </p:sp>
      <p:sp>
        <p:nvSpPr>
          <p:cNvPr id="12" name="Rectangle 8"/>
          <p:cNvSpPr>
            <a:spLocks noChangeArrowheads="1"/>
          </p:cNvSpPr>
          <p:nvPr/>
        </p:nvSpPr>
        <p:spPr bwMode="auto">
          <a:xfrm>
            <a:off x="428625" y="2587625"/>
            <a:ext cx="1268413" cy="476250"/>
          </a:xfrm>
          <a:prstGeom prst="rect">
            <a:avLst/>
          </a:prstGeom>
          <a:noFill/>
          <a:ln w="9525">
            <a:noFill/>
            <a:miter lim="800000"/>
            <a:headEnd/>
            <a:tailEnd/>
          </a:ln>
          <a:effectLst/>
        </p:spPr>
        <p:txBody>
          <a:bodyPr wrap="none">
            <a:spAutoFit/>
          </a:bodyPr>
          <a:lstStyle/>
          <a:p>
            <a:pPr algn="ctr">
              <a:lnSpc>
                <a:spcPct val="90000"/>
              </a:lnSpc>
              <a:defRPr/>
            </a:pPr>
            <a:r>
              <a:rPr lang="en-US" sz="1400" b="1">
                <a:solidFill>
                  <a:srgbClr val="FFFFFF"/>
                </a:solidFill>
                <a:effectLst>
                  <a:outerShdw blurRad="38100" dist="38100" dir="2700000" algn="tl">
                    <a:srgbClr val="000000"/>
                  </a:outerShdw>
                </a:effectLst>
                <a:latin typeface="Arial" charset="0"/>
              </a:rPr>
              <a:t>Saudi Arabia</a:t>
            </a:r>
          </a:p>
          <a:p>
            <a:pPr algn="ctr">
              <a:lnSpc>
                <a:spcPct val="90000"/>
              </a:lnSpc>
              <a:defRPr/>
            </a:pPr>
            <a:r>
              <a:rPr lang="en-US" sz="1400" b="1">
                <a:solidFill>
                  <a:srgbClr val="FFFFFF"/>
                </a:solidFill>
                <a:effectLst>
                  <a:outerShdw blurRad="38100" dist="38100" dir="2700000" algn="tl">
                    <a:srgbClr val="000000"/>
                  </a:outerShdw>
                </a:effectLst>
                <a:latin typeface="Arial" charset="0"/>
              </a:rPr>
              <a:t>1995</a:t>
            </a:r>
          </a:p>
        </p:txBody>
      </p:sp>
      <p:sp>
        <p:nvSpPr>
          <p:cNvPr id="13" name="Rectangle 9"/>
          <p:cNvSpPr>
            <a:spLocks noChangeArrowheads="1"/>
          </p:cNvSpPr>
          <p:nvPr/>
        </p:nvSpPr>
        <p:spPr bwMode="auto">
          <a:xfrm>
            <a:off x="5891213" y="3690938"/>
            <a:ext cx="911225" cy="476250"/>
          </a:xfrm>
          <a:prstGeom prst="rect">
            <a:avLst/>
          </a:prstGeom>
          <a:noFill/>
          <a:ln w="9525">
            <a:noFill/>
            <a:miter lim="800000"/>
            <a:headEnd/>
            <a:tailEnd/>
          </a:ln>
          <a:effectLst/>
        </p:spPr>
        <p:txBody>
          <a:bodyPr wrap="none">
            <a:spAutoFit/>
          </a:bodyPr>
          <a:lstStyle/>
          <a:p>
            <a:pPr algn="ctr">
              <a:lnSpc>
                <a:spcPct val="90000"/>
              </a:lnSpc>
              <a:defRPr/>
            </a:pPr>
            <a:r>
              <a:rPr lang="en-US" sz="1400" b="1">
                <a:solidFill>
                  <a:srgbClr val="FFFFFF"/>
                </a:solidFill>
                <a:effectLst>
                  <a:outerShdw blurRad="38100" dist="38100" dir="2700000" algn="tl">
                    <a:srgbClr val="000000"/>
                  </a:outerShdw>
                </a:effectLst>
                <a:latin typeface="Arial" charset="0"/>
              </a:rPr>
              <a:t>Thailand</a:t>
            </a:r>
          </a:p>
          <a:p>
            <a:pPr algn="ctr">
              <a:lnSpc>
                <a:spcPct val="90000"/>
              </a:lnSpc>
              <a:defRPr/>
            </a:pPr>
            <a:r>
              <a:rPr lang="en-US" sz="1400" b="1">
                <a:solidFill>
                  <a:srgbClr val="FFFFFF"/>
                </a:solidFill>
                <a:effectLst>
                  <a:outerShdw blurRad="38100" dist="38100" dir="2700000" algn="tl">
                    <a:srgbClr val="000000"/>
                  </a:outerShdw>
                </a:effectLst>
                <a:latin typeface="Arial" charset="0"/>
              </a:rPr>
              <a:t>1983</a:t>
            </a:r>
          </a:p>
        </p:txBody>
      </p:sp>
      <p:sp>
        <p:nvSpPr>
          <p:cNvPr id="14" name="Rectangle 10"/>
          <p:cNvSpPr>
            <a:spLocks noChangeArrowheads="1"/>
          </p:cNvSpPr>
          <p:nvPr/>
        </p:nvSpPr>
        <p:spPr bwMode="auto">
          <a:xfrm>
            <a:off x="5554663" y="4883150"/>
            <a:ext cx="1050925" cy="476250"/>
          </a:xfrm>
          <a:prstGeom prst="rect">
            <a:avLst/>
          </a:prstGeom>
          <a:noFill/>
          <a:ln w="9525">
            <a:noFill/>
            <a:miter lim="800000"/>
            <a:headEnd/>
            <a:tailEnd/>
          </a:ln>
          <a:effectLst/>
        </p:spPr>
        <p:txBody>
          <a:bodyPr wrap="none">
            <a:spAutoFit/>
          </a:bodyPr>
          <a:lstStyle/>
          <a:p>
            <a:pPr algn="ctr">
              <a:lnSpc>
                <a:spcPct val="90000"/>
              </a:lnSpc>
              <a:defRPr/>
            </a:pPr>
            <a:r>
              <a:rPr lang="en-US" sz="1400" b="1" dirty="0">
                <a:solidFill>
                  <a:srgbClr val="FFFFFF"/>
                </a:solidFill>
                <a:effectLst>
                  <a:outerShdw blurRad="38100" dist="38100" dir="2700000" algn="tl">
                    <a:srgbClr val="000000"/>
                  </a:outerShdw>
                </a:effectLst>
                <a:latin typeface="Arial" charset="0"/>
              </a:rPr>
              <a:t>Singapore</a:t>
            </a:r>
          </a:p>
          <a:p>
            <a:pPr algn="ctr">
              <a:lnSpc>
                <a:spcPct val="90000"/>
              </a:lnSpc>
              <a:defRPr/>
            </a:pPr>
            <a:r>
              <a:rPr lang="en-US" sz="1400" b="1" dirty="0">
                <a:solidFill>
                  <a:srgbClr val="FFFFFF"/>
                </a:solidFill>
                <a:effectLst>
                  <a:outerShdw blurRad="38100" dist="38100" dir="2700000" algn="tl">
                    <a:srgbClr val="000000"/>
                  </a:outerShdw>
                </a:effectLst>
                <a:latin typeface="Arial" charset="0"/>
              </a:rPr>
              <a:t>1978</a:t>
            </a:r>
          </a:p>
        </p:txBody>
      </p:sp>
      <p:sp>
        <p:nvSpPr>
          <p:cNvPr id="15" name="Rectangle 11"/>
          <p:cNvSpPr>
            <a:spLocks noChangeArrowheads="1"/>
          </p:cNvSpPr>
          <p:nvPr/>
        </p:nvSpPr>
        <p:spPr bwMode="auto">
          <a:xfrm>
            <a:off x="6704013" y="5480050"/>
            <a:ext cx="1009650" cy="476250"/>
          </a:xfrm>
          <a:prstGeom prst="rect">
            <a:avLst/>
          </a:prstGeom>
          <a:noFill/>
          <a:ln w="9525">
            <a:noFill/>
            <a:miter lim="800000"/>
            <a:headEnd/>
            <a:tailEnd/>
          </a:ln>
          <a:effectLst/>
        </p:spPr>
        <p:txBody>
          <a:bodyPr wrap="none">
            <a:spAutoFit/>
          </a:bodyPr>
          <a:lstStyle/>
          <a:p>
            <a:pPr algn="ctr">
              <a:lnSpc>
                <a:spcPct val="90000"/>
              </a:lnSpc>
              <a:defRPr/>
            </a:pPr>
            <a:r>
              <a:rPr lang="en-US" sz="1400" b="1">
                <a:solidFill>
                  <a:srgbClr val="FFFFFF"/>
                </a:solidFill>
                <a:effectLst>
                  <a:outerShdw blurRad="38100" dist="38100" dir="2700000" algn="tl">
                    <a:srgbClr val="000000"/>
                  </a:outerShdw>
                </a:effectLst>
                <a:latin typeface="Arial" charset="0"/>
              </a:rPr>
              <a:t>Indonesia</a:t>
            </a:r>
          </a:p>
          <a:p>
            <a:pPr algn="ctr">
              <a:lnSpc>
                <a:spcPct val="90000"/>
              </a:lnSpc>
              <a:defRPr/>
            </a:pPr>
            <a:r>
              <a:rPr lang="en-US" sz="1400" b="1">
                <a:solidFill>
                  <a:srgbClr val="FFFFFF"/>
                </a:solidFill>
                <a:effectLst>
                  <a:outerShdw blurRad="38100" dist="38100" dir="2700000" algn="tl">
                    <a:srgbClr val="000000"/>
                  </a:outerShdw>
                </a:effectLst>
                <a:latin typeface="Arial" charset="0"/>
              </a:rPr>
              <a:t>1993</a:t>
            </a:r>
          </a:p>
        </p:txBody>
      </p:sp>
      <p:sp>
        <p:nvSpPr>
          <p:cNvPr id="16" name="Rectangle 12"/>
          <p:cNvSpPr>
            <a:spLocks noChangeArrowheads="1"/>
          </p:cNvSpPr>
          <p:nvPr/>
        </p:nvSpPr>
        <p:spPr bwMode="auto">
          <a:xfrm>
            <a:off x="7710488" y="2451100"/>
            <a:ext cx="784225" cy="476250"/>
          </a:xfrm>
          <a:prstGeom prst="rect">
            <a:avLst/>
          </a:prstGeom>
          <a:noFill/>
          <a:ln w="9525">
            <a:noFill/>
            <a:miter lim="800000"/>
            <a:headEnd/>
            <a:tailEnd/>
          </a:ln>
          <a:effectLst/>
        </p:spPr>
        <p:txBody>
          <a:bodyPr wrap="none">
            <a:spAutoFit/>
          </a:bodyPr>
          <a:lstStyle/>
          <a:p>
            <a:pPr algn="ctr">
              <a:lnSpc>
                <a:spcPct val="90000"/>
              </a:lnSpc>
              <a:defRPr/>
            </a:pPr>
            <a:r>
              <a:rPr lang="en-US" sz="1400" b="1">
                <a:solidFill>
                  <a:srgbClr val="FFFFFF"/>
                </a:solidFill>
                <a:effectLst>
                  <a:outerShdw blurRad="38100" dist="38100" dir="2700000" algn="tl">
                    <a:srgbClr val="000000"/>
                  </a:outerShdw>
                </a:effectLst>
                <a:latin typeface="Arial" charset="0"/>
              </a:rPr>
              <a:t>Taiwan</a:t>
            </a:r>
          </a:p>
          <a:p>
            <a:pPr algn="ctr">
              <a:lnSpc>
                <a:spcPct val="90000"/>
              </a:lnSpc>
              <a:defRPr/>
            </a:pPr>
            <a:r>
              <a:rPr lang="en-US" sz="1400" b="1">
                <a:solidFill>
                  <a:srgbClr val="FFFFFF"/>
                </a:solidFill>
                <a:effectLst>
                  <a:outerShdw blurRad="38100" dist="38100" dir="2700000" algn="tl">
                    <a:srgbClr val="000000"/>
                  </a:outerShdw>
                </a:effectLst>
                <a:latin typeface="Arial" charset="0"/>
              </a:rPr>
              <a:t>1986</a:t>
            </a:r>
          </a:p>
        </p:txBody>
      </p:sp>
      <p:sp>
        <p:nvSpPr>
          <p:cNvPr id="17" name="Rectangle 13"/>
          <p:cNvSpPr>
            <a:spLocks noChangeArrowheads="1"/>
          </p:cNvSpPr>
          <p:nvPr/>
        </p:nvSpPr>
        <p:spPr bwMode="auto">
          <a:xfrm>
            <a:off x="4967288" y="4149725"/>
            <a:ext cx="1195387" cy="476250"/>
          </a:xfrm>
          <a:prstGeom prst="rect">
            <a:avLst/>
          </a:prstGeom>
          <a:noFill/>
          <a:ln w="9525">
            <a:noFill/>
            <a:miter lim="800000"/>
            <a:headEnd/>
            <a:tailEnd/>
          </a:ln>
          <a:effectLst/>
        </p:spPr>
        <p:txBody>
          <a:bodyPr>
            <a:spAutoFit/>
          </a:bodyPr>
          <a:lstStyle/>
          <a:p>
            <a:pPr algn="ctr">
              <a:lnSpc>
                <a:spcPct val="90000"/>
              </a:lnSpc>
              <a:defRPr/>
            </a:pPr>
            <a:r>
              <a:rPr lang="en-US" sz="1400" b="1">
                <a:solidFill>
                  <a:srgbClr val="FFFFFF"/>
                </a:solidFill>
                <a:effectLst>
                  <a:outerShdw blurRad="38100" dist="38100" dir="2700000" algn="tl">
                    <a:srgbClr val="000000"/>
                  </a:outerShdw>
                </a:effectLst>
                <a:latin typeface="Arial" charset="0"/>
              </a:rPr>
              <a:t>Malaysia</a:t>
            </a:r>
          </a:p>
          <a:p>
            <a:pPr algn="ctr">
              <a:lnSpc>
                <a:spcPct val="90000"/>
              </a:lnSpc>
              <a:defRPr/>
            </a:pPr>
            <a:r>
              <a:rPr lang="en-US" sz="1400" b="1">
                <a:solidFill>
                  <a:srgbClr val="FFFFFF"/>
                </a:solidFill>
                <a:effectLst>
                  <a:outerShdw blurRad="38100" dist="38100" dir="2700000" algn="tl">
                    <a:srgbClr val="000000"/>
                  </a:outerShdw>
                </a:effectLst>
                <a:latin typeface="Arial" charset="0"/>
              </a:rPr>
              <a:t>1969</a:t>
            </a:r>
          </a:p>
        </p:txBody>
      </p:sp>
      <p:sp>
        <p:nvSpPr>
          <p:cNvPr id="18" name="Rectangle 14"/>
          <p:cNvSpPr>
            <a:spLocks noChangeArrowheads="1"/>
          </p:cNvSpPr>
          <p:nvPr/>
        </p:nvSpPr>
        <p:spPr bwMode="auto">
          <a:xfrm>
            <a:off x="2840038" y="2584450"/>
            <a:ext cx="912812" cy="476250"/>
          </a:xfrm>
          <a:prstGeom prst="rect">
            <a:avLst/>
          </a:prstGeom>
          <a:noFill/>
          <a:ln w="9525">
            <a:noFill/>
            <a:miter lim="800000"/>
            <a:headEnd/>
            <a:tailEnd/>
          </a:ln>
          <a:effectLst/>
        </p:spPr>
        <p:txBody>
          <a:bodyPr wrap="none">
            <a:spAutoFit/>
          </a:bodyPr>
          <a:lstStyle/>
          <a:p>
            <a:pPr algn="ctr">
              <a:lnSpc>
                <a:spcPct val="90000"/>
              </a:lnSpc>
              <a:defRPr/>
            </a:pPr>
            <a:r>
              <a:rPr lang="en-US" sz="1400" b="1">
                <a:solidFill>
                  <a:srgbClr val="FFFFFF"/>
                </a:solidFill>
                <a:effectLst>
                  <a:outerShdw blurRad="38100" dist="38100" dir="2700000" algn="tl">
                    <a:srgbClr val="000000"/>
                  </a:outerShdw>
                </a:effectLst>
                <a:latin typeface="Arial" charset="0"/>
              </a:rPr>
              <a:t>Pakistan</a:t>
            </a:r>
          </a:p>
          <a:p>
            <a:pPr algn="ctr">
              <a:lnSpc>
                <a:spcPct val="90000"/>
              </a:lnSpc>
              <a:defRPr/>
            </a:pPr>
            <a:r>
              <a:rPr lang="en-US" sz="1400" b="1">
                <a:solidFill>
                  <a:srgbClr val="FFFFFF"/>
                </a:solidFill>
                <a:effectLst>
                  <a:outerShdw blurRad="38100" dist="38100" dir="2700000" algn="tl">
                    <a:srgbClr val="000000"/>
                  </a:outerShdw>
                </a:effectLst>
                <a:latin typeface="Arial" charset="0"/>
              </a:rPr>
              <a:t>1987</a:t>
            </a:r>
          </a:p>
        </p:txBody>
      </p:sp>
      <p:sp>
        <p:nvSpPr>
          <p:cNvPr id="19" name="Rectangle 15"/>
          <p:cNvSpPr>
            <a:spLocks noChangeArrowheads="1"/>
          </p:cNvSpPr>
          <p:nvPr/>
        </p:nvSpPr>
        <p:spPr bwMode="auto">
          <a:xfrm>
            <a:off x="1916113" y="2063750"/>
            <a:ext cx="676275" cy="476250"/>
          </a:xfrm>
          <a:prstGeom prst="rect">
            <a:avLst/>
          </a:prstGeom>
          <a:noFill/>
          <a:ln w="9525">
            <a:noFill/>
            <a:miter lim="800000"/>
            <a:headEnd/>
            <a:tailEnd/>
          </a:ln>
          <a:effectLst/>
        </p:spPr>
        <p:txBody>
          <a:bodyPr wrap="none">
            <a:spAutoFit/>
          </a:bodyPr>
          <a:lstStyle/>
          <a:p>
            <a:pPr algn="ctr">
              <a:lnSpc>
                <a:spcPct val="90000"/>
              </a:lnSpc>
              <a:defRPr/>
            </a:pPr>
            <a:r>
              <a:rPr lang="en-US" sz="1400" b="1" dirty="0">
                <a:solidFill>
                  <a:srgbClr val="FFFFFF"/>
                </a:solidFill>
                <a:effectLst>
                  <a:outerShdw blurRad="38100" dist="38100" dir="2700000" algn="tl">
                    <a:srgbClr val="000000"/>
                  </a:outerShdw>
                </a:effectLst>
                <a:latin typeface="Arial" charset="0"/>
              </a:rPr>
              <a:t>Dubai</a:t>
            </a:r>
          </a:p>
          <a:p>
            <a:pPr algn="ctr">
              <a:lnSpc>
                <a:spcPct val="90000"/>
              </a:lnSpc>
              <a:defRPr/>
            </a:pPr>
            <a:r>
              <a:rPr lang="en-US" sz="1400" b="1" dirty="0">
                <a:solidFill>
                  <a:srgbClr val="FFFFFF"/>
                </a:solidFill>
                <a:effectLst>
                  <a:outerShdw blurRad="38100" dist="38100" dir="2700000" algn="tl">
                    <a:srgbClr val="000000"/>
                  </a:outerShdw>
                </a:effectLst>
                <a:latin typeface="Arial" charset="0"/>
              </a:rPr>
              <a:t>1994</a:t>
            </a:r>
          </a:p>
        </p:txBody>
      </p:sp>
      <p:sp>
        <p:nvSpPr>
          <p:cNvPr id="23" name="Text Box 19"/>
          <p:cNvSpPr txBox="1">
            <a:spLocks noChangeArrowheads="1"/>
          </p:cNvSpPr>
          <p:nvPr/>
        </p:nvSpPr>
        <p:spPr bwMode="auto">
          <a:xfrm>
            <a:off x="3689076" y="3076708"/>
            <a:ext cx="788296" cy="647038"/>
          </a:xfrm>
          <a:prstGeom prst="rect">
            <a:avLst/>
          </a:prstGeom>
          <a:noFill/>
          <a:ln w="9525">
            <a:noFill/>
            <a:miter lim="800000"/>
            <a:headEnd/>
            <a:tailEnd/>
          </a:ln>
          <a:effectLst/>
        </p:spPr>
        <p:txBody>
          <a:bodyPr wrap="none">
            <a:spAutoFit/>
          </a:bodyPr>
          <a:lstStyle/>
          <a:p>
            <a:pPr algn="ctr">
              <a:lnSpc>
                <a:spcPct val="90000"/>
              </a:lnSpc>
              <a:defRPr/>
            </a:pPr>
            <a:r>
              <a:rPr lang="en-US" sz="2000" b="1" dirty="0" smtClean="0">
                <a:solidFill>
                  <a:srgbClr val="FFB13F"/>
                </a:solidFill>
                <a:effectLst>
                  <a:outerShdw blurRad="38100" dist="38100" dir="2700000" algn="tl">
                    <a:srgbClr val="000000"/>
                  </a:outerShdw>
                </a:effectLst>
                <a:latin typeface="Arial"/>
              </a:rPr>
              <a:t>India</a:t>
            </a:r>
            <a:endParaRPr lang="en-US" sz="2000" b="1" dirty="0">
              <a:solidFill>
                <a:srgbClr val="FFB13F"/>
              </a:solidFill>
              <a:effectLst>
                <a:outerShdw blurRad="38100" dist="38100" dir="2700000" algn="tl">
                  <a:srgbClr val="000000"/>
                </a:outerShdw>
              </a:effectLst>
              <a:latin typeface="Arial"/>
            </a:endParaRPr>
          </a:p>
          <a:p>
            <a:pPr algn="ctr">
              <a:lnSpc>
                <a:spcPct val="90000"/>
              </a:lnSpc>
              <a:defRPr/>
            </a:pPr>
            <a:r>
              <a:rPr lang="en-US" sz="2000" b="1" dirty="0" smtClean="0">
                <a:solidFill>
                  <a:srgbClr val="FFB13F"/>
                </a:solidFill>
                <a:effectLst>
                  <a:outerShdw blurRad="38100" dist="38100" dir="2700000" algn="tl">
                    <a:srgbClr val="000000"/>
                  </a:outerShdw>
                </a:effectLst>
                <a:latin typeface="Arial"/>
              </a:rPr>
              <a:t>1937</a:t>
            </a:r>
            <a:endParaRPr lang="en-US" sz="2000" b="1" dirty="0">
              <a:solidFill>
                <a:srgbClr val="FFB13F"/>
              </a:solidFill>
              <a:effectLst>
                <a:outerShdw blurRad="38100" dist="38100" dir="2700000" algn="tl">
                  <a:srgbClr val="000000"/>
                </a:outerShdw>
              </a:effectLst>
              <a:latin typeface="Arial"/>
            </a:endParaRPr>
          </a:p>
        </p:txBody>
      </p:sp>
      <p:pic>
        <p:nvPicPr>
          <p:cNvPr id="3075" name="Picture 3" descr="C:\Users\inpuamr\Documents\corporate presentation on local site\India Flag.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6604" y="2593612"/>
            <a:ext cx="527978" cy="35198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914400" y="6186218"/>
            <a:ext cx="6473247" cy="261610"/>
          </a:xfrm>
          <a:prstGeom prst="rect">
            <a:avLst/>
          </a:prstGeom>
          <a:noFill/>
        </p:spPr>
        <p:txBody>
          <a:bodyPr wrap="none" rtlCol="0">
            <a:spAutoFit/>
          </a:bodyPr>
          <a:lstStyle/>
          <a:p>
            <a:pPr eaLnBrk="1" hangingPunct="1"/>
            <a:r>
              <a:rPr lang="en-US" sz="1100" dirty="0" smtClean="0">
                <a:solidFill>
                  <a:srgbClr val="FFFFFF"/>
                </a:solidFill>
                <a:latin typeface="Arial"/>
                <a:cs typeface="Arial" pitchFamily="34" charset="0"/>
              </a:rPr>
              <a:t>Note: The map shown above  has no country specific boundaries and is for illustrative purposes only </a:t>
            </a:r>
            <a:endParaRPr lang="en-IN" sz="1100" dirty="0">
              <a:solidFill>
                <a:srgbClr val="FFFFFF"/>
              </a:solidFill>
              <a:latin typeface="Arial"/>
              <a:cs typeface="Arial" pitchFamily="34" charset="0"/>
            </a:endParaRPr>
          </a:p>
        </p:txBody>
      </p:sp>
    </p:spTree>
    <p:extLst>
      <p:ext uri="{BB962C8B-B14F-4D97-AF65-F5344CB8AC3E}">
        <p14:creationId xmlns:p14="http://schemas.microsoft.com/office/powerpoint/2010/main" val="1255919357"/>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par>
    </p:tnLst>
  </p:timing>
</p:sld>
</file>

<file path=ppt/theme/theme1.xml><?xml version="1.0" encoding="utf-8"?>
<a:theme xmlns:a="http://schemas.openxmlformats.org/drawingml/2006/main" name="AL Aalborg white_templ_2011">
  <a:themeElements>
    <a:clrScheme name="">
      <a:dk1>
        <a:srgbClr val="000000"/>
      </a:dk1>
      <a:lt1>
        <a:srgbClr val="FFFFFF"/>
      </a:lt1>
      <a:dk2>
        <a:srgbClr val="1E1C77"/>
      </a:dk2>
      <a:lt2>
        <a:srgbClr val="000000"/>
      </a:lt2>
      <a:accent1>
        <a:srgbClr val="FFCC33"/>
      </a:accent1>
      <a:accent2>
        <a:srgbClr val="8C7F70"/>
      </a:accent2>
      <a:accent3>
        <a:srgbClr val="FFFFFF"/>
      </a:accent3>
      <a:accent4>
        <a:srgbClr val="000000"/>
      </a:accent4>
      <a:accent5>
        <a:srgbClr val="FFE2AD"/>
      </a:accent5>
      <a:accent6>
        <a:srgbClr val="7E7265"/>
      </a:accent6>
      <a:hlink>
        <a:srgbClr val="33CCCC"/>
      </a:hlink>
      <a:folHlink>
        <a:srgbClr val="D81E05"/>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AL blue_templ_2000">
  <a:themeElements>
    <a:clrScheme name="">
      <a:dk1>
        <a:srgbClr val="000000"/>
      </a:dk1>
      <a:lt1>
        <a:srgbClr val="FFFFFF"/>
      </a:lt1>
      <a:dk2>
        <a:srgbClr val="1E1C77"/>
      </a:dk2>
      <a:lt2>
        <a:srgbClr val="FFCC33"/>
      </a:lt2>
      <a:accent1>
        <a:srgbClr val="FFD133"/>
      </a:accent1>
      <a:accent2>
        <a:srgbClr val="8C7F70"/>
      </a:accent2>
      <a:accent3>
        <a:srgbClr val="ABABBD"/>
      </a:accent3>
      <a:accent4>
        <a:srgbClr val="DADADA"/>
      </a:accent4>
      <a:accent5>
        <a:srgbClr val="FFE5AD"/>
      </a:accent5>
      <a:accent6>
        <a:srgbClr val="7E7265"/>
      </a:accent6>
      <a:hlink>
        <a:srgbClr val="33CCCC"/>
      </a:hlink>
      <a:folHlink>
        <a:srgbClr val="D81E05"/>
      </a:folHlink>
    </a:clrScheme>
    <a:fontScheme name="AL blue_templ_2000">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9A8689"/>
        </a:solidFill>
        <a:ln w="9525" cap="flat" cmpd="sng" algn="ctr">
          <a:solidFill>
            <a:schemeClr val="tx1"/>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dirty="0" smtClean="0">
            <a:latin typeface="+mn-lt"/>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0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L blue_templ_2000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L blue_templ_2000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AL blue_templ_2000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L blue_templ_2000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L blue_templ_2000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L blue_templ_2000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AL blue_templ_2000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AL blue_templ_2000">
  <a:themeElements>
    <a:clrScheme name="">
      <a:dk1>
        <a:srgbClr val="000000"/>
      </a:dk1>
      <a:lt1>
        <a:srgbClr val="FFFFFF"/>
      </a:lt1>
      <a:dk2>
        <a:srgbClr val="1E1C77"/>
      </a:dk2>
      <a:lt2>
        <a:srgbClr val="FFCC33"/>
      </a:lt2>
      <a:accent1>
        <a:srgbClr val="FFD133"/>
      </a:accent1>
      <a:accent2>
        <a:srgbClr val="8C7F70"/>
      </a:accent2>
      <a:accent3>
        <a:srgbClr val="ABABBD"/>
      </a:accent3>
      <a:accent4>
        <a:srgbClr val="DADADA"/>
      </a:accent4>
      <a:accent5>
        <a:srgbClr val="FFE5AD"/>
      </a:accent5>
      <a:accent6>
        <a:srgbClr val="7E7265"/>
      </a:accent6>
      <a:hlink>
        <a:srgbClr val="33CCCC"/>
      </a:hlink>
      <a:folHlink>
        <a:srgbClr val="D81E05"/>
      </a:folHlink>
    </a:clrScheme>
    <a:fontScheme name="AL blue_templ_2000">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9A8689"/>
        </a:solidFill>
        <a:ln w="9525" cap="flat" cmpd="sng" algn="ctr">
          <a:solidFill>
            <a:schemeClr val="tx1"/>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dirty="0" smtClean="0">
            <a:latin typeface="+mn-lt"/>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0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L blue_templ_2000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L blue_templ_2000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AL blue_templ_2000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L blue_templ_2000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L blue_templ_2000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L blue_templ_2000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AL blue_templ_2000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26B75D83475F04BB11CEE5B9AD5194D" ma:contentTypeVersion="1" ma:contentTypeDescription="Create a new document." ma:contentTypeScope="" ma:versionID="abc47eadf2cf47f178fb7e8fc8ac63c5">
  <xsd:schema xmlns:xsd="http://www.w3.org/2001/XMLSchema" xmlns:xs="http://www.w3.org/2001/XMLSchema" xmlns:p="http://schemas.microsoft.com/office/2006/metadata/properties" xmlns:ns1="http://schemas.microsoft.com/sharepoint/v3" targetNamespace="http://schemas.microsoft.com/office/2006/metadata/properties" ma:root="true" ma:fieldsID="74b05408b16ddafa31ae80b7abd8c308"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49E5942B-143B-4EDA-9761-ED59E64DF193}">
  <ds:schemaRefs>
    <ds:schemaRef ds:uri="http://schemas.microsoft.com/sharepoint/v3/contenttype/forms"/>
  </ds:schemaRefs>
</ds:datastoreItem>
</file>

<file path=customXml/itemProps2.xml><?xml version="1.0" encoding="utf-8"?>
<ds:datastoreItem xmlns:ds="http://schemas.openxmlformats.org/officeDocument/2006/customXml" ds:itemID="{E618939E-8C74-4651-904C-A2D91E8542A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A5B25AD-782A-4866-BF6D-1C3D4128D3B5}">
  <ds:schemaRefs>
    <ds:schemaRef ds:uri="http://www.w3.org/XML/1998/namespace"/>
    <ds:schemaRef ds:uri="http://schemas.microsoft.com/office/infopath/2007/PartnerControls"/>
    <ds:schemaRef ds:uri="http://schemas.microsoft.com/office/2006/documentManagement/types"/>
    <ds:schemaRef ds:uri="http://schemas.openxmlformats.org/package/2006/metadata/core-properties"/>
    <ds:schemaRef ds:uri="http://schemas.microsoft.com/sharepoint/v3"/>
    <ds:schemaRef ds:uri="http://purl.org/dc/terms/"/>
    <ds:schemaRef ds:uri="http://schemas.microsoft.com/office/2006/metadata/properties"/>
    <ds:schemaRef ds:uri="http://purl.org/dc/dcmityp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AL Aalborg white_templ_2011</Template>
  <TotalTime>802</TotalTime>
  <Words>2693</Words>
  <Application>Microsoft Office PowerPoint</Application>
  <PresentationFormat>On-screen Show (4:3)</PresentationFormat>
  <Paragraphs>588</Paragraphs>
  <Slides>80</Slides>
  <Notes>30</Notes>
  <HiddenSlides>1</HiddenSlides>
  <MMClips>1</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80</vt:i4>
      </vt:variant>
    </vt:vector>
  </HeadingPairs>
  <TitlesOfParts>
    <vt:vector size="84" baseType="lpstr">
      <vt:lpstr>AL Aalborg white_templ_2011</vt:lpstr>
      <vt:lpstr>AL blue_templ_2000</vt:lpstr>
      <vt:lpstr>1_AL blue_templ_2000</vt:lpstr>
      <vt:lpstr>Acrobat Document</vt:lpstr>
      <vt:lpstr>PowerPoint Presentation</vt:lpstr>
      <vt:lpstr>Alfa Laval is a leading  global provider of  specialized products and engineered solutions.</vt:lpstr>
      <vt:lpstr>Processes</vt:lpstr>
      <vt:lpstr>Solutions</vt:lpstr>
      <vt:lpstr>Our corporate mission </vt:lpstr>
      <vt:lpstr>We serve most industries</vt:lpstr>
      <vt:lpstr>Gustaf de Laval (1845-1913)   </vt:lpstr>
      <vt:lpstr>A global company</vt:lpstr>
      <vt:lpstr>`</vt:lpstr>
      <vt:lpstr>Alfa Laval India A journey of 77 years and counting </vt:lpstr>
      <vt:lpstr>India corporate snapshot</vt:lpstr>
      <vt:lpstr>Competitive strengths</vt:lpstr>
      <vt:lpstr>Key technologies</vt:lpstr>
      <vt:lpstr>Extending performance</vt:lpstr>
      <vt:lpstr>360° Service Portfolio</vt:lpstr>
      <vt:lpstr>Service Products</vt:lpstr>
      <vt:lpstr>Alfa Laval on board</vt:lpstr>
      <vt:lpstr>PureDry – A completely new concept</vt:lpstr>
      <vt:lpstr>PureDry-historical background</vt:lpstr>
      <vt:lpstr>PowerPoint Presentation</vt:lpstr>
      <vt:lpstr>PowerPoint Presentation</vt:lpstr>
      <vt:lpstr>              Solid Bowl – Manual cleaning</vt:lpstr>
      <vt:lpstr>PowerPoint Presentation</vt:lpstr>
      <vt:lpstr>             Solid Bowl                Self-cleaning (PX) </vt:lpstr>
      <vt:lpstr>PowerPoint Presentation</vt:lpstr>
      <vt:lpstr>Up to 2 % of HFO is lost – The Sources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waste fuel oil tank </vt:lpstr>
      <vt:lpstr>PureDry system – BX50 separator with heating module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Separation of oil and water</vt:lpstr>
      <vt:lpstr>Separation of oil and water</vt:lpstr>
      <vt:lpstr>Separation of oil and water</vt:lpstr>
      <vt:lpstr>Separation of oil and water</vt:lpstr>
      <vt:lpstr>Process – Essential components</vt:lpstr>
      <vt:lpstr>PureDry System : Separation in 3 Phases </vt:lpstr>
      <vt:lpstr>System overview</vt:lpstr>
      <vt:lpstr>Pumping stage</vt:lpstr>
      <vt:lpstr>PowerPoint Presentation</vt:lpstr>
      <vt:lpstr>PowerPoint Presentation</vt:lpstr>
      <vt:lpstr>Operating Principle :</vt:lpstr>
      <vt:lpstr>EPC 60 panel</vt:lpstr>
      <vt:lpstr>Process Modes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Installation</vt:lpstr>
      <vt:lpstr>Installation Preferences</vt:lpstr>
      <vt:lpstr>PowerPoint Presentation</vt:lpstr>
      <vt:lpstr>PowerPoint Presentation</vt:lpstr>
      <vt:lpstr>PowerPoint Presentation</vt:lpstr>
      <vt:lpstr>Maintenance and Service by Exchange-  MSE</vt:lpstr>
      <vt:lpstr>MSE concept</vt:lpstr>
      <vt:lpstr>Parts to be overhauled or exchanged</vt:lpstr>
      <vt:lpstr>PureDry – SuperDry Solids</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Thomas Bonderup</dc:creator>
  <cp:lastModifiedBy>AMIT KHARE</cp:lastModifiedBy>
  <cp:revision>40</cp:revision>
  <cp:lastPrinted>2001-01-15T10:17:43Z</cp:lastPrinted>
  <dcterms:created xsi:type="dcterms:W3CDTF">2012-08-14T09:21:12Z</dcterms:created>
  <dcterms:modified xsi:type="dcterms:W3CDTF">2015-02-26T06:15:41Z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0x010100F26B75D83475F04BB11CEE5B9AD5194D</vt:lpwstr>
  </property>
</Properties>
</file>