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358" r:id="rId2"/>
    <p:sldId id="640" r:id="rId3"/>
    <p:sldId id="651" r:id="rId4"/>
    <p:sldId id="641" r:id="rId5"/>
    <p:sldId id="717" r:id="rId6"/>
    <p:sldId id="715" r:id="rId7"/>
    <p:sldId id="716" r:id="rId8"/>
    <p:sldId id="712" r:id="rId9"/>
    <p:sldId id="713" r:id="rId10"/>
    <p:sldId id="714" r:id="rId11"/>
    <p:sldId id="455" r:id="rId12"/>
    <p:sldId id="672" r:id="rId13"/>
    <p:sldId id="718" r:id="rId14"/>
    <p:sldId id="745" r:id="rId15"/>
    <p:sldId id="719" r:id="rId16"/>
    <p:sldId id="749" r:id="rId17"/>
    <p:sldId id="720" r:id="rId18"/>
    <p:sldId id="750" r:id="rId19"/>
    <p:sldId id="721" r:id="rId20"/>
    <p:sldId id="722" r:id="rId21"/>
    <p:sldId id="724" r:id="rId22"/>
    <p:sldId id="725" r:id="rId23"/>
    <p:sldId id="746" r:id="rId24"/>
    <p:sldId id="747" r:id="rId25"/>
    <p:sldId id="751" r:id="rId26"/>
    <p:sldId id="752" r:id="rId27"/>
    <p:sldId id="753" r:id="rId28"/>
    <p:sldId id="754" r:id="rId29"/>
    <p:sldId id="733" r:id="rId30"/>
    <p:sldId id="734" r:id="rId31"/>
    <p:sldId id="735" r:id="rId32"/>
    <p:sldId id="736" r:id="rId33"/>
    <p:sldId id="737" r:id="rId34"/>
    <p:sldId id="743" r:id="rId35"/>
    <p:sldId id="744" r:id="rId36"/>
    <p:sldId id="597" r:id="rId37"/>
    <p:sldId id="599" r:id="rId38"/>
    <p:sldId id="600" r:id="rId39"/>
    <p:sldId id="601" r:id="rId40"/>
    <p:sldId id="656" r:id="rId41"/>
    <p:sldId id="657" r:id="rId42"/>
    <p:sldId id="739" r:id="rId43"/>
    <p:sldId id="740" r:id="rId44"/>
    <p:sldId id="741" r:id="rId45"/>
    <p:sldId id="706" r:id="rId46"/>
    <p:sldId id="707" r:id="rId47"/>
    <p:sldId id="708" r:id="rId48"/>
    <p:sldId id="709" r:id="rId49"/>
    <p:sldId id="710" r:id="rId50"/>
    <p:sldId id="699" r:id="rId51"/>
    <p:sldId id="700" r:id="rId52"/>
    <p:sldId id="701" r:id="rId53"/>
    <p:sldId id="703" r:id="rId54"/>
    <p:sldId id="704" r:id="rId55"/>
    <p:sldId id="705" r:id="rId56"/>
    <p:sldId id="607" r:id="rId57"/>
    <p:sldId id="608" r:id="rId58"/>
    <p:sldId id="609" r:id="rId59"/>
    <p:sldId id="611" r:id="rId60"/>
    <p:sldId id="612" r:id="rId61"/>
    <p:sldId id="613" r:id="rId62"/>
    <p:sldId id="614" r:id="rId63"/>
    <p:sldId id="554" r:id="rId64"/>
    <p:sldId id="555" r:id="rId65"/>
    <p:sldId id="671" r:id="rId66"/>
    <p:sldId id="521" r:id="rId67"/>
    <p:sldId id="492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BD565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3009" autoAdjust="0"/>
  </p:normalViewPr>
  <p:slideViewPr>
    <p:cSldViewPr>
      <p:cViewPr varScale="1">
        <p:scale>
          <a:sx n="86" d="100"/>
          <a:sy n="86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w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wmf"/><Relationship Id="rId1" Type="http://schemas.openxmlformats.org/officeDocument/2006/relationships/image" Target="../media/image17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4E572-3A50-49AA-8107-A1983C78DE5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1E9D5-1C70-4DC4-B36B-CAD98AB615E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6744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E0130-08DA-434C-A86F-02BE0F8E0F1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303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1E9D5-1C70-4DC4-B36B-CAD98AB615EB}" type="slidenum">
              <a:rPr lang="en-IN" smtClean="0"/>
              <a:pPr/>
              <a:t>64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6964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7B9E5-0F0A-4CAA-818E-AE3D67B351B8}" type="datetimeFigureOut">
              <a:rPr lang="en-US" smtClean="0"/>
              <a:pPr/>
              <a:t>3/8/2018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9BE4D-B5AD-4E2E-A0D4-47AAD02BFC2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tishogale@gmail.com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satishogale@iiserpune.ac.i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0.png"/><Relationship Id="rId5" Type="http://schemas.openxmlformats.org/officeDocument/2006/relationships/image" Target="../media/image59.wmf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emf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ollution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7" Type="http://schemas.openxmlformats.org/officeDocument/2006/relationships/image" Target="../media/image91.w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jpeg"/><Relationship Id="rId9" Type="http://schemas.openxmlformats.org/officeDocument/2006/relationships/image" Target="../media/image9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tiff"/><Relationship Id="rId3" Type="http://schemas.openxmlformats.org/officeDocument/2006/relationships/image" Target="../media/image101.tiff"/><Relationship Id="rId7" Type="http://schemas.openxmlformats.org/officeDocument/2006/relationships/image" Target="../media/image105.tiff"/><Relationship Id="rId2" Type="http://schemas.openxmlformats.org/officeDocument/2006/relationships/image" Target="../media/image10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tiff"/><Relationship Id="rId5" Type="http://schemas.openxmlformats.org/officeDocument/2006/relationships/image" Target="../media/image103.tiff"/><Relationship Id="rId4" Type="http://schemas.openxmlformats.org/officeDocument/2006/relationships/image" Target="../media/image102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png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jpeg"/><Relationship Id="rId5" Type="http://schemas.openxmlformats.org/officeDocument/2006/relationships/hyperlink" Target="CSIR-NCL%20Supercapacitor.wmv" TargetMode="External"/><Relationship Id="rId4" Type="http://schemas.openxmlformats.org/officeDocument/2006/relationships/image" Target="../media/image140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7" Type="http://schemas.openxmlformats.org/officeDocument/2006/relationships/image" Target="../media/image159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png"/><Relationship Id="rId5" Type="http://schemas.openxmlformats.org/officeDocument/2006/relationships/image" Target="../media/image157.tiff"/><Relationship Id="rId4" Type="http://schemas.openxmlformats.org/officeDocument/2006/relationships/image" Target="../media/image15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tiff"/><Relationship Id="rId2" Type="http://schemas.openxmlformats.org/officeDocument/2006/relationships/image" Target="../media/image16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7.tiff"/><Relationship Id="rId4" Type="http://schemas.openxmlformats.org/officeDocument/2006/relationships/image" Target="../media/image166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tiff"/><Relationship Id="rId2" Type="http://schemas.openxmlformats.org/officeDocument/2006/relationships/image" Target="../media/image168.tif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emf"/><Relationship Id="rId13" Type="http://schemas.openxmlformats.org/officeDocument/2006/relationships/oleObject" Target="../embeddings/oleObject6.bin"/><Relationship Id="rId3" Type="http://schemas.openxmlformats.org/officeDocument/2006/relationships/image" Target="../media/image2.gif"/><Relationship Id="rId7" Type="http://schemas.openxmlformats.org/officeDocument/2006/relationships/image" Target="../media/image175.png"/><Relationship Id="rId12" Type="http://schemas.openxmlformats.org/officeDocument/2006/relationships/image" Target="../media/image178.gif"/><Relationship Id="rId17" Type="http://schemas.openxmlformats.org/officeDocument/2006/relationships/image" Target="../media/image181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0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4.png"/><Relationship Id="rId11" Type="http://schemas.openxmlformats.org/officeDocument/2006/relationships/image" Target="../media/image170.wmf"/><Relationship Id="rId5" Type="http://schemas.openxmlformats.org/officeDocument/2006/relationships/image" Target="../media/image173.png"/><Relationship Id="rId15" Type="http://schemas.openxmlformats.org/officeDocument/2006/relationships/image" Target="../media/image179.e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72.png"/><Relationship Id="rId9" Type="http://schemas.openxmlformats.org/officeDocument/2006/relationships/image" Target="../media/image177.jpeg"/><Relationship Id="rId14" Type="http://schemas.openxmlformats.org/officeDocument/2006/relationships/image" Target="../media/image171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3.png"/><Relationship Id="rId7" Type="http://schemas.openxmlformats.org/officeDocument/2006/relationships/image" Target="../media/image187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6.png"/><Relationship Id="rId5" Type="http://schemas.openxmlformats.org/officeDocument/2006/relationships/image" Target="../media/image185.png"/><Relationship Id="rId4" Type="http://schemas.openxmlformats.org/officeDocument/2006/relationships/image" Target="../media/image184.png"/><Relationship Id="rId9" Type="http://schemas.openxmlformats.org/officeDocument/2006/relationships/image" Target="../media/image18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CSIR-NCL%20DSSC%20Mobile%20Charger.wmv" TargetMode="External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jpeg"/><Relationship Id="rId3" Type="http://schemas.openxmlformats.org/officeDocument/2006/relationships/image" Target="../media/image193.jpeg"/><Relationship Id="rId7" Type="http://schemas.openxmlformats.org/officeDocument/2006/relationships/image" Target="../media/image197.jpeg"/><Relationship Id="rId2" Type="http://schemas.openxmlformats.org/officeDocument/2006/relationships/image" Target="../media/image19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6.jpeg"/><Relationship Id="rId5" Type="http://schemas.openxmlformats.org/officeDocument/2006/relationships/image" Target="../media/image195.jpeg"/><Relationship Id="rId10" Type="http://schemas.openxmlformats.org/officeDocument/2006/relationships/image" Target="../media/image200.jpeg"/><Relationship Id="rId4" Type="http://schemas.openxmlformats.org/officeDocument/2006/relationships/image" Target="../media/image194.jpeg"/><Relationship Id="rId9" Type="http://schemas.openxmlformats.org/officeDocument/2006/relationships/image" Target="../media/image19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jpeg"/><Relationship Id="rId3" Type="http://schemas.openxmlformats.org/officeDocument/2006/relationships/image" Target="../media/image203.jpeg"/><Relationship Id="rId7" Type="http://schemas.openxmlformats.org/officeDocument/2006/relationships/image" Target="../media/image207.jpeg"/><Relationship Id="rId2" Type="http://schemas.openxmlformats.org/officeDocument/2006/relationships/image" Target="../media/image20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jpeg"/><Relationship Id="rId5" Type="http://schemas.openxmlformats.org/officeDocument/2006/relationships/image" Target="../media/image205.jpeg"/><Relationship Id="rId10" Type="http://schemas.openxmlformats.org/officeDocument/2006/relationships/image" Target="../media/image210.png"/><Relationship Id="rId4" Type="http://schemas.openxmlformats.org/officeDocument/2006/relationships/image" Target="../media/image204.jpeg"/><Relationship Id="rId9" Type="http://schemas.openxmlformats.org/officeDocument/2006/relationships/image" Target="../media/image2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7" Type="http://schemas.openxmlformats.org/officeDocument/2006/relationships/image" Target="../media/image220.png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9.png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jpeg"/><Relationship Id="rId2" Type="http://schemas.openxmlformats.org/officeDocument/2006/relationships/image" Target="../media/image2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3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7.jpeg"/><Relationship Id="rId4" Type="http://schemas.openxmlformats.org/officeDocument/2006/relationships/image" Target="../media/image22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2" Type="http://schemas.openxmlformats.org/officeDocument/2006/relationships/image" Target="../media/image228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4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jpeg"/><Relationship Id="rId3" Type="http://schemas.openxmlformats.org/officeDocument/2006/relationships/image" Target="../media/image236.emf"/><Relationship Id="rId7" Type="http://schemas.openxmlformats.org/officeDocument/2006/relationships/image" Target="../media/image240.png"/><Relationship Id="rId2" Type="http://schemas.openxmlformats.org/officeDocument/2006/relationships/image" Target="../media/image2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9.jpeg"/><Relationship Id="rId5" Type="http://schemas.openxmlformats.org/officeDocument/2006/relationships/image" Target="../media/image238.emf"/><Relationship Id="rId4" Type="http://schemas.openxmlformats.org/officeDocument/2006/relationships/image" Target="../media/image237.emf"/><Relationship Id="rId9" Type="http://schemas.openxmlformats.org/officeDocument/2006/relationships/image" Target="../media/image24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jpeg"/><Relationship Id="rId7" Type="http://schemas.openxmlformats.org/officeDocument/2006/relationships/image" Target="../media/image248.jpeg"/><Relationship Id="rId2" Type="http://schemas.openxmlformats.org/officeDocument/2006/relationships/image" Target="../media/image2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7.jpeg"/><Relationship Id="rId5" Type="http://schemas.openxmlformats.org/officeDocument/2006/relationships/image" Target="../media/image246.jpeg"/><Relationship Id="rId4" Type="http://schemas.openxmlformats.org/officeDocument/2006/relationships/image" Target="../media/image24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jpeg"/><Relationship Id="rId2" Type="http://schemas.openxmlformats.org/officeDocument/2006/relationships/image" Target="../media/image2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3.emf"/><Relationship Id="rId5" Type="http://schemas.openxmlformats.org/officeDocument/2006/relationships/image" Target="../media/image252.emf"/><Relationship Id="rId4" Type="http://schemas.openxmlformats.org/officeDocument/2006/relationships/image" Target="../media/image25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jpeg"/><Relationship Id="rId2" Type="http://schemas.openxmlformats.org/officeDocument/2006/relationships/image" Target="../media/image2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emf"/><Relationship Id="rId7" Type="http://schemas.openxmlformats.org/officeDocument/2006/relationships/image" Target="../media/image261.png"/><Relationship Id="rId2" Type="http://schemas.openxmlformats.org/officeDocument/2006/relationships/image" Target="../media/image2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0.jpeg"/><Relationship Id="rId5" Type="http://schemas.openxmlformats.org/officeDocument/2006/relationships/image" Target="../media/image259.jpeg"/><Relationship Id="rId4" Type="http://schemas.openxmlformats.org/officeDocument/2006/relationships/image" Target="../media/image258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jpeg"/><Relationship Id="rId2" Type="http://schemas.openxmlformats.org/officeDocument/2006/relationships/image" Target="../media/image2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2.emf"/><Relationship Id="rId4" Type="http://schemas.openxmlformats.org/officeDocument/2006/relationships/image" Target="../media/image264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jpeg"/><Relationship Id="rId3" Type="http://schemas.openxmlformats.org/officeDocument/2006/relationships/image" Target="../media/image266.jpeg"/><Relationship Id="rId7" Type="http://schemas.openxmlformats.org/officeDocument/2006/relationships/image" Target="../media/image270.jpeg"/><Relationship Id="rId2" Type="http://schemas.openxmlformats.org/officeDocument/2006/relationships/image" Target="../media/image2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9.jpeg"/><Relationship Id="rId5" Type="http://schemas.openxmlformats.org/officeDocument/2006/relationships/image" Target="../media/image268.emf"/><Relationship Id="rId4" Type="http://schemas.openxmlformats.org/officeDocument/2006/relationships/image" Target="../media/image267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8.png"/><Relationship Id="rId3" Type="http://schemas.openxmlformats.org/officeDocument/2006/relationships/image" Target="../media/image273.emf"/><Relationship Id="rId7" Type="http://schemas.openxmlformats.org/officeDocument/2006/relationships/image" Target="../media/image277.png"/><Relationship Id="rId2" Type="http://schemas.openxmlformats.org/officeDocument/2006/relationships/image" Target="../media/image2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6.jpeg"/><Relationship Id="rId11" Type="http://schemas.openxmlformats.org/officeDocument/2006/relationships/image" Target="../media/image280.png"/><Relationship Id="rId5" Type="http://schemas.openxmlformats.org/officeDocument/2006/relationships/image" Target="../media/image275.jpeg"/><Relationship Id="rId10" Type="http://schemas.openxmlformats.org/officeDocument/2006/relationships/image" Target="../media/image2.gif"/><Relationship Id="rId4" Type="http://schemas.openxmlformats.org/officeDocument/2006/relationships/image" Target="../media/image274.jpeg"/><Relationship Id="rId9" Type="http://schemas.openxmlformats.org/officeDocument/2006/relationships/image" Target="../media/image279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emf"/><Relationship Id="rId13" Type="http://schemas.openxmlformats.org/officeDocument/2006/relationships/image" Target="../media/image291.emf"/><Relationship Id="rId18" Type="http://schemas.openxmlformats.org/officeDocument/2006/relationships/image" Target="../media/image294.png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47.png"/><Relationship Id="rId7" Type="http://schemas.openxmlformats.org/officeDocument/2006/relationships/image" Target="../media/image285.emf"/><Relationship Id="rId12" Type="http://schemas.openxmlformats.org/officeDocument/2006/relationships/image" Target="../media/image290.emf"/><Relationship Id="rId17" Type="http://schemas.openxmlformats.org/officeDocument/2006/relationships/image" Target="../media/image293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1.wmf"/><Relationship Id="rId20" Type="http://schemas.openxmlformats.org/officeDocument/2006/relationships/image" Target="../media/image2.gi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4.emf"/><Relationship Id="rId11" Type="http://schemas.openxmlformats.org/officeDocument/2006/relationships/image" Target="../media/image289.emf"/><Relationship Id="rId5" Type="http://schemas.openxmlformats.org/officeDocument/2006/relationships/image" Target="../media/image283.emf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88.emf"/><Relationship Id="rId19" Type="http://schemas.openxmlformats.org/officeDocument/2006/relationships/image" Target="../media/image295.tiff"/><Relationship Id="rId4" Type="http://schemas.openxmlformats.org/officeDocument/2006/relationships/image" Target="../media/image282.emf"/><Relationship Id="rId9" Type="http://schemas.openxmlformats.org/officeDocument/2006/relationships/image" Target="../media/image287.emf"/><Relationship Id="rId14" Type="http://schemas.openxmlformats.org/officeDocument/2006/relationships/image" Target="../media/image292.emf"/><Relationship Id="rId22" Type="http://schemas.openxmlformats.org/officeDocument/2006/relationships/image" Target="../media/image29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1.png"/><Relationship Id="rId3" Type="http://schemas.openxmlformats.org/officeDocument/2006/relationships/image" Target="../media/image15.jpeg"/><Relationship Id="rId7" Type="http://schemas.openxmlformats.org/officeDocument/2006/relationships/image" Target="../media/image300.png"/><Relationship Id="rId2" Type="http://schemas.openxmlformats.org/officeDocument/2006/relationships/hyperlink" Target="African%20Villagers%20Make%20Mud%20Stove%20Phone%20Charger%20%5bHD,%20720p%5d.mp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gif"/><Relationship Id="rId11" Type="http://schemas.openxmlformats.org/officeDocument/2006/relationships/image" Target="../media/image304.png"/><Relationship Id="rId5" Type="http://schemas.openxmlformats.org/officeDocument/2006/relationships/image" Target="../media/image299.tiff"/><Relationship Id="rId10" Type="http://schemas.openxmlformats.org/officeDocument/2006/relationships/image" Target="../media/image303.png"/><Relationship Id="rId4" Type="http://schemas.openxmlformats.org/officeDocument/2006/relationships/image" Target="../media/image298.png"/><Relationship Id="rId9" Type="http://schemas.openxmlformats.org/officeDocument/2006/relationships/image" Target="../media/image30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6.jpeg"/><Relationship Id="rId2" Type="http://schemas.openxmlformats.org/officeDocument/2006/relationships/image" Target="../media/image30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27584" y="3514942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 err="1">
                <a:solidFill>
                  <a:srgbClr val="000000"/>
                </a:solidFill>
                <a:latin typeface="Times New Roman" pitchFamily="18" charset="0"/>
              </a:rPr>
              <a:t>Satish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Ogale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Department of Physics and Centre for Energy Science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IISER Pune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hlinkClick r:id="rId2"/>
              </a:rPr>
              <a:t>satishogale@iiserpune.ac.in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hlinkClick r:id="rId3"/>
              </a:rPr>
              <a:t>satishogale@gmail.com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</a:rPr>
              <a:t>i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</a:rPr>
              <a:t>n</a:t>
            </a: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31" name="TextBox 8"/>
          <p:cNvSpPr txBox="1">
            <a:spLocks noChangeArrowheads="1"/>
          </p:cNvSpPr>
          <p:nvPr/>
        </p:nvSpPr>
        <p:spPr bwMode="auto">
          <a:xfrm>
            <a:off x="1212776" y="6197878"/>
            <a:ext cx="7247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cs typeface="Arial" pitchFamily="34" charset="0"/>
              </a:rPr>
              <a:t>Funding : CSIR, MNRE, DST (</a:t>
            </a:r>
            <a:r>
              <a:rPr lang="en-US" b="1" dirty="0" err="1">
                <a:solidFill>
                  <a:srgbClr val="000000"/>
                </a:solidFill>
                <a:cs typeface="Arial" pitchFamily="34" charset="0"/>
              </a:rPr>
              <a:t>Nanomission</a:t>
            </a:r>
            <a:r>
              <a:rPr lang="en-US" b="1" dirty="0">
                <a:solidFill>
                  <a:srgbClr val="000000"/>
                </a:solidFill>
                <a:cs typeface="Arial" pitchFamily="34" charset="0"/>
              </a:rPr>
              <a:t>), DIT, BRNS (DAE), </a:t>
            </a:r>
            <a:r>
              <a:rPr lang="en-US" b="1" dirty="0" err="1">
                <a:solidFill>
                  <a:srgbClr val="000000"/>
                </a:solidFill>
                <a:cs typeface="Arial" pitchFamily="34" charset="0"/>
              </a:rPr>
              <a:t>Govt</a:t>
            </a:r>
            <a:r>
              <a:rPr lang="en-US" b="1" dirty="0">
                <a:solidFill>
                  <a:srgbClr val="000000"/>
                </a:solidFill>
                <a:cs typeface="Arial" pitchFamily="34" charset="0"/>
              </a:rPr>
              <a:t> of 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India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8" name="Picture 8" descr="C:\Users\sb.ogale\Desktop\SUN 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085184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Users\sb.ogale\Desktop\All folders Aug 27 2015\All files April 2015\IISER 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-1"/>
            <a:ext cx="1187622" cy="1075213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9036" y="0"/>
            <a:ext cx="2194964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728" y="0"/>
            <a:ext cx="4503387" cy="908719"/>
          </a:xfrm>
          <a:prstGeom prst="rect">
            <a:avLst/>
          </a:prstGeom>
        </p:spPr>
      </p:pic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636475" y="1827716"/>
            <a:ext cx="78457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latin typeface="+mj-lt"/>
                <a:cs typeface="Arial" pitchFamily="34" charset="0"/>
              </a:rPr>
              <a:t>Towards Clean Transportation Through Materials Innovation</a:t>
            </a:r>
            <a:endParaRPr kumimoji="0" lang="en-GB" sz="2400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4392488" cy="2928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9" y="3794394"/>
            <a:ext cx="4412803" cy="2173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4663"/>
            <a:ext cx="4136052" cy="2928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527" y="3429000"/>
            <a:ext cx="3925029" cy="270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1406" y="457200"/>
            <a:ext cx="8953159" cy="5400692"/>
            <a:chOff x="71458" y="150784"/>
            <a:chExt cx="8953066" cy="5400797"/>
          </a:xfrm>
        </p:grpSpPr>
        <p:sp>
          <p:nvSpPr>
            <p:cNvPr id="17416" name="TextBox 1"/>
            <p:cNvSpPr txBox="1">
              <a:spLocks noChangeArrowheads="1"/>
            </p:cNvSpPr>
            <p:nvPr/>
          </p:nvSpPr>
          <p:spPr bwMode="auto">
            <a:xfrm>
              <a:off x="1150615" y="150784"/>
              <a:ext cx="6993254" cy="954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C000"/>
                  </a:solidFill>
                </a:rPr>
                <a:t>Conversion</a:t>
              </a:r>
            </a:p>
            <a:p>
              <a:pPr algn="ctr"/>
              <a:r>
                <a:rPr lang="en-US" sz="2800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Solar Cells, Solar </a:t>
              </a:r>
              <a:r>
                <a:rPr lang="en-US" sz="28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Water Splitting for Hydrogen</a:t>
              </a:r>
              <a:endPara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417" name="TextBox 1"/>
            <p:cNvSpPr txBox="1">
              <a:spLocks noChangeArrowheads="1"/>
            </p:cNvSpPr>
            <p:nvPr/>
          </p:nvSpPr>
          <p:spPr bwMode="auto">
            <a:xfrm>
              <a:off x="71458" y="4166559"/>
              <a:ext cx="4217201" cy="138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C000"/>
                  </a:solidFill>
                </a:rPr>
                <a:t>Storage</a:t>
              </a:r>
            </a:p>
            <a:p>
              <a:pPr algn="ctr"/>
              <a:r>
                <a:rPr lang="en-US" sz="28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Super-capacitor, Li- Battery</a:t>
              </a:r>
            </a:p>
            <a:p>
              <a:pPr algn="ctr"/>
              <a:r>
                <a:rPr lang="en-US" sz="2800" b="1" dirty="0" smtClean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Hybrid Devices</a:t>
              </a:r>
              <a:endPara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418" name="TextBox 1"/>
            <p:cNvSpPr txBox="1">
              <a:spLocks noChangeArrowheads="1"/>
            </p:cNvSpPr>
            <p:nvPr/>
          </p:nvSpPr>
          <p:spPr bwMode="auto">
            <a:xfrm>
              <a:off x="5143503" y="4229100"/>
              <a:ext cx="3881021" cy="954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C000"/>
                  </a:solidFill>
                </a:rPr>
                <a:t>Conservation</a:t>
              </a:r>
            </a:p>
            <a:p>
              <a:pPr algn="ctr"/>
              <a:r>
                <a:rPr lang="en-US" sz="2800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Solid State Lighting (LED)</a:t>
              </a:r>
            </a:p>
          </p:txBody>
        </p:sp>
      </p:grpSp>
      <p:sp>
        <p:nvSpPr>
          <p:cNvPr id="8" name="Isosceles Triangle 7"/>
          <p:cNvSpPr/>
          <p:nvPr/>
        </p:nvSpPr>
        <p:spPr>
          <a:xfrm>
            <a:off x="2514600" y="1600200"/>
            <a:ext cx="4267200" cy="2743200"/>
          </a:xfrm>
          <a:prstGeom prst="triangle">
            <a:avLst>
              <a:gd name="adj" fmla="val 50371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/>
          </a:p>
        </p:txBody>
      </p:sp>
      <p:pic>
        <p:nvPicPr>
          <p:cNvPr id="17412" name="Picture 8" descr="C:\Users\sb.ogale\Desktop\SUN 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438400"/>
            <a:ext cx="180498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228600" y="1447800"/>
            <a:ext cx="4225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Metal Oxides, </a:t>
            </a:r>
            <a:r>
              <a:rPr lang="en-US" dirty="0" smtClean="0">
                <a:solidFill>
                  <a:schemeClr val="bg1"/>
                </a:solidFill>
              </a:rPr>
              <a:t>Sulfides, Semiconductor QDs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Hybrid </a:t>
            </a:r>
            <a:r>
              <a:rPr lang="en-US" dirty="0" err="1" smtClean="0">
                <a:solidFill>
                  <a:schemeClr val="bg1"/>
                </a:solidFill>
              </a:rPr>
              <a:t>Perovskites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414" name="TextBox 9"/>
          <p:cNvSpPr txBox="1">
            <a:spLocks noChangeArrowheads="1"/>
          </p:cNvSpPr>
          <p:nvPr/>
        </p:nvSpPr>
        <p:spPr bwMode="auto">
          <a:xfrm>
            <a:off x="5500694" y="1447800"/>
            <a:ext cx="34478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Dyes, Functional </a:t>
            </a:r>
            <a:r>
              <a:rPr lang="en-US" dirty="0" smtClean="0">
                <a:solidFill>
                  <a:schemeClr val="bg1"/>
                </a:solidFill>
              </a:rPr>
              <a:t>Polymers,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Ionic liquids, gels, </a:t>
            </a:r>
            <a:r>
              <a:rPr lang="en-US" dirty="0" err="1" smtClean="0">
                <a:solidFill>
                  <a:schemeClr val="bg1"/>
                </a:solidFill>
              </a:rPr>
              <a:t>organo-metallics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415" name="TextBox 10"/>
          <p:cNvSpPr txBox="1">
            <a:spLocks noChangeArrowheads="1"/>
          </p:cNvSpPr>
          <p:nvPr/>
        </p:nvSpPr>
        <p:spPr bwMode="auto">
          <a:xfrm>
            <a:off x="571472" y="6059508"/>
            <a:ext cx="82153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Functional High Surface Area Carbon, Metal </a:t>
            </a:r>
            <a:r>
              <a:rPr lang="en-US" dirty="0" smtClean="0">
                <a:solidFill>
                  <a:schemeClr val="bg1"/>
                </a:solidFill>
              </a:rPr>
              <a:t>Oxides/sulfides, </a:t>
            </a:r>
            <a:r>
              <a:rPr lang="en-US" dirty="0">
                <a:solidFill>
                  <a:schemeClr val="bg1"/>
                </a:solidFill>
              </a:rPr>
              <a:t>Conducting </a:t>
            </a:r>
            <a:r>
              <a:rPr lang="en-US" dirty="0" smtClean="0">
                <a:solidFill>
                  <a:schemeClr val="bg1"/>
                </a:solidFill>
              </a:rPr>
              <a:t>Polymers, Engineered Hetero-junction systems and Interfaces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3810000"/>
          <a:ext cx="4419600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21" name="Bitmap Image" r:id="rId3" imgW="5792008" imgH="2866667" progId="PBrush">
                  <p:embed/>
                </p:oleObj>
              </mc:Choice>
              <mc:Fallback>
                <p:oleObj name="Bitmap Image" r:id="rId3" imgW="5792008" imgH="2866667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0"/>
                        <a:ext cx="4419600" cy="241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6381750"/>
            <a:ext cx="472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omic Sans MS" pitchFamily="66" charset="0"/>
                <a:cs typeface="Arial" charset="0"/>
              </a:rPr>
              <a:t>Gold nanoparticles of different sizes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40300" y="3786188"/>
            <a:ext cx="42037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5181600" y="6292850"/>
            <a:ext cx="3529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  <a:cs typeface="Arial" charset="0"/>
              </a:rPr>
              <a:t>Passivated Carbon Nanodots</a:t>
            </a:r>
          </a:p>
          <a:p>
            <a:r>
              <a:rPr lang="en-US" sz="1600">
                <a:latin typeface="Comic Sans MS" pitchFamily="66" charset="0"/>
                <a:cs typeface="Arial" charset="0"/>
              </a:rPr>
              <a:t>Sun et al. JACS 128, 7756 (2006)</a:t>
            </a:r>
          </a:p>
        </p:txBody>
      </p:sp>
      <p:pic>
        <p:nvPicPr>
          <p:cNvPr id="3078" name="Picture 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250" y="304800"/>
            <a:ext cx="4476750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Box 10"/>
          <p:cNvSpPr txBox="1">
            <a:spLocks noChangeArrowheads="1"/>
          </p:cNvSpPr>
          <p:nvPr/>
        </p:nvSpPr>
        <p:spPr bwMode="auto">
          <a:xfrm>
            <a:off x="5715000" y="3200400"/>
            <a:ext cx="2405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Nanoscience</a:t>
            </a:r>
          </a:p>
        </p:txBody>
      </p:sp>
      <p:pic>
        <p:nvPicPr>
          <p:cNvPr id="3080" name="Picture 9" descr="C:\Users\sb.ogale\Desktop\periodic tabl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76800" y="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6200" y="0"/>
            <a:ext cx="4495800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Comic Sans MS" pitchFamily="66" charset="0"/>
                <a:cs typeface="Arial" charset="0"/>
              </a:rPr>
              <a:t>Quantum Phenomena</a:t>
            </a:r>
          </a:p>
          <a:p>
            <a:pPr algn="ctr"/>
            <a:endParaRPr lang="en-US" sz="2000" b="1">
              <a:latin typeface="Comic Sans MS" pitchFamily="66" charset="0"/>
              <a:cs typeface="Arial" charset="0"/>
            </a:endParaRPr>
          </a:p>
          <a:p>
            <a:pPr algn="ctr"/>
            <a:r>
              <a:rPr lang="en-US" sz="2000" b="1">
                <a:latin typeface="Comic Sans MS" pitchFamily="66" charset="0"/>
                <a:cs typeface="Arial" charset="0"/>
              </a:rPr>
              <a:t>Large Surface to Volume Ratio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4495800" y="1981200"/>
            <a:ext cx="2743200" cy="17526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6819900" y="2247900"/>
            <a:ext cx="2743200" cy="381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130" y="-27384"/>
            <a:ext cx="4393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cs typeface="Times New Roman" pitchFamily="18" charset="0"/>
              </a:rPr>
              <a:t>Electrical Energy Storage</a:t>
            </a:r>
            <a:endParaRPr lang="en-GB" sz="3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Picture 2" descr="C:\Users\Satish\Desktop\traffic-pollution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132856"/>
            <a:ext cx="2232248" cy="1335748"/>
          </a:xfrm>
          <a:prstGeom prst="rect">
            <a:avLst/>
          </a:prstGeom>
          <a:noFill/>
        </p:spPr>
      </p:pic>
      <p:pic>
        <p:nvPicPr>
          <p:cNvPr id="5" name="Picture 5" descr="https://himalnews.files.wordpress.com/2010/04/auto-rickshaw-pollution-phot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8586" y="2132856"/>
            <a:ext cx="2589918" cy="13681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651" y="797803"/>
            <a:ext cx="30215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400" dirty="0" smtClean="0">
                <a:solidFill>
                  <a:schemeClr val="bg1"/>
                </a:solidFill>
                <a:cs typeface="Times New Roman" pitchFamily="18" charset="0"/>
              </a:rPr>
              <a:t>Stationary Storage For </a:t>
            </a:r>
          </a:p>
          <a:p>
            <a:pPr algn="ctr"/>
            <a:r>
              <a:rPr lang="en-IN" sz="2400" dirty="0" smtClean="0">
                <a:solidFill>
                  <a:schemeClr val="bg1"/>
                </a:solidFill>
                <a:cs typeface="Times New Roman" pitchFamily="18" charset="0"/>
              </a:rPr>
              <a:t>Renewable Sources</a:t>
            </a:r>
            <a:endParaRPr lang="en-IN" sz="2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2656" y="1085835"/>
            <a:ext cx="3641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400" dirty="0" smtClean="0">
                <a:solidFill>
                  <a:srgbClr val="FFFFFF"/>
                </a:solidFill>
                <a:cs typeface="Times New Roman" pitchFamily="18" charset="0"/>
              </a:rPr>
              <a:t>Mobile Storage Storage</a:t>
            </a:r>
            <a:r>
              <a:rPr lang="en-IN" sz="2400" dirty="0">
                <a:solidFill>
                  <a:srgbClr val="FFFFFF"/>
                </a:solidFill>
                <a:cs typeface="Times New Roman" pitchFamily="18" charset="0"/>
              </a:rPr>
              <a:t> </a:t>
            </a:r>
            <a:r>
              <a:rPr lang="en-IN" sz="2400" dirty="0" smtClean="0">
                <a:solidFill>
                  <a:srgbClr val="FFFFFF"/>
                </a:solidFill>
                <a:cs typeface="Times New Roman" pitchFamily="18" charset="0"/>
              </a:rPr>
              <a:t>For </a:t>
            </a:r>
          </a:p>
          <a:p>
            <a:pPr algn="ctr"/>
            <a:r>
              <a:rPr lang="en-IN" sz="2400" dirty="0" smtClean="0">
                <a:solidFill>
                  <a:srgbClr val="FFFFFF"/>
                </a:solidFill>
                <a:cs typeface="Times New Roman" pitchFamily="18" charset="0"/>
              </a:rPr>
              <a:t>Clean Transportation</a:t>
            </a:r>
            <a:endParaRPr lang="en-IN" sz="2400" dirty="0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8" name="Picture 4" descr="C:\Users\sb.ogale\Desktop\Electric vehicles\Electric_car_charging_Amsterd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635134"/>
            <a:ext cx="2232248" cy="1674186"/>
          </a:xfrm>
          <a:prstGeom prst="rect">
            <a:avLst/>
          </a:prstGeom>
          <a:noFill/>
        </p:spPr>
      </p:pic>
      <p:pic>
        <p:nvPicPr>
          <p:cNvPr id="9" name="Picture 6" descr="C:\Users\sb.ogale\Desktop\Electric vehicles\proterra-b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741795"/>
            <a:ext cx="2627784" cy="1351501"/>
          </a:xfrm>
          <a:prstGeom prst="rect">
            <a:avLst/>
          </a:prstGeom>
          <a:noFill/>
        </p:spPr>
      </p:pic>
      <p:sp>
        <p:nvSpPr>
          <p:cNvPr id="10" name="Down Arrow 9"/>
          <p:cNvSpPr/>
          <p:nvPr/>
        </p:nvSpPr>
        <p:spPr>
          <a:xfrm>
            <a:off x="6300192" y="3717032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9570" name="Picture 2" descr="A representative Li-ion system from AES Storage LLC’s Laurel Mountain Energy Storage supplies 32 MW of regulation in PJM using Li-ion batteries supplied by A123 Systems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772816"/>
            <a:ext cx="2208044" cy="2448272"/>
          </a:xfrm>
          <a:prstGeom prst="rect">
            <a:avLst/>
          </a:prstGeom>
          <a:noFill/>
        </p:spPr>
      </p:pic>
      <p:pic>
        <p:nvPicPr>
          <p:cNvPr id="109572" name="Picture 4" descr="Image result for stationary storage systems renewabl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343318"/>
            <a:ext cx="3384376" cy="2254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188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00562" y="1537184"/>
            <a:ext cx="4429156" cy="4963650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14348" y="1928802"/>
            <a:ext cx="2786082" cy="3830863"/>
          </a:xfrm>
          <a:prstGeom prst="rect">
            <a:avLst/>
          </a:prstGeom>
          <a:noFill/>
          <a:ln/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000232" y="0"/>
            <a:ext cx="5543560" cy="11430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1859: The Lead battery is invented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1887: The first full-scale electric car</a:t>
            </a:r>
            <a:r>
              <a:rPr kumimoji="0" lang="en-US" sz="6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6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98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b.ogale\Desktop\IISER Talk Aug 2014\c4ta00203b-f2_hi-r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503048" cy="2952328"/>
          </a:xfrm>
          <a:prstGeom prst="rect">
            <a:avLst/>
          </a:prstGeom>
          <a:noFill/>
        </p:spPr>
      </p:pic>
      <p:pic>
        <p:nvPicPr>
          <p:cNvPr id="6" name="Picture 2" descr="C:\Users\Satish\Desktop\Supercapacitor_diagram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6599216" cy="3002644"/>
          </a:xfrm>
          <a:prstGeom prst="rect">
            <a:avLst/>
          </a:prstGeom>
          <a:noFill/>
        </p:spPr>
      </p:pic>
      <p:pic>
        <p:nvPicPr>
          <p:cNvPr id="5" name="Picture 2" descr="C:\Users\sb.ogale\Desktop\ragone_plot_l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152668"/>
            <a:ext cx="4646183" cy="3705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342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b.ogale\Desktop\Electric vehicles\new_2814092__electric-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4320480" cy="3041194"/>
          </a:xfrm>
          <a:prstGeom prst="rect">
            <a:avLst/>
          </a:prstGeom>
          <a:noFill/>
        </p:spPr>
      </p:pic>
      <p:pic>
        <p:nvPicPr>
          <p:cNvPr id="3" name="Picture 3" descr="C:\Users\sb.ogale\Desktop\Electric vehicles\TOSAelectricbus.jpg.662x0_q100_crop-sc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7174" y="44624"/>
            <a:ext cx="4519322" cy="29969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825" y="3212976"/>
            <a:ext cx="457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High </a:t>
            </a:r>
            <a:r>
              <a:rPr lang="en-US" b="1" dirty="0" smtClean="0">
                <a:solidFill>
                  <a:srgbClr val="C00000"/>
                </a:solidFill>
              </a:rPr>
              <a:t>Energy </a:t>
            </a:r>
            <a:r>
              <a:rPr lang="en-US" b="1" dirty="0" smtClean="0"/>
              <a:t>Density, Moderate </a:t>
            </a:r>
            <a:r>
              <a:rPr lang="en-US" b="1" dirty="0" smtClean="0">
                <a:solidFill>
                  <a:srgbClr val="C00000"/>
                </a:solidFill>
              </a:rPr>
              <a:t>Power</a:t>
            </a:r>
            <a:r>
              <a:rPr lang="en-US" b="1" dirty="0" smtClean="0"/>
              <a:t> Density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33790" y="3212976"/>
            <a:ext cx="457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High </a:t>
            </a:r>
            <a:r>
              <a:rPr lang="en-US" b="1" dirty="0" smtClean="0">
                <a:solidFill>
                  <a:srgbClr val="C00000"/>
                </a:solidFill>
              </a:rPr>
              <a:t>Power</a:t>
            </a:r>
            <a:r>
              <a:rPr lang="en-US" b="1" dirty="0" smtClean="0"/>
              <a:t> Density, Moderate </a:t>
            </a:r>
            <a:r>
              <a:rPr lang="en-US" b="1" dirty="0" smtClean="0">
                <a:solidFill>
                  <a:srgbClr val="C00000"/>
                </a:solidFill>
              </a:rPr>
              <a:t>Energy</a:t>
            </a:r>
            <a:r>
              <a:rPr lang="en-US" b="1" dirty="0" smtClean="0"/>
              <a:t> Density</a:t>
            </a:r>
            <a:endParaRPr lang="en-US" b="1" dirty="0"/>
          </a:p>
        </p:txBody>
      </p:sp>
      <p:pic>
        <p:nvPicPr>
          <p:cNvPr id="6" name="Picture 2" descr="C:\Users\sb.ogale\Desktop\ragone_plot_l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9574" y="3687391"/>
            <a:ext cx="3888432" cy="3101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5628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2098682" y="2740879"/>
            <a:ext cx="49022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/>
              <a:t>Functional Carbon</a:t>
            </a:r>
          </a:p>
        </p:txBody>
      </p:sp>
      <p:pic>
        <p:nvPicPr>
          <p:cNvPr id="40963" name="Picture 3" descr="C:\Users\sb.ogale\Desktop\graphene_178702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285860"/>
            <a:ext cx="2555246" cy="159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733800"/>
            <a:ext cx="1928826" cy="193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714752"/>
            <a:ext cx="173314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214290"/>
            <a:ext cx="20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Natural Abundance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214290"/>
            <a:ext cx="3304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Diversity of Forms and Functions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3065" y="214290"/>
            <a:ext cx="1752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Biocompatibility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94" y="4286256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Conductivity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94" y="4857760"/>
            <a:ext cx="1395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Surface Area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6084004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Porosity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0892" y="4274114"/>
            <a:ext cx="1825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err="1" smtClean="0">
                <a:solidFill>
                  <a:schemeClr val="bg1"/>
                </a:solidFill>
              </a:rPr>
              <a:t>Functionalization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3631172"/>
            <a:ext cx="2044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Doping and Defects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6084004"/>
            <a:ext cx="110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Flexibility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868" y="6084004"/>
            <a:ext cx="2215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Inertness / Reactivity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2994" y="3643314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Dimensionality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00892" y="4929198"/>
            <a:ext cx="135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Light weight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28860" y="785794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Molecular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14744" y="785794"/>
            <a:ext cx="1129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Polymeric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2997" y="785794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Liquids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62397" y="78579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chemeClr val="bg1"/>
                </a:solidFill>
              </a:rPr>
              <a:t>Solid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71670" y="1714488"/>
            <a:ext cx="724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dirty="0" smtClean="0">
                <a:solidFill>
                  <a:schemeClr val="bg1"/>
                </a:solidFill>
              </a:rPr>
              <a:t>SP</a:t>
            </a:r>
            <a:r>
              <a:rPr lang="en-IN" sz="3200" baseline="30000" dirty="0" smtClean="0">
                <a:solidFill>
                  <a:schemeClr val="bg1"/>
                </a:solidFill>
              </a:rPr>
              <a:t>2</a:t>
            </a:r>
            <a:endParaRPr lang="en-IN" sz="3200" baseline="30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90328" y="1714488"/>
            <a:ext cx="724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dirty="0" smtClean="0">
                <a:solidFill>
                  <a:schemeClr val="bg1"/>
                </a:solidFill>
              </a:rPr>
              <a:t>SP</a:t>
            </a:r>
            <a:r>
              <a:rPr lang="en-IN" sz="3200" baseline="30000" dirty="0" smtClean="0">
                <a:solidFill>
                  <a:schemeClr val="bg1"/>
                </a:solidFill>
              </a:rPr>
              <a:t>3</a:t>
            </a:r>
            <a:endParaRPr lang="en-IN" sz="32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9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001808-552A-426D-B1DD-F5C1217B8A69}" type="slidenum">
              <a:rPr lang="en-US" altLang="en-US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3481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898525"/>
            <a:ext cx="42799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AutoShape 2" descr="Image result for Nano carb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4821" name="Picture 4" descr="Image result for Nano carb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4886325"/>
            <a:ext cx="64579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Rectangle 8"/>
          <p:cNvSpPr>
            <a:spLocks noChangeArrowheads="1"/>
          </p:cNvSpPr>
          <p:nvPr/>
        </p:nvSpPr>
        <p:spPr bwMode="auto">
          <a:xfrm>
            <a:off x="5257800" y="6477000"/>
            <a:ext cx="2278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i="1">
                <a:latin typeface="Garamond" panose="02020404030301010803" pitchFamily="18" charset="0"/>
              </a:rPr>
              <a:t>Theranostics </a:t>
            </a:r>
            <a:r>
              <a:rPr lang="en-US" altLang="en-US" sz="1400">
                <a:latin typeface="Garamond" panose="02020404030301010803" pitchFamily="18" charset="0"/>
              </a:rPr>
              <a:t>2012; 2(3):235-237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00200" y="457200"/>
            <a:ext cx="1752600" cy="276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1200" b="1" dirty="0">
                <a:solidFill>
                  <a:srgbClr val="C00000"/>
                </a:solidFill>
                <a:latin typeface="Times" pitchFamily="18" charset="0"/>
                <a:cs typeface="Times" pitchFamily="18" charset="0"/>
              </a:rPr>
              <a:t>Bulk forms of Carbon</a:t>
            </a:r>
            <a:r>
              <a:rPr lang="en-GB" sz="1200" b="1" i="1" dirty="0">
                <a:solidFill>
                  <a:srgbClr val="C00000"/>
                </a:solidFill>
                <a:latin typeface="Garamond" pitchFamily="18" charset="0"/>
              </a:rPr>
              <a:t>;</a:t>
            </a:r>
            <a:endParaRPr lang="en-US" sz="12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52400" y="457200"/>
            <a:ext cx="4419600" cy="419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825" name="TextBox 2"/>
          <p:cNvSpPr txBox="1">
            <a:spLocks noChangeArrowheads="1"/>
          </p:cNvSpPr>
          <p:nvPr/>
        </p:nvSpPr>
        <p:spPr bwMode="auto">
          <a:xfrm>
            <a:off x="2362200" y="0"/>
            <a:ext cx="508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u="sng">
                <a:latin typeface="Garamond" panose="02020404030301010803" pitchFamily="18" charset="0"/>
              </a:rPr>
              <a:t> Introduction to different varieties of Carbon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990600" y="4876800"/>
            <a:ext cx="7086600" cy="1828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05000" y="4724400"/>
            <a:ext cx="2124075" cy="3381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err="1">
                <a:solidFill>
                  <a:srgbClr val="C00000"/>
                </a:solidFill>
                <a:latin typeface="Garamond" pitchFamily="18" charset="0"/>
              </a:rPr>
              <a:t>Nano</a:t>
            </a:r>
            <a:r>
              <a:rPr lang="en-US" sz="1600" b="1" dirty="0">
                <a:solidFill>
                  <a:srgbClr val="C00000"/>
                </a:solidFill>
                <a:latin typeface="Garamond" pitchFamily="18" charset="0"/>
              </a:rPr>
              <a:t>  Carbons Forms</a:t>
            </a:r>
          </a:p>
        </p:txBody>
      </p:sp>
      <p:sp>
        <p:nvSpPr>
          <p:cNvPr id="34828" name="Rectangle 14"/>
          <p:cNvSpPr>
            <a:spLocks noChangeArrowheads="1"/>
          </p:cNvSpPr>
          <p:nvPr/>
        </p:nvSpPr>
        <p:spPr bwMode="auto">
          <a:xfrm>
            <a:off x="3200400" y="4267200"/>
            <a:ext cx="8524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 i="1">
                <a:latin typeface="Garamond" panose="02020404030301010803" pitchFamily="18" charset="0"/>
              </a:rPr>
              <a:t>Berchell T.D</a:t>
            </a:r>
            <a:endParaRPr lang="en-US" altLang="en-US" sz="1200"/>
          </a:p>
        </p:txBody>
      </p:sp>
      <p:pic>
        <p:nvPicPr>
          <p:cNvPr id="34829" name="Picture 2" descr="http://image.slidesharecdn.com/5-pnanotubeschiara-1234545179664541-1/95/5-p-nanotubes-chiara-27-728.jpg?cb=12345238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2" t="16286" r="51079" b="38931"/>
          <a:stretch>
            <a:fillRect/>
          </a:stretch>
        </p:blipFill>
        <p:spPr bwMode="auto">
          <a:xfrm>
            <a:off x="4953000" y="2438400"/>
            <a:ext cx="2057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0" name="Picture 4" descr="http://image.slidesharecdn.com/5-pnanotubeschiara-1234545179664541-1/95/5-p-nanotubes-chiara-27-728.jpg?cb=12345238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0" t="16539" r="16547" b="38676"/>
          <a:stretch>
            <a:fillRect/>
          </a:stretch>
        </p:blipFill>
        <p:spPr bwMode="auto">
          <a:xfrm>
            <a:off x="7086600" y="2438400"/>
            <a:ext cx="1752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r="49207" b="54381"/>
          <a:stretch>
            <a:fillRect/>
          </a:stretch>
        </p:blipFill>
        <p:spPr bwMode="auto">
          <a:xfrm>
            <a:off x="5562600" y="838200"/>
            <a:ext cx="2438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4876800" y="685800"/>
            <a:ext cx="4114800" cy="403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91200" y="609600"/>
            <a:ext cx="2286000" cy="276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 err="1">
                <a:solidFill>
                  <a:srgbClr val="C00000"/>
                </a:solidFill>
                <a:latin typeface="Times" pitchFamily="18" charset="0"/>
                <a:cs typeface="Times" pitchFamily="18" charset="0"/>
              </a:rPr>
              <a:t>Nano</a:t>
            </a:r>
            <a:r>
              <a:rPr lang="en-US" sz="1200" b="1" dirty="0">
                <a:solidFill>
                  <a:srgbClr val="C00000"/>
                </a:solidFill>
                <a:latin typeface="Times" pitchFamily="18" charset="0"/>
                <a:cs typeface="Times" pitchFamily="18" charset="0"/>
              </a:rPr>
              <a:t> Engineered Bulk Carbons</a:t>
            </a:r>
          </a:p>
        </p:txBody>
      </p:sp>
      <p:sp>
        <p:nvSpPr>
          <p:cNvPr id="34834" name="TextBox 20"/>
          <p:cNvSpPr txBox="1">
            <a:spLocks noChangeArrowheads="1"/>
          </p:cNvSpPr>
          <p:nvPr/>
        </p:nvSpPr>
        <p:spPr bwMode="auto">
          <a:xfrm>
            <a:off x="7772400" y="1066800"/>
            <a:ext cx="1271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latin typeface="Garamond" panose="02020404030301010803" pitchFamily="18" charset="0"/>
              </a:rPr>
              <a:t>Hard Carbons</a:t>
            </a:r>
          </a:p>
        </p:txBody>
      </p:sp>
      <p:sp>
        <p:nvSpPr>
          <p:cNvPr id="34835" name="TextBox 21"/>
          <p:cNvSpPr txBox="1">
            <a:spLocks noChangeArrowheads="1"/>
          </p:cNvSpPr>
          <p:nvPr/>
        </p:nvSpPr>
        <p:spPr bwMode="auto">
          <a:xfrm>
            <a:off x="5181600" y="4038600"/>
            <a:ext cx="1758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latin typeface="Garamond" panose="02020404030301010803" pitchFamily="18" charset="0"/>
              </a:rPr>
              <a:t>Activated Hard Carbons</a:t>
            </a:r>
          </a:p>
        </p:txBody>
      </p:sp>
      <p:sp>
        <p:nvSpPr>
          <p:cNvPr id="34836" name="TextBox 22"/>
          <p:cNvSpPr txBox="1">
            <a:spLocks noChangeArrowheads="1"/>
          </p:cNvSpPr>
          <p:nvPr/>
        </p:nvSpPr>
        <p:spPr bwMode="auto">
          <a:xfrm>
            <a:off x="7239000" y="4038600"/>
            <a:ext cx="1162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latin typeface="Garamond" panose="02020404030301010803" pitchFamily="18" charset="0"/>
              </a:rPr>
              <a:t>Soft Carbons</a:t>
            </a:r>
          </a:p>
        </p:txBody>
      </p:sp>
      <p:sp>
        <p:nvSpPr>
          <p:cNvPr id="34837" name="Rectangle 23"/>
          <p:cNvSpPr>
            <a:spLocks noChangeArrowheads="1"/>
          </p:cNvSpPr>
          <p:nvPr/>
        </p:nvSpPr>
        <p:spPr bwMode="auto">
          <a:xfrm>
            <a:off x="5562600" y="4267200"/>
            <a:ext cx="3048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100" b="1" i="1">
                <a:solidFill>
                  <a:srgbClr val="00B050"/>
                </a:solidFill>
                <a:latin typeface="Garamond" panose="02020404030301010803" pitchFamily="18" charset="0"/>
              </a:rPr>
              <a:t>Reprinted and modified with permission of </a:t>
            </a:r>
          </a:p>
          <a:p>
            <a:pPr algn="ctr" eaLnBrk="1" hangingPunct="1"/>
            <a:r>
              <a:rPr lang="en-GB" altLang="en-US" sz="1100" b="1" i="1">
                <a:solidFill>
                  <a:srgbClr val="00B050"/>
                </a:solidFill>
                <a:latin typeface="Garamond" panose="02020404030301010803" pitchFamily="18" charset="0"/>
              </a:rPr>
              <a:t>Elsevier@ Fuels publication</a:t>
            </a:r>
            <a:endParaRPr lang="en-US" altLang="en-US" sz="1100" b="1">
              <a:solidFill>
                <a:srgbClr val="00B05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1829316" y="4034399"/>
            <a:ext cx="184125" cy="36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6085" name="Picture 9" descr="raman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82" y="4242062"/>
            <a:ext cx="2879935" cy="25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45" y="1289415"/>
            <a:ext cx="5399879" cy="272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TextBox 12"/>
          <p:cNvSpPr txBox="1">
            <a:spLocks noChangeArrowheads="1"/>
          </p:cNvSpPr>
          <p:nvPr/>
        </p:nvSpPr>
        <p:spPr bwMode="auto">
          <a:xfrm>
            <a:off x="4860144" y="4314077"/>
            <a:ext cx="901580" cy="36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Raman</a:t>
            </a:r>
            <a:endParaRPr lang="en-IN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8" name="Picture 15" descr="CV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8578" y="1361430"/>
            <a:ext cx="2925473" cy="25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17" descr="charge discharge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0194" y="4314077"/>
            <a:ext cx="2985856" cy="240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4" descr="bet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250" y="4242060"/>
            <a:ext cx="2964934" cy="246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1" name="TextBox 19"/>
          <p:cNvSpPr txBox="1">
            <a:spLocks noChangeArrowheads="1"/>
          </p:cNvSpPr>
          <p:nvPr/>
        </p:nvSpPr>
        <p:spPr bwMode="auto">
          <a:xfrm>
            <a:off x="756236" y="4314077"/>
            <a:ext cx="1369830" cy="64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Surface area</a:t>
            </a:r>
          </a:p>
          <a:p>
            <a:r>
              <a:rPr lang="en-US" b="1">
                <a:solidFill>
                  <a:srgbClr val="C00000"/>
                </a:solidFill>
              </a:rPr>
              <a:t>1730m</a:t>
            </a:r>
            <a:r>
              <a:rPr lang="en-US" b="1" baseline="30000">
                <a:solidFill>
                  <a:srgbClr val="C00000"/>
                </a:solidFill>
              </a:rPr>
              <a:t>2</a:t>
            </a:r>
            <a:r>
              <a:rPr lang="en-US" b="1">
                <a:solidFill>
                  <a:srgbClr val="C00000"/>
                </a:solidFill>
              </a:rPr>
              <a:t>/g</a:t>
            </a:r>
            <a:endParaRPr lang="en-IN" b="1">
              <a:solidFill>
                <a:srgbClr val="C00000"/>
              </a:solidFill>
            </a:endParaRPr>
          </a:p>
        </p:txBody>
      </p:sp>
      <p:sp>
        <p:nvSpPr>
          <p:cNvPr id="46092" name="Rectangle 13"/>
          <p:cNvSpPr>
            <a:spLocks noChangeArrowheads="1"/>
          </p:cNvSpPr>
          <p:nvPr/>
        </p:nvSpPr>
        <p:spPr bwMode="auto">
          <a:xfrm>
            <a:off x="6012160" y="476672"/>
            <a:ext cx="29523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err="1">
                <a:ea typeface="Calibri" pitchFamily="34" charset="0"/>
                <a:cs typeface="Times New Roman" pitchFamily="18" charset="0"/>
              </a:rPr>
              <a:t>ChemSusChem</a:t>
            </a:r>
            <a:r>
              <a:rPr lang="en-US" b="1" dirty="0">
                <a:ea typeface="Calibri" pitchFamily="34" charset="0"/>
                <a:cs typeface="Times New Roman" pitchFamily="18" charset="0"/>
              </a:rPr>
              <a:t> 5, 2159, 2012</a:t>
            </a:r>
            <a:endParaRPr lang="en-US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6083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867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13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10" descr="117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0434" y="2060848"/>
            <a:ext cx="2513566" cy="200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1" descr="C:\Users\Dr Ogale\Desktop\MASC NDA Talk\trai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16632"/>
            <a:ext cx="31338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7" descr="C:\Users\Dr Ogale\Desktop\MASC NDA Talk\Bri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16631"/>
            <a:ext cx="2438012" cy="18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AutoShape 18" descr="Health effects of pollution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0255" name="AutoShape 22" descr="http://static.ddmcdn.com/gif/indoor-air-pollution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IN"/>
          </a:p>
        </p:txBody>
      </p:sp>
      <p:pic>
        <p:nvPicPr>
          <p:cNvPr id="10256" name="Picture 23" descr="C:\Users\sb.ogale\Desktop\indoor-air-pollution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365104"/>
            <a:ext cx="3024336" cy="210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959321" y="243805"/>
            <a:ext cx="26846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Development </a:t>
            </a:r>
          </a:p>
          <a:p>
            <a:pPr algn="ctr"/>
            <a:r>
              <a:rPr lang="en-US" sz="2800" b="1" dirty="0" smtClean="0"/>
              <a:t>Industrialization </a:t>
            </a:r>
          </a:p>
          <a:p>
            <a:pPr algn="ctr"/>
            <a:r>
              <a:rPr lang="en-US" sz="2800" b="1" dirty="0" smtClean="0"/>
              <a:t>(Energy)</a:t>
            </a:r>
            <a:endParaRPr lang="en-GB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-36512" y="2636912"/>
            <a:ext cx="36880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Air and Water Pollution</a:t>
            </a:r>
          </a:p>
          <a:p>
            <a:pPr algn="ctr"/>
            <a:r>
              <a:rPr lang="en-US" sz="2800" b="1" dirty="0" smtClean="0"/>
              <a:t>(Environment)</a:t>
            </a:r>
            <a:endParaRPr lang="en-GB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88224" y="4941168"/>
            <a:ext cx="255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Health Hazards</a:t>
            </a:r>
            <a:endParaRPr lang="en-GB" sz="2800" b="1" dirty="0"/>
          </a:p>
        </p:txBody>
      </p:sp>
      <p:pic>
        <p:nvPicPr>
          <p:cNvPr id="250882" name="Picture 2" descr="https://upload.wikimedia.org/wikipedia/commons/thumb/1/14/Air_Pollution-Causes%26Effects.svg/2000px-Air_Pollution-Causes%26Effects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060848"/>
            <a:ext cx="2878481" cy="2035086"/>
          </a:xfrm>
          <a:prstGeom prst="rect">
            <a:avLst/>
          </a:prstGeom>
          <a:noFill/>
        </p:spPr>
      </p:pic>
      <p:pic>
        <p:nvPicPr>
          <p:cNvPr id="250884" name="Picture 4" descr="https://upload.wikimedia.org/wikipedia/commons/d/df/Health_effects_of_polluti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016" y="4300540"/>
            <a:ext cx="3131840" cy="2224804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2128157" y="6505599"/>
            <a:ext cx="4532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400" dirty="0" smtClean="0">
                <a:hlinkClick r:id="rId8"/>
              </a:rPr>
              <a:t>https://en.wikipedia.org/wiki/Pollution</a:t>
            </a:r>
            <a:r>
              <a:rPr lang="en-IN" sz="1400" dirty="0" smtClean="0"/>
              <a:t> (references therein)</a:t>
            </a:r>
            <a:endParaRPr lang="en-IN" sz="1400" dirty="0"/>
          </a:p>
        </p:txBody>
      </p:sp>
      <p:sp>
        <p:nvSpPr>
          <p:cNvPr id="16" name="Rectangle 15"/>
          <p:cNvSpPr/>
          <p:nvPr/>
        </p:nvSpPr>
        <p:spPr>
          <a:xfrm>
            <a:off x="3993214" y="4057327"/>
            <a:ext cx="23069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400" dirty="0" err="1" smtClean="0"/>
              <a:t>Ursachen&amp;Auswirkungen.svg</a:t>
            </a:r>
            <a:endParaRPr lang="en-IN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23574" y="2132856"/>
            <a:ext cx="3167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Excessive use of Polluting Fuels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05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4315" y="1988840"/>
            <a:ext cx="4995902" cy="180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3217559" cy="314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04248" cy="195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65661" y="1340768"/>
            <a:ext cx="307833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9189" y="0"/>
            <a:ext cx="179481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/>
          <a:srcRect l="5418" t="8989" r="7897" b="7303"/>
          <a:stretch>
            <a:fillRect/>
          </a:stretch>
        </p:blipFill>
        <p:spPr bwMode="auto">
          <a:xfrm>
            <a:off x="4986748" y="3734183"/>
            <a:ext cx="4026938" cy="312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34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714348" y="1142984"/>
            <a:ext cx="7858180" cy="5715016"/>
            <a:chOff x="142875" y="71414"/>
            <a:chExt cx="8853488" cy="6429375"/>
          </a:xfrm>
        </p:grpSpPr>
        <p:pic>
          <p:nvPicPr>
            <p:cNvPr id="1026" name="Picture 2" descr="E:\Recent work\patent\Neem extract\pics\2011-12-03 12.16.10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704" r="3229"/>
            <a:stretch>
              <a:fillRect/>
            </a:stretch>
          </p:blipFill>
          <p:spPr bwMode="auto">
            <a:xfrm>
              <a:off x="2530193" y="357192"/>
              <a:ext cx="3143261" cy="220896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073" name="Picture 6072" descr="IMG_0807.JPG"/>
            <p:cNvPicPr>
              <a:picLocks noChangeAspect="1"/>
            </p:cNvPicPr>
            <p:nvPr/>
          </p:nvPicPr>
          <p:blipFill>
            <a:blip r:embed="rId3" cstate="print"/>
            <a:srcRect l="9375" t="15329" r="10937" b="12500"/>
            <a:stretch>
              <a:fillRect/>
            </a:stretch>
          </p:blipFill>
          <p:spPr bwMode="auto">
            <a:xfrm>
              <a:off x="6262688" y="500039"/>
              <a:ext cx="2733675" cy="1857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076" name="Striped Right Arrow 6075"/>
            <p:cNvSpPr/>
            <p:nvPr/>
          </p:nvSpPr>
          <p:spPr bwMode="auto">
            <a:xfrm>
              <a:off x="5666572" y="1329695"/>
              <a:ext cx="506947" cy="292231"/>
            </a:xfrm>
            <a:prstGeom prst="stripedRightArrow">
              <a:avLst/>
            </a:prstGeom>
            <a:gradFill>
              <a:gsLst>
                <a:gs pos="64000">
                  <a:srgbClr val="92D050"/>
                </a:gs>
                <a:gs pos="22000">
                  <a:srgbClr val="FFC000"/>
                </a:gs>
                <a:gs pos="0">
                  <a:srgbClr val="C00000"/>
                </a:gs>
              </a:gsLst>
              <a:path path="circle">
                <a:fillToRect l="100000" t="100000"/>
              </a:path>
            </a:gra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/>
            </a:p>
          </p:txBody>
        </p:sp>
        <p:sp>
          <p:nvSpPr>
            <p:cNvPr id="6077" name="Striped Right Arrow 6076"/>
            <p:cNvSpPr/>
            <p:nvPr/>
          </p:nvSpPr>
          <p:spPr bwMode="auto">
            <a:xfrm rot="5400000">
              <a:off x="7481903" y="3029681"/>
              <a:ext cx="506991" cy="292206"/>
            </a:xfrm>
            <a:prstGeom prst="stripedRightArrow">
              <a:avLst/>
            </a:prstGeom>
            <a:gradFill>
              <a:gsLst>
                <a:gs pos="64000">
                  <a:srgbClr val="92D050"/>
                </a:gs>
                <a:gs pos="22000">
                  <a:srgbClr val="FFC000"/>
                </a:gs>
                <a:gs pos="0">
                  <a:srgbClr val="C00000"/>
                </a:gs>
              </a:gsLst>
              <a:path path="circle">
                <a:fillToRect l="100000" t="100000"/>
              </a:path>
            </a:gra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/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00835" y="3440972"/>
              <a:ext cx="2428883" cy="228980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Striped Right Arrow 11"/>
            <p:cNvSpPr/>
            <p:nvPr/>
          </p:nvSpPr>
          <p:spPr bwMode="auto">
            <a:xfrm rot="10800000">
              <a:off x="5993888" y="4572382"/>
              <a:ext cx="506947" cy="292231"/>
            </a:xfrm>
            <a:prstGeom prst="stripedRightArrow">
              <a:avLst/>
            </a:prstGeom>
            <a:gradFill>
              <a:gsLst>
                <a:gs pos="64000">
                  <a:srgbClr val="92D050"/>
                </a:gs>
                <a:gs pos="22000">
                  <a:srgbClr val="FFC000"/>
                </a:gs>
                <a:gs pos="0">
                  <a:srgbClr val="C00000"/>
                </a:gs>
              </a:gsLst>
              <a:path path="circle">
                <a:fillToRect l="100000" t="100000"/>
              </a:path>
            </a:gra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/>
            </a:p>
          </p:txBody>
        </p:sp>
        <p:sp>
          <p:nvSpPr>
            <p:cNvPr id="6158" name="TextBox 16"/>
            <p:cNvSpPr txBox="1">
              <a:spLocks noChangeArrowheads="1"/>
            </p:cNvSpPr>
            <p:nvPr/>
          </p:nvSpPr>
          <p:spPr bwMode="auto">
            <a:xfrm>
              <a:off x="428625" y="2928914"/>
              <a:ext cx="12430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Neem Tree</a:t>
              </a:r>
              <a:endParaRPr lang="en-IN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9" name="TextBox 17"/>
            <p:cNvSpPr txBox="1">
              <a:spLocks noChangeArrowheads="1"/>
            </p:cNvSpPr>
            <p:nvPr/>
          </p:nvSpPr>
          <p:spPr bwMode="auto">
            <a:xfrm>
              <a:off x="3000375" y="2500289"/>
              <a:ext cx="19288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Neem dead leaves</a:t>
              </a:r>
              <a:endParaRPr lang="en-IN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0" name="TextBox 18"/>
            <p:cNvSpPr txBox="1">
              <a:spLocks noChangeArrowheads="1"/>
            </p:cNvSpPr>
            <p:nvPr/>
          </p:nvSpPr>
          <p:spPr bwMode="auto">
            <a:xfrm>
              <a:off x="6786563" y="2416152"/>
              <a:ext cx="183197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Crushed powder</a:t>
              </a:r>
              <a:endParaRPr lang="en-IN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1" name="TextBox 19"/>
            <p:cNvSpPr txBox="1">
              <a:spLocks noChangeArrowheads="1"/>
            </p:cNvSpPr>
            <p:nvPr/>
          </p:nvSpPr>
          <p:spPr bwMode="auto">
            <a:xfrm>
              <a:off x="6572250" y="5786414"/>
              <a:ext cx="234950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Carbon after high </a:t>
              </a:r>
            </a:p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temperature pyrolysis</a:t>
              </a:r>
              <a:endParaRPr lang="en-IN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2" name="TextBox 20"/>
            <p:cNvSpPr txBox="1">
              <a:spLocks noChangeArrowheads="1"/>
            </p:cNvSpPr>
            <p:nvPr/>
          </p:nvSpPr>
          <p:spPr bwMode="auto">
            <a:xfrm>
              <a:off x="714375" y="6130902"/>
              <a:ext cx="417988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imes New Roman" pitchFamily="18" charset="0"/>
                  <a:cs typeface="Times New Roman" pitchFamily="18" charset="0"/>
                </a:rPr>
                <a:t> Supercapacitor from dead leaves carbon</a:t>
              </a:r>
              <a:endParaRPr lang="en-IN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142875" y="3500414"/>
              <a:ext cx="5572125" cy="2571750"/>
              <a:chOff x="142844" y="3714752"/>
              <a:chExt cx="5572164" cy="2571768"/>
            </a:xfrm>
          </p:grpSpPr>
          <p:pic>
            <p:nvPicPr>
              <p:cNvPr id="6168" name="Picture 14" descr="figure17.tif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4282" y="4000504"/>
                <a:ext cx="2941217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ounded Rectangle 15"/>
              <p:cNvSpPr/>
              <p:nvPr/>
            </p:nvSpPr>
            <p:spPr>
              <a:xfrm>
                <a:off x="142844" y="3714752"/>
                <a:ext cx="5572164" cy="2571768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IN"/>
              </a:p>
            </p:txBody>
          </p:sp>
          <p:pic>
            <p:nvPicPr>
              <p:cNvPr id="6170" name="Picture 22" descr="Picture1.tif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75276" y="3806054"/>
                <a:ext cx="2539732" cy="2367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164" name="Picture 3" descr="E:\Recent work\patent\Neem extract\Advanced Functional mater\Figures for paper\IMG_20120427_165910_2.jpg"/>
            <p:cNvPicPr preferRelativeResize="0"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2875" y="71414"/>
              <a:ext cx="2125663" cy="283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Striped Right Arrow 24"/>
            <p:cNvSpPr/>
            <p:nvPr/>
          </p:nvSpPr>
          <p:spPr bwMode="auto">
            <a:xfrm rot="19765714">
              <a:off x="1643673" y="1999190"/>
              <a:ext cx="1213552" cy="332787"/>
            </a:xfrm>
            <a:prstGeom prst="stripedRightArrow">
              <a:avLst/>
            </a:prstGeom>
            <a:gradFill>
              <a:gsLst>
                <a:gs pos="64000">
                  <a:srgbClr val="92D050"/>
                </a:gs>
                <a:gs pos="22000">
                  <a:srgbClr val="FFC000"/>
                </a:gs>
                <a:gs pos="0">
                  <a:srgbClr val="C00000"/>
                </a:gs>
              </a:gsLst>
              <a:path path="circle">
                <a:fillToRect l="100000" t="100000"/>
              </a:path>
            </a:gra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/>
            </a:p>
          </p:txBody>
        </p:sp>
      </p:grp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6072198" cy="102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91322" y="0"/>
            <a:ext cx="2352678" cy="5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6756284" y="630776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6, 1249, 2013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12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ema non aq.tif"/>
          <p:cNvPicPr preferRelativeResize="0"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3240356"/>
            <a:ext cx="3219890" cy="2974725"/>
          </a:xfrm>
          <a:prstGeom prst="rect">
            <a:avLst/>
          </a:prstGeom>
        </p:spPr>
      </p:pic>
      <p:pic>
        <p:nvPicPr>
          <p:cNvPr id="6" name="Picture 5" descr="nEEM ASHOKA Non aq cv.tif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519983"/>
            <a:ext cx="3168000" cy="2615548"/>
          </a:xfrm>
          <a:prstGeom prst="rect">
            <a:avLst/>
          </a:prstGeom>
        </p:spPr>
      </p:pic>
      <p:pic>
        <p:nvPicPr>
          <p:cNvPr id="8" name="Picture 7" descr="Neem CD 2A.tif"/>
          <p:cNvPicPr preferRelativeResize="0"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9910" y="2428868"/>
            <a:ext cx="2436536" cy="1928826"/>
          </a:xfrm>
          <a:prstGeom prst="rect">
            <a:avLst/>
          </a:prstGeom>
        </p:spPr>
      </p:pic>
      <p:pic>
        <p:nvPicPr>
          <p:cNvPr id="5" name="Picture 4" descr="Neema aq.tif"/>
          <p:cNvPicPr preferRelativeResize="0"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702" y="134261"/>
            <a:ext cx="3204000" cy="2993427"/>
          </a:xfrm>
          <a:prstGeom prst="rect">
            <a:avLst/>
          </a:prstGeom>
        </p:spPr>
      </p:pic>
      <p:pic>
        <p:nvPicPr>
          <p:cNvPr id="7" name="Picture 6" descr="Aq Neem 2A.tif"/>
          <p:cNvPicPr preferRelativeResize="0"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214290"/>
            <a:ext cx="2518148" cy="1857388"/>
          </a:xfrm>
          <a:prstGeom prst="rect">
            <a:avLst/>
          </a:prstGeom>
        </p:spPr>
      </p:pic>
      <p:pic>
        <p:nvPicPr>
          <p:cNvPr id="15" name="Picture 14" descr="Comp aq.tif"/>
          <p:cNvPicPr preferRelativeResize="0"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428604"/>
            <a:ext cx="3204000" cy="2745728"/>
          </a:xfrm>
          <a:prstGeom prst="rect">
            <a:avLst/>
          </a:prstGeom>
        </p:spPr>
      </p:pic>
      <p:pic>
        <p:nvPicPr>
          <p:cNvPr id="17" name="Picture 2" descr="E:\data\Recent work\patent\Neem extract\Advanced Functional mater Final\Figures for paper\ragon plot 2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7" y="4572008"/>
            <a:ext cx="2643206" cy="17969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49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0" y="-161"/>
            <a:ext cx="4594312" cy="198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2336"/>
            <a:ext cx="4572000" cy="137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43930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0"/>
            <a:ext cx="4442379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460826"/>
            <a:ext cx="4286077" cy="3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5" y="1556792"/>
            <a:ext cx="4277607" cy="17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60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66" name="Picture 2" descr="C:\Users\sb.ogale\Desktop\New Scientist news 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008"/>
            <a:ext cx="9120416" cy="6669360"/>
          </a:xfrm>
          <a:prstGeom prst="rect">
            <a:avLst/>
          </a:prstGeom>
          <a:noFill/>
        </p:spPr>
      </p:pic>
      <p:pic>
        <p:nvPicPr>
          <p:cNvPr id="292867" name="Picture 3" descr="C:\Users\sb.ogale\Desktop\New Scientist news 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32927"/>
            <a:ext cx="4844546" cy="671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3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16"/>
          <p:cNvSpPr txBox="1">
            <a:spLocks noChangeArrowheads="1"/>
          </p:cNvSpPr>
          <p:nvPr/>
        </p:nvSpPr>
        <p:spPr bwMode="auto">
          <a:xfrm>
            <a:off x="549473" y="76200"/>
            <a:ext cx="8054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u="sng" dirty="0">
                <a:solidFill>
                  <a:srgbClr val="C00000"/>
                </a:solidFill>
                <a:latin typeface="Garamond" panose="02020404030301010803" pitchFamily="18" charset="0"/>
              </a:rPr>
              <a:t>Schematic illustration of the synthesis of hard carbon from Walnut </a:t>
            </a:r>
            <a:r>
              <a:rPr lang="en-US" altLang="en-US" sz="2000" b="1" u="sng" dirty="0" smtClean="0">
                <a:solidFill>
                  <a:srgbClr val="C00000"/>
                </a:solidFill>
                <a:latin typeface="Garamond" panose="02020404030301010803" pitchFamily="18" charset="0"/>
              </a:rPr>
              <a:t>shell</a:t>
            </a:r>
            <a:endParaRPr lang="en-US" altLang="en-US" sz="2000" b="1" i="1" u="sng" dirty="0">
              <a:solidFill>
                <a:srgbClr val="C00000"/>
              </a:solidFill>
              <a:latin typeface="Garamond" panose="02020404030301010803" pitchFamily="18" charset="0"/>
              <a:cs typeface="Times" panose="02020603050405020304" pitchFamily="18" charset="0"/>
            </a:endParaRPr>
          </a:p>
        </p:txBody>
      </p:sp>
      <p:pic>
        <p:nvPicPr>
          <p:cNvPr id="634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72" y="680966"/>
            <a:ext cx="7590903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C387069-7109-466F-A7FF-3392DEACBA9A}" type="slidenum">
              <a:rPr lang="en-US" altLang="en-US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7935913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A254D94-ABD5-47AC-B596-1486168FEFA6}" type="slidenum">
              <a:rPr lang="en-US" altLang="en-US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4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5076056" cy="2399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67669"/>
            <a:ext cx="3708324" cy="15897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53098"/>
            <a:ext cx="4752528" cy="24188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36712"/>
            <a:ext cx="3327408" cy="2399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2856" y="116632"/>
            <a:ext cx="13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the News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15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2856" y="116632"/>
            <a:ext cx="13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the News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91" y="2780928"/>
            <a:ext cx="4514168" cy="16390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6" y="746177"/>
            <a:ext cx="4525054" cy="1318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791" y="5525616"/>
            <a:ext cx="4514169" cy="8269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834" y="4612018"/>
            <a:ext cx="3694025" cy="6879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5559" y="1699756"/>
            <a:ext cx="4571999" cy="360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4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8" y="0"/>
            <a:ext cx="9144000" cy="15769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848" y="1239292"/>
            <a:ext cx="2946400" cy="31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2816"/>
            <a:ext cx="5287640" cy="4707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988840"/>
            <a:ext cx="3672408" cy="417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C:\Users\Satish\Desktop\Mumbai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81883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C:\Users\Dr Ogale\Desktop\MASC NDA Talk\Indian Farmer photos\Indian Farmer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5925" y="4289425"/>
            <a:ext cx="237807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C:\Users\Dr Ogale\Desktop\MASC NDA Talk\Indian Farmer photos\Indian Farm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2563" y="0"/>
            <a:ext cx="515143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C:\Users\Dr Ogale\Desktop\MASC NDA Talk\Indian Farmer photos\Indian Farmers 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3513" y="4630738"/>
            <a:ext cx="3338512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C:\Users\Dr Ogale\Desktop\MASC NDA Talk\Indian Farmer photos\Indian Farmer 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0"/>
            <a:ext cx="2819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5" descr="C:\Users\Dr Ogale\Desktop\MASC NDA Talk\Indian Farmer photos\Indian Farmer 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94400" y="20574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C:\Users\Dr Ogale\Desktop\MASC NDA Talk\Indian Farmer photos\Indian Farmer 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5951538"/>
            <a:ext cx="1346200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8" descr="C:\Users\Dr Ogale\Desktop\MASC NDA Talk\Indian Farmer photos\Indian Farmer 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89400" y="2754313"/>
            <a:ext cx="28194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9" descr="C:\Users\Satish\Desktop\Mumbai 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411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C:\Users\Satish\Desktop\delh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817938"/>
            <a:ext cx="4106863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TextBox 4"/>
          <p:cNvSpPr txBox="1">
            <a:spLocks noChangeArrowheads="1"/>
          </p:cNvSpPr>
          <p:nvPr/>
        </p:nvSpPr>
        <p:spPr bwMode="auto">
          <a:xfrm>
            <a:off x="6962775" y="0"/>
            <a:ext cx="21812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Distributed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Power</a:t>
            </a:r>
          </a:p>
        </p:txBody>
      </p:sp>
      <p:sp>
        <p:nvSpPr>
          <p:cNvPr id="10254" name="TextBox 3"/>
          <p:cNvSpPr txBox="1">
            <a:spLocks noChangeArrowheads="1"/>
          </p:cNvSpPr>
          <p:nvPr/>
        </p:nvSpPr>
        <p:spPr bwMode="auto">
          <a:xfrm>
            <a:off x="1142976" y="0"/>
            <a:ext cx="2098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Grid Power</a:t>
            </a:r>
          </a:p>
        </p:txBody>
      </p:sp>
    </p:spTree>
    <p:extLst>
      <p:ext uri="{BB962C8B-B14F-4D97-AF65-F5344CB8AC3E}">
        <p14:creationId xmlns:p14="http://schemas.microsoft.com/office/powerpoint/2010/main" val="70688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17"/>
            <a:ext cx="5868144" cy="2340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7536"/>
            <a:ext cx="6012160" cy="23304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5409" y="2276872"/>
            <a:ext cx="6516216" cy="2239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2160" y="98072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Patents Granted from NCL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7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Users\Shruti Adkar\Downloads\S4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799" y="3886200"/>
            <a:ext cx="2947403" cy="2209800"/>
          </a:xfrm>
          <a:prstGeom prst="rect">
            <a:avLst/>
          </a:prstGeom>
          <a:noFill/>
        </p:spPr>
      </p:pic>
      <p:pic>
        <p:nvPicPr>
          <p:cNvPr id="6" name="Picture 8" descr="C:\Users\Shruti Adkar\Downloads\S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276600"/>
            <a:ext cx="2286000" cy="3049038"/>
          </a:xfrm>
          <a:prstGeom prst="rect">
            <a:avLst/>
          </a:prstGeom>
          <a:noFill/>
        </p:spPr>
      </p:pic>
      <p:pic>
        <p:nvPicPr>
          <p:cNvPr id="7" name="Picture 9" descr="C:\Users\Shruti Adkar\Downloads\S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24" y="3815599"/>
            <a:ext cx="3200400" cy="2399483"/>
          </a:xfrm>
          <a:prstGeom prst="rect">
            <a:avLst/>
          </a:prstGeom>
          <a:noFill/>
        </p:spPr>
      </p:pic>
      <p:pic>
        <p:nvPicPr>
          <p:cNvPr id="2050" name="Picture 2" descr="C:\Users\Shruti Adkar\Downloads\IMG-20140822-WA0005.jpg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57200"/>
            <a:ext cx="2895600" cy="21717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1472" y="2590800"/>
            <a:ext cx="4433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High surface area conducting carbon from 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Sugarcane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Bagasse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2895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Putting scotch tapes on both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sides of Al foil to manage the thickness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9000" y="6248400"/>
            <a:ext cx="2649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Spreading the slurry and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blade coating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5493" y="6283131"/>
            <a:ext cx="2809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Blade coated  carbon film 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on Al foil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26501" y="-76200"/>
            <a:ext cx="4707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Making a large area  supercapacitor electrode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00042"/>
            <a:ext cx="4677571" cy="20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8712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0140925_172208.jpg"/>
          <p:cNvPicPr>
            <a:picLocks noChangeAspect="1"/>
          </p:cNvPicPr>
          <p:nvPr/>
        </p:nvPicPr>
        <p:blipFill>
          <a:blip r:embed="rId2" cstate="print"/>
          <a:srcRect l="13319" r="11759"/>
          <a:stretch>
            <a:fillRect/>
          </a:stretch>
        </p:blipFill>
        <p:spPr>
          <a:xfrm>
            <a:off x="384836" y="838200"/>
            <a:ext cx="3272764" cy="24571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381000"/>
            <a:ext cx="312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Contacts made using Al strips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20140925_173952.jpg"/>
          <p:cNvPicPr>
            <a:picLocks noChangeAspect="1"/>
          </p:cNvPicPr>
          <p:nvPr/>
        </p:nvPicPr>
        <p:blipFill>
          <a:blip r:embed="rId3" cstate="print"/>
          <a:srcRect t="9842" r="8565" b="23761"/>
          <a:stretch>
            <a:fillRect/>
          </a:stretch>
        </p:blipFill>
        <p:spPr>
          <a:xfrm>
            <a:off x="5715000" y="795148"/>
            <a:ext cx="1981200" cy="25576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16583" y="381000"/>
            <a:ext cx="3241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 Rolling with Separator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 descr="20140926_152314.jpg"/>
          <p:cNvPicPr>
            <a:picLocks noChangeAspect="1"/>
          </p:cNvPicPr>
          <p:nvPr/>
        </p:nvPicPr>
        <p:blipFill>
          <a:blip r:embed="rId4" cstate="print"/>
          <a:srcRect t="15927" b="14044"/>
          <a:stretch>
            <a:fillRect/>
          </a:stretch>
        </p:blipFill>
        <p:spPr>
          <a:xfrm>
            <a:off x="5685015" y="3962400"/>
            <a:ext cx="2087385" cy="25987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53000" y="3547404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Electrolyte addition in the glove box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8" descr="image.jpe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rcRect l="6933" t="7500" r="27200" b="10883"/>
          <a:stretch>
            <a:fillRect/>
          </a:stretch>
        </p:blipFill>
        <p:spPr>
          <a:xfrm>
            <a:off x="1219200" y="3892060"/>
            <a:ext cx="2057400" cy="2895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5800" y="3505200"/>
            <a:ext cx="288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 sealed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supercapacitor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038600" y="2209800"/>
            <a:ext cx="990600" cy="3048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Curved Left Arrow 23"/>
          <p:cNvSpPr/>
          <p:nvPr/>
        </p:nvSpPr>
        <p:spPr>
          <a:xfrm>
            <a:off x="8153400" y="2514600"/>
            <a:ext cx="762000" cy="2133600"/>
          </a:xfrm>
          <a:prstGeom prst="curved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Left Arrow 24"/>
          <p:cNvSpPr/>
          <p:nvPr/>
        </p:nvSpPr>
        <p:spPr>
          <a:xfrm>
            <a:off x="3657600" y="5334000"/>
            <a:ext cx="1143000" cy="304800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8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993" name="Object 1"/>
          <p:cNvGraphicFramePr>
            <a:graphicFrameLocks noChangeAspect="1"/>
          </p:cNvGraphicFramePr>
          <p:nvPr/>
        </p:nvGraphicFramePr>
        <p:xfrm>
          <a:off x="179512" y="1576435"/>
          <a:ext cx="3384376" cy="2932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67" name="Graph" r:id="rId3" imgW="3796453" imgH="3290147" progId="Origin50.Graph">
                  <p:embed/>
                </p:oleObj>
              </mc:Choice>
              <mc:Fallback>
                <p:oleObj name="Graph" r:id="rId3" imgW="3796453" imgH="329014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576435"/>
                        <a:ext cx="3384376" cy="29326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994" name="Object 2"/>
          <p:cNvGraphicFramePr>
            <a:graphicFrameLocks noChangeAspect="1"/>
          </p:cNvGraphicFramePr>
          <p:nvPr/>
        </p:nvGraphicFramePr>
        <p:xfrm>
          <a:off x="323528" y="4128665"/>
          <a:ext cx="3384376" cy="2729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68" name="Graph" r:id="rId5" imgW="4084320" imgH="3291840" progId="Origin50.Graph">
                  <p:embed/>
                </p:oleObj>
              </mc:Choice>
              <mc:Fallback>
                <p:oleObj name="Graph" r:id="rId5" imgW="4084320" imgH="329184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128665"/>
                        <a:ext cx="3384376" cy="27293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995" name="Object 3"/>
          <p:cNvGraphicFramePr>
            <a:graphicFrameLocks noChangeAspect="1"/>
          </p:cNvGraphicFramePr>
          <p:nvPr/>
        </p:nvGraphicFramePr>
        <p:xfrm>
          <a:off x="3851920" y="1916832"/>
          <a:ext cx="4608512" cy="3742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69" name="Graph" r:id="rId7" imgW="4014893" imgH="3259667" progId="Origin50.Graph">
                  <p:embed/>
                </p:oleObj>
              </mc:Choice>
              <mc:Fallback>
                <p:oleObj name="Graph" r:id="rId7" imgW="4014893" imgH="325966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916832"/>
                        <a:ext cx="4608512" cy="37429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810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Electrode Dimensions : Length = 46 cm ,Width= 5cm  Total area of the electrode =  230cm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2,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Total carbon loading on single electrode ~ 2.5g</a:t>
            </a:r>
          </a:p>
          <a:p>
            <a:pPr algn="ctr"/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Expected  Capacitance for the device ~ 100 ± 10 F</a:t>
            </a:r>
            <a:endParaRPr lang="en-US" sz="2400" b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1500" y="5805264"/>
            <a:ext cx="3755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Capacitance at 0.1 A ~ 98 F</a:t>
            </a:r>
            <a:endParaRPr lang="en-IN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3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009775" y="1425575"/>
            <a:ext cx="5062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KPIT– IISER-P Joint Project</a:t>
            </a:r>
            <a:endParaRPr lang="en-GB" altLang="en-US" sz="3600">
              <a:solidFill>
                <a:schemeClr val="bg1"/>
              </a:solidFill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286000" y="2214563"/>
            <a:ext cx="4572000" cy="642937"/>
          </a:xfrm>
          <a:prstGeom prst="rect">
            <a:avLst/>
          </a:prstGeom>
        </p:spPr>
        <p:txBody>
          <a:bodyPr/>
          <a:lstStyle/>
          <a:p>
            <a:pPr marL="12347" indent="-342900" algn="ctr" defTabSz="914354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Sodium-ion Battery Development</a:t>
            </a:r>
            <a:endParaRPr lang="en-US" sz="2400" dirty="0">
              <a:solidFill>
                <a:schemeClr val="bg1"/>
              </a:solidFill>
              <a:latin typeface="Segoe UI Light" panose="020B0502040204020203" pitchFamily="34" charset="0"/>
              <a:cs typeface="Segoe UI Light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428625" y="3214688"/>
            <a:ext cx="198278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00"/>
                </a:solidFill>
              </a:rPr>
              <a:t>Team IISERP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C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Anil Suryawanshi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Dhanya Puthussery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Abhik Banerjee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Yogesh Gawli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Vinita Ahuja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Varun Natu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C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C000"/>
              </a:solidFill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6623050" y="3214688"/>
            <a:ext cx="194945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FF00"/>
                </a:solidFill>
              </a:rPr>
              <a:t>Team KPIT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C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Tejas Kashtriya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Sarika Phadke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Anil Suryawanshi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Kauthubh Phathak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Abhay Patwardhan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Nagaraj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>
              <a:solidFill>
                <a:schemeClr val="bg1"/>
              </a:solidFill>
            </a:endParaRPr>
          </a:p>
        </p:txBody>
      </p:sp>
      <p:pic>
        <p:nvPicPr>
          <p:cNvPr id="1127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5"/>
          <a:stretch>
            <a:fillRect/>
          </a:stretch>
        </p:blipFill>
        <p:spPr bwMode="auto">
          <a:xfrm>
            <a:off x="3071813" y="3357563"/>
            <a:ext cx="2719387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2554288" y="5854700"/>
            <a:ext cx="3660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KPIT Retrofitted Electric Bus</a:t>
            </a:r>
            <a:endParaRPr lang="en-GB" altLang="en-US" sz="2400">
              <a:solidFill>
                <a:schemeClr val="bg1"/>
              </a:solidFill>
            </a:endParaRPr>
          </a:p>
        </p:txBody>
      </p:sp>
      <p:pic>
        <p:nvPicPr>
          <p:cNvPr id="11272" name="Picture 4" descr="C:\Users\sb.ogale\Desktop\All folders Aug 27 2015\All files April 2015\IISER 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0"/>
            <a:ext cx="1919287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0"/>
            <a:ext cx="17859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3933825" cy="3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4548188" y="414338"/>
            <a:ext cx="4572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>
                <a:solidFill>
                  <a:schemeClr val="bg1"/>
                </a:solidFill>
              </a:rPr>
              <a:t>Use Case: Inter-city public transportation bus, 9 meter-11 Ton </a:t>
            </a:r>
          </a:p>
          <a:p>
            <a:endParaRPr lang="en-US" altLang="en-US" dirty="0">
              <a:solidFill>
                <a:schemeClr val="bg1"/>
              </a:solidFill>
            </a:endParaRPr>
          </a:p>
          <a:p>
            <a:r>
              <a:rPr lang="en-US" altLang="en-US" dirty="0">
                <a:solidFill>
                  <a:schemeClr val="bg1"/>
                </a:solidFill>
              </a:rPr>
              <a:t>Daily running ~200 km, average route distance  &lt; 25 km</a:t>
            </a:r>
          </a:p>
          <a:p>
            <a:endParaRPr lang="en-US" altLang="en-US" dirty="0">
              <a:solidFill>
                <a:schemeClr val="bg1"/>
              </a:solidFill>
            </a:endParaRPr>
          </a:p>
          <a:p>
            <a:r>
              <a:rPr lang="en-US" altLang="en-US" dirty="0">
                <a:solidFill>
                  <a:schemeClr val="bg1"/>
                </a:solidFill>
                <a:sym typeface="Wingdings" panose="05000000000000000000" pitchFamily="2" charset="2"/>
              </a:rPr>
              <a:t>Fast-charging batteries solutions  20 min top-up charging at the end of every trip  1/3</a:t>
            </a:r>
            <a:r>
              <a:rPr lang="en-US" altLang="en-US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rd</a:t>
            </a:r>
            <a:r>
              <a:rPr lang="en-US" altLang="en-US" dirty="0">
                <a:solidFill>
                  <a:schemeClr val="bg1"/>
                </a:solidFill>
                <a:sym typeface="Wingdings" panose="05000000000000000000" pitchFamily="2" charset="2"/>
              </a:rPr>
              <a:t> capacity pack on-board (600 </a:t>
            </a:r>
            <a:r>
              <a:rPr lang="en-US" altLang="en-US" dirty="0" err="1">
                <a:solidFill>
                  <a:schemeClr val="bg1"/>
                </a:solidFill>
                <a:sym typeface="Wingdings" panose="05000000000000000000" pitchFamily="2" charset="2"/>
              </a:rPr>
              <a:t>kgs</a:t>
            </a:r>
            <a:r>
              <a:rPr lang="en-US" altLang="en-US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  <a:endParaRPr lang="en-IN" altLang="en-US" dirty="0">
              <a:solidFill>
                <a:schemeClr val="bg1"/>
              </a:solidFill>
            </a:endParaRPr>
          </a:p>
          <a:p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12292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94189">
            <a:off x="277813" y="4127500"/>
            <a:ext cx="2941638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47864" y="4572000"/>
            <a:ext cx="5632648" cy="1911350"/>
          </a:xfrm>
          <a:prstGeom prst="rect">
            <a:avLst/>
          </a:prstGeom>
        </p:spPr>
        <p:txBody>
          <a:bodyPr wrap="square" lIns="64008" tIns="32004" rIns="64008" bIns="32004">
            <a:spAutoFit/>
          </a:bodyPr>
          <a:lstStyle/>
          <a:p>
            <a:pPr marL="180023" indent="-180023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Half cell testing done up to 6000+ cycles at 2C/8C</a:t>
            </a:r>
          </a:p>
          <a:p>
            <a:pPr marL="180023" indent="-180023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Full cell testing done up to 6000+ cycles at 2C/8C</a:t>
            </a:r>
          </a:p>
          <a:p>
            <a:pPr marL="180023" indent="-180023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Current </a:t>
            </a:r>
            <a:r>
              <a:rPr lang="en-US" sz="20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chemeClr val="bg1"/>
                </a:solidFill>
              </a:rPr>
              <a:t> Pouch cell fabrication and optimization</a:t>
            </a:r>
          </a:p>
          <a:p>
            <a:pPr>
              <a:lnSpc>
                <a:spcPct val="150000"/>
              </a:lnSpc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3689648"/>
            <a:ext cx="4392488" cy="302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5853" y="3717032"/>
            <a:ext cx="451064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39752" y="0"/>
            <a:ext cx="4536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 smtClean="0"/>
              <a:t>Sun, Water and Hydrogen</a:t>
            </a:r>
            <a:endParaRPr lang="en-IN" sz="3200" b="1" dirty="0"/>
          </a:p>
        </p:txBody>
      </p:sp>
      <p:pic>
        <p:nvPicPr>
          <p:cNvPr id="1822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692696"/>
            <a:ext cx="6705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6475" y="1397149"/>
            <a:ext cx="30575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156176" cy="183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5650" y="0"/>
            <a:ext cx="2038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OC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2780928"/>
            <a:ext cx="4352613" cy="2880320"/>
          </a:xfrm>
          <a:prstGeom prst="rect">
            <a:avLst/>
          </a:prstGeom>
        </p:spPr>
      </p:pic>
      <p:grpSp>
        <p:nvGrpSpPr>
          <p:cNvPr id="2" name="Group 8"/>
          <p:cNvGrpSpPr>
            <a:grpSpLocks noChangeAspect="1"/>
          </p:cNvGrpSpPr>
          <p:nvPr/>
        </p:nvGrpSpPr>
        <p:grpSpPr>
          <a:xfrm>
            <a:off x="827584" y="1988840"/>
            <a:ext cx="3125147" cy="2308891"/>
            <a:chOff x="0" y="2564904"/>
            <a:chExt cx="4464496" cy="3298416"/>
          </a:xfrm>
        </p:grpSpPr>
        <p:pic>
          <p:nvPicPr>
            <p:cNvPr id="7" name="Picture 3" descr="scheme_a"/>
            <p:cNvPicPr>
              <a:picLocks noChangeAspect="1" noChangeArrowheads="1"/>
            </p:cNvPicPr>
            <p:nvPr/>
          </p:nvPicPr>
          <p:blipFill>
            <a:blip r:embed="rId6" cstate="print"/>
            <a:srcRect l="3111"/>
            <a:stretch>
              <a:fillRect/>
            </a:stretch>
          </p:blipFill>
          <p:spPr bwMode="auto">
            <a:xfrm>
              <a:off x="0" y="2564904"/>
              <a:ext cx="4464496" cy="3298416"/>
            </a:xfrm>
            <a:prstGeom prst="snip1Rect">
              <a:avLst>
                <a:gd name="adj" fmla="val 0"/>
              </a:avLst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3779912" y="2636912"/>
              <a:ext cx="576064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10" name="Picture 2" descr="Scheme fin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365104"/>
            <a:ext cx="3121938" cy="2232248"/>
          </a:xfrm>
          <a:prstGeom prst="snip1Rect">
            <a:avLst>
              <a:gd name="adj" fmla="val 0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213" y="66675"/>
            <a:ext cx="726757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876"/>
            <a:ext cx="3312368" cy="303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713" y="0"/>
            <a:ext cx="8600074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571876"/>
            <a:ext cx="3528392" cy="29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b.ogale\Desktop\Solar Slides\icon_squa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0" y="90192"/>
            <a:ext cx="3618368" cy="341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889" name="Picture 1" descr="C:\Users\sb.ogale\Desktop\science congress\energy_consumption_by_sector_2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1" y="94048"/>
            <a:ext cx="5500690" cy="3406390"/>
          </a:xfrm>
          <a:prstGeom prst="rect">
            <a:avLst/>
          </a:prstGeom>
          <a:noFill/>
        </p:spPr>
      </p:pic>
      <p:pic>
        <p:nvPicPr>
          <p:cNvPr id="165892" name="Picture 4" descr="C:\Users\sb.ogale\Desktop\science congress\HDI-Global-w-caption-2010-e1414600012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4907" y="4000504"/>
            <a:ext cx="3509094" cy="2739391"/>
          </a:xfrm>
          <a:prstGeom prst="rect">
            <a:avLst/>
          </a:prstGeom>
          <a:noFill/>
        </p:spPr>
      </p:pic>
      <p:pic>
        <p:nvPicPr>
          <p:cNvPr id="165893" name="Picture 5" descr="C:\Users\sb.ogale\Desktop\science congress\WorldMap_EnergyConsumptionPerCapita_v4for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36694"/>
            <a:ext cx="5580112" cy="2678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9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-26017"/>
            <a:ext cx="7596336" cy="2141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3147811" cy="43092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52413" y="2348880"/>
            <a:ext cx="2928099" cy="45428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7690" y="3303657"/>
            <a:ext cx="2964843" cy="239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18356"/>
            <a:ext cx="3983064" cy="6021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18356"/>
            <a:ext cx="3932679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1519" y="1825654"/>
            <a:ext cx="87129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IN" sz="2000" dirty="0" smtClean="0"/>
          </a:p>
          <a:p>
            <a:pPr algn="ctr"/>
            <a:endParaRPr lang="en-IN" sz="3600" dirty="0">
              <a:solidFill>
                <a:schemeClr val="bg1"/>
              </a:solidFill>
            </a:endParaRPr>
          </a:p>
        </p:txBody>
      </p:sp>
      <p:pic>
        <p:nvPicPr>
          <p:cNvPr id="9" name="Picture 4" descr="C:\Users\sb.ogale\Desktop\All folders Aug 27 2015\All files April 2015\IISER 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899591" cy="814444"/>
          </a:xfrm>
          <a:prstGeom prst="rect">
            <a:avLst/>
          </a:prstGeom>
          <a:noFill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0"/>
            <a:ext cx="1475656" cy="65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260648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Dye Sensitized Solar Cells &amp; Perovskite Solar Cells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611890"/>
            <a:ext cx="1368152" cy="89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124744"/>
            <a:ext cx="4032448" cy="21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5" t="8163" r="4809"/>
          <a:stretch/>
        </p:blipFill>
        <p:spPr bwMode="auto">
          <a:xfrm>
            <a:off x="5724128" y="980728"/>
            <a:ext cx="2732368" cy="131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52536" y="4797152"/>
            <a:ext cx="2820131" cy="195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7" descr="C:\Users\user\Desktop\IMG_20141216_130307239.jpg"/>
          <p:cNvPicPr>
            <a:picLocks noChangeAspect="1" noChangeArrowheads="1"/>
          </p:cNvPicPr>
          <p:nvPr/>
        </p:nvPicPr>
        <p:blipFill>
          <a:blip r:embed="rId9" cstate="print"/>
          <a:srcRect l="13736" t="23148" r="14835" b="33642"/>
          <a:stretch>
            <a:fillRect/>
          </a:stretch>
        </p:blipFill>
        <p:spPr bwMode="auto">
          <a:xfrm>
            <a:off x="467544" y="3573016"/>
            <a:ext cx="899120" cy="968283"/>
          </a:xfrm>
          <a:prstGeom prst="rect">
            <a:avLst/>
          </a:prstGeom>
          <a:noFill/>
        </p:spPr>
      </p:pic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2267744" y="4770338"/>
          <a:ext cx="2730864" cy="208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80" name="Graph" r:id="rId10" imgW="3881120" imgH="2966720" progId="Origin50.Graph">
                  <p:embed/>
                </p:oleObj>
              </mc:Choice>
              <mc:Fallback>
                <p:oleObj name="Graph" r:id="rId10" imgW="3881120" imgH="29667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770338"/>
                        <a:ext cx="2730864" cy="2087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179512" y="6611779"/>
            <a:ext cx="20730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Devices are certified at IIT Bombay</a:t>
            </a:r>
            <a:endParaRPr lang="en-US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C:\Users\Dell\Desktop\brunel presentation Dr. Ogale\bandgaptuninng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603" y="2708920"/>
            <a:ext cx="2263901" cy="1822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4860032" y="4498152"/>
          <a:ext cx="3064024" cy="2387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81" name="Graph" r:id="rId13" imgW="3718560" imgH="2895600" progId="Origin50.Graph">
                  <p:embed/>
                </p:oleObj>
              </mc:Choice>
              <mc:Fallback>
                <p:oleObj name="Graph" r:id="rId13" imgW="3718560" imgH="2895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498152"/>
                        <a:ext cx="3064024" cy="23872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78951" y="5085184"/>
            <a:ext cx="1565049" cy="114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76056" y="2882659"/>
            <a:ext cx="1656184" cy="155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5796136" y="2348880"/>
            <a:ext cx="2643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/>
              <a:t>Champion Conversion Efficiency &gt; 22%</a:t>
            </a:r>
            <a:endParaRPr lang="en-IN" sz="1200" b="1" dirty="0"/>
          </a:p>
        </p:txBody>
      </p:sp>
      <p:pic>
        <p:nvPicPr>
          <p:cNvPr id="20" name="Picture 4" descr="C:\Users\user\Desktop\IMG_20151214_164052330_HDR.jpg"/>
          <p:cNvPicPr>
            <a:picLocks noChangeAspect="1" noChangeArrowheads="1"/>
          </p:cNvPicPr>
          <p:nvPr/>
        </p:nvPicPr>
        <p:blipFill>
          <a:blip r:embed="rId17" cstate="print"/>
          <a:srcRect l="3827" t="11574" b="30556"/>
          <a:stretch>
            <a:fillRect/>
          </a:stretch>
        </p:blipFill>
        <p:spPr bwMode="auto">
          <a:xfrm>
            <a:off x="3059832" y="3284984"/>
            <a:ext cx="1584176" cy="16969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50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Dye sensitized solar cell (DSSC) by a novel fully room temperature process: a solar paint for smart windows and flexible substrates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0" y="6550223"/>
            <a:ext cx="2961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RSC Advances, 2012, 2, 11645–11649</a:t>
            </a: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55" y="990600"/>
            <a:ext cx="311254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1" y="1143000"/>
            <a:ext cx="2209800" cy="191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79" y="3581400"/>
            <a:ext cx="2620921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3679872"/>
            <a:ext cx="2676525" cy="226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5" y="5751744"/>
            <a:ext cx="4219575" cy="110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7119" y="4648200"/>
            <a:ext cx="17568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10200" y="4648200"/>
            <a:ext cx="1828800" cy="147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295400"/>
            <a:ext cx="3429000" cy="283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722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nkar\Desktop\Solar applications.tif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484784"/>
            <a:ext cx="54864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C:\Users\Onkar\Desktop\Solar Cap.tif">
            <a:hlinkClick r:id="rId3" action="ppaction://hlinkfile"/>
          </p:cNvPr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2651" y="1340768"/>
            <a:ext cx="3515853" cy="429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3876" y="332656"/>
            <a:ext cx="3772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Small Scale Applications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316864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247" y="1142984"/>
            <a:ext cx="884690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3200" dirty="0" smtClean="0">
                <a:solidFill>
                  <a:schemeClr val="bg1"/>
                </a:solidFill>
              </a:rPr>
              <a:t>Functional Nanomaterials and Interface systems for </a:t>
            </a:r>
          </a:p>
          <a:p>
            <a:pPr algn="ctr"/>
            <a:r>
              <a:rPr lang="en-IN" sz="3200" dirty="0" smtClean="0">
                <a:solidFill>
                  <a:schemeClr val="bg1"/>
                </a:solidFill>
              </a:rPr>
              <a:t>Sensor Applications</a:t>
            </a:r>
          </a:p>
          <a:p>
            <a:pPr algn="ctr"/>
            <a:endParaRPr lang="en-IN" sz="3200" dirty="0" smtClean="0">
              <a:solidFill>
                <a:schemeClr val="bg1"/>
              </a:solidFill>
            </a:endParaRPr>
          </a:p>
          <a:p>
            <a:pPr algn="ctr"/>
            <a:r>
              <a:rPr lang="en-IN" sz="4400" dirty="0" smtClean="0">
                <a:solidFill>
                  <a:srgbClr val="FFFF00"/>
                </a:solidFill>
              </a:rPr>
              <a:t>Sensors</a:t>
            </a:r>
          </a:p>
          <a:p>
            <a:pPr algn="ctr"/>
            <a:r>
              <a:rPr lang="en-IN" sz="2800" dirty="0" smtClean="0">
                <a:solidFill>
                  <a:srgbClr val="FFC000"/>
                </a:solidFill>
              </a:rPr>
              <a:t>Functional Soft Materials</a:t>
            </a:r>
          </a:p>
          <a:p>
            <a:pPr algn="ctr"/>
            <a:endParaRPr lang="en-IN" sz="4400" dirty="0" smtClean="0">
              <a:solidFill>
                <a:srgbClr val="FFFF00"/>
              </a:solidFill>
            </a:endParaRPr>
          </a:p>
          <a:p>
            <a:pPr algn="ctr"/>
            <a:endParaRPr lang="en-IN" sz="4400" dirty="0" smtClean="0">
              <a:solidFill>
                <a:srgbClr val="FFFF00"/>
              </a:solidFill>
            </a:endParaRPr>
          </a:p>
          <a:p>
            <a:pPr algn="ctr"/>
            <a:r>
              <a:rPr lang="en-IN" sz="3200" dirty="0" smtClean="0">
                <a:solidFill>
                  <a:schemeClr val="bg1"/>
                </a:solidFill>
              </a:rPr>
              <a:t>Photo-sensors, Touch/Pressure Sensors</a:t>
            </a:r>
          </a:p>
          <a:p>
            <a:pPr algn="ctr"/>
            <a:r>
              <a:rPr lang="en-IN" sz="3200" dirty="0" err="1" smtClean="0">
                <a:solidFill>
                  <a:schemeClr val="bg1"/>
                </a:solidFill>
              </a:rPr>
              <a:t>Nanogenerators</a:t>
            </a:r>
            <a:endParaRPr lang="en-IN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8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C:\Users\sb.ogale\Desktop\sensor photos\engine-diagnostics-sens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5" y="440408"/>
            <a:ext cx="4978691" cy="3564656"/>
          </a:xfrm>
          <a:prstGeom prst="rect">
            <a:avLst/>
          </a:prstGeom>
          <a:noFill/>
        </p:spPr>
      </p:pic>
      <p:pic>
        <p:nvPicPr>
          <p:cNvPr id="41986" name="Picture 2" descr="C:\Users\sb.ogale\Desktop\sensor photos\sensors-550x3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2696900" cy="1539685"/>
          </a:xfrm>
          <a:prstGeom prst="rect">
            <a:avLst/>
          </a:prstGeom>
          <a:noFill/>
        </p:spPr>
      </p:pic>
      <p:pic>
        <p:nvPicPr>
          <p:cNvPr id="41987" name="Picture 3" descr="C:\Users\sb.ogale\Desktop\sensor photos\lego-nxt-rob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04664"/>
            <a:ext cx="1759517" cy="2359020"/>
          </a:xfrm>
          <a:prstGeom prst="rect">
            <a:avLst/>
          </a:prstGeom>
          <a:noFill/>
        </p:spPr>
      </p:pic>
      <p:pic>
        <p:nvPicPr>
          <p:cNvPr id="41988" name="Picture 4" descr="C:\Users\sb.ogale\Desktop\sensor photos\Institute-of-Robotics-and-Mechatronics-robotic-arm-img1-544p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2786058"/>
            <a:ext cx="2821663" cy="1742792"/>
          </a:xfrm>
          <a:prstGeom prst="rect">
            <a:avLst/>
          </a:prstGeom>
          <a:noFill/>
        </p:spPr>
      </p:pic>
      <p:pic>
        <p:nvPicPr>
          <p:cNvPr id="41989" name="Picture 5" descr="C:\Users\sb.ogale\Desktop\sensor photos\Zepp-Multi-Sport-Senso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5014083"/>
            <a:ext cx="2643206" cy="1772503"/>
          </a:xfrm>
          <a:prstGeom prst="rect">
            <a:avLst/>
          </a:prstGeom>
          <a:noFill/>
        </p:spPr>
      </p:pic>
      <p:pic>
        <p:nvPicPr>
          <p:cNvPr id="41990" name="Picture 6" descr="C:\Users\sb.ogale\Desktop\sensor photos\Autonomous-vehicle-sensor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924944"/>
            <a:ext cx="2857502" cy="1666876"/>
          </a:xfrm>
          <a:prstGeom prst="rect">
            <a:avLst/>
          </a:prstGeom>
          <a:noFill/>
        </p:spPr>
      </p:pic>
      <p:pic>
        <p:nvPicPr>
          <p:cNvPr id="41992" name="Picture 8" descr="C:\Users\sb.ogale\Desktop\sensor photos\iBMR_circles_t3252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857760"/>
            <a:ext cx="2928958" cy="1961258"/>
          </a:xfrm>
          <a:prstGeom prst="rect">
            <a:avLst/>
          </a:prstGeom>
          <a:noFill/>
        </p:spPr>
      </p:pic>
      <p:pic>
        <p:nvPicPr>
          <p:cNvPr id="41993" name="Picture 9" descr="C:\Users\sb.ogale\Desktop\sensor photos\energyHarvestBoot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14480" y="5500702"/>
            <a:ext cx="1285884" cy="1285884"/>
          </a:xfrm>
          <a:prstGeom prst="rect">
            <a:avLst/>
          </a:prstGeom>
          <a:noFill/>
        </p:spPr>
      </p:pic>
      <p:pic>
        <p:nvPicPr>
          <p:cNvPr id="41994" name="Picture 10" descr="C:\Users\sb.ogale\Desktop\sensor photos\shoe_edi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0810" y="5643578"/>
            <a:ext cx="1420794" cy="106559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79712" y="-27384"/>
            <a:ext cx="5530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dirty="0" smtClean="0">
                <a:solidFill>
                  <a:srgbClr val="C00000"/>
                </a:solidFill>
              </a:rPr>
              <a:t>Advanced Sensors (IOT-Internet of things)</a:t>
            </a:r>
            <a:endParaRPr lang="en-IN" sz="2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39275" y="1268760"/>
            <a:ext cx="1650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Driverless Car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2571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ogle Driverless C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8100392" cy="552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507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18" descr="C:\Users\sb.ogale\Desktop\DIAT Talk\soldier 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400798"/>
            <a:ext cx="3276600" cy="245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9" descr="C:\Users\sb.ogale\Desktop\DIAT Talk\soldier 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0"/>
            <a:ext cx="3390900" cy="23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4" descr="C:\Users\sb.ogale\Desktop\DIAT Talk\soldier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4891" y="2133600"/>
            <a:ext cx="3549109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6" descr="C:\Users\sb.ogale\Desktop\DIAT Talk\soldier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0"/>
            <a:ext cx="3200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3" descr="C:\Users\sb.ogale\Desktop\DIAT Talk\soldier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2133600"/>
            <a:ext cx="3733800" cy="248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20" descr="C:\Users\sb.ogale\Desktop\DIAT Talk\soldier 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4406900"/>
            <a:ext cx="1953644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23" descr="C:\Users\sb.ogale\Desktop\DIAT Talk\soldier 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4648200"/>
            <a:ext cx="2438400" cy="218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35491" y="1"/>
            <a:ext cx="20129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6975" y="2362200"/>
            <a:ext cx="15970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/>
          <p:nvPr/>
        </p:nvGrpSpPr>
        <p:grpSpPr>
          <a:xfrm>
            <a:off x="71406" y="428604"/>
            <a:ext cx="2529988" cy="5727738"/>
            <a:chOff x="71406" y="214290"/>
            <a:chExt cx="2529988" cy="5727738"/>
          </a:xfrm>
        </p:grpSpPr>
        <p:sp>
          <p:nvSpPr>
            <p:cNvPr id="15" name="TextBox 3"/>
            <p:cNvSpPr txBox="1">
              <a:spLocks noChangeArrowheads="1"/>
            </p:cNvSpPr>
            <p:nvPr/>
          </p:nvSpPr>
          <p:spPr bwMode="auto">
            <a:xfrm>
              <a:off x="785833" y="1000108"/>
              <a:ext cx="11011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b="1" dirty="0" smtClean="0"/>
                <a:t>Wearable</a:t>
              </a:r>
              <a:endParaRPr lang="en-IN" b="1" dirty="0"/>
            </a:p>
          </p:txBody>
        </p:sp>
        <p:sp>
          <p:nvSpPr>
            <p:cNvPr id="16" name="TextBox 2"/>
            <p:cNvSpPr txBox="1">
              <a:spLocks noChangeArrowheads="1"/>
            </p:cNvSpPr>
            <p:nvPr/>
          </p:nvSpPr>
          <p:spPr bwMode="auto">
            <a:xfrm>
              <a:off x="580424" y="1803810"/>
              <a:ext cx="151195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IN" b="1" dirty="0" smtClean="0"/>
                <a:t>Self-powered </a:t>
              </a:r>
            </a:p>
            <a:p>
              <a:pPr algn="ctr"/>
              <a:r>
                <a:rPr lang="en-IN" b="1" dirty="0" smtClean="0"/>
                <a:t>or</a:t>
              </a:r>
            </a:p>
            <a:p>
              <a:pPr algn="ctr"/>
              <a:r>
                <a:rPr lang="en-IN" b="1" dirty="0" smtClean="0"/>
                <a:t>Low </a:t>
              </a:r>
              <a:r>
                <a:rPr lang="en-IN" b="1" dirty="0"/>
                <a:t>Power</a:t>
              </a:r>
            </a:p>
          </p:txBody>
        </p:sp>
        <p:sp>
          <p:nvSpPr>
            <p:cNvPr id="17" name="TextBox 7"/>
            <p:cNvSpPr txBox="1">
              <a:spLocks noChangeArrowheads="1"/>
            </p:cNvSpPr>
            <p:nvPr/>
          </p:nvSpPr>
          <p:spPr bwMode="auto">
            <a:xfrm>
              <a:off x="564875" y="3161510"/>
              <a:ext cx="15430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b="1" dirty="0"/>
                <a:t>Light weight</a:t>
              </a:r>
            </a:p>
          </p:txBody>
        </p:sp>
        <p:sp>
          <p:nvSpPr>
            <p:cNvPr id="18" name="TextBox 4"/>
            <p:cNvSpPr txBox="1">
              <a:spLocks noChangeArrowheads="1"/>
            </p:cNvSpPr>
            <p:nvPr/>
          </p:nvSpPr>
          <p:spPr bwMode="auto">
            <a:xfrm>
              <a:off x="846657" y="3964180"/>
              <a:ext cx="9794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b="1" dirty="0"/>
                <a:t>Robust</a:t>
              </a:r>
            </a:p>
          </p:txBody>
        </p:sp>
        <p:sp>
          <p:nvSpPr>
            <p:cNvPr id="19" name="TextBox 6"/>
            <p:cNvSpPr txBox="1">
              <a:spLocks noChangeArrowheads="1"/>
            </p:cNvSpPr>
            <p:nvPr/>
          </p:nvSpPr>
          <p:spPr bwMode="auto">
            <a:xfrm>
              <a:off x="192754" y="4768438"/>
              <a:ext cx="228729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b="1" dirty="0"/>
                <a:t>Water </a:t>
              </a:r>
              <a:r>
                <a:rPr lang="en-IN" b="1" dirty="0" smtClean="0"/>
                <a:t>/Dust </a:t>
              </a:r>
              <a:r>
                <a:rPr lang="en-IN" b="1" dirty="0"/>
                <a:t>R</a:t>
              </a:r>
              <a:r>
                <a:rPr lang="en-IN" b="1" dirty="0" smtClean="0"/>
                <a:t>esistant</a:t>
              </a:r>
              <a:endParaRPr lang="en-IN" b="1" dirty="0"/>
            </a:p>
          </p:txBody>
        </p:sp>
        <p:sp>
          <p:nvSpPr>
            <p:cNvPr id="20" name="TextBox 5"/>
            <p:cNvSpPr txBox="1">
              <a:spLocks noChangeArrowheads="1"/>
            </p:cNvSpPr>
            <p:nvPr/>
          </p:nvSpPr>
          <p:spPr bwMode="auto">
            <a:xfrm>
              <a:off x="481532" y="5572140"/>
              <a:ext cx="17097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b="1" dirty="0"/>
                <a:t>Heat resistant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406" y="214290"/>
              <a:ext cx="25299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New Generation Devices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990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212976"/>
            <a:ext cx="49418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93"/>
            <a:ext cx="5580112" cy="16946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836712"/>
            <a:ext cx="4211960" cy="23081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772816"/>
            <a:ext cx="3600400" cy="496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7108" y="2704321"/>
            <a:ext cx="33030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TRANSPORTATION</a:t>
            </a:r>
          </a:p>
          <a:p>
            <a:pPr algn="ctr"/>
            <a:r>
              <a:rPr lang="en-US" sz="3200" b="1" dirty="0" smtClean="0"/>
              <a:t>&amp; </a:t>
            </a:r>
          </a:p>
          <a:p>
            <a:pPr algn="ctr"/>
            <a:r>
              <a:rPr lang="en-US" sz="3200" b="1" dirty="0" smtClean="0"/>
              <a:t>POLLUTION</a:t>
            </a:r>
            <a:endParaRPr lang="en-US" sz="3200" b="1" dirty="0"/>
          </a:p>
        </p:txBody>
      </p:sp>
      <p:pic>
        <p:nvPicPr>
          <p:cNvPr id="222210" name="Picture 2" descr="Image result for vehicular pol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06" y="176723"/>
            <a:ext cx="3729446" cy="248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12" name="Picture 4" descr="Image result for vehicular poll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584" y="132100"/>
            <a:ext cx="4035227" cy="226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16" name="Picture 8" descr="Image result for boat ships pollu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06" y="4315281"/>
            <a:ext cx="4047192" cy="249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18" name="Picture 10" descr="Image result for boat ships pollu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08300"/>
            <a:ext cx="44386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20" name="Picture 12" descr="Image result for oil spi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011" y="2444877"/>
            <a:ext cx="2771800" cy="184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24" name="Picture 16" descr="Image result for air travel pollu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06" y="2920802"/>
            <a:ext cx="2896052" cy="11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4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1600200"/>
            <a:ext cx="26765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19638"/>
            <a:ext cx="48768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915400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94125"/>
            <a:ext cx="3505200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5" descr="combined MO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124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98" r="58060" b="7715"/>
          <a:stretch>
            <a:fillRect/>
          </a:stretch>
        </p:blipFill>
        <p:spPr bwMode="auto">
          <a:xfrm>
            <a:off x="6324600" y="1600200"/>
            <a:ext cx="252888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57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6700"/>
            <a:ext cx="42862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2438400"/>
            <a:ext cx="650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174625" y="914400"/>
            <a:ext cx="1044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/>
              <a:t>FE SEM</a:t>
            </a:r>
          </a:p>
        </p:txBody>
      </p:sp>
      <p:sp>
        <p:nvSpPr>
          <p:cNvPr id="43013" name="TextBox 5"/>
          <p:cNvSpPr txBox="1">
            <a:spLocks noChangeArrowheads="1"/>
          </p:cNvSpPr>
          <p:nvPr/>
        </p:nvSpPr>
        <p:spPr bwMode="auto">
          <a:xfrm>
            <a:off x="228600" y="4191000"/>
            <a:ext cx="671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/>
              <a:t>TEM</a:t>
            </a:r>
          </a:p>
        </p:txBody>
      </p:sp>
      <p:pic>
        <p:nvPicPr>
          <p:cNvPr id="4301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07950"/>
            <a:ext cx="35814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4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"/>
          <p:cNvGrpSpPr>
            <a:grpSpLocks/>
          </p:cNvGrpSpPr>
          <p:nvPr/>
        </p:nvGrpSpPr>
        <p:grpSpPr bwMode="auto">
          <a:xfrm>
            <a:off x="2505075" y="1219200"/>
            <a:ext cx="4276725" cy="5422900"/>
            <a:chOff x="2209800" y="695325"/>
            <a:chExt cx="4733925" cy="5946775"/>
          </a:xfrm>
        </p:grpSpPr>
        <p:pic>
          <p:nvPicPr>
            <p:cNvPr id="4403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695325"/>
              <a:ext cx="4733925" cy="196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2722563"/>
              <a:ext cx="4724400" cy="202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4876800"/>
              <a:ext cx="1323975" cy="176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902200"/>
              <a:ext cx="1295400" cy="172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035" name="TextBox 5"/>
          <p:cNvSpPr txBox="1">
            <a:spLocks noChangeArrowheads="1"/>
          </p:cNvSpPr>
          <p:nvPr/>
        </p:nvSpPr>
        <p:spPr bwMode="auto">
          <a:xfrm>
            <a:off x="1260475" y="219075"/>
            <a:ext cx="6664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IN" altLang="en-US" b="1"/>
              <a:t>Fe</a:t>
            </a:r>
            <a:r>
              <a:rPr lang="en-IN" altLang="en-US" b="1" baseline="-25000"/>
              <a:t>3</a:t>
            </a:r>
            <a:r>
              <a:rPr lang="en-IN" altLang="en-US" b="1"/>
              <a:t>O</a:t>
            </a:r>
            <a:r>
              <a:rPr lang="en-IN" altLang="en-US" b="1" baseline="-25000"/>
              <a:t>4</a:t>
            </a:r>
            <a:r>
              <a:rPr lang="en-IN" altLang="en-US" b="1"/>
              <a:t> – Carbon magnetically recoverable high surface area</a:t>
            </a:r>
          </a:p>
          <a:p>
            <a:pPr eaLnBrk="1" hangingPunct="1"/>
            <a:r>
              <a:rPr lang="en-IN" altLang="en-US" b="1"/>
              <a:t>Super-absorbant nanocomposites</a:t>
            </a:r>
            <a:endParaRPr lang="en-US" altLang="en-US"/>
          </a:p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1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6019800" cy="383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029075"/>
            <a:ext cx="393382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1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 descr="Picture4.tif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"/>
            <a:ext cx="65405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 descr="Picture5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0" y="3200400"/>
            <a:ext cx="686435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3"/>
          <p:cNvSpPr txBox="1">
            <a:spLocks noChangeArrowheads="1"/>
          </p:cNvSpPr>
          <p:nvPr/>
        </p:nvSpPr>
        <p:spPr bwMode="auto">
          <a:xfrm>
            <a:off x="2773363" y="42863"/>
            <a:ext cx="33226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IN" altLang="en-US" sz="1600" b="1">
                <a:latin typeface="Times New Roman" charset="0"/>
                <a:ea typeface="Times New Roman" charset="0"/>
                <a:cs typeface="Times New Roman" charset="0"/>
              </a:rPr>
              <a:t>Using Gels as Nanocatalyst Support</a:t>
            </a:r>
          </a:p>
        </p:txBody>
      </p:sp>
    </p:spTree>
    <p:extLst>
      <p:ext uri="{BB962C8B-B14F-4D97-AF65-F5344CB8AC3E}">
        <p14:creationId xmlns:p14="http://schemas.microsoft.com/office/powerpoint/2010/main" val="18740428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Objec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" b="-243"/>
          <a:stretch>
            <a:fillRect/>
          </a:stretch>
        </p:blipFill>
        <p:spPr bwMode="auto">
          <a:xfrm>
            <a:off x="228600" y="228600"/>
            <a:ext cx="4495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2" descr="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5" r="7538"/>
          <a:stretch>
            <a:fillRect/>
          </a:stretch>
        </p:blipFill>
        <p:spPr bwMode="auto">
          <a:xfrm>
            <a:off x="5029200" y="228600"/>
            <a:ext cx="382746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 descr="TiO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57600"/>
            <a:ext cx="3810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3581400"/>
          <a:ext cx="4419600" cy="2773363"/>
        </p:xfrm>
        <a:graphic>
          <a:graphicData uri="http://schemas.openxmlformats.org/drawingml/2006/table">
            <a:tbl>
              <a:tblPr/>
              <a:tblGrid>
                <a:gridCol w="1093788"/>
                <a:gridCol w="1136650"/>
                <a:gridCol w="1093787"/>
                <a:gridCol w="1095375"/>
              </a:tblGrid>
              <a:tr h="5540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Sl.No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Metals(5ppm)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% Removal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40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Sabja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Fe</a:t>
                      </a:r>
                      <a:r>
                        <a:rPr kumimoji="0" lang="en-IN" alt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3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O</a:t>
                      </a:r>
                      <a:r>
                        <a:rPr kumimoji="0" lang="en-IN" alt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4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 -Sabja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As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+3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53.32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98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Cr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+3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69.40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96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3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Cr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+6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55.32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86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4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Pb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+2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44.11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92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5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Cd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+2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32.35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84</a:t>
                      </a: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Hg</a:t>
                      </a:r>
                      <a:r>
                        <a:rPr kumimoji="0" lang="en-IN" alt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+2</a:t>
                      </a:r>
                      <a:r>
                        <a:rPr kumimoji="0" lang="en-IN" alt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40.16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90 </a:t>
                      </a:r>
                      <a:endParaRPr kumimoji="0" lang="en-I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8365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26068"/>
            <a:ext cx="1915361" cy="2538349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 t="6280" b="5475"/>
          <a:stretch>
            <a:fillRect/>
          </a:stretch>
        </p:blipFill>
        <p:spPr bwMode="auto">
          <a:xfrm>
            <a:off x="2053383" y="926068"/>
            <a:ext cx="16192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3352800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Dip Coating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26498" y="3395004"/>
            <a:ext cx="178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Spray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Pyrolysis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4136" y="3019864"/>
            <a:ext cx="2819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914400"/>
            <a:ext cx="230982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WP_20150505_11_18_57_Pro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24575" y="942536"/>
            <a:ext cx="2867025" cy="16859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41607" y="4583668"/>
            <a:ext cx="172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Screen Printing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3134" y="4572000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Multi-Coating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5600" y="2596608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Hot Roll Press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9800" y="0"/>
            <a:ext cx="484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Device fabrication facilities @ NCL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240" y="533400"/>
            <a:ext cx="324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TiO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blocking layer deposition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43400" y="533400"/>
            <a:ext cx="3570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TiO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mesoporous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layer deposition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l="19011" t="15385" r="48669" b="12820"/>
          <a:stretch>
            <a:fillRect/>
          </a:stretch>
        </p:blipFill>
        <p:spPr bwMode="auto">
          <a:xfrm rot="16200000">
            <a:off x="7200900" y="4610100"/>
            <a:ext cx="129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6629400" y="6324600"/>
            <a:ext cx="245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Mesoporous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films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2400" y="38100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Spray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pyrolysis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system useful for uniform blocking layer on large area (10cm X 10cm)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Mukta\Dr Ogale ppts\LA photos\IMG_20150629_162531.jpg"/>
          <p:cNvPicPr>
            <a:picLocks noChangeAspect="1" noChangeArrowheads="1"/>
          </p:cNvPicPr>
          <p:nvPr/>
        </p:nvPicPr>
        <p:blipFill>
          <a:blip r:embed="rId8" cstate="print"/>
          <a:srcRect t="42308" b="10181"/>
          <a:stretch>
            <a:fillRect/>
          </a:stretch>
        </p:blipFill>
        <p:spPr bwMode="auto">
          <a:xfrm>
            <a:off x="2819400" y="5029200"/>
            <a:ext cx="3677291" cy="12954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3199785" y="6336268"/>
            <a:ext cx="259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Programmable hot plate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 cstate="print"/>
          <a:srcRect r="8951"/>
          <a:stretch>
            <a:fillRect/>
          </a:stretch>
        </p:blipFill>
        <p:spPr bwMode="auto">
          <a:xfrm>
            <a:off x="304800" y="4953000"/>
            <a:ext cx="2321550" cy="143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762000" y="6324600"/>
            <a:ext cx="149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Laser scriber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Mukta\Dr Ogale ppts\LA photos\IMG_20150629_142919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 t="4808" b="23077"/>
          <a:stretch>
            <a:fillRect/>
          </a:stretch>
        </p:blipFill>
        <p:spPr bwMode="auto">
          <a:xfrm>
            <a:off x="298704" y="4191000"/>
            <a:ext cx="2139696" cy="2057400"/>
          </a:xfrm>
          <a:prstGeom prst="rect">
            <a:avLst/>
          </a:prstGeom>
          <a:noFill/>
        </p:spPr>
      </p:pic>
      <p:pic>
        <p:nvPicPr>
          <p:cNvPr id="6" name="Picture 4" descr="D:\Mukta\Dr Ogale ppts\LA photos\IMG_20150629_142958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 b="17857"/>
          <a:stretch>
            <a:fillRect/>
          </a:stretch>
        </p:blipFill>
        <p:spPr bwMode="auto">
          <a:xfrm>
            <a:off x="2895600" y="3962400"/>
            <a:ext cx="2133600" cy="23368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38466" r="19220"/>
          <a:stretch>
            <a:fillRect/>
          </a:stretch>
        </p:blipFill>
        <p:spPr bwMode="auto">
          <a:xfrm>
            <a:off x="304800" y="533771"/>
            <a:ext cx="1676400" cy="29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438400" y="0"/>
            <a:ext cx="3378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Large area DSSC fabrication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4745" y="3505200"/>
            <a:ext cx="470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Silver and UV sealant dispensing robotic arm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D:\Mukta\Dr Ogale ppts\LA photos\IMG_20150629_121415.jpg"/>
          <p:cNvPicPr preferRelativeResize="0">
            <a:picLocks noChangeAspect="1" noChangeArrowheads="1"/>
          </p:cNvPicPr>
          <p:nvPr/>
        </p:nvPicPr>
        <p:blipFill>
          <a:blip r:embed="rId5" cstate="print"/>
          <a:srcRect l="28846" t="17949" r="32692" b="23077"/>
          <a:stretch>
            <a:fillRect/>
          </a:stretch>
        </p:blipFill>
        <p:spPr bwMode="auto">
          <a:xfrm rot="5400000">
            <a:off x="6509385" y="413385"/>
            <a:ext cx="1600200" cy="184023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19800" y="21336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Silver fingers for efficient charge collection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Silver line/UV sealant  width in micron scale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D:\Mukta\Dr Ogale ppts\LA photos\IMG_20150629_143308.jpg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533399"/>
            <a:ext cx="3899408" cy="292455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6200" y="6324600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UV irradiation chamber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6324600"/>
            <a:ext cx="275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Electrode pile up machine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37689" y="6324600"/>
            <a:ext cx="29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DSSC device (7 cm X 7 cm)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0" descr="D:\Mukta\TAPSUN\IMG_20150407_114503303.jpg"/>
          <p:cNvPicPr/>
          <p:nvPr/>
        </p:nvPicPr>
        <p:blipFill>
          <a:blip r:embed="rId7" cstate="print"/>
          <a:srcRect l="18613" t="29785" r="21892" b="37348"/>
          <a:stretch>
            <a:fillRect/>
          </a:stretch>
        </p:blipFill>
        <p:spPr bwMode="auto">
          <a:xfrm>
            <a:off x="6172200" y="3733800"/>
            <a:ext cx="25622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81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0" name="Picture 108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916529"/>
            <a:ext cx="29289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1" name="Picture 1090" descr="C:\Users\sb.ogale\Desktop\Solar Instrument Photo\Solar Simulato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16528"/>
            <a:ext cx="27813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2" name="Picture 1091" descr="C:\Users\sb.ogale\Desktop\Solar Instrument Photo\IPCE setup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8873" y="3845486"/>
            <a:ext cx="384365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4" name="Picture 109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916527"/>
            <a:ext cx="1627582" cy="215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" name="Picture 109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879" y="3928762"/>
            <a:ext cx="3127741" cy="192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6" name="TextBox 1095"/>
          <p:cNvSpPr txBox="1"/>
          <p:nvPr/>
        </p:nvSpPr>
        <p:spPr>
          <a:xfrm>
            <a:off x="762000" y="3059668"/>
            <a:ext cx="175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Solar Simulator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7" name="TextBox 1096"/>
          <p:cNvSpPr txBox="1"/>
          <p:nvPr/>
        </p:nvSpPr>
        <p:spPr>
          <a:xfrm>
            <a:off x="3320624" y="3059668"/>
            <a:ext cx="2719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Sideways Solar Simulator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8" name="TextBox 1097"/>
          <p:cNvSpPr txBox="1"/>
          <p:nvPr/>
        </p:nvSpPr>
        <p:spPr>
          <a:xfrm>
            <a:off x="6286512" y="3059668"/>
            <a:ext cx="26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Impedance measurement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9" name="TextBox 1098"/>
          <p:cNvSpPr txBox="1"/>
          <p:nvPr/>
        </p:nvSpPr>
        <p:spPr>
          <a:xfrm>
            <a:off x="802613" y="5917188"/>
            <a:ext cx="2931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Transient Absorption set up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(Developed in-House)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0" name="TextBox 1099"/>
          <p:cNvSpPr txBox="1"/>
          <p:nvPr/>
        </p:nvSpPr>
        <p:spPr>
          <a:xfrm>
            <a:off x="5141275" y="5917188"/>
            <a:ext cx="2764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IPCE measurement set up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" name="TextBox 1100"/>
          <p:cNvSpPr txBox="1"/>
          <p:nvPr/>
        </p:nvSpPr>
        <p:spPr>
          <a:xfrm>
            <a:off x="1722257" y="76200"/>
            <a:ext cx="5973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Solar Cell characterization facilities @ NCL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88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1"/>
            <a:ext cx="2872740" cy="215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6200" y="152400"/>
            <a:ext cx="913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Material synthesis and device fabrication for charge storage systems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8868" y="2971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Tube furnace maximum temperature 1300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D:\Mukta\Dr Ogale ppts\tube furnace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2000"/>
            <a:ext cx="3793067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29718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Electrospinning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t="18519" b="12037"/>
          <a:stretch>
            <a:fillRect/>
          </a:stretch>
        </p:blipFill>
        <p:spPr bwMode="auto">
          <a:xfrm>
            <a:off x="3657600" y="3634827"/>
            <a:ext cx="1905000" cy="235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505200" y="6094286"/>
            <a:ext cx="2618682" cy="382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High speed centrifuge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 descr="C:\Users\sb.ogale\Desktop\Electric vehicles\Electric-Car-Battery-from-Volvo_27-Sept-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831674"/>
            <a:ext cx="4286248" cy="3026326"/>
          </a:xfrm>
          <a:prstGeom prst="rect">
            <a:avLst/>
          </a:prstGeom>
          <a:noFill/>
        </p:spPr>
      </p:pic>
      <p:pic>
        <p:nvPicPr>
          <p:cNvPr id="294915" name="Picture 3" descr="C:\Users\sb.ogale\Desktop\Electric vehicles\new_2814092__electric-c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666822" cy="3284984"/>
          </a:xfrm>
          <a:prstGeom prst="rect">
            <a:avLst/>
          </a:prstGeom>
          <a:noFill/>
        </p:spPr>
      </p:pic>
      <p:pic>
        <p:nvPicPr>
          <p:cNvPr id="5" name="Picture 3" descr="C:\Users\sb.ogale\Desktop\Electric vehicles\britten-electric-motorbike-selwyn-shadbolt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3" y="0"/>
            <a:ext cx="4355977" cy="2761689"/>
          </a:xfrm>
          <a:prstGeom prst="rect">
            <a:avLst/>
          </a:prstGeom>
          <a:noFill/>
        </p:spPr>
      </p:pic>
      <p:pic>
        <p:nvPicPr>
          <p:cNvPr id="6" name="Picture 1" descr="C:\Users\sb.ogale\Desktop\Electric vehicles\1378803391_544124678_3electricrickshawbicyclesautorickshaw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84520"/>
            <a:ext cx="3756213" cy="2873480"/>
          </a:xfrm>
          <a:prstGeom prst="rect">
            <a:avLst/>
          </a:prstGeom>
          <a:noFill/>
        </p:spPr>
      </p:pic>
      <p:pic>
        <p:nvPicPr>
          <p:cNvPr id="7" name="Picture 6" descr="C:\Users\sb.ogale\Desktop\Electric vehicles\Volkswagon-Folding-Electric-Bi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2643182"/>
            <a:ext cx="2797705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501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D:\Mukta\Dr Ogale ppts\punching machine.jpg"/>
          <p:cNvPicPr>
            <a:picLocks noChangeAspect="1" noChangeArrowheads="1"/>
          </p:cNvPicPr>
          <p:nvPr/>
        </p:nvPicPr>
        <p:blipFill>
          <a:blip r:embed="rId2" cstate="print"/>
          <a:srcRect l="19231" r="12088" b="18519"/>
          <a:stretch>
            <a:fillRect/>
          </a:stretch>
        </p:blipFill>
        <p:spPr bwMode="auto">
          <a:xfrm>
            <a:off x="5212316" y="3810000"/>
            <a:ext cx="1143000" cy="241340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" y="152400"/>
            <a:ext cx="913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Material synthesis and device fabrication for charge storage systems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114800"/>
            <a:ext cx="27007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WP_20150505_11_18_57_P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371600"/>
            <a:ext cx="2807849" cy="16521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00200" y="5943600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Multi-Coating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5864" y="3176155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Hot Roll Press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29200" y="6400800"/>
            <a:ext cx="3307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Punching &amp; crimping machines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D:\Mukta\Dr Ogale ppts\Hydrollic hot press.jpg"/>
          <p:cNvPicPr>
            <a:picLocks noChangeAspect="1" noChangeArrowheads="1"/>
          </p:cNvPicPr>
          <p:nvPr/>
        </p:nvPicPr>
        <p:blipFill>
          <a:blip r:embed="rId5" cstate="print"/>
          <a:srcRect l="3125" r="6250"/>
          <a:stretch>
            <a:fillRect/>
          </a:stretch>
        </p:blipFill>
        <p:spPr bwMode="auto">
          <a:xfrm rot="5400000">
            <a:off x="6210300" y="1449169"/>
            <a:ext cx="2209800" cy="1371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705600" y="3251537"/>
            <a:ext cx="175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Hydraulic press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 descr="D:\Mukta\Dr Ogale ppts\Criming Machi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1516" y="3810000"/>
            <a:ext cx="1752600" cy="2513945"/>
          </a:xfrm>
          <a:prstGeom prst="rect">
            <a:avLst/>
          </a:prstGeom>
          <a:noFill/>
        </p:spPr>
      </p:pic>
      <p:pic>
        <p:nvPicPr>
          <p:cNvPr id="18" name="Picture 3"/>
          <p:cNvPicPr preferRelativeResize="0">
            <a:picLocks noChangeAspect="1" noChangeArrowheads="1"/>
          </p:cNvPicPr>
          <p:nvPr/>
        </p:nvPicPr>
        <p:blipFill>
          <a:blip r:embed="rId7" cstate="print"/>
          <a:srcRect l="6340" t="15849" r="4906" b="8076"/>
          <a:stretch>
            <a:fillRect/>
          </a:stretch>
        </p:blipFill>
        <p:spPr bwMode="auto">
          <a:xfrm>
            <a:off x="838200" y="1154668"/>
            <a:ext cx="1676400" cy="19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838200" y="313586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Mixing machine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Mukta\Dr Ogale ppts\battery tester.jpg"/>
          <p:cNvPicPr>
            <a:picLocks noChangeAspect="1" noChangeArrowheads="1"/>
          </p:cNvPicPr>
          <p:nvPr/>
        </p:nvPicPr>
        <p:blipFill>
          <a:blip r:embed="rId2" cstate="print"/>
          <a:srcRect l="9375" r="9375"/>
          <a:stretch>
            <a:fillRect/>
          </a:stretch>
        </p:blipFill>
        <p:spPr bwMode="auto">
          <a:xfrm>
            <a:off x="228600" y="1066800"/>
            <a:ext cx="2807338" cy="1943100"/>
          </a:xfrm>
          <a:prstGeom prst="rect">
            <a:avLst/>
          </a:prstGeom>
          <a:noFill/>
        </p:spPr>
      </p:pic>
      <p:pic>
        <p:nvPicPr>
          <p:cNvPr id="1028" name="Picture 4" descr="D:\Mukta\Dr Ogale ppts\battery tester 2.jpg"/>
          <p:cNvPicPr>
            <a:picLocks noChangeAspect="1" noChangeArrowheads="1"/>
          </p:cNvPicPr>
          <p:nvPr/>
        </p:nvPicPr>
        <p:blipFill>
          <a:blip r:embed="rId3" cstate="print"/>
          <a:srcRect l="13125" r="11875"/>
          <a:stretch>
            <a:fillRect/>
          </a:stretch>
        </p:blipFill>
        <p:spPr bwMode="auto">
          <a:xfrm>
            <a:off x="228600" y="3200399"/>
            <a:ext cx="2819400" cy="2114069"/>
          </a:xfrm>
          <a:prstGeom prst="rect">
            <a:avLst/>
          </a:prstGeom>
          <a:noFill/>
        </p:spPr>
      </p:pic>
      <p:pic>
        <p:nvPicPr>
          <p:cNvPr id="8" name="Picture 2" descr="D:\Mukta\Dr Ogale ppts\biolog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661574" y="1986627"/>
            <a:ext cx="4201852" cy="2362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52800" y="5562600"/>
            <a:ext cx="32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Electrochemical work-station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1" y="5562600"/>
            <a:ext cx="2971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Battery testing systems with 8 channels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24135"/>
            <a:ext cx="6702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Device characterization of charge storage systems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524000"/>
            <a:ext cx="2057400" cy="272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19800" y="4267200"/>
            <a:ext cx="32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Autolab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Potentiostat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0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914400"/>
            <a:ext cx="1980756" cy="2122239"/>
          </a:xfrm>
          <a:prstGeom prst="rect">
            <a:avLst/>
          </a:prstGeom>
        </p:spPr>
      </p:pic>
      <p:pic>
        <p:nvPicPr>
          <p:cNvPr id="4" name="Picture 3" descr="WP_20150505_11_43_23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5333" y="3810000"/>
            <a:ext cx="1947867" cy="2438400"/>
          </a:xfrm>
          <a:prstGeom prst="rect">
            <a:avLst/>
          </a:prstGeom>
        </p:spPr>
      </p:pic>
      <p:pic>
        <p:nvPicPr>
          <p:cNvPr id="5" name="Picture 4" descr="IMG_20150505_121005893[1]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38946" y="3810000"/>
            <a:ext cx="2052654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2" y="914400"/>
            <a:ext cx="3638664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57600" y="3135868"/>
            <a:ext cx="24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Sputtering/ Evaporator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3135868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Glove box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6324600"/>
            <a:ext cx="248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Thickness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Profilometer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3900" y="63246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FE-SEM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76200"/>
            <a:ext cx="8704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Other device fabrication facilities &amp; Characterization facilities @ NCL</a:t>
            </a:r>
            <a:endParaRPr lang="en-US" sz="22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6" descr="D:\Mukta\Dr Ogale ppts\pulsed laser.jpg"/>
          <p:cNvPicPr>
            <a:picLocks noChangeAspect="1" noChangeArrowheads="1"/>
          </p:cNvPicPr>
          <p:nvPr/>
        </p:nvPicPr>
        <p:blipFill>
          <a:blip r:embed="rId6" cstate="print"/>
          <a:srcRect t="9259" b="25926"/>
          <a:stretch>
            <a:fillRect/>
          </a:stretch>
        </p:blipFill>
        <p:spPr bwMode="auto">
          <a:xfrm>
            <a:off x="152400" y="4114800"/>
            <a:ext cx="1981200" cy="2286000"/>
          </a:xfrm>
          <a:prstGeom prst="rect">
            <a:avLst/>
          </a:prstGeom>
          <a:noFill/>
        </p:spPr>
      </p:pic>
      <p:pic>
        <p:nvPicPr>
          <p:cNvPr id="16" name="Picture 7" descr="D:\Mukta\Dr Ogale ppts\PLD chamb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4108704"/>
            <a:ext cx="2064951" cy="229209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6443246"/>
            <a:ext cx="2256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Excimer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laser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=248nm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9800" y="6443246"/>
            <a:ext cx="194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Deposition chamber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716" y="3717332"/>
            <a:ext cx="3162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Pulsed laser deposition system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7" descr="D:\Mukta\Dr Ogale ppts\GC 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9991" y="838200"/>
            <a:ext cx="1862009" cy="220632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096000" y="3124200"/>
            <a:ext cx="316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Gas chromatography machine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0" name="Picture 4" descr="Ogale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62725"/>
            <a:ext cx="1368152" cy="177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2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962725"/>
            <a:ext cx="1415306" cy="180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2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962725"/>
            <a:ext cx="161024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295" name="Picture 1" descr="Description: http://www.iiserpune.ac.in/~pavan/index_files/image31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2672" y="4133229"/>
            <a:ext cx="1512168" cy="18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296" name="Picture 8" descr="DSCN248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4880" y="4130495"/>
            <a:ext cx="1440160" cy="180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779912" y="0"/>
            <a:ext cx="1410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dirty="0" smtClean="0">
                <a:solidFill>
                  <a:srgbClr val="002060"/>
                </a:solidFill>
              </a:rPr>
              <a:t>The Team</a:t>
            </a:r>
            <a:endParaRPr lang="en-IN" sz="2400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834933"/>
            <a:ext cx="1745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Next Generation Solar Cells, Solar Fuels, Charge Storage</a:t>
            </a:r>
            <a:endParaRPr lang="en-IN" sz="1400" dirty="0"/>
          </a:p>
        </p:txBody>
      </p:sp>
      <p:sp>
        <p:nvSpPr>
          <p:cNvPr id="12" name="Rectangle 11"/>
          <p:cNvSpPr/>
          <p:nvPr/>
        </p:nvSpPr>
        <p:spPr>
          <a:xfrm>
            <a:off x="1746448" y="2834933"/>
            <a:ext cx="1745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/>
              <a:t>Photovoltaics</a:t>
            </a:r>
            <a:r>
              <a:rPr lang="en-US" sz="1400" dirty="0" smtClean="0"/>
              <a:t> and Advanced Semiconductor Characterization</a:t>
            </a:r>
            <a:endParaRPr lang="en-IN" sz="1400" dirty="0"/>
          </a:p>
        </p:txBody>
      </p:sp>
      <p:sp>
        <p:nvSpPr>
          <p:cNvPr id="13" name="Rectangle 12"/>
          <p:cNvSpPr/>
          <p:nvPr/>
        </p:nvSpPr>
        <p:spPr>
          <a:xfrm>
            <a:off x="3618656" y="2834933"/>
            <a:ext cx="1745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Theory</a:t>
            </a:r>
          </a:p>
          <a:p>
            <a:pPr algn="ctr"/>
            <a:r>
              <a:rPr lang="en-US" sz="1400" dirty="0" smtClean="0"/>
              <a:t>And Predictive Modeling</a:t>
            </a:r>
            <a:endParaRPr lang="en-IN" sz="1400" dirty="0"/>
          </a:p>
        </p:txBody>
      </p:sp>
      <p:sp>
        <p:nvSpPr>
          <p:cNvPr id="14" name="Rectangle 13"/>
          <p:cNvSpPr/>
          <p:nvPr/>
        </p:nvSpPr>
        <p:spPr>
          <a:xfrm>
            <a:off x="5508104" y="2834933"/>
            <a:ext cx="1872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Molecular &amp; Mesoporous Materials, MOFs, COFs</a:t>
            </a:r>
            <a:endParaRPr lang="en-IN" sz="1400" dirty="0"/>
          </a:p>
        </p:txBody>
      </p:sp>
      <p:sp>
        <p:nvSpPr>
          <p:cNvPr id="15" name="Rectangle 14"/>
          <p:cNvSpPr/>
          <p:nvPr/>
        </p:nvSpPr>
        <p:spPr>
          <a:xfrm>
            <a:off x="7308304" y="2834933"/>
            <a:ext cx="1872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Electrochemistry, Charge storage Devices, Fuel Cells</a:t>
            </a:r>
            <a:endParaRPr lang="en-IN" sz="1400" dirty="0"/>
          </a:p>
        </p:txBody>
      </p:sp>
      <p:sp>
        <p:nvSpPr>
          <p:cNvPr id="16" name="Rectangle 15"/>
          <p:cNvSpPr/>
          <p:nvPr/>
        </p:nvSpPr>
        <p:spPr>
          <a:xfrm>
            <a:off x="1746448" y="5930696"/>
            <a:ext cx="1745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Quantum Dots </a:t>
            </a:r>
          </a:p>
          <a:p>
            <a:pPr algn="ctr"/>
            <a:r>
              <a:rPr lang="en-US" sz="1400" dirty="0" smtClean="0"/>
              <a:t>and </a:t>
            </a:r>
          </a:p>
          <a:p>
            <a:pPr algn="ctr"/>
            <a:r>
              <a:rPr lang="en-US" sz="1400" dirty="0" err="1" smtClean="0"/>
              <a:t>Photophysics</a:t>
            </a:r>
            <a:endParaRPr lang="en-IN" sz="1400" dirty="0"/>
          </a:p>
        </p:txBody>
      </p:sp>
      <p:sp>
        <p:nvSpPr>
          <p:cNvPr id="17" name="Rectangle 16"/>
          <p:cNvSpPr/>
          <p:nvPr/>
        </p:nvSpPr>
        <p:spPr>
          <a:xfrm>
            <a:off x="3673424" y="5930696"/>
            <a:ext cx="1745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/>
              <a:t>Plasmonics</a:t>
            </a:r>
            <a:r>
              <a:rPr lang="en-US" sz="1400" dirty="0" smtClean="0"/>
              <a:t> and Photonics</a:t>
            </a:r>
            <a:endParaRPr lang="en-IN" sz="1400" dirty="0"/>
          </a:p>
        </p:txBody>
      </p:sp>
      <p:sp>
        <p:nvSpPr>
          <p:cNvPr id="18" name="Rectangle 17"/>
          <p:cNvSpPr/>
          <p:nvPr/>
        </p:nvSpPr>
        <p:spPr>
          <a:xfrm>
            <a:off x="5490864" y="5930696"/>
            <a:ext cx="1745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Growth and Properties of Novel Materials</a:t>
            </a:r>
            <a:endParaRPr lang="en-IN" sz="1400" dirty="0"/>
          </a:p>
        </p:txBody>
      </p:sp>
      <p:pic>
        <p:nvPicPr>
          <p:cNvPr id="268298" name="Picture 10" descr="C:\Users\sb.ogale\Desktop\Untitle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962725"/>
            <a:ext cx="1655740" cy="1800200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285720" y="602685"/>
            <a:ext cx="12858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Satish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Ogale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79712" y="602685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Shouvik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Datta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51920" y="602685"/>
            <a:ext cx="1368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Mukul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Kabir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16146" y="602685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R. </a:t>
            </a:r>
            <a:r>
              <a:rPr lang="en-US" sz="1600" dirty="0" err="1" smtClean="0">
                <a:solidFill>
                  <a:srgbClr val="002060"/>
                </a:solidFill>
              </a:rPr>
              <a:t>Vaidhyanathan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143800" y="602685"/>
            <a:ext cx="2143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Musthafa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Muhammed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90464" y="3789040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Angshuman</a:t>
            </a:r>
            <a:r>
              <a:rPr lang="en-US" sz="1600" dirty="0" smtClean="0">
                <a:solidFill>
                  <a:srgbClr val="002060"/>
                </a:solidFill>
              </a:rPr>
              <a:t> Nag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62672" y="3789040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Pavan</a:t>
            </a:r>
            <a:r>
              <a:rPr lang="en-US" sz="1600" dirty="0" smtClean="0">
                <a:solidFill>
                  <a:srgbClr val="002060"/>
                </a:solidFill>
              </a:rPr>
              <a:t> Kumar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562872" y="3789040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Surjeet</a:t>
            </a:r>
            <a:r>
              <a:rPr lang="en-US" sz="1600" dirty="0" smtClean="0">
                <a:solidFill>
                  <a:srgbClr val="002060"/>
                </a:solidFill>
              </a:rPr>
              <a:t> Singh</a:t>
            </a:r>
            <a:endParaRPr lang="en-IN" sz="1600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sb.ogale\Desktop\muku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1" y="962725"/>
            <a:ext cx="1511387" cy="1800200"/>
          </a:xfrm>
          <a:prstGeom prst="rect">
            <a:avLst/>
          </a:prstGeom>
          <a:noFill/>
        </p:spPr>
      </p:pic>
      <p:pic>
        <p:nvPicPr>
          <p:cNvPr id="9219" name="Picture 3" descr="C:\Users\sb.ogale\Desktop\Untitled`angshuman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62472" y="4077072"/>
            <a:ext cx="1440160" cy="1853321"/>
          </a:xfrm>
          <a:prstGeom prst="rect">
            <a:avLst/>
          </a:prstGeom>
          <a:noFill/>
        </p:spPr>
      </p:pic>
      <p:pic>
        <p:nvPicPr>
          <p:cNvPr id="32" name="Picture 31" descr="C:\Users\sb.ogale\Desktop\IISER logo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52" y="206"/>
            <a:ext cx="607908" cy="550368"/>
          </a:xfrm>
          <a:prstGeom prst="rect">
            <a:avLst/>
          </a:prstGeom>
          <a:noFill/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12981" y="0"/>
            <a:ext cx="1227995" cy="54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10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85728"/>
            <a:ext cx="2376264" cy="149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6753" y="440520"/>
            <a:ext cx="3883719" cy="133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4624"/>
            <a:ext cx="184831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10844" y="1988840"/>
            <a:ext cx="2941269" cy="200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96544" y="1844824"/>
            <a:ext cx="4067944" cy="166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069" y="1988840"/>
            <a:ext cx="2862995" cy="207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496" y="4005064"/>
            <a:ext cx="267681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454" y="5445224"/>
            <a:ext cx="1577218" cy="135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99792" y="4005064"/>
            <a:ext cx="945913" cy="132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60571" y="5398851"/>
            <a:ext cx="1991483" cy="150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01543" y="5406074"/>
            <a:ext cx="1121228" cy="147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3726726" y="-99392"/>
            <a:ext cx="1683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Background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6444208" y="3284984"/>
          <a:ext cx="2915786" cy="2245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9" name="Graph" r:id="rId15" imgW="4134678" imgH="2915478" progId="Origin50.Graph">
                  <p:embed/>
                </p:oleObj>
              </mc:Choice>
              <mc:Fallback>
                <p:oleObj name="Graph" r:id="rId15" imgW="4134678" imgH="2915478" progId="Origin50.Graph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284984"/>
                        <a:ext cx="2915786" cy="22454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 descr="C:\C disk\Dr. NAG lab\Perovskite project\Led photo\7.jpg"/>
          <p:cNvPicPr>
            <a:picLocks noChangeAspect="1" noChangeArrowheads="1"/>
          </p:cNvPicPr>
          <p:nvPr/>
        </p:nvPicPr>
        <p:blipFill>
          <a:blip r:embed="rId17" cstate="print">
            <a:lum bright="9000" contrast="47000"/>
          </a:blip>
          <a:srcRect l="59469" t="44088" r="18836" b="25183"/>
          <a:stretch>
            <a:fillRect/>
          </a:stretch>
        </p:blipFill>
        <p:spPr bwMode="auto">
          <a:xfrm>
            <a:off x="7953333" y="5420342"/>
            <a:ext cx="1176738" cy="1424485"/>
          </a:xfrm>
          <a:prstGeom prst="rect">
            <a:avLst/>
          </a:prstGeom>
          <a:noFill/>
        </p:spPr>
      </p:pic>
      <p:pic>
        <p:nvPicPr>
          <p:cNvPr id="21" name="Picture 2" descr="Dinesh et al_TOC_Adv Energy Mater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14546" y="5571373"/>
            <a:ext cx="2719774" cy="128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501008"/>
            <a:ext cx="1584176" cy="186505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Picture 17" descr="C:\Users\sb.ogale\Desktop\IISER logo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652" y="205"/>
            <a:ext cx="535900" cy="485177"/>
          </a:xfrm>
          <a:prstGeom prst="rect">
            <a:avLst/>
          </a:prstGeom>
          <a:noFill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916004" y="1"/>
            <a:ext cx="1227996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F:\Aniruddha\Micro supercap\Carbon\TOC F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1556250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09600" y="838200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Dye Cell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5984" y="1571612"/>
            <a:ext cx="2712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2D </a:t>
            </a:r>
            <a:r>
              <a:rPr lang="en-US" sz="1600" b="1" dirty="0" err="1" smtClean="0"/>
              <a:t>Perovskite</a:t>
            </a:r>
            <a:r>
              <a:rPr lang="en-US" sz="1600" b="1" dirty="0" smtClean="0"/>
              <a:t> Nanostructures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86446" y="142852"/>
            <a:ext cx="2198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Solar Water Splitting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57818" y="3500438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Plasmonics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5852" y="3929066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Supercapacitor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0" y="5429264"/>
            <a:ext cx="1846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LED/QLED/OLED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81200" y="5312227"/>
            <a:ext cx="3613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COF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electrocatalyst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Water Splitting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76301" y="1876000"/>
            <a:ext cx="2295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Perovskite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Cell 16.8%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6111" y="1876000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Dye Cell 9%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16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Dr Ogale\Desktop\Ogale Gro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902494"/>
            <a:ext cx="8991600" cy="505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Dr Ogale\Desktop\MASC NDA Talk\Indian Farmer photos\Indian Farmer 8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714488"/>
            <a:ext cx="412452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 l="964" r="1929"/>
          <a:stretch>
            <a:fillRect/>
          </a:stretch>
        </p:blipFill>
        <p:spPr bwMode="auto">
          <a:xfrm>
            <a:off x="0" y="0"/>
            <a:ext cx="2411760" cy="186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TOC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68944" y="0"/>
            <a:ext cx="2611568" cy="1728192"/>
          </a:xfrm>
          <a:prstGeom prst="rect">
            <a:avLst/>
          </a:prstGeom>
        </p:spPr>
      </p:pic>
      <p:pic>
        <p:nvPicPr>
          <p:cNvPr id="5" name="Picture 2" descr="C:\Users\sb.ogale\Desktop\ragone_plot_lg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98101"/>
            <a:ext cx="2457553" cy="1959899"/>
          </a:xfrm>
          <a:prstGeom prst="rect">
            <a:avLst/>
          </a:prstGeom>
          <a:noFill/>
        </p:spPr>
      </p:pic>
      <p:pic>
        <p:nvPicPr>
          <p:cNvPr id="6" name="Picture 15" descr="CV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12189" y="4943149"/>
            <a:ext cx="2231811" cy="191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Satish\Desktop\IISER Talk Aug 2014\edl_b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2306614"/>
            <a:ext cx="1656184" cy="2130500"/>
          </a:xfrm>
          <a:prstGeom prst="rect">
            <a:avLst/>
          </a:prstGeom>
          <a:noFill/>
        </p:spPr>
      </p:pic>
      <p:pic>
        <p:nvPicPr>
          <p:cNvPr id="8" name="Picture 3" descr="C:\Users\Satish\Desktop\IISER Talk Aug 2014\fig01253.x-pn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2348880"/>
            <a:ext cx="2086522" cy="2086522"/>
          </a:xfrm>
          <a:prstGeom prst="rect">
            <a:avLst/>
          </a:prstGeom>
          <a:noFill/>
        </p:spPr>
      </p:pic>
      <p:pic>
        <p:nvPicPr>
          <p:cNvPr id="9" name="Picture 17" descr="charge discharge.t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45938" y="5146100"/>
            <a:ext cx="2122206" cy="17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0"/>
            <a:ext cx="1925649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48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Satish\Desktop\globalization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066800"/>
            <a:ext cx="41910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 descr="C:\Users\Satish\Desktop\globalization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4729163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1892424" y="0"/>
            <a:ext cx="5199856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="1" dirty="0"/>
              <a:t>It is all in our hands</a:t>
            </a:r>
          </a:p>
        </p:txBody>
      </p:sp>
      <p:sp>
        <p:nvSpPr>
          <p:cNvPr id="48133" name="TextBox 8"/>
          <p:cNvSpPr txBox="1">
            <a:spLocks noChangeArrowheads="1"/>
          </p:cNvSpPr>
          <p:nvPr/>
        </p:nvSpPr>
        <p:spPr bwMode="auto">
          <a:xfrm>
            <a:off x="3282355" y="5783263"/>
            <a:ext cx="2873821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99000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500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 descr="C:\Users\sb.ogale\Desktop\Electric vehicles\03BGBUS_177456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4293096"/>
            <a:ext cx="4064451" cy="2592288"/>
          </a:xfrm>
          <a:prstGeom prst="rect">
            <a:avLst/>
          </a:prstGeom>
          <a:noFill/>
        </p:spPr>
      </p:pic>
      <p:pic>
        <p:nvPicPr>
          <p:cNvPr id="293891" name="Picture 3" descr="C:\Users\sb.ogale\Desktop\Electric vehicles\TOSAelectricbus.jpg.662x0_q100_crop-sc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4678" y="-27384"/>
            <a:ext cx="4519322" cy="2996952"/>
          </a:xfrm>
          <a:prstGeom prst="rect">
            <a:avLst/>
          </a:prstGeom>
          <a:noFill/>
        </p:spPr>
      </p:pic>
      <p:pic>
        <p:nvPicPr>
          <p:cNvPr id="293892" name="Picture 4" descr="C:\Users\sb.ogale\Desktop\Electric vehicles\courtesy-PR-Newsire-new-electric-bus-in-Seou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-27384"/>
            <a:ext cx="3995937" cy="2996952"/>
          </a:xfrm>
          <a:prstGeom prst="rect">
            <a:avLst/>
          </a:prstGeom>
          <a:noFill/>
        </p:spPr>
      </p:pic>
      <p:pic>
        <p:nvPicPr>
          <p:cNvPr id="293893" name="Picture 5" descr="C:\Users\sb.ogale\Desktop\Electric vehicles\China_Electric_B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2679" y="4254196"/>
            <a:ext cx="3960440" cy="2613890"/>
          </a:xfrm>
          <a:prstGeom prst="rect">
            <a:avLst/>
          </a:prstGeom>
          <a:noFill/>
        </p:spPr>
      </p:pic>
      <p:pic>
        <p:nvPicPr>
          <p:cNvPr id="293894" name="Picture 6" descr="C:\Users\sb.ogale\Desktop\Electric vehicles\proterra-bu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7607" y="2214554"/>
            <a:ext cx="4028103" cy="2071702"/>
          </a:xfrm>
          <a:prstGeom prst="rect">
            <a:avLst/>
          </a:prstGeom>
          <a:noFill/>
        </p:spPr>
      </p:pic>
      <p:pic>
        <p:nvPicPr>
          <p:cNvPr id="7" name="Picture 1" descr="C:\Users\Satish\Desktop\elektra-one-in-fligh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2857496"/>
            <a:ext cx="2928926" cy="1640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0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811388"/>
            <a:ext cx="4499992" cy="29881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4" y="798688"/>
            <a:ext cx="3778870" cy="2809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7" y="3761919"/>
            <a:ext cx="4069554" cy="2952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16" y="4437112"/>
            <a:ext cx="2163733" cy="1217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205" y="3950787"/>
            <a:ext cx="2574592" cy="257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6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6535"/>
            <a:ext cx="3919690" cy="26067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7" y="3593027"/>
            <a:ext cx="3240360" cy="30934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7" y="60415"/>
            <a:ext cx="2936689" cy="27428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91" y="3593027"/>
            <a:ext cx="2658274" cy="2658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38386"/>
            <a:ext cx="3027568" cy="37484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02" y="756242"/>
            <a:ext cx="2876922" cy="204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993</Words>
  <Application>Microsoft Office PowerPoint</Application>
  <PresentationFormat>On-screen Show (4:3)</PresentationFormat>
  <Paragraphs>287</Paragraphs>
  <Slides>67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8" baseType="lpstr">
      <vt:lpstr>Arial</vt:lpstr>
      <vt:lpstr>Calibri</vt:lpstr>
      <vt:lpstr>Comic Sans MS</vt:lpstr>
      <vt:lpstr>Garamond</vt:lpstr>
      <vt:lpstr>Segoe UI Light</vt:lpstr>
      <vt:lpstr>Times</vt:lpstr>
      <vt:lpstr>Times New Roman</vt:lpstr>
      <vt:lpstr>Wingdings</vt:lpstr>
      <vt:lpstr>Office Theme</vt:lpstr>
      <vt:lpstr>Bitmap Image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mandakini</dc:creator>
  <cp:lastModifiedBy>Prof. Satish Ogale</cp:lastModifiedBy>
  <cp:revision>381</cp:revision>
  <dcterms:created xsi:type="dcterms:W3CDTF">2013-02-06T09:01:36Z</dcterms:created>
  <dcterms:modified xsi:type="dcterms:W3CDTF">2018-03-08T01:32:13Z</dcterms:modified>
</cp:coreProperties>
</file>