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8"/>
  </p:notesMasterIdLst>
  <p:sldIdLst>
    <p:sldId id="266" r:id="rId2"/>
    <p:sldId id="267" r:id="rId3"/>
    <p:sldId id="275" r:id="rId4"/>
    <p:sldId id="276" r:id="rId5"/>
    <p:sldId id="265" r:id="rId6"/>
    <p:sldId id="257" r:id="rId7"/>
    <p:sldId id="258" r:id="rId8"/>
    <p:sldId id="259" r:id="rId9"/>
    <p:sldId id="260" r:id="rId10"/>
    <p:sldId id="261" r:id="rId11"/>
    <p:sldId id="262" r:id="rId12"/>
    <p:sldId id="263" r:id="rId13"/>
    <p:sldId id="277" r:id="rId14"/>
    <p:sldId id="278" r:id="rId15"/>
    <p:sldId id="279" r:id="rId16"/>
    <p:sldId id="26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35" autoAdjust="0"/>
    <p:restoredTop sz="94660"/>
  </p:normalViewPr>
  <p:slideViewPr>
    <p:cSldViewPr>
      <p:cViewPr>
        <p:scale>
          <a:sx n="66" d="100"/>
          <a:sy n="66" d="100"/>
        </p:scale>
        <p:origin x="-1500" y="-14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ECC4EB-42F3-41D6-BB5D-D38205F142E5}" type="datetimeFigureOut">
              <a:rPr lang="en-US" smtClean="0"/>
              <a:pPr/>
              <a:t>25-Feb-15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3C00D8-A1F0-45B7-8062-7C1FCDD7A8A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3F0BD3B7-DC8E-4E68-AABD-7080E7E1F59E}" type="datetime1">
              <a:rPr lang="en-US" smtClean="0"/>
              <a:pPr/>
              <a:t>25-Feb-15</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r>
              <a:rPr lang="en-US" smtClean="0"/>
              <a:t>SCOE, Mechanical Engineering Department, 2011-12</a:t>
            </a:r>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E76BE03D-EC8C-4A62-8BFB-F1CB5E6245D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E8B5A3-17E0-40E4-960D-C5A9CD793BC0}" type="datetime1">
              <a:rPr lang="en-US" smtClean="0"/>
              <a:pPr/>
              <a:t>25-Feb-15</a:t>
            </a:fld>
            <a:endParaRPr lang="en-US"/>
          </a:p>
        </p:txBody>
      </p:sp>
      <p:sp>
        <p:nvSpPr>
          <p:cNvPr id="5" name="Footer Placeholder 4"/>
          <p:cNvSpPr>
            <a:spLocks noGrp="1"/>
          </p:cNvSpPr>
          <p:nvPr>
            <p:ph type="ftr" sz="quarter" idx="11"/>
          </p:nvPr>
        </p:nvSpPr>
        <p:spPr/>
        <p:txBody>
          <a:bodyPr/>
          <a:lstStyle/>
          <a:p>
            <a:r>
              <a:rPr lang="en-US" smtClean="0"/>
              <a:t>SCOE, Mechanical Engineering Department, 2011-12</a:t>
            </a:r>
            <a:endParaRPr lang="en-US"/>
          </a:p>
        </p:txBody>
      </p:sp>
      <p:sp>
        <p:nvSpPr>
          <p:cNvPr id="6" name="Slide Number Placeholder 5"/>
          <p:cNvSpPr>
            <a:spLocks noGrp="1"/>
          </p:cNvSpPr>
          <p:nvPr>
            <p:ph type="sldNum" sz="quarter" idx="12"/>
          </p:nvPr>
        </p:nvSpPr>
        <p:spPr/>
        <p:txBody>
          <a:bodyPr/>
          <a:lstStyle/>
          <a:p>
            <a:fld id="{E76BE03D-EC8C-4A62-8BFB-F1CB5E6245D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70302E3-3B5A-4E62-90CF-2AD21F93D50C}" type="datetime1">
              <a:rPr lang="en-US" smtClean="0"/>
              <a:pPr/>
              <a:t>25-Feb-15</a:t>
            </a:fld>
            <a:endParaRPr lang="en-US"/>
          </a:p>
        </p:txBody>
      </p:sp>
      <p:sp>
        <p:nvSpPr>
          <p:cNvPr id="5" name="Footer Placeholder 4"/>
          <p:cNvSpPr>
            <a:spLocks noGrp="1"/>
          </p:cNvSpPr>
          <p:nvPr>
            <p:ph type="ftr" sz="quarter" idx="11"/>
          </p:nvPr>
        </p:nvSpPr>
        <p:spPr/>
        <p:txBody>
          <a:bodyPr/>
          <a:lstStyle/>
          <a:p>
            <a:r>
              <a:rPr lang="en-US" smtClean="0"/>
              <a:t>SCOE, Mechanical Engineering Department, 2011-12</a:t>
            </a:r>
            <a:endParaRPr lang="en-US"/>
          </a:p>
        </p:txBody>
      </p:sp>
      <p:sp>
        <p:nvSpPr>
          <p:cNvPr id="6" name="Slide Number Placeholder 5"/>
          <p:cNvSpPr>
            <a:spLocks noGrp="1"/>
          </p:cNvSpPr>
          <p:nvPr>
            <p:ph type="sldNum" sz="quarter" idx="12"/>
          </p:nvPr>
        </p:nvSpPr>
        <p:spPr/>
        <p:txBody>
          <a:bodyPr/>
          <a:lstStyle/>
          <a:p>
            <a:fld id="{E76BE03D-EC8C-4A62-8BFB-F1CB5E6245D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68131106-6AFF-4CFE-8263-6E94E50713C6}" type="datetime1">
              <a:rPr lang="en-US" smtClean="0"/>
              <a:pPr/>
              <a:t>25-Feb-15</a:t>
            </a:fld>
            <a:endParaRPr lang="en-US"/>
          </a:p>
        </p:txBody>
      </p:sp>
      <p:sp>
        <p:nvSpPr>
          <p:cNvPr id="9" name="Slide Number Placeholder 8"/>
          <p:cNvSpPr>
            <a:spLocks noGrp="1"/>
          </p:cNvSpPr>
          <p:nvPr>
            <p:ph type="sldNum" sz="quarter" idx="15"/>
          </p:nvPr>
        </p:nvSpPr>
        <p:spPr/>
        <p:txBody>
          <a:bodyPr rtlCol="0"/>
          <a:lstStyle/>
          <a:p>
            <a:fld id="{E76BE03D-EC8C-4A62-8BFB-F1CB5E6245D0}" type="slidenum">
              <a:rPr lang="en-US" smtClean="0"/>
              <a:pPr/>
              <a:t>‹#›</a:t>
            </a:fld>
            <a:endParaRPr lang="en-US"/>
          </a:p>
        </p:txBody>
      </p:sp>
      <p:sp>
        <p:nvSpPr>
          <p:cNvPr id="10" name="Footer Placeholder 9"/>
          <p:cNvSpPr>
            <a:spLocks noGrp="1"/>
          </p:cNvSpPr>
          <p:nvPr>
            <p:ph type="ftr" sz="quarter" idx="16"/>
          </p:nvPr>
        </p:nvSpPr>
        <p:spPr/>
        <p:txBody>
          <a:bodyPr rtlCol="0"/>
          <a:lstStyle/>
          <a:p>
            <a:r>
              <a:rPr lang="en-US" smtClean="0"/>
              <a:t>SCOE, Mechanical Engineering Department, 2011-12</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A11F38F5-4BE5-4733-BD17-FEBA6616C22F}" type="datetime1">
              <a:rPr lang="en-US" smtClean="0"/>
              <a:pPr/>
              <a:t>25-Feb-15</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r>
              <a:rPr lang="en-US" smtClean="0"/>
              <a:t>SCOE, Mechanical Engineering Department, 2011-12</a:t>
            </a:r>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E76BE03D-EC8C-4A62-8BFB-F1CB5E6245D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2ADFEEA-BFF3-4326-A9EF-0E15439C443B}" type="datetime1">
              <a:rPr lang="en-US" smtClean="0"/>
              <a:pPr/>
              <a:t>25-Feb-15</a:t>
            </a:fld>
            <a:endParaRPr lang="en-US"/>
          </a:p>
        </p:txBody>
      </p:sp>
      <p:sp>
        <p:nvSpPr>
          <p:cNvPr id="6" name="Footer Placeholder 5"/>
          <p:cNvSpPr>
            <a:spLocks noGrp="1"/>
          </p:cNvSpPr>
          <p:nvPr>
            <p:ph type="ftr" sz="quarter" idx="11"/>
          </p:nvPr>
        </p:nvSpPr>
        <p:spPr/>
        <p:txBody>
          <a:bodyPr/>
          <a:lstStyle/>
          <a:p>
            <a:r>
              <a:rPr lang="en-US" smtClean="0"/>
              <a:t>SCOE, Mechanical Engineering Department, 2011-12</a:t>
            </a:r>
            <a:endParaRPr lang="en-US"/>
          </a:p>
        </p:txBody>
      </p:sp>
      <p:sp>
        <p:nvSpPr>
          <p:cNvPr id="7" name="Slide Number Placeholder 6"/>
          <p:cNvSpPr>
            <a:spLocks noGrp="1"/>
          </p:cNvSpPr>
          <p:nvPr>
            <p:ph type="sldNum" sz="quarter" idx="12"/>
          </p:nvPr>
        </p:nvSpPr>
        <p:spPr/>
        <p:txBody>
          <a:bodyPr/>
          <a:lstStyle/>
          <a:p>
            <a:fld id="{E76BE03D-EC8C-4A62-8BFB-F1CB5E6245D0}"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096A202-9FFC-47C4-892A-63B5C920F8E6}" type="datetime1">
              <a:rPr lang="en-US" smtClean="0"/>
              <a:pPr/>
              <a:t>25-Feb-15</a:t>
            </a:fld>
            <a:endParaRPr lang="en-US"/>
          </a:p>
        </p:txBody>
      </p:sp>
      <p:sp>
        <p:nvSpPr>
          <p:cNvPr id="8" name="Footer Placeholder 7"/>
          <p:cNvSpPr>
            <a:spLocks noGrp="1"/>
          </p:cNvSpPr>
          <p:nvPr>
            <p:ph type="ftr" sz="quarter" idx="11"/>
          </p:nvPr>
        </p:nvSpPr>
        <p:spPr/>
        <p:txBody>
          <a:bodyPr/>
          <a:lstStyle/>
          <a:p>
            <a:r>
              <a:rPr lang="en-US" smtClean="0"/>
              <a:t>SCOE, Mechanical Engineering Department, 2011-12</a:t>
            </a:r>
            <a:endParaRPr lang="en-US"/>
          </a:p>
        </p:txBody>
      </p:sp>
      <p:sp>
        <p:nvSpPr>
          <p:cNvPr id="9" name="Slide Number Placeholder 8"/>
          <p:cNvSpPr>
            <a:spLocks noGrp="1"/>
          </p:cNvSpPr>
          <p:nvPr>
            <p:ph type="sldNum" sz="quarter" idx="12"/>
          </p:nvPr>
        </p:nvSpPr>
        <p:spPr/>
        <p:txBody>
          <a:bodyPr/>
          <a:lstStyle/>
          <a:p>
            <a:fld id="{E76BE03D-EC8C-4A62-8BFB-F1CB5E6245D0}"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5565CA12-7F6E-4447-9097-3C5BB001C79D}" type="datetime1">
              <a:rPr lang="en-US" smtClean="0"/>
              <a:pPr/>
              <a:t>25-Feb-15</a:t>
            </a:fld>
            <a:endParaRPr lang="en-US"/>
          </a:p>
        </p:txBody>
      </p:sp>
      <p:sp>
        <p:nvSpPr>
          <p:cNvPr id="7" name="Slide Number Placeholder 6"/>
          <p:cNvSpPr>
            <a:spLocks noGrp="1"/>
          </p:cNvSpPr>
          <p:nvPr>
            <p:ph type="sldNum" sz="quarter" idx="11"/>
          </p:nvPr>
        </p:nvSpPr>
        <p:spPr/>
        <p:txBody>
          <a:bodyPr rtlCol="0"/>
          <a:lstStyle/>
          <a:p>
            <a:fld id="{E76BE03D-EC8C-4A62-8BFB-F1CB5E6245D0}" type="slidenum">
              <a:rPr lang="en-US" smtClean="0"/>
              <a:pPr/>
              <a:t>‹#›</a:t>
            </a:fld>
            <a:endParaRPr lang="en-US"/>
          </a:p>
        </p:txBody>
      </p:sp>
      <p:sp>
        <p:nvSpPr>
          <p:cNvPr id="8" name="Footer Placeholder 7"/>
          <p:cNvSpPr>
            <a:spLocks noGrp="1"/>
          </p:cNvSpPr>
          <p:nvPr>
            <p:ph type="ftr" sz="quarter" idx="12"/>
          </p:nvPr>
        </p:nvSpPr>
        <p:spPr/>
        <p:txBody>
          <a:bodyPr rtlCol="0"/>
          <a:lstStyle/>
          <a:p>
            <a:r>
              <a:rPr lang="en-US" smtClean="0"/>
              <a:t>SCOE, Mechanical Engineering Department, 2011-12</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FE6F1A-8ABF-4577-8A20-05878753F4BD}" type="datetime1">
              <a:rPr lang="en-US" smtClean="0"/>
              <a:pPr/>
              <a:t>25-Feb-15</a:t>
            </a:fld>
            <a:endParaRPr lang="en-US"/>
          </a:p>
        </p:txBody>
      </p:sp>
      <p:sp>
        <p:nvSpPr>
          <p:cNvPr id="3" name="Footer Placeholder 2"/>
          <p:cNvSpPr>
            <a:spLocks noGrp="1"/>
          </p:cNvSpPr>
          <p:nvPr>
            <p:ph type="ftr" sz="quarter" idx="11"/>
          </p:nvPr>
        </p:nvSpPr>
        <p:spPr/>
        <p:txBody>
          <a:bodyPr/>
          <a:lstStyle/>
          <a:p>
            <a:r>
              <a:rPr lang="en-US" smtClean="0"/>
              <a:t>SCOE, Mechanical Engineering Department, 2011-12</a:t>
            </a:r>
            <a:endParaRPr lang="en-US"/>
          </a:p>
        </p:txBody>
      </p:sp>
      <p:sp>
        <p:nvSpPr>
          <p:cNvPr id="4" name="Slide Number Placeholder 3"/>
          <p:cNvSpPr>
            <a:spLocks noGrp="1"/>
          </p:cNvSpPr>
          <p:nvPr>
            <p:ph type="sldNum" sz="quarter" idx="12"/>
          </p:nvPr>
        </p:nvSpPr>
        <p:spPr/>
        <p:txBody>
          <a:bodyPr/>
          <a:lstStyle/>
          <a:p>
            <a:fld id="{E76BE03D-EC8C-4A62-8BFB-F1CB5E6245D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763D9D8A-6A9F-43A0-8DFC-683BF3785067}" type="datetime1">
              <a:rPr lang="en-US" smtClean="0"/>
              <a:pPr/>
              <a:t>25-Feb-15</a:t>
            </a:fld>
            <a:endParaRPr lang="en-US"/>
          </a:p>
        </p:txBody>
      </p:sp>
      <p:sp>
        <p:nvSpPr>
          <p:cNvPr id="22" name="Slide Number Placeholder 21"/>
          <p:cNvSpPr>
            <a:spLocks noGrp="1"/>
          </p:cNvSpPr>
          <p:nvPr>
            <p:ph type="sldNum" sz="quarter" idx="15"/>
          </p:nvPr>
        </p:nvSpPr>
        <p:spPr/>
        <p:txBody>
          <a:bodyPr rtlCol="0"/>
          <a:lstStyle/>
          <a:p>
            <a:fld id="{E76BE03D-EC8C-4A62-8BFB-F1CB5E6245D0}" type="slidenum">
              <a:rPr lang="en-US" smtClean="0"/>
              <a:pPr/>
              <a:t>‹#›</a:t>
            </a:fld>
            <a:endParaRPr lang="en-US"/>
          </a:p>
        </p:txBody>
      </p:sp>
      <p:sp>
        <p:nvSpPr>
          <p:cNvPr id="23" name="Footer Placeholder 22"/>
          <p:cNvSpPr>
            <a:spLocks noGrp="1"/>
          </p:cNvSpPr>
          <p:nvPr>
            <p:ph type="ftr" sz="quarter" idx="16"/>
          </p:nvPr>
        </p:nvSpPr>
        <p:spPr/>
        <p:txBody>
          <a:bodyPr rtlCol="0"/>
          <a:lstStyle/>
          <a:p>
            <a:r>
              <a:rPr lang="en-US" smtClean="0"/>
              <a:t>SCOE, Mechanical Engineering Department, 2011-12</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BE82C3CE-DDAA-4437-812D-2B870950DDAA}" type="datetime1">
              <a:rPr lang="en-US" smtClean="0"/>
              <a:pPr/>
              <a:t>25-Feb-15</a:t>
            </a:fld>
            <a:endParaRPr lang="en-US"/>
          </a:p>
        </p:txBody>
      </p:sp>
      <p:sp>
        <p:nvSpPr>
          <p:cNvPr id="18" name="Slide Number Placeholder 17"/>
          <p:cNvSpPr>
            <a:spLocks noGrp="1"/>
          </p:cNvSpPr>
          <p:nvPr>
            <p:ph type="sldNum" sz="quarter" idx="11"/>
          </p:nvPr>
        </p:nvSpPr>
        <p:spPr/>
        <p:txBody>
          <a:bodyPr rtlCol="0"/>
          <a:lstStyle/>
          <a:p>
            <a:fld id="{E76BE03D-EC8C-4A62-8BFB-F1CB5E6245D0}" type="slidenum">
              <a:rPr lang="en-US" smtClean="0"/>
              <a:pPr/>
              <a:t>‹#›</a:t>
            </a:fld>
            <a:endParaRPr lang="en-US"/>
          </a:p>
        </p:txBody>
      </p:sp>
      <p:sp>
        <p:nvSpPr>
          <p:cNvPr id="21" name="Footer Placeholder 20"/>
          <p:cNvSpPr>
            <a:spLocks noGrp="1"/>
          </p:cNvSpPr>
          <p:nvPr>
            <p:ph type="ftr" sz="quarter" idx="12"/>
          </p:nvPr>
        </p:nvSpPr>
        <p:spPr/>
        <p:txBody>
          <a:bodyPr rtlCol="0"/>
          <a:lstStyle/>
          <a:p>
            <a:r>
              <a:rPr lang="en-US" smtClean="0"/>
              <a:t>SCOE, Mechanical Engineering Department, 2011-12</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3B814BD-798A-4CDB-BD53-7277B1BD2D33}" type="datetime1">
              <a:rPr lang="en-US" smtClean="0"/>
              <a:pPr/>
              <a:t>25-Feb-15</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en-US" smtClean="0"/>
              <a:t>SCOE, Mechanical Engineering Department, 2011-12</a:t>
            </a:r>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E76BE03D-EC8C-4A62-8BFB-F1CB5E6245D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0600"/>
            <a:ext cx="7772400" cy="1470025"/>
          </a:xfrm>
        </p:spPr>
        <p:txBody>
          <a:bodyPr>
            <a:noAutofit/>
          </a:bodyPr>
          <a:lstStyle/>
          <a:p>
            <a:r>
              <a:rPr sz="6000" b="1" dirty="0" smtClean="0">
                <a:latin typeface="Arial Black" pitchFamily="34" charset="0"/>
              </a:rPr>
              <a:t>Hybrid Renewable Energy Sources </a:t>
            </a:r>
            <a:endParaRPr lang="en-US" sz="6000" dirty="0">
              <a:latin typeface="Arial Black" pitchFamily="34" charset="0"/>
            </a:endParaRPr>
          </a:p>
        </p:txBody>
      </p:sp>
      <p:sp>
        <p:nvSpPr>
          <p:cNvPr id="3" name="Subtitle 2"/>
          <p:cNvSpPr>
            <a:spLocks noGrp="1"/>
          </p:cNvSpPr>
          <p:nvPr>
            <p:ph type="subTitle" idx="1"/>
          </p:nvPr>
        </p:nvSpPr>
        <p:spPr>
          <a:xfrm>
            <a:off x="1371600" y="3200400"/>
            <a:ext cx="6400800" cy="1752600"/>
          </a:xfrm>
        </p:spPr>
        <p:txBody>
          <a:bodyPr>
            <a:normAutofit/>
          </a:bodyPr>
          <a:lstStyle/>
          <a:p>
            <a:endParaRPr lang="en-US" dirty="0" smtClean="0">
              <a:latin typeface="Times New Roman" pitchFamily="18" charset="0"/>
              <a:cs typeface="Times New Roman" pitchFamily="18" charset="0"/>
            </a:endParaRPr>
          </a:p>
          <a:p>
            <a:pPr algn="ctr"/>
            <a:r>
              <a:rPr lang="en-US" dirty="0" smtClean="0">
                <a:latin typeface="Times New Roman" pitchFamily="18" charset="0"/>
                <a:cs typeface="Times New Roman" pitchFamily="18" charset="0"/>
              </a:rPr>
              <a:t>PRESENTED BY-</a:t>
            </a:r>
          </a:p>
          <a:p>
            <a:pPr algn="ctr"/>
            <a:r>
              <a:rPr lang="en-US" sz="2800" dirty="0" err="1" smtClean="0"/>
              <a:t>Makarand</a:t>
            </a:r>
            <a:r>
              <a:rPr lang="en-US" sz="2800" dirty="0" smtClean="0"/>
              <a:t> K. </a:t>
            </a:r>
            <a:r>
              <a:rPr lang="en-US" sz="2800" dirty="0" err="1" smtClean="0"/>
              <a:t>Patil</a:t>
            </a:r>
            <a:endParaRPr lang="en-US" sz="2800" dirty="0" smtClean="0"/>
          </a:p>
          <a:p>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4" name="Footer Placeholder 3"/>
          <p:cNvSpPr>
            <a:spLocks noGrp="1"/>
          </p:cNvSpPr>
          <p:nvPr>
            <p:ph type="ftr" sz="quarter" idx="11"/>
          </p:nvPr>
        </p:nvSpPr>
        <p:spPr/>
        <p:txBody>
          <a:bodyPr/>
          <a:lstStyle/>
          <a:p>
            <a:r>
              <a:rPr lang="en-US" dirty="0" smtClean="0"/>
              <a:t>ZE’S, Mechanical Engineering Department, 2014-15</a:t>
            </a:r>
            <a:endParaRPr lang="en-US" dirty="0"/>
          </a:p>
        </p:txBody>
      </p:sp>
      <p:sp>
        <p:nvSpPr>
          <p:cNvPr id="5" name="Slide Number Placeholder 4"/>
          <p:cNvSpPr>
            <a:spLocks noGrp="1"/>
          </p:cNvSpPr>
          <p:nvPr>
            <p:ph type="sldNum" sz="quarter" idx="12"/>
          </p:nvPr>
        </p:nvSpPr>
        <p:spPr/>
        <p:txBody>
          <a:bodyPr/>
          <a:lstStyle/>
          <a:p>
            <a:fld id="{E76BE03D-EC8C-4A62-8BFB-F1CB5E6245D0}"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305800" cy="609600"/>
          </a:xfrm>
        </p:spPr>
        <p:txBody>
          <a:bodyPr>
            <a:noAutofit/>
          </a:bodyPr>
          <a:lstStyle/>
          <a:p>
            <a:pPr algn="ctr"/>
            <a:r>
              <a:rPr lang="en-US" b="1" dirty="0" smtClean="0">
                <a:latin typeface="Times New Roman" pitchFamily="18" charset="0"/>
                <a:cs typeface="Times New Roman" pitchFamily="18" charset="0"/>
              </a:rPr>
              <a:t>SIMULATION CASES</a:t>
            </a:r>
            <a:endParaRPr lang="en-US" b="1"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381000" y="1295400"/>
            <a:ext cx="7772400" cy="5105400"/>
          </a:xfrm>
        </p:spPr>
        <p:txBody>
          <a:bodyPr>
            <a:normAutofit lnSpcReduction="10000"/>
          </a:bodyPr>
          <a:lstStyle/>
          <a:p>
            <a:pPr algn="just">
              <a:buFont typeface="Wingdings" pitchFamily="2" charset="2"/>
              <a:buChar char="§"/>
              <a:defRPr/>
            </a:pPr>
            <a:r>
              <a:rPr lang="en-US" sz="2400" dirty="0" smtClean="0">
                <a:latin typeface="Times New Roman" pitchFamily="18" charset="0"/>
                <a:cs typeface="Times New Roman" pitchFamily="18" charset="0"/>
              </a:rPr>
              <a:t> CASE 1:-	</a:t>
            </a:r>
            <a:r>
              <a:rPr lang="en-US" sz="2400" dirty="0" smtClean="0"/>
              <a:t>This case represent the current condition of the system where the village connected to the grid and the solar is added to the system.</a:t>
            </a:r>
          </a:p>
          <a:p>
            <a:pPr algn="just">
              <a:buNone/>
              <a:defRPr/>
            </a:pPr>
            <a:endParaRPr lang="en-US" sz="2400" dirty="0" smtClean="0"/>
          </a:p>
          <a:p>
            <a:pPr algn="just">
              <a:buFont typeface="Wingdings" pitchFamily="2" charset="2"/>
              <a:buChar char="§"/>
              <a:defRPr/>
            </a:pPr>
            <a:r>
              <a:rPr lang="en-US" sz="2400" dirty="0" smtClean="0">
                <a:latin typeface="Times New Roman" pitchFamily="18" charset="0"/>
                <a:cs typeface="Times New Roman" pitchFamily="18" charset="0"/>
              </a:rPr>
              <a:t> CASE 2:-	In </a:t>
            </a:r>
            <a:r>
              <a:rPr lang="en-US" sz="2400" dirty="0" smtClean="0"/>
              <a:t>this case the wind was also added to the system and the specification in HOMER software was still without any constrains. </a:t>
            </a:r>
          </a:p>
          <a:p>
            <a:pPr algn="just">
              <a:buNone/>
              <a:defRPr/>
            </a:pPr>
            <a:endParaRPr lang="en-US" sz="2400" dirty="0" smtClean="0"/>
          </a:p>
          <a:p>
            <a:pPr algn="just">
              <a:buFont typeface="Wingdings" pitchFamily="2" charset="2"/>
              <a:buChar char="§"/>
              <a:defRPr/>
            </a:pPr>
            <a:r>
              <a:rPr lang="en-US" sz="2400" dirty="0" smtClean="0">
                <a:latin typeface="Times New Roman" pitchFamily="18" charset="0"/>
                <a:cs typeface="Times New Roman" pitchFamily="18" charset="0"/>
              </a:rPr>
              <a:t> CASE 3:-  </a:t>
            </a:r>
            <a:r>
              <a:rPr lang="en-US" sz="2400" dirty="0" smtClean="0"/>
              <a:t>This case represents the same system as the previous case, but it was required that the system should use a Minimum Renewable Fraction. </a:t>
            </a:r>
          </a:p>
          <a:p>
            <a:pPr algn="just">
              <a:buNone/>
              <a:defRPr/>
            </a:pPr>
            <a:r>
              <a:rPr lang="en-US" sz="2400" dirty="0" smtClean="0">
                <a:latin typeface="Times New Roman" pitchFamily="18" charset="0"/>
                <a:cs typeface="Times New Roman" pitchFamily="18" charset="0"/>
              </a:rPr>
              <a:t>	</a:t>
            </a:r>
            <a:r>
              <a:rPr lang="en-US" sz="2400" dirty="0" smtClean="0"/>
              <a:t>The Minimum Renewable Fraction was varied from 0 % to 50 %.</a:t>
            </a:r>
            <a:endParaRPr lang="en-US" sz="2400" dirty="0" smtClean="0">
              <a:latin typeface="Times New Roman" pitchFamily="18" charset="0"/>
              <a:cs typeface="Times New Roman" pitchFamily="18" charset="0"/>
            </a:endParaRPr>
          </a:p>
        </p:txBody>
      </p:sp>
      <p:sp>
        <p:nvSpPr>
          <p:cNvPr id="4" name="Slide Number Placeholder 3"/>
          <p:cNvSpPr>
            <a:spLocks noGrp="1"/>
          </p:cNvSpPr>
          <p:nvPr>
            <p:ph type="sldNum" sz="quarter" idx="15"/>
          </p:nvPr>
        </p:nvSpPr>
        <p:spPr/>
        <p:txBody>
          <a:bodyPr/>
          <a:lstStyle/>
          <a:p>
            <a:fld id="{E76BE03D-EC8C-4A62-8BFB-F1CB5E6245D0}" type="slidenum">
              <a:rPr lang="en-US" smtClean="0"/>
              <a:pPr/>
              <a:t>10</a:t>
            </a:fld>
            <a:endParaRPr lang="en-US"/>
          </a:p>
        </p:txBody>
      </p:sp>
      <p:sp>
        <p:nvSpPr>
          <p:cNvPr id="5" name="Footer Placeholder 4"/>
          <p:cNvSpPr>
            <a:spLocks noGrp="1"/>
          </p:cNvSpPr>
          <p:nvPr>
            <p:ph type="ftr" sz="quarter" idx="16"/>
          </p:nvPr>
        </p:nvSpPr>
        <p:spPr/>
        <p:txBody>
          <a:bodyPr/>
          <a:lstStyle/>
          <a:p>
            <a:r>
              <a:rPr lang="en-US" dirty="0" smtClean="0"/>
              <a:t>ZE’S, Mechanical Engineering Department, 2014-15</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914400"/>
            <a:ext cx="7924800" cy="2677656"/>
          </a:xfrm>
          <a:prstGeom prst="rect">
            <a:avLst/>
          </a:prstGeom>
        </p:spPr>
        <p:txBody>
          <a:bodyPr wrap="square">
            <a:spAutoFit/>
          </a:bodyPr>
          <a:lstStyle/>
          <a:p>
            <a:pPr algn="just">
              <a:buClr>
                <a:schemeClr val="accent1">
                  <a:lumMod val="75000"/>
                </a:schemeClr>
              </a:buClr>
              <a:buFont typeface="Wingdings" pitchFamily="2" charset="2"/>
              <a:buChar char="§"/>
              <a:defRPr/>
            </a:pPr>
            <a:r>
              <a:rPr lang="en-US" sz="2400" dirty="0" smtClean="0">
                <a:latin typeface="Times New Roman" pitchFamily="18" charset="0"/>
                <a:cs typeface="Times New Roman" pitchFamily="18" charset="0"/>
              </a:rPr>
              <a:t> CASE 4:-  </a:t>
            </a:r>
            <a:r>
              <a:rPr lang="en-US" sz="2400" dirty="0" smtClean="0"/>
              <a:t>This case represents the ideal condition for the system where the village is off the grid and the system depends only on the hybrid power plant.</a:t>
            </a:r>
          </a:p>
          <a:p>
            <a:pPr algn="just">
              <a:buClr>
                <a:schemeClr val="accent1">
                  <a:lumMod val="75000"/>
                </a:schemeClr>
              </a:buClr>
              <a:defRPr/>
            </a:pPr>
            <a:endParaRPr lang="en-US" sz="2400" dirty="0" smtClean="0"/>
          </a:p>
          <a:p>
            <a:pPr algn="just">
              <a:buClr>
                <a:schemeClr val="accent1">
                  <a:lumMod val="75000"/>
                </a:schemeClr>
              </a:buClr>
              <a:buFont typeface="Wingdings" pitchFamily="2" charset="2"/>
              <a:buChar char="§"/>
              <a:defRPr/>
            </a:pPr>
            <a:r>
              <a:rPr lang="en-US" sz="2400" dirty="0" smtClean="0">
                <a:latin typeface="Times New Roman" pitchFamily="18" charset="0"/>
                <a:cs typeface="Times New Roman" pitchFamily="18" charset="0"/>
              </a:rPr>
              <a:t> CASE 5:-  </a:t>
            </a:r>
            <a:r>
              <a:rPr lang="en-US" sz="2400" dirty="0" smtClean="0"/>
              <a:t>This case is similar to case four but constraints were imposed to use a pre specified percentage of renewable energy in the output power.</a:t>
            </a:r>
            <a:endParaRPr lang="en-US" sz="2400" dirty="0">
              <a:latin typeface="Times New Roman" pitchFamily="18" charset="0"/>
              <a:cs typeface="Times New Roman" pitchFamily="18" charset="0"/>
            </a:endParaRPr>
          </a:p>
        </p:txBody>
      </p:sp>
      <p:sp>
        <p:nvSpPr>
          <p:cNvPr id="4" name="Footer Placeholder 3"/>
          <p:cNvSpPr>
            <a:spLocks noGrp="1"/>
          </p:cNvSpPr>
          <p:nvPr>
            <p:ph type="ftr" sz="quarter" idx="11"/>
          </p:nvPr>
        </p:nvSpPr>
        <p:spPr>
          <a:xfrm rot="5400000">
            <a:off x="6211226" y="2958280"/>
            <a:ext cx="4758320" cy="365760"/>
          </a:xfrm>
        </p:spPr>
        <p:txBody>
          <a:bodyPr/>
          <a:lstStyle/>
          <a:p>
            <a:r>
              <a:rPr lang="en-US" dirty="0" smtClean="0"/>
              <a:t>ZE’S, Mechanical Engineering Department, 2014-15</a:t>
            </a:r>
            <a:endParaRPr lang="en-US" dirty="0"/>
          </a:p>
        </p:txBody>
      </p:sp>
      <p:sp>
        <p:nvSpPr>
          <p:cNvPr id="3" name="Slide Number Placeholder 2"/>
          <p:cNvSpPr>
            <a:spLocks noGrp="1"/>
          </p:cNvSpPr>
          <p:nvPr>
            <p:ph type="sldNum" sz="quarter" idx="12"/>
          </p:nvPr>
        </p:nvSpPr>
        <p:spPr/>
        <p:txBody>
          <a:bodyPr/>
          <a:lstStyle/>
          <a:p>
            <a:fld id="{E76BE03D-EC8C-4A62-8BFB-F1CB5E6245D0}" type="slidenum">
              <a:rPr lang="en-US" sz="2000" smtClean="0"/>
              <a:pPr/>
              <a:t>11</a:t>
            </a:fld>
            <a:endParaRPr lang="en-US"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smtClean="0"/>
              <a:t>FIG. NO. 3</a:t>
            </a:r>
            <a:endParaRPr lang="en-US" dirty="0"/>
          </a:p>
        </p:txBody>
      </p:sp>
      <p:sp>
        <p:nvSpPr>
          <p:cNvPr id="8" name="Picture Placeholder 7"/>
          <p:cNvSpPr>
            <a:spLocks noGrp="1"/>
          </p:cNvSpPr>
          <p:nvPr>
            <p:ph type="pic" idx="1"/>
          </p:nvPr>
        </p:nvSpPr>
        <p:spPr>
          <a:xfrm>
            <a:off x="0" y="6400800"/>
            <a:ext cx="1219200" cy="457200"/>
          </a:xfrm>
        </p:spPr>
      </p:sp>
      <p:sp>
        <p:nvSpPr>
          <p:cNvPr id="9" name="Text Placeholder 8"/>
          <p:cNvSpPr>
            <a:spLocks noGrp="1"/>
          </p:cNvSpPr>
          <p:nvPr>
            <p:ph type="body" sz="half" idx="2"/>
          </p:nvPr>
        </p:nvSpPr>
        <p:spPr/>
        <p:txBody>
          <a:bodyPr/>
          <a:lstStyle/>
          <a:p>
            <a:pPr algn="ctr"/>
            <a:r>
              <a:rPr lang="en-US" sz="2400" dirty="0" smtClean="0"/>
              <a:t>Graph for Optimal System Type</a:t>
            </a:r>
            <a:endParaRPr lang="en-US" sz="2400" dirty="0"/>
          </a:p>
        </p:txBody>
      </p:sp>
      <p:sp>
        <p:nvSpPr>
          <p:cNvPr id="3" name="Slide Number Placeholder 2"/>
          <p:cNvSpPr>
            <a:spLocks noGrp="1"/>
          </p:cNvSpPr>
          <p:nvPr>
            <p:ph type="sldNum" sz="quarter" idx="11"/>
          </p:nvPr>
        </p:nvSpPr>
        <p:spPr/>
        <p:txBody>
          <a:bodyPr/>
          <a:lstStyle/>
          <a:p>
            <a:fld id="{E76BE03D-EC8C-4A62-8BFB-F1CB5E6245D0}" type="slidenum">
              <a:rPr lang="en-US" smtClean="0"/>
              <a:pPr/>
              <a:t>12</a:t>
            </a:fld>
            <a:endParaRPr lang="en-US"/>
          </a:p>
        </p:txBody>
      </p:sp>
      <p:sp>
        <p:nvSpPr>
          <p:cNvPr id="2" name="Footer Placeholder 1"/>
          <p:cNvSpPr>
            <a:spLocks noGrp="1"/>
          </p:cNvSpPr>
          <p:nvPr>
            <p:ph type="ftr" sz="quarter" idx="12"/>
          </p:nvPr>
        </p:nvSpPr>
        <p:spPr>
          <a:xfrm rot="5400000">
            <a:off x="6211226" y="2958280"/>
            <a:ext cx="4758320" cy="365760"/>
          </a:xfrm>
        </p:spPr>
        <p:txBody>
          <a:bodyPr/>
          <a:lstStyle/>
          <a:p>
            <a:r>
              <a:rPr lang="en-US" dirty="0" smtClean="0"/>
              <a:t>ZE’S, Mechanical Engineering Department, 2014-15</a:t>
            </a:r>
            <a:endParaRPr lang="en-US" dirty="0"/>
          </a:p>
        </p:txBody>
      </p:sp>
      <p:pic>
        <p:nvPicPr>
          <p:cNvPr id="10" name="Picture 9"/>
          <p:cNvPicPr/>
          <p:nvPr/>
        </p:nvPicPr>
        <p:blipFill>
          <a:blip r:embed="rId2" cstate="print"/>
          <a:srcRect/>
          <a:stretch>
            <a:fillRect/>
          </a:stretch>
        </p:blipFill>
        <p:spPr bwMode="auto">
          <a:xfrm>
            <a:off x="29845" y="0"/>
            <a:ext cx="8199755"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rot="5400000">
            <a:off x="6477926" y="3224980"/>
            <a:ext cx="4224920" cy="365760"/>
          </a:xfrm>
        </p:spPr>
        <p:txBody>
          <a:bodyPr/>
          <a:lstStyle/>
          <a:p>
            <a:r>
              <a:rPr lang="en-US" dirty="0" smtClean="0"/>
              <a:t>ZE’S, Mechanical Engineering Department, 2014-15</a:t>
            </a:r>
            <a:endParaRPr lang="en-US" dirty="0"/>
          </a:p>
        </p:txBody>
      </p:sp>
      <p:sp>
        <p:nvSpPr>
          <p:cNvPr id="5" name="Slide Number Placeholder 4"/>
          <p:cNvSpPr>
            <a:spLocks noGrp="1"/>
          </p:cNvSpPr>
          <p:nvPr>
            <p:ph type="sldNum" sz="quarter" idx="12"/>
          </p:nvPr>
        </p:nvSpPr>
        <p:spPr/>
        <p:txBody>
          <a:bodyPr/>
          <a:lstStyle/>
          <a:p>
            <a:fld id="{E76BE03D-EC8C-4A62-8BFB-F1CB5E6245D0}" type="slidenum">
              <a:rPr lang="en-US" smtClean="0"/>
              <a:pPr/>
              <a:t>13</a:t>
            </a:fld>
            <a:endParaRPr lang="en-US"/>
          </a:p>
        </p:txBody>
      </p:sp>
      <p:pic>
        <p:nvPicPr>
          <p:cNvPr id="15" name="Content Placeholder 14"/>
          <p:cNvPicPr>
            <a:picLocks noGrp="1"/>
          </p:cNvPicPr>
          <p:nvPr>
            <p:ph sz="quarter" idx="2"/>
          </p:nvPr>
        </p:nvPicPr>
        <p:blipFill>
          <a:blip r:embed="rId2" cstate="print"/>
          <a:srcRect/>
          <a:stretch>
            <a:fillRect/>
          </a:stretch>
        </p:blipFill>
        <p:spPr bwMode="auto">
          <a:xfrm>
            <a:off x="609600" y="2438400"/>
            <a:ext cx="3429000" cy="3352800"/>
          </a:xfrm>
          <a:prstGeom prst="rect">
            <a:avLst/>
          </a:prstGeom>
          <a:noFill/>
          <a:ln w="9525">
            <a:noFill/>
            <a:miter lim="800000"/>
            <a:headEnd/>
            <a:tailEnd/>
          </a:ln>
        </p:spPr>
      </p:pic>
      <p:pic>
        <p:nvPicPr>
          <p:cNvPr id="16" name="Content Placeholder 15"/>
          <p:cNvPicPr>
            <a:picLocks noGrp="1"/>
          </p:cNvPicPr>
          <p:nvPr>
            <p:ph sz="quarter" idx="4"/>
          </p:nvPr>
        </p:nvPicPr>
        <p:blipFill>
          <a:blip r:embed="rId3" cstate="print"/>
          <a:srcRect/>
          <a:stretch>
            <a:fillRect/>
          </a:stretch>
        </p:blipFill>
        <p:spPr bwMode="auto">
          <a:xfrm>
            <a:off x="4495800" y="2362200"/>
            <a:ext cx="3657600" cy="3429000"/>
          </a:xfrm>
          <a:prstGeom prst="rect">
            <a:avLst/>
          </a:prstGeom>
          <a:noFill/>
          <a:ln w="9525">
            <a:noFill/>
            <a:miter lim="800000"/>
            <a:headEnd/>
            <a:tailEnd/>
          </a:ln>
        </p:spPr>
      </p:pic>
      <p:sp>
        <p:nvSpPr>
          <p:cNvPr id="11" name="Text Placeholder 10"/>
          <p:cNvSpPr>
            <a:spLocks noGrp="1"/>
          </p:cNvSpPr>
          <p:nvPr>
            <p:ph type="body" sz="quarter" idx="1"/>
          </p:nvPr>
        </p:nvSpPr>
        <p:spPr>
          <a:xfrm>
            <a:off x="457200" y="1219200"/>
            <a:ext cx="3657600" cy="1008888"/>
          </a:xfrm>
        </p:spPr>
        <p:txBody>
          <a:bodyPr/>
          <a:lstStyle/>
          <a:p>
            <a:pPr algn="ctr"/>
            <a:r>
              <a:rPr lang="en-US" dirty="0" smtClean="0"/>
              <a:t>TOTAL ANNUAL COST Vs MIN. RF</a:t>
            </a:r>
            <a:endParaRPr lang="en-US" dirty="0"/>
          </a:p>
        </p:txBody>
      </p:sp>
      <p:sp>
        <p:nvSpPr>
          <p:cNvPr id="13" name="Text Placeholder 12"/>
          <p:cNvSpPr>
            <a:spLocks noGrp="1"/>
          </p:cNvSpPr>
          <p:nvPr>
            <p:ph type="body" sz="quarter" idx="3"/>
          </p:nvPr>
        </p:nvSpPr>
        <p:spPr>
          <a:xfrm>
            <a:off x="4343400" y="1219200"/>
            <a:ext cx="3657600" cy="1008888"/>
          </a:xfrm>
        </p:spPr>
        <p:txBody>
          <a:bodyPr/>
          <a:lstStyle/>
          <a:p>
            <a:pPr algn="ctr"/>
            <a:r>
              <a:rPr lang="en-US" dirty="0" smtClean="0"/>
              <a:t>LEVALIZED COST OF ENERGY Vs MIN. REN. FRACTION</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rot="5400000">
            <a:off x="6401726" y="3148780"/>
            <a:ext cx="4377320" cy="365760"/>
          </a:xfrm>
        </p:spPr>
        <p:txBody>
          <a:bodyPr/>
          <a:lstStyle/>
          <a:p>
            <a:r>
              <a:rPr lang="en-US" dirty="0" smtClean="0"/>
              <a:t>ZE’S, Mechanical Engineering Department, 2014-15</a:t>
            </a:r>
            <a:endParaRPr lang="en-US" dirty="0"/>
          </a:p>
        </p:txBody>
      </p:sp>
      <p:sp>
        <p:nvSpPr>
          <p:cNvPr id="5" name="Slide Number Placeholder 4"/>
          <p:cNvSpPr>
            <a:spLocks noGrp="1"/>
          </p:cNvSpPr>
          <p:nvPr>
            <p:ph type="sldNum" sz="quarter" idx="12"/>
          </p:nvPr>
        </p:nvSpPr>
        <p:spPr/>
        <p:txBody>
          <a:bodyPr/>
          <a:lstStyle/>
          <a:p>
            <a:fld id="{E76BE03D-EC8C-4A62-8BFB-F1CB5E6245D0}" type="slidenum">
              <a:rPr lang="en-US" smtClean="0"/>
              <a:pPr/>
              <a:t>14</a:t>
            </a:fld>
            <a:endParaRPr lang="en-US"/>
          </a:p>
        </p:txBody>
      </p:sp>
      <p:pic>
        <p:nvPicPr>
          <p:cNvPr id="12" name="Content Placeholder 11"/>
          <p:cNvPicPr>
            <a:picLocks noGrp="1"/>
          </p:cNvPicPr>
          <p:nvPr>
            <p:ph sz="quarter" idx="2"/>
          </p:nvPr>
        </p:nvPicPr>
        <p:blipFill>
          <a:blip r:embed="rId2" cstate="print"/>
          <a:srcRect/>
          <a:stretch>
            <a:fillRect/>
          </a:stretch>
        </p:blipFill>
        <p:spPr bwMode="auto">
          <a:xfrm>
            <a:off x="533400" y="2362200"/>
            <a:ext cx="3505200" cy="3505200"/>
          </a:xfrm>
          <a:prstGeom prst="rect">
            <a:avLst/>
          </a:prstGeom>
          <a:noFill/>
          <a:ln w="9525">
            <a:noFill/>
            <a:miter lim="800000"/>
            <a:headEnd/>
            <a:tailEnd/>
          </a:ln>
        </p:spPr>
      </p:pic>
      <p:pic>
        <p:nvPicPr>
          <p:cNvPr id="13" name="Content Placeholder 12"/>
          <p:cNvPicPr>
            <a:picLocks noGrp="1"/>
          </p:cNvPicPr>
          <p:nvPr>
            <p:ph sz="quarter" idx="4"/>
          </p:nvPr>
        </p:nvPicPr>
        <p:blipFill>
          <a:blip r:embed="rId3" cstate="print"/>
          <a:srcRect/>
          <a:stretch>
            <a:fillRect/>
          </a:stretch>
        </p:blipFill>
        <p:spPr bwMode="auto">
          <a:xfrm>
            <a:off x="4191000" y="2362200"/>
            <a:ext cx="3581400" cy="3352800"/>
          </a:xfrm>
          <a:prstGeom prst="rect">
            <a:avLst/>
          </a:prstGeom>
          <a:noFill/>
          <a:ln w="9525">
            <a:noFill/>
            <a:miter lim="800000"/>
            <a:headEnd/>
            <a:tailEnd/>
          </a:ln>
        </p:spPr>
      </p:pic>
      <p:sp>
        <p:nvSpPr>
          <p:cNvPr id="8" name="Text Placeholder 7"/>
          <p:cNvSpPr>
            <a:spLocks noGrp="1"/>
          </p:cNvSpPr>
          <p:nvPr>
            <p:ph type="body" sz="quarter" idx="1"/>
          </p:nvPr>
        </p:nvSpPr>
        <p:spPr>
          <a:xfrm>
            <a:off x="457200" y="1143000"/>
            <a:ext cx="3657600" cy="1085088"/>
          </a:xfrm>
        </p:spPr>
        <p:txBody>
          <a:bodyPr/>
          <a:lstStyle/>
          <a:p>
            <a:pPr algn="ctr"/>
            <a:r>
              <a:rPr lang="en-US" dirty="0" smtClean="0"/>
              <a:t>LEVELIZED COST OF ENERGY Vs MIN. REN. FRACTION</a:t>
            </a:r>
            <a:endParaRPr lang="en-US" dirty="0"/>
          </a:p>
        </p:txBody>
      </p:sp>
      <p:sp>
        <p:nvSpPr>
          <p:cNvPr id="10" name="Text Placeholder 9"/>
          <p:cNvSpPr>
            <a:spLocks noGrp="1"/>
          </p:cNvSpPr>
          <p:nvPr>
            <p:ph type="body" sz="quarter" idx="3"/>
          </p:nvPr>
        </p:nvSpPr>
        <p:spPr>
          <a:xfrm>
            <a:off x="4343400" y="1143000"/>
            <a:ext cx="3657600" cy="1085088"/>
          </a:xfrm>
        </p:spPr>
        <p:txBody>
          <a:bodyPr/>
          <a:lstStyle/>
          <a:p>
            <a:pPr algn="ctr"/>
            <a:r>
              <a:rPr lang="en-US" dirty="0" smtClean="0"/>
              <a:t>CO2 EMISSIONS Vs MIN. REN. FRACTION</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381000"/>
            <a:ext cx="2895600" cy="685800"/>
          </a:xfrm>
        </p:spPr>
        <p:txBody>
          <a:bodyPr/>
          <a:lstStyle/>
          <a:p>
            <a:r>
              <a:rPr lang="en-US" b="1" dirty="0" smtClean="0">
                <a:latin typeface="Times New Roman" pitchFamily="18" charset="0"/>
                <a:cs typeface="Times New Roman" pitchFamily="18" charset="0"/>
              </a:rPr>
              <a:t>CONCLUSION</a:t>
            </a:r>
            <a:endParaRPr lang="en-US" dirty="0"/>
          </a:p>
        </p:txBody>
      </p:sp>
      <p:sp>
        <p:nvSpPr>
          <p:cNvPr id="10" name="Content Placeholder 9"/>
          <p:cNvSpPr>
            <a:spLocks noGrp="1"/>
          </p:cNvSpPr>
          <p:nvPr>
            <p:ph sz="quarter" idx="1"/>
          </p:nvPr>
        </p:nvSpPr>
        <p:spPr/>
        <p:txBody>
          <a:bodyPr/>
          <a:lstStyle/>
          <a:p>
            <a:pPr algn="just"/>
            <a:r>
              <a:rPr lang="en-US" b="1" dirty="0" smtClean="0"/>
              <a:t> </a:t>
            </a:r>
            <a:r>
              <a:rPr lang="en-US" dirty="0" smtClean="0"/>
              <a:t>To reduce the emissions from traditional power plants, by using renewable energy, and to decrease the high cost of supplying electricity to remote areas, hybrid systems are of considerable importance.</a:t>
            </a:r>
          </a:p>
          <a:p>
            <a:pPr algn="just">
              <a:buNone/>
            </a:pPr>
            <a:endParaRPr lang="en-US" dirty="0" smtClean="0"/>
          </a:p>
          <a:p>
            <a:pPr algn="just"/>
            <a:r>
              <a:rPr lang="en-US" dirty="0" smtClean="0"/>
              <a:t>  To reduce fuel consumption and environmental hazards. Applications of hybrid systems range from small power supplies for remote households providing electricity for lighting or water pumping and water supply to village electrification for remote communities.  </a:t>
            </a:r>
          </a:p>
          <a:p>
            <a:endParaRPr lang="en-US" dirty="0"/>
          </a:p>
        </p:txBody>
      </p:sp>
      <p:sp>
        <p:nvSpPr>
          <p:cNvPr id="4" name="Slide Number Placeholder 3"/>
          <p:cNvSpPr>
            <a:spLocks noGrp="1"/>
          </p:cNvSpPr>
          <p:nvPr>
            <p:ph type="sldNum" sz="quarter" idx="15"/>
          </p:nvPr>
        </p:nvSpPr>
        <p:spPr/>
        <p:txBody>
          <a:bodyPr/>
          <a:lstStyle/>
          <a:p>
            <a:fld id="{E76BE03D-EC8C-4A62-8BFB-F1CB5E6245D0}" type="slidenum">
              <a:rPr lang="en-US" smtClean="0"/>
              <a:pPr/>
              <a:t>15</a:t>
            </a:fld>
            <a:endParaRPr lang="en-US"/>
          </a:p>
        </p:txBody>
      </p:sp>
      <p:sp>
        <p:nvSpPr>
          <p:cNvPr id="3" name="Footer Placeholder 2"/>
          <p:cNvSpPr>
            <a:spLocks noGrp="1"/>
          </p:cNvSpPr>
          <p:nvPr>
            <p:ph type="ftr" sz="quarter" idx="16"/>
          </p:nvPr>
        </p:nvSpPr>
        <p:spPr/>
        <p:txBody>
          <a:bodyPr/>
          <a:lstStyle/>
          <a:p>
            <a:r>
              <a:rPr lang="en-US" smtClean="0"/>
              <a:t>SCOE, Mechanical Engineering Department, 2011-12</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914400" y="1066800"/>
            <a:ext cx="7391400" cy="3581400"/>
          </a:xfrm>
        </p:spPr>
        <p:txBody>
          <a:bodyPr>
            <a:normAutofit/>
          </a:bodyPr>
          <a:lstStyle/>
          <a:p>
            <a:pPr algn="ctr"/>
            <a:r>
              <a:rPr lang="en-US" sz="8000" b="1" dirty="0" smtClean="0">
                <a:solidFill>
                  <a:srgbClr val="FF0000"/>
                </a:solidFill>
              </a:rPr>
              <a:t>THANK</a:t>
            </a:r>
            <a:br>
              <a:rPr lang="en-US" sz="8000" b="1" dirty="0" smtClean="0">
                <a:solidFill>
                  <a:srgbClr val="FF0000"/>
                </a:solidFill>
              </a:rPr>
            </a:br>
            <a:r>
              <a:rPr lang="en-US" sz="8000" b="1" dirty="0" smtClean="0">
                <a:solidFill>
                  <a:srgbClr val="FF0000"/>
                </a:solidFill>
              </a:rPr>
              <a:t> YOU</a:t>
            </a:r>
            <a:endParaRPr lang="en-US" sz="8000" b="1" dirty="0">
              <a:solidFill>
                <a:srgbClr val="FF0000"/>
              </a:solidFill>
            </a:endParaRPr>
          </a:p>
        </p:txBody>
      </p:sp>
      <p:sp>
        <p:nvSpPr>
          <p:cNvPr id="4" name="Slide Number Placeholder 3"/>
          <p:cNvSpPr>
            <a:spLocks noGrp="1"/>
          </p:cNvSpPr>
          <p:nvPr>
            <p:ph type="sldNum" sz="quarter" idx="11"/>
          </p:nvPr>
        </p:nvSpPr>
        <p:spPr/>
        <p:txBody>
          <a:bodyPr/>
          <a:lstStyle/>
          <a:p>
            <a:fld id="{E76BE03D-EC8C-4A62-8BFB-F1CB5E6245D0}" type="slidenum">
              <a:rPr lang="en-US" smtClean="0"/>
              <a:pPr/>
              <a:t>16</a:t>
            </a:fld>
            <a:endParaRPr lang="en-US"/>
          </a:p>
        </p:txBody>
      </p:sp>
      <p:sp>
        <p:nvSpPr>
          <p:cNvPr id="3" name="Footer Placeholder 2"/>
          <p:cNvSpPr>
            <a:spLocks noGrp="1"/>
          </p:cNvSpPr>
          <p:nvPr>
            <p:ph type="ftr" sz="quarter" idx="12"/>
          </p:nvPr>
        </p:nvSpPr>
        <p:spPr>
          <a:xfrm rot="5400000">
            <a:off x="6401726" y="3148780"/>
            <a:ext cx="4377320" cy="365760"/>
          </a:xfrm>
        </p:spPr>
        <p:txBody>
          <a:bodyPr/>
          <a:lstStyle/>
          <a:p>
            <a:r>
              <a:rPr lang="en-US" dirty="0" smtClean="0"/>
              <a:t>ZE’S, Mechanical Engineering Department, 2014-15</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itchFamily="18" charset="0"/>
                <a:cs typeface="Times New Roman" pitchFamily="18" charset="0"/>
              </a:rPr>
              <a:t>CONTENTS</a:t>
            </a:r>
            <a:endParaRPr lang="en-US" b="1"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pPr>
              <a:buFont typeface="Wingdings" pitchFamily="2" charset="2"/>
              <a:buChar char="q"/>
            </a:pPr>
            <a:endParaRPr lang="en-US" dirty="0" smtClean="0">
              <a:latin typeface="Times New Roman" pitchFamily="18" charset="0"/>
              <a:cs typeface="Times New Roman" pitchFamily="18" charset="0"/>
            </a:endParaRPr>
          </a:p>
          <a:p>
            <a:pPr>
              <a:buFont typeface="Wingdings" pitchFamily="2" charset="2"/>
              <a:buChar char="q"/>
            </a:pPr>
            <a:r>
              <a:rPr lang="en-US" dirty="0" smtClean="0">
                <a:latin typeface="Times New Roman" pitchFamily="18" charset="0"/>
                <a:cs typeface="Times New Roman" pitchFamily="18" charset="0"/>
              </a:rPr>
              <a:t> Abstract</a:t>
            </a:r>
          </a:p>
          <a:p>
            <a:pPr>
              <a:buFont typeface="Wingdings" pitchFamily="2" charset="2"/>
              <a:buChar char="q"/>
            </a:pPr>
            <a:r>
              <a:rPr lang="en-US"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Keywords</a:t>
            </a:r>
            <a:endParaRPr lang="en-US" dirty="0" smtClean="0">
              <a:latin typeface="Times New Roman" pitchFamily="18" charset="0"/>
              <a:cs typeface="Times New Roman" pitchFamily="18" charset="0"/>
            </a:endParaRPr>
          </a:p>
          <a:p>
            <a:pPr>
              <a:buFont typeface="Wingdings" pitchFamily="2" charset="2"/>
              <a:buChar char="q"/>
            </a:pPr>
            <a:r>
              <a:rPr lang="en-US" dirty="0" smtClean="0">
                <a:latin typeface="Times New Roman" pitchFamily="18" charset="0"/>
                <a:cs typeface="Times New Roman" pitchFamily="18" charset="0"/>
              </a:rPr>
              <a:t> Introduction</a:t>
            </a:r>
          </a:p>
          <a:p>
            <a:pPr>
              <a:buFont typeface="Wingdings" pitchFamily="2" charset="2"/>
              <a:buChar char="q"/>
            </a:pPr>
            <a:r>
              <a:rPr lang="en-US" dirty="0" smtClean="0">
                <a:latin typeface="Times New Roman" pitchFamily="18" charset="0"/>
                <a:cs typeface="Times New Roman" pitchFamily="18" charset="0"/>
              </a:rPr>
              <a:t> Methodology</a:t>
            </a:r>
          </a:p>
          <a:p>
            <a:pPr>
              <a:buFont typeface="Wingdings" pitchFamily="2" charset="2"/>
              <a:buChar char="q"/>
            </a:pPr>
            <a:r>
              <a:rPr lang="en-US" dirty="0" smtClean="0">
                <a:latin typeface="Times New Roman" pitchFamily="18" charset="0"/>
                <a:cs typeface="Times New Roman" pitchFamily="18" charset="0"/>
              </a:rPr>
              <a:t> Simulation of Hybrid Power System Using HOMER        Software</a:t>
            </a:r>
          </a:p>
          <a:p>
            <a:pPr>
              <a:buFont typeface="Wingdings" pitchFamily="2" charset="2"/>
              <a:buChar char="q"/>
            </a:pPr>
            <a:r>
              <a:rPr lang="en-US" dirty="0" smtClean="0">
                <a:latin typeface="Times New Roman" pitchFamily="18" charset="0"/>
                <a:cs typeface="Times New Roman" pitchFamily="18" charset="0"/>
              </a:rPr>
              <a:t> Conclusion  Future Scope</a:t>
            </a:r>
          </a:p>
          <a:p>
            <a:pPr>
              <a:buFont typeface="Wingdings" pitchFamily="2" charset="2"/>
              <a:buChar char="q"/>
            </a:pPr>
            <a:r>
              <a:rPr lang="en-US" dirty="0" smtClean="0">
                <a:latin typeface="Times New Roman" pitchFamily="18" charset="0"/>
                <a:cs typeface="Times New Roman" pitchFamily="18" charset="0"/>
              </a:rPr>
              <a:t> Reference</a:t>
            </a:r>
          </a:p>
          <a:p>
            <a:pPr>
              <a:buNone/>
            </a:pPr>
            <a:endParaRPr lang="en-US" dirty="0">
              <a:latin typeface="Times New Roman" pitchFamily="18" charset="0"/>
              <a:cs typeface="Times New Roman" pitchFamily="18" charset="0"/>
            </a:endParaRPr>
          </a:p>
        </p:txBody>
      </p:sp>
      <p:sp>
        <p:nvSpPr>
          <p:cNvPr id="5" name="Slide Number Placeholder 4"/>
          <p:cNvSpPr>
            <a:spLocks noGrp="1"/>
          </p:cNvSpPr>
          <p:nvPr>
            <p:ph type="sldNum" sz="quarter" idx="15"/>
          </p:nvPr>
        </p:nvSpPr>
        <p:spPr/>
        <p:txBody>
          <a:bodyPr/>
          <a:lstStyle/>
          <a:p>
            <a:fld id="{E76BE03D-EC8C-4A62-8BFB-F1CB5E6245D0}" type="slidenum">
              <a:rPr lang="en-US" smtClean="0"/>
              <a:pPr/>
              <a:t>2</a:t>
            </a:fld>
            <a:endParaRPr lang="en-US"/>
          </a:p>
        </p:txBody>
      </p:sp>
      <p:sp>
        <p:nvSpPr>
          <p:cNvPr id="4" name="Footer Placeholder 3"/>
          <p:cNvSpPr>
            <a:spLocks noGrp="1"/>
          </p:cNvSpPr>
          <p:nvPr>
            <p:ph type="ftr" sz="quarter" idx="16"/>
          </p:nvPr>
        </p:nvSpPr>
        <p:spPr>
          <a:xfrm>
            <a:off x="914400" y="6172200"/>
            <a:ext cx="4114800" cy="381000"/>
          </a:xfrm>
        </p:spPr>
        <p:txBody>
          <a:bodyPr/>
          <a:lstStyle/>
          <a:p>
            <a:r>
              <a:rPr lang="en-IN" dirty="0" smtClean="0">
                <a:latin typeface="Times New Roman" pitchFamily="18" charset="0"/>
                <a:cs typeface="Times New Roman" pitchFamily="18" charset="0"/>
              </a:rPr>
              <a:t>ZE’S, Mechanical Engineering Department, 2014-15</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ctr"/>
            <a:r>
              <a:rPr lang="en-US" b="1" dirty="0" smtClean="0"/>
              <a:t>ABSTRACT</a:t>
            </a:r>
            <a:endParaRPr lang="en-US" b="1" dirty="0"/>
          </a:p>
        </p:txBody>
      </p:sp>
      <p:sp>
        <p:nvSpPr>
          <p:cNvPr id="9" name="Content Placeholder 8"/>
          <p:cNvSpPr>
            <a:spLocks noGrp="1"/>
          </p:cNvSpPr>
          <p:nvPr>
            <p:ph sz="quarter" idx="1"/>
          </p:nvPr>
        </p:nvSpPr>
        <p:spPr>
          <a:xfrm>
            <a:off x="457200" y="1600200"/>
            <a:ext cx="7848600" cy="4873752"/>
          </a:xfrm>
        </p:spPr>
        <p:txBody>
          <a:bodyPr/>
          <a:lstStyle/>
          <a:p>
            <a:pPr algn="just"/>
            <a:r>
              <a:rPr lang="en-US" sz="2400" dirty="0" smtClean="0"/>
              <a:t>One of   the major worldwide concerns of the utility is to reduced the emission from traditional power plants by using renewable energy  and to reduce the high cost of the supplying electricity to remote areas. Hybrid power system can provide a good solution for such problems because  they integrate renewable energy along with the traditional power plants. A case study in order to investigate the ability to use the hybrid power system to provide the village with its needs of electricity.  The simulation of this hybrid power system was done using HOMER software.</a:t>
            </a:r>
          </a:p>
          <a:p>
            <a:endParaRPr lang="en-US" dirty="0"/>
          </a:p>
        </p:txBody>
      </p:sp>
      <p:sp>
        <p:nvSpPr>
          <p:cNvPr id="3" name="Slide Number Placeholder 2"/>
          <p:cNvSpPr>
            <a:spLocks noGrp="1"/>
          </p:cNvSpPr>
          <p:nvPr>
            <p:ph type="sldNum" sz="quarter" idx="15"/>
          </p:nvPr>
        </p:nvSpPr>
        <p:spPr/>
        <p:txBody>
          <a:bodyPr/>
          <a:lstStyle/>
          <a:p>
            <a:fld id="{E76BE03D-EC8C-4A62-8BFB-F1CB5E6245D0}" type="slidenum">
              <a:rPr lang="en-US" smtClean="0"/>
              <a:pPr/>
              <a:t>3</a:t>
            </a:fld>
            <a:endParaRPr lang="en-US"/>
          </a:p>
        </p:txBody>
      </p:sp>
      <p:sp>
        <p:nvSpPr>
          <p:cNvPr id="2" name="Footer Placeholder 1"/>
          <p:cNvSpPr>
            <a:spLocks noGrp="1"/>
          </p:cNvSpPr>
          <p:nvPr>
            <p:ph type="ftr" sz="quarter" idx="16"/>
          </p:nvPr>
        </p:nvSpPr>
        <p:spPr/>
        <p:txBody>
          <a:bodyPr/>
          <a:lstStyle/>
          <a:p>
            <a:r>
              <a:rPr lang="en-US" dirty="0" smtClean="0"/>
              <a:t>ZE’S, Mechanical Engineering Department, 2014-15</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Times New Roman" pitchFamily="18" charset="0"/>
                <a:cs typeface="Times New Roman" pitchFamily="18" charset="0"/>
              </a:rPr>
              <a:t>KEYWORDS</a:t>
            </a:r>
            <a:endParaRPr lang="en-US" dirty="0"/>
          </a:p>
        </p:txBody>
      </p:sp>
      <p:sp>
        <p:nvSpPr>
          <p:cNvPr id="5" name="Content Placeholder 4"/>
          <p:cNvSpPr>
            <a:spLocks noGrp="1"/>
          </p:cNvSpPr>
          <p:nvPr>
            <p:ph sz="quarter" idx="1"/>
          </p:nvPr>
        </p:nvSpPr>
        <p:spPr/>
        <p:txBody>
          <a:bodyPr>
            <a:normAutofit/>
          </a:bodyPr>
          <a:lstStyle/>
          <a:p>
            <a:r>
              <a:rPr lang="en-US" sz="3600" dirty="0" smtClean="0"/>
              <a:t> Hybrid renewable energy</a:t>
            </a:r>
          </a:p>
          <a:p>
            <a:endParaRPr lang="en-US" sz="3600" dirty="0" smtClean="0"/>
          </a:p>
          <a:p>
            <a:r>
              <a:rPr lang="en-US" sz="3600" dirty="0" smtClean="0"/>
              <a:t> HOMER  Software</a:t>
            </a:r>
          </a:p>
          <a:p>
            <a:pPr>
              <a:buNone/>
            </a:pPr>
            <a:endParaRPr lang="en-US" sz="3600" dirty="0" smtClean="0"/>
          </a:p>
          <a:p>
            <a:r>
              <a:rPr lang="en-US" sz="3600" dirty="0" smtClean="0"/>
              <a:t> Wind energy </a:t>
            </a:r>
            <a:endParaRPr lang="en-US" sz="3600" dirty="0"/>
          </a:p>
        </p:txBody>
      </p:sp>
      <p:sp>
        <p:nvSpPr>
          <p:cNvPr id="4" name="Slide Number Placeholder 3"/>
          <p:cNvSpPr>
            <a:spLocks noGrp="1"/>
          </p:cNvSpPr>
          <p:nvPr>
            <p:ph type="sldNum" sz="quarter" idx="15"/>
          </p:nvPr>
        </p:nvSpPr>
        <p:spPr/>
        <p:txBody>
          <a:bodyPr/>
          <a:lstStyle/>
          <a:p>
            <a:fld id="{E76BE03D-EC8C-4A62-8BFB-F1CB5E6245D0}" type="slidenum">
              <a:rPr lang="en-US" smtClean="0"/>
              <a:pPr/>
              <a:t>4</a:t>
            </a:fld>
            <a:endParaRPr lang="en-US"/>
          </a:p>
        </p:txBody>
      </p:sp>
      <p:sp>
        <p:nvSpPr>
          <p:cNvPr id="3" name="Footer Placeholder 2"/>
          <p:cNvSpPr>
            <a:spLocks noGrp="1"/>
          </p:cNvSpPr>
          <p:nvPr>
            <p:ph type="ftr" sz="quarter" idx="16"/>
          </p:nvPr>
        </p:nvSpPr>
        <p:spPr/>
        <p:txBody>
          <a:bodyPr/>
          <a:lstStyle/>
          <a:p>
            <a:r>
              <a:rPr lang="en-US" dirty="0" smtClean="0"/>
              <a:t>ZE’S, Mechanical Engineering Department, 2014-15</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lstStyle/>
          <a:p>
            <a:pPr algn="ctr"/>
            <a:r>
              <a:rPr lang="en-US" b="1" dirty="0" smtClean="0">
                <a:latin typeface="Times New Roman" pitchFamily="18" charset="0"/>
                <a:cs typeface="Times New Roman" pitchFamily="18" charset="0"/>
              </a:rPr>
              <a:t> INTRODUCTION</a:t>
            </a:r>
            <a:endParaRPr lang="en-US" b="1"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228600" y="1066800"/>
            <a:ext cx="7924800" cy="5791200"/>
          </a:xfrm>
        </p:spPr>
        <p:txBody>
          <a:bodyPr>
            <a:noAutofit/>
          </a:bodyPr>
          <a:lstStyle/>
          <a:p>
            <a:pPr algn="just">
              <a:buFont typeface="Wingdings" pitchFamily="2" charset="2"/>
              <a:buChar char="§"/>
            </a:pPr>
            <a:r>
              <a:rPr lang="en-US" sz="2400" dirty="0" smtClean="0"/>
              <a:t> Renewable energy or “green energy” is defined as the energy generated from natural resources such as sunlight, wind, rain, and geothermal heat, which are  renewable.</a:t>
            </a:r>
          </a:p>
          <a:p>
            <a:pPr algn="just">
              <a:buFont typeface="Wingdings" pitchFamily="2" charset="2"/>
              <a:buChar char="§"/>
            </a:pPr>
            <a:r>
              <a:rPr lang="en-US" sz="2400" dirty="0" smtClean="0">
                <a:latin typeface="Times New Roman" pitchFamily="18" charset="0"/>
                <a:cs typeface="Times New Roman" pitchFamily="18" charset="0"/>
              </a:rPr>
              <a:t> </a:t>
            </a:r>
            <a:r>
              <a:rPr lang="en-US" sz="2400" dirty="0" smtClean="0"/>
              <a:t>Hybrid systems offer better performance, flexibility of planning and environmental benefits compared to the diesel generator based stand-alone system. Hybrid systems also give the opportunity for expanding the generating capacity in order to cope with the increasing demand in the future.</a:t>
            </a:r>
          </a:p>
          <a:p>
            <a:pPr algn="just">
              <a:buFont typeface="Wingdings" pitchFamily="2" charset="2"/>
              <a:buChar char="§"/>
            </a:pPr>
            <a:r>
              <a:rPr lang="en-US" sz="2400" dirty="0" smtClean="0">
                <a:latin typeface="Times New Roman" pitchFamily="18" charset="0"/>
                <a:cs typeface="Times New Roman" pitchFamily="18" charset="0"/>
              </a:rPr>
              <a:t> </a:t>
            </a:r>
            <a:r>
              <a:rPr lang="en-US" sz="2400" dirty="0" smtClean="0"/>
              <a:t>Hybrid power systems provide an excellent solution to this problem as one can use the natural sources available in the area e.g. the wind and/or solar energy. </a:t>
            </a:r>
            <a:endParaRPr lang="en-US" sz="2050" dirty="0">
              <a:latin typeface="Times New Roman" pitchFamily="18" charset="0"/>
              <a:cs typeface="Times New Roman" pitchFamily="18" charset="0"/>
            </a:endParaRPr>
          </a:p>
        </p:txBody>
      </p:sp>
      <p:sp>
        <p:nvSpPr>
          <p:cNvPr id="5" name="Slide Number Placeholder 4"/>
          <p:cNvSpPr>
            <a:spLocks noGrp="1"/>
          </p:cNvSpPr>
          <p:nvPr>
            <p:ph type="sldNum" sz="quarter" idx="15"/>
          </p:nvPr>
        </p:nvSpPr>
        <p:spPr/>
        <p:txBody>
          <a:bodyPr/>
          <a:lstStyle/>
          <a:p>
            <a:fld id="{E76BE03D-EC8C-4A62-8BFB-F1CB5E6245D0}" type="slidenum">
              <a:rPr lang="en-US" smtClean="0"/>
              <a:pPr/>
              <a:t>5</a:t>
            </a:fld>
            <a:endParaRPr lang="en-US"/>
          </a:p>
        </p:txBody>
      </p:sp>
      <p:sp>
        <p:nvSpPr>
          <p:cNvPr id="4" name="Footer Placeholder 3"/>
          <p:cNvSpPr>
            <a:spLocks noGrp="1"/>
          </p:cNvSpPr>
          <p:nvPr>
            <p:ph type="ftr" sz="quarter" idx="16"/>
          </p:nvPr>
        </p:nvSpPr>
        <p:spPr/>
        <p:txBody>
          <a:bodyPr/>
          <a:lstStyle/>
          <a:p>
            <a:r>
              <a:rPr lang="en-US" dirty="0" smtClean="0"/>
              <a:t>ZE’S, Mechanical Engineering Department, 2014-15</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lstStyle/>
          <a:p>
            <a:pPr algn="ctr"/>
            <a:r>
              <a:rPr lang="en-US" b="1" dirty="0" smtClean="0">
                <a:latin typeface="Times New Roman" pitchFamily="18" charset="0"/>
                <a:cs typeface="Times New Roman" pitchFamily="18" charset="0"/>
              </a:rPr>
              <a:t> METHODOLOGY</a:t>
            </a:r>
            <a:endParaRPr lang="en-US" b="1"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304800" y="1143000"/>
            <a:ext cx="7848600" cy="5330952"/>
          </a:xfrm>
        </p:spPr>
        <p:txBody>
          <a:bodyPr>
            <a:normAutofit fontScale="92500" lnSpcReduction="10000"/>
          </a:bodyPr>
          <a:lstStyle/>
          <a:p>
            <a:pPr>
              <a:buFont typeface="Wingdings" pitchFamily="2" charset="2"/>
              <a:buChar char="q"/>
            </a:pPr>
            <a:r>
              <a:rPr lang="en-US" sz="2400" dirty="0" smtClean="0">
                <a:latin typeface="Times New Roman" pitchFamily="18" charset="0"/>
                <a:cs typeface="Times New Roman" pitchFamily="18" charset="0"/>
              </a:rPr>
              <a:t> </a:t>
            </a:r>
            <a:r>
              <a:rPr lang="en-US" sz="2400" b="1" dirty="0" smtClean="0"/>
              <a:t>HYBRID POWER SYSTEMS :-</a:t>
            </a:r>
          </a:p>
          <a:p>
            <a:pPr marL="457200" indent="-457200">
              <a:buFont typeface="+mj-lt"/>
              <a:buAutoNum type="arabicPeriod"/>
            </a:pPr>
            <a:r>
              <a:rPr lang="en-US" sz="2400" dirty="0" smtClean="0"/>
              <a:t>Hybrid power systems usually integrate renewable energy sources with fossil fuel, (diesel/petrol) based generators to provide electrical power and traditional diesel system acting as back-up in case of lack of the primary source .</a:t>
            </a:r>
          </a:p>
          <a:p>
            <a:pPr marL="457200" indent="-457200">
              <a:buFont typeface="+mj-lt"/>
              <a:buAutoNum type="arabicPeriod"/>
            </a:pPr>
            <a:r>
              <a:rPr lang="en-US" sz="2400" dirty="0" smtClean="0"/>
              <a:t>For instance, on a cloudy and windy day, when the solar panels are producing low levels of electricity, the wind generator can compensate by producing more electric power.</a:t>
            </a:r>
          </a:p>
          <a:p>
            <a:pPr marL="457200" indent="-457200">
              <a:buFont typeface="+mj-lt"/>
              <a:buAutoNum type="arabicPeriod"/>
            </a:pPr>
            <a:r>
              <a:rPr lang="en-US" dirty="0" smtClean="0"/>
              <a:t>It</a:t>
            </a:r>
            <a:r>
              <a:rPr lang="en-US" sz="2400" dirty="0" smtClean="0"/>
              <a:t> has the ability to provide 24-hour grid quality electricity to the load.</a:t>
            </a:r>
          </a:p>
          <a:p>
            <a:pPr marL="457200" indent="-457200">
              <a:buFont typeface="+mj-lt"/>
              <a:buAutoNum type="arabicPeriod"/>
            </a:pPr>
            <a:r>
              <a:rPr lang="en-US" sz="2400" dirty="0" smtClean="0"/>
              <a:t>Such a system offers better performance, flexibility of planning and environmental benefits compared to the diesel generator based stand-alone system. </a:t>
            </a:r>
          </a:p>
          <a:p>
            <a:pPr>
              <a:buNone/>
            </a:pPr>
            <a:r>
              <a:rPr lang="en-US" sz="2400" dirty="0" smtClean="0"/>
              <a:t>		</a:t>
            </a:r>
          </a:p>
        </p:txBody>
      </p:sp>
      <p:sp>
        <p:nvSpPr>
          <p:cNvPr id="4" name="Slide Number Placeholder 3"/>
          <p:cNvSpPr>
            <a:spLocks noGrp="1"/>
          </p:cNvSpPr>
          <p:nvPr>
            <p:ph type="sldNum" sz="quarter" idx="15"/>
          </p:nvPr>
        </p:nvSpPr>
        <p:spPr/>
        <p:txBody>
          <a:bodyPr/>
          <a:lstStyle/>
          <a:p>
            <a:fld id="{E76BE03D-EC8C-4A62-8BFB-F1CB5E6245D0}" type="slidenum">
              <a:rPr lang="en-US" smtClean="0"/>
              <a:pPr/>
              <a:t>6</a:t>
            </a:fld>
            <a:endParaRPr lang="en-US"/>
          </a:p>
        </p:txBody>
      </p:sp>
      <p:sp>
        <p:nvSpPr>
          <p:cNvPr id="5" name="Footer Placeholder 4"/>
          <p:cNvSpPr>
            <a:spLocks noGrp="1"/>
          </p:cNvSpPr>
          <p:nvPr>
            <p:ph type="ftr" sz="quarter" idx="16"/>
          </p:nvPr>
        </p:nvSpPr>
        <p:spPr/>
        <p:txBody>
          <a:bodyPr/>
          <a:lstStyle/>
          <a:p>
            <a:r>
              <a:rPr lang="en-US" dirty="0" smtClean="0"/>
              <a:t>ZE’S, Mechanical Engineering Department, 2014-15</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US" dirty="0" smtClean="0"/>
              <a:t>FIG. NO. 1</a:t>
            </a:r>
            <a:endParaRPr lang="en-US" dirty="0"/>
          </a:p>
        </p:txBody>
      </p:sp>
      <p:pic>
        <p:nvPicPr>
          <p:cNvPr id="9" name="Picture Placeholder 8"/>
          <p:cNvPicPr>
            <a:picLocks noGrp="1"/>
          </p:cNvPicPr>
          <p:nvPr>
            <p:ph type="pic" idx="1"/>
          </p:nvPr>
        </p:nvPicPr>
        <p:blipFill>
          <a:blip r:embed="rId2" cstate="print"/>
          <a:srcRect l="7230" r="7230"/>
          <a:stretch>
            <a:fillRect/>
          </a:stretch>
        </p:blipFill>
        <p:spPr bwMode="auto">
          <a:xfrm>
            <a:off x="0" y="0"/>
            <a:ext cx="9144000" cy="4581525"/>
          </a:xfrm>
          <a:prstGeom prst="rect">
            <a:avLst/>
          </a:prstGeom>
          <a:noFill/>
          <a:ln w="9525">
            <a:noFill/>
            <a:miter lim="800000"/>
            <a:headEnd/>
            <a:tailEnd/>
          </a:ln>
        </p:spPr>
      </p:pic>
      <p:sp>
        <p:nvSpPr>
          <p:cNvPr id="8" name="Text Placeholder 7"/>
          <p:cNvSpPr>
            <a:spLocks noGrp="1"/>
          </p:cNvSpPr>
          <p:nvPr>
            <p:ph type="body" sz="half" idx="2"/>
          </p:nvPr>
        </p:nvSpPr>
        <p:spPr/>
        <p:txBody>
          <a:bodyPr/>
          <a:lstStyle/>
          <a:p>
            <a:pPr algn="ctr"/>
            <a:r>
              <a:rPr lang="en-US" sz="2400" dirty="0" smtClean="0"/>
              <a:t>HYBRID POWER SYSTEM</a:t>
            </a:r>
            <a:endParaRPr lang="en-US" sz="2400" dirty="0"/>
          </a:p>
        </p:txBody>
      </p:sp>
      <p:sp>
        <p:nvSpPr>
          <p:cNvPr id="3" name="Slide Number Placeholder 2"/>
          <p:cNvSpPr>
            <a:spLocks noGrp="1"/>
          </p:cNvSpPr>
          <p:nvPr>
            <p:ph type="sldNum" sz="quarter" idx="11"/>
          </p:nvPr>
        </p:nvSpPr>
        <p:spPr/>
        <p:txBody>
          <a:bodyPr/>
          <a:lstStyle/>
          <a:p>
            <a:fld id="{E76BE03D-EC8C-4A62-8BFB-F1CB5E6245D0}" type="slidenum">
              <a:rPr lang="en-US" smtClean="0"/>
              <a:pPr/>
              <a:t>7</a:t>
            </a:fld>
            <a:endParaRPr lang="en-US"/>
          </a:p>
        </p:txBody>
      </p:sp>
      <p:sp>
        <p:nvSpPr>
          <p:cNvPr id="5" name="Footer Placeholder 4"/>
          <p:cNvSpPr>
            <a:spLocks noGrp="1"/>
          </p:cNvSpPr>
          <p:nvPr>
            <p:ph type="ftr" sz="quarter" idx="12"/>
          </p:nvPr>
        </p:nvSpPr>
        <p:spPr/>
        <p:txBody>
          <a:bodyPr/>
          <a:lstStyle/>
          <a:p>
            <a:r>
              <a:rPr lang="en-US" dirty="0" smtClean="0"/>
              <a:t>ZE’S, Mechanical Engineering Department, 2014-15</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b="1" dirty="0" smtClean="0"/>
              <a:t>SIMULATION OF HYBRID POWER SYSTEM USING HOMER SOFTWARE</a:t>
            </a:r>
            <a:endParaRPr lang="en-US" b="1" dirty="0">
              <a:latin typeface="Times New Roman" pitchFamily="18" charset="0"/>
              <a:cs typeface="Times New Roman" pitchFamily="18" charset="0"/>
            </a:endParaRPr>
          </a:p>
        </p:txBody>
      </p:sp>
      <p:sp>
        <p:nvSpPr>
          <p:cNvPr id="17" name="Content Placeholder 16"/>
          <p:cNvSpPr>
            <a:spLocks noGrp="1"/>
          </p:cNvSpPr>
          <p:nvPr>
            <p:ph sz="quarter" idx="1"/>
          </p:nvPr>
        </p:nvSpPr>
        <p:spPr/>
        <p:txBody>
          <a:bodyPr/>
          <a:lstStyle/>
          <a:p>
            <a:r>
              <a:rPr lang="en-US" dirty="0" smtClean="0"/>
              <a:t> to design a mini-grid hybrid power system.</a:t>
            </a:r>
          </a:p>
          <a:p>
            <a:r>
              <a:rPr lang="en-US" dirty="0" smtClean="0"/>
              <a:t> It simulates the operation of a system by making</a:t>
            </a:r>
          </a:p>
          <a:p>
            <a:pPr>
              <a:buNone/>
            </a:pPr>
            <a:r>
              <a:rPr lang="en-US" dirty="0" smtClean="0"/>
              <a:t>    energy balance calculations every hour for each of the 8,760        hours  in a year.</a:t>
            </a:r>
          </a:p>
          <a:p>
            <a:r>
              <a:rPr lang="en-US" dirty="0" smtClean="0"/>
              <a:t>  The objective of this study was to select a village in a remote area in the Kingdom of Saudi Arabia to study the feasibility of using hybrid power system to supply the load of the village throughout the year.</a:t>
            </a:r>
            <a:endParaRPr lang="en-US" dirty="0"/>
          </a:p>
        </p:txBody>
      </p:sp>
      <p:sp>
        <p:nvSpPr>
          <p:cNvPr id="11" name="Slide Number Placeholder 10"/>
          <p:cNvSpPr>
            <a:spLocks noGrp="1"/>
          </p:cNvSpPr>
          <p:nvPr>
            <p:ph type="sldNum" sz="quarter" idx="15"/>
          </p:nvPr>
        </p:nvSpPr>
        <p:spPr/>
        <p:txBody>
          <a:bodyPr/>
          <a:lstStyle/>
          <a:p>
            <a:fld id="{E76BE03D-EC8C-4A62-8BFB-F1CB5E6245D0}" type="slidenum">
              <a:rPr lang="en-US" smtClean="0"/>
              <a:pPr/>
              <a:t>8</a:t>
            </a:fld>
            <a:endParaRPr lang="en-US"/>
          </a:p>
        </p:txBody>
      </p:sp>
      <p:sp>
        <p:nvSpPr>
          <p:cNvPr id="12" name="Footer Placeholder 11"/>
          <p:cNvSpPr>
            <a:spLocks noGrp="1"/>
          </p:cNvSpPr>
          <p:nvPr>
            <p:ph type="ftr" sz="quarter" idx="16"/>
          </p:nvPr>
        </p:nvSpPr>
        <p:spPr/>
        <p:txBody>
          <a:bodyPr/>
          <a:lstStyle/>
          <a:p>
            <a:r>
              <a:rPr lang="en-US" dirty="0" smtClean="0"/>
              <a:t>ZE’S, Mechanical Engineering Department, 2014-15</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ctr"/>
            <a:r>
              <a:rPr lang="en-US" dirty="0" smtClean="0"/>
              <a:t>FIG. NO. 2</a:t>
            </a:r>
            <a:endParaRPr lang="en-US" dirty="0"/>
          </a:p>
        </p:txBody>
      </p:sp>
      <p:sp>
        <p:nvSpPr>
          <p:cNvPr id="10" name="Text Placeholder 9"/>
          <p:cNvSpPr>
            <a:spLocks noGrp="1"/>
          </p:cNvSpPr>
          <p:nvPr>
            <p:ph type="body" sz="half" idx="2"/>
          </p:nvPr>
        </p:nvSpPr>
        <p:spPr/>
        <p:txBody>
          <a:bodyPr/>
          <a:lstStyle/>
          <a:p>
            <a:pPr algn="ctr"/>
            <a:r>
              <a:rPr lang="en-US" sz="2400" dirty="0" smtClean="0"/>
              <a:t>ANNUAL LOAD PROFILE FOR THIS VILLAGE</a:t>
            </a:r>
            <a:endParaRPr lang="en-US" sz="2400" dirty="0"/>
          </a:p>
        </p:txBody>
      </p:sp>
      <p:sp>
        <p:nvSpPr>
          <p:cNvPr id="14" name="Picture Placeholder 13"/>
          <p:cNvSpPr>
            <a:spLocks noGrp="1"/>
          </p:cNvSpPr>
          <p:nvPr>
            <p:ph type="pic" idx="1"/>
          </p:nvPr>
        </p:nvSpPr>
        <p:spPr>
          <a:xfrm>
            <a:off x="0" y="6248400"/>
            <a:ext cx="838200" cy="609600"/>
          </a:xfrm>
        </p:spPr>
      </p:sp>
      <p:sp>
        <p:nvSpPr>
          <p:cNvPr id="6" name="Slide Number Placeholder 5"/>
          <p:cNvSpPr>
            <a:spLocks noGrp="1"/>
          </p:cNvSpPr>
          <p:nvPr>
            <p:ph type="sldNum" sz="quarter" idx="11"/>
          </p:nvPr>
        </p:nvSpPr>
        <p:spPr/>
        <p:txBody>
          <a:bodyPr/>
          <a:lstStyle/>
          <a:p>
            <a:fld id="{E76BE03D-EC8C-4A62-8BFB-F1CB5E6245D0}" type="slidenum">
              <a:rPr lang="en-US" smtClean="0"/>
              <a:pPr/>
              <a:t>9</a:t>
            </a:fld>
            <a:endParaRPr lang="en-US"/>
          </a:p>
        </p:txBody>
      </p:sp>
      <p:sp>
        <p:nvSpPr>
          <p:cNvPr id="7" name="Footer Placeholder 6"/>
          <p:cNvSpPr>
            <a:spLocks noGrp="1"/>
          </p:cNvSpPr>
          <p:nvPr>
            <p:ph type="ftr" sz="quarter" idx="12"/>
          </p:nvPr>
        </p:nvSpPr>
        <p:spPr/>
        <p:txBody>
          <a:bodyPr/>
          <a:lstStyle/>
          <a:p>
            <a:r>
              <a:rPr lang="en-US" dirty="0" smtClean="0"/>
              <a:t>ZE’S, Mechanical Engineering Department, 2014-15</a:t>
            </a:r>
            <a:endParaRPr lang="en-US" dirty="0"/>
          </a:p>
        </p:txBody>
      </p:sp>
      <p:pic>
        <p:nvPicPr>
          <p:cNvPr id="15" name="Picture 14"/>
          <p:cNvPicPr/>
          <p:nvPr/>
        </p:nvPicPr>
        <p:blipFill>
          <a:blip r:embed="rId2" cstate="print"/>
          <a:srcRect/>
          <a:stretch>
            <a:fillRect/>
          </a:stretch>
        </p:blipFill>
        <p:spPr bwMode="auto">
          <a:xfrm>
            <a:off x="0" y="0"/>
            <a:ext cx="8305800" cy="571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489</TotalTime>
  <Words>782</Words>
  <Application>Microsoft Office PowerPoint</Application>
  <PresentationFormat>On-screen Show (4:3)</PresentationFormat>
  <Paragraphs>94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Oriel</vt:lpstr>
      <vt:lpstr>Hybrid Renewable Energy Sources </vt:lpstr>
      <vt:lpstr>CONTENTS</vt:lpstr>
      <vt:lpstr>ABSTRACT</vt:lpstr>
      <vt:lpstr>KEYWORDS</vt:lpstr>
      <vt:lpstr> INTRODUCTION</vt:lpstr>
      <vt:lpstr> METHODOLOGY</vt:lpstr>
      <vt:lpstr>FIG. NO. 1</vt:lpstr>
      <vt:lpstr>SIMULATION OF HYBRID POWER SYSTEM USING HOMER SOFTWARE</vt:lpstr>
      <vt:lpstr>FIG. NO. 2</vt:lpstr>
      <vt:lpstr>SIMULATION CASES</vt:lpstr>
      <vt:lpstr>Slide 11</vt:lpstr>
      <vt:lpstr>FIG. NO. 3</vt:lpstr>
      <vt:lpstr>Slide 13</vt:lpstr>
      <vt:lpstr>Slide 14</vt:lpstr>
      <vt:lpstr>CONCLUSION</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1.INTRODUCTION</dc:title>
  <dc:creator>pratik shet</dc:creator>
  <cp:lastModifiedBy>Sharad</cp:lastModifiedBy>
  <cp:revision>93</cp:revision>
  <dcterms:created xsi:type="dcterms:W3CDTF">2011-09-30T10:56:37Z</dcterms:created>
  <dcterms:modified xsi:type="dcterms:W3CDTF">2015-02-25T16:00:59Z</dcterms:modified>
</cp:coreProperties>
</file>