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3"/>
  </p:notesMasterIdLst>
  <p:sldIdLst>
    <p:sldId id="258" r:id="rId2"/>
    <p:sldId id="291" r:id="rId3"/>
    <p:sldId id="292" r:id="rId4"/>
    <p:sldId id="293" r:id="rId5"/>
    <p:sldId id="257" r:id="rId6"/>
    <p:sldId id="259" r:id="rId7"/>
    <p:sldId id="262" r:id="rId8"/>
    <p:sldId id="261" r:id="rId9"/>
    <p:sldId id="264" r:id="rId10"/>
    <p:sldId id="294" r:id="rId11"/>
    <p:sldId id="295" r:id="rId12"/>
    <p:sldId id="277" r:id="rId13"/>
    <p:sldId id="278" r:id="rId14"/>
    <p:sldId id="268" r:id="rId15"/>
    <p:sldId id="275" r:id="rId16"/>
    <p:sldId id="281" r:id="rId17"/>
    <p:sldId id="286" r:id="rId18"/>
    <p:sldId id="267" r:id="rId19"/>
    <p:sldId id="274" r:id="rId20"/>
    <p:sldId id="285" r:id="rId21"/>
    <p:sldId id="280" r:id="rId22"/>
    <p:sldId id="266" r:id="rId23"/>
    <p:sldId id="290" r:id="rId24"/>
    <p:sldId id="296" r:id="rId25"/>
    <p:sldId id="279" r:id="rId26"/>
    <p:sldId id="265" r:id="rId27"/>
    <p:sldId id="282" r:id="rId28"/>
    <p:sldId id="297" r:id="rId29"/>
    <p:sldId id="298" r:id="rId30"/>
    <p:sldId id="299" r:id="rId31"/>
    <p:sldId id="28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5" d="100"/>
          <a:sy n="75" d="100"/>
        </p:scale>
        <p:origin x="-456"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7BE3AA-C37E-4915-9629-E0225E7A1CC9}" type="datetimeFigureOut">
              <a:rPr lang="en-US" smtClean="0"/>
              <a:pPr/>
              <a:t>3/10/2011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E1CE8D-6452-490A-8C9D-FC95DD826DA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BE1CE8D-6452-490A-8C9D-FC95DD826DA6}"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C05BE3D-3473-4B3C-8DA9-F2CE3ADE9B3A}" type="datetimeFigureOut">
              <a:rPr lang="en-US" smtClean="0"/>
              <a:pPr/>
              <a:t>3/10/2011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417559A-68F6-4A9F-B2F9-AE257515FD8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05BE3D-3473-4B3C-8DA9-F2CE3ADE9B3A}" type="datetimeFigureOut">
              <a:rPr lang="en-US" smtClean="0"/>
              <a:pPr/>
              <a:t>3/10/2011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7559A-68F6-4A9F-B2F9-AE257515FD83}"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05BE3D-3473-4B3C-8DA9-F2CE3ADE9B3A}" type="datetimeFigureOut">
              <a:rPr lang="en-US" smtClean="0"/>
              <a:pPr/>
              <a:t>3/10/2011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7559A-68F6-4A9F-B2F9-AE257515FD83}"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3C05BE3D-3473-4B3C-8DA9-F2CE3ADE9B3A}" type="datetimeFigureOut">
              <a:rPr lang="en-US" smtClean="0"/>
              <a:pPr/>
              <a:t>3/10/2011</a:t>
            </a:fld>
            <a:endParaRPr lang="en-US"/>
          </a:p>
        </p:txBody>
      </p:sp>
      <p:sp>
        <p:nvSpPr>
          <p:cNvPr id="9" name="Slide Number Placeholder 8"/>
          <p:cNvSpPr>
            <a:spLocks noGrp="1"/>
          </p:cNvSpPr>
          <p:nvPr>
            <p:ph type="sldNum" sz="quarter" idx="15"/>
          </p:nvPr>
        </p:nvSpPr>
        <p:spPr/>
        <p:txBody>
          <a:bodyPr rtlCol="0"/>
          <a:lstStyle/>
          <a:p>
            <a:fld id="{E417559A-68F6-4A9F-B2F9-AE257515FD83}"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C05BE3D-3473-4B3C-8DA9-F2CE3ADE9B3A}" type="datetimeFigureOut">
              <a:rPr lang="en-US" smtClean="0"/>
              <a:pPr/>
              <a:t>3/10/2011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417559A-68F6-4A9F-B2F9-AE257515FD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05BE3D-3473-4B3C-8DA9-F2CE3ADE9B3A}" type="datetimeFigureOut">
              <a:rPr lang="en-US" smtClean="0"/>
              <a:pPr/>
              <a:t>3/10/2011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17559A-68F6-4A9F-B2F9-AE257515FD83}"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C05BE3D-3473-4B3C-8DA9-F2CE3ADE9B3A}" type="datetimeFigureOut">
              <a:rPr lang="en-US" smtClean="0"/>
              <a:pPr/>
              <a:t>3/10/2011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17559A-68F6-4A9F-B2F9-AE257515FD83}"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C05BE3D-3473-4B3C-8DA9-F2CE3ADE9B3A}" type="datetimeFigureOut">
              <a:rPr lang="en-US" smtClean="0"/>
              <a:pPr/>
              <a:t>3/10/2011</a:t>
            </a:fld>
            <a:endParaRPr lang="en-US"/>
          </a:p>
        </p:txBody>
      </p:sp>
      <p:sp>
        <p:nvSpPr>
          <p:cNvPr id="7" name="Slide Number Placeholder 6"/>
          <p:cNvSpPr>
            <a:spLocks noGrp="1"/>
          </p:cNvSpPr>
          <p:nvPr>
            <p:ph type="sldNum" sz="quarter" idx="11"/>
          </p:nvPr>
        </p:nvSpPr>
        <p:spPr/>
        <p:txBody>
          <a:bodyPr rtlCol="0"/>
          <a:lstStyle/>
          <a:p>
            <a:fld id="{E417559A-68F6-4A9F-B2F9-AE257515FD83}"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05BE3D-3473-4B3C-8DA9-F2CE3ADE9B3A}" type="datetimeFigureOut">
              <a:rPr lang="en-US" smtClean="0"/>
              <a:pPr/>
              <a:t>3/10/2011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17559A-68F6-4A9F-B2F9-AE257515FD83}"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C05BE3D-3473-4B3C-8DA9-F2CE3ADE9B3A}" type="datetimeFigureOut">
              <a:rPr lang="en-US" smtClean="0"/>
              <a:pPr/>
              <a:t>3/10/2011</a:t>
            </a:fld>
            <a:endParaRPr lang="en-US"/>
          </a:p>
        </p:txBody>
      </p:sp>
      <p:sp>
        <p:nvSpPr>
          <p:cNvPr id="22" name="Slide Number Placeholder 21"/>
          <p:cNvSpPr>
            <a:spLocks noGrp="1"/>
          </p:cNvSpPr>
          <p:nvPr>
            <p:ph type="sldNum" sz="quarter" idx="15"/>
          </p:nvPr>
        </p:nvSpPr>
        <p:spPr/>
        <p:txBody>
          <a:bodyPr rtlCol="0"/>
          <a:lstStyle/>
          <a:p>
            <a:fld id="{E417559A-68F6-4A9F-B2F9-AE257515FD83}"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C05BE3D-3473-4B3C-8DA9-F2CE3ADE9B3A}" type="datetimeFigureOut">
              <a:rPr lang="en-US" smtClean="0"/>
              <a:pPr/>
              <a:t>3/10/2011</a:t>
            </a:fld>
            <a:endParaRPr lang="en-US"/>
          </a:p>
        </p:txBody>
      </p:sp>
      <p:sp>
        <p:nvSpPr>
          <p:cNvPr id="18" name="Slide Number Placeholder 17"/>
          <p:cNvSpPr>
            <a:spLocks noGrp="1"/>
          </p:cNvSpPr>
          <p:nvPr>
            <p:ph type="sldNum" sz="quarter" idx="11"/>
          </p:nvPr>
        </p:nvSpPr>
        <p:spPr/>
        <p:txBody>
          <a:bodyPr rtlCol="0"/>
          <a:lstStyle/>
          <a:p>
            <a:fld id="{E417559A-68F6-4A9F-B2F9-AE257515FD83}"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C05BE3D-3473-4B3C-8DA9-F2CE3ADE9B3A}" type="datetimeFigureOut">
              <a:rPr lang="en-US" smtClean="0"/>
              <a:pPr/>
              <a:t>3/10/2011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417559A-68F6-4A9F-B2F9-AE257515FD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png"/><Relationship Id="rId4" Type="http://schemas.openxmlformats.org/officeDocument/2006/relationships/image" Target="../media/image7.jpeg"/><Relationship Id="rId9" Type="http://schemas.openxmlformats.org/officeDocument/2006/relationships/image" Target="../media/image12.gif"/></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305800" cy="1905000"/>
          </a:xfrm>
        </p:spPr>
        <p:txBody>
          <a:bodyPr/>
          <a:lstStyle/>
          <a:p>
            <a:r>
              <a:rPr lang="en-US" b="1" dirty="0" smtClean="0">
                <a:latin typeface="Cambria" pitchFamily="18" charset="0"/>
              </a:rPr>
              <a:t>A STUDY OF BRUSHLESS DC MOTOR</a:t>
            </a:r>
            <a:endParaRPr lang="en-US" b="1" dirty="0">
              <a:latin typeface="Cambria" pitchFamily="18" charset="0"/>
            </a:endParaRPr>
          </a:p>
        </p:txBody>
      </p:sp>
      <p:sp>
        <p:nvSpPr>
          <p:cNvPr id="3" name="Subtitle 2"/>
          <p:cNvSpPr>
            <a:spLocks noGrp="1"/>
          </p:cNvSpPr>
          <p:nvPr>
            <p:ph type="subTitle" idx="1"/>
          </p:nvPr>
        </p:nvSpPr>
        <p:spPr>
          <a:xfrm>
            <a:off x="533400" y="2514600"/>
            <a:ext cx="8229600" cy="3962400"/>
          </a:xfrm>
        </p:spPr>
        <p:txBody>
          <a:bodyPr>
            <a:noAutofit/>
          </a:bodyPr>
          <a:lstStyle/>
          <a:p>
            <a:r>
              <a:rPr lang="en-US" sz="2400" b="1" dirty="0" smtClean="0">
                <a:solidFill>
                  <a:srgbClr val="002060"/>
                </a:solidFill>
              </a:rPr>
              <a:t>PRESENTED BY</a:t>
            </a:r>
            <a:r>
              <a:rPr lang="en-US" sz="2400" dirty="0" smtClean="0">
                <a:solidFill>
                  <a:srgbClr val="002060"/>
                </a:solidFill>
              </a:rPr>
              <a:t>:</a:t>
            </a:r>
          </a:p>
          <a:p>
            <a:r>
              <a:rPr lang="en-US" sz="2400" i="1" dirty="0" smtClean="0">
                <a:solidFill>
                  <a:srgbClr val="002060"/>
                </a:solidFill>
                <a:latin typeface="Berlin Sans FB" pitchFamily="34" charset="0"/>
              </a:rPr>
              <a:t>                         ABINASH DASH</a:t>
            </a:r>
          </a:p>
          <a:p>
            <a:endParaRPr lang="en-US" sz="2400" b="1" dirty="0" smtClean="0">
              <a:solidFill>
                <a:srgbClr val="002060"/>
              </a:solidFill>
            </a:endParaRPr>
          </a:p>
          <a:p>
            <a:r>
              <a:rPr lang="en-US" sz="2400" b="1" dirty="0" smtClean="0">
                <a:solidFill>
                  <a:srgbClr val="002060"/>
                </a:solidFill>
              </a:rPr>
              <a:t>AUTHORS: </a:t>
            </a:r>
          </a:p>
          <a:p>
            <a:r>
              <a:rPr lang="en-US" sz="2400" i="1" dirty="0" smtClean="0">
                <a:solidFill>
                  <a:srgbClr val="002060"/>
                </a:solidFill>
                <a:latin typeface="Berlin Sans FB" pitchFamily="34" charset="0"/>
              </a:rPr>
              <a:t>                       ABINASH DASH</a:t>
            </a:r>
          </a:p>
          <a:p>
            <a:r>
              <a:rPr lang="en-US" sz="2400" i="1" dirty="0" smtClean="0">
                <a:solidFill>
                  <a:srgbClr val="002060"/>
                </a:solidFill>
                <a:latin typeface="Berlin Sans FB" pitchFamily="34" charset="0"/>
              </a:rPr>
              <a:t>                                   SHIV PRATAP MAURYA</a:t>
            </a:r>
          </a:p>
          <a:p>
            <a:r>
              <a:rPr lang="en-US" sz="2400" i="1" dirty="0" smtClean="0">
                <a:solidFill>
                  <a:srgbClr val="002060"/>
                </a:solidFill>
                <a:latin typeface="Berlin Sans FB" pitchFamily="34" charset="0"/>
              </a:rPr>
              <a:t>                                         SUMANTRA CHAKRABORTY</a:t>
            </a:r>
          </a:p>
          <a:p>
            <a:endParaRPr lang="en-US" sz="2400" i="1" dirty="0">
              <a:solidFill>
                <a:srgbClr val="002060"/>
              </a:solidFill>
              <a:latin typeface="Berlin Sans FB" pitchFamily="34" charset="0"/>
            </a:endParaRPr>
          </a:p>
          <a:p>
            <a:r>
              <a:rPr lang="en-US" sz="2400" b="1" i="1" dirty="0" smtClean="0">
                <a:solidFill>
                  <a:srgbClr val="002060"/>
                </a:solidFill>
                <a:latin typeface="Berlin Sans FB" pitchFamily="34" charset="0"/>
              </a:rPr>
              <a:t>                           COIMBATORE MARINE COLLEGE</a:t>
            </a:r>
            <a:endParaRPr lang="en-US" sz="2400" b="1" i="1" dirty="0">
              <a:solidFill>
                <a:srgbClr val="002060"/>
              </a:solidFill>
              <a:latin typeface="Berlin Sans FB"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 calcmode="lin" valueType="num">
                                      <p:cBhvr additive="base">
                                        <p:cTn id="48"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WHY BLDC…..Advantages…..</a:t>
            </a:r>
            <a:endParaRPr lang="en-US" dirty="0"/>
          </a:p>
        </p:txBody>
      </p:sp>
      <p:sp>
        <p:nvSpPr>
          <p:cNvPr id="3" name="Content Placeholder 2"/>
          <p:cNvSpPr>
            <a:spLocks noGrp="1"/>
          </p:cNvSpPr>
          <p:nvPr>
            <p:ph sz="quarter" idx="1"/>
          </p:nvPr>
        </p:nvSpPr>
        <p:spPr/>
        <p:txBody>
          <a:bodyPr/>
          <a:lstStyle/>
          <a:p>
            <a:r>
              <a:rPr lang="en-US" dirty="0" smtClean="0"/>
              <a:t>Advantages over BRUSHED DC motors:</a:t>
            </a:r>
          </a:p>
          <a:p>
            <a:pPr marL="571500" indent="-571500">
              <a:buFont typeface="+mj-lt"/>
              <a:buAutoNum type="romanUcPeriod"/>
            </a:pPr>
            <a:r>
              <a:rPr lang="en-US" dirty="0" smtClean="0"/>
              <a:t>           Better speed versus torque    			     characteristics</a:t>
            </a:r>
          </a:p>
          <a:p>
            <a:pPr marL="571500" indent="-571500">
              <a:buFont typeface="+mj-lt"/>
              <a:buAutoNum type="romanUcPeriod"/>
            </a:pPr>
            <a:r>
              <a:rPr lang="en-US" dirty="0" smtClean="0"/>
              <a:t>           High dynamic response</a:t>
            </a:r>
          </a:p>
          <a:p>
            <a:pPr marL="571500" indent="-571500">
              <a:buFont typeface="+mj-lt"/>
              <a:buAutoNum type="romanUcPeriod"/>
            </a:pPr>
            <a:r>
              <a:rPr lang="en-US" dirty="0" smtClean="0"/>
              <a:t>           High efficiency</a:t>
            </a:r>
          </a:p>
          <a:p>
            <a:pPr marL="571500" indent="-571500">
              <a:buFont typeface="+mj-lt"/>
              <a:buAutoNum type="romanUcPeriod"/>
            </a:pPr>
            <a:r>
              <a:rPr lang="en-US" dirty="0" smtClean="0"/>
              <a:t>           Long operating life</a:t>
            </a:r>
          </a:p>
          <a:p>
            <a:pPr marL="571500" indent="-571500">
              <a:buFont typeface="+mj-lt"/>
              <a:buAutoNum type="romanUcPeriod"/>
            </a:pPr>
            <a:r>
              <a:rPr lang="en-US" dirty="0" smtClean="0"/>
              <a:t>           Noiseless operation</a:t>
            </a:r>
          </a:p>
          <a:p>
            <a:pPr marL="571500" indent="-571500">
              <a:buFont typeface="+mj-lt"/>
              <a:buAutoNum type="romanUcPeriod"/>
            </a:pPr>
            <a:r>
              <a:rPr lang="en-US" dirty="0" smtClean="0"/>
              <a:t>           Higher speed ranges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t>
            </a:r>
            <a:r>
              <a:rPr lang="en-US" sz="1100" dirty="0" smtClean="0"/>
              <a:t>(contd………)</a:t>
            </a:r>
            <a:endParaRPr lang="en-US" dirty="0"/>
          </a:p>
        </p:txBody>
      </p:sp>
      <p:sp>
        <p:nvSpPr>
          <p:cNvPr id="3" name="Content Placeholder 2"/>
          <p:cNvSpPr>
            <a:spLocks noGrp="1"/>
          </p:cNvSpPr>
          <p:nvPr>
            <p:ph sz="quarter" idx="1"/>
          </p:nvPr>
        </p:nvSpPr>
        <p:spPr/>
        <p:txBody>
          <a:bodyPr>
            <a:normAutofit/>
          </a:bodyPr>
          <a:lstStyle/>
          <a:p>
            <a:r>
              <a:rPr lang="en-US" dirty="0" smtClean="0"/>
              <a:t>Advantages over AC induction motors:</a:t>
            </a:r>
          </a:p>
          <a:p>
            <a:pPr marL="571500" lvl="0" indent="-571500">
              <a:buFont typeface="+mj-lt"/>
              <a:buAutoNum type="romanUcPeriod"/>
            </a:pPr>
            <a:r>
              <a:rPr lang="en-US" dirty="0" smtClean="0"/>
              <a:t>     Operations at all speed </a:t>
            </a:r>
          </a:p>
          <a:p>
            <a:pPr marL="571500" lvl="0" indent="-571500">
              <a:buFont typeface="+mj-lt"/>
              <a:buAutoNum type="romanUcPeriod"/>
            </a:pPr>
            <a:r>
              <a:rPr lang="en-US" dirty="0" smtClean="0"/>
              <a:t>     Better dynamic characteristics</a:t>
            </a:r>
          </a:p>
          <a:p>
            <a:pPr marL="571500" lvl="0" indent="-571500">
              <a:buFont typeface="+mj-lt"/>
              <a:buAutoNum type="romanUcPeriod"/>
            </a:pPr>
            <a:r>
              <a:rPr lang="en-US" dirty="0" smtClean="0"/>
              <a:t>     No special starter circuit required</a:t>
            </a:r>
          </a:p>
          <a:p>
            <a:pPr marL="571500" indent="-571500">
              <a:buFont typeface="+mj-lt"/>
              <a:buAutoNum type="romanUcPeriod"/>
            </a:pPr>
            <a:r>
              <a:rPr lang="en-US" dirty="0" smtClean="0"/>
              <a:t>     No slip is experienced between stator and rotor 	frequencies</a:t>
            </a:r>
          </a:p>
          <a:p>
            <a:pPr>
              <a:buNone/>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checkerboard(across)">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heckerboard(across)">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checkerboard(across)">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checkerboard(across)">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ONLY DISADVANTAGE AND ITS     SOLUTION……</a:t>
            </a:r>
            <a:endParaRPr lang="en-US" dirty="0"/>
          </a:p>
        </p:txBody>
      </p:sp>
      <p:sp>
        <p:nvSpPr>
          <p:cNvPr id="3" name="Content Placeholder 2"/>
          <p:cNvSpPr>
            <a:spLocks noGrp="1"/>
          </p:cNvSpPr>
          <p:nvPr>
            <p:ph sz="half" idx="1"/>
          </p:nvPr>
        </p:nvSpPr>
        <p:spPr/>
        <p:txBody>
          <a:bodyPr>
            <a:normAutofit fontScale="85000" lnSpcReduction="10000"/>
          </a:bodyPr>
          <a:lstStyle/>
          <a:p>
            <a:pPr marL="571500" indent="-571500"/>
            <a:r>
              <a:rPr lang="en-US" dirty="0" smtClean="0"/>
              <a:t> A controller is always required to keep the motor running. </a:t>
            </a:r>
          </a:p>
          <a:p>
            <a:r>
              <a:rPr lang="en-US" dirty="0" smtClean="0"/>
              <a:t>    SOLUTION: with the advent of computers ..this problem is solved..we have computers and microcontrollers to control this motor every time..for speed variations, tuning, adaptation etc., . If in case anything goes wrong with the motors or drives we are alerted by the alarm systems fitted to it through a embedded software sys.</a:t>
            </a:r>
            <a:endParaRPr lang="en-US" dirty="0"/>
          </a:p>
        </p:txBody>
      </p:sp>
      <p:pic>
        <p:nvPicPr>
          <p:cNvPr id="5" name="Content Placeholder 4"/>
          <p:cNvPicPr>
            <a:picLocks noGrp="1"/>
          </p:cNvPicPr>
          <p:nvPr>
            <p:ph sz="half" idx="2"/>
          </p:nvPr>
        </p:nvPicPr>
        <p:blipFill>
          <a:blip r:embed="rId2" cstate="print"/>
          <a:srcRect/>
          <a:stretch>
            <a:fillRect/>
          </a:stretch>
        </p:blipFill>
        <p:spPr bwMode="auto">
          <a:xfrm>
            <a:off x="4419600" y="1600200"/>
            <a:ext cx="4114800" cy="4114801"/>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amond(in)">
                                      <p:cBhvr>
                                        <p:cTn id="22"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j0234687"/>
          <p:cNvPicPr>
            <a:picLocks noGrp="1" noChangeAspect="1" noChangeArrowheads="1" noCrop="1"/>
          </p:cNvPicPr>
          <p:nvPr>
            <p:ph sz="quarter" idx="1"/>
          </p:nvPr>
        </p:nvPicPr>
        <p:blipFill>
          <a:blip r:embed="rId2"/>
          <a:srcRect/>
          <a:stretch>
            <a:fillRect/>
          </a:stretch>
        </p:blipFill>
        <p:spPr bwMode="auto">
          <a:xfrm>
            <a:off x="3276600" y="2895600"/>
            <a:ext cx="2286000" cy="1676400"/>
          </a:xfrm>
          <a:prstGeom prst="rect">
            <a:avLst/>
          </a:prstGeom>
          <a:noFill/>
          <a:ln w="9525">
            <a:noFill/>
            <a:miter lim="800000"/>
            <a:headEnd/>
            <a:tailEnd/>
          </a:ln>
        </p:spPr>
      </p:pic>
      <p:pic>
        <p:nvPicPr>
          <p:cNvPr id="6" name="Picture 6" descr="motor2"/>
          <p:cNvPicPr>
            <a:picLocks noChangeAspect="1" noChangeArrowheads="1"/>
          </p:cNvPicPr>
          <p:nvPr/>
        </p:nvPicPr>
        <p:blipFill>
          <a:blip r:embed="rId3">
            <a:lum contrast="18000"/>
          </a:blip>
          <a:srcRect/>
          <a:stretch>
            <a:fillRect/>
          </a:stretch>
        </p:blipFill>
        <p:spPr bwMode="auto">
          <a:xfrm>
            <a:off x="6553200" y="4495800"/>
            <a:ext cx="1828800" cy="1165225"/>
          </a:xfrm>
          <a:prstGeom prst="rect">
            <a:avLst/>
          </a:prstGeom>
          <a:noFill/>
          <a:ln w="9525">
            <a:noFill/>
            <a:miter lim="800000"/>
            <a:headEnd/>
            <a:tailEnd/>
          </a:ln>
        </p:spPr>
      </p:pic>
      <p:pic>
        <p:nvPicPr>
          <p:cNvPr id="7" name="Picture 5" descr="acmtr2.jpg (4473 bytes)"/>
          <p:cNvPicPr>
            <a:picLocks noChangeAspect="1" noChangeArrowheads="1"/>
          </p:cNvPicPr>
          <p:nvPr/>
        </p:nvPicPr>
        <p:blipFill>
          <a:blip r:embed="rId4">
            <a:lum contrast="12000"/>
          </a:blip>
          <a:srcRect/>
          <a:stretch>
            <a:fillRect/>
          </a:stretch>
        </p:blipFill>
        <p:spPr bwMode="auto">
          <a:xfrm>
            <a:off x="3505200" y="5334000"/>
            <a:ext cx="1676400" cy="1257300"/>
          </a:xfrm>
          <a:prstGeom prst="rect">
            <a:avLst/>
          </a:prstGeom>
          <a:noFill/>
          <a:ln w="9525">
            <a:noFill/>
            <a:miter lim="800000"/>
            <a:headEnd/>
            <a:tailEnd/>
          </a:ln>
        </p:spPr>
      </p:pic>
      <p:pic>
        <p:nvPicPr>
          <p:cNvPr id="8" name="Picture 8"/>
          <p:cNvPicPr>
            <a:picLocks noChangeAspect="1" noChangeArrowheads="1"/>
          </p:cNvPicPr>
          <p:nvPr/>
        </p:nvPicPr>
        <p:blipFill>
          <a:blip r:embed="rId5"/>
          <a:srcRect/>
          <a:stretch>
            <a:fillRect/>
          </a:stretch>
        </p:blipFill>
        <p:spPr bwMode="auto">
          <a:xfrm>
            <a:off x="381000" y="5029200"/>
            <a:ext cx="2286000" cy="1358900"/>
          </a:xfrm>
          <a:prstGeom prst="rect">
            <a:avLst/>
          </a:prstGeom>
          <a:noFill/>
          <a:ln w="9525">
            <a:noFill/>
            <a:miter lim="800000"/>
            <a:headEnd/>
            <a:tailEnd/>
          </a:ln>
        </p:spPr>
      </p:pic>
      <p:pic>
        <p:nvPicPr>
          <p:cNvPr id="9" name="Picture 3" descr="dc.gif (89842 bytes)"/>
          <p:cNvPicPr>
            <a:picLocks noChangeAspect="1" noChangeArrowheads="1"/>
          </p:cNvPicPr>
          <p:nvPr/>
        </p:nvPicPr>
        <p:blipFill>
          <a:blip r:embed="rId6"/>
          <a:srcRect/>
          <a:stretch>
            <a:fillRect/>
          </a:stretch>
        </p:blipFill>
        <p:spPr bwMode="auto">
          <a:xfrm>
            <a:off x="457200" y="2057400"/>
            <a:ext cx="1676400" cy="1219200"/>
          </a:xfrm>
          <a:prstGeom prst="rect">
            <a:avLst/>
          </a:prstGeom>
          <a:noFill/>
          <a:ln w="9525">
            <a:noFill/>
            <a:miter lim="800000"/>
            <a:headEnd/>
            <a:tailEnd/>
          </a:ln>
        </p:spPr>
      </p:pic>
      <p:pic>
        <p:nvPicPr>
          <p:cNvPr id="10" name="Picture 4" descr="dcmtr3.jpg (5983 bytes)"/>
          <p:cNvPicPr>
            <a:picLocks noChangeAspect="1" noChangeArrowheads="1"/>
          </p:cNvPicPr>
          <p:nvPr/>
        </p:nvPicPr>
        <p:blipFill>
          <a:blip r:embed="rId7">
            <a:lum contrast="12000"/>
          </a:blip>
          <a:srcRect/>
          <a:stretch>
            <a:fillRect/>
          </a:stretch>
        </p:blipFill>
        <p:spPr bwMode="auto">
          <a:xfrm>
            <a:off x="3124200" y="1295400"/>
            <a:ext cx="2286000" cy="1295400"/>
          </a:xfrm>
          <a:prstGeom prst="rect">
            <a:avLst/>
          </a:prstGeom>
          <a:noFill/>
          <a:ln w="9525">
            <a:noFill/>
            <a:miter lim="800000"/>
            <a:headEnd/>
            <a:tailEnd/>
          </a:ln>
        </p:spPr>
      </p:pic>
      <p:pic>
        <p:nvPicPr>
          <p:cNvPr id="11" name="Picture 7" descr="Super-E Family"/>
          <p:cNvPicPr>
            <a:picLocks noChangeAspect="1" noChangeArrowheads="1"/>
          </p:cNvPicPr>
          <p:nvPr/>
        </p:nvPicPr>
        <p:blipFill>
          <a:blip r:embed="rId8"/>
          <a:srcRect/>
          <a:stretch>
            <a:fillRect/>
          </a:stretch>
        </p:blipFill>
        <p:spPr bwMode="auto">
          <a:xfrm>
            <a:off x="6324600" y="914400"/>
            <a:ext cx="2306638" cy="1538288"/>
          </a:xfrm>
          <a:prstGeom prst="rect">
            <a:avLst/>
          </a:prstGeom>
          <a:noFill/>
          <a:ln w="9525">
            <a:noFill/>
            <a:miter lim="800000"/>
            <a:headEnd/>
            <a:tailEnd/>
          </a:ln>
        </p:spPr>
      </p:pic>
      <p:sp>
        <p:nvSpPr>
          <p:cNvPr id="13" name="Line 11"/>
          <p:cNvSpPr>
            <a:spLocks noChangeShapeType="1"/>
          </p:cNvSpPr>
          <p:nvPr/>
        </p:nvSpPr>
        <p:spPr bwMode="auto">
          <a:xfrm flipH="1">
            <a:off x="4114800" y="2514600"/>
            <a:ext cx="45719" cy="457200"/>
          </a:xfrm>
          <a:prstGeom prst="line">
            <a:avLst/>
          </a:prstGeom>
          <a:noFill/>
          <a:ln w="9525">
            <a:solidFill>
              <a:schemeClr val="tx1"/>
            </a:solidFill>
            <a:round/>
            <a:headEnd/>
            <a:tailEnd/>
          </a:ln>
        </p:spPr>
        <p:txBody>
          <a:bodyPr/>
          <a:lstStyle/>
          <a:p>
            <a:endParaRPr lang="en-US"/>
          </a:p>
        </p:txBody>
      </p:sp>
      <p:sp>
        <p:nvSpPr>
          <p:cNvPr id="14" name="Line 12"/>
          <p:cNvSpPr>
            <a:spLocks noChangeShapeType="1"/>
          </p:cNvSpPr>
          <p:nvPr/>
        </p:nvSpPr>
        <p:spPr bwMode="auto">
          <a:xfrm flipH="1">
            <a:off x="5715000" y="2057400"/>
            <a:ext cx="838200" cy="685800"/>
          </a:xfrm>
          <a:prstGeom prst="line">
            <a:avLst/>
          </a:prstGeom>
          <a:noFill/>
          <a:ln w="9525">
            <a:solidFill>
              <a:schemeClr val="tx1"/>
            </a:solidFill>
            <a:round/>
            <a:headEnd/>
            <a:tailEnd/>
          </a:ln>
        </p:spPr>
        <p:txBody>
          <a:bodyPr/>
          <a:lstStyle/>
          <a:p>
            <a:endParaRPr lang="en-US"/>
          </a:p>
        </p:txBody>
      </p:sp>
      <p:sp>
        <p:nvSpPr>
          <p:cNvPr id="15" name="Line 14"/>
          <p:cNvSpPr>
            <a:spLocks noChangeShapeType="1"/>
          </p:cNvSpPr>
          <p:nvPr/>
        </p:nvSpPr>
        <p:spPr bwMode="auto">
          <a:xfrm>
            <a:off x="2286000" y="2971800"/>
            <a:ext cx="990601" cy="457200"/>
          </a:xfrm>
          <a:prstGeom prst="line">
            <a:avLst/>
          </a:prstGeom>
          <a:noFill/>
          <a:ln w="9525">
            <a:solidFill>
              <a:schemeClr val="tx1"/>
            </a:solidFill>
            <a:round/>
            <a:headEnd/>
            <a:tailEnd/>
          </a:ln>
        </p:spPr>
        <p:txBody>
          <a:bodyPr/>
          <a:lstStyle/>
          <a:p>
            <a:endParaRPr lang="en-US"/>
          </a:p>
        </p:txBody>
      </p:sp>
      <p:sp>
        <p:nvSpPr>
          <p:cNvPr id="16" name="Line 14"/>
          <p:cNvSpPr>
            <a:spLocks noChangeShapeType="1"/>
          </p:cNvSpPr>
          <p:nvPr/>
        </p:nvSpPr>
        <p:spPr bwMode="auto">
          <a:xfrm flipH="1">
            <a:off x="2362200" y="4495800"/>
            <a:ext cx="914400" cy="838200"/>
          </a:xfrm>
          <a:prstGeom prst="line">
            <a:avLst/>
          </a:prstGeom>
          <a:noFill/>
          <a:ln w="9525">
            <a:solidFill>
              <a:schemeClr val="tx1"/>
            </a:solidFill>
            <a:round/>
            <a:headEnd/>
            <a:tailEnd/>
          </a:ln>
        </p:spPr>
        <p:txBody>
          <a:bodyPr/>
          <a:lstStyle/>
          <a:p>
            <a:endParaRPr lang="en-US"/>
          </a:p>
        </p:txBody>
      </p:sp>
      <p:sp>
        <p:nvSpPr>
          <p:cNvPr id="17" name="Line 14"/>
          <p:cNvSpPr>
            <a:spLocks noChangeShapeType="1"/>
          </p:cNvSpPr>
          <p:nvPr/>
        </p:nvSpPr>
        <p:spPr bwMode="auto">
          <a:xfrm flipH="1">
            <a:off x="4221481" y="4495800"/>
            <a:ext cx="45719" cy="762000"/>
          </a:xfrm>
          <a:prstGeom prst="line">
            <a:avLst/>
          </a:prstGeom>
          <a:noFill/>
          <a:ln w="9525">
            <a:solidFill>
              <a:schemeClr val="tx1"/>
            </a:solidFill>
            <a:round/>
            <a:headEnd/>
            <a:tailEnd/>
          </a:ln>
        </p:spPr>
        <p:txBody>
          <a:bodyPr/>
          <a:lstStyle/>
          <a:p>
            <a:endParaRPr lang="en-US"/>
          </a:p>
        </p:txBody>
      </p:sp>
      <p:sp>
        <p:nvSpPr>
          <p:cNvPr id="18" name="Line 14"/>
          <p:cNvSpPr>
            <a:spLocks noChangeShapeType="1"/>
          </p:cNvSpPr>
          <p:nvPr/>
        </p:nvSpPr>
        <p:spPr bwMode="auto">
          <a:xfrm>
            <a:off x="5638800" y="4495800"/>
            <a:ext cx="838200" cy="838200"/>
          </a:xfrm>
          <a:prstGeom prst="line">
            <a:avLst/>
          </a:prstGeom>
          <a:noFill/>
          <a:ln w="9525">
            <a:solidFill>
              <a:schemeClr val="tx1"/>
            </a:solidFill>
            <a:round/>
            <a:headEnd/>
            <a:tailEnd/>
          </a:ln>
        </p:spPr>
        <p:txBody>
          <a:bodyPr/>
          <a:lstStyle/>
          <a:p>
            <a:endParaRPr lang="en-US"/>
          </a:p>
        </p:txBody>
      </p:sp>
      <p:pic>
        <p:nvPicPr>
          <p:cNvPr id="19" name="Picture 21" descr="ts0t3xmr[1]"/>
          <p:cNvPicPr>
            <a:picLocks noChangeAspect="1" noChangeArrowheads="1" noCrop="1"/>
          </p:cNvPicPr>
          <p:nvPr/>
        </p:nvPicPr>
        <p:blipFill>
          <a:blip r:embed="rId9"/>
          <a:srcRect/>
          <a:stretch>
            <a:fillRect/>
          </a:stretch>
        </p:blipFill>
        <p:spPr bwMode="auto">
          <a:xfrm>
            <a:off x="6477000" y="2819400"/>
            <a:ext cx="419100" cy="512763"/>
          </a:xfrm>
          <a:prstGeom prst="rect">
            <a:avLst/>
          </a:prstGeom>
          <a:noFill/>
          <a:ln w="9525">
            <a:noFill/>
            <a:miter lim="800000"/>
            <a:headEnd/>
            <a:tailEnd/>
          </a:ln>
        </p:spPr>
      </p:pic>
      <p:pic>
        <p:nvPicPr>
          <p:cNvPr id="20" name="Picture 21" descr="ts0t3xmr[1]"/>
          <p:cNvPicPr>
            <a:picLocks noChangeAspect="1" noChangeArrowheads="1" noCrop="1"/>
          </p:cNvPicPr>
          <p:nvPr/>
        </p:nvPicPr>
        <p:blipFill>
          <a:blip r:embed="rId9"/>
          <a:srcRect/>
          <a:stretch>
            <a:fillRect/>
          </a:stretch>
        </p:blipFill>
        <p:spPr bwMode="auto">
          <a:xfrm>
            <a:off x="1828800" y="3810000"/>
            <a:ext cx="419100" cy="512763"/>
          </a:xfrm>
          <a:prstGeom prst="rect">
            <a:avLst/>
          </a:prstGeom>
          <a:noFill/>
          <a:ln w="9525">
            <a:noFill/>
            <a:miter lim="800000"/>
            <a:headEnd/>
            <a:tailEnd/>
          </a:ln>
        </p:spPr>
      </p:pic>
      <p:pic>
        <p:nvPicPr>
          <p:cNvPr id="21" name="Picture 21" descr="ts0t3xmr[1]"/>
          <p:cNvPicPr>
            <a:picLocks noChangeAspect="1" noChangeArrowheads="1" noCrop="1"/>
          </p:cNvPicPr>
          <p:nvPr/>
        </p:nvPicPr>
        <p:blipFill>
          <a:blip r:embed="rId9"/>
          <a:srcRect/>
          <a:stretch>
            <a:fillRect/>
          </a:stretch>
        </p:blipFill>
        <p:spPr bwMode="auto">
          <a:xfrm>
            <a:off x="2286000" y="1371600"/>
            <a:ext cx="419100" cy="512763"/>
          </a:xfrm>
          <a:prstGeom prst="rect">
            <a:avLst/>
          </a:prstGeom>
          <a:noFill/>
          <a:ln w="9525">
            <a:noFill/>
            <a:miter lim="800000"/>
            <a:headEnd/>
            <a:tailEnd/>
          </a:ln>
        </p:spPr>
      </p:pic>
      <p:pic>
        <p:nvPicPr>
          <p:cNvPr id="22" name="Picture 21" descr="ts0t3xmr[1]"/>
          <p:cNvPicPr>
            <a:picLocks noChangeAspect="1" noChangeArrowheads="1" noCrop="1"/>
          </p:cNvPicPr>
          <p:nvPr/>
        </p:nvPicPr>
        <p:blipFill>
          <a:blip r:embed="rId9"/>
          <a:srcRect/>
          <a:stretch>
            <a:fillRect/>
          </a:stretch>
        </p:blipFill>
        <p:spPr bwMode="auto">
          <a:xfrm>
            <a:off x="5638800" y="1447800"/>
            <a:ext cx="419100" cy="512763"/>
          </a:xfrm>
          <a:prstGeom prst="rect">
            <a:avLst/>
          </a:prstGeom>
          <a:noFill/>
          <a:ln w="9525">
            <a:noFill/>
            <a:miter lim="800000"/>
            <a:headEnd/>
            <a:tailEnd/>
          </a:ln>
        </p:spPr>
      </p:pic>
      <p:pic>
        <p:nvPicPr>
          <p:cNvPr id="24" name="Picture 21" descr="ts0t3xmr[1]"/>
          <p:cNvPicPr>
            <a:picLocks noChangeAspect="1" noChangeArrowheads="1" noCrop="1"/>
          </p:cNvPicPr>
          <p:nvPr/>
        </p:nvPicPr>
        <p:blipFill>
          <a:blip r:embed="rId9"/>
          <a:srcRect/>
          <a:stretch>
            <a:fillRect/>
          </a:stretch>
        </p:blipFill>
        <p:spPr bwMode="auto">
          <a:xfrm>
            <a:off x="2743200" y="5334000"/>
            <a:ext cx="419100" cy="512763"/>
          </a:xfrm>
          <a:prstGeom prst="rect">
            <a:avLst/>
          </a:prstGeom>
          <a:noFill/>
          <a:ln w="9525">
            <a:noFill/>
            <a:miter lim="800000"/>
            <a:headEnd/>
            <a:tailEnd/>
          </a:ln>
        </p:spPr>
      </p:pic>
      <p:sp>
        <p:nvSpPr>
          <p:cNvPr id="2" name="Title 1"/>
          <p:cNvSpPr>
            <a:spLocks noGrp="1"/>
          </p:cNvSpPr>
          <p:nvPr>
            <p:ph type="title"/>
          </p:nvPr>
        </p:nvSpPr>
        <p:spPr>
          <a:xfrm>
            <a:off x="457200" y="152400"/>
            <a:ext cx="7467600" cy="914400"/>
          </a:xfrm>
        </p:spPr>
        <p:txBody>
          <a:bodyPr/>
          <a:lstStyle/>
          <a:p>
            <a:r>
              <a:rPr lang="en-US" dirty="0" smtClean="0"/>
              <a:t>          </a:t>
            </a:r>
            <a:r>
              <a:rPr lang="en-US"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MORE ABOUT BLDC</a:t>
            </a:r>
            <a:endParaRPr lang="en-US" dirty="0"/>
          </a:p>
        </p:txBody>
      </p:sp>
      <p:pic>
        <p:nvPicPr>
          <p:cNvPr id="23" name="Picture 21" descr="ts0t3xmr[1]"/>
          <p:cNvPicPr>
            <a:picLocks noChangeAspect="1" noChangeArrowheads="1" noCrop="1"/>
          </p:cNvPicPr>
          <p:nvPr/>
        </p:nvPicPr>
        <p:blipFill>
          <a:blip r:embed="rId9"/>
          <a:srcRect/>
          <a:stretch>
            <a:fillRect/>
          </a:stretch>
        </p:blipFill>
        <p:spPr bwMode="auto">
          <a:xfrm>
            <a:off x="5562600" y="5257800"/>
            <a:ext cx="419100" cy="512763"/>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CONSTRUCTION </a:t>
            </a:r>
            <a:endParaRPr lang="en-US" dirty="0"/>
          </a:p>
        </p:txBody>
      </p:sp>
      <p:pic>
        <p:nvPicPr>
          <p:cNvPr id="10" name="Content Placeholder 9"/>
          <p:cNvPicPr>
            <a:picLocks noGrp="1"/>
          </p:cNvPicPr>
          <p:nvPr>
            <p:ph sz="quarter" idx="1"/>
          </p:nvPr>
        </p:nvPicPr>
        <p:blipFill>
          <a:blip r:embed="rId2" cstate="print"/>
          <a:srcRect/>
          <a:stretch>
            <a:fillRect/>
          </a:stretch>
        </p:blipFill>
        <p:spPr bwMode="auto">
          <a:xfrm>
            <a:off x="228600" y="1676400"/>
            <a:ext cx="4343400" cy="4419599"/>
          </a:xfrm>
          <a:prstGeom prst="rect">
            <a:avLst/>
          </a:prstGeom>
          <a:noFill/>
          <a:ln w="9525">
            <a:noFill/>
            <a:miter lim="800000"/>
            <a:headEnd/>
            <a:tailEnd/>
          </a:ln>
        </p:spPr>
      </p:pic>
      <p:pic>
        <p:nvPicPr>
          <p:cNvPr id="11" name="Content Placeholder 10" descr="MOTORBLDCIMG.gif"/>
          <p:cNvPicPr>
            <a:picLocks noGrp="1" noChangeAspect="1"/>
          </p:cNvPicPr>
          <p:nvPr>
            <p:ph sz="quarter" idx="2"/>
          </p:nvPr>
        </p:nvPicPr>
        <p:blipFill>
          <a:blip r:embed="rId3"/>
          <a:stretch>
            <a:fillRect/>
          </a:stretch>
        </p:blipFill>
        <p:spPr>
          <a:xfrm>
            <a:off x="5105400" y="2286000"/>
            <a:ext cx="2971800" cy="3124200"/>
          </a:xfr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066800"/>
          </a:xfrm>
        </p:spPr>
        <p:txBody>
          <a:bodyPr/>
          <a:lstStyle/>
          <a:p>
            <a:r>
              <a:rPr lang="en-US" sz="4000" dirty="0" smtClean="0">
                <a:latin typeface="Algerian" pitchFamily="82" charset="0"/>
              </a:rPr>
              <a:t>    construction</a:t>
            </a:r>
            <a:endParaRPr lang="en-US" sz="4000" dirty="0">
              <a:latin typeface="Algerian" pitchFamily="82" charset="0"/>
            </a:endParaRPr>
          </a:p>
        </p:txBody>
      </p:sp>
      <p:sp>
        <p:nvSpPr>
          <p:cNvPr id="5" name="Content Placeholder 4"/>
          <p:cNvSpPr>
            <a:spLocks noGrp="1"/>
          </p:cNvSpPr>
          <p:nvPr>
            <p:ph sz="quarter" idx="1"/>
          </p:nvPr>
        </p:nvSpPr>
        <p:spPr>
          <a:xfrm>
            <a:off x="457200" y="990600"/>
            <a:ext cx="7467600" cy="5483352"/>
          </a:xfrm>
        </p:spPr>
        <p:txBody>
          <a:bodyPr>
            <a:normAutofit/>
          </a:bodyPr>
          <a:lstStyle/>
          <a:p>
            <a:pPr>
              <a:buFont typeface="Wingdings" pitchFamily="2" charset="2"/>
              <a:buChar char="Ø"/>
            </a:pPr>
            <a:r>
              <a:rPr lang="en-US" sz="2000" dirty="0" smtClean="0"/>
              <a:t>Brushless DC motors consist of two coaxial magnetic armatures separated by an air gap. In this type of motor,</a:t>
            </a:r>
          </a:p>
          <a:p>
            <a:pPr>
              <a:buNone/>
            </a:pPr>
            <a:r>
              <a:rPr lang="en-US" sz="2000" dirty="0" smtClean="0"/>
              <a:t>– The external armature, the </a:t>
            </a:r>
            <a:r>
              <a:rPr lang="en-US" sz="2000" b="1" dirty="0" smtClean="0"/>
              <a:t>stator, is fixed.</a:t>
            </a:r>
          </a:p>
          <a:p>
            <a:pPr>
              <a:buNone/>
            </a:pPr>
            <a:r>
              <a:rPr lang="en-US" sz="2000" dirty="0" smtClean="0"/>
              <a:t>– The internal armature, the </a:t>
            </a:r>
            <a:r>
              <a:rPr lang="en-US" sz="2000" b="1" dirty="0" smtClean="0"/>
              <a:t>rotor, is mobile (the rotor can also be external in certain cases).</a:t>
            </a:r>
          </a:p>
          <a:p>
            <a:pPr>
              <a:buFont typeface="Wingdings" pitchFamily="2" charset="2"/>
              <a:buChar char="Ø"/>
            </a:pPr>
            <a:r>
              <a:rPr lang="en-US" sz="2000" dirty="0" smtClean="0"/>
              <a:t>The stator is the induced part of the machine.</a:t>
            </a:r>
          </a:p>
          <a:p>
            <a:pPr>
              <a:buFont typeface="Wingdings" pitchFamily="2" charset="2"/>
              <a:buChar char="Ø"/>
            </a:pPr>
            <a:r>
              <a:rPr lang="en-US" sz="2000" dirty="0" smtClean="0"/>
              <a:t>Followed by the hall sensors the most important part of the machine.</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pic>
        <p:nvPicPr>
          <p:cNvPr id="7" name="Picture 2"/>
          <p:cNvPicPr>
            <a:picLocks noChangeAspect="1" noChangeArrowheads="1"/>
          </p:cNvPicPr>
          <p:nvPr/>
        </p:nvPicPr>
        <p:blipFill>
          <a:blip r:embed="rId2"/>
          <a:srcRect/>
          <a:stretch>
            <a:fillRect/>
          </a:stretch>
        </p:blipFill>
        <p:spPr bwMode="auto">
          <a:xfrm>
            <a:off x="3048000" y="3657600"/>
            <a:ext cx="4648200" cy="32004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ox(in)">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ox(in)">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box(in)">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box(in)">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box(in)">
                                      <p:cBhvr>
                                        <p:cTn id="32" dur="500"/>
                                        <p:tgtEl>
                                          <p:spTgt spid="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ox(in)">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914400"/>
          </a:xfrm>
        </p:spPr>
        <p:txBody>
          <a:bodyPr>
            <a:normAutofit/>
          </a:bodyPr>
          <a:lstStyle/>
          <a:p>
            <a:r>
              <a:rPr lang="en-US" sz="4400" dirty="0" smtClean="0">
                <a:latin typeface="Algerian" pitchFamily="82" charset="0"/>
              </a:rPr>
              <a:t>     Working of the motor</a:t>
            </a:r>
            <a:endParaRPr lang="en-US" sz="4400" dirty="0"/>
          </a:p>
        </p:txBody>
      </p:sp>
      <p:sp>
        <p:nvSpPr>
          <p:cNvPr id="3" name="Content Placeholder 2"/>
          <p:cNvSpPr>
            <a:spLocks noGrp="1"/>
          </p:cNvSpPr>
          <p:nvPr>
            <p:ph sz="quarter" idx="1"/>
          </p:nvPr>
        </p:nvSpPr>
        <p:spPr>
          <a:xfrm>
            <a:off x="457200" y="838200"/>
            <a:ext cx="7467600" cy="5635752"/>
          </a:xfrm>
        </p:spPr>
        <p:txBody>
          <a:bodyPr/>
          <a:lstStyle/>
          <a:p>
            <a:pPr>
              <a:buFont typeface="Wingdings" pitchFamily="2" charset="2"/>
              <a:buChar char="Ø"/>
            </a:pPr>
            <a:r>
              <a:rPr lang="en-US" dirty="0" smtClean="0"/>
              <a:t>The rotor is the inductor of the machine.</a:t>
            </a:r>
          </a:p>
          <a:p>
            <a:pPr>
              <a:buFont typeface="Wingdings" pitchFamily="2" charset="2"/>
              <a:buChar char="Ø"/>
            </a:pPr>
            <a:r>
              <a:rPr lang="en-US" dirty="0" smtClean="0"/>
              <a:t>In brushless DC motors, the internal armature, the rotor, is a permanent magnet. This armature is supplied by a constant current (DC).</a:t>
            </a:r>
          </a:p>
          <a:p>
            <a:pPr>
              <a:buFont typeface="Wingdings" pitchFamily="2" charset="2"/>
              <a:buChar char="Ø"/>
            </a:pPr>
            <a:r>
              <a:rPr lang="en-US" dirty="0" smtClean="0"/>
              <a:t>The external armature (stator) is polyphased (3 phases in our case) and is covered by polyphased currents. The pulsation of these currents is </a:t>
            </a:r>
            <a:r>
              <a:rPr lang="el-GR" dirty="0" smtClean="0"/>
              <a:t>ώ</a:t>
            </a:r>
            <a:r>
              <a:rPr lang="en-US" b="1" dirty="0" smtClean="0"/>
              <a:t>.</a:t>
            </a:r>
          </a:p>
          <a:p>
            <a:endParaRPr lang="en-US" dirty="0"/>
          </a:p>
        </p:txBody>
      </p:sp>
      <p:pic>
        <p:nvPicPr>
          <p:cNvPr id="5" name="Picture 3" descr="G:\tolani\bldc-motor-construction-2.jpg"/>
          <p:cNvPicPr>
            <a:picLocks noChangeAspect="1" noChangeArrowheads="1"/>
          </p:cNvPicPr>
          <p:nvPr/>
        </p:nvPicPr>
        <p:blipFill>
          <a:blip r:embed="rId2"/>
          <a:srcRect/>
          <a:stretch>
            <a:fillRect/>
          </a:stretch>
        </p:blipFill>
        <p:spPr bwMode="auto">
          <a:xfrm>
            <a:off x="1981200" y="3657600"/>
            <a:ext cx="4648200" cy="29718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How it works</a:t>
            </a:r>
            <a:endParaRPr lang="en-US" dirty="0"/>
          </a:p>
        </p:txBody>
      </p:sp>
      <p:pic>
        <p:nvPicPr>
          <p:cNvPr id="4" name="Picture 30" descr="animation"/>
          <p:cNvPicPr>
            <a:picLocks noGrp="1" noChangeAspect="1" noChangeArrowheads="1" noCrop="1"/>
          </p:cNvPicPr>
          <p:nvPr>
            <p:ph sz="quarter" idx="1"/>
          </p:nvPr>
        </p:nvPicPr>
        <p:blipFill>
          <a:blip r:embed="rId2"/>
          <a:srcRect/>
          <a:stretch>
            <a:fillRect/>
          </a:stretch>
        </p:blipFill>
        <p:spPr>
          <a:xfrm>
            <a:off x="228600" y="1981200"/>
            <a:ext cx="5238750" cy="4343400"/>
          </a:xfrm>
          <a:noFill/>
          <a:ln/>
        </p:spPr>
      </p:pic>
      <p:sp>
        <p:nvSpPr>
          <p:cNvPr id="6" name="Rectangle 5"/>
          <p:cNvSpPr/>
          <p:nvPr/>
        </p:nvSpPr>
        <p:spPr>
          <a:xfrm>
            <a:off x="5562600" y="1981200"/>
            <a:ext cx="2971800" cy="3170099"/>
          </a:xfrm>
          <a:prstGeom prst="rect">
            <a:avLst/>
          </a:prstGeom>
        </p:spPr>
        <p:txBody>
          <a:bodyPr wrap="square">
            <a:spAutoFit/>
          </a:bodyPr>
          <a:lstStyle/>
          <a:p>
            <a:pPr>
              <a:buFont typeface="Wingdings" pitchFamily="2" charset="2"/>
              <a:buChar char="Ø"/>
            </a:pPr>
            <a:r>
              <a:rPr lang="en-US" sz="2000" dirty="0" smtClean="0"/>
              <a:t>Halls Sensors sense the position of the coils</a:t>
            </a:r>
          </a:p>
          <a:p>
            <a:pPr>
              <a:buFont typeface="Wingdings" pitchFamily="2" charset="2"/>
              <a:buChar char="Ø"/>
            </a:pPr>
            <a:endParaRPr lang="en-US" sz="2000" dirty="0" smtClean="0"/>
          </a:p>
          <a:p>
            <a:pPr>
              <a:buFont typeface="Wingdings" pitchFamily="2" charset="2"/>
              <a:buChar char="Ø"/>
            </a:pPr>
            <a:r>
              <a:rPr lang="en-US" sz="2000" dirty="0" smtClean="0"/>
              <a:t>The Decoder Circuit turns appropriate switches on and off</a:t>
            </a:r>
          </a:p>
          <a:p>
            <a:pPr>
              <a:buFont typeface="Wingdings" pitchFamily="2" charset="2"/>
              <a:buChar char="Ø"/>
            </a:pPr>
            <a:endParaRPr lang="en-US" sz="2000" dirty="0" smtClean="0"/>
          </a:p>
          <a:p>
            <a:pPr>
              <a:buFont typeface="Wingdings" pitchFamily="2" charset="2"/>
              <a:buChar char="Ø"/>
            </a:pPr>
            <a:r>
              <a:rPr lang="en-US" sz="2000" dirty="0" smtClean="0"/>
              <a:t>The voltage through the specific coils turns the motor</a:t>
            </a:r>
            <a:endParaRPr lang="en-US"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Algerian" pitchFamily="82" charset="0"/>
              </a:rPr>
              <a:t>Operation</a:t>
            </a:r>
            <a:r>
              <a:rPr lang="en-US" sz="4000" dirty="0" smtClean="0">
                <a:latin typeface="Algerian" pitchFamily="82" charset="0"/>
              </a:rPr>
              <a:t> and </a:t>
            </a:r>
            <a:r>
              <a:rPr lang="en-US" dirty="0" smtClean="0">
                <a:latin typeface="Algerian" pitchFamily="82" charset="0"/>
              </a:rPr>
              <a:t>WORKING PRINCIPLE</a:t>
            </a:r>
            <a:endParaRPr lang="en-US" dirty="0">
              <a:latin typeface="Algerian" pitchFamily="82" charset="0"/>
            </a:endParaRPr>
          </a:p>
        </p:txBody>
      </p:sp>
      <p:sp>
        <p:nvSpPr>
          <p:cNvPr id="3" name="Content Placeholder 2"/>
          <p:cNvSpPr>
            <a:spLocks noGrp="1"/>
          </p:cNvSpPr>
          <p:nvPr>
            <p:ph sz="quarter" idx="1"/>
          </p:nvPr>
        </p:nvSpPr>
        <p:spPr/>
        <p:txBody>
          <a:bodyPr>
            <a:normAutofit fontScale="70000" lnSpcReduction="20000"/>
          </a:bodyPr>
          <a:lstStyle/>
          <a:p>
            <a:pPr>
              <a:buFont typeface="Wingdings" pitchFamily="2" charset="2"/>
              <a:buChar char="Ø"/>
            </a:pPr>
            <a:r>
              <a:rPr lang="en-US" dirty="0" smtClean="0"/>
              <a:t>BLDC motors are a type of synchronous motor. This means the magnetic field generated by the stator and the magnetic field is generated by the rotor which rotates at the same frequency.</a:t>
            </a:r>
          </a:p>
          <a:p>
            <a:pPr>
              <a:buFont typeface="Wingdings" pitchFamily="2" charset="2"/>
              <a:buChar char="Ø"/>
            </a:pPr>
            <a:endParaRPr lang="en-US" dirty="0" smtClean="0"/>
          </a:p>
          <a:p>
            <a:pPr>
              <a:buFont typeface="Wingdings" pitchFamily="2" charset="2"/>
              <a:buChar char="Ø"/>
            </a:pPr>
            <a:r>
              <a:rPr lang="en-US" dirty="0" smtClean="0"/>
              <a:t>The </a:t>
            </a:r>
            <a:r>
              <a:rPr lang="en-US" b="1" dirty="0" smtClean="0"/>
              <a:t>stator</a:t>
            </a:r>
            <a:r>
              <a:rPr lang="en-US" dirty="0" smtClean="0"/>
              <a:t> of a BLDC motor consists of stacked steel</a:t>
            </a:r>
            <a:r>
              <a:rPr lang="en-US" b="1" dirty="0" smtClean="0"/>
              <a:t> </a:t>
            </a:r>
            <a:r>
              <a:rPr lang="en-US" dirty="0" smtClean="0"/>
              <a:t>laminations with windings placed in the slots that are</a:t>
            </a:r>
            <a:r>
              <a:rPr lang="en-US" b="1" dirty="0" smtClean="0"/>
              <a:t> </a:t>
            </a:r>
            <a:r>
              <a:rPr lang="en-US" dirty="0" smtClean="0"/>
              <a:t>axially cut along the inner periphery. </a:t>
            </a:r>
          </a:p>
          <a:p>
            <a:pPr>
              <a:buFont typeface="Wingdings" pitchFamily="2" charset="2"/>
              <a:buChar char="Ø"/>
            </a:pPr>
            <a:endParaRPr lang="en-US" dirty="0" smtClean="0"/>
          </a:p>
          <a:p>
            <a:pPr>
              <a:buFont typeface="Wingdings" pitchFamily="2" charset="2"/>
              <a:buChar char="Ø"/>
            </a:pPr>
            <a:r>
              <a:rPr lang="en-US" dirty="0" smtClean="0"/>
              <a:t>Most BLDC motors have three stator windings connected in star fashion. Each of these windings are constructed with numerous coils interconnected to form a winding.</a:t>
            </a:r>
          </a:p>
          <a:p>
            <a:pPr>
              <a:buFont typeface="Wingdings" pitchFamily="2" charset="2"/>
              <a:buChar char="Ø"/>
            </a:pPr>
            <a:endParaRPr lang="en-US" dirty="0" smtClean="0"/>
          </a:p>
          <a:p>
            <a:pPr>
              <a:buFont typeface="Wingdings" pitchFamily="2" charset="2"/>
              <a:buChar char="Ø"/>
            </a:pPr>
            <a:r>
              <a:rPr lang="en-US" dirty="0" smtClean="0"/>
              <a:t>One or more coils are placed in the slots and they are interconnected to make a winding.</a:t>
            </a:r>
          </a:p>
          <a:p>
            <a:pPr>
              <a:buNone/>
            </a:pPr>
            <a:endParaRPr lang="en-US" dirty="0" smtClean="0"/>
          </a:p>
          <a:p>
            <a:pPr>
              <a:buFont typeface="Wingdings" pitchFamily="2" charset="2"/>
              <a:buChar char="Ø"/>
            </a:pPr>
            <a:r>
              <a:rPr lang="en-US" dirty="0" smtClean="0"/>
              <a:t>The </a:t>
            </a:r>
            <a:r>
              <a:rPr lang="en-US" b="1" dirty="0" smtClean="0"/>
              <a:t>rotor</a:t>
            </a:r>
            <a:r>
              <a:rPr lang="en-US" dirty="0" smtClean="0"/>
              <a:t> is made of permanent magnet and can vary from two to eight pole pairs with alternate North (N) and South (S) poles. </a:t>
            </a:r>
          </a:p>
          <a:p>
            <a:pPr>
              <a:buFont typeface="Wingdings" pitchFamily="2" charset="2"/>
              <a:buChar char="Ø"/>
            </a:pP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610600" cy="868362"/>
          </a:xfrm>
        </p:spPr>
        <p:txBody>
          <a:bodyPr>
            <a:normAutofit/>
          </a:bodyPr>
          <a:lstStyle/>
          <a:p>
            <a:r>
              <a:rPr lang="en-US" sz="3600" dirty="0" smtClean="0">
                <a:latin typeface="Algerian" pitchFamily="82" charset="0"/>
              </a:rPr>
              <a:t>Operation</a:t>
            </a:r>
            <a:r>
              <a:rPr lang="en-US" sz="4000" dirty="0" smtClean="0">
                <a:latin typeface="Algerian" pitchFamily="82" charset="0"/>
              </a:rPr>
              <a:t> and </a:t>
            </a:r>
            <a:r>
              <a:rPr lang="en-US" dirty="0" smtClean="0">
                <a:latin typeface="Algerian" pitchFamily="82" charset="0"/>
              </a:rPr>
              <a:t>WORKING PRINCIPLE cont….</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 Based on the required magnetic field density in the rotor, the proper magnetic material is chosen to make the rotor. Unlike a brushed DC motor, the commutation of a BLDC motor is controlled electronically</a:t>
            </a:r>
          </a:p>
          <a:p>
            <a:pPr>
              <a:buNone/>
            </a:pPr>
            <a:endParaRPr lang="en-US" dirty="0" smtClean="0"/>
          </a:p>
          <a:p>
            <a:r>
              <a:rPr lang="en-US" dirty="0" smtClean="0"/>
              <a:t>To rotate the BLDC motor, the stator windings should be energized in a sequence.</a:t>
            </a:r>
          </a:p>
          <a:p>
            <a:pPr>
              <a:buNone/>
            </a:pPr>
            <a:endParaRPr lang="en-US" dirty="0" smtClean="0"/>
          </a:p>
          <a:p>
            <a:r>
              <a:rPr lang="en-US" dirty="0" smtClean="0"/>
              <a:t>Rotor position is sensed using Hall effect sensors embedded into the stator. Most BLDC motors have three </a:t>
            </a:r>
            <a:r>
              <a:rPr lang="en-US" b="1" dirty="0" smtClean="0"/>
              <a:t>Hall sensors</a:t>
            </a:r>
            <a:r>
              <a:rPr lang="en-US" dirty="0" smtClean="0"/>
              <a:t> embedded into the stator on the non-driving end of the motor.</a:t>
            </a:r>
          </a:p>
          <a:p>
            <a:pPr>
              <a:buNone/>
            </a:pPr>
            <a:endParaRPr lang="en-US" dirty="0" smtClean="0"/>
          </a:p>
          <a:p>
            <a:r>
              <a:rPr lang="en-US" dirty="0" smtClean="0"/>
              <a:t>Whenever the rotor magnetic poles pass near the Hall sensors, they give a high or low signal, indicating the N or S pole is passing near the sensors. Based on the combination of these three Hall sensor signals, the exact sequence of commutation can be determined.</a:t>
            </a:r>
          </a:p>
          <a:p>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 OF SHIPPING                   INDUSTRY IN WORLD TRADE</a:t>
            </a:r>
            <a:endParaRPr lang="en-US" dirty="0"/>
          </a:p>
        </p:txBody>
      </p:sp>
      <p:sp>
        <p:nvSpPr>
          <p:cNvPr id="3" name="Content Placeholder 2"/>
          <p:cNvSpPr>
            <a:spLocks noGrp="1"/>
          </p:cNvSpPr>
          <p:nvPr>
            <p:ph sz="quarter" idx="1"/>
          </p:nvPr>
        </p:nvSpPr>
        <p:spPr>
          <a:xfrm>
            <a:off x="457200" y="1447800"/>
            <a:ext cx="7467600" cy="5026152"/>
          </a:xfrm>
        </p:spPr>
        <p:txBody>
          <a:bodyPr>
            <a:normAutofit lnSpcReduction="10000"/>
          </a:bodyPr>
          <a:lstStyle/>
          <a:p>
            <a:r>
              <a:rPr lang="en-US" dirty="0" smtClean="0"/>
              <a:t>Around 90% of world trade is carried by the international shipping industry. </a:t>
            </a:r>
            <a:br>
              <a:rPr lang="en-US" dirty="0" smtClean="0"/>
            </a:br>
            <a:r>
              <a:rPr lang="en-US" dirty="0" smtClean="0"/>
              <a:t>Seaborne trade continues to expand, bringing benefits for consumers across the world through competitive freight costs..</a:t>
            </a:r>
          </a:p>
          <a:p>
            <a:r>
              <a:rPr lang="en-US" dirty="0" smtClean="0"/>
              <a:t>There are over 50,000 merchant ships trading internationally, transporting every kind of cargo. The world fleet is registered in over 150 nations, and manned by over a million seafarers of virtually every nationality.</a:t>
            </a:r>
          </a:p>
          <a:p>
            <a:r>
              <a:rPr lang="en-US" dirty="0" smtClean="0"/>
              <a:t>Over the last four decades total seaborne trade estimates have quadrupled, from just over 8 thousand billion </a:t>
            </a:r>
            <a:r>
              <a:rPr lang="en-US" dirty="0" err="1" smtClean="0"/>
              <a:t>tonne</a:t>
            </a:r>
            <a:r>
              <a:rPr lang="en-US" dirty="0" smtClean="0"/>
              <a:t>-miles in 1968 to over 32 thousand billion </a:t>
            </a:r>
            <a:r>
              <a:rPr lang="en-US" dirty="0" err="1" smtClean="0"/>
              <a:t>tonne</a:t>
            </a:r>
            <a:r>
              <a:rPr lang="en-US" dirty="0" smtClean="0"/>
              <a:t>-miles in 2008.</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ITS POWER AND TORQUE</a:t>
            </a:r>
            <a:endParaRPr lang="en-US" dirty="0"/>
          </a:p>
        </p:txBody>
      </p:sp>
      <p:pic>
        <p:nvPicPr>
          <p:cNvPr id="4" name="Picture 6"/>
          <p:cNvPicPr>
            <a:picLocks noGrp="1" noChangeAspect="1" noChangeArrowheads="1"/>
          </p:cNvPicPr>
          <p:nvPr>
            <p:ph sz="quarter" idx="1"/>
          </p:nvPr>
        </p:nvPicPr>
        <p:blipFill>
          <a:blip r:embed="rId2"/>
          <a:srcRect/>
          <a:stretch>
            <a:fillRect/>
          </a:stretch>
        </p:blipFill>
        <p:spPr>
          <a:xfrm>
            <a:off x="228600" y="2667000"/>
            <a:ext cx="2895600" cy="3352800"/>
          </a:xfrm>
          <a:noFill/>
          <a:ln/>
        </p:spPr>
      </p:pic>
      <p:sp>
        <p:nvSpPr>
          <p:cNvPr id="6" name="Rectangle 5"/>
          <p:cNvSpPr/>
          <p:nvPr/>
        </p:nvSpPr>
        <p:spPr>
          <a:xfrm>
            <a:off x="3581400" y="2133600"/>
            <a:ext cx="4267200" cy="4081117"/>
          </a:xfrm>
          <a:prstGeom prst="rect">
            <a:avLst/>
          </a:prstGeom>
        </p:spPr>
        <p:txBody>
          <a:bodyPr wrap="square">
            <a:spAutoFit/>
          </a:bodyPr>
          <a:lstStyle/>
          <a:p>
            <a:pPr>
              <a:lnSpc>
                <a:spcPct val="80000"/>
              </a:lnSpc>
            </a:pPr>
            <a:r>
              <a:rPr lang="en-US" dirty="0" smtClean="0"/>
              <a:t>When electric current passes through a coil in a magnetic field, the magnetic force produces a torque which turns the motor.</a:t>
            </a:r>
          </a:p>
          <a:p>
            <a:pPr>
              <a:lnSpc>
                <a:spcPct val="80000"/>
              </a:lnSpc>
            </a:pPr>
            <a:endParaRPr lang="en-US" dirty="0" smtClean="0"/>
          </a:p>
          <a:p>
            <a:pPr>
              <a:lnSpc>
                <a:spcPct val="80000"/>
              </a:lnSpc>
            </a:pPr>
            <a:r>
              <a:rPr lang="en-US" dirty="0" smtClean="0"/>
              <a:t>Force in Motor:</a:t>
            </a:r>
          </a:p>
          <a:p>
            <a:pPr>
              <a:lnSpc>
                <a:spcPct val="80000"/>
              </a:lnSpc>
              <a:buFontTx/>
              <a:buNone/>
            </a:pPr>
            <a:r>
              <a:rPr lang="en-US" dirty="0" smtClean="0"/>
              <a:t>	</a:t>
            </a:r>
            <a:r>
              <a:rPr lang="en-US" b="1" dirty="0" smtClean="0"/>
              <a:t>F=ILB</a:t>
            </a:r>
          </a:p>
          <a:p>
            <a:pPr>
              <a:lnSpc>
                <a:spcPct val="80000"/>
              </a:lnSpc>
              <a:buFontTx/>
              <a:buNone/>
            </a:pPr>
            <a:r>
              <a:rPr lang="en-US" i="1" dirty="0" smtClean="0"/>
              <a:t>	F = Force </a:t>
            </a:r>
          </a:p>
          <a:p>
            <a:pPr>
              <a:lnSpc>
                <a:spcPct val="80000"/>
              </a:lnSpc>
              <a:buFontTx/>
              <a:buNone/>
            </a:pPr>
            <a:r>
              <a:rPr lang="en-US" i="1" dirty="0" smtClean="0"/>
              <a:t>	B = Magnetic Field</a:t>
            </a:r>
          </a:p>
          <a:p>
            <a:pPr>
              <a:lnSpc>
                <a:spcPct val="80000"/>
              </a:lnSpc>
              <a:buFontTx/>
              <a:buNone/>
            </a:pPr>
            <a:r>
              <a:rPr lang="en-US" i="1" dirty="0" smtClean="0"/>
              <a:t>	L = Length of Conductor</a:t>
            </a:r>
          </a:p>
          <a:p>
            <a:pPr>
              <a:lnSpc>
                <a:spcPct val="80000"/>
              </a:lnSpc>
              <a:buFontTx/>
              <a:buNone/>
            </a:pPr>
            <a:r>
              <a:rPr lang="en-US" i="1" dirty="0" smtClean="0"/>
              <a:t>	I = Current in Conductor</a:t>
            </a:r>
          </a:p>
          <a:p>
            <a:pPr>
              <a:lnSpc>
                <a:spcPct val="80000"/>
              </a:lnSpc>
            </a:pPr>
            <a:endParaRPr lang="en-US" i="1" dirty="0" smtClean="0"/>
          </a:p>
          <a:p>
            <a:pPr>
              <a:lnSpc>
                <a:spcPct val="80000"/>
              </a:lnSpc>
            </a:pPr>
            <a:r>
              <a:rPr lang="en-US" dirty="0" smtClean="0"/>
              <a:t>Torque in Motor:</a:t>
            </a:r>
          </a:p>
          <a:p>
            <a:pPr>
              <a:lnSpc>
                <a:spcPct val="80000"/>
              </a:lnSpc>
              <a:buFontTx/>
              <a:buNone/>
            </a:pPr>
            <a:r>
              <a:rPr lang="en-US" b="1" dirty="0" smtClean="0"/>
              <a:t>		T = IBA sin </a:t>
            </a:r>
            <a:r>
              <a:rPr lang="el-GR" b="1" dirty="0" smtClean="0"/>
              <a:t>θ</a:t>
            </a:r>
            <a:endParaRPr lang="en-US" b="1" dirty="0" smtClean="0"/>
          </a:p>
          <a:p>
            <a:pPr>
              <a:lnSpc>
                <a:spcPct val="80000"/>
              </a:lnSpc>
              <a:buFontTx/>
              <a:buNone/>
            </a:pPr>
            <a:r>
              <a:rPr lang="en-US" i="1" dirty="0" smtClean="0"/>
              <a:t>		A = LW</a:t>
            </a:r>
          </a:p>
          <a:p>
            <a:pPr>
              <a:lnSpc>
                <a:spcPct val="80000"/>
              </a:lnSpc>
              <a:buFontTx/>
              <a:buNone/>
            </a:pPr>
            <a:r>
              <a:rPr lang="en-US" i="1" dirty="0" smtClean="0"/>
              <a:t>		L = Length of Winding</a:t>
            </a:r>
          </a:p>
          <a:p>
            <a:pPr>
              <a:lnSpc>
                <a:spcPct val="80000"/>
              </a:lnSpc>
              <a:buFontTx/>
              <a:buNone/>
            </a:pPr>
            <a:r>
              <a:rPr lang="en-US" i="1" dirty="0" smtClean="0"/>
              <a:t>		W = Width of </a:t>
            </a:r>
            <a:r>
              <a:rPr lang="en-US" i="1" dirty="0" err="1" smtClean="0"/>
              <a:t>Windin</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126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latin typeface="Algerian" pitchFamily="82" charset="0"/>
              </a:rPr>
              <a:t>           application</a:t>
            </a:r>
            <a:endParaRPr lang="en-US" sz="5400" dirty="0">
              <a:latin typeface="Algerian" pitchFamily="82" charset="0"/>
            </a:endParaRPr>
          </a:p>
        </p:txBody>
      </p:sp>
      <p:pic>
        <p:nvPicPr>
          <p:cNvPr id="6146" name="Picture 2"/>
          <p:cNvPicPr>
            <a:picLocks noGrp="1" noChangeAspect="1" noChangeArrowheads="1"/>
          </p:cNvPicPr>
          <p:nvPr>
            <p:ph sz="quarter" idx="1"/>
          </p:nvPr>
        </p:nvPicPr>
        <p:blipFill>
          <a:blip r:embed="rId2"/>
          <a:srcRect/>
          <a:stretch>
            <a:fillRect/>
          </a:stretch>
        </p:blipFill>
        <p:spPr bwMode="auto">
          <a:xfrm>
            <a:off x="576546" y="1600200"/>
            <a:ext cx="7228908" cy="48736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latin typeface="Algerian" pitchFamily="82" charset="0"/>
              </a:rPr>
              <a:t>AREA OF </a:t>
            </a:r>
            <a:r>
              <a:rPr lang="en-US" dirty="0" smtClean="0">
                <a:latin typeface="Algerian" pitchFamily="82" charset="0"/>
              </a:rPr>
              <a:t>APPLICATIONS……IN VARIOUS SECTORS</a:t>
            </a:r>
            <a:endParaRPr lang="en-US" dirty="0">
              <a:latin typeface="Algerian" pitchFamily="82" charset="0"/>
            </a:endParaRPr>
          </a:p>
        </p:txBody>
      </p:sp>
      <p:sp>
        <p:nvSpPr>
          <p:cNvPr id="2" name="Content Placeholder 1"/>
          <p:cNvSpPr>
            <a:spLocks noGrp="1"/>
          </p:cNvSpPr>
          <p:nvPr>
            <p:ph sz="quarter" idx="1"/>
          </p:nvPr>
        </p:nvSpPr>
        <p:spPr/>
        <p:txBody>
          <a:bodyPr>
            <a:normAutofit lnSpcReduction="10000"/>
          </a:bodyPr>
          <a:lstStyle/>
          <a:p>
            <a:r>
              <a:rPr lang="en-US" dirty="0" smtClean="0"/>
              <a:t>BLDC motors can be used in various fields such as:-</a:t>
            </a:r>
          </a:p>
          <a:p>
            <a:r>
              <a:rPr lang="en-US" dirty="0" smtClean="0"/>
              <a:t>Automotive…to be precise……TRANSPORTATION</a:t>
            </a:r>
          </a:p>
          <a:p>
            <a:r>
              <a:rPr lang="en-US" dirty="0" smtClean="0"/>
              <a:t>Aerospace</a:t>
            </a:r>
          </a:p>
          <a:p>
            <a:r>
              <a:rPr lang="en-US" dirty="0" smtClean="0"/>
              <a:t>Medical</a:t>
            </a:r>
          </a:p>
          <a:p>
            <a:r>
              <a:rPr lang="en-US" dirty="0" smtClean="0"/>
              <a:t>Industrial Automation Equipment and Instrumentation</a:t>
            </a:r>
          </a:p>
          <a:p>
            <a:endParaRPr lang="en-US" dirty="0" smtClean="0"/>
          </a:p>
          <a:p>
            <a:pPr>
              <a:buNone/>
            </a:pPr>
            <a:r>
              <a:rPr lang="en-US" dirty="0" smtClean="0"/>
              <a:t>LETS ONLY CONCENTRATE ON SHIPPING…..AS MENTIONED IT IS TRANSPORTATION….</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box(i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box(i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box(i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box(i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box(i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box(in)">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APPLICATION</a:t>
            </a:r>
            <a:endParaRPr lang="en-US" dirty="0"/>
          </a:p>
        </p:txBody>
      </p:sp>
      <p:sp>
        <p:nvSpPr>
          <p:cNvPr id="3" name="Content Placeholder 2"/>
          <p:cNvSpPr>
            <a:spLocks noGrp="1"/>
          </p:cNvSpPr>
          <p:nvPr>
            <p:ph sz="quarter" idx="1"/>
          </p:nvPr>
        </p:nvSpPr>
        <p:spPr/>
        <p:txBody>
          <a:bodyPr/>
          <a:lstStyle/>
          <a:p>
            <a:pPr>
              <a:buNone/>
            </a:pPr>
            <a:r>
              <a:rPr lang="en-US" dirty="0" smtClean="0"/>
              <a:t>BLDC is used in the following:-</a:t>
            </a:r>
          </a:p>
          <a:p>
            <a:pPr>
              <a:buFont typeface="Wingdings" pitchFamily="2" charset="2"/>
              <a:buChar char="Ø"/>
            </a:pPr>
            <a:r>
              <a:rPr lang="en-US" dirty="0" smtClean="0"/>
              <a:t>Fuel Pumps</a:t>
            </a:r>
          </a:p>
          <a:p>
            <a:pPr>
              <a:buFont typeface="Wingdings" pitchFamily="2" charset="2"/>
              <a:buChar char="Ø"/>
            </a:pPr>
            <a:r>
              <a:rPr lang="en-US" dirty="0" smtClean="0"/>
              <a:t>EPS(Electronic Power Steering)</a:t>
            </a:r>
          </a:p>
          <a:p>
            <a:pPr>
              <a:buFont typeface="Wingdings" pitchFamily="2" charset="2"/>
              <a:buChar char="Ø"/>
            </a:pPr>
            <a:r>
              <a:rPr lang="en-US" dirty="0" smtClean="0"/>
              <a:t>Fan controllers for air conditioning systems</a:t>
            </a:r>
          </a:p>
          <a:p>
            <a:pPr>
              <a:buFont typeface="Wingdings" pitchFamily="2" charset="2"/>
              <a:buChar char="Ø"/>
            </a:pPr>
            <a:r>
              <a:rPr lang="en-US" dirty="0" smtClean="0"/>
              <a:t>Tachometer controls</a:t>
            </a:r>
          </a:p>
          <a:p>
            <a:pPr>
              <a:buFont typeface="Wingdings" pitchFamily="2" charset="2"/>
              <a:buChar char="Ø"/>
            </a:pPr>
            <a:r>
              <a:rPr lang="en-US" dirty="0" smtClean="0"/>
              <a:t>Vehicle interiors</a:t>
            </a:r>
          </a:p>
          <a:p>
            <a:pPr>
              <a:buFont typeface="Wingdings" pitchFamily="2" charset="2"/>
              <a:buChar char="Ø"/>
            </a:pPr>
            <a:r>
              <a:rPr lang="en-US" dirty="0" smtClean="0"/>
              <a:t>Air conditioning flap controllers</a:t>
            </a:r>
          </a:p>
          <a:p>
            <a:pPr>
              <a:buFont typeface="Wingdings" pitchFamily="2" charset="2"/>
              <a:buChar char="Ø"/>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linds(horizontal)">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IN SHIPPING….</a:t>
            </a:r>
            <a:endParaRPr lang="en-US" dirty="0"/>
          </a:p>
        </p:txBody>
      </p:sp>
      <p:sp>
        <p:nvSpPr>
          <p:cNvPr id="3" name="Content Placeholder 2"/>
          <p:cNvSpPr>
            <a:spLocks noGrp="1"/>
          </p:cNvSpPr>
          <p:nvPr>
            <p:ph sz="quarter" idx="1"/>
          </p:nvPr>
        </p:nvSpPr>
        <p:spPr/>
        <p:txBody>
          <a:bodyPr/>
          <a:lstStyle/>
          <a:p>
            <a:pPr>
              <a:buFont typeface="Wingdings" pitchFamily="2" charset="2"/>
              <a:buChar char="Ø"/>
            </a:pPr>
            <a:r>
              <a:rPr lang="en-US" dirty="0" smtClean="0"/>
              <a:t>Starter motors, </a:t>
            </a:r>
          </a:p>
          <a:p>
            <a:pPr>
              <a:buFont typeface="Wingdings" pitchFamily="2" charset="2"/>
              <a:buChar char="Ø"/>
            </a:pPr>
            <a:r>
              <a:rPr lang="en-US" dirty="0" smtClean="0"/>
              <a:t>Bilge pumps, </a:t>
            </a:r>
          </a:p>
          <a:p>
            <a:pPr>
              <a:buFont typeface="Wingdings" pitchFamily="2" charset="2"/>
              <a:buChar char="Ø"/>
            </a:pPr>
            <a:r>
              <a:rPr lang="en-US" dirty="0" smtClean="0"/>
              <a:t>Winches, </a:t>
            </a:r>
          </a:p>
          <a:p>
            <a:pPr>
              <a:buFont typeface="Wingdings" pitchFamily="2" charset="2"/>
              <a:buChar char="Ø"/>
            </a:pPr>
            <a:r>
              <a:rPr lang="en-US" dirty="0" smtClean="0"/>
              <a:t>Hoists, </a:t>
            </a:r>
          </a:p>
          <a:p>
            <a:pPr>
              <a:buFont typeface="Wingdings" pitchFamily="2" charset="2"/>
              <a:buChar char="Ø"/>
            </a:pPr>
            <a:r>
              <a:rPr lang="en-US" dirty="0" smtClean="0"/>
              <a:t>Bow Thrusters, </a:t>
            </a:r>
          </a:p>
          <a:p>
            <a:pPr>
              <a:buFont typeface="Wingdings" pitchFamily="2" charset="2"/>
              <a:buChar char="Ø"/>
            </a:pPr>
            <a:r>
              <a:rPr lang="en-US" dirty="0" smtClean="0"/>
              <a:t>Trolling Motors,</a:t>
            </a:r>
          </a:p>
          <a:p>
            <a:pPr>
              <a:buFont typeface="Wingdings" pitchFamily="2" charset="2"/>
              <a:buChar char="Ø"/>
            </a:pPr>
            <a:r>
              <a:rPr lang="en-US" dirty="0" smtClean="0"/>
              <a:t>Auxiliary Power units,</a:t>
            </a:r>
          </a:p>
          <a:p>
            <a:pPr>
              <a:buFont typeface="Wingdings" pitchFamily="2" charset="2"/>
              <a:buChar char="Ø"/>
            </a:pPr>
            <a:r>
              <a:rPr lang="en-US" dirty="0" smtClean="0"/>
              <a:t>Gas Compressors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ox(i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ox(in)">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sz="3200" b="1" dirty="0" smtClean="0"/>
              <a:t> Our CONCEPT ship</a:t>
            </a:r>
            <a:endParaRPr lang="en-US" sz="3200" b="1" dirty="0"/>
          </a:p>
        </p:txBody>
      </p:sp>
      <p:sp>
        <p:nvSpPr>
          <p:cNvPr id="5" name="Content Placeholder 4"/>
          <p:cNvSpPr>
            <a:spLocks noGrp="1"/>
          </p:cNvSpPr>
          <p:nvPr>
            <p:ph sz="quarter" idx="1"/>
          </p:nvPr>
        </p:nvSpPr>
        <p:spPr/>
        <p:txBody>
          <a:bodyPr/>
          <a:lstStyle/>
          <a:p>
            <a:endParaRPr lang="en-US" dirty="0"/>
          </a:p>
        </p:txBody>
      </p:sp>
      <p:pic>
        <p:nvPicPr>
          <p:cNvPr id="1028" name="Picture 4"/>
          <p:cNvPicPr>
            <a:picLocks noChangeAspect="1" noChangeArrowheads="1"/>
          </p:cNvPicPr>
          <p:nvPr/>
        </p:nvPicPr>
        <p:blipFill>
          <a:blip r:embed="rId2"/>
          <a:srcRect/>
          <a:stretch>
            <a:fillRect/>
          </a:stretch>
        </p:blipFill>
        <p:spPr bwMode="auto">
          <a:xfrm>
            <a:off x="152400" y="1600200"/>
            <a:ext cx="8610600" cy="49530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1" nodeType="clickEffect">
                                  <p:stCondLst>
                                    <p:cond delay="0"/>
                                  </p:stCondLst>
                                  <p:childTnLst>
                                    <p:animRot by="21600000">
                                      <p:cBhvr>
                                        <p:cTn id="11" dur="2000" fill="hold"/>
                                        <p:tgtEl>
                                          <p:spTgt spid="2"/>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nodeType="click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box(in)">
                                      <p:cBhvr>
                                        <p:cTn id="16"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 V. BRULE DECK</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THE name comes from </a:t>
            </a:r>
            <a:r>
              <a:rPr lang="en-US" b="1" dirty="0" smtClean="0"/>
              <a:t>bru</a:t>
            </a:r>
            <a:r>
              <a:rPr lang="en-US" dirty="0" smtClean="0"/>
              <a:t>sh</a:t>
            </a:r>
            <a:r>
              <a:rPr lang="en-US" b="1" dirty="0" smtClean="0"/>
              <a:t>le</a:t>
            </a:r>
            <a:r>
              <a:rPr lang="en-US" dirty="0" smtClean="0"/>
              <a:t>ss </a:t>
            </a:r>
            <a:r>
              <a:rPr lang="en-US" b="1" dirty="0" smtClean="0"/>
              <a:t>DC</a:t>
            </a:r>
            <a:r>
              <a:rPr lang="en-US" dirty="0" smtClean="0"/>
              <a:t> motors.</a:t>
            </a:r>
          </a:p>
          <a:p>
            <a:r>
              <a:rPr lang="en-US" dirty="0" smtClean="0"/>
              <a:t>THIS vessel of ours would be using its HVAC systems for AC plants</a:t>
            </a:r>
          </a:p>
          <a:p>
            <a:r>
              <a:rPr lang="en-US" dirty="0" smtClean="0"/>
              <a:t>THIS is used as aux. power units and propulsion units as trolling motors and the concept is same as in azipod</a:t>
            </a:r>
          </a:p>
          <a:p>
            <a:r>
              <a:rPr lang="en-US" dirty="0" smtClean="0"/>
              <a:t>THIS is used as winches in cranes and davits</a:t>
            </a:r>
          </a:p>
          <a:p>
            <a:r>
              <a:rPr lang="en-US" dirty="0" smtClean="0"/>
              <a:t>THIS is also being used as the most important part of the ship that is bow thruster.</a:t>
            </a:r>
          </a:p>
          <a:p>
            <a:pPr>
              <a:buNone/>
            </a:pPr>
            <a:r>
              <a:rPr lang="en-US" dirty="0" smtClean="0"/>
              <a:t> </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HVAC  and BOW THRUSTERS</a:t>
            </a:r>
            <a:endParaRPr lang="en-US" dirty="0"/>
          </a:p>
        </p:txBody>
      </p:sp>
      <p:pic>
        <p:nvPicPr>
          <p:cNvPr id="6" name="Picture 2" descr="C:\Documents and Settings\students\My Documents\hvac sys.bmp"/>
          <p:cNvPicPr>
            <a:picLocks noGrp="1" noChangeAspect="1" noChangeArrowheads="1"/>
          </p:cNvPicPr>
          <p:nvPr>
            <p:ph sz="quarter" idx="1"/>
          </p:nvPr>
        </p:nvPicPr>
        <p:blipFill>
          <a:blip r:embed="rId2"/>
          <a:srcRect/>
          <a:stretch>
            <a:fillRect/>
          </a:stretch>
        </p:blipFill>
        <p:spPr bwMode="auto">
          <a:xfrm>
            <a:off x="609600" y="1600200"/>
            <a:ext cx="3714750" cy="2571750"/>
          </a:xfrm>
          <a:prstGeom prst="rect">
            <a:avLst/>
          </a:prstGeom>
          <a:noFill/>
        </p:spPr>
      </p:pic>
      <p:pic>
        <p:nvPicPr>
          <p:cNvPr id="7" name="Picture 6"/>
          <p:cNvPicPr/>
          <p:nvPr/>
        </p:nvPicPr>
        <p:blipFill>
          <a:blip r:embed="rId3" cstate="print"/>
          <a:srcRect/>
          <a:stretch>
            <a:fillRect/>
          </a:stretch>
        </p:blipFill>
        <p:spPr bwMode="auto">
          <a:xfrm>
            <a:off x="4419600" y="1524000"/>
            <a:ext cx="4343400" cy="4572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GAS COMPRESSORS</a:t>
            </a:r>
            <a:endParaRPr lang="en-US" dirty="0"/>
          </a:p>
        </p:txBody>
      </p:sp>
      <p:sp>
        <p:nvSpPr>
          <p:cNvPr id="3" name="Content Placeholder 2"/>
          <p:cNvSpPr>
            <a:spLocks noGrp="1"/>
          </p:cNvSpPr>
          <p:nvPr>
            <p:ph sz="quarter" idx="1"/>
          </p:nvPr>
        </p:nvSpPr>
        <p:spPr/>
        <p:txBody>
          <a:bodyPr/>
          <a:lstStyle/>
          <a:p>
            <a:r>
              <a:rPr lang="en-US" dirty="0" smtClean="0"/>
              <a:t>Presently used onboard are star delta type AC induction type motors.</a:t>
            </a:r>
          </a:p>
          <a:p>
            <a:r>
              <a:rPr lang="en-US" dirty="0" smtClean="0"/>
              <a:t>These take a large startup current…And now with use of BLDC this requirement for large initial current is eliminated.</a:t>
            </a:r>
          </a:p>
          <a:p>
            <a:r>
              <a:rPr lang="en-US" dirty="0" smtClean="0"/>
              <a:t>Cause these motors do not require large starting current. As much you require the data is fed to the system and it functions.  </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 PRECONCEPTIONS……..	</a:t>
            </a:r>
            <a:endParaRPr lang="en-US" dirty="0"/>
          </a:p>
        </p:txBody>
      </p:sp>
      <p:sp>
        <p:nvSpPr>
          <p:cNvPr id="3" name="Content Placeholder 2"/>
          <p:cNvSpPr>
            <a:spLocks noGrp="1"/>
          </p:cNvSpPr>
          <p:nvPr>
            <p:ph sz="quarter" idx="1"/>
          </p:nvPr>
        </p:nvSpPr>
        <p:spPr/>
        <p:txBody>
          <a:bodyPr/>
          <a:lstStyle/>
          <a:p>
            <a:r>
              <a:rPr lang="en-US" dirty="0" smtClean="0"/>
              <a:t>There always has been a concept that..Larger the DC larger the device…..QUESTIONS???</a:t>
            </a:r>
          </a:p>
          <a:p>
            <a:r>
              <a:rPr lang="en-US" dirty="0" smtClean="0"/>
              <a:t>How we use these BLDC as BOW THRUSTERS, as GAS COMPRESSORS, or as ANY OTHER HUGE CURRENT DRAWING LOADS….AND THE SIZE OF PERMANENT MAGNET WE MIGHT REQUIRE?</a:t>
            </a:r>
          </a:p>
          <a:p>
            <a:r>
              <a:rPr lang="en-US" dirty="0" smtClean="0"/>
              <a:t>NO….everybody is wrong as we will use ELECTROMAGNETIC BLDC….</a:t>
            </a:r>
          </a:p>
          <a:p>
            <a:r>
              <a:rPr lang="en-US" dirty="0" smtClean="0"/>
              <a:t>THEN THE OTHER QUESTION……………………………………………………………MAINTAINANCE?</a:t>
            </a:r>
          </a:p>
          <a:p>
            <a:pPr>
              <a:buNone/>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1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checkerboard(across)">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checkerboard(across)">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checkerboard(across)">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295400" y="533400"/>
            <a:ext cx="6477000" cy="5791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TO YOUR QUESTION…..Maintenance?</a:t>
            </a:r>
            <a:endParaRPr lang="en-US" dirty="0"/>
          </a:p>
        </p:txBody>
      </p:sp>
      <p:sp>
        <p:nvSpPr>
          <p:cNvPr id="3" name="Content Placeholder 2"/>
          <p:cNvSpPr>
            <a:spLocks noGrp="1"/>
          </p:cNvSpPr>
          <p:nvPr>
            <p:ph sz="quarter" idx="1"/>
          </p:nvPr>
        </p:nvSpPr>
        <p:spPr/>
        <p:txBody>
          <a:bodyPr/>
          <a:lstStyle/>
          <a:p>
            <a:r>
              <a:rPr lang="en-US" dirty="0" smtClean="0"/>
              <a:t>Nothing has ever gone wrong in its operation….need to know why?</a:t>
            </a:r>
          </a:p>
          <a:p>
            <a:r>
              <a:rPr lang="en-US" dirty="0" smtClean="0"/>
              <a:t>This Electromagnetic BLDC is being used by MARS probe since last 7 years and still running successfully…..Tell you where it is on its THRUSTERS.</a:t>
            </a:r>
          </a:p>
          <a:p>
            <a:r>
              <a:rPr lang="en-US" dirty="0" smtClean="0"/>
              <a:t>QUESTION TO YOU…..AND YOU HAVE YOUR SOLUTION…..</a:t>
            </a:r>
          </a:p>
          <a:p>
            <a:r>
              <a:rPr lang="en-US" b="1" u="sng" dirty="0" smtClean="0">
                <a:solidFill>
                  <a:srgbClr val="C00000"/>
                </a:solidFill>
              </a:rPr>
              <a:t>WHOSE ENVIORNMENT IS WORSE SPACE OR SEA?</a:t>
            </a:r>
          </a:p>
          <a:p>
            <a:r>
              <a:rPr lang="en-US" dirty="0" smtClean="0"/>
              <a:t>THUS looking to maintenance side its reliable, safer, cost friendly ….. </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grpId="1" nodeType="clickEffect">
                                  <p:stCondLst>
                                    <p:cond delay="0"/>
                                  </p:stCondLst>
                                  <p:childTnLst>
                                    <p:anim to="1.2" calcmode="lin" valueType="num">
                                      <p:cBhvr override="childStyle">
                                        <p:cTn id="6" dur="2000" fill="hold"/>
                                        <p:tgtEl>
                                          <p:spTgt spid="2"/>
                                        </p:tgtEl>
                                        <p:attrNameLst>
                                          <p:attrName>style.fontSize</p:attrName>
                                        </p:attrNameLst>
                                      </p:cBhvr>
                                    </p:anim>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ox(in)">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ox(in)">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box(in)">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box(in)">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box(in)">
                                      <p:cBhvr>
                                        <p:cTn id="3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sz="4000" b="1" dirty="0" smtClean="0">
                <a:solidFill>
                  <a:schemeClr val="tx1"/>
                </a:solidFill>
              </a:rPr>
              <a:t>THANKING YOU </a:t>
            </a:r>
            <a:endParaRPr lang="en-US" sz="4000" b="1" dirty="0">
              <a:solidFill>
                <a:schemeClr val="tx1"/>
              </a:solidFill>
            </a:endParaRPr>
          </a:p>
        </p:txBody>
      </p:sp>
      <p:sp>
        <p:nvSpPr>
          <p:cNvPr id="3" name="Content Placeholder 2"/>
          <p:cNvSpPr>
            <a:spLocks noGrp="1"/>
          </p:cNvSpPr>
          <p:nvPr>
            <p:ph sz="quarter" idx="1"/>
          </p:nvPr>
        </p:nvSpPr>
        <p:spPr/>
        <p:txBody>
          <a:bodyPr>
            <a:normAutofit/>
          </a:bodyPr>
          <a:lstStyle/>
          <a:p>
            <a:pPr>
              <a:buNone/>
            </a:pPr>
            <a:r>
              <a:rPr lang="en-US" sz="3200" dirty="0" smtClean="0"/>
              <a:t>                   </a:t>
            </a:r>
          </a:p>
          <a:p>
            <a:pPr>
              <a:buNone/>
            </a:pPr>
            <a:r>
              <a:rPr lang="en-US" sz="4000" b="1" dirty="0" smtClean="0"/>
              <a:t>            ...QUESTIONS…</a:t>
            </a:r>
          </a:p>
          <a:p>
            <a:pPr>
              <a:buNone/>
            </a:pPr>
            <a:endParaRPr lang="en-US" sz="4400" dirty="0" smtClean="0"/>
          </a:p>
          <a:p>
            <a:pPr>
              <a:buNone/>
            </a:pPr>
            <a:r>
              <a:rPr lang="en-US" sz="4400" b="1" dirty="0" smtClean="0"/>
              <a:t>                     </a:t>
            </a:r>
            <a:r>
              <a:rPr lang="en-US" sz="4800" b="1" dirty="0" smtClean="0"/>
              <a:t> </a:t>
            </a:r>
            <a:r>
              <a:rPr lang="en-US" sz="12000" b="1" dirty="0" smtClean="0"/>
              <a:t>?</a:t>
            </a:r>
            <a:endParaRPr lang="en-US" sz="120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INTRO TO THE INTRODUCTION</a:t>
            </a:r>
            <a:endParaRPr lang="en-US" dirty="0"/>
          </a:p>
        </p:txBody>
      </p:sp>
      <p:sp>
        <p:nvSpPr>
          <p:cNvPr id="3" name="Content Placeholder 2"/>
          <p:cNvSpPr>
            <a:spLocks noGrp="1"/>
          </p:cNvSpPr>
          <p:nvPr>
            <p:ph sz="quarter" idx="1"/>
          </p:nvPr>
        </p:nvSpPr>
        <p:spPr/>
        <p:txBody>
          <a:bodyPr/>
          <a:lstStyle/>
          <a:p>
            <a:r>
              <a:rPr lang="en-US" dirty="0" smtClean="0"/>
              <a:t>There has been a fuss over what really transportation is……for every one else it might be a car…by road or by plane..that is by air….but for me and everyone of you as u all may agree is shipping.</a:t>
            </a:r>
          </a:p>
          <a:p>
            <a:r>
              <a:rPr lang="en-US" dirty="0" smtClean="0"/>
              <a:t>There always has been a improvement in this sector…..to be precise starting from alternate fuels to reliable..cost friendly..and more or less smaller device with large power……so this is it our thought and stress ends here with the introduction of BLDC……(Brushless DC motors)</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normAutofit fontScale="77500" lnSpcReduction="20000"/>
          </a:bodyPr>
          <a:lstStyle/>
          <a:p>
            <a:pPr>
              <a:buFont typeface="Wingdings" pitchFamily="2" charset="2"/>
              <a:buChar char="Ø"/>
            </a:pPr>
            <a:r>
              <a:rPr lang="en-US" dirty="0" smtClean="0"/>
              <a:t>You have some choices when it comes to determining which motor you will need for whatever application or project you are implementing, and your choice will depend on a variety of factors</a:t>
            </a:r>
          </a:p>
          <a:p>
            <a:pPr>
              <a:buFont typeface="Wingdings" pitchFamily="2" charset="2"/>
              <a:buChar char="Ø"/>
            </a:pPr>
            <a:endParaRPr lang="en-US" dirty="0" smtClean="0"/>
          </a:p>
          <a:p>
            <a:pPr>
              <a:buFont typeface="Wingdings" pitchFamily="2" charset="2"/>
              <a:buChar char="Ø"/>
            </a:pPr>
            <a:r>
              <a:rPr lang="en-US" dirty="0" smtClean="0"/>
              <a:t>If you have a project or application where you will only need a motor for short term use, you may prefer a cheaper motor that may wear out more quickly. If your job requires a motor that will last as long as possible, you will probably want to consider a BLDC motor, for reasons which will become apparent. </a:t>
            </a:r>
          </a:p>
          <a:p>
            <a:pPr>
              <a:buFont typeface="Wingdings" pitchFamily="2" charset="2"/>
              <a:buChar char="Ø"/>
            </a:pPr>
            <a:endParaRPr lang="en-US" dirty="0" smtClean="0"/>
          </a:p>
          <a:p>
            <a:pPr>
              <a:buFont typeface="Wingdings" pitchFamily="2" charset="2"/>
              <a:buChar char="Ø"/>
            </a:pPr>
            <a:r>
              <a:rPr lang="en-US" dirty="0" smtClean="0"/>
              <a:t>There are four basic type of electrically adjustable peed drives being installed in today’s modern industrial machines-</a:t>
            </a:r>
          </a:p>
          <a:p>
            <a:pPr>
              <a:buFont typeface="Wingdings" pitchFamily="2" charset="2"/>
              <a:buChar char="Ø"/>
            </a:pPr>
            <a:r>
              <a:rPr lang="en-US" dirty="0" smtClean="0"/>
              <a:t>           -DC brush type motors and controllers.</a:t>
            </a:r>
          </a:p>
          <a:p>
            <a:pPr>
              <a:buFont typeface="Wingdings" pitchFamily="2" charset="2"/>
              <a:buChar char="Ø"/>
            </a:pPr>
            <a:r>
              <a:rPr lang="en-US" dirty="0" smtClean="0"/>
              <a:t>           -DC brushless motors and controllers.</a:t>
            </a:r>
          </a:p>
          <a:p>
            <a:pPr>
              <a:buFont typeface="Wingdings" pitchFamily="2" charset="2"/>
              <a:buChar char="Ø"/>
            </a:pPr>
            <a:r>
              <a:rPr lang="en-US" dirty="0" smtClean="0"/>
              <a:t>           -AC variable frequency controller and induction motors.</a:t>
            </a:r>
          </a:p>
          <a:p>
            <a:pPr>
              <a:buFont typeface="Wingdings" pitchFamily="2" charset="2"/>
              <a:buChar char="Ø"/>
            </a:pPr>
            <a:r>
              <a:rPr lang="en-US" dirty="0" smtClean="0"/>
              <a:t>           -AC vector controller and induction motor 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amond(in)">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amond(in)">
                                      <p:cBhvr>
                                        <p:cTn id="27" dur="1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amond(in)">
                                      <p:cBhvr>
                                        <p:cTn id="32" dur="1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amond(in)">
                                      <p:cBhvr>
                                        <p:cTn id="37" dur="1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diamond(in)">
                                      <p:cBhvr>
                                        <p:cTn id="42"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lstStyle/>
          <a:p>
            <a:r>
              <a:rPr lang="en-US" sz="5400" dirty="0" smtClean="0">
                <a:latin typeface="Algerian" pitchFamily="82" charset="0"/>
              </a:rPr>
              <a:t>          </a:t>
            </a:r>
            <a:r>
              <a:rPr lang="en-US" sz="4800" dirty="0" smtClean="0">
                <a:latin typeface="Algerian" pitchFamily="82" charset="0"/>
              </a:rPr>
              <a:t>Background</a:t>
            </a:r>
            <a:endParaRPr lang="en-US" sz="4800" dirty="0">
              <a:latin typeface="Algerian" pitchFamily="82" charset="0"/>
            </a:endParaRPr>
          </a:p>
        </p:txBody>
      </p:sp>
      <p:sp>
        <p:nvSpPr>
          <p:cNvPr id="3" name="Content Placeholder 2"/>
          <p:cNvSpPr>
            <a:spLocks noGrp="1"/>
          </p:cNvSpPr>
          <p:nvPr>
            <p:ph sz="quarter" idx="1"/>
          </p:nvPr>
        </p:nvSpPr>
        <p:spPr/>
        <p:txBody>
          <a:bodyPr>
            <a:normAutofit fontScale="77500" lnSpcReduction="20000"/>
          </a:bodyPr>
          <a:lstStyle/>
          <a:p>
            <a:pPr>
              <a:buNone/>
            </a:pPr>
            <a:r>
              <a:rPr lang="en-US" sz="3800" dirty="0" smtClean="0">
                <a:latin typeface="Arial Narrow" pitchFamily="34" charset="0"/>
              </a:rPr>
              <a:t>   Before going into detail of BLDC lets have a look on the history and characteristics of DC motors-</a:t>
            </a:r>
          </a:p>
          <a:p>
            <a:pPr>
              <a:buNone/>
            </a:pPr>
            <a:r>
              <a:rPr lang="en-US" sz="3800" dirty="0" smtClean="0">
                <a:latin typeface="Algerian" pitchFamily="82" charset="0"/>
              </a:rPr>
              <a:t>   History of DC motors-</a:t>
            </a:r>
          </a:p>
          <a:p>
            <a:pPr>
              <a:buFont typeface="Wingdings" pitchFamily="2" charset="2"/>
              <a:buChar char="Ø"/>
            </a:pPr>
            <a:r>
              <a:rPr lang="en-US" dirty="0" smtClean="0"/>
              <a:t> DC motor was invented in1856 </a:t>
            </a:r>
            <a:r>
              <a:rPr lang="en-US" dirty="0"/>
              <a:t>W</a:t>
            </a:r>
            <a:r>
              <a:rPr lang="en-US" dirty="0" smtClean="0"/>
              <a:t>erner Son  Siemens in Germany.</a:t>
            </a:r>
          </a:p>
          <a:p>
            <a:pPr>
              <a:buFont typeface="Wingdings" pitchFamily="2" charset="2"/>
              <a:buChar char="Ø"/>
            </a:pPr>
            <a:endParaRPr lang="en-US" dirty="0" smtClean="0"/>
          </a:p>
          <a:p>
            <a:pPr>
              <a:buFont typeface="Wingdings" pitchFamily="2" charset="2"/>
              <a:buChar char="Ø"/>
            </a:pPr>
            <a:r>
              <a:rPr lang="en-US" dirty="0" smtClean="0"/>
              <a:t>Variable speed by armature voltage control was first used in early 1930s  using a system involving a constant speed AC motor driving a DC generator.</a:t>
            </a:r>
          </a:p>
          <a:p>
            <a:pPr>
              <a:buFont typeface="Wingdings" pitchFamily="2" charset="2"/>
              <a:buChar char="Ø"/>
            </a:pPr>
            <a:endParaRPr lang="en-US" dirty="0" smtClean="0"/>
          </a:p>
          <a:p>
            <a:pPr>
              <a:buFont typeface="Wingdings" pitchFamily="2" charset="2"/>
              <a:buChar char="Ø"/>
            </a:pPr>
            <a:r>
              <a:rPr lang="en-US" dirty="0" smtClean="0"/>
              <a:t>In 1960s a electrical Regulator company brought to market a general purpose, static, solid state controller that converted the AC directly to rectified DC using SCR (thyristor) devices. That technology was adopted and is still in use.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2"/>
                                        </p:tgtEl>
                                        <p:attrNameLst>
                                          <p:attrName>ppt_x</p:attrName>
                                        </p:attrNameLst>
                                      </p:cBhvr>
                                      <p:tavLst>
                                        <p:tav tm="0">
                                          <p:val>
                                            <p:strVal val="ppt_x"/>
                                          </p:val>
                                        </p:tav>
                                        <p:tav tm="100000">
                                          <p:val>
                                            <p:strVal val="ppt_x"/>
                                          </p:val>
                                        </p:tav>
                                      </p:tavLst>
                                    </p:anim>
                                    <p:anim calcmode="lin" valueType="num">
                                      <p:cBhvr additive="base">
                                        <p:cTn id="12" dur="500"/>
                                        <p:tgtEl>
                                          <p:spTgt spid="2"/>
                                        </p:tgtEl>
                                        <p:attrNameLst>
                                          <p:attrName>ppt_y</p:attrName>
                                        </p:attrNameLst>
                                      </p:cBhvr>
                                      <p:tavLst>
                                        <p:tav tm="0">
                                          <p:val>
                                            <p:strVal val="ppt_y"/>
                                          </p:val>
                                        </p:tav>
                                        <p:tav tm="100000">
                                          <p:val>
                                            <p:strVal val="1+ppt_h/2"/>
                                          </p:val>
                                        </p:tav>
                                      </p:tavLst>
                                    </p:anim>
                                    <p:set>
                                      <p:cBhvr>
                                        <p:cTn id="13" dur="1" fill="hold">
                                          <p:stCondLst>
                                            <p:cond delay="499"/>
                                          </p:stCondLst>
                                        </p:cTn>
                                        <p:tgtEl>
                                          <p:spTgt spid="2"/>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checkerboard(across)">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checkerboard(across)">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checkerboard(across)">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checkerboard(across)">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checkerboard(across)">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lgerian" pitchFamily="82" charset="0"/>
              </a:rPr>
              <a:t>HISTORY OF BLDC</a:t>
            </a:r>
            <a:endParaRPr lang="en-US" dirty="0">
              <a:latin typeface="Algerian" pitchFamily="82" charset="0"/>
            </a:endParaRPr>
          </a:p>
        </p:txBody>
      </p:sp>
      <p:sp>
        <p:nvSpPr>
          <p:cNvPr id="3" name="Content Placeholder 2"/>
          <p:cNvSpPr>
            <a:spLocks noGrp="1"/>
          </p:cNvSpPr>
          <p:nvPr>
            <p:ph sz="quarter" idx="1"/>
          </p:nvPr>
        </p:nvSpPr>
        <p:spPr/>
        <p:txBody>
          <a:bodyPr>
            <a:normAutofit/>
          </a:bodyPr>
          <a:lstStyle/>
          <a:p>
            <a:pPr>
              <a:buFont typeface="Wingdings" pitchFamily="2" charset="2"/>
              <a:buChar char="Ø"/>
            </a:pPr>
            <a:r>
              <a:rPr lang="en-US" dirty="0" smtClean="0"/>
              <a:t>  The earliest evidence of brushless D.C. motors was when T. G. Wilson and P.H.Trickey made a D.C. Machine with a solid state Commutation.</a:t>
            </a:r>
          </a:p>
          <a:p>
            <a:pPr>
              <a:buFont typeface="Wingdings" pitchFamily="2" charset="2"/>
              <a:buChar char="Ø"/>
            </a:pPr>
            <a:endParaRPr lang="en-US" dirty="0" smtClean="0"/>
          </a:p>
          <a:p>
            <a:pPr>
              <a:buFont typeface="Wingdings" pitchFamily="2" charset="2"/>
              <a:buChar char="Ø"/>
            </a:pPr>
            <a:r>
              <a:rPr lang="en-US" dirty="0" smtClean="0"/>
              <a:t>It is subsequently developed as high torque, high  response drive for specialty application such as tape and disk drive for computers, robotics and positioning system and in air craft where brush wear is intolerable due to low humidity.</a:t>
            </a:r>
          </a:p>
          <a:p>
            <a:pPr>
              <a:buFont typeface="Wingdings" pitchFamily="2" charset="2"/>
              <a:buChar char="Ø"/>
            </a:pPr>
            <a:endParaRPr lang="en-US" dirty="0" smtClean="0"/>
          </a:p>
          <a:p>
            <a:pPr>
              <a:buFont typeface="Wingdings" pitchFamily="2" charset="2"/>
              <a:buChar char="Ø"/>
            </a:pPr>
            <a:r>
              <a:rPr lang="en-US" dirty="0" smtClean="0"/>
              <a:t>First large brushless DC motor (50hp) were designed by Robert E.</a:t>
            </a:r>
          </a:p>
          <a:p>
            <a:pPr>
              <a:buNone/>
            </a:pPr>
            <a:endParaRPr lang="en-US" dirty="0" smtClean="0"/>
          </a:p>
          <a:p>
            <a:pPr>
              <a:buNone/>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Algerian" pitchFamily="82" charset="0"/>
              </a:rPr>
              <a:t>CHARACTERISTICS OF DC</a:t>
            </a:r>
            <a:endParaRPr lang="en-US" sz="3200" dirty="0">
              <a:latin typeface="Algerian" pitchFamily="82" charset="0"/>
            </a:endParaRPr>
          </a:p>
        </p:txBody>
      </p:sp>
      <p:sp>
        <p:nvSpPr>
          <p:cNvPr id="3" name="Content Placeholder 2"/>
          <p:cNvSpPr>
            <a:spLocks noGrp="1"/>
          </p:cNvSpPr>
          <p:nvPr>
            <p:ph sz="quarter" idx="1"/>
          </p:nvPr>
        </p:nvSpPr>
        <p:spPr/>
        <p:txBody>
          <a:bodyPr>
            <a:normAutofit fontScale="85000" lnSpcReduction="10000"/>
          </a:bodyPr>
          <a:lstStyle/>
          <a:p>
            <a:r>
              <a:rPr lang="en-US" dirty="0" smtClean="0"/>
              <a:t>The DC motor worked on the principle that speed of the shaft is direct function of applied armature voltage.</a:t>
            </a:r>
          </a:p>
          <a:p>
            <a:pPr>
              <a:buNone/>
            </a:pPr>
            <a:endParaRPr lang="en-US" dirty="0" smtClean="0"/>
          </a:p>
          <a:p>
            <a:r>
              <a:rPr lang="en-US" dirty="0" smtClean="0"/>
              <a:t>At zero applied to the armature, the motor will run at zero speed, while at rated voltage(500vdc for most industrial motor over a few hp), the motor will run at rated speed (1750 rpm has developed as a “standard”).</a:t>
            </a:r>
          </a:p>
          <a:p>
            <a:pPr>
              <a:buNone/>
            </a:pPr>
            <a:endParaRPr lang="en-US" dirty="0" smtClean="0"/>
          </a:p>
          <a:p>
            <a:r>
              <a:rPr lang="en-US" dirty="0" smtClean="0"/>
              <a:t>The motor produce torque based on similar relationship with current.</a:t>
            </a:r>
          </a:p>
          <a:p>
            <a:pPr>
              <a:buNone/>
            </a:pPr>
            <a:endParaRPr lang="en-US" dirty="0" smtClean="0"/>
          </a:p>
          <a:p>
            <a:r>
              <a:rPr lang="en-US" dirty="0" smtClean="0"/>
              <a:t>Dc motors are very efficient in converting electrical energy in mechanical energy.</a:t>
            </a:r>
          </a:p>
          <a:p>
            <a:pPr>
              <a:buNone/>
            </a:pPr>
            <a:endParaRPr lang="en-US" dirty="0" smtClean="0"/>
          </a:p>
          <a:p>
            <a:r>
              <a:rPr lang="en-US" dirty="0" smtClean="0"/>
              <a:t>Controller efficiency is very high.</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10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latin typeface="Algerian" pitchFamily="82" charset="0"/>
              </a:rPr>
              <a:t>CHARACTERISTICS</a:t>
            </a:r>
            <a:endParaRPr lang="en-US" dirty="0">
              <a:latin typeface="Algerian" pitchFamily="82" charset="0"/>
            </a:endParaRPr>
          </a:p>
        </p:txBody>
      </p:sp>
      <p:sp>
        <p:nvSpPr>
          <p:cNvPr id="2" name="Content Placeholder 1"/>
          <p:cNvSpPr>
            <a:spLocks noGrp="1"/>
          </p:cNvSpPr>
          <p:nvPr>
            <p:ph sz="quarter" idx="1"/>
          </p:nvPr>
        </p:nvSpPr>
        <p:spPr>
          <a:xfrm>
            <a:off x="381000" y="1524000"/>
            <a:ext cx="8229600" cy="4572000"/>
          </a:xfrm>
        </p:spPr>
        <p:txBody>
          <a:bodyPr>
            <a:normAutofit fontScale="92500" lnSpcReduction="10000"/>
          </a:bodyPr>
          <a:lstStyle/>
          <a:p>
            <a:pPr>
              <a:buNone/>
            </a:pPr>
            <a:endParaRPr lang="en-US" b="1" dirty="0" smtClean="0"/>
          </a:p>
          <a:p>
            <a:pPr>
              <a:buFont typeface="Wingdings" pitchFamily="2" charset="2"/>
              <a:buChar char="Ø"/>
            </a:pPr>
            <a:r>
              <a:rPr lang="en-US" dirty="0" smtClean="0"/>
              <a:t>The stator is the induced part of the machine.</a:t>
            </a:r>
          </a:p>
          <a:p>
            <a:pPr>
              <a:buFont typeface="Wingdings" pitchFamily="2" charset="2"/>
              <a:buChar char="Ø"/>
            </a:pPr>
            <a:endParaRPr lang="en-US" dirty="0" smtClean="0"/>
          </a:p>
          <a:p>
            <a:pPr>
              <a:buFont typeface="Wingdings" pitchFamily="2" charset="2"/>
              <a:buChar char="Ø"/>
            </a:pPr>
            <a:r>
              <a:rPr lang="en-US" dirty="0" smtClean="0"/>
              <a:t>The rotor is the inductor of the machine.</a:t>
            </a:r>
          </a:p>
          <a:p>
            <a:pPr>
              <a:buFont typeface="Wingdings" pitchFamily="2" charset="2"/>
              <a:buChar char="Ø"/>
            </a:pPr>
            <a:endParaRPr lang="en-US" dirty="0" smtClean="0"/>
          </a:p>
          <a:p>
            <a:pPr>
              <a:buFont typeface="Wingdings" pitchFamily="2" charset="2"/>
              <a:buChar char="Ø"/>
            </a:pPr>
            <a:r>
              <a:rPr lang="en-US" dirty="0" smtClean="0"/>
              <a:t>In brushless DC motors, the internal armature, the rotor, is a permanent magnet. This armature is supplied by a constant current (DC).</a:t>
            </a:r>
          </a:p>
          <a:p>
            <a:pPr>
              <a:buNone/>
            </a:pPr>
            <a:endParaRPr lang="en-US" dirty="0" smtClean="0"/>
          </a:p>
          <a:p>
            <a:pPr>
              <a:buFont typeface="Wingdings" pitchFamily="2" charset="2"/>
              <a:buChar char="Ø"/>
            </a:pPr>
            <a:r>
              <a:rPr lang="en-US" dirty="0" smtClean="0"/>
              <a:t>The external armature (stator) is polyphased (3 phases in our case) and is covered by polyphased currents. The pulsation of these currents is </a:t>
            </a:r>
            <a:r>
              <a:rPr lang="el-GR" dirty="0" smtClean="0"/>
              <a:t>ώ</a:t>
            </a:r>
            <a:r>
              <a:rPr lang="en-US" b="1" dirty="0" smtClean="0"/>
              <a:t>.</a:t>
            </a:r>
          </a:p>
          <a:p>
            <a:pPr>
              <a:buFont typeface="Wingdings" pitchFamily="2" charset="2"/>
              <a:buChar char="Ø"/>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ox(in)">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box(in)">
                                      <p:cBhvr>
                                        <p:cTn id="17" dur="1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box(in)">
                                      <p:cBhvr>
                                        <p:cTn id="22" dur="10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box(in)">
                                      <p:cBhvr>
                                        <p:cTn id="27" dur="1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749</TotalTime>
  <Words>1709</Words>
  <Application>Microsoft Office PowerPoint</Application>
  <PresentationFormat>On-screen Show (4:3)</PresentationFormat>
  <Paragraphs>188</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Oriel</vt:lpstr>
      <vt:lpstr>A STUDY OF BRUSHLESS DC MOTOR</vt:lpstr>
      <vt:lpstr>CONTRIBUTION OF SHIPPING                   INDUSTRY IN WORLD TRADE</vt:lpstr>
      <vt:lpstr>Slide 3</vt:lpstr>
      <vt:lpstr>    INTRO TO THE INTRODUCTION</vt:lpstr>
      <vt:lpstr>INTRODUCTION</vt:lpstr>
      <vt:lpstr>          Background</vt:lpstr>
      <vt:lpstr>HISTORY OF BLDC</vt:lpstr>
      <vt:lpstr>CHARACTERISTICS OF DC</vt:lpstr>
      <vt:lpstr>CHARACTERISTICS</vt:lpstr>
      <vt:lpstr>       WHY BLDC…..Advantages…..</vt:lpstr>
      <vt:lpstr>ADVANTAGES (contd………)</vt:lpstr>
      <vt:lpstr>THE ONLY DISADVANTAGE AND ITS     SOLUTION……</vt:lpstr>
      <vt:lpstr>          MORE ABOUT BLDC</vt:lpstr>
      <vt:lpstr>CONSTRUCTION </vt:lpstr>
      <vt:lpstr>    construction</vt:lpstr>
      <vt:lpstr>     Working of the motor</vt:lpstr>
      <vt:lpstr>                      How it works</vt:lpstr>
      <vt:lpstr>Operation and WORKING PRINCIPLE</vt:lpstr>
      <vt:lpstr>Operation and WORKING PRINCIPLE cont….</vt:lpstr>
      <vt:lpstr>          ITS POWER AND TORQUE</vt:lpstr>
      <vt:lpstr>           application</vt:lpstr>
      <vt:lpstr>AREA OF APPLICATIONS……IN VARIOUS SECTORS</vt:lpstr>
      <vt:lpstr>                                                 APPLICATION</vt:lpstr>
      <vt:lpstr>APPLICATIONS IN SHIPPING….</vt:lpstr>
      <vt:lpstr>                   Our CONCEPT ship</vt:lpstr>
      <vt:lpstr>                M. V. BRULE DECK </vt:lpstr>
      <vt:lpstr>          HVAC  and BOW THRUSTERS</vt:lpstr>
      <vt:lpstr>GAS COMPRESSORS</vt:lpstr>
      <vt:lpstr>DC PRECONCEPTIONS…….. </vt:lpstr>
      <vt:lpstr>SOLUTIONS TO YOUR QUESTION…..Maintenance?</vt:lpstr>
      <vt:lpstr>      THANKING YOU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students</dc:creator>
  <cp:lastModifiedBy>User</cp:lastModifiedBy>
  <cp:revision>181</cp:revision>
  <dcterms:created xsi:type="dcterms:W3CDTF">2011-02-28T06:38:24Z</dcterms:created>
  <dcterms:modified xsi:type="dcterms:W3CDTF">2011-03-09T19:00:37Z</dcterms:modified>
</cp:coreProperties>
</file>