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21"/>
  </p:notesMasterIdLst>
  <p:sldIdLst>
    <p:sldId id="256" r:id="rId2"/>
    <p:sldId id="257" r:id="rId3"/>
    <p:sldId id="268" r:id="rId4"/>
    <p:sldId id="259" r:id="rId5"/>
    <p:sldId id="269" r:id="rId6"/>
    <p:sldId id="258" r:id="rId7"/>
    <p:sldId id="270" r:id="rId8"/>
    <p:sldId id="271" r:id="rId9"/>
    <p:sldId id="261" r:id="rId10"/>
    <p:sldId id="272" r:id="rId11"/>
    <p:sldId id="262" r:id="rId12"/>
    <p:sldId id="263" r:id="rId13"/>
    <p:sldId id="273" r:id="rId14"/>
    <p:sldId id="274" r:id="rId15"/>
    <p:sldId id="275" r:id="rId16"/>
    <p:sldId id="276" r:id="rId17"/>
    <p:sldId id="277" r:id="rId18"/>
    <p:sldId id="278" r:id="rId19"/>
    <p:sldId id="267"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F1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4D2B2B-560C-4D92-BD09-744C7116B489}" type="datetimeFigureOut">
              <a:rPr lang="en-US" smtClean="0"/>
              <a:t>3/12/2011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D6F2EA-6048-4BB5-8DCF-0F943BE20E7A}" type="slidenum">
              <a:rPr lang="en-US" smtClean="0"/>
              <a:t>‹#›</a:t>
            </a:fld>
            <a:endParaRPr lang="en-US"/>
          </a:p>
        </p:txBody>
      </p:sp>
    </p:spTree>
    <p:extLst>
      <p:ext uri="{BB962C8B-B14F-4D97-AF65-F5344CB8AC3E}">
        <p14:creationId xmlns:p14="http://schemas.microsoft.com/office/powerpoint/2010/main" val="2872279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73CCE3-E159-42CE-B4C9-39FDF2F79EF0}"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73CCE3-E159-42CE-B4C9-39FDF2F79EF0}" type="slidenum">
              <a:rPr lang="en-US" smtClean="0"/>
              <a:pPr/>
              <a:t>16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73CCE3-E159-42CE-B4C9-39FDF2F79EF0}"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3/12/2011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3/12/2011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3/12/2011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3/12/2011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3/12/2011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3/12/2011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1896" y="838200"/>
            <a:ext cx="7851648" cy="2438400"/>
          </a:xfrm>
        </p:spPr>
        <p:txBody>
          <a:bodyPr>
            <a:noAutofit/>
          </a:bodyPr>
          <a:lstStyle/>
          <a:p>
            <a:pPr algn="ctr"/>
            <a:r>
              <a:rPr lang="en-US" sz="5400" dirty="0" smtClean="0">
                <a:solidFill>
                  <a:schemeClr val="accent3">
                    <a:lumMod val="60000"/>
                    <a:lumOff val="40000"/>
                  </a:schemeClr>
                </a:solidFill>
              </a:rPr>
              <a:t>Environmental impacts and remedies</a:t>
            </a:r>
            <a:br>
              <a:rPr lang="en-US" sz="5400" dirty="0" smtClean="0">
                <a:solidFill>
                  <a:schemeClr val="accent3">
                    <a:lumMod val="60000"/>
                    <a:lumOff val="40000"/>
                  </a:schemeClr>
                </a:solidFill>
              </a:rPr>
            </a:br>
            <a:r>
              <a:rPr lang="en-US" sz="5400" dirty="0" smtClean="0">
                <a:solidFill>
                  <a:schemeClr val="accent3">
                    <a:lumMod val="60000"/>
                    <a:lumOff val="40000"/>
                  </a:schemeClr>
                </a:solidFill>
              </a:rPr>
              <a:t>of Marine Pollution</a:t>
            </a:r>
            <a:endParaRPr lang="en-US" sz="5400" dirty="0">
              <a:solidFill>
                <a:schemeClr val="accent3">
                  <a:lumMod val="60000"/>
                  <a:lumOff val="40000"/>
                </a:schemeClr>
              </a:solidFill>
            </a:endParaRPr>
          </a:p>
        </p:txBody>
      </p:sp>
      <p:sp>
        <p:nvSpPr>
          <p:cNvPr id="3" name="Subtitle 2"/>
          <p:cNvSpPr>
            <a:spLocks noGrp="1"/>
          </p:cNvSpPr>
          <p:nvPr>
            <p:ph type="subTitle" idx="1"/>
          </p:nvPr>
        </p:nvSpPr>
        <p:spPr>
          <a:xfrm>
            <a:off x="533400" y="3505200"/>
            <a:ext cx="7854696" cy="2819400"/>
          </a:xfrm>
        </p:spPr>
        <p:txBody>
          <a:bodyPr>
            <a:noAutofit/>
          </a:bodyPr>
          <a:lstStyle/>
          <a:p>
            <a:pPr algn="ctr"/>
            <a:r>
              <a:rPr lang="en-US" sz="1800" i="1" dirty="0" smtClean="0"/>
              <a:t>Presented by</a:t>
            </a:r>
          </a:p>
          <a:p>
            <a:pPr algn="ctr"/>
            <a:endParaRPr lang="en-US" sz="1800" b="1" dirty="0" smtClean="0"/>
          </a:p>
          <a:p>
            <a:pPr algn="ctr"/>
            <a:endParaRPr lang="en-US" sz="1800" b="1" dirty="0" smtClean="0"/>
          </a:p>
          <a:p>
            <a:pPr algn="ctr"/>
            <a:endParaRPr lang="en-US" sz="1800" b="1" dirty="0" smtClean="0"/>
          </a:p>
          <a:p>
            <a:pPr algn="ctr"/>
            <a:endParaRPr lang="en-US" sz="1800" b="1" dirty="0" smtClean="0"/>
          </a:p>
          <a:p>
            <a:pPr algn="ctr"/>
            <a:r>
              <a:rPr lang="en-US" sz="2400" b="1" dirty="0" err="1" smtClean="0"/>
              <a:t>Nudratulla</a:t>
            </a:r>
            <a:r>
              <a:rPr lang="en-US" sz="2400" b="1" dirty="0" smtClean="0"/>
              <a:t> Khan &amp; Kevin Karan</a:t>
            </a:r>
          </a:p>
          <a:p>
            <a:pPr algn="ctr"/>
            <a:r>
              <a:rPr lang="en-US" sz="2000" b="1" dirty="0" smtClean="0"/>
              <a:t>Academy of Maritime Education and Training University</a:t>
            </a:r>
            <a:endParaRPr lang="en-US" sz="2000" dirty="0" smtClean="0"/>
          </a:p>
          <a:p>
            <a:pPr algn="ctr"/>
            <a:r>
              <a:rPr lang="en-US" sz="1800" b="1" dirty="0" smtClean="0"/>
              <a:t>Chennai, Tamil Nadu, INDIA</a:t>
            </a:r>
            <a:endParaRPr lang="en-US" sz="1800" dirty="0"/>
          </a:p>
        </p:txBody>
      </p:sp>
      <p:pic>
        <p:nvPicPr>
          <p:cNvPr id="5" name="Picture 4" descr="AMET university logo.jpg"/>
          <p:cNvPicPr>
            <a:picLocks noChangeAspect="1"/>
          </p:cNvPicPr>
          <p:nvPr/>
        </p:nvPicPr>
        <p:blipFill>
          <a:blip r:embed="rId2"/>
          <a:stretch>
            <a:fillRect/>
          </a:stretch>
        </p:blipFill>
        <p:spPr>
          <a:xfrm>
            <a:off x="3849624" y="3962400"/>
            <a:ext cx="1104900" cy="1110996"/>
          </a:xfrm>
          <a:prstGeom prst="round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33400" y="786384"/>
            <a:ext cx="8077200" cy="877163"/>
          </a:xfrm>
          <a:prstGeom prst="rect">
            <a:avLst/>
          </a:prstGeom>
        </p:spPr>
        <p:txBody>
          <a:bodyPr wrap="square">
            <a:spAutoFit/>
          </a:bodyPr>
          <a:lstStyle/>
          <a:p>
            <a:pPr lvl="0" fontAlgn="base">
              <a:spcBef>
                <a:spcPct val="0"/>
              </a:spcBef>
              <a:spcAft>
                <a:spcPct val="0"/>
              </a:spcAft>
              <a:tabLst>
                <a:tab pos="457200" algn="l"/>
              </a:tabLst>
            </a:pPr>
            <a:r>
              <a:rPr lang="en-US" sz="1700" b="1" dirty="0" smtClean="0">
                <a:solidFill>
                  <a:srgbClr val="17365D"/>
                </a:solidFill>
                <a:latin typeface="Cambria" pitchFamily="18" charset="0"/>
                <a:ea typeface="Calibri" pitchFamily="34" charset="0"/>
                <a:cs typeface="Arial" pitchFamily="34" charset="0"/>
              </a:rPr>
              <a:t>CAUSE 2: Atmospheric air pollution is caused from the exhaust emissions from a ship’s engine. The most harmful emissions are nitrogen and </a:t>
            </a:r>
            <a:r>
              <a:rPr lang="en-US" sz="1700" b="1" dirty="0" err="1" smtClean="0">
                <a:solidFill>
                  <a:srgbClr val="17365D"/>
                </a:solidFill>
                <a:latin typeface="Cambria" pitchFamily="18" charset="0"/>
                <a:ea typeface="Calibri" pitchFamily="34" charset="0"/>
                <a:cs typeface="Arial" pitchFamily="34" charset="0"/>
              </a:rPr>
              <a:t>sulphur</a:t>
            </a:r>
            <a:r>
              <a:rPr lang="en-US" sz="1700" b="1" dirty="0" smtClean="0">
                <a:solidFill>
                  <a:srgbClr val="17365D"/>
                </a:solidFill>
                <a:latin typeface="Cambria" pitchFamily="18" charset="0"/>
                <a:ea typeface="Calibri" pitchFamily="34" charset="0"/>
                <a:cs typeface="Arial" pitchFamily="34" charset="0"/>
              </a:rPr>
              <a:t> resulting from burning ship’s bunker oil.</a:t>
            </a:r>
            <a:endParaRPr lang="en-US" sz="1700" dirty="0" smtClean="0">
              <a:latin typeface="Cambria" pitchFamily="18" charset="0"/>
            </a:endParaRPr>
          </a:p>
        </p:txBody>
      </p:sp>
      <p:sp>
        <p:nvSpPr>
          <p:cNvPr id="10" name="Rectangle 9"/>
          <p:cNvSpPr/>
          <p:nvPr/>
        </p:nvSpPr>
        <p:spPr>
          <a:xfrm>
            <a:off x="543636" y="2057400"/>
            <a:ext cx="8229600" cy="2200602"/>
          </a:xfrm>
          <a:prstGeom prst="rect">
            <a:avLst/>
          </a:prstGeom>
        </p:spPr>
        <p:txBody>
          <a:bodyPr wrap="square">
            <a:spAutoFit/>
          </a:bodyPr>
          <a:lstStyle/>
          <a:p>
            <a:pPr>
              <a:spcBef>
                <a:spcPts val="300"/>
              </a:spcBef>
            </a:pPr>
            <a:r>
              <a:rPr lang="en-US" sz="1600" b="1" dirty="0" smtClean="0">
                <a:solidFill>
                  <a:schemeClr val="accent3">
                    <a:lumMod val="50000"/>
                  </a:schemeClr>
                </a:solidFill>
                <a:latin typeface="Cambria" pitchFamily="18" charset="0"/>
              </a:rPr>
              <a:t>REMEDIES</a:t>
            </a:r>
            <a:endParaRPr lang="en-US" sz="1600" b="1" dirty="0" smtClean="0">
              <a:solidFill>
                <a:schemeClr val="accent3">
                  <a:lumMod val="50000"/>
                </a:schemeClr>
              </a:solidFill>
              <a:latin typeface="Cambria" pitchFamily="18" charset="0"/>
            </a:endParaRPr>
          </a:p>
          <a:p>
            <a:pPr marL="231775" indent="-231775">
              <a:spcBef>
                <a:spcPts val="300"/>
              </a:spcBef>
              <a:buFont typeface="Wingdings" pitchFamily="2" charset="2"/>
              <a:buChar char="ü"/>
            </a:pPr>
            <a:r>
              <a:rPr lang="en-US" dirty="0">
                <a:solidFill>
                  <a:schemeClr val="accent3">
                    <a:lumMod val="50000"/>
                  </a:schemeClr>
                </a:solidFill>
                <a:latin typeface="Cambria" pitchFamily="18" charset="0"/>
                <a:ea typeface="Times New Roman" pitchFamily="18" charset="0"/>
                <a:cs typeface="Arial" pitchFamily="34" charset="0"/>
              </a:rPr>
              <a:t>Low-</a:t>
            </a:r>
            <a:r>
              <a:rPr lang="en-US" dirty="0" err="1">
                <a:solidFill>
                  <a:schemeClr val="accent3">
                    <a:lumMod val="50000"/>
                  </a:schemeClr>
                </a:solidFill>
                <a:latin typeface="Cambria" pitchFamily="18" charset="0"/>
                <a:ea typeface="Times New Roman" pitchFamily="18" charset="0"/>
                <a:cs typeface="Arial" pitchFamily="34" charset="0"/>
              </a:rPr>
              <a:t>sulphur</a:t>
            </a:r>
            <a:r>
              <a:rPr lang="en-US" dirty="0">
                <a:solidFill>
                  <a:schemeClr val="accent3">
                    <a:lumMod val="50000"/>
                  </a:schemeClr>
                </a:solidFill>
                <a:latin typeface="Cambria" pitchFamily="18" charset="0"/>
                <a:ea typeface="Times New Roman" pitchFamily="18" charset="0"/>
                <a:cs typeface="Arial" pitchFamily="34" charset="0"/>
              </a:rPr>
              <a:t> fuel </a:t>
            </a:r>
            <a:endParaRPr lang="en-US" dirty="0" smtClean="0">
              <a:solidFill>
                <a:schemeClr val="accent3">
                  <a:lumMod val="50000"/>
                </a:schemeClr>
              </a:solidFill>
              <a:latin typeface="Cambria" pitchFamily="18" charset="0"/>
              <a:ea typeface="Times New Roman" pitchFamily="18" charset="0"/>
              <a:cs typeface="Arial" pitchFamily="34" charset="0"/>
            </a:endParaRPr>
          </a:p>
          <a:p>
            <a:pPr marL="231775" indent="-231775">
              <a:spcBef>
                <a:spcPts val="300"/>
              </a:spcBef>
              <a:buFont typeface="Wingdings" pitchFamily="2" charset="2"/>
              <a:buChar char="ü"/>
            </a:pPr>
            <a:r>
              <a:rPr lang="en-US" dirty="0">
                <a:solidFill>
                  <a:schemeClr val="accent3">
                    <a:lumMod val="50000"/>
                  </a:schemeClr>
                </a:solidFill>
                <a:latin typeface="Cambria" pitchFamily="18" charset="0"/>
                <a:ea typeface="Times New Roman" pitchFamily="18" charset="0"/>
                <a:cs typeface="Arial" pitchFamily="34" charset="0"/>
              </a:rPr>
              <a:t>Scrubbers</a:t>
            </a:r>
            <a:r>
              <a:rPr lang="en-US" dirty="0" smtClean="0">
                <a:solidFill>
                  <a:schemeClr val="accent3">
                    <a:lumMod val="50000"/>
                  </a:schemeClr>
                </a:solidFill>
                <a:latin typeface="Cambria" pitchFamily="18" charset="0"/>
                <a:ea typeface="Times New Roman" pitchFamily="18" charset="0"/>
                <a:cs typeface="Arial" pitchFamily="34" charset="0"/>
              </a:rPr>
              <a:t>.</a:t>
            </a:r>
          </a:p>
          <a:p>
            <a:pPr marL="231775" indent="-231775">
              <a:spcBef>
                <a:spcPts val="300"/>
              </a:spcBef>
              <a:buFont typeface="Wingdings" pitchFamily="2" charset="2"/>
              <a:buChar char="ü"/>
            </a:pPr>
            <a:r>
              <a:rPr lang="en-US" dirty="0">
                <a:solidFill>
                  <a:schemeClr val="accent3">
                    <a:lumMod val="50000"/>
                  </a:schemeClr>
                </a:solidFill>
                <a:latin typeface="Cambria" pitchFamily="18" charset="0"/>
                <a:ea typeface="Times New Roman" pitchFamily="18" charset="0"/>
                <a:cs typeface="Arial" pitchFamily="34" charset="0"/>
              </a:rPr>
              <a:t>water </a:t>
            </a:r>
            <a:r>
              <a:rPr lang="en-US" dirty="0">
                <a:solidFill>
                  <a:schemeClr val="accent3">
                    <a:lumMod val="50000"/>
                  </a:schemeClr>
                </a:solidFill>
                <a:latin typeface="Cambria" pitchFamily="18" charset="0"/>
                <a:ea typeface="Times New Roman" pitchFamily="18" charset="0"/>
                <a:cs typeface="Arial" pitchFamily="34" charset="0"/>
              </a:rPr>
              <a:t>injection and </a:t>
            </a:r>
            <a:r>
              <a:rPr lang="en-US" dirty="0">
                <a:solidFill>
                  <a:schemeClr val="accent3">
                    <a:lumMod val="50000"/>
                  </a:schemeClr>
                </a:solidFill>
                <a:latin typeface="Cambria" pitchFamily="18" charset="0"/>
                <a:ea typeface="Times New Roman" pitchFamily="18" charset="0"/>
                <a:cs typeface="Arial" pitchFamily="34" charset="0"/>
              </a:rPr>
              <a:t>Humid Air </a:t>
            </a:r>
            <a:r>
              <a:rPr lang="en-US" dirty="0">
                <a:solidFill>
                  <a:schemeClr val="accent3">
                    <a:lumMod val="50000"/>
                  </a:schemeClr>
                </a:solidFill>
                <a:latin typeface="Cambria" pitchFamily="18" charset="0"/>
                <a:ea typeface="Times New Roman" pitchFamily="18" charset="0"/>
                <a:cs typeface="Arial" pitchFamily="34" charset="0"/>
              </a:rPr>
              <a:t>Motor</a:t>
            </a:r>
            <a:endParaRPr lang="en-US" dirty="0">
              <a:solidFill>
                <a:schemeClr val="accent3">
                  <a:lumMod val="50000"/>
                </a:schemeClr>
              </a:solidFill>
              <a:latin typeface="Cambria" pitchFamily="18" charset="0"/>
              <a:ea typeface="Times New Roman" pitchFamily="18" charset="0"/>
              <a:cs typeface="Arial" pitchFamily="34" charset="0"/>
            </a:endParaRP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Arial" pitchFamily="34" charset="0"/>
              </a:rPr>
              <a:t>Gas engines</a:t>
            </a:r>
          </a:p>
          <a:p>
            <a:pPr marL="231775" indent="-231775">
              <a:spcBef>
                <a:spcPts val="300"/>
              </a:spcBef>
              <a:buFont typeface="Wingdings" pitchFamily="2" charset="2"/>
              <a:buChar char="ü"/>
            </a:pPr>
            <a:r>
              <a:rPr lang="en-US" dirty="0">
                <a:solidFill>
                  <a:schemeClr val="accent3">
                    <a:lumMod val="50000"/>
                  </a:schemeClr>
                </a:solidFill>
                <a:latin typeface="Cambria" pitchFamily="18" charset="0"/>
                <a:ea typeface="Times New Roman" pitchFamily="18" charset="0"/>
                <a:cs typeface="Arial" pitchFamily="34" charset="0"/>
              </a:rPr>
              <a:t>Shore-side electricity</a:t>
            </a:r>
          </a:p>
          <a:p>
            <a:pPr>
              <a:spcBef>
                <a:spcPts val="300"/>
              </a:spcBef>
            </a:pPr>
            <a:endParaRPr lang="en-US" sz="1600" dirty="0" smtClean="0">
              <a:solidFill>
                <a:schemeClr val="accent3">
                  <a:lumMod val="50000"/>
                </a:schemeClr>
              </a:solidFill>
              <a:latin typeface="Cambria" pitchFamily="18" charset="0"/>
            </a:endParaRPr>
          </a:p>
        </p:txBody>
      </p:sp>
    </p:spTree>
    <p:extLst>
      <p:ext uri="{BB962C8B-B14F-4D97-AF65-F5344CB8AC3E}">
        <p14:creationId xmlns:p14="http://schemas.microsoft.com/office/powerpoint/2010/main" val="41934422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1"/>
          <p:cNvSpPr txBox="1">
            <a:spLocks noChangeArrowheads="1"/>
          </p:cNvSpPr>
          <p:nvPr/>
        </p:nvSpPr>
        <p:spPr bwMode="auto">
          <a:xfrm>
            <a:off x="6467475" y="5486400"/>
            <a:ext cx="2447925" cy="184666"/>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2060"/>
              </a:solidFill>
              <a:effectLst/>
              <a:latin typeface="Arial" pitchFamily="34" charset="0"/>
            </a:endParaRPr>
          </a:p>
        </p:txBody>
      </p:sp>
      <p:pic>
        <p:nvPicPr>
          <p:cNvPr id="19458" name="Picture 13" descr="http://upload.wikimedia.org/wikipedia/commons/thumb/4/47/Pollution_swan.jpg/220px-Pollution_swan.jpg"/>
          <p:cNvPicPr>
            <a:picLocks noChangeAspect="1" noChangeArrowheads="1"/>
          </p:cNvPicPr>
          <p:nvPr/>
        </p:nvPicPr>
        <p:blipFill>
          <a:blip r:embed="rId2"/>
          <a:srcRect/>
          <a:stretch>
            <a:fillRect/>
          </a:stretch>
        </p:blipFill>
        <p:spPr bwMode="auto">
          <a:xfrm>
            <a:off x="6019800" y="1524000"/>
            <a:ext cx="2419072" cy="1819275"/>
          </a:xfrm>
          <a:prstGeom prst="rect">
            <a:avLst/>
          </a:prstGeom>
          <a:noFill/>
        </p:spPr>
      </p:pic>
      <p:sp>
        <p:nvSpPr>
          <p:cNvPr id="19459" name="Rectangle 3"/>
          <p:cNvSpPr>
            <a:spLocks noChangeArrowheads="1"/>
          </p:cNvSpPr>
          <p:nvPr/>
        </p:nvSpPr>
        <p:spPr bwMode="auto">
          <a:xfrm>
            <a:off x="685800" y="762000"/>
            <a:ext cx="7543800" cy="3539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700" b="1" dirty="0" smtClean="0">
                <a:solidFill>
                  <a:srgbClr val="17365D"/>
                </a:solidFill>
                <a:latin typeface="Cambria" pitchFamily="18" charset="0"/>
                <a:ea typeface="Calibri" pitchFamily="34" charset="0"/>
                <a:cs typeface="Arial" pitchFamily="34" charset="0"/>
              </a:rPr>
              <a:t>CAUSE 3 : Pollution due to waste water and Garbage disposal into the sea</a:t>
            </a:r>
            <a:endParaRPr kumimoji="0" lang="en-US" sz="1800" b="0" i="0" u="none" strike="noStrike" cap="none" normalizeH="0" baseline="0" dirty="0" smtClean="0">
              <a:ln>
                <a:noFill/>
              </a:ln>
              <a:solidFill>
                <a:schemeClr val="tx1"/>
              </a:solidFill>
              <a:effectLst/>
              <a:latin typeface="Arial" pitchFamily="34" charset="0"/>
            </a:endParaRPr>
          </a:p>
        </p:txBody>
      </p:sp>
      <p:sp>
        <p:nvSpPr>
          <p:cNvPr id="9" name="Rectangle 8"/>
          <p:cNvSpPr/>
          <p:nvPr/>
        </p:nvSpPr>
        <p:spPr>
          <a:xfrm>
            <a:off x="685800" y="1219201"/>
            <a:ext cx="8077200" cy="5816977"/>
          </a:xfrm>
          <a:prstGeom prst="rect">
            <a:avLst/>
          </a:prstGeom>
        </p:spPr>
        <p:txBody>
          <a:bodyPr wrap="square">
            <a:spAutoFit/>
          </a:bodyPr>
          <a:lstStyle/>
          <a:p>
            <a:pPr>
              <a:spcBef>
                <a:spcPts val="300"/>
              </a:spcBef>
            </a:pPr>
            <a:r>
              <a:rPr lang="en-US" b="1" dirty="0" smtClean="0">
                <a:solidFill>
                  <a:schemeClr val="accent3">
                    <a:lumMod val="50000"/>
                  </a:schemeClr>
                </a:solidFill>
                <a:latin typeface="Cambria" pitchFamily="18" charset="0"/>
              </a:rPr>
              <a:t>IMPACTS</a:t>
            </a: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Arial" pitchFamily="34" charset="0"/>
              </a:rPr>
              <a:t>Debris into the sea is mainly discarded </a:t>
            </a:r>
          </a:p>
          <a:p>
            <a:pPr marL="231775" indent="-231775">
              <a:spcBef>
                <a:spcPts val="300"/>
              </a:spcBef>
            </a:pPr>
            <a:r>
              <a:rPr lang="en-US" dirty="0" smtClean="0">
                <a:solidFill>
                  <a:schemeClr val="accent3">
                    <a:lumMod val="50000"/>
                  </a:schemeClr>
                </a:solidFill>
                <a:latin typeface="Cambria" pitchFamily="18" charset="0"/>
                <a:ea typeface="Times New Roman" pitchFamily="18" charset="0"/>
                <a:cs typeface="Arial" pitchFamily="34" charset="0"/>
              </a:rPr>
              <a:t>     with human rubbish which either floats</a:t>
            </a:r>
          </a:p>
          <a:p>
            <a:pPr marL="231775" indent="-231775">
              <a:spcBef>
                <a:spcPts val="300"/>
              </a:spcBef>
            </a:pPr>
            <a:r>
              <a:rPr lang="en-US" dirty="0" smtClean="0">
                <a:solidFill>
                  <a:schemeClr val="accent3">
                    <a:lumMod val="50000"/>
                  </a:schemeClr>
                </a:solidFill>
                <a:latin typeface="Cambria" pitchFamily="18" charset="0"/>
                <a:ea typeface="Times New Roman" pitchFamily="18" charset="0"/>
                <a:cs typeface="Arial" pitchFamily="34" charset="0"/>
              </a:rPr>
              <a:t>      or suspended in the ocean.</a:t>
            </a: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Arial" pitchFamily="34" charset="0"/>
              </a:rPr>
              <a:t>Around 70-80% of marine debris is plastic; </a:t>
            </a:r>
          </a:p>
          <a:p>
            <a:pPr marL="231775" indent="-231775">
              <a:spcBef>
                <a:spcPts val="300"/>
              </a:spcBef>
            </a:pPr>
            <a:r>
              <a:rPr lang="en-US" dirty="0" smtClean="0">
                <a:solidFill>
                  <a:schemeClr val="accent3">
                    <a:lumMod val="50000"/>
                  </a:schemeClr>
                </a:solidFill>
                <a:latin typeface="Cambria" pitchFamily="18" charset="0"/>
                <a:ea typeface="Times New Roman" pitchFamily="18" charset="0"/>
                <a:cs typeface="Arial" pitchFamily="34" charset="0"/>
              </a:rPr>
              <a:t>     the mass of it in the oceans is increasing and </a:t>
            </a:r>
          </a:p>
          <a:p>
            <a:pPr marL="231775" indent="-231775">
              <a:spcBef>
                <a:spcPts val="300"/>
              </a:spcBef>
            </a:pPr>
            <a:r>
              <a:rPr lang="en-US" dirty="0" smtClean="0">
                <a:solidFill>
                  <a:schemeClr val="accent3">
                    <a:lumMod val="50000"/>
                  </a:schemeClr>
                </a:solidFill>
                <a:latin typeface="Cambria" pitchFamily="18" charset="0"/>
                <a:ea typeface="Times New Roman" pitchFamily="18" charset="0"/>
                <a:cs typeface="Arial" pitchFamily="34" charset="0"/>
              </a:rPr>
              <a:t>     tons of waste gets accumulated since years.</a:t>
            </a:r>
          </a:p>
          <a:p>
            <a:pPr marL="231775" lvl="0" indent="-231775">
              <a:spcBef>
                <a:spcPts val="300"/>
              </a:spcBef>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Arial" pitchFamily="34" charset="0"/>
              </a:rPr>
              <a:t>The plastics can also suffocate the living organisms. Many marine animals consume flotsam by mistake, as it often looks similar to their natural prey.</a:t>
            </a: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Arial" pitchFamily="34" charset="0"/>
              </a:rPr>
              <a:t>The sewage when disposed contains organic matter which gets absorbed with available dissolved oxygen reducing the level of oxygen in the ocean that marine organisms require.</a:t>
            </a:r>
          </a:p>
          <a:p>
            <a:pPr marL="231775" lvl="0" indent="-231775">
              <a:spcBef>
                <a:spcPts val="300"/>
              </a:spcBef>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Arial" pitchFamily="34" charset="0"/>
              </a:rPr>
              <a:t>The matter also feeds on algae blooms that are present in the water, stimulating their growth. This decomposing algae releases toxic substances harmful to marine organisms that can enter through fish or other organisms. </a:t>
            </a: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Arial" pitchFamily="34" charset="0"/>
              </a:rPr>
              <a:t>Sea food when consumed has a tendency of concentrating pathogens in their gut, consuming of which  increases the possibility of food poisoning.</a:t>
            </a:r>
          </a:p>
          <a:p>
            <a:pPr marL="231775" lvl="0" indent="-231775">
              <a:spcBef>
                <a:spcPts val="300"/>
              </a:spcBef>
              <a:buFont typeface="Wingdings" pitchFamily="2" charset="2"/>
              <a:buChar char="ü"/>
            </a:pPr>
            <a:endParaRPr lang="en-US" dirty="0" smtClean="0">
              <a:solidFill>
                <a:schemeClr val="accent3">
                  <a:lumMod val="50000"/>
                </a:schemeClr>
              </a:solidFill>
              <a:latin typeface="Cambria" pitchFamily="18" charset="0"/>
              <a:ea typeface="Times New Roman" pitchFamily="18" charset="0"/>
              <a:cs typeface="Arial" pitchFamily="34" charset="0"/>
            </a:endParaRPr>
          </a:p>
          <a:p>
            <a:pPr marL="231775" indent="-231775">
              <a:spcBef>
                <a:spcPts val="300"/>
              </a:spcBef>
              <a:buFont typeface="Wingdings" pitchFamily="2" charset="2"/>
              <a:buChar char="ü"/>
            </a:pPr>
            <a:endParaRPr lang="en-US" dirty="0" smtClean="0">
              <a:solidFill>
                <a:schemeClr val="accent3">
                  <a:lumMod val="50000"/>
                </a:schemeClr>
              </a:solidFill>
              <a:latin typeface="Cambria"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4800" y="990600"/>
            <a:ext cx="8610600" cy="4208844"/>
          </a:xfrm>
          <a:prstGeom prst="rect">
            <a:avLst/>
          </a:prstGeom>
        </p:spPr>
        <p:txBody>
          <a:bodyPr wrap="square">
            <a:spAutoFit/>
          </a:bodyPr>
          <a:lstStyle/>
          <a:p>
            <a:pPr>
              <a:spcBef>
                <a:spcPts val="300"/>
              </a:spcBef>
            </a:pPr>
            <a:r>
              <a:rPr lang="en-US" sz="1600" b="1" dirty="0" smtClean="0">
                <a:solidFill>
                  <a:schemeClr val="accent3">
                    <a:lumMod val="50000"/>
                  </a:schemeClr>
                </a:solidFill>
                <a:latin typeface="Cambria" pitchFamily="18" charset="0"/>
              </a:rPr>
              <a:t>REMEDIES</a:t>
            </a: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Arial" pitchFamily="34" charset="0"/>
              </a:rPr>
              <a:t>International Rules and Regulations are needed to strictly to avoid garbage and sewage entering into the oceans</a:t>
            </a:r>
            <a:r>
              <a:rPr lang="en-US" dirty="0" smtClean="0">
                <a:solidFill>
                  <a:schemeClr val="accent3">
                    <a:lumMod val="50000"/>
                  </a:schemeClr>
                </a:solidFill>
                <a:latin typeface="Cambria" pitchFamily="18" charset="0"/>
              </a:rPr>
              <a:t>.</a:t>
            </a: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Arial" pitchFamily="34" charset="0"/>
              </a:rPr>
              <a:t>Plastic usage should be banned or at least use of it should be minimized in the ship.</a:t>
            </a:r>
          </a:p>
          <a:p>
            <a:pPr marL="231775" indent="-231775">
              <a:spcBef>
                <a:spcPts val="300"/>
              </a:spcBef>
              <a:buFont typeface="Wingdings" pitchFamily="2" charset="2"/>
              <a:buChar char="ü"/>
            </a:pPr>
            <a:r>
              <a:rPr lang="en-US" i="1" dirty="0" smtClean="0">
                <a:solidFill>
                  <a:schemeClr val="accent3">
                    <a:lumMod val="50000"/>
                  </a:schemeClr>
                </a:solidFill>
                <a:latin typeface="Cambria" pitchFamily="18" charset="0"/>
                <a:ea typeface="Times New Roman" pitchFamily="18" charset="0"/>
                <a:cs typeface="Arial" pitchFamily="34" charset="0"/>
              </a:rPr>
              <a:t>Reestablish the "polluter pays" principle.</a:t>
            </a:r>
          </a:p>
          <a:p>
            <a:pPr marL="231775" indent="-231775">
              <a:spcBef>
                <a:spcPts val="300"/>
              </a:spcBef>
              <a:buFont typeface="Wingdings" pitchFamily="2" charset="2"/>
              <a:buChar char="ü"/>
            </a:pPr>
            <a:r>
              <a:rPr lang="en-US" i="1" dirty="0" smtClean="0">
                <a:solidFill>
                  <a:schemeClr val="accent3">
                    <a:lumMod val="50000"/>
                  </a:schemeClr>
                </a:solidFill>
                <a:latin typeface="Cambria" pitchFamily="18" charset="0"/>
                <a:ea typeface="Times New Roman" pitchFamily="18" charset="0"/>
                <a:cs typeface="Arial" pitchFamily="34" charset="0"/>
              </a:rPr>
              <a:t>Regular maintenance and monitoring of septic system</a:t>
            </a: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Arial" pitchFamily="34" charset="0"/>
              </a:rPr>
              <a:t>Sewage must be treated in specially provided sewage treatment tanks.</a:t>
            </a: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Arial" pitchFamily="34" charset="0"/>
              </a:rPr>
              <a:t>Pumping untreated sewage overboard in some areas is prohibited by law.</a:t>
            </a:r>
          </a:p>
          <a:p>
            <a:pPr marL="231775" lvl="0" indent="-231775">
              <a:spcBef>
                <a:spcPts val="300"/>
              </a:spcBef>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Arial" pitchFamily="34" charset="0"/>
              </a:rPr>
              <a:t>The waste water treatment equipment can be used as given below:</a:t>
            </a:r>
            <a:endParaRPr lang="en-US" dirty="0" smtClean="0">
              <a:solidFill>
                <a:schemeClr val="accent3">
                  <a:lumMod val="50000"/>
                </a:schemeClr>
              </a:solidFill>
              <a:latin typeface="Cambria" pitchFamily="18" charset="0"/>
            </a:endParaRPr>
          </a:p>
          <a:p>
            <a:pPr marL="512763" lvl="0" indent="-171450" eaLnBrk="0" fontAlgn="base" hangingPunct="0">
              <a:spcBef>
                <a:spcPct val="0"/>
              </a:spcBef>
              <a:spcAft>
                <a:spcPct val="0"/>
              </a:spcAft>
              <a:buFontTx/>
              <a:buChar char="•"/>
            </a:pPr>
            <a:r>
              <a:rPr lang="en-US" i="1" dirty="0" smtClean="0">
                <a:solidFill>
                  <a:schemeClr val="accent3">
                    <a:lumMod val="50000"/>
                  </a:schemeClr>
                </a:solidFill>
                <a:latin typeface="Cambria" pitchFamily="18" charset="0"/>
                <a:ea typeface="Times New Roman" pitchFamily="18" charset="0"/>
                <a:cs typeface="Arial" pitchFamily="34" charset="0"/>
              </a:rPr>
              <a:t>Oily Water Separator equipment consists of an Oily Water Separator, Oily Water Separator Pump, Strainer, Discharge Water Collecting Device</a:t>
            </a:r>
            <a:endParaRPr lang="en-US" i="1" dirty="0" smtClean="0">
              <a:solidFill>
                <a:schemeClr val="accent3">
                  <a:lumMod val="50000"/>
                </a:schemeClr>
              </a:solidFill>
              <a:latin typeface="Cambria" pitchFamily="18" charset="0"/>
            </a:endParaRPr>
          </a:p>
          <a:p>
            <a:pPr marL="512763" lvl="0" indent="-171450" eaLnBrk="0" fontAlgn="base" hangingPunct="0">
              <a:spcBef>
                <a:spcPct val="0"/>
              </a:spcBef>
              <a:spcAft>
                <a:spcPct val="0"/>
              </a:spcAft>
              <a:buFontTx/>
              <a:buChar char="•"/>
            </a:pPr>
            <a:r>
              <a:rPr lang="en-US" i="1" dirty="0" smtClean="0">
                <a:solidFill>
                  <a:schemeClr val="accent3">
                    <a:lumMod val="50000"/>
                  </a:schemeClr>
                </a:solidFill>
                <a:latin typeface="Cambria" pitchFamily="18" charset="0"/>
                <a:ea typeface="Times New Roman" pitchFamily="18" charset="0"/>
                <a:cs typeface="Arial" pitchFamily="34" charset="0"/>
              </a:rPr>
              <a:t>Discharge Water Oil Content Monitor</a:t>
            </a:r>
            <a:endParaRPr lang="en-US" i="1" dirty="0" smtClean="0">
              <a:solidFill>
                <a:schemeClr val="accent3">
                  <a:lumMod val="50000"/>
                </a:schemeClr>
              </a:solidFill>
              <a:latin typeface="Cambria" pitchFamily="18" charset="0"/>
            </a:endParaRPr>
          </a:p>
          <a:p>
            <a:pPr marL="512763" lvl="0" indent="-171450" eaLnBrk="0" fontAlgn="base" hangingPunct="0">
              <a:spcBef>
                <a:spcPct val="0"/>
              </a:spcBef>
              <a:spcAft>
                <a:spcPct val="0"/>
              </a:spcAft>
              <a:buFontTx/>
              <a:buChar char="•"/>
            </a:pPr>
            <a:r>
              <a:rPr lang="en-US" i="1" dirty="0" smtClean="0">
                <a:solidFill>
                  <a:schemeClr val="accent3">
                    <a:lumMod val="50000"/>
                  </a:schemeClr>
                </a:solidFill>
                <a:latin typeface="Cambria" pitchFamily="18" charset="0"/>
                <a:ea typeface="Times New Roman" pitchFamily="18" charset="0"/>
                <a:cs typeface="Arial" pitchFamily="34" charset="0"/>
              </a:rPr>
              <a:t>Sludge Storage Equipment consisting of Sludge Tank and Sludge Piping</a:t>
            </a:r>
            <a:endParaRPr lang="en-US" i="1" dirty="0" smtClean="0">
              <a:solidFill>
                <a:schemeClr val="accent3">
                  <a:lumMod val="50000"/>
                </a:schemeClr>
              </a:solidFill>
              <a:latin typeface="Cambria" pitchFamily="18" charset="0"/>
            </a:endParaRPr>
          </a:p>
          <a:p>
            <a:pPr marL="512763" lvl="0" indent="-171450" eaLnBrk="0" fontAlgn="base" hangingPunct="0">
              <a:spcBef>
                <a:spcPct val="0"/>
              </a:spcBef>
              <a:spcAft>
                <a:spcPct val="0"/>
              </a:spcAft>
              <a:buFontTx/>
              <a:buChar char="•"/>
            </a:pPr>
            <a:r>
              <a:rPr lang="en-US" i="1" dirty="0" smtClean="0">
                <a:solidFill>
                  <a:schemeClr val="accent3">
                    <a:lumMod val="50000"/>
                  </a:schemeClr>
                </a:solidFill>
                <a:latin typeface="Cambria" pitchFamily="18" charset="0"/>
                <a:ea typeface="Times New Roman" pitchFamily="18" charset="0"/>
                <a:cs typeface="Arial" pitchFamily="34" charset="0"/>
              </a:rPr>
              <a:t>Automatic discharge stop device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descr="http://upload.wikimedia.org/wikipedia/commons/a/a4/Ship_pumping_ballast_water.jpg"/>
          <p:cNvPicPr>
            <a:picLocks noChangeAspect="1" noChangeArrowheads="1"/>
          </p:cNvPicPr>
          <p:nvPr/>
        </p:nvPicPr>
        <p:blipFill>
          <a:blip r:embed="rId2"/>
          <a:srcRect/>
          <a:stretch>
            <a:fillRect/>
          </a:stretch>
        </p:blipFill>
        <p:spPr bwMode="auto">
          <a:xfrm>
            <a:off x="6400800" y="1828800"/>
            <a:ext cx="2514600" cy="3171568"/>
          </a:xfrm>
          <a:prstGeom prst="rect">
            <a:avLst/>
          </a:prstGeom>
          <a:noFill/>
        </p:spPr>
      </p:pic>
      <p:sp>
        <p:nvSpPr>
          <p:cNvPr id="17409" name="Text Box 1"/>
          <p:cNvSpPr txBox="1">
            <a:spLocks noChangeArrowheads="1"/>
          </p:cNvSpPr>
          <p:nvPr/>
        </p:nvSpPr>
        <p:spPr bwMode="auto">
          <a:xfrm>
            <a:off x="6477000" y="5057001"/>
            <a:ext cx="2362200" cy="369332"/>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Figure 1: A cargo ship pumps ballast water over the side</a:t>
            </a:r>
            <a:endParaRPr kumimoji="0" lang="en-US" sz="1200" b="0" i="0" u="none" strike="noStrike" cap="none" normalizeH="0" baseline="0" dirty="0" smtClean="0">
              <a:ln>
                <a:noFill/>
              </a:ln>
              <a:solidFill>
                <a:srgbClr val="002060"/>
              </a:solidFill>
              <a:effectLst/>
              <a:latin typeface="Arial" pitchFamily="34" charset="0"/>
            </a:endParaRPr>
          </a:p>
        </p:txBody>
      </p:sp>
      <p:sp>
        <p:nvSpPr>
          <p:cNvPr id="17411" name="Rectangle 3"/>
          <p:cNvSpPr>
            <a:spLocks noChangeArrowheads="1"/>
          </p:cNvSpPr>
          <p:nvPr/>
        </p:nvSpPr>
        <p:spPr bwMode="auto">
          <a:xfrm>
            <a:off x="609600" y="865257"/>
            <a:ext cx="8305800" cy="3539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en-US" sz="1700" b="1" dirty="0" smtClean="0">
                <a:solidFill>
                  <a:srgbClr val="002060"/>
                </a:solidFill>
                <a:latin typeface="Cambria" pitchFamily="18" charset="0"/>
              </a:rPr>
              <a:t>CAUSE 4: Disturbance caused from Ballast water tanks carried by ships</a:t>
            </a:r>
            <a:endParaRPr kumimoji="0" lang="en-US" sz="1800" b="0" i="0" u="none" strike="noStrike" cap="none" normalizeH="0" baseline="0" dirty="0" smtClean="0">
              <a:ln>
                <a:noFill/>
              </a:ln>
              <a:solidFill>
                <a:schemeClr val="tx1"/>
              </a:solidFill>
              <a:effectLst/>
              <a:latin typeface="Arial" pitchFamily="34" charset="0"/>
            </a:endParaRPr>
          </a:p>
        </p:txBody>
      </p:sp>
      <p:sp>
        <p:nvSpPr>
          <p:cNvPr id="9" name="Rectangle 8"/>
          <p:cNvSpPr/>
          <p:nvPr/>
        </p:nvSpPr>
        <p:spPr>
          <a:xfrm>
            <a:off x="685800" y="1295400"/>
            <a:ext cx="5791200" cy="2354491"/>
          </a:xfrm>
          <a:prstGeom prst="rect">
            <a:avLst/>
          </a:prstGeom>
        </p:spPr>
        <p:txBody>
          <a:bodyPr wrap="square">
            <a:spAutoFit/>
          </a:bodyPr>
          <a:lstStyle/>
          <a:p>
            <a:pPr>
              <a:spcBef>
                <a:spcPts val="300"/>
              </a:spcBef>
            </a:pPr>
            <a:r>
              <a:rPr lang="en-US" sz="1600" b="1" dirty="0" smtClean="0">
                <a:solidFill>
                  <a:schemeClr val="accent3">
                    <a:lumMod val="50000"/>
                  </a:schemeClr>
                </a:solidFill>
                <a:latin typeface="Cambria" pitchFamily="18" charset="0"/>
              </a:rPr>
              <a:t>IMPACTS</a:t>
            </a: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rPr>
              <a:t>The discharge of ballast water from the ship is unloaded after travelling from one place to another, the marine organisms are carried away from it which changes their ecosystem and hindering normal survival.</a:t>
            </a: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rPr>
              <a:t>The flora and fauna are prone to become vulnerable as a result of introduction of alien species.</a:t>
            </a:r>
          </a:p>
        </p:txBody>
      </p:sp>
    </p:spTree>
    <p:extLst>
      <p:ext uri="{BB962C8B-B14F-4D97-AF65-F5344CB8AC3E}">
        <p14:creationId xmlns:p14="http://schemas.microsoft.com/office/powerpoint/2010/main" val="865177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1219200" y="685800"/>
            <a:ext cx="6400800" cy="31242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1066800" y="3810000"/>
            <a:ext cx="6705600" cy="2667000"/>
          </a:xfrm>
          <a:prstGeom prst="rect">
            <a:avLst/>
          </a:prstGeom>
          <a:noFill/>
          <a:ln w="9525">
            <a:noFill/>
            <a:miter lim="800000"/>
            <a:headEnd/>
            <a:tailEnd/>
          </a:ln>
          <a:effectLst/>
        </p:spPr>
      </p:pic>
    </p:spTree>
    <p:extLst>
      <p:ext uri="{BB962C8B-B14F-4D97-AF65-F5344CB8AC3E}">
        <p14:creationId xmlns:p14="http://schemas.microsoft.com/office/powerpoint/2010/main" val="12552743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6477000" y="5057001"/>
            <a:ext cx="2362200" cy="184666"/>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2060"/>
              </a:solidFill>
              <a:effectLst/>
              <a:latin typeface="Arial" pitchFamily="34" charset="0"/>
            </a:endParaRPr>
          </a:p>
        </p:txBody>
      </p:sp>
      <p:sp>
        <p:nvSpPr>
          <p:cNvPr id="9" name="Rectangle 8"/>
          <p:cNvSpPr/>
          <p:nvPr/>
        </p:nvSpPr>
        <p:spPr>
          <a:xfrm>
            <a:off x="685800" y="1295400"/>
            <a:ext cx="5791200" cy="338554"/>
          </a:xfrm>
          <a:prstGeom prst="rect">
            <a:avLst/>
          </a:prstGeom>
        </p:spPr>
        <p:txBody>
          <a:bodyPr wrap="square">
            <a:spAutoFit/>
          </a:bodyPr>
          <a:lstStyle/>
          <a:p>
            <a:pPr>
              <a:spcBef>
                <a:spcPts val="300"/>
              </a:spcBef>
            </a:pPr>
            <a:endParaRPr lang="en-US" sz="1600" dirty="0" smtClean="0">
              <a:solidFill>
                <a:schemeClr val="accent3">
                  <a:lumMod val="50000"/>
                </a:schemeClr>
              </a:solidFill>
              <a:latin typeface="Cambria" pitchFamily="18" charset="0"/>
            </a:endParaRPr>
          </a:p>
        </p:txBody>
      </p:sp>
      <p:sp>
        <p:nvSpPr>
          <p:cNvPr id="11" name="Rectangle 10"/>
          <p:cNvSpPr/>
          <p:nvPr/>
        </p:nvSpPr>
        <p:spPr>
          <a:xfrm>
            <a:off x="457200" y="762000"/>
            <a:ext cx="8229600" cy="2477601"/>
          </a:xfrm>
          <a:prstGeom prst="rect">
            <a:avLst/>
          </a:prstGeom>
        </p:spPr>
        <p:txBody>
          <a:bodyPr wrap="square">
            <a:spAutoFit/>
          </a:bodyPr>
          <a:lstStyle/>
          <a:p>
            <a:pPr>
              <a:spcBef>
                <a:spcPts val="300"/>
              </a:spcBef>
            </a:pPr>
            <a:r>
              <a:rPr lang="en-US" sz="1600" b="1" dirty="0" smtClean="0">
                <a:solidFill>
                  <a:schemeClr val="accent3">
                    <a:lumMod val="50000"/>
                  </a:schemeClr>
                </a:solidFill>
                <a:latin typeface="Cambria" pitchFamily="18" charset="0"/>
              </a:rPr>
              <a:t>REMEDIES</a:t>
            </a:r>
          </a:p>
          <a:p>
            <a:pPr>
              <a:spcBef>
                <a:spcPts val="300"/>
              </a:spcBef>
            </a:pPr>
            <a:endParaRPr lang="en-US" sz="1600" b="1" dirty="0" smtClean="0">
              <a:solidFill>
                <a:schemeClr val="accent3">
                  <a:lumMod val="50000"/>
                </a:schemeClr>
              </a:solidFill>
              <a:latin typeface="Cambria" pitchFamily="18" charset="0"/>
            </a:endParaRP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rPr>
              <a:t>Ballast water management plan should be prepared.</a:t>
            </a: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ea typeface="Calibri" pitchFamily="34" charset="0"/>
                <a:cs typeface="Arial" pitchFamily="34" charset="0"/>
              </a:rPr>
              <a:t>The guidelines of the ballast operations should be followed and any </a:t>
            </a:r>
            <a:r>
              <a:rPr lang="en-US" dirty="0" err="1" smtClean="0">
                <a:solidFill>
                  <a:schemeClr val="accent3">
                    <a:lumMod val="50000"/>
                  </a:schemeClr>
                </a:solidFill>
                <a:latin typeface="Cambria" pitchFamily="18" charset="0"/>
                <a:ea typeface="Calibri" pitchFamily="34" charset="0"/>
                <a:cs typeface="Arial" pitchFamily="34" charset="0"/>
              </a:rPr>
              <a:t>disfunctioning</a:t>
            </a:r>
            <a:r>
              <a:rPr lang="en-US" dirty="0" smtClean="0">
                <a:solidFill>
                  <a:schemeClr val="accent3">
                    <a:lumMod val="50000"/>
                  </a:schemeClr>
                </a:solidFill>
                <a:latin typeface="Cambria" pitchFamily="18" charset="0"/>
                <a:ea typeface="Calibri" pitchFamily="34" charset="0"/>
                <a:cs typeface="Arial" pitchFamily="34" charset="0"/>
              </a:rPr>
              <a:t> of vessel/tanks should be reported quickly</a:t>
            </a: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ea typeface="Calibri" pitchFamily="34" charset="0"/>
                <a:cs typeface="Arial" pitchFamily="34" charset="0"/>
              </a:rPr>
              <a:t>Exchange of ballast should take place under low depth waters</a:t>
            </a: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ea typeface="Calibri" pitchFamily="34" charset="0"/>
                <a:cs typeface="Arial" pitchFamily="34" charset="0"/>
              </a:rPr>
              <a:t>Eco-friendly ballast water treatment plants to be adopted</a:t>
            </a: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ea typeface="Calibri" pitchFamily="34" charset="0"/>
                <a:cs typeface="Arial" pitchFamily="34" charset="0"/>
              </a:rPr>
              <a:t>Disposal of sediment by cleaning the tanks should be done on regular basis.</a:t>
            </a:r>
            <a:endParaRPr lang="en-US" dirty="0" smtClean="0">
              <a:solidFill>
                <a:schemeClr val="accent3">
                  <a:lumMod val="50000"/>
                </a:schemeClr>
              </a:solidFill>
              <a:latin typeface="Cambria" pitchFamily="18" charset="0"/>
            </a:endParaRPr>
          </a:p>
        </p:txBody>
      </p:sp>
    </p:spTree>
    <p:extLst>
      <p:ext uri="{BB962C8B-B14F-4D97-AF65-F5344CB8AC3E}">
        <p14:creationId xmlns:p14="http://schemas.microsoft.com/office/powerpoint/2010/main" val="13577138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4572000" y="2286000"/>
            <a:ext cx="4572000" cy="3433763"/>
          </a:xfrm>
          <a:prstGeom prst="rect">
            <a:avLst/>
          </a:prstGeom>
          <a:noFill/>
          <a:ln w="9525">
            <a:noFill/>
            <a:miter lim="800000"/>
            <a:headEnd/>
            <a:tailEnd/>
          </a:ln>
          <a:effectLst/>
        </p:spPr>
      </p:pic>
      <p:sp>
        <p:nvSpPr>
          <p:cNvPr id="3" name="Rectangle 2"/>
          <p:cNvSpPr/>
          <p:nvPr/>
        </p:nvSpPr>
        <p:spPr>
          <a:xfrm>
            <a:off x="152400" y="1752600"/>
            <a:ext cx="4572000" cy="3139321"/>
          </a:xfrm>
          <a:prstGeom prst="rect">
            <a:avLst/>
          </a:prstGeom>
        </p:spPr>
        <p:txBody>
          <a:bodyPr wrap="square">
            <a:spAutoFit/>
          </a:bodyPr>
          <a:lstStyle/>
          <a:p>
            <a:r>
              <a:rPr lang="en-US" b="1" dirty="0" smtClean="0">
                <a:solidFill>
                  <a:schemeClr val="accent2">
                    <a:lumMod val="75000"/>
                  </a:schemeClr>
                </a:solidFill>
                <a:latin typeface="Cambria" pitchFamily="18" charset="0"/>
              </a:rPr>
              <a:t>The Hyde GUARDIAN™ Ballast</a:t>
            </a:r>
          </a:p>
          <a:p>
            <a:r>
              <a:rPr lang="en-US" b="1" dirty="0" smtClean="0">
                <a:solidFill>
                  <a:schemeClr val="accent2">
                    <a:lumMod val="75000"/>
                  </a:schemeClr>
                </a:solidFill>
                <a:latin typeface="Cambria" pitchFamily="18" charset="0"/>
              </a:rPr>
              <a:t>Water Treatment System is a fully</a:t>
            </a:r>
          </a:p>
          <a:p>
            <a:r>
              <a:rPr lang="en-US" b="1" dirty="0" smtClean="0">
                <a:solidFill>
                  <a:schemeClr val="accent2">
                    <a:lumMod val="75000"/>
                  </a:schemeClr>
                </a:solidFill>
                <a:latin typeface="Cambria" pitchFamily="18" charset="0"/>
              </a:rPr>
              <a:t>automated two stage treatment</a:t>
            </a:r>
          </a:p>
          <a:p>
            <a:r>
              <a:rPr lang="en-US" b="1" dirty="0" smtClean="0">
                <a:solidFill>
                  <a:schemeClr val="accent2">
                    <a:lumMod val="75000"/>
                  </a:schemeClr>
                </a:solidFill>
                <a:latin typeface="Cambria" pitchFamily="18" charset="0"/>
              </a:rPr>
              <a:t>process:</a:t>
            </a:r>
          </a:p>
          <a:p>
            <a:endParaRPr lang="en-US" b="1" dirty="0" smtClean="0">
              <a:solidFill>
                <a:schemeClr val="accent2">
                  <a:lumMod val="75000"/>
                </a:schemeClr>
              </a:solidFill>
              <a:latin typeface="Cambria" pitchFamily="18" charset="0"/>
            </a:endParaRPr>
          </a:p>
          <a:p>
            <a:pPr>
              <a:buFont typeface="Wingdings" pitchFamily="2" charset="2"/>
              <a:buChar char="Ø"/>
            </a:pPr>
            <a:r>
              <a:rPr lang="en-US" b="1" dirty="0" smtClean="0">
                <a:solidFill>
                  <a:schemeClr val="accent2">
                    <a:lumMod val="75000"/>
                  </a:schemeClr>
                </a:solidFill>
                <a:latin typeface="Cambria" pitchFamily="18" charset="0"/>
              </a:rPr>
              <a:t>1st Stage - Disc filtration</a:t>
            </a:r>
          </a:p>
          <a:p>
            <a:pPr>
              <a:buFont typeface="Wingdings" pitchFamily="2" charset="2"/>
              <a:buChar char="Ø"/>
            </a:pPr>
            <a:r>
              <a:rPr lang="en-US" b="1" dirty="0" smtClean="0">
                <a:solidFill>
                  <a:schemeClr val="accent2">
                    <a:lumMod val="75000"/>
                  </a:schemeClr>
                </a:solidFill>
                <a:latin typeface="Cambria" pitchFamily="18" charset="0"/>
              </a:rPr>
              <a:t>2nd Stage - UV disinfection</a:t>
            </a:r>
          </a:p>
          <a:p>
            <a:endParaRPr lang="en-US" b="1" dirty="0" smtClean="0">
              <a:solidFill>
                <a:schemeClr val="accent2">
                  <a:lumMod val="75000"/>
                </a:schemeClr>
              </a:solidFill>
              <a:latin typeface="Cambria" pitchFamily="18" charset="0"/>
            </a:endParaRPr>
          </a:p>
          <a:p>
            <a:r>
              <a:rPr lang="en-US" b="1" dirty="0" smtClean="0">
                <a:solidFill>
                  <a:schemeClr val="accent2">
                    <a:lumMod val="75000"/>
                  </a:schemeClr>
                </a:solidFill>
                <a:latin typeface="Cambria" pitchFamily="18" charset="0"/>
              </a:rPr>
              <a:t>The Hyde GUARDIAN™ uses</a:t>
            </a:r>
          </a:p>
          <a:p>
            <a:r>
              <a:rPr lang="en-US" b="1" dirty="0" smtClean="0">
                <a:solidFill>
                  <a:schemeClr val="accent2">
                    <a:lumMod val="75000"/>
                  </a:schemeClr>
                </a:solidFill>
                <a:latin typeface="Cambria" pitchFamily="18" charset="0"/>
              </a:rPr>
              <a:t>no chemicals or active</a:t>
            </a:r>
          </a:p>
          <a:p>
            <a:r>
              <a:rPr lang="en-US" b="1" dirty="0" smtClean="0">
                <a:solidFill>
                  <a:schemeClr val="accent2">
                    <a:lumMod val="75000"/>
                  </a:schemeClr>
                </a:solidFill>
                <a:latin typeface="Cambria" pitchFamily="18" charset="0"/>
              </a:rPr>
              <a:t>substances!</a:t>
            </a:r>
            <a:endParaRPr lang="en-US" dirty="0">
              <a:solidFill>
                <a:schemeClr val="accent2">
                  <a:lumMod val="75000"/>
                </a:schemeClr>
              </a:solidFill>
              <a:latin typeface="Cambria" pitchFamily="18" charset="0"/>
            </a:endParaRPr>
          </a:p>
        </p:txBody>
      </p:sp>
      <p:sp>
        <p:nvSpPr>
          <p:cNvPr id="4" name="Rectangle 3"/>
          <p:cNvSpPr/>
          <p:nvPr/>
        </p:nvSpPr>
        <p:spPr>
          <a:xfrm>
            <a:off x="1143000" y="838200"/>
            <a:ext cx="7162800" cy="523220"/>
          </a:xfrm>
          <a:prstGeom prst="rect">
            <a:avLst/>
          </a:prstGeom>
        </p:spPr>
        <p:txBody>
          <a:bodyPr wrap="square">
            <a:spAutoFit/>
          </a:bodyPr>
          <a:lstStyle/>
          <a:p>
            <a:r>
              <a:rPr lang="en-US" sz="2800" b="1" dirty="0" smtClean="0">
                <a:solidFill>
                  <a:schemeClr val="accent1">
                    <a:lumMod val="75000"/>
                  </a:schemeClr>
                </a:solidFill>
              </a:rPr>
              <a:t>Hyde Ballast Water Treatment Systems</a:t>
            </a:r>
            <a:endParaRPr lang="en-US" sz="2800" dirty="0">
              <a:solidFill>
                <a:schemeClr val="accent1">
                  <a:lumMod val="75000"/>
                </a:schemeClr>
              </a:solidFill>
            </a:endParaRPr>
          </a:p>
        </p:txBody>
      </p:sp>
    </p:spTree>
    <p:extLst>
      <p:ext uri="{BB962C8B-B14F-4D97-AF65-F5344CB8AC3E}">
        <p14:creationId xmlns:p14="http://schemas.microsoft.com/office/powerpoint/2010/main" val="39628539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295275" y="1276350"/>
            <a:ext cx="8553450" cy="5581650"/>
          </a:xfrm>
          <a:prstGeom prst="rect">
            <a:avLst/>
          </a:prstGeom>
          <a:noFill/>
          <a:ln w="9525">
            <a:noFill/>
            <a:miter lim="800000"/>
            <a:headEnd/>
            <a:tailEnd/>
          </a:ln>
          <a:effectLst/>
        </p:spPr>
      </p:pic>
    </p:spTree>
    <p:extLst>
      <p:ext uri="{BB962C8B-B14F-4D97-AF65-F5344CB8AC3E}">
        <p14:creationId xmlns:p14="http://schemas.microsoft.com/office/powerpoint/2010/main" val="9166405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38200" y="1143000"/>
            <a:ext cx="2001638" cy="523220"/>
          </a:xfrm>
          <a:prstGeom prst="rect">
            <a:avLst/>
          </a:prstGeom>
        </p:spPr>
        <p:txBody>
          <a:bodyPr wrap="none">
            <a:spAutoFit/>
          </a:bodyPr>
          <a:lstStyle/>
          <a:p>
            <a:r>
              <a:rPr lang="en-US" sz="2800" b="1" dirty="0" smtClean="0">
                <a:solidFill>
                  <a:srgbClr val="17365D"/>
                </a:solidFill>
                <a:latin typeface="Cambria" pitchFamily="18" charset="0"/>
                <a:ea typeface="Calibri" pitchFamily="34" charset="0"/>
                <a:cs typeface="Arial" pitchFamily="34" charset="0"/>
              </a:rPr>
              <a:t>Conclusion</a:t>
            </a:r>
            <a:endParaRPr lang="en-US" sz="2800" dirty="0"/>
          </a:p>
        </p:txBody>
      </p:sp>
      <p:sp>
        <p:nvSpPr>
          <p:cNvPr id="6" name="Rectangle 5"/>
          <p:cNvSpPr/>
          <p:nvPr/>
        </p:nvSpPr>
        <p:spPr>
          <a:xfrm>
            <a:off x="914400" y="1681877"/>
            <a:ext cx="7010400" cy="3724096"/>
          </a:xfrm>
          <a:prstGeom prst="rect">
            <a:avLst/>
          </a:prstGeom>
        </p:spPr>
        <p:txBody>
          <a:bodyPr wrap="square">
            <a:spAutoFit/>
          </a:bodyPr>
          <a:lstStyle/>
          <a:p>
            <a:pPr marL="231775" lvl="0" indent="-231775" algn="just" eaLnBrk="0" fontAlgn="base" hangingPunct="0">
              <a:spcBef>
                <a:spcPts val="600"/>
              </a:spcBef>
              <a:spcAft>
                <a:spcPct val="0"/>
              </a:spcAft>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Times New Roman" pitchFamily="18" charset="0"/>
              </a:rPr>
              <a:t>The oceans are a </a:t>
            </a:r>
            <a:r>
              <a:rPr lang="en-US" b="1" dirty="0" smtClean="0">
                <a:solidFill>
                  <a:schemeClr val="accent3">
                    <a:lumMod val="50000"/>
                  </a:schemeClr>
                </a:solidFill>
                <a:latin typeface="Cambria" pitchFamily="18" charset="0"/>
                <a:ea typeface="Times New Roman" pitchFamily="18" charset="0"/>
                <a:cs typeface="Times New Roman" pitchFamily="18" charset="0"/>
              </a:rPr>
              <a:t>vast resource</a:t>
            </a:r>
            <a:r>
              <a:rPr lang="en-US" dirty="0" smtClean="0">
                <a:solidFill>
                  <a:schemeClr val="accent3">
                    <a:lumMod val="50000"/>
                  </a:schemeClr>
                </a:solidFill>
                <a:latin typeface="Cambria" pitchFamily="18" charset="0"/>
                <a:ea typeface="Times New Roman" pitchFamily="18" charset="0"/>
                <a:cs typeface="Times New Roman" pitchFamily="18" charset="0"/>
              </a:rPr>
              <a:t> whose usefulness to the global society is continuing to be realized.</a:t>
            </a:r>
          </a:p>
          <a:p>
            <a:pPr marL="231775" lvl="0" indent="-231775" algn="just" eaLnBrk="0" fontAlgn="base" hangingPunct="0">
              <a:spcBef>
                <a:spcPts val="600"/>
              </a:spcBef>
              <a:spcAft>
                <a:spcPct val="0"/>
              </a:spcAft>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Times New Roman" pitchFamily="18" charset="0"/>
              </a:rPr>
              <a:t>The </a:t>
            </a:r>
            <a:r>
              <a:rPr lang="en-US" b="1" dirty="0" smtClean="0">
                <a:solidFill>
                  <a:schemeClr val="accent3">
                    <a:lumMod val="50000"/>
                  </a:schemeClr>
                </a:solidFill>
                <a:latin typeface="Cambria" pitchFamily="18" charset="0"/>
                <a:ea typeface="Times New Roman" pitchFamily="18" charset="0"/>
                <a:cs typeface="Times New Roman" pitchFamily="18" charset="0"/>
              </a:rPr>
              <a:t>guidelines set needs to be followed</a:t>
            </a:r>
            <a:r>
              <a:rPr lang="en-US" dirty="0" smtClean="0">
                <a:solidFill>
                  <a:schemeClr val="accent3">
                    <a:lumMod val="50000"/>
                  </a:schemeClr>
                </a:solidFill>
                <a:latin typeface="Cambria" pitchFamily="18" charset="0"/>
                <a:ea typeface="Times New Roman" pitchFamily="18" charset="0"/>
                <a:cs typeface="Times New Roman" pitchFamily="18" charset="0"/>
              </a:rPr>
              <a:t> in order to</a:t>
            </a:r>
            <a:r>
              <a:rPr lang="en-US" dirty="0" smtClean="0">
                <a:solidFill>
                  <a:schemeClr val="accent3">
                    <a:lumMod val="50000"/>
                  </a:schemeClr>
                </a:solidFill>
                <a:latin typeface="Cambria" pitchFamily="18" charset="0"/>
                <a:ea typeface="Calibri" pitchFamily="34" charset="0"/>
                <a:cs typeface="Times New Roman" pitchFamily="18" charset="0"/>
              </a:rPr>
              <a:t> minimize the probability of future introductions of harmful substances into the marine ecosystem while protecting the safety of ships</a:t>
            </a:r>
            <a:r>
              <a:rPr lang="en-US" dirty="0" smtClean="0">
                <a:solidFill>
                  <a:schemeClr val="accent3">
                    <a:lumMod val="50000"/>
                  </a:schemeClr>
                </a:solidFill>
                <a:latin typeface="Cambria" pitchFamily="18" charset="0"/>
                <a:ea typeface="Times New Roman" pitchFamily="18" charset="0"/>
                <a:cs typeface="Times New Roman" pitchFamily="18" charset="0"/>
              </a:rPr>
              <a:t> and benefit of natural resources.</a:t>
            </a:r>
          </a:p>
          <a:p>
            <a:pPr marL="231775" lvl="0" indent="-231775" algn="just" eaLnBrk="0" fontAlgn="base" hangingPunct="0">
              <a:spcBef>
                <a:spcPts val="600"/>
              </a:spcBef>
              <a:spcAft>
                <a:spcPct val="0"/>
              </a:spcAft>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Times New Roman" pitchFamily="18" charset="0"/>
              </a:rPr>
              <a:t>Marine ecosystems will become </a:t>
            </a:r>
            <a:r>
              <a:rPr lang="en-US" b="1" dirty="0" smtClean="0">
                <a:solidFill>
                  <a:schemeClr val="accent3">
                    <a:lumMod val="50000"/>
                  </a:schemeClr>
                </a:solidFill>
                <a:latin typeface="Cambria" pitchFamily="18" charset="0"/>
                <a:ea typeface="Times New Roman" pitchFamily="18" charset="0"/>
                <a:cs typeface="Times New Roman" pitchFamily="18" charset="0"/>
              </a:rPr>
              <a:t>more fragmented and less equipped to adapt to changing conditions</a:t>
            </a:r>
            <a:r>
              <a:rPr lang="en-US" dirty="0" smtClean="0">
                <a:solidFill>
                  <a:schemeClr val="accent3">
                    <a:lumMod val="50000"/>
                  </a:schemeClr>
                </a:solidFill>
                <a:latin typeface="Cambria" pitchFamily="18" charset="0"/>
                <a:ea typeface="Times New Roman" pitchFamily="18" charset="0"/>
                <a:cs typeface="Times New Roman" pitchFamily="18" charset="0"/>
              </a:rPr>
              <a:t>, such as the effects of climate change.</a:t>
            </a:r>
          </a:p>
          <a:p>
            <a:pPr marL="231775" lvl="0" indent="-231775" algn="just" eaLnBrk="0" fontAlgn="base" hangingPunct="0">
              <a:spcBef>
                <a:spcPts val="600"/>
              </a:spcBef>
              <a:spcAft>
                <a:spcPct val="0"/>
              </a:spcAft>
            </a:pPr>
            <a:endParaRPr lang="en-US" sz="1000" dirty="0" smtClean="0">
              <a:solidFill>
                <a:schemeClr val="accent3">
                  <a:lumMod val="50000"/>
                </a:schemeClr>
              </a:solidFill>
              <a:latin typeface="Cambria" pitchFamily="18" charset="0"/>
              <a:ea typeface="Times New Roman" pitchFamily="18" charset="0"/>
              <a:cs typeface="Times New Roman" pitchFamily="18" charset="0"/>
            </a:endParaRPr>
          </a:p>
          <a:p>
            <a:pPr lvl="0" algn="just" eaLnBrk="0" fontAlgn="base" hangingPunct="0">
              <a:spcBef>
                <a:spcPts val="600"/>
              </a:spcBef>
              <a:spcAft>
                <a:spcPct val="0"/>
              </a:spcAft>
            </a:pPr>
            <a:r>
              <a:rPr lang="en-US" dirty="0" smtClean="0">
                <a:solidFill>
                  <a:schemeClr val="accent3">
                    <a:lumMod val="50000"/>
                  </a:schemeClr>
                </a:solidFill>
                <a:latin typeface="Cambria" pitchFamily="18" charset="0"/>
                <a:ea typeface="Times New Roman" pitchFamily="18" charset="0"/>
                <a:cs typeface="Times New Roman" pitchFamily="18" charset="0"/>
              </a:rPr>
              <a:t>Thus, it is in the best interest of humanity that the natural resources are exploited and preserved in a sustainable manner.</a:t>
            </a:r>
            <a:r>
              <a:rPr lang="en-US" dirty="0" smtClean="0">
                <a:solidFill>
                  <a:schemeClr val="accent3">
                    <a:lumMod val="50000"/>
                  </a:schemeClr>
                </a:solidFill>
                <a:latin typeface="Cambria" pitchFamily="18" charset="0"/>
              </a:rPr>
              <a:t> </a:t>
            </a:r>
          </a:p>
        </p:txBody>
      </p:sp>
    </p:spTree>
    <p:extLst>
      <p:ext uri="{BB962C8B-B14F-4D97-AF65-F5344CB8AC3E}">
        <p14:creationId xmlns:p14="http://schemas.microsoft.com/office/powerpoint/2010/main" val="1166535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 y="1066800"/>
            <a:ext cx="8610600" cy="2339102"/>
          </a:xfrm>
          <a:prstGeom prst="rect">
            <a:avLst/>
          </a:prstGeom>
        </p:spPr>
        <p:txBody>
          <a:bodyPr wrap="square">
            <a:spAutoFit/>
          </a:bodyPr>
          <a:lstStyle/>
          <a:p>
            <a:pPr algn="ctr"/>
            <a:r>
              <a:rPr lang="en-US" sz="4400" b="1" i="1" dirty="0" smtClean="0">
                <a:solidFill>
                  <a:schemeClr val="accent3">
                    <a:lumMod val="50000"/>
                  </a:schemeClr>
                </a:solidFill>
                <a:latin typeface="Calibri" pitchFamily="34" charset="0"/>
                <a:ea typeface="Calibri" pitchFamily="34" charset="0"/>
                <a:cs typeface="Times New Roman" pitchFamily="18" charset="0"/>
              </a:rPr>
              <a:t>Together</a:t>
            </a:r>
            <a:r>
              <a:rPr lang="en-US" sz="4400" i="1" dirty="0" smtClean="0">
                <a:solidFill>
                  <a:schemeClr val="accent3">
                    <a:lumMod val="50000"/>
                  </a:schemeClr>
                </a:solidFill>
                <a:latin typeface="Calibri" pitchFamily="34" charset="0"/>
                <a:ea typeface="Calibri" pitchFamily="34" charset="0"/>
                <a:cs typeface="Times New Roman" pitchFamily="18" charset="0"/>
              </a:rPr>
              <a:t> we can live a better today and plan for much better tomorrow!</a:t>
            </a:r>
          </a:p>
          <a:p>
            <a:pPr algn="ctr"/>
            <a:endParaRPr lang="en-US" sz="1200" i="1" dirty="0" smtClean="0">
              <a:solidFill>
                <a:schemeClr val="accent3">
                  <a:lumMod val="50000"/>
                </a:schemeClr>
              </a:solidFill>
              <a:latin typeface="Calibri" pitchFamily="34" charset="0"/>
              <a:ea typeface="Calibri" pitchFamily="34" charset="0"/>
              <a:cs typeface="Times New Roman" pitchFamily="18" charset="0"/>
            </a:endParaRPr>
          </a:p>
          <a:p>
            <a:pPr algn="ctr" defTabSz="401638"/>
            <a:r>
              <a:rPr lang="en-US" sz="4600" b="1" i="1" dirty="0" smtClean="0">
                <a:solidFill>
                  <a:schemeClr val="accent3">
                    <a:lumMod val="50000"/>
                  </a:schemeClr>
                </a:solidFill>
                <a:latin typeface="Calibri" pitchFamily="34" charset="0"/>
                <a:cs typeface="Times New Roman" pitchFamily="18" charset="0"/>
              </a:rPr>
              <a:t>Thank you…</a:t>
            </a:r>
            <a:endParaRPr lang="en-US" sz="4600" b="1" i="1" dirty="0">
              <a:solidFill>
                <a:schemeClr val="accent3">
                  <a:lumMod val="50000"/>
                </a:schemeClr>
              </a:solidFill>
            </a:endParaRPr>
          </a:p>
        </p:txBody>
      </p:sp>
      <p:pic>
        <p:nvPicPr>
          <p:cNvPr id="24578" name="Picture 2" descr="http://www.exclusivefishfilms.com/images/globe.gif"/>
          <p:cNvPicPr>
            <a:picLocks noChangeAspect="1" noChangeArrowheads="1" noCrop="1"/>
          </p:cNvPicPr>
          <p:nvPr/>
        </p:nvPicPr>
        <p:blipFill>
          <a:blip r:embed="rId2"/>
          <a:srcRect/>
          <a:stretch>
            <a:fillRect/>
          </a:stretch>
        </p:blipFill>
        <p:spPr bwMode="auto">
          <a:xfrm>
            <a:off x="3505200" y="3588488"/>
            <a:ext cx="2099129" cy="205031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81200" y="2819400"/>
            <a:ext cx="5334000" cy="923330"/>
          </a:xfrm>
          <a:prstGeom prst="rect">
            <a:avLst/>
          </a:prstGeom>
          <a:noFill/>
        </p:spPr>
        <p:txBody>
          <a:bodyPr wrap="square" rtlCol="0">
            <a:spAutoFit/>
          </a:bodyPr>
          <a:lstStyle/>
          <a:p>
            <a:pPr algn="ctr"/>
            <a:r>
              <a:rPr lang="en-US" sz="5400" b="1" dirty="0" smtClean="0">
                <a:latin typeface="+mj-lt"/>
              </a:rPr>
              <a:t>Our </a:t>
            </a:r>
            <a:r>
              <a:rPr lang="en-US" sz="5400" b="1" dirty="0" smtClean="0">
                <a:solidFill>
                  <a:srgbClr val="92D050"/>
                </a:solidFill>
                <a:latin typeface="+mj-lt"/>
              </a:rPr>
              <a:t>Environment</a:t>
            </a:r>
            <a:endParaRPr lang="en-US" sz="5400" b="1" dirty="0">
              <a:solidFill>
                <a:srgbClr val="92D050"/>
              </a:solidFill>
              <a:latin typeface="+mj-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www.gulfspilloil.com/wp-content/uploads/2011/03/1299463261-91.jpg"/>
          <p:cNvPicPr/>
          <p:nvPr/>
        </p:nvPicPr>
        <p:blipFill>
          <a:blip r:embed="rId2"/>
          <a:srcRect/>
          <a:stretch>
            <a:fillRect/>
          </a:stretch>
        </p:blipFill>
        <p:spPr bwMode="auto">
          <a:xfrm>
            <a:off x="214312" y="1905000"/>
            <a:ext cx="3824288" cy="3048000"/>
          </a:xfrm>
          <a:prstGeom prst="rect">
            <a:avLst/>
          </a:prstGeom>
          <a:noFill/>
          <a:ln w="9525">
            <a:noFill/>
            <a:miter lim="800000"/>
            <a:headEnd/>
            <a:tailEnd/>
          </a:ln>
        </p:spPr>
      </p:pic>
      <p:pic>
        <p:nvPicPr>
          <p:cNvPr id="4" name="Picture 3"/>
          <p:cNvPicPr/>
          <p:nvPr/>
        </p:nvPicPr>
        <p:blipFill>
          <a:blip r:embed="rId3"/>
          <a:srcRect l="26602" t="30556" r="21635" b="20085"/>
          <a:stretch>
            <a:fillRect/>
          </a:stretch>
        </p:blipFill>
        <p:spPr bwMode="auto">
          <a:xfrm>
            <a:off x="4267200" y="1905000"/>
            <a:ext cx="4419600" cy="3276600"/>
          </a:xfrm>
          <a:prstGeom prst="rect">
            <a:avLst/>
          </a:prstGeom>
          <a:noFill/>
          <a:ln w="9525">
            <a:noFill/>
            <a:miter lim="800000"/>
            <a:headEnd/>
            <a:tailEnd/>
          </a:ln>
        </p:spPr>
      </p:pic>
    </p:spTree>
    <p:extLst>
      <p:ext uri="{BB962C8B-B14F-4D97-AF65-F5344CB8AC3E}">
        <p14:creationId xmlns:p14="http://schemas.microsoft.com/office/powerpoint/2010/main" val="4307707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66800" y="1219200"/>
            <a:ext cx="7010400" cy="4401205"/>
          </a:xfrm>
          <a:prstGeom prst="rect">
            <a:avLst/>
          </a:prstGeom>
          <a:noFill/>
        </p:spPr>
        <p:txBody>
          <a:bodyPr wrap="square" rtlCol="0">
            <a:spAutoFit/>
          </a:bodyPr>
          <a:lstStyle/>
          <a:p>
            <a:r>
              <a:rPr lang="en-US" sz="2000" b="1" dirty="0">
                <a:solidFill>
                  <a:srgbClr val="002060"/>
                </a:solidFill>
                <a:latin typeface="Cambria" pitchFamily="18" charset="0"/>
              </a:rPr>
              <a:t>The following can be distinguished as main sources of marine pollution:</a:t>
            </a:r>
          </a:p>
          <a:p>
            <a:pPr marL="285750" lvl="0" indent="-285750">
              <a:buFont typeface="Wingdings" pitchFamily="2" charset="2"/>
              <a:buChar char="ü"/>
            </a:pPr>
            <a:r>
              <a:rPr lang="en-US" sz="2400" dirty="0">
                <a:solidFill>
                  <a:schemeClr val="accent3">
                    <a:lumMod val="50000"/>
                  </a:schemeClr>
                </a:solidFill>
                <a:latin typeface="Cambria" pitchFamily="18" charset="0"/>
              </a:rPr>
              <a:t>Oil Spills</a:t>
            </a:r>
          </a:p>
          <a:p>
            <a:pPr marL="285750" lvl="0" indent="-285750">
              <a:buFont typeface="Wingdings" pitchFamily="2" charset="2"/>
              <a:buChar char="ü"/>
            </a:pPr>
            <a:r>
              <a:rPr lang="en-US" sz="2400" dirty="0">
                <a:solidFill>
                  <a:schemeClr val="accent3">
                    <a:lumMod val="50000"/>
                  </a:schemeClr>
                </a:solidFill>
                <a:latin typeface="Cambria" pitchFamily="18" charset="0"/>
              </a:rPr>
              <a:t>B</a:t>
            </a:r>
            <a:r>
              <a:rPr lang="en-US" sz="2400" dirty="0">
                <a:solidFill>
                  <a:schemeClr val="accent3">
                    <a:lumMod val="50000"/>
                  </a:schemeClr>
                </a:solidFill>
                <a:latin typeface="Cambria" pitchFamily="18" charset="0"/>
              </a:rPr>
              <a:t>allast </a:t>
            </a:r>
            <a:r>
              <a:rPr lang="en-US" sz="2400" dirty="0">
                <a:solidFill>
                  <a:schemeClr val="accent3">
                    <a:lumMod val="50000"/>
                  </a:schemeClr>
                </a:solidFill>
                <a:latin typeface="Cambria" pitchFamily="18" charset="0"/>
              </a:rPr>
              <a:t>water pollution</a:t>
            </a:r>
          </a:p>
          <a:p>
            <a:pPr marL="285750" lvl="0" indent="-285750">
              <a:buFont typeface="Wingdings" pitchFamily="2" charset="2"/>
              <a:buChar char="ü"/>
            </a:pPr>
            <a:r>
              <a:rPr lang="en-US" sz="2400" dirty="0" smtClean="0">
                <a:solidFill>
                  <a:schemeClr val="accent3">
                    <a:lumMod val="50000"/>
                  </a:schemeClr>
                </a:solidFill>
                <a:latin typeface="Cambria" pitchFamily="18" charset="0"/>
              </a:rPr>
              <a:t>Release of </a:t>
            </a:r>
            <a:r>
              <a:rPr lang="en-US" sz="2400" dirty="0">
                <a:solidFill>
                  <a:schemeClr val="accent3">
                    <a:lumMod val="50000"/>
                  </a:schemeClr>
                </a:solidFill>
                <a:latin typeface="Cambria" pitchFamily="18" charset="0"/>
              </a:rPr>
              <a:t>toxic chemicals used in antifouling paints</a:t>
            </a:r>
          </a:p>
          <a:p>
            <a:pPr marL="285750" lvl="0" indent="-285750">
              <a:buFont typeface="Wingdings" pitchFamily="2" charset="2"/>
              <a:buChar char="ü"/>
            </a:pPr>
            <a:r>
              <a:rPr lang="en-US" sz="2400" dirty="0">
                <a:solidFill>
                  <a:schemeClr val="accent3">
                    <a:lumMod val="50000"/>
                  </a:schemeClr>
                </a:solidFill>
                <a:latin typeface="Cambria" pitchFamily="18" charset="0"/>
              </a:rPr>
              <a:t>Dumping of wastes such as garbage, sewage and plastic</a:t>
            </a:r>
          </a:p>
          <a:p>
            <a:pPr marL="285750" lvl="0" indent="-285750">
              <a:buFont typeface="Wingdings" pitchFamily="2" charset="2"/>
              <a:buChar char="ü"/>
            </a:pPr>
            <a:r>
              <a:rPr lang="en-US" sz="2400" dirty="0">
                <a:solidFill>
                  <a:schemeClr val="accent3">
                    <a:lumMod val="50000"/>
                  </a:schemeClr>
                </a:solidFill>
                <a:latin typeface="Cambria" pitchFamily="18" charset="0"/>
              </a:rPr>
              <a:t>heavy metals from mining activities</a:t>
            </a:r>
          </a:p>
          <a:p>
            <a:pPr marL="285750" lvl="0" indent="-285750">
              <a:buFont typeface="Wingdings" pitchFamily="2" charset="2"/>
              <a:buChar char="ü"/>
            </a:pPr>
            <a:r>
              <a:rPr lang="en-US" sz="2400" dirty="0">
                <a:solidFill>
                  <a:schemeClr val="accent3">
                    <a:lumMod val="50000"/>
                  </a:schemeClr>
                </a:solidFill>
                <a:latin typeface="Cambria" pitchFamily="18" charset="0"/>
              </a:rPr>
              <a:t>Air pollution through emission</a:t>
            </a:r>
          </a:p>
          <a:p>
            <a:pPr marL="285750" lvl="0" indent="-285750">
              <a:buFont typeface="Wingdings" pitchFamily="2" charset="2"/>
              <a:buChar char="ü"/>
            </a:pPr>
            <a:r>
              <a:rPr lang="en-US" sz="2400" dirty="0">
                <a:solidFill>
                  <a:schemeClr val="accent3">
                    <a:lumMod val="50000"/>
                  </a:schemeClr>
                </a:solidFill>
                <a:latin typeface="Cambria" pitchFamily="18" charset="0"/>
              </a:rPr>
              <a:t>Waste from cruise ships</a:t>
            </a:r>
          </a:p>
          <a:p>
            <a:pPr marL="285750" lvl="0" indent="-285750">
              <a:buFont typeface="Wingdings" pitchFamily="2" charset="2"/>
              <a:buChar char="ü"/>
            </a:pPr>
            <a:r>
              <a:rPr lang="en-US" sz="2400" dirty="0">
                <a:solidFill>
                  <a:schemeClr val="accent3">
                    <a:lumMod val="50000"/>
                  </a:schemeClr>
                </a:solidFill>
                <a:latin typeface="Cambria" pitchFamily="18" charset="0"/>
              </a:rPr>
              <a:t>Improper handling of Hazardous Cargoes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66800" y="1219200"/>
            <a:ext cx="7010400" cy="4401205"/>
          </a:xfrm>
          <a:prstGeom prst="rect">
            <a:avLst/>
          </a:prstGeom>
          <a:noFill/>
        </p:spPr>
        <p:txBody>
          <a:bodyPr wrap="square" rtlCol="0">
            <a:spAutoFit/>
          </a:bodyPr>
          <a:lstStyle/>
          <a:p>
            <a:r>
              <a:rPr lang="en-US" sz="2000" b="1" dirty="0">
                <a:solidFill>
                  <a:srgbClr val="002060"/>
                </a:solidFill>
                <a:latin typeface="Cambria" pitchFamily="18" charset="0"/>
              </a:rPr>
              <a:t>The following can be distinguished as main sources of marine pollution:</a:t>
            </a:r>
          </a:p>
          <a:p>
            <a:pPr marL="285750" lvl="0" indent="-285750">
              <a:buFont typeface="Wingdings" pitchFamily="2" charset="2"/>
              <a:buChar char="ü"/>
            </a:pPr>
            <a:r>
              <a:rPr lang="en-US" sz="2400" dirty="0">
                <a:solidFill>
                  <a:srgbClr val="FF0000"/>
                </a:solidFill>
                <a:latin typeface="Cambria" pitchFamily="18" charset="0"/>
              </a:rPr>
              <a:t>Oil Spills</a:t>
            </a:r>
          </a:p>
          <a:p>
            <a:pPr marL="285750" lvl="0" indent="-285750">
              <a:buFont typeface="Wingdings" pitchFamily="2" charset="2"/>
              <a:buChar char="ü"/>
            </a:pPr>
            <a:r>
              <a:rPr lang="en-US" sz="2400" dirty="0">
                <a:solidFill>
                  <a:srgbClr val="FF0000"/>
                </a:solidFill>
                <a:latin typeface="Cambria" pitchFamily="18" charset="0"/>
              </a:rPr>
              <a:t>B</a:t>
            </a:r>
            <a:r>
              <a:rPr lang="en-US" sz="2400" dirty="0">
                <a:solidFill>
                  <a:srgbClr val="FF0000"/>
                </a:solidFill>
                <a:latin typeface="Cambria" pitchFamily="18" charset="0"/>
              </a:rPr>
              <a:t>allast </a:t>
            </a:r>
            <a:r>
              <a:rPr lang="en-US" sz="2400" dirty="0">
                <a:solidFill>
                  <a:srgbClr val="FF0000"/>
                </a:solidFill>
                <a:latin typeface="Cambria" pitchFamily="18" charset="0"/>
              </a:rPr>
              <a:t>water pollution</a:t>
            </a:r>
          </a:p>
          <a:p>
            <a:pPr marL="285750" lvl="0" indent="-285750">
              <a:buFont typeface="Wingdings" pitchFamily="2" charset="2"/>
              <a:buChar char="ü"/>
            </a:pPr>
            <a:r>
              <a:rPr lang="en-US" sz="2400" dirty="0" smtClean="0">
                <a:solidFill>
                  <a:schemeClr val="accent3">
                    <a:lumMod val="50000"/>
                  </a:schemeClr>
                </a:solidFill>
                <a:latin typeface="Cambria" pitchFamily="18" charset="0"/>
              </a:rPr>
              <a:t>Release of toxic </a:t>
            </a:r>
            <a:r>
              <a:rPr lang="en-US" sz="2400" dirty="0">
                <a:solidFill>
                  <a:schemeClr val="accent3">
                    <a:lumMod val="50000"/>
                  </a:schemeClr>
                </a:solidFill>
                <a:latin typeface="Cambria" pitchFamily="18" charset="0"/>
              </a:rPr>
              <a:t>chemicals used in antifouling paints</a:t>
            </a:r>
          </a:p>
          <a:p>
            <a:pPr marL="285750" lvl="0" indent="-285750">
              <a:buFont typeface="Wingdings" pitchFamily="2" charset="2"/>
              <a:buChar char="ü"/>
            </a:pPr>
            <a:r>
              <a:rPr lang="en-US" sz="2400" dirty="0">
                <a:solidFill>
                  <a:srgbClr val="FF0000"/>
                </a:solidFill>
                <a:latin typeface="Cambria" pitchFamily="18" charset="0"/>
              </a:rPr>
              <a:t>Dumping of wastes such as garbage, sewage and plastic</a:t>
            </a:r>
          </a:p>
          <a:p>
            <a:pPr marL="285750" lvl="0" indent="-285750">
              <a:buFont typeface="Wingdings" pitchFamily="2" charset="2"/>
              <a:buChar char="ü"/>
            </a:pPr>
            <a:r>
              <a:rPr lang="en-US" sz="2400" dirty="0">
                <a:solidFill>
                  <a:schemeClr val="accent3">
                    <a:lumMod val="50000"/>
                  </a:schemeClr>
                </a:solidFill>
                <a:latin typeface="Cambria" pitchFamily="18" charset="0"/>
              </a:rPr>
              <a:t>heavy metals from mining activities</a:t>
            </a:r>
          </a:p>
          <a:p>
            <a:pPr marL="285750" lvl="0" indent="-285750">
              <a:buFont typeface="Wingdings" pitchFamily="2" charset="2"/>
              <a:buChar char="ü"/>
            </a:pPr>
            <a:r>
              <a:rPr lang="en-US" sz="2400" dirty="0">
                <a:solidFill>
                  <a:srgbClr val="FF0000"/>
                </a:solidFill>
                <a:latin typeface="Cambria" pitchFamily="18" charset="0"/>
              </a:rPr>
              <a:t>Air pollution through emission</a:t>
            </a:r>
          </a:p>
          <a:p>
            <a:pPr marL="285750" lvl="0" indent="-285750">
              <a:buFont typeface="Wingdings" pitchFamily="2" charset="2"/>
              <a:buChar char="ü"/>
            </a:pPr>
            <a:r>
              <a:rPr lang="en-US" sz="2400" dirty="0">
                <a:solidFill>
                  <a:schemeClr val="accent3">
                    <a:lumMod val="50000"/>
                  </a:schemeClr>
                </a:solidFill>
                <a:latin typeface="Cambria" pitchFamily="18" charset="0"/>
              </a:rPr>
              <a:t>Waste from cruise ships</a:t>
            </a:r>
          </a:p>
          <a:p>
            <a:pPr marL="285750" lvl="0" indent="-285750">
              <a:buFont typeface="Wingdings" pitchFamily="2" charset="2"/>
              <a:buChar char="ü"/>
            </a:pPr>
            <a:r>
              <a:rPr lang="en-US" sz="2400" dirty="0">
                <a:solidFill>
                  <a:schemeClr val="accent3">
                    <a:lumMod val="50000"/>
                  </a:schemeClr>
                </a:solidFill>
                <a:latin typeface="Cambria" pitchFamily="18" charset="0"/>
              </a:rPr>
              <a:t>Improper handling of Hazardous Cargoes</a:t>
            </a:r>
          </a:p>
        </p:txBody>
      </p:sp>
    </p:spTree>
    <p:extLst>
      <p:ext uri="{BB962C8B-B14F-4D97-AF65-F5344CB8AC3E}">
        <p14:creationId xmlns:p14="http://schemas.microsoft.com/office/powerpoint/2010/main" val="12978800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57200" y="850392"/>
            <a:ext cx="8077200" cy="353943"/>
          </a:xfrm>
          <a:prstGeom prst="rect">
            <a:avLst/>
          </a:prstGeom>
        </p:spPr>
        <p:txBody>
          <a:bodyPr wrap="square">
            <a:spAutoFit/>
          </a:bodyPr>
          <a:lstStyle/>
          <a:p>
            <a:r>
              <a:rPr lang="en-US" sz="1700" b="1" dirty="0" smtClean="0">
                <a:solidFill>
                  <a:srgbClr val="002060"/>
                </a:solidFill>
                <a:latin typeface="Cambria" pitchFamily="18" charset="0"/>
              </a:rPr>
              <a:t>CAUSE 1: Oil pollution from operational oil spills</a:t>
            </a:r>
            <a:endParaRPr lang="en-US" sz="1700" b="1" dirty="0">
              <a:solidFill>
                <a:srgbClr val="002060"/>
              </a:solidFill>
              <a:latin typeface="Cambria" pitchFamily="18" charset="0"/>
            </a:endParaRPr>
          </a:p>
        </p:txBody>
      </p:sp>
      <p:sp>
        <p:nvSpPr>
          <p:cNvPr id="10" name="Rectangle 9"/>
          <p:cNvSpPr/>
          <p:nvPr/>
        </p:nvSpPr>
        <p:spPr>
          <a:xfrm>
            <a:off x="457200" y="1295400"/>
            <a:ext cx="8357616" cy="1877437"/>
          </a:xfrm>
          <a:prstGeom prst="rect">
            <a:avLst/>
          </a:prstGeom>
        </p:spPr>
        <p:txBody>
          <a:bodyPr wrap="square">
            <a:spAutoFit/>
          </a:bodyPr>
          <a:lstStyle/>
          <a:p>
            <a:pPr>
              <a:spcBef>
                <a:spcPts val="600"/>
              </a:spcBef>
            </a:pPr>
            <a:endParaRPr lang="en-US" sz="1600" b="1" dirty="0" smtClean="0">
              <a:solidFill>
                <a:schemeClr val="accent3">
                  <a:lumMod val="50000"/>
                </a:schemeClr>
              </a:solidFill>
              <a:latin typeface="Cambria" pitchFamily="18" charset="0"/>
            </a:endParaRPr>
          </a:p>
          <a:p>
            <a:pPr marL="231775" indent="-231775">
              <a:spcBef>
                <a:spcPts val="600"/>
              </a:spcBef>
              <a:buFont typeface="Wingdings" pitchFamily="2" charset="2"/>
              <a:buChar char="ü"/>
            </a:pPr>
            <a:r>
              <a:rPr lang="en-US" sz="2000" dirty="0" smtClean="0">
                <a:solidFill>
                  <a:schemeClr val="accent3">
                    <a:lumMod val="50000"/>
                  </a:schemeClr>
                </a:solidFill>
                <a:latin typeface="Cambria" pitchFamily="18" charset="0"/>
              </a:rPr>
              <a:t>Collisions</a:t>
            </a:r>
            <a:r>
              <a:rPr lang="en-US" sz="2000" dirty="0">
                <a:solidFill>
                  <a:schemeClr val="accent3">
                    <a:lumMod val="50000"/>
                  </a:schemeClr>
                </a:solidFill>
                <a:latin typeface="Cambria" pitchFamily="18" charset="0"/>
              </a:rPr>
              <a:t>, grounding, fires, </a:t>
            </a:r>
            <a:r>
              <a:rPr lang="en-US" sz="2000" dirty="0" err="1" smtClean="0">
                <a:solidFill>
                  <a:schemeClr val="accent3">
                    <a:lumMod val="50000"/>
                  </a:schemeClr>
                </a:solidFill>
                <a:latin typeface="Cambria" pitchFamily="18" charset="0"/>
              </a:rPr>
              <a:t>etc</a:t>
            </a:r>
            <a:endParaRPr lang="en-US" sz="2000" dirty="0" smtClean="0">
              <a:solidFill>
                <a:schemeClr val="accent3">
                  <a:lumMod val="50000"/>
                </a:schemeClr>
              </a:solidFill>
              <a:latin typeface="Cambria" pitchFamily="18" charset="0"/>
            </a:endParaRPr>
          </a:p>
          <a:p>
            <a:pPr marL="231775" indent="-231775">
              <a:spcBef>
                <a:spcPts val="600"/>
              </a:spcBef>
              <a:buFont typeface="Wingdings" pitchFamily="2" charset="2"/>
              <a:buChar char="ü"/>
            </a:pPr>
            <a:r>
              <a:rPr lang="en-US" sz="2000" dirty="0">
                <a:solidFill>
                  <a:schemeClr val="accent3">
                    <a:lumMod val="50000"/>
                  </a:schemeClr>
                </a:solidFill>
                <a:latin typeface="Cambria" pitchFamily="18" charset="0"/>
              </a:rPr>
              <a:t>Failure of equipment</a:t>
            </a:r>
            <a:r>
              <a:rPr lang="en-US" sz="2000" dirty="0" smtClean="0">
                <a:solidFill>
                  <a:schemeClr val="accent3">
                    <a:lumMod val="50000"/>
                  </a:schemeClr>
                </a:solidFill>
                <a:latin typeface="Cambria" pitchFamily="18" charset="0"/>
              </a:rPr>
              <a:t>.</a:t>
            </a:r>
          </a:p>
          <a:p>
            <a:pPr marL="231775" indent="-231775">
              <a:spcBef>
                <a:spcPts val="600"/>
              </a:spcBef>
              <a:buFont typeface="Wingdings" pitchFamily="2" charset="2"/>
              <a:buChar char="ü"/>
            </a:pPr>
            <a:r>
              <a:rPr lang="en-US" sz="2000" dirty="0">
                <a:solidFill>
                  <a:schemeClr val="accent3">
                    <a:lumMod val="50000"/>
                  </a:schemeClr>
                </a:solidFill>
                <a:latin typeface="Cambria" pitchFamily="18" charset="0"/>
              </a:rPr>
              <a:t>Incorrect operating procedures</a:t>
            </a:r>
            <a:r>
              <a:rPr lang="en-US" sz="2000" dirty="0" smtClean="0">
                <a:solidFill>
                  <a:schemeClr val="accent3">
                    <a:lumMod val="50000"/>
                  </a:schemeClr>
                </a:solidFill>
                <a:latin typeface="Cambria" pitchFamily="18" charset="0"/>
              </a:rPr>
              <a:t>.</a:t>
            </a:r>
          </a:p>
          <a:p>
            <a:pPr marL="231775" indent="-231775">
              <a:spcBef>
                <a:spcPts val="600"/>
              </a:spcBef>
              <a:buFont typeface="Wingdings" pitchFamily="2" charset="2"/>
              <a:buChar char="ü"/>
            </a:pPr>
            <a:r>
              <a:rPr lang="en-US" sz="2000" dirty="0" smtClean="0">
                <a:solidFill>
                  <a:schemeClr val="accent3">
                    <a:lumMod val="50000"/>
                  </a:schemeClr>
                </a:solidFill>
                <a:latin typeface="Cambria" pitchFamily="18" charset="0"/>
              </a:rPr>
              <a:t>Hull fracture.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57200" y="850392"/>
            <a:ext cx="8077200" cy="353943"/>
          </a:xfrm>
          <a:prstGeom prst="rect">
            <a:avLst/>
          </a:prstGeom>
        </p:spPr>
        <p:txBody>
          <a:bodyPr wrap="square">
            <a:spAutoFit/>
          </a:bodyPr>
          <a:lstStyle/>
          <a:p>
            <a:r>
              <a:rPr lang="en-US" sz="1700" b="1" dirty="0" smtClean="0">
                <a:solidFill>
                  <a:srgbClr val="002060"/>
                </a:solidFill>
                <a:latin typeface="Cambria" pitchFamily="18" charset="0"/>
              </a:rPr>
              <a:t>CAUSE 1: Oil pollution from operational oil spills</a:t>
            </a:r>
            <a:endParaRPr lang="en-US" sz="1700" b="1" dirty="0">
              <a:solidFill>
                <a:srgbClr val="002060"/>
              </a:solidFill>
              <a:latin typeface="Cambria" pitchFamily="18" charset="0"/>
            </a:endParaRPr>
          </a:p>
        </p:txBody>
      </p:sp>
      <p:sp>
        <p:nvSpPr>
          <p:cNvPr id="10" name="Rectangle 9"/>
          <p:cNvSpPr/>
          <p:nvPr/>
        </p:nvSpPr>
        <p:spPr>
          <a:xfrm>
            <a:off x="457200" y="1295400"/>
            <a:ext cx="8357616" cy="2369880"/>
          </a:xfrm>
          <a:prstGeom prst="rect">
            <a:avLst/>
          </a:prstGeom>
        </p:spPr>
        <p:txBody>
          <a:bodyPr wrap="square">
            <a:spAutoFit/>
          </a:bodyPr>
          <a:lstStyle/>
          <a:p>
            <a:pPr>
              <a:spcBef>
                <a:spcPts val="600"/>
              </a:spcBef>
            </a:pPr>
            <a:r>
              <a:rPr lang="en-US" sz="1600" b="1" dirty="0" smtClean="0">
                <a:solidFill>
                  <a:schemeClr val="accent3">
                    <a:lumMod val="50000"/>
                  </a:schemeClr>
                </a:solidFill>
                <a:latin typeface="Cambria" pitchFamily="18" charset="0"/>
              </a:rPr>
              <a:t>IMPACTS</a:t>
            </a:r>
          </a:p>
          <a:p>
            <a:pPr marL="231775" indent="-231775">
              <a:spcBef>
                <a:spcPts val="600"/>
              </a:spcBef>
              <a:buFont typeface="Wingdings" pitchFamily="2" charset="2"/>
              <a:buChar char="ü"/>
            </a:pPr>
            <a:r>
              <a:rPr lang="en-US" sz="1600" dirty="0" smtClean="0">
                <a:solidFill>
                  <a:schemeClr val="accent3">
                    <a:lumMod val="50000"/>
                  </a:schemeClr>
                </a:solidFill>
                <a:latin typeface="Cambria" pitchFamily="18" charset="0"/>
              </a:rPr>
              <a:t>Chemical ingredients of oil cause physical changes in the organisms</a:t>
            </a:r>
          </a:p>
          <a:p>
            <a:pPr marL="231775" indent="-231775">
              <a:spcBef>
                <a:spcPts val="600"/>
              </a:spcBef>
              <a:buFont typeface="Wingdings" pitchFamily="2" charset="2"/>
              <a:buChar char="ü"/>
            </a:pPr>
            <a:r>
              <a:rPr lang="en-US" sz="1600" dirty="0" smtClean="0">
                <a:solidFill>
                  <a:schemeClr val="accent3">
                    <a:lumMod val="50000"/>
                  </a:schemeClr>
                </a:solidFill>
                <a:latin typeface="Cambria" pitchFamily="18" charset="0"/>
              </a:rPr>
              <a:t>Thick oil sticks to the body of marine organisms making them incapable of performing their normal metabolism.</a:t>
            </a:r>
          </a:p>
          <a:p>
            <a:pPr marL="231775" indent="-231775">
              <a:spcBef>
                <a:spcPts val="600"/>
              </a:spcBef>
              <a:buFont typeface="Wingdings" pitchFamily="2" charset="2"/>
              <a:buChar char="ü"/>
            </a:pPr>
            <a:r>
              <a:rPr lang="en-US" sz="1600" dirty="0" smtClean="0">
                <a:solidFill>
                  <a:schemeClr val="accent3">
                    <a:lumMod val="50000"/>
                  </a:schemeClr>
                </a:solidFill>
                <a:latin typeface="Cambria" pitchFamily="18" charset="0"/>
              </a:rPr>
              <a:t>The density of oil is less that water thus, it floats on top, forming a thick impermissible membrane.</a:t>
            </a:r>
          </a:p>
          <a:p>
            <a:pPr marL="231775" indent="-231775">
              <a:spcBef>
                <a:spcPts val="600"/>
              </a:spcBef>
              <a:buFont typeface="Wingdings" pitchFamily="2" charset="2"/>
              <a:buChar char="ü"/>
            </a:pPr>
            <a:r>
              <a:rPr lang="en-US" sz="1600" dirty="0" smtClean="0">
                <a:solidFill>
                  <a:schemeClr val="accent3">
                    <a:lumMod val="50000"/>
                  </a:schemeClr>
                </a:solidFill>
                <a:latin typeface="Cambria" pitchFamily="18" charset="0"/>
              </a:rPr>
              <a:t>As the layer is black and opaque, the sunlight hinders its passage through the surface preventing the marine plants for their growth through photosynthesis.</a:t>
            </a:r>
            <a:endParaRPr lang="en-US" sz="1600" dirty="0">
              <a:solidFill>
                <a:schemeClr val="accent3">
                  <a:lumMod val="50000"/>
                </a:schemeClr>
              </a:solidFill>
              <a:latin typeface="Cambria" pitchFamily="18" charset="0"/>
            </a:endParaRPr>
          </a:p>
        </p:txBody>
      </p:sp>
    </p:spTree>
    <p:extLst>
      <p:ext uri="{BB962C8B-B14F-4D97-AF65-F5344CB8AC3E}">
        <p14:creationId xmlns:p14="http://schemas.microsoft.com/office/powerpoint/2010/main" val="6534184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57200" y="850392"/>
            <a:ext cx="8077200" cy="353943"/>
          </a:xfrm>
          <a:prstGeom prst="rect">
            <a:avLst/>
          </a:prstGeom>
        </p:spPr>
        <p:txBody>
          <a:bodyPr wrap="square">
            <a:spAutoFit/>
          </a:bodyPr>
          <a:lstStyle/>
          <a:p>
            <a:r>
              <a:rPr lang="en-US" sz="1700" b="1" dirty="0" smtClean="0">
                <a:solidFill>
                  <a:srgbClr val="002060"/>
                </a:solidFill>
                <a:latin typeface="Cambria" pitchFamily="18" charset="0"/>
              </a:rPr>
              <a:t>CAUSE 1: Oil pollution from operational oil spills</a:t>
            </a:r>
            <a:endParaRPr lang="en-US" sz="1700" b="1" dirty="0">
              <a:solidFill>
                <a:srgbClr val="002060"/>
              </a:solidFill>
              <a:latin typeface="Cambria" pitchFamily="18" charset="0"/>
            </a:endParaRPr>
          </a:p>
        </p:txBody>
      </p:sp>
      <p:sp>
        <p:nvSpPr>
          <p:cNvPr id="10" name="Rectangle 9"/>
          <p:cNvSpPr/>
          <p:nvPr/>
        </p:nvSpPr>
        <p:spPr>
          <a:xfrm>
            <a:off x="457200" y="1295400"/>
            <a:ext cx="8357616" cy="1877437"/>
          </a:xfrm>
          <a:prstGeom prst="rect">
            <a:avLst/>
          </a:prstGeom>
        </p:spPr>
        <p:txBody>
          <a:bodyPr wrap="square">
            <a:spAutoFit/>
          </a:bodyPr>
          <a:lstStyle/>
          <a:p>
            <a:pPr marR="0" lvl="0" indent="0" fontAlgn="base">
              <a:lnSpc>
                <a:spcPct val="100000"/>
              </a:lnSpc>
              <a:spcBef>
                <a:spcPts val="600"/>
              </a:spcBef>
              <a:spcAft>
                <a:spcPct val="0"/>
              </a:spcAft>
              <a:buClrTx/>
              <a:buSzTx/>
              <a:buFontTx/>
              <a:buNone/>
              <a:tabLst/>
            </a:pPr>
            <a:r>
              <a:rPr lang="en-US" sz="1600" b="1" dirty="0">
                <a:solidFill>
                  <a:schemeClr val="accent3">
                    <a:lumMod val="50000"/>
                  </a:schemeClr>
                </a:solidFill>
                <a:latin typeface="Cambria" pitchFamily="18" charset="0"/>
              </a:rPr>
              <a:t>REMEDIES</a:t>
            </a:r>
          </a:p>
          <a:p>
            <a:pPr marL="231775" indent="-231775" fontAlgn="base">
              <a:spcBef>
                <a:spcPts val="600"/>
              </a:spcBef>
              <a:spcAft>
                <a:spcPct val="0"/>
              </a:spcAft>
              <a:buFont typeface="Wingdings" pitchFamily="2" charset="2"/>
              <a:buChar char="ü"/>
            </a:pPr>
            <a:r>
              <a:rPr lang="en-US" sz="1600" dirty="0" smtClean="0">
                <a:solidFill>
                  <a:schemeClr val="accent3">
                    <a:lumMod val="50000"/>
                  </a:schemeClr>
                </a:solidFill>
                <a:latin typeface="Cambria" pitchFamily="18" charset="0"/>
              </a:rPr>
              <a:t>Quickly </a:t>
            </a:r>
            <a:r>
              <a:rPr lang="en-US" sz="1600" dirty="0">
                <a:solidFill>
                  <a:schemeClr val="accent3">
                    <a:lumMod val="50000"/>
                  </a:schemeClr>
                </a:solidFill>
                <a:latin typeface="Cambria" pitchFamily="18" charset="0"/>
              </a:rPr>
              <a:t>moving  to double-hull ships</a:t>
            </a:r>
          </a:p>
          <a:p>
            <a:pPr marL="231775" indent="-231775" fontAlgn="base">
              <a:spcBef>
                <a:spcPts val="600"/>
              </a:spcBef>
              <a:spcAft>
                <a:spcPct val="0"/>
              </a:spcAft>
              <a:buFont typeface="Wingdings" pitchFamily="2" charset="2"/>
              <a:buChar char="ü"/>
            </a:pPr>
            <a:r>
              <a:rPr lang="en-US" sz="1600" dirty="0">
                <a:solidFill>
                  <a:schemeClr val="accent3">
                    <a:lumMod val="50000"/>
                  </a:schemeClr>
                </a:solidFill>
                <a:latin typeface="Cambria" pitchFamily="18" charset="0"/>
              </a:rPr>
              <a:t>Shipboard Oil Pollution Emergency </a:t>
            </a:r>
            <a:r>
              <a:rPr lang="en-US" sz="1600" dirty="0" smtClean="0">
                <a:solidFill>
                  <a:schemeClr val="accent3">
                    <a:lumMod val="50000"/>
                  </a:schemeClr>
                </a:solidFill>
                <a:latin typeface="Cambria" pitchFamily="18" charset="0"/>
              </a:rPr>
              <a:t>Plan</a:t>
            </a:r>
            <a:endParaRPr lang="en-US" sz="1600" dirty="0">
              <a:solidFill>
                <a:schemeClr val="accent3">
                  <a:lumMod val="50000"/>
                </a:schemeClr>
              </a:solidFill>
              <a:latin typeface="Cambria" pitchFamily="18" charset="0"/>
            </a:endParaRPr>
          </a:p>
          <a:p>
            <a:pPr marL="231775" marR="0" lvl="0" indent="-231775" fontAlgn="base">
              <a:lnSpc>
                <a:spcPct val="100000"/>
              </a:lnSpc>
              <a:spcBef>
                <a:spcPts val="600"/>
              </a:spcBef>
              <a:spcAft>
                <a:spcPct val="0"/>
              </a:spcAft>
              <a:buClrTx/>
              <a:buSzTx/>
              <a:buFont typeface="Wingdings" pitchFamily="2" charset="2"/>
              <a:buChar char="ü"/>
              <a:tabLst/>
            </a:pPr>
            <a:r>
              <a:rPr lang="en-US" sz="1600" dirty="0">
                <a:solidFill>
                  <a:schemeClr val="accent3">
                    <a:lumMod val="50000"/>
                  </a:schemeClr>
                </a:solidFill>
                <a:latin typeface="Cambria" pitchFamily="18" charset="0"/>
              </a:rPr>
              <a:t>Tankers should be allowed only when the guidelines of International and National laws in discharge of oil is met</a:t>
            </a:r>
          </a:p>
          <a:p>
            <a:pPr>
              <a:spcBef>
                <a:spcPts val="600"/>
              </a:spcBef>
            </a:pPr>
            <a:endParaRPr lang="en-US" sz="1600" dirty="0">
              <a:solidFill>
                <a:schemeClr val="accent3">
                  <a:lumMod val="50000"/>
                </a:schemeClr>
              </a:solidFill>
              <a:latin typeface="Cambria" pitchFamily="18" charset="0"/>
            </a:endParaRPr>
          </a:p>
        </p:txBody>
      </p:sp>
    </p:spTree>
    <p:extLst>
      <p:ext uri="{BB962C8B-B14F-4D97-AF65-F5344CB8AC3E}">
        <p14:creationId xmlns:p14="http://schemas.microsoft.com/office/powerpoint/2010/main" val="40619451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33400" y="786384"/>
            <a:ext cx="8077200" cy="877163"/>
          </a:xfrm>
          <a:prstGeom prst="rect">
            <a:avLst/>
          </a:prstGeom>
        </p:spPr>
        <p:txBody>
          <a:bodyPr wrap="square">
            <a:spAutoFit/>
          </a:bodyPr>
          <a:lstStyle/>
          <a:p>
            <a:pPr lvl="0" fontAlgn="base">
              <a:spcBef>
                <a:spcPct val="0"/>
              </a:spcBef>
              <a:spcAft>
                <a:spcPct val="0"/>
              </a:spcAft>
              <a:tabLst>
                <a:tab pos="457200" algn="l"/>
              </a:tabLst>
            </a:pPr>
            <a:r>
              <a:rPr lang="en-US" sz="1700" b="1" dirty="0" smtClean="0">
                <a:solidFill>
                  <a:srgbClr val="17365D"/>
                </a:solidFill>
                <a:latin typeface="Cambria" pitchFamily="18" charset="0"/>
                <a:ea typeface="Calibri" pitchFamily="34" charset="0"/>
                <a:cs typeface="Arial" pitchFamily="34" charset="0"/>
              </a:rPr>
              <a:t>CAUSE 2: Atmospheric air pollution is caused from the exhaust emissions from a ship’s engine. The most harmful emissions are nitrogen and </a:t>
            </a:r>
            <a:r>
              <a:rPr lang="en-US" sz="1700" b="1" dirty="0" err="1" smtClean="0">
                <a:solidFill>
                  <a:srgbClr val="17365D"/>
                </a:solidFill>
                <a:latin typeface="Cambria" pitchFamily="18" charset="0"/>
                <a:ea typeface="Calibri" pitchFamily="34" charset="0"/>
                <a:cs typeface="Arial" pitchFamily="34" charset="0"/>
              </a:rPr>
              <a:t>sulphur</a:t>
            </a:r>
            <a:r>
              <a:rPr lang="en-US" sz="1700" b="1" dirty="0" smtClean="0">
                <a:solidFill>
                  <a:srgbClr val="17365D"/>
                </a:solidFill>
                <a:latin typeface="Cambria" pitchFamily="18" charset="0"/>
                <a:ea typeface="Calibri" pitchFamily="34" charset="0"/>
                <a:cs typeface="Arial" pitchFamily="34" charset="0"/>
              </a:rPr>
              <a:t> resulting from burning ship’s bunker oil.</a:t>
            </a:r>
            <a:endParaRPr lang="en-US" sz="1700" dirty="0" smtClean="0">
              <a:latin typeface="Cambria" pitchFamily="18" charset="0"/>
            </a:endParaRPr>
          </a:p>
        </p:txBody>
      </p:sp>
      <p:sp>
        <p:nvSpPr>
          <p:cNvPr id="9" name="Rectangle 8"/>
          <p:cNvSpPr/>
          <p:nvPr/>
        </p:nvSpPr>
        <p:spPr>
          <a:xfrm>
            <a:off x="545592" y="1655073"/>
            <a:ext cx="8293608" cy="2985433"/>
          </a:xfrm>
          <a:prstGeom prst="rect">
            <a:avLst/>
          </a:prstGeom>
        </p:spPr>
        <p:txBody>
          <a:bodyPr wrap="square">
            <a:spAutoFit/>
          </a:bodyPr>
          <a:lstStyle/>
          <a:p>
            <a:pPr>
              <a:spcBef>
                <a:spcPts val="300"/>
              </a:spcBef>
            </a:pPr>
            <a:r>
              <a:rPr lang="en-US" sz="1600" b="1" dirty="0" smtClean="0">
                <a:solidFill>
                  <a:schemeClr val="accent3">
                    <a:lumMod val="50000"/>
                  </a:schemeClr>
                </a:solidFill>
                <a:latin typeface="Cambria" pitchFamily="18" charset="0"/>
              </a:rPr>
              <a:t>IMPACTS</a:t>
            </a: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Arial" pitchFamily="34" charset="0"/>
              </a:rPr>
              <a:t>The changes in climate are a result of increased ocean temperatures and rising levels of CO</a:t>
            </a:r>
            <a:r>
              <a:rPr lang="en-US" baseline="-30000" dirty="0" smtClean="0">
                <a:solidFill>
                  <a:schemeClr val="accent3">
                    <a:lumMod val="50000"/>
                  </a:schemeClr>
                </a:solidFill>
                <a:latin typeface="Cambria" pitchFamily="18" charset="0"/>
                <a:ea typeface="Times New Roman" pitchFamily="18" charset="0"/>
                <a:cs typeface="Arial" pitchFamily="34" charset="0"/>
              </a:rPr>
              <a:t>2,</a:t>
            </a:r>
            <a:r>
              <a:rPr lang="en-US" dirty="0" smtClean="0">
                <a:solidFill>
                  <a:schemeClr val="accent3">
                    <a:lumMod val="50000"/>
                  </a:schemeClr>
                </a:solidFill>
                <a:latin typeface="Cambria" pitchFamily="18" charset="0"/>
                <a:ea typeface="Times New Roman" pitchFamily="18" charset="0"/>
                <a:cs typeface="Arial" pitchFamily="34" charset="0"/>
              </a:rPr>
              <a:t> </a:t>
            </a:r>
            <a:r>
              <a:rPr lang="en-US" dirty="0" err="1" smtClean="0">
                <a:solidFill>
                  <a:schemeClr val="accent3">
                    <a:lumMod val="50000"/>
                  </a:schemeClr>
                </a:solidFill>
                <a:latin typeface="Cambria" pitchFamily="18" charset="0"/>
                <a:ea typeface="Times New Roman" pitchFamily="18" charset="0"/>
                <a:cs typeface="Arial" pitchFamily="34" charset="0"/>
              </a:rPr>
              <a:t>NOx</a:t>
            </a:r>
            <a:r>
              <a:rPr lang="en-US" dirty="0" smtClean="0">
                <a:solidFill>
                  <a:schemeClr val="accent3">
                    <a:lumMod val="50000"/>
                  </a:schemeClr>
                </a:solidFill>
                <a:latin typeface="Cambria" pitchFamily="18" charset="0"/>
                <a:ea typeface="Times New Roman" pitchFamily="18" charset="0"/>
                <a:cs typeface="Arial" pitchFamily="34" charset="0"/>
              </a:rPr>
              <a:t> and SO</a:t>
            </a:r>
            <a:r>
              <a:rPr lang="en-US" baseline="-30000" dirty="0" smtClean="0">
                <a:solidFill>
                  <a:schemeClr val="accent3">
                    <a:lumMod val="50000"/>
                  </a:schemeClr>
                </a:solidFill>
                <a:latin typeface="Cambria" pitchFamily="18" charset="0"/>
                <a:ea typeface="Times New Roman" pitchFamily="18" charset="0"/>
                <a:cs typeface="Arial" pitchFamily="34" charset="0"/>
              </a:rPr>
              <a:t>2</a:t>
            </a:r>
            <a:r>
              <a:rPr lang="en-US" dirty="0" smtClean="0">
                <a:solidFill>
                  <a:schemeClr val="accent3">
                    <a:lumMod val="50000"/>
                  </a:schemeClr>
                </a:solidFill>
                <a:latin typeface="Cambria" pitchFamily="18" charset="0"/>
                <a:ea typeface="Times New Roman" pitchFamily="18" charset="0"/>
                <a:cs typeface="Arial" pitchFamily="34" charset="0"/>
              </a:rPr>
              <a:t> in the atmosphere resulting in acidification, acid rain and </a:t>
            </a:r>
            <a:r>
              <a:rPr lang="en-US" dirty="0" err="1" smtClean="0">
                <a:solidFill>
                  <a:schemeClr val="accent3">
                    <a:lumMod val="50000"/>
                  </a:schemeClr>
                </a:solidFill>
                <a:latin typeface="Cambria" pitchFamily="18" charset="0"/>
                <a:ea typeface="Times New Roman" pitchFamily="18" charset="0"/>
                <a:cs typeface="Arial" pitchFamily="34" charset="0"/>
              </a:rPr>
              <a:t>eutrophication</a:t>
            </a:r>
            <a:r>
              <a:rPr lang="en-US" dirty="0" smtClean="0">
                <a:solidFill>
                  <a:schemeClr val="accent3">
                    <a:lumMod val="50000"/>
                  </a:schemeClr>
                </a:solidFill>
                <a:latin typeface="Cambria" pitchFamily="18" charset="0"/>
                <a:ea typeface="Times New Roman" pitchFamily="18" charset="0"/>
                <a:cs typeface="Arial" pitchFamily="34" charset="0"/>
              </a:rPr>
              <a:t>.</a:t>
            </a:r>
            <a:endParaRPr lang="en-US" dirty="0" smtClean="0">
              <a:solidFill>
                <a:schemeClr val="accent3">
                  <a:lumMod val="50000"/>
                </a:schemeClr>
              </a:solidFill>
              <a:latin typeface="Cambria" pitchFamily="18" charset="0"/>
            </a:endParaRP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rPr>
              <a:t>Altering livelihoods of the communities.</a:t>
            </a:r>
          </a:p>
          <a:p>
            <a:pPr marL="231775" indent="-231775">
              <a:spcBef>
                <a:spcPts val="300"/>
              </a:spcBef>
              <a:buFont typeface="Wingdings" pitchFamily="2" charset="2"/>
              <a:buChar char="ü"/>
            </a:pPr>
            <a:r>
              <a:rPr lang="en-US" dirty="0" smtClean="0">
                <a:solidFill>
                  <a:schemeClr val="accent3">
                    <a:lumMod val="50000"/>
                  </a:schemeClr>
                </a:solidFill>
                <a:latin typeface="Cambria" pitchFamily="18" charset="0"/>
                <a:ea typeface="Times New Roman" pitchFamily="18" charset="0"/>
                <a:cs typeface="Arial" pitchFamily="34" charset="0"/>
              </a:rPr>
              <a:t>There is a worldwide </a:t>
            </a:r>
            <a:r>
              <a:rPr lang="en-US" dirty="0" err="1" smtClean="0">
                <a:solidFill>
                  <a:schemeClr val="accent3">
                    <a:lumMod val="50000"/>
                  </a:schemeClr>
                </a:solidFill>
                <a:latin typeface="Cambria" pitchFamily="18" charset="0"/>
                <a:ea typeface="Times New Roman" pitchFamily="18" charset="0"/>
                <a:cs typeface="Arial" pitchFamily="34" charset="0"/>
              </a:rPr>
              <a:t>sulphur</a:t>
            </a:r>
            <a:r>
              <a:rPr lang="en-US" dirty="0" smtClean="0">
                <a:solidFill>
                  <a:schemeClr val="accent3">
                    <a:lumMod val="50000"/>
                  </a:schemeClr>
                </a:solidFill>
                <a:latin typeface="Cambria" pitchFamily="18" charset="0"/>
                <a:ea typeface="Times New Roman" pitchFamily="18" charset="0"/>
                <a:cs typeface="Arial" pitchFamily="34" charset="0"/>
              </a:rPr>
              <a:t> and nitrogen chemicals in the air that have a harmful effect on plants and marine animals causing  respiratory problems in people.</a:t>
            </a:r>
          </a:p>
          <a:p>
            <a:pPr marL="231775" lvl="0" indent="-231775">
              <a:spcBef>
                <a:spcPts val="300"/>
              </a:spcBef>
              <a:buFont typeface="Wingdings" pitchFamily="2" charset="2"/>
              <a:buChar char="ü"/>
            </a:pPr>
            <a:r>
              <a:rPr lang="en-US" dirty="0" err="1" smtClean="0">
                <a:solidFill>
                  <a:schemeClr val="accent3">
                    <a:lumMod val="50000"/>
                  </a:schemeClr>
                </a:solidFill>
                <a:latin typeface="Cambria" pitchFamily="18" charset="0"/>
                <a:ea typeface="Times New Roman" pitchFamily="18" charset="0"/>
                <a:cs typeface="Arial" pitchFamily="34" charset="0"/>
              </a:rPr>
              <a:t>SOx</a:t>
            </a:r>
            <a:r>
              <a:rPr lang="en-US" dirty="0" smtClean="0">
                <a:solidFill>
                  <a:schemeClr val="accent3">
                    <a:lumMod val="50000"/>
                  </a:schemeClr>
                </a:solidFill>
                <a:latin typeface="Cambria" pitchFamily="18" charset="0"/>
                <a:ea typeface="Times New Roman" pitchFamily="18" charset="0"/>
                <a:cs typeface="Arial" pitchFamily="34" charset="0"/>
              </a:rPr>
              <a:t> emission interacts with the moisture in the atmosphere forming </a:t>
            </a:r>
            <a:r>
              <a:rPr lang="en-US" dirty="0" err="1" smtClean="0">
                <a:solidFill>
                  <a:schemeClr val="accent3">
                    <a:lumMod val="50000"/>
                  </a:schemeClr>
                </a:solidFill>
                <a:latin typeface="Cambria" pitchFamily="18" charset="0"/>
                <a:ea typeface="Times New Roman" pitchFamily="18" charset="0"/>
                <a:cs typeface="Arial" pitchFamily="34" charset="0"/>
              </a:rPr>
              <a:t>sulphuric</a:t>
            </a:r>
            <a:r>
              <a:rPr lang="en-US" dirty="0" smtClean="0">
                <a:solidFill>
                  <a:schemeClr val="accent3">
                    <a:lumMod val="50000"/>
                  </a:schemeClr>
                </a:solidFill>
                <a:latin typeface="Cambria" pitchFamily="18" charset="0"/>
                <a:ea typeface="Times New Roman" pitchFamily="18" charset="0"/>
                <a:cs typeface="Arial" pitchFamily="34" charset="0"/>
              </a:rPr>
              <a:t> acid, which in turn condenses in the clouds causing acid rain.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768</TotalTime>
  <Words>1060</Words>
  <Application>Microsoft Office PowerPoint</Application>
  <PresentationFormat>On-screen Show (4:3)</PresentationFormat>
  <Paragraphs>118</Paragraphs>
  <Slides>19</Slides>
  <Notes>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Flow</vt:lpstr>
      <vt:lpstr>Environmental impacts and remedies of Marine Pollution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impacts and remedies of Marine Pollution</dc:title>
  <dc:creator>Nudrath Khan</dc:creator>
  <cp:lastModifiedBy>Nudrath Khan</cp:lastModifiedBy>
  <cp:revision>96</cp:revision>
  <dcterms:created xsi:type="dcterms:W3CDTF">2006-08-16T00:00:00Z</dcterms:created>
  <dcterms:modified xsi:type="dcterms:W3CDTF">2011-03-12T02:09:37Z</dcterms:modified>
</cp:coreProperties>
</file>