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7" r:id="rId3"/>
    <p:sldId id="257" r:id="rId4"/>
    <p:sldId id="273" r:id="rId5"/>
    <p:sldId id="260" r:id="rId6"/>
    <p:sldId id="267" r:id="rId7"/>
    <p:sldId id="262" r:id="rId8"/>
    <p:sldId id="272" r:id="rId9"/>
    <p:sldId id="275" r:id="rId10"/>
    <p:sldId id="276" r:id="rId11"/>
    <p:sldId id="265" r:id="rId12"/>
    <p:sldId id="263" r:id="rId13"/>
    <p:sldId id="264" r:id="rId14"/>
    <p:sldId id="270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36111" autoAdjust="0"/>
  </p:normalViewPr>
  <p:slideViewPr>
    <p:cSldViewPr>
      <p:cViewPr>
        <p:scale>
          <a:sx n="75" d="100"/>
          <a:sy n="75" d="100"/>
        </p:scale>
        <p:origin x="-1666" y="-3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8BE8CF-E82D-436B-A8D2-89D9BB1F8DA0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FC705F-3FDF-4B7F-A193-2BE90F33FB89}" type="slidenum">
              <a:rPr lang="en-IN" smtClean="0"/>
              <a:pPr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136904" cy="2880320"/>
          </a:xfrm>
        </p:spPr>
        <p:txBody>
          <a:bodyPr>
            <a:noAutofit/>
          </a:bodyPr>
          <a:lstStyle/>
          <a:p>
            <a:pPr algn="ctr"/>
            <a:r>
              <a:rPr lang="en-US" sz="4400" i="1" dirty="0" smtClean="0"/>
              <a:t>UNDERWATER NOISE POLLUTION DUE TO MERCHANT VESSELS</a:t>
            </a:r>
            <a:br>
              <a:rPr lang="en-US" sz="4400" i="1" dirty="0" smtClean="0"/>
            </a:br>
            <a:r>
              <a:rPr lang="en-US" sz="4400" i="1" dirty="0" smtClean="0"/>
              <a:t>-CAUSES, IMPACT AND ITS MITIGATION</a:t>
            </a:r>
            <a:endParaRPr lang="en-IN" sz="4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797152"/>
            <a:ext cx="7812360" cy="1752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                                           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By- </a:t>
            </a:r>
            <a:r>
              <a:rPr lang="en-US" b="1" dirty="0" err="1" smtClean="0">
                <a:latin typeface="Andalus" pitchFamily="18" charset="-78"/>
                <a:cs typeface="Andalus" pitchFamily="18" charset="-78"/>
              </a:rPr>
              <a:t>Cdt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. </a:t>
            </a:r>
            <a:r>
              <a:rPr lang="en-US" b="1" dirty="0" err="1" smtClean="0">
                <a:latin typeface="Andalus" pitchFamily="18" charset="-78"/>
                <a:cs typeface="Andalus" pitchFamily="18" charset="-78"/>
              </a:rPr>
              <a:t>Saumya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 Singh</a:t>
            </a:r>
          </a:p>
          <a:p>
            <a:pPr algn="ctr"/>
            <a:r>
              <a:rPr lang="en-US" b="1" dirty="0" smtClean="0">
                <a:latin typeface="Andalus" pitchFamily="18" charset="-78"/>
                <a:cs typeface="Andalus" pitchFamily="18" charset="-78"/>
              </a:rPr>
              <a:t>                                                    ID NO. 201137TP285</a:t>
            </a:r>
          </a:p>
          <a:p>
            <a:pPr algn="ctr"/>
            <a:r>
              <a:rPr lang="en-US" b="1" dirty="0" smtClean="0">
                <a:latin typeface="Andalus" pitchFamily="18" charset="-78"/>
                <a:cs typeface="Andalus" pitchFamily="18" charset="-78"/>
              </a:rPr>
              <a:t>                                                 Tolani Maritime Institute</a:t>
            </a:r>
            <a:endParaRPr lang="en-IN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2" descr="C:\Users\saumya\Pictures\2014-03-01 001\dolphins_credited-2d41f0cff022aa7f1fa7dea4c2dca4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4348915" cy="2709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7704" y="1371600"/>
            <a:ext cx="5400600" cy="1828800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3228536"/>
            <a:ext cx="5328592" cy="1752600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2050" name="Picture 2" descr="C:\Users\saumya\Pictures\20140228_1846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136904" cy="6120680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851648" cy="936104"/>
          </a:xfrm>
        </p:spPr>
        <p:txBody>
          <a:bodyPr/>
          <a:lstStyle/>
          <a:p>
            <a:pPr algn="ctr"/>
            <a:r>
              <a:rPr lang="en-US" dirty="0" smtClean="0"/>
              <a:t>QUALITATIVE IMPACT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070720" cy="518457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Physiological impact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</a:rPr>
              <a:t> Non-auditory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</a:rPr>
              <a:t>Auditory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</a:rPr>
              <a:t>Stress related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Behavioral impact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Perceptual impact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Indirect effects</a:t>
            </a:r>
            <a:endParaRPr lang="en-IN" sz="2400" b="1" dirty="0">
              <a:latin typeface="+mj-lt"/>
            </a:endParaRPr>
          </a:p>
        </p:txBody>
      </p:sp>
      <p:pic>
        <p:nvPicPr>
          <p:cNvPr id="1026" name="Picture 2" descr="http://www.projectjonah.org.nz/site/projectjon/images/originals/Project%20Jonah%20Stranding%20Advice%20Why%20Whales%20Strand%2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88840"/>
            <a:ext cx="473281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908720"/>
          </a:xfrm>
        </p:spPr>
        <p:txBody>
          <a:bodyPr/>
          <a:lstStyle/>
          <a:p>
            <a:pPr algn="ctr"/>
            <a:r>
              <a:rPr lang="en-US" dirty="0" smtClean="0"/>
              <a:t>NOISE MITIGATION 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820472" cy="5445224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 Various noise mitigation techniques - 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</a:rPr>
              <a:t>Propeller blade surface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</a:rPr>
              <a:t>Propeller design 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</a:rPr>
              <a:t>Propeller hub caps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</a:rPr>
              <a:t>Propeller/Rudder interaction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</a:rPr>
              <a:t>Wake improving devices</a:t>
            </a:r>
            <a:endParaRPr lang="en-IN" sz="2400" b="1" dirty="0">
              <a:latin typeface="+mj-lt"/>
            </a:endParaRPr>
          </a:p>
        </p:txBody>
      </p:sp>
      <p:pic>
        <p:nvPicPr>
          <p:cNvPr id="1027" name="Picture 3" descr="C:\Users\saumya\Desktop\PRESENTATION\PBC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420888"/>
            <a:ext cx="4139952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980728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640960" cy="5445224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Immediate measures to be taken .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Meetings ,forums and surveys should be conducted in this arena of grave concern .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Planned vessel routing and changes in ship construction methods. 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Methods  should be environment  friendly as well  economically viable.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Raising awareness and encouraging , sharing of ideas and research  to alleviate the problem. </a:t>
            </a:r>
            <a:endParaRPr lang="en-IN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umya\Desktop\PRESENTATION\Dolphin-Freed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624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07704" y="4365104"/>
            <a:ext cx="53285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i="1" dirty="0" smtClean="0"/>
              <a:t>THANK YOU</a:t>
            </a:r>
            <a:endParaRPr lang="en-US" sz="6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7995664" cy="90872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cs typeface="Times New Roman" pitchFamily="18" charset="0"/>
              </a:rPr>
              <a:t>WORKING OF  PROPELLER</a:t>
            </a:r>
            <a:endParaRPr lang="en-IN" dirty="0"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8000" b="1" dirty="0" smtClean="0">
                <a:latin typeface="+mj-lt"/>
              </a:rPr>
              <a:t>SCREW PROPELLER- MOST COMMON AND EFFICIENT PROPULSIVE DEVICE FOR SHIPS.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en-US" sz="8000" b="1" dirty="0" smtClean="0">
              <a:latin typeface="+mj-lt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8000" b="1" dirty="0" smtClean="0">
                <a:latin typeface="+mj-lt"/>
              </a:rPr>
              <a:t>SLIP FACTOR- PROPELLER ADVANCE LESS THAN PITCH.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en-US" sz="8000" b="1" dirty="0" smtClean="0">
              <a:latin typeface="+mj-lt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8000" b="1" dirty="0" smtClean="0">
                <a:latin typeface="+mj-lt"/>
              </a:rPr>
              <a:t>BLADE PROFILE–AEROFOIL SHAPE ( FOLLOWS BERNOULLI’S PRINCIPLE).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en-US" sz="8000" b="1" dirty="0" smtClean="0">
              <a:latin typeface="+mj-lt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8000" b="1" dirty="0" smtClean="0">
                <a:latin typeface="+mj-lt"/>
              </a:rPr>
              <a:t>DIFFERENTIAL PRESSURE ACROSS LEADIND EDGE  AND TRAILING EDGE PRODUCING RESULTANT FORCE.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en-US" sz="8000" b="1" dirty="0" smtClean="0">
              <a:latin typeface="+mj-lt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8000" b="1" dirty="0" smtClean="0">
                <a:latin typeface="+mj-lt"/>
              </a:rPr>
              <a:t>LIFT AND DRAG – COMPONENTS OF RESULTANT FORCE.</a:t>
            </a:r>
          </a:p>
          <a:p>
            <a:pPr algn="just">
              <a:lnSpc>
                <a:spcPct val="120000"/>
              </a:lnSpc>
            </a:pPr>
            <a:r>
              <a:rPr lang="en-US" sz="8000" b="1" dirty="0" smtClean="0">
                <a:latin typeface="+mj-lt"/>
              </a:rPr>
              <a:t> LIFT TO DRAG RATIO DETERMINES EFFECTIVENESS OF FOIL AS LIFTING SURFACE.</a:t>
            </a:r>
          </a:p>
          <a:p>
            <a:pPr algn="just">
              <a:lnSpc>
                <a:spcPct val="120000"/>
              </a:lnSpc>
            </a:pPr>
            <a:endParaRPr lang="en-US" sz="8000" b="1" dirty="0" smtClean="0">
              <a:latin typeface="+mj-lt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8000" b="1" dirty="0" smtClean="0">
                <a:latin typeface="+mj-lt"/>
              </a:rPr>
              <a:t>PITCH ANGLE- TILTING OF BLADES TO INCREASE THE THRUST.</a:t>
            </a:r>
          </a:p>
          <a:p>
            <a:pPr algn="just">
              <a:lnSpc>
                <a:spcPct val="120000"/>
              </a:lnSpc>
            </a:pPr>
            <a:endParaRPr lang="en-US" sz="8000" dirty="0" smtClean="0">
              <a:latin typeface="+mj-lt"/>
            </a:endParaRPr>
          </a:p>
          <a:p>
            <a:pPr algn="just">
              <a:lnSpc>
                <a:spcPct val="120000"/>
              </a:lnSpc>
            </a:pPr>
            <a:endParaRPr lang="en-US" sz="8000" dirty="0" smtClean="0">
              <a:latin typeface="+mj-lt"/>
            </a:endParaRPr>
          </a:p>
          <a:p>
            <a:pPr algn="just">
              <a:lnSpc>
                <a:spcPct val="120000"/>
              </a:lnSpc>
            </a:pPr>
            <a:endParaRPr lang="en-US" sz="2800" dirty="0" smtClean="0">
              <a:latin typeface="+mj-lt"/>
            </a:endParaRPr>
          </a:p>
          <a:p>
            <a:pPr algn="just">
              <a:lnSpc>
                <a:spcPct val="120000"/>
              </a:lnSpc>
            </a:pPr>
            <a:endParaRPr lang="en-US" sz="2800" dirty="0" smtClean="0">
              <a:latin typeface="+mj-lt"/>
            </a:endParaRPr>
          </a:p>
          <a:p>
            <a:pPr algn="just">
              <a:lnSpc>
                <a:spcPct val="120000"/>
              </a:lnSpc>
            </a:pPr>
            <a:endParaRPr lang="en-US" sz="2800" dirty="0" smtClean="0">
              <a:latin typeface="+mj-lt"/>
            </a:endParaRPr>
          </a:p>
          <a:p>
            <a:pPr algn="just">
              <a:lnSpc>
                <a:spcPct val="120000"/>
              </a:lnSpc>
            </a:pPr>
            <a:endParaRPr lang="en-US" sz="2800" dirty="0" smtClean="0">
              <a:latin typeface="+mj-lt"/>
            </a:endParaRPr>
          </a:p>
          <a:p>
            <a:pPr algn="just">
              <a:lnSpc>
                <a:spcPct val="120000"/>
              </a:lnSpc>
            </a:pPr>
            <a:endParaRPr lang="en-US" sz="2800" dirty="0" smtClean="0">
              <a:latin typeface="+mj-lt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en-US" sz="2800" dirty="0" smtClean="0">
              <a:latin typeface="+mj-lt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en-US" dirty="0" smtClean="0">
              <a:latin typeface="+mj-lt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en-US" dirty="0" smtClean="0">
              <a:latin typeface="+mj-lt"/>
            </a:endParaRPr>
          </a:p>
          <a:p>
            <a:pPr algn="just">
              <a:lnSpc>
                <a:spcPct val="120000"/>
              </a:lnSpc>
            </a:pPr>
            <a:r>
              <a:rPr lang="en-US" dirty="0" smtClean="0">
                <a:latin typeface="+mj-lt"/>
              </a:rPr>
              <a:t> </a:t>
            </a:r>
          </a:p>
          <a:p>
            <a:pPr algn="just">
              <a:lnSpc>
                <a:spcPct val="120000"/>
              </a:lnSpc>
            </a:pPr>
            <a:r>
              <a:rPr lang="en-US" dirty="0" smtClean="0"/>
              <a:t> </a:t>
            </a:r>
          </a:p>
          <a:p>
            <a:pPr algn="just">
              <a:lnSpc>
                <a:spcPct val="120000"/>
              </a:lnSpc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C:\Users\saumya\Desktop\fgxcyhxcyh\192168001010-0000003289-1312310410\page-000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0"/>
            <a:ext cx="5508104" cy="6858000"/>
          </a:xfrm>
          <a:prstGeom prst="rect">
            <a:avLst/>
          </a:prstGeom>
          <a:noFill/>
        </p:spPr>
      </p:pic>
      <p:pic>
        <p:nvPicPr>
          <p:cNvPr id="2051" name="Picture 3" descr="C:\Users\saumya\Desktop\fgxcyhxcyh\192168001010-0000003289-1312310410\page-000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852936"/>
            <a:ext cx="5508104" cy="4005064"/>
          </a:xfrm>
          <a:prstGeom prst="rect">
            <a:avLst/>
          </a:prstGeom>
          <a:noFill/>
        </p:spPr>
      </p:pic>
      <p:pic>
        <p:nvPicPr>
          <p:cNvPr id="2052" name="Picture 4" descr="C:\Users\saumya\Desktop\fgxcyhxcyh\192168001010-0000003291-1312310416\page-000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635896" cy="6830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851648" cy="964704"/>
          </a:xfrm>
        </p:spPr>
        <p:txBody>
          <a:bodyPr/>
          <a:lstStyle/>
          <a:p>
            <a:pPr algn="ctr"/>
            <a:r>
              <a:rPr lang="en-US" dirty="0" smtClean="0"/>
              <a:t>INDEX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7992560" cy="5400600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+mj-lt"/>
              </a:rPr>
              <a:t>Introduction</a:t>
            </a:r>
          </a:p>
          <a:p>
            <a:pPr marL="514350" indent="-51435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+mj-lt"/>
              </a:rPr>
              <a:t>Causes of Noise</a:t>
            </a:r>
          </a:p>
          <a:p>
            <a:pPr marL="514350" indent="-514350" algn="l">
              <a:lnSpc>
                <a:spcPct val="200000"/>
              </a:lnSpc>
              <a:buFont typeface="Wingdings" pitchFamily="2" charset="2"/>
              <a:buChar char="v"/>
            </a:pPr>
            <a:r>
              <a:rPr lang="en-US" b="1" dirty="0" smtClean="0">
                <a:latin typeface="+mj-lt"/>
              </a:rPr>
              <a:t>Cavitation</a:t>
            </a:r>
          </a:p>
          <a:p>
            <a:pPr marL="514350" indent="-51435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+mj-lt"/>
              </a:rPr>
              <a:t>Impact of Noise</a:t>
            </a:r>
          </a:p>
          <a:p>
            <a:pPr marL="514350" indent="-514350" algn="l">
              <a:lnSpc>
                <a:spcPct val="200000"/>
              </a:lnSpc>
              <a:buFont typeface="Wingdings" pitchFamily="2" charset="2"/>
              <a:buChar char="v"/>
            </a:pPr>
            <a:r>
              <a:rPr lang="en-US" b="1" dirty="0" smtClean="0">
                <a:latin typeface="+mj-lt"/>
              </a:rPr>
              <a:t>Qualitative Impact</a:t>
            </a:r>
          </a:p>
          <a:p>
            <a:pPr marL="514350" indent="-51435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+mj-lt"/>
              </a:rPr>
              <a:t>Mitigation Strategies</a:t>
            </a:r>
          </a:p>
          <a:p>
            <a:pPr marL="514350" indent="-51435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+mj-lt"/>
              </a:rPr>
              <a:t>Conclusion</a:t>
            </a:r>
            <a:endParaRPr lang="en-IN" b="1" dirty="0">
              <a:latin typeface="+mj-lt"/>
            </a:endParaRPr>
          </a:p>
        </p:txBody>
      </p:sp>
      <p:pic>
        <p:nvPicPr>
          <p:cNvPr id="2050" name="Picture 2" descr="C:\Users\saumya\Pictures\killer-whale_591_600x45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772816"/>
            <a:ext cx="4824536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-99392"/>
            <a:ext cx="6555504" cy="1036712"/>
          </a:xfrm>
        </p:spPr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568952" cy="5661248"/>
          </a:xfrm>
        </p:spPr>
        <p:txBody>
          <a:bodyPr>
            <a:normAutofit fontScale="92500"/>
          </a:bodyPr>
          <a:lstStyle/>
          <a:p>
            <a:pPr marL="342900" indent="-342900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Worldwide commercial fleet has increased  from  </a:t>
            </a:r>
            <a:r>
              <a:rPr lang="en-IN" sz="2400" b="1" dirty="0" smtClean="0">
                <a:latin typeface="+mj-lt"/>
              </a:rPr>
              <a:t>30000(1950) to 85000(1998) vessels.</a:t>
            </a:r>
          </a:p>
          <a:p>
            <a:pPr marL="342900" indent="-342900" algn="just">
              <a:lnSpc>
                <a:spcPct val="110000"/>
              </a:lnSpc>
              <a:buFont typeface="Wingdings" pitchFamily="2" charset="2"/>
              <a:buChar char="Ø"/>
            </a:pPr>
            <a:endParaRPr lang="en-IN" sz="2400" b="1" dirty="0" smtClean="0">
              <a:latin typeface="+mj-lt"/>
            </a:endParaRPr>
          </a:p>
          <a:p>
            <a:pPr marL="342900" indent="-342900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Today world seaborne trade includes 90% of the  total world    trade.</a:t>
            </a:r>
            <a:endParaRPr lang="en-IN" sz="2400" b="1" dirty="0" smtClean="0">
              <a:latin typeface="+mj-lt"/>
            </a:endParaRPr>
          </a:p>
          <a:p>
            <a:pPr marL="342900" indent="-342900" algn="just">
              <a:lnSpc>
                <a:spcPct val="110000"/>
              </a:lnSpc>
              <a:buFont typeface="Wingdings" pitchFamily="2" charset="2"/>
              <a:buChar char="Ø"/>
            </a:pPr>
            <a:endParaRPr lang="en-US" sz="2400" b="1" dirty="0" smtClean="0">
              <a:latin typeface="+mj-lt"/>
            </a:endParaRPr>
          </a:p>
          <a:p>
            <a:pPr marL="342900" indent="-342900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Large commercial vessels produce relatively loud  and predominantly low frequency sound.</a:t>
            </a:r>
          </a:p>
          <a:p>
            <a:pPr marL="342900" indent="-342900" algn="just">
              <a:lnSpc>
                <a:spcPct val="110000"/>
              </a:lnSpc>
              <a:buFont typeface="Wingdings" pitchFamily="2" charset="2"/>
              <a:buChar char="Ø"/>
            </a:pPr>
            <a:endParaRPr lang="en-US" sz="2400" b="1" dirty="0" smtClean="0">
              <a:latin typeface="+mj-lt"/>
            </a:endParaRPr>
          </a:p>
          <a:p>
            <a:pPr marL="342900" indent="-342900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Acts as source of obstruction to useful  biological acoustic  signals  the aquatic organisms use to interact with their environment.                                                                                 </a:t>
            </a:r>
          </a:p>
          <a:p>
            <a:pPr marL="342900" indent="-342900" algn="just">
              <a:lnSpc>
                <a:spcPct val="110000"/>
              </a:lnSpc>
              <a:buFont typeface="Wingdings" pitchFamily="2" charset="2"/>
              <a:buChar char="Ø"/>
            </a:pPr>
            <a:endParaRPr lang="en-US" sz="2400" b="1" dirty="0" smtClean="0">
              <a:latin typeface="+mj-lt"/>
            </a:endParaRPr>
          </a:p>
          <a:p>
            <a:pPr marL="342900" indent="-342900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Major contributors to underwater noise – ship propeller and ship machinery; former being the dominant factor</a:t>
            </a:r>
            <a:r>
              <a:rPr lang="en-US" sz="2000" b="1" dirty="0" smtClean="0">
                <a:latin typeface="+mj-lt"/>
              </a:rPr>
              <a:t>.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US" sz="2200" dirty="0" smtClean="0">
              <a:latin typeface="+mj-lt"/>
            </a:endParaRPr>
          </a:p>
          <a:p>
            <a:pPr marL="457200" indent="-457200" algn="l">
              <a:buFont typeface="Wingdings" pitchFamily="2" charset="2"/>
              <a:buChar char="Ø"/>
            </a:pPr>
            <a:endParaRPr lang="en-US" sz="2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8" name="Picture 2" descr="C:\Users\saumya\Desktop\PRESENTATION\whalf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254" y="0"/>
            <a:ext cx="918425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90872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NOISE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7016" y="1268760"/>
            <a:ext cx="8856984" cy="5589240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/>
              <a:t> </a:t>
            </a:r>
            <a:r>
              <a:rPr lang="en-US" sz="2400" b="1" dirty="0" smtClean="0">
                <a:latin typeface="+mj-lt"/>
              </a:rPr>
              <a:t>Prime  source of noise- propeller</a:t>
            </a:r>
            <a:r>
              <a:rPr lang="en-US" sz="2400" b="1" dirty="0" smtClean="0"/>
              <a:t> (</a:t>
            </a:r>
            <a:r>
              <a:rPr lang="en-US" sz="2400" b="1" dirty="0" smtClean="0">
                <a:latin typeface="+mj-lt"/>
              </a:rPr>
              <a:t>100-110db at low frequency bands).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  <a:cs typeface="Times New Roman"/>
              </a:rPr>
              <a:t>  λ </a:t>
            </a:r>
            <a:r>
              <a:rPr lang="el-GR" sz="2400" b="1" dirty="0" smtClean="0">
                <a:latin typeface="+mj-lt"/>
                <a:cs typeface="Times New Roman"/>
              </a:rPr>
              <a:t>α</a:t>
            </a:r>
            <a:r>
              <a:rPr lang="en-US" sz="2400" b="1" dirty="0" smtClean="0">
                <a:latin typeface="+mj-lt"/>
                <a:cs typeface="Times New Roman"/>
              </a:rPr>
              <a:t> (1/frequency) 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  <a:cs typeface="Times New Roman"/>
              </a:rPr>
              <a:t> Generation of noise by-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  <a:cs typeface="Times New Roman"/>
              </a:rPr>
              <a:t>Displacement of water by blade profile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  <a:cs typeface="Times New Roman"/>
              </a:rPr>
              <a:t>Differential pressure across propeller faces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  <a:cs typeface="Times New Roman"/>
              </a:rPr>
              <a:t>Variable pressure field 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dirty="0" smtClean="0">
                <a:latin typeface="+mj-lt"/>
                <a:cs typeface="Times New Roman"/>
              </a:rPr>
              <a:t>Collapse of Cavitation bubble (most potent source)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000" b="1" dirty="0" smtClean="0">
              <a:latin typeface="+mj-lt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000" b="1" dirty="0" smtClean="0">
              <a:latin typeface="+mj-lt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6" cy="63367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0"/>
            <a:ext cx="7851648" cy="90872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CAVITATION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496944" cy="6021288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 Above or below the vapor pressure, temperature constant</a:t>
            </a:r>
          </a:p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Cavitation Inception Speed.</a:t>
            </a:r>
          </a:p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Collapse of Cavitation bubble – creates shock waves and erosion of blades.</a:t>
            </a:r>
          </a:p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Bursting of bubbles  covers the  frequency band </a:t>
            </a:r>
            <a:r>
              <a:rPr lang="en-US" sz="2400" b="1" dirty="0" err="1" smtClean="0">
                <a:latin typeface="+mj-lt"/>
              </a:rPr>
              <a:t>upto</a:t>
            </a:r>
            <a:r>
              <a:rPr lang="en-US" sz="2400" b="1" dirty="0" smtClean="0">
                <a:latin typeface="+mj-lt"/>
              </a:rPr>
              <a:t> 1mhz.</a:t>
            </a:r>
          </a:p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Pressure difference – approx. 4000 </a:t>
            </a:r>
            <a:r>
              <a:rPr lang="en-US" sz="2400" b="1" dirty="0" err="1" smtClean="0">
                <a:latin typeface="+mj-lt"/>
              </a:rPr>
              <a:t>atm</a:t>
            </a:r>
            <a:endParaRPr lang="en-US" sz="2400" b="1" dirty="0" smtClean="0">
              <a:latin typeface="+mj-lt"/>
            </a:endParaRPr>
          </a:p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Temperature rise range – 500-800°C</a:t>
            </a:r>
            <a:endParaRPr lang="en-IN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3074" name="Picture 2" descr="C:\Users\saumya\Desktop\PRESENTATION\Cavitation_Propeller_Da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87" y="27384"/>
            <a:ext cx="9147787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7851648" cy="1036712"/>
          </a:xfrm>
        </p:spPr>
        <p:txBody>
          <a:bodyPr/>
          <a:lstStyle/>
          <a:p>
            <a:pPr algn="ctr"/>
            <a:r>
              <a:rPr lang="en-US" dirty="0" smtClean="0"/>
              <a:t>IMPACT OF NOISE</a:t>
            </a:r>
            <a:endParaRPr lang="en-IN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568952" cy="4941168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50 Hz-300 Hz – from propeller Cavitation</a:t>
            </a:r>
          </a:p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Maximum levels - 40 TO 60 Hz</a:t>
            </a:r>
          </a:p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Broadband range used by baleen whales- 10 hz-300hz .</a:t>
            </a:r>
          </a:p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Increased speed, increased noise levels.</a:t>
            </a:r>
          </a:p>
          <a:p>
            <a:pPr marL="342900" indent="-3429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+mj-lt"/>
              </a:rPr>
              <a:t>Suspect stranding off the coast of Bahamas, North Carolina, the Canary Island, U.S Virgin Island, Italy, Japan.</a:t>
            </a:r>
          </a:p>
          <a:p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2371</TotalTime>
  <Words>439</Words>
  <Application>Microsoft Office PowerPoint</Application>
  <PresentationFormat>On-screen Show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UNDERWATER NOISE POLLUTION DUE TO MERCHANT VESSELS -CAUSES, IMPACT AND ITS MITIGATION</vt:lpstr>
      <vt:lpstr>INDEX</vt:lpstr>
      <vt:lpstr>INTRODUCTION</vt:lpstr>
      <vt:lpstr>Slide 4</vt:lpstr>
      <vt:lpstr>NOISE</vt:lpstr>
      <vt:lpstr>Slide 6</vt:lpstr>
      <vt:lpstr>CAVITATION</vt:lpstr>
      <vt:lpstr>Slide 8</vt:lpstr>
      <vt:lpstr>IMPACT OF NOISE</vt:lpstr>
      <vt:lpstr>Slide 10</vt:lpstr>
      <vt:lpstr>QUALITATIVE IMPACT</vt:lpstr>
      <vt:lpstr>NOISE MITIGATION </vt:lpstr>
      <vt:lpstr>CONCLUSION</vt:lpstr>
      <vt:lpstr>Slide 14</vt:lpstr>
      <vt:lpstr>WORKING OF  PROPELLER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UNDERWATER NOISE POLLUTION DUE TO MERCHANT VESSELS -CAUSES IMPACT AND ITS MITIGATION</dc:title>
  <dc:creator>saumya</dc:creator>
  <cp:lastModifiedBy>saumya</cp:lastModifiedBy>
  <cp:revision>94</cp:revision>
  <dcterms:created xsi:type="dcterms:W3CDTF">2014-02-19T13:20:18Z</dcterms:created>
  <dcterms:modified xsi:type="dcterms:W3CDTF">2014-03-06T07:01:20Z</dcterms:modified>
</cp:coreProperties>
</file>