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75" r:id="rId2"/>
    <p:sldId id="296" r:id="rId3"/>
    <p:sldId id="312" r:id="rId4"/>
    <p:sldId id="257" r:id="rId5"/>
    <p:sldId id="306" r:id="rId6"/>
    <p:sldId id="295" r:id="rId7"/>
    <p:sldId id="276" r:id="rId8"/>
    <p:sldId id="290" r:id="rId9"/>
    <p:sldId id="277" r:id="rId10"/>
    <p:sldId id="278" r:id="rId11"/>
    <p:sldId id="310" r:id="rId12"/>
    <p:sldId id="280" r:id="rId13"/>
    <p:sldId id="311" r:id="rId14"/>
    <p:sldId id="281" r:id="rId15"/>
    <p:sldId id="307" r:id="rId16"/>
    <p:sldId id="282" r:id="rId17"/>
    <p:sldId id="298" r:id="rId18"/>
    <p:sldId id="303" r:id="rId19"/>
    <p:sldId id="283" r:id="rId20"/>
    <p:sldId id="304" r:id="rId21"/>
    <p:sldId id="279" r:id="rId22"/>
    <p:sldId id="284" r:id="rId23"/>
    <p:sldId id="285" r:id="rId24"/>
    <p:sldId id="286" r:id="rId25"/>
    <p:sldId id="305" r:id="rId26"/>
    <p:sldId id="308" r:id="rId27"/>
    <p:sldId id="287" r:id="rId28"/>
    <p:sldId id="291" r:id="rId29"/>
    <p:sldId id="288" r:id="rId30"/>
    <p:sldId id="300" r:id="rId31"/>
    <p:sldId id="302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506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E2B6F8-8766-40F6-BEA2-30BC305AC257}" type="doc">
      <dgm:prSet loTypeId="urn:microsoft.com/office/officeart/2005/8/layout/chevron2" loCatId="process" qsTypeId="urn:microsoft.com/office/officeart/2005/8/quickstyle/3d4" qsCatId="3D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59D04B0B-4E14-4887-BF21-A7F4F40C8F61}">
      <dgm:prSet phldrT="[Text]"/>
      <dgm:spPr/>
      <dgm:t>
        <a:bodyPr/>
        <a:lstStyle/>
        <a:p>
          <a:endParaRPr lang="en-US" dirty="0"/>
        </a:p>
      </dgm:t>
    </dgm:pt>
    <dgm:pt modelId="{C7ECA7B6-C9E9-4C80-A889-8C8378C23E07}" type="parTrans" cxnId="{E19B9909-09C5-46DD-820B-099CFDBDB06E}">
      <dgm:prSet/>
      <dgm:spPr/>
      <dgm:t>
        <a:bodyPr/>
        <a:lstStyle/>
        <a:p>
          <a:endParaRPr lang="en-US"/>
        </a:p>
      </dgm:t>
    </dgm:pt>
    <dgm:pt modelId="{655ED94D-1461-4681-A76A-AFAD336E98C1}" type="sibTrans" cxnId="{E19B9909-09C5-46DD-820B-099CFDBDB06E}">
      <dgm:prSet/>
      <dgm:spPr/>
      <dgm:t>
        <a:bodyPr/>
        <a:lstStyle/>
        <a:p>
          <a:endParaRPr lang="en-US"/>
        </a:p>
      </dgm:t>
    </dgm:pt>
    <dgm:pt modelId="{BAE2BDB2-E9A3-451B-9A3E-2994BAC18430}">
      <dgm:prSet phldrT="[Text]"/>
      <dgm:spPr/>
      <dgm:t>
        <a:bodyPr/>
        <a:lstStyle/>
        <a:p>
          <a:r>
            <a:rPr lang="en-US" dirty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INTRODUCTION</a:t>
          </a:r>
          <a:endParaRPr lang="en-US" dirty="0"/>
        </a:p>
      </dgm:t>
    </dgm:pt>
    <dgm:pt modelId="{012E69E5-0A59-4C8A-B0BE-4D02AEC20C20}" type="parTrans" cxnId="{D82394B9-989E-4FD7-9A29-D82CBB93F72E}">
      <dgm:prSet/>
      <dgm:spPr/>
      <dgm:t>
        <a:bodyPr/>
        <a:lstStyle/>
        <a:p>
          <a:endParaRPr lang="en-US"/>
        </a:p>
      </dgm:t>
    </dgm:pt>
    <dgm:pt modelId="{18D9D1BF-0292-4C59-8561-5CE43B9679A3}" type="sibTrans" cxnId="{D82394B9-989E-4FD7-9A29-D82CBB93F72E}">
      <dgm:prSet/>
      <dgm:spPr/>
      <dgm:t>
        <a:bodyPr/>
        <a:lstStyle/>
        <a:p>
          <a:endParaRPr lang="en-US"/>
        </a:p>
      </dgm:t>
    </dgm:pt>
    <dgm:pt modelId="{7B130E28-5BF3-412A-941D-BAD7A5459CC7}" type="pres">
      <dgm:prSet presAssocID="{93E2B6F8-8766-40F6-BEA2-30BC305AC25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2A31FAC4-47EF-43D8-AB05-D453D7229AA6}" type="pres">
      <dgm:prSet presAssocID="{59D04B0B-4E14-4887-BF21-A7F4F40C8F61}" presName="composite" presStyleCnt="0"/>
      <dgm:spPr/>
    </dgm:pt>
    <dgm:pt modelId="{3A4746E0-FC0C-49E8-ABE1-B64984F68010}" type="pres">
      <dgm:prSet presAssocID="{59D04B0B-4E14-4887-BF21-A7F4F40C8F61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4F532A-3993-44BB-8351-4F24985C43E8}" type="pres">
      <dgm:prSet presAssocID="{59D04B0B-4E14-4887-BF21-A7F4F40C8F61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A668579-AC2F-4EA5-A052-E95AE1BBC932}" type="presOf" srcId="{93E2B6F8-8766-40F6-BEA2-30BC305AC257}" destId="{7B130E28-5BF3-412A-941D-BAD7A5459CC7}" srcOrd="0" destOrd="0" presId="urn:microsoft.com/office/officeart/2005/8/layout/chevron2"/>
    <dgm:cxn modelId="{E19B9909-09C5-46DD-820B-099CFDBDB06E}" srcId="{93E2B6F8-8766-40F6-BEA2-30BC305AC257}" destId="{59D04B0B-4E14-4887-BF21-A7F4F40C8F61}" srcOrd="0" destOrd="0" parTransId="{C7ECA7B6-C9E9-4C80-A889-8C8378C23E07}" sibTransId="{655ED94D-1461-4681-A76A-AFAD336E98C1}"/>
    <dgm:cxn modelId="{FD6E869D-E477-4822-918B-C3C294CCE43D}" type="presOf" srcId="{59D04B0B-4E14-4887-BF21-A7F4F40C8F61}" destId="{3A4746E0-FC0C-49E8-ABE1-B64984F68010}" srcOrd="0" destOrd="0" presId="urn:microsoft.com/office/officeart/2005/8/layout/chevron2"/>
    <dgm:cxn modelId="{453D85A8-411C-4001-B82E-F3C7F6F32564}" type="presOf" srcId="{BAE2BDB2-E9A3-451B-9A3E-2994BAC18430}" destId="{4B4F532A-3993-44BB-8351-4F24985C43E8}" srcOrd="0" destOrd="0" presId="urn:microsoft.com/office/officeart/2005/8/layout/chevron2"/>
    <dgm:cxn modelId="{D82394B9-989E-4FD7-9A29-D82CBB93F72E}" srcId="{59D04B0B-4E14-4887-BF21-A7F4F40C8F61}" destId="{BAE2BDB2-E9A3-451B-9A3E-2994BAC18430}" srcOrd="0" destOrd="0" parTransId="{012E69E5-0A59-4C8A-B0BE-4D02AEC20C20}" sibTransId="{18D9D1BF-0292-4C59-8561-5CE43B9679A3}"/>
    <dgm:cxn modelId="{5781BE1C-FE1A-4E22-8D4E-D4C7AD87798F}" type="presParOf" srcId="{7B130E28-5BF3-412A-941D-BAD7A5459CC7}" destId="{2A31FAC4-47EF-43D8-AB05-D453D7229AA6}" srcOrd="0" destOrd="0" presId="urn:microsoft.com/office/officeart/2005/8/layout/chevron2"/>
    <dgm:cxn modelId="{B48057DF-DA53-48B9-91E1-648289A2DCCA}" type="presParOf" srcId="{2A31FAC4-47EF-43D8-AB05-D453D7229AA6}" destId="{3A4746E0-FC0C-49E8-ABE1-B64984F68010}" srcOrd="0" destOrd="0" presId="urn:microsoft.com/office/officeart/2005/8/layout/chevron2"/>
    <dgm:cxn modelId="{BA26FCF3-E565-4F46-9C9C-36FA614CEED3}" type="presParOf" srcId="{2A31FAC4-47EF-43D8-AB05-D453D7229AA6}" destId="{4B4F532A-3993-44BB-8351-4F24985C43E8}" srcOrd="1" destOrd="0" presId="urn:microsoft.com/office/officeart/2005/8/layout/chevron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20226D6-52B0-4835-89A4-81994019139F}" type="doc">
      <dgm:prSet loTypeId="urn:microsoft.com/office/officeart/2005/8/layout/list1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7E98FBC-09EB-4586-94CE-75BA10BB9522}">
      <dgm:prSet phldrT="[Text]"/>
      <dgm:spPr/>
      <dgm:t>
        <a:bodyPr/>
        <a:lstStyle/>
        <a:p>
          <a:pPr algn="ctr"/>
          <a:r>
            <a:rPr lang="en-US" b="1" u="sng" cap="all" dirty="0" smtClean="0">
              <a:ln w="9000" cmpd="sng"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rPr>
            <a:t>construction</a:t>
          </a:r>
          <a:endParaRPr lang="en-US" u="sng" dirty="0"/>
        </a:p>
      </dgm:t>
    </dgm:pt>
    <dgm:pt modelId="{231D16B3-858F-4642-952D-C704A5FE3AC5}" type="parTrans" cxnId="{522A2912-4EFF-4EC0-83C5-B3F4323547F6}">
      <dgm:prSet/>
      <dgm:spPr/>
      <dgm:t>
        <a:bodyPr/>
        <a:lstStyle/>
        <a:p>
          <a:endParaRPr lang="en-US"/>
        </a:p>
      </dgm:t>
    </dgm:pt>
    <dgm:pt modelId="{9C582F2E-5D25-4B1A-B515-10889C8AE03E}" type="sibTrans" cxnId="{522A2912-4EFF-4EC0-83C5-B3F4323547F6}">
      <dgm:prSet/>
      <dgm:spPr/>
      <dgm:t>
        <a:bodyPr/>
        <a:lstStyle/>
        <a:p>
          <a:endParaRPr lang="en-US"/>
        </a:p>
      </dgm:t>
    </dgm:pt>
    <dgm:pt modelId="{99B40778-FCDD-4E49-A9FD-7F79EF05E5C9}" type="pres">
      <dgm:prSet presAssocID="{520226D6-52B0-4835-89A4-81994019139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E330FC3F-9DA5-4DAC-B356-7C4327C6EE15}" type="pres">
      <dgm:prSet presAssocID="{57E98FBC-09EB-4586-94CE-75BA10BB9522}" presName="parentLin" presStyleCnt="0"/>
      <dgm:spPr/>
    </dgm:pt>
    <dgm:pt modelId="{221B5E9D-69D7-4A86-A1A6-5B2BD725A709}" type="pres">
      <dgm:prSet presAssocID="{57E98FBC-09EB-4586-94CE-75BA10BB9522}" presName="parentLeftMargin" presStyleLbl="node1" presStyleIdx="0" presStyleCnt="1"/>
      <dgm:spPr/>
      <dgm:t>
        <a:bodyPr/>
        <a:lstStyle/>
        <a:p>
          <a:endParaRPr lang="en-IN"/>
        </a:p>
      </dgm:t>
    </dgm:pt>
    <dgm:pt modelId="{CD8AC1A2-19A7-4EFC-AE52-C06D14687332}" type="pres">
      <dgm:prSet presAssocID="{57E98FBC-09EB-4586-94CE-75BA10BB9522}" presName="parentText" presStyleLbl="node1" presStyleIdx="0" presStyleCnt="1" custScaleX="142857" custLinFactNeighborX="-67742" custLinFactNeighborY="-314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110F02-C0A1-4236-9E41-07EBE2864C93}" type="pres">
      <dgm:prSet presAssocID="{57E98FBC-09EB-4586-94CE-75BA10BB9522}" presName="negativeSpace" presStyleCnt="0"/>
      <dgm:spPr/>
    </dgm:pt>
    <dgm:pt modelId="{CD792468-7740-45B7-B321-81D695BFEBFA}" type="pres">
      <dgm:prSet presAssocID="{57E98FBC-09EB-4586-94CE-75BA10BB9522}" presName="childText" presStyleLbl="conFgAcc1" presStyleIdx="0" presStyleCnt="1" custFlipVert="1" custFlipHor="1" custScaleX="968" custScaleY="6723" custLinFactY="134804" custLinFactNeighborX="19355" custLinFactNeighborY="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82D83BB-6A16-49D4-B930-403BE243F2B8}" type="presOf" srcId="{57E98FBC-09EB-4586-94CE-75BA10BB9522}" destId="{CD8AC1A2-19A7-4EFC-AE52-C06D14687332}" srcOrd="1" destOrd="0" presId="urn:microsoft.com/office/officeart/2005/8/layout/list1"/>
    <dgm:cxn modelId="{BA1F6162-6D2A-4FE9-BD84-3227212CDA0F}" type="presOf" srcId="{520226D6-52B0-4835-89A4-81994019139F}" destId="{99B40778-FCDD-4E49-A9FD-7F79EF05E5C9}" srcOrd="0" destOrd="0" presId="urn:microsoft.com/office/officeart/2005/8/layout/list1"/>
    <dgm:cxn modelId="{A023F437-D274-43FF-B712-B093BFA7DAC8}" type="presOf" srcId="{57E98FBC-09EB-4586-94CE-75BA10BB9522}" destId="{221B5E9D-69D7-4A86-A1A6-5B2BD725A709}" srcOrd="0" destOrd="0" presId="urn:microsoft.com/office/officeart/2005/8/layout/list1"/>
    <dgm:cxn modelId="{522A2912-4EFF-4EC0-83C5-B3F4323547F6}" srcId="{520226D6-52B0-4835-89A4-81994019139F}" destId="{57E98FBC-09EB-4586-94CE-75BA10BB9522}" srcOrd="0" destOrd="0" parTransId="{231D16B3-858F-4642-952D-C704A5FE3AC5}" sibTransId="{9C582F2E-5D25-4B1A-B515-10889C8AE03E}"/>
    <dgm:cxn modelId="{3C9EB8E3-17A9-4E17-9388-68860629CC65}" type="presParOf" srcId="{99B40778-FCDD-4E49-A9FD-7F79EF05E5C9}" destId="{E330FC3F-9DA5-4DAC-B356-7C4327C6EE15}" srcOrd="0" destOrd="0" presId="urn:microsoft.com/office/officeart/2005/8/layout/list1"/>
    <dgm:cxn modelId="{0518D824-FA7A-4427-AD71-BDBF71D5E255}" type="presParOf" srcId="{E330FC3F-9DA5-4DAC-B356-7C4327C6EE15}" destId="{221B5E9D-69D7-4A86-A1A6-5B2BD725A709}" srcOrd="0" destOrd="0" presId="urn:microsoft.com/office/officeart/2005/8/layout/list1"/>
    <dgm:cxn modelId="{1C9DD0AE-371C-4C64-98FD-D441136E2CE5}" type="presParOf" srcId="{E330FC3F-9DA5-4DAC-B356-7C4327C6EE15}" destId="{CD8AC1A2-19A7-4EFC-AE52-C06D14687332}" srcOrd="1" destOrd="0" presId="urn:microsoft.com/office/officeart/2005/8/layout/list1"/>
    <dgm:cxn modelId="{8EFF4D2E-9D62-4888-B667-6CF801C89F44}" type="presParOf" srcId="{99B40778-FCDD-4E49-A9FD-7F79EF05E5C9}" destId="{22110F02-C0A1-4236-9E41-07EBE2864C93}" srcOrd="1" destOrd="0" presId="urn:microsoft.com/office/officeart/2005/8/layout/list1"/>
    <dgm:cxn modelId="{F80F6399-7EC7-4C69-8A0C-71A0CABDF300}" type="presParOf" srcId="{99B40778-FCDD-4E49-A9FD-7F79EF05E5C9}" destId="{CD792468-7740-45B7-B321-81D695BFEBFA}" srcOrd="2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6697E-9EF6-4EA6-BCE8-097BDB428C5D}" type="datetimeFigureOut">
              <a:rPr lang="en-US" smtClean="0"/>
              <a:pPr/>
              <a:t>3/7/2014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70C140-2E48-44AF-A72A-749AA02AE05B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AD667-9B1D-438F-84C9-3E5CED201C21}" type="slidenum">
              <a:rPr lang="en-IN" smtClean="0"/>
              <a:pPr/>
              <a:t>31</a:t>
            </a:fld>
            <a:endParaRPr lang="en-I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79704-AF9C-4489-9B87-C6AD01D49DD5}" type="datetime1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BFAA-0B99-4BBF-8323-438BC955B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76FF5-BF8C-4485-A804-15B015CBFF49}" type="datetime1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BFAA-0B99-4BBF-8323-438BC955B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020F-D2FE-4EFC-B8A6-51A418E276FA}" type="datetime1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BFAA-0B99-4BBF-8323-438BC955B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03DB8-5536-483B-A0C1-BE140DBB3509}" type="datetime1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BFAA-0B99-4BBF-8323-438BC955B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4D758-6ADA-4DFA-AE33-311BFD1BF199}" type="datetime1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BFAA-0B99-4BBF-8323-438BC955B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EAB6-C83F-408D-B25F-0CF8EF3F3888}" type="datetime1">
              <a:rPr lang="en-US" smtClean="0"/>
              <a:pPr/>
              <a:t>3/7/2014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BFAA-0B99-4BBF-8323-438BC955B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93E4C-A450-4A2B-A826-62D5F2D3044C}" type="datetime1">
              <a:rPr lang="en-US" smtClean="0"/>
              <a:pPr/>
              <a:t>3/7/2014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BFAA-0B99-4BBF-8323-438BC955B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4A059-A568-4A34-8D46-02F03B243F44}" type="datetime1">
              <a:rPr lang="en-US" smtClean="0"/>
              <a:pPr/>
              <a:t>3/7/2014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BFAA-0B99-4BBF-8323-438BC955B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3CA37-553A-48D1-9F34-86A72F1AB68D}" type="datetime1">
              <a:rPr lang="en-US" smtClean="0"/>
              <a:pPr/>
              <a:t>3/7/2014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BFAA-0B99-4BBF-8323-438BC955B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022FA-0559-4B34-A0EC-9F0B1EF8F982}" type="datetime1">
              <a:rPr lang="en-US" smtClean="0"/>
              <a:pPr/>
              <a:t>3/7/2014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BFAA-0B99-4BBF-8323-438BC955B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80FF2-D7E5-4420-9496-3AC7B4F53530}" type="datetime1">
              <a:rPr lang="en-US" smtClean="0"/>
              <a:pPr/>
              <a:t>3/7/2014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BFAA-0B99-4BBF-8323-438BC955B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7D3F58-FFBB-4DCD-8A1D-3F5FAA07B4AF}" type="datetime1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C8BFAA-0B99-4BBF-8323-438BC955B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Ellipse\Desktop\New%20folder\hull%20fouling.wmv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Ellipse\Desktop\xxx\svce%20robo\svce%20robot\robo%20vid\tulani\01.wmv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Ellipse\Desktop\xxx\svce%20robo\svce%20robot\robo%20vid\tulani\04.wmv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Ellipse\Desktop\xxx\svce%20robo\svce%20robot\robo%20vid\tulani\01111.wmv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Ellipse\Desktop\xxx\svce%20robo\svce%20robot\robo%20vid\tulani\02.wmv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Ellipse\Desktop\xxx\svce%20robo\svce%20robot\robo%20vid\tulani\03.wmv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Ellipse\Desktop\xxx\svce%20robo\svce%20robot\robo%20vid\tulani\0248.wmv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arunv\Fotolia_5323892_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BFAA-0B99-4BBF-8323-438BC955B8BE}" type="slidenum">
              <a:rPr lang="en-US" b="1" smtClean="0">
                <a:solidFill>
                  <a:schemeClr val="tx1"/>
                </a:solidFill>
              </a:rPr>
              <a:pPr/>
              <a:t>1</a:t>
            </a:fld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BABU\Desktop\arun\ship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0" y="22860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u="sng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BRUSH TECHNOLOGY</a:t>
            </a:r>
            <a:endParaRPr lang="en-US" sz="4000" b="1" u="sng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1066800"/>
            <a:ext cx="8763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Most systems consist of one or more rotating brushes pneumatically, or hydraulically driven.</a:t>
            </a:r>
          </a:p>
          <a:p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The major problems in cleaning using heavy duty brushes could have damage hull paints.</a:t>
            </a:r>
          </a:p>
          <a:p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en-US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	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en-US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en-US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90800" y="4419600"/>
            <a:ext cx="579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It can be used by manual operation.</a:t>
            </a:r>
            <a:endParaRPr lang="en-IN" sz="2800" dirty="0"/>
          </a:p>
        </p:txBody>
      </p:sp>
      <p:pic>
        <p:nvPicPr>
          <p:cNvPr id="5122" name="Picture 2" descr="F:\arunv\stick_figure_bailing_water_sm_wm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9400" y="5105400"/>
            <a:ext cx="2362200" cy="1581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BFAA-0B99-4BBF-8323-438BC955B8BE}" type="slidenum">
              <a:rPr lang="en-US" b="1" smtClean="0">
                <a:solidFill>
                  <a:schemeClr val="tx1"/>
                </a:solidFill>
              </a:rPr>
              <a:pPr/>
              <a:t>10</a:t>
            </a:fld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BFAA-0B99-4BBF-8323-438BC955B8BE}" type="slidenum">
              <a:rPr lang="en-US" b="1" smtClean="0">
                <a:solidFill>
                  <a:schemeClr val="tx1"/>
                </a:solidFill>
              </a:rPr>
              <a:pPr/>
              <a:t>11</a:t>
            </a:fld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4" name="hull fouling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-1219200" y="-152400"/>
            <a:ext cx="11811000" cy="701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80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BABU\Desktop\arun\ship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0" y="15240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u="sng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GRIT BLASTING &amp; SAND BLASTING</a:t>
            </a:r>
            <a:endParaRPr lang="en-US" sz="3600" b="1" u="sng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914400"/>
            <a:ext cx="8610600" cy="2232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The grit blasting is used to remove the fouling only in ship at dry dock condition.</a:t>
            </a:r>
          </a:p>
          <a:p>
            <a:pPr>
              <a:lnSpc>
                <a:spcPct val="150000"/>
              </a:lnSpc>
            </a:pP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667000" y="2667000"/>
            <a:ext cx="6477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 can also damage  the hull paint and the hull structure.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 can operate only in manual.</a:t>
            </a:r>
          </a:p>
        </p:txBody>
      </p:sp>
      <p:pic>
        <p:nvPicPr>
          <p:cNvPr id="6146" name="Picture 2" descr="F:\arunv\bullet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62200" y="4419600"/>
            <a:ext cx="304800" cy="304800"/>
          </a:xfrm>
          <a:prstGeom prst="rect">
            <a:avLst/>
          </a:prstGeom>
          <a:noFill/>
        </p:spPr>
      </p:pic>
      <p:pic>
        <p:nvPicPr>
          <p:cNvPr id="6147" name="Picture 3" descr="F:\arunv\bullet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3048000"/>
            <a:ext cx="304800" cy="304800"/>
          </a:xfrm>
          <a:prstGeom prst="rect">
            <a:avLst/>
          </a:prstGeom>
          <a:noFill/>
        </p:spPr>
      </p:pic>
      <p:pic>
        <p:nvPicPr>
          <p:cNvPr id="6148" name="Picture 4" descr="F:\arunv\bullet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219200"/>
            <a:ext cx="304800" cy="304800"/>
          </a:xfrm>
          <a:prstGeom prst="rect">
            <a:avLst/>
          </a:prstGeom>
          <a:noFill/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BFAA-0B99-4BBF-8323-438BC955B8BE}" type="slidenum">
              <a:rPr lang="en-US" b="1" smtClean="0">
                <a:solidFill>
                  <a:schemeClr val="tx1"/>
                </a:solidFill>
              </a:rPr>
              <a:pPr/>
              <a:t>12</a:t>
            </a:fld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BABU\Desktop\arun\ship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533400" y="609600"/>
            <a:ext cx="8915400" cy="1964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Remotely controlled machines are not able to clean the whole wetted ship surface due to some hull features that restrict the robot operation.</a:t>
            </a:r>
          </a:p>
        </p:txBody>
      </p:sp>
      <p:sp>
        <p:nvSpPr>
          <p:cNvPr id="6" name="Rectangle 5"/>
          <p:cNvSpPr/>
          <p:nvPr/>
        </p:nvSpPr>
        <p:spPr>
          <a:xfrm>
            <a:off x="2514600" y="2971800"/>
            <a:ext cx="6629400" cy="1964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Ship bow and stern, due to hull shape are very difficult for automatic cleaning and that area will probably be cleaned by divers.</a:t>
            </a:r>
          </a:p>
        </p:txBody>
      </p:sp>
      <p:pic>
        <p:nvPicPr>
          <p:cNvPr id="3074" name="Picture 2" descr="F:\arunv\bullet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3200400"/>
            <a:ext cx="304800" cy="304800"/>
          </a:xfrm>
          <a:prstGeom prst="rect">
            <a:avLst/>
          </a:prstGeom>
          <a:noFill/>
        </p:spPr>
      </p:pic>
      <p:pic>
        <p:nvPicPr>
          <p:cNvPr id="3075" name="Picture 3" descr="F:\arunv\bullet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838200"/>
            <a:ext cx="304800" cy="304800"/>
          </a:xfrm>
          <a:prstGeom prst="rect">
            <a:avLst/>
          </a:prstGeom>
          <a:noFill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BFAA-0B99-4BBF-8323-438BC955B8BE}" type="slidenum">
              <a:rPr lang="en-US" b="1" smtClean="0">
                <a:solidFill>
                  <a:schemeClr val="tx1"/>
                </a:solidFill>
              </a:rPr>
              <a:pPr/>
              <a:t>13</a:t>
            </a:fld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arunv\powerpoint presentations download fre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57400" y="838200"/>
            <a:ext cx="807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MULTIFUNCTIONAL ROBOTIC PLATFORM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0" y="2209800"/>
            <a:ext cx="8610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/>
              <a:t>This robots are independently worked in hull cleaning.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It can be used for cleaning &amp; inspection of the hull.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It can be fixed in ship hull with magnetic wheel.   </a:t>
            </a:r>
            <a:endParaRPr lang="en-US" sz="3200" dirty="0"/>
          </a:p>
        </p:txBody>
      </p:sp>
      <p:pic>
        <p:nvPicPr>
          <p:cNvPr id="7" name="Picture 4" descr="C:\Users\arun\Desktop\arun\b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4724400"/>
            <a:ext cx="271464" cy="271464"/>
          </a:xfrm>
          <a:prstGeom prst="rect">
            <a:avLst/>
          </a:prstGeom>
          <a:noFill/>
        </p:spPr>
      </p:pic>
      <p:pic>
        <p:nvPicPr>
          <p:cNvPr id="8" name="Picture 4" descr="C:\Users\arun\Desktop\arun\b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2514600"/>
            <a:ext cx="271464" cy="271464"/>
          </a:xfrm>
          <a:prstGeom prst="rect">
            <a:avLst/>
          </a:prstGeom>
          <a:noFill/>
        </p:spPr>
      </p:pic>
      <p:pic>
        <p:nvPicPr>
          <p:cNvPr id="9" name="Picture 4" descr="C:\Users\arun\Desktop\arun\b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3995736"/>
            <a:ext cx="271464" cy="271464"/>
          </a:xfrm>
          <a:prstGeom prst="rect">
            <a:avLst/>
          </a:prstGeom>
          <a:noFill/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BFAA-0B99-4BBF-8323-438BC955B8BE}" type="slidenum">
              <a:rPr lang="en-US" b="1" smtClean="0">
                <a:solidFill>
                  <a:schemeClr val="tx1"/>
                </a:solidFill>
              </a:rPr>
              <a:pPr/>
              <a:t>14</a:t>
            </a:fld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BFAA-0B99-4BBF-8323-438BC955B8BE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5" name="01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-1524000" y="0"/>
            <a:ext cx="12573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38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:\arunv\shipping-powerpoint-templa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graphicFrame>
        <p:nvGraphicFramePr>
          <p:cNvPr id="5" name="Diagram 4"/>
          <p:cNvGraphicFramePr/>
          <p:nvPr/>
        </p:nvGraphicFramePr>
        <p:xfrm>
          <a:off x="152400" y="0"/>
          <a:ext cx="3886200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04800" y="1371600"/>
            <a:ext cx="883920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This robot have magnetic wheels for climbing the vertical walls.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which consists of three pieces of magnet and two pieces of pure steel plates.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robot is powered by DC servo motor.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multifunctional robotic platform  having ultrasonic sensory system that is placed on plate’s surfac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BFAA-0B99-4BBF-8323-438BC955B8BE}" type="slidenum">
              <a:rPr lang="en-US" b="1" smtClean="0">
                <a:solidFill>
                  <a:schemeClr val="tx1"/>
                </a:solidFill>
              </a:rPr>
              <a:pPr/>
              <a:t>16</a:t>
            </a:fld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4100" name="Picture 4" descr="C:\Users\arun\Desktop\ppt ani\world_energy_sm_wm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485611" y="228600"/>
            <a:ext cx="1658389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609600"/>
            <a:ext cx="70866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BFAA-0B99-4BBF-8323-438BC955B8BE}" type="slidenum">
              <a:rPr lang="en-US" b="1" smtClean="0">
                <a:solidFill>
                  <a:schemeClr val="tx1"/>
                </a:solidFill>
              </a:rPr>
              <a:pPr/>
              <a:t>17</a:t>
            </a:fld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BFAA-0B99-4BBF-8323-438BC955B8BE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6" name="04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-1981200" y="-304800"/>
            <a:ext cx="13335000" cy="746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1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BABU\Desktop\arun\ship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57200" y="1219200"/>
            <a:ext cx="807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Robot needs some preparation before the vehicle is placed on the surface of the ship hull. 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" y="2209800"/>
            <a:ext cx="7696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When digital data of the ship hull construction are provided to the robot control computer.</a:t>
            </a:r>
            <a:endParaRPr 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62200" y="3505200"/>
            <a:ext cx="6629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Map of the hull is automatically charted, recording the location of every weld, thickness change, rivet and indentation on the ship’s  surface.</a:t>
            </a:r>
            <a:endParaRPr 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4" name="Up Ribbon 13"/>
          <p:cNvSpPr/>
          <p:nvPr/>
        </p:nvSpPr>
        <p:spPr>
          <a:xfrm>
            <a:off x="1828800" y="0"/>
            <a:ext cx="5410200" cy="762000"/>
          </a:xfrm>
          <a:prstGeom prst="ribbon2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2438400" y="0"/>
            <a:ext cx="4193604" cy="720000"/>
            <a:chOff x="397445" y="363900"/>
            <a:chExt cx="4193604" cy="720000"/>
          </a:xfrm>
        </p:grpSpPr>
        <p:sp>
          <p:nvSpPr>
            <p:cNvPr id="16" name="Rectangle 15"/>
            <p:cNvSpPr/>
            <p:nvPr/>
          </p:nvSpPr>
          <p:spPr>
            <a:xfrm>
              <a:off x="397445" y="363900"/>
              <a:ext cx="4193604" cy="7200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Rectangle 16"/>
            <p:cNvSpPr/>
            <p:nvPr/>
          </p:nvSpPr>
          <p:spPr>
            <a:xfrm>
              <a:off x="397445" y="363900"/>
              <a:ext cx="4193604" cy="72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203200" rIns="0" bIns="203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u="sng" kern="12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WORKING</a:t>
              </a:r>
              <a:endParaRPr lang="en-US" sz="3200" u="sng" kern="1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pic>
        <p:nvPicPr>
          <p:cNvPr id="8194" name="Picture 2" descr="F:\arunv\stick_figure_tighten_bolt_wrench_sm_wm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4800600"/>
            <a:ext cx="2286000" cy="16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BFAA-0B99-4BBF-8323-438BC955B8BE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BFAA-0B99-4BBF-8323-438BC955B8BE}" type="slidenum">
              <a:rPr lang="en-US" b="1" smtClean="0">
                <a:solidFill>
                  <a:schemeClr val="tx1"/>
                </a:solidFill>
              </a:rPr>
              <a:pPr/>
              <a:t>2</a:t>
            </a:fld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5" name="01111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-1066800" y="0"/>
            <a:ext cx="112014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36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BFAA-0B99-4BBF-8323-438BC955B8BE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6" name="02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-1600200" y="0"/>
            <a:ext cx="126492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66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BABU\Desktop\arun\ship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0" y="152400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WATER JETTING TECHNOLOGY</a:t>
            </a:r>
            <a:endParaRPr lang="en-US" sz="3200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3400" y="1066800"/>
            <a:ext cx="8610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The use of high pressure water jets has become an accepted alternative to brush cleaning  systems.</a:t>
            </a:r>
          </a:p>
          <a:p>
            <a:pPr>
              <a:lnSpc>
                <a:spcPct val="150000"/>
              </a:lnSpc>
            </a:pPr>
            <a:endParaRPr lang="en-US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endParaRPr 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endParaRPr lang="en-US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endParaRPr 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09800" y="2590800"/>
            <a:ext cx="6934200" cy="1143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Water jets can be easily controlled by reducing or  increasing the pressure from the pump.</a:t>
            </a:r>
          </a:p>
        </p:txBody>
      </p:sp>
      <p:pic>
        <p:nvPicPr>
          <p:cNvPr id="7" name="Picture 41" descr="http://www.mna.org.uk/images/tugtr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2600" y="5376862"/>
            <a:ext cx="4191000" cy="148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BFAA-0B99-4BBF-8323-438BC955B8BE}" type="slidenum">
              <a:rPr lang="en-US" b="1" smtClean="0">
                <a:solidFill>
                  <a:schemeClr val="tx1"/>
                </a:solidFill>
              </a:rPr>
              <a:pPr/>
              <a:t>21</a:t>
            </a:fld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BABU\Desktop\arun\ship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457200" y="304800"/>
            <a:ext cx="8305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Adjustable jets of pressurized sea water blast the marine growth off the surface of the ship.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Then removed bio-fouled are sucked by the vacuum pump.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1828800"/>
            <a:ext cx="8305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Here, 150 liters/m</a:t>
            </a:r>
            <a:r>
              <a:rPr lang="en-US" sz="2400" baseline="30000" dirty="0" smtClean="0">
                <a:solidFill>
                  <a:schemeClr val="bg1"/>
                </a:solidFill>
              </a:rPr>
              <a:t>2</a:t>
            </a:r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of water a minute is filtered and the bio-fouling removed and rendered harmless to the local environment.</a:t>
            </a:r>
          </a:p>
          <a:p>
            <a:pPr>
              <a:lnSpc>
                <a:spcPct val="150000"/>
              </a:lnSpc>
            </a:pPr>
            <a:endParaRPr lang="en-US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endParaRPr 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90800" y="4114800"/>
            <a:ext cx="6553200" cy="16970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Robot is that it is an autonomous system so it can continue cleaning with the ship remaining in service.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BFAA-0B99-4BBF-8323-438BC955B8BE}" type="slidenum">
              <a:rPr lang="en-US" b="1" smtClean="0">
                <a:solidFill>
                  <a:schemeClr val="tx1"/>
                </a:solidFill>
              </a:rPr>
              <a:pPr/>
              <a:t>22</a:t>
            </a:fld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BABU\Desktop\arun\ship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381000" y="1143000"/>
            <a:ext cx="83058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Hull surveying is an important part of any vessel's life span.</a:t>
            </a:r>
          </a:p>
          <a:p>
            <a:endParaRPr 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These are performed by using an ultrasonic sensory system that is placed on the plate's surface. </a:t>
            </a:r>
          </a:p>
          <a:p>
            <a:endParaRPr lang="en-US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When every manual hull inspection taken once with in five years. </a:t>
            </a:r>
          </a:p>
          <a:p>
            <a:endParaRPr lang="en-US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en-US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Horizontal Scroll 4"/>
          <p:cNvSpPr/>
          <p:nvPr/>
        </p:nvSpPr>
        <p:spPr>
          <a:xfrm>
            <a:off x="2133600" y="0"/>
            <a:ext cx="5334000" cy="914400"/>
          </a:xfrm>
          <a:prstGeom prst="horizontalScroll">
            <a:avLst/>
          </a:prstGeom>
          <a:solidFill>
            <a:srgbClr val="C00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C00000"/>
                </a:solidFill>
              </a:ln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52800" y="152400"/>
            <a:ext cx="502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HULL SURVEYING</a:t>
            </a:r>
            <a:endParaRPr lang="en-US" sz="3200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0" y="4114800"/>
            <a:ext cx="6553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But 20% of hull may not be inspected by visual. Due to the vessel’s dock support.</a:t>
            </a:r>
            <a:endParaRPr 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BFAA-0B99-4BBF-8323-438BC955B8BE}" type="slidenum">
              <a:rPr lang="en-US" b="1" smtClean="0">
                <a:solidFill>
                  <a:schemeClr val="tx1"/>
                </a:solidFill>
              </a:rPr>
              <a:pPr/>
              <a:t>23</a:t>
            </a:fld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10" name="Picture 2" descr="F:\arunv\turtle_scuba_diving_floating_sm_wm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5715000"/>
            <a:ext cx="1785938" cy="1143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BABU\Desktop\arun\ship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04800" y="304800"/>
            <a:ext cx="8839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 our robot ultrasonic plate thickness measurement is used measure the thickness of the hull plate.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This waves are emitted by piezoelectric cell (or) EMAT sensors.</a:t>
            </a:r>
          </a:p>
          <a:p>
            <a:pPr>
              <a:lnSpc>
                <a:spcPct val="200000"/>
              </a:lnSpc>
            </a:pPr>
            <a:endParaRPr lang="en-US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BFAA-0B99-4BBF-8323-438BC955B8BE}" type="slidenum">
              <a:rPr lang="en-US" b="1" smtClean="0">
                <a:solidFill>
                  <a:schemeClr val="tx1"/>
                </a:solidFill>
              </a:rPr>
              <a:pPr/>
              <a:t>24</a:t>
            </a:fld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arun\Desktop\ppt ani\stick_figure_swim_sm_wm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5638800"/>
            <a:ext cx="1447800" cy="1047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BFAA-0B99-4BBF-8323-438BC955B8BE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7" name="03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-2362200" y="-533400"/>
            <a:ext cx="14097000" cy="792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7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BFAA-0B99-4BBF-8323-438BC955B8BE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erlin Sans FB Demi" pitchFamily="34" charset="0"/>
              </a:rPr>
              <a:t>NAVIGATION</a:t>
            </a:r>
            <a:endParaRPr lang="en-IN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Berlin Sans FB Demi" pitchFamily="34" charset="0"/>
            </a:endParaRPr>
          </a:p>
        </p:txBody>
      </p:sp>
      <p:pic>
        <p:nvPicPr>
          <p:cNvPr id="6" name="0248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-1219200" y="990600"/>
            <a:ext cx="11582400" cy="586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98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G:\arunv\960_examp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57200" y="1219200"/>
            <a:ext cx="8686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en-US" sz="2400" dirty="0" smtClean="0">
                <a:ln w="18415" cmpd="sng">
                  <a:solidFill>
                    <a:schemeClr val="tx1"/>
                  </a:solidFill>
                  <a:prstDash val="solid"/>
                </a:ln>
              </a:rPr>
              <a:t>It  prevents the damage of the hull coating.</a:t>
            </a:r>
          </a:p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en-US" sz="2400" dirty="0" smtClean="0">
                <a:ln w="18415" cmpd="sng">
                  <a:solidFill>
                    <a:schemeClr val="tx1"/>
                  </a:solidFill>
                  <a:prstDash val="solid"/>
                </a:ln>
              </a:rPr>
              <a:t>This system improve the efficiency of the ship.</a:t>
            </a:r>
          </a:p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en-US" sz="2400" dirty="0" smtClean="0">
                <a:ln w="18415" cmpd="sng">
                  <a:solidFill>
                    <a:schemeClr val="tx1"/>
                  </a:solidFill>
                  <a:prstDash val="solid"/>
                </a:ln>
              </a:rPr>
              <a:t>This system works  totally independent.</a:t>
            </a:r>
          </a:p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en-US" sz="2400" dirty="0" smtClean="0">
                <a:ln w="18415" cmpd="sng">
                  <a:solidFill>
                    <a:schemeClr val="tx1"/>
                  </a:solidFill>
                  <a:prstDash val="solid"/>
                </a:ln>
              </a:rPr>
              <a:t>It not only keeps the ship clean but also feeds back vital information about the hull’s condition.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ADVANTAGES</a:t>
            </a:r>
            <a:endParaRPr lang="en-US" sz="4000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Picture 2" descr="C:\Users\arun\Downloads\clock_hands_spinning_import_sm_wm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96250" y="0"/>
            <a:ext cx="1047750" cy="1047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BFAA-0B99-4BBF-8323-438BC955B8BE}" type="slidenum">
              <a:rPr lang="en-US" b="1" smtClean="0">
                <a:solidFill>
                  <a:schemeClr val="tx1"/>
                </a:solidFill>
              </a:rPr>
              <a:pPr/>
              <a:t>27</a:t>
            </a:fld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G:\arunv\960_examp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304800" y="304800"/>
            <a:ext cx="88392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en-US" sz="2400" dirty="0" smtClean="0">
                <a:ln w="18415" cmpd="sng">
                  <a:solidFill>
                    <a:schemeClr val="tx1"/>
                  </a:solidFill>
                  <a:prstDash val="solid"/>
                </a:ln>
              </a:rPr>
              <a:t>All other developed cleaning or inspection systems currently available are remotely controlled.</a:t>
            </a:r>
          </a:p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en-US" sz="2400" dirty="0" smtClean="0">
                <a:ln w="18415" cmpd="sng">
                  <a:solidFill>
                    <a:schemeClr val="tx1"/>
                  </a:solidFill>
                  <a:prstDash val="solid"/>
                </a:ln>
              </a:rPr>
              <a:t>No requirement of highly skilled and experienced operators.</a:t>
            </a:r>
          </a:p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en-US" sz="2400" dirty="0" smtClean="0">
                <a:ln w="18415" cmpd="sng">
                  <a:solidFill>
                    <a:schemeClr val="tx1"/>
                  </a:solidFill>
                  <a:prstDash val="solid"/>
                </a:ln>
              </a:rPr>
              <a:t>The platform can be launched whenever the vessel is in port or at anchor.</a:t>
            </a:r>
          </a:p>
        </p:txBody>
      </p:sp>
      <p:pic>
        <p:nvPicPr>
          <p:cNvPr id="4" name="Picture 2" descr="C:\Users\arun\Downloads\clock_hands_spinning_import_sm_wm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96250" y="5810250"/>
            <a:ext cx="1047750" cy="1047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BFAA-0B99-4BBF-8323-438BC955B8BE}" type="slidenum">
              <a:rPr lang="en-US" b="1" smtClean="0">
                <a:solidFill>
                  <a:schemeClr val="tx1"/>
                </a:solidFill>
              </a:rPr>
              <a:pPr/>
              <a:t>28</a:t>
            </a:fld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BABU\Desktop\arun\ship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152400" y="1371600"/>
            <a:ext cx="8763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Towards the starting of the new era in shipping industries</a:t>
            </a:r>
          </a:p>
          <a:p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And its everyday growth in effective running and efficient</a:t>
            </a:r>
          </a:p>
        </p:txBody>
      </p:sp>
      <p:sp>
        <p:nvSpPr>
          <p:cNvPr id="4" name="Down Ribbon 3"/>
          <p:cNvSpPr/>
          <p:nvPr/>
        </p:nvSpPr>
        <p:spPr>
          <a:xfrm>
            <a:off x="1371600" y="0"/>
            <a:ext cx="6400800" cy="914400"/>
          </a:xfrm>
          <a:prstGeom prst="ribbo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276600" y="2286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CONCLUSION</a:t>
            </a:r>
            <a:endParaRPr lang="en-US" sz="3600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Picture 6" descr="C:\Users\arun\Desktop\arun\pie_chart_stick_figure_runner_sm_wm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4876800"/>
            <a:ext cx="1832956" cy="1200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BFAA-0B99-4BBF-8323-438BC955B8BE}" type="slidenum">
              <a:rPr lang="en-US" b="1" smtClean="0">
                <a:solidFill>
                  <a:schemeClr val="tx1"/>
                </a:solidFill>
              </a:rPr>
              <a:pPr/>
              <a:t>29</a:t>
            </a:fld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38400" y="2209800"/>
            <a:ext cx="6477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Output, this project  delivers a complete outcome to the  ships hull  protection  in the future with an green alternative.</a:t>
            </a:r>
          </a:p>
          <a:p>
            <a:endParaRPr lang="en-IN" sz="28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BFAA-0B99-4BBF-8323-438BC955B8B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2438400" y="0"/>
            <a:ext cx="4114800" cy="99060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8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FOULING</a:t>
            </a:r>
            <a:endParaRPr lang="en-US" sz="32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26" name="Picture 2" descr="F:\th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2895600"/>
            <a:ext cx="4419600" cy="35076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F:\images (15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219200"/>
            <a:ext cx="3962400" cy="3513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C:\Users\arun\Desktop\titanic2012x0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" name="Picture 2" descr="C:\Users\arun\Desktop\arun\thank_you_boing_sm_wm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3429024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5" descr="C:\Users\arun\Desktop\arun\bow_and_blow_kisses_sm_wm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43802" y="4929198"/>
            <a:ext cx="1500198" cy="17621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BFAA-0B99-4BBF-8323-438BC955B8BE}" type="slidenum">
              <a:rPr lang="en-US" b="1" smtClean="0">
                <a:solidFill>
                  <a:schemeClr val="tx1"/>
                </a:solidFill>
              </a:rPr>
              <a:pPr/>
              <a:t>30</a:t>
            </a:fld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run\Desktop\arun\carrying_question_pa_sm_wm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1714488"/>
            <a:ext cx="5786478" cy="478634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57158" y="285728"/>
            <a:ext cx="7358114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BankGothic Md BT" pitchFamily="34" charset="0"/>
              </a:rPr>
              <a:t>ANY </a:t>
            </a:r>
            <a:r>
              <a:rPr lang="en-US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BankGothic Md BT" pitchFamily="34" charset="0"/>
              </a:rPr>
              <a:t>QUERIES</a:t>
            </a:r>
            <a:endParaRPr lang="en-IN" sz="6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55000" endA="300" endPos="45500" dir="5400000" sy="-100000" algn="bl" rotWithShape="0"/>
              </a:effectLst>
              <a:latin typeface="BankGothic Md BT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BFAA-0B99-4BBF-8323-438BC955B8BE}" type="slidenum">
              <a:rPr lang="en-US" b="1" smtClean="0">
                <a:solidFill>
                  <a:schemeClr val="tx1"/>
                </a:solidFill>
              </a:rPr>
              <a:pPr/>
              <a:t>31</a:t>
            </a:fld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6" name="Picture 3" descr="C:\Users\arun\Desktop\ppt ani\stick_figure_treading_water_sm_wm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5334000"/>
            <a:ext cx="1828800" cy="1295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BABU\Desktop\arun\ship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152400" y="0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IN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Fouling results from the growth of aquatic plants on the surface of submerged objects. Its most widely known effect is on the efficiency of propulsion of ships.</a:t>
            </a:r>
            <a:endParaRPr lang="en-IN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1828800"/>
            <a:ext cx="8686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IN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Estimated that costs of $3billion were incurred by the global shipping fleet each year in dealing with fouling.</a:t>
            </a:r>
          </a:p>
        </p:txBody>
      </p:sp>
      <p:sp>
        <p:nvSpPr>
          <p:cNvPr id="5" name="Rectangle 4"/>
          <p:cNvSpPr/>
          <p:nvPr/>
        </p:nvSpPr>
        <p:spPr>
          <a:xfrm>
            <a:off x="2514600" y="4114800"/>
            <a:ext cx="6858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IN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Including $720million in increased fuel consumption &amp;  $409milion due to shipping delays .</a:t>
            </a:r>
            <a:endParaRPr lang="en-IN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BFAA-0B99-4BBF-8323-438BC955B8BE}" type="slidenum">
              <a:rPr lang="en-US" b="1" smtClean="0">
                <a:solidFill>
                  <a:schemeClr val="tx1"/>
                </a:solidFill>
              </a:rPr>
              <a:pPr/>
              <a:t>4</a:t>
            </a:fld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BFAA-0B99-4BBF-8323-438BC955B8BE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026" name="Picture 2" descr="A:\shzWz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C:\Users\arun\Desktop\ppt ani\podium_speech_PA_sm_wm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67600" y="5486400"/>
            <a:ext cx="1524000" cy="137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I:\arun\powerpoint presentations download fre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80963"/>
            <a:ext cx="9753600" cy="701992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14678" y="714356"/>
            <a:ext cx="46434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u="sng" dirty="0" smtClean="0">
                <a:solidFill>
                  <a:schemeClr val="bg1"/>
                </a:solidFill>
              </a:rPr>
              <a:t>OBJECTIVE</a:t>
            </a:r>
            <a:endParaRPr lang="en-IN" sz="4000" u="sng" dirty="0">
              <a:solidFill>
                <a:schemeClr val="bg1"/>
              </a:solidFill>
            </a:endParaRPr>
          </a:p>
        </p:txBody>
      </p:sp>
      <p:sp>
        <p:nvSpPr>
          <p:cNvPr id="5" name="Cloud 4"/>
          <p:cNvSpPr/>
          <p:nvPr/>
        </p:nvSpPr>
        <p:spPr>
          <a:xfrm>
            <a:off x="0" y="1928802"/>
            <a:ext cx="5791200" cy="3252798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n-US" sz="2800" dirty="0" smtClean="0"/>
              <a:t>To  study the Robotic hull protection application in marine industry.</a:t>
            </a:r>
            <a:endParaRPr lang="en-IN" sz="2800" dirty="0"/>
          </a:p>
        </p:txBody>
      </p:sp>
      <p:sp>
        <p:nvSpPr>
          <p:cNvPr id="10" name="Cloud 9"/>
          <p:cNvSpPr/>
          <p:nvPr/>
        </p:nvSpPr>
        <p:spPr>
          <a:xfrm>
            <a:off x="4571968" y="3500438"/>
            <a:ext cx="4572032" cy="3143272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buBlip>
                <a:blip r:embed="rId3"/>
              </a:buBlip>
            </a:pPr>
            <a:r>
              <a:rPr lang="en-US" sz="2800" dirty="0" smtClean="0"/>
              <a:t>Introduction</a:t>
            </a:r>
          </a:p>
          <a:p>
            <a:pPr algn="just">
              <a:buBlip>
                <a:blip r:embed="rId3"/>
              </a:buBlip>
            </a:pPr>
            <a:r>
              <a:rPr lang="en-US" sz="2800" dirty="0" smtClean="0"/>
              <a:t>Construction </a:t>
            </a:r>
          </a:p>
          <a:p>
            <a:pPr algn="just">
              <a:buBlip>
                <a:blip r:embed="rId3"/>
              </a:buBlip>
            </a:pPr>
            <a:r>
              <a:rPr lang="en-US" sz="2800" dirty="0" smtClean="0"/>
              <a:t>Working</a:t>
            </a:r>
          </a:p>
          <a:p>
            <a:pPr algn="just">
              <a:buBlip>
                <a:blip r:embed="rId3"/>
              </a:buBlip>
            </a:pPr>
            <a:r>
              <a:rPr lang="en-US" sz="2800" dirty="0" smtClean="0"/>
              <a:t>Advantage</a:t>
            </a:r>
          </a:p>
          <a:p>
            <a:pPr algn="just">
              <a:buBlip>
                <a:blip r:embed="rId3"/>
              </a:buBlip>
            </a:pPr>
            <a:r>
              <a:rPr lang="en-US" sz="2800" dirty="0" smtClean="0"/>
              <a:t>conclusion</a:t>
            </a:r>
            <a:endParaRPr lang="en-IN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BFAA-0B99-4BBF-8323-438BC955B8BE}" type="slidenum">
              <a:rPr lang="en-US" b="1" smtClean="0">
                <a:solidFill>
                  <a:schemeClr val="tx1"/>
                </a:solidFill>
              </a:rPr>
              <a:pPr/>
              <a:t>6</a:t>
            </a:fld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BABU\Desktop\arun\ship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62000" y="1219200"/>
            <a:ext cx="838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For over 130 years people have thought about machines or robots for cleaning ship hulls.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6000" y="2590800"/>
            <a:ext cx="6858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cs typeface="Times New Roman" pitchFamily="18" charset="0"/>
              </a:rPr>
              <a:t>Only few developments have </a:t>
            </a:r>
          </a:p>
          <a:p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cs typeface="Times New Roman" pitchFamily="18" charset="0"/>
              </a:rPr>
              <a:t>found wider application, an example could be hydraulic brush system operated by diver.</a:t>
            </a:r>
          </a:p>
          <a:p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cs typeface="Times New Roman" pitchFamily="18" charset="0"/>
            </a:endParaRPr>
          </a:p>
          <a:p>
            <a:endParaRPr lang="en-US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cs typeface="Times New Roman" pitchFamily="18" charset="0"/>
              </a:rPr>
              <a:t>Diver(s) presence enhances the risk of diving accidents at work.</a:t>
            </a:r>
          </a:p>
          <a:p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cs typeface="Times New Roman" pitchFamily="18" charset="0"/>
            </a:endParaRPr>
          </a:p>
        </p:txBody>
      </p:sp>
      <p:graphicFrame>
        <p:nvGraphicFramePr>
          <p:cNvPr id="8" name="Diagram 7"/>
          <p:cNvGraphicFramePr/>
          <p:nvPr/>
        </p:nvGraphicFramePr>
        <p:xfrm>
          <a:off x="0" y="0"/>
          <a:ext cx="5334000" cy="1422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BFAA-0B99-4BBF-8323-438BC955B8BE}" type="slidenum">
              <a:rPr lang="en-US" b="1" smtClean="0">
                <a:solidFill>
                  <a:schemeClr val="tx1"/>
                </a:solidFill>
              </a:rPr>
              <a:pPr/>
              <a:t>7</a:t>
            </a:fld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BABU\Desktop\arun\ship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304800" y="304800"/>
            <a:ext cx="83058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T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he number of accidents in offshore and inshore diving is in a range 120-140 for 100000 dives.</a:t>
            </a:r>
          </a:p>
          <a:p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 While fatal accidents occur in number of 6-7 for 100000 dives.</a:t>
            </a:r>
          </a:p>
          <a:p>
            <a:endParaRPr lang="en-US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19400" y="4343400"/>
            <a:ext cx="6324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An open issue is the cost of diver safety measures and  environment protection requirements that must be taken into consideration discussing the cost benefits.</a:t>
            </a:r>
          </a:p>
        </p:txBody>
      </p:sp>
      <p:sp>
        <p:nvSpPr>
          <p:cNvPr id="5" name="Rectangle 4"/>
          <p:cNvSpPr/>
          <p:nvPr/>
        </p:nvSpPr>
        <p:spPr>
          <a:xfrm>
            <a:off x="2133600" y="2362200"/>
            <a:ext cx="70104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Diver has limited time to be able to work underwater so a team of divers is required to perform cleaning task.</a:t>
            </a:r>
            <a:endParaRPr lang="en-IN" sz="2800" dirty="0"/>
          </a:p>
        </p:txBody>
      </p:sp>
      <p:pic>
        <p:nvPicPr>
          <p:cNvPr id="2050" name="Picture 2" descr="F:\arunv\stick_figure_scuba_sm_wm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5715000"/>
            <a:ext cx="1905000" cy="1143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BFAA-0B99-4BBF-8323-438BC955B8BE}" type="slidenum">
              <a:rPr lang="en-US" b="1" smtClean="0">
                <a:solidFill>
                  <a:schemeClr val="tx1"/>
                </a:solidFill>
              </a:rPr>
              <a:pPr/>
              <a:t>8</a:t>
            </a:fld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BABU\Desktop\arun\ship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3400" y="381000"/>
            <a:ext cx="8305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Some of the technologies we use are </a:t>
            </a:r>
          </a:p>
          <a:p>
            <a:r>
              <a:rPr 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</a:t>
            </a:r>
            <a:endParaRPr lang="en-US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	</a:t>
            </a:r>
          </a:p>
          <a:p>
            <a:r>
              <a:rPr 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</a:t>
            </a: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</a:t>
            </a:r>
          </a:p>
        </p:txBody>
      </p:sp>
      <p:sp>
        <p:nvSpPr>
          <p:cNvPr id="5" name="Oval Callout 4"/>
          <p:cNvSpPr/>
          <p:nvPr/>
        </p:nvSpPr>
        <p:spPr>
          <a:xfrm>
            <a:off x="1981200" y="2057400"/>
            <a:ext cx="2971800" cy="2103120"/>
          </a:xfrm>
          <a:prstGeom prst="wedgeEllipseCallou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Brush technology</a:t>
            </a:r>
            <a:endParaRPr lang="en-US" sz="3200" dirty="0"/>
          </a:p>
        </p:txBody>
      </p:sp>
      <p:sp>
        <p:nvSpPr>
          <p:cNvPr id="6" name="Oval Callout 5"/>
          <p:cNvSpPr/>
          <p:nvPr/>
        </p:nvSpPr>
        <p:spPr>
          <a:xfrm>
            <a:off x="5562600" y="3352800"/>
            <a:ext cx="3352800" cy="2529840"/>
          </a:xfrm>
          <a:prstGeom prst="wedgeEllipseCallou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Grit blasting </a:t>
            </a:r>
          </a:p>
          <a:p>
            <a:pPr algn="ctr"/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&amp; </a:t>
            </a:r>
          </a:p>
          <a:p>
            <a:pPr algn="ctr"/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6096000" y="4876800"/>
            <a:ext cx="251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Sand blasting</a:t>
            </a:r>
            <a:endParaRPr lang="en-IN" sz="3200" dirty="0"/>
          </a:p>
        </p:txBody>
      </p:sp>
      <p:pic>
        <p:nvPicPr>
          <p:cNvPr id="4100" name="Picture 4" descr="F:\arunv\carrying_loads_of_boxes_sm_wm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4343400"/>
            <a:ext cx="2362200" cy="167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BFAA-0B99-4BBF-8323-438BC955B8BE}" type="slidenum">
              <a:rPr lang="en-US" b="1" smtClean="0">
                <a:solidFill>
                  <a:schemeClr val="tx1"/>
                </a:solidFill>
              </a:rPr>
              <a:pPr/>
              <a:t>9</a:t>
            </a:fld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1041</TotalTime>
  <Words>853</Words>
  <Application>Microsoft Office PowerPoint</Application>
  <PresentationFormat>On-screen Show (4:3)</PresentationFormat>
  <Paragraphs>129</Paragraphs>
  <Slides>31</Slides>
  <Notes>1</Notes>
  <HiddenSlides>0</HiddenSlides>
  <MMClips>7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BABU</dc:creator>
  <cp:lastModifiedBy>ellipse@eth.net</cp:lastModifiedBy>
  <cp:revision>116</cp:revision>
  <dcterms:created xsi:type="dcterms:W3CDTF">2013-03-14T15:08:13Z</dcterms:created>
  <dcterms:modified xsi:type="dcterms:W3CDTF">2014-03-07T04:24:56Z</dcterms:modified>
</cp:coreProperties>
</file>