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4117" r:id="rId1"/>
  </p:sldMasterIdLst>
  <p:notesMasterIdLst>
    <p:notesMasterId r:id="rId26"/>
  </p:notesMasterIdLst>
  <p:sldIdLst>
    <p:sldId id="257" r:id="rId2"/>
    <p:sldId id="276" r:id="rId3"/>
    <p:sldId id="463" r:id="rId4"/>
    <p:sldId id="482" r:id="rId5"/>
    <p:sldId id="501" r:id="rId6"/>
    <p:sldId id="509" r:id="rId7"/>
    <p:sldId id="481" r:id="rId8"/>
    <p:sldId id="506" r:id="rId9"/>
    <p:sldId id="510" r:id="rId10"/>
    <p:sldId id="518" r:id="rId11"/>
    <p:sldId id="466" r:id="rId12"/>
    <p:sldId id="503" r:id="rId13"/>
    <p:sldId id="502" r:id="rId14"/>
    <p:sldId id="507" r:id="rId15"/>
    <p:sldId id="508" r:id="rId16"/>
    <p:sldId id="505" r:id="rId17"/>
    <p:sldId id="511" r:id="rId18"/>
    <p:sldId id="512" r:id="rId19"/>
    <p:sldId id="516" r:id="rId20"/>
    <p:sldId id="517" r:id="rId21"/>
    <p:sldId id="513" r:id="rId22"/>
    <p:sldId id="514" r:id="rId23"/>
    <p:sldId id="504" r:id="rId24"/>
    <p:sldId id="515" r:id="rId2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71" autoAdjust="0"/>
  </p:normalViewPr>
  <p:slideViewPr>
    <p:cSldViewPr>
      <p:cViewPr>
        <p:scale>
          <a:sx n="75" d="100"/>
          <a:sy n="75" d="100"/>
        </p:scale>
        <p:origin x="-1026" y="-7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3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6B0226D-1E42-4D61-A19F-D9C44E77700C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14AA4E4-0E1A-4289-A879-B979839154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130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AA4E4-0E1A-4289-A879-B9798391544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6996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AA4E4-0E1A-4289-A879-B9798391544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3835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ETP 2005 - Brian Vance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14FC8E8-54A5-4CCC-AD87-BCFA9DC71F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ETP 2005 - Brian Vance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ETP 2005 - Brian Vance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ETP 2005 - Brian Vance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smtClean="0"/>
              <a:t>ETP 2005 - Brian Vance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14FC8E8-54A5-4CCC-AD87-BCFA9DC71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ETP 2005 - Brian Vance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ETP 2005 - Brian Vance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ETP 2005 - Brian Vance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ETP 2005 - Brian Vance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ETP 2005 - Brian Vance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smtClean="0"/>
              <a:t>ETP 2005 - Brian Vance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14FC8E8-54A5-4CCC-AD87-BCFA9DC71F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ETP 2005 - Brian Vance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14FC8E8-54A5-4CCC-AD87-BCFA9DC71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9" r:id="rId2"/>
    <p:sldLayoutId id="2147484120" r:id="rId3"/>
    <p:sldLayoutId id="2147484121" r:id="rId4"/>
    <p:sldLayoutId id="2147484122" r:id="rId5"/>
    <p:sldLayoutId id="2147484123" r:id="rId6"/>
    <p:sldLayoutId id="2147484124" r:id="rId7"/>
    <p:sldLayoutId id="2147484125" r:id="rId8"/>
    <p:sldLayoutId id="2147484126" r:id="rId9"/>
    <p:sldLayoutId id="2147484127" r:id="rId10"/>
    <p:sldLayoutId id="2147484128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presentation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on</a:t>
            </a:r>
            <a:endParaRPr lang="en-US" sz="1600" b="1" dirty="0"/>
          </a:p>
        </p:txBody>
      </p:sp>
      <p:sp>
        <p:nvSpPr>
          <p:cNvPr id="13" name="Rectangle 12"/>
          <p:cNvSpPr/>
          <p:nvPr/>
        </p:nvSpPr>
        <p:spPr>
          <a:xfrm>
            <a:off x="76200" y="1208690"/>
            <a:ext cx="18473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524000"/>
            <a:ext cx="6705600" cy="1305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HEAT PIPES AND ITS APPLICATIONS IN MARINE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514600" y="3352800"/>
            <a:ext cx="4038600" cy="27432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                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US" sz="33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PRESENTED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r>
              <a:rPr lang="en-US" sz="7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en-US" sz="8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Mr. Nikhil Ashok Ingle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lang="en-US" sz="8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en-US" sz="7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 Engineer </a:t>
            </a:r>
            <a:r>
              <a:rPr lang="en-US" sz="5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5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M.Tech</a:t>
            </a:r>
            <a:r>
              <a:rPr lang="en-US" sz="5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Thermal)</a:t>
            </a:r>
            <a:endParaRPr lang="en-US" sz="8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en-US" sz="7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Urja</a:t>
            </a:r>
            <a:r>
              <a:rPr lang="en-US" sz="7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7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Disha</a:t>
            </a:r>
            <a:r>
              <a:rPr lang="en-US" sz="7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Boiler Technologies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en-US" sz="7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Nigdi</a:t>
            </a:r>
            <a:r>
              <a:rPr lang="en-US" sz="7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Pune-411044.</a:t>
            </a:r>
            <a:r>
              <a:rPr kumimoji="0" lang="en-US" sz="5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                            </a:t>
            </a:r>
            <a:endParaRPr kumimoji="0" lang="en-US" sz="5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152400"/>
            <a:ext cx="11430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52400"/>
            <a:ext cx="914400" cy="73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752600" y="152401"/>
            <a:ext cx="5334000" cy="685799"/>
          </a:xfrm>
        </p:spPr>
        <p:txBody>
          <a:bodyPr/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WICK STRUCTURE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52400" y="1371600"/>
            <a:ext cx="80772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 is a porous structure made of materials like steel, copper, aluminum or nickel in various ranges of pore sizes.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prime purpose of wick is to generate capillary pressure to transport the working fluid from condenser to evaporator.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895600"/>
            <a:ext cx="5486400" cy="3720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534400" cy="60960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WORKING FLUIDS AND TEMPERATURE RANGES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85800" y="1600200"/>
          <a:ext cx="7620000" cy="358140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2377670"/>
                <a:gridCol w="2702330"/>
                <a:gridCol w="2540000"/>
              </a:tblGrid>
              <a:tr h="5385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Temperature Range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Value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Working Fluid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</a:tr>
              <a:tr h="9208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Cryogenic temperature range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-272°C to -73°C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Helium, Hydrogen, Neon, Methane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9208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Low temperature range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-72°C to 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227°C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Water, Ammonia, Freon 11, 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en-US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Flutec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PP2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Flutec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PP9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00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Medium temperature range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27°C </a:t>
                      </a: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to 427°C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Times New Roman" pitchFamily="18" charset="0"/>
                          <a:cs typeface="Times New Roman" pitchFamily="18" charset="0"/>
                        </a:rPr>
                        <a:t>Dowtherm</a:t>
                      </a: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, Mercury, </a:t>
                      </a:r>
                      <a:r>
                        <a:rPr lang="en-US" sz="1600" dirty="0" err="1">
                          <a:latin typeface="Times New Roman" pitchFamily="18" charset="0"/>
                          <a:cs typeface="Times New Roman" pitchFamily="18" charset="0"/>
                        </a:rPr>
                        <a:t>Sulphur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00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High temperature range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427°C to 2727°C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Potassium, Sodium, Lead, Silver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HEAT PIPE CHARACTERISTICS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US" sz="2000" i="1" u="sng" dirty="0" smtClean="0">
                <a:latin typeface="Times New Roman" pitchFamily="18" charset="0"/>
                <a:cs typeface="Times New Roman" pitchFamily="18" charset="0"/>
              </a:rPr>
              <a:t>High effective thermal conductivity: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Less temperature difference needed to transport heat than traditional materials resulting in low thermal resistance. </a:t>
            </a:r>
          </a:p>
          <a:p>
            <a:pPr>
              <a:buClrTx/>
              <a:buNone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(A </a:t>
            </a:r>
            <a:r>
              <a:rPr lang="el-GR" sz="20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Times New Roman" pitchFamily="18" charset="0"/>
              </a:rPr>
              <a:t>Δ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Times New Roman" pitchFamily="18" charset="0"/>
              </a:rPr>
              <a:t>T of 900°C is needed to transfer 1 kW heat across 30 mm diameter, 1 m long copper rod. A Heat Pipe of same size can transfer same amount of heat with a </a:t>
            </a:r>
            <a:r>
              <a:rPr lang="el-GR" sz="20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Times New Roman" pitchFamily="18" charset="0"/>
              </a:rPr>
              <a:t>Δ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Times New Roman" pitchFamily="18" charset="0"/>
              </a:rPr>
              <a:t>T of 10°C 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Faghiri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2012), </a:t>
            </a:r>
            <a:endParaRPr lang="en-US" sz="20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Efficient transport of concentrated heat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i="1" u="sng" dirty="0" smtClean="0">
                <a:latin typeface="Times New Roman" pitchFamily="18" charset="0"/>
                <a:cs typeface="Times New Roman" pitchFamily="18" charset="0"/>
              </a:rPr>
              <a:t>Temperature control: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evaporator and condenser temperature can remain nearly constant (at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sat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Faghiri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1995)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Freedom of design.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Maintenance free.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HEAT TRANSFER LIMITATIONS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1600200"/>
          <a:ext cx="7696201" cy="2667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05063"/>
                <a:gridCol w="5291138"/>
              </a:tblGrid>
              <a:tr h="53931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Limitations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Explanation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2769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Capillary limit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Occurs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when driving pressure in capillary structure is insufficient to provide adequate liquid flow from condenser to evaporator.</a:t>
                      </a:r>
                    </a:p>
                    <a:p>
                      <a:pPr algn="just"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At capillary limit,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dryout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of evaporator wick will occur.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4495800"/>
            <a:ext cx="38004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HEAT TRANSFER LIMITATIONS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1600200"/>
          <a:ext cx="7696201" cy="2667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05063"/>
                <a:gridCol w="5291138"/>
              </a:tblGrid>
              <a:tr h="539309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Limitations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Explanation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2769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Boiling limit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Occurs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when the applied evaporator heat flux causes nucleate boiling in evaporator weak.</a:t>
                      </a:r>
                    </a:p>
                    <a:p>
                      <a:pPr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This creates vapor bubbles that partially block the liquid return and can lead to evaporator wick </a:t>
                      </a:r>
                      <a:r>
                        <a:rPr kumimoji="0" lang="en-US" sz="180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dryout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HEAT TRANSFER LIMITATIONS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1600200"/>
          <a:ext cx="7696201" cy="2667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05063"/>
                <a:gridCol w="5291138"/>
              </a:tblGrid>
              <a:tr h="54236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Limitations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Explanation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2463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Entrainment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limit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Occurs due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to the high shear forces between vapor flow and liquid flow.</a:t>
                      </a:r>
                    </a:p>
                    <a:p>
                      <a:pPr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The liquid droplets in the wick may be entrained by the vapor and returned to the condenser resulting in insufficient liquid flow to the wick structure.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762000" y="1447800"/>
            <a:ext cx="7772400" cy="4572000"/>
          </a:xfrm>
        </p:spPr>
        <p:txBody>
          <a:bodyPr>
            <a:noAutofit/>
          </a:bodyPr>
          <a:lstStyle/>
          <a:p>
            <a:pPr>
              <a:buClrTx/>
              <a:buNone/>
            </a:pPr>
            <a:r>
              <a:rPr lang="en-US" sz="2000" dirty="0" smtClean="0"/>
              <a:t>Types of engines used for propulsion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dirty="0" smtClean="0"/>
              <a:t>Steam engine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dirty="0" smtClean="0"/>
              <a:t>Diesel engine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dirty="0" smtClean="0"/>
              <a:t>Gas turbine engines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dirty="0" smtClean="0"/>
              <a:t>Nuclear reactor engines</a:t>
            </a:r>
          </a:p>
        </p:txBody>
      </p:sp>
      <p:pic>
        <p:nvPicPr>
          <p:cNvPr id="5122" name="Picture 2" descr="D:\input\Urja Disha STD\URJA DISHA STD\Heat Pipe Heat exchanger\LNG-cruise-ship-propulsion-Wartsi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914400"/>
            <a:ext cx="3368775" cy="25654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943600" y="36576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LNG engine propulsion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D:\input\Urja Disha STD\URJA DISHA STD\Heat Pipe Heat exchanger\1382745565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581400"/>
            <a:ext cx="5257800" cy="2374550"/>
          </a:xfrm>
          <a:prstGeom prst="rect">
            <a:avLst/>
          </a:prstGeom>
          <a:noFill/>
        </p:spPr>
      </p:pic>
      <p:pic>
        <p:nvPicPr>
          <p:cNvPr id="5124" name="Picture 4" descr="D:\input\Urja Disha STD\URJA DISHA STD\Heat Pipe Heat exchanger\260_MTU_Yachtdesign_1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4343400"/>
            <a:ext cx="3276600" cy="187175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914400" y="6019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Nuclear engine propulsion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3600" y="6248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Diesel engine propulsion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APPLICATIONS IN MARINE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762000" y="1295400"/>
            <a:ext cx="7772400" cy="3124200"/>
          </a:xfrm>
        </p:spPr>
        <p:txBody>
          <a:bodyPr>
            <a:noAutofit/>
          </a:bodyPr>
          <a:lstStyle/>
          <a:p>
            <a:pPr>
              <a:buClrTx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What are the processes which require </a:t>
            </a:r>
            <a:r>
              <a:rPr lang="en-US" sz="2000" i="1" u="sng" dirty="0" smtClean="0">
                <a:latin typeface="Times New Roman" pitchFamily="18" charset="0"/>
                <a:cs typeface="Times New Roman" pitchFamily="18" charset="0"/>
              </a:rPr>
              <a:t>HOT WATER or STEAM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on ship?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Desalination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Hotel/Catering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Laundry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Day to day human activities( bathing, ironing, etc.)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Food processing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Oil heater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Air conditioning</a:t>
            </a:r>
          </a:p>
          <a:p>
            <a:pPr>
              <a:buClrTx/>
              <a:buFont typeface="Wingdings" pitchFamily="2" charset="2"/>
              <a:buChar char="Ø"/>
            </a:pPr>
            <a:endParaRPr lang="en-US" sz="2000" dirty="0" smtClean="0"/>
          </a:p>
        </p:txBody>
      </p:sp>
      <p:sp>
        <p:nvSpPr>
          <p:cNvPr id="11" name="Content Placeholder 6"/>
          <p:cNvSpPr txBox="1">
            <a:spLocks/>
          </p:cNvSpPr>
          <p:nvPr/>
        </p:nvSpPr>
        <p:spPr>
          <a:xfrm>
            <a:off x="609600" y="4876800"/>
            <a:ext cx="77724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Tx/>
              <a:buSzPct val="85000"/>
              <a:buFont typeface="Wingdings 2"/>
              <a:buNone/>
              <a:tabLst/>
              <a:defRPr/>
            </a:pPr>
            <a:r>
              <a:rPr lang="en-US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This requirement can be fulfilled by making use of heat pipes to generate hot water or steam utilizing the exhaust gas from engines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APPLICATIONS IN MARINE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APPLICATIONS IN MARINE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09800" y="57912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Heat pipe hot water generator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95400"/>
            <a:ext cx="3570436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1219200"/>
            <a:ext cx="467048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APPLICATIONS IN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MARINE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057400" y="60198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Heat pipe steam generator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371600"/>
            <a:ext cx="3657599" cy="384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51962"/>
            <a:ext cx="4343400" cy="594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81400" y="457200"/>
            <a:ext cx="2326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320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CONTENTS</a:t>
            </a:r>
            <a:endParaRPr lang="en-US" sz="3200" dirty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0" y="1219200"/>
            <a:ext cx="7315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Introduction to Heat Pipe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Working  principle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Thermodynamic cycle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Types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Working Fluids and temperature ranges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Heat Pipe characteristics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Heat transfer limitations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Applications in Marine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Other applications of Heat Pipe</a:t>
            </a:r>
          </a:p>
        </p:txBody>
      </p:sp>
      <p:sp>
        <p:nvSpPr>
          <p:cNvPr id="58370" name="AutoShape 2" descr="http://t0.gstatic.com/images?q=tbn:ANd9GcQsSpxxLnafYFEfp25GORMCTXchNOKIu0Jel_ooXGrkrIAm1hMP"/>
          <p:cNvSpPr>
            <a:spLocks noChangeAspect="1" noChangeArrowheads="1"/>
          </p:cNvSpPr>
          <p:nvPr/>
        </p:nvSpPr>
        <p:spPr bwMode="auto">
          <a:xfrm>
            <a:off x="155575" y="-1919288"/>
            <a:ext cx="4000500" cy="4000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APPLICATIONS IN MARINE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057400" y="60198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Heat pipe air pre heater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19200"/>
            <a:ext cx="4572000" cy="4756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D:\input\PRE ORDER\Enquires\ENQ-163 (SLR steel APH)\Input\APH Photos\APH Photos\PHOTOS\APH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752600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APPLICATIONS IN MARINE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447800"/>
            <a:ext cx="737235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828800" y="5334000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Possible layout of heat pipe heat exchanger on ship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ADVANTAGES OF HEAT PIPE OVER CONVENTIONAL HEAT EXCHANGER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22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1999" y="1292677"/>
          <a:ext cx="7620001" cy="5336723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783253"/>
                <a:gridCol w="2026748"/>
                <a:gridCol w="1905000"/>
                <a:gridCol w="1905000"/>
              </a:tblGrid>
              <a:tr h="4155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Parameter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Conventional </a:t>
                      </a:r>
                      <a:r>
                        <a:rPr lang="en-US" sz="1800" b="1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HEx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Heat Pipe </a:t>
                      </a:r>
                      <a:r>
                        <a:rPr lang="en-US" sz="1800" b="1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HEx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Remarks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</a:tr>
              <a:tr h="7105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Space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Large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Compact/ Less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35-40%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105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Weight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It is Heavy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It is light weighted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30-35 %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0692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Corrosion Potential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Get</a:t>
                      </a:r>
                      <a:r>
                        <a:rPr lang="en-US" sz="20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corroded quickly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Low intensity of corrosion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No condensation of gases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0692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Site</a:t>
                      </a:r>
                      <a:r>
                        <a:rPr lang="en-US" sz="20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Activity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High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Less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Whole equipment is built in shop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634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Maintenance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High</a:t>
                      </a:r>
                      <a:endParaRPr lang="en-US" sz="20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Less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8980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Life of equipment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Less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More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US" sz="2000" i="1" u="sng" dirty="0" smtClean="0">
                <a:latin typeface="Times New Roman" pitchFamily="18" charset="0"/>
                <a:cs typeface="Times New Roman" pitchFamily="18" charset="0"/>
              </a:rPr>
              <a:t>Electronic and electrical equipment cooling: 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Used to cool transistors and high density semiconductors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i="1" u="sng" dirty="0" smtClean="0">
                <a:latin typeface="Times New Roman" pitchFamily="18" charset="0"/>
                <a:cs typeface="Times New Roman" pitchFamily="18" charset="0"/>
              </a:rPr>
              <a:t>Aerospace and Avionics: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Cool satellite solar array during reentry (ISRO uses ammonia heat pipe)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i="1" u="sng" dirty="0" smtClean="0">
                <a:latin typeface="Times New Roman" pitchFamily="18" charset="0"/>
                <a:cs typeface="Times New Roman" pitchFamily="18" charset="0"/>
              </a:rPr>
              <a:t>Heat exchangers and Heat pumps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i="1" u="sng" dirty="0" smtClean="0">
                <a:latin typeface="Times New Roman" pitchFamily="18" charset="0"/>
                <a:cs typeface="Times New Roman" pitchFamily="18" charset="0"/>
              </a:rPr>
              <a:t>Gas Turbine Engines and the Automotive Industry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i="1" u="sng" dirty="0" smtClean="0">
                <a:latin typeface="Times New Roman" pitchFamily="18" charset="0"/>
                <a:cs typeface="Times New Roman" pitchFamily="18" charset="0"/>
              </a:rPr>
              <a:t>Medical: 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Medicine and Human body temperature control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i="1" u="sng" dirty="0" smtClean="0">
                <a:latin typeface="Times New Roman" pitchFamily="18" charset="0"/>
                <a:cs typeface="Times New Roman" pitchFamily="18" charset="0"/>
              </a:rPr>
              <a:t>Ovens and Furnaces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OTHER HEAT PIPE APPLICATIONS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4038600"/>
            <a:ext cx="3200400" cy="2494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4343400"/>
            <a:ext cx="3352800" cy="2262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8194" name="Picture 2" descr="D:\input\Urja Disha STD\URJA DISHA STD\Heat Pipe Heat exchanger\GettyImages-185002046-5772f4153df78cb62ce1ad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600200"/>
            <a:ext cx="6858001" cy="4572000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481445"/>
            <a:ext cx="11430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533400"/>
            <a:ext cx="762000" cy="73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15112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INTRODUCTION TO HEAT PIPE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1000" y="4154774"/>
            <a:ext cx="8534400" cy="223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 heat pipe is a metal tube sealed at both ends with a vacuum inside, filled with a small quantity of fluid.</a:t>
            </a:r>
          </a:p>
          <a:p>
            <a:pPr marL="457200" lvl="0" indent="-4572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short, it’s a device used for transporting heat from one place to another. </a:t>
            </a: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heat input region of the heat pipe is called evaporator, the cooling region is called condenser.</a:t>
            </a: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between evaporator and condenser sections, there is an adiabatic section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2" name="Picture 2" descr="C:\Users\hp\Desktop\PD\My Pictures1\animation.gif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90600"/>
            <a:ext cx="68580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" y="228600"/>
            <a:ext cx="7086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WORKING PRINCIPLE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8002" name="Picture 2" descr="D:\input\Urja Disha STD\URJA DISHA STD\Heat Pipe Heat exchanger\operation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623" y="685800"/>
            <a:ext cx="4876977" cy="5386388"/>
          </a:xfrm>
          <a:prstGeom prst="rect">
            <a:avLst/>
          </a:prstGeom>
          <a:noFill/>
        </p:spPr>
      </p:pic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28600" y="914400"/>
            <a:ext cx="4038600" cy="533400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At evaporator:</a:t>
            </a:r>
          </a:p>
          <a:p>
            <a:pPr>
              <a:buClrTx/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Fluid inside the heat pipe picks heat from the source and evaporates.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vapors travel from evaporator to adiabatic section and to condenser.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At condenser: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ClrTx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Vapor releases latent heat to heat sink and condenses.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condensate returns to evaporator and the cycle continues.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600200" y="228600"/>
            <a:ext cx="5867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320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THERMODYNAMIC CYCLE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25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905000"/>
            <a:ext cx="3962400" cy="289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1295400"/>
            <a:ext cx="4800600" cy="3879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00200" y="228600"/>
            <a:ext cx="5867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320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EXAMPLE OF HEAT PIPE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input\Urja Disha STD\URJA DISHA STD\Heat Pipe Heat exchanger\ice-cream-scooping-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371600"/>
            <a:ext cx="3924300" cy="3924300"/>
          </a:xfrm>
          <a:prstGeom prst="rect">
            <a:avLst/>
          </a:prstGeom>
          <a:noFill/>
        </p:spPr>
      </p:pic>
      <p:pic>
        <p:nvPicPr>
          <p:cNvPr id="3075" name="Picture 3" descr="D:\input\Urja Disha STD\URJA DISHA STD\Heat Pipe Heat exchanger\greener-bridge-bann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371600"/>
            <a:ext cx="4168662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752600" y="152401"/>
            <a:ext cx="5334000" cy="685799"/>
          </a:xfrm>
        </p:spPr>
        <p:txBody>
          <a:bodyPr/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TYPES OF HEAT PIPE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685800" y="5486400"/>
            <a:ext cx="2667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Thermosyphon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Heat Pipe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26977" name="Picture 1" descr="D:\input\Urja Disha STD\URJA DISHA STD\Heat Pipe Heat exchanger\Gravity thermosyph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376" y="1447800"/>
            <a:ext cx="3976776" cy="3462338"/>
          </a:xfrm>
          <a:prstGeom prst="rect">
            <a:avLst/>
          </a:prstGeom>
          <a:noFill/>
        </p:spPr>
      </p:pic>
      <p:pic>
        <p:nvPicPr>
          <p:cNvPr id="126980" name="Picture 4" descr="D:\input\Urja Disha STD\URJA DISHA STD\Heat Pipe Heat exchanger\CAPILLARY WICK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9377" y="1600200"/>
            <a:ext cx="4994623" cy="2971800"/>
          </a:xfrm>
          <a:prstGeom prst="rect">
            <a:avLst/>
          </a:prstGeom>
          <a:noFill/>
        </p:spPr>
      </p:pic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5486400" y="5410200"/>
            <a:ext cx="2514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Capillary Wick heat pipe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752600" y="152401"/>
            <a:ext cx="5334000" cy="685799"/>
          </a:xfrm>
        </p:spPr>
        <p:txBody>
          <a:bodyPr/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TYPES OF HEAT PIPE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295400" y="6019800"/>
            <a:ext cx="1905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Loop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Heat Pipe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86400" y="6019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Pulsating heat pipe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990600"/>
            <a:ext cx="352245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D:\input\Urja Disha STD\URJA DISHA STD\Heat Pipe Heat exchanger\loop heat pip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762000"/>
            <a:ext cx="3733800" cy="497010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953000" y="54864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Water: d &lt; 5.34 mm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dirty="0" smtClean="0"/>
              <a:t>JAY M. OCHTERBECK)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752600" y="152401"/>
            <a:ext cx="5334000" cy="685799"/>
          </a:xfrm>
        </p:spPr>
        <p:txBody>
          <a:bodyPr/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TYPES OF HEAT PIPE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52400" y="2057400"/>
            <a:ext cx="32766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i="1" u="sng" dirty="0" smtClean="0">
                <a:latin typeface="Times New Roman" pitchFamily="18" charset="0"/>
                <a:cs typeface="Times New Roman" pitchFamily="18" charset="0"/>
              </a:rPr>
              <a:t>Flat Plate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Rectangular, used to cool semiconductor or transistor packages assembled in arrays on the top of the heat pipe.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8200" y="4495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Flat plate heat pipe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FC8E8-54A5-4CCC-AD87-BCFA9DC71F3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4098" name="Picture 2" descr="D:\input\Urja Disha STD\URJA DISHA STD\Heat Pipe Heat exchanger\VAPOR CHAMB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1981200"/>
            <a:ext cx="5257800" cy="2247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lnDef>
      <a:spPr>
        <a:ln>
          <a:headEnd type="triangl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7439</TotalTime>
  <Words>870</Words>
  <Application>Microsoft Office PowerPoint</Application>
  <PresentationFormat>On-screen Show (4:3)</PresentationFormat>
  <Paragraphs>189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Equity</vt:lpstr>
      <vt:lpstr>Slide 1</vt:lpstr>
      <vt:lpstr>Slide 2</vt:lpstr>
      <vt:lpstr>INTRODUCTION TO HEAT PIPE</vt:lpstr>
      <vt:lpstr>Slide 4</vt:lpstr>
      <vt:lpstr>Slide 5</vt:lpstr>
      <vt:lpstr>Slide 6</vt:lpstr>
      <vt:lpstr>TYPES OF HEAT PIPE</vt:lpstr>
      <vt:lpstr>TYPES OF HEAT PIPE</vt:lpstr>
      <vt:lpstr>TYPES OF HEAT PIPE</vt:lpstr>
      <vt:lpstr>WICK STRUCTURE</vt:lpstr>
      <vt:lpstr>WORKING FLUIDS AND TEMPERATURE RANGES</vt:lpstr>
      <vt:lpstr>HEAT PIPE CHARACTERISTICS</vt:lpstr>
      <vt:lpstr>HEAT TRANSFER LIMITATIONS</vt:lpstr>
      <vt:lpstr>HEAT TRANSFER LIMITATIONS</vt:lpstr>
      <vt:lpstr>HEAT TRANSFER LIMITATIONS</vt:lpstr>
      <vt:lpstr>Slide 16</vt:lpstr>
      <vt:lpstr>Slide 17</vt:lpstr>
      <vt:lpstr>APPLICATIONS IN MARINE</vt:lpstr>
      <vt:lpstr>APPLICATIONS IN  MARINE</vt:lpstr>
      <vt:lpstr>APPLICATIONS IN MARINE</vt:lpstr>
      <vt:lpstr>APPLICATIONS IN MARINE</vt:lpstr>
      <vt:lpstr>ADVANTAGES OF HEAT PIPE OVER CONVENTIONAL HEAT EXCHANGER</vt:lpstr>
      <vt:lpstr>OTHER HEAT PIPE APPLICATIONS</vt:lpstr>
      <vt:lpstr>Slide 24</vt:lpstr>
    </vt:vector>
  </TitlesOfParts>
  <Company>Wipro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                                                                                       ON    performance enhancement of solar water heater using pulsating heat pipe.</dc:title>
  <dc:creator>Guest</dc:creator>
  <cp:lastModifiedBy>comp14</cp:lastModifiedBy>
  <cp:revision>739</cp:revision>
  <dcterms:created xsi:type="dcterms:W3CDTF">2013-04-08T08:15:01Z</dcterms:created>
  <dcterms:modified xsi:type="dcterms:W3CDTF">2017-03-03T04:24:45Z</dcterms:modified>
</cp:coreProperties>
</file>