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Lst>
  <p:notesMasterIdLst>
    <p:notesMasterId r:id="rId2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3" r:id="rId16"/>
    <p:sldId id="269" r:id="rId17"/>
    <p:sldId id="270" r:id="rId18"/>
    <p:sldId id="271"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078" autoAdjust="0"/>
  </p:normalViewPr>
  <p:slideViewPr>
    <p:cSldViewPr>
      <p:cViewPr varScale="1">
        <p:scale>
          <a:sx n="64" d="100"/>
          <a:sy n="64" d="100"/>
        </p:scale>
        <p:origin x="-100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126D66-298D-499D-9566-88BAC74955F9}" type="datetimeFigureOut">
              <a:rPr lang="en-US" smtClean="0"/>
              <a:t>2/26/2015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7214E7-7C98-4596-A3EB-C4B98E6CD853}" type="slidenum">
              <a:rPr lang="en-US" smtClean="0"/>
              <a:t>‹#›</a:t>
            </a:fld>
            <a:endParaRPr lang="en-US" dirty="0"/>
          </a:p>
        </p:txBody>
      </p:sp>
    </p:spTree>
    <p:extLst>
      <p:ext uri="{BB962C8B-B14F-4D97-AF65-F5344CB8AC3E}">
        <p14:creationId xmlns:p14="http://schemas.microsoft.com/office/powerpoint/2010/main" val="4099457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a:t>
            </a:r>
            <a:r>
              <a:rPr lang="en-US" baseline="0" dirty="0" smtClean="0"/>
              <a:t> to Nano capsules and research that happened in Germany</a:t>
            </a:r>
            <a:endParaRPr lang="en-US" dirty="0"/>
          </a:p>
        </p:txBody>
      </p:sp>
      <p:sp>
        <p:nvSpPr>
          <p:cNvPr id="4" name="Slide Number Placeholder 3"/>
          <p:cNvSpPr>
            <a:spLocks noGrp="1"/>
          </p:cNvSpPr>
          <p:nvPr>
            <p:ph type="sldNum" sz="quarter" idx="10"/>
          </p:nvPr>
        </p:nvSpPr>
        <p:spPr/>
        <p:txBody>
          <a:bodyPr/>
          <a:lstStyle/>
          <a:p>
            <a:fld id="{DA7214E7-7C98-4596-A3EB-C4B98E6CD853}" type="slidenum">
              <a:rPr lang="en-US" smtClean="0"/>
              <a:t>3</a:t>
            </a:fld>
            <a:endParaRPr lang="en-US" dirty="0"/>
          </a:p>
        </p:txBody>
      </p:sp>
    </p:spTree>
    <p:extLst>
      <p:ext uri="{BB962C8B-B14F-4D97-AF65-F5344CB8AC3E}">
        <p14:creationId xmlns:p14="http://schemas.microsoft.com/office/powerpoint/2010/main" val="3970846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the sturcure.</a:t>
            </a:r>
            <a:endParaRPr lang="en-US" dirty="0"/>
          </a:p>
        </p:txBody>
      </p:sp>
      <p:sp>
        <p:nvSpPr>
          <p:cNvPr id="4" name="Slide Number Placeholder 3"/>
          <p:cNvSpPr>
            <a:spLocks noGrp="1"/>
          </p:cNvSpPr>
          <p:nvPr>
            <p:ph type="sldNum" sz="quarter" idx="10"/>
          </p:nvPr>
        </p:nvSpPr>
        <p:spPr/>
        <p:txBody>
          <a:bodyPr/>
          <a:lstStyle/>
          <a:p>
            <a:fld id="{DA7214E7-7C98-4596-A3EB-C4B98E6CD853}" type="slidenum">
              <a:rPr lang="en-US" smtClean="0"/>
              <a:t>4</a:t>
            </a:fld>
            <a:endParaRPr lang="en-US" dirty="0"/>
          </a:p>
        </p:txBody>
      </p:sp>
    </p:spTree>
    <p:extLst>
      <p:ext uri="{BB962C8B-B14F-4D97-AF65-F5344CB8AC3E}">
        <p14:creationId xmlns:p14="http://schemas.microsoft.com/office/powerpoint/2010/main" val="1888989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nanocapsules detects corrosion by sensing a drop in electrical potential levels.</a:t>
            </a:r>
          </a:p>
          <a:p>
            <a:endParaRPr lang="en-US" dirty="0" smtClean="0"/>
          </a:p>
          <a:p>
            <a:r>
              <a:rPr lang="en-US" dirty="0" smtClean="0"/>
              <a:t>As the potential drops, the outer surface reduces itself and becomes porous allowing the anti-corrosive payload to release and oxidizes itself over the metal surface rendering it inert.</a:t>
            </a:r>
          </a:p>
          <a:p>
            <a:endParaRPr lang="en-US" dirty="0" smtClean="0"/>
          </a:p>
          <a:p>
            <a:r>
              <a:rPr lang="en-US" dirty="0" smtClean="0"/>
              <a:t>Once the corrosive agent stops acting, the inner layer reduces and the outer layer oxidizes to restore the anticorrosive properties. The working of nanocapsules can be equated to skin.</a:t>
            </a:r>
          </a:p>
          <a:p>
            <a:endParaRPr lang="en-US" dirty="0"/>
          </a:p>
        </p:txBody>
      </p:sp>
      <p:sp>
        <p:nvSpPr>
          <p:cNvPr id="4" name="Slide Number Placeholder 3"/>
          <p:cNvSpPr>
            <a:spLocks noGrp="1"/>
          </p:cNvSpPr>
          <p:nvPr>
            <p:ph type="sldNum" sz="quarter" idx="10"/>
          </p:nvPr>
        </p:nvSpPr>
        <p:spPr/>
        <p:txBody>
          <a:bodyPr/>
          <a:lstStyle/>
          <a:p>
            <a:fld id="{DA7214E7-7C98-4596-A3EB-C4B98E6CD853}" type="slidenum">
              <a:rPr lang="en-US" smtClean="0"/>
              <a:t>5</a:t>
            </a:fld>
            <a:endParaRPr lang="en-US" dirty="0"/>
          </a:p>
        </p:txBody>
      </p:sp>
    </p:spTree>
    <p:extLst>
      <p:ext uri="{BB962C8B-B14F-4D97-AF65-F5344CB8AC3E}">
        <p14:creationId xmlns:p14="http://schemas.microsoft.com/office/powerpoint/2010/main" val="2443279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The boot topping is the area immediately above and below the mean water level of the ship.</a:t>
            </a:r>
          </a:p>
          <a:p>
            <a:endParaRPr lang="en-US" dirty="0"/>
          </a:p>
        </p:txBody>
      </p:sp>
      <p:sp>
        <p:nvSpPr>
          <p:cNvPr id="4" name="Slide Number Placeholder 3"/>
          <p:cNvSpPr>
            <a:spLocks noGrp="1"/>
          </p:cNvSpPr>
          <p:nvPr>
            <p:ph type="sldNum" sz="quarter" idx="10"/>
          </p:nvPr>
        </p:nvSpPr>
        <p:spPr/>
        <p:txBody>
          <a:bodyPr/>
          <a:lstStyle/>
          <a:p>
            <a:fld id="{DA7214E7-7C98-4596-A3EB-C4B98E6CD853}" type="slidenum">
              <a:rPr lang="en-US" smtClean="0"/>
              <a:t>6</a:t>
            </a:fld>
            <a:endParaRPr lang="en-US" dirty="0"/>
          </a:p>
        </p:txBody>
      </p:sp>
    </p:spTree>
    <p:extLst>
      <p:ext uri="{BB962C8B-B14F-4D97-AF65-F5344CB8AC3E}">
        <p14:creationId xmlns:p14="http://schemas.microsoft.com/office/powerpoint/2010/main" val="978788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kern="1200" dirty="0" smtClean="0">
                <a:solidFill>
                  <a:schemeClr val="tx1"/>
                </a:solidFill>
                <a:effectLst/>
                <a:latin typeface="+mn-lt"/>
                <a:ea typeface="+mn-ea"/>
                <a:cs typeface="+mn-cs"/>
              </a:rPr>
              <a:t>In a condition where the nanocapsules cannot guarantee effective resistance against bio-fouling, it is possible to overcoat the existing antifouling paints.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A7214E7-7C98-4596-A3EB-C4B98E6CD853}" type="slidenum">
              <a:rPr lang="en-US" smtClean="0"/>
              <a:t>8</a:t>
            </a:fld>
            <a:endParaRPr lang="en-US" dirty="0"/>
          </a:p>
        </p:txBody>
      </p:sp>
    </p:spTree>
    <p:extLst>
      <p:ext uri="{BB962C8B-B14F-4D97-AF65-F5344CB8AC3E}">
        <p14:creationId xmlns:p14="http://schemas.microsoft.com/office/powerpoint/2010/main" val="3460936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5C6233C3-2BC9-47E0-B624-6FD7B2246D34}" type="slidenum">
              <a:rPr lang="en-US" smtClean="0"/>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C6233C3-2BC9-47E0-B624-6FD7B2246D3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C6233C3-2BC9-47E0-B624-6FD7B2246D34}"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1211020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2184360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1201033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23334150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31631882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2787039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3902559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3066593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C6233C3-2BC9-47E0-B624-6FD7B2246D34}"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30671438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40409077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6233C3-2BC9-47E0-B624-6FD7B2246D34}" type="slidenum">
              <a:rPr lang="en-US" smtClean="0"/>
              <a:t>‹#›</a:t>
            </a:fld>
            <a:endParaRPr lang="en-US" dirty="0"/>
          </a:p>
        </p:txBody>
      </p:sp>
    </p:spTree>
    <p:extLst>
      <p:ext uri="{BB962C8B-B14F-4D97-AF65-F5344CB8AC3E}">
        <p14:creationId xmlns:p14="http://schemas.microsoft.com/office/powerpoint/2010/main" val="1722670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C6233C3-2BC9-47E0-B624-6FD7B2246D34}" type="slidenum">
              <a:rPr lang="en-US" smtClean="0"/>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C6233C3-2BC9-47E0-B624-6FD7B2246D3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C6233C3-2BC9-47E0-B624-6FD7B2246D3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C6233C3-2BC9-47E0-B624-6FD7B2246D3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5C6233C3-2BC9-47E0-B624-6FD7B2246D34}" type="slidenum">
              <a:rPr lang="en-US" smtClean="0"/>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C6233C3-2BC9-47E0-B624-6FD7B2246D34}"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20D7066-236B-4802-A468-5DDAF3F63351}" type="datetimeFigureOut">
              <a:rPr lang="en-US" smtClean="0"/>
              <a:t>2/26/2015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C6233C3-2BC9-47E0-B624-6FD7B2246D34}" type="slidenum">
              <a:rPr lang="en-US" smtClean="0"/>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20D7066-236B-4802-A468-5DDAF3F63351}" type="datetimeFigureOut">
              <a:rPr lang="en-US" smtClean="0"/>
              <a:t>2/26/2015</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C6233C3-2BC9-47E0-B624-6FD7B2246D34}" type="slidenum">
              <a:rPr lang="en-US" smtClean="0"/>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0D7066-236B-4802-A468-5DDAF3F63351}" type="datetimeFigureOut">
              <a:rPr lang="en-US" smtClean="0"/>
              <a:t>2/26/2015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6233C3-2BC9-47E0-B624-6FD7B2246D34}" type="slidenum">
              <a:rPr lang="en-US" smtClean="0"/>
              <a:t>‹#›</a:t>
            </a:fld>
            <a:endParaRPr lang="en-US" dirty="0"/>
          </a:p>
        </p:txBody>
      </p:sp>
    </p:spTree>
    <p:extLst>
      <p:ext uri="{BB962C8B-B14F-4D97-AF65-F5344CB8AC3E}">
        <p14:creationId xmlns:p14="http://schemas.microsoft.com/office/powerpoint/2010/main" val="137471886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ecsdl.or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Rajeev\Desktop\tmi.jpg"/>
          <p:cNvPicPr/>
          <p:nvPr/>
        </p:nvPicPr>
        <p:blipFill>
          <a:blip r:embed="rId2">
            <a:extLst>
              <a:ext uri="{28A0092B-C50C-407E-A947-70E740481C1C}">
                <a14:useLocalDpi xmlns:a14="http://schemas.microsoft.com/office/drawing/2010/main" val="0"/>
              </a:ext>
            </a:extLst>
          </a:blip>
          <a:srcRect/>
          <a:stretch>
            <a:fillRect/>
          </a:stretch>
        </p:blipFill>
        <p:spPr bwMode="auto">
          <a:xfrm>
            <a:off x="1230086" y="381000"/>
            <a:ext cx="2467657" cy="1905000"/>
          </a:xfrm>
          <a:prstGeom prst="rect">
            <a:avLst/>
          </a:prstGeom>
          <a:noFill/>
          <a:ln>
            <a:noFill/>
          </a:ln>
        </p:spPr>
      </p:pic>
      <p:sp>
        <p:nvSpPr>
          <p:cNvPr id="7" name="Rectangle 6"/>
          <p:cNvSpPr/>
          <p:nvPr/>
        </p:nvSpPr>
        <p:spPr>
          <a:xfrm>
            <a:off x="3124200" y="609599"/>
            <a:ext cx="5803237" cy="1200329"/>
          </a:xfrm>
          <a:prstGeom prst="rect">
            <a:avLst/>
          </a:prstGeom>
          <a:noFill/>
        </p:spPr>
        <p:txBody>
          <a:bodyPr wrap="square" lIns="91440" tIns="45720" rIns="91440" bIns="45720">
            <a:spAutoFit/>
          </a:bodyPr>
          <a:lstStyle/>
          <a:p>
            <a:pPr algn="ctr"/>
            <a:r>
              <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TOLANI MARITIME INSTITUTE</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Rectangle 7"/>
          <p:cNvSpPr/>
          <p:nvPr/>
        </p:nvSpPr>
        <p:spPr>
          <a:xfrm>
            <a:off x="1143000" y="2152471"/>
            <a:ext cx="7391400" cy="1569660"/>
          </a:xfrm>
          <a:prstGeom prst="rect">
            <a:avLst/>
          </a:prstGeom>
        </p:spPr>
        <p:txBody>
          <a:bodyPr wrap="square">
            <a:spAutoFit/>
          </a:bodyPr>
          <a:lstStyle/>
          <a:p>
            <a:pPr algn="ctr"/>
            <a:endParaRPr lang="en-US" sz="2400" dirty="0" smtClean="0">
              <a:solidFill>
                <a:schemeClr val="bg2">
                  <a:lumMod val="50000"/>
                </a:schemeClr>
              </a:solidFill>
            </a:endParaRPr>
          </a:p>
          <a:p>
            <a:pPr algn="ctr"/>
            <a:r>
              <a:rPr lang="en-IN" sz="2400" b="1" dirty="0" smtClean="0">
                <a:solidFill>
                  <a:schemeClr val="bg2">
                    <a:lumMod val="50000"/>
                  </a:schemeClr>
                </a:solidFill>
              </a:rPr>
              <a:t>PROTECTION </a:t>
            </a:r>
            <a:r>
              <a:rPr lang="en-IN" sz="2400" b="1" dirty="0">
                <a:solidFill>
                  <a:schemeClr val="bg2">
                    <a:lumMod val="50000"/>
                  </a:schemeClr>
                </a:solidFill>
              </a:rPr>
              <a:t>OF </a:t>
            </a:r>
            <a:r>
              <a:rPr lang="en-IN" sz="2400" b="1" dirty="0" smtClean="0">
                <a:solidFill>
                  <a:schemeClr val="bg2">
                    <a:lumMod val="50000"/>
                  </a:schemeClr>
                </a:solidFill>
              </a:rPr>
              <a:t>BOOT TOPPING </a:t>
            </a:r>
            <a:r>
              <a:rPr lang="en-IN" sz="2400" b="1" dirty="0">
                <a:solidFill>
                  <a:schemeClr val="bg2">
                    <a:lumMod val="50000"/>
                  </a:schemeClr>
                </a:solidFill>
              </a:rPr>
              <a:t>OF SHIP</a:t>
            </a:r>
            <a:br>
              <a:rPr lang="en-IN" sz="2400" b="1" dirty="0">
                <a:solidFill>
                  <a:schemeClr val="bg2">
                    <a:lumMod val="50000"/>
                  </a:schemeClr>
                </a:solidFill>
              </a:rPr>
            </a:br>
            <a:r>
              <a:rPr lang="en-IN" sz="2400" b="1" dirty="0">
                <a:solidFill>
                  <a:schemeClr val="bg2">
                    <a:lumMod val="50000"/>
                  </a:schemeClr>
                </a:solidFill>
              </a:rPr>
              <a:t>USING NANOCAPSULES</a:t>
            </a:r>
            <a:endParaRPr lang="en-US" sz="2400" dirty="0">
              <a:solidFill>
                <a:schemeClr val="bg2">
                  <a:lumMod val="50000"/>
                </a:schemeClr>
              </a:solidFill>
            </a:endParaRPr>
          </a:p>
          <a:p>
            <a:endParaRPr lang="en-US" sz="2400" dirty="0">
              <a:solidFill>
                <a:schemeClr val="bg2">
                  <a:lumMod val="50000"/>
                </a:schemeClr>
              </a:solidFill>
            </a:endParaRPr>
          </a:p>
        </p:txBody>
      </p:sp>
      <p:sp>
        <p:nvSpPr>
          <p:cNvPr id="11" name="Rectangle 10"/>
          <p:cNvSpPr/>
          <p:nvPr/>
        </p:nvSpPr>
        <p:spPr>
          <a:xfrm>
            <a:off x="5562600" y="4876799"/>
            <a:ext cx="2819400" cy="1200329"/>
          </a:xfrm>
          <a:prstGeom prst="rect">
            <a:avLst/>
          </a:prstGeom>
        </p:spPr>
        <p:txBody>
          <a:bodyPr wrap="square">
            <a:spAutoFit/>
          </a:bodyPr>
          <a:lstStyle/>
          <a:p>
            <a:r>
              <a:rPr lang="en-IN" b="1" dirty="0">
                <a:solidFill>
                  <a:schemeClr val="bg2">
                    <a:lumMod val="50000"/>
                  </a:schemeClr>
                </a:solidFill>
              </a:rPr>
              <a:t>BY</a:t>
            </a:r>
            <a:endParaRPr lang="en-US" dirty="0">
              <a:solidFill>
                <a:schemeClr val="bg2">
                  <a:lumMod val="50000"/>
                </a:schemeClr>
              </a:solidFill>
            </a:endParaRPr>
          </a:p>
          <a:p>
            <a:r>
              <a:rPr lang="en-IN" b="1" dirty="0">
                <a:solidFill>
                  <a:schemeClr val="bg2">
                    <a:lumMod val="50000"/>
                  </a:schemeClr>
                </a:solidFill>
              </a:rPr>
              <a:t>RAJEEV </a:t>
            </a:r>
            <a:r>
              <a:rPr lang="en-IN" b="1" dirty="0" smtClean="0">
                <a:solidFill>
                  <a:schemeClr val="bg2">
                    <a:lumMod val="50000"/>
                  </a:schemeClr>
                </a:solidFill>
              </a:rPr>
              <a:t>METTA </a:t>
            </a:r>
            <a:endParaRPr lang="en-IN" dirty="0">
              <a:solidFill>
                <a:schemeClr val="bg2">
                  <a:lumMod val="50000"/>
                </a:schemeClr>
              </a:solidFill>
            </a:endParaRPr>
          </a:p>
          <a:p>
            <a:r>
              <a:rPr lang="en-IN" b="1" dirty="0" smtClean="0">
                <a:solidFill>
                  <a:schemeClr val="bg2">
                    <a:lumMod val="50000"/>
                  </a:schemeClr>
                </a:solidFill>
              </a:rPr>
              <a:t>S.M</a:t>
            </a:r>
            <a:r>
              <a:rPr lang="en-IN" b="1" dirty="0">
                <a:solidFill>
                  <a:schemeClr val="bg2">
                    <a:lumMod val="50000"/>
                  </a:schemeClr>
                </a:solidFill>
              </a:rPr>
              <a:t>. </a:t>
            </a:r>
            <a:r>
              <a:rPr lang="en-IN" b="1" dirty="0" smtClean="0">
                <a:solidFill>
                  <a:schemeClr val="bg2">
                    <a:lumMod val="50000"/>
                  </a:schemeClr>
                </a:solidFill>
              </a:rPr>
              <a:t>ALI ABBAS </a:t>
            </a:r>
            <a:r>
              <a:rPr lang="en-IN" b="1" dirty="0">
                <a:solidFill>
                  <a:schemeClr val="bg2">
                    <a:lumMod val="50000"/>
                  </a:schemeClr>
                </a:solidFill>
              </a:rPr>
              <a:t>RIZVI</a:t>
            </a:r>
            <a:r>
              <a:rPr lang="en-IN" dirty="0"/>
              <a:t/>
            </a:r>
            <a:br>
              <a:rPr lang="en-IN" dirty="0"/>
            </a:br>
            <a:endParaRPr lang="en-US" dirty="0"/>
          </a:p>
        </p:txBody>
      </p:sp>
      <p:pic>
        <p:nvPicPr>
          <p:cNvPr id="1026" name="Picture 2" descr="C:\Users\Ali Abbas Rizvi\Documents\coated-nanopartic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7588" y="3722132"/>
            <a:ext cx="3611112" cy="2592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73579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3000" fill="hold"/>
                                        <p:tgtEl>
                                          <p:spTgt spid="9"/>
                                        </p:tgtEl>
                                        <p:attrNameLst>
                                          <p:attrName>ppt_w</p:attrName>
                                        </p:attrNameLst>
                                      </p:cBhvr>
                                      <p:tavLst>
                                        <p:tav tm="0">
                                          <p:val>
                                            <p:fltVal val="0"/>
                                          </p:val>
                                        </p:tav>
                                        <p:tav tm="100000">
                                          <p:val>
                                            <p:strVal val="#ppt_w"/>
                                          </p:val>
                                        </p:tav>
                                      </p:tavLst>
                                    </p:anim>
                                    <p:anim calcmode="lin" valueType="num">
                                      <p:cBhvr>
                                        <p:cTn id="8" dur="3000" fill="hold"/>
                                        <p:tgtEl>
                                          <p:spTgt spid="9"/>
                                        </p:tgtEl>
                                        <p:attrNameLst>
                                          <p:attrName>ppt_h</p:attrName>
                                        </p:attrNameLst>
                                      </p:cBhvr>
                                      <p:tavLst>
                                        <p:tav tm="0">
                                          <p:val>
                                            <p:fltVal val="0"/>
                                          </p:val>
                                        </p:tav>
                                        <p:tav tm="100000">
                                          <p:val>
                                            <p:strVal val="#ppt_h"/>
                                          </p:val>
                                        </p:tav>
                                      </p:tavLst>
                                    </p:anim>
                                    <p:animEffect transition="in" filter="fade">
                                      <p:cBhvr>
                                        <p:cTn id="9" dur="30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3000" fill="hold"/>
                                        <p:tgtEl>
                                          <p:spTgt spid="7"/>
                                        </p:tgtEl>
                                        <p:attrNameLst>
                                          <p:attrName>ppt_w</p:attrName>
                                        </p:attrNameLst>
                                      </p:cBhvr>
                                      <p:tavLst>
                                        <p:tav tm="0">
                                          <p:val>
                                            <p:fltVal val="0"/>
                                          </p:val>
                                        </p:tav>
                                        <p:tav tm="100000">
                                          <p:val>
                                            <p:strVal val="#ppt_w"/>
                                          </p:val>
                                        </p:tav>
                                      </p:tavLst>
                                    </p:anim>
                                    <p:anim calcmode="lin" valueType="num">
                                      <p:cBhvr>
                                        <p:cTn id="13" dur="3000" fill="hold"/>
                                        <p:tgtEl>
                                          <p:spTgt spid="7"/>
                                        </p:tgtEl>
                                        <p:attrNameLst>
                                          <p:attrName>ppt_h</p:attrName>
                                        </p:attrNameLst>
                                      </p:cBhvr>
                                      <p:tavLst>
                                        <p:tav tm="0">
                                          <p:val>
                                            <p:fltVal val="0"/>
                                          </p:val>
                                        </p:tav>
                                        <p:tav tm="100000">
                                          <p:val>
                                            <p:strVal val="#ppt_h"/>
                                          </p:val>
                                        </p:tav>
                                      </p:tavLst>
                                    </p:anim>
                                    <p:animEffect transition="in" filter="fade">
                                      <p:cBhvr>
                                        <p:cTn id="14" dur="30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3000" fill="hold"/>
                                        <p:tgtEl>
                                          <p:spTgt spid="8"/>
                                        </p:tgtEl>
                                        <p:attrNameLst>
                                          <p:attrName>ppt_w</p:attrName>
                                        </p:attrNameLst>
                                      </p:cBhvr>
                                      <p:tavLst>
                                        <p:tav tm="0">
                                          <p:val>
                                            <p:fltVal val="0"/>
                                          </p:val>
                                        </p:tav>
                                        <p:tav tm="100000">
                                          <p:val>
                                            <p:strVal val="#ppt_w"/>
                                          </p:val>
                                        </p:tav>
                                      </p:tavLst>
                                    </p:anim>
                                    <p:anim calcmode="lin" valueType="num">
                                      <p:cBhvr>
                                        <p:cTn id="18" dur="3000" fill="hold"/>
                                        <p:tgtEl>
                                          <p:spTgt spid="8"/>
                                        </p:tgtEl>
                                        <p:attrNameLst>
                                          <p:attrName>ppt_h</p:attrName>
                                        </p:attrNameLst>
                                      </p:cBhvr>
                                      <p:tavLst>
                                        <p:tav tm="0">
                                          <p:val>
                                            <p:fltVal val="0"/>
                                          </p:val>
                                        </p:tav>
                                        <p:tav tm="100000">
                                          <p:val>
                                            <p:strVal val="#ppt_h"/>
                                          </p:val>
                                        </p:tav>
                                      </p:tavLst>
                                    </p:anim>
                                    <p:animEffect transition="in" filter="fade">
                                      <p:cBhvr>
                                        <p:cTn id="19" dur="30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3000" fill="hold"/>
                                        <p:tgtEl>
                                          <p:spTgt spid="11"/>
                                        </p:tgtEl>
                                        <p:attrNameLst>
                                          <p:attrName>ppt_w</p:attrName>
                                        </p:attrNameLst>
                                      </p:cBhvr>
                                      <p:tavLst>
                                        <p:tav tm="0">
                                          <p:val>
                                            <p:fltVal val="0"/>
                                          </p:val>
                                        </p:tav>
                                        <p:tav tm="100000">
                                          <p:val>
                                            <p:strVal val="#ppt_w"/>
                                          </p:val>
                                        </p:tav>
                                      </p:tavLst>
                                    </p:anim>
                                    <p:anim calcmode="lin" valueType="num">
                                      <p:cBhvr>
                                        <p:cTn id="23" dur="3000" fill="hold"/>
                                        <p:tgtEl>
                                          <p:spTgt spid="11"/>
                                        </p:tgtEl>
                                        <p:attrNameLst>
                                          <p:attrName>ppt_h</p:attrName>
                                        </p:attrNameLst>
                                      </p:cBhvr>
                                      <p:tavLst>
                                        <p:tav tm="0">
                                          <p:val>
                                            <p:fltVal val="0"/>
                                          </p:val>
                                        </p:tav>
                                        <p:tav tm="100000">
                                          <p:val>
                                            <p:strVal val="#ppt_h"/>
                                          </p:val>
                                        </p:tav>
                                      </p:tavLst>
                                    </p:anim>
                                    <p:animEffect transition="in" filter="fade">
                                      <p:cBhvr>
                                        <p:cTn id="24" dur="30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 calcmode="lin" valueType="num">
                                      <p:cBhvr>
                                        <p:cTn id="27" dur="3000" fill="hold"/>
                                        <p:tgtEl>
                                          <p:spTgt spid="1026"/>
                                        </p:tgtEl>
                                        <p:attrNameLst>
                                          <p:attrName>ppt_w</p:attrName>
                                        </p:attrNameLst>
                                      </p:cBhvr>
                                      <p:tavLst>
                                        <p:tav tm="0">
                                          <p:val>
                                            <p:fltVal val="0"/>
                                          </p:val>
                                        </p:tav>
                                        <p:tav tm="100000">
                                          <p:val>
                                            <p:strVal val="#ppt_w"/>
                                          </p:val>
                                        </p:tav>
                                      </p:tavLst>
                                    </p:anim>
                                    <p:anim calcmode="lin" valueType="num">
                                      <p:cBhvr>
                                        <p:cTn id="28" dur="3000" fill="hold"/>
                                        <p:tgtEl>
                                          <p:spTgt spid="1026"/>
                                        </p:tgtEl>
                                        <p:attrNameLst>
                                          <p:attrName>ppt_h</p:attrName>
                                        </p:attrNameLst>
                                      </p:cBhvr>
                                      <p:tavLst>
                                        <p:tav tm="0">
                                          <p:val>
                                            <p:fltVal val="0"/>
                                          </p:val>
                                        </p:tav>
                                        <p:tav tm="100000">
                                          <p:val>
                                            <p:strVal val="#ppt_h"/>
                                          </p:val>
                                        </p:tav>
                                      </p:tavLst>
                                    </p:anim>
                                    <p:animEffect transition="in" filter="fade">
                                      <p:cBhvr>
                                        <p:cTn id="29" dur="3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85617" y="429086"/>
            <a:ext cx="6024983" cy="1446550"/>
          </a:xfrm>
          <a:prstGeom prst="rect">
            <a:avLst/>
          </a:prstGeom>
          <a:noFill/>
        </p:spPr>
        <p:txBody>
          <a:bodyPr wrap="none" lIns="91440" tIns="45720" rIns="91440" bIns="45720">
            <a:spAutoFit/>
          </a:bodyPr>
          <a:lstStyle/>
          <a:p>
            <a:pPr algn="ctr"/>
            <a:r>
              <a:rPr lang="en-US" sz="4400" b="1" cap="none" spc="0" dirty="0" smtClean="0">
                <a:ln w="12700">
                  <a:solidFill>
                    <a:schemeClr val="tx2">
                      <a:satMod val="155000"/>
                    </a:schemeClr>
                  </a:solidFill>
                  <a:prstDash val="solid"/>
                </a:ln>
                <a:effectLst>
                  <a:outerShdw blurRad="41275" dist="20320" dir="1800000" algn="tl" rotWithShape="0">
                    <a:srgbClr val="000000">
                      <a:alpha val="40000"/>
                    </a:srgbClr>
                  </a:outerShdw>
                </a:effectLst>
              </a:rPr>
              <a:t>Economic advantages </a:t>
            </a:r>
          </a:p>
          <a:p>
            <a:pPr algn="ctr"/>
            <a:r>
              <a:rPr lang="en-US" sz="4400" b="1" cap="none" spc="0" dirty="0" smtClean="0">
                <a:ln w="12700">
                  <a:solidFill>
                    <a:schemeClr val="tx2">
                      <a:satMod val="155000"/>
                    </a:schemeClr>
                  </a:solidFill>
                  <a:prstDash val="solid"/>
                </a:ln>
                <a:effectLst>
                  <a:outerShdw blurRad="41275" dist="20320" dir="1800000" algn="tl" rotWithShape="0">
                    <a:srgbClr val="000000">
                      <a:alpha val="40000"/>
                    </a:srgbClr>
                  </a:outerShdw>
                </a:effectLst>
              </a:rPr>
              <a:t>of using nanocapsules</a:t>
            </a:r>
            <a:endParaRPr lang="en-US" sz="4400" b="1"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5" name="Rectangle 4"/>
          <p:cNvSpPr/>
          <p:nvPr/>
        </p:nvSpPr>
        <p:spPr>
          <a:xfrm>
            <a:off x="1282908" y="1956216"/>
            <a:ext cx="7467600" cy="1200329"/>
          </a:xfrm>
          <a:prstGeom prst="rect">
            <a:avLst/>
          </a:prstGeom>
        </p:spPr>
        <p:txBody>
          <a:bodyPr wrap="square">
            <a:spAutoFit/>
          </a:bodyPr>
          <a:lstStyle/>
          <a:p>
            <a:r>
              <a:rPr lang="en-IN" sz="2400" dirty="0"/>
              <a:t>The reason for adopting nanocapsules is that it offers greater protection of the side shell of the ship for a lesser cost in the long run</a:t>
            </a:r>
            <a:r>
              <a:rPr lang="en-IN" sz="2400" dirty="0" smtClean="0"/>
              <a:t>.</a:t>
            </a:r>
            <a:endParaRPr lang="en-US" sz="2400" dirty="0"/>
          </a:p>
        </p:txBody>
      </p:sp>
      <p:pic>
        <p:nvPicPr>
          <p:cNvPr id="3074" name="Picture 2" descr="C:\Program Files (x86)\Microsoft Office\MEDIA\CAGCAT10\j022201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9064" y="429086"/>
            <a:ext cx="1546554" cy="15521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282908" y="3124200"/>
            <a:ext cx="7175292" cy="1200329"/>
          </a:xfrm>
          <a:prstGeom prst="rect">
            <a:avLst/>
          </a:prstGeom>
        </p:spPr>
        <p:txBody>
          <a:bodyPr wrap="square">
            <a:spAutoFit/>
          </a:bodyPr>
          <a:lstStyle/>
          <a:p>
            <a:r>
              <a:rPr lang="en-IN" sz="2400" dirty="0"/>
              <a:t>To explain the above statement, we take an average sized bulk carrier. Let the wetted surface area for the ship be about </a:t>
            </a:r>
            <a:r>
              <a:rPr lang="en-IN" sz="2400" b="1" dirty="0" smtClean="0"/>
              <a:t>8000m</a:t>
            </a:r>
            <a:r>
              <a:rPr lang="en-IN" sz="2400" b="1" baseline="30000" dirty="0" smtClean="0"/>
              <a:t>2</a:t>
            </a:r>
            <a:endParaRPr lang="en-US" sz="2400" dirty="0"/>
          </a:p>
        </p:txBody>
      </p:sp>
      <p:sp>
        <p:nvSpPr>
          <p:cNvPr id="3" name="Rectangle 2"/>
          <p:cNvSpPr/>
          <p:nvPr/>
        </p:nvSpPr>
        <p:spPr>
          <a:xfrm>
            <a:off x="1282908" y="4191000"/>
            <a:ext cx="7175292" cy="830997"/>
          </a:xfrm>
          <a:prstGeom prst="rect">
            <a:avLst/>
          </a:prstGeom>
        </p:spPr>
        <p:txBody>
          <a:bodyPr wrap="square">
            <a:spAutoFit/>
          </a:bodyPr>
          <a:lstStyle/>
          <a:p>
            <a:r>
              <a:rPr lang="en-IN" sz="2400" dirty="0"/>
              <a:t>For epoxy paints to retain their effectiveness, four coats of it are applied</a:t>
            </a:r>
            <a:r>
              <a:rPr lang="en-IN" sz="2400" dirty="0" smtClean="0"/>
              <a:t>.</a:t>
            </a:r>
            <a:endParaRPr lang="en-US" sz="2400" dirty="0"/>
          </a:p>
        </p:txBody>
      </p:sp>
      <p:sp>
        <p:nvSpPr>
          <p:cNvPr id="6" name="Rectangle 5"/>
          <p:cNvSpPr/>
          <p:nvPr/>
        </p:nvSpPr>
        <p:spPr>
          <a:xfrm>
            <a:off x="1282908" y="5021997"/>
            <a:ext cx="7327692" cy="830997"/>
          </a:xfrm>
          <a:prstGeom prst="rect">
            <a:avLst/>
          </a:prstGeom>
        </p:spPr>
        <p:txBody>
          <a:bodyPr wrap="square">
            <a:spAutoFit/>
          </a:bodyPr>
          <a:lstStyle/>
          <a:p>
            <a:r>
              <a:rPr lang="en-IN" sz="2400" dirty="0"/>
              <a:t>The average cost of epoxy paint is about </a:t>
            </a:r>
            <a:r>
              <a:rPr lang="en-IN" sz="2400" b="1" dirty="0"/>
              <a:t>$6.50</a:t>
            </a:r>
            <a:r>
              <a:rPr lang="en-IN" sz="2400" dirty="0"/>
              <a:t> per sq. meter</a:t>
            </a:r>
            <a:r>
              <a:rPr lang="en-IN" sz="2400" dirty="0" smtClean="0"/>
              <a:t>.</a:t>
            </a:r>
            <a:endParaRPr lang="en-US" sz="2400" dirty="0"/>
          </a:p>
        </p:txBody>
      </p:sp>
      <p:sp>
        <p:nvSpPr>
          <p:cNvPr id="7" name="Rectangle 6"/>
          <p:cNvSpPr/>
          <p:nvPr/>
        </p:nvSpPr>
        <p:spPr>
          <a:xfrm>
            <a:off x="1282908" y="5862935"/>
            <a:ext cx="7175292" cy="461665"/>
          </a:xfrm>
          <a:prstGeom prst="rect">
            <a:avLst/>
          </a:prstGeom>
        </p:spPr>
        <p:txBody>
          <a:bodyPr wrap="square">
            <a:spAutoFit/>
          </a:bodyPr>
          <a:lstStyle/>
          <a:p>
            <a:r>
              <a:rPr lang="en-IN" sz="2400" dirty="0"/>
              <a:t>The density of epoxy paint is about </a:t>
            </a:r>
            <a:r>
              <a:rPr lang="en-IN" sz="2400" b="1" dirty="0"/>
              <a:t>1200 kg/m</a:t>
            </a:r>
            <a:r>
              <a:rPr lang="en-IN" sz="2400" b="1" baseline="30000" dirty="0"/>
              <a:t>3</a:t>
            </a:r>
            <a:endParaRPr lang="en-US" sz="2400" dirty="0"/>
          </a:p>
        </p:txBody>
      </p:sp>
    </p:spTree>
    <p:extLst>
      <p:ext uri="{BB962C8B-B14F-4D97-AF65-F5344CB8AC3E}">
        <p14:creationId xmlns:p14="http://schemas.microsoft.com/office/powerpoint/2010/main" val="298797103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P spid="3"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1038285"/>
            <a:ext cx="7772400" cy="4524315"/>
          </a:xfrm>
          <a:prstGeom prst="rect">
            <a:avLst/>
          </a:prstGeom>
        </p:spPr>
        <p:txBody>
          <a:bodyPr wrap="square">
            <a:spAutoFit/>
          </a:bodyPr>
          <a:lstStyle/>
          <a:p>
            <a:r>
              <a:rPr lang="en-IN" sz="2400" dirty="0"/>
              <a:t>The thickness of every coat of epoxy paint = </a:t>
            </a:r>
            <a:r>
              <a:rPr lang="en-IN" sz="2400" b="1" dirty="0" smtClean="0"/>
              <a:t>0.000125m</a:t>
            </a:r>
          </a:p>
          <a:p>
            <a:endParaRPr lang="en-US" sz="2400" dirty="0"/>
          </a:p>
          <a:p>
            <a:r>
              <a:rPr lang="en-IN" sz="2400" dirty="0"/>
              <a:t>Hence, the weight of the total epoxy coating would be = 8000*.000125*1200*4 =</a:t>
            </a:r>
            <a:r>
              <a:rPr lang="en-IN" sz="2400" b="1" dirty="0" smtClean="0"/>
              <a:t>4800kg</a:t>
            </a:r>
          </a:p>
          <a:p>
            <a:endParaRPr lang="en-US" sz="2400" dirty="0"/>
          </a:p>
          <a:p>
            <a:r>
              <a:rPr lang="en-IN" sz="2400" dirty="0"/>
              <a:t>The total cost of the paint would be = 8000*4*6.50 </a:t>
            </a:r>
            <a:r>
              <a:rPr lang="en-IN" sz="2400" b="1" dirty="0"/>
              <a:t>= $</a:t>
            </a:r>
            <a:r>
              <a:rPr lang="en-IN" sz="2400" b="1" dirty="0" smtClean="0"/>
              <a:t>208000</a:t>
            </a:r>
          </a:p>
          <a:p>
            <a:endParaRPr lang="en-US" sz="2400" dirty="0"/>
          </a:p>
          <a:p>
            <a:r>
              <a:rPr lang="en-IN" sz="2400" dirty="0"/>
              <a:t>The service time of epoxy paint is 5 </a:t>
            </a:r>
            <a:r>
              <a:rPr lang="en-IN" sz="2400" dirty="0" smtClean="0"/>
              <a:t>years</a:t>
            </a:r>
          </a:p>
          <a:p>
            <a:endParaRPr lang="en-US" sz="2400" dirty="0"/>
          </a:p>
          <a:p>
            <a:r>
              <a:rPr lang="en-IN" sz="2400" dirty="0"/>
              <a:t>Therefore, cost of epoxy paints per year = </a:t>
            </a:r>
            <a:r>
              <a:rPr lang="en-IN" sz="2400" b="1" dirty="0"/>
              <a:t>$52000 (including maintenance)</a:t>
            </a:r>
            <a:endParaRPr lang="en-US" sz="2400" dirty="0"/>
          </a:p>
        </p:txBody>
      </p:sp>
    </p:spTree>
    <p:extLst>
      <p:ext uri="{BB962C8B-B14F-4D97-AF65-F5344CB8AC3E}">
        <p14:creationId xmlns:p14="http://schemas.microsoft.com/office/powerpoint/2010/main" val="426078772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fade">
                                      <p:cBhvr>
                                        <p:cTn id="2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557748"/>
            <a:ext cx="7391400" cy="5632311"/>
          </a:xfrm>
          <a:prstGeom prst="rect">
            <a:avLst/>
          </a:prstGeom>
        </p:spPr>
        <p:txBody>
          <a:bodyPr wrap="square">
            <a:spAutoFit/>
          </a:bodyPr>
          <a:lstStyle/>
          <a:p>
            <a:r>
              <a:rPr lang="en-IN" sz="2400" b="1" u="sng" dirty="0"/>
              <a:t>If nanocapsules are applied, </a:t>
            </a:r>
            <a:endParaRPr lang="en-IN" sz="2400" b="1" u="sng" dirty="0" smtClean="0"/>
          </a:p>
          <a:p>
            <a:endParaRPr lang="en-US" sz="2400" dirty="0"/>
          </a:p>
          <a:p>
            <a:r>
              <a:rPr lang="en-IN" sz="2400" dirty="0"/>
              <a:t>Reduction of thickness in the epoxy coat = 15</a:t>
            </a:r>
            <a:r>
              <a:rPr lang="en-IN" sz="2400" dirty="0" smtClean="0"/>
              <a:t>%</a:t>
            </a:r>
          </a:p>
          <a:p>
            <a:endParaRPr lang="en-US" sz="2400" dirty="0"/>
          </a:p>
          <a:p>
            <a:r>
              <a:rPr lang="en-IN" sz="2400" dirty="0"/>
              <a:t>Estimated cost of nanocapsules = </a:t>
            </a:r>
            <a:r>
              <a:rPr lang="en-IN" sz="2400" b="1" dirty="0"/>
              <a:t>$15 per square </a:t>
            </a:r>
            <a:r>
              <a:rPr lang="en-IN" sz="2400" b="1" dirty="0" smtClean="0"/>
              <a:t>meter</a:t>
            </a:r>
          </a:p>
          <a:p>
            <a:endParaRPr lang="en-US" sz="2400" dirty="0"/>
          </a:p>
          <a:p>
            <a:r>
              <a:rPr lang="en-IN" sz="2400" dirty="0"/>
              <a:t>The total weight of the paint coating would be = 8000*.000125*1250*4*.75 = </a:t>
            </a:r>
            <a:r>
              <a:rPr lang="en-IN" sz="2400" b="1" dirty="0" smtClean="0"/>
              <a:t>3600Kg</a:t>
            </a:r>
          </a:p>
          <a:p>
            <a:endParaRPr lang="en-US" sz="2400" dirty="0"/>
          </a:p>
          <a:p>
            <a:r>
              <a:rPr lang="en-IN" sz="2400" dirty="0"/>
              <a:t>The cost of paint would be = .75*208000 + 15*8000 = </a:t>
            </a:r>
            <a:r>
              <a:rPr lang="en-IN" sz="2400" b="1" dirty="0"/>
              <a:t>$</a:t>
            </a:r>
            <a:r>
              <a:rPr lang="en-IN" sz="2400" b="1" dirty="0" smtClean="0"/>
              <a:t>276000</a:t>
            </a:r>
          </a:p>
          <a:p>
            <a:endParaRPr lang="en-US" sz="2400" dirty="0"/>
          </a:p>
          <a:p>
            <a:r>
              <a:rPr lang="en-IN" sz="2400" dirty="0"/>
              <a:t>The service time of epoxy paint with nanocapsule coating will be about </a:t>
            </a:r>
            <a:r>
              <a:rPr lang="en-IN" sz="2400" b="1" dirty="0"/>
              <a:t>8 </a:t>
            </a:r>
            <a:r>
              <a:rPr lang="en-IN" sz="2400" b="1" dirty="0" smtClean="0"/>
              <a:t>years</a:t>
            </a:r>
            <a:endParaRPr lang="en-US" sz="2400" dirty="0"/>
          </a:p>
        </p:txBody>
      </p:sp>
    </p:spTree>
    <p:extLst>
      <p:ext uri="{BB962C8B-B14F-4D97-AF65-F5344CB8AC3E}">
        <p14:creationId xmlns:p14="http://schemas.microsoft.com/office/powerpoint/2010/main" val="391771081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fade">
                                      <p:cBhvr>
                                        <p:cTn id="27" dur="500"/>
                                        <p:tgtEl>
                                          <p:spTgt spid="5">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10" end="10"/>
                                            </p:txEl>
                                          </p:spTgt>
                                        </p:tgtEl>
                                        <p:attrNameLst>
                                          <p:attrName>style.visibility</p:attrName>
                                        </p:attrNameLst>
                                      </p:cBhvr>
                                      <p:to>
                                        <p:strVal val="visible"/>
                                      </p:to>
                                    </p:set>
                                    <p:animEffect transition="in" filter="fade">
                                      <p:cBhvr>
                                        <p:cTn id="32"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457200"/>
            <a:ext cx="7924800" cy="6001643"/>
          </a:xfrm>
          <a:prstGeom prst="rect">
            <a:avLst/>
          </a:prstGeom>
        </p:spPr>
        <p:txBody>
          <a:bodyPr wrap="square">
            <a:spAutoFit/>
          </a:bodyPr>
          <a:lstStyle/>
          <a:p>
            <a:r>
              <a:rPr lang="en-IN" sz="2400" dirty="0"/>
              <a:t>Hence, the cost per year of this coating would be = </a:t>
            </a:r>
            <a:r>
              <a:rPr lang="en-IN" sz="2400" b="1" dirty="0"/>
              <a:t>$34500</a:t>
            </a:r>
            <a:endParaRPr lang="en-US" sz="2400" dirty="0"/>
          </a:p>
          <a:p>
            <a:r>
              <a:rPr lang="en-IN" sz="2400" dirty="0"/>
              <a:t> </a:t>
            </a:r>
            <a:endParaRPr lang="en-US" sz="2400" dirty="0"/>
          </a:p>
          <a:p>
            <a:r>
              <a:rPr lang="en-IN" sz="2400" dirty="0"/>
              <a:t>The estimated cost saved per year = </a:t>
            </a:r>
            <a:r>
              <a:rPr lang="en-IN" sz="2400" b="1" dirty="0"/>
              <a:t>$</a:t>
            </a:r>
            <a:r>
              <a:rPr lang="en-IN" sz="2400" b="1" dirty="0" smtClean="0"/>
              <a:t>17500</a:t>
            </a:r>
          </a:p>
          <a:p>
            <a:endParaRPr lang="en-US" sz="2400" dirty="0"/>
          </a:p>
          <a:p>
            <a:r>
              <a:rPr lang="en-IN" sz="2400" dirty="0"/>
              <a:t>Additionally, weight reduced is </a:t>
            </a:r>
            <a:r>
              <a:rPr lang="en-IN" sz="2400" b="1" dirty="0"/>
              <a:t>1200Kg</a:t>
            </a:r>
            <a:endParaRPr lang="en-US" sz="2400" dirty="0"/>
          </a:p>
          <a:p>
            <a:endParaRPr lang="en-IN" sz="2400" dirty="0" smtClean="0"/>
          </a:p>
          <a:p>
            <a:r>
              <a:rPr lang="en-IN" sz="2400" dirty="0" smtClean="0"/>
              <a:t>This </a:t>
            </a:r>
            <a:r>
              <a:rPr lang="en-IN" sz="2400" dirty="0"/>
              <a:t>weight can either be utilized to increase fuel efficiency, or to increase the dead weight of the ship.</a:t>
            </a:r>
            <a:endParaRPr lang="en-US" sz="2400" dirty="0"/>
          </a:p>
          <a:p>
            <a:endParaRPr lang="en-IN" sz="2400" dirty="0" smtClean="0"/>
          </a:p>
          <a:p>
            <a:r>
              <a:rPr lang="en-IN" sz="2400" dirty="0" smtClean="0"/>
              <a:t>If </a:t>
            </a:r>
            <a:r>
              <a:rPr lang="en-IN" sz="2400" dirty="0"/>
              <a:t>this weight is used as additional deadweight, </a:t>
            </a:r>
            <a:endParaRPr lang="en-US" sz="2400" dirty="0"/>
          </a:p>
          <a:p>
            <a:endParaRPr lang="en-IN" sz="2400" dirty="0" smtClean="0"/>
          </a:p>
          <a:p>
            <a:r>
              <a:rPr lang="en-IN" sz="2400" dirty="0" smtClean="0"/>
              <a:t>Assumed </a:t>
            </a:r>
            <a:r>
              <a:rPr lang="en-IN" sz="2400" dirty="0"/>
              <a:t>freight rate of a region </a:t>
            </a:r>
            <a:r>
              <a:rPr lang="en-IN" sz="2400" b="1" dirty="0"/>
              <a:t>$150</a:t>
            </a:r>
            <a:r>
              <a:rPr lang="en-IN" sz="2400" dirty="0"/>
              <a:t> per tonne and the ship makes </a:t>
            </a:r>
            <a:endParaRPr lang="en-IN" sz="2400" dirty="0" smtClean="0"/>
          </a:p>
          <a:p>
            <a:endParaRPr lang="en-IN" sz="2400" dirty="0" smtClean="0"/>
          </a:p>
          <a:p>
            <a:r>
              <a:rPr lang="en-IN" sz="2400" dirty="0" smtClean="0"/>
              <a:t>30 </a:t>
            </a:r>
            <a:r>
              <a:rPr lang="en-IN" sz="2400" dirty="0"/>
              <a:t>trips a </a:t>
            </a:r>
            <a:r>
              <a:rPr lang="en-IN" sz="2400" dirty="0" smtClean="0"/>
              <a:t>year, the </a:t>
            </a:r>
            <a:r>
              <a:rPr lang="en-IN" sz="2400" dirty="0"/>
              <a:t>increase in income would be = 1.2*150*30 = </a:t>
            </a:r>
            <a:r>
              <a:rPr lang="en-IN" sz="2400" b="1" dirty="0"/>
              <a:t>$5400</a:t>
            </a:r>
            <a:endParaRPr lang="en-US" sz="2400" dirty="0"/>
          </a:p>
        </p:txBody>
      </p:sp>
    </p:spTree>
    <p:extLst>
      <p:ext uri="{BB962C8B-B14F-4D97-AF65-F5344CB8AC3E}">
        <p14:creationId xmlns:p14="http://schemas.microsoft.com/office/powerpoint/2010/main" val="33854516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fade">
                                      <p:cBhvr>
                                        <p:cTn id="27" dur="500"/>
                                        <p:tgtEl>
                                          <p:spTgt spid="4">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10" end="10"/>
                                            </p:txEl>
                                          </p:spTgt>
                                        </p:tgtEl>
                                        <p:attrNameLst>
                                          <p:attrName>style.visibility</p:attrName>
                                        </p:attrNameLst>
                                      </p:cBhvr>
                                      <p:to>
                                        <p:strVal val="visible"/>
                                      </p:to>
                                    </p:set>
                                    <p:animEffect transition="in" filter="fade">
                                      <p:cBhvr>
                                        <p:cTn id="32" dur="500"/>
                                        <p:tgtEl>
                                          <p:spTgt spid="4">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animEffect transition="in" filter="fade">
                                      <p:cBhvr>
                                        <p:cTn id="37"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689080"/>
            <a:ext cx="8077200" cy="1754326"/>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Hence, the total saving is</a:t>
            </a:r>
          </a:p>
        </p:txBody>
      </p:sp>
      <p:sp>
        <p:nvSpPr>
          <p:cNvPr id="6" name="Rectangle 5"/>
          <p:cNvSpPr/>
          <p:nvPr/>
        </p:nvSpPr>
        <p:spPr>
          <a:xfrm>
            <a:off x="1335828" y="3351074"/>
            <a:ext cx="6817572" cy="1754326"/>
          </a:xfrm>
          <a:prstGeom prst="rect">
            <a:avLst/>
          </a:prstGeom>
        </p:spPr>
        <p:txBody>
          <a:bodyPr wrap="none">
            <a:spAutoFit/>
          </a:bodyPr>
          <a:lstStyle/>
          <a:p>
            <a:pPr algn="ct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22000</a:t>
            </a: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per year </a:t>
            </a: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ship</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43980287"/>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43124" y="568404"/>
            <a:ext cx="4567276" cy="1107996"/>
          </a:xfrm>
          <a:prstGeom prst="rect">
            <a:avLst/>
          </a:prstGeom>
          <a:noFill/>
        </p:spPr>
        <p:txBody>
          <a:bodyPr wrap="none" lIns="91440" tIns="45720" rIns="91440" bIns="45720">
            <a:spAutoFit/>
          </a:bodyPr>
          <a:lstStyle/>
          <a:p>
            <a:pPr algn="ctr"/>
            <a:r>
              <a:rPr lang="en-US" sz="6600" b="1" dirty="0" smtClean="0">
                <a:ln w="12700">
                  <a:solidFill>
                    <a:schemeClr val="tx2">
                      <a:satMod val="155000"/>
                    </a:schemeClr>
                  </a:solidFill>
                  <a:prstDash val="solid"/>
                </a:ln>
                <a:effectLst>
                  <a:outerShdw blurRad="41275" dist="20320" dir="1800000" algn="tl" rotWithShape="0">
                    <a:srgbClr val="000000">
                      <a:alpha val="40000"/>
                    </a:srgbClr>
                  </a:outerShdw>
                </a:effectLst>
              </a:rPr>
              <a:t>Conclusion</a:t>
            </a:r>
            <a:endParaRPr lang="en-US" sz="6600" b="1"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5" name="Rectangle 4"/>
          <p:cNvSpPr/>
          <p:nvPr/>
        </p:nvSpPr>
        <p:spPr>
          <a:xfrm>
            <a:off x="1143000" y="2275344"/>
            <a:ext cx="7772400" cy="2677656"/>
          </a:xfrm>
          <a:prstGeom prst="rect">
            <a:avLst/>
          </a:prstGeom>
        </p:spPr>
        <p:txBody>
          <a:bodyPr wrap="square">
            <a:spAutoFit/>
          </a:bodyPr>
          <a:lstStyle/>
          <a:p>
            <a:r>
              <a:rPr lang="en-IN" sz="2400" dirty="0"/>
              <a:t>The development of nanocapsules is in its nascent stage but its application is wide range. In years to come, it is expected that nanocapsules will eliminate paints completely. Further research can be done in colour changing </a:t>
            </a:r>
            <a:r>
              <a:rPr lang="en-IN" sz="2400" dirty="0" err="1"/>
              <a:t>nanocoatings</a:t>
            </a:r>
            <a:r>
              <a:rPr lang="en-IN" sz="2400" dirty="0"/>
              <a:t> to indicate the precise location of corrosion and combined with nanocapsules; it just might be possible to eliminate corrosion of structures completely.</a:t>
            </a:r>
            <a:endParaRPr lang="en-US" sz="2400" dirty="0"/>
          </a:p>
        </p:txBody>
      </p:sp>
    </p:spTree>
    <p:extLst>
      <p:ext uri="{BB962C8B-B14F-4D97-AF65-F5344CB8AC3E}">
        <p14:creationId xmlns:p14="http://schemas.microsoft.com/office/powerpoint/2010/main" val="50760370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000"/>
                                        <p:tgtEl>
                                          <p:spTgt spid="4"/>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75513" y="1752600"/>
            <a:ext cx="7306487" cy="2677656"/>
          </a:xfrm>
          <a:prstGeom prst="rect">
            <a:avLst/>
          </a:prstGeom>
          <a:noFill/>
        </p:spPr>
        <p:txBody>
          <a:bodyPr wrap="square" rtlCol="0">
            <a:spAutoFit/>
          </a:bodyPr>
          <a:lstStyle/>
          <a:p>
            <a:pPr marL="285750" indent="-285750">
              <a:buFont typeface="Arial" pitchFamily="34" charset="0"/>
              <a:buChar char="•"/>
            </a:pPr>
            <a:r>
              <a:rPr lang="en-US" sz="2800" dirty="0" smtClean="0"/>
              <a:t>Nanocapsules as self-healing materials.</a:t>
            </a:r>
          </a:p>
          <a:p>
            <a:pPr marL="285750" indent="-285750">
              <a:buFont typeface="Arial" pitchFamily="34" charset="0"/>
              <a:buChar char="•"/>
            </a:pPr>
            <a:endParaRPr lang="en-US" sz="2800" dirty="0"/>
          </a:p>
          <a:p>
            <a:pPr marL="285750" indent="-285750">
              <a:buFont typeface="Arial" pitchFamily="34" charset="0"/>
              <a:buChar char="•"/>
            </a:pPr>
            <a:r>
              <a:rPr lang="en-US" sz="2800" dirty="0" smtClean="0"/>
              <a:t>Colour changing Nano coating to detect localized corrosion.</a:t>
            </a:r>
          </a:p>
          <a:p>
            <a:pPr marL="285750" indent="-285750">
              <a:buFont typeface="Arial" pitchFamily="34" charset="0"/>
              <a:buChar char="•"/>
            </a:pPr>
            <a:endParaRPr lang="en-US" sz="2800" dirty="0"/>
          </a:p>
          <a:p>
            <a:pPr marL="285750" indent="-285750">
              <a:buFont typeface="Arial" pitchFamily="34" charset="0"/>
              <a:buChar char="•"/>
            </a:pPr>
            <a:r>
              <a:rPr lang="en-US" sz="2800" dirty="0" smtClean="0"/>
              <a:t>Programmable materials.</a:t>
            </a:r>
            <a:endParaRPr lang="en-US" sz="2800" dirty="0"/>
          </a:p>
        </p:txBody>
      </p:sp>
      <p:pic>
        <p:nvPicPr>
          <p:cNvPr id="2050" name="Picture 2" descr="C:\Program Files (x86)\Microsoft Office\MEDIA\CAGCAT10\j019581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3810000"/>
            <a:ext cx="2147771" cy="22098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051825" y="381000"/>
            <a:ext cx="735387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effectLst>
                  <a:outerShdw blurRad="41275" dist="20320" dir="1800000" algn="tl" rotWithShape="0">
                    <a:srgbClr val="000000">
                      <a:alpha val="40000"/>
                    </a:srgbClr>
                  </a:outerShdw>
                </a:effectLst>
              </a:rPr>
              <a:t>A peak into the future</a:t>
            </a:r>
            <a:endParaRPr lang="en-US" sz="5400" b="1"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54968322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ppt_x</p:attrName>
                                        </p:attrNameLst>
                                      </p:cBhvr>
                                      <p:tavLst>
                                        <p:tav tm="0">
                                          <p:val>
                                            <p:strVal val="#ppt_x"/>
                                          </p:val>
                                        </p:tav>
                                        <p:tav tm="100000">
                                          <p:val>
                                            <p:strVal val="#ppt_x"/>
                                          </p:val>
                                        </p:tav>
                                      </p:tavLst>
                                    </p:anim>
                                    <p:anim calcmode="lin" valueType="num">
                                      <p:cBhvr>
                                        <p:cTn id="9" dur="2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500"/>
                                        <p:tgtEl>
                                          <p:spTgt spid="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95600" y="228600"/>
            <a:ext cx="372275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effectLst>
                  <a:outerShdw blurRad="41275" dist="20320" dir="1800000" algn="tl" rotWithShape="0">
                    <a:srgbClr val="000000">
                      <a:alpha val="40000"/>
                    </a:srgbClr>
                  </a:outerShdw>
                </a:effectLst>
              </a:rPr>
              <a:t>References</a:t>
            </a:r>
            <a:endParaRPr lang="en-US" sz="5400" b="1"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5" name="Rectangle 4"/>
          <p:cNvSpPr/>
          <p:nvPr/>
        </p:nvSpPr>
        <p:spPr>
          <a:xfrm>
            <a:off x="1046813" y="1371600"/>
            <a:ext cx="7924800" cy="4893647"/>
          </a:xfrm>
          <a:prstGeom prst="rect">
            <a:avLst/>
          </a:prstGeom>
        </p:spPr>
        <p:txBody>
          <a:bodyPr wrap="square">
            <a:spAutoFit/>
          </a:bodyPr>
          <a:lstStyle/>
          <a:p>
            <a:pPr marL="457200" indent="-457200">
              <a:buAutoNum type="arabicParenR"/>
            </a:pPr>
            <a:r>
              <a:rPr lang="en-IN" sz="2400" dirty="0" smtClean="0"/>
              <a:t>Corrosion </a:t>
            </a:r>
            <a:r>
              <a:rPr lang="en-IN" sz="2400" dirty="0"/>
              <a:t>Resistance Of Nanoparticle -Incorporated Nano Coatings by R. Joseph </a:t>
            </a:r>
            <a:r>
              <a:rPr lang="en-IN" sz="2400" dirty="0" err="1"/>
              <a:t>Rathish</a:t>
            </a:r>
            <a:r>
              <a:rPr lang="en-IN" sz="2400" dirty="0"/>
              <a:t>, R. Dorothy, R. M. </a:t>
            </a:r>
            <a:r>
              <a:rPr lang="en-IN" sz="2400" dirty="0" err="1"/>
              <a:t>Joany</a:t>
            </a:r>
            <a:r>
              <a:rPr lang="en-IN" sz="2400" dirty="0"/>
              <a:t>, M. </a:t>
            </a:r>
            <a:r>
              <a:rPr lang="en-IN" sz="2400" dirty="0" err="1"/>
              <a:t>Pandiarajan</a:t>
            </a:r>
            <a:r>
              <a:rPr lang="en-IN" sz="2400" dirty="0"/>
              <a:t> and </a:t>
            </a:r>
            <a:r>
              <a:rPr lang="en-IN" sz="2400" dirty="0" err="1"/>
              <a:t>Susai</a:t>
            </a:r>
            <a:r>
              <a:rPr lang="en-IN" sz="2400" dirty="0"/>
              <a:t> </a:t>
            </a:r>
            <a:r>
              <a:rPr lang="en-IN" sz="2400" dirty="0" err="1"/>
              <a:t>Rajendra</a:t>
            </a:r>
            <a:r>
              <a:rPr lang="en-IN" sz="2400" dirty="0"/>
              <a:t>, 2013</a:t>
            </a:r>
            <a:r>
              <a:rPr lang="en-IN" sz="2400" dirty="0" smtClean="0"/>
              <a:t>.</a:t>
            </a:r>
          </a:p>
          <a:p>
            <a:pPr marL="457200" indent="-457200">
              <a:buAutoNum type="arabicParenR"/>
            </a:pPr>
            <a:endParaRPr lang="en-IN" sz="2400" dirty="0" smtClean="0"/>
          </a:p>
          <a:p>
            <a:pPr marL="457200" indent="-457200">
              <a:buAutoNum type="arabicParenR"/>
            </a:pPr>
            <a:r>
              <a:rPr lang="en-IN" sz="2400" dirty="0"/>
              <a:t>Development and Performance Evaluation of Corrosion Resistance Self-Healing Coating </a:t>
            </a:r>
            <a:r>
              <a:rPr lang="en-IN" sz="2400" dirty="0" err="1"/>
              <a:t>Akshya</a:t>
            </a:r>
            <a:r>
              <a:rPr lang="en-IN" sz="2400" dirty="0"/>
              <a:t> Kumar </a:t>
            </a:r>
            <a:r>
              <a:rPr lang="en-IN" sz="2400" dirty="0" err="1"/>
              <a:t>Guin</a:t>
            </a:r>
            <a:r>
              <a:rPr lang="en-IN" sz="2400" dirty="0"/>
              <a:t>, </a:t>
            </a:r>
            <a:r>
              <a:rPr lang="en-IN" sz="2400" dirty="0" err="1"/>
              <a:t>Suryakanta</a:t>
            </a:r>
            <a:r>
              <a:rPr lang="en-IN" sz="2400" dirty="0"/>
              <a:t> </a:t>
            </a:r>
            <a:r>
              <a:rPr lang="en-IN" sz="2400" dirty="0" err="1"/>
              <a:t>Nayak</a:t>
            </a:r>
            <a:r>
              <a:rPr lang="en-IN" sz="2400" dirty="0"/>
              <a:t>, Manish Kumar </a:t>
            </a:r>
            <a:r>
              <a:rPr lang="en-IN" sz="2400" dirty="0" err="1"/>
              <a:t>Bhadu</a:t>
            </a:r>
            <a:r>
              <a:rPr lang="en-IN" sz="2400" dirty="0"/>
              <a:t>, </a:t>
            </a:r>
            <a:r>
              <a:rPr lang="en-IN" sz="2400" dirty="0" err="1"/>
              <a:t>Veena</a:t>
            </a:r>
            <a:r>
              <a:rPr lang="en-IN" sz="2400" dirty="0"/>
              <a:t> Singh, and </a:t>
            </a:r>
            <a:r>
              <a:rPr lang="en-IN" sz="2400" dirty="0" err="1"/>
              <a:t>Tapan</a:t>
            </a:r>
            <a:r>
              <a:rPr lang="en-IN" sz="2400" dirty="0"/>
              <a:t> Kumar Rout, </a:t>
            </a:r>
            <a:r>
              <a:rPr lang="en-IN" sz="2400" dirty="0" smtClean="0"/>
              <a:t>2014.</a:t>
            </a:r>
          </a:p>
          <a:p>
            <a:pPr marL="457200" indent="-457200">
              <a:buAutoNum type="arabicParenR"/>
            </a:pPr>
            <a:endParaRPr lang="en-IN" sz="2400" dirty="0" smtClean="0"/>
          </a:p>
          <a:p>
            <a:pPr marL="457200" indent="-457200">
              <a:buFontTx/>
              <a:buAutoNum type="arabicParenR"/>
            </a:pPr>
            <a:r>
              <a:rPr lang="en-US" sz="2400" dirty="0"/>
              <a:t> </a:t>
            </a:r>
            <a:r>
              <a:rPr lang="en-IN" sz="2400" dirty="0" smtClean="0">
                <a:hlinkClick r:id="rId2"/>
              </a:rPr>
              <a:t>www.ecsdl.org</a:t>
            </a:r>
            <a:endParaRPr lang="en-IN" sz="2400" dirty="0" smtClean="0"/>
          </a:p>
          <a:p>
            <a:pPr marL="457200" indent="-457200">
              <a:buFontTx/>
              <a:buAutoNum type="arabicParenR"/>
            </a:pPr>
            <a:endParaRPr lang="en-US" sz="2400" dirty="0"/>
          </a:p>
          <a:p>
            <a:pPr marL="457200" indent="-457200">
              <a:buFontTx/>
              <a:buAutoNum type="arabicParenR"/>
            </a:pPr>
            <a:r>
              <a:rPr lang="en-IN" sz="2400" dirty="0"/>
              <a:t>www.paintsquare.com</a:t>
            </a:r>
            <a:endParaRPr lang="en-US" sz="2400" dirty="0"/>
          </a:p>
          <a:p>
            <a:pPr marL="457200" indent="-457200">
              <a:buAutoNum type="arabicParenR"/>
            </a:pPr>
            <a:endParaRPr lang="en-US" sz="2400" dirty="0"/>
          </a:p>
        </p:txBody>
      </p:sp>
    </p:spTree>
    <p:extLst>
      <p:ext uri="{BB962C8B-B14F-4D97-AF65-F5344CB8AC3E}">
        <p14:creationId xmlns:p14="http://schemas.microsoft.com/office/powerpoint/2010/main" val="253440386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1000"/>
                                        <p:tgtEl>
                                          <p:spTgt spid="5">
                                            <p:txEl>
                                              <p:pRg st="0" end="0"/>
                                            </p:txEl>
                                          </p:spTgt>
                                        </p:tgtEl>
                                      </p:cBhvr>
                                    </p:animEffect>
                                    <p:anim calcmode="lin" valueType="num">
                                      <p:cBhvr>
                                        <p:cTn id="1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1000"/>
                                        <p:tgtEl>
                                          <p:spTgt spid="5">
                                            <p:txEl>
                                              <p:pRg st="2" end="2"/>
                                            </p:txEl>
                                          </p:spTgt>
                                        </p:tgtEl>
                                      </p:cBhvr>
                                    </p:animEffect>
                                    <p:anim calcmode="lin" valueType="num">
                                      <p:cBhvr>
                                        <p:cTn id="16"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1000"/>
                                        <p:tgtEl>
                                          <p:spTgt spid="5">
                                            <p:txEl>
                                              <p:pRg st="4" end="4"/>
                                            </p:txEl>
                                          </p:spTgt>
                                        </p:tgtEl>
                                      </p:cBhvr>
                                    </p:animEffect>
                                    <p:anim calcmode="lin" valueType="num">
                                      <p:cBhvr>
                                        <p:cTn id="21"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1000"/>
                                        <p:tgtEl>
                                          <p:spTgt spid="5">
                                            <p:txEl>
                                              <p:pRg st="6" end="6"/>
                                            </p:txEl>
                                          </p:spTgt>
                                        </p:tgtEl>
                                      </p:cBhvr>
                                    </p:animEffect>
                                    <p:anim calcmode="lin" valueType="num">
                                      <p:cBhvr>
                                        <p:cTn id="2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7"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li Abbas Rizvi\AppData\Local\Microsoft\Windows\INetCache\IE\4JKNWVHC\thank_you[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16" y="0"/>
            <a:ext cx="916561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99061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381000"/>
            <a:ext cx="8686800" cy="923330"/>
          </a:xfrm>
          <a:prstGeom prst="rect">
            <a:avLst/>
          </a:prstGeom>
          <a:noFill/>
        </p:spPr>
        <p:txBody>
          <a:bodyPr wrap="square" lIns="91440" tIns="45720" rIns="91440" bIns="45720">
            <a:spAutoFit/>
          </a:bodyPr>
          <a:lstStyle/>
          <a:p>
            <a:pPr algn="ctr"/>
            <a:r>
              <a:rPr lang="en-US" sz="5400" b="1" dirty="0" smtClean="0">
                <a:ln w="12700">
                  <a:solidFill>
                    <a:schemeClr val="tx2">
                      <a:satMod val="155000"/>
                    </a:schemeClr>
                  </a:solidFill>
                  <a:prstDash val="solid"/>
                </a:ln>
              </a:rPr>
              <a:t>NANOPARTICALS</a:t>
            </a:r>
            <a:endParaRPr lang="en-US" sz="5400" b="1" cap="none" spc="0" dirty="0">
              <a:ln w="12700">
                <a:solidFill>
                  <a:schemeClr val="tx2">
                    <a:satMod val="155000"/>
                  </a:schemeClr>
                </a:solidFill>
                <a:prstDash val="solid"/>
              </a:ln>
            </a:endParaRPr>
          </a:p>
        </p:txBody>
      </p:sp>
      <p:sp>
        <p:nvSpPr>
          <p:cNvPr id="2" name="TextBox 1"/>
          <p:cNvSpPr txBox="1"/>
          <p:nvPr/>
        </p:nvSpPr>
        <p:spPr>
          <a:xfrm>
            <a:off x="1143000" y="1834277"/>
            <a:ext cx="7467600" cy="3785652"/>
          </a:xfrm>
          <a:prstGeom prst="rect">
            <a:avLst/>
          </a:prstGeom>
          <a:noFill/>
        </p:spPr>
        <p:txBody>
          <a:bodyPr wrap="square" rtlCol="0">
            <a:spAutoFit/>
          </a:bodyPr>
          <a:lstStyle/>
          <a:p>
            <a:r>
              <a:rPr lang="en-US" sz="2400" dirty="0" smtClean="0"/>
              <a:t>Materials that are composed of particles whose size in the order of nanometers . These nanoparticles can be tailor-made for specific functions.</a:t>
            </a:r>
          </a:p>
          <a:p>
            <a:r>
              <a:rPr lang="en-US" sz="2400" dirty="0" smtClean="0"/>
              <a:t>The areas where nanoparticles are gaining acceptance are</a:t>
            </a:r>
          </a:p>
          <a:p>
            <a:r>
              <a:rPr lang="en-US" sz="2400" dirty="0" smtClean="0"/>
              <a:t> </a:t>
            </a:r>
          </a:p>
          <a:p>
            <a:pPr marL="285750" indent="-285750">
              <a:buFont typeface="Arial" pitchFamily="34" charset="0"/>
              <a:buChar char="•"/>
            </a:pPr>
            <a:r>
              <a:rPr lang="en-US" sz="2400" dirty="0" smtClean="0"/>
              <a:t>Medical industry</a:t>
            </a:r>
          </a:p>
          <a:p>
            <a:pPr marL="285750" indent="-285750">
              <a:buFont typeface="Arial" pitchFamily="34" charset="0"/>
              <a:buChar char="•"/>
            </a:pPr>
            <a:r>
              <a:rPr lang="en-US" sz="2400" dirty="0" smtClean="0"/>
              <a:t>Food industry</a:t>
            </a:r>
          </a:p>
          <a:p>
            <a:pPr marL="285750" indent="-285750">
              <a:buFont typeface="Arial" pitchFamily="34" charset="0"/>
              <a:buChar char="•"/>
            </a:pPr>
            <a:r>
              <a:rPr lang="en-US" sz="2400" dirty="0" smtClean="0"/>
              <a:t>Paints</a:t>
            </a:r>
          </a:p>
          <a:p>
            <a:pPr marL="285750" indent="-285750">
              <a:buFont typeface="Arial" pitchFamily="34" charset="0"/>
              <a:buChar char="•"/>
            </a:pPr>
            <a:r>
              <a:rPr lang="en-US" sz="2400" dirty="0" smtClean="0"/>
              <a:t>Clothing</a:t>
            </a:r>
          </a:p>
          <a:p>
            <a:endParaRPr lang="en-US" sz="2400" dirty="0"/>
          </a:p>
        </p:txBody>
      </p:sp>
      <p:pic>
        <p:nvPicPr>
          <p:cNvPr id="1026" name="Picture 2" descr="D:\pf3175_bilayer_h.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3727103"/>
            <a:ext cx="3543300" cy="2757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7845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ppt_x</p:attrName>
                                        </p:attrNameLst>
                                      </p:cBhvr>
                                      <p:tavLst>
                                        <p:tav tm="0">
                                          <p:val>
                                            <p:strVal val="#ppt_x"/>
                                          </p:val>
                                        </p:tav>
                                        <p:tav tm="100000">
                                          <p:val>
                                            <p:strVal val="#ppt_x"/>
                                          </p:val>
                                        </p:tav>
                                      </p:tavLst>
                                    </p:anim>
                                    <p:anim calcmode="lin" valueType="num">
                                      <p:cBhvr>
                                        <p:cTn id="9" dur="3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3000"/>
                                        <p:tgtEl>
                                          <p:spTgt spid="2"/>
                                        </p:tgtEl>
                                      </p:cBhvr>
                                    </p:animEffect>
                                    <p:anim calcmode="lin" valueType="num">
                                      <p:cBhvr>
                                        <p:cTn id="13" dur="3000" fill="hold"/>
                                        <p:tgtEl>
                                          <p:spTgt spid="2"/>
                                        </p:tgtEl>
                                        <p:attrNameLst>
                                          <p:attrName>ppt_x</p:attrName>
                                        </p:attrNameLst>
                                      </p:cBhvr>
                                      <p:tavLst>
                                        <p:tav tm="0">
                                          <p:val>
                                            <p:strVal val="#ppt_x"/>
                                          </p:val>
                                        </p:tav>
                                        <p:tav tm="100000">
                                          <p:val>
                                            <p:strVal val="#ppt_x"/>
                                          </p:val>
                                        </p:tav>
                                      </p:tavLst>
                                    </p:anim>
                                    <p:anim calcmode="lin" valueType="num">
                                      <p:cBhvr>
                                        <p:cTn id="14" dur="3000" fill="hold"/>
                                        <p:tgtEl>
                                          <p:spTgt spid="2"/>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3000" fill="hold"/>
                                        <p:tgtEl>
                                          <p:spTgt spid="1026"/>
                                        </p:tgtEl>
                                        <p:attrNameLst>
                                          <p:attrName>ppt_w</p:attrName>
                                        </p:attrNameLst>
                                      </p:cBhvr>
                                      <p:tavLst>
                                        <p:tav tm="0">
                                          <p:val>
                                            <p:fltVal val="0"/>
                                          </p:val>
                                        </p:tav>
                                        <p:tav tm="100000">
                                          <p:val>
                                            <p:strVal val="#ppt_w"/>
                                          </p:val>
                                        </p:tav>
                                      </p:tavLst>
                                    </p:anim>
                                    <p:anim calcmode="lin" valueType="num">
                                      <p:cBhvr>
                                        <p:cTn id="18" dur="3000" fill="hold"/>
                                        <p:tgtEl>
                                          <p:spTgt spid="1026"/>
                                        </p:tgtEl>
                                        <p:attrNameLst>
                                          <p:attrName>ppt_h</p:attrName>
                                        </p:attrNameLst>
                                      </p:cBhvr>
                                      <p:tavLst>
                                        <p:tav tm="0">
                                          <p:val>
                                            <p:fltVal val="0"/>
                                          </p:val>
                                        </p:tav>
                                        <p:tav tm="100000">
                                          <p:val>
                                            <p:strVal val="#ppt_h"/>
                                          </p:val>
                                        </p:tav>
                                      </p:tavLst>
                                    </p:anim>
                                    <p:animEffect transition="in" filter="fade">
                                      <p:cBhvr>
                                        <p:cTn id="19" dur="3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524470"/>
            <a:ext cx="6301726"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effectLst>
                  <a:outerShdw blurRad="41275" dist="20320" dir="1800000" algn="tl" rotWithShape="0">
                    <a:srgbClr val="000000">
                      <a:alpha val="40000"/>
                    </a:srgbClr>
                  </a:outerShdw>
                </a:effectLst>
              </a:rPr>
              <a:t>NANOCAPSULES</a:t>
            </a:r>
            <a:endParaRPr lang="en-US" sz="5400" b="1"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3" name="TextBox 2"/>
          <p:cNvSpPr txBox="1"/>
          <p:nvPr/>
        </p:nvSpPr>
        <p:spPr>
          <a:xfrm>
            <a:off x="1143000" y="1752600"/>
            <a:ext cx="7467600" cy="1938992"/>
          </a:xfrm>
          <a:prstGeom prst="rect">
            <a:avLst/>
          </a:prstGeom>
          <a:noFill/>
        </p:spPr>
        <p:txBody>
          <a:bodyPr wrap="square" rtlCol="0">
            <a:spAutoFit/>
          </a:bodyPr>
          <a:lstStyle/>
          <a:p>
            <a:r>
              <a:rPr lang="en-US" sz="2400" dirty="0" smtClean="0"/>
              <a:t>Nano capsules is a class of nanoparticles whose structure is in the form of a double layered sphere. </a:t>
            </a:r>
          </a:p>
          <a:p>
            <a:r>
              <a:rPr lang="en-US" sz="2400" dirty="0"/>
              <a:t>T</a:t>
            </a:r>
            <a:r>
              <a:rPr lang="en-US" sz="2400" dirty="0" smtClean="0"/>
              <a:t>his material was developed by scientists from Max Planck  Institute for Polymer Research in Mainz and the Max-Planck-Institut für Eisenforschung GmbH in Düsseldorf.</a:t>
            </a:r>
            <a:endParaRPr lang="en-US" sz="2400" dirty="0"/>
          </a:p>
        </p:txBody>
      </p:sp>
      <p:pic>
        <p:nvPicPr>
          <p:cNvPr id="1026" name="Picture 2" descr="E:\New folder (4)\advancedmaterial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2337" y="3904793"/>
            <a:ext cx="5488926" cy="2648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707194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anim calcmode="lin" valueType="num">
                                      <p:cBhvr>
                                        <p:cTn id="8" dur="3000" fill="hold"/>
                                        <p:tgtEl>
                                          <p:spTgt spid="2"/>
                                        </p:tgtEl>
                                        <p:attrNameLst>
                                          <p:attrName>ppt_x</p:attrName>
                                        </p:attrNameLst>
                                      </p:cBhvr>
                                      <p:tavLst>
                                        <p:tav tm="0">
                                          <p:val>
                                            <p:strVal val="#ppt_x"/>
                                          </p:val>
                                        </p:tav>
                                        <p:tav tm="100000">
                                          <p:val>
                                            <p:strVal val="#ppt_x"/>
                                          </p:val>
                                        </p:tav>
                                      </p:tavLst>
                                    </p:anim>
                                    <p:anim calcmode="lin" valueType="num">
                                      <p:cBhvr>
                                        <p:cTn id="9" dur="3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3000"/>
                                        <p:tgtEl>
                                          <p:spTgt spid="3"/>
                                        </p:tgtEl>
                                      </p:cBhvr>
                                    </p:animEffect>
                                    <p:anim calcmode="lin" valueType="num">
                                      <p:cBhvr>
                                        <p:cTn id="13" dur="3000" fill="hold"/>
                                        <p:tgtEl>
                                          <p:spTgt spid="3"/>
                                        </p:tgtEl>
                                        <p:attrNameLst>
                                          <p:attrName>ppt_x</p:attrName>
                                        </p:attrNameLst>
                                      </p:cBhvr>
                                      <p:tavLst>
                                        <p:tav tm="0">
                                          <p:val>
                                            <p:strVal val="#ppt_x"/>
                                          </p:val>
                                        </p:tav>
                                        <p:tav tm="100000">
                                          <p:val>
                                            <p:strVal val="#ppt_x"/>
                                          </p:val>
                                        </p:tav>
                                      </p:tavLst>
                                    </p:anim>
                                    <p:anim calcmode="lin" valueType="num">
                                      <p:cBhvr>
                                        <p:cTn id="14" dur="30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3000"/>
                                        <p:tgtEl>
                                          <p:spTgt spid="1026"/>
                                        </p:tgtEl>
                                      </p:cBhvr>
                                    </p:animEffect>
                                    <p:anim calcmode="lin" valueType="num">
                                      <p:cBhvr>
                                        <p:cTn id="18" dur="3000" fill="hold"/>
                                        <p:tgtEl>
                                          <p:spTgt spid="1026"/>
                                        </p:tgtEl>
                                        <p:attrNameLst>
                                          <p:attrName>ppt_x</p:attrName>
                                        </p:attrNameLst>
                                      </p:cBhvr>
                                      <p:tavLst>
                                        <p:tav tm="0">
                                          <p:val>
                                            <p:strVal val="#ppt_x"/>
                                          </p:val>
                                        </p:tav>
                                        <p:tav tm="100000">
                                          <p:val>
                                            <p:strVal val="#ppt_x"/>
                                          </p:val>
                                        </p:tav>
                                      </p:tavLst>
                                    </p:anim>
                                    <p:anim calcmode="lin" valueType="num">
                                      <p:cBhvr>
                                        <p:cTn id="19" dur="3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1439" y="455474"/>
            <a:ext cx="7977761" cy="830997"/>
          </a:xfrm>
          <a:prstGeom prst="rect">
            <a:avLst/>
          </a:prstGeom>
          <a:noFill/>
        </p:spPr>
        <p:txBody>
          <a:bodyPr wrap="none" lIns="91440" tIns="45720" rIns="91440" bIns="45720">
            <a:spAutoFit/>
          </a:bodyPr>
          <a:lstStyle/>
          <a:p>
            <a:pPr algn="ctr"/>
            <a:r>
              <a:rPr lang="en-US" sz="4800" b="1" dirty="0" smtClean="0">
                <a:ln w="12700">
                  <a:solidFill>
                    <a:schemeClr val="tx2">
                      <a:satMod val="155000"/>
                    </a:schemeClr>
                  </a:solidFill>
                  <a:prstDash val="solid"/>
                </a:ln>
                <a:effectLst>
                  <a:outerShdw blurRad="41275" dist="20320" dir="1800000" algn="tl" rotWithShape="0">
                    <a:srgbClr val="000000">
                      <a:alpha val="40000"/>
                    </a:srgbClr>
                  </a:outerShdw>
                </a:effectLst>
              </a:rPr>
              <a:t>Structure of Nanocapsules</a:t>
            </a:r>
            <a:endParaRPr lang="en-US" sz="4800" b="1"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657600"/>
            <a:ext cx="70104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66800" y="1286471"/>
            <a:ext cx="7772400" cy="2308324"/>
          </a:xfrm>
          <a:prstGeom prst="rect">
            <a:avLst/>
          </a:prstGeom>
          <a:noFill/>
        </p:spPr>
        <p:txBody>
          <a:bodyPr wrap="square" rtlCol="0">
            <a:spAutoFit/>
          </a:bodyPr>
          <a:lstStyle/>
          <a:p>
            <a:r>
              <a:rPr lang="en-US" sz="2400" dirty="0" smtClean="0"/>
              <a:t>The Nanocapsule is made of polyaniline , a conductive polymer to contain anti-corrosive substance.</a:t>
            </a:r>
          </a:p>
          <a:p>
            <a:endParaRPr lang="en-US" sz="2400" dirty="0" smtClean="0"/>
          </a:p>
          <a:p>
            <a:r>
              <a:rPr lang="en-US" sz="2400" dirty="0" smtClean="0"/>
              <a:t>The outer layer is porous in nature and in corrosive environment and this lets the anti-corrosive payload to work against corrosion.</a:t>
            </a:r>
            <a:endParaRPr lang="en-US" sz="2400" dirty="0"/>
          </a:p>
        </p:txBody>
      </p:sp>
    </p:spTree>
    <p:extLst>
      <p:ext uri="{BB962C8B-B14F-4D97-AF65-F5344CB8AC3E}">
        <p14:creationId xmlns:p14="http://schemas.microsoft.com/office/powerpoint/2010/main" val="2810233638"/>
      </p:ext>
    </p:extLst>
  </p:cSld>
  <p:clrMapOvr>
    <a:masterClrMapping/>
  </p:clrMapOvr>
  <mc:AlternateContent xmlns:mc="http://schemas.openxmlformats.org/markup-compatibility/2006" xmlns:p14="http://schemas.microsoft.com/office/powerpoint/2010/main">
    <mc:Choice Requires="p14">
      <p:transition spd="slow" p14:dur="2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20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20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wipe(down)">
                                      <p:cBhvr>
                                        <p:cTn id="13" dur="3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Ali Abbas Rizvi\AppData\Local\Microsoft\Windows\INetCache\IE\16SU0RJT\Paint-tin-can-and-brush-1-1966-larg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9541" y="339298"/>
            <a:ext cx="1198652" cy="1066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970371" y="457200"/>
            <a:ext cx="6792629" cy="830997"/>
          </a:xfrm>
          <a:prstGeom prst="rect">
            <a:avLst/>
          </a:prstGeom>
          <a:noFill/>
        </p:spPr>
        <p:txBody>
          <a:bodyPr wrap="none" lIns="91440" tIns="45720" rIns="91440" bIns="45720">
            <a:spAutoFit/>
          </a:bodyPr>
          <a:lstStyle/>
          <a:p>
            <a:pPr algn="ctr"/>
            <a:r>
              <a:rPr lang="en-US" sz="4800" b="1" dirty="0" smtClean="0">
                <a:ln w="12700">
                  <a:solidFill>
                    <a:schemeClr val="tx2">
                      <a:satMod val="155000"/>
                    </a:schemeClr>
                  </a:solidFill>
                  <a:prstDash val="solid"/>
                </a:ln>
                <a:effectLst>
                  <a:outerShdw blurRad="41275" dist="20320" dir="1800000" algn="tl" rotWithShape="0">
                    <a:srgbClr val="000000">
                      <a:alpha val="40000"/>
                    </a:srgbClr>
                  </a:outerShdw>
                </a:effectLst>
              </a:rPr>
              <a:t>Nanocapsules as paints</a:t>
            </a:r>
            <a:endParaRPr lang="en-US" sz="4800" b="1"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7" name="TextBox 6"/>
          <p:cNvSpPr txBox="1"/>
          <p:nvPr/>
        </p:nvSpPr>
        <p:spPr>
          <a:xfrm>
            <a:off x="999541" y="1676400"/>
            <a:ext cx="7611059" cy="646331"/>
          </a:xfrm>
          <a:prstGeom prst="rect">
            <a:avLst/>
          </a:prstGeom>
          <a:noFill/>
        </p:spPr>
        <p:txBody>
          <a:bodyPr wrap="square" rtlCol="0">
            <a:spAutoFit/>
          </a:bodyPr>
          <a:lstStyle/>
          <a:p>
            <a:r>
              <a:rPr lang="en-US" dirty="0" smtClean="0"/>
              <a:t>Nanocapsules are mixed with epoxy based paints to form  sol-gel matrix to effectively reduce corrosion of the metal surface to practically negligible levels.</a:t>
            </a:r>
            <a:endParaRPr lang="en-US" dirty="0"/>
          </a:p>
        </p:txBody>
      </p:sp>
      <p:pic>
        <p:nvPicPr>
          <p:cNvPr id="3074" name="Picture 2" descr="E:\New folder (4)\germa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907" y="2971799"/>
            <a:ext cx="7462838" cy="3301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54932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2000"/>
                                        <p:tgtEl>
                                          <p:spTgt spid="4099"/>
                                        </p:tgtEl>
                                      </p:cBhvr>
                                    </p:animEffect>
                                    <p:anim calcmode="lin" valueType="num">
                                      <p:cBhvr>
                                        <p:cTn id="8" dur="2000" fill="hold"/>
                                        <p:tgtEl>
                                          <p:spTgt spid="4099"/>
                                        </p:tgtEl>
                                        <p:attrNameLst>
                                          <p:attrName>ppt_x</p:attrName>
                                        </p:attrNameLst>
                                      </p:cBhvr>
                                      <p:tavLst>
                                        <p:tav tm="0">
                                          <p:val>
                                            <p:strVal val="#ppt_x"/>
                                          </p:val>
                                        </p:tav>
                                        <p:tav tm="100000">
                                          <p:val>
                                            <p:strVal val="#ppt_x"/>
                                          </p:val>
                                        </p:tav>
                                      </p:tavLst>
                                    </p:anim>
                                    <p:anim calcmode="lin" valueType="num">
                                      <p:cBhvr>
                                        <p:cTn id="9" dur="2000" fill="hold"/>
                                        <p:tgtEl>
                                          <p:spTgt spid="40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ppt_x</p:attrName>
                                        </p:attrNameLst>
                                      </p:cBhvr>
                                      <p:tavLst>
                                        <p:tav tm="0">
                                          <p:val>
                                            <p:strVal val="#ppt_x"/>
                                          </p:val>
                                        </p:tav>
                                        <p:tav tm="100000">
                                          <p:val>
                                            <p:strVal val="#ppt_x"/>
                                          </p:val>
                                        </p:tav>
                                      </p:tavLst>
                                    </p:anim>
                                    <p:anim calcmode="lin" valueType="num">
                                      <p:cBhvr>
                                        <p:cTn id="14" dur="2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anim calcmode="lin" valueType="num">
                                      <p:cBhvr>
                                        <p:cTn id="18" dur="2000" fill="hold"/>
                                        <p:tgtEl>
                                          <p:spTgt spid="7"/>
                                        </p:tgtEl>
                                        <p:attrNameLst>
                                          <p:attrName>ppt_x</p:attrName>
                                        </p:attrNameLst>
                                      </p:cBhvr>
                                      <p:tavLst>
                                        <p:tav tm="0">
                                          <p:val>
                                            <p:strVal val="#ppt_x"/>
                                          </p:val>
                                        </p:tav>
                                        <p:tav tm="100000">
                                          <p:val>
                                            <p:strVal val="#ppt_x"/>
                                          </p:val>
                                        </p:tav>
                                      </p:tavLst>
                                    </p:anim>
                                    <p:anim calcmode="lin" valueType="num">
                                      <p:cBhvr>
                                        <p:cTn id="19" dur="2000" fill="hold"/>
                                        <p:tgtEl>
                                          <p:spTgt spid="7"/>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1000"/>
                                        <p:tgtEl>
                                          <p:spTgt spid="3074"/>
                                        </p:tgtEl>
                                      </p:cBhvr>
                                    </p:animEffect>
                                    <p:anim calcmode="lin" valueType="num">
                                      <p:cBhvr>
                                        <p:cTn id="23" dur="1000" fill="hold"/>
                                        <p:tgtEl>
                                          <p:spTgt spid="3074"/>
                                        </p:tgtEl>
                                        <p:attrNameLst>
                                          <p:attrName>ppt_x</p:attrName>
                                        </p:attrNameLst>
                                      </p:cBhvr>
                                      <p:tavLst>
                                        <p:tav tm="0">
                                          <p:val>
                                            <p:strVal val="#ppt_x"/>
                                          </p:val>
                                        </p:tav>
                                        <p:tav tm="100000">
                                          <p:val>
                                            <p:strVal val="#ppt_x"/>
                                          </p:val>
                                        </p:tav>
                                      </p:tavLst>
                                    </p:anim>
                                    <p:anim calcmode="lin" valueType="num">
                                      <p:cBhvr>
                                        <p:cTn id="24"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36614" y="206514"/>
            <a:ext cx="7597786" cy="707886"/>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effectLst>
                  <a:outerShdw blurRad="41275" dist="20320" dir="1800000" algn="tl" rotWithShape="0">
                    <a:srgbClr val="000000">
                      <a:alpha val="40000"/>
                    </a:srgbClr>
                  </a:outerShdw>
                </a:effectLst>
              </a:rPr>
              <a:t>Corrosion in boot topping area</a:t>
            </a:r>
            <a:endParaRPr lang="en-US" sz="4000" b="1" cap="none" spc="0"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7" name="TextBox 6"/>
          <p:cNvSpPr txBox="1"/>
          <p:nvPr/>
        </p:nvSpPr>
        <p:spPr>
          <a:xfrm>
            <a:off x="990600" y="947678"/>
            <a:ext cx="7620000" cy="2862322"/>
          </a:xfrm>
          <a:prstGeom prst="rect">
            <a:avLst/>
          </a:prstGeom>
          <a:noFill/>
        </p:spPr>
        <p:txBody>
          <a:bodyPr wrap="square" rtlCol="0">
            <a:spAutoFit/>
          </a:bodyPr>
          <a:lstStyle/>
          <a:p>
            <a:r>
              <a:rPr lang="en-IN" dirty="0" smtClean="0"/>
              <a:t>Maximum corrosion occurs in the boot topping area since this region is an interface between sea water and moist air – both of which are very effective corrosion agents.</a:t>
            </a:r>
          </a:p>
          <a:p>
            <a:endParaRPr lang="en-IN" dirty="0"/>
          </a:p>
          <a:p>
            <a:r>
              <a:rPr lang="en-IN" dirty="0" smtClean="0"/>
              <a:t>The convention method of protecting this area is by applying epoxy based paints.</a:t>
            </a:r>
          </a:p>
          <a:p>
            <a:endParaRPr lang="en-IN" dirty="0"/>
          </a:p>
          <a:p>
            <a:r>
              <a:rPr lang="en-IN" dirty="0" smtClean="0"/>
              <a:t>But epoxies tend to be brittle and also do not give any indication of corrosion of metal underneath it.</a:t>
            </a:r>
          </a:p>
          <a:p>
            <a:endParaRPr lang="en-US" dirty="0"/>
          </a:p>
        </p:txBody>
      </p:sp>
      <p:pic>
        <p:nvPicPr>
          <p:cNvPr id="1026" name="Picture 2" descr="E:\New folder (4)\gn+211_art_12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514777"/>
            <a:ext cx="7162800" cy="299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8171135"/>
      </p:ext>
    </p:extLst>
  </p:cSld>
  <p:clrMapOvr>
    <a:masterClrMapping/>
  </p:clrMapOvr>
  <mc:AlternateContent xmlns:mc="http://schemas.openxmlformats.org/markup-compatibility/2006" xmlns:p14="http://schemas.microsoft.com/office/powerpoint/2010/main">
    <mc:Choice Requires="p14">
      <p:transition spd="slow" p14:dur="1200">
        <p:cover/>
      </p:transition>
    </mc:Choice>
    <mc:Fallback xmlns="">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ppt_x</p:attrName>
                                        </p:attrNameLst>
                                      </p:cBhvr>
                                      <p:tavLst>
                                        <p:tav tm="0">
                                          <p:val>
                                            <p:strVal val="#ppt_x"/>
                                          </p:val>
                                        </p:tav>
                                        <p:tav tm="100000">
                                          <p:val>
                                            <p:strVal val="#ppt_x"/>
                                          </p:val>
                                        </p:tav>
                                      </p:tavLst>
                                    </p:anim>
                                    <p:anim calcmode="lin" valueType="num">
                                      <p:cBhvr>
                                        <p:cTn id="9" dur="3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3000"/>
                                        <p:tgtEl>
                                          <p:spTgt spid="7"/>
                                        </p:tgtEl>
                                      </p:cBhvr>
                                    </p:animEffect>
                                    <p:anim calcmode="lin" valueType="num">
                                      <p:cBhvr>
                                        <p:cTn id="13" dur="3000" fill="hold"/>
                                        <p:tgtEl>
                                          <p:spTgt spid="7"/>
                                        </p:tgtEl>
                                        <p:attrNameLst>
                                          <p:attrName>ppt_x</p:attrName>
                                        </p:attrNameLst>
                                      </p:cBhvr>
                                      <p:tavLst>
                                        <p:tav tm="0">
                                          <p:val>
                                            <p:strVal val="#ppt_x"/>
                                          </p:val>
                                        </p:tav>
                                        <p:tav tm="100000">
                                          <p:val>
                                            <p:strVal val="#ppt_x"/>
                                          </p:val>
                                        </p:tav>
                                      </p:tavLst>
                                    </p:anim>
                                    <p:anim calcmode="lin" valueType="num">
                                      <p:cBhvr>
                                        <p:cTn id="14" dur="3000" fill="hold"/>
                                        <p:tgtEl>
                                          <p:spTgt spid="7"/>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3000" fill="hold"/>
                                        <p:tgtEl>
                                          <p:spTgt spid="1026"/>
                                        </p:tgtEl>
                                        <p:attrNameLst>
                                          <p:attrName>ppt_w</p:attrName>
                                        </p:attrNameLst>
                                      </p:cBhvr>
                                      <p:tavLst>
                                        <p:tav tm="0">
                                          <p:val>
                                            <p:fltVal val="0"/>
                                          </p:val>
                                        </p:tav>
                                        <p:tav tm="100000">
                                          <p:val>
                                            <p:strVal val="#ppt_w"/>
                                          </p:val>
                                        </p:tav>
                                      </p:tavLst>
                                    </p:anim>
                                    <p:anim calcmode="lin" valueType="num">
                                      <p:cBhvr>
                                        <p:cTn id="18" dur="3000" fill="hold"/>
                                        <p:tgtEl>
                                          <p:spTgt spid="1026"/>
                                        </p:tgtEl>
                                        <p:attrNameLst>
                                          <p:attrName>ppt_h</p:attrName>
                                        </p:attrNameLst>
                                      </p:cBhvr>
                                      <p:tavLst>
                                        <p:tav tm="0">
                                          <p:val>
                                            <p:fltVal val="0"/>
                                          </p:val>
                                        </p:tav>
                                        <p:tav tm="100000">
                                          <p:val>
                                            <p:strVal val="#ppt_h"/>
                                          </p:val>
                                        </p:tav>
                                      </p:tavLst>
                                    </p:anim>
                                    <p:animEffect transition="in" filter="fade">
                                      <p:cBhvr>
                                        <p:cTn id="19" dur="3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Rajeev\Downloads\Researrch\splash zone graph.jpg"/>
          <p:cNvPicPr/>
          <p:nvPr/>
        </p:nvPicPr>
        <p:blipFill>
          <a:blip r:embed="rId2">
            <a:extLst>
              <a:ext uri="{28A0092B-C50C-407E-A947-70E740481C1C}">
                <a14:useLocalDpi xmlns:a14="http://schemas.microsoft.com/office/drawing/2010/main" val="0"/>
              </a:ext>
            </a:extLst>
          </a:blip>
          <a:srcRect/>
          <a:stretch>
            <a:fillRect/>
          </a:stretch>
        </p:blipFill>
        <p:spPr bwMode="auto">
          <a:xfrm>
            <a:off x="1447800" y="838200"/>
            <a:ext cx="6629400" cy="5105400"/>
          </a:xfrm>
          <a:prstGeom prst="rect">
            <a:avLst/>
          </a:prstGeom>
          <a:noFill/>
          <a:ln>
            <a:noFill/>
          </a:ln>
        </p:spPr>
      </p:pic>
    </p:spTree>
    <p:extLst>
      <p:ext uri="{BB962C8B-B14F-4D97-AF65-F5344CB8AC3E}">
        <p14:creationId xmlns:p14="http://schemas.microsoft.com/office/powerpoint/2010/main" val="15369698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3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3000" decel="50000" fill="hold">
                                          <p:stCondLst>
                                            <p:cond delay="0"/>
                                          </p:stCondLst>
                                        </p:cTn>
                                        <p:tgtEl>
                                          <p:spTgt spid="4"/>
                                        </p:tgtEl>
                                        <p:attrNameLst>
                                          <p:attrName>ppt_x</p:attrName>
                                          <p:attrName>ppt_y</p:attrName>
                                        </p:attrNameLst>
                                      </p:cBhvr>
                                    </p:animMotion>
                                    <p:animEffect transition="in" filter="fade">
                                      <p:cBhvr>
                                        <p:cTn id="9"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2706" y="24348"/>
            <a:ext cx="7527894" cy="769441"/>
          </a:xfrm>
          <a:prstGeom prst="rect">
            <a:avLst/>
          </a:prstGeom>
          <a:noFill/>
        </p:spPr>
        <p:txBody>
          <a:bodyPr wrap="none" lIns="91440" tIns="45720" rIns="91440" bIns="45720">
            <a:spAutoFit/>
          </a:bodyPr>
          <a:lstStyle/>
          <a:p>
            <a:pPr algn="ctr"/>
            <a:r>
              <a:rPr lang="en-US" sz="4400" b="1" dirty="0" smtClean="0">
                <a:ln w="12700">
                  <a:solidFill>
                    <a:schemeClr val="tx2">
                      <a:satMod val="155000"/>
                    </a:schemeClr>
                  </a:solidFill>
                  <a:prstDash val="solid"/>
                </a:ln>
                <a:effectLst>
                  <a:outerShdw blurRad="41275" dist="20320" dir="1800000" algn="tl" rotWithShape="0">
                    <a:srgbClr val="000000">
                      <a:alpha val="40000"/>
                    </a:srgbClr>
                  </a:outerShdw>
                </a:effectLst>
              </a:rPr>
              <a:t>Advantages of nanocapsules</a:t>
            </a:r>
          </a:p>
        </p:txBody>
      </p:sp>
      <p:sp>
        <p:nvSpPr>
          <p:cNvPr id="7" name="TextBox 6"/>
          <p:cNvSpPr txBox="1"/>
          <p:nvPr/>
        </p:nvSpPr>
        <p:spPr>
          <a:xfrm>
            <a:off x="1083955" y="938748"/>
            <a:ext cx="7527894" cy="3139321"/>
          </a:xfrm>
          <a:prstGeom prst="rect">
            <a:avLst/>
          </a:prstGeom>
          <a:noFill/>
        </p:spPr>
        <p:txBody>
          <a:bodyPr wrap="square" rtlCol="0">
            <a:spAutoFit/>
          </a:bodyPr>
          <a:lstStyle/>
          <a:p>
            <a:r>
              <a:rPr lang="en-US" dirty="0" smtClean="0"/>
              <a:t>Though nanocapsules cannot replace epoxy paints as of now, the major advantages of using them are :</a:t>
            </a:r>
          </a:p>
          <a:p>
            <a:endParaRPr lang="en-US" dirty="0"/>
          </a:p>
          <a:p>
            <a:pPr marL="285750" indent="-285750">
              <a:buFont typeface="Arial" pitchFamily="34" charset="0"/>
              <a:buChar char="•"/>
            </a:pPr>
            <a:r>
              <a:rPr lang="en-US" dirty="0" smtClean="0"/>
              <a:t>Nanocapsules can be used to fight marine fouling as it gives a polishing effect.</a:t>
            </a:r>
          </a:p>
          <a:p>
            <a:pPr marL="285750" indent="-285750">
              <a:buFont typeface="Arial" pitchFamily="34" charset="0"/>
              <a:buChar char="•"/>
            </a:pPr>
            <a:r>
              <a:rPr lang="en-US" dirty="0" smtClean="0"/>
              <a:t>Application of nanocapsules reduce the paint thickness by 15%</a:t>
            </a:r>
          </a:p>
          <a:p>
            <a:pPr marL="285750" indent="-285750">
              <a:buFont typeface="Arial" pitchFamily="34" charset="0"/>
              <a:buChar char="•"/>
            </a:pPr>
            <a:r>
              <a:rPr lang="en-US" dirty="0" smtClean="0"/>
              <a:t>Nanocapsules are highly reactive and it is able to fight off corrosion actively.</a:t>
            </a:r>
          </a:p>
          <a:p>
            <a:pPr marL="285750" indent="-285750">
              <a:buFont typeface="Arial" pitchFamily="34" charset="0"/>
              <a:buChar char="•"/>
            </a:pPr>
            <a:r>
              <a:rPr lang="en-US" dirty="0" smtClean="0"/>
              <a:t>In an event where the nanocapsules’ surface is scratched , the nanocapsules can rebind with each other to restore the surface.</a:t>
            </a:r>
          </a:p>
          <a:p>
            <a:pPr marL="285750" indent="-285750">
              <a:buFont typeface="Arial" pitchFamily="34" charset="0"/>
              <a:buChar char="•"/>
            </a:pPr>
            <a:endParaRPr lang="en-US" dirty="0" smtClean="0"/>
          </a:p>
          <a:p>
            <a:endParaRPr lang="en-US" dirty="0"/>
          </a:p>
        </p:txBody>
      </p:sp>
      <p:pic>
        <p:nvPicPr>
          <p:cNvPr id="2050" name="Picture 2" descr="E:\New folder (4)\979323.fig.0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440243"/>
            <a:ext cx="6400800" cy="3321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83303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3000"/>
                                        <p:tgtEl>
                                          <p:spTgt spid="7"/>
                                        </p:tgtEl>
                                      </p:cBhvr>
                                    </p:animEffect>
                                  </p:childTnLst>
                                </p:cTn>
                              </p:par>
                              <p:par>
                                <p:cTn id="11" presetID="47" presetClass="entr" presetSubtype="0" fill="hold" nodeType="withEffect">
                                  <p:stCondLst>
                                    <p:cond delay="50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3000"/>
                                        <p:tgtEl>
                                          <p:spTgt spid="2050"/>
                                        </p:tgtEl>
                                      </p:cBhvr>
                                    </p:animEffect>
                                    <p:anim calcmode="lin" valueType="num">
                                      <p:cBhvr>
                                        <p:cTn id="14" dur="3000" fill="hold"/>
                                        <p:tgtEl>
                                          <p:spTgt spid="2050"/>
                                        </p:tgtEl>
                                        <p:attrNameLst>
                                          <p:attrName>ppt_x</p:attrName>
                                        </p:attrNameLst>
                                      </p:cBhvr>
                                      <p:tavLst>
                                        <p:tav tm="0">
                                          <p:val>
                                            <p:strVal val="#ppt_x"/>
                                          </p:val>
                                        </p:tav>
                                        <p:tav tm="100000">
                                          <p:val>
                                            <p:strVal val="#ppt_x"/>
                                          </p:val>
                                        </p:tav>
                                      </p:tavLst>
                                    </p:anim>
                                    <p:anim calcmode="lin" valueType="num">
                                      <p:cBhvr>
                                        <p:cTn id="15" dur="3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1600" y="609600"/>
            <a:ext cx="7086600" cy="1384995"/>
          </a:xfrm>
          <a:prstGeom prst="rect">
            <a:avLst/>
          </a:prstGeom>
          <a:noFill/>
        </p:spPr>
        <p:txBody>
          <a:bodyPr wrap="square" rtlCol="0">
            <a:spAutoFit/>
          </a:bodyPr>
          <a:lstStyle/>
          <a:p>
            <a:r>
              <a:rPr lang="en-US" sz="2800" dirty="0" smtClean="0"/>
              <a:t>As the application of nanocapsules will reduce the thickness of the paint film leaching of toxic compounds into the sea water will be reduced</a:t>
            </a:r>
            <a:endParaRPr lang="en-US" sz="2800" dirty="0"/>
          </a:p>
        </p:txBody>
      </p:sp>
      <p:pic>
        <p:nvPicPr>
          <p:cNvPr id="3074" name="Picture 2" descr="E:\New folder (4)\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438400"/>
            <a:ext cx="64008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39104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ppt_x</p:attrName>
                                        </p:attrNameLst>
                                      </p:cBhvr>
                                      <p:tavLst>
                                        <p:tav tm="0">
                                          <p:val>
                                            <p:strVal val="#ppt_x"/>
                                          </p:val>
                                        </p:tav>
                                        <p:tav tm="100000">
                                          <p:val>
                                            <p:strVal val="#ppt_x"/>
                                          </p:val>
                                        </p:tav>
                                      </p:tavLst>
                                    </p:anim>
                                    <p:anim calcmode="lin" valueType="num">
                                      <p:cBhvr>
                                        <p:cTn id="9" dur="3000" fill="hold"/>
                                        <p:tgtEl>
                                          <p:spTgt spid="5"/>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ipe(down)">
                                      <p:cBhvr>
                                        <p:cTn id="12" dur="3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469</TotalTime>
  <Words>964</Words>
  <Application>Microsoft Office PowerPoint</Application>
  <PresentationFormat>On-screen Show (4:3)</PresentationFormat>
  <Paragraphs>110</Paragraphs>
  <Slides>18</Slides>
  <Notes>5</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Solstice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 Abbas Rizvi</dc:creator>
  <cp:lastModifiedBy>Ali Abbas Rizvi</cp:lastModifiedBy>
  <cp:revision>46</cp:revision>
  <dcterms:created xsi:type="dcterms:W3CDTF">2015-02-19T05:31:13Z</dcterms:created>
  <dcterms:modified xsi:type="dcterms:W3CDTF">2015-02-26T13:44:52Z</dcterms:modified>
</cp:coreProperties>
</file>