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4"/>
  </p:notesMasterIdLst>
  <p:handoutMasterIdLst>
    <p:handoutMasterId r:id="rId25"/>
  </p:handoutMasterIdLst>
  <p:sldIdLst>
    <p:sldId id="285" r:id="rId2"/>
    <p:sldId id="256" r:id="rId3"/>
    <p:sldId id="270" r:id="rId4"/>
    <p:sldId id="261" r:id="rId5"/>
    <p:sldId id="290" r:id="rId6"/>
    <p:sldId id="262" r:id="rId7"/>
    <p:sldId id="263" r:id="rId8"/>
    <p:sldId id="267" r:id="rId9"/>
    <p:sldId id="286" r:id="rId10"/>
    <p:sldId id="287" r:id="rId11"/>
    <p:sldId id="292" r:id="rId12"/>
    <p:sldId id="271" r:id="rId13"/>
    <p:sldId id="289" r:id="rId14"/>
    <p:sldId id="275" r:id="rId15"/>
    <p:sldId id="278" r:id="rId16"/>
    <p:sldId id="279" r:id="rId17"/>
    <p:sldId id="277" r:id="rId18"/>
    <p:sldId id="283" r:id="rId19"/>
    <p:sldId id="294" r:id="rId20"/>
    <p:sldId id="295" r:id="rId21"/>
    <p:sldId id="293" r:id="rId22"/>
    <p:sldId id="288" r:id="rId23"/>
  </p:sldIdLst>
  <p:sldSz cx="9144000" cy="5715000" type="screen16x1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808"/>
    <a:srgbClr val="FFFFFF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855" autoAdjust="0"/>
    <p:restoredTop sz="95699" autoAdjust="0"/>
  </p:normalViewPr>
  <p:slideViewPr>
    <p:cSldViewPr>
      <p:cViewPr>
        <p:scale>
          <a:sx n="80" d="100"/>
          <a:sy n="80" d="100"/>
        </p:scale>
        <p:origin x="-1224" y="-16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66" y="72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80767-F866-4F87-8A8B-A5A242080A8B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228A6-00D8-4A7B-9AB3-182D9FEFFC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045A0-EDB1-4E76-8728-CDA410B634C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739775"/>
            <a:ext cx="59197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38550-5E3F-4B78-8BDA-361145DA6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Defined as miniaturized devices that incorporate functions of sensing, actuation and control.</a:t>
            </a:r>
            <a:br>
              <a:rPr lang="en-US" sz="1200" dirty="0" smtClean="0">
                <a:latin typeface="Arial" pitchFamily="34" charset="0"/>
                <a:cs typeface="Arial" pitchFamily="34" charset="0"/>
              </a:rPr>
            </a:b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The “smartness” of the system can be attributed to autonomous operation based on closed loop control, energy efficiency and networking capabilities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38550-5E3F-4B78-8BDA-361145DA6A1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F1E5-CE44-49BA-81F6-DDD46A75B53A}" type="datetime1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9A531-D0DB-4405-BBE8-56A4FADE8889}" type="datetime1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5E0B8-73E5-4D2D-8588-B22D0D67B1B1}" type="datetime1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08000"/>
            <a:ext cx="7772400" cy="952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51000"/>
            <a:ext cx="3810000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51000"/>
            <a:ext cx="3810000" cy="165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429000"/>
            <a:ext cx="3810000" cy="165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8842B-5A1E-4A29-8006-8263B0A7CA2C}" type="datetime1">
              <a:rPr lang="en-US" smtClean="0"/>
              <a:t>3/6/2014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AD524-C1ED-499F-8EF7-3550A88E9AE1}" type="slidenum">
              <a:rPr lang="en-US"/>
              <a:pPr>
                <a:defRPr/>
              </a:pPr>
              <a:t>‹#›</a:t>
            </a:fld>
            <a:r>
              <a:rPr lang="en-US"/>
              <a:t> of XX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405A-5114-4DC2-87B1-4BF403C1D726}" type="datetime1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7E0F-56BD-4A72-B28D-3D40ED5054CA}" type="datetime1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E871-15B8-41AB-B5C3-6269652C512F}" type="datetime1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3C74-5374-4341-8E0A-EEC849DAB4C0}" type="datetime1">
              <a:rPr lang="en-US" smtClean="0"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BA4D-55E8-43B8-B6C4-13A8930C7FC3}" type="datetime1">
              <a:rPr lang="en-US" smtClean="0"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B5688-EF10-4623-80C7-757FA1B96C96}" type="datetime1">
              <a:rPr lang="en-US" smtClean="0"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242E3-8573-4C42-9F2F-61C39B571A38}" type="datetime1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1C96-718B-47EC-B7AE-07A6480ED205}" type="datetime1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5E46-379F-49DC-956F-80782ECEEC13}" type="datetime1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57F80-693D-421B-86C9-F8D1BABD6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MRS\Desktop\videos%20edited\paints.mp4" TargetMode="External"/><Relationship Id="rId1" Type="http://schemas.openxmlformats.org/officeDocument/2006/relationships/tags" Target="../tags/tag1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RS\Desktop\videos%20edited\Shape%20Memory%20Alloys%20Springs%20(SMA%20Springs).MP4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RS\Desktop\videos%20edited\new3.mp4" TargetMode="Externa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E:\A%20Quick%20Guide%20to%20Smart%20&amp;%20Modern%20Materials2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3466"/>
            <a:ext cx="7467600" cy="952234"/>
          </a:xfrm>
          <a:solidFill>
            <a:schemeClr val="bg1">
              <a:alpha val="44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SMART MATERIALS FOR SMART FUTURE </a:t>
            </a:r>
            <a:endParaRPr lang="en-U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4533900"/>
            <a:ext cx="3276600" cy="952500"/>
          </a:xfrm>
          <a:solidFill>
            <a:schemeClr val="bg1">
              <a:alpha val="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TANVEER SINGH BHULLAR</a:t>
            </a:r>
          </a:p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SHIVENDRA PANDEY</a:t>
            </a:r>
          </a:p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SURENDAR SINGH RATHOR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4" descr="GEIMS 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90500"/>
            <a:ext cx="2590800" cy="18067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585A-074D-4382-B7E9-450B497D538A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76300"/>
          </a:xfrm>
          <a:solidFill>
            <a:schemeClr val="bg1">
              <a:alpha val="6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AEROELASTIC TAILORING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4294967295"/>
          </p:nvPr>
        </p:nvSpPr>
        <p:spPr>
          <a:xfrm>
            <a:off x="0" y="952500"/>
            <a:ext cx="4267200" cy="1752600"/>
          </a:xfrm>
        </p:spPr>
        <p:txBody>
          <a:bodyPr numCol="1">
            <a:noAutofit/>
          </a:bodyPr>
          <a:lstStyle/>
          <a:p>
            <a:pPr algn="l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SMA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wire actuators can be attached to points on the inside of an airfoil, and can be activated to alter shape of airfoil. This shape change can effectively increase efficiency of a wing  in flight at several different flows.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variable-geometry-chevr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81299"/>
            <a:ext cx="4343400" cy="2612827"/>
          </a:xfrm>
          <a:prstGeom prst="rect">
            <a:avLst/>
          </a:prstGeom>
        </p:spPr>
      </p:pic>
      <p:pic>
        <p:nvPicPr>
          <p:cNvPr id="9" name="Picture 8" descr="Cap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485900"/>
            <a:ext cx="4114800" cy="38862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AA6-3DB2-4FFC-BA94-C0EEB182978D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2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9143999" cy="952500"/>
          </a:xfrm>
          <a:solidFill>
            <a:schemeClr val="bg1">
              <a:alpha val="37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dirty="0" err="1"/>
              <a:t>Biomimetics</a:t>
            </a:r>
            <a:r>
              <a:rPr lang="en-US" dirty="0"/>
              <a:t>: Lotus effect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104900"/>
            <a:ext cx="5257800" cy="2286000"/>
          </a:xfrm>
          <a:solidFill>
            <a:schemeClr val="tx1">
              <a:alpha val="2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Most efficient self-cleaning plant</a:t>
            </a:r>
            <a:b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great sacred lotus</a:t>
            </a:r>
            <a:b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(</a:t>
            </a:r>
            <a:r>
              <a:rPr lang="en-US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Nelumbo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nucifera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Mimicked in paints and</a:t>
            </a:r>
            <a:b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other surface coatings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Pipe cleaning in oil refineries (Norway)</a:t>
            </a:r>
          </a:p>
        </p:txBody>
      </p:sp>
      <p:pic>
        <p:nvPicPr>
          <p:cNvPr id="25604" name="Picture 6" descr="lotus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715000" y="1333500"/>
            <a:ext cx="3429000" cy="1905000"/>
          </a:xfrm>
          <a:noFill/>
        </p:spPr>
      </p:pic>
      <p:pic>
        <p:nvPicPr>
          <p:cNvPr id="25606" name="Picture 5" descr="lotus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791480"/>
            <a:ext cx="3429000" cy="192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0" descr="glatt_tropf_grau_anim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619500"/>
            <a:ext cx="2476500" cy="209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2" descr="lotus_tropf_anim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90800" y="3619500"/>
            <a:ext cx="2476500" cy="209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CF49FA-0922-42A9-860A-9B9F71215649}" type="datetime1">
              <a:rPr lang="en-US" smtClean="0"/>
              <a:t>3/6/2014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AD524-C1ED-499F-8EF7-3550A88E9AE1}" type="slidenum">
              <a:rPr lang="en-US" smtClean="0"/>
              <a:pPr>
                <a:defRPr/>
              </a:pPr>
              <a:t>11</a:t>
            </a:fld>
            <a:r>
              <a:rPr lang="en-US" smtClean="0"/>
              <a:t> of XX</a:t>
            </a:r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2560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3900"/>
          </a:xfrm>
          <a:solidFill>
            <a:schemeClr val="bg1">
              <a:alpha val="37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19500"/>
            <a:ext cx="4800600" cy="1981200"/>
          </a:xfrm>
          <a:solidFill>
            <a:schemeClr val="bg1">
              <a:alpha val="27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en-US" sz="2000" dirty="0" smtClean="0"/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Vibration absorber, shape controller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Sensors as well as actuators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Self healing and repairing ability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High energy density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High elasticity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23900"/>
            <a:ext cx="4501471" cy="1857752"/>
          </a:xfrm>
          <a:prstGeom prst="rect">
            <a:avLst/>
          </a:prstGeom>
        </p:spPr>
      </p:pic>
      <p:pic>
        <p:nvPicPr>
          <p:cNvPr id="6" name="paints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953000" y="723900"/>
            <a:ext cx="4191000" cy="4991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6A771-B4D3-453C-B2C9-3B1BAD119909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1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723635"/>
          </a:xfrm>
          <a:solidFill>
            <a:schemeClr val="bg1">
              <a:alpha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933700"/>
            <a:ext cx="8229600" cy="1828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Non biodegradable</a:t>
            </a:r>
          </a:p>
          <a:p>
            <a:r>
              <a:rPr lang="en-US" sz="2000" dirty="0" smtClean="0"/>
              <a:t>Environmental Pollution</a:t>
            </a:r>
          </a:p>
          <a:p>
            <a:r>
              <a:rPr lang="en-US" sz="2000" dirty="0" smtClean="0"/>
              <a:t>Expensive to produce</a:t>
            </a:r>
          </a:p>
          <a:p>
            <a:r>
              <a:rPr lang="en-US" sz="2000" dirty="0" smtClean="0"/>
              <a:t>Long term effects unknown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3AD4-123B-46A3-BC6C-8FE12693C147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3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0100"/>
          </a:xfrm>
          <a:solidFill>
            <a:schemeClr val="bg1">
              <a:alpha val="7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6300"/>
            <a:ext cx="5257800" cy="1676400"/>
          </a:xfrm>
          <a:solidFill>
            <a:schemeClr val="bg1">
              <a:alpha val="3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Noise, vibration dampers</a:t>
            </a:r>
          </a:p>
          <a:p>
            <a:pPr lvl="0"/>
            <a:r>
              <a:rPr lang="en-US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Systems monitoring using fiber optic cabling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Shape control of structures using self morphing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“Self healing” surface coatings to reduce corrosion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Piezoelectric coatings, de-icing 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GERB_spring_with_damp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3009900"/>
            <a:ext cx="3429000" cy="2705100"/>
          </a:xfrm>
          <a:prstGeom prst="rect">
            <a:avLst/>
          </a:prstGeom>
        </p:spPr>
      </p:pic>
      <p:pic>
        <p:nvPicPr>
          <p:cNvPr id="7" name="Shape Memory Alloys Springs (SMA Springs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0" y="2933700"/>
            <a:ext cx="5715000" cy="27813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A2FE5-8F76-411F-BA28-33353FBE8C09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packing-android-apps-mac-wallpapers-on-market-mac-wallpaper-apple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2500"/>
          </a:xfrm>
          <a:solidFill>
            <a:schemeClr val="bg1">
              <a:alpha val="6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SMART SYSTEMS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45000"/>
            </a:schemeClr>
          </a:solidFill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Integrate the properties of embedded sensors, actuators  and control mechanism in order to response to given stimulus in a useful manner. Usually this involves implementing hardware and software control mechanism.</a:t>
            </a:r>
            <a:endParaRPr lang="en-US" sz="2000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43800" y="6477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D2F2-6651-45D0-943A-20F6ABABFEC5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Stock - Cargo Shi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9144000" cy="838200"/>
          </a:xfrm>
          <a:solidFill>
            <a:schemeClr val="bg1">
              <a:alpha val="51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 Smart Ship Technologies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3657601"/>
            <a:ext cx="4343400" cy="2057399"/>
          </a:xfrm>
          <a:solidFill>
            <a:schemeClr val="bg1">
              <a:alpha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p3d extrusionH="57150" contourW="12700">
              <a:bevelT w="139700" h="38100" prst="coolSlant"/>
              <a:bevelB w="82550" h="38100" prst="coolSlant"/>
              <a:extrusionClr>
                <a:srgbClr val="FFFF00"/>
              </a:extrusionClr>
              <a:contourClr>
                <a:schemeClr val="tx1"/>
              </a:contourClr>
            </a:sp3d>
          </a:bodyPr>
          <a:lstStyle/>
          <a:p>
            <a:r>
              <a:rPr lang="en-US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Ship hull structure monitoring using fiber optic sensors.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Ex:-Fiber Bragg Grating sensors.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Self healing coatings (e.g. surface coatings and paints) to protect metal from corrosion.</a:t>
            </a:r>
          </a:p>
          <a:p>
            <a:pPr algn="just"/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new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2933700"/>
            <a:ext cx="3581400" cy="27813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829C-D126-4E56-99D1-54637DF375F8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723635"/>
          </a:xfrm>
          <a:solidFill>
            <a:schemeClr val="bg1">
              <a:alpha val="5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en-US" b="1" dirty="0" smtClean="0"/>
              <a:t>FUTURE APPLICATIONS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628900"/>
            <a:ext cx="5562600" cy="2667000"/>
          </a:xfrm>
          <a:solidFill>
            <a:schemeClr val="tx1">
              <a:lumMod val="65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Future applications are envisioned to include engines in cars and airplanes and electrical generators</a:t>
            </a:r>
          </a:p>
          <a:p>
            <a:endParaRPr lang="en-US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Possible automotive applications using SMA springs include engine cooling, carburetor and engine lubrication controls</a:t>
            </a:r>
          </a:p>
          <a:p>
            <a:endParaRPr lang="en-US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Control of a radiator blind.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C2BC4-14D7-4AB9-8C94-6AB8461563B1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838200"/>
          </a:xfrm>
          <a:solidFill>
            <a:schemeClr val="bg1">
              <a:alpha val="66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-76200" y="1485900"/>
            <a:ext cx="4495800" cy="28194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future of smart materials and systems is wide open. </a:t>
            </a:r>
          </a:p>
          <a:p>
            <a:pPr algn="just"/>
            <a:endParaRPr lang="en-U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use of smart materials in a product is only limited to one’s talent, capability and ability to "think out of the box.” </a:t>
            </a:r>
          </a:p>
          <a:p>
            <a:pPr algn="just"/>
            <a:endParaRPr lang="en-U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Smart materials are going to be the creative agents of our world in years to come”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F8A8-96E4-40BF-A1BE-60710FB59E9B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3900"/>
          </a:xfrm>
          <a:solidFill>
            <a:schemeClr val="bg1">
              <a:alpha val="57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8305800" cy="4648200"/>
          </a:xfrm>
          <a:solidFill>
            <a:schemeClr val="bg1">
              <a:alpha val="52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Akhras, Smart Materials and Smart Systems for the future, Canadian Military Journal, 08/2000 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European Commission ICT Work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2007-08 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European Commission ICT Work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2009-10 </a:t>
            </a:r>
          </a:p>
          <a:p>
            <a:pPr algn="just">
              <a:lnSpc>
                <a:spcPct val="150000"/>
              </a:lnSpc>
            </a:pP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Gessner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T. : Smart Systems Integration 2008, VDE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Verlag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Berlin 2008</a:t>
            </a:r>
          </a:p>
          <a:p>
            <a:pPr lvl="0" algn="just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SMART MATERIALS by James A. Harvey : chapter 13;401-402</a:t>
            </a:r>
          </a:p>
          <a:p>
            <a:pPr lvl="0" algn="just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Shape memory alloys and their applications by Richard Lin</a:t>
            </a:r>
          </a:p>
          <a:p>
            <a:pPr lvl="0" algn="just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Smart materials for active noise and vibration reduction by H. P. Monner, German Aerospace Center (DLR), Institute of Composite Structures and Adaptive Systems Lilienthalplatz 7, D-38108 Brunswick, Germany. :1-3</a:t>
            </a:r>
          </a:p>
          <a:p>
            <a:pPr lvl="0" algn="just">
              <a:lnSpc>
                <a:spcPct val="150000"/>
              </a:lnSpc>
            </a:pP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Postnote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January 2008 Number 299 ,Smart Materials and Systems :1-2</a:t>
            </a:r>
          </a:p>
          <a:p>
            <a:pPr algn="just">
              <a:lnSpc>
                <a:spcPct val="150000"/>
              </a:lnSpc>
            </a:pP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E831-63E7-4869-855D-553662343272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0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952500"/>
          </a:xfrm>
          <a:solidFill>
            <a:schemeClr val="bg1">
              <a:lumMod val="50000"/>
              <a:alpha val="28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WHAT ARE SMART MATERIALS &amp; HOW THEY WORK</a:t>
            </a:r>
            <a:endParaRPr lang="en-U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3543300"/>
            <a:ext cx="4267200" cy="2171700"/>
          </a:xfrm>
          <a:solidFill>
            <a:schemeClr val="bg1">
              <a:lumMod val="50000"/>
              <a:alpha val="56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endParaRPr lang="en-U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Sense and respond to environment      </a:t>
            </a:r>
          </a:p>
          <a:p>
            <a:pPr algn="just">
              <a:buFont typeface="Wingdings" pitchFamily="2" charset="2"/>
              <a:buChar char="q"/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Stimuli acting upon these materials are :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Stress &amp; Strain 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Temperature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Chemicals (including pH stimuli)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Electric field &amp; Magnetic field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Hydrostatic pressure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4046-0BFC-4DC0-AD2A-8E65A2FF1A82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23899"/>
          </a:xfrm>
          <a:solidFill>
            <a:schemeClr val="bg1">
              <a:alpha val="58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ACKNOWLEDGEMENT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14500"/>
            <a:ext cx="8229600" cy="26670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Principal &amp; Head, Mr. Ajoy Chatterjee 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Vice Principal Capt  Phillip John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Course In charge, Mr. Melville Patrao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Soft Skill Trainer, Mrs.Meena Ravi Shankar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All other faculty members.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A8098-B69D-4D30-927A-957846578F78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4123372"/>
            <a:ext cx="7467600" cy="1477328"/>
          </a:xfrm>
          <a:prstGeom prst="rect">
            <a:avLst/>
          </a:prstGeom>
          <a:solidFill>
            <a:srgbClr val="92D050">
              <a:alpha val="19000"/>
            </a:srgb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HOPE OUR PRESENTATION WAS QUITE INFORMATIVE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THANK YOU FOR YOUR PATIENT LISTENING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 YOU HAVE ANY QUESTIONS?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276B-C1D5-48EA-994E-A0A3E4F36515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A Quick Guide to Smart &amp; Modern Materials2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3999" cy="576103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4D21-DB6E-4901-8F5F-D48711A5548E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ghtning_thunderstorm_1_1440x900.jp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lum bright="40000" contrast="40000"/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825500"/>
          </a:xfrm>
          <a:solidFill>
            <a:schemeClr val="bg1">
              <a:lumMod val="50000"/>
              <a:alpha val="52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SMART I.Q.</a:t>
            </a:r>
            <a:endParaRPr lang="en-US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28700"/>
            <a:ext cx="7467600" cy="1943100"/>
          </a:xfrm>
        </p:spPr>
        <p:txBody>
          <a:bodyPr numCol="2"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 color change </a:t>
            </a:r>
          </a:p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Photo chromic paints, glasses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volume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change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pH sensitive polymers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Acoustic emission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Sound emitted under high stress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Capable of reversing mechanical properties (viscosity, stiffness, shape)</a:t>
            </a:r>
          </a:p>
          <a:p>
            <a:pPr>
              <a:buFont typeface="Wingdings" pitchFamily="2" charset="2"/>
              <a:buChar char="Ø"/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smart-material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9780" y="3848100"/>
            <a:ext cx="3464220" cy="1866900"/>
          </a:xfrm>
          <a:prstGeom prst="rect">
            <a:avLst/>
          </a:prstGeom>
        </p:spPr>
      </p:pic>
      <p:pic>
        <p:nvPicPr>
          <p:cNvPr id="6" name="Picture 5" descr="shape-memory-alloys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28906"/>
            <a:ext cx="3553446" cy="222419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90BF-5AA3-4F15-BA0C-EBED783A3B73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762000"/>
          </a:xfrm>
          <a:solidFill>
            <a:schemeClr val="bg1">
              <a:lumMod val="50000"/>
              <a:alpha val="44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en-US" b="1" dirty="0" smtClean="0"/>
              <a:t>TYPES OF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SMART</a:t>
            </a:r>
            <a:r>
              <a:rPr lang="en-US" b="1" dirty="0" smtClean="0"/>
              <a:t> MATERIAL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7940"/>
            <a:ext cx="9144000" cy="4480560"/>
          </a:xfrm>
        </p:spPr>
        <p:txBody>
          <a:bodyPr numCol="3">
            <a:norm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Piezoelectric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Shape memory alloys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Thermo chromic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power-generating-shoes_1_nvj9O_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104900"/>
            <a:ext cx="3678621" cy="2133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1706920419_94386219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3467100"/>
            <a:ext cx="3333750" cy="1876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 descr="551860220_02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3162300"/>
            <a:ext cx="3381375" cy="23087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F9E2-4C0E-4471-937E-CCCB37C1D97D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64743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33800" y="4229100"/>
            <a:ext cx="1600200" cy="106680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anchor="t">
            <a:noAutofit/>
          </a:bodyPr>
          <a:lstStyle/>
          <a:p>
            <a:pPr algn="ctr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Magneto</a:t>
            </a:r>
          </a:p>
          <a:p>
            <a:pPr algn="ctr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Electro</a:t>
            </a:r>
          </a:p>
          <a:p>
            <a:pPr algn="ctr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Rheological		</a:t>
            </a:r>
          </a:p>
          <a:p>
            <a:pPr algn="ctr"/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4" descr="activefluids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6188" y="3009900"/>
            <a:ext cx="2689412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 descr="mY6ro4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5383" y="2857500"/>
            <a:ext cx="2976217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9207-87B5-4D18-A1C6-EA0B0FC3C2DA}" type="datetime1">
              <a:rPr lang="en-US" smtClean="0"/>
              <a:t>3/6/2014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647435"/>
          </a:xfrm>
          <a:solidFill>
            <a:schemeClr val="bg1">
              <a:alpha val="59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SHAPE MEMORY ALLOYS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AUSTENTIT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155" y="2596046"/>
            <a:ext cx="3886200" cy="269985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5" name="TextBox 14"/>
          <p:cNvSpPr txBox="1"/>
          <p:nvPr/>
        </p:nvSpPr>
        <p:spPr>
          <a:xfrm>
            <a:off x="228600" y="1907381"/>
            <a:ext cx="3124200" cy="3693319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51000"/>
                  <a:satMod val="130000"/>
                  <a:alpha val="2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0200000" scaled="0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b="1" dirty="0" smtClean="0"/>
              <a:t>SMA’S</a:t>
            </a:r>
            <a:r>
              <a:rPr lang="en-US" dirty="0" smtClean="0"/>
              <a:t>  can exhibit large recoverable strains. Ex- Nitinol</a:t>
            </a:r>
          </a:p>
          <a:p>
            <a:pPr lvl="0">
              <a:buFont typeface="Wingdings" pitchFamily="2" charset="2"/>
              <a:buChar char="Ø"/>
            </a:pPr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b="1" dirty="0" smtClean="0"/>
              <a:t>Martensite</a:t>
            </a: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Low temperature phase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Monoclinic crystal structure</a:t>
            </a:r>
          </a:p>
          <a:p>
            <a:pPr lvl="0"/>
            <a:endParaRPr lang="en-US" dirty="0" smtClean="0"/>
          </a:p>
          <a:p>
            <a:pPr lvl="0">
              <a:buFont typeface="Wingdings" pitchFamily="2" charset="2"/>
              <a:buChar char="Ø"/>
            </a:pPr>
            <a:r>
              <a:rPr lang="en-US" b="1" dirty="0" smtClean="0"/>
              <a:t>Austenite </a:t>
            </a: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High temperature phase 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Cubic crystal structure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AB08E-8E9E-41FC-8922-FF826FED6415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723635"/>
          </a:xfrm>
          <a:solidFill>
            <a:schemeClr val="bg1">
              <a:alpha val="57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olSlant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SHAPE MEMORY EFFECTS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3500"/>
            <a:ext cx="3352800" cy="1295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Two common effects are :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One-way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Two-way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619500"/>
            <a:ext cx="3862301" cy="1981200"/>
          </a:xfrm>
          <a:prstGeom prst="rect">
            <a:avLst/>
          </a:prstGeom>
          <a:scene3d>
            <a:camera prst="orthographicFront"/>
            <a:lightRig rig="soft" dir="t"/>
          </a:scene3d>
          <a:sp3d prstMaterial="matte">
            <a:bevelT w="165100" prst="coolSlant"/>
            <a:bevelB/>
          </a:sp3d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2E076-24BA-494F-917C-3037221E81D6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  <a:lumOff val="5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"/>
            <a:ext cx="9144000" cy="762000"/>
          </a:xfrm>
          <a:solidFill>
            <a:schemeClr val="bg1">
              <a:lumMod val="95000"/>
              <a:lumOff val="5000"/>
              <a:alpha val="72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SHAPE MEMORY ALLOYS USES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Content Placeholder 5" descr="thCAQBSBR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104900"/>
            <a:ext cx="4255655" cy="246380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9" descr="110129980_4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2990" y="3619500"/>
            <a:ext cx="4432610" cy="20193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icture 7" descr="The-new-2014-Chevrolet-Corvette-uses-a-lightweight-heat-activated-shape-memory-alloy-wire-in-place-of-a-heavier-motorized-part-to-open-a-vent-that-allows-the-trunk-lid-to-close-more-easily.-1024x742 - Cop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90300" y="1104900"/>
            <a:ext cx="4125100" cy="24915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92CB-B837-4FC4-83B2-49220EAF64FC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2500"/>
          </a:xfrm>
          <a:solidFill>
            <a:schemeClr val="bg1">
              <a:alpha val="6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SMART FABRIC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76200" y="1234440"/>
            <a:ext cx="8991600" cy="2689860"/>
          </a:xfrm>
        </p:spPr>
        <p:txBody>
          <a:bodyPr numCol="3"/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Pine cone model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Adapts to changing temperature by opening when warm or shutting  tight if cold.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800" dirty="0" smtClean="0">
                <a:latin typeface="Arial" charset="0"/>
              </a:rPr>
              <a:t>Gore-</a:t>
            </a:r>
            <a:r>
              <a:rPr lang="en-GB" sz="1800" dirty="0" err="1" smtClean="0">
                <a:latin typeface="Arial" charset="0"/>
              </a:rPr>
              <a:t>tex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57F80-693D-421B-86C9-F8D1BABD6B5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4" descr="smartfabr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3086" y="1257300"/>
            <a:ext cx="2808514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Goretex_schema-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546382"/>
            <a:ext cx="3276600" cy="2673318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753F-038E-4AB5-83EA-7C1A9F8CD9C8}" type="datetime1">
              <a:rPr lang="en-US" smtClean="0"/>
              <a:t>3/6/2014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1|0.2|0.1|0.3|0.1|0.2|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5|0.9|0.6|0.8|0.8|0.6|102.7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1|0.1|0.1|0.1|0.1|0.1|0.1|0.1|0.1|0.1|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1|0.1|0.1|0.1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30.5|7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5|1.2|0.5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7|0.6|1|0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3|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8|1.1|0.9|0.9|1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1398</TotalTime>
  <Words>668</Words>
  <Application>Microsoft Office PowerPoint</Application>
  <PresentationFormat>On-screen Show (16:10)</PresentationFormat>
  <Paragraphs>163</Paragraphs>
  <Slides>22</Slides>
  <Notes>1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SMART MATERIALS FOR SMART FUTURE </vt:lpstr>
      <vt:lpstr>WHAT ARE SMART MATERIALS &amp; HOW THEY WORK</vt:lpstr>
      <vt:lpstr>SMART I.Q.</vt:lpstr>
      <vt:lpstr>TYPES OF SMART MATERIAL </vt:lpstr>
      <vt:lpstr>Slide 5</vt:lpstr>
      <vt:lpstr>SHAPE MEMORY ALLOYS </vt:lpstr>
      <vt:lpstr>SHAPE MEMORY EFFECTS</vt:lpstr>
      <vt:lpstr>SHAPE MEMORY ALLOYS USES</vt:lpstr>
      <vt:lpstr>SMART FABRIC</vt:lpstr>
      <vt:lpstr>AEROELASTIC TAILORING</vt:lpstr>
      <vt:lpstr>Biomimetics: Lotus effect</vt:lpstr>
      <vt:lpstr>ADVANTAGES</vt:lpstr>
      <vt:lpstr>LIMITATIONS</vt:lpstr>
      <vt:lpstr> APPLICATIONS</vt:lpstr>
      <vt:lpstr>SMART SYSTEMS</vt:lpstr>
      <vt:lpstr>   Smart Ship Technologies </vt:lpstr>
      <vt:lpstr>FUTURE APPLICATIONS </vt:lpstr>
      <vt:lpstr>CONCLUSION</vt:lpstr>
      <vt:lpstr>REFERENCES</vt:lpstr>
      <vt:lpstr>ACKNOWLEDGEMENT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MATERIALS</dc:title>
  <dc:creator>BALJEET THAKUR</dc:creator>
  <cp:lastModifiedBy>MRS</cp:lastModifiedBy>
  <cp:revision>245</cp:revision>
  <dcterms:created xsi:type="dcterms:W3CDTF">2014-02-20T12:54:45Z</dcterms:created>
  <dcterms:modified xsi:type="dcterms:W3CDTF">2014-03-06T17:56:33Z</dcterms:modified>
</cp:coreProperties>
</file>