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6" r:id="rId1"/>
  </p:sldMasterIdLst>
  <p:notesMasterIdLst>
    <p:notesMasterId r:id="rId31"/>
  </p:notesMasterIdLst>
  <p:sldIdLst>
    <p:sldId id="351" r:id="rId2"/>
    <p:sldId id="369" r:id="rId3"/>
    <p:sldId id="352" r:id="rId4"/>
    <p:sldId id="343" r:id="rId5"/>
    <p:sldId id="363" r:id="rId6"/>
    <p:sldId id="275" r:id="rId7"/>
    <p:sldId id="279" r:id="rId8"/>
    <p:sldId id="282" r:id="rId9"/>
    <p:sldId id="360" r:id="rId10"/>
    <p:sldId id="366" r:id="rId11"/>
    <p:sldId id="367" r:id="rId12"/>
    <p:sldId id="274" r:id="rId13"/>
    <p:sldId id="348" r:id="rId14"/>
    <p:sldId id="345" r:id="rId15"/>
    <p:sldId id="357" r:id="rId16"/>
    <p:sldId id="346" r:id="rId17"/>
    <p:sldId id="349" r:id="rId18"/>
    <p:sldId id="365" r:id="rId19"/>
    <p:sldId id="364" r:id="rId20"/>
    <p:sldId id="368" r:id="rId21"/>
    <p:sldId id="280" r:id="rId22"/>
    <p:sldId id="350" r:id="rId23"/>
    <p:sldId id="371" r:id="rId24"/>
    <p:sldId id="372" r:id="rId25"/>
    <p:sldId id="340" r:id="rId26"/>
    <p:sldId id="361" r:id="rId27"/>
    <p:sldId id="341" r:id="rId28"/>
    <p:sldId id="354" r:id="rId29"/>
    <p:sldId id="36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050"/>
    <a:srgbClr val="5E241A"/>
    <a:srgbClr val="000000"/>
    <a:srgbClr val="124E13"/>
    <a:srgbClr val="E60000"/>
    <a:srgbClr val="090603"/>
    <a:srgbClr val="16065A"/>
    <a:srgbClr val="663300"/>
    <a:srgbClr val="CC0000"/>
    <a:srgbClr val="8BA87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3" autoAdjust="0"/>
  </p:normalViewPr>
  <p:slideViewPr>
    <p:cSldViewPr>
      <p:cViewPr>
        <p:scale>
          <a:sx n="98" d="100"/>
          <a:sy n="98" d="100"/>
        </p:scale>
        <p:origin x="-35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C177F-919B-44F5-8902-8E7D2C98102D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FCA8F-0945-45D8-966F-CDE35EA869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7263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CA8F-0945-45D8-966F-CDE35EA8695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4872B-6D64-4E69-B3A8-BA6751974917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9B3057-BD87-465E-899C-33FC89EC9B63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173368-2EE4-458F-9DA0-47FE1D5DE68A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AAADB-7953-42DB-BD35-EE08032973DF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9FFF7-A03D-476F-8543-2DD5CC744029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9DE2F8-CDE8-4C34-B256-C73DE805884A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4FBD08-0E7C-45C6-BB13-4B106946F5D0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AF98-36E0-4AAD-A0DB-FBE094BCF3F6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ECBDE5-698F-47F5-8A65-CFE6B53229F4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70A37-CA05-42A8-BFE0-03242065A64C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AF5BC5-32CA-407F-9040-EC2DEC389853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E2DD673-928C-4330-AF3B-F29EB33F5AA0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ocuments\TRANSTECH%20-15\gme%2029%20videos\gme%2029%20final%20current\Untitled.avi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ocuments\TRANSTECH%20-15\gme%2029%20videos\gme%2029%20final%20current\gme%20sky%20sail%20.mpg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www.fpca.com/images/stories/hybridwiring.gi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DMIN\Documents\TRANSTECH%20-15\gme%2029%20videos\gme%2029%20final%20current\Hybrid%20Ships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ocuments\TRANSTECH%20-15\gme%2029%20videos\gme%2029%20final%20current\power.avi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/>
        </p:nvSpPr>
        <p:spPr>
          <a:xfrm>
            <a:off x="457200" y="228600"/>
            <a:ext cx="8229600" cy="99060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endParaRPr lang="en-US" sz="26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Date Placeholder 2"/>
          <p:cNvSpPr>
            <a:spLocks noGrp="1"/>
          </p:cNvSpPr>
          <p:nvPr/>
        </p:nvSpPr>
        <p:spPr bwMode="auto">
          <a:xfrm>
            <a:off x="6477000" y="76200"/>
            <a:ext cx="2514600" cy="2889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F05679CD-A067-46C1-9043-90A0B95DABD8}" type="datetime5">
              <a:rPr lang="en-US" b="1" smtClean="0"/>
              <a:pPr>
                <a:defRPr/>
              </a:pPr>
              <a:t>26-Feb-15</a:t>
            </a:fld>
            <a:endParaRPr lang="en-US" b="1"/>
          </a:p>
        </p:txBody>
      </p:sp>
      <p:sp>
        <p:nvSpPr>
          <p:cNvPr id="10" name="Footer Placeholder 3"/>
          <p:cNvSpPr txBox="1">
            <a:spLocks noGrp="1"/>
          </p:cNvSpPr>
          <p:nvPr/>
        </p:nvSpPr>
        <p:spPr bwMode="auto">
          <a:xfrm>
            <a:off x="2898775" y="6356350"/>
            <a:ext cx="1749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400" b="1">
                <a:solidFill>
                  <a:schemeClr val="tx2"/>
                </a:solidFill>
              </a:rPr>
              <a:t>HAF</a:t>
            </a:r>
          </a:p>
        </p:txBody>
      </p:sp>
      <p:sp>
        <p:nvSpPr>
          <p:cNvPr id="11" name="Slide Number Placeholder 4"/>
          <p:cNvSpPr txBox="1">
            <a:spLocks noGrp="1"/>
          </p:cNvSpPr>
          <p:nvPr/>
        </p:nvSpPr>
        <p:spPr bwMode="auto">
          <a:xfrm>
            <a:off x="612775" y="6356350"/>
            <a:ext cx="1981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eaLnBrk="1" hangingPunct="1"/>
            <a:fld id="{F28E31CD-3082-43C9-9A24-5610E413C3FE}" type="slidenum">
              <a:rPr lang="en-US" sz="1400" b="1">
                <a:solidFill>
                  <a:schemeClr val="tx2"/>
                </a:solidFill>
              </a:rPr>
              <a:pPr eaLnBrk="1" hangingPunct="1"/>
              <a:t>1</a:t>
            </a:fld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55687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</a:t>
            </a:r>
          </a:p>
          <a:p>
            <a:pPr algn="ctr"/>
            <a:r>
              <a:rPr lang="en-US" sz="2400" dirty="0" smtClean="0"/>
              <a:t> </a:t>
            </a:r>
            <a:endParaRPr lang="en-US" sz="2800" b="1" i="1" dirty="0"/>
          </a:p>
        </p:txBody>
      </p:sp>
      <p:pic>
        <p:nvPicPr>
          <p:cNvPr id="16" name="Picture 15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0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            THE GREAT EASTERN INSTITUTE OF           MARITIME STUDIES </a:t>
            </a:r>
            <a:endParaRPr lang="en-US" sz="2400" dirty="0"/>
          </a:p>
        </p:txBody>
      </p:sp>
      <p:sp>
        <p:nvSpPr>
          <p:cNvPr id="18" name="Rectangle 17"/>
          <p:cNvSpPr/>
          <p:nvPr/>
        </p:nvSpPr>
        <p:spPr>
          <a:xfrm>
            <a:off x="152400" y="588222"/>
            <a:ext cx="89916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 A Presentation On </a:t>
            </a:r>
          </a:p>
          <a:p>
            <a:endParaRPr lang="en-US" sz="3200" dirty="0" smtClean="0"/>
          </a:p>
          <a:p>
            <a:pPr algn="ctr"/>
            <a:r>
              <a:rPr lang="en-US" sz="3200" b="1" i="1" dirty="0" smtClean="0"/>
              <a:t>“</a:t>
            </a:r>
            <a:r>
              <a:rPr lang="en-US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Hybrid Renewable Power Generation &amp; its Applications</a:t>
            </a:r>
            <a:r>
              <a:rPr lang="en-US" sz="3200" b="1" i="1" dirty="0" smtClean="0"/>
              <a:t>”</a:t>
            </a:r>
          </a:p>
          <a:p>
            <a:pPr algn="ctr"/>
            <a:endParaRPr lang="en-US" sz="3200" b="1" i="1" dirty="0" smtClean="0"/>
          </a:p>
          <a:p>
            <a:r>
              <a:rPr lang="en-US" sz="3200" b="1" i="1" dirty="0" smtClean="0"/>
              <a:t>                                               </a:t>
            </a:r>
            <a:r>
              <a:rPr lang="en-US" sz="3200" u="sng" dirty="0" smtClean="0"/>
              <a:t>Presented By-</a:t>
            </a:r>
          </a:p>
          <a:p>
            <a:r>
              <a:rPr lang="en-US" sz="3200" b="1" i="1" dirty="0" smtClean="0"/>
              <a:t>					 </a:t>
            </a:r>
            <a:r>
              <a:rPr lang="en-US" sz="3200" dirty="0" err="1" smtClean="0"/>
              <a:t>Cdt</a:t>
            </a:r>
            <a:r>
              <a:rPr lang="en-US" sz="3200" dirty="0" smtClean="0"/>
              <a:t>. Ben Joy </a:t>
            </a:r>
            <a:r>
              <a:rPr lang="en-US" sz="3200" dirty="0" err="1" smtClean="0"/>
              <a:t>Chethiyil</a:t>
            </a:r>
            <a:endParaRPr lang="en-US" sz="3200" dirty="0" smtClean="0"/>
          </a:p>
          <a:p>
            <a:r>
              <a:rPr lang="en-US" sz="3200" dirty="0" smtClean="0"/>
              <a:t>					 </a:t>
            </a:r>
            <a:r>
              <a:rPr lang="en-US" sz="3200" dirty="0" err="1" smtClean="0"/>
              <a:t>Cdt</a:t>
            </a:r>
            <a:r>
              <a:rPr lang="en-US" sz="3200" dirty="0" smtClean="0"/>
              <a:t>. </a:t>
            </a:r>
            <a:r>
              <a:rPr lang="en-US" sz="3200" dirty="0" err="1" smtClean="0"/>
              <a:t>Rohit</a:t>
            </a:r>
            <a:r>
              <a:rPr lang="en-US" sz="3200" dirty="0" smtClean="0"/>
              <a:t> </a:t>
            </a:r>
            <a:r>
              <a:rPr lang="en-US" sz="3200" dirty="0" err="1" smtClean="0"/>
              <a:t>Verma</a:t>
            </a:r>
            <a:endParaRPr lang="en-US" sz="3200" dirty="0" smtClean="0"/>
          </a:p>
          <a:p>
            <a:pPr algn="ctr">
              <a:lnSpc>
                <a:spcPct val="90000"/>
              </a:lnSpc>
            </a:pPr>
            <a:r>
              <a:rPr lang="en-US" sz="3200" dirty="0" smtClean="0"/>
              <a:t>		                      </a:t>
            </a:r>
            <a:r>
              <a:rPr lang="en-US" sz="3200" dirty="0" err="1" smtClean="0"/>
              <a:t>Cdt</a:t>
            </a:r>
            <a:r>
              <a:rPr lang="en-US" sz="3200" dirty="0" smtClean="0"/>
              <a:t>. </a:t>
            </a:r>
            <a:r>
              <a:rPr lang="en-US" sz="3200" dirty="0" err="1" smtClean="0"/>
              <a:t>Taraka</a:t>
            </a:r>
            <a:r>
              <a:rPr lang="en-US" sz="3200" dirty="0" smtClean="0"/>
              <a:t> </a:t>
            </a:r>
            <a:r>
              <a:rPr lang="en-US" sz="3200" dirty="0" err="1" smtClean="0"/>
              <a:t>Prabhu</a:t>
            </a:r>
            <a:r>
              <a:rPr lang="en-US" sz="3200" dirty="0" smtClean="0"/>
              <a:t> </a:t>
            </a:r>
            <a:r>
              <a:rPr lang="en-US" sz="3200" dirty="0" err="1" smtClean="0"/>
              <a:t>Teja</a:t>
            </a:r>
            <a:endParaRPr lang="en-US" sz="3200" dirty="0" smtClean="0"/>
          </a:p>
          <a:p>
            <a:pPr algn="ctr">
              <a:lnSpc>
                <a:spcPct val="90000"/>
              </a:lnSpc>
            </a:pPr>
            <a:endParaRPr lang="en-US" sz="3200" b="1" i="1" dirty="0" smtClean="0"/>
          </a:p>
          <a:p>
            <a:pPr algn="ctr">
              <a:lnSpc>
                <a:spcPct val="90000"/>
              </a:lnSpc>
            </a:pPr>
            <a:r>
              <a:rPr lang="en-US" sz="2800" dirty="0" smtClean="0"/>
              <a:t>(</a:t>
            </a:r>
            <a:r>
              <a:rPr lang="en-US" sz="2800" b="1" dirty="0" smtClean="0"/>
              <a:t>Graduate Marine Engineer -XXIX BATCH)</a:t>
            </a:r>
          </a:p>
          <a:p>
            <a:pPr algn="ctr">
              <a:lnSpc>
                <a:spcPct val="90000"/>
              </a:lnSpc>
            </a:pPr>
            <a:r>
              <a:rPr lang="en-US" sz="2800" dirty="0" smtClean="0"/>
              <a:t>  </a:t>
            </a:r>
            <a:endParaRPr lang="en-US" sz="2800" b="1" i="1" dirty="0" smtClean="0"/>
          </a:p>
        </p:txBody>
      </p:sp>
      <p:pic>
        <p:nvPicPr>
          <p:cNvPr id="19" name="Picture 2" descr="C:\Documents and Settings\lib1\Desktop\piczz\geim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810000"/>
            <a:ext cx="2438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AAADB-7953-42DB-BD35-EE08032973DF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Content Placeholder 7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3810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Fuel Cells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1524000"/>
            <a:ext cx="7498080" cy="5334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Fuel cell is an electrochemical device or a cell that </a:t>
            </a:r>
            <a:r>
              <a:rPr kumimoji="0" lang="en-I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converts chemical </a:t>
            </a: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from a fuel into electrical energy</a:t>
            </a:r>
          </a:p>
          <a:p>
            <a:pPr marL="82296" marR="0" lvl="0" indent="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  <a:buClr>
                <a:schemeClr val="accent1"/>
              </a:buClr>
              <a:buSzPct val="80000"/>
              <a:buFont typeface="Wingdings 2"/>
              <a:buNone/>
              <a:tabLst>
                <a:tab pos="19431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603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COMPONENTS OF THE FUEL CELL</a:t>
            </a:r>
            <a:endParaRPr kumimoji="0" lang="en-IN" sz="2400" b="0" i="0" u="none" strike="noStrike" kern="1200" cap="none" spc="0" normalizeH="0" baseline="0" noProof="0" dirty="0" smtClean="0">
              <a:ln>
                <a:noFill/>
              </a:ln>
              <a:solidFill>
                <a:srgbClr val="090603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Anode</a:t>
            </a:r>
            <a:endParaRPr kumimoji="0" lang="en-I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Cathode</a:t>
            </a:r>
            <a:endParaRPr kumimoji="0" lang="en-I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Anode catalyst –usually made of platinum powder </a:t>
            </a:r>
            <a:endParaRPr kumimoji="0" lang="en-I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Cathode catalyst- usually made of nickel </a:t>
            </a:r>
            <a:endParaRPr kumimoji="0" lang="en-I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Electrolyte  &amp; basic circuit connectors</a:t>
            </a:r>
            <a:endParaRPr kumimoji="0" lang="en-I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774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AAADB-7953-42DB-BD35-EE08032973DF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Content Placeholder 7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9" name="Rectangle 8"/>
          <p:cNvSpPr/>
          <p:nvPr/>
        </p:nvSpPr>
        <p:spPr>
          <a:xfrm>
            <a:off x="1295400" y="609600"/>
            <a:ext cx="563006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/>
              <a:t>BLOCK DIAGRAM </a:t>
            </a:r>
          </a:p>
          <a:p>
            <a:pPr algn="ctr"/>
            <a:r>
              <a:rPr lang="en-US" sz="4000" b="1" dirty="0" smtClean="0"/>
              <a:t>OF </a:t>
            </a:r>
            <a:r>
              <a:rPr lang="en-US" sz="4400" b="1" dirty="0" smtClean="0"/>
              <a:t>UNIT</a:t>
            </a:r>
            <a:r>
              <a:rPr lang="en-US" sz="4000" b="1" dirty="0" smtClean="0"/>
              <a:t> FUEL CELL</a:t>
            </a:r>
            <a:endParaRPr lang="en-US" sz="40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419172"/>
            <a:ext cx="6705600" cy="44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8416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2C03-A9AE-486F-8F8B-4B4AED4CF7F6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10" name="Picture 9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1447800"/>
            <a:ext cx="9525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Working of the Hydrogen Fuel Cells</a:t>
            </a:r>
            <a:endParaRPr lang="en-US" sz="4000" b="1" dirty="0"/>
          </a:p>
        </p:txBody>
      </p:sp>
      <p:pic>
        <p:nvPicPr>
          <p:cNvPr id="12" name="Untitle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2209800"/>
            <a:ext cx="91440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760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flipH="1">
            <a:off x="1676400" y="2967335"/>
            <a:ext cx="15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B465-CAD0-4F6C-9DBF-94E253CC2D59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11" name="Picture 10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Picture 11" descr="Picture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6027003"/>
            <a:ext cx="75595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Ship Moving on Fuel Cells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14400"/>
            <a:ext cx="7498080" cy="2667000"/>
          </a:xfrm>
        </p:spPr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7C96A-FD0B-4B05-96F8-9AA4EA0BABB6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9" name="Content Placeholder 7" descr="RoRo-Terra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0" y="5334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Ship On Solar Energy</a:t>
            </a:r>
            <a:endParaRPr lang="en-US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DFBB3-5F99-489B-9B48-D7EF9BE4D0B1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Content Placeholder 6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Picture 7" descr="http://inhabitat.com/hornblower-hybrid-by-alcatraz-cruises/wp-content/blogs.dir/1/files/hornhybrid-ed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486400" y="457200"/>
            <a:ext cx="365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Block Diagram of a Solar Ship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Nuclear Ice-Breaker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FBD06-9310-4815-A7F5-2DDD2FC91B6D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12" name="Content Placeholder 11" descr="Yamal_2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4724" y="1447800"/>
            <a:ext cx="7220102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 for Future Sailing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69AA1-EFD4-4B6E-9178-B658F4D200D6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05200" y="4114800"/>
            <a:ext cx="19431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SKY SAIL</a:t>
            </a:r>
            <a:endParaRPr lang="en-IN" sz="2400" b="1" dirty="0"/>
          </a:p>
        </p:txBody>
      </p:sp>
      <p:pic>
        <p:nvPicPr>
          <p:cNvPr id="9" name="Content Placeholder 8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TextBox 9"/>
          <p:cNvSpPr txBox="1"/>
          <p:nvPr/>
        </p:nvSpPr>
        <p:spPr>
          <a:xfrm>
            <a:off x="3124200" y="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SKYSAIL</a:t>
            </a:r>
            <a:endParaRPr lang="en-US" sz="2400" b="1" dirty="0"/>
          </a:p>
        </p:txBody>
      </p:sp>
      <p:pic>
        <p:nvPicPr>
          <p:cNvPr id="12" name="Picture 11" descr="Pictur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19637517">
            <a:off x="-499975" y="1351005"/>
            <a:ext cx="295184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SKYSAIL</a:t>
            </a:r>
            <a:endParaRPr lang="en-U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AAADB-7953-42DB-BD35-EE08032973DF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4495" y="0"/>
            <a:ext cx="331950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197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869680" cy="1143000"/>
          </a:xfrm>
        </p:spPr>
        <p:txBody>
          <a:bodyPr/>
          <a:lstStyle/>
          <a:p>
            <a:pPr algn="ctr"/>
            <a:endParaRPr lang="en-IN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AAADB-7953-42DB-BD35-EE08032973DF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1" name="Content Placeholder 10" descr="Pictur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Rectangle 11"/>
          <p:cNvSpPr/>
          <p:nvPr/>
        </p:nvSpPr>
        <p:spPr>
          <a:xfrm>
            <a:off x="2743200" y="304800"/>
            <a:ext cx="28825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Sky Sail </a:t>
            </a:r>
            <a:endParaRPr lang="en-US" sz="5400" dirty="0"/>
          </a:p>
        </p:txBody>
      </p:sp>
      <p:pic>
        <p:nvPicPr>
          <p:cNvPr id="10" name="gme sky sail 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163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5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AAADB-7953-42DB-BD35-EE08032973DF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1" name="Content Placeholder 10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3" name="Rectangle 12"/>
          <p:cNvSpPr/>
          <p:nvPr/>
        </p:nvSpPr>
        <p:spPr>
          <a:xfrm>
            <a:off x="1219200" y="228600"/>
            <a:ext cx="5318635" cy="769441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What’s Hybrid </a:t>
            </a:r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1371600"/>
            <a:ext cx="647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1828800"/>
            <a:ext cx="8305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2400" dirty="0" smtClean="0"/>
              <a:t>    A </a:t>
            </a:r>
            <a:r>
              <a:rPr lang="en-US" sz="2400" b="1" dirty="0" smtClean="0"/>
              <a:t>HYBRID</a:t>
            </a:r>
            <a:r>
              <a:rPr lang="en-US" sz="2400" dirty="0" smtClean="0"/>
              <a:t> is anything that uses two distinct power sources       to move or </a:t>
            </a:r>
            <a:r>
              <a:rPr lang="en-US" sz="2400" dirty="0" err="1" smtClean="0"/>
              <a:t>propell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IN" sz="2400" dirty="0" smtClean="0"/>
              <a:t>    The hybrid technology is not only a current issue in the field of electric vehicles. </a:t>
            </a:r>
          </a:p>
          <a:p>
            <a:pPr>
              <a:buFont typeface="Wingdings" pitchFamily="2" charset="2"/>
              <a:buChar char="v"/>
            </a:pPr>
            <a:endParaRPr lang="en-IN" sz="2400" dirty="0" smtClean="0"/>
          </a:p>
          <a:p>
            <a:pPr>
              <a:buFont typeface="Wingdings" pitchFamily="2" charset="2"/>
              <a:buChar char="v"/>
            </a:pPr>
            <a:r>
              <a:rPr lang="en-IN" sz="2400" dirty="0" smtClean="0"/>
              <a:t>    Also in the area of ships there are some projects to replace the proven diesel mechanical drives by innovative drive concepts.</a:t>
            </a:r>
          </a:p>
          <a:p>
            <a:pPr lvl="0"/>
            <a:endParaRPr lang="en-IN" sz="2400" b="1" dirty="0" smtClean="0">
              <a:solidFill>
                <a:prstClr val="black"/>
              </a:solidFill>
            </a:endParaRPr>
          </a:p>
          <a:p>
            <a:pPr lvl="0"/>
            <a:endParaRPr lang="en-IN" sz="2400" b="1" dirty="0" smtClean="0">
              <a:solidFill>
                <a:prstClr val="black"/>
              </a:solidFill>
            </a:endParaRPr>
          </a:p>
          <a:p>
            <a:pPr lvl="0"/>
            <a:r>
              <a:rPr lang="en-IN" sz="2400" b="1" dirty="0" smtClean="0">
                <a:solidFill>
                  <a:prstClr val="black"/>
                </a:solidFill>
              </a:rPr>
              <a:t>Keywords:  Hybrid, power transmission, transmission line, power quality,    Voltage Source</a:t>
            </a:r>
          </a:p>
          <a:p>
            <a:pPr lvl="0"/>
            <a:r>
              <a:rPr lang="en-IN" sz="2400" b="1" dirty="0" smtClean="0">
                <a:solidFill>
                  <a:prstClr val="black"/>
                </a:solidFill>
              </a:rPr>
              <a:t>Converter (VSC), ship, battery,  </a:t>
            </a:r>
            <a:r>
              <a:rPr lang="en-IN" sz="2400" b="1" dirty="0" err="1" smtClean="0">
                <a:solidFill>
                  <a:prstClr val="black"/>
                </a:solidFill>
              </a:rPr>
              <a:t>harbor</a:t>
            </a:r>
            <a:r>
              <a:rPr lang="en-IN" sz="2400" b="1" dirty="0" smtClean="0">
                <a:solidFill>
                  <a:prstClr val="black"/>
                </a:solidFill>
              </a:rPr>
              <a:t> tug,  motor ferry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endParaRPr lang="en-US" sz="2400" dirty="0" smtClean="0"/>
          </a:p>
          <a:p>
            <a:pPr algn="ctr">
              <a:buFont typeface="Wingdings" pitchFamily="2" charset="2"/>
              <a:buChar char="v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30337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2700" dirty="0" smtClean="0"/>
              <a:t/>
            </a:r>
            <a:br>
              <a:rPr lang="en-IN" sz="2700" dirty="0" smtClean="0"/>
            </a:br>
            <a:r>
              <a:rPr lang="en-IN" sz="2700" dirty="0"/>
              <a:t/>
            </a:r>
            <a:br>
              <a:rPr lang="en-IN" sz="2700" dirty="0"/>
            </a:br>
            <a:r>
              <a:rPr lang="en-IN" sz="2700" dirty="0" smtClean="0"/>
              <a:t/>
            </a:r>
            <a:br>
              <a:rPr lang="en-IN" sz="2700" dirty="0" smtClean="0"/>
            </a:br>
            <a:r>
              <a:rPr lang="en-IN" sz="2700" dirty="0"/>
              <a:t/>
            </a:r>
            <a:br>
              <a:rPr lang="en-IN" sz="2700" dirty="0"/>
            </a:b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4" name="Picture 1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228600"/>
            <a:ext cx="6629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b="1" dirty="0" smtClean="0"/>
              <a:t>Some Of  The Ships That Are Already Running Such Technology With Slight Variation In The Propulsion Plant Are:</a:t>
            </a:r>
            <a:endParaRPr lang="en-US" sz="2800" b="1" dirty="0"/>
          </a:p>
        </p:txBody>
      </p:sp>
      <p:pic>
        <p:nvPicPr>
          <p:cNvPr id="1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2536156" cy="168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0"/>
            <a:ext cx="299878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648200"/>
            <a:ext cx="28194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 descr="Scandlines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4648200"/>
            <a:ext cx="2846387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1143000" y="3962400"/>
            <a:ext cx="1462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MY DIVINE</a:t>
            </a:r>
            <a:endParaRPr lang="en-IN" b="1" dirty="0"/>
          </a:p>
        </p:txBody>
      </p:sp>
      <p:sp>
        <p:nvSpPr>
          <p:cNvPr id="21" name="Rectangle 20"/>
          <p:cNvSpPr/>
          <p:nvPr/>
        </p:nvSpPr>
        <p:spPr>
          <a:xfrm>
            <a:off x="4800600" y="3962400"/>
            <a:ext cx="1766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VIKING LADY</a:t>
            </a:r>
            <a:endParaRPr lang="en-IN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38200" y="6211669"/>
            <a:ext cx="235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HORNBLOWER HYBRID</a:t>
            </a:r>
            <a:endParaRPr lang="en-IN" b="1" dirty="0"/>
          </a:p>
        </p:txBody>
      </p:sp>
      <p:sp>
        <p:nvSpPr>
          <p:cNvPr id="23" name="Rectangle 22"/>
          <p:cNvSpPr/>
          <p:nvPr/>
        </p:nvSpPr>
        <p:spPr>
          <a:xfrm>
            <a:off x="4648200" y="6248400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SCANDLINES</a:t>
            </a: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xmlns="" val="360007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1143001"/>
            <a:ext cx="7924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. </a:t>
            </a:r>
            <a:endParaRPr lang="en-US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4572000" y="1310753"/>
            <a:ext cx="4343400" cy="42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endParaRPr lang="en-US" sz="1100" b="1" dirty="0" smtClean="0"/>
          </a:p>
          <a:p>
            <a:pPr marL="228600" indent="-228600">
              <a:buFont typeface="Arial" pitchFamily="34" charset="0"/>
              <a:buChar char="•"/>
            </a:pPr>
            <a:endParaRPr lang="en-US" sz="1050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72CB-EF08-4C54-AFA2-180753AAB989}" type="datetime1">
              <a:rPr lang="en-US" smtClean="0"/>
              <a:pPr/>
              <a:t>2/26/2015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HPG</a:t>
            </a:r>
            <a:endParaRPr lang="en-US" dirty="0"/>
          </a:p>
        </p:txBody>
      </p:sp>
      <p:pic>
        <p:nvPicPr>
          <p:cNvPr id="14" name="Content Placeholder 13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" y="-40481"/>
            <a:ext cx="9144000" cy="6898481"/>
          </a:xfrm>
        </p:spPr>
      </p:pic>
      <p:sp>
        <p:nvSpPr>
          <p:cNvPr id="15" name="Rectangle 14"/>
          <p:cNvSpPr/>
          <p:nvPr/>
        </p:nvSpPr>
        <p:spPr>
          <a:xfrm>
            <a:off x="0" y="609600"/>
            <a:ext cx="42672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800" b="1" dirty="0" smtClean="0">
                <a:solidFill>
                  <a:srgbClr val="16065A"/>
                </a:solidFill>
              </a:rPr>
              <a:t>Merits</a:t>
            </a:r>
          </a:p>
          <a:p>
            <a:pPr algn="ctr"/>
            <a:r>
              <a:rPr lang="en-IN" sz="2400" b="1" dirty="0" smtClean="0">
                <a:solidFill>
                  <a:srgbClr val="16065A"/>
                </a:solidFill>
              </a:rPr>
              <a:t> </a:t>
            </a:r>
            <a:endParaRPr lang="en-IN" sz="2400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IN" sz="2400" b="1" dirty="0" smtClean="0">
                <a:solidFill>
                  <a:srgbClr val="191050"/>
                </a:solidFill>
              </a:rPr>
              <a:t> Good For Environment </a:t>
            </a:r>
          </a:p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schemeClr val="bg1"/>
                </a:solidFill>
              </a:rPr>
              <a:t>  </a:t>
            </a:r>
            <a:r>
              <a:rPr lang="en-IN" sz="2400" dirty="0" smtClean="0">
                <a:solidFill>
                  <a:srgbClr val="124E13"/>
                </a:solidFill>
              </a:rPr>
              <a:t>Reduce </a:t>
            </a:r>
            <a:r>
              <a:rPr lang="en-IN" sz="2400" dirty="0" smtClean="0">
                <a:solidFill>
                  <a:srgbClr val="124E13"/>
                </a:solidFill>
              </a:rPr>
              <a:t>Toxic Emissions</a:t>
            </a:r>
          </a:p>
          <a:p>
            <a:endParaRPr lang="en-IN" sz="2400" dirty="0" smtClean="0">
              <a:solidFill>
                <a:srgbClr val="124E13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IN" sz="2400" b="1" dirty="0" smtClean="0">
                <a:solidFill>
                  <a:srgbClr val="191050"/>
                </a:solidFill>
              </a:rPr>
              <a:t>Fuel </a:t>
            </a:r>
            <a:r>
              <a:rPr lang="en-IN" sz="2400" b="1" dirty="0">
                <a:solidFill>
                  <a:srgbClr val="191050"/>
                </a:solidFill>
              </a:rPr>
              <a:t>Efficient</a:t>
            </a:r>
          </a:p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srgbClr val="124E13"/>
                </a:solidFill>
              </a:rPr>
              <a:t> Consumes </a:t>
            </a:r>
            <a:r>
              <a:rPr lang="en-IN" sz="2400" dirty="0">
                <a:solidFill>
                  <a:srgbClr val="124E13"/>
                </a:solidFill>
              </a:rPr>
              <a:t>less fuel </a:t>
            </a:r>
          </a:p>
          <a:p>
            <a:endParaRPr lang="en-IN" sz="24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IN" sz="2400" b="1" dirty="0" smtClean="0">
                <a:solidFill>
                  <a:srgbClr val="191050"/>
                </a:solidFill>
              </a:rPr>
              <a:t>Financial </a:t>
            </a:r>
            <a:r>
              <a:rPr lang="en-IN" sz="2400" b="1" dirty="0">
                <a:solidFill>
                  <a:srgbClr val="191050"/>
                </a:solidFill>
              </a:rPr>
              <a:t>Benefits</a:t>
            </a:r>
          </a:p>
          <a:p>
            <a:pPr>
              <a:buFont typeface="Arial" pitchFamily="34" charset="0"/>
              <a:buChar char="•"/>
            </a:pPr>
            <a:r>
              <a:rPr lang="en-IN" sz="2400" dirty="0">
                <a:solidFill>
                  <a:srgbClr val="FFFF00"/>
                </a:solidFill>
              </a:rPr>
              <a:t> </a:t>
            </a:r>
            <a:r>
              <a:rPr lang="en-IN" sz="2400" dirty="0" smtClean="0">
                <a:solidFill>
                  <a:srgbClr val="FFFF00"/>
                </a:solidFill>
              </a:rPr>
              <a:t> </a:t>
            </a:r>
            <a:r>
              <a:rPr lang="en-IN" sz="2400" dirty="0" smtClean="0">
                <a:solidFill>
                  <a:srgbClr val="124E13"/>
                </a:solidFill>
              </a:rPr>
              <a:t>Less </a:t>
            </a:r>
            <a:r>
              <a:rPr lang="en-IN" sz="2400" dirty="0">
                <a:solidFill>
                  <a:srgbClr val="124E13"/>
                </a:solidFill>
              </a:rPr>
              <a:t>money spent on </a:t>
            </a:r>
            <a:r>
              <a:rPr lang="en-IN" sz="2400" dirty="0" smtClean="0">
                <a:solidFill>
                  <a:srgbClr val="124E13"/>
                </a:solidFill>
              </a:rPr>
              <a:t>fuels</a:t>
            </a:r>
          </a:p>
          <a:p>
            <a:pPr>
              <a:buFont typeface="Arial" pitchFamily="34" charset="0"/>
              <a:buChar char="•"/>
            </a:pPr>
            <a:r>
              <a:rPr lang="en-IN" sz="2400" dirty="0" smtClean="0">
                <a:solidFill>
                  <a:srgbClr val="124E13"/>
                </a:solidFill>
              </a:rPr>
              <a:t>  Less </a:t>
            </a:r>
            <a:r>
              <a:rPr lang="en-IN" sz="2400" dirty="0">
                <a:solidFill>
                  <a:srgbClr val="124E13"/>
                </a:solidFill>
              </a:rPr>
              <a:t>energy is required to </a:t>
            </a:r>
            <a:r>
              <a:rPr lang="en-IN" sz="2400" dirty="0" smtClean="0">
                <a:solidFill>
                  <a:srgbClr val="124E13"/>
                </a:solidFill>
              </a:rPr>
              <a:t>run</a:t>
            </a:r>
          </a:p>
          <a:p>
            <a:endParaRPr lang="en-IN" sz="2400" dirty="0" smtClean="0">
              <a:solidFill>
                <a:srgbClr val="124E13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IN" sz="2400" dirty="0" smtClean="0">
                <a:solidFill>
                  <a:srgbClr val="191050"/>
                </a:solidFill>
              </a:rPr>
              <a:t> </a:t>
            </a:r>
            <a:r>
              <a:rPr lang="en-IN" sz="2400" b="1" dirty="0" smtClean="0">
                <a:solidFill>
                  <a:srgbClr val="191050"/>
                </a:solidFill>
              </a:rPr>
              <a:t>Aerodynamic design</a:t>
            </a:r>
            <a:endParaRPr lang="en-IN" sz="2400" b="1" dirty="0" smtClean="0">
              <a:solidFill>
                <a:srgbClr val="191050"/>
              </a:solidFill>
            </a:endParaRPr>
          </a:p>
          <a:p>
            <a:r>
              <a:rPr lang="en-IN" sz="2400" dirty="0" smtClean="0">
                <a:solidFill>
                  <a:srgbClr val="124E13"/>
                </a:solidFill>
              </a:rPr>
              <a:t> </a:t>
            </a:r>
            <a:endParaRPr lang="en-IN" sz="2400" dirty="0" smtClean="0">
              <a:solidFill>
                <a:srgbClr val="124E13"/>
              </a:solidFill>
            </a:endParaRPr>
          </a:p>
          <a:p>
            <a:endParaRPr lang="en-IN" sz="2400" dirty="0" smtClean="0">
              <a:solidFill>
                <a:srgbClr val="124E13"/>
              </a:solidFill>
            </a:endParaRPr>
          </a:p>
          <a:p>
            <a:r>
              <a:rPr lang="en-IN" sz="2400" dirty="0" smtClean="0">
                <a:solidFill>
                  <a:srgbClr val="124E13"/>
                </a:solidFill>
              </a:rPr>
              <a:t> </a:t>
            </a:r>
            <a:endParaRPr lang="en-IN" sz="2400" b="1" dirty="0">
              <a:solidFill>
                <a:srgbClr val="FFFF00"/>
              </a:solidFill>
            </a:endParaRPr>
          </a:p>
        </p:txBody>
      </p:sp>
      <p:sp>
        <p:nvSpPr>
          <p:cNvPr id="16" name="Content Placeholder 9"/>
          <p:cNvSpPr txBox="1">
            <a:spLocks/>
          </p:cNvSpPr>
          <p:nvPr/>
        </p:nvSpPr>
        <p:spPr>
          <a:xfrm>
            <a:off x="4114800" y="685800"/>
            <a:ext cx="5029200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7360" lvl="3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kumimoji="0" lang="en-I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065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Demerits :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tabLst/>
              <a:defRPr/>
            </a:pPr>
            <a:r>
              <a:rPr kumimoji="0" lang="en-I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91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Less </a:t>
            </a:r>
            <a:r>
              <a:rPr kumimoji="0" lang="en-I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91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4E1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Primary source of power is </a:t>
            </a:r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4E1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</a:t>
            </a:r>
            <a:endParaRPr kumimoji="0" lang="en-IN" sz="2800" b="0" i="0" u="none" strike="noStrike" kern="1200" cap="none" spc="0" normalizeH="0" baseline="0" noProof="0" dirty="0" smtClean="0">
              <a:ln>
                <a:noFill/>
              </a:ln>
              <a:solidFill>
                <a:srgbClr val="124E1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tabLst/>
              <a:defRPr/>
            </a:pPr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91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Poor </a:t>
            </a:r>
            <a:r>
              <a:rPr kumimoji="0" lang="en-I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91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Handling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4E1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Addition of more weight due to Batteries, motors etc..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tabLst/>
              <a:defRPr/>
            </a:pPr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6065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91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Be Expensive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I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4E1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Expensive than ordinary engines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6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98E8-EADF-400C-AD96-306E8456E6D9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10" name="Content Placeholder 9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40481"/>
            <a:ext cx="9144000" cy="6898481"/>
          </a:xfrm>
        </p:spPr>
      </p:pic>
      <p:sp>
        <p:nvSpPr>
          <p:cNvPr id="12" name="Rectangle 11"/>
          <p:cNvSpPr/>
          <p:nvPr/>
        </p:nvSpPr>
        <p:spPr>
          <a:xfrm>
            <a:off x="0" y="152400"/>
            <a:ext cx="72819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3200" b="1" cap="none" spc="1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</a:rPr>
              <a:t>Electric and Hybrid Vehicle Safety</a:t>
            </a:r>
            <a:endParaRPr lang="en-US" sz="3200" b="1" cap="none" spc="150" dirty="0">
              <a:ln w="11430"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0" y="1447800"/>
            <a:ext cx="7943088" cy="541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hybrid marine vessels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contain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high voltage electrical system.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voltage  issues arise in tedious situations when the integrity of the cables may become compromised.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Electrically powered vessels are equipped with circuit breaker.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images6DPA68V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429000"/>
            <a:ext cx="3505200" cy="3429000"/>
          </a:xfrm>
          <a:prstGeom prst="rect">
            <a:avLst/>
          </a:prstGeom>
        </p:spPr>
      </p:pic>
      <p:pic>
        <p:nvPicPr>
          <p:cNvPr id="15" name="Content Placeholder 6" descr="hybridwiring">
            <a:hlinkClick r:id="rId4"/>
          </p:cNvPr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352800"/>
            <a:ext cx="3886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AAADB-7953-42DB-BD35-EE08032973DF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9" name="Content Placeholder 8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3" name="Picture 12" descr="Pictur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1295400"/>
            <a:ext cx="4114800" cy="4953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00200" y="6211669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The stainless steel cases on the right-hand side</a:t>
            </a:r>
          </a:p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house large battery banks on a hybrid vessel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0" y="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</a:t>
            </a:r>
          </a:p>
          <a:p>
            <a:r>
              <a:rPr lang="en-US" sz="3200" b="1" dirty="0" smtClean="0"/>
              <a:t>Safe casings for batteries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22860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/>
              <a:t>Conclusion</a:t>
            </a:r>
            <a:endParaRPr lang="en-US" sz="72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AAADB-7953-42DB-BD35-EE08032973DF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 descr="Pi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43200"/>
            <a:ext cx="91440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498080" cy="106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0" y="6172200"/>
            <a:ext cx="7010400" cy="609600"/>
          </a:xfrm>
        </p:spPr>
        <p:txBody>
          <a:bodyPr/>
          <a:lstStyle/>
          <a:p>
            <a:fld id="{8CA76B4E-9D8B-4337-8BDA-A10192C864D1}" type="datetime1">
              <a:rPr lang="en-US" sz="1400" smtClean="0"/>
              <a:pPr/>
              <a:t>2/26/2015</a:t>
            </a:fld>
            <a:endParaRPr lang="en-US" sz="14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12" name="Content Placeholder 11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2819400"/>
            <a:ext cx="9144000" cy="4038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Past was 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BLACK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</a:t>
            </a:r>
            <a:r>
              <a:rPr kumimoji="0" 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but… </a:t>
            </a:r>
            <a:b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Future is 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uLnTx/>
                <a:uFillTx/>
                <a:latin typeface="+mj-lt"/>
                <a:ea typeface="+mj-ea"/>
                <a:cs typeface="+mj-cs"/>
              </a:rPr>
              <a:t>GREEN</a:t>
            </a:r>
            <a:r>
              <a:rPr kumimoji="0" 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…</a:t>
            </a:r>
          </a:p>
        </p:txBody>
      </p:sp>
      <p:pic>
        <p:nvPicPr>
          <p:cNvPr id="14" name="Picture 4" descr="55-Khourigba_19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0"/>
            <a:ext cx="5105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-228600" y="60960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400" b="1" dirty="0">
              <a:solidFill>
                <a:srgbClr val="16065A"/>
              </a:solidFill>
            </a:endParaRPr>
          </a:p>
        </p:txBody>
      </p:sp>
      <p:pic>
        <p:nvPicPr>
          <p:cNvPr id="10" name="Picture 9" descr="green-thumb-up-tree-illustration-eco-friendly-human-hand-vector-layered-easy-manipulation-custom-coloring-326929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733800" cy="3352800"/>
          </a:xfrm>
          <a:prstGeom prst="rect">
            <a:avLst/>
          </a:prstGeom>
        </p:spPr>
      </p:pic>
      <p:pic>
        <p:nvPicPr>
          <p:cNvPr id="11" name="Picture 10" descr="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0"/>
            <a:ext cx="54864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166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943088" cy="1417638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5E241A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A9B82-71BC-4CF9-9CC4-9195AA0110A3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1"/>
            <a:ext cx="9144000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700" b="1" dirty="0" smtClean="0"/>
          </a:p>
        </p:txBody>
      </p:sp>
      <p:pic>
        <p:nvPicPr>
          <p:cNvPr id="9" name="Picture 8" descr="Untitled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8915400" cy="723899"/>
          </a:xfrm>
          <a:prstGeom prst="rect">
            <a:avLst/>
          </a:prstGeom>
          <a:solidFill>
            <a:sysClr val="windowText" lastClr="000000">
              <a:alpha val="58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ACKNOWLEDGEMENT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8609541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33688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191050"/>
                </a:solidFill>
              </a:rPr>
              <a:t> References :</a:t>
            </a:r>
            <a:br>
              <a:rPr lang="en-US" sz="6000" dirty="0" smtClean="0">
                <a:solidFill>
                  <a:srgbClr val="191050"/>
                </a:solidFill>
              </a:rPr>
            </a:br>
            <a:endParaRPr lang="en-US" sz="6000" dirty="0">
              <a:solidFill>
                <a:srgbClr val="19105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2378-4AD1-474B-85A9-C667854A577D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11" name="Content Placeholder 10" descr="GEIMS LOG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286000"/>
            <a:ext cx="3962400" cy="3048473"/>
          </a:xfrm>
        </p:spPr>
      </p:pic>
      <p:sp>
        <p:nvSpPr>
          <p:cNvPr id="12" name="Rectangle 11"/>
          <p:cNvSpPr/>
          <p:nvPr/>
        </p:nvSpPr>
        <p:spPr>
          <a:xfrm>
            <a:off x="0" y="0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>
              <a:solidFill>
                <a:srgbClr val="5E241A"/>
              </a:solidFill>
            </a:endParaRPr>
          </a:p>
          <a:p>
            <a:endParaRPr lang="en-US" sz="2400" b="1" dirty="0" smtClean="0">
              <a:solidFill>
                <a:srgbClr val="5E241A"/>
              </a:solidFill>
            </a:endParaRPr>
          </a:p>
          <a:p>
            <a:endParaRPr lang="en-US" sz="2400" b="1" dirty="0" smtClean="0">
              <a:solidFill>
                <a:srgbClr val="5E241A"/>
              </a:solidFill>
            </a:endParaRPr>
          </a:p>
          <a:p>
            <a:r>
              <a:rPr lang="en-US" sz="2400" b="1" dirty="0" smtClean="0">
                <a:solidFill>
                  <a:srgbClr val="124E13"/>
                </a:solidFill>
              </a:rPr>
              <a:t>“How Electric and Hybrid Cars Work” –Nick Hunter (2013).Gareth Stevens Publishing.</a:t>
            </a:r>
          </a:p>
          <a:p>
            <a:endParaRPr lang="en-US" sz="2400" b="1" dirty="0" smtClean="0">
              <a:solidFill>
                <a:srgbClr val="124E13"/>
              </a:solidFill>
            </a:endParaRPr>
          </a:p>
          <a:p>
            <a:r>
              <a:rPr lang="en-US" sz="2400" b="1" dirty="0" smtClean="0">
                <a:solidFill>
                  <a:srgbClr val="124E13"/>
                </a:solidFill>
              </a:rPr>
              <a:t>The Electric Car :Development and Future Of Battery, Hybrid &amp; Fuel Cell Cars (IEE POWER &amp; ENERGY Series,38) illustrated edition by Michael </a:t>
            </a:r>
            <a:r>
              <a:rPr lang="en-US" sz="2400" b="1" dirty="0" err="1" smtClean="0">
                <a:solidFill>
                  <a:srgbClr val="124E13"/>
                </a:solidFill>
              </a:rPr>
              <a:t>Westbook</a:t>
            </a:r>
            <a:r>
              <a:rPr lang="en-US" sz="2400" b="1" dirty="0" smtClean="0">
                <a:solidFill>
                  <a:srgbClr val="124E13"/>
                </a:solidFill>
              </a:rPr>
              <a:t>. </a:t>
            </a:r>
          </a:p>
          <a:p>
            <a:endParaRPr lang="en-US" sz="2400" b="1" dirty="0" smtClean="0">
              <a:solidFill>
                <a:srgbClr val="124E13"/>
              </a:solidFill>
            </a:endParaRPr>
          </a:p>
          <a:p>
            <a:r>
              <a:rPr lang="en-US" sz="2400" b="1" dirty="0" smtClean="0">
                <a:solidFill>
                  <a:srgbClr val="124E13"/>
                </a:solidFill>
              </a:rPr>
              <a:t>Future Cars :Green Designed :Bio-Fuel, Hybrid, </a:t>
            </a:r>
            <a:r>
              <a:rPr lang="en-US" sz="2400" b="1" dirty="0" err="1" smtClean="0">
                <a:solidFill>
                  <a:srgbClr val="124E13"/>
                </a:solidFill>
              </a:rPr>
              <a:t>Electrical,Hydrogen,Fuel</a:t>
            </a:r>
            <a:r>
              <a:rPr lang="en-US" sz="2400" b="1" dirty="0" smtClean="0">
                <a:solidFill>
                  <a:srgbClr val="124E13"/>
                </a:solidFill>
              </a:rPr>
              <a:t> Economy in all Sizes and Shapes by Ulrich </a:t>
            </a:r>
            <a:r>
              <a:rPr lang="en-US" sz="2400" b="1" dirty="0" err="1" smtClean="0">
                <a:solidFill>
                  <a:srgbClr val="124E13"/>
                </a:solidFill>
              </a:rPr>
              <a:t>Bethscheider-kieser</a:t>
            </a:r>
            <a:r>
              <a:rPr lang="en-US" sz="2400" b="1" dirty="0" smtClean="0">
                <a:solidFill>
                  <a:srgbClr val="124E13"/>
                </a:solidFill>
              </a:rPr>
              <a:t> (2008) </a:t>
            </a:r>
          </a:p>
          <a:p>
            <a:endParaRPr lang="en-US" sz="2400" b="1" dirty="0" smtClean="0">
              <a:solidFill>
                <a:srgbClr val="124E13"/>
              </a:solidFill>
            </a:endParaRPr>
          </a:p>
          <a:p>
            <a:r>
              <a:rPr lang="en-US" sz="2400" b="1" dirty="0" smtClean="0">
                <a:solidFill>
                  <a:srgbClr val="124E13"/>
                </a:solidFill>
              </a:rPr>
              <a:t>Electric and Hybrid vehicles – Engines and power trains by Ronald K. </a:t>
            </a:r>
            <a:r>
              <a:rPr lang="en-US" sz="2400" b="1" dirty="0" err="1" smtClean="0">
                <a:solidFill>
                  <a:srgbClr val="124E13"/>
                </a:solidFill>
              </a:rPr>
              <a:t>Jurgen</a:t>
            </a:r>
            <a:endParaRPr lang="en-US" sz="2400" b="1" dirty="0" smtClean="0">
              <a:solidFill>
                <a:srgbClr val="124E13"/>
              </a:solidFill>
            </a:endParaRPr>
          </a:p>
          <a:p>
            <a:r>
              <a:rPr lang="en-US" sz="2400" b="1" dirty="0" smtClean="0">
                <a:solidFill>
                  <a:srgbClr val="124E13"/>
                </a:solidFill>
              </a:rPr>
              <a:t>E- books.org</a:t>
            </a:r>
            <a:endParaRPr lang="en" sz="2400" b="1" dirty="0" smtClean="0">
              <a:solidFill>
                <a:srgbClr val="124E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85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412D9-9FEB-42AD-97FA-1AE3FD01DEFC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BDE5-698F-47F5-8A65-CFE6B53229F4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Hybrid Ship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4400" b="1" dirty="0" smtClean="0"/>
              <a:t/>
            </a:r>
            <a:br>
              <a:rPr lang="en-IN" sz="4400" b="1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8EEE-4A00-4E7C-B665-143B71BD6AD1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12" name="Content Placeholder 11" descr="Picture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45645"/>
            <a:ext cx="9143999" cy="6903645"/>
          </a:xfrm>
        </p:spPr>
      </p:pic>
      <p:sp>
        <p:nvSpPr>
          <p:cNvPr id="14" name="Rectangle 13"/>
          <p:cNvSpPr/>
          <p:nvPr/>
        </p:nvSpPr>
        <p:spPr>
          <a:xfrm>
            <a:off x="2514600" y="381000"/>
            <a:ext cx="388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rgbClr val="000000"/>
                </a:solidFill>
              </a:rPr>
              <a:t>Why Hybrid ?…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657104"/>
            <a:ext cx="2842186" cy="34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3352800" y="2286000"/>
            <a:ext cx="5410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chemeClr val="bg1"/>
                </a:solidFill>
              </a:rPr>
              <a:t>With no change in international regulations, IMO predicted in 2007 </a:t>
            </a:r>
          </a:p>
          <a:p>
            <a:pPr algn="just"/>
            <a:endParaRPr lang="en-U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008000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 Annual fuel consumption of 389 million </a:t>
            </a:r>
            <a:r>
              <a:rPr lang="en-US" sz="2400" dirty="0" err="1" smtClean="0">
                <a:solidFill>
                  <a:schemeClr val="bg1"/>
                </a:solidFill>
              </a:rPr>
              <a:t>Tonnes</a:t>
            </a:r>
            <a:r>
              <a:rPr lang="en-US" sz="2400" dirty="0" smtClean="0">
                <a:solidFill>
                  <a:schemeClr val="bg1"/>
                </a:solidFill>
              </a:rPr>
              <a:t> would rise to 426 million </a:t>
            </a:r>
            <a:r>
              <a:rPr lang="en-US" sz="2400" dirty="0" err="1" smtClean="0">
                <a:solidFill>
                  <a:schemeClr val="bg1"/>
                </a:solidFill>
              </a:rPr>
              <a:t>Tonnes</a:t>
            </a:r>
            <a:r>
              <a:rPr lang="en-US" sz="2400" dirty="0" smtClean="0">
                <a:solidFill>
                  <a:schemeClr val="bg1"/>
                </a:solidFill>
              </a:rPr>
              <a:t> by 2020.</a:t>
            </a:r>
          </a:p>
          <a:p>
            <a:pPr algn="just">
              <a:buClr>
                <a:srgbClr val="008000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 Annual SO</a:t>
            </a:r>
            <a:r>
              <a:rPr lang="en-US" sz="2400" baseline="-25000" dirty="0" smtClean="0">
                <a:solidFill>
                  <a:schemeClr val="bg1"/>
                </a:solidFill>
              </a:rPr>
              <a:t>2</a:t>
            </a:r>
            <a:r>
              <a:rPr lang="en-US" sz="2400" dirty="0" smtClean="0">
                <a:solidFill>
                  <a:schemeClr val="bg1"/>
                </a:solidFill>
              </a:rPr>
              <a:t> emissions to rise from 16.2  million </a:t>
            </a:r>
            <a:r>
              <a:rPr lang="en-US" sz="2400" dirty="0" err="1" smtClean="0">
                <a:solidFill>
                  <a:schemeClr val="bg1"/>
                </a:solidFill>
              </a:rPr>
              <a:t>Tonnes</a:t>
            </a:r>
            <a:r>
              <a:rPr lang="en-US" sz="2400" dirty="0" smtClean="0">
                <a:solidFill>
                  <a:schemeClr val="bg1"/>
                </a:solidFill>
              </a:rPr>
              <a:t> to 22.7 million </a:t>
            </a:r>
            <a:r>
              <a:rPr lang="en-US" sz="2400" dirty="0" err="1" smtClean="0">
                <a:solidFill>
                  <a:schemeClr val="bg1"/>
                </a:solidFill>
              </a:rPr>
              <a:t>Tonnes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008000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 Annual CO</a:t>
            </a:r>
            <a:r>
              <a:rPr lang="en-US" sz="2400" baseline="-25000" dirty="0" smtClean="0">
                <a:solidFill>
                  <a:schemeClr val="bg1"/>
                </a:solidFill>
              </a:rPr>
              <a:t>2</a:t>
            </a:r>
            <a:r>
              <a:rPr lang="en-US" sz="2400" dirty="0" smtClean="0">
                <a:solidFill>
                  <a:schemeClr val="bg1"/>
                </a:solidFill>
              </a:rPr>
              <a:t> emissions to rise from 1120 million </a:t>
            </a:r>
            <a:r>
              <a:rPr lang="en-US" sz="2400" dirty="0" err="1" smtClean="0">
                <a:solidFill>
                  <a:schemeClr val="bg1"/>
                </a:solidFill>
              </a:rPr>
              <a:t>Tonnes</a:t>
            </a:r>
            <a:r>
              <a:rPr lang="en-US" sz="2400" dirty="0" smtClean="0">
                <a:solidFill>
                  <a:schemeClr val="bg1"/>
                </a:solidFill>
              </a:rPr>
              <a:t> to 1475 million </a:t>
            </a:r>
            <a:r>
              <a:rPr lang="en-US" sz="2400" dirty="0" err="1" smtClean="0">
                <a:solidFill>
                  <a:schemeClr val="bg1"/>
                </a:solidFill>
              </a:rPr>
              <a:t>Tonnes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19400" y="1447800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Study By IMO</a:t>
            </a:r>
            <a:endParaRPr lang="en-US" sz="2800" b="1" i="1" u="sng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021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7620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/>
          </a:solidFill>
        </p:spPr>
        <p:txBody>
          <a:bodyPr anchor="b">
            <a:normAutofit fontScale="97500"/>
          </a:bodyPr>
          <a:lstStyle/>
          <a:p>
            <a:pPr algn="ctr">
              <a:spcBef>
                <a:spcPct val="0"/>
              </a:spcBef>
            </a:pPr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Hybrid Types :</a:t>
            </a:r>
            <a:b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Series &amp; Parallel</a:t>
            </a:r>
            <a:endParaRPr lang="en-US" sz="4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457200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72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AAADB-7953-42DB-BD35-EE08032973DF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85800" y="0"/>
            <a:ext cx="7498080" cy="1143000"/>
          </a:xfrm>
          <a:prstGeom prst="rect">
            <a:avLst/>
          </a:prstGeom>
        </p:spPr>
        <p:txBody>
          <a:bodyPr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en-IN" sz="43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876800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en-US" dirty="0" smtClean="0"/>
              <a:t>Another </a:t>
            </a:r>
            <a:r>
              <a:rPr lang="en-US" dirty="0"/>
              <a:t>subtype of hybrid vehicles is the plug-in hybrid electric vehicle (PHEV). </a:t>
            </a:r>
          </a:p>
        </p:txBody>
      </p:sp>
      <p:pic>
        <p:nvPicPr>
          <p:cNvPr id="15" name="Content Placeholder 3" descr="C:\Users\ARUN SHAN\Desktop\report images\plug-in-hybrid-electric-vehicle.gif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4600"/>
            <a:ext cx="8001000" cy="453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1066800" y="-152400"/>
            <a:ext cx="60022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124E13"/>
                </a:solidFill>
              </a:rPr>
              <a:t>Plug-in hybrid electric vehicle (PHEV)</a:t>
            </a:r>
            <a:endParaRPr lang="en-US" sz="4400" b="1" dirty="0">
              <a:solidFill>
                <a:srgbClr val="124E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00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66888" cy="4800600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en-US" dirty="0" smtClean="0"/>
              <a:t>	</a:t>
            </a:r>
            <a:endParaRPr lang="en-US" sz="2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0BCA-6F4F-435D-9D32-E6CB8DFBD023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Content Placeholder 3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490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FF07-0981-46B5-932A-85B92E2F52E2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16" name="Picture 15" descr="Pictur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228600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Power Transmission</a:t>
            </a:r>
            <a:endParaRPr lang="en-US" sz="5400" b="1" dirty="0"/>
          </a:p>
        </p:txBody>
      </p:sp>
      <p:pic>
        <p:nvPicPr>
          <p:cNvPr id="9" name="power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1828800"/>
            <a:ext cx="9144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313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3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9236"/>
            <a:ext cx="7650480" cy="1143000"/>
          </a:xfrm>
        </p:spPr>
        <p:txBody>
          <a:bodyPr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2A34C-B4E4-454B-A43A-D0CACBEC6C87}" type="datetime1">
              <a:rPr lang="en-US" smtClean="0"/>
              <a:pPr/>
              <a:t>2/26/2015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pic>
        <p:nvPicPr>
          <p:cNvPr id="9" name="Content Placeholder 8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0" y="1447800"/>
            <a:ext cx="7498080" cy="5410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1 litre of  petrol: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engine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45 Km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Battery charges at 45 km/hr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 Amp for 1hr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Battery discharge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 Amp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Motor range at 45 km/hr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45 Km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Distance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90 km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Petrol Cost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70 Rs/</a:t>
            </a:r>
            <a:r>
              <a:rPr kumimoji="0" lang="en-SG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ltr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 / km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ctr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SG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Rs 0.84 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81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 smtClean="0">
                <a:solidFill>
                  <a:srgbClr val="5E241A"/>
                </a:solidFill>
              </a:rPr>
              <a:t>Analysis for</a:t>
            </a:r>
            <a:br>
              <a:rPr lang="en-US" sz="3600" b="1" dirty="0" smtClean="0">
                <a:solidFill>
                  <a:srgbClr val="5E241A"/>
                </a:solidFill>
              </a:rPr>
            </a:br>
            <a:r>
              <a:rPr lang="en-US" sz="3600" b="1" dirty="0" smtClean="0">
                <a:solidFill>
                  <a:srgbClr val="5E241A"/>
                </a:solidFill>
              </a:rPr>
              <a:t>Combined Running</a:t>
            </a:r>
            <a:endParaRPr lang="en-US" sz="3600" b="1" dirty="0">
              <a:solidFill>
                <a:srgbClr val="5E24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133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84480-1BE7-4F41-8D6D-158E540B3F1E}" type="datetime1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HPG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Content Placeholder 7" descr="Pictu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0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Fuel Cells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Solar Energy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Nuclear Power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Wind Energy</a:t>
            </a:r>
          </a:p>
          <a:p>
            <a:pPr marL="82296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533400"/>
            <a:ext cx="60743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Hybrid Marine Applications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1554</TotalTime>
  <Words>599</Words>
  <Application>Microsoft Office PowerPoint</Application>
  <PresentationFormat>On-screen Show (4:3)</PresentationFormat>
  <Paragraphs>228</Paragraphs>
  <Slides>29</Slides>
  <Notes>1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Solstice</vt:lpstr>
      <vt:lpstr>Slide 1</vt:lpstr>
      <vt:lpstr>Slide 2</vt:lpstr>
      <vt:lpstr> </vt:lpstr>
      <vt:lpstr>              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 </vt:lpstr>
      <vt:lpstr>Slide 15</vt:lpstr>
      <vt:lpstr>Nuclear Ice-Breaker </vt:lpstr>
      <vt:lpstr>Wind  for Future Sailing</vt:lpstr>
      <vt:lpstr>Slide 18</vt:lpstr>
      <vt:lpstr>Slide 19</vt:lpstr>
      <vt:lpstr>     </vt:lpstr>
      <vt:lpstr>Slide 21</vt:lpstr>
      <vt:lpstr> </vt:lpstr>
      <vt:lpstr>Slide 23</vt:lpstr>
      <vt:lpstr>Conclusion</vt:lpstr>
      <vt:lpstr>Slide 25</vt:lpstr>
      <vt:lpstr>Slide 26</vt:lpstr>
      <vt:lpstr> References : 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MANUFACTURING OF HYBRID TRIKE</dc:title>
  <dc:creator>ARUNSHAN</dc:creator>
  <cp:lastModifiedBy>ADMIN</cp:lastModifiedBy>
  <cp:revision>167</cp:revision>
  <dcterms:created xsi:type="dcterms:W3CDTF">2006-08-16T00:00:00Z</dcterms:created>
  <dcterms:modified xsi:type="dcterms:W3CDTF">2015-02-26T13:59:46Z</dcterms:modified>
</cp:coreProperties>
</file>