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2" r:id="rId6"/>
    <p:sldId id="288" r:id="rId7"/>
    <p:sldId id="287" r:id="rId8"/>
    <p:sldId id="263" r:id="rId9"/>
    <p:sldId id="266" r:id="rId10"/>
    <p:sldId id="268" r:id="rId11"/>
    <p:sldId id="270" r:id="rId12"/>
    <p:sldId id="271" r:id="rId13"/>
    <p:sldId id="272" r:id="rId14"/>
    <p:sldId id="274" r:id="rId15"/>
    <p:sldId id="276" r:id="rId16"/>
    <p:sldId id="277" r:id="rId17"/>
    <p:sldId id="290" r:id="rId18"/>
    <p:sldId id="289" r:id="rId19"/>
    <p:sldId id="278" r:id="rId20"/>
    <p:sldId id="279" r:id="rId21"/>
    <p:sldId id="280" r:id="rId22"/>
    <p:sldId id="281" r:id="rId23"/>
    <p:sldId id="282" r:id="rId24"/>
    <p:sldId id="286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49" y="5349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2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D783D-A49A-4EAC-90BC-A56E559002A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1E1157F-B178-4A47-A086-F2C33148D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D783D-A49A-4EAC-90BC-A56E559002A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157F-B178-4A47-A086-F2C33148D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7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7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D783D-A49A-4EAC-90BC-A56E559002A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157F-B178-4A47-A086-F2C33148D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D783D-A49A-4EAC-90BC-A56E559002A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1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1E1157F-B178-4A47-A086-F2C33148D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49" y="3444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D783D-A49A-4EAC-90BC-A56E559002A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157F-B178-4A47-A086-F2C33148D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6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D783D-A49A-4EAC-90BC-A56E559002A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157F-B178-4A47-A086-F2C33148D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6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5" y="1316038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1" y="1316038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D783D-A49A-4EAC-90BC-A56E559002A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1E1157F-B178-4A47-A086-F2C33148D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49" y="6019801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D783D-A49A-4EAC-90BC-A56E559002A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157F-B178-4A47-A086-F2C33148D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D783D-A49A-4EAC-90BC-A56E559002A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157F-B178-4A47-A086-F2C33148D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49" y="5849118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1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D783D-A49A-4EAC-90BC-A56E559002A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157F-B178-4A47-A086-F2C33148D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D783D-A49A-4EAC-90BC-A56E559002A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157F-B178-4A47-A086-F2C33148D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1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1CD783D-A49A-4EAC-90BC-A56E559002A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1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1E1157F-B178-4A47-A086-F2C33148D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49" y="105798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n.wikipedia.org/wiki/Otto_Hahn_(ship)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s.org/" TargetMode="External"/><Relationship Id="rId2" Type="http://schemas.openxmlformats.org/officeDocument/2006/relationships/hyperlink" Target="http://www.world-nuclear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ikipedia.com/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20000" t="35000" r="25000" b="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81000" y="533401"/>
            <a:ext cx="8458200" cy="2365376"/>
          </a:xfrm>
        </p:spPr>
        <p:txBody>
          <a:bodyPr>
            <a:normAutofit/>
          </a:bodyPr>
          <a:lstStyle/>
          <a:p>
            <a:r>
              <a:rPr lang="en-US" sz="5000" dirty="0" smtClean="0"/>
              <a:t>             TRANSTECH’15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NUCLEAR POWERED MERCHANT SHIPS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en-US" dirty="0" smtClean="0"/>
              <a:t>PREPARED BY</a:t>
            </a:r>
          </a:p>
          <a:p>
            <a:pPr algn="r"/>
            <a:r>
              <a:rPr lang="en-US" dirty="0" smtClean="0"/>
              <a:t>R.BALASUNDARAM</a:t>
            </a:r>
          </a:p>
          <a:p>
            <a:pPr algn="r"/>
            <a:r>
              <a:rPr lang="en-US" dirty="0" smtClean="0"/>
              <a:t>SVCE,CHENNAI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fission and binding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/>
              <a:t>NUCLEAR FISSION REACTION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The fission reactions with </a:t>
            </a:r>
            <a:r>
              <a:rPr lang="en-US" sz="2400" baseline="-25000" dirty="0" smtClean="0"/>
              <a:t>92</a:t>
            </a:r>
            <a:r>
              <a:rPr lang="en-US" sz="2400" dirty="0" smtClean="0"/>
              <a:t>U</a:t>
            </a:r>
            <a:r>
              <a:rPr lang="en-US" sz="2400" baseline="30000" dirty="0" smtClean="0"/>
              <a:t>235</a:t>
            </a:r>
            <a:r>
              <a:rPr lang="en-US" sz="2400" dirty="0" smtClean="0"/>
              <a:t> are represented as</a:t>
            </a:r>
            <a:endParaRPr lang="en-US" sz="2400" baseline="-25000" dirty="0" smtClean="0"/>
          </a:p>
          <a:p>
            <a:pPr>
              <a:buFont typeface="Wingdings" pitchFamily="2" charset="2"/>
              <a:buChar char="v"/>
            </a:pPr>
            <a:r>
              <a:rPr lang="en-US" sz="2400" baseline="-25000" dirty="0" smtClean="0"/>
              <a:t>92</a:t>
            </a:r>
            <a:r>
              <a:rPr lang="en-US" sz="2400" dirty="0" smtClean="0"/>
              <a:t>U</a:t>
            </a:r>
            <a:r>
              <a:rPr lang="en-US" sz="2400" baseline="30000" dirty="0" smtClean="0"/>
              <a:t>235</a:t>
            </a:r>
            <a:r>
              <a:rPr lang="en-US" sz="2400" dirty="0" smtClean="0"/>
              <a:t> + 0n</a:t>
            </a:r>
            <a:r>
              <a:rPr lang="en-US" sz="2400" baseline="30000" dirty="0" smtClean="0"/>
              <a:t>1</a:t>
            </a:r>
            <a:r>
              <a:rPr lang="en-US" sz="2400" dirty="0" smtClean="0"/>
              <a:t> →</a:t>
            </a:r>
            <a:r>
              <a:rPr lang="en-US" sz="2400" baseline="-25000" dirty="0" smtClean="0"/>
              <a:t>56</a:t>
            </a:r>
            <a:r>
              <a:rPr lang="en-US" sz="2400" dirty="0" smtClean="0"/>
              <a:t>Ba</a:t>
            </a:r>
            <a:r>
              <a:rPr lang="en-US" sz="2400" baseline="30000" dirty="0" smtClean="0"/>
              <a:t>141</a:t>
            </a:r>
            <a:r>
              <a:rPr lang="en-US" sz="2400" dirty="0" smtClean="0"/>
              <a:t> + </a:t>
            </a:r>
            <a:r>
              <a:rPr lang="en-US" sz="2400" baseline="-25000" dirty="0" smtClean="0"/>
              <a:t>36</a:t>
            </a:r>
            <a:r>
              <a:rPr lang="en-US" sz="2400" dirty="0" smtClean="0"/>
              <a:t>Kr</a:t>
            </a:r>
            <a:r>
              <a:rPr lang="en-US" sz="2400" baseline="30000" dirty="0" smtClean="0"/>
              <a:t>92</a:t>
            </a:r>
            <a:r>
              <a:rPr lang="en-US" sz="2400" dirty="0" smtClean="0"/>
              <a:t> + 3 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n</a:t>
            </a:r>
            <a:r>
              <a:rPr lang="en-US" sz="2400" baseline="30000" dirty="0" smtClean="0"/>
              <a:t>1 </a:t>
            </a:r>
            <a:r>
              <a:rPr lang="en-US" sz="2400" dirty="0" smtClean="0"/>
              <a:t>+ Q </a:t>
            </a:r>
            <a:endParaRPr lang="en-US" sz="2400" baseline="-25000" dirty="0" smtClean="0"/>
          </a:p>
          <a:p>
            <a:pPr>
              <a:buFont typeface="Wingdings" pitchFamily="2" charset="2"/>
              <a:buChar char="v"/>
            </a:pPr>
            <a:r>
              <a:rPr lang="en-US" sz="2400" baseline="-25000" dirty="0" smtClean="0"/>
              <a:t>92</a:t>
            </a:r>
            <a:r>
              <a:rPr lang="en-US" sz="2400" dirty="0" smtClean="0"/>
              <a:t>U</a:t>
            </a:r>
            <a:r>
              <a:rPr lang="en-US" sz="2400" baseline="30000" dirty="0" smtClean="0"/>
              <a:t>235</a:t>
            </a:r>
            <a:r>
              <a:rPr lang="en-US" sz="2400" dirty="0" smtClean="0"/>
              <a:t> + 0n</a:t>
            </a:r>
            <a:r>
              <a:rPr lang="en-US" sz="2400" baseline="30000" dirty="0" smtClean="0"/>
              <a:t>1 </a:t>
            </a:r>
            <a:r>
              <a:rPr lang="en-US" sz="2400" dirty="0" smtClean="0"/>
              <a:t>→ </a:t>
            </a:r>
            <a:r>
              <a:rPr lang="en-US" sz="2400" baseline="-25000" dirty="0" smtClean="0"/>
              <a:t>54</a:t>
            </a:r>
            <a:r>
              <a:rPr lang="en-US" sz="2400" dirty="0" smtClean="0"/>
              <a:t> xe</a:t>
            </a:r>
            <a:r>
              <a:rPr lang="en-US" sz="2400" baseline="30000" dirty="0" smtClean="0"/>
              <a:t>140</a:t>
            </a:r>
            <a:r>
              <a:rPr lang="en-US" sz="2400" dirty="0" smtClean="0"/>
              <a:t> + 38Sr</a:t>
            </a:r>
            <a:r>
              <a:rPr lang="en-US" sz="2400" baseline="30000" dirty="0" smtClean="0"/>
              <a:t>94 </a:t>
            </a:r>
            <a:r>
              <a:rPr lang="en-US" sz="2400" dirty="0" smtClean="0"/>
              <a:t>+ 2 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n</a:t>
            </a:r>
            <a:r>
              <a:rPr lang="en-US" sz="2400" baseline="30000" dirty="0" smtClean="0"/>
              <a:t>1 </a:t>
            </a:r>
            <a:r>
              <a:rPr lang="en-US" sz="2400" dirty="0" smtClean="0"/>
              <a:t>+ Q 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BINDING ENERGY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Binding energy = [</a:t>
            </a:r>
            <a:r>
              <a:rPr lang="en-US" sz="2400" dirty="0" err="1" smtClean="0"/>
              <a:t>Zm</a:t>
            </a:r>
            <a:r>
              <a:rPr lang="en-US" sz="2400" baseline="-25000" dirty="0" err="1" smtClean="0"/>
              <a:t>P</a:t>
            </a:r>
            <a:r>
              <a:rPr lang="en-US" sz="2400" dirty="0" smtClean="0"/>
              <a:t> + </a:t>
            </a:r>
            <a:r>
              <a:rPr lang="en-US" sz="2400" dirty="0" err="1" smtClean="0"/>
              <a:t>Nm</a:t>
            </a:r>
            <a:r>
              <a:rPr lang="en-US" sz="2400" baseline="-25000" dirty="0" err="1" smtClean="0"/>
              <a:t>n</a:t>
            </a:r>
            <a:r>
              <a:rPr lang="en-US" sz="2400" dirty="0" smtClean="0"/>
              <a:t> – m] c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</a:t>
            </a:r>
            <a:r>
              <a:rPr lang="en-US" sz="2400" dirty="0" err="1" smtClean="0"/>
              <a:t>Δm</a:t>
            </a:r>
            <a:r>
              <a:rPr lang="en-US" sz="2400" dirty="0" smtClean="0"/>
              <a:t> c</a:t>
            </a:r>
            <a:r>
              <a:rPr lang="en-US" sz="2400" baseline="30000" dirty="0" smtClean="0"/>
              <a:t>2</a:t>
            </a: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ENERGY RELEASED IN A FISSION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Let us calculate the amount of energy released during the fission of </a:t>
            </a:r>
            <a:r>
              <a:rPr lang="en-US" baseline="-25000" dirty="0" smtClean="0"/>
              <a:t>92</a:t>
            </a:r>
            <a:r>
              <a:rPr lang="en-US" dirty="0" smtClean="0"/>
              <a:t>U</a:t>
            </a:r>
            <a:r>
              <a:rPr lang="en-US" baseline="30000" dirty="0" smtClean="0"/>
              <a:t>235</a:t>
            </a:r>
            <a:r>
              <a:rPr lang="en-US" dirty="0" smtClean="0"/>
              <a:t> with a neutron.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 fission reaction is </a:t>
            </a:r>
            <a:r>
              <a:rPr lang="en-US" baseline="-25000" dirty="0" smtClean="0"/>
              <a:t>92</a:t>
            </a:r>
            <a:r>
              <a:rPr lang="en-US" dirty="0" smtClean="0"/>
              <a:t>U</a:t>
            </a:r>
            <a:r>
              <a:rPr lang="en-US" baseline="30000" dirty="0" smtClean="0"/>
              <a:t>235</a:t>
            </a:r>
            <a:r>
              <a:rPr lang="en-US" dirty="0" smtClean="0"/>
              <a:t> + </a:t>
            </a:r>
            <a:r>
              <a:rPr lang="en-US" baseline="-25000" dirty="0" smtClean="0"/>
              <a:t>0</a:t>
            </a:r>
            <a:r>
              <a:rPr lang="en-US" dirty="0" smtClean="0"/>
              <a:t>n</a:t>
            </a:r>
            <a:r>
              <a:rPr lang="en-US" baseline="30000" dirty="0" smtClean="0"/>
              <a:t>1</a:t>
            </a:r>
            <a:r>
              <a:rPr lang="en-US" dirty="0" smtClean="0"/>
              <a:t> → </a:t>
            </a:r>
            <a:r>
              <a:rPr lang="en-US" baseline="-25000" dirty="0" smtClean="0"/>
              <a:t>56</a:t>
            </a:r>
            <a:r>
              <a:rPr lang="en-US" dirty="0" smtClean="0"/>
              <a:t>Ba</a:t>
            </a:r>
            <a:r>
              <a:rPr lang="en-US" baseline="30000" dirty="0" smtClean="0"/>
              <a:t>141</a:t>
            </a:r>
            <a:r>
              <a:rPr lang="en-US" dirty="0" smtClean="0"/>
              <a:t> + </a:t>
            </a:r>
            <a:r>
              <a:rPr lang="en-US" baseline="-25000" dirty="0" smtClean="0"/>
              <a:t>36</a:t>
            </a:r>
            <a:r>
              <a:rPr lang="en-US" dirty="0" smtClean="0"/>
              <a:t>Kr</a:t>
            </a:r>
            <a:r>
              <a:rPr lang="en-US" baseline="30000" dirty="0" smtClean="0"/>
              <a:t>92</a:t>
            </a:r>
            <a:r>
              <a:rPr lang="en-US" dirty="0" smtClean="0"/>
              <a:t> + 3</a:t>
            </a:r>
            <a:r>
              <a:rPr lang="en-US" baseline="-25000" dirty="0" smtClean="0"/>
              <a:t>0</a:t>
            </a:r>
            <a:r>
              <a:rPr lang="en-US" dirty="0" smtClean="0"/>
              <a:t>n</a:t>
            </a:r>
            <a:r>
              <a:rPr lang="en-US" baseline="30000" dirty="0" smtClean="0"/>
              <a:t>1</a:t>
            </a:r>
            <a:r>
              <a:rPr lang="en-US" dirty="0" smtClean="0"/>
              <a:t> + Q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 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Mass of </a:t>
            </a:r>
            <a:r>
              <a:rPr lang="en-US" baseline="-25000" dirty="0" smtClean="0"/>
              <a:t>92</a:t>
            </a:r>
            <a:r>
              <a:rPr lang="en-US" dirty="0" smtClean="0"/>
              <a:t>U</a:t>
            </a:r>
            <a:r>
              <a:rPr lang="en-US" baseline="30000" dirty="0" smtClean="0"/>
              <a:t>235</a:t>
            </a:r>
            <a:r>
              <a:rPr lang="en-US" dirty="0" smtClean="0"/>
              <a:t> = 235.045733 </a:t>
            </a:r>
            <a:r>
              <a:rPr lang="en-US" dirty="0" err="1" smtClean="0"/>
              <a:t>amu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Mass of </a:t>
            </a:r>
            <a:r>
              <a:rPr lang="en-US" baseline="-25000" dirty="0" smtClean="0"/>
              <a:t>0</a:t>
            </a:r>
            <a:r>
              <a:rPr lang="en-US" dirty="0" smtClean="0"/>
              <a:t>n</a:t>
            </a:r>
            <a:r>
              <a:rPr lang="en-US" baseline="30000" dirty="0" smtClean="0"/>
              <a:t>1</a:t>
            </a:r>
            <a:r>
              <a:rPr lang="en-US" dirty="0" smtClean="0"/>
              <a:t>   = 1.008665 </a:t>
            </a:r>
            <a:r>
              <a:rPr lang="en-US" dirty="0" err="1" smtClean="0"/>
              <a:t>amu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Total mass of the reactant = 236.054398 </a:t>
            </a:r>
            <a:r>
              <a:rPr lang="en-US" dirty="0" err="1" smtClean="0"/>
              <a:t>amu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Mass of </a:t>
            </a:r>
            <a:r>
              <a:rPr lang="en-US" baseline="-25000" dirty="0" smtClean="0"/>
              <a:t>56</a:t>
            </a:r>
            <a:r>
              <a:rPr lang="en-US" dirty="0" smtClean="0"/>
              <a:t>Ba</a:t>
            </a:r>
            <a:r>
              <a:rPr lang="en-US" baseline="30000" dirty="0" smtClean="0"/>
              <a:t>141</a:t>
            </a:r>
            <a:r>
              <a:rPr lang="en-US" dirty="0" smtClean="0"/>
              <a:t> = 140.9177 </a:t>
            </a:r>
            <a:r>
              <a:rPr lang="en-US" dirty="0" err="1" smtClean="0"/>
              <a:t>amu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Mass of </a:t>
            </a:r>
            <a:r>
              <a:rPr lang="en-US" baseline="-25000" dirty="0" smtClean="0"/>
              <a:t>36</a:t>
            </a:r>
            <a:r>
              <a:rPr lang="en-US" dirty="0" smtClean="0"/>
              <a:t>Kr</a:t>
            </a:r>
            <a:r>
              <a:rPr lang="en-US" baseline="30000" dirty="0" smtClean="0"/>
              <a:t>92</a:t>
            </a:r>
            <a:r>
              <a:rPr lang="en-US" dirty="0" smtClean="0"/>
              <a:t> = 91.8854 </a:t>
            </a:r>
            <a:r>
              <a:rPr lang="en-US" dirty="0" err="1" smtClean="0"/>
              <a:t>amu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Mass of 3 neutrons = 3.025995 </a:t>
            </a:r>
            <a:r>
              <a:rPr lang="en-US" dirty="0" err="1" smtClean="0"/>
              <a:t>amu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(3 × 1.008665)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Total mass of the products = 235.829095 </a:t>
            </a:r>
            <a:r>
              <a:rPr lang="en-US" dirty="0" err="1" smtClean="0"/>
              <a:t>amu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∴ Mass defect = 236.054398 – 235.829095 = 0.225303 </a:t>
            </a:r>
            <a:r>
              <a:rPr lang="en-US" dirty="0" err="1" smtClean="0"/>
              <a:t>amu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As, 1 </a:t>
            </a:r>
            <a:r>
              <a:rPr lang="en-US" dirty="0" err="1" smtClean="0"/>
              <a:t>amu</a:t>
            </a:r>
            <a:r>
              <a:rPr lang="en-US" dirty="0" smtClean="0"/>
              <a:t> = 931 </a:t>
            </a:r>
            <a:r>
              <a:rPr lang="en-US" dirty="0" err="1" smtClean="0"/>
              <a:t>MeV</a:t>
            </a:r>
            <a:r>
              <a:rPr lang="en-US" dirty="0" smtClean="0"/>
              <a:t>, energy released in a fission =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0.225303 × 931=200 </a:t>
            </a:r>
            <a:r>
              <a:rPr lang="en-US" dirty="0" err="1" smtClean="0"/>
              <a:t>MeV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Challenges in nuclear propulsion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Reactor core remains inaccessible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Rapidly-changing demands for power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Ship’s pitching and rolling</a:t>
            </a:r>
          </a:p>
          <a:p>
            <a:pPr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Insurance </a:t>
            </a:r>
            <a:endParaRPr lang="en-US" sz="2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Defueling and disposal of a ship’s reactor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The defueling process removes the nuclear fuel. About 99.9 of radioactive products could be removed.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Two types  disposal method for the defueled reactor.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(1) placed in protective storage for an extended period. 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(2) prepared for permanent disposal or recycling. </a:t>
            </a:r>
          </a:p>
          <a:p>
            <a:pPr>
              <a:buFont typeface="Wingdings" pitchFamily="2" charset="2"/>
              <a:buChar char="v"/>
            </a:pPr>
            <a:endParaRPr lang="en-US" sz="2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successful submarines and 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First nuclear powered submarine -</a:t>
            </a:r>
            <a:r>
              <a:rPr lang="en-US" sz="2400" i="1" dirty="0" smtClean="0"/>
              <a:t>USS Nautilus.</a:t>
            </a: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Russia and USA had over one hundred each in service, with UK and France less than twenty each and China six. 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INS ARIHANT- 6000DWT  - 85 MW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INS ARIDAMAN- Under construction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INS CHAKRA- 7900DWT- taken for lease from Russia for 10 years.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proposals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Nuclear powered merchant 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/>
              <a:t>The German-built </a:t>
            </a:r>
            <a:r>
              <a:rPr lang="en-US" sz="2400" i="1" dirty="0" smtClean="0">
                <a:hlinkClick r:id="rId2"/>
              </a:rPr>
              <a:t>Otto Hahn</a:t>
            </a:r>
            <a:r>
              <a:rPr lang="en-US" sz="2400" dirty="0" smtClean="0"/>
              <a:t>, a cargo ship and research facility, sailed some 650,000 nautical miles (1,200,000 km) on 126 voyages over 10 years without any technical problems.</a:t>
            </a:r>
          </a:p>
          <a:p>
            <a:pPr>
              <a:buFont typeface="Wingdings" pitchFamily="2" charset="2"/>
              <a:buChar char="v"/>
            </a:pPr>
            <a:endParaRPr lang="en-US" sz="2400" dirty="0"/>
          </a:p>
        </p:txBody>
      </p:sp>
      <p:pic>
        <p:nvPicPr>
          <p:cNvPr id="4" name="Picture 3" descr="080913_0311_chapter10nu6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066800" y="2895600"/>
            <a:ext cx="6858000" cy="39624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Nuclear powered merchant 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In 1988 the </a:t>
            </a:r>
            <a:r>
              <a:rPr lang="en-US" sz="2400" i="1" dirty="0" smtClean="0"/>
              <a:t>NS </a:t>
            </a:r>
            <a:r>
              <a:rPr lang="en-US" sz="2400" i="1" dirty="0" err="1" smtClean="0"/>
              <a:t>Sevmorput</a:t>
            </a:r>
            <a:r>
              <a:rPr lang="en-US" sz="2400" dirty="0" smtClean="0"/>
              <a:t> was commissioned in Russia, mainly to serve northern Siberian ports. It is a 61,900 </a:t>
            </a:r>
            <a:r>
              <a:rPr lang="en-US" sz="2400" dirty="0" err="1" smtClean="0"/>
              <a:t>tonne</a:t>
            </a:r>
            <a:r>
              <a:rPr lang="en-US" sz="2400" dirty="0" smtClean="0"/>
              <a:t> 260 m long LASH-carrier (taking lighters to ports with shallow water) and container ship with ice-breaking bow capable of breaking 1.5 </a:t>
            </a:r>
            <a:r>
              <a:rPr lang="en-US" sz="2400" dirty="0" err="1" smtClean="0"/>
              <a:t>metres</a:t>
            </a:r>
            <a:r>
              <a:rPr lang="en-US" sz="2400" dirty="0" smtClean="0"/>
              <a:t> of ice. 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 The reactor was to be decommissioned about 2014, but </a:t>
            </a:r>
            <a:r>
              <a:rPr lang="en-US" sz="2400" dirty="0" err="1" smtClean="0"/>
              <a:t>Rosatom</a:t>
            </a:r>
            <a:r>
              <a:rPr lang="en-US" sz="2400" dirty="0" smtClean="0"/>
              <a:t> has approved </a:t>
            </a:r>
            <a:r>
              <a:rPr lang="en-US" sz="2400" dirty="0" smtClean="0"/>
              <a:t>for overhauling </a:t>
            </a:r>
            <a:r>
              <a:rPr lang="en-US" sz="2400" dirty="0" smtClean="0"/>
              <a:t>and it will b</a:t>
            </a:r>
            <a:r>
              <a:rPr lang="en-US" sz="2400" dirty="0" smtClean="0"/>
              <a:t>e returned </a:t>
            </a:r>
            <a:r>
              <a:rPr lang="en-US" sz="2400" dirty="0" smtClean="0"/>
              <a:t>to service in 2016</a:t>
            </a:r>
            <a:endParaRPr lang="en-US" sz="2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LEU fuel consumed by </a:t>
            </a:r>
            <a:r>
              <a:rPr lang="en-US" sz="1800" dirty="0" err="1" smtClean="0"/>
              <a:t>otto</a:t>
            </a:r>
            <a:r>
              <a:rPr lang="en-US" sz="1800" dirty="0" smtClean="0"/>
              <a:t> </a:t>
            </a:r>
            <a:r>
              <a:rPr lang="en-US" sz="1800" dirty="0" err="1" smtClean="0"/>
              <a:t>hahn</a:t>
            </a:r>
            <a:r>
              <a:rPr lang="en-US" sz="1800" dirty="0" smtClean="0"/>
              <a:t> for 250000 NM in kg=22</a:t>
            </a:r>
          </a:p>
          <a:p>
            <a:pPr>
              <a:buNone/>
            </a:pPr>
            <a:r>
              <a:rPr lang="en-US" sz="1800" dirty="0" smtClean="0"/>
              <a:t>Amount of LEU consumed for 1 NM in kg =22/250000=8.8×10</a:t>
            </a:r>
            <a:r>
              <a:rPr lang="en-US" sz="1800" baseline="30000" dirty="0" smtClean="0"/>
              <a:t>-5</a:t>
            </a:r>
            <a:r>
              <a:rPr lang="en-US" sz="1800" dirty="0" smtClean="0"/>
              <a:t> kg</a:t>
            </a:r>
            <a:endParaRPr lang="en-US" sz="1800" baseline="30000" dirty="0" smtClean="0"/>
          </a:p>
          <a:p>
            <a:pPr>
              <a:buNone/>
            </a:pPr>
            <a:r>
              <a:rPr lang="en-US" sz="1800" dirty="0" smtClean="0"/>
              <a:t>Cost of one kg of LEU as metal rod per kg = 8854 USD</a:t>
            </a:r>
          </a:p>
          <a:p>
            <a:pPr>
              <a:buNone/>
            </a:pPr>
            <a:r>
              <a:rPr lang="en-US" sz="1800" dirty="0" smtClean="0"/>
              <a:t>Cost of 8.8×10</a:t>
            </a:r>
            <a:r>
              <a:rPr lang="en-US" sz="1800" baseline="30000" dirty="0" smtClean="0"/>
              <a:t>-5</a:t>
            </a:r>
            <a:r>
              <a:rPr lang="en-US" sz="1800" dirty="0" smtClean="0"/>
              <a:t> kg of LEU= 8854 × 8.8×10</a:t>
            </a:r>
            <a:r>
              <a:rPr lang="en-US" sz="1800" baseline="30000" dirty="0" smtClean="0"/>
              <a:t>-5</a:t>
            </a:r>
            <a:r>
              <a:rPr lang="en-US" sz="1800" dirty="0" smtClean="0"/>
              <a:t> =0.77191 USD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SFOC of MAN 32/40 is 185g/</a:t>
            </a:r>
            <a:r>
              <a:rPr lang="en-US" sz="1800" dirty="0" err="1" smtClean="0"/>
              <a:t>kwh</a:t>
            </a:r>
            <a:r>
              <a:rPr lang="en-US" sz="1800" dirty="0" smtClean="0"/>
              <a:t>.</a:t>
            </a:r>
          </a:p>
          <a:p>
            <a:pPr>
              <a:buNone/>
            </a:pPr>
            <a:r>
              <a:rPr lang="en-US" sz="1800" dirty="0" smtClean="0"/>
              <a:t>Rated power is 7680kw.</a:t>
            </a:r>
          </a:p>
          <a:p>
            <a:pPr>
              <a:buNone/>
            </a:pPr>
            <a:r>
              <a:rPr lang="en-US" sz="1800" dirty="0" smtClean="0"/>
              <a:t>Amount of fuel consumed for </a:t>
            </a:r>
          </a:p>
          <a:p>
            <a:pPr>
              <a:buNone/>
            </a:pPr>
            <a:r>
              <a:rPr lang="en-US" sz="1800" dirty="0" smtClean="0"/>
              <a:t>one hour at rated speed in </a:t>
            </a:r>
            <a:r>
              <a:rPr lang="en-US" sz="1800" dirty="0" err="1" smtClean="0"/>
              <a:t>tonnes</a:t>
            </a:r>
            <a:r>
              <a:rPr lang="en-US" sz="1800" dirty="0" smtClean="0"/>
              <a:t>=(7680×185)/1000000=1.42 </a:t>
            </a:r>
            <a:r>
              <a:rPr lang="en-US" sz="1800" dirty="0" err="1" smtClean="0"/>
              <a:t>tonnes</a:t>
            </a:r>
            <a:r>
              <a:rPr lang="en-US" sz="1800" dirty="0" smtClean="0"/>
              <a:t>/hr</a:t>
            </a:r>
          </a:p>
          <a:p>
            <a:pPr>
              <a:buNone/>
            </a:pPr>
            <a:r>
              <a:rPr lang="en-US" sz="1800" dirty="0" smtClean="0"/>
              <a:t>Rated speed= 21 NM/hr</a:t>
            </a:r>
          </a:p>
          <a:p>
            <a:pPr>
              <a:buNone/>
            </a:pPr>
            <a:r>
              <a:rPr lang="en-US" sz="1800" dirty="0" smtClean="0"/>
              <a:t>So, 1.42 </a:t>
            </a:r>
            <a:r>
              <a:rPr lang="en-US" sz="1800" dirty="0" err="1" smtClean="0"/>
              <a:t>tonnes</a:t>
            </a:r>
            <a:r>
              <a:rPr lang="en-US" sz="1800" dirty="0" smtClean="0"/>
              <a:t> of HF oil can propel the ship to 21 NM</a:t>
            </a:r>
          </a:p>
          <a:p>
            <a:pPr>
              <a:buNone/>
            </a:pPr>
            <a:r>
              <a:rPr lang="en-US" sz="1800" dirty="0" smtClean="0"/>
              <a:t>Amount of fuel required for 1 NM=1.42/21=0.067 </a:t>
            </a:r>
            <a:r>
              <a:rPr lang="en-US" sz="1800" dirty="0" err="1" smtClean="0"/>
              <a:t>tonne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Therefore, cost of 0.067 </a:t>
            </a:r>
            <a:r>
              <a:rPr lang="en-US" sz="1800" dirty="0" err="1" smtClean="0"/>
              <a:t>tonne</a:t>
            </a:r>
            <a:r>
              <a:rPr lang="en-US" sz="1800" dirty="0" smtClean="0"/>
              <a:t> of HF oil=0.067×600=40.2 USD</a:t>
            </a:r>
          </a:p>
          <a:p>
            <a:pPr>
              <a:buNone/>
            </a:pPr>
            <a:endParaRPr lang="en-US" sz="18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1828800"/>
          <a:ext cx="8686800" cy="286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152400">
                <a:tc>
                  <a:txBody>
                    <a:bodyPr/>
                    <a:lstStyle/>
                    <a:p>
                      <a:r>
                        <a:rPr lang="en-US" dirty="0" smtClean="0"/>
                        <a:t>Vessel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Otto </a:t>
                      </a:r>
                      <a:r>
                        <a:rPr lang="en-US" dirty="0" err="1" smtClean="0"/>
                        <a:t>hahn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Juan </a:t>
                      </a:r>
                      <a:r>
                        <a:rPr lang="en-US" dirty="0" err="1" smtClean="0"/>
                        <a:t>carlos</a:t>
                      </a:r>
                      <a:r>
                        <a:rPr lang="en-US" dirty="0" smtClean="0"/>
                        <a:t> 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 speed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 knot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 knot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Displacement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25790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Propulsion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Nuclear power plant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Diesel engine MAN</a:t>
                      </a:r>
                      <a:r>
                        <a:rPr lang="en-US" baseline="0" dirty="0" smtClean="0"/>
                        <a:t> 32/40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 of Fuel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HF oil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Fuel</a:t>
                      </a:r>
                      <a:r>
                        <a:rPr lang="en-US" baseline="0" dirty="0" smtClean="0"/>
                        <a:t> consumption per 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8.8×10</a:t>
                      </a:r>
                      <a:r>
                        <a:rPr lang="en-US" sz="1800" baseline="30000" dirty="0" smtClean="0"/>
                        <a:t>-5</a:t>
                      </a:r>
                      <a:r>
                        <a:rPr lang="en-US" sz="1800" dirty="0" smtClean="0"/>
                        <a:t> kg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0.067 </a:t>
                      </a:r>
                      <a:r>
                        <a:rPr lang="en-US" sz="1800" dirty="0" err="1" smtClean="0"/>
                        <a:t>tonne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Cost</a:t>
                      </a:r>
                      <a:r>
                        <a:rPr lang="en-US" baseline="0" dirty="0" smtClean="0"/>
                        <a:t> of fuel required per 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0.779152 USD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40.56 USD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Sevmorput</a:t>
            </a:r>
            <a:r>
              <a:rPr lang="en-US" dirty="0" smtClean="0"/>
              <a:t> constructional image</a:t>
            </a:r>
            <a:endParaRPr lang="en-US" dirty="0"/>
          </a:p>
        </p:txBody>
      </p:sp>
      <p:pic>
        <p:nvPicPr>
          <p:cNvPr id="4" name="Content Placeholder 3" descr="sevmorput-line1 (1).gif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752601"/>
            <a:ext cx="7620000" cy="361235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MAIN COMPONENTS of nuclear powered ship for propulsion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/>
              <a:t>Reactor core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Steam generator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err="1" smtClean="0"/>
              <a:t>Pressurizer</a:t>
            </a: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Primary coolant pump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Secondary coolant pump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Sevmorput</a:t>
            </a:r>
            <a:r>
              <a:rPr lang="en-US" dirty="0" smtClean="0"/>
              <a:t> image</a:t>
            </a:r>
            <a:endParaRPr lang="en-US" dirty="0"/>
          </a:p>
        </p:txBody>
      </p:sp>
      <p:pic>
        <p:nvPicPr>
          <p:cNvPr id="1026" name="Picture 2" descr="F:\Download\14198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1" y="1295400"/>
            <a:ext cx="8610600" cy="52578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Protection against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(1) Radioactive materials are kept in thick−walled lead container.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(2) Lead aprons and lead gloves are used while working in hazardous area.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(3) All radioactive samples are handled by a remote control process.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(4) A small micro−film badge is always worn by the person and it is checked periodically for the safety limit of radiation.</a:t>
            </a:r>
          </a:p>
          <a:p>
            <a:pPr>
              <a:buFont typeface="Wingdings" pitchFamily="2" charset="2"/>
              <a:buChar char="v"/>
            </a:pPr>
            <a:endParaRPr lang="en-US" sz="2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Biological  effects of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(</a:t>
            </a:r>
            <a:r>
              <a:rPr lang="en-US" sz="2400" dirty="0" err="1" smtClean="0"/>
              <a:t>i</a:t>
            </a:r>
            <a:r>
              <a:rPr lang="en-US" sz="2400" dirty="0" smtClean="0"/>
              <a:t>) Short term recoverable effects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(ii) Long term irrecoverable effects and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(iii) Genetic effect</a:t>
            </a:r>
          </a:p>
          <a:p>
            <a:pPr>
              <a:buFont typeface="Wingdings" pitchFamily="2" charset="2"/>
              <a:buChar char="v"/>
            </a:pPr>
            <a:endParaRPr lang="en-US" sz="2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en-US" sz="2400" u="sng" dirty="0" smtClean="0">
              <a:hlinkClick r:id="rId2"/>
            </a:endParaRPr>
          </a:p>
          <a:p>
            <a:pPr>
              <a:buFont typeface="Wingdings" pitchFamily="2" charset="2"/>
              <a:buChar char="v"/>
            </a:pPr>
            <a:r>
              <a:rPr lang="en-US" sz="2400" u="sng" dirty="0" smtClean="0">
                <a:hlinkClick r:id="rId2"/>
              </a:rPr>
              <a:t>www.world-nuclear.org</a:t>
            </a: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u="sng" dirty="0" smtClean="0">
              <a:hlinkClick r:id="rId3"/>
            </a:endParaRPr>
          </a:p>
          <a:p>
            <a:pPr>
              <a:buFont typeface="Wingdings" pitchFamily="2" charset="2"/>
              <a:buChar char="v"/>
            </a:pPr>
            <a:r>
              <a:rPr lang="en-US" sz="2400" u="sng" dirty="0" smtClean="0">
                <a:hlinkClick r:id="rId3"/>
              </a:rPr>
              <a:t>www.fos.org</a:t>
            </a: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u="sng" dirty="0" smtClean="0">
              <a:hlinkClick r:id="rId4"/>
            </a:endParaRPr>
          </a:p>
          <a:p>
            <a:pPr>
              <a:buFont typeface="Wingdings" pitchFamily="2" charset="2"/>
              <a:buChar char="v"/>
            </a:pPr>
            <a:r>
              <a:rPr lang="en-US" sz="2400" u="sng" dirty="0" smtClean="0">
                <a:hlinkClick r:id="rId4"/>
              </a:rPr>
              <a:t>www.wikipedia.com</a:t>
            </a: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u="sng" dirty="0" smtClean="0">
                <a:solidFill>
                  <a:srgbClr val="C00000"/>
                </a:solidFill>
              </a:rPr>
              <a:t>www.energyquest.ca.gov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err="1" smtClean="0"/>
              <a:t>Tamilnadu</a:t>
            </a:r>
            <a:r>
              <a:rPr lang="en-US" sz="2400" dirty="0" smtClean="0"/>
              <a:t> Textbook Corporation</a:t>
            </a:r>
          </a:p>
          <a:p>
            <a:pPr>
              <a:buFont typeface="Wingdings" pitchFamily="2" charset="2"/>
              <a:buChar char="v"/>
            </a:pPr>
            <a:endParaRPr lang="en-US" sz="2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Contact-Thank-You-Slides_C0076_016_c01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owerpoint-questions-slide-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MAIN COMPONENTS of nuclear powered ship for propulsion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/>
              <a:t>Main turbine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Turbo generator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Main condenser and pump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Clutch and reduction gear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Battery and electric motor for propulsion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 descr="UK_Nuclear_Submarine.gif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326" y="1764506"/>
            <a:ext cx="8667751" cy="4105275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NUCLEAR FUEL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en-US" sz="2400" baseline="-25000" dirty="0" smtClean="0"/>
          </a:p>
          <a:p>
            <a:pPr>
              <a:buFont typeface="Wingdings" pitchFamily="2" charset="2"/>
              <a:buChar char="v"/>
            </a:pPr>
            <a:r>
              <a:rPr lang="en-US" sz="2400" baseline="-25000" dirty="0" smtClean="0"/>
              <a:t>92</a:t>
            </a:r>
            <a:r>
              <a:rPr lang="en-US" sz="2400" dirty="0" smtClean="0"/>
              <a:t>U</a:t>
            </a:r>
            <a:r>
              <a:rPr lang="en-US" sz="2400" baseline="30000" dirty="0" smtClean="0"/>
              <a:t>235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baseline="-25000" dirty="0" smtClean="0"/>
              <a:t>92</a:t>
            </a:r>
            <a:r>
              <a:rPr lang="en-US" sz="2400" dirty="0" smtClean="0"/>
              <a:t>U</a:t>
            </a:r>
            <a:r>
              <a:rPr lang="en-US" sz="2400" baseline="30000" dirty="0" smtClean="0"/>
              <a:t>233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baseline="-25000" dirty="0" smtClean="0"/>
              <a:t>94</a:t>
            </a:r>
            <a:r>
              <a:rPr lang="en-US" sz="2400" dirty="0" smtClean="0"/>
              <a:t>Pu</a:t>
            </a:r>
            <a:r>
              <a:rPr lang="en-US" sz="2400" baseline="30000" dirty="0" smtClean="0"/>
              <a:t>239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err="1" smtClean="0"/>
              <a:t>Kamini</a:t>
            </a:r>
            <a:r>
              <a:rPr lang="en-US" sz="2400" dirty="0" smtClean="0"/>
              <a:t> [</a:t>
            </a:r>
            <a:r>
              <a:rPr lang="en-US" sz="2400" dirty="0" err="1" smtClean="0"/>
              <a:t>Kalpakkam</a:t>
            </a:r>
            <a:r>
              <a:rPr lang="en-US" sz="2400" dirty="0" smtClean="0"/>
              <a:t> </a:t>
            </a:r>
            <a:r>
              <a:rPr lang="en-US" sz="2400" dirty="0" err="1" smtClean="0"/>
              <a:t>minireactor</a:t>
            </a:r>
            <a:r>
              <a:rPr lang="en-US" sz="2400" dirty="0" smtClean="0"/>
              <a:t>] is the only operating reactor in the world which uses </a:t>
            </a:r>
            <a:r>
              <a:rPr lang="en-US" sz="2400" baseline="-25000" dirty="0" smtClean="0"/>
              <a:t>92</a:t>
            </a:r>
            <a:r>
              <a:rPr lang="en-US" sz="2400" dirty="0" smtClean="0"/>
              <a:t>U</a:t>
            </a:r>
            <a:r>
              <a:rPr lang="en-US" sz="2400" baseline="30000" dirty="0" smtClean="0"/>
              <a:t>233</a:t>
            </a:r>
            <a:r>
              <a:rPr lang="en-US" sz="2400" dirty="0" smtClean="0"/>
              <a:t> as fuel. In this reactor, the fuel is an alloy of uranium and </a:t>
            </a:r>
            <a:r>
              <a:rPr lang="en-US" sz="2400" dirty="0" err="1" smtClean="0"/>
              <a:t>aluminium</a:t>
            </a:r>
            <a:r>
              <a:rPr lang="en-US" sz="2400" dirty="0" smtClean="0"/>
              <a:t> and is in the form of plates.</a:t>
            </a:r>
          </a:p>
          <a:p>
            <a:pPr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THORIUM AS NUCLEAR FUEL in 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/>
              <a:t>Easily available, abundant, cheap and  irradiated material.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Availability of thorium is three times of availability of uranium.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India has 846000 (13.31% of earth) </a:t>
            </a:r>
            <a:r>
              <a:rPr lang="en-US" sz="2400" dirty="0" err="1" smtClean="0"/>
              <a:t>tonnes</a:t>
            </a:r>
            <a:r>
              <a:rPr lang="en-US" sz="2400" dirty="0" smtClean="0"/>
              <a:t> of thorium.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It couldn’t start a fission process at its own </a:t>
            </a:r>
            <a:r>
              <a:rPr lang="en-US" sz="2400" dirty="0" smtClean="0"/>
              <a:t>accord.</a:t>
            </a: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Thorium absorbs a neutron and transmute </a:t>
            </a:r>
            <a:r>
              <a:rPr lang="en-US" sz="2400" baseline="-25000" dirty="0" smtClean="0"/>
              <a:t>92</a:t>
            </a:r>
            <a:r>
              <a:rPr lang="en-US" sz="2400" dirty="0" smtClean="0"/>
              <a:t>U</a:t>
            </a:r>
            <a:r>
              <a:rPr lang="en-US" sz="2400" baseline="30000" dirty="0" smtClean="0"/>
              <a:t>233</a:t>
            </a:r>
          </a:p>
          <a:p>
            <a:pPr>
              <a:buFont typeface="Wingdings" pitchFamily="2" charset="2"/>
              <a:buChar char="v"/>
            </a:pPr>
            <a:endParaRPr lang="en-US" sz="2400" baseline="30000" dirty="0" smtClean="0"/>
          </a:p>
          <a:p>
            <a:pPr>
              <a:buFont typeface="Wingdings" pitchFamily="2" charset="2"/>
              <a:buChar char="v"/>
            </a:pPr>
            <a:endParaRPr lang="en-US" sz="2400" baseline="300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nuclear reactor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BWR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PWR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PHWR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FBR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Components of nuclear reactor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MODERATOR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Ex: Ordinary water, Heavy water and Graphite</a:t>
            </a:r>
          </a:p>
          <a:p>
            <a:pPr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NEUTRON SOURCE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Ex: Beryllium with Plutonium or Polonium 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CONTROL ROD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Ex: Boron or Cadmium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Components of nuclear reactor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/>
              <a:t>NEUTRON REFLECTOR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In PHWR, the moderator itself acts as the reflector.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In FBR, the reactor core is surrounded by depleted uranium (uranium which contains less than 0.7% of </a:t>
            </a:r>
            <a:r>
              <a:rPr lang="en-US" sz="2400" baseline="-25000" dirty="0" smtClean="0"/>
              <a:t>92</a:t>
            </a:r>
            <a:r>
              <a:rPr lang="en-US" sz="2400" dirty="0" smtClean="0"/>
              <a:t>U</a:t>
            </a:r>
            <a:r>
              <a:rPr lang="en-US" sz="2400" baseline="30000" dirty="0" smtClean="0"/>
              <a:t>235</a:t>
            </a:r>
            <a:r>
              <a:rPr lang="en-US" sz="2400" dirty="0" smtClean="0"/>
              <a:t> or thorium (</a:t>
            </a:r>
            <a:r>
              <a:rPr lang="en-US" sz="2400" baseline="-25000" dirty="0" smtClean="0"/>
              <a:t>90</a:t>
            </a:r>
            <a:r>
              <a:rPr lang="en-US" sz="2400" dirty="0" smtClean="0"/>
              <a:t>Th</a:t>
            </a:r>
            <a:r>
              <a:rPr lang="en-US" sz="2400" baseline="30000" dirty="0" smtClean="0"/>
              <a:t>232</a:t>
            </a:r>
            <a:r>
              <a:rPr lang="en-US" sz="2400" dirty="0" smtClean="0"/>
              <a:t>) which acts as neutron reflector. 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SHIELDING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Ex: Concrete wall thickness of 2 to 2.5m</a:t>
            </a:r>
          </a:p>
          <a:p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575</TotalTime>
  <Words>762</Words>
  <Application>Microsoft Office PowerPoint</Application>
  <PresentationFormat>On-screen Show (4:3)</PresentationFormat>
  <Paragraphs>203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Trek</vt:lpstr>
      <vt:lpstr>             TRANSTECH’15    NUCLEAR POWERED MERCHANT SHIPS</vt:lpstr>
      <vt:lpstr> MAIN COMPONENTS of nuclear powered ship for propulsion</vt:lpstr>
      <vt:lpstr> MAIN COMPONENTS of nuclear powered ship for propulsion</vt:lpstr>
      <vt:lpstr>Slide 4</vt:lpstr>
      <vt:lpstr>TYPES OF NUCLEAR FUEL</vt:lpstr>
      <vt:lpstr>THORIUM AS NUCLEAR FUEL in ship</vt:lpstr>
      <vt:lpstr>Types of nuclear reactor</vt:lpstr>
      <vt:lpstr>Components of nuclear reactor</vt:lpstr>
      <vt:lpstr>Components of nuclear reactor</vt:lpstr>
      <vt:lpstr>Nuclear fission and binding energy</vt:lpstr>
      <vt:lpstr>ENERGY RELEASED IN A FISSION</vt:lpstr>
      <vt:lpstr>Challenges in nuclear propulsion</vt:lpstr>
      <vt:lpstr>Defueling and disposal of a ship’s reactor</vt:lpstr>
      <vt:lpstr>Examples of successful submarines and ships</vt:lpstr>
      <vt:lpstr>Examples of Nuclear powered merchant ships</vt:lpstr>
      <vt:lpstr>Examples of Nuclear powered merchant ships</vt:lpstr>
      <vt:lpstr>Slide 17</vt:lpstr>
      <vt:lpstr>Slide 18</vt:lpstr>
      <vt:lpstr>Sevmorput constructional image</vt:lpstr>
      <vt:lpstr>Sevmorput image</vt:lpstr>
      <vt:lpstr>Protection against radiation</vt:lpstr>
      <vt:lpstr>Biological  effects of radiation</vt:lpstr>
      <vt:lpstr>References 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POWERED MERCHANT SHIPS</dc:title>
  <dc:creator>Acer</dc:creator>
  <cp:lastModifiedBy>Acer</cp:lastModifiedBy>
  <cp:revision>57</cp:revision>
  <dcterms:created xsi:type="dcterms:W3CDTF">2015-01-28T14:52:12Z</dcterms:created>
  <dcterms:modified xsi:type="dcterms:W3CDTF">2015-02-23T13:59:43Z</dcterms:modified>
</cp:coreProperties>
</file>