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80" r:id="rId3"/>
    <p:sldId id="294" r:id="rId4"/>
    <p:sldId id="348" r:id="rId5"/>
    <p:sldId id="315" r:id="rId6"/>
    <p:sldId id="328" r:id="rId7"/>
    <p:sldId id="327" r:id="rId8"/>
    <p:sldId id="303" r:id="rId9"/>
    <p:sldId id="296" r:id="rId10"/>
    <p:sldId id="349" r:id="rId11"/>
    <p:sldId id="297" r:id="rId12"/>
    <p:sldId id="329" r:id="rId13"/>
    <p:sldId id="463" r:id="rId14"/>
    <p:sldId id="300" r:id="rId15"/>
    <p:sldId id="318" r:id="rId16"/>
    <p:sldId id="320" r:id="rId17"/>
    <p:sldId id="331" r:id="rId18"/>
    <p:sldId id="302" r:id="rId19"/>
    <p:sldId id="321" r:id="rId20"/>
    <p:sldId id="332" r:id="rId21"/>
    <p:sldId id="333" r:id="rId22"/>
    <p:sldId id="464" r:id="rId23"/>
    <p:sldId id="322" r:id="rId24"/>
    <p:sldId id="305" r:id="rId25"/>
    <p:sldId id="325" r:id="rId26"/>
    <p:sldId id="324" r:id="rId27"/>
    <p:sldId id="307" r:id="rId28"/>
    <p:sldId id="334" r:id="rId29"/>
    <p:sldId id="309" r:id="rId30"/>
    <p:sldId id="308" r:id="rId31"/>
    <p:sldId id="312" r:id="rId32"/>
    <p:sldId id="301" r:id="rId33"/>
    <p:sldId id="462" r:id="rId34"/>
    <p:sldId id="313" r:id="rId35"/>
    <p:sldId id="287" r:id="rId36"/>
    <p:sldId id="270" r:id="rId37"/>
    <p:sldId id="345" r:id="rId38"/>
    <p:sldId id="346" r:id="rId39"/>
    <p:sldId id="351" r:id="rId40"/>
    <p:sldId id="335" r:id="rId41"/>
    <p:sldId id="338" r:id="rId42"/>
    <p:sldId id="350" r:id="rId43"/>
    <p:sldId id="274"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66FF"/>
    <a:srgbClr val="FF2F2F"/>
    <a:srgbClr val="99C0EB"/>
    <a:srgbClr val="9AC6EA"/>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5" d="100"/>
          <a:sy n="65" d="100"/>
        </p:scale>
        <p:origin x="67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F0DDFF-5A67-43EF-98D4-FE3DC41C80A7}" type="datetimeFigureOut">
              <a:rPr lang="en-IN" smtClean="0"/>
              <a:t>17-03-2023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14AB7A-22DC-4664-B331-92DBEBEA6112}" type="slidenum">
              <a:rPr lang="en-IN" smtClean="0"/>
              <a:t>‹#›</a:t>
            </a:fld>
            <a:endParaRPr lang="en-IN"/>
          </a:p>
        </p:txBody>
      </p:sp>
    </p:spTree>
    <p:extLst>
      <p:ext uri="{BB962C8B-B14F-4D97-AF65-F5344CB8AC3E}">
        <p14:creationId xmlns:p14="http://schemas.microsoft.com/office/powerpoint/2010/main" val="3719896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ED119163-CFCE-49A5-9075-FF8C22556D28}" type="slidenum">
              <a:rPr lang="en-US" smtClean="0"/>
              <a:pPr/>
              <a:t>33</a:t>
            </a:fld>
            <a:endParaRPr lang="en-US"/>
          </a:p>
        </p:txBody>
      </p:sp>
    </p:spTree>
    <p:extLst>
      <p:ext uri="{BB962C8B-B14F-4D97-AF65-F5344CB8AC3E}">
        <p14:creationId xmlns:p14="http://schemas.microsoft.com/office/powerpoint/2010/main" val="106208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AB07A-8834-3CCC-13E7-5824AC6466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4EB6A8E-9AA3-7B41-F814-8AFE57ECAF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478947F-CA2D-9029-97FD-C42DF6830FFF}"/>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5" name="Footer Placeholder 4">
            <a:extLst>
              <a:ext uri="{FF2B5EF4-FFF2-40B4-BE49-F238E27FC236}">
                <a16:creationId xmlns:a16="http://schemas.microsoft.com/office/drawing/2014/main" id="{6D14E66C-9D26-92CE-1400-3572692AF3D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1CCF783-CA98-C45F-1E40-B506B679232C}"/>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3317629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F1045-D4D9-1169-929D-84BE50605C6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946A6B9-A8F6-F58F-53E4-C5B718B4A1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8243F86-55F6-3F63-DBFA-2E00700B1691}"/>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5" name="Footer Placeholder 4">
            <a:extLst>
              <a:ext uri="{FF2B5EF4-FFF2-40B4-BE49-F238E27FC236}">
                <a16:creationId xmlns:a16="http://schemas.microsoft.com/office/drawing/2014/main" id="{10DFDA4B-69FC-695A-96B2-A2D307B4334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FC4EC71-8798-A949-2E7E-7511BA5BF7CA}"/>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4280343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93A0B3-4577-860F-730D-3847DB66241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5419D93-7777-8D24-CD76-742A656E76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84E1A3B-7584-93B0-9CDE-8419B87AF214}"/>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5" name="Footer Placeholder 4">
            <a:extLst>
              <a:ext uri="{FF2B5EF4-FFF2-40B4-BE49-F238E27FC236}">
                <a16:creationId xmlns:a16="http://schemas.microsoft.com/office/drawing/2014/main" id="{42848608-BAC0-8F2A-3EE0-83F1D6C7386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B95E5D6-C42D-69B4-B650-D42F6E95E4DB}"/>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2869954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C0175-D5B1-FCAE-FD0D-E05147C3547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3857B69-6615-88ED-ACF4-A72A9870BC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41E84A3-148A-D33B-577D-A8342E9BD9D6}"/>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5" name="Footer Placeholder 4">
            <a:extLst>
              <a:ext uri="{FF2B5EF4-FFF2-40B4-BE49-F238E27FC236}">
                <a16:creationId xmlns:a16="http://schemas.microsoft.com/office/drawing/2014/main" id="{CC1AFE8A-C15A-FE7B-47D3-7A974EEDA8D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5031046-32BB-B3B8-20AC-EF0C37B49A6C}"/>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220913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A7D2A-3D98-CC33-6DC9-B17F8EDDC8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7B799BFF-3E87-C695-5C8F-837857B518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0F465D-0904-8F84-9AC2-C5D233877E80}"/>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5" name="Footer Placeholder 4">
            <a:extLst>
              <a:ext uri="{FF2B5EF4-FFF2-40B4-BE49-F238E27FC236}">
                <a16:creationId xmlns:a16="http://schemas.microsoft.com/office/drawing/2014/main" id="{A782AA11-086D-8F6A-E580-4310B76B508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9CFF853-18D1-F562-C0A5-3C5E1338F326}"/>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2972705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CAF8E-D4B4-60C7-EB7F-390B7450FE0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9D42C7-D02B-37EB-5F0A-C5AC18E39A9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E44A62FC-C6AB-881A-EDFD-BB66EF8A30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D70E9070-C198-D7A1-9AAF-20FEC4104755}"/>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6" name="Footer Placeholder 5">
            <a:extLst>
              <a:ext uri="{FF2B5EF4-FFF2-40B4-BE49-F238E27FC236}">
                <a16:creationId xmlns:a16="http://schemas.microsoft.com/office/drawing/2014/main" id="{7404EBE9-31DC-2353-FB8C-10D6B4F817A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E2025FF-09DA-83EB-88D3-C9EB3A8216E6}"/>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2435178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4A343-42C1-941A-FFD9-BA74B0056C2E}"/>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19229A8-7FC4-F597-B7BB-553DC47509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1290A5-B5FA-184F-2FBA-EEE41EEECB1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EB4E9D38-8F17-F884-8353-84994E875D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E5EE1B5-F6D9-5CE9-BC29-EF2FC5C678A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3870CC2-2A78-B451-302B-738FC63A1E6C}"/>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8" name="Footer Placeholder 7">
            <a:extLst>
              <a:ext uri="{FF2B5EF4-FFF2-40B4-BE49-F238E27FC236}">
                <a16:creationId xmlns:a16="http://schemas.microsoft.com/office/drawing/2014/main" id="{21C865AB-76B3-3171-9FFA-AD3238C6688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FB73BC9-F1D4-059B-5989-C278433C7E84}"/>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2572536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5E1CF-BA39-AD2F-434B-817D1C1E44C9}"/>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6B919117-FB2D-0691-00FC-1BF386D4DD95}"/>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4" name="Footer Placeholder 3">
            <a:extLst>
              <a:ext uri="{FF2B5EF4-FFF2-40B4-BE49-F238E27FC236}">
                <a16:creationId xmlns:a16="http://schemas.microsoft.com/office/drawing/2014/main" id="{8A60F12E-1AE2-EA79-4EE2-6210C556FEA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6A54C04E-CA75-4F4A-1AF5-793B84504055}"/>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3418409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7453ED-A53F-4F46-7ADA-6910B5035DFF}"/>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3" name="Footer Placeholder 2">
            <a:extLst>
              <a:ext uri="{FF2B5EF4-FFF2-40B4-BE49-F238E27FC236}">
                <a16:creationId xmlns:a16="http://schemas.microsoft.com/office/drawing/2014/main" id="{0425C0BA-B7A6-2533-7400-3549A860455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F65BA29-BBAA-B90A-639D-E2C2AA091604}"/>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1252686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9E631-6A3F-6EBE-C4B9-93B50F4D4B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86C81449-B17B-6420-91A4-0C09F1B624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593A2DD-6618-7287-E63C-7FD46B8FAB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D96C56-ABAF-7278-656C-E8575B26B0B2}"/>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6" name="Footer Placeholder 5">
            <a:extLst>
              <a:ext uri="{FF2B5EF4-FFF2-40B4-BE49-F238E27FC236}">
                <a16:creationId xmlns:a16="http://schemas.microsoft.com/office/drawing/2014/main" id="{4F9A29FB-ADA8-51AB-5374-C726388A849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A8BA100-5268-0C92-B382-6498BF48217C}"/>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1339973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B2155-72DA-B384-EFDA-804AF3F840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0532B3E8-A800-2021-13BC-DAF15CE711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06596A4D-1829-4083-76F1-EFC210B46D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4248A1-F1C5-E461-7D84-C5E00C637FF5}"/>
              </a:ext>
            </a:extLst>
          </p:cNvPr>
          <p:cNvSpPr>
            <a:spLocks noGrp="1"/>
          </p:cNvSpPr>
          <p:nvPr>
            <p:ph type="dt" sz="half" idx="10"/>
          </p:nvPr>
        </p:nvSpPr>
        <p:spPr/>
        <p:txBody>
          <a:bodyPr/>
          <a:lstStyle/>
          <a:p>
            <a:fld id="{55E68DD3-7217-4FAF-AD8D-DE17C1711EE0}" type="datetimeFigureOut">
              <a:rPr lang="en-IN" smtClean="0"/>
              <a:t>17-03-2023</a:t>
            </a:fld>
            <a:endParaRPr lang="en-IN"/>
          </a:p>
        </p:txBody>
      </p:sp>
      <p:sp>
        <p:nvSpPr>
          <p:cNvPr id="6" name="Footer Placeholder 5">
            <a:extLst>
              <a:ext uri="{FF2B5EF4-FFF2-40B4-BE49-F238E27FC236}">
                <a16:creationId xmlns:a16="http://schemas.microsoft.com/office/drawing/2014/main" id="{1028C647-666E-FD5A-F56F-7F2C9A1C5C3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15402E3-5AA4-FB75-A968-99B5F87D432F}"/>
              </a:ext>
            </a:extLst>
          </p:cNvPr>
          <p:cNvSpPr>
            <a:spLocks noGrp="1"/>
          </p:cNvSpPr>
          <p:nvPr>
            <p:ph type="sldNum" sz="quarter" idx="12"/>
          </p:nvPr>
        </p:nvSpPr>
        <p:spPr/>
        <p:txBody>
          <a:bodyPr/>
          <a:lstStyle/>
          <a:p>
            <a:fld id="{F824EE53-F982-4202-9C54-441866EC3C39}" type="slidenum">
              <a:rPr lang="en-IN" smtClean="0"/>
              <a:t>‹#›</a:t>
            </a:fld>
            <a:endParaRPr lang="en-IN"/>
          </a:p>
        </p:txBody>
      </p:sp>
    </p:spTree>
    <p:extLst>
      <p:ext uri="{BB962C8B-B14F-4D97-AF65-F5344CB8AC3E}">
        <p14:creationId xmlns:p14="http://schemas.microsoft.com/office/powerpoint/2010/main" val="1063368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5D4BCB-6CAE-67C7-DD14-F1B766AF56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DA5C9B1-C848-C9DD-0FE0-5AEE8C95A4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8A11718-CE02-2744-4FD7-F6DD2603A7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E68DD3-7217-4FAF-AD8D-DE17C1711EE0}" type="datetimeFigureOut">
              <a:rPr lang="en-IN" smtClean="0"/>
              <a:t>17-03-2023</a:t>
            </a:fld>
            <a:endParaRPr lang="en-IN"/>
          </a:p>
        </p:txBody>
      </p:sp>
      <p:sp>
        <p:nvSpPr>
          <p:cNvPr id="5" name="Footer Placeholder 4">
            <a:extLst>
              <a:ext uri="{FF2B5EF4-FFF2-40B4-BE49-F238E27FC236}">
                <a16:creationId xmlns:a16="http://schemas.microsoft.com/office/drawing/2014/main" id="{844ABDA9-B6BF-9508-CA44-BB14A8607F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7181A0D-A1ED-45F4-F45C-14CD619DCE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24EE53-F982-4202-9C54-441866EC3C39}" type="slidenum">
              <a:rPr lang="en-IN" smtClean="0"/>
              <a:t>‹#›</a:t>
            </a:fld>
            <a:endParaRPr lang="en-IN"/>
          </a:p>
        </p:txBody>
      </p:sp>
    </p:spTree>
    <p:extLst>
      <p:ext uri="{BB962C8B-B14F-4D97-AF65-F5344CB8AC3E}">
        <p14:creationId xmlns:p14="http://schemas.microsoft.com/office/powerpoint/2010/main" val="3233364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6.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jpeg"/><Relationship Id="rId4" Type="http://schemas.openxmlformats.org/officeDocument/2006/relationships/image" Target="../media/image5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png"/><Relationship Id="rId7" Type="http://schemas.openxmlformats.org/officeDocument/2006/relationships/image" Target="../media/image61.jpe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3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jpeg"/><Relationship Id="rId4" Type="http://schemas.openxmlformats.org/officeDocument/2006/relationships/image" Target="../media/image74.jpeg"/></Relationships>
</file>

<file path=ppt/slides/_rels/slide38.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3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41.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xml"/><Relationship Id="rId4" Type="http://schemas.openxmlformats.org/officeDocument/2006/relationships/image" Target="../media/image87.jpeg"/></Relationships>
</file>

<file path=ppt/slides/_rels/slide42.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xml"/><Relationship Id="rId5" Type="http://schemas.openxmlformats.org/officeDocument/2006/relationships/image" Target="../media/image88.png"/><Relationship Id="rId4" Type="http://schemas.openxmlformats.org/officeDocument/2006/relationships/image" Target="../media/image87.jpeg"/></Relationships>
</file>

<file path=ppt/slides/_rels/slide43.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BD3CA-F869-7495-5EDB-2E9E78EBC3EB}"/>
              </a:ext>
            </a:extLst>
          </p:cNvPr>
          <p:cNvSpPr>
            <a:spLocks noGrp="1"/>
          </p:cNvSpPr>
          <p:nvPr>
            <p:ph type="ctrTitle"/>
          </p:nvPr>
        </p:nvSpPr>
        <p:spPr>
          <a:xfrm>
            <a:off x="1244600" y="787399"/>
            <a:ext cx="9143999" cy="1537230"/>
          </a:xfrm>
        </p:spPr>
        <p:txBody>
          <a:bodyPr>
            <a:normAutofit/>
          </a:bodyPr>
          <a:lstStyle/>
          <a:p>
            <a:r>
              <a:rPr lang="en-IN" sz="3200" b="1" dirty="0">
                <a:effectLst/>
                <a:latin typeface="Calibri" panose="020F0502020204030204" pitchFamily="34" charset="0"/>
                <a:ea typeface="Calibri" panose="020F0502020204030204" pitchFamily="34" charset="0"/>
                <a:cs typeface="Times New Roman" panose="02020603050405020304" pitchFamily="18" charset="0"/>
              </a:rPr>
              <a:t>An Uncertain International Order and </a:t>
            </a:r>
            <a:br>
              <a:rPr lang="en-IN" sz="3200" b="1" dirty="0">
                <a:effectLst/>
                <a:latin typeface="Calibri" panose="020F0502020204030204" pitchFamily="34" charset="0"/>
                <a:ea typeface="Calibri" panose="020F0502020204030204" pitchFamily="34" charset="0"/>
                <a:cs typeface="Times New Roman" panose="02020603050405020304" pitchFamily="18" charset="0"/>
              </a:rPr>
            </a:br>
            <a:br>
              <a:rPr lang="en-IN" sz="3200" b="1" dirty="0">
                <a:effectLst/>
                <a:latin typeface="Calibri" panose="020F0502020204030204" pitchFamily="34" charset="0"/>
                <a:ea typeface="Calibri" panose="020F0502020204030204" pitchFamily="34" charset="0"/>
                <a:cs typeface="Times New Roman" panose="02020603050405020304" pitchFamily="18" charset="0"/>
              </a:rPr>
            </a:br>
            <a:r>
              <a:rPr lang="en-IN" sz="3200" b="1" dirty="0">
                <a:effectLst/>
                <a:latin typeface="Calibri" panose="020F0502020204030204" pitchFamily="34" charset="0"/>
                <a:ea typeface="Calibri" panose="020F0502020204030204" pitchFamily="34" charset="0"/>
                <a:cs typeface="Times New Roman" panose="02020603050405020304" pitchFamily="18" charset="0"/>
              </a:rPr>
              <a:t>Disruptions in Shipping Trade</a:t>
            </a:r>
            <a:endParaRPr lang="en-IN" sz="8800" dirty="0"/>
          </a:p>
        </p:txBody>
      </p:sp>
      <p:sp>
        <p:nvSpPr>
          <p:cNvPr id="3" name="Subtitle 2">
            <a:extLst>
              <a:ext uri="{FF2B5EF4-FFF2-40B4-BE49-F238E27FC236}">
                <a16:creationId xmlns:a16="http://schemas.microsoft.com/office/drawing/2014/main" id="{E08CBAE9-3C95-30E4-63E0-E103CCA98840}"/>
              </a:ext>
            </a:extLst>
          </p:cNvPr>
          <p:cNvSpPr>
            <a:spLocks noGrp="1"/>
          </p:cNvSpPr>
          <p:nvPr>
            <p:ph type="subTitle" idx="1"/>
          </p:nvPr>
        </p:nvSpPr>
        <p:spPr>
          <a:xfrm>
            <a:off x="1244600" y="4533372"/>
            <a:ext cx="9144000" cy="1537230"/>
          </a:xfrm>
        </p:spPr>
        <p:txBody>
          <a:bodyPr>
            <a:normAutofit/>
          </a:bodyPr>
          <a:lstStyle/>
          <a:p>
            <a:r>
              <a:rPr lang="en-IN" sz="3200" dirty="0"/>
              <a:t>Tolani Maritime Institute</a:t>
            </a:r>
          </a:p>
          <a:p>
            <a:r>
              <a:rPr lang="en-IN" sz="3200" dirty="0"/>
              <a:t>17 March 2023</a:t>
            </a:r>
          </a:p>
        </p:txBody>
      </p:sp>
      <p:sp>
        <p:nvSpPr>
          <p:cNvPr id="4" name="TextBox 3">
            <a:extLst>
              <a:ext uri="{FF2B5EF4-FFF2-40B4-BE49-F238E27FC236}">
                <a16:creationId xmlns:a16="http://schemas.microsoft.com/office/drawing/2014/main" id="{73551BCE-00DD-5AD6-BD8C-0E8FDF6AD525}"/>
              </a:ext>
            </a:extLst>
          </p:cNvPr>
          <p:cNvSpPr txBox="1"/>
          <p:nvPr/>
        </p:nvSpPr>
        <p:spPr>
          <a:xfrm>
            <a:off x="4013198" y="3074188"/>
            <a:ext cx="3606801" cy="523220"/>
          </a:xfrm>
          <a:prstGeom prst="rect">
            <a:avLst/>
          </a:prstGeom>
          <a:noFill/>
        </p:spPr>
        <p:txBody>
          <a:bodyPr wrap="square" rtlCol="0">
            <a:spAutoFit/>
          </a:bodyPr>
          <a:lstStyle/>
          <a:p>
            <a:r>
              <a:rPr lang="en-IN" sz="2800" i="1" dirty="0">
                <a:solidFill>
                  <a:srgbClr val="0070C0"/>
                </a:solidFill>
              </a:rPr>
              <a:t>Is there a connection?</a:t>
            </a:r>
          </a:p>
        </p:txBody>
      </p:sp>
    </p:spTree>
    <p:extLst>
      <p:ext uri="{BB962C8B-B14F-4D97-AF65-F5344CB8AC3E}">
        <p14:creationId xmlns:p14="http://schemas.microsoft.com/office/powerpoint/2010/main" val="2823650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FD7E143D-3F5E-FA2D-C053-1BD3EA5FB3D8}"/>
              </a:ext>
            </a:extLst>
          </p:cNvPr>
          <p:cNvGrpSpPr/>
          <p:nvPr/>
        </p:nvGrpSpPr>
        <p:grpSpPr>
          <a:xfrm>
            <a:off x="441201" y="1879600"/>
            <a:ext cx="5206066" cy="3592545"/>
            <a:chOff x="6673774" y="1639019"/>
            <a:chExt cx="5418170" cy="3648973"/>
          </a:xfrm>
        </p:grpSpPr>
        <p:pic>
          <p:nvPicPr>
            <p:cNvPr id="1026" name="Picture 2" descr="AFP News Agency on Twitter: &quot;#UPDATE Kyiv said on Wednesday that work had  resumed at the three Black Sea ports -- #Odessa, Chernomorsk and Pivdennyi  -- designated under a recent deal with">
              <a:extLst>
                <a:ext uri="{FF2B5EF4-FFF2-40B4-BE49-F238E27FC236}">
                  <a16:creationId xmlns:a16="http://schemas.microsoft.com/office/drawing/2014/main" id="{56C7BE1B-DB60-F1DA-CC51-EF983D1FC7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219" t="19382" r="33218" b="35803"/>
            <a:stretch/>
          </p:blipFill>
          <p:spPr bwMode="auto">
            <a:xfrm>
              <a:off x="6673774" y="1639019"/>
              <a:ext cx="5418170" cy="364897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B6467144-5616-918D-1240-EBBCD5DF6727}"/>
                </a:ext>
              </a:extLst>
            </p:cNvPr>
            <p:cNvSpPr txBox="1"/>
            <p:nvPr/>
          </p:nvSpPr>
          <p:spPr>
            <a:xfrm>
              <a:off x="6706515" y="3712547"/>
              <a:ext cx="491706" cy="276999"/>
            </a:xfrm>
            <a:prstGeom prst="rect">
              <a:avLst/>
            </a:prstGeom>
            <a:noFill/>
          </p:spPr>
          <p:txBody>
            <a:bodyPr wrap="square" rtlCol="0">
              <a:spAutoFit/>
            </a:bodyPr>
            <a:lstStyle/>
            <a:p>
              <a:pPr algn="ctr"/>
              <a:r>
                <a:rPr lang="en-IN" sz="1200" b="1" dirty="0">
                  <a:solidFill>
                    <a:srgbClr val="FF0000"/>
                  </a:solidFill>
                </a:rPr>
                <a:t>Reni</a:t>
              </a:r>
            </a:p>
          </p:txBody>
        </p:sp>
        <p:sp>
          <p:nvSpPr>
            <p:cNvPr id="12" name="TextBox 11">
              <a:extLst>
                <a:ext uri="{FF2B5EF4-FFF2-40B4-BE49-F238E27FC236}">
                  <a16:creationId xmlns:a16="http://schemas.microsoft.com/office/drawing/2014/main" id="{E81654C8-15A1-F448-9510-24F1550E0A84}"/>
                </a:ext>
              </a:extLst>
            </p:cNvPr>
            <p:cNvSpPr txBox="1"/>
            <p:nvPr/>
          </p:nvSpPr>
          <p:spPr>
            <a:xfrm>
              <a:off x="6969620" y="3792474"/>
              <a:ext cx="598099" cy="276999"/>
            </a:xfrm>
            <a:prstGeom prst="rect">
              <a:avLst/>
            </a:prstGeom>
            <a:noFill/>
          </p:spPr>
          <p:txBody>
            <a:bodyPr wrap="square" rtlCol="0">
              <a:spAutoFit/>
            </a:bodyPr>
            <a:lstStyle/>
            <a:p>
              <a:pPr algn="ctr"/>
              <a:r>
                <a:rPr lang="en-IN" sz="1200" b="1" dirty="0" err="1">
                  <a:solidFill>
                    <a:srgbClr val="FF0000"/>
                  </a:solidFill>
                </a:rPr>
                <a:t>Izmail</a:t>
              </a:r>
              <a:endParaRPr lang="en-IN" sz="1200" b="1" dirty="0">
                <a:solidFill>
                  <a:srgbClr val="FF0000"/>
                </a:solidFill>
              </a:endParaRPr>
            </a:p>
          </p:txBody>
        </p:sp>
      </p:grpSp>
      <p:pic>
        <p:nvPicPr>
          <p:cNvPr id="5" name="Picture 4">
            <a:extLst>
              <a:ext uri="{FF2B5EF4-FFF2-40B4-BE49-F238E27FC236}">
                <a16:creationId xmlns:a16="http://schemas.microsoft.com/office/drawing/2014/main" id="{6F526415-A97B-5BB9-BB91-C43E213A9DE4}"/>
              </a:ext>
            </a:extLst>
          </p:cNvPr>
          <p:cNvPicPr>
            <a:picLocks noChangeAspect="1"/>
          </p:cNvPicPr>
          <p:nvPr/>
        </p:nvPicPr>
        <p:blipFill>
          <a:blip r:embed="rId3"/>
          <a:stretch>
            <a:fillRect/>
          </a:stretch>
        </p:blipFill>
        <p:spPr>
          <a:xfrm>
            <a:off x="5534175" y="1080025"/>
            <a:ext cx="6363588" cy="4591691"/>
          </a:xfrm>
          <a:prstGeom prst="rect">
            <a:avLst/>
          </a:prstGeom>
        </p:spPr>
      </p:pic>
      <p:sp>
        <p:nvSpPr>
          <p:cNvPr id="8" name="TextBox 7">
            <a:extLst>
              <a:ext uri="{FF2B5EF4-FFF2-40B4-BE49-F238E27FC236}">
                <a16:creationId xmlns:a16="http://schemas.microsoft.com/office/drawing/2014/main" id="{B83CD3E6-4944-23DC-9F72-27497D33FC7C}"/>
              </a:ext>
            </a:extLst>
          </p:cNvPr>
          <p:cNvSpPr txBox="1"/>
          <p:nvPr/>
        </p:nvSpPr>
        <p:spPr>
          <a:xfrm>
            <a:off x="7546181" y="5777975"/>
            <a:ext cx="3181086" cy="276999"/>
          </a:xfrm>
          <a:prstGeom prst="rect">
            <a:avLst/>
          </a:prstGeom>
          <a:noFill/>
        </p:spPr>
        <p:txBody>
          <a:bodyPr wrap="square" rtlCol="0">
            <a:spAutoFit/>
          </a:bodyPr>
          <a:lstStyle/>
          <a:p>
            <a:r>
              <a:rPr lang="en-IN" sz="1200" dirty="0"/>
              <a:t>*BSGI – Black Sea Grain Initiative – 22 July 2022</a:t>
            </a:r>
          </a:p>
        </p:txBody>
      </p:sp>
      <p:pic>
        <p:nvPicPr>
          <p:cNvPr id="10" name="Picture 2" descr="AFP News Agency on Twitter: &quot;#UPDATE Kyiv said on Wednesday that work had  resumed at the three Black Sea ports -- #Odessa, Chernomorsk and Pivdennyi  -- designated under a recent deal with">
            <a:extLst>
              <a:ext uri="{FF2B5EF4-FFF2-40B4-BE49-F238E27FC236}">
                <a16:creationId xmlns:a16="http://schemas.microsoft.com/office/drawing/2014/main" id="{BAE39810-379A-4241-AC96-83B947C8F2F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51337" t="47687" r="33218" b="47338"/>
          <a:stretch/>
        </p:blipFill>
        <p:spPr bwMode="auto">
          <a:xfrm>
            <a:off x="3500631" y="4530625"/>
            <a:ext cx="2033380" cy="90577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A305004B-51AD-35C9-3874-ADD151C74E3A}"/>
              </a:ext>
            </a:extLst>
          </p:cNvPr>
          <p:cNvSpPr txBox="1"/>
          <p:nvPr/>
        </p:nvSpPr>
        <p:spPr>
          <a:xfrm>
            <a:off x="834137" y="4253626"/>
            <a:ext cx="598099" cy="276999"/>
          </a:xfrm>
          <a:prstGeom prst="rect">
            <a:avLst/>
          </a:prstGeom>
          <a:noFill/>
        </p:spPr>
        <p:txBody>
          <a:bodyPr wrap="square" rtlCol="0">
            <a:spAutoFit/>
          </a:bodyPr>
          <a:lstStyle/>
          <a:p>
            <a:pPr algn="ctr"/>
            <a:r>
              <a:rPr lang="en-IN" sz="1200" b="1" dirty="0" err="1">
                <a:solidFill>
                  <a:srgbClr val="FF0000"/>
                </a:solidFill>
              </a:rPr>
              <a:t>Sulina</a:t>
            </a:r>
            <a:endParaRPr lang="en-IN" sz="1200" b="1" dirty="0">
              <a:solidFill>
                <a:srgbClr val="FF0000"/>
              </a:solidFill>
            </a:endParaRPr>
          </a:p>
        </p:txBody>
      </p:sp>
      <p:sp>
        <p:nvSpPr>
          <p:cNvPr id="2" name="Title 1">
            <a:extLst>
              <a:ext uri="{FF2B5EF4-FFF2-40B4-BE49-F238E27FC236}">
                <a16:creationId xmlns:a16="http://schemas.microsoft.com/office/drawing/2014/main" id="{9A0C8C93-64EA-AF96-BBC0-0645B8E26D98}"/>
              </a:ext>
            </a:extLst>
          </p:cNvPr>
          <p:cNvSpPr txBox="1">
            <a:spLocks/>
          </p:cNvSpPr>
          <p:nvPr/>
        </p:nvSpPr>
        <p:spPr>
          <a:xfrm>
            <a:off x="339202" y="140499"/>
            <a:ext cx="6923205" cy="9949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Impact of Local War – Initially on Shipping</a:t>
            </a:r>
          </a:p>
        </p:txBody>
      </p:sp>
      <p:sp>
        <p:nvSpPr>
          <p:cNvPr id="3" name="TextBox 2">
            <a:extLst>
              <a:ext uri="{FF2B5EF4-FFF2-40B4-BE49-F238E27FC236}">
                <a16:creationId xmlns:a16="http://schemas.microsoft.com/office/drawing/2014/main" id="{05CE3D62-8CE2-8E4A-1265-DC08F9FED16C}"/>
              </a:ext>
            </a:extLst>
          </p:cNvPr>
          <p:cNvSpPr txBox="1"/>
          <p:nvPr/>
        </p:nvSpPr>
        <p:spPr>
          <a:xfrm>
            <a:off x="441037" y="5441031"/>
            <a:ext cx="3625634" cy="646331"/>
          </a:xfrm>
          <a:prstGeom prst="rect">
            <a:avLst/>
          </a:prstGeom>
          <a:noFill/>
        </p:spPr>
        <p:txBody>
          <a:bodyPr wrap="square" rtlCol="0">
            <a:spAutoFit/>
          </a:bodyPr>
          <a:lstStyle/>
          <a:p>
            <a:pPr algn="ctr"/>
            <a:r>
              <a:rPr lang="en-IN" dirty="0"/>
              <a:t>Trade from Major Ukrainian Ports of the Black Sea came to a crashing halt</a:t>
            </a:r>
          </a:p>
        </p:txBody>
      </p:sp>
    </p:spTree>
    <p:extLst>
      <p:ext uri="{BB962C8B-B14F-4D97-AF65-F5344CB8AC3E}">
        <p14:creationId xmlns:p14="http://schemas.microsoft.com/office/powerpoint/2010/main" val="2056990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688D7-2BE6-73F3-5A7C-58FE7F8740AB}"/>
              </a:ext>
            </a:extLst>
          </p:cNvPr>
          <p:cNvSpPr>
            <a:spLocks noGrp="1"/>
          </p:cNvSpPr>
          <p:nvPr>
            <p:ph type="title"/>
          </p:nvPr>
        </p:nvSpPr>
        <p:spPr>
          <a:xfrm>
            <a:off x="838200" y="199495"/>
            <a:ext cx="10515600" cy="481542"/>
          </a:xfrm>
        </p:spPr>
        <p:txBody>
          <a:bodyPr>
            <a:noAutofit/>
          </a:bodyPr>
          <a:lstStyle/>
          <a:p>
            <a:pPr algn="ctr"/>
            <a:r>
              <a:rPr lang="en-IN" sz="3200" b="1" dirty="0"/>
              <a:t>Follow-on Domino Effect - Food, Fuel and Fertiliser</a:t>
            </a:r>
          </a:p>
        </p:txBody>
      </p:sp>
      <p:sp>
        <p:nvSpPr>
          <p:cNvPr id="3" name="Content Placeholder 2">
            <a:extLst>
              <a:ext uri="{FF2B5EF4-FFF2-40B4-BE49-F238E27FC236}">
                <a16:creationId xmlns:a16="http://schemas.microsoft.com/office/drawing/2014/main" id="{75B1D889-2DD0-543C-F285-E850FCE83E7B}"/>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543F8C8F-A638-D533-0A3C-A964E1687C2C}"/>
              </a:ext>
            </a:extLst>
          </p:cNvPr>
          <p:cNvPicPr>
            <a:picLocks noChangeAspect="1"/>
          </p:cNvPicPr>
          <p:nvPr/>
        </p:nvPicPr>
        <p:blipFill>
          <a:blip r:embed="rId2"/>
          <a:stretch>
            <a:fillRect/>
          </a:stretch>
        </p:blipFill>
        <p:spPr>
          <a:xfrm>
            <a:off x="7678990" y="732193"/>
            <a:ext cx="3997318" cy="5482094"/>
          </a:xfrm>
          <a:prstGeom prst="rect">
            <a:avLst/>
          </a:prstGeom>
        </p:spPr>
      </p:pic>
      <p:pic>
        <p:nvPicPr>
          <p:cNvPr id="7" name="Picture 6">
            <a:extLst>
              <a:ext uri="{FF2B5EF4-FFF2-40B4-BE49-F238E27FC236}">
                <a16:creationId xmlns:a16="http://schemas.microsoft.com/office/drawing/2014/main" id="{7902021F-0868-5988-25E7-F6F4384EE1DA}"/>
              </a:ext>
            </a:extLst>
          </p:cNvPr>
          <p:cNvPicPr>
            <a:picLocks noChangeAspect="1"/>
          </p:cNvPicPr>
          <p:nvPr/>
        </p:nvPicPr>
        <p:blipFill>
          <a:blip r:embed="rId3"/>
          <a:stretch>
            <a:fillRect/>
          </a:stretch>
        </p:blipFill>
        <p:spPr>
          <a:xfrm>
            <a:off x="4322711" y="985701"/>
            <a:ext cx="3905771" cy="5330229"/>
          </a:xfrm>
          <a:prstGeom prst="rect">
            <a:avLst/>
          </a:prstGeom>
        </p:spPr>
      </p:pic>
      <p:pic>
        <p:nvPicPr>
          <p:cNvPr id="9" name="Picture 8">
            <a:extLst>
              <a:ext uri="{FF2B5EF4-FFF2-40B4-BE49-F238E27FC236}">
                <a16:creationId xmlns:a16="http://schemas.microsoft.com/office/drawing/2014/main" id="{9EE69EA2-FD0B-E1EB-4139-33245FF80F14}"/>
              </a:ext>
            </a:extLst>
          </p:cNvPr>
          <p:cNvPicPr>
            <a:picLocks noChangeAspect="1"/>
          </p:cNvPicPr>
          <p:nvPr/>
        </p:nvPicPr>
        <p:blipFill>
          <a:blip r:embed="rId4"/>
          <a:stretch>
            <a:fillRect/>
          </a:stretch>
        </p:blipFill>
        <p:spPr>
          <a:xfrm>
            <a:off x="250362" y="920216"/>
            <a:ext cx="3944117" cy="2475273"/>
          </a:xfrm>
          <a:prstGeom prst="rect">
            <a:avLst/>
          </a:prstGeom>
        </p:spPr>
      </p:pic>
      <p:pic>
        <p:nvPicPr>
          <p:cNvPr id="11" name="Picture 10">
            <a:extLst>
              <a:ext uri="{FF2B5EF4-FFF2-40B4-BE49-F238E27FC236}">
                <a16:creationId xmlns:a16="http://schemas.microsoft.com/office/drawing/2014/main" id="{D7E6D66F-9611-0DBF-07E6-99B8C5AF56E3}"/>
              </a:ext>
            </a:extLst>
          </p:cNvPr>
          <p:cNvPicPr>
            <a:picLocks noChangeAspect="1"/>
          </p:cNvPicPr>
          <p:nvPr/>
        </p:nvPicPr>
        <p:blipFill>
          <a:blip r:embed="rId5"/>
          <a:stretch>
            <a:fillRect/>
          </a:stretch>
        </p:blipFill>
        <p:spPr>
          <a:xfrm>
            <a:off x="391473" y="3572023"/>
            <a:ext cx="3893118" cy="2697335"/>
          </a:xfrm>
          <a:prstGeom prst="rect">
            <a:avLst/>
          </a:prstGeom>
        </p:spPr>
      </p:pic>
      <p:sp>
        <p:nvSpPr>
          <p:cNvPr id="13" name="TextBox 12">
            <a:extLst>
              <a:ext uri="{FF2B5EF4-FFF2-40B4-BE49-F238E27FC236}">
                <a16:creationId xmlns:a16="http://schemas.microsoft.com/office/drawing/2014/main" id="{2C4E11A6-78BC-B287-1899-F284DED900AD}"/>
              </a:ext>
            </a:extLst>
          </p:cNvPr>
          <p:cNvSpPr txBox="1"/>
          <p:nvPr/>
        </p:nvSpPr>
        <p:spPr>
          <a:xfrm>
            <a:off x="5359399" y="6345036"/>
            <a:ext cx="6714066" cy="261610"/>
          </a:xfrm>
          <a:prstGeom prst="rect">
            <a:avLst/>
          </a:prstGeom>
          <a:noFill/>
        </p:spPr>
        <p:txBody>
          <a:bodyPr wrap="square">
            <a:spAutoFit/>
          </a:bodyPr>
          <a:lstStyle/>
          <a:p>
            <a:r>
              <a:rPr lang="en-IN" sz="1100" dirty="0">
                <a:effectLst/>
                <a:latin typeface="Calibri" panose="020F0502020204030204" pitchFamily="34" charset="0"/>
                <a:ea typeface="Calibri" panose="020F0502020204030204" pitchFamily="34" charset="0"/>
                <a:cs typeface="Times New Roman" panose="02020603050405020304" pitchFamily="18" charset="0"/>
              </a:rPr>
              <a:t>Especially Least Developed County (LDC) 	                Especially Low-Income Food-Deficit Country (LIFDC)</a:t>
            </a:r>
            <a:endParaRPr lang="en-IN" sz="1100" dirty="0"/>
          </a:p>
        </p:txBody>
      </p:sp>
      <p:sp>
        <p:nvSpPr>
          <p:cNvPr id="4" name="TextBox 3">
            <a:extLst>
              <a:ext uri="{FF2B5EF4-FFF2-40B4-BE49-F238E27FC236}">
                <a16:creationId xmlns:a16="http://schemas.microsoft.com/office/drawing/2014/main" id="{F4E6121E-3435-F1CC-79A1-6BFD4EA9D77D}"/>
              </a:ext>
            </a:extLst>
          </p:cNvPr>
          <p:cNvSpPr txBox="1"/>
          <p:nvPr/>
        </p:nvSpPr>
        <p:spPr>
          <a:xfrm>
            <a:off x="748039" y="1436291"/>
            <a:ext cx="1681894" cy="369332"/>
          </a:xfrm>
          <a:prstGeom prst="rect">
            <a:avLst/>
          </a:prstGeom>
          <a:noFill/>
        </p:spPr>
        <p:txBody>
          <a:bodyPr wrap="square" rtlCol="0">
            <a:spAutoFit/>
          </a:bodyPr>
          <a:lstStyle/>
          <a:p>
            <a:r>
              <a:rPr lang="en-IN" b="1" dirty="0"/>
              <a:t>Fertiliser Prices</a:t>
            </a:r>
          </a:p>
        </p:txBody>
      </p:sp>
      <p:sp>
        <p:nvSpPr>
          <p:cNvPr id="6" name="TextBox 5">
            <a:extLst>
              <a:ext uri="{FF2B5EF4-FFF2-40B4-BE49-F238E27FC236}">
                <a16:creationId xmlns:a16="http://schemas.microsoft.com/office/drawing/2014/main" id="{6773C792-EF8D-394A-183F-DDA23059D9BE}"/>
              </a:ext>
            </a:extLst>
          </p:cNvPr>
          <p:cNvSpPr txBox="1"/>
          <p:nvPr/>
        </p:nvSpPr>
        <p:spPr>
          <a:xfrm>
            <a:off x="966432" y="4561915"/>
            <a:ext cx="2259368" cy="369332"/>
          </a:xfrm>
          <a:prstGeom prst="rect">
            <a:avLst/>
          </a:prstGeom>
          <a:noFill/>
        </p:spPr>
        <p:txBody>
          <a:bodyPr wrap="square" rtlCol="0">
            <a:spAutoFit/>
          </a:bodyPr>
          <a:lstStyle/>
          <a:p>
            <a:r>
              <a:rPr lang="en-IN" b="1" dirty="0"/>
              <a:t>Gas and Crude Prices</a:t>
            </a:r>
          </a:p>
        </p:txBody>
      </p:sp>
      <p:sp>
        <p:nvSpPr>
          <p:cNvPr id="12" name="TextBox 11">
            <a:extLst>
              <a:ext uri="{FF2B5EF4-FFF2-40B4-BE49-F238E27FC236}">
                <a16:creationId xmlns:a16="http://schemas.microsoft.com/office/drawing/2014/main" id="{C5FF9725-AA98-6C61-8E7A-5924CE9D24D4}"/>
              </a:ext>
            </a:extLst>
          </p:cNvPr>
          <p:cNvSpPr txBox="1"/>
          <p:nvPr/>
        </p:nvSpPr>
        <p:spPr>
          <a:xfrm>
            <a:off x="5989782" y="2194957"/>
            <a:ext cx="2338735" cy="738664"/>
          </a:xfrm>
          <a:prstGeom prst="rect">
            <a:avLst/>
          </a:prstGeom>
          <a:noFill/>
        </p:spPr>
        <p:txBody>
          <a:bodyPr wrap="square" rtlCol="0">
            <a:spAutoFit/>
          </a:bodyPr>
          <a:lstStyle/>
          <a:p>
            <a:pPr algn="ctr"/>
            <a:r>
              <a:rPr lang="en-IN" sz="1400" b="1" dirty="0">
                <a:solidFill>
                  <a:srgbClr val="C00000"/>
                </a:solidFill>
              </a:rPr>
              <a:t>Fertiliser imports from Russia unaffordable for mainly </a:t>
            </a:r>
            <a:r>
              <a:rPr lang="en-IN" sz="1400" b="1" u="sng" dirty="0">
                <a:solidFill>
                  <a:srgbClr val="C00000"/>
                </a:solidFill>
              </a:rPr>
              <a:t>poor farmers</a:t>
            </a:r>
          </a:p>
        </p:txBody>
      </p:sp>
      <p:sp>
        <p:nvSpPr>
          <p:cNvPr id="14" name="TextBox 13">
            <a:extLst>
              <a:ext uri="{FF2B5EF4-FFF2-40B4-BE49-F238E27FC236}">
                <a16:creationId xmlns:a16="http://schemas.microsoft.com/office/drawing/2014/main" id="{CD70B158-D89E-F300-68FA-AA1F79DB4C19}"/>
              </a:ext>
            </a:extLst>
          </p:cNvPr>
          <p:cNvSpPr txBox="1"/>
          <p:nvPr/>
        </p:nvSpPr>
        <p:spPr>
          <a:xfrm>
            <a:off x="9743194" y="1049637"/>
            <a:ext cx="2338735" cy="738664"/>
          </a:xfrm>
          <a:prstGeom prst="rect">
            <a:avLst/>
          </a:prstGeom>
          <a:noFill/>
        </p:spPr>
        <p:txBody>
          <a:bodyPr wrap="square" rtlCol="0">
            <a:spAutoFit/>
          </a:bodyPr>
          <a:lstStyle/>
          <a:p>
            <a:pPr algn="ctr"/>
            <a:r>
              <a:rPr lang="en-IN" sz="1400" b="1" dirty="0">
                <a:solidFill>
                  <a:srgbClr val="C00000"/>
                </a:solidFill>
              </a:rPr>
              <a:t>Wheat imports from Russia and Ukraine are unavailable</a:t>
            </a:r>
          </a:p>
          <a:p>
            <a:pPr algn="ctr"/>
            <a:r>
              <a:rPr lang="en-IN" sz="1400" b="1" u="sng" dirty="0">
                <a:solidFill>
                  <a:srgbClr val="C00000"/>
                </a:solidFill>
              </a:rPr>
              <a:t>affecting all, poor the most </a:t>
            </a:r>
          </a:p>
        </p:txBody>
      </p:sp>
    </p:spTree>
    <p:extLst>
      <p:ext uri="{BB962C8B-B14F-4D97-AF65-F5344CB8AC3E}">
        <p14:creationId xmlns:p14="http://schemas.microsoft.com/office/powerpoint/2010/main" val="305724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688D7-2BE6-73F3-5A7C-58FE7F8740AB}"/>
              </a:ext>
            </a:extLst>
          </p:cNvPr>
          <p:cNvSpPr>
            <a:spLocks noGrp="1"/>
          </p:cNvSpPr>
          <p:nvPr>
            <p:ph type="title"/>
          </p:nvPr>
        </p:nvSpPr>
        <p:spPr>
          <a:xfrm>
            <a:off x="838200" y="199495"/>
            <a:ext cx="10515600" cy="481542"/>
          </a:xfrm>
        </p:spPr>
        <p:txBody>
          <a:bodyPr>
            <a:noAutofit/>
          </a:bodyPr>
          <a:lstStyle/>
          <a:p>
            <a:pPr algn="ctr"/>
            <a:r>
              <a:rPr lang="en-IN" sz="3200" b="1" dirty="0"/>
              <a:t>Follow-on Domino Effect - Food, Fuel and Fertiliser</a:t>
            </a:r>
          </a:p>
        </p:txBody>
      </p:sp>
      <p:sp>
        <p:nvSpPr>
          <p:cNvPr id="3" name="Content Placeholder 2">
            <a:extLst>
              <a:ext uri="{FF2B5EF4-FFF2-40B4-BE49-F238E27FC236}">
                <a16:creationId xmlns:a16="http://schemas.microsoft.com/office/drawing/2014/main" id="{75B1D889-2DD0-543C-F285-E850FCE83E7B}"/>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543F8C8F-A638-D533-0A3C-A964E1687C2C}"/>
              </a:ext>
            </a:extLst>
          </p:cNvPr>
          <p:cNvPicPr>
            <a:picLocks noChangeAspect="1"/>
          </p:cNvPicPr>
          <p:nvPr/>
        </p:nvPicPr>
        <p:blipFill>
          <a:blip r:embed="rId2"/>
          <a:stretch>
            <a:fillRect/>
          </a:stretch>
        </p:blipFill>
        <p:spPr>
          <a:xfrm>
            <a:off x="7678990" y="732193"/>
            <a:ext cx="3997318" cy="5482094"/>
          </a:xfrm>
          <a:prstGeom prst="rect">
            <a:avLst/>
          </a:prstGeom>
        </p:spPr>
      </p:pic>
      <p:pic>
        <p:nvPicPr>
          <p:cNvPr id="7" name="Picture 6">
            <a:extLst>
              <a:ext uri="{FF2B5EF4-FFF2-40B4-BE49-F238E27FC236}">
                <a16:creationId xmlns:a16="http://schemas.microsoft.com/office/drawing/2014/main" id="{7902021F-0868-5988-25E7-F6F4384EE1DA}"/>
              </a:ext>
            </a:extLst>
          </p:cNvPr>
          <p:cNvPicPr>
            <a:picLocks noChangeAspect="1"/>
          </p:cNvPicPr>
          <p:nvPr/>
        </p:nvPicPr>
        <p:blipFill>
          <a:blip r:embed="rId3"/>
          <a:stretch>
            <a:fillRect/>
          </a:stretch>
        </p:blipFill>
        <p:spPr>
          <a:xfrm>
            <a:off x="4322711" y="985701"/>
            <a:ext cx="3905771" cy="5330229"/>
          </a:xfrm>
          <a:prstGeom prst="rect">
            <a:avLst/>
          </a:prstGeom>
        </p:spPr>
      </p:pic>
      <p:pic>
        <p:nvPicPr>
          <p:cNvPr id="9" name="Picture 8">
            <a:extLst>
              <a:ext uri="{FF2B5EF4-FFF2-40B4-BE49-F238E27FC236}">
                <a16:creationId xmlns:a16="http://schemas.microsoft.com/office/drawing/2014/main" id="{9EE69EA2-FD0B-E1EB-4139-33245FF80F14}"/>
              </a:ext>
            </a:extLst>
          </p:cNvPr>
          <p:cNvPicPr>
            <a:picLocks noChangeAspect="1"/>
          </p:cNvPicPr>
          <p:nvPr/>
        </p:nvPicPr>
        <p:blipFill>
          <a:blip r:embed="rId4"/>
          <a:stretch>
            <a:fillRect/>
          </a:stretch>
        </p:blipFill>
        <p:spPr>
          <a:xfrm>
            <a:off x="250362" y="920216"/>
            <a:ext cx="3944117" cy="2475273"/>
          </a:xfrm>
          <a:prstGeom prst="rect">
            <a:avLst/>
          </a:prstGeom>
        </p:spPr>
      </p:pic>
      <p:pic>
        <p:nvPicPr>
          <p:cNvPr id="11" name="Picture 10">
            <a:extLst>
              <a:ext uri="{FF2B5EF4-FFF2-40B4-BE49-F238E27FC236}">
                <a16:creationId xmlns:a16="http://schemas.microsoft.com/office/drawing/2014/main" id="{D7E6D66F-9611-0DBF-07E6-99B8C5AF56E3}"/>
              </a:ext>
            </a:extLst>
          </p:cNvPr>
          <p:cNvPicPr>
            <a:picLocks noChangeAspect="1"/>
          </p:cNvPicPr>
          <p:nvPr/>
        </p:nvPicPr>
        <p:blipFill>
          <a:blip r:embed="rId5"/>
          <a:stretch>
            <a:fillRect/>
          </a:stretch>
        </p:blipFill>
        <p:spPr>
          <a:xfrm>
            <a:off x="391473" y="3572023"/>
            <a:ext cx="3893118" cy="2697335"/>
          </a:xfrm>
          <a:prstGeom prst="rect">
            <a:avLst/>
          </a:prstGeom>
        </p:spPr>
      </p:pic>
      <p:sp>
        <p:nvSpPr>
          <p:cNvPr id="4" name="TextBox 3">
            <a:extLst>
              <a:ext uri="{FF2B5EF4-FFF2-40B4-BE49-F238E27FC236}">
                <a16:creationId xmlns:a16="http://schemas.microsoft.com/office/drawing/2014/main" id="{F4E6121E-3435-F1CC-79A1-6BFD4EA9D77D}"/>
              </a:ext>
            </a:extLst>
          </p:cNvPr>
          <p:cNvSpPr txBox="1"/>
          <p:nvPr/>
        </p:nvSpPr>
        <p:spPr>
          <a:xfrm>
            <a:off x="748039" y="1436291"/>
            <a:ext cx="1681894" cy="369332"/>
          </a:xfrm>
          <a:prstGeom prst="rect">
            <a:avLst/>
          </a:prstGeom>
          <a:noFill/>
        </p:spPr>
        <p:txBody>
          <a:bodyPr wrap="square" rtlCol="0">
            <a:spAutoFit/>
          </a:bodyPr>
          <a:lstStyle/>
          <a:p>
            <a:r>
              <a:rPr lang="en-IN" b="1" dirty="0"/>
              <a:t>Fertiliser Prices</a:t>
            </a:r>
          </a:p>
        </p:txBody>
      </p:sp>
      <p:sp>
        <p:nvSpPr>
          <p:cNvPr id="6" name="TextBox 5">
            <a:extLst>
              <a:ext uri="{FF2B5EF4-FFF2-40B4-BE49-F238E27FC236}">
                <a16:creationId xmlns:a16="http://schemas.microsoft.com/office/drawing/2014/main" id="{6773C792-EF8D-394A-183F-DDA23059D9BE}"/>
              </a:ext>
            </a:extLst>
          </p:cNvPr>
          <p:cNvSpPr txBox="1"/>
          <p:nvPr/>
        </p:nvSpPr>
        <p:spPr>
          <a:xfrm>
            <a:off x="966432" y="4561915"/>
            <a:ext cx="2259368" cy="369332"/>
          </a:xfrm>
          <a:prstGeom prst="rect">
            <a:avLst/>
          </a:prstGeom>
          <a:noFill/>
        </p:spPr>
        <p:txBody>
          <a:bodyPr wrap="square" rtlCol="0">
            <a:spAutoFit/>
          </a:bodyPr>
          <a:lstStyle/>
          <a:p>
            <a:r>
              <a:rPr lang="en-IN" b="1" dirty="0"/>
              <a:t>Gas and Crude Prices</a:t>
            </a:r>
          </a:p>
        </p:txBody>
      </p:sp>
      <p:sp>
        <p:nvSpPr>
          <p:cNvPr id="8" name="TextBox 7">
            <a:extLst>
              <a:ext uri="{FF2B5EF4-FFF2-40B4-BE49-F238E27FC236}">
                <a16:creationId xmlns:a16="http://schemas.microsoft.com/office/drawing/2014/main" id="{066DFDF6-05E7-DB4D-5006-E58FD56B3DA1}"/>
              </a:ext>
            </a:extLst>
          </p:cNvPr>
          <p:cNvSpPr txBox="1"/>
          <p:nvPr/>
        </p:nvSpPr>
        <p:spPr>
          <a:xfrm>
            <a:off x="5989782" y="2194957"/>
            <a:ext cx="2338735" cy="738664"/>
          </a:xfrm>
          <a:prstGeom prst="rect">
            <a:avLst/>
          </a:prstGeom>
          <a:noFill/>
        </p:spPr>
        <p:txBody>
          <a:bodyPr wrap="square" rtlCol="0">
            <a:spAutoFit/>
          </a:bodyPr>
          <a:lstStyle/>
          <a:p>
            <a:pPr algn="ctr"/>
            <a:r>
              <a:rPr lang="en-IN" sz="1400" b="1" dirty="0">
                <a:solidFill>
                  <a:srgbClr val="C00000"/>
                </a:solidFill>
              </a:rPr>
              <a:t>Fertiliser imports from Russia unaffordable for mainly </a:t>
            </a:r>
            <a:r>
              <a:rPr lang="en-IN" sz="1400" b="1" u="sng" dirty="0">
                <a:solidFill>
                  <a:srgbClr val="C00000"/>
                </a:solidFill>
              </a:rPr>
              <a:t>poor farmers</a:t>
            </a:r>
          </a:p>
        </p:txBody>
      </p:sp>
      <p:sp>
        <p:nvSpPr>
          <p:cNvPr id="10" name="TextBox 9">
            <a:extLst>
              <a:ext uri="{FF2B5EF4-FFF2-40B4-BE49-F238E27FC236}">
                <a16:creationId xmlns:a16="http://schemas.microsoft.com/office/drawing/2014/main" id="{3B670E3B-E0F4-3B8D-0401-31E2C1918F50}"/>
              </a:ext>
            </a:extLst>
          </p:cNvPr>
          <p:cNvSpPr txBox="1"/>
          <p:nvPr/>
        </p:nvSpPr>
        <p:spPr>
          <a:xfrm>
            <a:off x="9743194" y="1049637"/>
            <a:ext cx="2338735" cy="738664"/>
          </a:xfrm>
          <a:prstGeom prst="rect">
            <a:avLst/>
          </a:prstGeom>
          <a:noFill/>
        </p:spPr>
        <p:txBody>
          <a:bodyPr wrap="square" rtlCol="0">
            <a:spAutoFit/>
          </a:bodyPr>
          <a:lstStyle/>
          <a:p>
            <a:pPr algn="ctr"/>
            <a:r>
              <a:rPr lang="en-IN" sz="1400" b="1" dirty="0">
                <a:solidFill>
                  <a:srgbClr val="C00000"/>
                </a:solidFill>
              </a:rPr>
              <a:t>Wheat imports from Russia and Ukraine are unavailable</a:t>
            </a:r>
          </a:p>
          <a:p>
            <a:pPr algn="ctr"/>
            <a:r>
              <a:rPr lang="en-IN" sz="1400" b="1" u="sng" dirty="0">
                <a:solidFill>
                  <a:srgbClr val="C00000"/>
                </a:solidFill>
              </a:rPr>
              <a:t>affecting all, poor the most</a:t>
            </a:r>
          </a:p>
        </p:txBody>
      </p:sp>
      <p:grpSp>
        <p:nvGrpSpPr>
          <p:cNvPr id="12" name="Group 11">
            <a:extLst>
              <a:ext uri="{FF2B5EF4-FFF2-40B4-BE49-F238E27FC236}">
                <a16:creationId xmlns:a16="http://schemas.microsoft.com/office/drawing/2014/main" id="{681084FC-B306-30A7-E1A9-579AC601B789}"/>
              </a:ext>
            </a:extLst>
          </p:cNvPr>
          <p:cNvGrpSpPr/>
          <p:nvPr/>
        </p:nvGrpSpPr>
        <p:grpSpPr>
          <a:xfrm>
            <a:off x="5613344" y="4343991"/>
            <a:ext cx="6206176" cy="400110"/>
            <a:chOff x="4694767" y="1297265"/>
            <a:chExt cx="6011333" cy="339485"/>
          </a:xfrm>
          <a:solidFill>
            <a:srgbClr val="FFFF00"/>
          </a:solidFill>
        </p:grpSpPr>
        <p:sp>
          <p:nvSpPr>
            <p:cNvPr id="14" name="TextBox 13">
              <a:extLst>
                <a:ext uri="{FF2B5EF4-FFF2-40B4-BE49-F238E27FC236}">
                  <a16:creationId xmlns:a16="http://schemas.microsoft.com/office/drawing/2014/main" id="{55770741-788E-C538-B609-610112FC68BF}"/>
                </a:ext>
              </a:extLst>
            </p:cNvPr>
            <p:cNvSpPr txBox="1"/>
            <p:nvPr/>
          </p:nvSpPr>
          <p:spPr>
            <a:xfrm>
              <a:off x="4694767" y="1297265"/>
              <a:ext cx="6011333" cy="339485"/>
            </a:xfrm>
            <a:prstGeom prst="rect">
              <a:avLst/>
            </a:prstGeom>
            <a:grpFill/>
            <a:ln w="19050">
              <a:solidFill>
                <a:srgbClr val="C00000"/>
              </a:solidFill>
            </a:ln>
          </p:spPr>
          <p:txBody>
            <a:bodyPr wrap="square" rtlCol="0">
              <a:spAutoFit/>
            </a:bodyPr>
            <a:lstStyle/>
            <a:p>
              <a:r>
                <a:rPr lang="en-IN" sz="2000" b="1" dirty="0"/>
                <a:t>Crisis of Unaffordability                    Crisis of Unavailability</a:t>
              </a:r>
            </a:p>
          </p:txBody>
        </p:sp>
        <p:sp>
          <p:nvSpPr>
            <p:cNvPr id="15" name="Arrow: Right 14">
              <a:extLst>
                <a:ext uri="{FF2B5EF4-FFF2-40B4-BE49-F238E27FC236}">
                  <a16:creationId xmlns:a16="http://schemas.microsoft.com/office/drawing/2014/main" id="{686C259D-7823-1EB3-0CC8-C7920746C4F0}"/>
                </a:ext>
              </a:extLst>
            </p:cNvPr>
            <p:cNvSpPr/>
            <p:nvPr/>
          </p:nvSpPr>
          <p:spPr>
            <a:xfrm>
              <a:off x="7442376" y="1333763"/>
              <a:ext cx="564153" cy="291589"/>
            </a:xfrm>
            <a:prstGeom prst="rightArrow">
              <a:avLst/>
            </a:prstGeom>
            <a:solidFill>
              <a:srgbClr val="FF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000" b="1" dirty="0">
                <a:solidFill>
                  <a:srgbClr val="FFFF00"/>
                </a:solidFill>
              </a:endParaRPr>
            </a:p>
          </p:txBody>
        </p:sp>
      </p:grpSp>
      <p:sp>
        <p:nvSpPr>
          <p:cNvPr id="16" name="TextBox 15">
            <a:extLst>
              <a:ext uri="{FF2B5EF4-FFF2-40B4-BE49-F238E27FC236}">
                <a16:creationId xmlns:a16="http://schemas.microsoft.com/office/drawing/2014/main" id="{F7C931A7-4FBA-73C5-C1C3-0D201284629C}"/>
              </a:ext>
            </a:extLst>
          </p:cNvPr>
          <p:cNvSpPr txBox="1"/>
          <p:nvPr/>
        </p:nvSpPr>
        <p:spPr>
          <a:xfrm>
            <a:off x="5359399" y="6345036"/>
            <a:ext cx="6714066" cy="261610"/>
          </a:xfrm>
          <a:prstGeom prst="rect">
            <a:avLst/>
          </a:prstGeom>
          <a:noFill/>
        </p:spPr>
        <p:txBody>
          <a:bodyPr wrap="square">
            <a:spAutoFit/>
          </a:bodyPr>
          <a:lstStyle/>
          <a:p>
            <a:r>
              <a:rPr lang="en-IN" sz="1100" dirty="0">
                <a:effectLst/>
                <a:latin typeface="Calibri" panose="020F0502020204030204" pitchFamily="34" charset="0"/>
                <a:ea typeface="Calibri" panose="020F0502020204030204" pitchFamily="34" charset="0"/>
                <a:cs typeface="Times New Roman" panose="02020603050405020304" pitchFamily="18" charset="0"/>
              </a:rPr>
              <a:t>Especially Least Developed County (LDC) 	                Especially Low-Income Food-Deficit Country (LIFDC)</a:t>
            </a:r>
            <a:endParaRPr lang="en-IN" sz="1100" dirty="0"/>
          </a:p>
        </p:txBody>
      </p:sp>
    </p:spTree>
    <p:extLst>
      <p:ext uri="{BB962C8B-B14F-4D97-AF65-F5344CB8AC3E}">
        <p14:creationId xmlns:p14="http://schemas.microsoft.com/office/powerpoint/2010/main" val="278642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688D7-2BE6-73F3-5A7C-58FE7F8740AB}"/>
              </a:ext>
            </a:extLst>
          </p:cNvPr>
          <p:cNvSpPr>
            <a:spLocks noGrp="1"/>
          </p:cNvSpPr>
          <p:nvPr>
            <p:ph type="title"/>
          </p:nvPr>
        </p:nvSpPr>
        <p:spPr>
          <a:xfrm>
            <a:off x="838200" y="199495"/>
            <a:ext cx="10515600" cy="481542"/>
          </a:xfrm>
        </p:spPr>
        <p:txBody>
          <a:bodyPr>
            <a:noAutofit/>
          </a:bodyPr>
          <a:lstStyle/>
          <a:p>
            <a:pPr algn="ctr"/>
            <a:r>
              <a:rPr lang="en-IN" sz="3200" b="1" dirty="0"/>
              <a:t>Follow-on Domino Effect - Food, Fuel and Fertiliser</a:t>
            </a:r>
          </a:p>
        </p:txBody>
      </p:sp>
      <p:sp>
        <p:nvSpPr>
          <p:cNvPr id="3" name="Content Placeholder 2">
            <a:extLst>
              <a:ext uri="{FF2B5EF4-FFF2-40B4-BE49-F238E27FC236}">
                <a16:creationId xmlns:a16="http://schemas.microsoft.com/office/drawing/2014/main" id="{75B1D889-2DD0-543C-F285-E850FCE83E7B}"/>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543F8C8F-A638-D533-0A3C-A964E1687C2C}"/>
              </a:ext>
            </a:extLst>
          </p:cNvPr>
          <p:cNvPicPr>
            <a:picLocks noChangeAspect="1"/>
          </p:cNvPicPr>
          <p:nvPr/>
        </p:nvPicPr>
        <p:blipFill>
          <a:blip r:embed="rId2"/>
          <a:stretch>
            <a:fillRect/>
          </a:stretch>
        </p:blipFill>
        <p:spPr>
          <a:xfrm>
            <a:off x="7678990" y="732193"/>
            <a:ext cx="3997318" cy="5482094"/>
          </a:xfrm>
          <a:prstGeom prst="rect">
            <a:avLst/>
          </a:prstGeom>
        </p:spPr>
      </p:pic>
      <p:pic>
        <p:nvPicPr>
          <p:cNvPr id="7" name="Picture 6">
            <a:extLst>
              <a:ext uri="{FF2B5EF4-FFF2-40B4-BE49-F238E27FC236}">
                <a16:creationId xmlns:a16="http://schemas.microsoft.com/office/drawing/2014/main" id="{7902021F-0868-5988-25E7-F6F4384EE1DA}"/>
              </a:ext>
            </a:extLst>
          </p:cNvPr>
          <p:cNvPicPr>
            <a:picLocks noChangeAspect="1"/>
          </p:cNvPicPr>
          <p:nvPr/>
        </p:nvPicPr>
        <p:blipFill>
          <a:blip r:embed="rId3"/>
          <a:stretch>
            <a:fillRect/>
          </a:stretch>
        </p:blipFill>
        <p:spPr>
          <a:xfrm>
            <a:off x="4322711" y="985701"/>
            <a:ext cx="3905771" cy="5330229"/>
          </a:xfrm>
          <a:prstGeom prst="rect">
            <a:avLst/>
          </a:prstGeom>
        </p:spPr>
      </p:pic>
      <p:pic>
        <p:nvPicPr>
          <p:cNvPr id="9" name="Picture 8">
            <a:extLst>
              <a:ext uri="{FF2B5EF4-FFF2-40B4-BE49-F238E27FC236}">
                <a16:creationId xmlns:a16="http://schemas.microsoft.com/office/drawing/2014/main" id="{9EE69EA2-FD0B-E1EB-4139-33245FF80F14}"/>
              </a:ext>
            </a:extLst>
          </p:cNvPr>
          <p:cNvPicPr>
            <a:picLocks noChangeAspect="1"/>
          </p:cNvPicPr>
          <p:nvPr/>
        </p:nvPicPr>
        <p:blipFill>
          <a:blip r:embed="rId4"/>
          <a:stretch>
            <a:fillRect/>
          </a:stretch>
        </p:blipFill>
        <p:spPr>
          <a:xfrm>
            <a:off x="250362" y="920216"/>
            <a:ext cx="3944117" cy="2475273"/>
          </a:xfrm>
          <a:prstGeom prst="rect">
            <a:avLst/>
          </a:prstGeom>
        </p:spPr>
      </p:pic>
      <p:pic>
        <p:nvPicPr>
          <p:cNvPr id="11" name="Picture 10">
            <a:extLst>
              <a:ext uri="{FF2B5EF4-FFF2-40B4-BE49-F238E27FC236}">
                <a16:creationId xmlns:a16="http://schemas.microsoft.com/office/drawing/2014/main" id="{D7E6D66F-9611-0DBF-07E6-99B8C5AF56E3}"/>
              </a:ext>
            </a:extLst>
          </p:cNvPr>
          <p:cNvPicPr>
            <a:picLocks noChangeAspect="1"/>
          </p:cNvPicPr>
          <p:nvPr/>
        </p:nvPicPr>
        <p:blipFill>
          <a:blip r:embed="rId5"/>
          <a:stretch>
            <a:fillRect/>
          </a:stretch>
        </p:blipFill>
        <p:spPr>
          <a:xfrm>
            <a:off x="391473" y="3572023"/>
            <a:ext cx="3893118" cy="2697335"/>
          </a:xfrm>
          <a:prstGeom prst="rect">
            <a:avLst/>
          </a:prstGeom>
        </p:spPr>
      </p:pic>
      <p:sp>
        <p:nvSpPr>
          <p:cNvPr id="4" name="TextBox 3">
            <a:extLst>
              <a:ext uri="{FF2B5EF4-FFF2-40B4-BE49-F238E27FC236}">
                <a16:creationId xmlns:a16="http://schemas.microsoft.com/office/drawing/2014/main" id="{F4E6121E-3435-F1CC-79A1-6BFD4EA9D77D}"/>
              </a:ext>
            </a:extLst>
          </p:cNvPr>
          <p:cNvSpPr txBox="1"/>
          <p:nvPr/>
        </p:nvSpPr>
        <p:spPr>
          <a:xfrm>
            <a:off x="748039" y="1436291"/>
            <a:ext cx="1681894" cy="369332"/>
          </a:xfrm>
          <a:prstGeom prst="rect">
            <a:avLst/>
          </a:prstGeom>
          <a:noFill/>
        </p:spPr>
        <p:txBody>
          <a:bodyPr wrap="square" rtlCol="0">
            <a:spAutoFit/>
          </a:bodyPr>
          <a:lstStyle/>
          <a:p>
            <a:r>
              <a:rPr lang="en-IN" b="1" dirty="0"/>
              <a:t>Fertiliser Prices</a:t>
            </a:r>
          </a:p>
        </p:txBody>
      </p:sp>
      <p:sp>
        <p:nvSpPr>
          <p:cNvPr id="6" name="TextBox 5">
            <a:extLst>
              <a:ext uri="{FF2B5EF4-FFF2-40B4-BE49-F238E27FC236}">
                <a16:creationId xmlns:a16="http://schemas.microsoft.com/office/drawing/2014/main" id="{6773C792-EF8D-394A-183F-DDA23059D9BE}"/>
              </a:ext>
            </a:extLst>
          </p:cNvPr>
          <p:cNvSpPr txBox="1"/>
          <p:nvPr/>
        </p:nvSpPr>
        <p:spPr>
          <a:xfrm>
            <a:off x="966432" y="4561915"/>
            <a:ext cx="2259368" cy="369332"/>
          </a:xfrm>
          <a:prstGeom prst="rect">
            <a:avLst/>
          </a:prstGeom>
          <a:noFill/>
        </p:spPr>
        <p:txBody>
          <a:bodyPr wrap="square" rtlCol="0">
            <a:spAutoFit/>
          </a:bodyPr>
          <a:lstStyle/>
          <a:p>
            <a:r>
              <a:rPr lang="en-IN" b="1" dirty="0"/>
              <a:t>Gas and Crude Prices</a:t>
            </a:r>
          </a:p>
        </p:txBody>
      </p:sp>
      <p:sp>
        <p:nvSpPr>
          <p:cNvPr id="8" name="TextBox 7">
            <a:extLst>
              <a:ext uri="{FF2B5EF4-FFF2-40B4-BE49-F238E27FC236}">
                <a16:creationId xmlns:a16="http://schemas.microsoft.com/office/drawing/2014/main" id="{066DFDF6-05E7-DB4D-5006-E58FD56B3DA1}"/>
              </a:ext>
            </a:extLst>
          </p:cNvPr>
          <p:cNvSpPr txBox="1"/>
          <p:nvPr/>
        </p:nvSpPr>
        <p:spPr>
          <a:xfrm>
            <a:off x="5989782" y="2194957"/>
            <a:ext cx="2338735" cy="738664"/>
          </a:xfrm>
          <a:prstGeom prst="rect">
            <a:avLst/>
          </a:prstGeom>
          <a:noFill/>
        </p:spPr>
        <p:txBody>
          <a:bodyPr wrap="square" rtlCol="0">
            <a:spAutoFit/>
          </a:bodyPr>
          <a:lstStyle/>
          <a:p>
            <a:pPr algn="ctr"/>
            <a:r>
              <a:rPr lang="en-IN" sz="1400" b="1" dirty="0">
                <a:solidFill>
                  <a:srgbClr val="C00000"/>
                </a:solidFill>
              </a:rPr>
              <a:t>Fertiliser imports from Russia unaffordable for mainly </a:t>
            </a:r>
            <a:r>
              <a:rPr lang="en-IN" sz="1400" b="1" u="sng" dirty="0">
                <a:solidFill>
                  <a:srgbClr val="C00000"/>
                </a:solidFill>
              </a:rPr>
              <a:t>poor farmers</a:t>
            </a:r>
          </a:p>
        </p:txBody>
      </p:sp>
      <p:sp>
        <p:nvSpPr>
          <p:cNvPr id="10" name="TextBox 9">
            <a:extLst>
              <a:ext uri="{FF2B5EF4-FFF2-40B4-BE49-F238E27FC236}">
                <a16:creationId xmlns:a16="http://schemas.microsoft.com/office/drawing/2014/main" id="{3B670E3B-E0F4-3B8D-0401-31E2C1918F50}"/>
              </a:ext>
            </a:extLst>
          </p:cNvPr>
          <p:cNvSpPr txBox="1"/>
          <p:nvPr/>
        </p:nvSpPr>
        <p:spPr>
          <a:xfrm>
            <a:off x="9743194" y="1049637"/>
            <a:ext cx="2338735" cy="738664"/>
          </a:xfrm>
          <a:prstGeom prst="rect">
            <a:avLst/>
          </a:prstGeom>
          <a:noFill/>
        </p:spPr>
        <p:txBody>
          <a:bodyPr wrap="square" rtlCol="0">
            <a:spAutoFit/>
          </a:bodyPr>
          <a:lstStyle/>
          <a:p>
            <a:pPr algn="ctr"/>
            <a:r>
              <a:rPr lang="en-IN" sz="1400" b="1" dirty="0">
                <a:solidFill>
                  <a:srgbClr val="C00000"/>
                </a:solidFill>
              </a:rPr>
              <a:t>Wheat imports from Russia and Ukraine are unavailable</a:t>
            </a:r>
          </a:p>
          <a:p>
            <a:pPr algn="ctr"/>
            <a:r>
              <a:rPr lang="en-IN" sz="1400" b="1" u="sng" dirty="0">
                <a:solidFill>
                  <a:srgbClr val="C00000"/>
                </a:solidFill>
              </a:rPr>
              <a:t>affecting all, poor the most</a:t>
            </a:r>
          </a:p>
        </p:txBody>
      </p:sp>
      <p:grpSp>
        <p:nvGrpSpPr>
          <p:cNvPr id="12" name="Group 11">
            <a:extLst>
              <a:ext uri="{FF2B5EF4-FFF2-40B4-BE49-F238E27FC236}">
                <a16:creationId xmlns:a16="http://schemas.microsoft.com/office/drawing/2014/main" id="{681084FC-B306-30A7-E1A9-579AC601B789}"/>
              </a:ext>
            </a:extLst>
          </p:cNvPr>
          <p:cNvGrpSpPr/>
          <p:nvPr/>
        </p:nvGrpSpPr>
        <p:grpSpPr>
          <a:xfrm>
            <a:off x="5613344" y="4343991"/>
            <a:ext cx="6206176" cy="400110"/>
            <a:chOff x="4694767" y="1297265"/>
            <a:chExt cx="6011333" cy="339485"/>
          </a:xfrm>
          <a:solidFill>
            <a:srgbClr val="FFFF00"/>
          </a:solidFill>
        </p:grpSpPr>
        <p:sp>
          <p:nvSpPr>
            <p:cNvPr id="14" name="TextBox 13">
              <a:extLst>
                <a:ext uri="{FF2B5EF4-FFF2-40B4-BE49-F238E27FC236}">
                  <a16:creationId xmlns:a16="http://schemas.microsoft.com/office/drawing/2014/main" id="{55770741-788E-C538-B609-610112FC68BF}"/>
                </a:ext>
              </a:extLst>
            </p:cNvPr>
            <p:cNvSpPr txBox="1"/>
            <p:nvPr/>
          </p:nvSpPr>
          <p:spPr>
            <a:xfrm>
              <a:off x="4694767" y="1297265"/>
              <a:ext cx="6011333" cy="339485"/>
            </a:xfrm>
            <a:prstGeom prst="rect">
              <a:avLst/>
            </a:prstGeom>
            <a:grpFill/>
            <a:ln w="19050">
              <a:solidFill>
                <a:srgbClr val="C00000"/>
              </a:solidFill>
            </a:ln>
          </p:spPr>
          <p:txBody>
            <a:bodyPr wrap="square" rtlCol="0">
              <a:spAutoFit/>
            </a:bodyPr>
            <a:lstStyle/>
            <a:p>
              <a:r>
                <a:rPr lang="en-IN" sz="2000" b="1" dirty="0"/>
                <a:t>Crisis of Unaffordability                    Crisis of Unavailability</a:t>
              </a:r>
            </a:p>
          </p:txBody>
        </p:sp>
        <p:sp>
          <p:nvSpPr>
            <p:cNvPr id="15" name="Arrow: Right 14">
              <a:extLst>
                <a:ext uri="{FF2B5EF4-FFF2-40B4-BE49-F238E27FC236}">
                  <a16:creationId xmlns:a16="http://schemas.microsoft.com/office/drawing/2014/main" id="{686C259D-7823-1EB3-0CC8-C7920746C4F0}"/>
                </a:ext>
              </a:extLst>
            </p:cNvPr>
            <p:cNvSpPr/>
            <p:nvPr/>
          </p:nvSpPr>
          <p:spPr>
            <a:xfrm>
              <a:off x="7442376" y="1333763"/>
              <a:ext cx="564153" cy="291589"/>
            </a:xfrm>
            <a:prstGeom prst="rightArrow">
              <a:avLst/>
            </a:prstGeom>
            <a:solidFill>
              <a:srgbClr val="FF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000" b="1" dirty="0">
                <a:solidFill>
                  <a:srgbClr val="FFFF00"/>
                </a:solidFill>
              </a:endParaRPr>
            </a:p>
          </p:txBody>
        </p:sp>
      </p:grpSp>
      <p:sp>
        <p:nvSpPr>
          <p:cNvPr id="16" name="TextBox 15">
            <a:extLst>
              <a:ext uri="{FF2B5EF4-FFF2-40B4-BE49-F238E27FC236}">
                <a16:creationId xmlns:a16="http://schemas.microsoft.com/office/drawing/2014/main" id="{F7C931A7-4FBA-73C5-C1C3-0D201284629C}"/>
              </a:ext>
            </a:extLst>
          </p:cNvPr>
          <p:cNvSpPr txBox="1"/>
          <p:nvPr/>
        </p:nvSpPr>
        <p:spPr>
          <a:xfrm>
            <a:off x="5359399" y="6345036"/>
            <a:ext cx="6714066" cy="261610"/>
          </a:xfrm>
          <a:prstGeom prst="rect">
            <a:avLst/>
          </a:prstGeom>
          <a:noFill/>
        </p:spPr>
        <p:txBody>
          <a:bodyPr wrap="square">
            <a:spAutoFit/>
          </a:bodyPr>
          <a:lstStyle/>
          <a:p>
            <a:r>
              <a:rPr lang="en-IN" sz="1100" dirty="0">
                <a:effectLst/>
                <a:latin typeface="Calibri" panose="020F0502020204030204" pitchFamily="34" charset="0"/>
                <a:ea typeface="Calibri" panose="020F0502020204030204" pitchFamily="34" charset="0"/>
                <a:cs typeface="Times New Roman" panose="02020603050405020304" pitchFamily="18" charset="0"/>
              </a:rPr>
              <a:t>Especially Least Developed County (LDC) 	                Especially Low-Income Food-Deficit Country (LIFDC)</a:t>
            </a:r>
            <a:endParaRPr lang="en-IN" sz="1100" dirty="0"/>
          </a:p>
        </p:txBody>
      </p:sp>
      <p:sp>
        <p:nvSpPr>
          <p:cNvPr id="13" name="TextBox 12">
            <a:extLst>
              <a:ext uri="{FF2B5EF4-FFF2-40B4-BE49-F238E27FC236}">
                <a16:creationId xmlns:a16="http://schemas.microsoft.com/office/drawing/2014/main" id="{79788CB0-6BEA-0E90-2F4C-E99F83A645C1}"/>
              </a:ext>
            </a:extLst>
          </p:cNvPr>
          <p:cNvSpPr txBox="1"/>
          <p:nvPr/>
        </p:nvSpPr>
        <p:spPr>
          <a:xfrm>
            <a:off x="5613344" y="3236727"/>
            <a:ext cx="3582812" cy="861774"/>
          </a:xfrm>
          <a:prstGeom prst="rect">
            <a:avLst/>
          </a:prstGeom>
          <a:solidFill>
            <a:schemeClr val="accent6">
              <a:lumMod val="20000"/>
              <a:lumOff val="80000"/>
            </a:schemeClr>
          </a:solidFill>
          <a:ln w="9525">
            <a:solidFill>
              <a:schemeClr val="accent1"/>
            </a:solidFill>
          </a:ln>
        </p:spPr>
        <p:txBody>
          <a:bodyPr wrap="square" rtlCol="0">
            <a:spAutoFit/>
          </a:bodyPr>
          <a:lstStyle/>
          <a:p>
            <a:pPr algn="ctr"/>
            <a:r>
              <a:rPr lang="en-IN"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Today's era isn’t of war</a:t>
            </a:r>
            <a:r>
              <a:rPr lang="en-IN" sz="2000" dirty="0">
                <a:effectLst/>
                <a:latin typeface="Calibri" panose="020F0502020204030204" pitchFamily="34" charset="0"/>
                <a:ea typeface="Calibri" panose="020F0502020204030204" pitchFamily="34" charset="0"/>
                <a:cs typeface="Times New Roman" panose="02020603050405020304" pitchFamily="18" charset="0"/>
              </a:rPr>
              <a:t> </a:t>
            </a:r>
          </a:p>
          <a:p>
            <a:pPr algn="just"/>
            <a:r>
              <a:rPr lang="en-IN" sz="1600" dirty="0">
                <a:effectLst/>
                <a:latin typeface="Calibri" panose="020F0502020204030204" pitchFamily="34" charset="0"/>
                <a:ea typeface="Calibri" panose="020F0502020204030204" pitchFamily="34" charset="0"/>
                <a:cs typeface="Times New Roman" panose="02020603050405020304" pitchFamily="18" charset="0"/>
              </a:rPr>
              <a:t>– </a:t>
            </a:r>
            <a:r>
              <a:rPr lang="en-IN" sz="1400" dirty="0">
                <a:effectLst/>
                <a:latin typeface="Calibri" panose="020F0502020204030204" pitchFamily="34" charset="0"/>
                <a:ea typeface="Calibri" panose="020F0502020204030204" pitchFamily="34" charset="0"/>
                <a:cs typeface="Times New Roman" panose="02020603050405020304" pitchFamily="18" charset="0"/>
              </a:rPr>
              <a:t>PM Narendra Modi reminded President Putin at SCO Meeting on 16 September 2022</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45357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844B6-7E9E-57C1-83DC-DE207875A811}"/>
              </a:ext>
            </a:extLst>
          </p:cNvPr>
          <p:cNvSpPr>
            <a:spLocks noGrp="1"/>
          </p:cNvSpPr>
          <p:nvPr>
            <p:ph type="title"/>
          </p:nvPr>
        </p:nvSpPr>
        <p:spPr>
          <a:xfrm>
            <a:off x="838200" y="250295"/>
            <a:ext cx="10515600" cy="430742"/>
          </a:xfrm>
        </p:spPr>
        <p:txBody>
          <a:bodyPr>
            <a:normAutofit fontScale="90000"/>
          </a:bodyPr>
          <a:lstStyle/>
          <a:p>
            <a:pPr algn="ctr"/>
            <a:r>
              <a:rPr lang="en-IN" sz="2800" b="1" dirty="0"/>
              <a:t>Impact of COVID-19 on Global Shipping</a:t>
            </a:r>
          </a:p>
        </p:txBody>
      </p:sp>
      <p:sp>
        <p:nvSpPr>
          <p:cNvPr id="3" name="Content Placeholder 2">
            <a:extLst>
              <a:ext uri="{FF2B5EF4-FFF2-40B4-BE49-F238E27FC236}">
                <a16:creationId xmlns:a16="http://schemas.microsoft.com/office/drawing/2014/main" id="{2B0D6D01-C8CF-655F-54DF-1B9DFA9EE05F}"/>
              </a:ext>
            </a:extLst>
          </p:cNvPr>
          <p:cNvSpPr>
            <a:spLocks noGrp="1"/>
          </p:cNvSpPr>
          <p:nvPr>
            <p:ph idx="1"/>
          </p:nvPr>
        </p:nvSpPr>
        <p:spPr/>
        <p:txBody>
          <a:bodyPr/>
          <a:lstStyle/>
          <a:p>
            <a:endParaRPr lang="en-IN"/>
          </a:p>
        </p:txBody>
      </p:sp>
      <p:pic>
        <p:nvPicPr>
          <p:cNvPr id="6" name="Picture 5">
            <a:extLst>
              <a:ext uri="{FF2B5EF4-FFF2-40B4-BE49-F238E27FC236}">
                <a16:creationId xmlns:a16="http://schemas.microsoft.com/office/drawing/2014/main" id="{2D4332E9-8D44-3A1F-C9D6-B522CF783A3B}"/>
              </a:ext>
            </a:extLst>
          </p:cNvPr>
          <p:cNvPicPr>
            <a:picLocks noChangeAspect="1"/>
          </p:cNvPicPr>
          <p:nvPr/>
        </p:nvPicPr>
        <p:blipFill rotWithShape="1">
          <a:blip r:embed="rId2"/>
          <a:srcRect b="11113"/>
          <a:stretch/>
        </p:blipFill>
        <p:spPr>
          <a:xfrm>
            <a:off x="3953654" y="899951"/>
            <a:ext cx="3599096" cy="2511677"/>
          </a:xfrm>
          <a:prstGeom prst="rect">
            <a:avLst/>
          </a:prstGeom>
        </p:spPr>
      </p:pic>
      <p:pic>
        <p:nvPicPr>
          <p:cNvPr id="12" name="Picture 11">
            <a:extLst>
              <a:ext uri="{FF2B5EF4-FFF2-40B4-BE49-F238E27FC236}">
                <a16:creationId xmlns:a16="http://schemas.microsoft.com/office/drawing/2014/main" id="{2DDCB706-57B0-B4F4-F5E3-32AF7D28C336}"/>
              </a:ext>
            </a:extLst>
          </p:cNvPr>
          <p:cNvPicPr>
            <a:picLocks noChangeAspect="1"/>
          </p:cNvPicPr>
          <p:nvPr/>
        </p:nvPicPr>
        <p:blipFill>
          <a:blip r:embed="rId3"/>
          <a:stretch>
            <a:fillRect/>
          </a:stretch>
        </p:blipFill>
        <p:spPr>
          <a:xfrm>
            <a:off x="1544672" y="3672884"/>
            <a:ext cx="4637181" cy="2976101"/>
          </a:xfrm>
          <a:prstGeom prst="rect">
            <a:avLst/>
          </a:prstGeom>
        </p:spPr>
      </p:pic>
      <p:grpSp>
        <p:nvGrpSpPr>
          <p:cNvPr id="15" name="Group 14">
            <a:extLst>
              <a:ext uri="{FF2B5EF4-FFF2-40B4-BE49-F238E27FC236}">
                <a16:creationId xmlns:a16="http://schemas.microsoft.com/office/drawing/2014/main" id="{0ACDCD69-0C56-2D4D-B55C-71B06CF8D01E}"/>
              </a:ext>
            </a:extLst>
          </p:cNvPr>
          <p:cNvGrpSpPr/>
          <p:nvPr/>
        </p:nvGrpSpPr>
        <p:grpSpPr>
          <a:xfrm>
            <a:off x="7048363" y="1676394"/>
            <a:ext cx="4769247" cy="4445327"/>
            <a:chOff x="4419771" y="752288"/>
            <a:chExt cx="3373487" cy="2841359"/>
          </a:xfrm>
        </p:grpSpPr>
        <p:pic>
          <p:nvPicPr>
            <p:cNvPr id="7" name="Picture 6">
              <a:extLst>
                <a:ext uri="{FF2B5EF4-FFF2-40B4-BE49-F238E27FC236}">
                  <a16:creationId xmlns:a16="http://schemas.microsoft.com/office/drawing/2014/main" id="{7F9496EB-46D9-36C5-210C-7E9381231766}"/>
                </a:ext>
              </a:extLst>
            </p:cNvPr>
            <p:cNvPicPr>
              <a:picLocks noChangeAspect="1"/>
            </p:cNvPicPr>
            <p:nvPr/>
          </p:nvPicPr>
          <p:blipFill>
            <a:blip r:embed="rId4"/>
            <a:stretch>
              <a:fillRect/>
            </a:stretch>
          </p:blipFill>
          <p:spPr>
            <a:xfrm>
              <a:off x="4419771" y="752288"/>
              <a:ext cx="3373487" cy="2841359"/>
            </a:xfrm>
            <a:prstGeom prst="rect">
              <a:avLst/>
            </a:prstGeom>
          </p:spPr>
        </p:pic>
        <p:cxnSp>
          <p:nvCxnSpPr>
            <p:cNvPr id="8" name="Straight Arrow Connector 7">
              <a:extLst>
                <a:ext uri="{FF2B5EF4-FFF2-40B4-BE49-F238E27FC236}">
                  <a16:creationId xmlns:a16="http://schemas.microsoft.com/office/drawing/2014/main" id="{E9DC4D37-A2CB-2320-1352-E280DBB7EBA7}"/>
                </a:ext>
              </a:extLst>
            </p:cNvPr>
            <p:cNvCxnSpPr/>
            <p:nvPr/>
          </p:nvCxnSpPr>
          <p:spPr>
            <a:xfrm>
              <a:off x="6485467" y="2376882"/>
              <a:ext cx="0" cy="2054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27868E2-4596-55F9-D12E-E0B484DF39C5}"/>
                </a:ext>
              </a:extLst>
            </p:cNvPr>
            <p:cNvSpPr txBox="1"/>
            <p:nvPr/>
          </p:nvSpPr>
          <p:spPr>
            <a:xfrm>
              <a:off x="6231466" y="2002244"/>
              <a:ext cx="632448" cy="415498"/>
            </a:xfrm>
            <a:prstGeom prst="rect">
              <a:avLst/>
            </a:prstGeom>
            <a:noFill/>
          </p:spPr>
          <p:txBody>
            <a:bodyPr wrap="square" rtlCol="0">
              <a:spAutoFit/>
            </a:bodyPr>
            <a:lstStyle/>
            <a:p>
              <a:r>
                <a:rPr lang="en-IN" sz="700" dirty="0"/>
                <a:t>2013</a:t>
              </a:r>
            </a:p>
            <a:p>
              <a:r>
                <a:rPr lang="en-IN" sz="700" dirty="0"/>
                <a:t>European Debt Crisis </a:t>
              </a:r>
            </a:p>
          </p:txBody>
        </p:sp>
      </p:grpSp>
      <p:grpSp>
        <p:nvGrpSpPr>
          <p:cNvPr id="16" name="Group 15">
            <a:extLst>
              <a:ext uri="{FF2B5EF4-FFF2-40B4-BE49-F238E27FC236}">
                <a16:creationId xmlns:a16="http://schemas.microsoft.com/office/drawing/2014/main" id="{0ECACD8B-551D-35DA-6514-E6AA94176875}"/>
              </a:ext>
            </a:extLst>
          </p:cNvPr>
          <p:cNvGrpSpPr/>
          <p:nvPr/>
        </p:nvGrpSpPr>
        <p:grpSpPr>
          <a:xfrm>
            <a:off x="325589" y="674673"/>
            <a:ext cx="3747324" cy="2949507"/>
            <a:chOff x="347045" y="739778"/>
            <a:chExt cx="3747324" cy="2949507"/>
          </a:xfrm>
        </p:grpSpPr>
        <p:pic>
          <p:nvPicPr>
            <p:cNvPr id="5" name="Picture 4">
              <a:extLst>
                <a:ext uri="{FF2B5EF4-FFF2-40B4-BE49-F238E27FC236}">
                  <a16:creationId xmlns:a16="http://schemas.microsoft.com/office/drawing/2014/main" id="{A7A7CB1C-6CF7-FF94-63ED-24D57B0143C5}"/>
                </a:ext>
              </a:extLst>
            </p:cNvPr>
            <p:cNvPicPr>
              <a:picLocks noChangeAspect="1"/>
            </p:cNvPicPr>
            <p:nvPr/>
          </p:nvPicPr>
          <p:blipFill>
            <a:blip r:embed="rId5"/>
            <a:stretch>
              <a:fillRect/>
            </a:stretch>
          </p:blipFill>
          <p:spPr>
            <a:xfrm>
              <a:off x="347045" y="739778"/>
              <a:ext cx="3747324" cy="2949507"/>
            </a:xfrm>
            <a:prstGeom prst="rect">
              <a:avLst/>
            </a:prstGeom>
          </p:spPr>
        </p:pic>
        <p:sp>
          <p:nvSpPr>
            <p:cNvPr id="4" name="TextBox 3">
              <a:extLst>
                <a:ext uri="{FF2B5EF4-FFF2-40B4-BE49-F238E27FC236}">
                  <a16:creationId xmlns:a16="http://schemas.microsoft.com/office/drawing/2014/main" id="{6417E9E5-677D-27EA-C9C3-E423C5EDD878}"/>
                </a:ext>
              </a:extLst>
            </p:cNvPr>
            <p:cNvSpPr txBox="1"/>
            <p:nvPr/>
          </p:nvSpPr>
          <p:spPr>
            <a:xfrm>
              <a:off x="1464731" y="1349994"/>
              <a:ext cx="931335" cy="2123658"/>
            </a:xfrm>
            <a:prstGeom prst="rect">
              <a:avLst/>
            </a:prstGeom>
            <a:solidFill>
              <a:schemeClr val="accent4">
                <a:lumMod val="40000"/>
                <a:lumOff val="60000"/>
              </a:schemeClr>
            </a:solidFill>
          </p:spPr>
          <p:txBody>
            <a:bodyPr wrap="square" rtlCol="0">
              <a:spAutoFit/>
            </a:bodyPr>
            <a:lstStyle/>
            <a:p>
              <a:r>
                <a:rPr lang="en-IN" sz="1050" b="1" dirty="0"/>
                <a:t>Low Production</a:t>
              </a:r>
            </a:p>
            <a:p>
              <a:endParaRPr lang="en-IN" sz="1050" b="1" dirty="0"/>
            </a:p>
            <a:p>
              <a:pPr algn="ctr"/>
              <a:r>
                <a:rPr lang="en-IN" sz="1600" b="1" dirty="0">
                  <a:solidFill>
                    <a:srgbClr val="C00000"/>
                  </a:solidFill>
                </a:rPr>
                <a:t>Supply Chain Collapse</a:t>
              </a:r>
            </a:p>
            <a:p>
              <a:endParaRPr lang="en-IN" sz="1050" b="1" dirty="0"/>
            </a:p>
            <a:p>
              <a:r>
                <a:rPr lang="en-IN" sz="1050" b="1" dirty="0"/>
                <a:t>Online Mkt</a:t>
              </a:r>
            </a:p>
            <a:p>
              <a:endParaRPr lang="en-IN" sz="1050" b="1" dirty="0"/>
            </a:p>
            <a:p>
              <a:r>
                <a:rPr lang="en-IN" sz="1050" b="1" dirty="0"/>
                <a:t>Social Distancing</a:t>
              </a:r>
            </a:p>
          </p:txBody>
        </p:sp>
        <p:sp>
          <p:nvSpPr>
            <p:cNvPr id="11" name="TextBox 10">
              <a:extLst>
                <a:ext uri="{FF2B5EF4-FFF2-40B4-BE49-F238E27FC236}">
                  <a16:creationId xmlns:a16="http://schemas.microsoft.com/office/drawing/2014/main" id="{0044277E-FF70-3F09-2377-FB4D1F0BAD9D}"/>
                </a:ext>
              </a:extLst>
            </p:cNvPr>
            <p:cNvSpPr txBox="1"/>
            <p:nvPr/>
          </p:nvSpPr>
          <p:spPr>
            <a:xfrm>
              <a:off x="1473196" y="1057286"/>
              <a:ext cx="919432" cy="307777"/>
            </a:xfrm>
            <a:prstGeom prst="rect">
              <a:avLst/>
            </a:prstGeom>
            <a:solidFill>
              <a:schemeClr val="accent4">
                <a:lumMod val="40000"/>
                <a:lumOff val="60000"/>
              </a:schemeClr>
            </a:solidFill>
          </p:spPr>
          <p:txBody>
            <a:bodyPr wrap="square" rtlCol="0">
              <a:spAutoFit/>
            </a:bodyPr>
            <a:lstStyle/>
            <a:p>
              <a:r>
                <a:rPr lang="en-IN" sz="1400" b="1" u="sng" dirty="0"/>
                <a:t>Economic</a:t>
              </a:r>
            </a:p>
          </p:txBody>
        </p:sp>
        <p:sp>
          <p:nvSpPr>
            <p:cNvPr id="13" name="TextBox 12">
              <a:extLst>
                <a:ext uri="{FF2B5EF4-FFF2-40B4-BE49-F238E27FC236}">
                  <a16:creationId xmlns:a16="http://schemas.microsoft.com/office/drawing/2014/main" id="{1E632A09-D2B1-B138-AAA9-021B3A36BA36}"/>
                </a:ext>
              </a:extLst>
            </p:cNvPr>
            <p:cNvSpPr txBox="1"/>
            <p:nvPr/>
          </p:nvSpPr>
          <p:spPr>
            <a:xfrm>
              <a:off x="3073138" y="1035859"/>
              <a:ext cx="881227" cy="523220"/>
            </a:xfrm>
            <a:prstGeom prst="rect">
              <a:avLst/>
            </a:prstGeom>
            <a:solidFill>
              <a:schemeClr val="accent4">
                <a:lumMod val="60000"/>
                <a:lumOff val="40000"/>
              </a:schemeClr>
            </a:solidFill>
          </p:spPr>
          <p:txBody>
            <a:bodyPr wrap="square" rtlCol="0">
              <a:spAutoFit/>
            </a:bodyPr>
            <a:lstStyle/>
            <a:p>
              <a:pPr algn="ctr"/>
              <a:r>
                <a:rPr lang="en-IN" sz="1400" b="1" u="sng" dirty="0"/>
                <a:t>Maritime Sector</a:t>
              </a:r>
            </a:p>
          </p:txBody>
        </p:sp>
        <p:sp>
          <p:nvSpPr>
            <p:cNvPr id="14" name="TextBox 13">
              <a:extLst>
                <a:ext uri="{FF2B5EF4-FFF2-40B4-BE49-F238E27FC236}">
                  <a16:creationId xmlns:a16="http://schemas.microsoft.com/office/drawing/2014/main" id="{E182ABFB-FF85-322C-E941-8ECA96473424}"/>
                </a:ext>
              </a:extLst>
            </p:cNvPr>
            <p:cNvSpPr txBox="1"/>
            <p:nvPr/>
          </p:nvSpPr>
          <p:spPr>
            <a:xfrm>
              <a:off x="3023030" y="1510616"/>
              <a:ext cx="931335" cy="1933158"/>
            </a:xfrm>
            <a:prstGeom prst="rect">
              <a:avLst/>
            </a:prstGeom>
            <a:solidFill>
              <a:schemeClr val="accent4">
                <a:lumMod val="60000"/>
                <a:lumOff val="40000"/>
              </a:schemeClr>
            </a:solidFill>
          </p:spPr>
          <p:txBody>
            <a:bodyPr wrap="square" rtlCol="0">
              <a:spAutoFit/>
            </a:bodyPr>
            <a:lstStyle/>
            <a:p>
              <a:r>
                <a:rPr lang="en-IN" sz="1050" b="1" dirty="0"/>
                <a:t>Shipbuilding</a:t>
              </a:r>
            </a:p>
            <a:p>
              <a:r>
                <a:rPr lang="en-IN" sz="1050" b="1" dirty="0"/>
                <a:t>Slowdown</a:t>
              </a:r>
            </a:p>
            <a:p>
              <a:endParaRPr lang="en-IN" sz="1050" b="1" dirty="0"/>
            </a:p>
            <a:p>
              <a:pPr algn="ctr"/>
              <a:r>
                <a:rPr lang="en-IN" sz="1600" b="1" dirty="0">
                  <a:solidFill>
                    <a:srgbClr val="C00000"/>
                  </a:solidFill>
                </a:rPr>
                <a:t>Reduced Demand</a:t>
              </a:r>
            </a:p>
            <a:p>
              <a:endParaRPr lang="en-IN" sz="1050" b="1" dirty="0"/>
            </a:p>
            <a:p>
              <a:pPr>
                <a:lnSpc>
                  <a:spcPct val="150000"/>
                </a:lnSpc>
              </a:pPr>
              <a:r>
                <a:rPr lang="en-IN" sz="1050" b="1" dirty="0"/>
                <a:t>Bulk Carrier</a:t>
              </a:r>
            </a:p>
            <a:p>
              <a:pPr>
                <a:lnSpc>
                  <a:spcPct val="150000"/>
                </a:lnSpc>
              </a:pPr>
              <a:r>
                <a:rPr lang="en-IN" sz="1050" b="1" dirty="0"/>
                <a:t>Containers</a:t>
              </a:r>
            </a:p>
            <a:p>
              <a:pPr>
                <a:lnSpc>
                  <a:spcPct val="150000"/>
                </a:lnSpc>
              </a:pPr>
              <a:r>
                <a:rPr lang="en-IN" sz="1050" b="1" dirty="0"/>
                <a:t>Tankers</a:t>
              </a:r>
            </a:p>
          </p:txBody>
        </p:sp>
      </p:grpSp>
      <p:sp>
        <p:nvSpPr>
          <p:cNvPr id="17" name="TextBox 16">
            <a:extLst>
              <a:ext uri="{FF2B5EF4-FFF2-40B4-BE49-F238E27FC236}">
                <a16:creationId xmlns:a16="http://schemas.microsoft.com/office/drawing/2014/main" id="{5C4DA638-6576-CD4B-5B6F-5913232C9A7E}"/>
              </a:ext>
            </a:extLst>
          </p:cNvPr>
          <p:cNvSpPr txBox="1"/>
          <p:nvPr/>
        </p:nvSpPr>
        <p:spPr>
          <a:xfrm>
            <a:off x="4783151" y="1799774"/>
            <a:ext cx="1134342" cy="646331"/>
          </a:xfrm>
          <a:prstGeom prst="rect">
            <a:avLst/>
          </a:prstGeom>
          <a:noFill/>
        </p:spPr>
        <p:txBody>
          <a:bodyPr wrap="square" rtlCol="0">
            <a:spAutoFit/>
          </a:bodyPr>
          <a:lstStyle/>
          <a:p>
            <a:pPr algn="ctr"/>
            <a:r>
              <a:rPr lang="en-IN" b="1" dirty="0">
                <a:solidFill>
                  <a:srgbClr val="C00000"/>
                </a:solidFill>
              </a:rPr>
              <a:t>Increased Delays</a:t>
            </a:r>
          </a:p>
        </p:txBody>
      </p:sp>
      <p:sp>
        <p:nvSpPr>
          <p:cNvPr id="18" name="TextBox 17">
            <a:extLst>
              <a:ext uri="{FF2B5EF4-FFF2-40B4-BE49-F238E27FC236}">
                <a16:creationId xmlns:a16="http://schemas.microsoft.com/office/drawing/2014/main" id="{34DE8D03-87C6-7F51-1FC3-7E6FD9A354DA}"/>
              </a:ext>
            </a:extLst>
          </p:cNvPr>
          <p:cNvSpPr txBox="1"/>
          <p:nvPr/>
        </p:nvSpPr>
        <p:spPr>
          <a:xfrm>
            <a:off x="2229025" y="4267795"/>
            <a:ext cx="1291893" cy="646331"/>
          </a:xfrm>
          <a:prstGeom prst="rect">
            <a:avLst/>
          </a:prstGeom>
          <a:noFill/>
        </p:spPr>
        <p:txBody>
          <a:bodyPr wrap="square" rtlCol="0">
            <a:spAutoFit/>
          </a:bodyPr>
          <a:lstStyle/>
          <a:p>
            <a:pPr algn="ctr"/>
            <a:r>
              <a:rPr lang="en-IN" b="1" dirty="0">
                <a:solidFill>
                  <a:srgbClr val="C00000"/>
                </a:solidFill>
              </a:rPr>
              <a:t>Container Spot Prices </a:t>
            </a:r>
          </a:p>
        </p:txBody>
      </p:sp>
      <p:sp>
        <p:nvSpPr>
          <p:cNvPr id="19" name="TextBox 18">
            <a:extLst>
              <a:ext uri="{FF2B5EF4-FFF2-40B4-BE49-F238E27FC236}">
                <a16:creationId xmlns:a16="http://schemas.microsoft.com/office/drawing/2014/main" id="{8BD09CE4-7331-09F0-4674-2515FC9CA415}"/>
              </a:ext>
            </a:extLst>
          </p:cNvPr>
          <p:cNvSpPr txBox="1"/>
          <p:nvPr/>
        </p:nvSpPr>
        <p:spPr>
          <a:xfrm>
            <a:off x="8963689" y="2513606"/>
            <a:ext cx="1291893" cy="523220"/>
          </a:xfrm>
          <a:prstGeom prst="rect">
            <a:avLst/>
          </a:prstGeom>
          <a:noFill/>
        </p:spPr>
        <p:txBody>
          <a:bodyPr wrap="square" rtlCol="0">
            <a:spAutoFit/>
          </a:bodyPr>
          <a:lstStyle/>
          <a:p>
            <a:pPr algn="ctr"/>
            <a:r>
              <a:rPr lang="en-IN" sz="1400" b="1" dirty="0">
                <a:solidFill>
                  <a:srgbClr val="009900"/>
                </a:solidFill>
              </a:rPr>
              <a:t>Total World  TEU 23.23 </a:t>
            </a:r>
            <a:r>
              <a:rPr lang="en-IN" sz="1400" b="1" dirty="0" err="1">
                <a:solidFill>
                  <a:srgbClr val="009900"/>
                </a:solidFill>
              </a:rPr>
              <a:t>mn</a:t>
            </a:r>
            <a:endParaRPr lang="en-IN" sz="1400" b="1" dirty="0">
              <a:solidFill>
                <a:srgbClr val="009900"/>
              </a:solidFill>
            </a:endParaRPr>
          </a:p>
        </p:txBody>
      </p:sp>
    </p:spTree>
    <p:extLst>
      <p:ext uri="{BB962C8B-B14F-4D97-AF65-F5344CB8AC3E}">
        <p14:creationId xmlns:p14="http://schemas.microsoft.com/office/powerpoint/2010/main" val="1901063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8C382D4-1555-C993-3405-EF487EDECAC2}"/>
              </a:ext>
            </a:extLst>
          </p:cNvPr>
          <p:cNvSpPr txBox="1"/>
          <p:nvPr/>
        </p:nvSpPr>
        <p:spPr>
          <a:xfrm>
            <a:off x="922868" y="4655648"/>
            <a:ext cx="10075332" cy="1569660"/>
          </a:xfrm>
          <a:prstGeom prst="rect">
            <a:avLst/>
          </a:prstGeom>
          <a:solidFill>
            <a:schemeClr val="accent5">
              <a:lumMod val="20000"/>
              <a:lumOff val="80000"/>
            </a:schemeClr>
          </a:solidFill>
          <a:ln w="12700">
            <a:solidFill>
              <a:srgbClr val="C00000"/>
            </a:solidFill>
          </a:ln>
        </p:spPr>
        <p:txBody>
          <a:bodyPr wrap="square" rtlCol="0">
            <a:spAutoFit/>
          </a:bodyPr>
          <a:lstStyle/>
          <a:p>
            <a:pPr algn="just"/>
            <a:r>
              <a:rPr lang="en-IN" sz="2400" dirty="0">
                <a:latin typeface="Calibri" panose="020F0502020204030204" pitchFamily="34" charset="0"/>
                <a:ea typeface="Calibri" panose="020F0502020204030204" pitchFamily="34" charset="0"/>
                <a:cs typeface="Times New Roman" panose="02020603050405020304" pitchFamily="18" charset="0"/>
              </a:rPr>
              <a:t>Uncertainties like local war or global pandemic cause trade disruptions. And everyone</a:t>
            </a:r>
            <a:r>
              <a:rPr lang="en-IN" sz="2400" dirty="0">
                <a:effectLst/>
                <a:latin typeface="Calibri" panose="020F0502020204030204" pitchFamily="34" charset="0"/>
                <a:ea typeface="Calibri" panose="020F0502020204030204" pitchFamily="34" charset="0"/>
                <a:cs typeface="Times New Roman" panose="02020603050405020304" pitchFamily="18" charset="0"/>
              </a:rPr>
              <a:t> is impacted. But more importantly, it re-emphasises that the </a:t>
            </a:r>
            <a:r>
              <a:rPr lang="en-IN" sz="2400" u="sng" dirty="0">
                <a:effectLst/>
                <a:latin typeface="Calibri" panose="020F0502020204030204" pitchFamily="34" charset="0"/>
                <a:ea typeface="Calibri" panose="020F0502020204030204" pitchFamily="34" charset="0"/>
                <a:cs typeface="Times New Roman" panose="02020603050405020304" pitchFamily="18" charset="0"/>
              </a:rPr>
              <a:t>World is Unequal</a:t>
            </a:r>
            <a:r>
              <a:rPr lang="en-IN" sz="2400" dirty="0">
                <a:effectLst/>
                <a:latin typeface="Calibri" panose="020F0502020204030204" pitchFamily="34" charset="0"/>
                <a:ea typeface="Calibri" panose="020F0502020204030204" pitchFamily="34" charset="0"/>
                <a:cs typeface="Times New Roman" panose="02020603050405020304" pitchFamily="18" charset="0"/>
              </a:rPr>
              <a:t>, and the </a:t>
            </a:r>
            <a:r>
              <a:rPr lang="en-IN" sz="2400" u="sng" dirty="0">
                <a:effectLst/>
                <a:latin typeface="Calibri" panose="020F0502020204030204" pitchFamily="34" charset="0"/>
                <a:ea typeface="Calibri" panose="020F0502020204030204" pitchFamily="34" charset="0"/>
                <a:cs typeface="Times New Roman" panose="02020603050405020304" pitchFamily="18" charset="0"/>
              </a:rPr>
              <a:t>poor majority bear the brunt</a:t>
            </a:r>
            <a:r>
              <a:rPr lang="en-IN" sz="2400" dirty="0">
                <a:effectLst/>
                <a:latin typeface="Calibri" panose="020F0502020204030204" pitchFamily="34" charset="0"/>
                <a:ea typeface="Calibri" panose="020F0502020204030204" pitchFamily="34" charset="0"/>
                <a:cs typeface="Times New Roman" panose="02020603050405020304" pitchFamily="18" charset="0"/>
              </a:rPr>
              <a:t>. </a:t>
            </a:r>
            <a:r>
              <a:rPr lang="en-IN" sz="2400" dirty="0">
                <a:latin typeface="Calibri" panose="020F0502020204030204" pitchFamily="34" charset="0"/>
                <a:ea typeface="Calibri" panose="020F0502020204030204" pitchFamily="34" charset="0"/>
                <a:cs typeface="Times New Roman" panose="02020603050405020304" pitchFamily="18" charset="0"/>
              </a:rPr>
              <a:t>Some of these are associated with the Maritime Space</a:t>
            </a:r>
            <a:r>
              <a:rPr lang="en-IN" sz="2400" dirty="0">
                <a:effectLst/>
                <a:latin typeface="Calibri" panose="020F0502020204030204" pitchFamily="34" charset="0"/>
                <a:ea typeface="Calibri" panose="020F0502020204030204" pitchFamily="34" charset="0"/>
                <a:cs typeface="Times New Roman" panose="02020603050405020304" pitchFamily="18" charset="0"/>
              </a:rPr>
              <a:t>     </a:t>
            </a:r>
            <a:r>
              <a:rPr lang="en-IN" dirty="0">
                <a:effectLst/>
                <a:latin typeface="Calibri" panose="020F0502020204030204" pitchFamily="34" charset="0"/>
                <a:ea typeface="Calibri" panose="020F0502020204030204" pitchFamily="34" charset="0"/>
                <a:cs typeface="Times New Roman" panose="02020603050405020304" pitchFamily="18" charset="0"/>
              </a:rPr>
              <a:t>– Gen Secy UNCTAD</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098" name="Picture 2" descr="Rebeca Grynspan - SEGIB">
            <a:extLst>
              <a:ext uri="{FF2B5EF4-FFF2-40B4-BE49-F238E27FC236}">
                <a16:creationId xmlns:a16="http://schemas.microsoft.com/office/drawing/2014/main" id="{F407CA86-5FBD-2224-1FDF-2896BDFD7D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1151" y="1086176"/>
            <a:ext cx="2720849" cy="314151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24AA9436-8473-2CEE-C715-E364CAFE9DC8}"/>
              </a:ext>
            </a:extLst>
          </p:cNvPr>
          <p:cNvSpPr txBox="1"/>
          <p:nvPr/>
        </p:nvSpPr>
        <p:spPr>
          <a:xfrm>
            <a:off x="7362950" y="3221912"/>
            <a:ext cx="2720849" cy="769441"/>
          </a:xfrm>
          <a:prstGeom prst="rect">
            <a:avLst/>
          </a:prstGeom>
          <a:solidFill>
            <a:schemeClr val="bg1"/>
          </a:solidFill>
        </p:spPr>
        <p:txBody>
          <a:bodyPr wrap="square" rtlCol="0">
            <a:spAutoFit/>
          </a:bodyPr>
          <a:lstStyle/>
          <a:p>
            <a:pPr algn="ctr"/>
            <a:r>
              <a:rPr lang="en-IN" sz="2400" dirty="0"/>
              <a:t>Rebecca Grynspan</a:t>
            </a:r>
          </a:p>
          <a:p>
            <a:pPr algn="ctr"/>
            <a:r>
              <a:rPr lang="en-IN" sz="2000" dirty="0"/>
              <a:t>Gen Secy UNCTAD</a:t>
            </a:r>
          </a:p>
        </p:txBody>
      </p:sp>
    </p:spTree>
    <p:extLst>
      <p:ext uri="{BB962C8B-B14F-4D97-AF65-F5344CB8AC3E}">
        <p14:creationId xmlns:p14="http://schemas.microsoft.com/office/powerpoint/2010/main" val="1948569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716175-E6EA-E79F-8084-E8AE767F7230}"/>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33F21442-8B81-C838-E675-5F117037304C}"/>
              </a:ext>
            </a:extLst>
          </p:cNvPr>
          <p:cNvPicPr>
            <a:picLocks noChangeAspect="1"/>
          </p:cNvPicPr>
          <p:nvPr/>
        </p:nvPicPr>
        <p:blipFill>
          <a:blip r:embed="rId2"/>
          <a:stretch>
            <a:fillRect/>
          </a:stretch>
        </p:blipFill>
        <p:spPr>
          <a:xfrm>
            <a:off x="239557" y="1041400"/>
            <a:ext cx="7730547" cy="5235044"/>
          </a:xfrm>
          <a:prstGeom prst="rect">
            <a:avLst/>
          </a:prstGeom>
        </p:spPr>
      </p:pic>
      <p:sp>
        <p:nvSpPr>
          <p:cNvPr id="2" name="TextBox 1">
            <a:extLst>
              <a:ext uri="{FF2B5EF4-FFF2-40B4-BE49-F238E27FC236}">
                <a16:creationId xmlns:a16="http://schemas.microsoft.com/office/drawing/2014/main" id="{34C1CB84-21E1-2AE5-7B09-D64AC86ED783}"/>
              </a:ext>
            </a:extLst>
          </p:cNvPr>
          <p:cNvSpPr txBox="1"/>
          <p:nvPr/>
        </p:nvSpPr>
        <p:spPr>
          <a:xfrm>
            <a:off x="3310467" y="4279500"/>
            <a:ext cx="2785533" cy="646331"/>
          </a:xfrm>
          <a:prstGeom prst="rect">
            <a:avLst/>
          </a:prstGeom>
          <a:solidFill>
            <a:schemeClr val="accent5">
              <a:lumMod val="20000"/>
              <a:lumOff val="80000"/>
            </a:schemeClr>
          </a:solidFill>
          <a:ln w="19050">
            <a:solidFill>
              <a:srgbClr val="C00000"/>
            </a:solidFill>
          </a:ln>
        </p:spPr>
        <p:txBody>
          <a:bodyPr wrap="square" rtlCol="0">
            <a:spAutoFit/>
          </a:bodyPr>
          <a:lstStyle/>
          <a:p>
            <a:pPr algn="ctr"/>
            <a:r>
              <a:rPr lang="en-IN" dirty="0">
                <a:solidFill>
                  <a:srgbClr val="FF0000"/>
                </a:solidFill>
              </a:rPr>
              <a:t>A slowdown of the Western and Chinese economy</a:t>
            </a:r>
          </a:p>
        </p:txBody>
      </p:sp>
      <p:cxnSp>
        <p:nvCxnSpPr>
          <p:cNvPr id="8" name="Straight Arrow Connector 7">
            <a:extLst>
              <a:ext uri="{FF2B5EF4-FFF2-40B4-BE49-F238E27FC236}">
                <a16:creationId xmlns:a16="http://schemas.microsoft.com/office/drawing/2014/main" id="{931499B6-1F60-6691-2DF2-A6F1574532C2}"/>
              </a:ext>
            </a:extLst>
          </p:cNvPr>
          <p:cNvCxnSpPr>
            <a:cxnSpLocks/>
            <a:stCxn id="2" idx="0"/>
          </p:cNvCxnSpPr>
          <p:nvPr/>
        </p:nvCxnSpPr>
        <p:spPr>
          <a:xfrm flipV="1">
            <a:off x="4703234" y="3716867"/>
            <a:ext cx="173566" cy="562633"/>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F3E2D628-4DA0-EA21-53EB-4329F28964A3}"/>
              </a:ext>
            </a:extLst>
          </p:cNvPr>
          <p:cNvPicPr>
            <a:picLocks noChangeAspect="1"/>
          </p:cNvPicPr>
          <p:nvPr/>
        </p:nvPicPr>
        <p:blipFill rotWithShape="1">
          <a:blip r:embed="rId3"/>
          <a:srcRect t="7968"/>
          <a:stretch/>
        </p:blipFill>
        <p:spPr>
          <a:xfrm>
            <a:off x="8029511" y="1620363"/>
            <a:ext cx="3272117" cy="2616200"/>
          </a:xfrm>
          <a:prstGeom prst="rect">
            <a:avLst/>
          </a:prstGeom>
        </p:spPr>
      </p:pic>
      <p:pic>
        <p:nvPicPr>
          <p:cNvPr id="14" name="Picture 13">
            <a:extLst>
              <a:ext uri="{FF2B5EF4-FFF2-40B4-BE49-F238E27FC236}">
                <a16:creationId xmlns:a16="http://schemas.microsoft.com/office/drawing/2014/main" id="{038833E4-3855-B8EF-8363-A95D5E536A1D}"/>
              </a:ext>
            </a:extLst>
          </p:cNvPr>
          <p:cNvPicPr>
            <a:picLocks noChangeAspect="1"/>
          </p:cNvPicPr>
          <p:nvPr/>
        </p:nvPicPr>
        <p:blipFill>
          <a:blip r:embed="rId4"/>
          <a:stretch>
            <a:fillRect/>
          </a:stretch>
        </p:blipFill>
        <p:spPr>
          <a:xfrm>
            <a:off x="8020906" y="4628675"/>
            <a:ext cx="3383696" cy="1899553"/>
          </a:xfrm>
          <a:prstGeom prst="rect">
            <a:avLst/>
          </a:prstGeom>
        </p:spPr>
      </p:pic>
      <p:sp>
        <p:nvSpPr>
          <p:cNvPr id="15" name="TextBox 14">
            <a:extLst>
              <a:ext uri="{FF2B5EF4-FFF2-40B4-BE49-F238E27FC236}">
                <a16:creationId xmlns:a16="http://schemas.microsoft.com/office/drawing/2014/main" id="{A091416B-98C3-D935-E5CE-E2994C09A890}"/>
              </a:ext>
            </a:extLst>
          </p:cNvPr>
          <p:cNvSpPr txBox="1"/>
          <p:nvPr/>
        </p:nvSpPr>
        <p:spPr>
          <a:xfrm>
            <a:off x="8123880" y="1367889"/>
            <a:ext cx="3383695" cy="369332"/>
          </a:xfrm>
          <a:prstGeom prst="rect">
            <a:avLst/>
          </a:prstGeom>
          <a:noFill/>
        </p:spPr>
        <p:txBody>
          <a:bodyPr wrap="square" rtlCol="0">
            <a:spAutoFit/>
          </a:bodyPr>
          <a:lstStyle/>
          <a:p>
            <a:pPr algn="ctr"/>
            <a:r>
              <a:rPr lang="en-IN" b="1" dirty="0"/>
              <a:t>Forecast</a:t>
            </a:r>
            <a:r>
              <a:rPr lang="en-IN" dirty="0"/>
              <a:t> of Int Mar Trade Growth</a:t>
            </a:r>
          </a:p>
        </p:txBody>
      </p:sp>
      <p:sp>
        <p:nvSpPr>
          <p:cNvPr id="16" name="TextBox 15">
            <a:extLst>
              <a:ext uri="{FF2B5EF4-FFF2-40B4-BE49-F238E27FC236}">
                <a16:creationId xmlns:a16="http://schemas.microsoft.com/office/drawing/2014/main" id="{AA2C732B-B734-32F5-3B96-056270071683}"/>
              </a:ext>
            </a:extLst>
          </p:cNvPr>
          <p:cNvSpPr txBox="1"/>
          <p:nvPr/>
        </p:nvSpPr>
        <p:spPr>
          <a:xfrm>
            <a:off x="8123880" y="4233334"/>
            <a:ext cx="3177748" cy="369332"/>
          </a:xfrm>
          <a:prstGeom prst="rect">
            <a:avLst/>
          </a:prstGeom>
          <a:noFill/>
        </p:spPr>
        <p:txBody>
          <a:bodyPr wrap="square" rtlCol="0">
            <a:spAutoFit/>
          </a:bodyPr>
          <a:lstStyle/>
          <a:p>
            <a:pPr algn="ctr"/>
            <a:r>
              <a:rPr lang="en-IN" b="1" dirty="0"/>
              <a:t>Forecast</a:t>
            </a:r>
            <a:r>
              <a:rPr lang="en-IN" dirty="0"/>
              <a:t> of Global GDP Growth</a:t>
            </a:r>
          </a:p>
        </p:txBody>
      </p:sp>
      <p:sp>
        <p:nvSpPr>
          <p:cNvPr id="4" name="TextBox 3">
            <a:extLst>
              <a:ext uri="{FF2B5EF4-FFF2-40B4-BE49-F238E27FC236}">
                <a16:creationId xmlns:a16="http://schemas.microsoft.com/office/drawing/2014/main" id="{848E8DB8-1655-CF8F-07AD-420D6B791486}"/>
              </a:ext>
            </a:extLst>
          </p:cNvPr>
          <p:cNvSpPr txBox="1"/>
          <p:nvPr/>
        </p:nvSpPr>
        <p:spPr>
          <a:xfrm>
            <a:off x="2946385" y="4951232"/>
            <a:ext cx="3843882" cy="646331"/>
          </a:xfrm>
          <a:prstGeom prst="rect">
            <a:avLst/>
          </a:prstGeom>
          <a:noFill/>
        </p:spPr>
        <p:txBody>
          <a:bodyPr wrap="square" rtlCol="0">
            <a:spAutoFit/>
          </a:bodyPr>
          <a:lstStyle/>
          <a:p>
            <a:pPr algn="ctr"/>
            <a:r>
              <a:rPr lang="en-IN" b="1" dirty="0"/>
              <a:t>Not connected with of disruptions</a:t>
            </a:r>
          </a:p>
          <a:p>
            <a:pPr algn="ctr"/>
            <a:r>
              <a:rPr lang="en-IN" b="1" dirty="0"/>
              <a:t>of war or pandemic</a:t>
            </a:r>
          </a:p>
        </p:txBody>
      </p:sp>
      <p:sp>
        <p:nvSpPr>
          <p:cNvPr id="7" name="Title 1">
            <a:extLst>
              <a:ext uri="{FF2B5EF4-FFF2-40B4-BE49-F238E27FC236}">
                <a16:creationId xmlns:a16="http://schemas.microsoft.com/office/drawing/2014/main" id="{9488BEF0-24C6-EEC1-5BE8-A18A8527DE9D}"/>
              </a:ext>
            </a:extLst>
          </p:cNvPr>
          <p:cNvSpPr txBox="1">
            <a:spLocks/>
          </p:cNvSpPr>
          <p:nvPr/>
        </p:nvSpPr>
        <p:spPr>
          <a:xfrm>
            <a:off x="327222" y="215779"/>
            <a:ext cx="10974406" cy="5584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Macroeconomic Trend vs Maritime Shipping</a:t>
            </a:r>
          </a:p>
        </p:txBody>
      </p:sp>
    </p:spTree>
    <p:extLst>
      <p:ext uri="{BB962C8B-B14F-4D97-AF65-F5344CB8AC3E}">
        <p14:creationId xmlns:p14="http://schemas.microsoft.com/office/powerpoint/2010/main" val="14749286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94FB6-0F67-25FC-7A48-61C5848F5B99}"/>
              </a:ext>
            </a:extLst>
          </p:cNvPr>
          <p:cNvSpPr>
            <a:spLocks noGrp="1"/>
          </p:cNvSpPr>
          <p:nvPr>
            <p:ph type="title"/>
          </p:nvPr>
        </p:nvSpPr>
        <p:spPr>
          <a:xfrm>
            <a:off x="838200" y="256877"/>
            <a:ext cx="10515600" cy="625475"/>
          </a:xfrm>
        </p:spPr>
        <p:txBody>
          <a:bodyPr>
            <a:normAutofit/>
          </a:bodyPr>
          <a:lstStyle/>
          <a:p>
            <a:pPr algn="ctr"/>
            <a:r>
              <a:rPr lang="en-IN" sz="3200" b="1" dirty="0"/>
              <a:t>Can India Reverse the Macro Trend?</a:t>
            </a:r>
          </a:p>
        </p:txBody>
      </p:sp>
      <p:sp>
        <p:nvSpPr>
          <p:cNvPr id="3" name="Content Placeholder 2">
            <a:extLst>
              <a:ext uri="{FF2B5EF4-FFF2-40B4-BE49-F238E27FC236}">
                <a16:creationId xmlns:a16="http://schemas.microsoft.com/office/drawing/2014/main" id="{D2C3F47C-610A-0338-1114-E91609D61B82}"/>
              </a:ext>
            </a:extLst>
          </p:cNvPr>
          <p:cNvSpPr>
            <a:spLocks noGrp="1"/>
          </p:cNvSpPr>
          <p:nvPr>
            <p:ph idx="1"/>
          </p:nvPr>
        </p:nvSpPr>
        <p:spPr>
          <a:xfrm>
            <a:off x="7340600" y="1413933"/>
            <a:ext cx="4140200" cy="4197344"/>
          </a:xfrm>
        </p:spPr>
        <p:txBody>
          <a:bodyPr>
            <a:normAutofit/>
          </a:bodyPr>
          <a:lstStyle/>
          <a:p>
            <a:pPr marL="0" indent="0">
              <a:buNone/>
            </a:pPr>
            <a:r>
              <a:rPr lang="en-US" sz="2400" b="1" u="sng" dirty="0">
                <a:latin typeface="+mj-lt"/>
              </a:rPr>
              <a:t>India is the Silver Line</a:t>
            </a:r>
          </a:p>
          <a:p>
            <a:r>
              <a:rPr lang="en-US" sz="2000" dirty="0">
                <a:latin typeface="+mj-lt"/>
              </a:rPr>
              <a:t>India deserves to be called a </a:t>
            </a:r>
            <a:r>
              <a:rPr lang="en-US" sz="2000" b="1" dirty="0">
                <a:latin typeface="+mj-lt"/>
              </a:rPr>
              <a:t>bright spot </a:t>
            </a:r>
            <a:r>
              <a:rPr lang="en-US" sz="2000" dirty="0">
                <a:latin typeface="+mj-lt"/>
              </a:rPr>
              <a:t>on this otherwise dark horizon</a:t>
            </a:r>
          </a:p>
          <a:p>
            <a:r>
              <a:rPr lang="en-US" sz="2000" dirty="0">
                <a:latin typeface="+mj-lt"/>
              </a:rPr>
              <a:t>India to contribute </a:t>
            </a:r>
            <a:r>
              <a:rPr lang="en-US" sz="2000" u="sng" dirty="0">
                <a:latin typeface="+mj-lt"/>
              </a:rPr>
              <a:t>15% of global growth</a:t>
            </a:r>
            <a:r>
              <a:rPr lang="en-US" sz="2000" dirty="0">
                <a:latin typeface="+mj-lt"/>
              </a:rPr>
              <a:t> in 2023</a:t>
            </a:r>
          </a:p>
          <a:p>
            <a:r>
              <a:rPr lang="en-US" sz="2000" b="0" i="0" dirty="0">
                <a:solidFill>
                  <a:srgbClr val="1A1A1A"/>
                </a:solidFill>
                <a:effectLst/>
                <a:latin typeface="+mj-lt"/>
              </a:rPr>
              <a:t>Carried out structural reforms like </a:t>
            </a:r>
            <a:r>
              <a:rPr lang="en-US" sz="2000" b="1" i="0" dirty="0">
                <a:solidFill>
                  <a:srgbClr val="1A1A1A"/>
                </a:solidFill>
                <a:effectLst/>
                <a:latin typeface="+mj-lt"/>
              </a:rPr>
              <a:t>digitization</a:t>
            </a:r>
            <a:r>
              <a:rPr lang="en-US" sz="2000" b="0" i="0" dirty="0">
                <a:solidFill>
                  <a:srgbClr val="1A1A1A"/>
                </a:solidFill>
                <a:effectLst/>
                <a:latin typeface="+mj-lt"/>
              </a:rPr>
              <a:t> and </a:t>
            </a:r>
            <a:r>
              <a:rPr lang="en-US" sz="2000" b="1" i="0" dirty="0">
                <a:solidFill>
                  <a:srgbClr val="1A1A1A"/>
                </a:solidFill>
                <a:effectLst/>
                <a:latin typeface="+mj-lt"/>
              </a:rPr>
              <a:t>infrastructure</a:t>
            </a:r>
            <a:endParaRPr lang="en-US" sz="2000" b="0" i="0" dirty="0">
              <a:solidFill>
                <a:srgbClr val="1A1A1A"/>
              </a:solidFill>
              <a:effectLst/>
              <a:latin typeface="+mj-lt"/>
            </a:endParaRPr>
          </a:p>
          <a:p>
            <a:r>
              <a:rPr lang="en-US" sz="2000" dirty="0">
                <a:solidFill>
                  <a:srgbClr val="1A1A1A"/>
                </a:solidFill>
                <a:latin typeface="+mj-lt"/>
              </a:rPr>
              <a:t>India is a strong voice for </a:t>
            </a:r>
            <a:r>
              <a:rPr lang="en-US" sz="2000" b="1" dirty="0">
                <a:solidFill>
                  <a:srgbClr val="1A1A1A"/>
                </a:solidFill>
                <a:latin typeface="+mj-lt"/>
              </a:rPr>
              <a:t>strong institutions</a:t>
            </a:r>
            <a:r>
              <a:rPr lang="en-US" sz="2000" b="0" i="0" dirty="0">
                <a:solidFill>
                  <a:srgbClr val="1A1A1A"/>
                </a:solidFill>
                <a:effectLst/>
                <a:latin typeface="+mj-lt"/>
              </a:rPr>
              <a:t> encouraging fairness</a:t>
            </a:r>
          </a:p>
          <a:p>
            <a:r>
              <a:rPr lang="en-US" sz="2000" dirty="0">
                <a:latin typeface="+mj-lt"/>
              </a:rPr>
              <a:t>India has leapfrogged in </a:t>
            </a:r>
            <a:r>
              <a:rPr lang="en-US" sz="2000" b="1" dirty="0">
                <a:latin typeface="+mj-lt"/>
              </a:rPr>
              <a:t>renewable and solar energy</a:t>
            </a:r>
            <a:endParaRPr lang="en-IN" sz="2000" b="1" dirty="0">
              <a:latin typeface="+mj-lt"/>
            </a:endParaRPr>
          </a:p>
        </p:txBody>
      </p:sp>
      <p:pic>
        <p:nvPicPr>
          <p:cNvPr id="4098" name="Picture 2" descr="How to avoid a global recession, according to the IMF chief | World Economic  Forum">
            <a:extLst>
              <a:ext uri="{FF2B5EF4-FFF2-40B4-BE49-F238E27FC236}">
                <a16:creationId xmlns:a16="http://schemas.microsoft.com/office/drawing/2014/main" id="{31EE1EFF-5C50-0237-5749-A755247753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2633" y="1358725"/>
            <a:ext cx="5329767" cy="35531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9A5D2B5-DF8C-A9B1-7AC2-1A183D61EA74}"/>
              </a:ext>
            </a:extLst>
          </p:cNvPr>
          <p:cNvSpPr txBox="1"/>
          <p:nvPr/>
        </p:nvSpPr>
        <p:spPr>
          <a:xfrm>
            <a:off x="1892344" y="5611277"/>
            <a:ext cx="4262923" cy="677108"/>
          </a:xfrm>
          <a:prstGeom prst="rect">
            <a:avLst/>
          </a:prstGeom>
          <a:noFill/>
        </p:spPr>
        <p:txBody>
          <a:bodyPr wrap="square">
            <a:spAutoFit/>
          </a:bodyPr>
          <a:lstStyle/>
          <a:p>
            <a:pPr algn="ctr"/>
            <a:r>
              <a:rPr lang="en-US" sz="2400" b="1" dirty="0"/>
              <a:t>Kristalina Georgieva</a:t>
            </a:r>
          </a:p>
          <a:p>
            <a:pPr algn="ctr"/>
            <a:r>
              <a:rPr lang="en-US" sz="1400" dirty="0"/>
              <a:t>Managing Director,  International Monetary Fund (IMF) </a:t>
            </a:r>
            <a:endParaRPr lang="en-IN" sz="1400" dirty="0"/>
          </a:p>
        </p:txBody>
      </p:sp>
    </p:spTree>
    <p:extLst>
      <p:ext uri="{BB962C8B-B14F-4D97-AF65-F5344CB8AC3E}">
        <p14:creationId xmlns:p14="http://schemas.microsoft.com/office/powerpoint/2010/main" val="3355322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458FA-3B8C-E614-FABF-0A412720609C}"/>
              </a:ext>
            </a:extLst>
          </p:cNvPr>
          <p:cNvSpPr>
            <a:spLocks noGrp="1"/>
          </p:cNvSpPr>
          <p:nvPr>
            <p:ph type="title"/>
          </p:nvPr>
        </p:nvSpPr>
        <p:spPr>
          <a:xfrm>
            <a:off x="838200" y="18255"/>
            <a:ext cx="10515600" cy="858479"/>
          </a:xfrm>
        </p:spPr>
        <p:txBody>
          <a:bodyPr>
            <a:normAutofit/>
          </a:bodyPr>
          <a:lstStyle/>
          <a:p>
            <a:pPr algn="ctr"/>
            <a:r>
              <a:rPr lang="en-IN" sz="2800" b="1" dirty="0"/>
              <a:t>Optimism: Signs of India’s Rise </a:t>
            </a:r>
          </a:p>
        </p:txBody>
      </p:sp>
      <p:sp>
        <p:nvSpPr>
          <p:cNvPr id="3" name="Content Placeholder 2">
            <a:extLst>
              <a:ext uri="{FF2B5EF4-FFF2-40B4-BE49-F238E27FC236}">
                <a16:creationId xmlns:a16="http://schemas.microsoft.com/office/drawing/2014/main" id="{6EF286E8-9E14-4478-797D-C13FECF2A938}"/>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DDA7EE29-2DE6-8977-EF9A-88FCB6C850B3}"/>
              </a:ext>
            </a:extLst>
          </p:cNvPr>
          <p:cNvPicPr>
            <a:picLocks noChangeAspect="1"/>
          </p:cNvPicPr>
          <p:nvPr/>
        </p:nvPicPr>
        <p:blipFill>
          <a:blip r:embed="rId2"/>
          <a:stretch>
            <a:fillRect/>
          </a:stretch>
        </p:blipFill>
        <p:spPr>
          <a:xfrm>
            <a:off x="251953" y="876734"/>
            <a:ext cx="5769014" cy="4436886"/>
          </a:xfrm>
          <a:prstGeom prst="rect">
            <a:avLst/>
          </a:prstGeom>
        </p:spPr>
      </p:pic>
      <p:pic>
        <p:nvPicPr>
          <p:cNvPr id="7" name="Picture 6">
            <a:extLst>
              <a:ext uri="{FF2B5EF4-FFF2-40B4-BE49-F238E27FC236}">
                <a16:creationId xmlns:a16="http://schemas.microsoft.com/office/drawing/2014/main" id="{9A7669B3-B264-E5A3-59F4-C84A39FDD89D}"/>
              </a:ext>
            </a:extLst>
          </p:cNvPr>
          <p:cNvPicPr>
            <a:picLocks noChangeAspect="1"/>
          </p:cNvPicPr>
          <p:nvPr/>
        </p:nvPicPr>
        <p:blipFill>
          <a:blip r:embed="rId3"/>
          <a:stretch>
            <a:fillRect/>
          </a:stretch>
        </p:blipFill>
        <p:spPr>
          <a:xfrm>
            <a:off x="6096000" y="942960"/>
            <a:ext cx="5508994" cy="2907242"/>
          </a:xfrm>
          <a:prstGeom prst="rect">
            <a:avLst/>
          </a:prstGeom>
        </p:spPr>
      </p:pic>
      <p:pic>
        <p:nvPicPr>
          <p:cNvPr id="8" name="Picture 7">
            <a:extLst>
              <a:ext uri="{FF2B5EF4-FFF2-40B4-BE49-F238E27FC236}">
                <a16:creationId xmlns:a16="http://schemas.microsoft.com/office/drawing/2014/main" id="{34F7D2E1-6654-7F39-4276-04B493BFFE25}"/>
              </a:ext>
            </a:extLst>
          </p:cNvPr>
          <p:cNvPicPr>
            <a:picLocks noChangeAspect="1"/>
          </p:cNvPicPr>
          <p:nvPr/>
        </p:nvPicPr>
        <p:blipFill>
          <a:blip r:embed="rId4"/>
          <a:stretch>
            <a:fillRect/>
          </a:stretch>
        </p:blipFill>
        <p:spPr>
          <a:xfrm>
            <a:off x="511972" y="5313620"/>
            <a:ext cx="5172911" cy="1446529"/>
          </a:xfrm>
          <a:prstGeom prst="rect">
            <a:avLst/>
          </a:prstGeom>
        </p:spPr>
      </p:pic>
      <p:grpSp>
        <p:nvGrpSpPr>
          <p:cNvPr id="17" name="Group 16">
            <a:extLst>
              <a:ext uri="{FF2B5EF4-FFF2-40B4-BE49-F238E27FC236}">
                <a16:creationId xmlns:a16="http://schemas.microsoft.com/office/drawing/2014/main" id="{27A9907A-398E-9FB9-424E-9ABFF5D0A719}"/>
              </a:ext>
            </a:extLst>
          </p:cNvPr>
          <p:cNvGrpSpPr/>
          <p:nvPr/>
        </p:nvGrpSpPr>
        <p:grpSpPr>
          <a:xfrm>
            <a:off x="6171034" y="3840740"/>
            <a:ext cx="5492060" cy="2751170"/>
            <a:chOff x="1913466" y="1418215"/>
            <a:chExt cx="9749628" cy="5166158"/>
          </a:xfrm>
        </p:grpSpPr>
        <p:grpSp>
          <p:nvGrpSpPr>
            <p:cNvPr id="11" name="Group 10">
              <a:extLst>
                <a:ext uri="{FF2B5EF4-FFF2-40B4-BE49-F238E27FC236}">
                  <a16:creationId xmlns:a16="http://schemas.microsoft.com/office/drawing/2014/main" id="{A0FC879A-6A40-3E0C-D821-87FF6169E9A9}"/>
                </a:ext>
              </a:extLst>
            </p:cNvPr>
            <p:cNvGrpSpPr/>
            <p:nvPr/>
          </p:nvGrpSpPr>
          <p:grpSpPr>
            <a:xfrm>
              <a:off x="1913466" y="1418215"/>
              <a:ext cx="9749628" cy="5166158"/>
              <a:chOff x="6255924" y="3822951"/>
              <a:chExt cx="5424104" cy="2774074"/>
            </a:xfrm>
          </p:grpSpPr>
          <p:pic>
            <p:nvPicPr>
              <p:cNvPr id="9" name="Picture 8">
                <a:extLst>
                  <a:ext uri="{FF2B5EF4-FFF2-40B4-BE49-F238E27FC236}">
                    <a16:creationId xmlns:a16="http://schemas.microsoft.com/office/drawing/2014/main" id="{3BC0BF37-B43E-94EB-17AE-B202C6A3A582}"/>
                  </a:ext>
                </a:extLst>
              </p:cNvPr>
              <p:cNvPicPr>
                <a:picLocks noChangeAspect="1"/>
              </p:cNvPicPr>
              <p:nvPr/>
            </p:nvPicPr>
            <p:blipFill>
              <a:blip r:embed="rId5"/>
              <a:stretch>
                <a:fillRect/>
              </a:stretch>
            </p:blipFill>
            <p:spPr>
              <a:xfrm>
                <a:off x="6255924" y="3822951"/>
                <a:ext cx="5424104" cy="2774074"/>
              </a:xfrm>
              <a:prstGeom prst="rect">
                <a:avLst/>
              </a:prstGeom>
            </p:spPr>
          </p:pic>
          <p:sp>
            <p:nvSpPr>
              <p:cNvPr id="10" name="Heart 9">
                <a:extLst>
                  <a:ext uri="{FF2B5EF4-FFF2-40B4-BE49-F238E27FC236}">
                    <a16:creationId xmlns:a16="http://schemas.microsoft.com/office/drawing/2014/main" id="{E435AC7D-855D-24D9-04E3-4128DC03131F}"/>
                  </a:ext>
                </a:extLst>
              </p:cNvPr>
              <p:cNvSpPr/>
              <p:nvPr/>
            </p:nvSpPr>
            <p:spPr>
              <a:xfrm rot="934924">
                <a:off x="9762066" y="4753397"/>
                <a:ext cx="101600" cy="76624"/>
              </a:xfrm>
              <a:prstGeom prst="heart">
                <a:avLst/>
              </a:prstGeom>
              <a:solidFill>
                <a:srgbClr val="9AC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16" name="Oval 15">
              <a:extLst>
                <a:ext uri="{FF2B5EF4-FFF2-40B4-BE49-F238E27FC236}">
                  <a16:creationId xmlns:a16="http://schemas.microsoft.com/office/drawing/2014/main" id="{19C823C7-471C-9265-2E02-5652D8744E03}"/>
                </a:ext>
              </a:extLst>
            </p:cNvPr>
            <p:cNvSpPr/>
            <p:nvPr/>
          </p:nvSpPr>
          <p:spPr>
            <a:xfrm rot="19741319">
              <a:off x="8640375" y="3379856"/>
              <a:ext cx="164499" cy="95487"/>
            </a:xfrm>
            <a:prstGeom prst="ellipse">
              <a:avLst/>
            </a:prstGeom>
            <a:solidFill>
              <a:srgbClr val="9AC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4" name="Oval 3">
            <a:extLst>
              <a:ext uri="{FF2B5EF4-FFF2-40B4-BE49-F238E27FC236}">
                <a16:creationId xmlns:a16="http://schemas.microsoft.com/office/drawing/2014/main" id="{4C1C5903-4A84-512A-F77E-F734161E16FC}"/>
              </a:ext>
            </a:extLst>
          </p:cNvPr>
          <p:cNvSpPr/>
          <p:nvPr/>
        </p:nvSpPr>
        <p:spPr>
          <a:xfrm>
            <a:off x="2895600" y="2379582"/>
            <a:ext cx="1185333" cy="757263"/>
          </a:xfrm>
          <a:prstGeom prst="ellipse">
            <a:avLst/>
          </a:prstGeom>
          <a:no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TextBox 5">
            <a:extLst>
              <a:ext uri="{FF2B5EF4-FFF2-40B4-BE49-F238E27FC236}">
                <a16:creationId xmlns:a16="http://schemas.microsoft.com/office/drawing/2014/main" id="{67BD0649-7D15-04B0-C35C-4A1F90DE868D}"/>
              </a:ext>
            </a:extLst>
          </p:cNvPr>
          <p:cNvSpPr txBox="1"/>
          <p:nvPr/>
        </p:nvSpPr>
        <p:spPr>
          <a:xfrm>
            <a:off x="2091267" y="1039174"/>
            <a:ext cx="4236513" cy="646331"/>
          </a:xfrm>
          <a:prstGeom prst="rect">
            <a:avLst/>
          </a:prstGeom>
          <a:solidFill>
            <a:schemeClr val="accent1">
              <a:lumMod val="20000"/>
              <a:lumOff val="80000"/>
            </a:schemeClr>
          </a:solidFill>
          <a:ln w="28575">
            <a:solidFill>
              <a:srgbClr val="C00000"/>
            </a:solidFill>
          </a:ln>
        </p:spPr>
        <p:txBody>
          <a:bodyPr wrap="square" rtlCol="0">
            <a:spAutoFit/>
          </a:bodyPr>
          <a:lstStyle/>
          <a:p>
            <a:pPr algn="ctr"/>
            <a:r>
              <a:rPr lang="en-IN" dirty="0"/>
              <a:t>By Region - India &amp; West Asia have shown the best in Global trade% in 2021 </a:t>
            </a:r>
          </a:p>
        </p:txBody>
      </p:sp>
      <p:cxnSp>
        <p:nvCxnSpPr>
          <p:cNvPr id="13" name="Straight Arrow Connector 12">
            <a:extLst>
              <a:ext uri="{FF2B5EF4-FFF2-40B4-BE49-F238E27FC236}">
                <a16:creationId xmlns:a16="http://schemas.microsoft.com/office/drawing/2014/main" id="{3EF41511-93FC-A9D0-3FB4-1CBDD3B6DC91}"/>
              </a:ext>
            </a:extLst>
          </p:cNvPr>
          <p:cNvCxnSpPr>
            <a:cxnSpLocks/>
            <a:stCxn id="6" idx="2"/>
            <a:endCxn id="4" idx="0"/>
          </p:cNvCxnSpPr>
          <p:nvPr/>
        </p:nvCxnSpPr>
        <p:spPr>
          <a:xfrm flipH="1">
            <a:off x="3488267" y="1685505"/>
            <a:ext cx="721257" cy="694077"/>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E990B01-3581-AD4F-66CD-0733C668642F}"/>
              </a:ext>
            </a:extLst>
          </p:cNvPr>
          <p:cNvSpPr txBox="1"/>
          <p:nvPr/>
        </p:nvSpPr>
        <p:spPr>
          <a:xfrm>
            <a:off x="6790267" y="1338032"/>
            <a:ext cx="3566245" cy="646331"/>
          </a:xfrm>
          <a:prstGeom prst="rect">
            <a:avLst/>
          </a:prstGeom>
          <a:solidFill>
            <a:schemeClr val="accent1">
              <a:lumMod val="20000"/>
              <a:lumOff val="80000"/>
            </a:schemeClr>
          </a:solidFill>
          <a:ln w="28575">
            <a:solidFill>
              <a:srgbClr val="C00000"/>
            </a:solidFill>
          </a:ln>
        </p:spPr>
        <p:txBody>
          <a:bodyPr wrap="square" rtlCol="0">
            <a:spAutoFit/>
          </a:bodyPr>
          <a:lstStyle/>
          <a:p>
            <a:pPr algn="ctr"/>
            <a:r>
              <a:rPr lang="en-IN" dirty="0"/>
              <a:t>India &amp; South Asia have had the best for liner shipping connectivity</a:t>
            </a:r>
          </a:p>
        </p:txBody>
      </p:sp>
      <p:cxnSp>
        <p:nvCxnSpPr>
          <p:cNvPr id="19" name="Straight Arrow Connector 18">
            <a:extLst>
              <a:ext uri="{FF2B5EF4-FFF2-40B4-BE49-F238E27FC236}">
                <a16:creationId xmlns:a16="http://schemas.microsoft.com/office/drawing/2014/main" id="{E9498488-CC7F-12F2-A109-D7AAA8287144}"/>
              </a:ext>
            </a:extLst>
          </p:cNvPr>
          <p:cNvCxnSpPr>
            <a:cxnSpLocks/>
            <a:stCxn id="18" idx="3"/>
          </p:cNvCxnSpPr>
          <p:nvPr/>
        </p:nvCxnSpPr>
        <p:spPr>
          <a:xfrm>
            <a:off x="10356512" y="1661198"/>
            <a:ext cx="379221" cy="56399"/>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CBF602F-360F-65E5-774F-396C8BCB98FE}"/>
              </a:ext>
            </a:extLst>
          </p:cNvPr>
          <p:cNvSpPr txBox="1"/>
          <p:nvPr/>
        </p:nvSpPr>
        <p:spPr>
          <a:xfrm>
            <a:off x="2359708" y="4478523"/>
            <a:ext cx="3397138" cy="646331"/>
          </a:xfrm>
          <a:prstGeom prst="rect">
            <a:avLst/>
          </a:prstGeom>
          <a:solidFill>
            <a:schemeClr val="accent1">
              <a:lumMod val="20000"/>
              <a:lumOff val="80000"/>
            </a:schemeClr>
          </a:solidFill>
          <a:ln w="28575">
            <a:solidFill>
              <a:srgbClr val="C00000"/>
            </a:solidFill>
          </a:ln>
        </p:spPr>
        <p:txBody>
          <a:bodyPr wrap="square" rtlCol="0">
            <a:spAutoFit/>
          </a:bodyPr>
          <a:lstStyle/>
          <a:p>
            <a:pPr algn="ctr"/>
            <a:r>
              <a:rPr lang="en-IN" dirty="0"/>
              <a:t>India contributes the 5</a:t>
            </a:r>
            <a:r>
              <a:rPr lang="en-IN" baseline="30000" dirty="0"/>
              <a:t>th</a:t>
            </a:r>
            <a:r>
              <a:rPr lang="en-IN" dirty="0"/>
              <a:t> </a:t>
            </a:r>
          </a:p>
          <a:p>
            <a:pPr algn="ctr"/>
            <a:r>
              <a:rPr lang="en-IN" dirty="0"/>
              <a:t>largest number of Seafarers</a:t>
            </a:r>
          </a:p>
        </p:txBody>
      </p:sp>
      <p:cxnSp>
        <p:nvCxnSpPr>
          <p:cNvPr id="22" name="Straight Arrow Connector 21">
            <a:extLst>
              <a:ext uri="{FF2B5EF4-FFF2-40B4-BE49-F238E27FC236}">
                <a16:creationId xmlns:a16="http://schemas.microsoft.com/office/drawing/2014/main" id="{751FE7E9-61F3-8B09-A2FE-FD4853B2B898}"/>
              </a:ext>
            </a:extLst>
          </p:cNvPr>
          <p:cNvCxnSpPr>
            <a:cxnSpLocks/>
            <a:stCxn id="21" idx="1"/>
          </p:cNvCxnSpPr>
          <p:nvPr/>
        </p:nvCxnSpPr>
        <p:spPr>
          <a:xfrm flipH="1">
            <a:off x="1007533" y="4801689"/>
            <a:ext cx="1352175" cy="1666844"/>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F8A7F679-B530-0C80-C883-2DEF6D121DBE}"/>
              </a:ext>
            </a:extLst>
          </p:cNvPr>
          <p:cNvSpPr txBox="1"/>
          <p:nvPr/>
        </p:nvSpPr>
        <p:spPr>
          <a:xfrm>
            <a:off x="8142871" y="5973345"/>
            <a:ext cx="3397138" cy="646331"/>
          </a:xfrm>
          <a:prstGeom prst="rect">
            <a:avLst/>
          </a:prstGeom>
          <a:solidFill>
            <a:schemeClr val="accent1">
              <a:lumMod val="20000"/>
              <a:lumOff val="80000"/>
            </a:schemeClr>
          </a:solidFill>
          <a:ln w="28575">
            <a:solidFill>
              <a:srgbClr val="C00000"/>
            </a:solidFill>
          </a:ln>
        </p:spPr>
        <p:txBody>
          <a:bodyPr wrap="square" rtlCol="0">
            <a:spAutoFit/>
          </a:bodyPr>
          <a:lstStyle/>
          <a:p>
            <a:pPr algn="ctr"/>
            <a:r>
              <a:rPr lang="en-IN" dirty="0"/>
              <a:t>India is one of the few to show major increase in liner traffic </a:t>
            </a:r>
          </a:p>
        </p:txBody>
      </p:sp>
      <p:cxnSp>
        <p:nvCxnSpPr>
          <p:cNvPr id="26" name="Straight Arrow Connector 25">
            <a:extLst>
              <a:ext uri="{FF2B5EF4-FFF2-40B4-BE49-F238E27FC236}">
                <a16:creationId xmlns:a16="http://schemas.microsoft.com/office/drawing/2014/main" id="{8854D562-EF54-BE1B-340C-02406FBDAB39}"/>
              </a:ext>
            </a:extLst>
          </p:cNvPr>
          <p:cNvCxnSpPr>
            <a:cxnSpLocks/>
            <a:stCxn id="25" idx="0"/>
          </p:cNvCxnSpPr>
          <p:nvPr/>
        </p:nvCxnSpPr>
        <p:spPr>
          <a:xfrm flipH="1" flipV="1">
            <a:off x="9712787" y="5026834"/>
            <a:ext cx="128653" cy="946511"/>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6404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CBBA05-5DC4-35AE-85FC-3D6645652C97}"/>
              </a:ext>
            </a:extLst>
          </p:cNvPr>
          <p:cNvSpPr>
            <a:spLocks noGrp="1"/>
          </p:cNvSpPr>
          <p:nvPr>
            <p:ph idx="1"/>
          </p:nvPr>
        </p:nvSpPr>
        <p:spPr>
          <a:xfrm>
            <a:off x="838200" y="1554691"/>
            <a:ext cx="10515600" cy="4837642"/>
          </a:xfrm>
        </p:spPr>
        <p:txBody>
          <a:bodyPr>
            <a:normAutofit/>
          </a:bodyPr>
          <a:lstStyle/>
          <a:p>
            <a:r>
              <a:rPr lang="en-IN" b="1" dirty="0"/>
              <a:t>Hypothesis</a:t>
            </a:r>
            <a:r>
              <a:rPr lang="en-IN" dirty="0"/>
              <a:t> – India’s rise can reverse the global trend of maritime growth. Dictate the political economy of maritime transport. India can transform from a </a:t>
            </a:r>
            <a:r>
              <a:rPr lang="en-IN" i="1" u="sng" dirty="0"/>
              <a:t>rule taker </a:t>
            </a:r>
            <a:r>
              <a:rPr lang="en-IN" dirty="0"/>
              <a:t>to a </a:t>
            </a:r>
            <a:r>
              <a:rPr lang="en-IN" i="1" u="sng" dirty="0"/>
              <a:t>rule maker</a:t>
            </a:r>
            <a:r>
              <a:rPr lang="en-IN" i="1" dirty="0"/>
              <a:t> </a:t>
            </a:r>
            <a:r>
              <a:rPr lang="en-IN" dirty="0"/>
              <a:t>of the international order during the </a:t>
            </a:r>
            <a:r>
              <a:rPr lang="en-IN" i="1" u="sng" dirty="0"/>
              <a:t>Amrit Kal</a:t>
            </a:r>
            <a:r>
              <a:rPr lang="en-IN" dirty="0"/>
              <a:t> between </a:t>
            </a:r>
            <a:r>
              <a:rPr lang="en-IN" sz="2400" dirty="0"/>
              <a:t>2022 and 2047. </a:t>
            </a:r>
            <a:r>
              <a:rPr lang="en-IN" dirty="0"/>
              <a:t>Emerge as </a:t>
            </a:r>
            <a:r>
              <a:rPr lang="en-IN" i="1" dirty="0"/>
              <a:t>Vishwa Guru</a:t>
            </a:r>
            <a:endParaRPr lang="en-IN" dirty="0"/>
          </a:p>
          <a:p>
            <a:endParaRPr lang="en-IN" u="sng" dirty="0"/>
          </a:p>
          <a:p>
            <a:r>
              <a:rPr lang="en-IN" b="1" dirty="0"/>
              <a:t>What are the Drivers of this </a:t>
            </a:r>
            <a:r>
              <a:rPr lang="en-IN" b="1" i="1" dirty="0" err="1"/>
              <a:t>Amritkal</a:t>
            </a:r>
            <a:r>
              <a:rPr lang="en-IN" b="1" dirty="0"/>
              <a:t>? </a:t>
            </a:r>
          </a:p>
          <a:p>
            <a:pPr lvl="1"/>
            <a:endParaRPr lang="en-IN" b="1" dirty="0"/>
          </a:p>
          <a:p>
            <a:pPr lvl="1"/>
            <a:endParaRPr lang="en-IN" sz="2800" dirty="0"/>
          </a:p>
          <a:p>
            <a:pPr lvl="1"/>
            <a:endParaRPr lang="en-IN" sz="2800" dirty="0"/>
          </a:p>
        </p:txBody>
      </p:sp>
      <p:sp>
        <p:nvSpPr>
          <p:cNvPr id="5" name="Title 1">
            <a:extLst>
              <a:ext uri="{FF2B5EF4-FFF2-40B4-BE49-F238E27FC236}">
                <a16:creationId xmlns:a16="http://schemas.microsoft.com/office/drawing/2014/main" id="{1649410E-E60F-8DC8-FBAB-25C00A8B0A2B}"/>
              </a:ext>
            </a:extLst>
          </p:cNvPr>
          <p:cNvSpPr>
            <a:spLocks noGrp="1"/>
          </p:cNvSpPr>
          <p:nvPr>
            <p:ph type="title"/>
          </p:nvPr>
        </p:nvSpPr>
        <p:spPr>
          <a:xfrm>
            <a:off x="838200" y="365388"/>
            <a:ext cx="10515600" cy="858479"/>
          </a:xfrm>
        </p:spPr>
        <p:txBody>
          <a:bodyPr>
            <a:normAutofit/>
          </a:bodyPr>
          <a:lstStyle/>
          <a:p>
            <a:pPr algn="ctr"/>
            <a:r>
              <a:rPr lang="en-IN" sz="3200" b="1" dirty="0"/>
              <a:t>India’s Rise:  </a:t>
            </a:r>
            <a:r>
              <a:rPr lang="en-IN" sz="3200" b="1" i="1" dirty="0"/>
              <a:t>Amrit Kal </a:t>
            </a:r>
            <a:r>
              <a:rPr lang="en-IN" sz="3200" b="1" dirty="0"/>
              <a:t>has Begun</a:t>
            </a:r>
          </a:p>
        </p:txBody>
      </p:sp>
    </p:spTree>
    <p:extLst>
      <p:ext uri="{BB962C8B-B14F-4D97-AF65-F5344CB8AC3E}">
        <p14:creationId xmlns:p14="http://schemas.microsoft.com/office/powerpoint/2010/main" val="422803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a:extLst>
              <a:ext uri="{FF2B5EF4-FFF2-40B4-BE49-F238E27FC236}">
                <a16:creationId xmlns:a16="http://schemas.microsoft.com/office/drawing/2014/main" id="{164F29F1-8EBE-E25E-C82F-2E2E886B2E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1133" y="1530438"/>
            <a:ext cx="4580792" cy="243611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812D3717-1B8F-E66E-1A03-2DA73B585C47}"/>
              </a:ext>
            </a:extLst>
          </p:cNvPr>
          <p:cNvSpPr txBox="1"/>
          <p:nvPr/>
        </p:nvSpPr>
        <p:spPr>
          <a:xfrm>
            <a:off x="685800" y="5288922"/>
            <a:ext cx="5537200" cy="461665"/>
          </a:xfrm>
          <a:prstGeom prst="rect">
            <a:avLst/>
          </a:prstGeom>
          <a:noFill/>
        </p:spPr>
        <p:txBody>
          <a:bodyPr wrap="square" rtlCol="0">
            <a:spAutoFit/>
          </a:bodyPr>
          <a:lstStyle/>
          <a:p>
            <a:pPr algn="ctr"/>
            <a:r>
              <a:rPr lang="en-IN" sz="2400" b="1" dirty="0"/>
              <a:t>A Certain World </a:t>
            </a:r>
            <a:r>
              <a:rPr lang="en-IN" sz="2400" dirty="0"/>
              <a:t>(1950-1990)</a:t>
            </a:r>
          </a:p>
        </p:txBody>
      </p:sp>
      <p:pic>
        <p:nvPicPr>
          <p:cNvPr id="2050" name="Picture 2" descr="Why Cold War is Not Such a Bad Idea | Beyond the Horizon ISSG">
            <a:extLst>
              <a:ext uri="{FF2B5EF4-FFF2-40B4-BE49-F238E27FC236}">
                <a16:creationId xmlns:a16="http://schemas.microsoft.com/office/drawing/2014/main" id="{FE55DDBB-ED61-FE89-0BD8-9FE630B7F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160" y="1338245"/>
            <a:ext cx="5045822" cy="315363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A2BDA01-4B87-0089-C86C-3C85099100D5}"/>
              </a:ext>
            </a:extLst>
          </p:cNvPr>
          <p:cNvSpPr txBox="1"/>
          <p:nvPr/>
        </p:nvSpPr>
        <p:spPr>
          <a:xfrm>
            <a:off x="6764866" y="4534869"/>
            <a:ext cx="5114503" cy="1692771"/>
          </a:xfrm>
          <a:prstGeom prst="rect">
            <a:avLst/>
          </a:prstGeom>
          <a:noFill/>
        </p:spPr>
        <p:txBody>
          <a:bodyPr wrap="square" rtlCol="0">
            <a:spAutoFit/>
          </a:bodyPr>
          <a:lstStyle/>
          <a:p>
            <a:pPr algn="ctr"/>
            <a:r>
              <a:rPr lang="en-IN" sz="2000" b="1" dirty="0"/>
              <a:t>Two decoupled Worlds of US and USSR</a:t>
            </a:r>
          </a:p>
          <a:p>
            <a:pPr marL="342900" indent="-342900">
              <a:buFont typeface="Arial" panose="020B0604020202020204" pitchFamily="34" charset="0"/>
              <a:buChar char="•"/>
            </a:pPr>
            <a:r>
              <a:rPr lang="en-IN" sz="1400" b="0" i="0" dirty="0">
                <a:effectLst/>
                <a:latin typeface="Roboto-Regular"/>
              </a:rPr>
              <a:t>Halford</a:t>
            </a:r>
            <a:r>
              <a:rPr lang="en-IN" sz="1600" b="0" i="0" dirty="0">
                <a:effectLst/>
                <a:latin typeface="Roboto-Regular"/>
              </a:rPr>
              <a:t> </a:t>
            </a:r>
            <a:r>
              <a:rPr lang="en-IN" sz="1600" dirty="0"/>
              <a:t>Mackinder's heartland and Nicholas </a:t>
            </a:r>
            <a:r>
              <a:rPr lang="en-IN" sz="1600" dirty="0" err="1"/>
              <a:t>Spykman’s</a:t>
            </a:r>
            <a:r>
              <a:rPr lang="en-IN" sz="1600" dirty="0"/>
              <a:t> Rimland</a:t>
            </a:r>
          </a:p>
          <a:p>
            <a:pPr marL="342900" indent="-342900">
              <a:buFont typeface="Arial" panose="020B0604020202020204" pitchFamily="34" charset="0"/>
              <a:buChar char="•"/>
            </a:pPr>
            <a:r>
              <a:rPr lang="en-IN" sz="1600" dirty="0"/>
              <a:t>Only Joined loosely at the seams</a:t>
            </a:r>
          </a:p>
          <a:p>
            <a:pPr marL="342900" indent="-342900">
              <a:buFont typeface="Arial" panose="020B0604020202020204" pitchFamily="34" charset="0"/>
              <a:buChar char="•"/>
            </a:pPr>
            <a:r>
              <a:rPr lang="en-IN" sz="1600" dirty="0"/>
              <a:t>Hardly any economic interactions</a:t>
            </a:r>
          </a:p>
          <a:p>
            <a:pPr marL="342900" indent="-342900">
              <a:buFont typeface="Arial" panose="020B0604020202020204" pitchFamily="34" charset="0"/>
              <a:buChar char="•"/>
            </a:pPr>
            <a:r>
              <a:rPr lang="en-IN" sz="1600" dirty="0"/>
              <a:t>And a largely inconsequential world of NAM </a:t>
            </a:r>
          </a:p>
        </p:txBody>
      </p:sp>
      <p:sp>
        <p:nvSpPr>
          <p:cNvPr id="3" name="Title 1">
            <a:extLst>
              <a:ext uri="{FF2B5EF4-FFF2-40B4-BE49-F238E27FC236}">
                <a16:creationId xmlns:a16="http://schemas.microsoft.com/office/drawing/2014/main" id="{330C4EC2-92CB-8D73-D9AB-23E3485FCF7E}"/>
              </a:ext>
            </a:extLst>
          </p:cNvPr>
          <p:cNvSpPr>
            <a:spLocks noGrp="1"/>
          </p:cNvSpPr>
          <p:nvPr>
            <p:ph type="title"/>
          </p:nvPr>
        </p:nvSpPr>
        <p:spPr>
          <a:xfrm>
            <a:off x="689182" y="417377"/>
            <a:ext cx="10515600" cy="558400"/>
          </a:xfrm>
        </p:spPr>
        <p:txBody>
          <a:bodyPr>
            <a:noAutofit/>
          </a:bodyPr>
          <a:lstStyle/>
          <a:p>
            <a:pPr algn="ctr"/>
            <a:r>
              <a:rPr lang="en-IN" sz="3600" b="1" dirty="0"/>
              <a:t>Cold War 1.0</a:t>
            </a:r>
          </a:p>
        </p:txBody>
      </p:sp>
      <p:sp>
        <p:nvSpPr>
          <p:cNvPr id="4" name="TextBox 3">
            <a:extLst>
              <a:ext uri="{FF2B5EF4-FFF2-40B4-BE49-F238E27FC236}">
                <a16:creationId xmlns:a16="http://schemas.microsoft.com/office/drawing/2014/main" id="{9618498B-8788-0FE4-A4F7-C7741355E9A5}"/>
              </a:ext>
            </a:extLst>
          </p:cNvPr>
          <p:cNvSpPr txBox="1"/>
          <p:nvPr/>
        </p:nvSpPr>
        <p:spPr>
          <a:xfrm>
            <a:off x="7108721" y="4109505"/>
            <a:ext cx="2094271" cy="338554"/>
          </a:xfrm>
          <a:prstGeom prst="rect">
            <a:avLst/>
          </a:prstGeom>
          <a:solidFill>
            <a:srgbClr val="FFFF00"/>
          </a:solidFill>
        </p:spPr>
        <p:txBody>
          <a:bodyPr wrap="square" rtlCol="0">
            <a:spAutoFit/>
          </a:bodyPr>
          <a:lstStyle/>
          <a:p>
            <a:r>
              <a:rPr lang="en-IN" sz="1600" dirty="0"/>
              <a:t>Mackinder's heartland</a:t>
            </a:r>
          </a:p>
        </p:txBody>
      </p:sp>
      <p:sp>
        <p:nvSpPr>
          <p:cNvPr id="5" name="TextBox 4">
            <a:extLst>
              <a:ext uri="{FF2B5EF4-FFF2-40B4-BE49-F238E27FC236}">
                <a16:creationId xmlns:a16="http://schemas.microsoft.com/office/drawing/2014/main" id="{76F21796-3F8F-8FB3-CCFC-E941661151D4}"/>
              </a:ext>
            </a:extLst>
          </p:cNvPr>
          <p:cNvSpPr txBox="1"/>
          <p:nvPr/>
        </p:nvSpPr>
        <p:spPr>
          <a:xfrm>
            <a:off x="9432705" y="4109505"/>
            <a:ext cx="1864051" cy="338554"/>
          </a:xfrm>
          <a:prstGeom prst="rect">
            <a:avLst/>
          </a:prstGeom>
          <a:solidFill>
            <a:srgbClr val="FFFF00"/>
          </a:solidFill>
        </p:spPr>
        <p:txBody>
          <a:bodyPr wrap="square" rtlCol="0">
            <a:spAutoFit/>
          </a:bodyPr>
          <a:lstStyle/>
          <a:p>
            <a:r>
              <a:rPr lang="en-IN" sz="1600" dirty="0" err="1"/>
              <a:t>Spykman’s</a:t>
            </a:r>
            <a:r>
              <a:rPr lang="en-IN" sz="1600" dirty="0"/>
              <a:t> Rimland</a:t>
            </a:r>
          </a:p>
        </p:txBody>
      </p:sp>
    </p:spTree>
    <p:extLst>
      <p:ext uri="{BB962C8B-B14F-4D97-AF65-F5344CB8AC3E}">
        <p14:creationId xmlns:p14="http://schemas.microsoft.com/office/powerpoint/2010/main" val="1858655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CBBA05-5DC4-35AE-85FC-3D6645652C97}"/>
              </a:ext>
            </a:extLst>
          </p:cNvPr>
          <p:cNvSpPr>
            <a:spLocks noGrp="1"/>
          </p:cNvSpPr>
          <p:nvPr>
            <p:ph idx="1"/>
          </p:nvPr>
        </p:nvSpPr>
        <p:spPr>
          <a:xfrm>
            <a:off x="838200" y="1554691"/>
            <a:ext cx="10515600" cy="4837642"/>
          </a:xfrm>
        </p:spPr>
        <p:txBody>
          <a:bodyPr>
            <a:normAutofit/>
          </a:bodyPr>
          <a:lstStyle/>
          <a:p>
            <a:r>
              <a:rPr lang="en-IN" b="1" dirty="0"/>
              <a:t>Hypothesis</a:t>
            </a:r>
            <a:r>
              <a:rPr lang="en-IN" dirty="0"/>
              <a:t> – India’s rise can reverse the global trend of maritime growth. Dictate the political economy of maritime transport. India can transform from a </a:t>
            </a:r>
            <a:r>
              <a:rPr lang="en-IN" i="1" u="sng" dirty="0"/>
              <a:t>rule taker </a:t>
            </a:r>
            <a:r>
              <a:rPr lang="en-IN" dirty="0"/>
              <a:t>to a </a:t>
            </a:r>
            <a:r>
              <a:rPr lang="en-IN" i="1" u="sng" dirty="0"/>
              <a:t>rule maker</a:t>
            </a:r>
            <a:r>
              <a:rPr lang="en-IN" i="1" dirty="0"/>
              <a:t> </a:t>
            </a:r>
            <a:r>
              <a:rPr lang="en-IN" dirty="0"/>
              <a:t>of the international order during the </a:t>
            </a:r>
            <a:r>
              <a:rPr lang="en-IN" i="1" u="sng" dirty="0"/>
              <a:t>Amrit Kal</a:t>
            </a:r>
            <a:r>
              <a:rPr lang="en-IN" dirty="0"/>
              <a:t> between </a:t>
            </a:r>
            <a:r>
              <a:rPr lang="en-IN" sz="2400" dirty="0"/>
              <a:t>2022 and 2047. </a:t>
            </a:r>
            <a:r>
              <a:rPr lang="en-IN" dirty="0"/>
              <a:t>Emerge as </a:t>
            </a:r>
            <a:r>
              <a:rPr lang="en-IN" i="1" dirty="0"/>
              <a:t>Vishwa Guru</a:t>
            </a:r>
            <a:endParaRPr lang="en-IN" dirty="0"/>
          </a:p>
          <a:p>
            <a:endParaRPr lang="en-IN" u="sng" dirty="0"/>
          </a:p>
          <a:p>
            <a:r>
              <a:rPr lang="en-IN" b="1" dirty="0"/>
              <a:t>What are the Drivers of this </a:t>
            </a:r>
            <a:r>
              <a:rPr lang="en-IN" b="1" i="1" dirty="0" err="1"/>
              <a:t>Amritkal</a:t>
            </a:r>
            <a:r>
              <a:rPr lang="en-IN" b="1" dirty="0"/>
              <a:t>? </a:t>
            </a:r>
          </a:p>
          <a:p>
            <a:pPr lvl="1"/>
            <a:endParaRPr lang="en-IN" b="1" dirty="0"/>
          </a:p>
          <a:p>
            <a:pPr lvl="1"/>
            <a:r>
              <a:rPr lang="en-IN" sz="2800" dirty="0"/>
              <a:t>Diplomacy</a:t>
            </a:r>
          </a:p>
          <a:p>
            <a:pPr lvl="1"/>
            <a:r>
              <a:rPr lang="en-IN" sz="2800" dirty="0"/>
              <a:t>Development – Port-led prosperity with </a:t>
            </a:r>
            <a:r>
              <a:rPr lang="en-IN" sz="2800" dirty="0" err="1"/>
              <a:t>Sagarmala</a:t>
            </a:r>
            <a:endParaRPr lang="en-IN" sz="2800" dirty="0"/>
          </a:p>
          <a:p>
            <a:pPr lvl="1"/>
            <a:r>
              <a:rPr lang="en-IN" sz="2800" dirty="0"/>
              <a:t>Commerce - Nimble shipping strategy</a:t>
            </a:r>
          </a:p>
          <a:p>
            <a:pPr lvl="1"/>
            <a:endParaRPr lang="en-IN" sz="2800" dirty="0"/>
          </a:p>
          <a:p>
            <a:pPr lvl="1"/>
            <a:endParaRPr lang="en-IN" sz="2800" dirty="0"/>
          </a:p>
        </p:txBody>
      </p:sp>
      <p:sp>
        <p:nvSpPr>
          <p:cNvPr id="5" name="Title 1">
            <a:extLst>
              <a:ext uri="{FF2B5EF4-FFF2-40B4-BE49-F238E27FC236}">
                <a16:creationId xmlns:a16="http://schemas.microsoft.com/office/drawing/2014/main" id="{1649410E-E60F-8DC8-FBAB-25C00A8B0A2B}"/>
              </a:ext>
            </a:extLst>
          </p:cNvPr>
          <p:cNvSpPr>
            <a:spLocks noGrp="1"/>
          </p:cNvSpPr>
          <p:nvPr>
            <p:ph type="title"/>
          </p:nvPr>
        </p:nvSpPr>
        <p:spPr>
          <a:xfrm>
            <a:off x="838200" y="365388"/>
            <a:ext cx="10515600" cy="858479"/>
          </a:xfrm>
        </p:spPr>
        <p:txBody>
          <a:bodyPr>
            <a:normAutofit/>
          </a:bodyPr>
          <a:lstStyle/>
          <a:p>
            <a:pPr algn="ctr"/>
            <a:r>
              <a:rPr lang="en-IN" sz="3200" b="1" dirty="0"/>
              <a:t>India’s Rise:  </a:t>
            </a:r>
            <a:r>
              <a:rPr lang="en-IN" sz="3200" b="1" i="1" dirty="0"/>
              <a:t>Amrit Kal </a:t>
            </a:r>
            <a:r>
              <a:rPr lang="en-IN" sz="3200" b="1" dirty="0"/>
              <a:t>has Begun</a:t>
            </a:r>
          </a:p>
        </p:txBody>
      </p:sp>
    </p:spTree>
    <p:extLst>
      <p:ext uri="{BB962C8B-B14F-4D97-AF65-F5344CB8AC3E}">
        <p14:creationId xmlns:p14="http://schemas.microsoft.com/office/powerpoint/2010/main" val="4221519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C2DFAA-0D9C-67A5-384F-5CFB484817BD}"/>
              </a:ext>
            </a:extLst>
          </p:cNvPr>
          <p:cNvSpPr>
            <a:spLocks noGrp="1"/>
          </p:cNvSpPr>
          <p:nvPr>
            <p:ph idx="1"/>
          </p:nvPr>
        </p:nvSpPr>
        <p:spPr/>
        <p:txBody>
          <a:bodyPr/>
          <a:lstStyle/>
          <a:p>
            <a:endParaRPr lang="en-IN" dirty="0"/>
          </a:p>
        </p:txBody>
      </p:sp>
      <p:sp>
        <p:nvSpPr>
          <p:cNvPr id="4" name="Title 1">
            <a:extLst>
              <a:ext uri="{FF2B5EF4-FFF2-40B4-BE49-F238E27FC236}">
                <a16:creationId xmlns:a16="http://schemas.microsoft.com/office/drawing/2014/main" id="{BD920D60-B9CC-637C-4963-F866796748F9}"/>
              </a:ext>
            </a:extLst>
          </p:cNvPr>
          <p:cNvSpPr txBox="1">
            <a:spLocks/>
          </p:cNvSpPr>
          <p:nvPr/>
        </p:nvSpPr>
        <p:spPr>
          <a:xfrm>
            <a:off x="838200" y="-65572"/>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1</a:t>
            </a:r>
            <a:r>
              <a:rPr lang="en-IN" sz="3200" b="1" baseline="30000" dirty="0"/>
              <a:t>st</a:t>
            </a:r>
            <a:r>
              <a:rPr lang="en-IN" sz="3200" b="1" dirty="0"/>
              <a:t> Driver for </a:t>
            </a:r>
            <a:r>
              <a:rPr lang="en-IN" sz="3200" b="1" i="1" dirty="0" err="1"/>
              <a:t>Amritkal</a:t>
            </a:r>
            <a:r>
              <a:rPr lang="en-IN" sz="3200" b="1" dirty="0"/>
              <a:t>: Indian Diplomacy</a:t>
            </a:r>
          </a:p>
        </p:txBody>
      </p:sp>
      <p:pic>
        <p:nvPicPr>
          <p:cNvPr id="6146" name="Picture 2" descr="G20 presidency puts Modi's India in global spotlight. Expectations are  already high">
            <a:extLst>
              <a:ext uri="{FF2B5EF4-FFF2-40B4-BE49-F238E27FC236}">
                <a16:creationId xmlns:a16="http://schemas.microsoft.com/office/drawing/2014/main" id="{27496B50-73FE-0743-E189-0CD99A73C7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4510" y="838111"/>
            <a:ext cx="4061819" cy="228659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B400846-9BA9-2DD3-23C8-195733378639}"/>
              </a:ext>
            </a:extLst>
          </p:cNvPr>
          <p:cNvSpPr txBox="1"/>
          <p:nvPr/>
        </p:nvSpPr>
        <p:spPr>
          <a:xfrm>
            <a:off x="1405623" y="3209026"/>
            <a:ext cx="4061818" cy="369332"/>
          </a:xfrm>
          <a:prstGeom prst="rect">
            <a:avLst/>
          </a:prstGeom>
          <a:noFill/>
        </p:spPr>
        <p:txBody>
          <a:bodyPr wrap="none" rtlCol="0">
            <a:spAutoFit/>
          </a:bodyPr>
          <a:lstStyle/>
          <a:p>
            <a:r>
              <a:rPr lang="en-IN" dirty="0"/>
              <a:t>Leader - Shaping the World Order at G 20</a:t>
            </a:r>
          </a:p>
        </p:txBody>
      </p:sp>
      <p:sp>
        <p:nvSpPr>
          <p:cNvPr id="6" name="TextBox 5">
            <a:extLst>
              <a:ext uri="{FF2B5EF4-FFF2-40B4-BE49-F238E27FC236}">
                <a16:creationId xmlns:a16="http://schemas.microsoft.com/office/drawing/2014/main" id="{073B788F-7948-8054-7E25-90FC3334C399}"/>
              </a:ext>
            </a:extLst>
          </p:cNvPr>
          <p:cNvSpPr txBox="1"/>
          <p:nvPr/>
        </p:nvSpPr>
        <p:spPr>
          <a:xfrm>
            <a:off x="7042786" y="4561754"/>
            <a:ext cx="4295535" cy="369332"/>
          </a:xfrm>
          <a:prstGeom prst="rect">
            <a:avLst/>
          </a:prstGeom>
          <a:noFill/>
        </p:spPr>
        <p:txBody>
          <a:bodyPr wrap="none" rtlCol="0">
            <a:spAutoFit/>
          </a:bodyPr>
          <a:lstStyle/>
          <a:p>
            <a:r>
              <a:rPr lang="en-IN" dirty="0"/>
              <a:t>Operation Dost to Turkey and Syria – 5950 T</a:t>
            </a:r>
          </a:p>
        </p:txBody>
      </p:sp>
      <p:sp>
        <p:nvSpPr>
          <p:cNvPr id="7" name="TextBox 6">
            <a:extLst>
              <a:ext uri="{FF2B5EF4-FFF2-40B4-BE49-F238E27FC236}">
                <a16:creationId xmlns:a16="http://schemas.microsoft.com/office/drawing/2014/main" id="{583225A5-2887-32D5-0868-BABBD0718E0C}"/>
              </a:ext>
            </a:extLst>
          </p:cNvPr>
          <p:cNvSpPr txBox="1"/>
          <p:nvPr/>
        </p:nvSpPr>
        <p:spPr>
          <a:xfrm>
            <a:off x="6562473" y="2380493"/>
            <a:ext cx="5341206" cy="369332"/>
          </a:xfrm>
          <a:prstGeom prst="rect">
            <a:avLst/>
          </a:prstGeom>
          <a:noFill/>
        </p:spPr>
        <p:txBody>
          <a:bodyPr wrap="none" rtlCol="0">
            <a:spAutoFit/>
          </a:bodyPr>
          <a:lstStyle/>
          <a:p>
            <a:r>
              <a:rPr lang="en-IN" dirty="0"/>
              <a:t>Operation </a:t>
            </a:r>
            <a:r>
              <a:rPr lang="en-IN" dirty="0" err="1"/>
              <a:t>Maitri</a:t>
            </a:r>
            <a:r>
              <a:rPr lang="en-IN" dirty="0"/>
              <a:t> – </a:t>
            </a:r>
            <a:r>
              <a:rPr lang="en-IN" sz="1800" dirty="0">
                <a:effectLst/>
                <a:latin typeface="Calibri" panose="020F0502020204030204" pitchFamily="34" charset="0"/>
                <a:ea typeface="Calibri" panose="020F0502020204030204" pitchFamily="34" charset="0"/>
                <a:cs typeface="Times New Roman" panose="02020603050405020304" pitchFamily="18" charset="0"/>
              </a:rPr>
              <a:t>162 million Vaccines to 96 countries</a:t>
            </a:r>
            <a:endParaRPr lang="en-IN" dirty="0"/>
          </a:p>
        </p:txBody>
      </p:sp>
      <p:pic>
        <p:nvPicPr>
          <p:cNvPr id="6154" name="Picture 10" descr="I see his speeches': UAE minister praises EAM Jaishankar, says impressed by  his abilities - BusinessToday">
            <a:extLst>
              <a:ext uri="{FF2B5EF4-FFF2-40B4-BE49-F238E27FC236}">
                <a16:creationId xmlns:a16="http://schemas.microsoft.com/office/drawing/2014/main" id="{CE74F084-AB0D-BC5A-A48B-829F2A20B6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5183" y="3849770"/>
            <a:ext cx="4065051" cy="228659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45E1EE5-E69C-8805-A3A9-A62B042B13C3}"/>
              </a:ext>
            </a:extLst>
          </p:cNvPr>
          <p:cNvSpPr txBox="1"/>
          <p:nvPr/>
        </p:nvSpPr>
        <p:spPr>
          <a:xfrm>
            <a:off x="1723852" y="6264617"/>
            <a:ext cx="3425361" cy="369332"/>
          </a:xfrm>
          <a:prstGeom prst="rect">
            <a:avLst/>
          </a:prstGeom>
          <a:noFill/>
        </p:spPr>
        <p:txBody>
          <a:bodyPr wrap="none" rtlCol="0">
            <a:spAutoFit/>
          </a:bodyPr>
          <a:lstStyle/>
          <a:p>
            <a:r>
              <a:rPr lang="en-IN" dirty="0"/>
              <a:t>Protecting India’s National Interest</a:t>
            </a:r>
          </a:p>
        </p:txBody>
      </p:sp>
      <p:sp>
        <p:nvSpPr>
          <p:cNvPr id="9" name="TextBox 8">
            <a:extLst>
              <a:ext uri="{FF2B5EF4-FFF2-40B4-BE49-F238E27FC236}">
                <a16:creationId xmlns:a16="http://schemas.microsoft.com/office/drawing/2014/main" id="{8E46FA12-3761-39BC-A5EE-6F8DB54D3C99}"/>
              </a:ext>
            </a:extLst>
          </p:cNvPr>
          <p:cNvSpPr txBox="1"/>
          <p:nvPr/>
        </p:nvSpPr>
        <p:spPr>
          <a:xfrm>
            <a:off x="5984573" y="5044566"/>
            <a:ext cx="5143075" cy="1477328"/>
          </a:xfrm>
          <a:prstGeom prst="rect">
            <a:avLst/>
          </a:prstGeom>
          <a:noFill/>
        </p:spPr>
        <p:txBody>
          <a:bodyPr wrap="none" rtlCol="0">
            <a:spAutoFit/>
          </a:bodyPr>
          <a:lstStyle/>
          <a:p>
            <a:r>
              <a:rPr lang="en-IN" u="sng" dirty="0"/>
              <a:t>Oil Imports from Russia - May 2022 to February 2023</a:t>
            </a:r>
          </a:p>
          <a:p>
            <a:pPr marL="285750" indent="-285750">
              <a:buFont typeface="Arial" panose="020B0604020202020204" pitchFamily="34" charset="0"/>
              <a:buChar char="•"/>
            </a:pPr>
            <a:r>
              <a:rPr lang="en-IN" dirty="0"/>
              <a:t>Indian import of Crude – 68k to 1.3mb/d</a:t>
            </a:r>
          </a:p>
          <a:p>
            <a:pPr marL="285750" indent="-285750">
              <a:buFont typeface="Arial" panose="020B0604020202020204" pitchFamily="34" charset="0"/>
              <a:buChar char="•"/>
            </a:pPr>
            <a:r>
              <a:rPr lang="en-IN" dirty="0"/>
              <a:t>Price of Brent Crude from OPEC – 82 to 110 USD</a:t>
            </a:r>
          </a:p>
          <a:p>
            <a:pPr marL="285750" indent="-285750">
              <a:buFont typeface="Arial" panose="020B0604020202020204" pitchFamily="34" charset="0"/>
              <a:buChar char="•"/>
            </a:pPr>
            <a:r>
              <a:rPr lang="en-IN" dirty="0"/>
              <a:t>Price brought from Russia - &lt; 60 USD</a:t>
            </a:r>
          </a:p>
          <a:p>
            <a:pPr marL="285750" indent="-285750">
              <a:buFont typeface="Arial" panose="020B0604020202020204" pitchFamily="34" charset="0"/>
              <a:buChar char="•"/>
            </a:pPr>
            <a:r>
              <a:rPr lang="en-IN" dirty="0"/>
              <a:t>Savings – 3.6 Bn USD (Rs. 3 Lakh Cr)</a:t>
            </a:r>
          </a:p>
        </p:txBody>
      </p:sp>
      <p:pic>
        <p:nvPicPr>
          <p:cNvPr id="6148" name="Picture 4" descr="Nepal earthquake: Rescue operations as it happened on Sunday | India News |  Zee News">
            <a:extLst>
              <a:ext uri="{FF2B5EF4-FFF2-40B4-BE49-F238E27FC236}">
                <a16:creationId xmlns:a16="http://schemas.microsoft.com/office/drawing/2014/main" id="{5639E61B-5A6A-2E11-BA0F-0CB8E4F9E6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0975" y="2717787"/>
            <a:ext cx="3283009" cy="1876005"/>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India's successful response to the Covid-19 crisis - Hindustan Times">
            <a:extLst>
              <a:ext uri="{FF2B5EF4-FFF2-40B4-BE49-F238E27FC236}">
                <a16:creationId xmlns:a16="http://schemas.microsoft.com/office/drawing/2014/main" id="{22E5CEA3-B7C4-9F22-9EBB-DF41A5520C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4313" y="670168"/>
            <a:ext cx="3096334" cy="17416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97D1D99-24EC-8EC7-4C9F-F5B7A603BEEA}"/>
              </a:ext>
            </a:extLst>
          </p:cNvPr>
          <p:cNvSpPr txBox="1"/>
          <p:nvPr/>
        </p:nvSpPr>
        <p:spPr>
          <a:xfrm>
            <a:off x="6180666" y="1287646"/>
            <a:ext cx="1041401" cy="369332"/>
          </a:xfrm>
          <a:prstGeom prst="rect">
            <a:avLst/>
          </a:prstGeom>
          <a:noFill/>
        </p:spPr>
        <p:txBody>
          <a:bodyPr wrap="square" rtlCol="0">
            <a:spAutoFit/>
          </a:bodyPr>
          <a:lstStyle/>
          <a:p>
            <a:r>
              <a:rPr lang="en-IN" dirty="0"/>
              <a:t>Goodwill</a:t>
            </a:r>
          </a:p>
        </p:txBody>
      </p:sp>
    </p:spTree>
    <p:extLst>
      <p:ext uri="{BB962C8B-B14F-4D97-AF65-F5344CB8AC3E}">
        <p14:creationId xmlns:p14="http://schemas.microsoft.com/office/powerpoint/2010/main" val="19962941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C2DFAA-0D9C-67A5-384F-5CFB484817BD}"/>
              </a:ext>
            </a:extLst>
          </p:cNvPr>
          <p:cNvSpPr>
            <a:spLocks noGrp="1"/>
          </p:cNvSpPr>
          <p:nvPr>
            <p:ph idx="1"/>
          </p:nvPr>
        </p:nvSpPr>
        <p:spPr/>
        <p:txBody>
          <a:bodyPr/>
          <a:lstStyle/>
          <a:p>
            <a:endParaRPr lang="en-IN" dirty="0"/>
          </a:p>
        </p:txBody>
      </p:sp>
      <p:sp>
        <p:nvSpPr>
          <p:cNvPr id="4" name="Title 1">
            <a:extLst>
              <a:ext uri="{FF2B5EF4-FFF2-40B4-BE49-F238E27FC236}">
                <a16:creationId xmlns:a16="http://schemas.microsoft.com/office/drawing/2014/main" id="{BD920D60-B9CC-637C-4963-F866796748F9}"/>
              </a:ext>
            </a:extLst>
          </p:cNvPr>
          <p:cNvSpPr txBox="1">
            <a:spLocks/>
          </p:cNvSpPr>
          <p:nvPr/>
        </p:nvSpPr>
        <p:spPr>
          <a:xfrm>
            <a:off x="838200" y="-65572"/>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1</a:t>
            </a:r>
            <a:r>
              <a:rPr lang="en-IN" sz="3200" b="1" baseline="30000" dirty="0"/>
              <a:t>st</a:t>
            </a:r>
            <a:r>
              <a:rPr lang="en-IN" sz="3200" b="1" dirty="0"/>
              <a:t> Driver for </a:t>
            </a:r>
            <a:r>
              <a:rPr lang="en-IN" sz="3200" b="1" i="1" dirty="0" err="1"/>
              <a:t>Amritkal</a:t>
            </a:r>
            <a:r>
              <a:rPr lang="en-IN" sz="3200" b="1" dirty="0"/>
              <a:t>: Indian Diplomacy</a:t>
            </a:r>
          </a:p>
        </p:txBody>
      </p:sp>
      <p:pic>
        <p:nvPicPr>
          <p:cNvPr id="6146" name="Picture 2" descr="G20 presidency puts Modi's India in global spotlight. Expectations are  already high">
            <a:extLst>
              <a:ext uri="{FF2B5EF4-FFF2-40B4-BE49-F238E27FC236}">
                <a16:creationId xmlns:a16="http://schemas.microsoft.com/office/drawing/2014/main" id="{27496B50-73FE-0743-E189-0CD99A73C7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4510" y="838111"/>
            <a:ext cx="4061819" cy="228659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B400846-9BA9-2DD3-23C8-195733378639}"/>
              </a:ext>
            </a:extLst>
          </p:cNvPr>
          <p:cNvSpPr txBox="1"/>
          <p:nvPr/>
        </p:nvSpPr>
        <p:spPr>
          <a:xfrm>
            <a:off x="1405623" y="3209026"/>
            <a:ext cx="4061818" cy="369332"/>
          </a:xfrm>
          <a:prstGeom prst="rect">
            <a:avLst/>
          </a:prstGeom>
          <a:noFill/>
        </p:spPr>
        <p:txBody>
          <a:bodyPr wrap="none" rtlCol="0">
            <a:spAutoFit/>
          </a:bodyPr>
          <a:lstStyle/>
          <a:p>
            <a:r>
              <a:rPr lang="en-IN" dirty="0"/>
              <a:t>Leader - Shaping the World Order at G 20</a:t>
            </a:r>
          </a:p>
        </p:txBody>
      </p:sp>
      <p:sp>
        <p:nvSpPr>
          <p:cNvPr id="6" name="TextBox 5">
            <a:extLst>
              <a:ext uri="{FF2B5EF4-FFF2-40B4-BE49-F238E27FC236}">
                <a16:creationId xmlns:a16="http://schemas.microsoft.com/office/drawing/2014/main" id="{073B788F-7948-8054-7E25-90FC3334C399}"/>
              </a:ext>
            </a:extLst>
          </p:cNvPr>
          <p:cNvSpPr txBox="1"/>
          <p:nvPr/>
        </p:nvSpPr>
        <p:spPr>
          <a:xfrm>
            <a:off x="7042786" y="4561754"/>
            <a:ext cx="4295535" cy="369332"/>
          </a:xfrm>
          <a:prstGeom prst="rect">
            <a:avLst/>
          </a:prstGeom>
          <a:noFill/>
        </p:spPr>
        <p:txBody>
          <a:bodyPr wrap="none" rtlCol="0">
            <a:spAutoFit/>
          </a:bodyPr>
          <a:lstStyle/>
          <a:p>
            <a:r>
              <a:rPr lang="en-IN" dirty="0"/>
              <a:t>Operation Dost to Turkey and Syria – 5950 T</a:t>
            </a:r>
          </a:p>
        </p:txBody>
      </p:sp>
      <p:sp>
        <p:nvSpPr>
          <p:cNvPr id="7" name="TextBox 6">
            <a:extLst>
              <a:ext uri="{FF2B5EF4-FFF2-40B4-BE49-F238E27FC236}">
                <a16:creationId xmlns:a16="http://schemas.microsoft.com/office/drawing/2014/main" id="{583225A5-2887-32D5-0868-BABBD0718E0C}"/>
              </a:ext>
            </a:extLst>
          </p:cNvPr>
          <p:cNvSpPr txBox="1"/>
          <p:nvPr/>
        </p:nvSpPr>
        <p:spPr>
          <a:xfrm>
            <a:off x="6562473" y="2380493"/>
            <a:ext cx="5341206" cy="369332"/>
          </a:xfrm>
          <a:prstGeom prst="rect">
            <a:avLst/>
          </a:prstGeom>
          <a:noFill/>
        </p:spPr>
        <p:txBody>
          <a:bodyPr wrap="none" rtlCol="0">
            <a:spAutoFit/>
          </a:bodyPr>
          <a:lstStyle/>
          <a:p>
            <a:r>
              <a:rPr lang="en-IN" dirty="0"/>
              <a:t>Operation </a:t>
            </a:r>
            <a:r>
              <a:rPr lang="en-IN" dirty="0" err="1"/>
              <a:t>Maitri</a:t>
            </a:r>
            <a:r>
              <a:rPr lang="en-IN" dirty="0"/>
              <a:t> – </a:t>
            </a:r>
            <a:r>
              <a:rPr lang="en-IN" sz="1800" dirty="0">
                <a:effectLst/>
                <a:latin typeface="Calibri" panose="020F0502020204030204" pitchFamily="34" charset="0"/>
                <a:ea typeface="Calibri" panose="020F0502020204030204" pitchFamily="34" charset="0"/>
                <a:cs typeface="Times New Roman" panose="02020603050405020304" pitchFamily="18" charset="0"/>
              </a:rPr>
              <a:t>162 million Vaccines to 96 countries</a:t>
            </a:r>
            <a:endParaRPr lang="en-IN" dirty="0"/>
          </a:p>
        </p:txBody>
      </p:sp>
      <p:pic>
        <p:nvPicPr>
          <p:cNvPr id="6154" name="Picture 10" descr="I see his speeches': UAE minister praises EAM Jaishankar, says impressed by  his abilities - BusinessToday">
            <a:extLst>
              <a:ext uri="{FF2B5EF4-FFF2-40B4-BE49-F238E27FC236}">
                <a16:creationId xmlns:a16="http://schemas.microsoft.com/office/drawing/2014/main" id="{CE74F084-AB0D-BC5A-A48B-829F2A20B6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5183" y="3849770"/>
            <a:ext cx="4065051" cy="228659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45E1EE5-E69C-8805-A3A9-A62B042B13C3}"/>
              </a:ext>
            </a:extLst>
          </p:cNvPr>
          <p:cNvSpPr txBox="1"/>
          <p:nvPr/>
        </p:nvSpPr>
        <p:spPr>
          <a:xfrm>
            <a:off x="1723852" y="6264617"/>
            <a:ext cx="3425361" cy="369332"/>
          </a:xfrm>
          <a:prstGeom prst="rect">
            <a:avLst/>
          </a:prstGeom>
          <a:noFill/>
        </p:spPr>
        <p:txBody>
          <a:bodyPr wrap="none" rtlCol="0">
            <a:spAutoFit/>
          </a:bodyPr>
          <a:lstStyle/>
          <a:p>
            <a:r>
              <a:rPr lang="en-IN" dirty="0"/>
              <a:t>Protecting India’s National Interest</a:t>
            </a:r>
          </a:p>
        </p:txBody>
      </p:sp>
      <p:sp>
        <p:nvSpPr>
          <p:cNvPr id="9" name="TextBox 8">
            <a:extLst>
              <a:ext uri="{FF2B5EF4-FFF2-40B4-BE49-F238E27FC236}">
                <a16:creationId xmlns:a16="http://schemas.microsoft.com/office/drawing/2014/main" id="{8E46FA12-3761-39BC-A5EE-6F8DB54D3C99}"/>
              </a:ext>
            </a:extLst>
          </p:cNvPr>
          <p:cNvSpPr txBox="1"/>
          <p:nvPr/>
        </p:nvSpPr>
        <p:spPr>
          <a:xfrm>
            <a:off x="5984573" y="5044566"/>
            <a:ext cx="5143075" cy="1477328"/>
          </a:xfrm>
          <a:prstGeom prst="rect">
            <a:avLst/>
          </a:prstGeom>
          <a:noFill/>
        </p:spPr>
        <p:txBody>
          <a:bodyPr wrap="none" rtlCol="0">
            <a:spAutoFit/>
          </a:bodyPr>
          <a:lstStyle/>
          <a:p>
            <a:r>
              <a:rPr lang="en-IN" u="sng" dirty="0"/>
              <a:t>Oil Imports from Russia - May 2022 to February 2023</a:t>
            </a:r>
          </a:p>
          <a:p>
            <a:pPr marL="285750" indent="-285750">
              <a:buFont typeface="Arial" panose="020B0604020202020204" pitchFamily="34" charset="0"/>
              <a:buChar char="•"/>
            </a:pPr>
            <a:r>
              <a:rPr lang="en-IN" dirty="0"/>
              <a:t>Indian import of Crude – 68k to 1.3mb/d</a:t>
            </a:r>
          </a:p>
          <a:p>
            <a:pPr marL="285750" indent="-285750">
              <a:buFont typeface="Arial" panose="020B0604020202020204" pitchFamily="34" charset="0"/>
              <a:buChar char="•"/>
            </a:pPr>
            <a:r>
              <a:rPr lang="en-IN" dirty="0"/>
              <a:t>Price of Brent Crude from OPEC – 82 to 110 USD</a:t>
            </a:r>
          </a:p>
          <a:p>
            <a:pPr marL="285750" indent="-285750">
              <a:buFont typeface="Arial" panose="020B0604020202020204" pitchFamily="34" charset="0"/>
              <a:buChar char="•"/>
            </a:pPr>
            <a:r>
              <a:rPr lang="en-IN" dirty="0"/>
              <a:t>Price brought from Russia - &lt; 60 USD</a:t>
            </a:r>
          </a:p>
          <a:p>
            <a:pPr marL="285750" indent="-285750">
              <a:buFont typeface="Arial" panose="020B0604020202020204" pitchFamily="34" charset="0"/>
              <a:buChar char="•"/>
            </a:pPr>
            <a:r>
              <a:rPr lang="en-IN" dirty="0"/>
              <a:t>Savings – 3.6 Bn USD (Rs. 3 Lakh Cr)</a:t>
            </a:r>
          </a:p>
        </p:txBody>
      </p:sp>
      <p:pic>
        <p:nvPicPr>
          <p:cNvPr id="6148" name="Picture 4" descr="Nepal earthquake: Rescue operations as it happened on Sunday | India News |  Zee News">
            <a:extLst>
              <a:ext uri="{FF2B5EF4-FFF2-40B4-BE49-F238E27FC236}">
                <a16:creationId xmlns:a16="http://schemas.microsoft.com/office/drawing/2014/main" id="{5639E61B-5A6A-2E11-BA0F-0CB8E4F9E6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0975" y="2717787"/>
            <a:ext cx="3283009" cy="1876005"/>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India's successful response to the Covid-19 crisis - Hindustan Times">
            <a:extLst>
              <a:ext uri="{FF2B5EF4-FFF2-40B4-BE49-F238E27FC236}">
                <a16:creationId xmlns:a16="http://schemas.microsoft.com/office/drawing/2014/main" id="{22E5CEA3-B7C4-9F22-9EBB-DF41A5520C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4313" y="670168"/>
            <a:ext cx="3096334" cy="17416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97D1D99-24EC-8EC7-4C9F-F5B7A603BEEA}"/>
              </a:ext>
            </a:extLst>
          </p:cNvPr>
          <p:cNvSpPr txBox="1"/>
          <p:nvPr/>
        </p:nvSpPr>
        <p:spPr>
          <a:xfrm>
            <a:off x="6180666" y="1287646"/>
            <a:ext cx="1041401" cy="369332"/>
          </a:xfrm>
          <a:prstGeom prst="rect">
            <a:avLst/>
          </a:prstGeom>
          <a:noFill/>
        </p:spPr>
        <p:txBody>
          <a:bodyPr wrap="square" rtlCol="0">
            <a:spAutoFit/>
          </a:bodyPr>
          <a:lstStyle/>
          <a:p>
            <a:r>
              <a:rPr lang="en-IN" dirty="0"/>
              <a:t>Goodwill</a:t>
            </a:r>
          </a:p>
        </p:txBody>
      </p:sp>
      <p:sp>
        <p:nvSpPr>
          <p:cNvPr id="10" name="TextBox 9">
            <a:extLst>
              <a:ext uri="{FF2B5EF4-FFF2-40B4-BE49-F238E27FC236}">
                <a16:creationId xmlns:a16="http://schemas.microsoft.com/office/drawing/2014/main" id="{5FB133B1-A749-3FBA-2EFE-EBB668717641}"/>
              </a:ext>
            </a:extLst>
          </p:cNvPr>
          <p:cNvSpPr txBox="1"/>
          <p:nvPr/>
        </p:nvSpPr>
        <p:spPr>
          <a:xfrm>
            <a:off x="838201" y="2660400"/>
            <a:ext cx="10680290" cy="1384995"/>
          </a:xfrm>
          <a:prstGeom prst="rect">
            <a:avLst/>
          </a:prstGeom>
          <a:solidFill>
            <a:schemeClr val="bg1"/>
          </a:solidFill>
          <a:ln w="12700">
            <a:solidFill>
              <a:srgbClr val="0070C0"/>
            </a:solidFill>
          </a:ln>
        </p:spPr>
        <p:txBody>
          <a:bodyPr wrap="square" rtlCol="0">
            <a:spAutoFit/>
          </a:bodyPr>
          <a:lstStyle/>
          <a:p>
            <a:r>
              <a:rPr lang="en-IN" sz="2800" dirty="0">
                <a:solidFill>
                  <a:srgbClr val="C00000"/>
                </a:solidFill>
              </a:rPr>
              <a:t>Indian Diaspora, all Traders, and all Seafarers are Indian Ambassadors. </a:t>
            </a:r>
          </a:p>
          <a:p>
            <a:r>
              <a:rPr lang="en-IN" sz="2800" dirty="0">
                <a:solidFill>
                  <a:srgbClr val="C00000"/>
                </a:solidFill>
              </a:rPr>
              <a:t>We spread Indian </a:t>
            </a:r>
            <a:r>
              <a:rPr lang="en-IN" sz="2800" u="sng" dirty="0">
                <a:solidFill>
                  <a:srgbClr val="C00000"/>
                </a:solidFill>
              </a:rPr>
              <a:t>greatness</a:t>
            </a:r>
            <a:r>
              <a:rPr lang="en-IN" sz="2800" dirty="0">
                <a:solidFill>
                  <a:srgbClr val="C00000"/>
                </a:solidFill>
              </a:rPr>
              <a:t> and </a:t>
            </a:r>
            <a:r>
              <a:rPr lang="en-IN" sz="2800" u="sng" dirty="0">
                <a:solidFill>
                  <a:srgbClr val="C00000"/>
                </a:solidFill>
              </a:rPr>
              <a:t>goodwill</a:t>
            </a:r>
            <a:r>
              <a:rPr lang="en-IN" sz="2800" dirty="0">
                <a:solidFill>
                  <a:srgbClr val="C00000"/>
                </a:solidFill>
              </a:rPr>
              <a:t> through the </a:t>
            </a:r>
            <a:r>
              <a:rPr lang="en-IN" sz="2800" u="sng" dirty="0">
                <a:solidFill>
                  <a:srgbClr val="C00000"/>
                </a:solidFill>
              </a:rPr>
              <a:t>culture </a:t>
            </a:r>
            <a:r>
              <a:rPr lang="en-IN" sz="2800" dirty="0">
                <a:solidFill>
                  <a:srgbClr val="C00000"/>
                </a:solidFill>
              </a:rPr>
              <a:t>of </a:t>
            </a:r>
            <a:r>
              <a:rPr lang="en-IN" sz="2800" u="sng" dirty="0">
                <a:solidFill>
                  <a:srgbClr val="C00000"/>
                </a:solidFill>
              </a:rPr>
              <a:t>humility</a:t>
            </a:r>
            <a:r>
              <a:rPr lang="en-IN" sz="2800" dirty="0">
                <a:solidFill>
                  <a:srgbClr val="C00000"/>
                </a:solidFill>
              </a:rPr>
              <a:t>, </a:t>
            </a:r>
            <a:r>
              <a:rPr lang="en-IN" sz="2800" u="sng" dirty="0">
                <a:solidFill>
                  <a:srgbClr val="C00000"/>
                </a:solidFill>
              </a:rPr>
              <a:t>empathy</a:t>
            </a:r>
            <a:r>
              <a:rPr lang="en-IN" sz="2800" dirty="0">
                <a:solidFill>
                  <a:srgbClr val="C00000"/>
                </a:solidFill>
              </a:rPr>
              <a:t>, and </a:t>
            </a:r>
            <a:r>
              <a:rPr lang="en-IN" sz="2800" i="1" dirty="0">
                <a:solidFill>
                  <a:schemeClr val="accent1"/>
                </a:solidFill>
              </a:rPr>
              <a:t>Vasudeva </a:t>
            </a:r>
            <a:r>
              <a:rPr lang="en-IN" sz="2800" i="1" dirty="0" err="1">
                <a:solidFill>
                  <a:schemeClr val="accent1"/>
                </a:solidFill>
              </a:rPr>
              <a:t>Kutumbakam</a:t>
            </a:r>
            <a:r>
              <a:rPr lang="en-IN" sz="2800" i="1" dirty="0">
                <a:solidFill>
                  <a:schemeClr val="accent1"/>
                </a:solidFill>
              </a:rPr>
              <a:t>  </a:t>
            </a:r>
          </a:p>
        </p:txBody>
      </p:sp>
    </p:spTree>
    <p:extLst>
      <p:ext uri="{BB962C8B-B14F-4D97-AF65-F5344CB8AC3E}">
        <p14:creationId xmlns:p14="http://schemas.microsoft.com/office/powerpoint/2010/main" val="1666842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626E7-3879-4B82-CC43-A0B606C70CDF}"/>
              </a:ext>
            </a:extLst>
          </p:cNvPr>
          <p:cNvSpPr>
            <a:spLocks noGrp="1"/>
          </p:cNvSpPr>
          <p:nvPr>
            <p:ph type="title"/>
          </p:nvPr>
        </p:nvSpPr>
        <p:spPr>
          <a:xfrm>
            <a:off x="5605082" y="1474258"/>
            <a:ext cx="4106333" cy="1294342"/>
          </a:xfrm>
        </p:spPr>
        <p:txBody>
          <a:bodyPr>
            <a:normAutofit/>
          </a:bodyPr>
          <a:lstStyle/>
          <a:p>
            <a:pPr algn="ctr"/>
            <a:r>
              <a:rPr lang="en-IN" sz="2800" b="1" dirty="0"/>
              <a:t>A Port-Led Prosperity</a:t>
            </a:r>
          </a:p>
        </p:txBody>
      </p:sp>
      <p:sp>
        <p:nvSpPr>
          <p:cNvPr id="3" name="Content Placeholder 2">
            <a:extLst>
              <a:ext uri="{FF2B5EF4-FFF2-40B4-BE49-F238E27FC236}">
                <a16:creationId xmlns:a16="http://schemas.microsoft.com/office/drawing/2014/main" id="{AF6A7A8D-0C30-F7B9-65D6-AF198E85BAE5}"/>
              </a:ext>
            </a:extLst>
          </p:cNvPr>
          <p:cNvSpPr>
            <a:spLocks noGrp="1"/>
          </p:cNvSpPr>
          <p:nvPr>
            <p:ph idx="1"/>
          </p:nvPr>
        </p:nvSpPr>
        <p:spPr>
          <a:xfrm>
            <a:off x="1799166" y="2252133"/>
            <a:ext cx="8593667" cy="3753908"/>
          </a:xfrm>
        </p:spPr>
        <p:txBody>
          <a:bodyPr>
            <a:normAutofit/>
          </a:bodyPr>
          <a:lstStyle/>
          <a:p>
            <a:pPr algn="l"/>
            <a:endParaRPr lang="en-IN" sz="1600" b="0" i="0" u="none" strike="noStrike" baseline="0" dirty="0">
              <a:solidFill>
                <a:srgbClr val="000000"/>
              </a:solidFill>
              <a:latin typeface="Arial Black" panose="020B0A04020102020204" pitchFamily="34" charset="0"/>
            </a:endParaRPr>
          </a:p>
          <a:p>
            <a:pPr marL="0" indent="0">
              <a:buNone/>
            </a:pPr>
            <a:endParaRPr lang="en-IN" sz="1600" b="0" i="0" u="none" strike="noStrike" baseline="0" dirty="0">
              <a:solidFill>
                <a:srgbClr val="0278AD"/>
              </a:solidFill>
              <a:latin typeface="Arial Black" panose="020B0A04020102020204" pitchFamily="34" charset="0"/>
            </a:endParaRPr>
          </a:p>
          <a:p>
            <a:pPr marL="0" indent="0" algn="just">
              <a:lnSpc>
                <a:spcPct val="150000"/>
              </a:lnSpc>
              <a:buNone/>
            </a:pPr>
            <a:r>
              <a:rPr lang="en-US" sz="2000" b="1" i="0" u="none" strike="noStrike" baseline="0" dirty="0">
                <a:solidFill>
                  <a:srgbClr val="323232"/>
                </a:solidFill>
                <a:latin typeface="Bradley Hand ITC" panose="03070402050302030203" pitchFamily="66" charset="0"/>
              </a:rPr>
              <a:t>“The country's coastal economy is being strengthened through the </a:t>
            </a:r>
            <a:r>
              <a:rPr lang="en-US" sz="2000" b="1" i="0" u="none" strike="noStrike" baseline="0" dirty="0" err="1">
                <a:solidFill>
                  <a:srgbClr val="323232"/>
                </a:solidFill>
                <a:latin typeface="Bradley Hand ITC" panose="03070402050302030203" pitchFamily="66" charset="0"/>
              </a:rPr>
              <a:t>Sagarmala</a:t>
            </a:r>
            <a:r>
              <a:rPr lang="en-US" sz="2000" b="1" i="0" u="none" strike="noStrike" baseline="0" dirty="0">
                <a:solidFill>
                  <a:srgbClr val="323232"/>
                </a:solidFill>
                <a:latin typeface="Bradley Hand ITC" panose="03070402050302030203" pitchFamily="66" charset="0"/>
              </a:rPr>
              <a:t> </a:t>
            </a:r>
            <a:r>
              <a:rPr lang="en-US" sz="2000" b="1" i="0" u="none" strike="noStrike" baseline="0" dirty="0" err="1">
                <a:solidFill>
                  <a:srgbClr val="323232"/>
                </a:solidFill>
                <a:latin typeface="Bradley Hand ITC" panose="03070402050302030203" pitchFamily="66" charset="0"/>
              </a:rPr>
              <a:t>programme</a:t>
            </a:r>
            <a:r>
              <a:rPr lang="en-US" sz="2000" b="1" i="0" u="none" strike="noStrike" baseline="0" dirty="0">
                <a:solidFill>
                  <a:srgbClr val="323232"/>
                </a:solidFill>
                <a:latin typeface="Bradley Hand ITC" panose="03070402050302030203" pitchFamily="66" charset="0"/>
              </a:rPr>
              <a:t>, wherein along with modernization of old ports, new ones are being built. We believe that our Ports are gateways to development.” </a:t>
            </a:r>
          </a:p>
          <a:p>
            <a:pPr marL="0" indent="0" algn="just">
              <a:lnSpc>
                <a:spcPct val="150000"/>
              </a:lnSpc>
              <a:buNone/>
            </a:pPr>
            <a:r>
              <a:rPr lang="en-US" sz="1600" b="1" dirty="0">
                <a:solidFill>
                  <a:srgbClr val="323232"/>
                </a:solidFill>
                <a:latin typeface="Bradley Hand ITC" panose="03070402050302030203" pitchFamily="66" charset="0"/>
              </a:rPr>
              <a:t>						</a:t>
            </a:r>
            <a:r>
              <a:rPr lang="en-IN" sz="2000" i="0" u="none" strike="noStrike" baseline="0" dirty="0">
                <a:solidFill>
                  <a:srgbClr val="000000"/>
                </a:solidFill>
                <a:latin typeface="Brush Script MT" panose="03060802040406070304" pitchFamily="66" charset="0"/>
              </a:rPr>
              <a:t>- Prime Minister Narendra Modi</a:t>
            </a:r>
            <a:endParaRPr lang="en-IN" sz="2400" dirty="0">
              <a:latin typeface="Brush Script MT" panose="03060802040406070304" pitchFamily="66" charset="0"/>
            </a:endParaRPr>
          </a:p>
        </p:txBody>
      </p:sp>
      <p:pic>
        <p:nvPicPr>
          <p:cNvPr id="6146" name="Picture 2" descr="Sagar Mala project - Wikipedia">
            <a:extLst>
              <a:ext uri="{FF2B5EF4-FFF2-40B4-BE49-F238E27FC236}">
                <a16:creationId xmlns:a16="http://schemas.microsoft.com/office/drawing/2014/main" id="{A8CF1DC6-7672-C60D-C921-3B01DE50ED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3289" y="801373"/>
            <a:ext cx="3040464" cy="179387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BB108FA6-0C4F-EF19-A09E-D7ADB66AFF08}"/>
              </a:ext>
            </a:extLst>
          </p:cNvPr>
          <p:cNvSpPr txBox="1">
            <a:spLocks/>
          </p:cNvSpPr>
          <p:nvPr/>
        </p:nvSpPr>
        <p:spPr>
          <a:xfrm>
            <a:off x="838199" y="219141"/>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2nd Driver: Development</a:t>
            </a:r>
          </a:p>
        </p:txBody>
      </p:sp>
    </p:spTree>
    <p:extLst>
      <p:ext uri="{BB962C8B-B14F-4D97-AF65-F5344CB8AC3E}">
        <p14:creationId xmlns:p14="http://schemas.microsoft.com/office/powerpoint/2010/main" val="1439245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DD961FC6-4850-4D6F-21E7-7FD0B0F7C37C}"/>
              </a:ext>
            </a:extLst>
          </p:cNvPr>
          <p:cNvPicPr>
            <a:picLocks noChangeAspect="1"/>
          </p:cNvPicPr>
          <p:nvPr/>
        </p:nvPicPr>
        <p:blipFill>
          <a:blip r:embed="rId2"/>
          <a:stretch>
            <a:fillRect/>
          </a:stretch>
        </p:blipFill>
        <p:spPr>
          <a:xfrm>
            <a:off x="367357" y="2185061"/>
            <a:ext cx="5855643" cy="3431553"/>
          </a:xfrm>
          <a:prstGeom prst="rect">
            <a:avLst/>
          </a:prstGeom>
          <a:ln>
            <a:solidFill>
              <a:schemeClr val="accent2">
                <a:lumMod val="50000"/>
              </a:schemeClr>
            </a:solidFill>
          </a:ln>
        </p:spPr>
      </p:pic>
      <p:sp>
        <p:nvSpPr>
          <p:cNvPr id="6" name="Title 1">
            <a:extLst>
              <a:ext uri="{FF2B5EF4-FFF2-40B4-BE49-F238E27FC236}">
                <a16:creationId xmlns:a16="http://schemas.microsoft.com/office/drawing/2014/main" id="{A0B95E26-D940-954E-729C-FF551F41B256}"/>
              </a:ext>
            </a:extLst>
          </p:cNvPr>
          <p:cNvSpPr txBox="1">
            <a:spLocks/>
          </p:cNvSpPr>
          <p:nvPr/>
        </p:nvSpPr>
        <p:spPr>
          <a:xfrm>
            <a:off x="838200" y="301736"/>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2</a:t>
            </a:r>
            <a:r>
              <a:rPr lang="en-IN" sz="3200" b="1" baseline="30000" dirty="0"/>
              <a:t>nd</a:t>
            </a:r>
            <a:r>
              <a:rPr lang="en-IN" sz="3200" b="1" dirty="0"/>
              <a:t> Driver for </a:t>
            </a:r>
            <a:r>
              <a:rPr lang="en-IN" sz="3200" b="1" i="1" dirty="0" err="1"/>
              <a:t>Amritkal</a:t>
            </a:r>
            <a:r>
              <a:rPr lang="en-IN" sz="3200" b="1" dirty="0"/>
              <a:t>: </a:t>
            </a:r>
            <a:r>
              <a:rPr lang="en-IN" sz="3200" b="1" dirty="0" err="1"/>
              <a:t>Sagarmala</a:t>
            </a:r>
            <a:endParaRPr lang="en-IN" sz="3200" b="1" dirty="0"/>
          </a:p>
        </p:txBody>
      </p:sp>
      <p:sp>
        <p:nvSpPr>
          <p:cNvPr id="27" name="TextBox 26">
            <a:extLst>
              <a:ext uri="{FF2B5EF4-FFF2-40B4-BE49-F238E27FC236}">
                <a16:creationId xmlns:a16="http://schemas.microsoft.com/office/drawing/2014/main" id="{C89435D7-CA31-38DB-5287-DF81A9DD04D8}"/>
              </a:ext>
            </a:extLst>
          </p:cNvPr>
          <p:cNvSpPr txBox="1"/>
          <p:nvPr/>
        </p:nvSpPr>
        <p:spPr>
          <a:xfrm>
            <a:off x="719667" y="1486387"/>
            <a:ext cx="4986866" cy="461665"/>
          </a:xfrm>
          <a:prstGeom prst="rect">
            <a:avLst/>
          </a:prstGeom>
          <a:solidFill>
            <a:srgbClr val="FFC000"/>
          </a:solidFill>
          <a:ln>
            <a:solidFill>
              <a:srgbClr val="C00000"/>
            </a:solidFill>
          </a:ln>
        </p:spPr>
        <p:txBody>
          <a:bodyPr wrap="square" rtlCol="0">
            <a:spAutoFit/>
          </a:bodyPr>
          <a:lstStyle/>
          <a:p>
            <a:r>
              <a:rPr lang="en-IN" sz="2400" b="1" dirty="0"/>
              <a:t>Salient 1</a:t>
            </a:r>
            <a:r>
              <a:rPr lang="en-IN" sz="2000" dirty="0"/>
              <a:t> - Developing World-Class Port Infra</a:t>
            </a:r>
          </a:p>
        </p:txBody>
      </p:sp>
      <p:sp>
        <p:nvSpPr>
          <p:cNvPr id="9" name="TextBox 8">
            <a:extLst>
              <a:ext uri="{FF2B5EF4-FFF2-40B4-BE49-F238E27FC236}">
                <a16:creationId xmlns:a16="http://schemas.microsoft.com/office/drawing/2014/main" id="{C08735F8-BD44-0E8D-B750-3C1328AD3293}"/>
              </a:ext>
            </a:extLst>
          </p:cNvPr>
          <p:cNvSpPr txBox="1"/>
          <p:nvPr/>
        </p:nvSpPr>
        <p:spPr>
          <a:xfrm>
            <a:off x="6630352" y="1482511"/>
            <a:ext cx="5380560" cy="1477328"/>
          </a:xfrm>
          <a:prstGeom prst="rect">
            <a:avLst/>
          </a:prstGeom>
          <a:solidFill>
            <a:schemeClr val="accent5">
              <a:lumMod val="20000"/>
              <a:lumOff val="80000"/>
            </a:schemeClr>
          </a:solidFill>
          <a:ln w="28575">
            <a:solidFill>
              <a:srgbClr val="C00000"/>
            </a:solidFill>
          </a:ln>
        </p:spPr>
        <p:txBody>
          <a:bodyPr wrap="square" rtlCol="0">
            <a:spAutoFit/>
          </a:bodyPr>
          <a:lstStyle/>
          <a:p>
            <a:r>
              <a:rPr lang="en-IN" b="1" u="sng" dirty="0"/>
              <a:t>By 2030 </a:t>
            </a:r>
            <a:endParaRPr lang="en-IN" u="sng" dirty="0"/>
          </a:p>
          <a:p>
            <a:pPr marL="285750" indent="-285750">
              <a:buFont typeface="Arial" panose="020B0604020202020204" pitchFamily="34" charset="0"/>
              <a:buChar char="•"/>
            </a:pPr>
            <a:r>
              <a:rPr lang="en-IN" dirty="0"/>
              <a:t>Rs 5,54 L Cr earmarked </a:t>
            </a:r>
          </a:p>
          <a:p>
            <a:pPr marL="285750" indent="-285750">
              <a:buFont typeface="Arial" panose="020B0604020202020204" pitchFamily="34" charset="0"/>
              <a:buChar char="•"/>
            </a:pPr>
            <a:r>
              <a:rPr lang="en-IN" u="sng" dirty="0"/>
              <a:t>3 major ports </a:t>
            </a:r>
            <a:r>
              <a:rPr lang="en-IN" dirty="0"/>
              <a:t>handling </a:t>
            </a:r>
            <a:r>
              <a:rPr lang="en-IN" u="sng" dirty="0"/>
              <a:t>&gt;300 MTPA </a:t>
            </a:r>
            <a:r>
              <a:rPr lang="en-IN" dirty="0"/>
              <a:t>cargo</a:t>
            </a:r>
          </a:p>
          <a:p>
            <a:pPr marL="285750" indent="-285750">
              <a:buFont typeface="Arial" panose="020B0604020202020204" pitchFamily="34" charset="0"/>
              <a:buChar char="•"/>
            </a:pPr>
            <a:r>
              <a:rPr lang="en-IN" dirty="0"/>
              <a:t>Indian ports will handle </a:t>
            </a:r>
            <a:r>
              <a:rPr lang="en-IN" u="sng" dirty="0"/>
              <a:t>75% of transhipment </a:t>
            </a:r>
            <a:r>
              <a:rPr lang="en-IN" dirty="0"/>
              <a:t>cargo</a:t>
            </a:r>
          </a:p>
          <a:p>
            <a:pPr marL="285750" indent="-285750">
              <a:buFont typeface="Arial" panose="020B0604020202020204" pitchFamily="34" charset="0"/>
              <a:buChar char="•"/>
            </a:pPr>
            <a:r>
              <a:rPr lang="en-IN" u="sng" dirty="0"/>
              <a:t>9 Ports </a:t>
            </a:r>
            <a:r>
              <a:rPr lang="en-IN" dirty="0"/>
              <a:t>with have draft </a:t>
            </a:r>
            <a:r>
              <a:rPr lang="en-IN" u="sng" dirty="0"/>
              <a:t>&gt; 18 </a:t>
            </a:r>
            <a:r>
              <a:rPr lang="en-IN" u="sng" dirty="0" err="1"/>
              <a:t>mts</a:t>
            </a:r>
            <a:endParaRPr lang="en-IN" u="sng" dirty="0"/>
          </a:p>
        </p:txBody>
      </p:sp>
      <p:sp>
        <p:nvSpPr>
          <p:cNvPr id="10" name="TextBox 9">
            <a:extLst>
              <a:ext uri="{FF2B5EF4-FFF2-40B4-BE49-F238E27FC236}">
                <a16:creationId xmlns:a16="http://schemas.microsoft.com/office/drawing/2014/main" id="{D0992175-9EBA-F0D4-12AC-7D1319AD0064}"/>
              </a:ext>
            </a:extLst>
          </p:cNvPr>
          <p:cNvSpPr txBox="1"/>
          <p:nvPr/>
        </p:nvSpPr>
        <p:spPr>
          <a:xfrm>
            <a:off x="6630352" y="3702080"/>
            <a:ext cx="5380560" cy="2031325"/>
          </a:xfrm>
          <a:prstGeom prst="rect">
            <a:avLst/>
          </a:prstGeom>
          <a:solidFill>
            <a:schemeClr val="accent6">
              <a:lumMod val="20000"/>
              <a:lumOff val="80000"/>
            </a:schemeClr>
          </a:solidFill>
          <a:ln w="28575">
            <a:solidFill>
              <a:srgbClr val="C00000"/>
            </a:solidFill>
          </a:ln>
        </p:spPr>
        <p:txBody>
          <a:bodyPr wrap="square" rtlCol="0">
            <a:spAutoFit/>
          </a:bodyPr>
          <a:lstStyle/>
          <a:p>
            <a:r>
              <a:rPr lang="en-US" b="1" u="sng" dirty="0"/>
              <a:t>Public Private Partnership</a:t>
            </a:r>
          </a:p>
          <a:p>
            <a:pPr marL="285750" indent="-285750">
              <a:buFont typeface="Arial" panose="020B0604020202020204" pitchFamily="34" charset="0"/>
              <a:buChar char="•"/>
            </a:pPr>
            <a:r>
              <a:rPr lang="en-US" dirty="0"/>
              <a:t>There are </a:t>
            </a:r>
            <a:r>
              <a:rPr lang="en-US" u="sng" dirty="0"/>
              <a:t>123 PPP </a:t>
            </a:r>
            <a:r>
              <a:rPr lang="en-US" dirty="0"/>
              <a:t>projects at an estimated investment of Rs. 2.63 lakh Cr. </a:t>
            </a:r>
          </a:p>
          <a:p>
            <a:pPr marL="285750" indent="-285750">
              <a:buFont typeface="Arial" panose="020B0604020202020204" pitchFamily="34" charset="0"/>
              <a:buChar char="•"/>
            </a:pPr>
            <a:r>
              <a:rPr lang="en-US" u="sng" dirty="0"/>
              <a:t>29 PPP </a:t>
            </a:r>
            <a:r>
              <a:rPr lang="en-US" dirty="0"/>
              <a:t>projects with an investment of Rs. 44,961 Cr. have been </a:t>
            </a:r>
            <a:r>
              <a:rPr lang="en-US" u="sng" dirty="0"/>
              <a:t>completed</a:t>
            </a:r>
          </a:p>
          <a:p>
            <a:pPr marL="285750" indent="-285750">
              <a:buFont typeface="Arial" panose="020B0604020202020204" pitchFamily="34" charset="0"/>
              <a:buChar char="•"/>
            </a:pPr>
            <a:r>
              <a:rPr lang="en-US" u="sng" dirty="0"/>
              <a:t>31 PPP </a:t>
            </a:r>
            <a:r>
              <a:rPr lang="en-US" dirty="0"/>
              <a:t>projects worth Rs. 50,942 Cr. are currently under </a:t>
            </a:r>
            <a:r>
              <a:rPr lang="en-US" u="sng" dirty="0"/>
              <a:t>implementation</a:t>
            </a:r>
            <a:r>
              <a:rPr lang="en-US" dirty="0"/>
              <a:t> </a:t>
            </a:r>
          </a:p>
        </p:txBody>
      </p:sp>
      <p:sp>
        <p:nvSpPr>
          <p:cNvPr id="15" name="TextBox 14">
            <a:extLst>
              <a:ext uri="{FF2B5EF4-FFF2-40B4-BE49-F238E27FC236}">
                <a16:creationId xmlns:a16="http://schemas.microsoft.com/office/drawing/2014/main" id="{2155659C-1C05-462E-2E85-C6CB15EC8907}"/>
              </a:ext>
            </a:extLst>
          </p:cNvPr>
          <p:cNvSpPr txBox="1"/>
          <p:nvPr/>
        </p:nvSpPr>
        <p:spPr>
          <a:xfrm>
            <a:off x="2457800" y="5867399"/>
            <a:ext cx="1674755" cy="369332"/>
          </a:xfrm>
          <a:prstGeom prst="rect">
            <a:avLst/>
          </a:prstGeom>
          <a:noFill/>
        </p:spPr>
        <p:txBody>
          <a:bodyPr wrap="square" rtlCol="0">
            <a:spAutoFit/>
          </a:bodyPr>
          <a:lstStyle/>
          <a:p>
            <a:r>
              <a:rPr lang="en-IN" b="1" dirty="0"/>
              <a:t>Eight Clusters</a:t>
            </a:r>
          </a:p>
        </p:txBody>
      </p:sp>
    </p:spTree>
    <p:extLst>
      <p:ext uri="{BB962C8B-B14F-4D97-AF65-F5344CB8AC3E}">
        <p14:creationId xmlns:p14="http://schemas.microsoft.com/office/powerpoint/2010/main" val="153023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0B95E26-D940-954E-729C-FF551F41B256}"/>
              </a:ext>
            </a:extLst>
          </p:cNvPr>
          <p:cNvSpPr txBox="1">
            <a:spLocks/>
          </p:cNvSpPr>
          <p:nvPr/>
        </p:nvSpPr>
        <p:spPr>
          <a:xfrm>
            <a:off x="905933" y="331934"/>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IN" sz="3200" b="1" dirty="0"/>
          </a:p>
        </p:txBody>
      </p:sp>
      <p:sp>
        <p:nvSpPr>
          <p:cNvPr id="28" name="TextBox 27">
            <a:extLst>
              <a:ext uri="{FF2B5EF4-FFF2-40B4-BE49-F238E27FC236}">
                <a16:creationId xmlns:a16="http://schemas.microsoft.com/office/drawing/2014/main" id="{E7DA4C93-3C2D-2E27-21E4-D65022C828D3}"/>
              </a:ext>
            </a:extLst>
          </p:cNvPr>
          <p:cNvSpPr txBox="1"/>
          <p:nvPr/>
        </p:nvSpPr>
        <p:spPr>
          <a:xfrm>
            <a:off x="601260" y="3457955"/>
            <a:ext cx="4233333" cy="246221"/>
          </a:xfrm>
          <a:prstGeom prst="rect">
            <a:avLst/>
          </a:prstGeom>
          <a:noFill/>
        </p:spPr>
        <p:txBody>
          <a:bodyPr wrap="square" rtlCol="0">
            <a:spAutoFit/>
          </a:bodyPr>
          <a:lstStyle/>
          <a:p>
            <a:r>
              <a:rPr lang="en-IN" sz="1000" i="1" dirty="0"/>
              <a:t>Source: Rajya Sabha Report 319 –March 2022 Implementation of </a:t>
            </a:r>
            <a:r>
              <a:rPr lang="en-IN" sz="1000" i="1" dirty="0" err="1"/>
              <a:t>Sagarmala</a:t>
            </a:r>
            <a:r>
              <a:rPr lang="en-IN" sz="1000" i="1" dirty="0"/>
              <a:t>  </a:t>
            </a:r>
          </a:p>
        </p:txBody>
      </p:sp>
      <p:pic>
        <p:nvPicPr>
          <p:cNvPr id="1026" name="Picture 2">
            <a:extLst>
              <a:ext uri="{FF2B5EF4-FFF2-40B4-BE49-F238E27FC236}">
                <a16:creationId xmlns:a16="http://schemas.microsoft.com/office/drawing/2014/main" id="{8A9D105E-1120-E8D4-1A23-B96D891F70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268" y="2751719"/>
            <a:ext cx="5411953" cy="2828662"/>
          </a:xfrm>
          <a:prstGeom prst="rect">
            <a:avLst/>
          </a:prstGeom>
          <a:noFill/>
          <a:ln w="28575">
            <a:solidFill>
              <a:srgbClr val="C00000"/>
            </a:solidFill>
          </a:ln>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4098CF3A-C012-94A1-D304-C55758C557CC}"/>
              </a:ext>
            </a:extLst>
          </p:cNvPr>
          <p:cNvSpPr txBox="1"/>
          <p:nvPr/>
        </p:nvSpPr>
        <p:spPr>
          <a:xfrm>
            <a:off x="6036179" y="4420716"/>
            <a:ext cx="5826220" cy="1631216"/>
          </a:xfrm>
          <a:prstGeom prst="rect">
            <a:avLst/>
          </a:prstGeom>
          <a:solidFill>
            <a:schemeClr val="accent6">
              <a:lumMod val="20000"/>
              <a:lumOff val="80000"/>
            </a:schemeClr>
          </a:solidFill>
          <a:ln w="28575">
            <a:solidFill>
              <a:srgbClr val="C00000"/>
            </a:solidFill>
          </a:ln>
        </p:spPr>
        <p:txBody>
          <a:bodyPr wrap="square" rtlCol="0">
            <a:spAutoFit/>
          </a:bodyPr>
          <a:lstStyle/>
          <a:p>
            <a:r>
              <a:rPr lang="en-US" sz="2000" b="1" u="sng" dirty="0"/>
              <a:t>Transshipment Hub </a:t>
            </a:r>
            <a:r>
              <a:rPr lang="en-US" sz="2000" b="1" dirty="0"/>
              <a:t>– 19 Jul 2022</a:t>
            </a:r>
          </a:p>
          <a:p>
            <a:pPr marL="285750" indent="-285750">
              <a:buFont typeface="Arial" panose="020B0604020202020204" pitchFamily="34" charset="0"/>
              <a:buChar char="•"/>
            </a:pPr>
            <a:r>
              <a:rPr lang="en-US" sz="2000" dirty="0"/>
              <a:t>Proposal received for </a:t>
            </a:r>
            <a:r>
              <a:rPr lang="en-US" sz="2000" u="sng" dirty="0"/>
              <a:t>Vizag</a:t>
            </a:r>
            <a:r>
              <a:rPr lang="en-US" sz="2000" dirty="0"/>
              <a:t> from stakeholders</a:t>
            </a:r>
          </a:p>
          <a:p>
            <a:pPr marL="285750" indent="-285750">
              <a:buFont typeface="Arial" panose="020B0604020202020204" pitchFamily="34" charset="0"/>
              <a:buChar char="•"/>
            </a:pPr>
            <a:r>
              <a:rPr lang="en-US" sz="2000" dirty="0"/>
              <a:t>Central Govt proposes to develop </a:t>
            </a:r>
            <a:r>
              <a:rPr lang="en-US" sz="2000" u="sng" dirty="0" err="1"/>
              <a:t>Galathea</a:t>
            </a:r>
            <a:r>
              <a:rPr lang="en-US" sz="2000" u="sng" dirty="0"/>
              <a:t> Bay </a:t>
            </a:r>
            <a:r>
              <a:rPr lang="en-US" sz="2000" dirty="0"/>
              <a:t>at </a:t>
            </a:r>
            <a:r>
              <a:rPr lang="en-US" sz="2000" u="sng" dirty="0"/>
              <a:t>Great Nicobar </a:t>
            </a:r>
            <a:r>
              <a:rPr lang="en-US" sz="2000" dirty="0"/>
              <a:t>Islands, and </a:t>
            </a:r>
            <a:r>
              <a:rPr lang="en-US" sz="2000" u="sng" dirty="0"/>
              <a:t>Cochin Port </a:t>
            </a:r>
          </a:p>
          <a:p>
            <a:pPr marL="285750" indent="-285750">
              <a:buFont typeface="Arial" panose="020B0604020202020204" pitchFamily="34" charset="0"/>
              <a:buChar char="•"/>
            </a:pPr>
            <a:r>
              <a:rPr lang="en-US" sz="2000" dirty="0"/>
              <a:t>Kerala State Govt proposes at </a:t>
            </a:r>
            <a:r>
              <a:rPr lang="en-US" sz="2000" u="sng" dirty="0" err="1"/>
              <a:t>Vizhinjam</a:t>
            </a:r>
            <a:endParaRPr lang="en-IN" sz="2000" u="sng" dirty="0"/>
          </a:p>
        </p:txBody>
      </p:sp>
      <p:sp>
        <p:nvSpPr>
          <p:cNvPr id="18" name="TextBox 17">
            <a:extLst>
              <a:ext uri="{FF2B5EF4-FFF2-40B4-BE49-F238E27FC236}">
                <a16:creationId xmlns:a16="http://schemas.microsoft.com/office/drawing/2014/main" id="{70AEE8D8-EDC6-1E13-804D-87E4F4D4E613}"/>
              </a:ext>
            </a:extLst>
          </p:cNvPr>
          <p:cNvSpPr txBox="1"/>
          <p:nvPr/>
        </p:nvSpPr>
        <p:spPr>
          <a:xfrm>
            <a:off x="6096000" y="1713343"/>
            <a:ext cx="5826219" cy="2246769"/>
          </a:xfrm>
          <a:prstGeom prst="rect">
            <a:avLst/>
          </a:prstGeom>
          <a:solidFill>
            <a:schemeClr val="accent4">
              <a:lumMod val="20000"/>
              <a:lumOff val="80000"/>
            </a:schemeClr>
          </a:solidFill>
          <a:ln w="19050">
            <a:solidFill>
              <a:srgbClr val="C00000"/>
            </a:solidFill>
          </a:ln>
        </p:spPr>
        <p:txBody>
          <a:bodyPr wrap="square" rtlCol="0">
            <a:spAutoFit/>
          </a:bodyPr>
          <a:lstStyle/>
          <a:p>
            <a:r>
              <a:rPr lang="en-US" sz="2000" b="1" i="0" u="sng" dirty="0">
                <a:effectLst/>
              </a:rPr>
              <a:t>Depth of Port increased </a:t>
            </a:r>
            <a:r>
              <a:rPr lang="en-US" sz="2000" b="1" i="0" dirty="0">
                <a:effectLst/>
              </a:rPr>
              <a:t>- 1st September 2022 </a:t>
            </a:r>
          </a:p>
          <a:p>
            <a:pPr marL="285750" indent="-285750">
              <a:buFont typeface="Arial" panose="020B0604020202020204" pitchFamily="34" charset="0"/>
              <a:buChar char="•"/>
            </a:pPr>
            <a:r>
              <a:rPr lang="en-US" sz="2000" b="0" i="0" dirty="0">
                <a:effectLst/>
              </a:rPr>
              <a:t>M V Mineral </a:t>
            </a:r>
            <a:r>
              <a:rPr lang="en-US" sz="2000" b="0" i="0" dirty="0" err="1">
                <a:effectLst/>
              </a:rPr>
              <a:t>Yangfan</a:t>
            </a:r>
            <a:r>
              <a:rPr lang="en-US" sz="2000" b="0" i="0" dirty="0">
                <a:effectLst/>
              </a:rPr>
              <a:t> Cape size vessel </a:t>
            </a:r>
          </a:p>
          <a:p>
            <a:pPr marL="285750" indent="-285750">
              <a:buFont typeface="Arial" panose="020B0604020202020204" pitchFamily="34" charset="0"/>
              <a:buChar char="•"/>
            </a:pPr>
            <a:r>
              <a:rPr lang="en-US" sz="2000" b="0" i="0" dirty="0">
                <a:effectLst/>
              </a:rPr>
              <a:t>LOA of </a:t>
            </a:r>
            <a:r>
              <a:rPr lang="en-US" sz="2000" b="0" i="0" u="sng" dirty="0">
                <a:effectLst/>
              </a:rPr>
              <a:t>299.92</a:t>
            </a:r>
            <a:r>
              <a:rPr lang="en-US" sz="2000" b="0" i="0" dirty="0">
                <a:effectLst/>
              </a:rPr>
              <a:t> </a:t>
            </a:r>
            <a:r>
              <a:rPr lang="en-US" sz="2000" b="0" i="0" dirty="0" err="1">
                <a:effectLst/>
              </a:rPr>
              <a:t>mtrs</a:t>
            </a:r>
            <a:r>
              <a:rPr lang="en-US" sz="2000" b="0" i="0" dirty="0">
                <a:effectLst/>
              </a:rPr>
              <a:t> and a beam </a:t>
            </a:r>
            <a:r>
              <a:rPr lang="en-US" sz="2000" b="0" i="0" u="sng" dirty="0">
                <a:effectLst/>
              </a:rPr>
              <a:t>50 </a:t>
            </a:r>
            <a:r>
              <a:rPr lang="en-US" sz="2000" b="0" i="0" u="sng" dirty="0" err="1">
                <a:effectLst/>
              </a:rPr>
              <a:t>mtrs</a:t>
            </a:r>
            <a:endParaRPr lang="en-US" sz="2000" b="0" i="0" u="sng" dirty="0">
              <a:effectLst/>
            </a:endParaRPr>
          </a:p>
          <a:p>
            <a:pPr marL="285750" indent="-285750">
              <a:buFont typeface="Arial" panose="020B0604020202020204" pitchFamily="34" charset="0"/>
              <a:buChar char="•"/>
            </a:pPr>
            <a:r>
              <a:rPr lang="en-US" sz="2000" dirty="0"/>
              <a:t>D</a:t>
            </a:r>
            <a:r>
              <a:rPr lang="en-US" sz="2000" b="0" i="0" dirty="0">
                <a:effectLst/>
              </a:rPr>
              <a:t>ischarged </a:t>
            </a:r>
            <a:r>
              <a:rPr lang="en-US" sz="2000" b="0" i="0" u="sng" dirty="0">
                <a:effectLst/>
              </a:rPr>
              <a:t>70,300 MT </a:t>
            </a:r>
            <a:r>
              <a:rPr lang="en-US" sz="2000" b="0" i="0" dirty="0">
                <a:effectLst/>
              </a:rPr>
              <a:t>of Coking Coal by Floating Cranes for</a:t>
            </a:r>
            <a:r>
              <a:rPr lang="en-US" sz="2000" dirty="0"/>
              <a:t> M/s Steel Authority of India Limited</a:t>
            </a:r>
          </a:p>
          <a:p>
            <a:pPr marL="285750" indent="-285750">
              <a:buFont typeface="Arial" panose="020B0604020202020204" pitchFamily="34" charset="0"/>
              <a:buChar char="•"/>
            </a:pPr>
            <a:r>
              <a:rPr lang="en-US" sz="2000" dirty="0"/>
              <a:t>At </a:t>
            </a:r>
            <a:r>
              <a:rPr lang="en-US" sz="2000" b="1" dirty="0"/>
              <a:t>Sagar Anchorage</a:t>
            </a:r>
            <a:r>
              <a:rPr lang="en-US" sz="2000" dirty="0"/>
              <a:t>. This </a:t>
            </a:r>
            <a:r>
              <a:rPr lang="en-US" sz="2000" b="0" i="0" dirty="0">
                <a:effectLst/>
              </a:rPr>
              <a:t>is the </a:t>
            </a:r>
            <a:r>
              <a:rPr lang="en-US" sz="2000" b="0" i="0" u="sng" dirty="0">
                <a:effectLst/>
              </a:rPr>
              <a:t>largest dry bulker </a:t>
            </a:r>
            <a:r>
              <a:rPr lang="en-US" sz="2000" b="0" i="0" dirty="0">
                <a:effectLst/>
              </a:rPr>
              <a:t>carrier at Sagar</a:t>
            </a:r>
            <a:endParaRPr lang="en-IN" sz="2000" dirty="0"/>
          </a:p>
        </p:txBody>
      </p:sp>
      <p:sp>
        <p:nvSpPr>
          <p:cNvPr id="2" name="TextBox 1">
            <a:extLst>
              <a:ext uri="{FF2B5EF4-FFF2-40B4-BE49-F238E27FC236}">
                <a16:creationId xmlns:a16="http://schemas.microsoft.com/office/drawing/2014/main" id="{3D52C51A-0763-BDD7-F8B1-9505D5B52356}"/>
              </a:ext>
            </a:extLst>
          </p:cNvPr>
          <p:cNvSpPr txBox="1"/>
          <p:nvPr/>
        </p:nvSpPr>
        <p:spPr>
          <a:xfrm>
            <a:off x="1997381" y="2213935"/>
            <a:ext cx="2328333" cy="369332"/>
          </a:xfrm>
          <a:prstGeom prst="rect">
            <a:avLst/>
          </a:prstGeom>
          <a:noFill/>
        </p:spPr>
        <p:txBody>
          <a:bodyPr wrap="square" rtlCol="0">
            <a:spAutoFit/>
          </a:bodyPr>
          <a:lstStyle/>
          <a:p>
            <a:r>
              <a:rPr lang="en-IN" b="1" dirty="0"/>
              <a:t>Recent  Developments</a:t>
            </a:r>
          </a:p>
        </p:txBody>
      </p:sp>
      <p:sp>
        <p:nvSpPr>
          <p:cNvPr id="3" name="TextBox 2">
            <a:extLst>
              <a:ext uri="{FF2B5EF4-FFF2-40B4-BE49-F238E27FC236}">
                <a16:creationId xmlns:a16="http://schemas.microsoft.com/office/drawing/2014/main" id="{CB924994-4364-22CE-A5A9-41D92298A753}"/>
              </a:ext>
            </a:extLst>
          </p:cNvPr>
          <p:cNvSpPr txBox="1"/>
          <p:nvPr/>
        </p:nvSpPr>
        <p:spPr>
          <a:xfrm>
            <a:off x="719667" y="1486387"/>
            <a:ext cx="4986866" cy="461665"/>
          </a:xfrm>
          <a:prstGeom prst="rect">
            <a:avLst/>
          </a:prstGeom>
          <a:solidFill>
            <a:srgbClr val="FFC000"/>
          </a:solidFill>
          <a:ln>
            <a:solidFill>
              <a:srgbClr val="C00000"/>
            </a:solidFill>
          </a:ln>
        </p:spPr>
        <p:txBody>
          <a:bodyPr wrap="square" rtlCol="0">
            <a:spAutoFit/>
          </a:bodyPr>
          <a:lstStyle/>
          <a:p>
            <a:r>
              <a:rPr lang="en-IN" sz="2400" b="1" dirty="0"/>
              <a:t>Salient 1</a:t>
            </a:r>
            <a:r>
              <a:rPr lang="en-IN" sz="2000" dirty="0"/>
              <a:t> - Developing World-Class Port Infra</a:t>
            </a:r>
          </a:p>
        </p:txBody>
      </p:sp>
      <p:sp>
        <p:nvSpPr>
          <p:cNvPr id="4" name="Title 1">
            <a:extLst>
              <a:ext uri="{FF2B5EF4-FFF2-40B4-BE49-F238E27FC236}">
                <a16:creationId xmlns:a16="http://schemas.microsoft.com/office/drawing/2014/main" id="{C3829A14-CE59-E349-7AFF-C4E0936D80C0}"/>
              </a:ext>
            </a:extLst>
          </p:cNvPr>
          <p:cNvSpPr txBox="1">
            <a:spLocks/>
          </p:cNvSpPr>
          <p:nvPr/>
        </p:nvSpPr>
        <p:spPr>
          <a:xfrm>
            <a:off x="838200" y="301736"/>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2</a:t>
            </a:r>
            <a:r>
              <a:rPr lang="en-IN" sz="3200" b="1" baseline="30000" dirty="0"/>
              <a:t>nd</a:t>
            </a:r>
            <a:r>
              <a:rPr lang="en-IN" sz="3200" b="1" dirty="0"/>
              <a:t> Driver for </a:t>
            </a:r>
            <a:r>
              <a:rPr lang="en-IN" sz="3200" b="1" i="1" dirty="0" err="1"/>
              <a:t>Amritkal</a:t>
            </a:r>
            <a:r>
              <a:rPr lang="en-IN" sz="3200" b="1" dirty="0"/>
              <a:t>: </a:t>
            </a:r>
            <a:r>
              <a:rPr lang="en-IN" sz="3200" b="1" dirty="0" err="1"/>
              <a:t>Sagarmala</a:t>
            </a:r>
            <a:endParaRPr lang="en-IN" sz="3200" b="1" dirty="0"/>
          </a:p>
        </p:txBody>
      </p:sp>
    </p:spTree>
    <p:extLst>
      <p:ext uri="{BB962C8B-B14F-4D97-AF65-F5344CB8AC3E}">
        <p14:creationId xmlns:p14="http://schemas.microsoft.com/office/powerpoint/2010/main" val="945544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0B95E26-D940-954E-729C-FF551F41B256}"/>
              </a:ext>
            </a:extLst>
          </p:cNvPr>
          <p:cNvSpPr txBox="1">
            <a:spLocks/>
          </p:cNvSpPr>
          <p:nvPr/>
        </p:nvSpPr>
        <p:spPr>
          <a:xfrm>
            <a:off x="798727" y="288407"/>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IN" sz="3200" b="1" dirty="0"/>
          </a:p>
        </p:txBody>
      </p:sp>
      <p:pic>
        <p:nvPicPr>
          <p:cNvPr id="2" name="Picture 2" descr="PM Gati Shakti">
            <a:extLst>
              <a:ext uri="{FF2B5EF4-FFF2-40B4-BE49-F238E27FC236}">
                <a16:creationId xmlns:a16="http://schemas.microsoft.com/office/drawing/2014/main" id="{DE26292B-D3A7-A6EC-6A84-8843C635CD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6991" b="2474"/>
          <a:stretch/>
        </p:blipFill>
        <p:spPr bwMode="auto">
          <a:xfrm>
            <a:off x="463909" y="3484842"/>
            <a:ext cx="1007702" cy="690722"/>
          </a:xfrm>
          <a:prstGeom prst="rect">
            <a:avLst/>
          </a:prstGeom>
          <a:noFill/>
          <a:ln>
            <a:solidFill>
              <a:srgbClr val="C00000"/>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BB01DD1-BCE5-483D-1846-70A49015CF08}"/>
              </a:ext>
            </a:extLst>
          </p:cNvPr>
          <p:cNvSpPr txBox="1"/>
          <p:nvPr/>
        </p:nvSpPr>
        <p:spPr>
          <a:xfrm>
            <a:off x="1432138" y="3629375"/>
            <a:ext cx="4624389" cy="461665"/>
          </a:xfrm>
          <a:prstGeom prst="rect">
            <a:avLst/>
          </a:prstGeom>
          <a:noFill/>
        </p:spPr>
        <p:txBody>
          <a:bodyPr wrap="square" rtlCol="0">
            <a:spAutoFit/>
          </a:bodyPr>
          <a:lstStyle/>
          <a:p>
            <a:r>
              <a:rPr lang="en-IN" sz="1200" dirty="0"/>
              <a:t>Digital Platform connecting 16 Ministries and State Governments - </a:t>
            </a:r>
            <a:r>
              <a:rPr lang="en-IN" sz="1200" dirty="0" err="1"/>
              <a:t>Bharatmala</a:t>
            </a:r>
            <a:r>
              <a:rPr lang="en-IN" sz="1200" dirty="0"/>
              <a:t>, </a:t>
            </a:r>
            <a:r>
              <a:rPr lang="en-IN" sz="1200" dirty="0" err="1"/>
              <a:t>Sagarmala</a:t>
            </a:r>
            <a:r>
              <a:rPr lang="en-IN" sz="1200" dirty="0"/>
              <a:t>, Inland Waterways, Dry/Land ports, UDAN</a:t>
            </a:r>
          </a:p>
        </p:txBody>
      </p:sp>
      <p:sp>
        <p:nvSpPr>
          <p:cNvPr id="7" name="TextBox 6">
            <a:extLst>
              <a:ext uri="{FF2B5EF4-FFF2-40B4-BE49-F238E27FC236}">
                <a16:creationId xmlns:a16="http://schemas.microsoft.com/office/drawing/2014/main" id="{9AD8F365-5090-2BB5-C8B7-CA8D6EB1E54D}"/>
              </a:ext>
            </a:extLst>
          </p:cNvPr>
          <p:cNvSpPr txBox="1"/>
          <p:nvPr/>
        </p:nvSpPr>
        <p:spPr>
          <a:xfrm>
            <a:off x="6349798" y="1114052"/>
            <a:ext cx="5380560" cy="1477328"/>
          </a:xfrm>
          <a:prstGeom prst="rect">
            <a:avLst/>
          </a:prstGeom>
          <a:solidFill>
            <a:schemeClr val="accent6">
              <a:lumMod val="20000"/>
              <a:lumOff val="80000"/>
            </a:schemeClr>
          </a:solidFill>
          <a:ln w="28575">
            <a:solidFill>
              <a:srgbClr val="C00000"/>
            </a:solidFill>
          </a:ln>
        </p:spPr>
        <p:txBody>
          <a:bodyPr wrap="square" rtlCol="0">
            <a:spAutoFit/>
          </a:bodyPr>
          <a:lstStyle/>
          <a:p>
            <a:pPr marL="285750" indent="-285750">
              <a:buFont typeface="Arial" panose="020B0604020202020204" pitchFamily="34" charset="0"/>
              <a:buChar char="•"/>
            </a:pPr>
            <a:r>
              <a:rPr lang="en-US" sz="1800" b="0" i="0" u="none" strike="noStrike" baseline="0" dirty="0">
                <a:solidFill>
                  <a:srgbClr val="000000"/>
                </a:solidFill>
                <a:latin typeface="Mukta"/>
              </a:rPr>
              <a:t>Port Community System (PCS) 1x</a:t>
            </a:r>
          </a:p>
          <a:p>
            <a:r>
              <a:rPr lang="en-US" sz="1200" b="0" i="0" u="none" strike="noStrike" baseline="0" dirty="0">
                <a:solidFill>
                  <a:srgbClr val="000000"/>
                </a:solidFill>
                <a:latin typeface="Mukta"/>
              </a:rPr>
              <a:t>https://indianpcs.gov.in/</a:t>
            </a:r>
          </a:p>
          <a:p>
            <a:pPr marL="285750" indent="-285750">
              <a:buFont typeface="Arial" panose="020B0604020202020204" pitchFamily="34" charset="0"/>
              <a:buChar char="•"/>
            </a:pPr>
            <a:r>
              <a:rPr lang="en-US" sz="1800" b="0" i="0" u="none" strike="noStrike" baseline="0" dirty="0">
                <a:solidFill>
                  <a:srgbClr val="000000"/>
                </a:solidFill>
                <a:latin typeface="Mukta"/>
              </a:rPr>
              <a:t>Logistics Data Bank Service</a:t>
            </a:r>
          </a:p>
          <a:p>
            <a:r>
              <a:rPr lang="en-US" sz="1200" b="0" i="0" u="none" strike="noStrike" baseline="0" dirty="0">
                <a:solidFill>
                  <a:srgbClr val="000000"/>
                </a:solidFill>
                <a:latin typeface="Mukta"/>
              </a:rPr>
              <a:t>https://nldsl.in/about.aspx?mpgid=2&amp;pgidtrail=3</a:t>
            </a:r>
            <a:endParaRPr lang="en-US" sz="1800" b="0" i="0" u="none" strike="noStrike" baseline="0" dirty="0">
              <a:solidFill>
                <a:srgbClr val="000000"/>
              </a:solidFill>
              <a:latin typeface="Mukta"/>
            </a:endParaRPr>
          </a:p>
          <a:p>
            <a:pPr marL="285750" indent="-285750">
              <a:buFont typeface="Arial" panose="020B0604020202020204" pitchFamily="34" charset="0"/>
              <a:buChar char="•"/>
            </a:pPr>
            <a:r>
              <a:rPr lang="en-US" sz="1800" b="0" i="0" u="none" strike="noStrike" baseline="0" dirty="0">
                <a:solidFill>
                  <a:srgbClr val="000000"/>
                </a:solidFill>
                <a:latin typeface="Mukta"/>
              </a:rPr>
              <a:t>Enterprise Business Systems</a:t>
            </a:r>
          </a:p>
          <a:p>
            <a:r>
              <a:rPr lang="en-US" sz="1200" b="0" i="0" u="none" strike="noStrike" baseline="0" dirty="0">
                <a:solidFill>
                  <a:srgbClr val="000000"/>
                </a:solidFill>
                <a:latin typeface="Mukta"/>
              </a:rPr>
              <a:t>https://www.deendayalport.gov.in/en/</a:t>
            </a:r>
          </a:p>
        </p:txBody>
      </p:sp>
      <p:sp>
        <p:nvSpPr>
          <p:cNvPr id="11" name="TextBox 10">
            <a:extLst>
              <a:ext uri="{FF2B5EF4-FFF2-40B4-BE49-F238E27FC236}">
                <a16:creationId xmlns:a16="http://schemas.microsoft.com/office/drawing/2014/main" id="{CE60F8D6-C6BB-D03C-7F1F-76ADA5A1FFB4}"/>
              </a:ext>
            </a:extLst>
          </p:cNvPr>
          <p:cNvSpPr txBox="1"/>
          <p:nvPr/>
        </p:nvSpPr>
        <p:spPr>
          <a:xfrm>
            <a:off x="396976" y="4572919"/>
            <a:ext cx="5380560" cy="1107996"/>
          </a:xfrm>
          <a:prstGeom prst="rect">
            <a:avLst/>
          </a:prstGeom>
          <a:solidFill>
            <a:schemeClr val="accent6">
              <a:lumMod val="20000"/>
              <a:lumOff val="80000"/>
            </a:schemeClr>
          </a:solidFill>
          <a:ln w="28575">
            <a:solidFill>
              <a:srgbClr val="C00000"/>
            </a:solidFill>
          </a:ln>
        </p:spPr>
        <p:txBody>
          <a:bodyPr wrap="square" rtlCol="0">
            <a:spAutoFit/>
          </a:bodyPr>
          <a:lstStyle/>
          <a:p>
            <a:pPr marL="285750" indent="-285750">
              <a:buFont typeface="Arial" panose="020B0604020202020204" pitchFamily="34" charset="0"/>
              <a:buChar char="•"/>
            </a:pPr>
            <a:r>
              <a:rPr lang="en-US" sz="1800" b="0" i="0" u="none" strike="noStrike" baseline="0" dirty="0">
                <a:solidFill>
                  <a:srgbClr val="000000"/>
                </a:solidFill>
                <a:latin typeface="Mukta"/>
              </a:rPr>
              <a:t>National Logistic Portal (NLP)</a:t>
            </a:r>
          </a:p>
          <a:p>
            <a:r>
              <a:rPr lang="en-US" sz="1200" b="0" i="0" u="none" strike="noStrike" baseline="0" dirty="0">
                <a:solidFill>
                  <a:srgbClr val="000000"/>
                </a:solidFill>
                <a:latin typeface="Mukta"/>
              </a:rPr>
              <a:t>https://nlpmarine.gov.in/landings/landing-page</a:t>
            </a:r>
          </a:p>
          <a:p>
            <a:pPr marL="285750" indent="-285750">
              <a:buFont typeface="Arial" panose="020B0604020202020204" pitchFamily="34" charset="0"/>
              <a:buChar char="•"/>
            </a:pPr>
            <a:r>
              <a:rPr lang="en-US" sz="1800" b="0" i="0" u="none" strike="noStrike" baseline="0" dirty="0">
                <a:solidFill>
                  <a:srgbClr val="000000"/>
                </a:solidFill>
                <a:latin typeface="Mukta"/>
              </a:rPr>
              <a:t>Direct Port Delivery (DPD)</a:t>
            </a:r>
          </a:p>
          <a:p>
            <a:pPr marL="285750" indent="-285750">
              <a:buFont typeface="Arial" panose="020B0604020202020204" pitchFamily="34" charset="0"/>
              <a:buChar char="•"/>
            </a:pPr>
            <a:r>
              <a:rPr lang="en-US" sz="1800" b="0" i="0" u="none" strike="noStrike" baseline="0" dirty="0">
                <a:solidFill>
                  <a:srgbClr val="000000"/>
                </a:solidFill>
                <a:latin typeface="Mukta"/>
              </a:rPr>
              <a:t>Direct Port Entry (DPE)</a:t>
            </a:r>
          </a:p>
        </p:txBody>
      </p:sp>
      <p:pic>
        <p:nvPicPr>
          <p:cNvPr id="14" name="Picture 13">
            <a:extLst>
              <a:ext uri="{FF2B5EF4-FFF2-40B4-BE49-F238E27FC236}">
                <a16:creationId xmlns:a16="http://schemas.microsoft.com/office/drawing/2014/main" id="{10CFC954-CE71-A896-67ED-A6DBB1C3CC10}"/>
              </a:ext>
            </a:extLst>
          </p:cNvPr>
          <p:cNvPicPr>
            <a:picLocks noChangeAspect="1"/>
          </p:cNvPicPr>
          <p:nvPr/>
        </p:nvPicPr>
        <p:blipFill>
          <a:blip r:embed="rId3"/>
          <a:stretch>
            <a:fillRect/>
          </a:stretch>
        </p:blipFill>
        <p:spPr>
          <a:xfrm>
            <a:off x="384930" y="1895051"/>
            <a:ext cx="5626804" cy="2402990"/>
          </a:xfrm>
          <a:prstGeom prst="rect">
            <a:avLst/>
          </a:prstGeom>
        </p:spPr>
      </p:pic>
      <p:sp>
        <p:nvSpPr>
          <p:cNvPr id="18" name="TextBox 17">
            <a:extLst>
              <a:ext uri="{FF2B5EF4-FFF2-40B4-BE49-F238E27FC236}">
                <a16:creationId xmlns:a16="http://schemas.microsoft.com/office/drawing/2014/main" id="{BF6024A0-CF7A-DAF1-A4FF-DFC0DCE76A8E}"/>
              </a:ext>
            </a:extLst>
          </p:cNvPr>
          <p:cNvSpPr txBox="1"/>
          <p:nvPr/>
        </p:nvSpPr>
        <p:spPr>
          <a:xfrm>
            <a:off x="866460" y="1063470"/>
            <a:ext cx="4624389" cy="830997"/>
          </a:xfrm>
          <a:prstGeom prst="rect">
            <a:avLst/>
          </a:prstGeom>
          <a:solidFill>
            <a:srgbClr val="FFC000"/>
          </a:solidFill>
          <a:ln>
            <a:solidFill>
              <a:srgbClr val="C00000"/>
            </a:solidFill>
          </a:ln>
        </p:spPr>
        <p:txBody>
          <a:bodyPr wrap="square" rtlCol="0">
            <a:spAutoFit/>
          </a:bodyPr>
          <a:lstStyle/>
          <a:p>
            <a:r>
              <a:rPr lang="en-US" sz="2400" b="1" dirty="0"/>
              <a:t>Salient 2 </a:t>
            </a:r>
            <a:r>
              <a:rPr lang="en-US" sz="2400" dirty="0"/>
              <a:t>- Smart Ports to Improve Ease of Doing Business (</a:t>
            </a:r>
            <a:r>
              <a:rPr lang="en-US" sz="2400" dirty="0" err="1"/>
              <a:t>EoDB</a:t>
            </a:r>
            <a:r>
              <a:rPr lang="en-US" sz="2400" dirty="0"/>
              <a:t>)</a:t>
            </a:r>
          </a:p>
        </p:txBody>
      </p:sp>
      <p:pic>
        <p:nvPicPr>
          <p:cNvPr id="25" name="Picture 24">
            <a:extLst>
              <a:ext uri="{FF2B5EF4-FFF2-40B4-BE49-F238E27FC236}">
                <a16:creationId xmlns:a16="http://schemas.microsoft.com/office/drawing/2014/main" id="{BC1968AF-D538-511B-2D63-F184DE860CE0}"/>
              </a:ext>
            </a:extLst>
          </p:cNvPr>
          <p:cNvPicPr>
            <a:picLocks noChangeAspect="1"/>
          </p:cNvPicPr>
          <p:nvPr/>
        </p:nvPicPr>
        <p:blipFill>
          <a:blip r:embed="rId4"/>
          <a:stretch>
            <a:fillRect/>
          </a:stretch>
        </p:blipFill>
        <p:spPr>
          <a:xfrm>
            <a:off x="6414466" y="3054211"/>
            <a:ext cx="5172826" cy="3248236"/>
          </a:xfrm>
          <a:prstGeom prst="rect">
            <a:avLst/>
          </a:prstGeom>
        </p:spPr>
      </p:pic>
      <p:sp>
        <p:nvSpPr>
          <p:cNvPr id="3" name="TextBox 2">
            <a:extLst>
              <a:ext uri="{FF2B5EF4-FFF2-40B4-BE49-F238E27FC236}">
                <a16:creationId xmlns:a16="http://schemas.microsoft.com/office/drawing/2014/main" id="{9E04405F-B57C-C857-5EC8-52F7089E9BA5}"/>
              </a:ext>
            </a:extLst>
          </p:cNvPr>
          <p:cNvSpPr txBox="1"/>
          <p:nvPr/>
        </p:nvSpPr>
        <p:spPr>
          <a:xfrm>
            <a:off x="1018637" y="5798073"/>
            <a:ext cx="4359390" cy="400110"/>
          </a:xfrm>
          <a:prstGeom prst="rect">
            <a:avLst/>
          </a:prstGeom>
          <a:noFill/>
        </p:spPr>
        <p:txBody>
          <a:bodyPr wrap="square" rtlCol="0">
            <a:spAutoFit/>
          </a:bodyPr>
          <a:lstStyle/>
          <a:p>
            <a:r>
              <a:rPr lang="en-IN" sz="2000" b="1" dirty="0">
                <a:solidFill>
                  <a:srgbClr val="FF0000"/>
                </a:solidFill>
              </a:rPr>
              <a:t>From 143</a:t>
            </a:r>
            <a:r>
              <a:rPr lang="en-IN" sz="2000" b="1" baseline="30000" dirty="0">
                <a:solidFill>
                  <a:srgbClr val="FF0000"/>
                </a:solidFill>
              </a:rPr>
              <a:t>rd</a:t>
            </a:r>
            <a:r>
              <a:rPr lang="en-IN" sz="2000" b="1" dirty="0">
                <a:solidFill>
                  <a:srgbClr val="FF0000"/>
                </a:solidFill>
              </a:rPr>
              <a:t> rank in 2014 to 63</a:t>
            </a:r>
            <a:r>
              <a:rPr lang="en-IN" sz="2000" b="1" baseline="30000" dirty="0">
                <a:solidFill>
                  <a:srgbClr val="FF0000"/>
                </a:solidFill>
              </a:rPr>
              <a:t>rd</a:t>
            </a:r>
            <a:r>
              <a:rPr lang="en-IN" sz="2000" b="1" dirty="0">
                <a:solidFill>
                  <a:srgbClr val="FF0000"/>
                </a:solidFill>
              </a:rPr>
              <a:t> in 2022</a:t>
            </a:r>
          </a:p>
        </p:txBody>
      </p:sp>
      <p:sp>
        <p:nvSpPr>
          <p:cNvPr id="4" name="TextBox 3">
            <a:extLst>
              <a:ext uri="{FF2B5EF4-FFF2-40B4-BE49-F238E27FC236}">
                <a16:creationId xmlns:a16="http://schemas.microsoft.com/office/drawing/2014/main" id="{0172634A-55F4-9C86-CC89-1145F8036C38}"/>
              </a:ext>
            </a:extLst>
          </p:cNvPr>
          <p:cNvSpPr txBox="1"/>
          <p:nvPr/>
        </p:nvSpPr>
        <p:spPr>
          <a:xfrm>
            <a:off x="7674604" y="2679751"/>
            <a:ext cx="2984930" cy="400110"/>
          </a:xfrm>
          <a:prstGeom prst="rect">
            <a:avLst/>
          </a:prstGeom>
          <a:noFill/>
        </p:spPr>
        <p:txBody>
          <a:bodyPr wrap="square" rtlCol="0">
            <a:spAutoFit/>
          </a:bodyPr>
          <a:lstStyle/>
          <a:p>
            <a:r>
              <a:rPr lang="en-IN" sz="2000" b="1" dirty="0">
                <a:solidFill>
                  <a:srgbClr val="7030A0"/>
                </a:solidFill>
              </a:rPr>
              <a:t>Transformational Change</a:t>
            </a:r>
          </a:p>
        </p:txBody>
      </p:sp>
      <p:sp>
        <p:nvSpPr>
          <p:cNvPr id="9" name="Title 1">
            <a:extLst>
              <a:ext uri="{FF2B5EF4-FFF2-40B4-BE49-F238E27FC236}">
                <a16:creationId xmlns:a16="http://schemas.microsoft.com/office/drawing/2014/main" id="{2F453067-0538-B321-1ED2-68BD2E918511}"/>
              </a:ext>
            </a:extLst>
          </p:cNvPr>
          <p:cNvSpPr txBox="1">
            <a:spLocks/>
          </p:cNvSpPr>
          <p:nvPr/>
        </p:nvSpPr>
        <p:spPr>
          <a:xfrm>
            <a:off x="838200" y="301736"/>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2</a:t>
            </a:r>
            <a:r>
              <a:rPr lang="en-IN" sz="3200" b="1" baseline="30000" dirty="0"/>
              <a:t>nd</a:t>
            </a:r>
            <a:r>
              <a:rPr lang="en-IN" sz="3200" b="1" dirty="0"/>
              <a:t> Driver for </a:t>
            </a:r>
            <a:r>
              <a:rPr lang="en-IN" sz="3200" b="1" i="1" dirty="0" err="1"/>
              <a:t>Amritkal</a:t>
            </a:r>
            <a:r>
              <a:rPr lang="en-IN" sz="3200" b="1" dirty="0"/>
              <a:t>: </a:t>
            </a:r>
            <a:r>
              <a:rPr lang="en-IN" sz="3200" b="1" dirty="0" err="1"/>
              <a:t>Sagarmala</a:t>
            </a:r>
            <a:endParaRPr lang="en-IN" sz="3200" b="1" dirty="0"/>
          </a:p>
        </p:txBody>
      </p:sp>
    </p:spTree>
    <p:extLst>
      <p:ext uri="{BB962C8B-B14F-4D97-AF65-F5344CB8AC3E}">
        <p14:creationId xmlns:p14="http://schemas.microsoft.com/office/powerpoint/2010/main" val="27560613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0B95E26-D940-954E-729C-FF551F41B256}"/>
              </a:ext>
            </a:extLst>
          </p:cNvPr>
          <p:cNvSpPr txBox="1">
            <a:spLocks/>
          </p:cNvSpPr>
          <p:nvPr/>
        </p:nvSpPr>
        <p:spPr>
          <a:xfrm>
            <a:off x="764593" y="-68239"/>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IN" sz="3200" b="1" dirty="0"/>
          </a:p>
        </p:txBody>
      </p:sp>
      <p:sp>
        <p:nvSpPr>
          <p:cNvPr id="27" name="TextBox 26">
            <a:extLst>
              <a:ext uri="{FF2B5EF4-FFF2-40B4-BE49-F238E27FC236}">
                <a16:creationId xmlns:a16="http://schemas.microsoft.com/office/drawing/2014/main" id="{C89435D7-CA31-38DB-5287-DF81A9DD04D8}"/>
              </a:ext>
            </a:extLst>
          </p:cNvPr>
          <p:cNvSpPr txBox="1"/>
          <p:nvPr/>
        </p:nvSpPr>
        <p:spPr>
          <a:xfrm>
            <a:off x="871621" y="929185"/>
            <a:ext cx="5433770" cy="400110"/>
          </a:xfrm>
          <a:prstGeom prst="rect">
            <a:avLst/>
          </a:prstGeom>
          <a:solidFill>
            <a:srgbClr val="FFC000"/>
          </a:solidFill>
          <a:ln>
            <a:solidFill>
              <a:srgbClr val="C00000"/>
            </a:solidFill>
          </a:ln>
        </p:spPr>
        <p:txBody>
          <a:bodyPr wrap="square" rtlCol="0">
            <a:spAutoFit/>
          </a:bodyPr>
          <a:lstStyle/>
          <a:p>
            <a:r>
              <a:rPr lang="en-IN" sz="2000" b="1" dirty="0"/>
              <a:t>Salient 3</a:t>
            </a:r>
            <a:r>
              <a:rPr lang="en-IN" dirty="0"/>
              <a:t> - Reducing Logistics Costs – Multi-modal Shift</a:t>
            </a:r>
          </a:p>
        </p:txBody>
      </p:sp>
      <p:pic>
        <p:nvPicPr>
          <p:cNvPr id="14" name="Picture 13">
            <a:extLst>
              <a:ext uri="{FF2B5EF4-FFF2-40B4-BE49-F238E27FC236}">
                <a16:creationId xmlns:a16="http://schemas.microsoft.com/office/drawing/2014/main" id="{28815D8E-3946-1C65-5B29-F29EC7255C71}"/>
              </a:ext>
            </a:extLst>
          </p:cNvPr>
          <p:cNvPicPr>
            <a:picLocks noChangeAspect="1"/>
          </p:cNvPicPr>
          <p:nvPr/>
        </p:nvPicPr>
        <p:blipFill>
          <a:blip r:embed="rId2"/>
          <a:stretch>
            <a:fillRect/>
          </a:stretch>
        </p:blipFill>
        <p:spPr>
          <a:xfrm>
            <a:off x="6659245" y="577470"/>
            <a:ext cx="5438684" cy="6058693"/>
          </a:xfrm>
          <a:prstGeom prst="rect">
            <a:avLst/>
          </a:prstGeom>
        </p:spPr>
      </p:pic>
      <p:sp>
        <p:nvSpPr>
          <p:cNvPr id="30" name="TextBox 29">
            <a:extLst>
              <a:ext uri="{FF2B5EF4-FFF2-40B4-BE49-F238E27FC236}">
                <a16:creationId xmlns:a16="http://schemas.microsoft.com/office/drawing/2014/main" id="{012AF404-7D7E-FE3C-3411-8792759E5636}"/>
              </a:ext>
            </a:extLst>
          </p:cNvPr>
          <p:cNvSpPr txBox="1"/>
          <p:nvPr/>
        </p:nvSpPr>
        <p:spPr>
          <a:xfrm rot="482149">
            <a:off x="9494561" y="2908401"/>
            <a:ext cx="507292" cy="258285"/>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292" h="258285">
                <a:moveTo>
                  <a:pt x="25400" y="74420"/>
                </a:moveTo>
                <a:lnTo>
                  <a:pt x="441610" y="0"/>
                </a:lnTo>
                <a:cubicBezTo>
                  <a:pt x="441610" y="81044"/>
                  <a:pt x="507292" y="177241"/>
                  <a:pt x="507292" y="258285"/>
                </a:cubicBezTo>
                <a:lnTo>
                  <a:pt x="0" y="224418"/>
                </a:lnTo>
                <a:lnTo>
                  <a:pt x="25400" y="74420"/>
                </a:lnTo>
                <a:close/>
              </a:path>
            </a:pathLst>
          </a:custGeom>
          <a:solidFill>
            <a:srgbClr val="00B0F0"/>
          </a:solidFill>
        </p:spPr>
        <p:txBody>
          <a:bodyPr wrap="square" rtlCol="0">
            <a:spAutoFit/>
          </a:bodyPr>
          <a:lstStyle/>
          <a:p>
            <a:r>
              <a:rPr lang="en-IN" sz="1200" dirty="0">
                <a:solidFill>
                  <a:schemeClr val="bg1"/>
                </a:solidFill>
              </a:rPr>
              <a:t>NW1</a:t>
            </a:r>
          </a:p>
        </p:txBody>
      </p:sp>
      <p:sp>
        <p:nvSpPr>
          <p:cNvPr id="31" name="TextBox 30">
            <a:extLst>
              <a:ext uri="{FF2B5EF4-FFF2-40B4-BE49-F238E27FC236}">
                <a16:creationId xmlns:a16="http://schemas.microsoft.com/office/drawing/2014/main" id="{AD2E5DF0-5266-048A-74BA-B24CC9C22229}"/>
              </a:ext>
            </a:extLst>
          </p:cNvPr>
          <p:cNvSpPr txBox="1"/>
          <p:nvPr/>
        </p:nvSpPr>
        <p:spPr>
          <a:xfrm rot="482149">
            <a:off x="10830775" y="2710623"/>
            <a:ext cx="507292" cy="276999"/>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292" h="258285">
                <a:moveTo>
                  <a:pt x="25400" y="74420"/>
                </a:moveTo>
                <a:lnTo>
                  <a:pt x="441610" y="0"/>
                </a:lnTo>
                <a:cubicBezTo>
                  <a:pt x="441610" y="81044"/>
                  <a:pt x="507292" y="177241"/>
                  <a:pt x="507292" y="258285"/>
                </a:cubicBezTo>
                <a:lnTo>
                  <a:pt x="0" y="224418"/>
                </a:lnTo>
                <a:lnTo>
                  <a:pt x="25400" y="74420"/>
                </a:lnTo>
                <a:close/>
              </a:path>
            </a:pathLst>
          </a:custGeom>
          <a:solidFill>
            <a:srgbClr val="00B0F0"/>
          </a:solidFill>
        </p:spPr>
        <p:txBody>
          <a:bodyPr wrap="square" rtlCol="0">
            <a:spAutoFit/>
          </a:bodyPr>
          <a:lstStyle/>
          <a:p>
            <a:r>
              <a:rPr lang="en-IN" sz="1200" dirty="0">
                <a:solidFill>
                  <a:schemeClr val="bg1"/>
                </a:solidFill>
              </a:rPr>
              <a:t>NW2</a:t>
            </a:r>
          </a:p>
        </p:txBody>
      </p:sp>
      <p:sp>
        <p:nvSpPr>
          <p:cNvPr id="32" name="TextBox 31">
            <a:extLst>
              <a:ext uri="{FF2B5EF4-FFF2-40B4-BE49-F238E27FC236}">
                <a16:creationId xmlns:a16="http://schemas.microsoft.com/office/drawing/2014/main" id="{417EA271-6987-2729-CA89-93746655FDFA}"/>
              </a:ext>
            </a:extLst>
          </p:cNvPr>
          <p:cNvSpPr txBox="1"/>
          <p:nvPr/>
        </p:nvSpPr>
        <p:spPr>
          <a:xfrm rot="20894098">
            <a:off x="9289026" y="4406423"/>
            <a:ext cx="499112" cy="276999"/>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 name="connsiteX0" fmla="*/ 97399 w 507292"/>
              <a:gd name="connsiteY0" fmla="*/ 0 h 273073"/>
              <a:gd name="connsiteX1" fmla="*/ 441610 w 507292"/>
              <a:gd name="connsiteY1" fmla="*/ 14788 h 273073"/>
              <a:gd name="connsiteX2" fmla="*/ 507292 w 507292"/>
              <a:gd name="connsiteY2" fmla="*/ 273073 h 273073"/>
              <a:gd name="connsiteX3" fmla="*/ 0 w 507292"/>
              <a:gd name="connsiteY3" fmla="*/ 239206 h 273073"/>
              <a:gd name="connsiteX4" fmla="*/ 97399 w 507292"/>
              <a:gd name="connsiteY4" fmla="*/ 0 h 273073"/>
              <a:gd name="connsiteX0" fmla="*/ 97399 w 455906"/>
              <a:gd name="connsiteY0" fmla="*/ 0 h 239206"/>
              <a:gd name="connsiteX1" fmla="*/ 441610 w 455906"/>
              <a:gd name="connsiteY1" fmla="*/ 14788 h 239206"/>
              <a:gd name="connsiteX2" fmla="*/ 455906 w 455906"/>
              <a:gd name="connsiteY2" fmla="*/ 216054 h 239206"/>
              <a:gd name="connsiteX3" fmla="*/ 0 w 455906"/>
              <a:gd name="connsiteY3" fmla="*/ 239206 h 239206"/>
              <a:gd name="connsiteX4" fmla="*/ 97399 w 455906"/>
              <a:gd name="connsiteY4" fmla="*/ 0 h 239206"/>
              <a:gd name="connsiteX0" fmla="*/ 97399 w 483424"/>
              <a:gd name="connsiteY0" fmla="*/ 0 h 239206"/>
              <a:gd name="connsiteX1" fmla="*/ 441610 w 483424"/>
              <a:gd name="connsiteY1" fmla="*/ 14788 h 239206"/>
              <a:gd name="connsiteX2" fmla="*/ 483424 w 483424"/>
              <a:gd name="connsiteY2" fmla="*/ 228378 h 239206"/>
              <a:gd name="connsiteX3" fmla="*/ 0 w 483424"/>
              <a:gd name="connsiteY3" fmla="*/ 239206 h 239206"/>
              <a:gd name="connsiteX4" fmla="*/ 97399 w 483424"/>
              <a:gd name="connsiteY4" fmla="*/ 0 h 239206"/>
              <a:gd name="connsiteX0" fmla="*/ 97399 w 499112"/>
              <a:gd name="connsiteY0" fmla="*/ 755 h 239961"/>
              <a:gd name="connsiteX1" fmla="*/ 499112 w 499112"/>
              <a:gd name="connsiteY1" fmla="*/ 0 h 239961"/>
              <a:gd name="connsiteX2" fmla="*/ 483424 w 499112"/>
              <a:gd name="connsiteY2" fmla="*/ 229133 h 239961"/>
              <a:gd name="connsiteX3" fmla="*/ 0 w 499112"/>
              <a:gd name="connsiteY3" fmla="*/ 239961 h 239961"/>
              <a:gd name="connsiteX4" fmla="*/ 97399 w 499112"/>
              <a:gd name="connsiteY4" fmla="*/ 755 h 239961"/>
              <a:gd name="connsiteX0" fmla="*/ 116533 w 499112"/>
              <a:gd name="connsiteY0" fmla="*/ 14185 h 239961"/>
              <a:gd name="connsiteX1" fmla="*/ 499112 w 499112"/>
              <a:gd name="connsiteY1" fmla="*/ 0 h 239961"/>
              <a:gd name="connsiteX2" fmla="*/ 483424 w 499112"/>
              <a:gd name="connsiteY2" fmla="*/ 229133 h 239961"/>
              <a:gd name="connsiteX3" fmla="*/ 0 w 499112"/>
              <a:gd name="connsiteY3" fmla="*/ 239961 h 239961"/>
              <a:gd name="connsiteX4" fmla="*/ 116533 w 499112"/>
              <a:gd name="connsiteY4" fmla="*/ 14185 h 23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112" h="239961">
                <a:moveTo>
                  <a:pt x="116533" y="14185"/>
                </a:moveTo>
                <a:lnTo>
                  <a:pt x="499112" y="0"/>
                </a:lnTo>
                <a:cubicBezTo>
                  <a:pt x="499112" y="81044"/>
                  <a:pt x="483424" y="148089"/>
                  <a:pt x="483424" y="229133"/>
                </a:cubicBezTo>
                <a:lnTo>
                  <a:pt x="0" y="239961"/>
                </a:lnTo>
                <a:lnTo>
                  <a:pt x="116533" y="14185"/>
                </a:lnTo>
                <a:close/>
              </a:path>
            </a:pathLst>
          </a:custGeom>
          <a:solidFill>
            <a:srgbClr val="00B0F0"/>
          </a:solidFill>
        </p:spPr>
        <p:txBody>
          <a:bodyPr wrap="square" rtlCol="0">
            <a:spAutoFit/>
          </a:bodyPr>
          <a:lstStyle/>
          <a:p>
            <a:r>
              <a:rPr lang="en-IN" sz="1200" dirty="0">
                <a:solidFill>
                  <a:schemeClr val="bg1"/>
                </a:solidFill>
              </a:rPr>
              <a:t>NW4</a:t>
            </a:r>
          </a:p>
        </p:txBody>
      </p:sp>
      <p:sp>
        <p:nvSpPr>
          <p:cNvPr id="34" name="TextBox 33">
            <a:extLst>
              <a:ext uri="{FF2B5EF4-FFF2-40B4-BE49-F238E27FC236}">
                <a16:creationId xmlns:a16="http://schemas.microsoft.com/office/drawing/2014/main" id="{C9C5DB47-45BC-5089-574E-6306ACF4AD69}"/>
              </a:ext>
            </a:extLst>
          </p:cNvPr>
          <p:cNvSpPr txBox="1"/>
          <p:nvPr/>
        </p:nvSpPr>
        <p:spPr>
          <a:xfrm rot="21010112">
            <a:off x="9952800" y="3567487"/>
            <a:ext cx="573309" cy="276999"/>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292" h="258285">
                <a:moveTo>
                  <a:pt x="25400" y="74420"/>
                </a:moveTo>
                <a:lnTo>
                  <a:pt x="441610" y="0"/>
                </a:lnTo>
                <a:cubicBezTo>
                  <a:pt x="441610" y="81044"/>
                  <a:pt x="507292" y="177241"/>
                  <a:pt x="507292" y="258285"/>
                </a:cubicBezTo>
                <a:lnTo>
                  <a:pt x="0" y="224418"/>
                </a:lnTo>
                <a:lnTo>
                  <a:pt x="25400" y="74420"/>
                </a:lnTo>
                <a:close/>
              </a:path>
            </a:pathLst>
          </a:custGeom>
          <a:solidFill>
            <a:srgbClr val="00B0F0"/>
          </a:solidFill>
        </p:spPr>
        <p:txBody>
          <a:bodyPr wrap="square" rtlCol="0">
            <a:spAutoFit/>
          </a:bodyPr>
          <a:lstStyle/>
          <a:p>
            <a:r>
              <a:rPr lang="en-IN" sz="1200" dirty="0">
                <a:solidFill>
                  <a:schemeClr val="bg1"/>
                </a:solidFill>
              </a:rPr>
              <a:t>NW97</a:t>
            </a:r>
          </a:p>
        </p:txBody>
      </p:sp>
      <p:sp>
        <p:nvSpPr>
          <p:cNvPr id="35" name="TextBox 34">
            <a:extLst>
              <a:ext uri="{FF2B5EF4-FFF2-40B4-BE49-F238E27FC236}">
                <a16:creationId xmlns:a16="http://schemas.microsoft.com/office/drawing/2014/main" id="{D9875CCE-B332-43D8-70F7-D2E815218248}"/>
              </a:ext>
            </a:extLst>
          </p:cNvPr>
          <p:cNvSpPr txBox="1"/>
          <p:nvPr/>
        </p:nvSpPr>
        <p:spPr>
          <a:xfrm rot="526148">
            <a:off x="9856053" y="3759745"/>
            <a:ext cx="504338" cy="276999"/>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292" h="258285">
                <a:moveTo>
                  <a:pt x="25400" y="74420"/>
                </a:moveTo>
                <a:lnTo>
                  <a:pt x="441610" y="0"/>
                </a:lnTo>
                <a:cubicBezTo>
                  <a:pt x="441610" y="81044"/>
                  <a:pt x="507292" y="177241"/>
                  <a:pt x="507292" y="258285"/>
                </a:cubicBezTo>
                <a:lnTo>
                  <a:pt x="0" y="224418"/>
                </a:lnTo>
                <a:lnTo>
                  <a:pt x="25400" y="74420"/>
                </a:lnTo>
                <a:close/>
              </a:path>
            </a:pathLst>
          </a:custGeom>
          <a:solidFill>
            <a:srgbClr val="00B0F0"/>
          </a:solidFill>
        </p:spPr>
        <p:txBody>
          <a:bodyPr wrap="square" rtlCol="0">
            <a:spAutoFit/>
          </a:bodyPr>
          <a:lstStyle/>
          <a:p>
            <a:r>
              <a:rPr lang="en-IN" sz="1200" dirty="0">
                <a:solidFill>
                  <a:schemeClr val="bg1"/>
                </a:solidFill>
              </a:rPr>
              <a:t>NW5</a:t>
            </a:r>
          </a:p>
        </p:txBody>
      </p:sp>
      <p:sp>
        <p:nvSpPr>
          <p:cNvPr id="36" name="TextBox 35">
            <a:extLst>
              <a:ext uri="{FF2B5EF4-FFF2-40B4-BE49-F238E27FC236}">
                <a16:creationId xmlns:a16="http://schemas.microsoft.com/office/drawing/2014/main" id="{F29CABBE-543E-09B1-03B0-99FAD673D67A}"/>
              </a:ext>
            </a:extLst>
          </p:cNvPr>
          <p:cNvSpPr txBox="1"/>
          <p:nvPr/>
        </p:nvSpPr>
        <p:spPr>
          <a:xfrm rot="20894098">
            <a:off x="7903257" y="6297773"/>
            <a:ext cx="547658" cy="276999"/>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 name="connsiteX0" fmla="*/ 97399 w 507292"/>
              <a:gd name="connsiteY0" fmla="*/ 0 h 273073"/>
              <a:gd name="connsiteX1" fmla="*/ 441610 w 507292"/>
              <a:gd name="connsiteY1" fmla="*/ 14788 h 273073"/>
              <a:gd name="connsiteX2" fmla="*/ 507292 w 507292"/>
              <a:gd name="connsiteY2" fmla="*/ 273073 h 273073"/>
              <a:gd name="connsiteX3" fmla="*/ 0 w 507292"/>
              <a:gd name="connsiteY3" fmla="*/ 239206 h 273073"/>
              <a:gd name="connsiteX4" fmla="*/ 97399 w 507292"/>
              <a:gd name="connsiteY4" fmla="*/ 0 h 273073"/>
              <a:gd name="connsiteX0" fmla="*/ 97399 w 455906"/>
              <a:gd name="connsiteY0" fmla="*/ 0 h 239206"/>
              <a:gd name="connsiteX1" fmla="*/ 441610 w 455906"/>
              <a:gd name="connsiteY1" fmla="*/ 14788 h 239206"/>
              <a:gd name="connsiteX2" fmla="*/ 455906 w 455906"/>
              <a:gd name="connsiteY2" fmla="*/ 216054 h 239206"/>
              <a:gd name="connsiteX3" fmla="*/ 0 w 455906"/>
              <a:gd name="connsiteY3" fmla="*/ 239206 h 239206"/>
              <a:gd name="connsiteX4" fmla="*/ 97399 w 455906"/>
              <a:gd name="connsiteY4" fmla="*/ 0 h 239206"/>
              <a:gd name="connsiteX0" fmla="*/ 97399 w 483424"/>
              <a:gd name="connsiteY0" fmla="*/ 0 h 239206"/>
              <a:gd name="connsiteX1" fmla="*/ 441610 w 483424"/>
              <a:gd name="connsiteY1" fmla="*/ 14788 h 239206"/>
              <a:gd name="connsiteX2" fmla="*/ 483424 w 483424"/>
              <a:gd name="connsiteY2" fmla="*/ 228378 h 239206"/>
              <a:gd name="connsiteX3" fmla="*/ 0 w 483424"/>
              <a:gd name="connsiteY3" fmla="*/ 239206 h 239206"/>
              <a:gd name="connsiteX4" fmla="*/ 97399 w 483424"/>
              <a:gd name="connsiteY4" fmla="*/ 0 h 239206"/>
              <a:gd name="connsiteX0" fmla="*/ 97399 w 499112"/>
              <a:gd name="connsiteY0" fmla="*/ 755 h 239961"/>
              <a:gd name="connsiteX1" fmla="*/ 499112 w 499112"/>
              <a:gd name="connsiteY1" fmla="*/ 0 h 239961"/>
              <a:gd name="connsiteX2" fmla="*/ 483424 w 499112"/>
              <a:gd name="connsiteY2" fmla="*/ 229133 h 239961"/>
              <a:gd name="connsiteX3" fmla="*/ 0 w 499112"/>
              <a:gd name="connsiteY3" fmla="*/ 239961 h 239961"/>
              <a:gd name="connsiteX4" fmla="*/ 97399 w 499112"/>
              <a:gd name="connsiteY4" fmla="*/ 755 h 239961"/>
              <a:gd name="connsiteX0" fmla="*/ 116533 w 499112"/>
              <a:gd name="connsiteY0" fmla="*/ 14185 h 239961"/>
              <a:gd name="connsiteX1" fmla="*/ 499112 w 499112"/>
              <a:gd name="connsiteY1" fmla="*/ 0 h 239961"/>
              <a:gd name="connsiteX2" fmla="*/ 483424 w 499112"/>
              <a:gd name="connsiteY2" fmla="*/ 229133 h 239961"/>
              <a:gd name="connsiteX3" fmla="*/ 0 w 499112"/>
              <a:gd name="connsiteY3" fmla="*/ 239961 h 239961"/>
              <a:gd name="connsiteX4" fmla="*/ 116533 w 499112"/>
              <a:gd name="connsiteY4" fmla="*/ 14185 h 239961"/>
              <a:gd name="connsiteX0" fmla="*/ 0 w 547658"/>
              <a:gd name="connsiteY0" fmla="*/ 89287 h 239961"/>
              <a:gd name="connsiteX1" fmla="*/ 547658 w 547658"/>
              <a:gd name="connsiteY1" fmla="*/ 0 h 239961"/>
              <a:gd name="connsiteX2" fmla="*/ 531970 w 547658"/>
              <a:gd name="connsiteY2" fmla="*/ 229133 h 239961"/>
              <a:gd name="connsiteX3" fmla="*/ 48546 w 547658"/>
              <a:gd name="connsiteY3" fmla="*/ 239961 h 239961"/>
              <a:gd name="connsiteX4" fmla="*/ 0 w 547658"/>
              <a:gd name="connsiteY4" fmla="*/ 89287 h 239961"/>
              <a:gd name="connsiteX0" fmla="*/ 0 w 547658"/>
              <a:gd name="connsiteY0" fmla="*/ 89287 h 239961"/>
              <a:gd name="connsiteX1" fmla="*/ 547658 w 547658"/>
              <a:gd name="connsiteY1" fmla="*/ 0 h 239961"/>
              <a:gd name="connsiteX2" fmla="*/ 445973 w 547658"/>
              <a:gd name="connsiteY2" fmla="*/ 191141 h 239961"/>
              <a:gd name="connsiteX3" fmla="*/ 48546 w 547658"/>
              <a:gd name="connsiteY3" fmla="*/ 239961 h 239961"/>
              <a:gd name="connsiteX4" fmla="*/ 0 w 547658"/>
              <a:gd name="connsiteY4" fmla="*/ 89287 h 23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58" h="239961">
                <a:moveTo>
                  <a:pt x="0" y="89287"/>
                </a:moveTo>
                <a:lnTo>
                  <a:pt x="547658" y="0"/>
                </a:lnTo>
                <a:cubicBezTo>
                  <a:pt x="547658" y="81044"/>
                  <a:pt x="445973" y="110097"/>
                  <a:pt x="445973" y="191141"/>
                </a:cubicBezTo>
                <a:lnTo>
                  <a:pt x="48546" y="239961"/>
                </a:lnTo>
                <a:lnTo>
                  <a:pt x="0" y="89287"/>
                </a:lnTo>
                <a:close/>
              </a:path>
            </a:pathLst>
          </a:custGeom>
          <a:solidFill>
            <a:srgbClr val="00B0F0"/>
          </a:solidFill>
        </p:spPr>
        <p:txBody>
          <a:bodyPr wrap="square" rtlCol="0">
            <a:spAutoFit/>
          </a:bodyPr>
          <a:lstStyle/>
          <a:p>
            <a:r>
              <a:rPr lang="en-IN" sz="1200" dirty="0">
                <a:solidFill>
                  <a:schemeClr val="bg1"/>
                </a:solidFill>
              </a:rPr>
              <a:t>NW3</a:t>
            </a:r>
          </a:p>
        </p:txBody>
      </p:sp>
      <p:sp>
        <p:nvSpPr>
          <p:cNvPr id="37" name="TextBox 36">
            <a:extLst>
              <a:ext uri="{FF2B5EF4-FFF2-40B4-BE49-F238E27FC236}">
                <a16:creationId xmlns:a16="http://schemas.microsoft.com/office/drawing/2014/main" id="{08DCD8A8-4762-1F5F-BA27-E453076A66DB}"/>
              </a:ext>
            </a:extLst>
          </p:cNvPr>
          <p:cNvSpPr txBox="1"/>
          <p:nvPr/>
        </p:nvSpPr>
        <p:spPr>
          <a:xfrm rot="1501782">
            <a:off x="8383833" y="6217301"/>
            <a:ext cx="512068" cy="254520"/>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 name="connsiteX0" fmla="*/ 97399 w 507292"/>
              <a:gd name="connsiteY0" fmla="*/ 0 h 273073"/>
              <a:gd name="connsiteX1" fmla="*/ 441610 w 507292"/>
              <a:gd name="connsiteY1" fmla="*/ 14788 h 273073"/>
              <a:gd name="connsiteX2" fmla="*/ 507292 w 507292"/>
              <a:gd name="connsiteY2" fmla="*/ 273073 h 273073"/>
              <a:gd name="connsiteX3" fmla="*/ 0 w 507292"/>
              <a:gd name="connsiteY3" fmla="*/ 239206 h 273073"/>
              <a:gd name="connsiteX4" fmla="*/ 97399 w 507292"/>
              <a:gd name="connsiteY4" fmla="*/ 0 h 273073"/>
              <a:gd name="connsiteX0" fmla="*/ 97399 w 455906"/>
              <a:gd name="connsiteY0" fmla="*/ 0 h 239206"/>
              <a:gd name="connsiteX1" fmla="*/ 441610 w 455906"/>
              <a:gd name="connsiteY1" fmla="*/ 14788 h 239206"/>
              <a:gd name="connsiteX2" fmla="*/ 455906 w 455906"/>
              <a:gd name="connsiteY2" fmla="*/ 216054 h 239206"/>
              <a:gd name="connsiteX3" fmla="*/ 0 w 455906"/>
              <a:gd name="connsiteY3" fmla="*/ 239206 h 239206"/>
              <a:gd name="connsiteX4" fmla="*/ 97399 w 455906"/>
              <a:gd name="connsiteY4" fmla="*/ 0 h 239206"/>
              <a:gd name="connsiteX0" fmla="*/ 97399 w 483424"/>
              <a:gd name="connsiteY0" fmla="*/ 0 h 239206"/>
              <a:gd name="connsiteX1" fmla="*/ 441610 w 483424"/>
              <a:gd name="connsiteY1" fmla="*/ 14788 h 239206"/>
              <a:gd name="connsiteX2" fmla="*/ 483424 w 483424"/>
              <a:gd name="connsiteY2" fmla="*/ 228378 h 239206"/>
              <a:gd name="connsiteX3" fmla="*/ 0 w 483424"/>
              <a:gd name="connsiteY3" fmla="*/ 239206 h 239206"/>
              <a:gd name="connsiteX4" fmla="*/ 97399 w 483424"/>
              <a:gd name="connsiteY4" fmla="*/ 0 h 239206"/>
              <a:gd name="connsiteX0" fmla="*/ 97399 w 499112"/>
              <a:gd name="connsiteY0" fmla="*/ 755 h 239961"/>
              <a:gd name="connsiteX1" fmla="*/ 499112 w 499112"/>
              <a:gd name="connsiteY1" fmla="*/ 0 h 239961"/>
              <a:gd name="connsiteX2" fmla="*/ 483424 w 499112"/>
              <a:gd name="connsiteY2" fmla="*/ 229133 h 239961"/>
              <a:gd name="connsiteX3" fmla="*/ 0 w 499112"/>
              <a:gd name="connsiteY3" fmla="*/ 239961 h 239961"/>
              <a:gd name="connsiteX4" fmla="*/ 97399 w 499112"/>
              <a:gd name="connsiteY4" fmla="*/ 755 h 239961"/>
              <a:gd name="connsiteX0" fmla="*/ 116533 w 499112"/>
              <a:gd name="connsiteY0" fmla="*/ 14185 h 239961"/>
              <a:gd name="connsiteX1" fmla="*/ 499112 w 499112"/>
              <a:gd name="connsiteY1" fmla="*/ 0 h 239961"/>
              <a:gd name="connsiteX2" fmla="*/ 483424 w 499112"/>
              <a:gd name="connsiteY2" fmla="*/ 229133 h 239961"/>
              <a:gd name="connsiteX3" fmla="*/ 0 w 499112"/>
              <a:gd name="connsiteY3" fmla="*/ 239961 h 239961"/>
              <a:gd name="connsiteX4" fmla="*/ 116533 w 499112"/>
              <a:gd name="connsiteY4" fmla="*/ 14185 h 239961"/>
              <a:gd name="connsiteX0" fmla="*/ 0 w 547658"/>
              <a:gd name="connsiteY0" fmla="*/ 89287 h 239961"/>
              <a:gd name="connsiteX1" fmla="*/ 547658 w 547658"/>
              <a:gd name="connsiteY1" fmla="*/ 0 h 239961"/>
              <a:gd name="connsiteX2" fmla="*/ 531970 w 547658"/>
              <a:gd name="connsiteY2" fmla="*/ 229133 h 239961"/>
              <a:gd name="connsiteX3" fmla="*/ 48546 w 547658"/>
              <a:gd name="connsiteY3" fmla="*/ 239961 h 239961"/>
              <a:gd name="connsiteX4" fmla="*/ 0 w 547658"/>
              <a:gd name="connsiteY4" fmla="*/ 89287 h 239961"/>
              <a:gd name="connsiteX0" fmla="*/ 0 w 547658"/>
              <a:gd name="connsiteY0" fmla="*/ 89287 h 239961"/>
              <a:gd name="connsiteX1" fmla="*/ 547658 w 547658"/>
              <a:gd name="connsiteY1" fmla="*/ 0 h 239961"/>
              <a:gd name="connsiteX2" fmla="*/ 445973 w 547658"/>
              <a:gd name="connsiteY2" fmla="*/ 191141 h 239961"/>
              <a:gd name="connsiteX3" fmla="*/ 48546 w 547658"/>
              <a:gd name="connsiteY3" fmla="*/ 239961 h 239961"/>
              <a:gd name="connsiteX4" fmla="*/ 0 w 547658"/>
              <a:gd name="connsiteY4" fmla="*/ 89287 h 239961"/>
              <a:gd name="connsiteX0" fmla="*/ 0 w 445973"/>
              <a:gd name="connsiteY0" fmla="*/ 69267 h 219941"/>
              <a:gd name="connsiteX1" fmla="*/ 432328 w 445973"/>
              <a:gd name="connsiteY1" fmla="*/ 0 h 219941"/>
              <a:gd name="connsiteX2" fmla="*/ 445973 w 445973"/>
              <a:gd name="connsiteY2" fmla="*/ 171121 h 219941"/>
              <a:gd name="connsiteX3" fmla="*/ 48546 w 445973"/>
              <a:gd name="connsiteY3" fmla="*/ 219941 h 219941"/>
              <a:gd name="connsiteX4" fmla="*/ 0 w 445973"/>
              <a:gd name="connsiteY4" fmla="*/ 69267 h 219941"/>
              <a:gd name="connsiteX0" fmla="*/ 0 w 545787"/>
              <a:gd name="connsiteY0" fmla="*/ 38133 h 219941"/>
              <a:gd name="connsiteX1" fmla="*/ 532142 w 545787"/>
              <a:gd name="connsiteY1" fmla="*/ 0 h 219941"/>
              <a:gd name="connsiteX2" fmla="*/ 545787 w 545787"/>
              <a:gd name="connsiteY2" fmla="*/ 171121 h 219941"/>
              <a:gd name="connsiteX3" fmla="*/ 148360 w 545787"/>
              <a:gd name="connsiteY3" fmla="*/ 219941 h 219941"/>
              <a:gd name="connsiteX4" fmla="*/ 0 w 545787"/>
              <a:gd name="connsiteY4" fmla="*/ 38133 h 219941"/>
              <a:gd name="connsiteX0" fmla="*/ 0 w 545787"/>
              <a:gd name="connsiteY0" fmla="*/ 0 h 181808"/>
              <a:gd name="connsiteX1" fmla="*/ 481482 w 545787"/>
              <a:gd name="connsiteY1" fmla="*/ 813 h 181808"/>
              <a:gd name="connsiteX2" fmla="*/ 545787 w 545787"/>
              <a:gd name="connsiteY2" fmla="*/ 132988 h 181808"/>
              <a:gd name="connsiteX3" fmla="*/ 148360 w 545787"/>
              <a:gd name="connsiteY3" fmla="*/ 181808 h 181808"/>
              <a:gd name="connsiteX4" fmla="*/ 0 w 545787"/>
              <a:gd name="connsiteY4" fmla="*/ 0 h 181808"/>
              <a:gd name="connsiteX0" fmla="*/ 0 w 545787"/>
              <a:gd name="connsiteY0" fmla="*/ 34501 h 216309"/>
              <a:gd name="connsiteX1" fmla="*/ 501906 w 545787"/>
              <a:gd name="connsiteY1" fmla="*/ 0 h 216309"/>
              <a:gd name="connsiteX2" fmla="*/ 545787 w 545787"/>
              <a:gd name="connsiteY2" fmla="*/ 167489 h 216309"/>
              <a:gd name="connsiteX3" fmla="*/ 148360 w 545787"/>
              <a:gd name="connsiteY3" fmla="*/ 216309 h 216309"/>
              <a:gd name="connsiteX4" fmla="*/ 0 w 545787"/>
              <a:gd name="connsiteY4" fmla="*/ 34501 h 216309"/>
              <a:gd name="connsiteX0" fmla="*/ 0 w 512068"/>
              <a:gd name="connsiteY0" fmla="*/ 34501 h 216309"/>
              <a:gd name="connsiteX1" fmla="*/ 501906 w 512068"/>
              <a:gd name="connsiteY1" fmla="*/ 0 h 216309"/>
              <a:gd name="connsiteX2" fmla="*/ 512068 w 512068"/>
              <a:gd name="connsiteY2" fmla="*/ 137819 h 216309"/>
              <a:gd name="connsiteX3" fmla="*/ 148360 w 512068"/>
              <a:gd name="connsiteY3" fmla="*/ 216309 h 216309"/>
              <a:gd name="connsiteX4" fmla="*/ 0 w 512068"/>
              <a:gd name="connsiteY4" fmla="*/ 34501 h 216309"/>
              <a:gd name="connsiteX0" fmla="*/ 0 w 512068"/>
              <a:gd name="connsiteY0" fmla="*/ 16947 h 198755"/>
              <a:gd name="connsiteX1" fmla="*/ 476576 w 512068"/>
              <a:gd name="connsiteY1" fmla="*/ 0 h 198755"/>
              <a:gd name="connsiteX2" fmla="*/ 512068 w 512068"/>
              <a:gd name="connsiteY2" fmla="*/ 120265 h 198755"/>
              <a:gd name="connsiteX3" fmla="*/ 148360 w 512068"/>
              <a:gd name="connsiteY3" fmla="*/ 198755 h 198755"/>
              <a:gd name="connsiteX4" fmla="*/ 0 w 512068"/>
              <a:gd name="connsiteY4" fmla="*/ 16947 h 198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068" h="198755">
                <a:moveTo>
                  <a:pt x="0" y="16947"/>
                </a:moveTo>
                <a:lnTo>
                  <a:pt x="476576" y="0"/>
                </a:lnTo>
                <a:cubicBezTo>
                  <a:pt x="476576" y="81044"/>
                  <a:pt x="512068" y="39221"/>
                  <a:pt x="512068" y="120265"/>
                </a:cubicBezTo>
                <a:lnTo>
                  <a:pt x="148360" y="198755"/>
                </a:lnTo>
                <a:lnTo>
                  <a:pt x="0" y="16947"/>
                </a:lnTo>
                <a:close/>
              </a:path>
            </a:pathLst>
          </a:custGeom>
          <a:solidFill>
            <a:srgbClr val="00B0F0"/>
          </a:solidFill>
        </p:spPr>
        <p:txBody>
          <a:bodyPr wrap="square" rtlCol="0">
            <a:spAutoFit/>
          </a:bodyPr>
          <a:lstStyle/>
          <a:p>
            <a:r>
              <a:rPr lang="en-IN" sz="1200" dirty="0">
                <a:solidFill>
                  <a:schemeClr val="bg1"/>
                </a:solidFill>
              </a:rPr>
              <a:t>NW8</a:t>
            </a:r>
          </a:p>
        </p:txBody>
      </p:sp>
      <p:sp>
        <p:nvSpPr>
          <p:cNvPr id="38" name="TextBox 37">
            <a:extLst>
              <a:ext uri="{FF2B5EF4-FFF2-40B4-BE49-F238E27FC236}">
                <a16:creationId xmlns:a16="http://schemas.microsoft.com/office/drawing/2014/main" id="{9C85DF38-DB2F-80B0-2DA7-B84BA04C1329}"/>
              </a:ext>
            </a:extLst>
          </p:cNvPr>
          <p:cNvSpPr txBox="1"/>
          <p:nvPr/>
        </p:nvSpPr>
        <p:spPr>
          <a:xfrm rot="20697649">
            <a:off x="7924945" y="4750617"/>
            <a:ext cx="574112" cy="260625"/>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 name="connsiteX0" fmla="*/ 97399 w 507292"/>
              <a:gd name="connsiteY0" fmla="*/ 0 h 273073"/>
              <a:gd name="connsiteX1" fmla="*/ 441610 w 507292"/>
              <a:gd name="connsiteY1" fmla="*/ 14788 h 273073"/>
              <a:gd name="connsiteX2" fmla="*/ 507292 w 507292"/>
              <a:gd name="connsiteY2" fmla="*/ 273073 h 273073"/>
              <a:gd name="connsiteX3" fmla="*/ 0 w 507292"/>
              <a:gd name="connsiteY3" fmla="*/ 239206 h 273073"/>
              <a:gd name="connsiteX4" fmla="*/ 97399 w 507292"/>
              <a:gd name="connsiteY4" fmla="*/ 0 h 273073"/>
              <a:gd name="connsiteX0" fmla="*/ 97399 w 455906"/>
              <a:gd name="connsiteY0" fmla="*/ 0 h 239206"/>
              <a:gd name="connsiteX1" fmla="*/ 441610 w 455906"/>
              <a:gd name="connsiteY1" fmla="*/ 14788 h 239206"/>
              <a:gd name="connsiteX2" fmla="*/ 455906 w 455906"/>
              <a:gd name="connsiteY2" fmla="*/ 216054 h 239206"/>
              <a:gd name="connsiteX3" fmla="*/ 0 w 455906"/>
              <a:gd name="connsiteY3" fmla="*/ 239206 h 239206"/>
              <a:gd name="connsiteX4" fmla="*/ 97399 w 455906"/>
              <a:gd name="connsiteY4" fmla="*/ 0 h 239206"/>
              <a:gd name="connsiteX0" fmla="*/ 97399 w 483424"/>
              <a:gd name="connsiteY0" fmla="*/ 0 h 239206"/>
              <a:gd name="connsiteX1" fmla="*/ 441610 w 483424"/>
              <a:gd name="connsiteY1" fmla="*/ 14788 h 239206"/>
              <a:gd name="connsiteX2" fmla="*/ 483424 w 483424"/>
              <a:gd name="connsiteY2" fmla="*/ 228378 h 239206"/>
              <a:gd name="connsiteX3" fmla="*/ 0 w 483424"/>
              <a:gd name="connsiteY3" fmla="*/ 239206 h 239206"/>
              <a:gd name="connsiteX4" fmla="*/ 97399 w 483424"/>
              <a:gd name="connsiteY4" fmla="*/ 0 h 239206"/>
              <a:gd name="connsiteX0" fmla="*/ 97399 w 499112"/>
              <a:gd name="connsiteY0" fmla="*/ 755 h 239961"/>
              <a:gd name="connsiteX1" fmla="*/ 499112 w 499112"/>
              <a:gd name="connsiteY1" fmla="*/ 0 h 239961"/>
              <a:gd name="connsiteX2" fmla="*/ 483424 w 499112"/>
              <a:gd name="connsiteY2" fmla="*/ 229133 h 239961"/>
              <a:gd name="connsiteX3" fmla="*/ 0 w 499112"/>
              <a:gd name="connsiteY3" fmla="*/ 239961 h 239961"/>
              <a:gd name="connsiteX4" fmla="*/ 97399 w 499112"/>
              <a:gd name="connsiteY4" fmla="*/ 755 h 239961"/>
              <a:gd name="connsiteX0" fmla="*/ 116533 w 499112"/>
              <a:gd name="connsiteY0" fmla="*/ 14185 h 239961"/>
              <a:gd name="connsiteX1" fmla="*/ 499112 w 499112"/>
              <a:gd name="connsiteY1" fmla="*/ 0 h 239961"/>
              <a:gd name="connsiteX2" fmla="*/ 483424 w 499112"/>
              <a:gd name="connsiteY2" fmla="*/ 229133 h 239961"/>
              <a:gd name="connsiteX3" fmla="*/ 0 w 499112"/>
              <a:gd name="connsiteY3" fmla="*/ 239961 h 239961"/>
              <a:gd name="connsiteX4" fmla="*/ 116533 w 499112"/>
              <a:gd name="connsiteY4" fmla="*/ 14185 h 239961"/>
              <a:gd name="connsiteX0" fmla="*/ 116533 w 483424"/>
              <a:gd name="connsiteY0" fmla="*/ 0 h 225776"/>
              <a:gd name="connsiteX1" fmla="*/ 424180 w 483424"/>
              <a:gd name="connsiteY1" fmla="*/ 28304 h 225776"/>
              <a:gd name="connsiteX2" fmla="*/ 483424 w 483424"/>
              <a:gd name="connsiteY2" fmla="*/ 214948 h 225776"/>
              <a:gd name="connsiteX3" fmla="*/ 0 w 483424"/>
              <a:gd name="connsiteY3" fmla="*/ 225776 h 225776"/>
              <a:gd name="connsiteX4" fmla="*/ 116533 w 483424"/>
              <a:gd name="connsiteY4" fmla="*/ 0 h 225776"/>
              <a:gd name="connsiteX0" fmla="*/ 116533 w 444886"/>
              <a:gd name="connsiteY0" fmla="*/ 0 h 225776"/>
              <a:gd name="connsiteX1" fmla="*/ 424180 w 444886"/>
              <a:gd name="connsiteY1" fmla="*/ 28304 h 225776"/>
              <a:gd name="connsiteX2" fmla="*/ 444886 w 444886"/>
              <a:gd name="connsiteY2" fmla="*/ 205975 h 225776"/>
              <a:gd name="connsiteX3" fmla="*/ 0 w 444886"/>
              <a:gd name="connsiteY3" fmla="*/ 225776 h 225776"/>
              <a:gd name="connsiteX4" fmla="*/ 116533 w 444886"/>
              <a:gd name="connsiteY4" fmla="*/ 0 h 225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886" h="225776">
                <a:moveTo>
                  <a:pt x="116533" y="0"/>
                </a:moveTo>
                <a:lnTo>
                  <a:pt x="424180" y="28304"/>
                </a:lnTo>
                <a:cubicBezTo>
                  <a:pt x="424180" y="109348"/>
                  <a:pt x="444886" y="124931"/>
                  <a:pt x="444886" y="205975"/>
                </a:cubicBezTo>
                <a:lnTo>
                  <a:pt x="0" y="225776"/>
                </a:lnTo>
                <a:lnTo>
                  <a:pt x="116533" y="0"/>
                </a:lnTo>
                <a:close/>
              </a:path>
            </a:pathLst>
          </a:custGeom>
          <a:solidFill>
            <a:srgbClr val="00B0F0"/>
          </a:solidFill>
        </p:spPr>
        <p:txBody>
          <a:bodyPr wrap="square" rtlCol="0">
            <a:spAutoFit/>
          </a:bodyPr>
          <a:lstStyle/>
          <a:p>
            <a:r>
              <a:rPr lang="en-IN" sz="1200" dirty="0">
                <a:solidFill>
                  <a:schemeClr val="bg1"/>
                </a:solidFill>
              </a:rPr>
              <a:t>NW68</a:t>
            </a:r>
          </a:p>
        </p:txBody>
      </p:sp>
      <p:sp>
        <p:nvSpPr>
          <p:cNvPr id="39" name="TextBox 38">
            <a:extLst>
              <a:ext uri="{FF2B5EF4-FFF2-40B4-BE49-F238E27FC236}">
                <a16:creationId xmlns:a16="http://schemas.microsoft.com/office/drawing/2014/main" id="{28C4F0A5-18EA-88A3-6F1A-0AD3F7709CDA}"/>
              </a:ext>
            </a:extLst>
          </p:cNvPr>
          <p:cNvSpPr txBox="1"/>
          <p:nvPr/>
        </p:nvSpPr>
        <p:spPr>
          <a:xfrm rot="20150664">
            <a:off x="7823036" y="3544080"/>
            <a:ext cx="597592" cy="276999"/>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 name="connsiteX0" fmla="*/ 97399 w 507292"/>
              <a:gd name="connsiteY0" fmla="*/ 0 h 273073"/>
              <a:gd name="connsiteX1" fmla="*/ 441610 w 507292"/>
              <a:gd name="connsiteY1" fmla="*/ 14788 h 273073"/>
              <a:gd name="connsiteX2" fmla="*/ 507292 w 507292"/>
              <a:gd name="connsiteY2" fmla="*/ 273073 h 273073"/>
              <a:gd name="connsiteX3" fmla="*/ 0 w 507292"/>
              <a:gd name="connsiteY3" fmla="*/ 239206 h 273073"/>
              <a:gd name="connsiteX4" fmla="*/ 97399 w 507292"/>
              <a:gd name="connsiteY4" fmla="*/ 0 h 273073"/>
              <a:gd name="connsiteX0" fmla="*/ 97399 w 455906"/>
              <a:gd name="connsiteY0" fmla="*/ 0 h 239206"/>
              <a:gd name="connsiteX1" fmla="*/ 441610 w 455906"/>
              <a:gd name="connsiteY1" fmla="*/ 14788 h 239206"/>
              <a:gd name="connsiteX2" fmla="*/ 455906 w 455906"/>
              <a:gd name="connsiteY2" fmla="*/ 216054 h 239206"/>
              <a:gd name="connsiteX3" fmla="*/ 0 w 455906"/>
              <a:gd name="connsiteY3" fmla="*/ 239206 h 239206"/>
              <a:gd name="connsiteX4" fmla="*/ 97399 w 455906"/>
              <a:gd name="connsiteY4" fmla="*/ 0 h 239206"/>
              <a:gd name="connsiteX0" fmla="*/ 97399 w 483424"/>
              <a:gd name="connsiteY0" fmla="*/ 0 h 239206"/>
              <a:gd name="connsiteX1" fmla="*/ 441610 w 483424"/>
              <a:gd name="connsiteY1" fmla="*/ 14788 h 239206"/>
              <a:gd name="connsiteX2" fmla="*/ 483424 w 483424"/>
              <a:gd name="connsiteY2" fmla="*/ 228378 h 239206"/>
              <a:gd name="connsiteX3" fmla="*/ 0 w 483424"/>
              <a:gd name="connsiteY3" fmla="*/ 239206 h 239206"/>
              <a:gd name="connsiteX4" fmla="*/ 97399 w 483424"/>
              <a:gd name="connsiteY4" fmla="*/ 0 h 239206"/>
              <a:gd name="connsiteX0" fmla="*/ 97399 w 499112"/>
              <a:gd name="connsiteY0" fmla="*/ 755 h 239961"/>
              <a:gd name="connsiteX1" fmla="*/ 499112 w 499112"/>
              <a:gd name="connsiteY1" fmla="*/ 0 h 239961"/>
              <a:gd name="connsiteX2" fmla="*/ 483424 w 499112"/>
              <a:gd name="connsiteY2" fmla="*/ 229133 h 239961"/>
              <a:gd name="connsiteX3" fmla="*/ 0 w 499112"/>
              <a:gd name="connsiteY3" fmla="*/ 239961 h 239961"/>
              <a:gd name="connsiteX4" fmla="*/ 97399 w 499112"/>
              <a:gd name="connsiteY4" fmla="*/ 755 h 239961"/>
              <a:gd name="connsiteX0" fmla="*/ 116533 w 499112"/>
              <a:gd name="connsiteY0" fmla="*/ 14185 h 239961"/>
              <a:gd name="connsiteX1" fmla="*/ 499112 w 499112"/>
              <a:gd name="connsiteY1" fmla="*/ 0 h 239961"/>
              <a:gd name="connsiteX2" fmla="*/ 483424 w 499112"/>
              <a:gd name="connsiteY2" fmla="*/ 229133 h 239961"/>
              <a:gd name="connsiteX3" fmla="*/ 0 w 499112"/>
              <a:gd name="connsiteY3" fmla="*/ 239961 h 239961"/>
              <a:gd name="connsiteX4" fmla="*/ 116533 w 499112"/>
              <a:gd name="connsiteY4" fmla="*/ 14185 h 239961"/>
              <a:gd name="connsiteX0" fmla="*/ 116533 w 483424"/>
              <a:gd name="connsiteY0" fmla="*/ 0 h 225776"/>
              <a:gd name="connsiteX1" fmla="*/ 424180 w 483424"/>
              <a:gd name="connsiteY1" fmla="*/ 28304 h 225776"/>
              <a:gd name="connsiteX2" fmla="*/ 483424 w 483424"/>
              <a:gd name="connsiteY2" fmla="*/ 214948 h 225776"/>
              <a:gd name="connsiteX3" fmla="*/ 0 w 483424"/>
              <a:gd name="connsiteY3" fmla="*/ 225776 h 225776"/>
              <a:gd name="connsiteX4" fmla="*/ 116533 w 483424"/>
              <a:gd name="connsiteY4" fmla="*/ 0 h 225776"/>
              <a:gd name="connsiteX0" fmla="*/ 116533 w 444886"/>
              <a:gd name="connsiteY0" fmla="*/ 0 h 225776"/>
              <a:gd name="connsiteX1" fmla="*/ 424180 w 444886"/>
              <a:gd name="connsiteY1" fmla="*/ 28304 h 225776"/>
              <a:gd name="connsiteX2" fmla="*/ 444886 w 444886"/>
              <a:gd name="connsiteY2" fmla="*/ 205975 h 225776"/>
              <a:gd name="connsiteX3" fmla="*/ 0 w 444886"/>
              <a:gd name="connsiteY3" fmla="*/ 225776 h 225776"/>
              <a:gd name="connsiteX4" fmla="*/ 116533 w 444886"/>
              <a:gd name="connsiteY4" fmla="*/ 0 h 225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886" h="225776">
                <a:moveTo>
                  <a:pt x="116533" y="0"/>
                </a:moveTo>
                <a:lnTo>
                  <a:pt x="424180" y="28304"/>
                </a:lnTo>
                <a:cubicBezTo>
                  <a:pt x="424180" y="109348"/>
                  <a:pt x="444886" y="124931"/>
                  <a:pt x="444886" y="205975"/>
                </a:cubicBezTo>
                <a:lnTo>
                  <a:pt x="0" y="225776"/>
                </a:lnTo>
                <a:lnTo>
                  <a:pt x="116533" y="0"/>
                </a:lnTo>
                <a:close/>
              </a:path>
            </a:pathLst>
          </a:custGeom>
          <a:solidFill>
            <a:srgbClr val="00B0F0"/>
          </a:solidFill>
        </p:spPr>
        <p:txBody>
          <a:bodyPr wrap="square" rtlCol="0">
            <a:spAutoFit/>
          </a:bodyPr>
          <a:lstStyle/>
          <a:p>
            <a:r>
              <a:rPr lang="en-IN" sz="1200" dirty="0">
                <a:solidFill>
                  <a:schemeClr val="bg1"/>
                </a:solidFill>
              </a:rPr>
              <a:t>NW73</a:t>
            </a:r>
          </a:p>
        </p:txBody>
      </p:sp>
      <p:sp>
        <p:nvSpPr>
          <p:cNvPr id="40" name="TextBox 39">
            <a:extLst>
              <a:ext uri="{FF2B5EF4-FFF2-40B4-BE49-F238E27FC236}">
                <a16:creationId xmlns:a16="http://schemas.microsoft.com/office/drawing/2014/main" id="{B812B2CB-6384-852F-93F0-9DADDE113217}"/>
              </a:ext>
            </a:extLst>
          </p:cNvPr>
          <p:cNvSpPr txBox="1"/>
          <p:nvPr/>
        </p:nvSpPr>
        <p:spPr>
          <a:xfrm rot="1501782">
            <a:off x="7830131" y="4317706"/>
            <a:ext cx="707646" cy="276999"/>
          </a:xfrm>
          <a:custGeom>
            <a:avLst/>
            <a:gdLst>
              <a:gd name="connsiteX0" fmla="*/ 0 w 558092"/>
              <a:gd name="connsiteY0" fmla="*/ 0 h 276999"/>
              <a:gd name="connsiteX1" fmla="*/ 558092 w 558092"/>
              <a:gd name="connsiteY1" fmla="*/ 0 h 276999"/>
              <a:gd name="connsiteX2" fmla="*/ 558092 w 558092"/>
              <a:gd name="connsiteY2" fmla="*/ 276999 h 276999"/>
              <a:gd name="connsiteX3" fmla="*/ 0 w 558092"/>
              <a:gd name="connsiteY3" fmla="*/ 276999 h 276999"/>
              <a:gd name="connsiteX4" fmla="*/ 0 w 558092"/>
              <a:gd name="connsiteY4" fmla="*/ 0 h 276999"/>
              <a:gd name="connsiteX0" fmla="*/ 0 w 558092"/>
              <a:gd name="connsiteY0" fmla="*/ 0 h 276999"/>
              <a:gd name="connsiteX1" fmla="*/ 439559 w 558092"/>
              <a:gd name="connsiteY1" fmla="*/ 8467 h 276999"/>
              <a:gd name="connsiteX2" fmla="*/ 558092 w 558092"/>
              <a:gd name="connsiteY2" fmla="*/ 276999 h 276999"/>
              <a:gd name="connsiteX3" fmla="*/ 0 w 558092"/>
              <a:gd name="connsiteY3" fmla="*/ 276999 h 276999"/>
              <a:gd name="connsiteX4" fmla="*/ 0 w 558092"/>
              <a:gd name="connsiteY4" fmla="*/ 0 h 276999"/>
              <a:gd name="connsiteX0" fmla="*/ 0 w 439559"/>
              <a:gd name="connsiteY0" fmla="*/ 0 h 276999"/>
              <a:gd name="connsiteX1" fmla="*/ 439559 w 439559"/>
              <a:gd name="connsiteY1" fmla="*/ 8467 h 276999"/>
              <a:gd name="connsiteX2" fmla="*/ 439558 w 439559"/>
              <a:gd name="connsiteY2" fmla="*/ 251599 h 276999"/>
              <a:gd name="connsiteX3" fmla="*/ 0 w 439559"/>
              <a:gd name="connsiteY3" fmla="*/ 276999 h 276999"/>
              <a:gd name="connsiteX4" fmla="*/ 0 w 439559"/>
              <a:gd name="connsiteY4" fmla="*/ 0 h 276999"/>
              <a:gd name="connsiteX0" fmla="*/ 0 w 490358"/>
              <a:gd name="connsiteY0" fmla="*/ 0 h 276999"/>
              <a:gd name="connsiteX1" fmla="*/ 439559 w 490358"/>
              <a:gd name="connsiteY1" fmla="*/ 8467 h 276999"/>
              <a:gd name="connsiteX2" fmla="*/ 490358 w 490358"/>
              <a:gd name="connsiteY2" fmla="*/ 251599 h 276999"/>
              <a:gd name="connsiteX3" fmla="*/ 0 w 490358"/>
              <a:gd name="connsiteY3" fmla="*/ 276999 h 276999"/>
              <a:gd name="connsiteX4" fmla="*/ 0 w 490358"/>
              <a:gd name="connsiteY4" fmla="*/ 0 h 276999"/>
              <a:gd name="connsiteX0" fmla="*/ 0 w 541158"/>
              <a:gd name="connsiteY0" fmla="*/ 0 h 276999"/>
              <a:gd name="connsiteX1" fmla="*/ 439559 w 541158"/>
              <a:gd name="connsiteY1" fmla="*/ 8467 h 276999"/>
              <a:gd name="connsiteX2" fmla="*/ 541158 w 541158"/>
              <a:gd name="connsiteY2" fmla="*/ 251599 h 276999"/>
              <a:gd name="connsiteX3" fmla="*/ 0 w 541158"/>
              <a:gd name="connsiteY3" fmla="*/ 276999 h 276999"/>
              <a:gd name="connsiteX4" fmla="*/ 0 w 541158"/>
              <a:gd name="connsiteY4" fmla="*/ 0 h 276999"/>
              <a:gd name="connsiteX0" fmla="*/ 16933 w 541158"/>
              <a:gd name="connsiteY0" fmla="*/ 8466 h 268532"/>
              <a:gd name="connsiteX1" fmla="*/ 439559 w 541158"/>
              <a:gd name="connsiteY1" fmla="*/ 0 h 268532"/>
              <a:gd name="connsiteX2" fmla="*/ 541158 w 541158"/>
              <a:gd name="connsiteY2" fmla="*/ 243132 h 268532"/>
              <a:gd name="connsiteX3" fmla="*/ 0 w 541158"/>
              <a:gd name="connsiteY3" fmla="*/ 268532 h 268532"/>
              <a:gd name="connsiteX4" fmla="*/ 16933 w 541158"/>
              <a:gd name="connsiteY4" fmla="*/ 8466 h 268532"/>
              <a:gd name="connsiteX0" fmla="*/ 33866 w 541158"/>
              <a:gd name="connsiteY0" fmla="*/ 16933 h 268532"/>
              <a:gd name="connsiteX1" fmla="*/ 439559 w 541158"/>
              <a:gd name="connsiteY1" fmla="*/ 0 h 268532"/>
              <a:gd name="connsiteX2" fmla="*/ 541158 w 541158"/>
              <a:gd name="connsiteY2" fmla="*/ 243132 h 268532"/>
              <a:gd name="connsiteX3" fmla="*/ 0 w 541158"/>
              <a:gd name="connsiteY3" fmla="*/ 268532 h 268532"/>
              <a:gd name="connsiteX4" fmla="*/ 33866 w 541158"/>
              <a:gd name="connsiteY4" fmla="*/ 16933 h 268532"/>
              <a:gd name="connsiteX0" fmla="*/ 0 w 507292"/>
              <a:gd name="connsiteY0" fmla="*/ 16933 h 243132"/>
              <a:gd name="connsiteX1" fmla="*/ 405693 w 507292"/>
              <a:gd name="connsiteY1" fmla="*/ 0 h 243132"/>
              <a:gd name="connsiteX2" fmla="*/ 507292 w 507292"/>
              <a:gd name="connsiteY2" fmla="*/ 243132 h 243132"/>
              <a:gd name="connsiteX3" fmla="*/ 0 w 507292"/>
              <a:gd name="connsiteY3" fmla="*/ 209265 h 243132"/>
              <a:gd name="connsiteX4" fmla="*/ 0 w 507292"/>
              <a:gd name="connsiteY4" fmla="*/ 16933 h 243132"/>
              <a:gd name="connsiteX0" fmla="*/ 0 w 507292"/>
              <a:gd name="connsiteY0" fmla="*/ 0 h 226199"/>
              <a:gd name="connsiteX1" fmla="*/ 397226 w 507292"/>
              <a:gd name="connsiteY1" fmla="*/ 16933 h 226199"/>
              <a:gd name="connsiteX2" fmla="*/ 507292 w 507292"/>
              <a:gd name="connsiteY2" fmla="*/ 226199 h 226199"/>
              <a:gd name="connsiteX3" fmla="*/ 0 w 507292"/>
              <a:gd name="connsiteY3" fmla="*/ 192332 h 226199"/>
              <a:gd name="connsiteX4" fmla="*/ 0 w 507292"/>
              <a:gd name="connsiteY4" fmla="*/ 0 h 226199"/>
              <a:gd name="connsiteX0" fmla="*/ 25400 w 507292"/>
              <a:gd name="connsiteY0" fmla="*/ 25401 h 209266"/>
              <a:gd name="connsiteX1" fmla="*/ 397226 w 507292"/>
              <a:gd name="connsiteY1" fmla="*/ 0 h 209266"/>
              <a:gd name="connsiteX2" fmla="*/ 507292 w 507292"/>
              <a:gd name="connsiteY2" fmla="*/ 209266 h 209266"/>
              <a:gd name="connsiteX3" fmla="*/ 0 w 507292"/>
              <a:gd name="connsiteY3" fmla="*/ 175399 h 209266"/>
              <a:gd name="connsiteX4" fmla="*/ 25400 w 507292"/>
              <a:gd name="connsiteY4" fmla="*/ 25401 h 209266"/>
              <a:gd name="connsiteX0" fmla="*/ 25400 w 507292"/>
              <a:gd name="connsiteY0" fmla="*/ 6266 h 190131"/>
              <a:gd name="connsiteX1" fmla="*/ 382827 w 507292"/>
              <a:gd name="connsiteY1" fmla="*/ 0 h 190131"/>
              <a:gd name="connsiteX2" fmla="*/ 507292 w 507292"/>
              <a:gd name="connsiteY2" fmla="*/ 190131 h 190131"/>
              <a:gd name="connsiteX3" fmla="*/ 0 w 507292"/>
              <a:gd name="connsiteY3" fmla="*/ 156264 h 190131"/>
              <a:gd name="connsiteX4" fmla="*/ 25400 w 507292"/>
              <a:gd name="connsiteY4" fmla="*/ 6266 h 190131"/>
              <a:gd name="connsiteX0" fmla="*/ 25400 w 507292"/>
              <a:gd name="connsiteY0" fmla="*/ 91186 h 275051"/>
              <a:gd name="connsiteX1" fmla="*/ 439243 w 507292"/>
              <a:gd name="connsiteY1" fmla="*/ 0 h 275051"/>
              <a:gd name="connsiteX2" fmla="*/ 507292 w 507292"/>
              <a:gd name="connsiteY2" fmla="*/ 275051 h 275051"/>
              <a:gd name="connsiteX3" fmla="*/ 0 w 507292"/>
              <a:gd name="connsiteY3" fmla="*/ 241184 h 275051"/>
              <a:gd name="connsiteX4" fmla="*/ 25400 w 507292"/>
              <a:gd name="connsiteY4" fmla="*/ 91186 h 275051"/>
              <a:gd name="connsiteX0" fmla="*/ 25400 w 507292"/>
              <a:gd name="connsiteY0" fmla="*/ 74420 h 258285"/>
              <a:gd name="connsiteX1" fmla="*/ 441610 w 507292"/>
              <a:gd name="connsiteY1" fmla="*/ 0 h 258285"/>
              <a:gd name="connsiteX2" fmla="*/ 507292 w 507292"/>
              <a:gd name="connsiteY2" fmla="*/ 258285 h 258285"/>
              <a:gd name="connsiteX3" fmla="*/ 0 w 507292"/>
              <a:gd name="connsiteY3" fmla="*/ 224418 h 258285"/>
              <a:gd name="connsiteX4" fmla="*/ 25400 w 507292"/>
              <a:gd name="connsiteY4" fmla="*/ 74420 h 258285"/>
              <a:gd name="connsiteX0" fmla="*/ 97399 w 507292"/>
              <a:gd name="connsiteY0" fmla="*/ 0 h 273073"/>
              <a:gd name="connsiteX1" fmla="*/ 441610 w 507292"/>
              <a:gd name="connsiteY1" fmla="*/ 14788 h 273073"/>
              <a:gd name="connsiteX2" fmla="*/ 507292 w 507292"/>
              <a:gd name="connsiteY2" fmla="*/ 273073 h 273073"/>
              <a:gd name="connsiteX3" fmla="*/ 0 w 507292"/>
              <a:gd name="connsiteY3" fmla="*/ 239206 h 273073"/>
              <a:gd name="connsiteX4" fmla="*/ 97399 w 507292"/>
              <a:gd name="connsiteY4" fmla="*/ 0 h 273073"/>
              <a:gd name="connsiteX0" fmla="*/ 97399 w 455906"/>
              <a:gd name="connsiteY0" fmla="*/ 0 h 239206"/>
              <a:gd name="connsiteX1" fmla="*/ 441610 w 455906"/>
              <a:gd name="connsiteY1" fmla="*/ 14788 h 239206"/>
              <a:gd name="connsiteX2" fmla="*/ 455906 w 455906"/>
              <a:gd name="connsiteY2" fmla="*/ 216054 h 239206"/>
              <a:gd name="connsiteX3" fmla="*/ 0 w 455906"/>
              <a:gd name="connsiteY3" fmla="*/ 239206 h 239206"/>
              <a:gd name="connsiteX4" fmla="*/ 97399 w 455906"/>
              <a:gd name="connsiteY4" fmla="*/ 0 h 239206"/>
              <a:gd name="connsiteX0" fmla="*/ 97399 w 483424"/>
              <a:gd name="connsiteY0" fmla="*/ 0 h 239206"/>
              <a:gd name="connsiteX1" fmla="*/ 441610 w 483424"/>
              <a:gd name="connsiteY1" fmla="*/ 14788 h 239206"/>
              <a:gd name="connsiteX2" fmla="*/ 483424 w 483424"/>
              <a:gd name="connsiteY2" fmla="*/ 228378 h 239206"/>
              <a:gd name="connsiteX3" fmla="*/ 0 w 483424"/>
              <a:gd name="connsiteY3" fmla="*/ 239206 h 239206"/>
              <a:gd name="connsiteX4" fmla="*/ 97399 w 483424"/>
              <a:gd name="connsiteY4" fmla="*/ 0 h 239206"/>
              <a:gd name="connsiteX0" fmla="*/ 97399 w 499112"/>
              <a:gd name="connsiteY0" fmla="*/ 755 h 239961"/>
              <a:gd name="connsiteX1" fmla="*/ 499112 w 499112"/>
              <a:gd name="connsiteY1" fmla="*/ 0 h 239961"/>
              <a:gd name="connsiteX2" fmla="*/ 483424 w 499112"/>
              <a:gd name="connsiteY2" fmla="*/ 229133 h 239961"/>
              <a:gd name="connsiteX3" fmla="*/ 0 w 499112"/>
              <a:gd name="connsiteY3" fmla="*/ 239961 h 239961"/>
              <a:gd name="connsiteX4" fmla="*/ 97399 w 499112"/>
              <a:gd name="connsiteY4" fmla="*/ 755 h 239961"/>
              <a:gd name="connsiteX0" fmla="*/ 116533 w 499112"/>
              <a:gd name="connsiteY0" fmla="*/ 14185 h 239961"/>
              <a:gd name="connsiteX1" fmla="*/ 499112 w 499112"/>
              <a:gd name="connsiteY1" fmla="*/ 0 h 239961"/>
              <a:gd name="connsiteX2" fmla="*/ 483424 w 499112"/>
              <a:gd name="connsiteY2" fmla="*/ 229133 h 239961"/>
              <a:gd name="connsiteX3" fmla="*/ 0 w 499112"/>
              <a:gd name="connsiteY3" fmla="*/ 239961 h 239961"/>
              <a:gd name="connsiteX4" fmla="*/ 116533 w 499112"/>
              <a:gd name="connsiteY4" fmla="*/ 14185 h 239961"/>
              <a:gd name="connsiteX0" fmla="*/ 0 w 547658"/>
              <a:gd name="connsiteY0" fmla="*/ 89287 h 239961"/>
              <a:gd name="connsiteX1" fmla="*/ 547658 w 547658"/>
              <a:gd name="connsiteY1" fmla="*/ 0 h 239961"/>
              <a:gd name="connsiteX2" fmla="*/ 531970 w 547658"/>
              <a:gd name="connsiteY2" fmla="*/ 229133 h 239961"/>
              <a:gd name="connsiteX3" fmla="*/ 48546 w 547658"/>
              <a:gd name="connsiteY3" fmla="*/ 239961 h 239961"/>
              <a:gd name="connsiteX4" fmla="*/ 0 w 547658"/>
              <a:gd name="connsiteY4" fmla="*/ 89287 h 239961"/>
              <a:gd name="connsiteX0" fmla="*/ 0 w 547658"/>
              <a:gd name="connsiteY0" fmla="*/ 89287 h 239961"/>
              <a:gd name="connsiteX1" fmla="*/ 547658 w 547658"/>
              <a:gd name="connsiteY1" fmla="*/ 0 h 239961"/>
              <a:gd name="connsiteX2" fmla="*/ 445973 w 547658"/>
              <a:gd name="connsiteY2" fmla="*/ 191141 h 239961"/>
              <a:gd name="connsiteX3" fmla="*/ 48546 w 547658"/>
              <a:gd name="connsiteY3" fmla="*/ 239961 h 239961"/>
              <a:gd name="connsiteX4" fmla="*/ 0 w 547658"/>
              <a:gd name="connsiteY4" fmla="*/ 89287 h 239961"/>
              <a:gd name="connsiteX0" fmla="*/ 0 w 445973"/>
              <a:gd name="connsiteY0" fmla="*/ 69267 h 219941"/>
              <a:gd name="connsiteX1" fmla="*/ 432328 w 445973"/>
              <a:gd name="connsiteY1" fmla="*/ 0 h 219941"/>
              <a:gd name="connsiteX2" fmla="*/ 445973 w 445973"/>
              <a:gd name="connsiteY2" fmla="*/ 171121 h 219941"/>
              <a:gd name="connsiteX3" fmla="*/ 48546 w 445973"/>
              <a:gd name="connsiteY3" fmla="*/ 219941 h 219941"/>
              <a:gd name="connsiteX4" fmla="*/ 0 w 445973"/>
              <a:gd name="connsiteY4" fmla="*/ 69267 h 219941"/>
              <a:gd name="connsiteX0" fmla="*/ 0 w 545787"/>
              <a:gd name="connsiteY0" fmla="*/ 38133 h 219941"/>
              <a:gd name="connsiteX1" fmla="*/ 532142 w 545787"/>
              <a:gd name="connsiteY1" fmla="*/ 0 h 219941"/>
              <a:gd name="connsiteX2" fmla="*/ 545787 w 545787"/>
              <a:gd name="connsiteY2" fmla="*/ 171121 h 219941"/>
              <a:gd name="connsiteX3" fmla="*/ 148360 w 545787"/>
              <a:gd name="connsiteY3" fmla="*/ 219941 h 219941"/>
              <a:gd name="connsiteX4" fmla="*/ 0 w 545787"/>
              <a:gd name="connsiteY4" fmla="*/ 38133 h 219941"/>
              <a:gd name="connsiteX0" fmla="*/ 0 w 545787"/>
              <a:gd name="connsiteY0" fmla="*/ 0 h 181808"/>
              <a:gd name="connsiteX1" fmla="*/ 481482 w 545787"/>
              <a:gd name="connsiteY1" fmla="*/ 813 h 181808"/>
              <a:gd name="connsiteX2" fmla="*/ 545787 w 545787"/>
              <a:gd name="connsiteY2" fmla="*/ 132988 h 181808"/>
              <a:gd name="connsiteX3" fmla="*/ 148360 w 545787"/>
              <a:gd name="connsiteY3" fmla="*/ 181808 h 181808"/>
              <a:gd name="connsiteX4" fmla="*/ 0 w 545787"/>
              <a:gd name="connsiteY4" fmla="*/ 0 h 181808"/>
              <a:gd name="connsiteX0" fmla="*/ 0 w 545787"/>
              <a:gd name="connsiteY0" fmla="*/ 34501 h 216309"/>
              <a:gd name="connsiteX1" fmla="*/ 501906 w 545787"/>
              <a:gd name="connsiteY1" fmla="*/ 0 h 216309"/>
              <a:gd name="connsiteX2" fmla="*/ 545787 w 545787"/>
              <a:gd name="connsiteY2" fmla="*/ 167489 h 216309"/>
              <a:gd name="connsiteX3" fmla="*/ 148360 w 545787"/>
              <a:gd name="connsiteY3" fmla="*/ 216309 h 216309"/>
              <a:gd name="connsiteX4" fmla="*/ 0 w 545787"/>
              <a:gd name="connsiteY4" fmla="*/ 34501 h 216309"/>
              <a:gd name="connsiteX0" fmla="*/ 0 w 512068"/>
              <a:gd name="connsiteY0" fmla="*/ 34501 h 216309"/>
              <a:gd name="connsiteX1" fmla="*/ 501906 w 512068"/>
              <a:gd name="connsiteY1" fmla="*/ 0 h 216309"/>
              <a:gd name="connsiteX2" fmla="*/ 512068 w 512068"/>
              <a:gd name="connsiteY2" fmla="*/ 137819 h 216309"/>
              <a:gd name="connsiteX3" fmla="*/ 148360 w 512068"/>
              <a:gd name="connsiteY3" fmla="*/ 216309 h 216309"/>
              <a:gd name="connsiteX4" fmla="*/ 0 w 512068"/>
              <a:gd name="connsiteY4" fmla="*/ 34501 h 216309"/>
              <a:gd name="connsiteX0" fmla="*/ 0 w 512068"/>
              <a:gd name="connsiteY0" fmla="*/ 16947 h 198755"/>
              <a:gd name="connsiteX1" fmla="*/ 476576 w 512068"/>
              <a:gd name="connsiteY1" fmla="*/ 0 h 198755"/>
              <a:gd name="connsiteX2" fmla="*/ 512068 w 512068"/>
              <a:gd name="connsiteY2" fmla="*/ 120265 h 198755"/>
              <a:gd name="connsiteX3" fmla="*/ 148360 w 512068"/>
              <a:gd name="connsiteY3" fmla="*/ 198755 h 198755"/>
              <a:gd name="connsiteX4" fmla="*/ 0 w 512068"/>
              <a:gd name="connsiteY4" fmla="*/ 16947 h 198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068" h="198755">
                <a:moveTo>
                  <a:pt x="0" y="16947"/>
                </a:moveTo>
                <a:lnTo>
                  <a:pt x="476576" y="0"/>
                </a:lnTo>
                <a:cubicBezTo>
                  <a:pt x="476576" y="81044"/>
                  <a:pt x="512068" y="39221"/>
                  <a:pt x="512068" y="120265"/>
                </a:cubicBezTo>
                <a:lnTo>
                  <a:pt x="148360" y="198755"/>
                </a:lnTo>
                <a:lnTo>
                  <a:pt x="0" y="16947"/>
                </a:lnTo>
                <a:close/>
              </a:path>
            </a:pathLst>
          </a:custGeom>
          <a:solidFill>
            <a:srgbClr val="00B0F0"/>
          </a:solidFill>
        </p:spPr>
        <p:txBody>
          <a:bodyPr wrap="square" rtlCol="0">
            <a:spAutoFit/>
          </a:bodyPr>
          <a:lstStyle/>
          <a:p>
            <a:r>
              <a:rPr lang="en-IN" sz="1200" dirty="0">
                <a:solidFill>
                  <a:schemeClr val="bg1"/>
                </a:solidFill>
              </a:rPr>
              <a:t>NW100</a:t>
            </a:r>
          </a:p>
        </p:txBody>
      </p:sp>
      <p:pic>
        <p:nvPicPr>
          <p:cNvPr id="3" name="Picture 2" descr="Image">
            <a:extLst>
              <a:ext uri="{FF2B5EF4-FFF2-40B4-BE49-F238E27FC236}">
                <a16:creationId xmlns:a16="http://schemas.microsoft.com/office/drawing/2014/main" id="{406C7783-BAAA-5439-BA06-5963F5BC2D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838"/>
          <a:stretch/>
        </p:blipFill>
        <p:spPr bwMode="auto">
          <a:xfrm>
            <a:off x="871620" y="1581676"/>
            <a:ext cx="5433771" cy="228432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33BCF3A-3926-870A-4042-3DBB48E0ECA1}"/>
              </a:ext>
            </a:extLst>
          </p:cNvPr>
          <p:cNvSpPr txBox="1"/>
          <p:nvPr/>
        </p:nvSpPr>
        <p:spPr>
          <a:xfrm>
            <a:off x="871620" y="4004943"/>
            <a:ext cx="5438684" cy="2492990"/>
          </a:xfrm>
          <a:prstGeom prst="rect">
            <a:avLst/>
          </a:prstGeom>
          <a:solidFill>
            <a:schemeClr val="accent6">
              <a:lumMod val="20000"/>
              <a:lumOff val="80000"/>
            </a:schemeClr>
          </a:solidFill>
          <a:ln w="28575">
            <a:solidFill>
              <a:srgbClr val="C00000"/>
            </a:solidFill>
          </a:ln>
        </p:spPr>
        <p:txBody>
          <a:bodyPr wrap="square" rtlCol="0">
            <a:spAutoFit/>
          </a:bodyPr>
          <a:lstStyle/>
          <a:p>
            <a:r>
              <a:rPr lang="en-US" sz="1300" b="1" i="0" u="sng" dirty="0">
                <a:effectLst/>
              </a:rPr>
              <a:t>Multi-Modal Logistics Parks (MMLP) under </a:t>
            </a:r>
            <a:r>
              <a:rPr lang="en-US" sz="1300" b="1" i="0" u="sng" dirty="0" err="1">
                <a:effectLst/>
              </a:rPr>
              <a:t>Bharatmala</a:t>
            </a:r>
            <a:r>
              <a:rPr lang="en-US" sz="1300" b="1" i="0" u="sng" dirty="0">
                <a:effectLst/>
              </a:rPr>
              <a:t> </a:t>
            </a:r>
            <a:r>
              <a:rPr lang="en-US" sz="1300" b="1" i="0" u="sng" dirty="0" err="1">
                <a:effectLst/>
              </a:rPr>
              <a:t>Pariyojna</a:t>
            </a:r>
            <a:r>
              <a:rPr lang="en-US" sz="1300" b="1" i="0" u="sng" dirty="0">
                <a:effectLst/>
              </a:rPr>
              <a:t> </a:t>
            </a:r>
          </a:p>
          <a:p>
            <a:pPr marL="171450" indent="-171450">
              <a:buFont typeface="Arial" panose="020B0604020202020204" pitchFamily="34" charset="0"/>
              <a:buChar char="•"/>
            </a:pPr>
            <a:endParaRPr lang="en-US" sz="1300" b="0" i="0" dirty="0">
              <a:effectLst/>
            </a:endParaRPr>
          </a:p>
          <a:p>
            <a:pPr marL="171450" indent="-171450">
              <a:buFont typeface="Arial" panose="020B0604020202020204" pitchFamily="34" charset="0"/>
              <a:buChar char="•"/>
            </a:pPr>
            <a:r>
              <a:rPr lang="en-US" sz="1300" b="0" i="0" dirty="0">
                <a:effectLst/>
              </a:rPr>
              <a:t>35 MMLP for Centralize freight consolidation and reduce logistics cost </a:t>
            </a:r>
            <a:r>
              <a:rPr lang="en-US" sz="1300" dirty="0"/>
              <a:t>from 14% to 10% of GDP</a:t>
            </a:r>
            <a:endParaRPr lang="en-US" sz="1300" b="0" i="0" dirty="0">
              <a:effectLst/>
            </a:endParaRPr>
          </a:p>
          <a:p>
            <a:pPr marL="171450" indent="-171450">
              <a:buFont typeface="Arial" panose="020B0604020202020204" pitchFamily="34" charset="0"/>
              <a:buChar char="•"/>
            </a:pPr>
            <a:endParaRPr lang="en-US" sz="1300" b="0" i="0" dirty="0">
              <a:effectLst/>
            </a:endParaRPr>
          </a:p>
          <a:p>
            <a:pPr marL="171450" indent="-171450">
              <a:buFont typeface="Arial" panose="020B0604020202020204" pitchFamily="34" charset="0"/>
              <a:buChar char="•"/>
            </a:pPr>
            <a:r>
              <a:rPr lang="en-US" sz="1300" b="0" i="0" dirty="0">
                <a:effectLst/>
              </a:rPr>
              <a:t>Agreement - National </a:t>
            </a:r>
            <a:r>
              <a:rPr lang="en-US" sz="1300" b="0" i="0" u="sng" dirty="0">
                <a:effectLst/>
              </a:rPr>
              <a:t>Highways</a:t>
            </a:r>
            <a:r>
              <a:rPr lang="en-US" sz="1300" b="0" i="0" dirty="0">
                <a:effectLst/>
              </a:rPr>
              <a:t> Logistics Management Limited (NHLML), </a:t>
            </a:r>
            <a:r>
              <a:rPr lang="en-US" sz="1300" b="0" i="0" u="sng" dirty="0">
                <a:effectLst/>
              </a:rPr>
              <a:t>IWAI</a:t>
            </a:r>
            <a:r>
              <a:rPr lang="en-US" sz="1300" b="0" i="0" dirty="0">
                <a:effectLst/>
              </a:rPr>
              <a:t> and </a:t>
            </a:r>
            <a:r>
              <a:rPr lang="en-US" sz="1300" b="0" i="0" u="sng" dirty="0">
                <a:effectLst/>
              </a:rPr>
              <a:t>Rail</a:t>
            </a:r>
            <a:r>
              <a:rPr lang="en-US" sz="1300" b="0" i="0" dirty="0">
                <a:effectLst/>
              </a:rPr>
              <a:t> Vikas Nigam Limited (RVNL) on </a:t>
            </a:r>
            <a:r>
              <a:rPr lang="en-US" sz="1300" b="1" i="0" dirty="0">
                <a:effectLst/>
              </a:rPr>
              <a:t>23 August 2022</a:t>
            </a:r>
          </a:p>
          <a:p>
            <a:pPr marL="171450" indent="-171450">
              <a:buFont typeface="Arial" panose="020B0604020202020204" pitchFamily="34" charset="0"/>
              <a:buChar char="•"/>
            </a:pPr>
            <a:endParaRPr lang="en-US" sz="1300" b="0" i="0" dirty="0">
              <a:effectLst/>
            </a:endParaRPr>
          </a:p>
          <a:p>
            <a:pPr marL="171450" indent="-171450">
              <a:buFont typeface="Arial" panose="020B0604020202020204" pitchFamily="34" charset="0"/>
              <a:buChar char="•"/>
            </a:pPr>
            <a:r>
              <a:rPr lang="en-US" sz="1300" b="0" i="0" dirty="0">
                <a:effectLst/>
              </a:rPr>
              <a:t>‘Hub &amp; Spoke’ model, connecting warehouses, cold storage, mechanised material handling, and value-added services such as customs clearance</a:t>
            </a:r>
          </a:p>
          <a:p>
            <a:pPr marL="171450" indent="-171450">
              <a:buFont typeface="Arial" panose="020B0604020202020204" pitchFamily="34" charset="0"/>
              <a:buChar char="•"/>
            </a:pPr>
            <a:endParaRPr lang="en-US" sz="1300" dirty="0"/>
          </a:p>
          <a:p>
            <a:pPr marL="171450" indent="-171450">
              <a:buFont typeface="Arial" panose="020B0604020202020204" pitchFamily="34" charset="0"/>
              <a:buChar char="•"/>
            </a:pPr>
            <a:r>
              <a:rPr lang="en-US" sz="1300" dirty="0"/>
              <a:t>RIL awarded the first MMLP in Chennai. Spread over 184 acres</a:t>
            </a:r>
            <a:endParaRPr lang="en-IN" sz="1300" dirty="0"/>
          </a:p>
        </p:txBody>
      </p:sp>
      <p:sp>
        <p:nvSpPr>
          <p:cNvPr id="2" name="TextBox 1">
            <a:extLst>
              <a:ext uri="{FF2B5EF4-FFF2-40B4-BE49-F238E27FC236}">
                <a16:creationId xmlns:a16="http://schemas.microsoft.com/office/drawing/2014/main" id="{F6D23B22-D312-CB07-C81D-AE1A0EF000C5}"/>
              </a:ext>
            </a:extLst>
          </p:cNvPr>
          <p:cNvSpPr txBox="1"/>
          <p:nvPr/>
        </p:nvSpPr>
        <p:spPr>
          <a:xfrm>
            <a:off x="9378587" y="1581676"/>
            <a:ext cx="2394681" cy="707886"/>
          </a:xfrm>
          <a:prstGeom prst="rect">
            <a:avLst/>
          </a:prstGeom>
          <a:noFill/>
        </p:spPr>
        <p:txBody>
          <a:bodyPr wrap="square" rtlCol="0">
            <a:spAutoFit/>
          </a:bodyPr>
          <a:lstStyle/>
          <a:p>
            <a:pPr algn="ctr"/>
            <a:r>
              <a:rPr lang="en-IN" sz="2000" b="1" dirty="0">
                <a:solidFill>
                  <a:srgbClr val="FF0000"/>
                </a:solidFill>
              </a:rPr>
              <a:t>National ecosystem being created</a:t>
            </a:r>
          </a:p>
        </p:txBody>
      </p:sp>
      <p:sp>
        <p:nvSpPr>
          <p:cNvPr id="4" name="Title 1">
            <a:extLst>
              <a:ext uri="{FF2B5EF4-FFF2-40B4-BE49-F238E27FC236}">
                <a16:creationId xmlns:a16="http://schemas.microsoft.com/office/drawing/2014/main" id="{B3E5D848-1109-079B-9DBD-71DD02E05867}"/>
              </a:ext>
            </a:extLst>
          </p:cNvPr>
          <p:cNvSpPr txBox="1">
            <a:spLocks/>
          </p:cNvSpPr>
          <p:nvPr/>
        </p:nvSpPr>
        <p:spPr>
          <a:xfrm>
            <a:off x="838200" y="-91226"/>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2</a:t>
            </a:r>
            <a:r>
              <a:rPr lang="en-IN" sz="3200" b="1" baseline="30000" dirty="0"/>
              <a:t>nd</a:t>
            </a:r>
            <a:r>
              <a:rPr lang="en-IN" sz="3200" b="1" dirty="0"/>
              <a:t> Driver for </a:t>
            </a:r>
            <a:r>
              <a:rPr lang="en-IN" sz="3200" b="1" i="1" dirty="0" err="1"/>
              <a:t>Amritkal</a:t>
            </a:r>
            <a:r>
              <a:rPr lang="en-IN" sz="3200" b="1" dirty="0"/>
              <a:t>: </a:t>
            </a:r>
            <a:r>
              <a:rPr lang="en-IN" sz="3200" b="1" dirty="0" err="1"/>
              <a:t>Sagarmala</a:t>
            </a:r>
            <a:endParaRPr lang="en-IN" sz="3200" b="1" dirty="0"/>
          </a:p>
        </p:txBody>
      </p:sp>
    </p:spTree>
    <p:extLst>
      <p:ext uri="{BB962C8B-B14F-4D97-AF65-F5344CB8AC3E}">
        <p14:creationId xmlns:p14="http://schemas.microsoft.com/office/powerpoint/2010/main" val="3945198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0B95E26-D940-954E-729C-FF551F41B256}"/>
              </a:ext>
            </a:extLst>
          </p:cNvPr>
          <p:cNvSpPr txBox="1">
            <a:spLocks/>
          </p:cNvSpPr>
          <p:nvPr/>
        </p:nvSpPr>
        <p:spPr>
          <a:xfrm>
            <a:off x="756127" y="-155161"/>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IN" sz="3200" b="1" dirty="0"/>
          </a:p>
        </p:txBody>
      </p:sp>
      <p:pic>
        <p:nvPicPr>
          <p:cNvPr id="2" name="Picture 2">
            <a:extLst>
              <a:ext uri="{FF2B5EF4-FFF2-40B4-BE49-F238E27FC236}">
                <a16:creationId xmlns:a16="http://schemas.microsoft.com/office/drawing/2014/main" id="{521D9EC1-BD45-F9BF-1CF4-F780855121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9058" y="2057720"/>
            <a:ext cx="6860076" cy="387109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FCC973C-C700-1741-E675-17E01AF7ABE0}"/>
              </a:ext>
            </a:extLst>
          </p:cNvPr>
          <p:cNvSpPr txBox="1"/>
          <p:nvPr/>
        </p:nvSpPr>
        <p:spPr>
          <a:xfrm>
            <a:off x="871621" y="929185"/>
            <a:ext cx="5433770" cy="400110"/>
          </a:xfrm>
          <a:prstGeom prst="rect">
            <a:avLst/>
          </a:prstGeom>
          <a:solidFill>
            <a:srgbClr val="FFC000"/>
          </a:solidFill>
          <a:ln>
            <a:solidFill>
              <a:srgbClr val="C00000"/>
            </a:solidFill>
          </a:ln>
        </p:spPr>
        <p:txBody>
          <a:bodyPr wrap="square" rtlCol="0">
            <a:spAutoFit/>
          </a:bodyPr>
          <a:lstStyle/>
          <a:p>
            <a:r>
              <a:rPr lang="en-IN" sz="2000" b="1" dirty="0"/>
              <a:t>Salient 3</a:t>
            </a:r>
            <a:r>
              <a:rPr lang="en-IN" dirty="0"/>
              <a:t> - Reducing Logistics Costs – Multi-modal Shift</a:t>
            </a:r>
          </a:p>
        </p:txBody>
      </p:sp>
      <p:sp>
        <p:nvSpPr>
          <p:cNvPr id="4" name="Title 1">
            <a:extLst>
              <a:ext uri="{FF2B5EF4-FFF2-40B4-BE49-F238E27FC236}">
                <a16:creationId xmlns:a16="http://schemas.microsoft.com/office/drawing/2014/main" id="{0DE63785-4545-B123-A366-BA65978A6D94}"/>
              </a:ext>
            </a:extLst>
          </p:cNvPr>
          <p:cNvSpPr txBox="1">
            <a:spLocks/>
          </p:cNvSpPr>
          <p:nvPr/>
        </p:nvSpPr>
        <p:spPr>
          <a:xfrm>
            <a:off x="838200" y="80516"/>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2</a:t>
            </a:r>
            <a:r>
              <a:rPr lang="en-IN" sz="3200" b="1" baseline="30000" dirty="0"/>
              <a:t>nd</a:t>
            </a:r>
            <a:r>
              <a:rPr lang="en-IN" sz="3200" b="1" dirty="0"/>
              <a:t> Driver for </a:t>
            </a:r>
            <a:r>
              <a:rPr lang="en-IN" sz="3200" b="1" i="1" dirty="0" err="1"/>
              <a:t>Amritkal</a:t>
            </a:r>
            <a:r>
              <a:rPr lang="en-IN" sz="3200" b="1" dirty="0"/>
              <a:t>: </a:t>
            </a:r>
            <a:r>
              <a:rPr lang="en-IN" sz="3200" b="1" dirty="0" err="1"/>
              <a:t>Sagarmala</a:t>
            </a:r>
            <a:endParaRPr lang="en-IN" sz="3200" b="1" dirty="0"/>
          </a:p>
        </p:txBody>
      </p:sp>
    </p:spTree>
    <p:extLst>
      <p:ext uri="{BB962C8B-B14F-4D97-AF65-F5344CB8AC3E}">
        <p14:creationId xmlns:p14="http://schemas.microsoft.com/office/powerpoint/2010/main" val="14203740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0B95E26-D940-954E-729C-FF551F41B256}"/>
              </a:ext>
            </a:extLst>
          </p:cNvPr>
          <p:cNvSpPr txBox="1">
            <a:spLocks/>
          </p:cNvSpPr>
          <p:nvPr/>
        </p:nvSpPr>
        <p:spPr>
          <a:xfrm>
            <a:off x="618749" y="219194"/>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2</a:t>
            </a:r>
            <a:r>
              <a:rPr lang="en-IN" sz="3200" b="1" baseline="30000" dirty="0"/>
              <a:t>nd</a:t>
            </a:r>
            <a:r>
              <a:rPr lang="en-IN" sz="3200" b="1" dirty="0"/>
              <a:t> Driver: </a:t>
            </a:r>
            <a:r>
              <a:rPr lang="en-IN" sz="3200" b="1" dirty="0" err="1"/>
              <a:t>Sagarmala</a:t>
            </a:r>
            <a:endParaRPr lang="en-IN" sz="3200" b="1" dirty="0"/>
          </a:p>
        </p:txBody>
      </p:sp>
      <p:sp>
        <p:nvSpPr>
          <p:cNvPr id="19" name="TextBox 18">
            <a:extLst>
              <a:ext uri="{FF2B5EF4-FFF2-40B4-BE49-F238E27FC236}">
                <a16:creationId xmlns:a16="http://schemas.microsoft.com/office/drawing/2014/main" id="{A4BF1FDB-9380-A519-9376-07ACA1F90743}"/>
              </a:ext>
            </a:extLst>
          </p:cNvPr>
          <p:cNvSpPr txBox="1"/>
          <p:nvPr/>
        </p:nvSpPr>
        <p:spPr>
          <a:xfrm>
            <a:off x="9851427" y="3486224"/>
            <a:ext cx="4233333" cy="246221"/>
          </a:xfrm>
          <a:prstGeom prst="rect">
            <a:avLst/>
          </a:prstGeom>
          <a:noFill/>
        </p:spPr>
        <p:txBody>
          <a:bodyPr wrap="square" rtlCol="0">
            <a:spAutoFit/>
          </a:bodyPr>
          <a:lstStyle/>
          <a:p>
            <a:r>
              <a:rPr lang="en-IN" sz="1000" i="1" dirty="0"/>
              <a:t>Source: Maritime India Vision 2030 </a:t>
            </a:r>
          </a:p>
        </p:txBody>
      </p:sp>
      <p:sp>
        <p:nvSpPr>
          <p:cNvPr id="27" name="TextBox 26">
            <a:extLst>
              <a:ext uri="{FF2B5EF4-FFF2-40B4-BE49-F238E27FC236}">
                <a16:creationId xmlns:a16="http://schemas.microsoft.com/office/drawing/2014/main" id="{C89435D7-CA31-38DB-5287-DF81A9DD04D8}"/>
              </a:ext>
            </a:extLst>
          </p:cNvPr>
          <p:cNvSpPr txBox="1"/>
          <p:nvPr/>
        </p:nvSpPr>
        <p:spPr>
          <a:xfrm>
            <a:off x="850021" y="1522744"/>
            <a:ext cx="4852039" cy="400110"/>
          </a:xfrm>
          <a:prstGeom prst="rect">
            <a:avLst/>
          </a:prstGeom>
          <a:solidFill>
            <a:srgbClr val="FFC000"/>
          </a:solidFill>
          <a:ln>
            <a:solidFill>
              <a:srgbClr val="C00000"/>
            </a:solidFill>
          </a:ln>
        </p:spPr>
        <p:txBody>
          <a:bodyPr wrap="square" rtlCol="0">
            <a:spAutoFit/>
          </a:bodyPr>
          <a:lstStyle/>
          <a:p>
            <a:r>
              <a:rPr lang="en-IN" sz="2000" b="1" dirty="0"/>
              <a:t>Salient 4</a:t>
            </a:r>
            <a:r>
              <a:rPr lang="en-IN" dirty="0"/>
              <a:t> – </a:t>
            </a:r>
            <a:r>
              <a:rPr lang="en-IN" i="1" dirty="0" err="1"/>
              <a:t>Atmanirbhar</a:t>
            </a:r>
            <a:r>
              <a:rPr lang="en-IN" dirty="0"/>
              <a:t> in Shipbuilding &amp; Repair</a:t>
            </a:r>
          </a:p>
        </p:txBody>
      </p:sp>
      <p:pic>
        <p:nvPicPr>
          <p:cNvPr id="5" name="Picture 4">
            <a:extLst>
              <a:ext uri="{FF2B5EF4-FFF2-40B4-BE49-F238E27FC236}">
                <a16:creationId xmlns:a16="http://schemas.microsoft.com/office/drawing/2014/main" id="{681FDD90-E73A-070A-17A0-E40EA2DAA4DD}"/>
              </a:ext>
            </a:extLst>
          </p:cNvPr>
          <p:cNvPicPr>
            <a:picLocks noChangeAspect="1"/>
          </p:cNvPicPr>
          <p:nvPr/>
        </p:nvPicPr>
        <p:blipFill>
          <a:blip r:embed="rId2"/>
          <a:stretch>
            <a:fillRect/>
          </a:stretch>
        </p:blipFill>
        <p:spPr>
          <a:xfrm>
            <a:off x="6903177" y="4064277"/>
            <a:ext cx="4933268" cy="2440040"/>
          </a:xfrm>
          <a:prstGeom prst="rect">
            <a:avLst/>
          </a:prstGeom>
          <a:ln>
            <a:solidFill>
              <a:srgbClr val="C00000"/>
            </a:solidFill>
          </a:ln>
        </p:spPr>
      </p:pic>
      <p:pic>
        <p:nvPicPr>
          <p:cNvPr id="11" name="Picture 10">
            <a:extLst>
              <a:ext uri="{FF2B5EF4-FFF2-40B4-BE49-F238E27FC236}">
                <a16:creationId xmlns:a16="http://schemas.microsoft.com/office/drawing/2014/main" id="{68E569E4-C4B6-86AD-B2A4-D77DDD5702D1}"/>
              </a:ext>
            </a:extLst>
          </p:cNvPr>
          <p:cNvPicPr>
            <a:picLocks noChangeAspect="1"/>
          </p:cNvPicPr>
          <p:nvPr/>
        </p:nvPicPr>
        <p:blipFill rotWithShape="1">
          <a:blip r:embed="rId3"/>
          <a:srcRect t="20077"/>
          <a:stretch/>
        </p:blipFill>
        <p:spPr>
          <a:xfrm>
            <a:off x="424566" y="2704749"/>
            <a:ext cx="6055159" cy="3627403"/>
          </a:xfrm>
          <a:prstGeom prst="rect">
            <a:avLst/>
          </a:prstGeom>
          <a:ln>
            <a:solidFill>
              <a:srgbClr val="C00000"/>
            </a:solidFill>
          </a:ln>
        </p:spPr>
      </p:pic>
      <p:sp>
        <p:nvSpPr>
          <p:cNvPr id="2" name="Oval 1">
            <a:extLst>
              <a:ext uri="{FF2B5EF4-FFF2-40B4-BE49-F238E27FC236}">
                <a16:creationId xmlns:a16="http://schemas.microsoft.com/office/drawing/2014/main" id="{847498A7-55E2-A89C-B608-09B653508065}"/>
              </a:ext>
            </a:extLst>
          </p:cNvPr>
          <p:cNvSpPr/>
          <p:nvPr/>
        </p:nvSpPr>
        <p:spPr>
          <a:xfrm>
            <a:off x="9286258" y="4409701"/>
            <a:ext cx="659998" cy="2125593"/>
          </a:xfrm>
          <a:prstGeom prst="ellipse">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a:extLst>
              <a:ext uri="{FF2B5EF4-FFF2-40B4-BE49-F238E27FC236}">
                <a16:creationId xmlns:a16="http://schemas.microsoft.com/office/drawing/2014/main" id="{A9A15CB4-81FE-4483-6561-DF6114DA8932}"/>
              </a:ext>
            </a:extLst>
          </p:cNvPr>
          <p:cNvPicPr>
            <a:picLocks noChangeAspect="1"/>
          </p:cNvPicPr>
          <p:nvPr/>
        </p:nvPicPr>
        <p:blipFill>
          <a:blip r:embed="rId4"/>
          <a:stretch>
            <a:fillRect/>
          </a:stretch>
        </p:blipFill>
        <p:spPr>
          <a:xfrm>
            <a:off x="6794935" y="879360"/>
            <a:ext cx="4930891" cy="2628226"/>
          </a:xfrm>
          <a:prstGeom prst="rect">
            <a:avLst/>
          </a:prstGeom>
        </p:spPr>
      </p:pic>
      <p:pic>
        <p:nvPicPr>
          <p:cNvPr id="4" name="Picture 3">
            <a:extLst>
              <a:ext uri="{FF2B5EF4-FFF2-40B4-BE49-F238E27FC236}">
                <a16:creationId xmlns:a16="http://schemas.microsoft.com/office/drawing/2014/main" id="{8EF5AC64-EA56-B415-AD26-2509EAA21EF4}"/>
              </a:ext>
            </a:extLst>
          </p:cNvPr>
          <p:cNvPicPr>
            <a:picLocks noChangeAspect="1"/>
          </p:cNvPicPr>
          <p:nvPr/>
        </p:nvPicPr>
        <p:blipFill>
          <a:blip r:embed="rId5"/>
          <a:stretch>
            <a:fillRect/>
          </a:stretch>
        </p:blipFill>
        <p:spPr>
          <a:xfrm>
            <a:off x="3738034" y="4241680"/>
            <a:ext cx="2981942" cy="2262637"/>
          </a:xfrm>
          <a:prstGeom prst="rect">
            <a:avLst/>
          </a:prstGeom>
          <a:ln w="28575">
            <a:solidFill>
              <a:srgbClr val="FF2F2F"/>
            </a:solidFill>
          </a:ln>
        </p:spPr>
      </p:pic>
      <p:pic>
        <p:nvPicPr>
          <p:cNvPr id="7170" name="Picture 2" descr="Shipbuilding with alternative materials - Adimar Shipping, Inc">
            <a:extLst>
              <a:ext uri="{FF2B5EF4-FFF2-40B4-BE49-F238E27FC236}">
                <a16:creationId xmlns:a16="http://schemas.microsoft.com/office/drawing/2014/main" id="{82BA3925-16BB-522C-D187-13CB304090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0796" y="2170145"/>
            <a:ext cx="2908899" cy="2037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688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4C839F7-53C2-ADEC-E3CB-3B3DB00D89BC}"/>
              </a:ext>
            </a:extLst>
          </p:cNvPr>
          <p:cNvSpPr txBox="1">
            <a:spLocks/>
          </p:cNvSpPr>
          <p:nvPr/>
        </p:nvSpPr>
        <p:spPr>
          <a:xfrm>
            <a:off x="689182" y="417377"/>
            <a:ext cx="10515600" cy="5584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600" b="1" dirty="0"/>
              <a:t>Uncertain World Order</a:t>
            </a:r>
          </a:p>
        </p:txBody>
      </p:sp>
      <p:pic>
        <p:nvPicPr>
          <p:cNvPr id="3074" name="Picture 2" descr="Donald Rumsfeld, US defence secretary, 1932-2021 | Financial Times">
            <a:extLst>
              <a:ext uri="{FF2B5EF4-FFF2-40B4-BE49-F238E27FC236}">
                <a16:creationId xmlns:a16="http://schemas.microsoft.com/office/drawing/2014/main" id="{80CFED82-46E1-E37A-BDEF-BC70E3771A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8068" y="1344607"/>
            <a:ext cx="5233678" cy="294394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D261238-5138-DE64-E1F7-40AA8673A9A9}"/>
              </a:ext>
            </a:extLst>
          </p:cNvPr>
          <p:cNvSpPr txBox="1"/>
          <p:nvPr/>
        </p:nvSpPr>
        <p:spPr>
          <a:xfrm>
            <a:off x="1243535" y="4367844"/>
            <a:ext cx="5233678" cy="338554"/>
          </a:xfrm>
          <a:prstGeom prst="rect">
            <a:avLst/>
          </a:prstGeom>
          <a:noFill/>
        </p:spPr>
        <p:txBody>
          <a:bodyPr wrap="square" rtlCol="0">
            <a:spAutoFit/>
          </a:bodyPr>
          <a:lstStyle/>
          <a:p>
            <a:r>
              <a:rPr lang="en-IN" sz="1600" dirty="0">
                <a:effectLst/>
                <a:latin typeface="Calibri" panose="020F0502020204030204" pitchFamily="34" charset="0"/>
                <a:ea typeface="Calibri" panose="020F0502020204030204" pitchFamily="34" charset="0"/>
                <a:cs typeface="Times New Roman" panose="02020603050405020304" pitchFamily="18" charset="0"/>
              </a:rPr>
              <a:t>Former US Secretary of Defense, Donald Rumsfeld (2001-06) </a:t>
            </a:r>
            <a:endParaRPr lang="en-IN" sz="1600" dirty="0"/>
          </a:p>
        </p:txBody>
      </p:sp>
      <p:sp>
        <p:nvSpPr>
          <p:cNvPr id="3" name="TextBox 2">
            <a:extLst>
              <a:ext uri="{FF2B5EF4-FFF2-40B4-BE49-F238E27FC236}">
                <a16:creationId xmlns:a16="http://schemas.microsoft.com/office/drawing/2014/main" id="{2318ABE2-E30B-9FA4-03C9-2FB7CE9DC8BD}"/>
              </a:ext>
            </a:extLst>
          </p:cNvPr>
          <p:cNvSpPr txBox="1"/>
          <p:nvPr/>
        </p:nvSpPr>
        <p:spPr>
          <a:xfrm>
            <a:off x="1230405" y="4785691"/>
            <a:ext cx="5111341" cy="1200329"/>
          </a:xfrm>
          <a:prstGeom prst="rect">
            <a:avLst/>
          </a:prstGeom>
          <a:noFill/>
        </p:spPr>
        <p:txBody>
          <a:bodyPr wrap="square" rtlCol="0">
            <a:spAutoFit/>
          </a:bodyPr>
          <a:lstStyle/>
          <a:p>
            <a:r>
              <a:rPr lang="en-IN" u="sng" dirty="0">
                <a:solidFill>
                  <a:schemeClr val="bg2">
                    <a:lumMod val="50000"/>
                  </a:schemeClr>
                </a:solidFill>
                <a:latin typeface="Calibri" panose="020F0502020204030204" pitchFamily="34" charset="0"/>
                <a:ea typeface="Calibri" panose="020F0502020204030204" pitchFamily="34" charset="0"/>
                <a:cs typeface="Times New Roman" panose="02020603050405020304" pitchFamily="18" charset="0"/>
              </a:rPr>
              <a:t>Silverline</a:t>
            </a:r>
            <a:r>
              <a:rPr lang="en-IN" dirty="0">
                <a:solidFill>
                  <a:schemeClr val="bg2">
                    <a:lumMod val="50000"/>
                  </a:schemeClr>
                </a:solidFill>
                <a:latin typeface="Calibri" panose="020F0502020204030204" pitchFamily="34" charset="0"/>
                <a:ea typeface="Calibri" panose="020F0502020204030204" pitchFamily="34" charset="0"/>
                <a:cs typeface="Times New Roman" panose="02020603050405020304" pitchFamily="18" charset="0"/>
              </a:rPr>
              <a:t> -</a:t>
            </a:r>
            <a:r>
              <a:rPr lang="en-IN" dirty="0">
                <a:solidFill>
                  <a:srgbClr val="FF0000"/>
                </a:solidFill>
                <a:latin typeface="Calibri" panose="020F0502020204030204" pitchFamily="34" charset="0"/>
                <a:ea typeface="Calibri" panose="020F0502020204030204" pitchFamily="34" charset="0"/>
                <a:cs typeface="Times New Roman" panose="02020603050405020304" pitchFamily="18" charset="0"/>
              </a:rPr>
              <a:t> Despite uncertainties, at least the </a:t>
            </a:r>
            <a:r>
              <a:rPr lang="en-IN"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Unknown (?) are known</a:t>
            </a:r>
            <a:r>
              <a:rPr lang="en-IN" dirty="0">
                <a:solidFill>
                  <a:srgbClr val="FF0000"/>
                </a:solidFill>
                <a:latin typeface="Calibri" panose="020F0502020204030204" pitchFamily="34" charset="0"/>
                <a:ea typeface="Calibri" panose="020F0502020204030204" pitchFamily="34" charset="0"/>
                <a:cs typeface="Times New Roman" panose="02020603050405020304" pitchFamily="18" charset="0"/>
              </a:rPr>
              <a:t>. I</a:t>
            </a:r>
            <a:r>
              <a:rPr lang="en-IN"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 is, therefore, possible to prepare for geopolitical and economic trends ahead </a:t>
            </a:r>
          </a:p>
          <a:p>
            <a:endParaRPr lang="en-IN"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A1C22D47-8951-F76D-B1BC-22AF5C0279E2}"/>
              </a:ext>
            </a:extLst>
          </p:cNvPr>
          <p:cNvSpPr txBox="1"/>
          <p:nvPr/>
        </p:nvSpPr>
        <p:spPr>
          <a:xfrm>
            <a:off x="7019078" y="1350164"/>
            <a:ext cx="4444787" cy="4801314"/>
          </a:xfrm>
          <a:prstGeom prst="rect">
            <a:avLst/>
          </a:prstGeom>
          <a:noFill/>
        </p:spPr>
        <p:txBody>
          <a:bodyPr wrap="square" rtlCol="0">
            <a:spAutoFit/>
          </a:bodyPr>
          <a:lstStyle/>
          <a:p>
            <a:pPr marL="285750" indent="-285750">
              <a:buFont typeface="Arial" panose="020B0604020202020204" pitchFamily="34" charset="0"/>
              <a:buChar char="•"/>
            </a:pPr>
            <a:r>
              <a:rPr lang="en-IN" dirty="0">
                <a:latin typeface="Calibri" panose="020F0502020204030204" pitchFamily="34" charset="0"/>
                <a:ea typeface="Calibri" panose="020F0502020204030204" pitchFamily="34" charset="0"/>
                <a:cs typeface="Times New Roman" panose="02020603050405020304" pitchFamily="18" charset="0"/>
              </a:rPr>
              <a:t>Uncertainty began when Mackinder and </a:t>
            </a:r>
            <a:r>
              <a:rPr lang="en-IN" dirty="0" err="1">
                <a:latin typeface="Calibri" panose="020F0502020204030204" pitchFamily="34" charset="0"/>
                <a:ea typeface="Calibri" panose="020F0502020204030204" pitchFamily="34" charset="0"/>
                <a:cs typeface="Times New Roman" panose="02020603050405020304" pitchFamily="18" charset="0"/>
              </a:rPr>
              <a:t>Spykman’s</a:t>
            </a:r>
            <a:r>
              <a:rPr lang="en-IN" dirty="0">
                <a:latin typeface="Calibri" panose="020F0502020204030204" pitchFamily="34" charset="0"/>
                <a:ea typeface="Calibri" panose="020F0502020204030204" pitchFamily="34" charset="0"/>
                <a:cs typeface="Times New Roman" panose="02020603050405020304" pitchFamily="18" charset="0"/>
              </a:rPr>
              <a:t> world started to interact </a:t>
            </a:r>
            <a:endParaRPr lang="en-IN"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IN"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IN" dirty="0">
                <a:effectLst/>
                <a:latin typeface="Calibri" panose="020F0502020204030204" pitchFamily="34" charset="0"/>
                <a:ea typeface="Calibri" panose="020F0502020204030204" pitchFamily="34" charset="0"/>
                <a:cs typeface="Times New Roman" panose="02020603050405020304" pitchFamily="18" charset="0"/>
              </a:rPr>
              <a:t>China is challenging the </a:t>
            </a:r>
            <a:r>
              <a:rPr lang="en-IN" u="sng" dirty="0">
                <a:effectLst/>
                <a:latin typeface="Calibri" panose="020F0502020204030204" pitchFamily="34" charset="0"/>
                <a:ea typeface="Calibri" panose="020F0502020204030204" pitchFamily="34" charset="0"/>
                <a:cs typeface="Times New Roman" panose="02020603050405020304" pitchFamily="18" charset="0"/>
              </a:rPr>
              <a:t>US-led LIO </a:t>
            </a:r>
            <a:r>
              <a:rPr lang="en-IN" dirty="0">
                <a:effectLst/>
                <a:latin typeface="Calibri" panose="020F0502020204030204" pitchFamily="34" charset="0"/>
                <a:ea typeface="Calibri" panose="020F0502020204030204" pitchFamily="34" charset="0"/>
                <a:cs typeface="Times New Roman" panose="02020603050405020304" pitchFamily="18" charset="0"/>
              </a:rPr>
              <a:t>of 1945. </a:t>
            </a:r>
            <a:r>
              <a:rPr lang="en-IN" dirty="0">
                <a:latin typeface="Calibri" panose="020F0502020204030204" pitchFamily="34" charset="0"/>
                <a:ea typeface="Calibri" panose="020F0502020204030204" pitchFamily="34" charset="0"/>
                <a:cs typeface="Times New Roman" panose="02020603050405020304" pitchFamily="18" charset="0"/>
              </a:rPr>
              <a:t>Can the US resist Chinese </a:t>
            </a:r>
            <a:r>
              <a:rPr lang="en-IN" u="sng" dirty="0">
                <a:latin typeface="Calibri" panose="020F0502020204030204" pitchFamily="34" charset="0"/>
                <a:ea typeface="Calibri" panose="020F0502020204030204" pitchFamily="34" charset="0"/>
                <a:cs typeface="Times New Roman" panose="02020603050405020304" pitchFamily="18" charset="0"/>
              </a:rPr>
              <a:t>hegemony</a:t>
            </a:r>
            <a:r>
              <a:rPr lang="en-IN" dirty="0">
                <a:latin typeface="Calibri" panose="020F0502020204030204" pitchFamily="34" charset="0"/>
                <a:ea typeface="Calibri" panose="020F0502020204030204" pitchFamily="34" charset="0"/>
                <a:cs typeface="Times New Roman" panose="02020603050405020304" pitchFamily="18" charset="0"/>
              </a:rPr>
              <a:t> and </a:t>
            </a:r>
            <a:r>
              <a:rPr lang="en-IN" u="sng" dirty="0">
                <a:latin typeface="Calibri" panose="020F0502020204030204" pitchFamily="34" charset="0"/>
                <a:ea typeface="Calibri" panose="020F0502020204030204" pitchFamily="34" charset="0"/>
                <a:cs typeface="Times New Roman" panose="02020603050405020304" pitchFamily="18" charset="0"/>
              </a:rPr>
              <a:t>revanchism</a:t>
            </a:r>
            <a:r>
              <a:rPr lang="en-IN" dirty="0">
                <a:latin typeface="Calibri" panose="020F0502020204030204" pitchFamily="34" charset="0"/>
                <a:ea typeface="Calibri" panose="020F0502020204030204" pitchFamily="34" charset="0"/>
                <a:cs typeface="Times New Roman" panose="02020603050405020304" pitchFamily="18" charset="0"/>
              </a:rPr>
              <a:t>?</a:t>
            </a:r>
          </a:p>
          <a:p>
            <a:pPr marL="285750" indent="-285750">
              <a:buFont typeface="Arial" panose="020B0604020202020204" pitchFamily="34" charset="0"/>
              <a:buChar char="•"/>
            </a:pPr>
            <a:endParaRPr lang="en-IN"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IN" dirty="0">
                <a:latin typeface="Calibri" panose="020F0502020204030204" pitchFamily="34" charset="0"/>
                <a:ea typeface="Calibri" panose="020F0502020204030204" pitchFamily="34" charset="0"/>
                <a:cs typeface="Times New Roman" panose="02020603050405020304" pitchFamily="18" charset="0"/>
              </a:rPr>
              <a:t>West doesn’t want Ukraine to lose. As a nuclear power and P5, Russia can’t lose the war. What is the </a:t>
            </a:r>
            <a:r>
              <a:rPr lang="en-IN" u="sng" dirty="0">
                <a:latin typeface="Calibri" panose="020F0502020204030204" pitchFamily="34" charset="0"/>
                <a:ea typeface="Calibri" panose="020F0502020204030204" pitchFamily="34" charset="0"/>
                <a:cs typeface="Times New Roman" panose="02020603050405020304" pitchFamily="18" charset="0"/>
              </a:rPr>
              <a:t>future of Europe</a:t>
            </a:r>
            <a:r>
              <a:rPr lang="en-IN" dirty="0">
                <a:latin typeface="Calibri" panose="020F0502020204030204" pitchFamily="34" charset="0"/>
                <a:ea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endParaRPr lang="en-IN"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IN" dirty="0">
                <a:latin typeface="Calibri" panose="020F0502020204030204" pitchFamily="34" charset="0"/>
                <a:ea typeface="Calibri" panose="020F0502020204030204" pitchFamily="34" charset="0"/>
                <a:cs typeface="Times New Roman" panose="02020603050405020304" pitchFamily="18" charset="0"/>
              </a:rPr>
              <a:t>World is going through an economic slowdown. Is </a:t>
            </a:r>
            <a:r>
              <a:rPr lang="en-IN" u="sng" dirty="0">
                <a:latin typeface="Calibri" panose="020F0502020204030204" pitchFamily="34" charset="0"/>
                <a:ea typeface="Calibri" panose="020F0502020204030204" pitchFamily="34" charset="0"/>
                <a:cs typeface="Times New Roman" panose="02020603050405020304" pitchFamily="18" charset="0"/>
              </a:rPr>
              <a:t>de-dollarisation</a:t>
            </a:r>
            <a:r>
              <a:rPr lang="en-IN" dirty="0">
                <a:latin typeface="Calibri" panose="020F0502020204030204" pitchFamily="34" charset="0"/>
                <a:ea typeface="Calibri" panose="020F0502020204030204" pitchFamily="34" charset="0"/>
                <a:cs typeface="Times New Roman" panose="02020603050405020304" pitchFamily="18" charset="0"/>
              </a:rPr>
              <a:t> a possibility?</a:t>
            </a:r>
          </a:p>
          <a:p>
            <a:pPr marL="285750" indent="-285750">
              <a:buFont typeface="Arial" panose="020B0604020202020204" pitchFamily="34" charset="0"/>
              <a:buChar char="•"/>
            </a:pPr>
            <a:endParaRPr lang="en-IN"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IN" dirty="0">
                <a:latin typeface="Calibri" panose="020F0502020204030204" pitchFamily="34" charset="0"/>
                <a:ea typeface="Calibri" panose="020F0502020204030204" pitchFamily="34" charset="0"/>
                <a:cs typeface="Times New Roman" panose="02020603050405020304" pitchFamily="18" charset="0"/>
              </a:rPr>
              <a:t>De-globalisation has begun in areas like technology. Will </a:t>
            </a:r>
            <a:r>
              <a:rPr lang="en-IN" u="sng" dirty="0">
                <a:latin typeface="Calibri" panose="020F0502020204030204" pitchFamily="34" charset="0"/>
                <a:ea typeface="Calibri" panose="020F0502020204030204" pitchFamily="34" charset="0"/>
                <a:cs typeface="Times New Roman" panose="02020603050405020304" pitchFamily="18" charset="0"/>
              </a:rPr>
              <a:t>decoupling</a:t>
            </a:r>
            <a:r>
              <a:rPr lang="en-IN" dirty="0">
                <a:latin typeface="Calibri" panose="020F0502020204030204" pitchFamily="34" charset="0"/>
                <a:ea typeface="Calibri" panose="020F0502020204030204" pitchFamily="34" charset="0"/>
                <a:cs typeface="Times New Roman" panose="02020603050405020304" pitchFamily="18" charset="0"/>
              </a:rPr>
              <a:t> occur?</a:t>
            </a:r>
          </a:p>
          <a:p>
            <a:pPr marL="285750" indent="-285750">
              <a:buFont typeface="Arial" panose="020B0604020202020204" pitchFamily="34" charset="0"/>
              <a:buChar char="•"/>
            </a:pPr>
            <a:endParaRPr lang="en-IN" dirty="0"/>
          </a:p>
        </p:txBody>
      </p:sp>
    </p:spTree>
    <p:extLst>
      <p:ext uri="{BB962C8B-B14F-4D97-AF65-F5344CB8AC3E}">
        <p14:creationId xmlns:p14="http://schemas.microsoft.com/office/powerpoint/2010/main" val="4072075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0B95E26-D940-954E-729C-FF551F41B256}"/>
              </a:ext>
            </a:extLst>
          </p:cNvPr>
          <p:cNvSpPr txBox="1">
            <a:spLocks/>
          </p:cNvSpPr>
          <p:nvPr/>
        </p:nvSpPr>
        <p:spPr>
          <a:xfrm>
            <a:off x="360470" y="-46060"/>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IN" sz="3200" dirty="0"/>
          </a:p>
        </p:txBody>
      </p:sp>
      <p:sp>
        <p:nvSpPr>
          <p:cNvPr id="19" name="TextBox 18">
            <a:extLst>
              <a:ext uri="{FF2B5EF4-FFF2-40B4-BE49-F238E27FC236}">
                <a16:creationId xmlns:a16="http://schemas.microsoft.com/office/drawing/2014/main" id="{A4BF1FDB-9380-A519-9376-07ACA1F90743}"/>
              </a:ext>
            </a:extLst>
          </p:cNvPr>
          <p:cNvSpPr txBox="1"/>
          <p:nvPr/>
        </p:nvSpPr>
        <p:spPr>
          <a:xfrm>
            <a:off x="6327104" y="6250158"/>
            <a:ext cx="2156140" cy="246221"/>
          </a:xfrm>
          <a:prstGeom prst="rect">
            <a:avLst/>
          </a:prstGeom>
          <a:noFill/>
        </p:spPr>
        <p:txBody>
          <a:bodyPr wrap="square" rtlCol="0">
            <a:spAutoFit/>
          </a:bodyPr>
          <a:lstStyle/>
          <a:p>
            <a:r>
              <a:rPr lang="en-IN" sz="1000" i="1" dirty="0"/>
              <a:t>Source: Maritime India Vision 2030 </a:t>
            </a:r>
          </a:p>
        </p:txBody>
      </p:sp>
      <p:sp>
        <p:nvSpPr>
          <p:cNvPr id="27" name="TextBox 26">
            <a:extLst>
              <a:ext uri="{FF2B5EF4-FFF2-40B4-BE49-F238E27FC236}">
                <a16:creationId xmlns:a16="http://schemas.microsoft.com/office/drawing/2014/main" id="{C89435D7-CA31-38DB-5287-DF81A9DD04D8}"/>
              </a:ext>
            </a:extLst>
          </p:cNvPr>
          <p:cNvSpPr txBox="1"/>
          <p:nvPr/>
        </p:nvSpPr>
        <p:spPr>
          <a:xfrm>
            <a:off x="360470" y="1060423"/>
            <a:ext cx="5735530" cy="338554"/>
          </a:xfrm>
          <a:prstGeom prst="rect">
            <a:avLst/>
          </a:prstGeom>
          <a:solidFill>
            <a:srgbClr val="FFC000"/>
          </a:solidFill>
          <a:ln>
            <a:solidFill>
              <a:srgbClr val="C00000"/>
            </a:solidFill>
          </a:ln>
        </p:spPr>
        <p:txBody>
          <a:bodyPr wrap="square" rtlCol="0">
            <a:spAutoFit/>
          </a:bodyPr>
          <a:lstStyle/>
          <a:p>
            <a:r>
              <a:rPr lang="en-IN" sz="1600" b="1" dirty="0"/>
              <a:t>Salient 5</a:t>
            </a:r>
            <a:r>
              <a:rPr lang="en-IN" sz="1600" dirty="0"/>
              <a:t> – World Class Maritime Research, Education and Training</a:t>
            </a:r>
          </a:p>
        </p:txBody>
      </p:sp>
      <p:sp>
        <p:nvSpPr>
          <p:cNvPr id="4" name="TextBox 3">
            <a:extLst>
              <a:ext uri="{FF2B5EF4-FFF2-40B4-BE49-F238E27FC236}">
                <a16:creationId xmlns:a16="http://schemas.microsoft.com/office/drawing/2014/main" id="{E8F70958-8A05-D6E2-586F-0AA1CAD6F54F}"/>
              </a:ext>
            </a:extLst>
          </p:cNvPr>
          <p:cNvSpPr txBox="1"/>
          <p:nvPr/>
        </p:nvSpPr>
        <p:spPr>
          <a:xfrm>
            <a:off x="6921145" y="3393967"/>
            <a:ext cx="3124199" cy="430887"/>
          </a:xfrm>
          <a:prstGeom prst="rect">
            <a:avLst/>
          </a:prstGeom>
          <a:noFill/>
        </p:spPr>
        <p:txBody>
          <a:bodyPr wrap="square" rtlCol="0">
            <a:spAutoFit/>
          </a:bodyPr>
          <a:lstStyle/>
          <a:p>
            <a:r>
              <a:rPr lang="en-IN" sz="1100" dirty="0"/>
              <a:t>CoC – Certificate of Competence</a:t>
            </a:r>
          </a:p>
          <a:p>
            <a:r>
              <a:rPr lang="en-IN" sz="1100" dirty="0"/>
              <a:t>RPSL – Recruitment and Placement Services License</a:t>
            </a:r>
          </a:p>
        </p:txBody>
      </p:sp>
      <p:pic>
        <p:nvPicPr>
          <p:cNvPr id="5" name="Picture 4">
            <a:extLst>
              <a:ext uri="{FF2B5EF4-FFF2-40B4-BE49-F238E27FC236}">
                <a16:creationId xmlns:a16="http://schemas.microsoft.com/office/drawing/2014/main" id="{36DF84A7-CECF-2235-45F6-864C504F8D78}"/>
              </a:ext>
            </a:extLst>
          </p:cNvPr>
          <p:cNvPicPr>
            <a:picLocks noChangeAspect="1"/>
          </p:cNvPicPr>
          <p:nvPr/>
        </p:nvPicPr>
        <p:blipFill>
          <a:blip r:embed="rId2"/>
          <a:stretch>
            <a:fillRect/>
          </a:stretch>
        </p:blipFill>
        <p:spPr>
          <a:xfrm>
            <a:off x="6407472" y="740563"/>
            <a:ext cx="5245182" cy="2620844"/>
          </a:xfrm>
          <a:prstGeom prst="rect">
            <a:avLst/>
          </a:prstGeom>
          <a:ln>
            <a:solidFill>
              <a:srgbClr val="C00000"/>
            </a:solidFill>
          </a:ln>
        </p:spPr>
      </p:pic>
      <p:pic>
        <p:nvPicPr>
          <p:cNvPr id="8" name="Picture 7">
            <a:extLst>
              <a:ext uri="{FF2B5EF4-FFF2-40B4-BE49-F238E27FC236}">
                <a16:creationId xmlns:a16="http://schemas.microsoft.com/office/drawing/2014/main" id="{BFE99898-245C-5975-6D7B-DC0B09BF9035}"/>
              </a:ext>
            </a:extLst>
          </p:cNvPr>
          <p:cNvPicPr>
            <a:picLocks noChangeAspect="1"/>
          </p:cNvPicPr>
          <p:nvPr/>
        </p:nvPicPr>
        <p:blipFill>
          <a:blip r:embed="rId3"/>
          <a:stretch>
            <a:fillRect/>
          </a:stretch>
        </p:blipFill>
        <p:spPr>
          <a:xfrm>
            <a:off x="6397527" y="3857414"/>
            <a:ext cx="5265071" cy="2392572"/>
          </a:xfrm>
          <a:prstGeom prst="rect">
            <a:avLst/>
          </a:prstGeom>
          <a:ln>
            <a:solidFill>
              <a:srgbClr val="C00000"/>
            </a:solidFill>
          </a:ln>
        </p:spPr>
      </p:pic>
      <p:pic>
        <p:nvPicPr>
          <p:cNvPr id="8194" name="Picture 2">
            <a:extLst>
              <a:ext uri="{FF2B5EF4-FFF2-40B4-BE49-F238E27FC236}">
                <a16:creationId xmlns:a16="http://schemas.microsoft.com/office/drawing/2014/main" id="{A6F3E053-C11D-9307-EC50-2706EE56D2E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7652"/>
          <a:stretch/>
        </p:blipFill>
        <p:spPr bwMode="auto">
          <a:xfrm>
            <a:off x="970519" y="1889120"/>
            <a:ext cx="4194149" cy="206015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Tolani Maritime Institute in the city Talegaon Dabhade">
            <a:extLst>
              <a:ext uri="{FF2B5EF4-FFF2-40B4-BE49-F238E27FC236}">
                <a16:creationId xmlns:a16="http://schemas.microsoft.com/office/drawing/2014/main" id="{FEE1A48B-9B77-1317-2833-FB90C746C82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5327" b="9282"/>
          <a:stretch/>
        </p:blipFill>
        <p:spPr bwMode="auto">
          <a:xfrm>
            <a:off x="911251" y="4216568"/>
            <a:ext cx="4200725" cy="20601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2905B04-9B1C-E553-4559-3FB20A2B5E12}"/>
              </a:ext>
            </a:extLst>
          </p:cNvPr>
          <p:cNvSpPr txBox="1"/>
          <p:nvPr/>
        </p:nvSpPr>
        <p:spPr>
          <a:xfrm>
            <a:off x="3725698" y="3549874"/>
            <a:ext cx="1438970" cy="369332"/>
          </a:xfrm>
          <a:prstGeom prst="rect">
            <a:avLst/>
          </a:prstGeom>
          <a:noFill/>
        </p:spPr>
        <p:txBody>
          <a:bodyPr wrap="square" rtlCol="0">
            <a:spAutoFit/>
          </a:bodyPr>
          <a:lstStyle/>
          <a:p>
            <a:r>
              <a:rPr lang="en-IN" b="1" dirty="0">
                <a:solidFill>
                  <a:srgbClr val="FFFF00"/>
                </a:solidFill>
              </a:rPr>
              <a:t>IMU Chennai</a:t>
            </a:r>
          </a:p>
        </p:txBody>
      </p:sp>
      <p:sp>
        <p:nvSpPr>
          <p:cNvPr id="3" name="TextBox 2">
            <a:extLst>
              <a:ext uri="{FF2B5EF4-FFF2-40B4-BE49-F238E27FC236}">
                <a16:creationId xmlns:a16="http://schemas.microsoft.com/office/drawing/2014/main" id="{84F929B1-4A8A-BD13-5536-AF7D85256F91}"/>
              </a:ext>
            </a:extLst>
          </p:cNvPr>
          <p:cNvSpPr txBox="1"/>
          <p:nvPr/>
        </p:nvSpPr>
        <p:spPr>
          <a:xfrm>
            <a:off x="911251" y="5356562"/>
            <a:ext cx="2670998" cy="369332"/>
          </a:xfrm>
          <a:prstGeom prst="rect">
            <a:avLst/>
          </a:prstGeom>
          <a:noFill/>
        </p:spPr>
        <p:txBody>
          <a:bodyPr wrap="square" rtlCol="0">
            <a:spAutoFit/>
          </a:bodyPr>
          <a:lstStyle/>
          <a:p>
            <a:r>
              <a:rPr lang="en-IN" b="1" dirty="0">
                <a:solidFill>
                  <a:srgbClr val="FFFF00"/>
                </a:solidFill>
              </a:rPr>
              <a:t>Tolani Maritime Institute</a:t>
            </a:r>
          </a:p>
        </p:txBody>
      </p:sp>
      <p:sp>
        <p:nvSpPr>
          <p:cNvPr id="7" name="Title 1">
            <a:extLst>
              <a:ext uri="{FF2B5EF4-FFF2-40B4-BE49-F238E27FC236}">
                <a16:creationId xmlns:a16="http://schemas.microsoft.com/office/drawing/2014/main" id="{F307C37A-E027-565A-A550-AB1AF5D82C5F}"/>
              </a:ext>
            </a:extLst>
          </p:cNvPr>
          <p:cNvSpPr txBox="1">
            <a:spLocks/>
          </p:cNvSpPr>
          <p:nvPr/>
        </p:nvSpPr>
        <p:spPr>
          <a:xfrm>
            <a:off x="838200" y="51020"/>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2</a:t>
            </a:r>
            <a:r>
              <a:rPr lang="en-IN" sz="3200" b="1" baseline="30000" dirty="0"/>
              <a:t>nd</a:t>
            </a:r>
            <a:r>
              <a:rPr lang="en-IN" sz="3200" b="1" dirty="0"/>
              <a:t> Driver for </a:t>
            </a:r>
            <a:r>
              <a:rPr lang="en-IN" sz="3200" b="1" i="1" dirty="0" err="1"/>
              <a:t>Amritkal</a:t>
            </a:r>
            <a:r>
              <a:rPr lang="en-IN" sz="3200" b="1" dirty="0"/>
              <a:t>: </a:t>
            </a:r>
            <a:r>
              <a:rPr lang="en-IN" sz="3200" b="1" dirty="0" err="1"/>
              <a:t>Sagarmala</a:t>
            </a:r>
            <a:endParaRPr lang="en-IN" sz="3200" b="1" dirty="0"/>
          </a:p>
        </p:txBody>
      </p:sp>
    </p:spTree>
    <p:extLst>
      <p:ext uri="{BB962C8B-B14F-4D97-AF65-F5344CB8AC3E}">
        <p14:creationId xmlns:p14="http://schemas.microsoft.com/office/powerpoint/2010/main" val="11685917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A7E951-1B5E-116A-0430-ED66E2A1B531}"/>
              </a:ext>
            </a:extLst>
          </p:cNvPr>
          <p:cNvSpPr>
            <a:spLocks noGrp="1"/>
          </p:cNvSpPr>
          <p:nvPr>
            <p:ph idx="1"/>
          </p:nvPr>
        </p:nvSpPr>
        <p:spPr>
          <a:xfrm>
            <a:off x="838200" y="2184400"/>
            <a:ext cx="10515600" cy="3992562"/>
          </a:xfrm>
        </p:spPr>
        <p:txBody>
          <a:bodyPr/>
          <a:lstStyle/>
          <a:p>
            <a:pPr marL="0" indent="0">
              <a:buNone/>
            </a:pPr>
            <a:r>
              <a:rPr lang="en-US" b="1" dirty="0"/>
              <a:t>Adapt to </a:t>
            </a:r>
          </a:p>
          <a:p>
            <a:r>
              <a:rPr lang="en-US" dirty="0"/>
              <a:t>Energy transition and decarbonization</a:t>
            </a:r>
          </a:p>
          <a:p>
            <a:r>
              <a:rPr lang="en-US" dirty="0"/>
              <a:t>New Supply chains that will be shaped by best-cost  and national security (and not lowest-cost) </a:t>
            </a:r>
          </a:p>
          <a:p>
            <a:r>
              <a:rPr lang="en-US" dirty="0"/>
              <a:t>New consumption patterns of e-commerce</a:t>
            </a:r>
          </a:p>
          <a:p>
            <a:r>
              <a:rPr lang="en-IN" dirty="0"/>
              <a:t>Digitisation/ Innovation</a:t>
            </a:r>
          </a:p>
          <a:p>
            <a:r>
              <a:rPr lang="en-IN" dirty="0"/>
              <a:t>Shipping and Port Consolidation</a:t>
            </a:r>
          </a:p>
        </p:txBody>
      </p:sp>
      <p:sp>
        <p:nvSpPr>
          <p:cNvPr id="4" name="Title 1">
            <a:extLst>
              <a:ext uri="{FF2B5EF4-FFF2-40B4-BE49-F238E27FC236}">
                <a16:creationId xmlns:a16="http://schemas.microsoft.com/office/drawing/2014/main" id="{3EDB1A6B-827C-BEEE-3026-3AF93714F35A}"/>
              </a:ext>
            </a:extLst>
          </p:cNvPr>
          <p:cNvSpPr txBox="1">
            <a:spLocks/>
          </p:cNvSpPr>
          <p:nvPr/>
        </p:nvSpPr>
        <p:spPr>
          <a:xfrm>
            <a:off x="621945" y="551023"/>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IN" sz="3200" b="1" dirty="0"/>
          </a:p>
        </p:txBody>
      </p:sp>
      <p:sp>
        <p:nvSpPr>
          <p:cNvPr id="2" name="Title 1">
            <a:extLst>
              <a:ext uri="{FF2B5EF4-FFF2-40B4-BE49-F238E27FC236}">
                <a16:creationId xmlns:a16="http://schemas.microsoft.com/office/drawing/2014/main" id="{91EA0228-5610-D6D5-09CF-7B2EC2BD76CB}"/>
              </a:ext>
            </a:extLst>
          </p:cNvPr>
          <p:cNvSpPr txBox="1">
            <a:spLocks/>
          </p:cNvSpPr>
          <p:nvPr/>
        </p:nvSpPr>
        <p:spPr>
          <a:xfrm>
            <a:off x="838200" y="301736"/>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3</a:t>
            </a:r>
            <a:r>
              <a:rPr lang="en-IN" sz="3200" b="1" baseline="30000" dirty="0"/>
              <a:t>rd</a:t>
            </a:r>
            <a:r>
              <a:rPr lang="en-IN" sz="3200" b="1" dirty="0"/>
              <a:t> Driver for </a:t>
            </a:r>
            <a:r>
              <a:rPr lang="en-IN" sz="3200" b="1" i="1" dirty="0" err="1"/>
              <a:t>Amritkal</a:t>
            </a:r>
            <a:r>
              <a:rPr lang="en-IN" sz="3200" b="1" dirty="0"/>
              <a:t>: Adapt to New Shipping Trends</a:t>
            </a:r>
          </a:p>
        </p:txBody>
      </p:sp>
    </p:spTree>
    <p:extLst>
      <p:ext uri="{BB962C8B-B14F-4D97-AF65-F5344CB8AC3E}">
        <p14:creationId xmlns:p14="http://schemas.microsoft.com/office/powerpoint/2010/main" val="8067769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1A7AF3-DDE8-C1BE-90B6-8D4BB04ED815}"/>
              </a:ext>
            </a:extLst>
          </p:cNvPr>
          <p:cNvPicPr>
            <a:picLocks noChangeAspect="1"/>
          </p:cNvPicPr>
          <p:nvPr/>
        </p:nvPicPr>
        <p:blipFill rotWithShape="1">
          <a:blip r:embed="rId2"/>
          <a:srcRect t="13009" r="7265"/>
          <a:stretch/>
        </p:blipFill>
        <p:spPr>
          <a:xfrm>
            <a:off x="165823" y="614784"/>
            <a:ext cx="5835892" cy="3057231"/>
          </a:xfrm>
          <a:prstGeom prst="rect">
            <a:avLst/>
          </a:prstGeom>
        </p:spPr>
      </p:pic>
      <p:pic>
        <p:nvPicPr>
          <p:cNvPr id="9" name="Picture 8">
            <a:extLst>
              <a:ext uri="{FF2B5EF4-FFF2-40B4-BE49-F238E27FC236}">
                <a16:creationId xmlns:a16="http://schemas.microsoft.com/office/drawing/2014/main" id="{D7B9E1BA-3A29-5D46-832B-49FDCD0025FF}"/>
              </a:ext>
            </a:extLst>
          </p:cNvPr>
          <p:cNvPicPr>
            <a:picLocks noChangeAspect="1"/>
          </p:cNvPicPr>
          <p:nvPr/>
        </p:nvPicPr>
        <p:blipFill>
          <a:blip r:embed="rId3"/>
          <a:stretch>
            <a:fillRect/>
          </a:stretch>
        </p:blipFill>
        <p:spPr>
          <a:xfrm>
            <a:off x="5956224" y="3703625"/>
            <a:ext cx="3309187" cy="2771310"/>
          </a:xfrm>
          <a:prstGeom prst="rect">
            <a:avLst/>
          </a:prstGeom>
          <a:ln>
            <a:solidFill>
              <a:srgbClr val="C00000"/>
            </a:solidFill>
          </a:ln>
        </p:spPr>
      </p:pic>
      <p:pic>
        <p:nvPicPr>
          <p:cNvPr id="11" name="Picture 10">
            <a:extLst>
              <a:ext uri="{FF2B5EF4-FFF2-40B4-BE49-F238E27FC236}">
                <a16:creationId xmlns:a16="http://schemas.microsoft.com/office/drawing/2014/main" id="{36394145-5539-FD34-F835-C7B93A58E5DC}"/>
              </a:ext>
            </a:extLst>
          </p:cNvPr>
          <p:cNvPicPr>
            <a:picLocks noChangeAspect="1"/>
          </p:cNvPicPr>
          <p:nvPr/>
        </p:nvPicPr>
        <p:blipFill>
          <a:blip r:embed="rId4"/>
          <a:stretch>
            <a:fillRect/>
          </a:stretch>
        </p:blipFill>
        <p:spPr>
          <a:xfrm>
            <a:off x="558861" y="3712092"/>
            <a:ext cx="3835339" cy="2768600"/>
          </a:xfrm>
          <a:prstGeom prst="rect">
            <a:avLst/>
          </a:prstGeom>
          <a:ln>
            <a:solidFill>
              <a:srgbClr val="C00000"/>
            </a:solidFill>
          </a:ln>
        </p:spPr>
      </p:pic>
      <p:pic>
        <p:nvPicPr>
          <p:cNvPr id="15" name="Picture 14">
            <a:extLst>
              <a:ext uri="{FF2B5EF4-FFF2-40B4-BE49-F238E27FC236}">
                <a16:creationId xmlns:a16="http://schemas.microsoft.com/office/drawing/2014/main" id="{869F2BFE-88FE-DA93-751E-ED23EBC5E293}"/>
              </a:ext>
            </a:extLst>
          </p:cNvPr>
          <p:cNvPicPr>
            <a:picLocks noChangeAspect="1"/>
          </p:cNvPicPr>
          <p:nvPr/>
        </p:nvPicPr>
        <p:blipFill>
          <a:blip r:embed="rId5"/>
          <a:stretch>
            <a:fillRect/>
          </a:stretch>
        </p:blipFill>
        <p:spPr>
          <a:xfrm>
            <a:off x="4394200" y="3707455"/>
            <a:ext cx="1573694" cy="2768599"/>
          </a:xfrm>
          <a:prstGeom prst="rect">
            <a:avLst/>
          </a:prstGeom>
          <a:ln>
            <a:solidFill>
              <a:srgbClr val="C00000"/>
            </a:solidFill>
          </a:ln>
        </p:spPr>
      </p:pic>
      <p:pic>
        <p:nvPicPr>
          <p:cNvPr id="17" name="Picture 16">
            <a:extLst>
              <a:ext uri="{FF2B5EF4-FFF2-40B4-BE49-F238E27FC236}">
                <a16:creationId xmlns:a16="http://schemas.microsoft.com/office/drawing/2014/main" id="{FEB1820C-16E7-CBF1-64B6-84B8E76ADABF}"/>
              </a:ext>
            </a:extLst>
          </p:cNvPr>
          <p:cNvPicPr>
            <a:picLocks noChangeAspect="1"/>
          </p:cNvPicPr>
          <p:nvPr/>
        </p:nvPicPr>
        <p:blipFill>
          <a:blip r:embed="rId6"/>
          <a:stretch>
            <a:fillRect/>
          </a:stretch>
        </p:blipFill>
        <p:spPr>
          <a:xfrm>
            <a:off x="9265412" y="3698255"/>
            <a:ext cx="2000452" cy="2776680"/>
          </a:xfrm>
          <a:prstGeom prst="rect">
            <a:avLst/>
          </a:prstGeom>
          <a:ln>
            <a:solidFill>
              <a:srgbClr val="C00000"/>
            </a:solidFill>
          </a:ln>
        </p:spPr>
      </p:pic>
      <p:pic>
        <p:nvPicPr>
          <p:cNvPr id="2052" name="Picture 4">
            <a:extLst>
              <a:ext uri="{FF2B5EF4-FFF2-40B4-BE49-F238E27FC236}">
                <a16:creationId xmlns:a16="http://schemas.microsoft.com/office/drawing/2014/main" id="{1016F8BA-948D-9386-7F3B-68E947D4BB7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33403" y="1418829"/>
            <a:ext cx="1903459" cy="114207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rude oil tanker Cut Out Stock Images &amp; Pictures - Alamy">
            <a:extLst>
              <a:ext uri="{FF2B5EF4-FFF2-40B4-BE49-F238E27FC236}">
                <a16:creationId xmlns:a16="http://schemas.microsoft.com/office/drawing/2014/main" id="{E6BAF89C-0648-5E00-DCCF-0EBD3CF6F86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075" t="25538" r="3157" b="38872"/>
          <a:stretch/>
        </p:blipFill>
        <p:spPr bwMode="auto">
          <a:xfrm>
            <a:off x="6492231" y="2073314"/>
            <a:ext cx="2460140" cy="537270"/>
          </a:xfrm>
          <a:prstGeom prst="rect">
            <a:avLst/>
          </a:prstGeom>
          <a:noFill/>
          <a:extLst>
            <a:ext uri="{909E8E84-426E-40DD-AFC4-6F175D3DCCD1}">
              <a14:hiddenFill xmlns:a14="http://schemas.microsoft.com/office/drawing/2010/main">
                <a:solidFill>
                  <a:srgbClr val="FFFFFF"/>
                </a:solidFill>
              </a14:hiddenFill>
            </a:ext>
          </a:extLst>
        </p:spPr>
      </p:pic>
      <p:sp>
        <p:nvSpPr>
          <p:cNvPr id="8" name="Arrow: Down 7">
            <a:extLst>
              <a:ext uri="{FF2B5EF4-FFF2-40B4-BE49-F238E27FC236}">
                <a16:creationId xmlns:a16="http://schemas.microsoft.com/office/drawing/2014/main" id="{23384A2F-A830-F87E-77B6-55C92DA3BF9B}"/>
              </a:ext>
            </a:extLst>
          </p:cNvPr>
          <p:cNvSpPr/>
          <p:nvPr/>
        </p:nvSpPr>
        <p:spPr>
          <a:xfrm rot="10800000">
            <a:off x="9538617" y="1675513"/>
            <a:ext cx="245533" cy="438366"/>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TextBox 9">
            <a:extLst>
              <a:ext uri="{FF2B5EF4-FFF2-40B4-BE49-F238E27FC236}">
                <a16:creationId xmlns:a16="http://schemas.microsoft.com/office/drawing/2014/main" id="{D4502546-5073-79B3-3B9E-4B97B3ACB93E}"/>
              </a:ext>
            </a:extLst>
          </p:cNvPr>
          <p:cNvSpPr txBox="1"/>
          <p:nvPr/>
        </p:nvSpPr>
        <p:spPr>
          <a:xfrm>
            <a:off x="9265411" y="2342853"/>
            <a:ext cx="376036" cy="369332"/>
          </a:xfrm>
          <a:prstGeom prst="rect">
            <a:avLst/>
          </a:prstGeom>
          <a:noFill/>
        </p:spPr>
        <p:txBody>
          <a:bodyPr wrap="square" rtlCol="0">
            <a:spAutoFit/>
          </a:bodyPr>
          <a:lstStyle/>
          <a:p>
            <a:r>
              <a:rPr lang="en-IN" b="1" dirty="0">
                <a:solidFill>
                  <a:srgbClr val="FF0000"/>
                </a:solidFill>
              </a:rPr>
              <a:t>%</a:t>
            </a:r>
          </a:p>
        </p:txBody>
      </p:sp>
      <p:sp>
        <p:nvSpPr>
          <p:cNvPr id="2" name="Title 1">
            <a:extLst>
              <a:ext uri="{FF2B5EF4-FFF2-40B4-BE49-F238E27FC236}">
                <a16:creationId xmlns:a16="http://schemas.microsoft.com/office/drawing/2014/main" id="{40E25BEE-F73D-DADC-9D76-C3161A8A9BEF}"/>
              </a:ext>
            </a:extLst>
          </p:cNvPr>
          <p:cNvSpPr>
            <a:spLocks noGrp="1"/>
          </p:cNvSpPr>
          <p:nvPr>
            <p:ph type="title"/>
          </p:nvPr>
        </p:nvSpPr>
        <p:spPr>
          <a:xfrm>
            <a:off x="6264157" y="975884"/>
            <a:ext cx="5198533" cy="315912"/>
          </a:xfrm>
          <a:solidFill>
            <a:srgbClr val="FFFF00"/>
          </a:solidFill>
        </p:spPr>
        <p:txBody>
          <a:bodyPr>
            <a:noAutofit/>
          </a:bodyPr>
          <a:lstStyle/>
          <a:p>
            <a:r>
              <a:rPr lang="en-US" sz="2400" b="1" dirty="0"/>
              <a:t>1. Energy Transition and Decarbonization</a:t>
            </a:r>
            <a:endParaRPr lang="en-IN" sz="2400" b="1" dirty="0"/>
          </a:p>
        </p:txBody>
      </p:sp>
      <p:sp>
        <p:nvSpPr>
          <p:cNvPr id="4" name="TextBox 3">
            <a:extLst>
              <a:ext uri="{FF2B5EF4-FFF2-40B4-BE49-F238E27FC236}">
                <a16:creationId xmlns:a16="http://schemas.microsoft.com/office/drawing/2014/main" id="{B7639A37-4AAB-E85B-2EB1-7F9A735F3893}"/>
              </a:ext>
            </a:extLst>
          </p:cNvPr>
          <p:cNvSpPr txBox="1"/>
          <p:nvPr/>
        </p:nvSpPr>
        <p:spPr>
          <a:xfrm>
            <a:off x="1639414" y="2420508"/>
            <a:ext cx="635000" cy="369332"/>
          </a:xfrm>
          <a:prstGeom prst="rect">
            <a:avLst/>
          </a:prstGeom>
          <a:solidFill>
            <a:schemeClr val="bg2">
              <a:lumMod val="50000"/>
            </a:schemeClr>
          </a:solidFill>
        </p:spPr>
        <p:txBody>
          <a:bodyPr wrap="square" rtlCol="0">
            <a:spAutoFit/>
          </a:bodyPr>
          <a:lstStyle/>
          <a:p>
            <a:r>
              <a:rPr lang="en-IN" dirty="0">
                <a:solidFill>
                  <a:schemeClr val="bg1"/>
                </a:solidFill>
              </a:rPr>
              <a:t>9 </a:t>
            </a:r>
            <a:r>
              <a:rPr lang="en-IN" dirty="0" err="1">
                <a:solidFill>
                  <a:schemeClr val="bg1"/>
                </a:solidFill>
              </a:rPr>
              <a:t>Yrs</a:t>
            </a:r>
            <a:endParaRPr lang="en-IN" dirty="0">
              <a:solidFill>
                <a:schemeClr val="bg1"/>
              </a:solidFill>
            </a:endParaRPr>
          </a:p>
        </p:txBody>
      </p:sp>
      <p:sp>
        <p:nvSpPr>
          <p:cNvPr id="6" name="TextBox 5">
            <a:extLst>
              <a:ext uri="{FF2B5EF4-FFF2-40B4-BE49-F238E27FC236}">
                <a16:creationId xmlns:a16="http://schemas.microsoft.com/office/drawing/2014/main" id="{B36BBB8F-E5CF-1D19-BE6A-EB418F17D65C}"/>
              </a:ext>
            </a:extLst>
          </p:cNvPr>
          <p:cNvSpPr txBox="1"/>
          <p:nvPr/>
        </p:nvSpPr>
        <p:spPr>
          <a:xfrm>
            <a:off x="2861712" y="2420508"/>
            <a:ext cx="733769" cy="369332"/>
          </a:xfrm>
          <a:prstGeom prst="rect">
            <a:avLst/>
          </a:prstGeom>
          <a:solidFill>
            <a:schemeClr val="bg2">
              <a:lumMod val="50000"/>
            </a:schemeClr>
          </a:solidFill>
        </p:spPr>
        <p:txBody>
          <a:bodyPr wrap="square" rtlCol="0">
            <a:spAutoFit/>
          </a:bodyPr>
          <a:lstStyle/>
          <a:p>
            <a:r>
              <a:rPr lang="en-IN" dirty="0">
                <a:solidFill>
                  <a:schemeClr val="bg1"/>
                </a:solidFill>
              </a:rPr>
              <a:t>18 </a:t>
            </a:r>
            <a:r>
              <a:rPr lang="en-IN" dirty="0" err="1">
                <a:solidFill>
                  <a:schemeClr val="bg1"/>
                </a:solidFill>
              </a:rPr>
              <a:t>Yrs</a:t>
            </a:r>
            <a:endParaRPr lang="en-IN" dirty="0">
              <a:solidFill>
                <a:schemeClr val="bg1"/>
              </a:solidFill>
            </a:endParaRPr>
          </a:p>
        </p:txBody>
      </p:sp>
      <p:sp>
        <p:nvSpPr>
          <p:cNvPr id="13" name="TextBox 12">
            <a:extLst>
              <a:ext uri="{FF2B5EF4-FFF2-40B4-BE49-F238E27FC236}">
                <a16:creationId xmlns:a16="http://schemas.microsoft.com/office/drawing/2014/main" id="{95B6BF4B-8B8D-1380-9EEB-194AEE5E1168}"/>
              </a:ext>
            </a:extLst>
          </p:cNvPr>
          <p:cNvSpPr txBox="1"/>
          <p:nvPr/>
        </p:nvSpPr>
        <p:spPr>
          <a:xfrm>
            <a:off x="4233032" y="2420508"/>
            <a:ext cx="733769" cy="369332"/>
          </a:xfrm>
          <a:prstGeom prst="rect">
            <a:avLst/>
          </a:prstGeom>
          <a:solidFill>
            <a:schemeClr val="bg2">
              <a:lumMod val="50000"/>
            </a:schemeClr>
          </a:solidFill>
        </p:spPr>
        <p:txBody>
          <a:bodyPr wrap="square" rtlCol="0">
            <a:spAutoFit/>
          </a:bodyPr>
          <a:lstStyle/>
          <a:p>
            <a:r>
              <a:rPr lang="en-IN" dirty="0">
                <a:solidFill>
                  <a:schemeClr val="bg1"/>
                </a:solidFill>
              </a:rPr>
              <a:t>30 </a:t>
            </a:r>
            <a:r>
              <a:rPr lang="en-IN" dirty="0" err="1">
                <a:solidFill>
                  <a:schemeClr val="bg1"/>
                </a:solidFill>
              </a:rPr>
              <a:t>Yrs</a:t>
            </a:r>
            <a:endParaRPr lang="en-IN" dirty="0">
              <a:solidFill>
                <a:schemeClr val="bg1"/>
              </a:solidFill>
            </a:endParaRPr>
          </a:p>
        </p:txBody>
      </p:sp>
      <p:sp>
        <p:nvSpPr>
          <p:cNvPr id="16" name="TextBox 15">
            <a:extLst>
              <a:ext uri="{FF2B5EF4-FFF2-40B4-BE49-F238E27FC236}">
                <a16:creationId xmlns:a16="http://schemas.microsoft.com/office/drawing/2014/main" id="{14CDF3EC-4822-975F-DE1F-5BAD5F832725}"/>
              </a:ext>
            </a:extLst>
          </p:cNvPr>
          <p:cNvSpPr txBox="1"/>
          <p:nvPr/>
        </p:nvSpPr>
        <p:spPr>
          <a:xfrm>
            <a:off x="5393536" y="1701892"/>
            <a:ext cx="733769" cy="646331"/>
          </a:xfrm>
          <a:prstGeom prst="rect">
            <a:avLst/>
          </a:prstGeom>
          <a:solidFill>
            <a:schemeClr val="bg2">
              <a:lumMod val="50000"/>
            </a:schemeClr>
          </a:solidFill>
        </p:spPr>
        <p:txBody>
          <a:bodyPr wrap="square" rtlCol="0">
            <a:spAutoFit/>
          </a:bodyPr>
          <a:lstStyle/>
          <a:p>
            <a:pPr algn="ctr"/>
            <a:r>
              <a:rPr lang="en-IN" dirty="0">
                <a:solidFill>
                  <a:schemeClr val="bg1"/>
                </a:solidFill>
              </a:rPr>
              <a:t>40 </a:t>
            </a:r>
            <a:r>
              <a:rPr lang="en-IN" dirty="0" err="1">
                <a:solidFill>
                  <a:schemeClr val="bg1"/>
                </a:solidFill>
              </a:rPr>
              <a:t>Yrs</a:t>
            </a:r>
            <a:endParaRPr lang="en-IN" dirty="0">
              <a:solidFill>
                <a:schemeClr val="bg1"/>
              </a:solidFill>
            </a:endParaRPr>
          </a:p>
          <a:p>
            <a:pPr algn="ctr"/>
            <a:r>
              <a:rPr lang="en-IN" dirty="0">
                <a:solidFill>
                  <a:schemeClr val="bg1"/>
                </a:solidFill>
              </a:rPr>
              <a:t>3°C </a:t>
            </a:r>
          </a:p>
        </p:txBody>
      </p:sp>
      <p:sp>
        <p:nvSpPr>
          <p:cNvPr id="18" name="Title 1">
            <a:extLst>
              <a:ext uri="{FF2B5EF4-FFF2-40B4-BE49-F238E27FC236}">
                <a16:creationId xmlns:a16="http://schemas.microsoft.com/office/drawing/2014/main" id="{169D3B26-4177-4F81-EF20-AA793B9D401F}"/>
              </a:ext>
            </a:extLst>
          </p:cNvPr>
          <p:cNvSpPr txBox="1">
            <a:spLocks/>
          </p:cNvSpPr>
          <p:nvPr/>
        </p:nvSpPr>
        <p:spPr>
          <a:xfrm>
            <a:off x="869505" y="-6440"/>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3</a:t>
            </a:r>
            <a:r>
              <a:rPr lang="en-IN" sz="3200" b="1" baseline="30000" dirty="0"/>
              <a:t>rd</a:t>
            </a:r>
            <a:r>
              <a:rPr lang="en-IN" sz="3200" b="1" dirty="0"/>
              <a:t> Driver for </a:t>
            </a:r>
            <a:r>
              <a:rPr lang="en-IN" sz="3200" b="1" i="1" dirty="0" err="1"/>
              <a:t>Amritkal</a:t>
            </a:r>
            <a:r>
              <a:rPr lang="en-IN" sz="3200" b="1" dirty="0"/>
              <a:t>: Adapt to New Shipping Trends</a:t>
            </a:r>
          </a:p>
        </p:txBody>
      </p:sp>
      <p:sp>
        <p:nvSpPr>
          <p:cNvPr id="7" name="TextBox 6">
            <a:extLst>
              <a:ext uri="{FF2B5EF4-FFF2-40B4-BE49-F238E27FC236}">
                <a16:creationId xmlns:a16="http://schemas.microsoft.com/office/drawing/2014/main" id="{F53A77BC-59C8-86A8-BB22-EAFB9C9CAE95}"/>
              </a:ext>
            </a:extLst>
          </p:cNvPr>
          <p:cNvSpPr txBox="1"/>
          <p:nvPr/>
        </p:nvSpPr>
        <p:spPr>
          <a:xfrm>
            <a:off x="4880223" y="2646668"/>
            <a:ext cx="1978954" cy="646331"/>
          </a:xfrm>
          <a:prstGeom prst="rect">
            <a:avLst/>
          </a:prstGeom>
          <a:noFill/>
        </p:spPr>
        <p:txBody>
          <a:bodyPr wrap="square" rtlCol="0">
            <a:spAutoFit/>
          </a:bodyPr>
          <a:lstStyle/>
          <a:p>
            <a:pPr algn="ctr"/>
            <a:r>
              <a:rPr lang="en-IN" dirty="0">
                <a:solidFill>
                  <a:schemeClr val="accent5">
                    <a:lumMod val="75000"/>
                  </a:schemeClr>
                </a:solidFill>
              </a:rPr>
              <a:t>Carbon Budget</a:t>
            </a:r>
          </a:p>
          <a:p>
            <a:pPr algn="ctr"/>
            <a:r>
              <a:rPr lang="en-IN" dirty="0">
                <a:solidFill>
                  <a:schemeClr val="accent5">
                    <a:lumMod val="75000"/>
                  </a:schemeClr>
                </a:solidFill>
              </a:rPr>
              <a:t>getting exhausted </a:t>
            </a:r>
          </a:p>
        </p:txBody>
      </p:sp>
      <p:sp>
        <p:nvSpPr>
          <p:cNvPr id="12" name="TextBox 11">
            <a:extLst>
              <a:ext uri="{FF2B5EF4-FFF2-40B4-BE49-F238E27FC236}">
                <a16:creationId xmlns:a16="http://schemas.microsoft.com/office/drawing/2014/main" id="{EA78C28E-1690-CA9C-DB42-9B36DF418712}"/>
              </a:ext>
            </a:extLst>
          </p:cNvPr>
          <p:cNvSpPr txBox="1"/>
          <p:nvPr/>
        </p:nvSpPr>
        <p:spPr>
          <a:xfrm>
            <a:off x="7441112" y="2743795"/>
            <a:ext cx="4195010" cy="707886"/>
          </a:xfrm>
          <a:prstGeom prst="rect">
            <a:avLst/>
          </a:prstGeom>
          <a:noFill/>
          <a:ln>
            <a:solidFill>
              <a:srgbClr val="009900"/>
            </a:solidFill>
          </a:ln>
        </p:spPr>
        <p:txBody>
          <a:bodyPr wrap="square" rtlCol="0">
            <a:spAutoFit/>
          </a:bodyPr>
          <a:lstStyle/>
          <a:p>
            <a:r>
              <a:rPr lang="en-IN" sz="2000" dirty="0">
                <a:solidFill>
                  <a:srgbClr val="FF0000"/>
                </a:solidFill>
              </a:rPr>
              <a:t>Countries altering their energy choices – Ports and Seafarers have to adapt</a:t>
            </a:r>
          </a:p>
        </p:txBody>
      </p:sp>
      <p:sp>
        <p:nvSpPr>
          <p:cNvPr id="14" name="Arrow: Down 13">
            <a:extLst>
              <a:ext uri="{FF2B5EF4-FFF2-40B4-BE49-F238E27FC236}">
                <a16:creationId xmlns:a16="http://schemas.microsoft.com/office/drawing/2014/main" id="{74211218-AE10-D484-E4D5-7DD9FA4D1CB8}"/>
              </a:ext>
            </a:extLst>
          </p:cNvPr>
          <p:cNvSpPr/>
          <p:nvPr/>
        </p:nvSpPr>
        <p:spPr>
          <a:xfrm>
            <a:off x="8111613" y="1679681"/>
            <a:ext cx="294968" cy="417638"/>
          </a:xfrm>
          <a:prstGeom prst="downArrow">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5569128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9C2B9-A837-CA34-257F-F1DC43440780}"/>
              </a:ext>
            </a:extLst>
          </p:cNvPr>
          <p:cNvSpPr>
            <a:spLocks noGrp="1"/>
          </p:cNvSpPr>
          <p:nvPr>
            <p:ph type="title"/>
          </p:nvPr>
        </p:nvSpPr>
        <p:spPr>
          <a:xfrm>
            <a:off x="838200" y="365126"/>
            <a:ext cx="10515600" cy="637616"/>
          </a:xfrm>
        </p:spPr>
        <p:txBody>
          <a:bodyPr>
            <a:normAutofit/>
          </a:bodyPr>
          <a:lstStyle/>
          <a:p>
            <a:r>
              <a:rPr lang="en-IN" sz="3600" dirty="0"/>
              <a:t>India’s National Declaration at COP 26 Glasgow 2022</a:t>
            </a:r>
          </a:p>
        </p:txBody>
      </p:sp>
      <p:sp>
        <p:nvSpPr>
          <p:cNvPr id="3" name="Content Placeholder 2">
            <a:extLst>
              <a:ext uri="{FF2B5EF4-FFF2-40B4-BE49-F238E27FC236}">
                <a16:creationId xmlns:a16="http://schemas.microsoft.com/office/drawing/2014/main" id="{8D3B41E1-C26C-B392-1788-F18753543FB7}"/>
              </a:ext>
            </a:extLst>
          </p:cNvPr>
          <p:cNvSpPr>
            <a:spLocks noGrp="1"/>
          </p:cNvSpPr>
          <p:nvPr>
            <p:ph idx="1"/>
          </p:nvPr>
        </p:nvSpPr>
        <p:spPr>
          <a:xfrm>
            <a:off x="668867" y="1524000"/>
            <a:ext cx="6324538" cy="3522133"/>
          </a:xfrm>
        </p:spPr>
        <p:txBody>
          <a:bodyPr>
            <a:normAutofit/>
          </a:bodyPr>
          <a:lstStyle/>
          <a:p>
            <a:pPr marL="0" indent="0" algn="just">
              <a:buNone/>
            </a:pPr>
            <a:r>
              <a:rPr lang="en-US" sz="2000" b="1" dirty="0">
                <a:solidFill>
                  <a:srgbClr val="333333"/>
                </a:solidFill>
              </a:rPr>
              <a:t>An Ambitious Declaration </a:t>
            </a:r>
            <a:r>
              <a:rPr lang="en-US" sz="2000" dirty="0">
                <a:solidFill>
                  <a:srgbClr val="333333"/>
                </a:solidFill>
              </a:rPr>
              <a:t>- At Conference of the Parties (COP26) to the United Nations Framework Convention on Climate Change (UNFCCC) India </a:t>
            </a:r>
            <a:r>
              <a:rPr lang="en-US" sz="2000" b="0" i="0" dirty="0">
                <a:solidFill>
                  <a:srgbClr val="333333"/>
                </a:solidFill>
                <a:effectLst/>
              </a:rPr>
              <a:t>articulated the </a:t>
            </a:r>
            <a:r>
              <a:rPr lang="en-US" sz="2000" b="0" i="0" dirty="0">
                <a:solidFill>
                  <a:srgbClr val="000000"/>
                </a:solidFill>
                <a:effectLst/>
              </a:rPr>
              <a:t>five nectar elements </a:t>
            </a:r>
            <a:r>
              <a:rPr lang="en-US" sz="2000" b="0" i="1" dirty="0">
                <a:solidFill>
                  <a:srgbClr val="000000"/>
                </a:solidFill>
                <a:effectLst/>
              </a:rPr>
              <a:t>(</a:t>
            </a:r>
            <a:r>
              <a:rPr lang="en-US" sz="2000" b="1" i="1" dirty="0" err="1">
                <a:solidFill>
                  <a:srgbClr val="000000"/>
                </a:solidFill>
                <a:effectLst/>
              </a:rPr>
              <a:t>Panchamrit</a:t>
            </a:r>
            <a:r>
              <a:rPr lang="en-US" sz="2000" b="0" i="1" dirty="0">
                <a:solidFill>
                  <a:srgbClr val="000000"/>
                </a:solidFill>
                <a:effectLst/>
              </a:rPr>
              <a:t>)</a:t>
            </a:r>
            <a:r>
              <a:rPr lang="en-US" sz="2000" b="0" i="0" dirty="0">
                <a:solidFill>
                  <a:srgbClr val="000000"/>
                </a:solidFill>
                <a:effectLst/>
              </a:rPr>
              <a:t> of India’s climate action:</a:t>
            </a:r>
          </a:p>
          <a:p>
            <a:pPr marL="0" indent="0" algn="just">
              <a:buNone/>
            </a:pPr>
            <a:endParaRPr lang="en-US" sz="2000" b="0" i="0" dirty="0">
              <a:solidFill>
                <a:srgbClr val="333333"/>
              </a:solidFill>
              <a:effectLst/>
            </a:endParaRPr>
          </a:p>
          <a:p>
            <a:pPr algn="just"/>
            <a:r>
              <a:rPr lang="en-US" sz="2000" b="0" i="0" dirty="0">
                <a:solidFill>
                  <a:srgbClr val="000000"/>
                </a:solidFill>
                <a:effectLst/>
              </a:rPr>
              <a:t>Reach </a:t>
            </a:r>
            <a:r>
              <a:rPr lang="en-US" sz="2000" b="0" i="0" u="sng" dirty="0">
                <a:solidFill>
                  <a:srgbClr val="000000"/>
                </a:solidFill>
                <a:effectLst/>
              </a:rPr>
              <a:t>500 GW Non-fossil </a:t>
            </a:r>
            <a:r>
              <a:rPr lang="en-US" sz="2000" b="0" i="0" dirty="0">
                <a:solidFill>
                  <a:srgbClr val="000000"/>
                </a:solidFill>
                <a:effectLst/>
              </a:rPr>
              <a:t>energy capacity by </a:t>
            </a:r>
            <a:r>
              <a:rPr lang="en-US" sz="2000" b="0" i="0" u="sng" dirty="0">
                <a:solidFill>
                  <a:srgbClr val="000000"/>
                </a:solidFill>
                <a:effectLst/>
              </a:rPr>
              <a:t>2030</a:t>
            </a:r>
            <a:endParaRPr lang="en-US" sz="2000" b="0" i="0" u="sng" dirty="0">
              <a:solidFill>
                <a:srgbClr val="333333"/>
              </a:solidFill>
              <a:effectLst/>
            </a:endParaRPr>
          </a:p>
          <a:p>
            <a:pPr algn="just"/>
            <a:r>
              <a:rPr lang="en-US" sz="2000" b="0" i="0" u="sng" dirty="0">
                <a:solidFill>
                  <a:srgbClr val="000000"/>
                </a:solidFill>
                <a:effectLst/>
              </a:rPr>
              <a:t>50 per cent </a:t>
            </a:r>
            <a:r>
              <a:rPr lang="en-US" sz="2000" b="0" i="0" dirty="0">
                <a:solidFill>
                  <a:srgbClr val="000000"/>
                </a:solidFill>
                <a:effectLst/>
              </a:rPr>
              <a:t>of its energy requirements from renewable energy </a:t>
            </a:r>
            <a:r>
              <a:rPr lang="en-US" sz="2000" b="0" i="0" u="sng" dirty="0">
                <a:solidFill>
                  <a:srgbClr val="000000"/>
                </a:solidFill>
                <a:effectLst/>
              </a:rPr>
              <a:t>by 2030</a:t>
            </a:r>
            <a:endParaRPr lang="en-US" sz="2000" b="0" i="0" u="sng" dirty="0">
              <a:solidFill>
                <a:srgbClr val="333333"/>
              </a:solidFill>
              <a:effectLst/>
            </a:endParaRPr>
          </a:p>
          <a:p>
            <a:pPr algn="just"/>
            <a:r>
              <a:rPr lang="en-US" sz="2000" b="0" i="0" dirty="0">
                <a:solidFill>
                  <a:srgbClr val="000000"/>
                </a:solidFill>
                <a:effectLst/>
              </a:rPr>
              <a:t>Reduction of total projected </a:t>
            </a:r>
            <a:r>
              <a:rPr lang="en-US" sz="2000" b="0" i="0" u="sng" dirty="0">
                <a:solidFill>
                  <a:srgbClr val="000000"/>
                </a:solidFill>
                <a:effectLst/>
              </a:rPr>
              <a:t>carbon emissions </a:t>
            </a:r>
            <a:r>
              <a:rPr lang="en-US" sz="2000" b="0" i="0" dirty="0">
                <a:solidFill>
                  <a:srgbClr val="000000"/>
                </a:solidFill>
                <a:effectLst/>
              </a:rPr>
              <a:t>by one billion tons from now to </a:t>
            </a:r>
            <a:r>
              <a:rPr lang="en-US" sz="2000" b="0" i="0" u="sng" dirty="0">
                <a:solidFill>
                  <a:srgbClr val="000000"/>
                </a:solidFill>
                <a:effectLst/>
              </a:rPr>
              <a:t>2030</a:t>
            </a:r>
            <a:endParaRPr lang="en-IN" sz="2000" u="sng" dirty="0"/>
          </a:p>
        </p:txBody>
      </p:sp>
      <p:pic>
        <p:nvPicPr>
          <p:cNvPr id="9218" name="Picture 2" descr="Modi In Glasgow: All You Need To Know About PM's Cop26 Address On Climate  Change">
            <a:extLst>
              <a:ext uri="{FF2B5EF4-FFF2-40B4-BE49-F238E27FC236}">
                <a16:creationId xmlns:a16="http://schemas.microsoft.com/office/drawing/2014/main" id="{76FC02A7-A3FF-0775-F206-AA73AF90A0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9950" y="1524000"/>
            <a:ext cx="4648262" cy="3100391"/>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FFDCB0AA-709D-6C3E-38F9-E74BE42BBE2F}"/>
              </a:ext>
            </a:extLst>
          </p:cNvPr>
          <p:cNvSpPr txBox="1">
            <a:spLocks/>
          </p:cNvSpPr>
          <p:nvPr/>
        </p:nvSpPr>
        <p:spPr>
          <a:xfrm>
            <a:off x="609600" y="5067300"/>
            <a:ext cx="11125200" cy="990599"/>
          </a:xfrm>
          <a:prstGeom prst="rect">
            <a:avLst/>
          </a:prstGeom>
        </p:spPr>
        <p:txBody>
          <a:bodyPr vert="horz" lIns="91440" tIns="45720" rIns="91440" bIns="45720" rtlCol="0">
            <a:normAutofit fontScale="92500"/>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lgn="just"/>
            <a:r>
              <a:rPr lang="en-US" dirty="0">
                <a:solidFill>
                  <a:srgbClr val="000000"/>
                </a:solidFill>
              </a:rPr>
              <a:t>Reduction of the </a:t>
            </a:r>
            <a:r>
              <a:rPr lang="en-US" u="sng" dirty="0">
                <a:solidFill>
                  <a:srgbClr val="000000"/>
                </a:solidFill>
              </a:rPr>
              <a:t>carbon intensity </a:t>
            </a:r>
            <a:r>
              <a:rPr lang="en-US" dirty="0">
                <a:solidFill>
                  <a:srgbClr val="000000"/>
                </a:solidFill>
              </a:rPr>
              <a:t>of the economy by </a:t>
            </a:r>
            <a:r>
              <a:rPr lang="en-US" u="sng" dirty="0">
                <a:solidFill>
                  <a:srgbClr val="000000"/>
                </a:solidFill>
              </a:rPr>
              <a:t>45 per cent </a:t>
            </a:r>
            <a:r>
              <a:rPr lang="en-US" dirty="0">
                <a:solidFill>
                  <a:srgbClr val="000000"/>
                </a:solidFill>
              </a:rPr>
              <a:t>by </a:t>
            </a:r>
            <a:r>
              <a:rPr lang="en-US" u="sng" dirty="0">
                <a:solidFill>
                  <a:srgbClr val="000000"/>
                </a:solidFill>
              </a:rPr>
              <a:t>2030</a:t>
            </a:r>
            <a:r>
              <a:rPr lang="en-US" dirty="0">
                <a:solidFill>
                  <a:srgbClr val="000000"/>
                </a:solidFill>
              </a:rPr>
              <a:t>, over 2005 levels</a:t>
            </a:r>
            <a:endParaRPr lang="en-US" dirty="0">
              <a:solidFill>
                <a:srgbClr val="333333"/>
              </a:solidFill>
            </a:endParaRPr>
          </a:p>
          <a:p>
            <a:pPr algn="just"/>
            <a:r>
              <a:rPr lang="en-US" dirty="0">
                <a:solidFill>
                  <a:srgbClr val="000000"/>
                </a:solidFill>
              </a:rPr>
              <a:t>Achieving the target of </a:t>
            </a:r>
            <a:r>
              <a:rPr lang="en-US" u="sng" dirty="0">
                <a:solidFill>
                  <a:srgbClr val="000000"/>
                </a:solidFill>
              </a:rPr>
              <a:t>net zero emissions </a:t>
            </a:r>
            <a:r>
              <a:rPr lang="en-US" dirty="0">
                <a:solidFill>
                  <a:srgbClr val="000000"/>
                </a:solidFill>
              </a:rPr>
              <a:t>by </a:t>
            </a:r>
            <a:r>
              <a:rPr lang="en-US" u="sng" dirty="0">
                <a:solidFill>
                  <a:srgbClr val="000000"/>
                </a:solidFill>
              </a:rPr>
              <a:t>2070</a:t>
            </a:r>
            <a:endParaRPr lang="en-IN" u="sng" dirty="0"/>
          </a:p>
        </p:txBody>
      </p:sp>
      <p:sp>
        <p:nvSpPr>
          <p:cNvPr id="6" name="TextBox 5">
            <a:extLst>
              <a:ext uri="{FF2B5EF4-FFF2-40B4-BE49-F238E27FC236}">
                <a16:creationId xmlns:a16="http://schemas.microsoft.com/office/drawing/2014/main" id="{3E7CEB4E-481D-407E-A163-78FDBFE7F7B6}"/>
              </a:ext>
            </a:extLst>
          </p:cNvPr>
          <p:cNvSpPr txBox="1"/>
          <p:nvPr/>
        </p:nvSpPr>
        <p:spPr>
          <a:xfrm>
            <a:off x="7239000" y="3733800"/>
            <a:ext cx="3586316" cy="400110"/>
          </a:xfrm>
          <a:prstGeom prst="rect">
            <a:avLst/>
          </a:prstGeom>
          <a:noFill/>
        </p:spPr>
        <p:txBody>
          <a:bodyPr wrap="square">
            <a:spAutoFit/>
          </a:bodyPr>
          <a:lstStyle/>
          <a:p>
            <a:r>
              <a:rPr lang="en-IN" sz="2000" b="1" i="0" dirty="0">
                <a:solidFill>
                  <a:schemeClr val="bg1"/>
                </a:solidFill>
                <a:effectLst/>
              </a:rPr>
              <a:t>Lifestyle For Environment (LIFE)</a:t>
            </a:r>
            <a:endParaRPr lang="en-IN" sz="2000" b="1" dirty="0">
              <a:solidFill>
                <a:schemeClr val="bg1"/>
              </a:solidFill>
            </a:endParaRPr>
          </a:p>
        </p:txBody>
      </p:sp>
      <p:sp>
        <p:nvSpPr>
          <p:cNvPr id="5" name="TextBox 4">
            <a:extLst>
              <a:ext uri="{FF2B5EF4-FFF2-40B4-BE49-F238E27FC236}">
                <a16:creationId xmlns:a16="http://schemas.microsoft.com/office/drawing/2014/main" id="{C624D96F-5D5C-BB5D-3E28-1D6ABF032E2C}"/>
              </a:ext>
            </a:extLst>
          </p:cNvPr>
          <p:cNvSpPr txBox="1"/>
          <p:nvPr/>
        </p:nvSpPr>
        <p:spPr>
          <a:xfrm>
            <a:off x="8431161" y="5827066"/>
            <a:ext cx="3760839" cy="461665"/>
          </a:xfrm>
          <a:prstGeom prst="rect">
            <a:avLst/>
          </a:prstGeom>
          <a:noFill/>
        </p:spPr>
        <p:txBody>
          <a:bodyPr wrap="square" rtlCol="0">
            <a:spAutoFit/>
          </a:bodyPr>
          <a:lstStyle/>
          <a:p>
            <a:r>
              <a:rPr lang="en-IN" sz="2400" dirty="0">
                <a:solidFill>
                  <a:srgbClr val="FF0000"/>
                </a:solidFill>
              </a:rPr>
              <a:t>India is not alone</a:t>
            </a:r>
          </a:p>
        </p:txBody>
      </p:sp>
    </p:spTree>
    <p:extLst>
      <p:ext uri="{BB962C8B-B14F-4D97-AF65-F5344CB8AC3E}">
        <p14:creationId xmlns:p14="http://schemas.microsoft.com/office/powerpoint/2010/main" val="1722461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621AA31-FA10-D0E1-CA00-1019F851A926}"/>
              </a:ext>
            </a:extLst>
          </p:cNvPr>
          <p:cNvPicPr>
            <a:picLocks noChangeAspect="1"/>
          </p:cNvPicPr>
          <p:nvPr/>
        </p:nvPicPr>
        <p:blipFill>
          <a:blip r:embed="rId2"/>
          <a:stretch>
            <a:fillRect/>
          </a:stretch>
        </p:blipFill>
        <p:spPr>
          <a:xfrm>
            <a:off x="217410" y="681037"/>
            <a:ext cx="5404449" cy="3333401"/>
          </a:xfrm>
          <a:prstGeom prst="rect">
            <a:avLst/>
          </a:prstGeom>
        </p:spPr>
      </p:pic>
      <p:pic>
        <p:nvPicPr>
          <p:cNvPr id="7" name="Picture 6">
            <a:extLst>
              <a:ext uri="{FF2B5EF4-FFF2-40B4-BE49-F238E27FC236}">
                <a16:creationId xmlns:a16="http://schemas.microsoft.com/office/drawing/2014/main" id="{1D2DAFE2-9DCD-0BE7-4C9F-146B139E903E}"/>
              </a:ext>
            </a:extLst>
          </p:cNvPr>
          <p:cNvPicPr>
            <a:picLocks noChangeAspect="1"/>
          </p:cNvPicPr>
          <p:nvPr/>
        </p:nvPicPr>
        <p:blipFill>
          <a:blip r:embed="rId3"/>
          <a:stretch>
            <a:fillRect/>
          </a:stretch>
        </p:blipFill>
        <p:spPr>
          <a:xfrm>
            <a:off x="5621859" y="1344514"/>
            <a:ext cx="6300531" cy="4391045"/>
          </a:xfrm>
          <a:prstGeom prst="rect">
            <a:avLst/>
          </a:prstGeom>
        </p:spPr>
      </p:pic>
      <p:pic>
        <p:nvPicPr>
          <p:cNvPr id="9" name="Picture 8">
            <a:extLst>
              <a:ext uri="{FF2B5EF4-FFF2-40B4-BE49-F238E27FC236}">
                <a16:creationId xmlns:a16="http://schemas.microsoft.com/office/drawing/2014/main" id="{AA2C35B8-8DA0-3656-9059-9A4D2C9FB8DE}"/>
              </a:ext>
            </a:extLst>
          </p:cNvPr>
          <p:cNvPicPr>
            <a:picLocks noChangeAspect="1"/>
          </p:cNvPicPr>
          <p:nvPr/>
        </p:nvPicPr>
        <p:blipFill>
          <a:blip r:embed="rId4"/>
          <a:stretch>
            <a:fillRect/>
          </a:stretch>
        </p:blipFill>
        <p:spPr>
          <a:xfrm>
            <a:off x="295855" y="4023429"/>
            <a:ext cx="5138531" cy="2882900"/>
          </a:xfrm>
          <a:prstGeom prst="rect">
            <a:avLst/>
          </a:prstGeom>
        </p:spPr>
      </p:pic>
      <p:sp>
        <p:nvSpPr>
          <p:cNvPr id="12" name="TextBox 11">
            <a:extLst>
              <a:ext uri="{FF2B5EF4-FFF2-40B4-BE49-F238E27FC236}">
                <a16:creationId xmlns:a16="http://schemas.microsoft.com/office/drawing/2014/main" id="{1D6BA3C8-E391-7F8D-3B19-DC8736F269BA}"/>
              </a:ext>
            </a:extLst>
          </p:cNvPr>
          <p:cNvSpPr txBox="1"/>
          <p:nvPr/>
        </p:nvSpPr>
        <p:spPr>
          <a:xfrm>
            <a:off x="6570143" y="724545"/>
            <a:ext cx="4484625" cy="461665"/>
          </a:xfrm>
          <a:prstGeom prst="rect">
            <a:avLst/>
          </a:prstGeom>
          <a:solidFill>
            <a:srgbClr val="FFFF00"/>
          </a:solidFill>
        </p:spPr>
        <p:txBody>
          <a:bodyPr wrap="square" rtlCol="0">
            <a:spAutoFit/>
          </a:bodyPr>
          <a:lstStyle/>
          <a:p>
            <a:r>
              <a:rPr lang="en-IN" sz="2400" b="1" dirty="0">
                <a:solidFill>
                  <a:srgbClr val="00B050"/>
                </a:solidFill>
              </a:rPr>
              <a:t>Relative CO</a:t>
            </a:r>
            <a:r>
              <a:rPr lang="en-IN" sz="1600" b="1" dirty="0">
                <a:solidFill>
                  <a:srgbClr val="00B050"/>
                </a:solidFill>
              </a:rPr>
              <a:t>2</a:t>
            </a:r>
            <a:r>
              <a:rPr lang="en-IN" sz="2400" b="1" dirty="0">
                <a:solidFill>
                  <a:srgbClr val="00B050"/>
                </a:solidFill>
              </a:rPr>
              <a:t> Emissions of Carriers</a:t>
            </a:r>
          </a:p>
        </p:txBody>
      </p:sp>
      <p:sp>
        <p:nvSpPr>
          <p:cNvPr id="6" name="Title 1">
            <a:extLst>
              <a:ext uri="{FF2B5EF4-FFF2-40B4-BE49-F238E27FC236}">
                <a16:creationId xmlns:a16="http://schemas.microsoft.com/office/drawing/2014/main" id="{081D5389-56F6-5A7D-BE92-4E621679CE01}"/>
              </a:ext>
            </a:extLst>
          </p:cNvPr>
          <p:cNvSpPr txBox="1">
            <a:spLocks/>
          </p:cNvSpPr>
          <p:nvPr/>
        </p:nvSpPr>
        <p:spPr>
          <a:xfrm>
            <a:off x="984849" y="0"/>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3</a:t>
            </a:r>
            <a:r>
              <a:rPr lang="en-IN" sz="3200" b="1" baseline="30000" dirty="0"/>
              <a:t>rd</a:t>
            </a:r>
            <a:r>
              <a:rPr lang="en-IN" sz="3200" b="1" dirty="0"/>
              <a:t> Driver for </a:t>
            </a:r>
            <a:r>
              <a:rPr lang="en-IN" sz="3200" b="1" i="1" dirty="0" err="1"/>
              <a:t>Amritkal</a:t>
            </a:r>
            <a:r>
              <a:rPr lang="en-IN" sz="3200" b="1" dirty="0"/>
              <a:t>: Adapt to New Shipping Trends</a:t>
            </a:r>
          </a:p>
        </p:txBody>
      </p:sp>
      <p:sp>
        <p:nvSpPr>
          <p:cNvPr id="2" name="TextBox 1">
            <a:extLst>
              <a:ext uri="{FF2B5EF4-FFF2-40B4-BE49-F238E27FC236}">
                <a16:creationId xmlns:a16="http://schemas.microsoft.com/office/drawing/2014/main" id="{8AE6081C-6B33-58D8-6D78-7920A480BEC7}"/>
              </a:ext>
            </a:extLst>
          </p:cNvPr>
          <p:cNvSpPr txBox="1"/>
          <p:nvPr/>
        </p:nvSpPr>
        <p:spPr>
          <a:xfrm flipH="1">
            <a:off x="6402273" y="2816942"/>
            <a:ext cx="573713" cy="369332"/>
          </a:xfrm>
          <a:prstGeom prst="rect">
            <a:avLst/>
          </a:prstGeom>
          <a:noFill/>
        </p:spPr>
        <p:txBody>
          <a:bodyPr wrap="square" rtlCol="0">
            <a:spAutoFit/>
          </a:bodyPr>
          <a:lstStyle/>
          <a:p>
            <a:r>
              <a:rPr lang="en-IN" b="1" dirty="0">
                <a:solidFill>
                  <a:srgbClr val="FF0000"/>
                </a:solidFill>
              </a:rPr>
              <a:t>Size</a:t>
            </a:r>
          </a:p>
        </p:txBody>
      </p:sp>
      <p:sp>
        <p:nvSpPr>
          <p:cNvPr id="4" name="TextBox 3">
            <a:extLst>
              <a:ext uri="{FF2B5EF4-FFF2-40B4-BE49-F238E27FC236}">
                <a16:creationId xmlns:a16="http://schemas.microsoft.com/office/drawing/2014/main" id="{10A00A98-A12F-C27D-E4A4-7EC84CEACC79}"/>
              </a:ext>
            </a:extLst>
          </p:cNvPr>
          <p:cNvSpPr txBox="1"/>
          <p:nvPr/>
        </p:nvSpPr>
        <p:spPr>
          <a:xfrm flipH="1">
            <a:off x="9238880" y="2632276"/>
            <a:ext cx="573713" cy="369332"/>
          </a:xfrm>
          <a:prstGeom prst="rect">
            <a:avLst/>
          </a:prstGeom>
          <a:noFill/>
        </p:spPr>
        <p:txBody>
          <a:bodyPr wrap="square" rtlCol="0">
            <a:spAutoFit/>
          </a:bodyPr>
          <a:lstStyle/>
          <a:p>
            <a:r>
              <a:rPr lang="en-IN" b="1" dirty="0">
                <a:solidFill>
                  <a:srgbClr val="FF0000"/>
                </a:solidFill>
              </a:rPr>
              <a:t>Age</a:t>
            </a:r>
          </a:p>
        </p:txBody>
      </p:sp>
      <p:sp>
        <p:nvSpPr>
          <p:cNvPr id="8" name="TextBox 7">
            <a:extLst>
              <a:ext uri="{FF2B5EF4-FFF2-40B4-BE49-F238E27FC236}">
                <a16:creationId xmlns:a16="http://schemas.microsoft.com/office/drawing/2014/main" id="{6DFEFFED-CD7F-B45A-AB4E-09FF56B8B896}"/>
              </a:ext>
            </a:extLst>
          </p:cNvPr>
          <p:cNvSpPr txBox="1"/>
          <p:nvPr/>
        </p:nvSpPr>
        <p:spPr>
          <a:xfrm flipH="1">
            <a:off x="8238740" y="4023429"/>
            <a:ext cx="846265" cy="369332"/>
          </a:xfrm>
          <a:prstGeom prst="rect">
            <a:avLst/>
          </a:prstGeom>
          <a:noFill/>
        </p:spPr>
        <p:txBody>
          <a:bodyPr wrap="square" rtlCol="0">
            <a:spAutoFit/>
          </a:bodyPr>
          <a:lstStyle/>
          <a:p>
            <a:r>
              <a:rPr lang="en-IN" b="1" dirty="0">
                <a:solidFill>
                  <a:srgbClr val="FF0000"/>
                </a:solidFill>
              </a:rPr>
              <a:t>Speed</a:t>
            </a:r>
          </a:p>
        </p:txBody>
      </p:sp>
      <p:sp>
        <p:nvSpPr>
          <p:cNvPr id="10" name="TextBox 9">
            <a:extLst>
              <a:ext uri="{FF2B5EF4-FFF2-40B4-BE49-F238E27FC236}">
                <a16:creationId xmlns:a16="http://schemas.microsoft.com/office/drawing/2014/main" id="{D0A93988-F183-9475-C84D-D0F0199CF4FA}"/>
              </a:ext>
            </a:extLst>
          </p:cNvPr>
          <p:cNvSpPr txBox="1"/>
          <p:nvPr/>
        </p:nvSpPr>
        <p:spPr>
          <a:xfrm>
            <a:off x="7379845" y="5779512"/>
            <a:ext cx="3180000" cy="707886"/>
          </a:xfrm>
          <a:prstGeom prst="rect">
            <a:avLst/>
          </a:prstGeom>
          <a:noFill/>
          <a:ln>
            <a:solidFill>
              <a:srgbClr val="009900"/>
            </a:solidFill>
          </a:ln>
        </p:spPr>
        <p:txBody>
          <a:bodyPr wrap="square" rtlCol="0">
            <a:spAutoFit/>
          </a:bodyPr>
          <a:lstStyle/>
          <a:p>
            <a:r>
              <a:rPr lang="en-IN" sz="2000" dirty="0">
                <a:solidFill>
                  <a:srgbClr val="C00000"/>
                </a:solidFill>
              </a:rPr>
              <a:t>Carbon Taxes will encourage more green shipping</a:t>
            </a:r>
          </a:p>
        </p:txBody>
      </p:sp>
    </p:spTree>
    <p:extLst>
      <p:ext uri="{BB962C8B-B14F-4D97-AF65-F5344CB8AC3E}">
        <p14:creationId xmlns:p14="http://schemas.microsoft.com/office/powerpoint/2010/main" val="30321876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3D04D-DEBF-E5F5-2856-9B670D6F65DE}"/>
              </a:ext>
            </a:extLst>
          </p:cNvPr>
          <p:cNvSpPr>
            <a:spLocks noGrp="1"/>
          </p:cNvSpPr>
          <p:nvPr>
            <p:ph type="title"/>
          </p:nvPr>
        </p:nvSpPr>
        <p:spPr>
          <a:xfrm>
            <a:off x="5107752" y="1361944"/>
            <a:ext cx="3048000" cy="1215537"/>
          </a:xfrm>
          <a:solidFill>
            <a:srgbClr val="FFFF00"/>
          </a:solidFill>
        </p:spPr>
        <p:txBody>
          <a:bodyPr>
            <a:noAutofit/>
          </a:bodyPr>
          <a:lstStyle/>
          <a:p>
            <a:pPr algn="ctr"/>
            <a:r>
              <a:rPr lang="en-US" sz="2000" b="1" dirty="0"/>
              <a:t>2. Supply Chains are being shaped by </a:t>
            </a:r>
            <a:r>
              <a:rPr lang="en-US" sz="2000" b="1" dirty="0">
                <a:solidFill>
                  <a:srgbClr val="C00000"/>
                </a:solidFill>
              </a:rPr>
              <a:t>Best-Cost</a:t>
            </a:r>
            <a:r>
              <a:rPr lang="en-US" sz="2000" b="1" dirty="0">
                <a:solidFill>
                  <a:srgbClr val="FF0000"/>
                </a:solidFill>
              </a:rPr>
              <a:t> </a:t>
            </a:r>
            <a:r>
              <a:rPr lang="en-US" sz="2000" b="1" dirty="0"/>
              <a:t> </a:t>
            </a:r>
            <a:br>
              <a:rPr lang="en-US" sz="2000" b="1" dirty="0"/>
            </a:br>
            <a:r>
              <a:rPr lang="en-US" sz="2000" b="1" dirty="0"/>
              <a:t>(</a:t>
            </a:r>
            <a:r>
              <a:rPr lang="en-US" sz="2000" b="1" dirty="0">
                <a:solidFill>
                  <a:srgbClr val="FF0000"/>
                </a:solidFill>
              </a:rPr>
              <a:t>Not lowest-cost</a:t>
            </a:r>
            <a:r>
              <a:rPr lang="en-US" sz="2000" b="1" dirty="0"/>
              <a:t>) and </a:t>
            </a:r>
            <a:r>
              <a:rPr lang="en-US" sz="2000" b="1" dirty="0">
                <a:solidFill>
                  <a:srgbClr val="C00000"/>
                </a:solidFill>
              </a:rPr>
              <a:t>National Security</a:t>
            </a:r>
            <a:endParaRPr lang="en-IN" sz="2000" b="1" dirty="0">
              <a:solidFill>
                <a:srgbClr val="C00000"/>
              </a:solidFill>
            </a:endParaRPr>
          </a:p>
        </p:txBody>
      </p:sp>
      <p:pic>
        <p:nvPicPr>
          <p:cNvPr id="9" name="Picture 2">
            <a:extLst>
              <a:ext uri="{FF2B5EF4-FFF2-40B4-BE49-F238E27FC236}">
                <a16:creationId xmlns:a16="http://schemas.microsoft.com/office/drawing/2014/main" id="{AB6D0428-AAC3-FDA6-B36F-C75319CF93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679" y="739356"/>
            <a:ext cx="4780668" cy="563659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D5074779-BA13-AFAB-C61A-5D720C1421A6}"/>
              </a:ext>
            </a:extLst>
          </p:cNvPr>
          <p:cNvSpPr txBox="1">
            <a:spLocks/>
          </p:cNvSpPr>
          <p:nvPr/>
        </p:nvSpPr>
        <p:spPr>
          <a:xfrm>
            <a:off x="752357" y="0"/>
            <a:ext cx="10515600" cy="858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3</a:t>
            </a:r>
            <a:r>
              <a:rPr lang="en-IN" sz="3200" b="1" baseline="30000" dirty="0"/>
              <a:t>rd</a:t>
            </a:r>
            <a:r>
              <a:rPr lang="en-IN" sz="3200" b="1" dirty="0"/>
              <a:t> Driver for </a:t>
            </a:r>
            <a:r>
              <a:rPr lang="en-IN" sz="3200" b="1" i="1" dirty="0" err="1"/>
              <a:t>Amritkal</a:t>
            </a:r>
            <a:r>
              <a:rPr lang="en-IN" sz="3200" b="1" dirty="0"/>
              <a:t>: Adapt to New Shipping Trends</a:t>
            </a:r>
          </a:p>
        </p:txBody>
      </p:sp>
      <p:pic>
        <p:nvPicPr>
          <p:cNvPr id="6" name="Picture 5">
            <a:extLst>
              <a:ext uri="{FF2B5EF4-FFF2-40B4-BE49-F238E27FC236}">
                <a16:creationId xmlns:a16="http://schemas.microsoft.com/office/drawing/2014/main" id="{78137841-6D19-1E6D-69CD-68DBDA7472A9}"/>
              </a:ext>
            </a:extLst>
          </p:cNvPr>
          <p:cNvPicPr>
            <a:picLocks noChangeAspect="1"/>
          </p:cNvPicPr>
          <p:nvPr/>
        </p:nvPicPr>
        <p:blipFill rotWithShape="1">
          <a:blip r:embed="rId3"/>
          <a:srcRect l="2002" t="52539" b="7723"/>
          <a:stretch/>
        </p:blipFill>
        <p:spPr>
          <a:xfrm>
            <a:off x="4916815" y="3523372"/>
            <a:ext cx="4144621" cy="3100444"/>
          </a:xfrm>
          <a:prstGeom prst="rect">
            <a:avLst/>
          </a:prstGeom>
        </p:spPr>
      </p:pic>
      <p:pic>
        <p:nvPicPr>
          <p:cNvPr id="11" name="Picture 10">
            <a:extLst>
              <a:ext uri="{FF2B5EF4-FFF2-40B4-BE49-F238E27FC236}">
                <a16:creationId xmlns:a16="http://schemas.microsoft.com/office/drawing/2014/main" id="{F9688C16-3AE8-DD7F-2477-A09BD4CED983}"/>
              </a:ext>
            </a:extLst>
          </p:cNvPr>
          <p:cNvPicPr>
            <a:picLocks noChangeAspect="1"/>
          </p:cNvPicPr>
          <p:nvPr/>
        </p:nvPicPr>
        <p:blipFill rotWithShape="1">
          <a:blip r:embed="rId3"/>
          <a:srcRect b="48090"/>
          <a:stretch/>
        </p:blipFill>
        <p:spPr>
          <a:xfrm>
            <a:off x="8263467" y="846631"/>
            <a:ext cx="3614854" cy="3461701"/>
          </a:xfrm>
          <a:prstGeom prst="rect">
            <a:avLst/>
          </a:prstGeom>
        </p:spPr>
      </p:pic>
      <p:sp>
        <p:nvSpPr>
          <p:cNvPr id="3" name="TextBox 2">
            <a:extLst>
              <a:ext uri="{FF2B5EF4-FFF2-40B4-BE49-F238E27FC236}">
                <a16:creationId xmlns:a16="http://schemas.microsoft.com/office/drawing/2014/main" id="{B27F8A97-202C-D0E4-1005-B2E779EFC237}"/>
              </a:ext>
            </a:extLst>
          </p:cNvPr>
          <p:cNvSpPr txBox="1"/>
          <p:nvPr/>
        </p:nvSpPr>
        <p:spPr>
          <a:xfrm>
            <a:off x="9105680" y="4958242"/>
            <a:ext cx="2816885" cy="1015663"/>
          </a:xfrm>
          <a:prstGeom prst="rect">
            <a:avLst/>
          </a:prstGeom>
          <a:noFill/>
          <a:ln>
            <a:solidFill>
              <a:srgbClr val="009900"/>
            </a:solidFill>
          </a:ln>
        </p:spPr>
        <p:txBody>
          <a:bodyPr wrap="square" rtlCol="0">
            <a:spAutoFit/>
          </a:bodyPr>
          <a:lstStyle/>
          <a:p>
            <a:pPr algn="ctr"/>
            <a:r>
              <a:rPr lang="en-IN" sz="2000" b="1" dirty="0">
                <a:solidFill>
                  <a:srgbClr val="C00000"/>
                </a:solidFill>
              </a:rPr>
              <a:t>Shift from Near Shoring to Friend Shoring is changing the liner routes</a:t>
            </a:r>
          </a:p>
        </p:txBody>
      </p:sp>
      <p:sp>
        <p:nvSpPr>
          <p:cNvPr id="5" name="TextBox 4">
            <a:extLst>
              <a:ext uri="{FF2B5EF4-FFF2-40B4-BE49-F238E27FC236}">
                <a16:creationId xmlns:a16="http://schemas.microsoft.com/office/drawing/2014/main" id="{339A9D0F-FE3C-C1C2-843A-764F8B1378A5}"/>
              </a:ext>
            </a:extLst>
          </p:cNvPr>
          <p:cNvSpPr txBox="1"/>
          <p:nvPr/>
        </p:nvSpPr>
        <p:spPr>
          <a:xfrm flipH="1">
            <a:off x="9455841" y="1416056"/>
            <a:ext cx="957171" cy="400110"/>
          </a:xfrm>
          <a:prstGeom prst="rect">
            <a:avLst/>
          </a:prstGeom>
          <a:noFill/>
        </p:spPr>
        <p:txBody>
          <a:bodyPr wrap="square" rtlCol="0">
            <a:spAutoFit/>
          </a:bodyPr>
          <a:lstStyle/>
          <a:p>
            <a:r>
              <a:rPr lang="en-IN" sz="2000" b="1" dirty="0">
                <a:solidFill>
                  <a:srgbClr val="FF0000"/>
                </a:solidFill>
              </a:rPr>
              <a:t>Coal</a:t>
            </a:r>
          </a:p>
        </p:txBody>
      </p:sp>
      <p:sp>
        <p:nvSpPr>
          <p:cNvPr id="7" name="TextBox 6">
            <a:extLst>
              <a:ext uri="{FF2B5EF4-FFF2-40B4-BE49-F238E27FC236}">
                <a16:creationId xmlns:a16="http://schemas.microsoft.com/office/drawing/2014/main" id="{C2518354-AC61-7B45-2801-2116ACAF2D5F}"/>
              </a:ext>
            </a:extLst>
          </p:cNvPr>
          <p:cNvSpPr txBox="1"/>
          <p:nvPr/>
        </p:nvSpPr>
        <p:spPr>
          <a:xfrm flipH="1">
            <a:off x="8582849" y="3497019"/>
            <a:ext cx="1114633" cy="400110"/>
          </a:xfrm>
          <a:prstGeom prst="rect">
            <a:avLst/>
          </a:prstGeom>
          <a:noFill/>
        </p:spPr>
        <p:txBody>
          <a:bodyPr wrap="square" rtlCol="0">
            <a:spAutoFit/>
          </a:bodyPr>
          <a:lstStyle/>
          <a:p>
            <a:r>
              <a:rPr lang="en-IN" sz="2000" b="1" dirty="0">
                <a:solidFill>
                  <a:srgbClr val="FF0000"/>
                </a:solidFill>
              </a:rPr>
              <a:t>Iron Ore</a:t>
            </a:r>
          </a:p>
        </p:txBody>
      </p:sp>
      <p:sp>
        <p:nvSpPr>
          <p:cNvPr id="8" name="TextBox 7">
            <a:extLst>
              <a:ext uri="{FF2B5EF4-FFF2-40B4-BE49-F238E27FC236}">
                <a16:creationId xmlns:a16="http://schemas.microsoft.com/office/drawing/2014/main" id="{CA8D61A9-25D8-F580-DE82-8FA2101C93C7}"/>
              </a:ext>
            </a:extLst>
          </p:cNvPr>
          <p:cNvSpPr txBox="1"/>
          <p:nvPr/>
        </p:nvSpPr>
        <p:spPr>
          <a:xfrm flipH="1">
            <a:off x="6652427" y="3228945"/>
            <a:ext cx="1114633" cy="400110"/>
          </a:xfrm>
          <a:prstGeom prst="rect">
            <a:avLst/>
          </a:prstGeom>
          <a:noFill/>
        </p:spPr>
        <p:txBody>
          <a:bodyPr wrap="square" rtlCol="0">
            <a:spAutoFit/>
          </a:bodyPr>
          <a:lstStyle/>
          <a:p>
            <a:r>
              <a:rPr lang="en-IN" sz="2000" b="1" dirty="0">
                <a:solidFill>
                  <a:srgbClr val="FF0000"/>
                </a:solidFill>
              </a:rPr>
              <a:t>Oil</a:t>
            </a:r>
          </a:p>
        </p:txBody>
      </p:sp>
      <p:sp>
        <p:nvSpPr>
          <p:cNvPr id="10" name="TextBox 9">
            <a:extLst>
              <a:ext uri="{FF2B5EF4-FFF2-40B4-BE49-F238E27FC236}">
                <a16:creationId xmlns:a16="http://schemas.microsoft.com/office/drawing/2014/main" id="{7680D6D0-2786-2D7D-CB51-3DFF6788C839}"/>
              </a:ext>
            </a:extLst>
          </p:cNvPr>
          <p:cNvSpPr txBox="1"/>
          <p:nvPr/>
        </p:nvSpPr>
        <p:spPr>
          <a:xfrm flipH="1">
            <a:off x="7148834" y="5205547"/>
            <a:ext cx="1114633" cy="400110"/>
          </a:xfrm>
          <a:prstGeom prst="rect">
            <a:avLst/>
          </a:prstGeom>
          <a:noFill/>
        </p:spPr>
        <p:txBody>
          <a:bodyPr wrap="square" rtlCol="0">
            <a:spAutoFit/>
          </a:bodyPr>
          <a:lstStyle/>
          <a:p>
            <a:r>
              <a:rPr lang="en-IN" sz="2000" b="1" dirty="0">
                <a:solidFill>
                  <a:srgbClr val="FF0000"/>
                </a:solidFill>
              </a:rPr>
              <a:t>Gas</a:t>
            </a:r>
          </a:p>
        </p:txBody>
      </p:sp>
    </p:spTree>
    <p:extLst>
      <p:ext uri="{BB962C8B-B14F-4D97-AF65-F5344CB8AC3E}">
        <p14:creationId xmlns:p14="http://schemas.microsoft.com/office/powerpoint/2010/main" val="38986159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A17FD-5840-E11E-E8EA-4BF8083502C1}"/>
              </a:ext>
            </a:extLst>
          </p:cNvPr>
          <p:cNvSpPr txBox="1"/>
          <p:nvPr/>
        </p:nvSpPr>
        <p:spPr>
          <a:xfrm>
            <a:off x="5214976" y="1923207"/>
            <a:ext cx="2760136" cy="1015663"/>
          </a:xfrm>
          <a:prstGeom prst="rect">
            <a:avLst/>
          </a:prstGeom>
          <a:solidFill>
            <a:srgbClr val="FFFF00"/>
          </a:solidFill>
        </p:spPr>
        <p:txBody>
          <a:bodyPr wrap="square">
            <a:spAutoFit/>
          </a:bodyPr>
          <a:lstStyle/>
          <a:p>
            <a:pPr algn="ctr"/>
            <a:r>
              <a:rPr lang="en-US" sz="2000" b="1" i="0" u="none" strike="noStrike" baseline="0" dirty="0">
                <a:solidFill>
                  <a:srgbClr val="002060"/>
                </a:solidFill>
                <a:latin typeface="Bower Bold"/>
              </a:rPr>
              <a:t>3. New consumption patterns as e-commerce takes hold</a:t>
            </a:r>
          </a:p>
        </p:txBody>
      </p:sp>
      <p:pic>
        <p:nvPicPr>
          <p:cNvPr id="9" name="Picture 8">
            <a:extLst>
              <a:ext uri="{FF2B5EF4-FFF2-40B4-BE49-F238E27FC236}">
                <a16:creationId xmlns:a16="http://schemas.microsoft.com/office/drawing/2014/main" id="{AC946535-4872-AB03-C3AF-03227AE6594E}"/>
              </a:ext>
            </a:extLst>
          </p:cNvPr>
          <p:cNvPicPr>
            <a:picLocks noChangeAspect="1"/>
          </p:cNvPicPr>
          <p:nvPr/>
        </p:nvPicPr>
        <p:blipFill rotWithShape="1">
          <a:blip r:embed="rId2"/>
          <a:srcRect b="4283"/>
          <a:stretch/>
        </p:blipFill>
        <p:spPr>
          <a:xfrm>
            <a:off x="283921" y="787361"/>
            <a:ext cx="4457423" cy="5932139"/>
          </a:xfrm>
          <a:prstGeom prst="rect">
            <a:avLst/>
          </a:prstGeom>
        </p:spPr>
      </p:pic>
      <p:pic>
        <p:nvPicPr>
          <p:cNvPr id="11" name="Picture 10">
            <a:extLst>
              <a:ext uri="{FF2B5EF4-FFF2-40B4-BE49-F238E27FC236}">
                <a16:creationId xmlns:a16="http://schemas.microsoft.com/office/drawing/2014/main" id="{7F2559BF-6EA0-6F4B-FF41-484FC8E9E753}"/>
              </a:ext>
            </a:extLst>
          </p:cNvPr>
          <p:cNvPicPr>
            <a:picLocks noChangeAspect="1"/>
          </p:cNvPicPr>
          <p:nvPr/>
        </p:nvPicPr>
        <p:blipFill rotWithShape="1">
          <a:blip r:embed="rId3"/>
          <a:srcRect b="16408"/>
          <a:stretch/>
        </p:blipFill>
        <p:spPr>
          <a:xfrm>
            <a:off x="8276078" y="908631"/>
            <a:ext cx="3585217" cy="2844799"/>
          </a:xfrm>
          <a:prstGeom prst="rect">
            <a:avLst/>
          </a:prstGeom>
        </p:spPr>
      </p:pic>
      <p:pic>
        <p:nvPicPr>
          <p:cNvPr id="12" name="Picture 11">
            <a:extLst>
              <a:ext uri="{FF2B5EF4-FFF2-40B4-BE49-F238E27FC236}">
                <a16:creationId xmlns:a16="http://schemas.microsoft.com/office/drawing/2014/main" id="{926A4BE2-58FC-E691-33A1-611EA68F4EB1}"/>
              </a:ext>
            </a:extLst>
          </p:cNvPr>
          <p:cNvPicPr>
            <a:picLocks noChangeAspect="1"/>
          </p:cNvPicPr>
          <p:nvPr/>
        </p:nvPicPr>
        <p:blipFill rotWithShape="1">
          <a:blip r:embed="rId4"/>
          <a:srcRect b="10555"/>
          <a:stretch/>
        </p:blipFill>
        <p:spPr>
          <a:xfrm>
            <a:off x="5214976" y="3651826"/>
            <a:ext cx="4367635" cy="2950967"/>
          </a:xfrm>
          <a:prstGeom prst="rect">
            <a:avLst/>
          </a:prstGeom>
        </p:spPr>
      </p:pic>
      <p:sp>
        <p:nvSpPr>
          <p:cNvPr id="2" name="Title 1">
            <a:extLst>
              <a:ext uri="{FF2B5EF4-FFF2-40B4-BE49-F238E27FC236}">
                <a16:creationId xmlns:a16="http://schemas.microsoft.com/office/drawing/2014/main" id="{E66045AF-640B-48C7-EF88-6FF43BD74492}"/>
              </a:ext>
            </a:extLst>
          </p:cNvPr>
          <p:cNvSpPr txBox="1">
            <a:spLocks/>
          </p:cNvSpPr>
          <p:nvPr/>
        </p:nvSpPr>
        <p:spPr>
          <a:xfrm>
            <a:off x="870890" y="94754"/>
            <a:ext cx="10515600" cy="5862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3</a:t>
            </a:r>
            <a:r>
              <a:rPr lang="en-IN" sz="3200" b="1" baseline="30000" dirty="0"/>
              <a:t>rd</a:t>
            </a:r>
            <a:r>
              <a:rPr lang="en-IN" sz="3200" b="1" dirty="0"/>
              <a:t> Driver for </a:t>
            </a:r>
            <a:r>
              <a:rPr lang="en-IN" sz="3200" b="1" i="1" dirty="0" err="1"/>
              <a:t>Amritkal</a:t>
            </a:r>
            <a:r>
              <a:rPr lang="en-IN" sz="3200" b="1" dirty="0"/>
              <a:t>: Adapt to New Shipping Trends</a:t>
            </a:r>
          </a:p>
        </p:txBody>
      </p:sp>
      <p:sp>
        <p:nvSpPr>
          <p:cNvPr id="3" name="TextBox 2">
            <a:extLst>
              <a:ext uri="{FF2B5EF4-FFF2-40B4-BE49-F238E27FC236}">
                <a16:creationId xmlns:a16="http://schemas.microsoft.com/office/drawing/2014/main" id="{B5DDF0E6-B28A-AAE8-FF91-6154E803D6A7}"/>
              </a:ext>
            </a:extLst>
          </p:cNvPr>
          <p:cNvSpPr txBox="1"/>
          <p:nvPr/>
        </p:nvSpPr>
        <p:spPr>
          <a:xfrm>
            <a:off x="9508871" y="4466386"/>
            <a:ext cx="2609389" cy="1015663"/>
          </a:xfrm>
          <a:prstGeom prst="rect">
            <a:avLst/>
          </a:prstGeom>
          <a:noFill/>
          <a:ln>
            <a:solidFill>
              <a:srgbClr val="009900"/>
            </a:solidFill>
          </a:ln>
        </p:spPr>
        <p:txBody>
          <a:bodyPr wrap="square" rtlCol="0">
            <a:spAutoFit/>
          </a:bodyPr>
          <a:lstStyle/>
          <a:p>
            <a:r>
              <a:rPr lang="en-IN" sz="2000" b="1" dirty="0">
                <a:solidFill>
                  <a:srgbClr val="C00000"/>
                </a:solidFill>
              </a:rPr>
              <a:t>Will bring more Container Ships to and from India and China</a:t>
            </a:r>
          </a:p>
        </p:txBody>
      </p:sp>
    </p:spTree>
    <p:extLst>
      <p:ext uri="{BB962C8B-B14F-4D97-AF65-F5344CB8AC3E}">
        <p14:creationId xmlns:p14="http://schemas.microsoft.com/office/powerpoint/2010/main" val="6205178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9F2B8E6-EE4D-7A49-E57D-4D2A30E135FE}"/>
              </a:ext>
            </a:extLst>
          </p:cNvPr>
          <p:cNvSpPr txBox="1"/>
          <p:nvPr/>
        </p:nvSpPr>
        <p:spPr>
          <a:xfrm>
            <a:off x="5295751" y="1694989"/>
            <a:ext cx="2760136" cy="707886"/>
          </a:xfrm>
          <a:prstGeom prst="rect">
            <a:avLst/>
          </a:prstGeom>
          <a:solidFill>
            <a:srgbClr val="FFFF00"/>
          </a:solidFill>
        </p:spPr>
        <p:txBody>
          <a:bodyPr wrap="square">
            <a:spAutoFit/>
          </a:bodyPr>
          <a:lstStyle/>
          <a:p>
            <a:pPr algn="ctr"/>
            <a:r>
              <a:rPr lang="en-US" sz="2000" b="1" i="0" u="none" strike="noStrike" baseline="0" dirty="0">
                <a:solidFill>
                  <a:srgbClr val="002060"/>
                </a:solidFill>
                <a:latin typeface="Bower Bold"/>
              </a:rPr>
              <a:t>4. Container </a:t>
            </a:r>
            <a:r>
              <a:rPr lang="en-US" sz="2000" b="1" i="0" u="sng" strike="noStrike" baseline="0" dirty="0">
                <a:solidFill>
                  <a:srgbClr val="002060"/>
                </a:solidFill>
                <a:latin typeface="Bower Bold"/>
              </a:rPr>
              <a:t>Shipping</a:t>
            </a:r>
            <a:r>
              <a:rPr lang="en-US" sz="2000" b="1" i="0" u="none" strike="noStrike" baseline="0" dirty="0">
                <a:solidFill>
                  <a:srgbClr val="002060"/>
                </a:solidFill>
                <a:latin typeface="Bower Bold"/>
              </a:rPr>
              <a:t> and Port Consolidation</a:t>
            </a:r>
          </a:p>
        </p:txBody>
      </p:sp>
      <p:pic>
        <p:nvPicPr>
          <p:cNvPr id="7" name="Picture 6">
            <a:extLst>
              <a:ext uri="{FF2B5EF4-FFF2-40B4-BE49-F238E27FC236}">
                <a16:creationId xmlns:a16="http://schemas.microsoft.com/office/drawing/2014/main" id="{6E95B1CB-153E-3307-99DC-2C0771232B84}"/>
              </a:ext>
            </a:extLst>
          </p:cNvPr>
          <p:cNvPicPr>
            <a:picLocks noChangeAspect="1"/>
          </p:cNvPicPr>
          <p:nvPr/>
        </p:nvPicPr>
        <p:blipFill>
          <a:blip r:embed="rId2"/>
          <a:stretch>
            <a:fillRect/>
          </a:stretch>
        </p:blipFill>
        <p:spPr>
          <a:xfrm>
            <a:off x="366169" y="905933"/>
            <a:ext cx="4645740" cy="2285999"/>
          </a:xfrm>
          <a:prstGeom prst="rect">
            <a:avLst/>
          </a:prstGeom>
        </p:spPr>
      </p:pic>
      <p:pic>
        <p:nvPicPr>
          <p:cNvPr id="10" name="Picture 9">
            <a:extLst>
              <a:ext uri="{FF2B5EF4-FFF2-40B4-BE49-F238E27FC236}">
                <a16:creationId xmlns:a16="http://schemas.microsoft.com/office/drawing/2014/main" id="{0E905E04-E19D-9ACB-6EE1-C3499702115C}"/>
              </a:ext>
            </a:extLst>
          </p:cNvPr>
          <p:cNvPicPr>
            <a:picLocks noChangeAspect="1"/>
          </p:cNvPicPr>
          <p:nvPr/>
        </p:nvPicPr>
        <p:blipFill>
          <a:blip r:embed="rId3"/>
          <a:stretch>
            <a:fillRect/>
          </a:stretch>
        </p:blipFill>
        <p:spPr>
          <a:xfrm>
            <a:off x="535500" y="3835401"/>
            <a:ext cx="4645740" cy="2439440"/>
          </a:xfrm>
          <a:prstGeom prst="rect">
            <a:avLst/>
          </a:prstGeom>
        </p:spPr>
      </p:pic>
      <p:sp>
        <p:nvSpPr>
          <p:cNvPr id="12" name="TextBox 11">
            <a:extLst>
              <a:ext uri="{FF2B5EF4-FFF2-40B4-BE49-F238E27FC236}">
                <a16:creationId xmlns:a16="http://schemas.microsoft.com/office/drawing/2014/main" id="{13AF60FE-B27D-721E-CE06-2284374DECAF}"/>
              </a:ext>
            </a:extLst>
          </p:cNvPr>
          <p:cNvSpPr txBox="1"/>
          <p:nvPr/>
        </p:nvSpPr>
        <p:spPr>
          <a:xfrm>
            <a:off x="4173575" y="5611336"/>
            <a:ext cx="5038158" cy="523220"/>
          </a:xfrm>
          <a:prstGeom prst="rect">
            <a:avLst/>
          </a:prstGeom>
          <a:noFill/>
          <a:ln>
            <a:solidFill>
              <a:srgbClr val="FF0000"/>
            </a:solidFill>
          </a:ln>
        </p:spPr>
        <p:txBody>
          <a:bodyPr wrap="square">
            <a:spAutoFit/>
          </a:bodyPr>
          <a:lstStyle/>
          <a:p>
            <a:pPr algn="l"/>
            <a:r>
              <a:rPr lang="en-US" sz="1400" b="0" i="0" u="none" strike="noStrike" baseline="0" dirty="0">
                <a:latin typeface="HelveticaNeueLTStd-Lt"/>
              </a:rPr>
              <a:t>Ave size of the world’s largest container ships have from 9,380 to 23,992 TEU between 2006 and 2022</a:t>
            </a:r>
          </a:p>
        </p:txBody>
      </p:sp>
      <p:sp>
        <p:nvSpPr>
          <p:cNvPr id="14" name="TextBox 13">
            <a:extLst>
              <a:ext uri="{FF2B5EF4-FFF2-40B4-BE49-F238E27FC236}">
                <a16:creationId xmlns:a16="http://schemas.microsoft.com/office/drawing/2014/main" id="{FCFD1318-0785-C183-4FA4-3FB07E9636AD}"/>
              </a:ext>
            </a:extLst>
          </p:cNvPr>
          <p:cNvSpPr txBox="1"/>
          <p:nvPr/>
        </p:nvSpPr>
        <p:spPr>
          <a:xfrm>
            <a:off x="1972245" y="3234266"/>
            <a:ext cx="4538132" cy="523220"/>
          </a:xfrm>
          <a:prstGeom prst="rect">
            <a:avLst/>
          </a:prstGeom>
          <a:noFill/>
          <a:ln>
            <a:solidFill>
              <a:srgbClr val="FF0000"/>
            </a:solidFill>
          </a:ln>
        </p:spPr>
        <p:txBody>
          <a:bodyPr wrap="square">
            <a:spAutoFit/>
          </a:bodyPr>
          <a:lstStyle/>
          <a:p>
            <a:r>
              <a:rPr lang="en-IN" sz="1400" b="0" i="0" u="none" strike="noStrike" baseline="0" dirty="0">
                <a:latin typeface="HelveticaNeueLTStd-Lt"/>
              </a:rPr>
              <a:t>In 1996 </a:t>
            </a:r>
            <a:r>
              <a:rPr lang="en-US" sz="1400" dirty="0">
                <a:latin typeface="HelveticaNeueLTStd-Lt"/>
              </a:rPr>
              <a:t>top 20 container carriers used to be 48%. In </a:t>
            </a:r>
            <a:r>
              <a:rPr lang="en-IN" sz="1400" b="0" i="0" u="none" strike="noStrike" baseline="0" dirty="0">
                <a:latin typeface="HelveticaNeueLTStd-Lt"/>
              </a:rPr>
              <a:t>2022</a:t>
            </a:r>
            <a:r>
              <a:rPr lang="en-IN" sz="1400" dirty="0">
                <a:latin typeface="HelveticaNeueLTStd-Lt"/>
              </a:rPr>
              <a:t> their </a:t>
            </a:r>
            <a:r>
              <a:rPr lang="en-US" sz="1400" b="0" i="0" u="none" strike="noStrike" baseline="0" dirty="0">
                <a:latin typeface="HelveticaNeueLTStd-Lt"/>
              </a:rPr>
              <a:t>share has gone up to 91%</a:t>
            </a:r>
            <a:endParaRPr lang="en-IN" sz="1400" dirty="0"/>
          </a:p>
        </p:txBody>
      </p:sp>
      <p:sp>
        <p:nvSpPr>
          <p:cNvPr id="15" name="TextBox 14">
            <a:extLst>
              <a:ext uri="{FF2B5EF4-FFF2-40B4-BE49-F238E27FC236}">
                <a16:creationId xmlns:a16="http://schemas.microsoft.com/office/drawing/2014/main" id="{9D5C8E97-206C-994F-5898-D12C29D2057D}"/>
              </a:ext>
            </a:extLst>
          </p:cNvPr>
          <p:cNvSpPr txBox="1"/>
          <p:nvPr/>
        </p:nvSpPr>
        <p:spPr>
          <a:xfrm>
            <a:off x="9591970" y="2789606"/>
            <a:ext cx="2430617" cy="954107"/>
          </a:xfrm>
          <a:prstGeom prst="rect">
            <a:avLst/>
          </a:prstGeom>
          <a:noFill/>
          <a:ln>
            <a:solidFill>
              <a:srgbClr val="009900"/>
            </a:solidFill>
          </a:ln>
        </p:spPr>
        <p:txBody>
          <a:bodyPr wrap="square" rtlCol="0">
            <a:spAutoFit/>
          </a:bodyPr>
          <a:lstStyle/>
          <a:p>
            <a:r>
              <a:rPr lang="en-IN" sz="1400" b="1" dirty="0">
                <a:solidFill>
                  <a:srgbClr val="C00000"/>
                </a:solidFill>
              </a:rPr>
              <a:t>The monopoly of a few carriers will affect all, especially small countries </a:t>
            </a:r>
            <a:r>
              <a:rPr lang="en-US" sz="1400" dirty="0"/>
              <a:t>like Palau, Caicos, and Futuna </a:t>
            </a:r>
            <a:endParaRPr lang="en-IN" sz="1400" dirty="0"/>
          </a:p>
        </p:txBody>
      </p:sp>
      <p:pic>
        <p:nvPicPr>
          <p:cNvPr id="3074" name="Picture 2">
            <a:extLst>
              <a:ext uri="{FF2B5EF4-FFF2-40B4-BE49-F238E27FC236}">
                <a16:creationId xmlns:a16="http://schemas.microsoft.com/office/drawing/2014/main" id="{D2C2D854-6AD7-4681-A1A3-EF0BFDE313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06662" y="186728"/>
            <a:ext cx="2556933" cy="244812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urks and Caicos Islands | Location, People, &amp; History | Britannica">
            <a:extLst>
              <a:ext uri="{FF2B5EF4-FFF2-40B4-BE49-F238E27FC236}">
                <a16:creationId xmlns:a16="http://schemas.microsoft.com/office/drawing/2014/main" id="{A958CB9A-7BFE-B290-E64A-D9A5B3D3DC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5112" y="2630825"/>
            <a:ext cx="2827866" cy="270753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Map of Wallis and Futuna showing the three islands, Wallis, Futuna and... |  Download Scientific Diagram">
            <a:extLst>
              <a:ext uri="{FF2B5EF4-FFF2-40B4-BE49-F238E27FC236}">
                <a16:creationId xmlns:a16="http://schemas.microsoft.com/office/drawing/2014/main" id="{EBB68288-45A7-E162-C666-729F3E780BB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979" r="3723"/>
          <a:stretch/>
        </p:blipFill>
        <p:spPr bwMode="auto">
          <a:xfrm>
            <a:off x="9532978" y="3964030"/>
            <a:ext cx="2489690" cy="279314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2A3C3B0-CFC8-D4E6-85C4-B4DE611706F0}"/>
              </a:ext>
            </a:extLst>
          </p:cNvPr>
          <p:cNvSpPr txBox="1"/>
          <p:nvPr/>
        </p:nvSpPr>
        <p:spPr>
          <a:xfrm>
            <a:off x="5435111" y="1149092"/>
            <a:ext cx="2827865" cy="400110"/>
          </a:xfrm>
          <a:prstGeom prst="rect">
            <a:avLst/>
          </a:prstGeom>
          <a:noFill/>
        </p:spPr>
        <p:txBody>
          <a:bodyPr wrap="square" rtlCol="0">
            <a:spAutoFit/>
          </a:bodyPr>
          <a:lstStyle/>
          <a:p>
            <a:r>
              <a:rPr lang="en-IN" sz="2000" b="1" dirty="0">
                <a:solidFill>
                  <a:srgbClr val="C00000"/>
                </a:solidFill>
              </a:rPr>
              <a:t>Horizontal Consolidation</a:t>
            </a:r>
          </a:p>
        </p:txBody>
      </p:sp>
      <p:sp>
        <p:nvSpPr>
          <p:cNvPr id="4" name="Title 1">
            <a:extLst>
              <a:ext uri="{FF2B5EF4-FFF2-40B4-BE49-F238E27FC236}">
                <a16:creationId xmlns:a16="http://schemas.microsoft.com/office/drawing/2014/main" id="{33239A88-96C6-9EEF-58F2-21FCD3DBB65D}"/>
              </a:ext>
            </a:extLst>
          </p:cNvPr>
          <p:cNvSpPr txBox="1">
            <a:spLocks/>
          </p:cNvSpPr>
          <p:nvPr/>
        </p:nvSpPr>
        <p:spPr>
          <a:xfrm>
            <a:off x="-76560" y="141552"/>
            <a:ext cx="10515600" cy="5862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3</a:t>
            </a:r>
            <a:r>
              <a:rPr lang="en-IN" sz="3200" b="1" baseline="30000" dirty="0"/>
              <a:t>rd</a:t>
            </a:r>
            <a:r>
              <a:rPr lang="en-IN" sz="3200" b="1" dirty="0"/>
              <a:t> Driver for </a:t>
            </a:r>
            <a:r>
              <a:rPr lang="en-IN" sz="3200" b="1" i="1" dirty="0" err="1"/>
              <a:t>Amritkal</a:t>
            </a:r>
            <a:r>
              <a:rPr lang="en-IN" sz="3200" b="1" dirty="0"/>
              <a:t>: Adapt to New Shipping Trends</a:t>
            </a:r>
          </a:p>
        </p:txBody>
      </p:sp>
    </p:spTree>
    <p:extLst>
      <p:ext uri="{BB962C8B-B14F-4D97-AF65-F5344CB8AC3E}">
        <p14:creationId xmlns:p14="http://schemas.microsoft.com/office/powerpoint/2010/main" val="26361223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3239A88-96C6-9EEF-58F2-21FCD3DBB65D}"/>
              </a:ext>
            </a:extLst>
          </p:cNvPr>
          <p:cNvSpPr txBox="1">
            <a:spLocks/>
          </p:cNvSpPr>
          <p:nvPr/>
        </p:nvSpPr>
        <p:spPr>
          <a:xfrm>
            <a:off x="870890" y="94754"/>
            <a:ext cx="10515600" cy="5862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3</a:t>
            </a:r>
            <a:r>
              <a:rPr lang="en-IN" sz="3200" b="1" baseline="30000" dirty="0"/>
              <a:t>rd</a:t>
            </a:r>
            <a:r>
              <a:rPr lang="en-IN" sz="3200" b="1" dirty="0"/>
              <a:t> Driver : Nimble Shipping Strategy</a:t>
            </a:r>
          </a:p>
        </p:txBody>
      </p:sp>
      <p:sp>
        <p:nvSpPr>
          <p:cNvPr id="2" name="TextBox 1">
            <a:extLst>
              <a:ext uri="{FF2B5EF4-FFF2-40B4-BE49-F238E27FC236}">
                <a16:creationId xmlns:a16="http://schemas.microsoft.com/office/drawing/2014/main" id="{02A3C3B0-CFC8-D4E6-85C4-B4DE611706F0}"/>
              </a:ext>
            </a:extLst>
          </p:cNvPr>
          <p:cNvSpPr txBox="1"/>
          <p:nvPr/>
        </p:nvSpPr>
        <p:spPr>
          <a:xfrm>
            <a:off x="4749304" y="1149092"/>
            <a:ext cx="2540000" cy="400110"/>
          </a:xfrm>
          <a:prstGeom prst="rect">
            <a:avLst/>
          </a:prstGeom>
          <a:noFill/>
        </p:spPr>
        <p:txBody>
          <a:bodyPr wrap="square" rtlCol="0">
            <a:spAutoFit/>
          </a:bodyPr>
          <a:lstStyle/>
          <a:p>
            <a:r>
              <a:rPr lang="en-IN" sz="2000" b="1" dirty="0">
                <a:solidFill>
                  <a:srgbClr val="C00000"/>
                </a:solidFill>
              </a:rPr>
              <a:t>Vertical Integration</a:t>
            </a:r>
          </a:p>
        </p:txBody>
      </p:sp>
      <p:pic>
        <p:nvPicPr>
          <p:cNvPr id="4098" name="Picture 2">
            <a:extLst>
              <a:ext uri="{FF2B5EF4-FFF2-40B4-BE49-F238E27FC236}">
                <a16:creationId xmlns:a16="http://schemas.microsoft.com/office/drawing/2014/main" id="{01F81C32-BCEF-26E4-B674-5DC6952A9B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416" y="4769899"/>
            <a:ext cx="7779471" cy="18780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4ECCD84-0CAF-DAAC-35E8-4FC26F57951E}"/>
              </a:ext>
            </a:extLst>
          </p:cNvPr>
          <p:cNvSpPr txBox="1"/>
          <p:nvPr/>
        </p:nvSpPr>
        <p:spPr>
          <a:xfrm>
            <a:off x="8370330" y="5031798"/>
            <a:ext cx="3330603" cy="1354217"/>
          </a:xfrm>
          <a:prstGeom prst="rect">
            <a:avLst/>
          </a:prstGeom>
          <a:noFill/>
        </p:spPr>
        <p:txBody>
          <a:bodyPr wrap="square">
            <a:spAutoFit/>
          </a:bodyPr>
          <a:lstStyle/>
          <a:p>
            <a:pPr algn="ctr"/>
            <a:r>
              <a:rPr lang="en-US" b="1" i="0" u="sng" strike="noStrike" baseline="0" dirty="0">
                <a:solidFill>
                  <a:srgbClr val="FF0000"/>
                </a:solidFill>
                <a:latin typeface="+mj-lt"/>
              </a:rPr>
              <a:t>Control Terminal Operation</a:t>
            </a:r>
          </a:p>
          <a:p>
            <a:r>
              <a:rPr lang="en-US" sz="1600" b="0" i="0" u="sng" strike="noStrike" baseline="0" dirty="0">
                <a:latin typeface="+mj-lt"/>
              </a:rPr>
              <a:t>The four</a:t>
            </a:r>
            <a:r>
              <a:rPr lang="en-US" sz="1600" b="0" i="0" u="none" strike="noStrike" baseline="0" dirty="0">
                <a:latin typeface="+mj-lt"/>
              </a:rPr>
              <a:t> </a:t>
            </a:r>
            <a:r>
              <a:rPr lang="en-US" sz="1600" b="0" i="0" u="sng" strike="noStrike" baseline="0" dirty="0">
                <a:latin typeface="+mj-lt"/>
              </a:rPr>
              <a:t>largest carriers </a:t>
            </a:r>
            <a:r>
              <a:rPr lang="en-US" sz="1600" b="0" i="0" u="none" strike="noStrike" baseline="0" dirty="0">
                <a:latin typeface="+mj-lt"/>
              </a:rPr>
              <a:t>are now among the </a:t>
            </a:r>
            <a:r>
              <a:rPr lang="en-US" sz="1600" b="0" i="0" u="sng" strike="noStrike" baseline="0" dirty="0">
                <a:latin typeface="+mj-lt"/>
              </a:rPr>
              <a:t>top ten terminal operators</a:t>
            </a:r>
            <a:r>
              <a:rPr lang="en-US" sz="1600" b="0" i="0" u="none" strike="noStrike" baseline="0" dirty="0">
                <a:latin typeface="+mj-lt"/>
              </a:rPr>
              <a:t>. Of </a:t>
            </a:r>
            <a:r>
              <a:rPr lang="en-US" sz="1600" dirty="0">
                <a:latin typeface="+mj-lt"/>
              </a:rPr>
              <a:t>global throughput </a:t>
            </a:r>
            <a:r>
              <a:rPr lang="en-US" sz="1600" b="0" i="0" u="none" strike="noStrike" baseline="0" dirty="0">
                <a:latin typeface="+mj-lt"/>
              </a:rPr>
              <a:t>COSCO handles 13%, and </a:t>
            </a:r>
            <a:r>
              <a:rPr lang="en-IN" sz="1600" dirty="0">
                <a:latin typeface="+mj-lt"/>
              </a:rPr>
              <a:t>Maersk</a:t>
            </a:r>
            <a:r>
              <a:rPr lang="en-US" sz="1600" dirty="0">
                <a:latin typeface="+mj-lt"/>
              </a:rPr>
              <a:t> – APM 11%</a:t>
            </a:r>
            <a:endParaRPr lang="en-IN" sz="1600" dirty="0">
              <a:latin typeface="+mj-lt"/>
            </a:endParaRPr>
          </a:p>
        </p:txBody>
      </p:sp>
      <p:sp>
        <p:nvSpPr>
          <p:cNvPr id="9" name="TextBox 8">
            <a:extLst>
              <a:ext uri="{FF2B5EF4-FFF2-40B4-BE49-F238E27FC236}">
                <a16:creationId xmlns:a16="http://schemas.microsoft.com/office/drawing/2014/main" id="{B74FEE21-8B86-DF32-36C8-F213CAECAB6A}"/>
              </a:ext>
            </a:extLst>
          </p:cNvPr>
          <p:cNvSpPr txBox="1"/>
          <p:nvPr/>
        </p:nvSpPr>
        <p:spPr>
          <a:xfrm>
            <a:off x="575734" y="5031798"/>
            <a:ext cx="2480733" cy="369332"/>
          </a:xfrm>
          <a:prstGeom prst="rect">
            <a:avLst/>
          </a:prstGeom>
          <a:noFill/>
        </p:spPr>
        <p:txBody>
          <a:bodyPr wrap="square">
            <a:spAutoFit/>
          </a:bodyPr>
          <a:lstStyle/>
          <a:p>
            <a:r>
              <a:rPr lang="en-IN" b="1" i="0" dirty="0">
                <a:solidFill>
                  <a:srgbClr val="002060"/>
                </a:solidFill>
                <a:effectLst/>
                <a:latin typeface="ADPortsGroup-Regular"/>
              </a:rPr>
              <a:t>CSP Abu Dhabi Terminal</a:t>
            </a:r>
            <a:endParaRPr lang="en-IN" b="1" dirty="0">
              <a:solidFill>
                <a:srgbClr val="002060"/>
              </a:solidFill>
            </a:endParaRPr>
          </a:p>
        </p:txBody>
      </p:sp>
      <p:grpSp>
        <p:nvGrpSpPr>
          <p:cNvPr id="11" name="Group 10">
            <a:extLst>
              <a:ext uri="{FF2B5EF4-FFF2-40B4-BE49-F238E27FC236}">
                <a16:creationId xmlns:a16="http://schemas.microsoft.com/office/drawing/2014/main" id="{55F9315F-24AD-114A-69FF-47553F192A33}"/>
              </a:ext>
            </a:extLst>
          </p:cNvPr>
          <p:cNvGrpSpPr/>
          <p:nvPr/>
        </p:nvGrpSpPr>
        <p:grpSpPr>
          <a:xfrm>
            <a:off x="3191945" y="2758422"/>
            <a:ext cx="8636008" cy="1958295"/>
            <a:chOff x="3056473" y="2758422"/>
            <a:chExt cx="8636008" cy="1958295"/>
          </a:xfrm>
        </p:grpSpPr>
        <p:pic>
          <p:nvPicPr>
            <p:cNvPr id="4102" name="Picture 6" descr="An Overview Of Wave Picking - Indospace">
              <a:extLst>
                <a:ext uri="{FF2B5EF4-FFF2-40B4-BE49-F238E27FC236}">
                  <a16:creationId xmlns:a16="http://schemas.microsoft.com/office/drawing/2014/main" id="{61FD2705-3723-375E-FE56-A665AB56DF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6473" y="2758422"/>
              <a:ext cx="5223933" cy="195829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MSC Medlog">
              <a:extLst>
                <a:ext uri="{FF2B5EF4-FFF2-40B4-BE49-F238E27FC236}">
                  <a16:creationId xmlns:a16="http://schemas.microsoft.com/office/drawing/2014/main" id="{74237626-2897-76A6-278B-B4BA6DF7D79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6426" t="37375" r="40376" b="34070"/>
            <a:stretch/>
          </p:blipFill>
          <p:spPr bwMode="auto">
            <a:xfrm>
              <a:off x="8271953" y="2758422"/>
              <a:ext cx="3420528" cy="1958295"/>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Box 15">
            <a:extLst>
              <a:ext uri="{FF2B5EF4-FFF2-40B4-BE49-F238E27FC236}">
                <a16:creationId xmlns:a16="http://schemas.microsoft.com/office/drawing/2014/main" id="{BC3BAF3C-CEEB-97BA-63AE-EDF003BE2D79}"/>
              </a:ext>
            </a:extLst>
          </p:cNvPr>
          <p:cNvSpPr txBox="1"/>
          <p:nvPr/>
        </p:nvSpPr>
        <p:spPr>
          <a:xfrm>
            <a:off x="143945" y="2904291"/>
            <a:ext cx="3048000" cy="1354217"/>
          </a:xfrm>
          <a:prstGeom prst="rect">
            <a:avLst/>
          </a:prstGeom>
          <a:noFill/>
        </p:spPr>
        <p:txBody>
          <a:bodyPr wrap="square">
            <a:spAutoFit/>
          </a:bodyPr>
          <a:lstStyle/>
          <a:p>
            <a:pPr algn="ctr"/>
            <a:r>
              <a:rPr lang="en-US" b="1" i="0" u="sng" strike="noStrike" baseline="0" dirty="0">
                <a:solidFill>
                  <a:srgbClr val="FF0000"/>
                </a:solidFill>
                <a:latin typeface="+mj-lt"/>
              </a:rPr>
              <a:t>Control Logistics</a:t>
            </a:r>
          </a:p>
          <a:p>
            <a:pPr algn="l"/>
            <a:r>
              <a:rPr lang="en-US" sz="1600" b="0" i="0" u="none" strike="noStrike" baseline="0" dirty="0">
                <a:latin typeface="+mj-lt"/>
              </a:rPr>
              <a:t>Shipping companies buying</a:t>
            </a:r>
          </a:p>
          <a:p>
            <a:pPr algn="l"/>
            <a:r>
              <a:rPr lang="en-IN" sz="1600" b="1" i="0" strike="noStrike" baseline="0" dirty="0">
                <a:latin typeface="+mj-lt"/>
              </a:rPr>
              <a:t>warehouses and freight-forwarding</a:t>
            </a:r>
            <a:r>
              <a:rPr lang="en-IN" sz="1600" b="0" i="0" u="none" strike="noStrike" baseline="0" dirty="0">
                <a:latin typeface="+mj-lt"/>
              </a:rPr>
              <a:t>. </a:t>
            </a:r>
            <a:r>
              <a:rPr lang="en-US" sz="1600" b="0" i="0" u="none" strike="noStrike" baseline="0" dirty="0">
                <a:latin typeface="+mj-lt"/>
              </a:rPr>
              <a:t>MSC runs </a:t>
            </a:r>
            <a:r>
              <a:rPr lang="en-US" sz="1600" b="0" i="0" u="none" strike="noStrike" baseline="0" dirty="0" err="1">
                <a:latin typeface="+mj-lt"/>
              </a:rPr>
              <a:t>MedLog</a:t>
            </a:r>
            <a:r>
              <a:rPr lang="en-US" sz="1600" b="0" i="0" u="none" strike="noStrike" baseline="0" dirty="0">
                <a:latin typeface="+mj-lt"/>
              </a:rPr>
              <a:t>, </a:t>
            </a:r>
          </a:p>
          <a:p>
            <a:pPr algn="l"/>
            <a:r>
              <a:rPr lang="en-IN" sz="1600" dirty="0">
                <a:latin typeface="+mj-lt"/>
              </a:rPr>
              <a:t>Moller-Maersk has acquired B2C</a:t>
            </a:r>
          </a:p>
        </p:txBody>
      </p:sp>
      <p:sp>
        <p:nvSpPr>
          <p:cNvPr id="17" name="AutoShape 12" descr="Integrated logistics – the key to unlocking an efficient supply chain |  Maersk">
            <a:extLst>
              <a:ext uri="{FF2B5EF4-FFF2-40B4-BE49-F238E27FC236}">
                <a16:creationId xmlns:a16="http://schemas.microsoft.com/office/drawing/2014/main" id="{49AFCE2C-1903-5EBE-A0EB-6FA47EE4FDD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4110" name="Picture 14" descr="Integrated logistics – the key to unlocking an efficient supply chain |  Maersk">
            <a:extLst>
              <a:ext uri="{FF2B5EF4-FFF2-40B4-BE49-F238E27FC236}">
                <a16:creationId xmlns:a16="http://schemas.microsoft.com/office/drawing/2014/main" id="{41B9068C-731C-91E0-5C7E-D593755264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416" y="942936"/>
            <a:ext cx="3229576" cy="1815486"/>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Intercontinental Rail | Maersk">
            <a:extLst>
              <a:ext uri="{FF2B5EF4-FFF2-40B4-BE49-F238E27FC236}">
                <a16:creationId xmlns:a16="http://schemas.microsoft.com/office/drawing/2014/main" id="{DA786BB9-BE2D-22FE-5AE9-ABBB014222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81720" y="942935"/>
            <a:ext cx="3227532" cy="18154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09568FD-1C4D-D513-EEF6-03602BBE36D9}"/>
              </a:ext>
            </a:extLst>
          </p:cNvPr>
          <p:cNvSpPr txBox="1"/>
          <p:nvPr/>
        </p:nvSpPr>
        <p:spPr>
          <a:xfrm>
            <a:off x="5295751" y="1694989"/>
            <a:ext cx="2760136" cy="707886"/>
          </a:xfrm>
          <a:prstGeom prst="rect">
            <a:avLst/>
          </a:prstGeom>
          <a:solidFill>
            <a:srgbClr val="FFFF00"/>
          </a:solidFill>
        </p:spPr>
        <p:txBody>
          <a:bodyPr wrap="square">
            <a:spAutoFit/>
          </a:bodyPr>
          <a:lstStyle/>
          <a:p>
            <a:pPr algn="ctr"/>
            <a:r>
              <a:rPr lang="en-US" sz="2000" b="1" i="0" u="none" strike="noStrike" baseline="0" dirty="0">
                <a:solidFill>
                  <a:srgbClr val="002060"/>
                </a:solidFill>
                <a:latin typeface="Bower Bold"/>
              </a:rPr>
              <a:t>4. Container </a:t>
            </a:r>
            <a:r>
              <a:rPr lang="en-US" sz="2000" b="1" i="0" strike="noStrike" baseline="0" dirty="0">
                <a:solidFill>
                  <a:srgbClr val="002060"/>
                </a:solidFill>
                <a:latin typeface="Bower Bold"/>
              </a:rPr>
              <a:t>Shipping </a:t>
            </a:r>
            <a:r>
              <a:rPr lang="en-US" sz="2000" b="1" i="0" u="none" strike="noStrike" baseline="0" dirty="0">
                <a:solidFill>
                  <a:srgbClr val="002060"/>
                </a:solidFill>
                <a:latin typeface="Bower Bold"/>
              </a:rPr>
              <a:t>and </a:t>
            </a:r>
            <a:r>
              <a:rPr lang="en-US" sz="2000" b="1" i="0" u="sng" strike="noStrike" baseline="0" dirty="0">
                <a:solidFill>
                  <a:srgbClr val="002060"/>
                </a:solidFill>
                <a:latin typeface="Bower Bold"/>
              </a:rPr>
              <a:t>Port</a:t>
            </a:r>
            <a:r>
              <a:rPr lang="en-US" sz="2000" b="1" i="0" u="none" strike="noStrike" baseline="0" dirty="0">
                <a:solidFill>
                  <a:srgbClr val="002060"/>
                </a:solidFill>
                <a:latin typeface="Bower Bold"/>
              </a:rPr>
              <a:t> Consolidation</a:t>
            </a:r>
          </a:p>
        </p:txBody>
      </p:sp>
    </p:spTree>
    <p:extLst>
      <p:ext uri="{BB962C8B-B14F-4D97-AF65-F5344CB8AC3E}">
        <p14:creationId xmlns:p14="http://schemas.microsoft.com/office/powerpoint/2010/main" val="25715447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3239A88-96C6-9EEF-58F2-21FCD3DBB65D}"/>
              </a:ext>
            </a:extLst>
          </p:cNvPr>
          <p:cNvSpPr txBox="1">
            <a:spLocks/>
          </p:cNvSpPr>
          <p:nvPr/>
        </p:nvSpPr>
        <p:spPr>
          <a:xfrm>
            <a:off x="870890" y="94754"/>
            <a:ext cx="10515600" cy="5862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3</a:t>
            </a:r>
            <a:r>
              <a:rPr lang="en-IN" sz="3200" b="1" baseline="30000" dirty="0"/>
              <a:t>rd</a:t>
            </a:r>
            <a:r>
              <a:rPr lang="en-IN" sz="3200" b="1" dirty="0"/>
              <a:t> Driver : Nimble Shipping Strategy</a:t>
            </a:r>
          </a:p>
        </p:txBody>
      </p:sp>
      <p:sp>
        <p:nvSpPr>
          <p:cNvPr id="2" name="TextBox 1">
            <a:extLst>
              <a:ext uri="{FF2B5EF4-FFF2-40B4-BE49-F238E27FC236}">
                <a16:creationId xmlns:a16="http://schemas.microsoft.com/office/drawing/2014/main" id="{02A3C3B0-CFC8-D4E6-85C4-B4DE611706F0}"/>
              </a:ext>
            </a:extLst>
          </p:cNvPr>
          <p:cNvSpPr txBox="1"/>
          <p:nvPr/>
        </p:nvSpPr>
        <p:spPr>
          <a:xfrm>
            <a:off x="4749304" y="1149092"/>
            <a:ext cx="2540000" cy="400110"/>
          </a:xfrm>
          <a:prstGeom prst="rect">
            <a:avLst/>
          </a:prstGeom>
          <a:noFill/>
        </p:spPr>
        <p:txBody>
          <a:bodyPr wrap="square" rtlCol="0">
            <a:spAutoFit/>
          </a:bodyPr>
          <a:lstStyle/>
          <a:p>
            <a:r>
              <a:rPr lang="en-IN" sz="2000" b="1" dirty="0">
                <a:solidFill>
                  <a:srgbClr val="C00000"/>
                </a:solidFill>
              </a:rPr>
              <a:t>Vertical Integration</a:t>
            </a:r>
          </a:p>
        </p:txBody>
      </p:sp>
      <p:pic>
        <p:nvPicPr>
          <p:cNvPr id="4098" name="Picture 2">
            <a:extLst>
              <a:ext uri="{FF2B5EF4-FFF2-40B4-BE49-F238E27FC236}">
                <a16:creationId xmlns:a16="http://schemas.microsoft.com/office/drawing/2014/main" id="{01F81C32-BCEF-26E4-B674-5DC6952A9B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416" y="4769899"/>
            <a:ext cx="7779471" cy="18780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4ECCD84-0CAF-DAAC-35E8-4FC26F57951E}"/>
              </a:ext>
            </a:extLst>
          </p:cNvPr>
          <p:cNvSpPr txBox="1"/>
          <p:nvPr/>
        </p:nvSpPr>
        <p:spPr>
          <a:xfrm>
            <a:off x="8370330" y="5031798"/>
            <a:ext cx="3330603" cy="1354217"/>
          </a:xfrm>
          <a:prstGeom prst="rect">
            <a:avLst/>
          </a:prstGeom>
          <a:noFill/>
        </p:spPr>
        <p:txBody>
          <a:bodyPr wrap="square">
            <a:spAutoFit/>
          </a:bodyPr>
          <a:lstStyle/>
          <a:p>
            <a:pPr algn="ctr"/>
            <a:r>
              <a:rPr lang="en-US" b="1" i="0" u="sng" strike="noStrike" baseline="0" dirty="0">
                <a:solidFill>
                  <a:srgbClr val="FF0000"/>
                </a:solidFill>
                <a:latin typeface="+mj-lt"/>
              </a:rPr>
              <a:t>Control Terminal Operation</a:t>
            </a:r>
          </a:p>
          <a:p>
            <a:r>
              <a:rPr lang="en-US" sz="1600" b="0" i="0" u="sng" strike="noStrike" baseline="0" dirty="0">
                <a:latin typeface="+mj-lt"/>
              </a:rPr>
              <a:t>The four</a:t>
            </a:r>
            <a:r>
              <a:rPr lang="en-US" sz="1600" b="0" i="0" u="none" strike="noStrike" baseline="0" dirty="0">
                <a:latin typeface="+mj-lt"/>
              </a:rPr>
              <a:t> </a:t>
            </a:r>
            <a:r>
              <a:rPr lang="en-US" sz="1600" b="0" i="0" u="sng" strike="noStrike" baseline="0" dirty="0">
                <a:latin typeface="+mj-lt"/>
              </a:rPr>
              <a:t>largest carriers </a:t>
            </a:r>
            <a:r>
              <a:rPr lang="en-US" sz="1600" b="0" i="0" u="none" strike="noStrike" baseline="0" dirty="0">
                <a:latin typeface="+mj-lt"/>
              </a:rPr>
              <a:t>are now among the </a:t>
            </a:r>
            <a:r>
              <a:rPr lang="en-US" sz="1600" b="0" i="0" u="sng" strike="noStrike" baseline="0" dirty="0">
                <a:latin typeface="+mj-lt"/>
              </a:rPr>
              <a:t>top ten terminal operators</a:t>
            </a:r>
            <a:r>
              <a:rPr lang="en-US" sz="1600" b="0" i="0" u="none" strike="noStrike" baseline="0" dirty="0">
                <a:latin typeface="+mj-lt"/>
              </a:rPr>
              <a:t>. Of </a:t>
            </a:r>
            <a:r>
              <a:rPr lang="en-US" sz="1600" dirty="0">
                <a:latin typeface="+mj-lt"/>
              </a:rPr>
              <a:t>global throughput </a:t>
            </a:r>
            <a:r>
              <a:rPr lang="en-US" sz="1600" b="0" i="0" u="none" strike="noStrike" baseline="0" dirty="0">
                <a:latin typeface="+mj-lt"/>
              </a:rPr>
              <a:t>COSCO handles 13%, and </a:t>
            </a:r>
            <a:r>
              <a:rPr lang="en-IN" sz="1600" dirty="0">
                <a:latin typeface="+mj-lt"/>
              </a:rPr>
              <a:t>Maersk</a:t>
            </a:r>
            <a:r>
              <a:rPr lang="en-US" sz="1600" dirty="0">
                <a:latin typeface="+mj-lt"/>
              </a:rPr>
              <a:t> – APM 11%</a:t>
            </a:r>
            <a:endParaRPr lang="en-IN" sz="1600" dirty="0">
              <a:latin typeface="+mj-lt"/>
            </a:endParaRPr>
          </a:p>
        </p:txBody>
      </p:sp>
      <p:sp>
        <p:nvSpPr>
          <p:cNvPr id="9" name="TextBox 8">
            <a:extLst>
              <a:ext uri="{FF2B5EF4-FFF2-40B4-BE49-F238E27FC236}">
                <a16:creationId xmlns:a16="http://schemas.microsoft.com/office/drawing/2014/main" id="{B74FEE21-8B86-DF32-36C8-F213CAECAB6A}"/>
              </a:ext>
            </a:extLst>
          </p:cNvPr>
          <p:cNvSpPr txBox="1"/>
          <p:nvPr/>
        </p:nvSpPr>
        <p:spPr>
          <a:xfrm>
            <a:off x="575734" y="5031798"/>
            <a:ext cx="2480733" cy="369332"/>
          </a:xfrm>
          <a:prstGeom prst="rect">
            <a:avLst/>
          </a:prstGeom>
          <a:noFill/>
        </p:spPr>
        <p:txBody>
          <a:bodyPr wrap="square">
            <a:spAutoFit/>
          </a:bodyPr>
          <a:lstStyle/>
          <a:p>
            <a:r>
              <a:rPr lang="en-IN" b="1" i="0" dirty="0">
                <a:solidFill>
                  <a:srgbClr val="002060"/>
                </a:solidFill>
                <a:effectLst/>
                <a:latin typeface="ADPortsGroup-Regular"/>
              </a:rPr>
              <a:t>CSP Abu Dhabi Terminal</a:t>
            </a:r>
            <a:endParaRPr lang="en-IN" b="1" dirty="0">
              <a:solidFill>
                <a:srgbClr val="002060"/>
              </a:solidFill>
            </a:endParaRPr>
          </a:p>
        </p:txBody>
      </p:sp>
      <p:grpSp>
        <p:nvGrpSpPr>
          <p:cNvPr id="11" name="Group 10">
            <a:extLst>
              <a:ext uri="{FF2B5EF4-FFF2-40B4-BE49-F238E27FC236}">
                <a16:creationId xmlns:a16="http://schemas.microsoft.com/office/drawing/2014/main" id="{55F9315F-24AD-114A-69FF-47553F192A33}"/>
              </a:ext>
            </a:extLst>
          </p:cNvPr>
          <p:cNvGrpSpPr/>
          <p:nvPr/>
        </p:nvGrpSpPr>
        <p:grpSpPr>
          <a:xfrm>
            <a:off x="3191945" y="2758422"/>
            <a:ext cx="8636008" cy="1958295"/>
            <a:chOff x="3056473" y="2758422"/>
            <a:chExt cx="8636008" cy="1958295"/>
          </a:xfrm>
        </p:grpSpPr>
        <p:pic>
          <p:nvPicPr>
            <p:cNvPr id="4102" name="Picture 6" descr="An Overview Of Wave Picking - Indospace">
              <a:extLst>
                <a:ext uri="{FF2B5EF4-FFF2-40B4-BE49-F238E27FC236}">
                  <a16:creationId xmlns:a16="http://schemas.microsoft.com/office/drawing/2014/main" id="{61FD2705-3723-375E-FE56-A665AB56DF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6473" y="2758422"/>
              <a:ext cx="5223933" cy="195829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MSC Medlog">
              <a:extLst>
                <a:ext uri="{FF2B5EF4-FFF2-40B4-BE49-F238E27FC236}">
                  <a16:creationId xmlns:a16="http://schemas.microsoft.com/office/drawing/2014/main" id="{74237626-2897-76A6-278B-B4BA6DF7D79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6426" t="37375" r="40376" b="34070"/>
            <a:stretch/>
          </p:blipFill>
          <p:spPr bwMode="auto">
            <a:xfrm>
              <a:off x="8271953" y="2758422"/>
              <a:ext cx="3420528" cy="1958295"/>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Box 15">
            <a:extLst>
              <a:ext uri="{FF2B5EF4-FFF2-40B4-BE49-F238E27FC236}">
                <a16:creationId xmlns:a16="http://schemas.microsoft.com/office/drawing/2014/main" id="{BC3BAF3C-CEEB-97BA-63AE-EDF003BE2D79}"/>
              </a:ext>
            </a:extLst>
          </p:cNvPr>
          <p:cNvSpPr txBox="1"/>
          <p:nvPr/>
        </p:nvSpPr>
        <p:spPr>
          <a:xfrm>
            <a:off x="143945" y="2904291"/>
            <a:ext cx="3048000" cy="1354217"/>
          </a:xfrm>
          <a:prstGeom prst="rect">
            <a:avLst/>
          </a:prstGeom>
          <a:noFill/>
        </p:spPr>
        <p:txBody>
          <a:bodyPr wrap="square">
            <a:spAutoFit/>
          </a:bodyPr>
          <a:lstStyle/>
          <a:p>
            <a:pPr algn="ctr"/>
            <a:r>
              <a:rPr lang="en-US" b="1" i="0" u="sng" strike="noStrike" baseline="0" dirty="0">
                <a:solidFill>
                  <a:srgbClr val="FF0000"/>
                </a:solidFill>
                <a:latin typeface="+mj-lt"/>
              </a:rPr>
              <a:t>Control Logistics</a:t>
            </a:r>
          </a:p>
          <a:p>
            <a:pPr algn="l"/>
            <a:r>
              <a:rPr lang="en-US" sz="1600" b="0" i="0" u="none" strike="noStrike" baseline="0" dirty="0">
                <a:latin typeface="+mj-lt"/>
              </a:rPr>
              <a:t>Shipping companies buying</a:t>
            </a:r>
          </a:p>
          <a:p>
            <a:pPr algn="l"/>
            <a:r>
              <a:rPr lang="en-IN" sz="1600" b="1" i="0" strike="noStrike" baseline="0" dirty="0">
                <a:latin typeface="+mj-lt"/>
              </a:rPr>
              <a:t>warehouses and freight-forwarding</a:t>
            </a:r>
            <a:r>
              <a:rPr lang="en-IN" sz="1600" b="0" i="0" u="none" strike="noStrike" baseline="0" dirty="0">
                <a:latin typeface="+mj-lt"/>
              </a:rPr>
              <a:t>. </a:t>
            </a:r>
            <a:r>
              <a:rPr lang="en-US" sz="1600" b="0" i="0" u="none" strike="noStrike" baseline="0" dirty="0">
                <a:latin typeface="+mj-lt"/>
              </a:rPr>
              <a:t>MSC runs </a:t>
            </a:r>
            <a:r>
              <a:rPr lang="en-US" sz="1600" b="0" i="0" u="none" strike="noStrike" baseline="0" dirty="0" err="1">
                <a:latin typeface="+mj-lt"/>
              </a:rPr>
              <a:t>MedLog</a:t>
            </a:r>
            <a:r>
              <a:rPr lang="en-US" sz="1600" b="0" i="0" u="none" strike="noStrike" baseline="0" dirty="0">
                <a:latin typeface="+mj-lt"/>
              </a:rPr>
              <a:t>, </a:t>
            </a:r>
          </a:p>
          <a:p>
            <a:pPr algn="l"/>
            <a:r>
              <a:rPr lang="en-IN" sz="1600" dirty="0">
                <a:latin typeface="+mj-lt"/>
              </a:rPr>
              <a:t>Moller-Maersk has acquired B2C</a:t>
            </a:r>
          </a:p>
        </p:txBody>
      </p:sp>
      <p:sp>
        <p:nvSpPr>
          <p:cNvPr id="17" name="AutoShape 12" descr="Integrated logistics – the key to unlocking an efficient supply chain |  Maersk">
            <a:extLst>
              <a:ext uri="{FF2B5EF4-FFF2-40B4-BE49-F238E27FC236}">
                <a16:creationId xmlns:a16="http://schemas.microsoft.com/office/drawing/2014/main" id="{49AFCE2C-1903-5EBE-A0EB-6FA47EE4FDD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4110" name="Picture 14" descr="Integrated logistics – the key to unlocking an efficient supply chain |  Maersk">
            <a:extLst>
              <a:ext uri="{FF2B5EF4-FFF2-40B4-BE49-F238E27FC236}">
                <a16:creationId xmlns:a16="http://schemas.microsoft.com/office/drawing/2014/main" id="{41B9068C-731C-91E0-5C7E-D593755264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416" y="942936"/>
            <a:ext cx="3229576" cy="1815486"/>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Intercontinental Rail | Maersk">
            <a:extLst>
              <a:ext uri="{FF2B5EF4-FFF2-40B4-BE49-F238E27FC236}">
                <a16:creationId xmlns:a16="http://schemas.microsoft.com/office/drawing/2014/main" id="{DA786BB9-BE2D-22FE-5AE9-ABBB014222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81720" y="942935"/>
            <a:ext cx="3227532" cy="18154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09568FD-1C4D-D513-EEF6-03602BBE36D9}"/>
              </a:ext>
            </a:extLst>
          </p:cNvPr>
          <p:cNvSpPr txBox="1"/>
          <p:nvPr/>
        </p:nvSpPr>
        <p:spPr>
          <a:xfrm>
            <a:off x="5295751" y="1694989"/>
            <a:ext cx="2760136" cy="707886"/>
          </a:xfrm>
          <a:prstGeom prst="rect">
            <a:avLst/>
          </a:prstGeom>
          <a:solidFill>
            <a:srgbClr val="FFFF00"/>
          </a:solidFill>
        </p:spPr>
        <p:txBody>
          <a:bodyPr wrap="square">
            <a:spAutoFit/>
          </a:bodyPr>
          <a:lstStyle/>
          <a:p>
            <a:pPr algn="ctr"/>
            <a:r>
              <a:rPr lang="en-US" sz="2000" b="1" i="0" u="none" strike="noStrike" baseline="0" dirty="0">
                <a:solidFill>
                  <a:srgbClr val="002060"/>
                </a:solidFill>
                <a:latin typeface="Bower Bold"/>
              </a:rPr>
              <a:t>4. Container </a:t>
            </a:r>
            <a:r>
              <a:rPr lang="en-US" sz="2000" b="1" i="0" strike="noStrike" baseline="0" dirty="0">
                <a:solidFill>
                  <a:srgbClr val="002060"/>
                </a:solidFill>
                <a:latin typeface="Bower Bold"/>
              </a:rPr>
              <a:t>Shipping </a:t>
            </a:r>
            <a:r>
              <a:rPr lang="en-US" sz="2000" b="1" i="0" u="none" strike="noStrike" baseline="0" dirty="0">
                <a:solidFill>
                  <a:srgbClr val="002060"/>
                </a:solidFill>
                <a:latin typeface="Bower Bold"/>
              </a:rPr>
              <a:t>and </a:t>
            </a:r>
            <a:r>
              <a:rPr lang="en-US" sz="2000" b="1" i="0" u="sng" strike="noStrike" baseline="0" dirty="0">
                <a:solidFill>
                  <a:srgbClr val="002060"/>
                </a:solidFill>
                <a:latin typeface="Bower Bold"/>
              </a:rPr>
              <a:t>Port</a:t>
            </a:r>
            <a:r>
              <a:rPr lang="en-US" sz="2000" b="1" i="0" u="none" strike="noStrike" baseline="0" dirty="0">
                <a:solidFill>
                  <a:srgbClr val="002060"/>
                </a:solidFill>
                <a:latin typeface="Bower Bold"/>
              </a:rPr>
              <a:t> Consolidation</a:t>
            </a:r>
          </a:p>
        </p:txBody>
      </p:sp>
      <p:sp>
        <p:nvSpPr>
          <p:cNvPr id="5" name="TextBox 4">
            <a:extLst>
              <a:ext uri="{FF2B5EF4-FFF2-40B4-BE49-F238E27FC236}">
                <a16:creationId xmlns:a16="http://schemas.microsoft.com/office/drawing/2014/main" id="{7E20EBAD-1659-023A-4253-0B4FF651123D}"/>
              </a:ext>
            </a:extLst>
          </p:cNvPr>
          <p:cNvSpPr txBox="1"/>
          <p:nvPr/>
        </p:nvSpPr>
        <p:spPr>
          <a:xfrm>
            <a:off x="2523946" y="3054970"/>
            <a:ext cx="7229654" cy="1569660"/>
          </a:xfrm>
          <a:prstGeom prst="rect">
            <a:avLst/>
          </a:prstGeom>
          <a:solidFill>
            <a:schemeClr val="bg1"/>
          </a:solidFill>
          <a:ln>
            <a:solidFill>
              <a:srgbClr val="009900"/>
            </a:solidFill>
          </a:ln>
        </p:spPr>
        <p:txBody>
          <a:bodyPr wrap="square">
            <a:spAutoFit/>
          </a:bodyPr>
          <a:lstStyle/>
          <a:p>
            <a:pPr algn="ctr"/>
            <a:r>
              <a:rPr lang="en-US" sz="2400" b="1" u="sng" dirty="0">
                <a:solidFill>
                  <a:srgbClr val="C00000"/>
                </a:solidFill>
                <a:latin typeface="HelveticaNeueLTStd-Md"/>
              </a:rPr>
              <a:t>Oligopsony</a:t>
            </a:r>
            <a:r>
              <a:rPr lang="en-US" sz="2400" b="1" dirty="0">
                <a:solidFill>
                  <a:srgbClr val="C00000"/>
                </a:solidFill>
                <a:latin typeface="HelveticaNeueLTStd-Md"/>
              </a:rPr>
              <a:t> - When Carriers become Clients</a:t>
            </a:r>
          </a:p>
          <a:p>
            <a:pPr algn="ctr"/>
            <a:r>
              <a:rPr lang="en-US" sz="2400" b="1" i="0" u="none" strike="noStrike" baseline="0" dirty="0">
                <a:solidFill>
                  <a:srgbClr val="C00000"/>
                </a:solidFill>
                <a:latin typeface="HelveticaNeueLTStd-Md"/>
              </a:rPr>
              <a:t>When there are more sellers and fewer bu</a:t>
            </a:r>
            <a:r>
              <a:rPr lang="en-US" sz="2400" b="1" dirty="0">
                <a:solidFill>
                  <a:srgbClr val="C00000"/>
                </a:solidFill>
                <a:latin typeface="HelveticaNeueLTStd-Md"/>
              </a:rPr>
              <a:t>yers</a:t>
            </a:r>
            <a:endParaRPr lang="en-US" sz="2400" b="1" i="0" u="none" strike="noStrike" baseline="0" dirty="0">
              <a:solidFill>
                <a:srgbClr val="C00000"/>
              </a:solidFill>
              <a:latin typeface="HelveticaNeueLTStd-Md"/>
            </a:endParaRPr>
          </a:p>
          <a:p>
            <a:pPr algn="ctr"/>
            <a:endParaRPr lang="en-US" sz="2400" b="1" i="0" u="none" strike="noStrike" baseline="0" dirty="0">
              <a:solidFill>
                <a:srgbClr val="C00000"/>
              </a:solidFill>
              <a:latin typeface="HelveticaNeueLTStd-Md"/>
            </a:endParaRPr>
          </a:p>
          <a:p>
            <a:pPr algn="ctr"/>
            <a:r>
              <a:rPr lang="en-US" sz="2400" b="1" dirty="0">
                <a:solidFill>
                  <a:srgbClr val="C00000"/>
                </a:solidFill>
                <a:latin typeface="HelveticaNeueLTStd-Md"/>
              </a:rPr>
              <a:t>Greater Negotiation Power and Monopoly </a:t>
            </a:r>
            <a:endParaRPr lang="en-IN" sz="2400" b="1" dirty="0">
              <a:solidFill>
                <a:srgbClr val="C00000"/>
              </a:solidFill>
            </a:endParaRPr>
          </a:p>
        </p:txBody>
      </p:sp>
    </p:spTree>
    <p:extLst>
      <p:ext uri="{BB962C8B-B14F-4D97-AF65-F5344CB8AC3E}">
        <p14:creationId xmlns:p14="http://schemas.microsoft.com/office/powerpoint/2010/main" val="3687669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182FBA5-F562-0A7B-64E8-ED8257F001F2}"/>
              </a:ext>
            </a:extLst>
          </p:cNvPr>
          <p:cNvPicPr>
            <a:picLocks noChangeAspect="1"/>
          </p:cNvPicPr>
          <p:nvPr/>
        </p:nvPicPr>
        <p:blipFill rotWithShape="1">
          <a:blip r:embed="rId2"/>
          <a:srcRect t="31796"/>
          <a:stretch/>
        </p:blipFill>
        <p:spPr>
          <a:xfrm>
            <a:off x="4894497" y="3991112"/>
            <a:ext cx="5324770" cy="2738531"/>
          </a:xfrm>
          <a:prstGeom prst="rect">
            <a:avLst/>
          </a:prstGeom>
        </p:spPr>
      </p:pic>
      <p:grpSp>
        <p:nvGrpSpPr>
          <p:cNvPr id="12" name="Group 11">
            <a:extLst>
              <a:ext uri="{FF2B5EF4-FFF2-40B4-BE49-F238E27FC236}">
                <a16:creationId xmlns:a16="http://schemas.microsoft.com/office/drawing/2014/main" id="{C4AA723A-71B1-756E-D3DB-5AF438918451}"/>
              </a:ext>
            </a:extLst>
          </p:cNvPr>
          <p:cNvGrpSpPr/>
          <p:nvPr/>
        </p:nvGrpSpPr>
        <p:grpSpPr>
          <a:xfrm rot="927843">
            <a:off x="3920052" y="5996374"/>
            <a:ext cx="589089" cy="509772"/>
            <a:chOff x="8441266" y="-1252251"/>
            <a:chExt cx="1185334" cy="898620"/>
          </a:xfrm>
        </p:grpSpPr>
        <p:cxnSp>
          <p:nvCxnSpPr>
            <p:cNvPr id="7" name="Straight Connector 6">
              <a:extLst>
                <a:ext uri="{FF2B5EF4-FFF2-40B4-BE49-F238E27FC236}">
                  <a16:creationId xmlns:a16="http://schemas.microsoft.com/office/drawing/2014/main" id="{0D21E61C-101A-289E-DF4D-AD43372881F7}"/>
                </a:ext>
              </a:extLst>
            </p:cNvPr>
            <p:cNvCxnSpPr/>
            <p:nvPr/>
          </p:nvCxnSpPr>
          <p:spPr>
            <a:xfrm>
              <a:off x="8441266" y="-1142645"/>
              <a:ext cx="1185334" cy="588169"/>
            </a:xfrm>
            <a:prstGeom prst="line">
              <a:avLst/>
            </a:prstGeom>
            <a:ln w="381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8" name="Straight Connector 7">
              <a:extLst>
                <a:ext uri="{FF2B5EF4-FFF2-40B4-BE49-F238E27FC236}">
                  <a16:creationId xmlns:a16="http://schemas.microsoft.com/office/drawing/2014/main" id="{DC70D57D-5E1D-9150-2D9B-DA28C1889F16}"/>
                </a:ext>
              </a:extLst>
            </p:cNvPr>
            <p:cNvCxnSpPr>
              <a:cxnSpLocks/>
            </p:cNvCxnSpPr>
            <p:nvPr/>
          </p:nvCxnSpPr>
          <p:spPr>
            <a:xfrm flipV="1">
              <a:off x="8750300" y="-1252251"/>
              <a:ext cx="567266" cy="898620"/>
            </a:xfrm>
            <a:prstGeom prst="line">
              <a:avLst/>
            </a:prstGeom>
            <a:ln w="38100">
              <a:solidFill>
                <a:srgbClr val="FF0000"/>
              </a:solidFill>
            </a:ln>
          </p:spPr>
          <p:style>
            <a:lnRef idx="3">
              <a:schemeClr val="accent6"/>
            </a:lnRef>
            <a:fillRef idx="0">
              <a:schemeClr val="accent6"/>
            </a:fillRef>
            <a:effectRef idx="2">
              <a:schemeClr val="accent6"/>
            </a:effectRef>
            <a:fontRef idx="minor">
              <a:schemeClr val="tx1"/>
            </a:fontRef>
          </p:style>
        </p:cxnSp>
      </p:grpSp>
      <p:sp>
        <p:nvSpPr>
          <p:cNvPr id="13" name="TextBox 12">
            <a:extLst>
              <a:ext uri="{FF2B5EF4-FFF2-40B4-BE49-F238E27FC236}">
                <a16:creationId xmlns:a16="http://schemas.microsoft.com/office/drawing/2014/main" id="{568D91F2-D3EF-5BA8-F04E-E1079A8F0391}"/>
              </a:ext>
            </a:extLst>
          </p:cNvPr>
          <p:cNvSpPr txBox="1"/>
          <p:nvPr/>
        </p:nvSpPr>
        <p:spPr>
          <a:xfrm>
            <a:off x="6897715" y="6289629"/>
            <a:ext cx="3403600" cy="261610"/>
          </a:xfrm>
          <a:prstGeom prst="rect">
            <a:avLst/>
          </a:prstGeom>
          <a:noFill/>
        </p:spPr>
        <p:txBody>
          <a:bodyPr wrap="square" rtlCol="0">
            <a:spAutoFit/>
          </a:bodyPr>
          <a:lstStyle/>
          <a:p>
            <a:r>
              <a:rPr lang="en-IN" sz="1100" dirty="0"/>
              <a:t>Source: UNCTAD Handbook of Statistics 2022</a:t>
            </a:r>
          </a:p>
        </p:txBody>
      </p:sp>
      <p:pic>
        <p:nvPicPr>
          <p:cNvPr id="1028" name="Picture 4" descr="Xi won't survive failed war with Taiwan, Ukraine to see prolonged war':  Ex-Singaporean diplomat">
            <a:extLst>
              <a:ext uri="{FF2B5EF4-FFF2-40B4-BE49-F238E27FC236}">
                <a16:creationId xmlns:a16="http://schemas.microsoft.com/office/drawing/2014/main" id="{2FEE8E7D-8955-F952-9F5A-F3CB6921303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630" t="8255" r="21556" b="7070"/>
          <a:stretch/>
        </p:blipFill>
        <p:spPr bwMode="auto">
          <a:xfrm>
            <a:off x="553330" y="1546966"/>
            <a:ext cx="3996531" cy="3350416"/>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382E0999-6B39-8646-1C9D-1BCFFBF97BF1}"/>
              </a:ext>
            </a:extLst>
          </p:cNvPr>
          <p:cNvSpPr txBox="1">
            <a:spLocks/>
          </p:cNvSpPr>
          <p:nvPr/>
        </p:nvSpPr>
        <p:spPr>
          <a:xfrm>
            <a:off x="167631" y="5960705"/>
            <a:ext cx="4644818" cy="5584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1800" b="1" dirty="0">
                <a:solidFill>
                  <a:srgbClr val="C00000"/>
                </a:solidFill>
              </a:rPr>
              <a:t>Uncertain World is a World of No Cold War 2.0</a:t>
            </a:r>
          </a:p>
        </p:txBody>
      </p:sp>
      <p:sp>
        <p:nvSpPr>
          <p:cNvPr id="14" name="Content Placeholder 2">
            <a:extLst>
              <a:ext uri="{FF2B5EF4-FFF2-40B4-BE49-F238E27FC236}">
                <a16:creationId xmlns:a16="http://schemas.microsoft.com/office/drawing/2014/main" id="{1D379AC1-9383-8624-C637-5FB14C052B64}"/>
              </a:ext>
            </a:extLst>
          </p:cNvPr>
          <p:cNvSpPr txBox="1">
            <a:spLocks/>
          </p:cNvSpPr>
          <p:nvPr/>
        </p:nvSpPr>
        <p:spPr>
          <a:xfrm>
            <a:off x="4816810" y="1239100"/>
            <a:ext cx="3699933" cy="2526017"/>
          </a:xfrm>
          <a:prstGeom prst="rect">
            <a:avLst/>
          </a:prstGeom>
          <a:solidFill>
            <a:schemeClr val="bg1"/>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rgbClr val="444444"/>
                </a:solidFill>
                <a:latin typeface="Roboto Condensed" panose="020B0604020202020204" pitchFamily="2" charset="0"/>
              </a:rPr>
              <a:t>World’s largest bilateral flow of merchandise trade runs between China and the US</a:t>
            </a:r>
          </a:p>
          <a:p>
            <a:r>
              <a:rPr lang="en-US" sz="1600" dirty="0">
                <a:solidFill>
                  <a:srgbClr val="444444"/>
                </a:solidFill>
                <a:latin typeface="Roboto Condensed" panose="020B0604020202020204" pitchFamily="2" charset="0"/>
              </a:rPr>
              <a:t>Goods imported by the US from China in 2021 –  US$542 bn</a:t>
            </a:r>
          </a:p>
          <a:p>
            <a:r>
              <a:rPr lang="en-US" sz="1600" dirty="0">
                <a:solidFill>
                  <a:srgbClr val="444444"/>
                </a:solidFill>
                <a:latin typeface="Roboto Condensed" panose="020B0604020202020204" pitchFamily="2" charset="0"/>
              </a:rPr>
              <a:t> Goods imported by China from the US in 2021 –  US$181 bn</a:t>
            </a:r>
          </a:p>
          <a:p>
            <a:r>
              <a:rPr lang="en-US" sz="1600" dirty="0">
                <a:solidFill>
                  <a:srgbClr val="444444"/>
                </a:solidFill>
                <a:latin typeface="Roboto Condensed" panose="020B0604020202020204" pitchFamily="2" charset="0"/>
              </a:rPr>
              <a:t>China’s trade with Japan, Taiwan, and S Korea - US$1.06 trillion </a:t>
            </a:r>
          </a:p>
        </p:txBody>
      </p:sp>
      <p:sp>
        <p:nvSpPr>
          <p:cNvPr id="19" name="TextBox 18">
            <a:extLst>
              <a:ext uri="{FF2B5EF4-FFF2-40B4-BE49-F238E27FC236}">
                <a16:creationId xmlns:a16="http://schemas.microsoft.com/office/drawing/2014/main" id="{F9ABA022-FB03-044A-DBE0-B6AB8375F017}"/>
              </a:ext>
            </a:extLst>
          </p:cNvPr>
          <p:cNvSpPr txBox="1"/>
          <p:nvPr/>
        </p:nvSpPr>
        <p:spPr>
          <a:xfrm>
            <a:off x="689182" y="4989833"/>
            <a:ext cx="4123267" cy="892552"/>
          </a:xfrm>
          <a:prstGeom prst="rect">
            <a:avLst/>
          </a:prstGeom>
          <a:noFill/>
        </p:spPr>
        <p:txBody>
          <a:bodyPr wrap="square" rtlCol="0">
            <a:spAutoFit/>
          </a:bodyPr>
          <a:lstStyle/>
          <a:p>
            <a:pPr algn="ctr"/>
            <a:r>
              <a:rPr lang="en-IN" sz="2000" b="1" dirty="0" err="1"/>
              <a:t>Amb</a:t>
            </a:r>
            <a:r>
              <a:rPr lang="en-IN" sz="2000" b="1" dirty="0"/>
              <a:t>. </a:t>
            </a:r>
            <a:r>
              <a:rPr lang="en-IN" sz="2000" b="1" dirty="0" err="1"/>
              <a:t>Belahari</a:t>
            </a:r>
            <a:r>
              <a:rPr lang="en-IN" sz="2000" b="1" dirty="0"/>
              <a:t> </a:t>
            </a:r>
            <a:r>
              <a:rPr lang="en-IN" sz="2000" b="1" dirty="0" err="1"/>
              <a:t>Kausikam</a:t>
            </a:r>
            <a:endParaRPr lang="en-IN" sz="2000" b="1" dirty="0"/>
          </a:p>
          <a:p>
            <a:r>
              <a:rPr lang="en-US" sz="1600" b="0" i="0" dirty="0">
                <a:solidFill>
                  <a:srgbClr val="202122"/>
                </a:solidFill>
                <a:effectLst/>
                <a:latin typeface="Arial" panose="020B0604020202020204" pitchFamily="34" charset="0"/>
              </a:rPr>
              <a:t>Retired Diplomat of Singapore</a:t>
            </a:r>
          </a:p>
          <a:p>
            <a:r>
              <a:rPr lang="en-US" sz="1600" dirty="0">
                <a:solidFill>
                  <a:srgbClr val="202122"/>
                </a:solidFill>
                <a:latin typeface="Arial" panose="020B0604020202020204" pitchFamily="34" charset="0"/>
              </a:rPr>
              <a:t>PR to United Nations 1995 to 1998</a:t>
            </a:r>
            <a:endParaRPr lang="en-IN" sz="1600" i="1" dirty="0"/>
          </a:p>
        </p:txBody>
      </p:sp>
      <p:pic>
        <p:nvPicPr>
          <p:cNvPr id="2050" name="Picture 2" descr="Debrief: The Chinese Spy Balloon Epilogue - The Aviationist">
            <a:extLst>
              <a:ext uri="{FF2B5EF4-FFF2-40B4-BE49-F238E27FC236}">
                <a16:creationId xmlns:a16="http://schemas.microsoft.com/office/drawing/2014/main" id="{83F19FD1-E1AD-90F5-43C5-438AF16CB5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2764" y="306761"/>
            <a:ext cx="3297701" cy="183885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aught On Tape: Armed Chinese Fighter Jet Confronts US Navy Reconnaissance  Plane - YouTube">
            <a:extLst>
              <a:ext uri="{FF2B5EF4-FFF2-40B4-BE49-F238E27FC236}">
                <a16:creationId xmlns:a16="http://schemas.microsoft.com/office/drawing/2014/main" id="{A8709BB1-9364-994F-5C09-8B4372618F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2764" y="2256232"/>
            <a:ext cx="3355885" cy="188768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3196444-DDE1-3AB4-4D0F-A7DBE7F314E3}"/>
              </a:ext>
            </a:extLst>
          </p:cNvPr>
          <p:cNvSpPr txBox="1"/>
          <p:nvPr/>
        </p:nvSpPr>
        <p:spPr>
          <a:xfrm>
            <a:off x="8676478" y="1546966"/>
            <a:ext cx="1862667" cy="369332"/>
          </a:xfrm>
          <a:prstGeom prst="rect">
            <a:avLst/>
          </a:prstGeom>
          <a:noFill/>
        </p:spPr>
        <p:txBody>
          <a:bodyPr wrap="square" rtlCol="0">
            <a:spAutoFit/>
          </a:bodyPr>
          <a:lstStyle/>
          <a:p>
            <a:r>
              <a:rPr lang="en-IN" dirty="0"/>
              <a:t>04 February</a:t>
            </a:r>
          </a:p>
        </p:txBody>
      </p:sp>
      <p:sp>
        <p:nvSpPr>
          <p:cNvPr id="4" name="TextBox 3">
            <a:extLst>
              <a:ext uri="{FF2B5EF4-FFF2-40B4-BE49-F238E27FC236}">
                <a16:creationId xmlns:a16="http://schemas.microsoft.com/office/drawing/2014/main" id="{ADF820C9-1116-4EE8-AF3C-C7EC274E053F}"/>
              </a:ext>
            </a:extLst>
          </p:cNvPr>
          <p:cNvSpPr txBox="1"/>
          <p:nvPr/>
        </p:nvSpPr>
        <p:spPr>
          <a:xfrm>
            <a:off x="10430933" y="4877651"/>
            <a:ext cx="1515533" cy="646331"/>
          </a:xfrm>
          <a:prstGeom prst="rect">
            <a:avLst/>
          </a:prstGeom>
          <a:noFill/>
        </p:spPr>
        <p:txBody>
          <a:bodyPr wrap="square" rtlCol="0">
            <a:spAutoFit/>
          </a:bodyPr>
          <a:lstStyle/>
          <a:p>
            <a:pPr algn="ctr"/>
            <a:r>
              <a:rPr lang="en-IN" dirty="0">
                <a:solidFill>
                  <a:srgbClr val="7030A0"/>
                </a:solidFill>
              </a:rPr>
              <a:t>Coop-Conflict and Coexist</a:t>
            </a:r>
          </a:p>
        </p:txBody>
      </p:sp>
      <p:cxnSp>
        <p:nvCxnSpPr>
          <p:cNvPr id="10" name="Straight Arrow Connector 9">
            <a:extLst>
              <a:ext uri="{FF2B5EF4-FFF2-40B4-BE49-F238E27FC236}">
                <a16:creationId xmlns:a16="http://schemas.microsoft.com/office/drawing/2014/main" id="{4D9269A2-A803-9A73-15DC-4780D7B7EE65}"/>
              </a:ext>
            </a:extLst>
          </p:cNvPr>
          <p:cNvCxnSpPr/>
          <p:nvPr/>
        </p:nvCxnSpPr>
        <p:spPr>
          <a:xfrm flipV="1">
            <a:off x="11142128" y="4233332"/>
            <a:ext cx="0" cy="55880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E179D5B-C056-19D3-C44D-FB12D72ADEE9}"/>
              </a:ext>
            </a:extLst>
          </p:cNvPr>
          <p:cNvCxnSpPr>
            <a:cxnSpLocks/>
          </p:cNvCxnSpPr>
          <p:nvPr/>
        </p:nvCxnSpPr>
        <p:spPr>
          <a:xfrm flipH="1">
            <a:off x="10016067" y="5215469"/>
            <a:ext cx="389466"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4F94F6B-48AD-FEAE-A804-A247307F96D6}"/>
              </a:ext>
            </a:extLst>
          </p:cNvPr>
          <p:cNvSpPr txBox="1"/>
          <p:nvPr/>
        </p:nvSpPr>
        <p:spPr>
          <a:xfrm>
            <a:off x="1172783" y="338895"/>
            <a:ext cx="6489700" cy="523220"/>
          </a:xfrm>
          <a:prstGeom prst="rect">
            <a:avLst/>
          </a:prstGeom>
          <a:noFill/>
        </p:spPr>
        <p:txBody>
          <a:bodyPr wrap="square">
            <a:spAutoFit/>
          </a:bodyPr>
          <a:lstStyle/>
          <a:p>
            <a:r>
              <a:rPr lang="en-IN" sz="2800" b="1" dirty="0">
                <a:latin typeface="Calibri" panose="020F0502020204030204" pitchFamily="34" charset="0"/>
                <a:ea typeface="Calibri" panose="020F0502020204030204" pitchFamily="34" charset="0"/>
                <a:cs typeface="Times New Roman" panose="02020603050405020304" pitchFamily="18" charset="0"/>
              </a:rPr>
              <a:t>So, what will an uncertain world look like?</a:t>
            </a:r>
            <a:endParaRPr lang="en-IN" sz="2800" b="1" dirty="0"/>
          </a:p>
        </p:txBody>
      </p:sp>
    </p:spTree>
    <p:extLst>
      <p:ext uri="{BB962C8B-B14F-4D97-AF65-F5344CB8AC3E}">
        <p14:creationId xmlns:p14="http://schemas.microsoft.com/office/powerpoint/2010/main" val="763207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D065C-FD6D-1A62-B962-7CDF33970712}"/>
              </a:ext>
            </a:extLst>
          </p:cNvPr>
          <p:cNvSpPr>
            <a:spLocks noGrp="1"/>
          </p:cNvSpPr>
          <p:nvPr>
            <p:ph type="title"/>
          </p:nvPr>
        </p:nvSpPr>
        <p:spPr>
          <a:xfrm>
            <a:off x="745066" y="266618"/>
            <a:ext cx="10515600" cy="464607"/>
          </a:xfrm>
        </p:spPr>
        <p:txBody>
          <a:bodyPr>
            <a:noAutofit/>
          </a:bodyPr>
          <a:lstStyle/>
          <a:p>
            <a:pPr algn="ctr"/>
            <a:r>
              <a:rPr lang="en-IN" sz="3600" b="1" dirty="0"/>
              <a:t>How Should India Rise?</a:t>
            </a:r>
          </a:p>
        </p:txBody>
      </p:sp>
      <p:pic>
        <p:nvPicPr>
          <p:cNvPr id="9218" name="Picture 2" descr="Destined for War: Can China and the United States Escape Thucydides's Trap?  - The Atlantic">
            <a:extLst>
              <a:ext uri="{FF2B5EF4-FFF2-40B4-BE49-F238E27FC236}">
                <a16:creationId xmlns:a16="http://schemas.microsoft.com/office/drawing/2014/main" id="{C315FD20-0CB9-E22B-851F-918FC6E5321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1229"/>
          <a:stretch/>
        </p:blipFill>
        <p:spPr bwMode="auto">
          <a:xfrm>
            <a:off x="575733" y="3869736"/>
            <a:ext cx="5253258" cy="2623138"/>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Les États-Unis et La Chine Se Dirigent Tout Droit Vers La Guerre | Belfer  Center for Science and International Affairs">
            <a:extLst>
              <a:ext uri="{FF2B5EF4-FFF2-40B4-BE49-F238E27FC236}">
                <a16:creationId xmlns:a16="http://schemas.microsoft.com/office/drawing/2014/main" id="{D961F7C1-2505-283E-1247-46A08DE894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866" y="1121052"/>
            <a:ext cx="5071533" cy="204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1292FF-D658-BD6D-22C1-A2602A524082}"/>
              </a:ext>
            </a:extLst>
          </p:cNvPr>
          <p:cNvSpPr txBox="1"/>
          <p:nvPr/>
        </p:nvSpPr>
        <p:spPr>
          <a:xfrm>
            <a:off x="620029" y="3161552"/>
            <a:ext cx="5164666" cy="677108"/>
          </a:xfrm>
          <a:prstGeom prst="rect">
            <a:avLst/>
          </a:prstGeom>
          <a:noFill/>
        </p:spPr>
        <p:txBody>
          <a:bodyPr wrap="square" rtlCol="0">
            <a:spAutoFit/>
          </a:bodyPr>
          <a:lstStyle/>
          <a:p>
            <a:pPr algn="ctr"/>
            <a:r>
              <a:rPr lang="en-IN" sz="2000" b="1" i="0" dirty="0" err="1">
                <a:solidFill>
                  <a:srgbClr val="C00000"/>
                </a:solidFill>
                <a:effectLst/>
                <a:latin typeface="arial" panose="020B0604020202020204" pitchFamily="34" charset="0"/>
              </a:rPr>
              <a:t>Thucydides's</a:t>
            </a:r>
            <a:r>
              <a:rPr lang="en-IN" sz="2000" b="1" i="0" dirty="0">
                <a:solidFill>
                  <a:srgbClr val="C00000"/>
                </a:solidFill>
                <a:effectLst/>
                <a:latin typeface="arial" panose="020B0604020202020204" pitchFamily="34" charset="0"/>
              </a:rPr>
              <a:t> Trap</a:t>
            </a:r>
          </a:p>
          <a:p>
            <a:pPr algn="ctr"/>
            <a:r>
              <a:rPr lang="en-US" b="0" i="0" dirty="0">
                <a:solidFill>
                  <a:srgbClr val="202124"/>
                </a:solidFill>
                <a:effectLst/>
                <a:latin typeface="arial" panose="020B0604020202020204" pitchFamily="34" charset="0"/>
              </a:rPr>
              <a:t>Peloponnesian War (431 BC) Athens and Sparta</a:t>
            </a:r>
            <a:endParaRPr lang="en-IN" dirty="0"/>
          </a:p>
        </p:txBody>
      </p:sp>
      <p:pic>
        <p:nvPicPr>
          <p:cNvPr id="1026" name="Picture 2">
            <a:extLst>
              <a:ext uri="{FF2B5EF4-FFF2-40B4-BE49-F238E27FC236}">
                <a16:creationId xmlns:a16="http://schemas.microsoft.com/office/drawing/2014/main" id="{C7340C37-09B3-F96B-E6F9-FC98D238FE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7828" y="1121052"/>
            <a:ext cx="6031536" cy="482254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9EFFEBA-4BC4-4B83-2DEC-79F1334FFC91}"/>
              </a:ext>
            </a:extLst>
          </p:cNvPr>
          <p:cNvSpPr txBox="1"/>
          <p:nvPr/>
        </p:nvSpPr>
        <p:spPr>
          <a:xfrm>
            <a:off x="6059074" y="6064550"/>
            <a:ext cx="5739636" cy="646331"/>
          </a:xfrm>
          <a:prstGeom prst="rect">
            <a:avLst/>
          </a:prstGeom>
          <a:noFill/>
          <a:ln>
            <a:solidFill>
              <a:srgbClr val="0066FF"/>
            </a:solidFill>
          </a:ln>
        </p:spPr>
        <p:txBody>
          <a:bodyPr wrap="square" rtlCol="0">
            <a:spAutoFit/>
          </a:bodyPr>
          <a:lstStyle/>
          <a:p>
            <a:r>
              <a:rPr lang="en-IN" dirty="0">
                <a:solidFill>
                  <a:srgbClr val="C00000"/>
                </a:solidFill>
              </a:rPr>
              <a:t>Draws all in the region into war, and destruction – Avoidable by India. Maintain strategic autonomy</a:t>
            </a:r>
          </a:p>
        </p:txBody>
      </p:sp>
    </p:spTree>
    <p:extLst>
      <p:ext uri="{BB962C8B-B14F-4D97-AF65-F5344CB8AC3E}">
        <p14:creationId xmlns:p14="http://schemas.microsoft.com/office/powerpoint/2010/main" val="2284335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D065C-FD6D-1A62-B962-7CDF33970712}"/>
              </a:ext>
            </a:extLst>
          </p:cNvPr>
          <p:cNvSpPr>
            <a:spLocks noGrp="1"/>
          </p:cNvSpPr>
          <p:nvPr>
            <p:ph type="title"/>
          </p:nvPr>
        </p:nvSpPr>
        <p:spPr>
          <a:xfrm>
            <a:off x="745066" y="266618"/>
            <a:ext cx="10515600" cy="464607"/>
          </a:xfrm>
        </p:spPr>
        <p:txBody>
          <a:bodyPr>
            <a:noAutofit/>
          </a:bodyPr>
          <a:lstStyle/>
          <a:p>
            <a:pPr algn="ctr"/>
            <a:r>
              <a:rPr lang="en-IN" sz="3600" b="1" dirty="0"/>
              <a:t>How Should India Rise?</a:t>
            </a:r>
          </a:p>
        </p:txBody>
      </p:sp>
      <p:sp>
        <p:nvSpPr>
          <p:cNvPr id="5" name="TextBox 4">
            <a:extLst>
              <a:ext uri="{FF2B5EF4-FFF2-40B4-BE49-F238E27FC236}">
                <a16:creationId xmlns:a16="http://schemas.microsoft.com/office/drawing/2014/main" id="{11E1D283-F895-17DA-93B6-7F604AA74B47}"/>
              </a:ext>
            </a:extLst>
          </p:cNvPr>
          <p:cNvSpPr txBox="1"/>
          <p:nvPr/>
        </p:nvSpPr>
        <p:spPr>
          <a:xfrm>
            <a:off x="4568671" y="4560057"/>
            <a:ext cx="6837359" cy="2062103"/>
          </a:xfrm>
          <a:prstGeom prst="rect">
            <a:avLst/>
          </a:prstGeom>
          <a:noFill/>
        </p:spPr>
        <p:txBody>
          <a:bodyPr wrap="square" rtlCol="0">
            <a:spAutoFit/>
          </a:bodyPr>
          <a:lstStyle/>
          <a:p>
            <a:r>
              <a:rPr lang="en-IN" sz="2000" b="1" i="0" dirty="0">
                <a:solidFill>
                  <a:srgbClr val="C00000"/>
                </a:solidFill>
                <a:effectLst/>
                <a:latin typeface="arial" panose="020B0604020202020204" pitchFamily="34" charset="0"/>
              </a:rPr>
              <a:t>Kindleberger Trap</a:t>
            </a:r>
            <a:r>
              <a:rPr lang="en-IN" b="1" i="0" dirty="0">
                <a:effectLst/>
                <a:latin typeface="arial" panose="020B0604020202020204" pitchFamily="34" charset="0"/>
              </a:rPr>
              <a:t> </a:t>
            </a:r>
            <a:r>
              <a:rPr lang="en-IN" sz="1600" i="0" dirty="0">
                <a:effectLst/>
                <a:latin typeface="arial" panose="020B0604020202020204" pitchFamily="34" charset="0"/>
              </a:rPr>
              <a:t>– A Term Coined by Joseph Nye</a:t>
            </a:r>
          </a:p>
          <a:p>
            <a:endParaRPr lang="en-IN" i="0" dirty="0">
              <a:effectLst/>
              <a:latin typeface="arial" panose="020B0604020202020204" pitchFamily="34" charset="0"/>
            </a:endParaRPr>
          </a:p>
          <a:p>
            <a:pPr marL="285750" indent="-285750">
              <a:buFont typeface="Arial" panose="020B0604020202020204" pitchFamily="34" charset="0"/>
              <a:buChar char="•"/>
            </a:pPr>
            <a:r>
              <a:rPr lang="en-US" b="0" i="0" dirty="0">
                <a:solidFill>
                  <a:srgbClr val="202124"/>
                </a:solidFill>
                <a:effectLst/>
                <a:latin typeface="arial" panose="020B0604020202020204" pitchFamily="34" charset="0"/>
              </a:rPr>
              <a:t>Charles Kindleberger (1910-2003) t</a:t>
            </a:r>
            <a:r>
              <a:rPr lang="en-US" dirty="0">
                <a:solidFill>
                  <a:srgbClr val="202124"/>
                </a:solidFill>
                <a:latin typeface="arial" panose="020B0604020202020204" pitchFamily="34" charset="0"/>
              </a:rPr>
              <a:t>aught at MIT</a:t>
            </a:r>
          </a:p>
          <a:p>
            <a:pPr marL="285750" indent="-285750">
              <a:buFont typeface="Arial" panose="020B0604020202020204" pitchFamily="34" charset="0"/>
              <a:buChar char="•"/>
            </a:pPr>
            <a:r>
              <a:rPr lang="en-US" b="0" i="0" dirty="0">
                <a:solidFill>
                  <a:srgbClr val="202124"/>
                </a:solidFill>
                <a:effectLst/>
                <a:latin typeface="arial" panose="020B0604020202020204" pitchFamily="34" charset="0"/>
              </a:rPr>
              <a:t>Was </a:t>
            </a:r>
            <a:r>
              <a:rPr lang="en-US" dirty="0">
                <a:solidFill>
                  <a:srgbClr val="202124"/>
                </a:solidFill>
                <a:latin typeface="arial" panose="020B0604020202020204" pitchFamily="34" charset="0"/>
              </a:rPr>
              <a:t>an </a:t>
            </a:r>
            <a:r>
              <a:rPr lang="en-US" b="0" i="0" dirty="0">
                <a:solidFill>
                  <a:srgbClr val="202124"/>
                </a:solidFill>
                <a:effectLst/>
                <a:latin typeface="arial" panose="020B0604020202020204" pitchFamily="34" charset="0"/>
              </a:rPr>
              <a:t>intellectual architect of the </a:t>
            </a:r>
            <a:r>
              <a:rPr lang="en-US" b="1" i="0" dirty="0">
                <a:solidFill>
                  <a:srgbClr val="202124"/>
                </a:solidFill>
                <a:effectLst/>
                <a:latin typeface="arial" panose="020B0604020202020204" pitchFamily="34" charset="0"/>
              </a:rPr>
              <a:t>Marshall Plan </a:t>
            </a:r>
          </a:p>
          <a:p>
            <a:pPr marL="285750" indent="-285750">
              <a:buFont typeface="Arial" panose="020B0604020202020204" pitchFamily="34" charset="0"/>
              <a:buChar char="•"/>
            </a:pPr>
            <a:r>
              <a:rPr lang="en-US" b="1" dirty="0">
                <a:solidFill>
                  <a:srgbClr val="202124"/>
                </a:solidFill>
                <a:latin typeface="arial" panose="020B0604020202020204" pitchFamily="34" charset="0"/>
              </a:rPr>
              <a:t>A</a:t>
            </a:r>
            <a:r>
              <a:rPr lang="en-US" b="1" i="0" dirty="0">
                <a:solidFill>
                  <a:srgbClr val="202124"/>
                </a:solidFill>
                <a:effectLst/>
                <a:latin typeface="arial" panose="020B0604020202020204" pitchFamily="34" charset="0"/>
              </a:rPr>
              <a:t>rgued</a:t>
            </a:r>
            <a:r>
              <a:rPr lang="en-US" b="0" i="0" dirty="0">
                <a:solidFill>
                  <a:srgbClr val="202124"/>
                </a:solidFill>
                <a:effectLst/>
                <a:latin typeface="arial" panose="020B0604020202020204" pitchFamily="34" charset="0"/>
              </a:rPr>
              <a:t> -  “</a:t>
            </a:r>
            <a:r>
              <a:rPr lang="en-US" b="0" i="1" dirty="0">
                <a:solidFill>
                  <a:srgbClr val="202124"/>
                </a:solidFill>
                <a:effectLst/>
                <a:latin typeface="arial" panose="020B0604020202020204" pitchFamily="34" charset="0"/>
              </a:rPr>
              <a:t>The disastrous decade of the 1930s was caused when the US replaced Britain as the largest global power but failed to take on Britain’s role in providing global public goods</a:t>
            </a:r>
            <a:r>
              <a:rPr lang="en-US" b="0" i="0" dirty="0">
                <a:solidFill>
                  <a:srgbClr val="202124"/>
                </a:solidFill>
                <a:effectLst/>
                <a:latin typeface="arial" panose="020B0604020202020204" pitchFamily="34" charset="0"/>
              </a:rPr>
              <a:t>”</a:t>
            </a:r>
            <a:endParaRPr lang="en-IN" dirty="0"/>
          </a:p>
        </p:txBody>
      </p:sp>
      <p:pic>
        <p:nvPicPr>
          <p:cNvPr id="9224" name="Picture 8" descr="Soft power' expert Joe Nye reflects on decades-long Harvard career –  Harvard Gazette">
            <a:extLst>
              <a:ext uri="{FF2B5EF4-FFF2-40B4-BE49-F238E27FC236}">
                <a16:creationId xmlns:a16="http://schemas.microsoft.com/office/drawing/2014/main" id="{C174DDD2-50AE-B098-7CB4-CA79795F0C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8559" y="4862638"/>
            <a:ext cx="2451477" cy="1634317"/>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Charles P. Kindleberger - Wikipedia">
            <a:extLst>
              <a:ext uri="{FF2B5EF4-FFF2-40B4-BE49-F238E27FC236}">
                <a16:creationId xmlns:a16="http://schemas.microsoft.com/office/drawing/2014/main" id="{657C3FD7-1148-9E3A-E727-E0B0430A37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2332" y="1089833"/>
            <a:ext cx="2331303" cy="322232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o Que Pasó en la Historia: April 3: President Harry S. Truman signed the  Marshall Plan in 1948 (European Recovery Program) to help rebuild Europe  after the destruction of the Second World War.">
            <a:extLst>
              <a:ext uri="{FF2B5EF4-FFF2-40B4-BE49-F238E27FC236}">
                <a16:creationId xmlns:a16="http://schemas.microsoft.com/office/drawing/2014/main" id="{5CC960E5-5737-D2E7-DAF0-93155A1A9F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5451" y="1089833"/>
            <a:ext cx="2883681" cy="322232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06F51F9-7561-8BAD-F09B-53375BF80247}"/>
              </a:ext>
            </a:extLst>
          </p:cNvPr>
          <p:cNvSpPr txBox="1"/>
          <p:nvPr/>
        </p:nvSpPr>
        <p:spPr>
          <a:xfrm>
            <a:off x="5086010" y="2593295"/>
            <a:ext cx="2548467" cy="369332"/>
          </a:xfrm>
          <a:prstGeom prst="rect">
            <a:avLst/>
          </a:prstGeom>
          <a:noFill/>
        </p:spPr>
        <p:txBody>
          <a:bodyPr wrap="square" rtlCol="0">
            <a:spAutoFit/>
          </a:bodyPr>
          <a:lstStyle/>
          <a:p>
            <a:r>
              <a:rPr lang="en-US" b="0" i="0" dirty="0">
                <a:solidFill>
                  <a:srgbClr val="202124"/>
                </a:solidFill>
                <a:effectLst/>
                <a:latin typeface="arial" panose="020B0604020202020204" pitchFamily="34" charset="0"/>
              </a:rPr>
              <a:t>Charles Kindleberger</a:t>
            </a:r>
            <a:endParaRPr lang="en-IN" dirty="0"/>
          </a:p>
        </p:txBody>
      </p:sp>
      <p:sp>
        <p:nvSpPr>
          <p:cNvPr id="6" name="TextBox 5">
            <a:extLst>
              <a:ext uri="{FF2B5EF4-FFF2-40B4-BE49-F238E27FC236}">
                <a16:creationId xmlns:a16="http://schemas.microsoft.com/office/drawing/2014/main" id="{C1ACA485-FF31-E008-E779-97D69EE4E864}"/>
              </a:ext>
            </a:extLst>
          </p:cNvPr>
          <p:cNvSpPr txBox="1"/>
          <p:nvPr/>
        </p:nvSpPr>
        <p:spPr>
          <a:xfrm>
            <a:off x="3460036" y="5679796"/>
            <a:ext cx="1049866" cy="276999"/>
          </a:xfrm>
          <a:prstGeom prst="rect">
            <a:avLst/>
          </a:prstGeom>
          <a:noFill/>
        </p:spPr>
        <p:txBody>
          <a:bodyPr wrap="square" rtlCol="0">
            <a:spAutoFit/>
          </a:bodyPr>
          <a:lstStyle/>
          <a:p>
            <a:r>
              <a:rPr lang="en-IN" sz="1200" i="0">
                <a:effectLst/>
                <a:latin typeface="arial" panose="020B0604020202020204" pitchFamily="34" charset="0"/>
              </a:rPr>
              <a:t>Joseph Nye</a:t>
            </a:r>
            <a:endParaRPr lang="en-IN" sz="1200" dirty="0"/>
          </a:p>
        </p:txBody>
      </p:sp>
    </p:spTree>
    <p:extLst>
      <p:ext uri="{BB962C8B-B14F-4D97-AF65-F5344CB8AC3E}">
        <p14:creationId xmlns:p14="http://schemas.microsoft.com/office/powerpoint/2010/main" val="29479295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D065C-FD6D-1A62-B962-7CDF33970712}"/>
              </a:ext>
            </a:extLst>
          </p:cNvPr>
          <p:cNvSpPr>
            <a:spLocks noGrp="1"/>
          </p:cNvSpPr>
          <p:nvPr>
            <p:ph type="title"/>
          </p:nvPr>
        </p:nvSpPr>
        <p:spPr>
          <a:xfrm>
            <a:off x="745066" y="266618"/>
            <a:ext cx="10515600" cy="464607"/>
          </a:xfrm>
        </p:spPr>
        <p:txBody>
          <a:bodyPr>
            <a:noAutofit/>
          </a:bodyPr>
          <a:lstStyle/>
          <a:p>
            <a:pPr algn="ctr"/>
            <a:r>
              <a:rPr lang="en-IN" sz="3600" b="1" dirty="0"/>
              <a:t>How Should India Rise?</a:t>
            </a:r>
          </a:p>
        </p:txBody>
      </p:sp>
      <p:sp>
        <p:nvSpPr>
          <p:cNvPr id="5" name="TextBox 4">
            <a:extLst>
              <a:ext uri="{FF2B5EF4-FFF2-40B4-BE49-F238E27FC236}">
                <a16:creationId xmlns:a16="http://schemas.microsoft.com/office/drawing/2014/main" id="{11E1D283-F895-17DA-93B6-7F604AA74B47}"/>
              </a:ext>
            </a:extLst>
          </p:cNvPr>
          <p:cNvSpPr txBox="1"/>
          <p:nvPr/>
        </p:nvSpPr>
        <p:spPr>
          <a:xfrm>
            <a:off x="4568671" y="4560057"/>
            <a:ext cx="6837359" cy="2062103"/>
          </a:xfrm>
          <a:prstGeom prst="rect">
            <a:avLst/>
          </a:prstGeom>
          <a:noFill/>
        </p:spPr>
        <p:txBody>
          <a:bodyPr wrap="square" rtlCol="0">
            <a:spAutoFit/>
          </a:bodyPr>
          <a:lstStyle/>
          <a:p>
            <a:r>
              <a:rPr lang="en-IN" sz="2000" b="1" i="0" dirty="0">
                <a:solidFill>
                  <a:srgbClr val="C00000"/>
                </a:solidFill>
                <a:effectLst/>
                <a:latin typeface="arial" panose="020B0604020202020204" pitchFamily="34" charset="0"/>
              </a:rPr>
              <a:t>Kindleberger Trap</a:t>
            </a:r>
            <a:r>
              <a:rPr lang="en-IN" b="1" i="0" dirty="0">
                <a:effectLst/>
                <a:latin typeface="arial" panose="020B0604020202020204" pitchFamily="34" charset="0"/>
              </a:rPr>
              <a:t> </a:t>
            </a:r>
            <a:r>
              <a:rPr lang="en-IN" sz="1600" i="0" dirty="0">
                <a:effectLst/>
                <a:latin typeface="arial" panose="020B0604020202020204" pitchFamily="34" charset="0"/>
              </a:rPr>
              <a:t>– Term Coined by Joseph Nye</a:t>
            </a:r>
          </a:p>
          <a:p>
            <a:endParaRPr lang="en-IN" i="0" dirty="0">
              <a:effectLst/>
              <a:latin typeface="arial" panose="020B0604020202020204" pitchFamily="34" charset="0"/>
            </a:endParaRPr>
          </a:p>
          <a:p>
            <a:pPr marL="285750" indent="-285750">
              <a:buFont typeface="Arial" panose="020B0604020202020204" pitchFamily="34" charset="0"/>
              <a:buChar char="•"/>
            </a:pPr>
            <a:r>
              <a:rPr lang="en-US" b="0" i="0" dirty="0">
                <a:solidFill>
                  <a:srgbClr val="202124"/>
                </a:solidFill>
                <a:effectLst/>
                <a:latin typeface="arial" panose="020B0604020202020204" pitchFamily="34" charset="0"/>
              </a:rPr>
              <a:t>Charles </a:t>
            </a:r>
            <a:r>
              <a:rPr lang="en-US" b="0" i="0" dirty="0" err="1">
                <a:solidFill>
                  <a:srgbClr val="202124"/>
                </a:solidFill>
                <a:effectLst/>
                <a:latin typeface="arial" panose="020B0604020202020204" pitchFamily="34" charset="0"/>
              </a:rPr>
              <a:t>Kindleberger</a:t>
            </a:r>
            <a:r>
              <a:rPr lang="en-US" b="0" i="0" dirty="0">
                <a:solidFill>
                  <a:srgbClr val="202124"/>
                </a:solidFill>
                <a:effectLst/>
                <a:latin typeface="arial" panose="020B0604020202020204" pitchFamily="34" charset="0"/>
              </a:rPr>
              <a:t> (1910-2003) t</a:t>
            </a:r>
            <a:r>
              <a:rPr lang="en-US" dirty="0">
                <a:solidFill>
                  <a:srgbClr val="202124"/>
                </a:solidFill>
                <a:latin typeface="arial" panose="020B0604020202020204" pitchFamily="34" charset="0"/>
              </a:rPr>
              <a:t>aught at MIT</a:t>
            </a:r>
          </a:p>
          <a:p>
            <a:pPr marL="285750" indent="-285750">
              <a:buFont typeface="Arial" panose="020B0604020202020204" pitchFamily="34" charset="0"/>
              <a:buChar char="•"/>
            </a:pPr>
            <a:r>
              <a:rPr lang="en-US" b="0" i="0" dirty="0">
                <a:solidFill>
                  <a:srgbClr val="202124"/>
                </a:solidFill>
                <a:effectLst/>
                <a:latin typeface="arial" panose="020B0604020202020204" pitchFamily="34" charset="0"/>
              </a:rPr>
              <a:t>Was </a:t>
            </a:r>
            <a:r>
              <a:rPr lang="en-US" dirty="0">
                <a:solidFill>
                  <a:srgbClr val="202124"/>
                </a:solidFill>
                <a:latin typeface="arial" panose="020B0604020202020204" pitchFamily="34" charset="0"/>
              </a:rPr>
              <a:t>an </a:t>
            </a:r>
            <a:r>
              <a:rPr lang="en-US" b="0" i="0" dirty="0">
                <a:solidFill>
                  <a:srgbClr val="202124"/>
                </a:solidFill>
                <a:effectLst/>
                <a:latin typeface="arial" panose="020B0604020202020204" pitchFamily="34" charset="0"/>
              </a:rPr>
              <a:t>intellectual architect of the </a:t>
            </a:r>
            <a:r>
              <a:rPr lang="en-US" b="1" i="0" dirty="0">
                <a:solidFill>
                  <a:srgbClr val="202124"/>
                </a:solidFill>
                <a:effectLst/>
                <a:latin typeface="arial" panose="020B0604020202020204" pitchFamily="34" charset="0"/>
              </a:rPr>
              <a:t>Marshall Plan </a:t>
            </a:r>
          </a:p>
          <a:p>
            <a:pPr marL="285750" indent="-285750">
              <a:buFont typeface="Arial" panose="020B0604020202020204" pitchFamily="34" charset="0"/>
              <a:buChar char="•"/>
            </a:pPr>
            <a:r>
              <a:rPr lang="en-US" b="1" dirty="0">
                <a:solidFill>
                  <a:srgbClr val="202124"/>
                </a:solidFill>
                <a:latin typeface="arial" panose="020B0604020202020204" pitchFamily="34" charset="0"/>
              </a:rPr>
              <a:t>A</a:t>
            </a:r>
            <a:r>
              <a:rPr lang="en-US" b="1" i="0" dirty="0">
                <a:solidFill>
                  <a:srgbClr val="202124"/>
                </a:solidFill>
                <a:effectLst/>
                <a:latin typeface="arial" panose="020B0604020202020204" pitchFamily="34" charset="0"/>
              </a:rPr>
              <a:t>rgued</a:t>
            </a:r>
            <a:r>
              <a:rPr lang="en-US" b="0" i="0" dirty="0">
                <a:solidFill>
                  <a:srgbClr val="202124"/>
                </a:solidFill>
                <a:effectLst/>
                <a:latin typeface="arial" panose="020B0604020202020204" pitchFamily="34" charset="0"/>
              </a:rPr>
              <a:t> -  “</a:t>
            </a:r>
            <a:r>
              <a:rPr lang="en-US" b="0" i="1" dirty="0">
                <a:solidFill>
                  <a:srgbClr val="202124"/>
                </a:solidFill>
                <a:effectLst/>
                <a:latin typeface="arial" panose="020B0604020202020204" pitchFamily="34" charset="0"/>
              </a:rPr>
              <a:t>The disastrous decade of the 1930s was caused when the US replaced Britain as the largest global power but failed to take on Britain’s role in providing global public goods</a:t>
            </a:r>
            <a:r>
              <a:rPr lang="en-US" b="0" i="0" dirty="0">
                <a:solidFill>
                  <a:srgbClr val="202124"/>
                </a:solidFill>
                <a:effectLst/>
                <a:latin typeface="arial" panose="020B0604020202020204" pitchFamily="34" charset="0"/>
              </a:rPr>
              <a:t>”</a:t>
            </a:r>
            <a:endParaRPr lang="en-IN" dirty="0"/>
          </a:p>
        </p:txBody>
      </p:sp>
      <p:pic>
        <p:nvPicPr>
          <p:cNvPr id="9224" name="Picture 8" descr="Soft power' expert Joe Nye reflects on decades-long Harvard career –  Harvard Gazette">
            <a:extLst>
              <a:ext uri="{FF2B5EF4-FFF2-40B4-BE49-F238E27FC236}">
                <a16:creationId xmlns:a16="http://schemas.microsoft.com/office/drawing/2014/main" id="{C174DDD2-50AE-B098-7CB4-CA79795F0C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8559" y="4862638"/>
            <a:ext cx="2451477" cy="1634317"/>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Charles P. Kindleberger - Wikipedia">
            <a:extLst>
              <a:ext uri="{FF2B5EF4-FFF2-40B4-BE49-F238E27FC236}">
                <a16:creationId xmlns:a16="http://schemas.microsoft.com/office/drawing/2014/main" id="{657C3FD7-1148-9E3A-E727-E0B0430A37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2332" y="1089833"/>
            <a:ext cx="2331303" cy="322232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o Que Pasó en la Historia: April 3: President Harry S. Truman signed the  Marshall Plan in 1948 (European Recovery Program) to help rebuild Europe  after the destruction of the Second World War.">
            <a:extLst>
              <a:ext uri="{FF2B5EF4-FFF2-40B4-BE49-F238E27FC236}">
                <a16:creationId xmlns:a16="http://schemas.microsoft.com/office/drawing/2014/main" id="{5CC960E5-5737-D2E7-DAF0-93155A1A9F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5451" y="1089833"/>
            <a:ext cx="2883681" cy="322232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06F51F9-7561-8BAD-F09B-53375BF80247}"/>
              </a:ext>
            </a:extLst>
          </p:cNvPr>
          <p:cNvSpPr txBox="1"/>
          <p:nvPr/>
        </p:nvSpPr>
        <p:spPr>
          <a:xfrm>
            <a:off x="5086010" y="2593295"/>
            <a:ext cx="2548467" cy="369332"/>
          </a:xfrm>
          <a:prstGeom prst="rect">
            <a:avLst/>
          </a:prstGeom>
          <a:noFill/>
        </p:spPr>
        <p:txBody>
          <a:bodyPr wrap="square" rtlCol="0">
            <a:spAutoFit/>
          </a:bodyPr>
          <a:lstStyle/>
          <a:p>
            <a:r>
              <a:rPr lang="en-US" b="0" i="0" dirty="0">
                <a:solidFill>
                  <a:srgbClr val="202124"/>
                </a:solidFill>
                <a:effectLst/>
                <a:latin typeface="arial" panose="020B0604020202020204" pitchFamily="34" charset="0"/>
              </a:rPr>
              <a:t>Charles </a:t>
            </a:r>
            <a:r>
              <a:rPr lang="en-US" b="0" i="0" dirty="0" err="1">
                <a:solidFill>
                  <a:srgbClr val="202124"/>
                </a:solidFill>
                <a:effectLst/>
                <a:latin typeface="arial" panose="020B0604020202020204" pitchFamily="34" charset="0"/>
              </a:rPr>
              <a:t>Kindleberger</a:t>
            </a:r>
            <a:endParaRPr lang="en-IN" dirty="0"/>
          </a:p>
        </p:txBody>
      </p:sp>
      <p:sp>
        <p:nvSpPr>
          <p:cNvPr id="6" name="TextBox 5">
            <a:extLst>
              <a:ext uri="{FF2B5EF4-FFF2-40B4-BE49-F238E27FC236}">
                <a16:creationId xmlns:a16="http://schemas.microsoft.com/office/drawing/2014/main" id="{C1ACA485-FF31-E008-E779-97D69EE4E864}"/>
              </a:ext>
            </a:extLst>
          </p:cNvPr>
          <p:cNvSpPr txBox="1"/>
          <p:nvPr/>
        </p:nvSpPr>
        <p:spPr>
          <a:xfrm>
            <a:off x="3460036" y="5679796"/>
            <a:ext cx="1049866" cy="276999"/>
          </a:xfrm>
          <a:prstGeom prst="rect">
            <a:avLst/>
          </a:prstGeom>
          <a:noFill/>
        </p:spPr>
        <p:txBody>
          <a:bodyPr wrap="square" rtlCol="0">
            <a:spAutoFit/>
          </a:bodyPr>
          <a:lstStyle/>
          <a:p>
            <a:r>
              <a:rPr lang="en-IN" sz="1200" i="0">
                <a:effectLst/>
                <a:latin typeface="arial" panose="020B0604020202020204" pitchFamily="34" charset="0"/>
              </a:rPr>
              <a:t>Joseph Nye</a:t>
            </a:r>
            <a:endParaRPr lang="en-IN" sz="1200" dirty="0"/>
          </a:p>
        </p:txBody>
      </p:sp>
      <p:pic>
        <p:nvPicPr>
          <p:cNvPr id="4" name="Picture 6">
            <a:extLst>
              <a:ext uri="{FF2B5EF4-FFF2-40B4-BE49-F238E27FC236}">
                <a16:creationId xmlns:a16="http://schemas.microsoft.com/office/drawing/2014/main" id="{B38AE5C1-AFEE-1351-C120-26C06A05B87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109" r="4027"/>
          <a:stretch/>
        </p:blipFill>
        <p:spPr bwMode="auto">
          <a:xfrm>
            <a:off x="3021466" y="1099461"/>
            <a:ext cx="6468533" cy="4874835"/>
          </a:xfrm>
          <a:prstGeom prst="rect">
            <a:avLst/>
          </a:prstGeom>
          <a:noFill/>
          <a:extLst>
            <a:ext uri="{909E8E84-426E-40DD-AFC4-6F175D3DCCD1}">
              <a14:hiddenFill xmlns:a14="http://schemas.microsoft.com/office/drawing/2010/main">
                <a:solidFill>
                  <a:srgbClr val="FFFFFF"/>
                </a:solidFill>
              </a14:hiddenFill>
            </a:ext>
          </a:extLst>
        </p:spPr>
      </p:pic>
      <p:sp>
        <p:nvSpPr>
          <p:cNvPr id="7" name="Heart 6">
            <a:extLst>
              <a:ext uri="{FF2B5EF4-FFF2-40B4-BE49-F238E27FC236}">
                <a16:creationId xmlns:a16="http://schemas.microsoft.com/office/drawing/2014/main" id="{754947E4-B0BF-4251-519E-5F5BFFCCAA33}"/>
              </a:ext>
            </a:extLst>
          </p:cNvPr>
          <p:cNvSpPr/>
          <p:nvPr/>
        </p:nvSpPr>
        <p:spPr>
          <a:xfrm rot="1363898">
            <a:off x="5662646" y="3486815"/>
            <a:ext cx="186266" cy="164342"/>
          </a:xfrm>
          <a:prstGeom prst="hear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Freeform: Shape 7">
            <a:extLst>
              <a:ext uri="{FF2B5EF4-FFF2-40B4-BE49-F238E27FC236}">
                <a16:creationId xmlns:a16="http://schemas.microsoft.com/office/drawing/2014/main" id="{607B1722-1388-8A86-42C5-05F16756742A}"/>
              </a:ext>
            </a:extLst>
          </p:cNvPr>
          <p:cNvSpPr/>
          <p:nvPr/>
        </p:nvSpPr>
        <p:spPr>
          <a:xfrm>
            <a:off x="5649708" y="3522133"/>
            <a:ext cx="235305" cy="152400"/>
          </a:xfrm>
          <a:custGeom>
            <a:avLst/>
            <a:gdLst>
              <a:gd name="connsiteX0" fmla="*/ 255072 w 298086"/>
              <a:gd name="connsiteY0" fmla="*/ 101600 h 194733"/>
              <a:gd name="connsiteX1" fmla="*/ 288939 w 298086"/>
              <a:gd name="connsiteY1" fmla="*/ 59267 h 194733"/>
              <a:gd name="connsiteX2" fmla="*/ 297405 w 298086"/>
              <a:gd name="connsiteY2" fmla="*/ 33867 h 194733"/>
              <a:gd name="connsiteX3" fmla="*/ 272005 w 298086"/>
              <a:gd name="connsiteY3" fmla="*/ 8467 h 194733"/>
              <a:gd name="connsiteX4" fmla="*/ 229672 w 298086"/>
              <a:gd name="connsiteY4" fmla="*/ 16933 h 194733"/>
              <a:gd name="connsiteX5" fmla="*/ 204272 w 298086"/>
              <a:gd name="connsiteY5" fmla="*/ 25400 h 194733"/>
              <a:gd name="connsiteX6" fmla="*/ 178872 w 298086"/>
              <a:gd name="connsiteY6" fmla="*/ 16933 h 194733"/>
              <a:gd name="connsiteX7" fmla="*/ 119605 w 298086"/>
              <a:gd name="connsiteY7" fmla="*/ 0 h 194733"/>
              <a:gd name="connsiteX8" fmla="*/ 43405 w 298086"/>
              <a:gd name="connsiteY8" fmla="*/ 8467 h 194733"/>
              <a:gd name="connsiteX9" fmla="*/ 34939 w 298086"/>
              <a:gd name="connsiteY9" fmla="*/ 42333 h 194733"/>
              <a:gd name="connsiteX10" fmla="*/ 1072 w 298086"/>
              <a:gd name="connsiteY10" fmla="*/ 59267 h 194733"/>
              <a:gd name="connsiteX11" fmla="*/ 26472 w 298086"/>
              <a:gd name="connsiteY11" fmla="*/ 50800 h 194733"/>
              <a:gd name="connsiteX12" fmla="*/ 51872 w 298086"/>
              <a:gd name="connsiteY12" fmla="*/ 67733 h 194733"/>
              <a:gd name="connsiteX13" fmla="*/ 85739 w 298086"/>
              <a:gd name="connsiteY13" fmla="*/ 76200 h 194733"/>
              <a:gd name="connsiteX14" fmla="*/ 102672 w 298086"/>
              <a:gd name="connsiteY14" fmla="*/ 101600 h 194733"/>
              <a:gd name="connsiteX15" fmla="*/ 77272 w 298086"/>
              <a:gd name="connsiteY15" fmla="*/ 110067 h 194733"/>
              <a:gd name="connsiteX16" fmla="*/ 111139 w 298086"/>
              <a:gd name="connsiteY16" fmla="*/ 169333 h 194733"/>
              <a:gd name="connsiteX17" fmla="*/ 145005 w 298086"/>
              <a:gd name="connsiteY17" fmla="*/ 194733 h 1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8086" h="194733">
                <a:moveTo>
                  <a:pt x="255072" y="101600"/>
                </a:moveTo>
                <a:cubicBezTo>
                  <a:pt x="266361" y="87489"/>
                  <a:pt x="279361" y="74591"/>
                  <a:pt x="288939" y="59267"/>
                </a:cubicBezTo>
                <a:cubicBezTo>
                  <a:pt x="293669" y="51699"/>
                  <a:pt x="300227" y="42334"/>
                  <a:pt x="297405" y="33867"/>
                </a:cubicBezTo>
                <a:cubicBezTo>
                  <a:pt x="293618" y="22508"/>
                  <a:pt x="280472" y="16934"/>
                  <a:pt x="272005" y="8467"/>
                </a:cubicBezTo>
                <a:cubicBezTo>
                  <a:pt x="257894" y="11289"/>
                  <a:pt x="243633" y="13443"/>
                  <a:pt x="229672" y="16933"/>
                </a:cubicBezTo>
                <a:cubicBezTo>
                  <a:pt x="221014" y="19098"/>
                  <a:pt x="213197" y="25400"/>
                  <a:pt x="204272" y="25400"/>
                </a:cubicBezTo>
                <a:cubicBezTo>
                  <a:pt x="195347" y="25400"/>
                  <a:pt x="187453" y="19385"/>
                  <a:pt x="178872" y="16933"/>
                </a:cubicBezTo>
                <a:cubicBezTo>
                  <a:pt x="104453" y="-4329"/>
                  <a:pt x="180505" y="20301"/>
                  <a:pt x="119605" y="0"/>
                </a:cubicBezTo>
                <a:cubicBezTo>
                  <a:pt x="94205" y="2822"/>
                  <a:pt x="66263" y="-2962"/>
                  <a:pt x="43405" y="8467"/>
                </a:cubicBezTo>
                <a:cubicBezTo>
                  <a:pt x="32997" y="13671"/>
                  <a:pt x="42388" y="33394"/>
                  <a:pt x="34939" y="42333"/>
                </a:cubicBezTo>
                <a:cubicBezTo>
                  <a:pt x="26859" y="52029"/>
                  <a:pt x="9997" y="50342"/>
                  <a:pt x="1072" y="59267"/>
                </a:cubicBezTo>
                <a:cubicBezTo>
                  <a:pt x="-5239" y="65578"/>
                  <a:pt x="18005" y="53622"/>
                  <a:pt x="26472" y="50800"/>
                </a:cubicBezTo>
                <a:cubicBezTo>
                  <a:pt x="34939" y="56444"/>
                  <a:pt x="42519" y="63725"/>
                  <a:pt x="51872" y="67733"/>
                </a:cubicBezTo>
                <a:cubicBezTo>
                  <a:pt x="62568" y="72317"/>
                  <a:pt x="76057" y="69745"/>
                  <a:pt x="85739" y="76200"/>
                </a:cubicBezTo>
                <a:cubicBezTo>
                  <a:pt x="94206" y="81844"/>
                  <a:pt x="97028" y="93133"/>
                  <a:pt x="102672" y="101600"/>
                </a:cubicBezTo>
                <a:cubicBezTo>
                  <a:pt x="94205" y="104422"/>
                  <a:pt x="79724" y="101486"/>
                  <a:pt x="77272" y="110067"/>
                </a:cubicBezTo>
                <a:cubicBezTo>
                  <a:pt x="59338" y="172839"/>
                  <a:pt x="83941" y="153791"/>
                  <a:pt x="111139" y="169333"/>
                </a:cubicBezTo>
                <a:cubicBezTo>
                  <a:pt x="123391" y="176334"/>
                  <a:pt x="133716" y="186266"/>
                  <a:pt x="145005" y="194733"/>
                </a:cubicBezTo>
              </a:path>
            </a:pathLst>
          </a:cu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a:extLst>
              <a:ext uri="{FF2B5EF4-FFF2-40B4-BE49-F238E27FC236}">
                <a16:creationId xmlns:a16="http://schemas.microsoft.com/office/drawing/2014/main" id="{9A3DE7D2-EE53-32CE-DB7D-83FC5DF86624}"/>
              </a:ext>
            </a:extLst>
          </p:cNvPr>
          <p:cNvSpPr txBox="1"/>
          <p:nvPr/>
        </p:nvSpPr>
        <p:spPr>
          <a:xfrm>
            <a:off x="3110068" y="5129445"/>
            <a:ext cx="6335687" cy="646331"/>
          </a:xfrm>
          <a:prstGeom prst="rect">
            <a:avLst/>
          </a:prstGeom>
          <a:solidFill>
            <a:schemeClr val="bg1"/>
          </a:solidFill>
          <a:ln>
            <a:solidFill>
              <a:srgbClr val="0066FF"/>
            </a:solidFill>
          </a:ln>
        </p:spPr>
        <p:txBody>
          <a:bodyPr wrap="square" rtlCol="0">
            <a:spAutoFit/>
          </a:bodyPr>
          <a:lstStyle/>
          <a:p>
            <a:r>
              <a:rPr lang="en-IN" dirty="0">
                <a:solidFill>
                  <a:srgbClr val="C00000"/>
                </a:solidFill>
              </a:rPr>
              <a:t>China’s BRI has drawn US into a Kindleberger Trap – Providing Public Goods and Leadership to the world – Unaffordable for India  </a:t>
            </a:r>
          </a:p>
        </p:txBody>
      </p:sp>
    </p:spTree>
    <p:extLst>
      <p:ext uri="{BB962C8B-B14F-4D97-AF65-F5344CB8AC3E}">
        <p14:creationId xmlns:p14="http://schemas.microsoft.com/office/powerpoint/2010/main" val="1293617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2E42E4D2-CAB8-5A0D-7154-26BB3370BB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374"/>
            <a:ext cx="12192000" cy="69040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0CBFAEC-CB1C-DDC7-56B3-CF5732EEB942}"/>
              </a:ext>
            </a:extLst>
          </p:cNvPr>
          <p:cNvSpPr txBox="1"/>
          <p:nvPr/>
        </p:nvSpPr>
        <p:spPr>
          <a:xfrm>
            <a:off x="838200" y="209874"/>
            <a:ext cx="4102510" cy="830997"/>
          </a:xfrm>
          <a:prstGeom prst="rect">
            <a:avLst/>
          </a:prstGeom>
          <a:noFill/>
        </p:spPr>
        <p:txBody>
          <a:bodyPr wrap="square" rtlCol="0">
            <a:spAutoFit/>
          </a:bodyPr>
          <a:lstStyle/>
          <a:p>
            <a:r>
              <a:rPr lang="en-IN" sz="4800" dirty="0">
                <a:solidFill>
                  <a:srgbClr val="FFFF00"/>
                </a:solidFill>
              </a:rPr>
              <a:t>India Rising …. </a:t>
            </a:r>
          </a:p>
        </p:txBody>
      </p:sp>
      <p:pic>
        <p:nvPicPr>
          <p:cNvPr id="3" name="Picture 2" descr="PM Modi unveils logo, theme and website of India’s G20 Presidency">
            <a:extLst>
              <a:ext uri="{FF2B5EF4-FFF2-40B4-BE49-F238E27FC236}">
                <a16:creationId xmlns:a16="http://schemas.microsoft.com/office/drawing/2014/main" id="{E7BA0475-35B5-6FE6-E8CA-5EC0B78A44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9536" y="714267"/>
            <a:ext cx="3684264" cy="20570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DD5C295-58F6-A9EB-3613-A8BAD772070C}"/>
              </a:ext>
            </a:extLst>
          </p:cNvPr>
          <p:cNvSpPr txBox="1"/>
          <p:nvPr/>
        </p:nvSpPr>
        <p:spPr>
          <a:xfrm>
            <a:off x="1637069" y="3377381"/>
            <a:ext cx="9217743" cy="1569660"/>
          </a:xfrm>
          <a:prstGeom prst="rect">
            <a:avLst/>
          </a:prstGeom>
          <a:solidFill>
            <a:schemeClr val="bg2">
              <a:lumMod val="25000"/>
            </a:schemeClr>
          </a:solidFill>
        </p:spPr>
        <p:txBody>
          <a:bodyPr wrap="square">
            <a:spAutoFit/>
          </a:bodyPr>
          <a:lstStyle/>
          <a:p>
            <a:pPr lvl="1"/>
            <a:r>
              <a:rPr lang="en-IN" sz="2400" b="1" dirty="0">
                <a:solidFill>
                  <a:schemeClr val="bg1"/>
                </a:solidFill>
              </a:rPr>
              <a:t>Hypothesis - Uncertain International Order</a:t>
            </a:r>
          </a:p>
          <a:p>
            <a:pPr marL="800100" lvl="1" indent="-342900">
              <a:buFont typeface="Arial" panose="020B0604020202020204" pitchFamily="34" charset="0"/>
              <a:buChar char="•"/>
            </a:pPr>
            <a:r>
              <a:rPr lang="en-IN" sz="2400" b="1" dirty="0">
                <a:solidFill>
                  <a:schemeClr val="bg1"/>
                </a:solidFill>
              </a:rPr>
              <a:t>Protect national interest with astute Diplomacy</a:t>
            </a:r>
          </a:p>
          <a:p>
            <a:pPr marL="800100" lvl="1" indent="-342900">
              <a:buFont typeface="Arial" panose="020B0604020202020204" pitchFamily="34" charset="0"/>
              <a:buChar char="•"/>
            </a:pPr>
            <a:r>
              <a:rPr lang="en-IN" sz="2400" b="1" dirty="0">
                <a:solidFill>
                  <a:schemeClr val="bg1"/>
                </a:solidFill>
              </a:rPr>
              <a:t>Prosper with Port-led development like </a:t>
            </a:r>
            <a:r>
              <a:rPr lang="en-IN" sz="2400" b="1" dirty="0" err="1">
                <a:solidFill>
                  <a:schemeClr val="bg1"/>
                </a:solidFill>
              </a:rPr>
              <a:t>Sagarmala</a:t>
            </a:r>
            <a:endParaRPr lang="en-IN" sz="2400" b="1" dirty="0">
              <a:solidFill>
                <a:schemeClr val="bg1"/>
              </a:solidFill>
            </a:endParaRPr>
          </a:p>
          <a:p>
            <a:pPr marL="800100" lvl="1" indent="-342900">
              <a:buFont typeface="Arial" panose="020B0604020202020204" pitchFamily="34" charset="0"/>
              <a:buChar char="•"/>
            </a:pPr>
            <a:r>
              <a:rPr lang="en-IN" sz="2400" b="1" dirty="0">
                <a:solidFill>
                  <a:schemeClr val="bg1"/>
                </a:solidFill>
              </a:rPr>
              <a:t>Seafarers and Ports to Adapt with changing shipping trends</a:t>
            </a:r>
          </a:p>
        </p:txBody>
      </p:sp>
    </p:spTree>
    <p:extLst>
      <p:ext uri="{BB962C8B-B14F-4D97-AF65-F5344CB8AC3E}">
        <p14:creationId xmlns:p14="http://schemas.microsoft.com/office/powerpoint/2010/main" val="3426280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03229-55BF-DDBC-DC20-CBB62E7F6CFF}"/>
              </a:ext>
            </a:extLst>
          </p:cNvPr>
          <p:cNvSpPr>
            <a:spLocks noGrp="1"/>
          </p:cNvSpPr>
          <p:nvPr>
            <p:ph type="title"/>
          </p:nvPr>
        </p:nvSpPr>
        <p:spPr>
          <a:xfrm>
            <a:off x="689182" y="417377"/>
            <a:ext cx="10515600" cy="558400"/>
          </a:xfrm>
        </p:spPr>
        <p:txBody>
          <a:bodyPr>
            <a:noAutofit/>
          </a:bodyPr>
          <a:lstStyle/>
          <a:p>
            <a:pPr algn="ctr"/>
            <a:r>
              <a:rPr lang="en-IN" sz="3600" b="1" dirty="0"/>
              <a:t>Uncertain World Order – Unknown is Known</a:t>
            </a:r>
          </a:p>
        </p:txBody>
      </p:sp>
      <p:sp>
        <p:nvSpPr>
          <p:cNvPr id="3" name="Content Placeholder 2">
            <a:extLst>
              <a:ext uri="{FF2B5EF4-FFF2-40B4-BE49-F238E27FC236}">
                <a16:creationId xmlns:a16="http://schemas.microsoft.com/office/drawing/2014/main" id="{8089C69C-7DF4-37CB-BB8B-01E050985E5D}"/>
              </a:ext>
            </a:extLst>
          </p:cNvPr>
          <p:cNvSpPr>
            <a:spLocks noGrp="1"/>
          </p:cNvSpPr>
          <p:nvPr>
            <p:ph idx="1"/>
          </p:nvPr>
        </p:nvSpPr>
        <p:spPr/>
        <p:txBody>
          <a:bodyPr/>
          <a:lstStyle/>
          <a:p>
            <a:endParaRPr lang="en-IN" dirty="0"/>
          </a:p>
        </p:txBody>
      </p:sp>
      <p:pic>
        <p:nvPicPr>
          <p:cNvPr id="1028" name="Picture 4" descr="Interview - Amitav Acharya">
            <a:extLst>
              <a:ext uri="{FF2B5EF4-FFF2-40B4-BE49-F238E27FC236}">
                <a16:creationId xmlns:a16="http://schemas.microsoft.com/office/drawing/2014/main" id="{55E7EAEE-22AB-FD8F-6E9F-583A905782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7494" y="1651000"/>
            <a:ext cx="2670294" cy="1778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he last financial year has been one of the best for the Indian film industry. The domestic box office collections, according to the recent KPMG media and entertainment report, grew by 14.7 per cent (Rs 129.4 billion).">
            <a:extLst>
              <a:ext uri="{FF2B5EF4-FFF2-40B4-BE49-F238E27FC236}">
                <a16:creationId xmlns:a16="http://schemas.microsoft.com/office/drawing/2014/main" id="{EBEA533D-74AF-0D59-E71B-C31F6D8E77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375" y="1499678"/>
            <a:ext cx="5912264" cy="332408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C882D6A-A517-6A29-AE44-40A39007D1D0}"/>
              </a:ext>
            </a:extLst>
          </p:cNvPr>
          <p:cNvSpPr txBox="1"/>
          <p:nvPr/>
        </p:nvSpPr>
        <p:spPr>
          <a:xfrm>
            <a:off x="1371744" y="5673615"/>
            <a:ext cx="5689456" cy="461665"/>
          </a:xfrm>
          <a:prstGeom prst="rect">
            <a:avLst/>
          </a:prstGeom>
          <a:noFill/>
        </p:spPr>
        <p:txBody>
          <a:bodyPr wrap="square" rtlCol="0">
            <a:spAutoFit/>
          </a:bodyPr>
          <a:lstStyle/>
          <a:p>
            <a:pPr algn="ctr"/>
            <a:r>
              <a:rPr lang="en-IN" sz="2400" b="1" dirty="0"/>
              <a:t>A Multiplex World Order</a:t>
            </a:r>
          </a:p>
        </p:txBody>
      </p:sp>
      <p:sp>
        <p:nvSpPr>
          <p:cNvPr id="6" name="TextBox 5">
            <a:extLst>
              <a:ext uri="{FF2B5EF4-FFF2-40B4-BE49-F238E27FC236}">
                <a16:creationId xmlns:a16="http://schemas.microsoft.com/office/drawing/2014/main" id="{827F0D01-37D8-7AD2-60D8-55BF328777DD}"/>
              </a:ext>
            </a:extLst>
          </p:cNvPr>
          <p:cNvSpPr txBox="1"/>
          <p:nvPr/>
        </p:nvSpPr>
        <p:spPr>
          <a:xfrm>
            <a:off x="7792966" y="3510320"/>
            <a:ext cx="3852189" cy="2769989"/>
          </a:xfrm>
          <a:prstGeom prst="rect">
            <a:avLst/>
          </a:prstGeom>
          <a:noFill/>
        </p:spPr>
        <p:txBody>
          <a:bodyPr wrap="square" rtlCol="0">
            <a:spAutoFit/>
          </a:bodyPr>
          <a:lstStyle/>
          <a:p>
            <a:pPr algn="ctr"/>
            <a:r>
              <a:rPr lang="en-IN" sz="2000" b="1" dirty="0"/>
              <a:t>Prof Amitabh Acharya</a:t>
            </a:r>
          </a:p>
          <a:p>
            <a:pPr algn="ctr"/>
            <a:endParaRPr lang="en-IN" dirty="0"/>
          </a:p>
          <a:p>
            <a:pPr algn="ctr"/>
            <a:r>
              <a:rPr lang="en-US" dirty="0"/>
              <a:t>Distinguished Prof of IR at American University, Washington, D.C.</a:t>
            </a:r>
          </a:p>
          <a:p>
            <a:pPr algn="ctr"/>
            <a:endParaRPr lang="en-US" dirty="0"/>
          </a:p>
          <a:p>
            <a:r>
              <a:rPr lang="en-US" sz="1600" dirty="0"/>
              <a:t>Holds the UNESCO Chair in Transnational Challenges and Governance</a:t>
            </a:r>
          </a:p>
          <a:p>
            <a:endParaRPr lang="en-US" sz="1600" dirty="0"/>
          </a:p>
          <a:p>
            <a:r>
              <a:rPr lang="en-US" sz="1600" dirty="0"/>
              <a:t>Chair of the ASEAN Studies Initiative</a:t>
            </a:r>
            <a:endParaRPr lang="en-IN" sz="1600" dirty="0"/>
          </a:p>
          <a:p>
            <a:pPr algn="ctr"/>
            <a:endParaRPr lang="en-IN" dirty="0"/>
          </a:p>
        </p:txBody>
      </p:sp>
    </p:spTree>
    <p:extLst>
      <p:ext uri="{BB962C8B-B14F-4D97-AF65-F5344CB8AC3E}">
        <p14:creationId xmlns:p14="http://schemas.microsoft.com/office/powerpoint/2010/main" val="1226670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03229-55BF-DDBC-DC20-CBB62E7F6CFF}"/>
              </a:ext>
            </a:extLst>
          </p:cNvPr>
          <p:cNvSpPr>
            <a:spLocks noGrp="1"/>
          </p:cNvSpPr>
          <p:nvPr>
            <p:ph type="title"/>
          </p:nvPr>
        </p:nvSpPr>
        <p:spPr>
          <a:xfrm>
            <a:off x="689182" y="417377"/>
            <a:ext cx="10515600" cy="558400"/>
          </a:xfrm>
        </p:spPr>
        <p:txBody>
          <a:bodyPr>
            <a:noAutofit/>
          </a:bodyPr>
          <a:lstStyle/>
          <a:p>
            <a:pPr algn="ctr"/>
            <a:r>
              <a:rPr lang="en-IN" sz="3600" b="1" dirty="0"/>
              <a:t>Uncertain World Order – Unknown is Known</a:t>
            </a:r>
          </a:p>
        </p:txBody>
      </p:sp>
      <p:sp>
        <p:nvSpPr>
          <p:cNvPr id="3" name="Content Placeholder 2">
            <a:extLst>
              <a:ext uri="{FF2B5EF4-FFF2-40B4-BE49-F238E27FC236}">
                <a16:creationId xmlns:a16="http://schemas.microsoft.com/office/drawing/2014/main" id="{8089C69C-7DF4-37CB-BB8B-01E050985E5D}"/>
              </a:ext>
            </a:extLst>
          </p:cNvPr>
          <p:cNvSpPr>
            <a:spLocks noGrp="1"/>
          </p:cNvSpPr>
          <p:nvPr>
            <p:ph idx="1"/>
          </p:nvPr>
        </p:nvSpPr>
        <p:spPr/>
        <p:txBody>
          <a:bodyPr/>
          <a:lstStyle/>
          <a:p>
            <a:endParaRPr lang="en-IN" dirty="0"/>
          </a:p>
        </p:txBody>
      </p:sp>
      <p:pic>
        <p:nvPicPr>
          <p:cNvPr id="1026" name="Picture 2" descr="Toward a Liberal Realist Foreign Policy | Harvard Magazine">
            <a:extLst>
              <a:ext uri="{FF2B5EF4-FFF2-40B4-BE49-F238E27FC236}">
                <a16:creationId xmlns:a16="http://schemas.microsoft.com/office/drawing/2014/main" id="{9A102B1A-86BF-324D-ADD8-324FB58621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3660" y="1421585"/>
            <a:ext cx="3377323" cy="43513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Joseph Nye - Wikipedia">
            <a:extLst>
              <a:ext uri="{FF2B5EF4-FFF2-40B4-BE49-F238E27FC236}">
                <a16:creationId xmlns:a16="http://schemas.microsoft.com/office/drawing/2014/main" id="{7FC4F1CE-A33B-BC48-F5B4-7D64F3DB92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5465" y="1421585"/>
            <a:ext cx="2664535" cy="33549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1B03F95-0205-1CC1-88EF-6FCACD1B7A70}"/>
              </a:ext>
            </a:extLst>
          </p:cNvPr>
          <p:cNvSpPr txBox="1"/>
          <p:nvPr/>
        </p:nvSpPr>
        <p:spPr>
          <a:xfrm>
            <a:off x="6908877" y="4961621"/>
            <a:ext cx="4123267" cy="1692771"/>
          </a:xfrm>
          <a:prstGeom prst="rect">
            <a:avLst/>
          </a:prstGeom>
          <a:noFill/>
        </p:spPr>
        <p:txBody>
          <a:bodyPr wrap="square" rtlCol="0">
            <a:spAutoFit/>
          </a:bodyPr>
          <a:lstStyle/>
          <a:p>
            <a:pPr algn="ctr"/>
            <a:r>
              <a:rPr lang="en-IN" sz="2000" b="1" dirty="0"/>
              <a:t>Prof Joseph Nye </a:t>
            </a:r>
          </a:p>
          <a:p>
            <a:endParaRPr lang="en-IN" dirty="0"/>
          </a:p>
          <a:p>
            <a:r>
              <a:rPr lang="en-US" sz="1600" dirty="0"/>
              <a:t>Dean of the John F. Kennedy School of Government at Harvard University</a:t>
            </a:r>
          </a:p>
          <a:p>
            <a:endParaRPr lang="en-US" sz="1600" dirty="0"/>
          </a:p>
          <a:p>
            <a:r>
              <a:rPr lang="en-US" sz="1600" dirty="0"/>
              <a:t>Coined the term </a:t>
            </a:r>
            <a:r>
              <a:rPr lang="en-US" sz="1600" i="1" dirty="0"/>
              <a:t>Soft Power</a:t>
            </a:r>
            <a:endParaRPr lang="en-IN" sz="1600" i="1" dirty="0"/>
          </a:p>
        </p:txBody>
      </p:sp>
      <p:sp>
        <p:nvSpPr>
          <p:cNvPr id="6" name="TextBox 5">
            <a:extLst>
              <a:ext uri="{FF2B5EF4-FFF2-40B4-BE49-F238E27FC236}">
                <a16:creationId xmlns:a16="http://schemas.microsoft.com/office/drawing/2014/main" id="{9D03FF35-4AAA-5B27-1708-1C3181A555F6}"/>
              </a:ext>
            </a:extLst>
          </p:cNvPr>
          <p:cNvSpPr txBox="1"/>
          <p:nvPr/>
        </p:nvSpPr>
        <p:spPr>
          <a:xfrm>
            <a:off x="1655620" y="6216711"/>
            <a:ext cx="3627505" cy="461665"/>
          </a:xfrm>
          <a:prstGeom prst="rect">
            <a:avLst/>
          </a:prstGeom>
          <a:noFill/>
        </p:spPr>
        <p:txBody>
          <a:bodyPr wrap="square" rtlCol="0">
            <a:spAutoFit/>
          </a:bodyPr>
          <a:lstStyle/>
          <a:p>
            <a:pPr algn="ctr"/>
            <a:r>
              <a:rPr lang="en-IN" sz="2400" b="1" dirty="0"/>
              <a:t>3D Chess Board</a:t>
            </a:r>
          </a:p>
        </p:txBody>
      </p:sp>
    </p:spTree>
    <p:extLst>
      <p:ext uri="{BB962C8B-B14F-4D97-AF65-F5344CB8AC3E}">
        <p14:creationId xmlns:p14="http://schemas.microsoft.com/office/powerpoint/2010/main" val="188310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aculty | Geoffrey Till">
            <a:extLst>
              <a:ext uri="{FF2B5EF4-FFF2-40B4-BE49-F238E27FC236}">
                <a16:creationId xmlns:a16="http://schemas.microsoft.com/office/drawing/2014/main" id="{A3D61F1A-4996-3356-A017-0BDBA59F56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3659" y="1801539"/>
            <a:ext cx="2892003" cy="3615004"/>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8">
            <a:extLst>
              <a:ext uri="{FF2B5EF4-FFF2-40B4-BE49-F238E27FC236}">
                <a16:creationId xmlns:a16="http://schemas.microsoft.com/office/drawing/2014/main" id="{116A33FA-91B4-952C-2B4D-6D4299A226B7}"/>
              </a:ext>
            </a:extLst>
          </p:cNvPr>
          <p:cNvSpPr>
            <a:spLocks noGrp="1"/>
          </p:cNvSpPr>
          <p:nvPr>
            <p:ph idx="1"/>
          </p:nvPr>
        </p:nvSpPr>
        <p:spPr>
          <a:xfrm>
            <a:off x="5317067" y="1170935"/>
            <a:ext cx="6299199" cy="3905383"/>
          </a:xfrm>
        </p:spPr>
        <p:txBody>
          <a:bodyPr>
            <a:normAutofit/>
          </a:bodyPr>
          <a:lstStyle/>
          <a:p>
            <a:r>
              <a:rPr lang="en-US" sz="2000" b="1" dirty="0"/>
              <a:t>Competitive Westphalian </a:t>
            </a:r>
            <a:r>
              <a:rPr lang="en-US" sz="2000" dirty="0"/>
              <a:t>- Balance of Power to possibly manage the rising powers like China/ Russia/ Brazil. </a:t>
            </a:r>
            <a:r>
              <a:rPr lang="en-US" sz="2000" i="1" u="sng" dirty="0"/>
              <a:t>Conflicts like Ukraine and SCS </a:t>
            </a:r>
            <a:r>
              <a:rPr lang="en-US" sz="2000" dirty="0"/>
              <a:t>– </a:t>
            </a:r>
            <a:r>
              <a:rPr lang="en-US" sz="2000" b="1" dirty="0"/>
              <a:t>Hegemony</a:t>
            </a:r>
          </a:p>
          <a:p>
            <a:endParaRPr lang="en-US" sz="2000" dirty="0"/>
          </a:p>
          <a:p>
            <a:r>
              <a:rPr lang="en-US" sz="2000" b="1" dirty="0"/>
              <a:t>Cooperative Post-Westphalian </a:t>
            </a:r>
            <a:r>
              <a:rPr lang="en-US" sz="2000" dirty="0"/>
              <a:t>- Free trade, Multilateral cooperation to deal with common problems climate change, food, energy, water, pandemics, terrorism, piracy. </a:t>
            </a:r>
            <a:r>
              <a:rPr lang="en-US" sz="2000" i="1" u="sng" dirty="0"/>
              <a:t>Global response to Pandemic </a:t>
            </a:r>
            <a:r>
              <a:rPr lang="en-US" sz="2000" dirty="0"/>
              <a:t>– </a:t>
            </a:r>
            <a:r>
              <a:rPr lang="en-US" sz="2000" b="1" dirty="0"/>
              <a:t>Leadership</a:t>
            </a:r>
          </a:p>
          <a:p>
            <a:endParaRPr lang="en-US" sz="2000" dirty="0"/>
          </a:p>
          <a:p>
            <a:r>
              <a:rPr lang="en-US" sz="2000" b="1" dirty="0"/>
              <a:t>Anti-State  </a:t>
            </a:r>
            <a:r>
              <a:rPr lang="en-US" sz="2000" dirty="0"/>
              <a:t>- </a:t>
            </a:r>
            <a:r>
              <a:rPr lang="en-US" sz="2000" b="1" dirty="0"/>
              <a:t>No Order No Rule - </a:t>
            </a:r>
            <a:r>
              <a:rPr lang="en-US" sz="2000" dirty="0"/>
              <a:t>Rise of </a:t>
            </a:r>
            <a:r>
              <a:rPr lang="en-US" sz="2000" b="1" dirty="0"/>
              <a:t>Global Crime/ Bankruptcy - </a:t>
            </a:r>
            <a:r>
              <a:rPr lang="en-US" sz="2000" dirty="0"/>
              <a:t> terror, extremism,  drugs, TOC. Syria, Libya, Yemen, Somalia, and next door Pakistan –  </a:t>
            </a:r>
            <a:r>
              <a:rPr lang="en-US" sz="2000" b="1" dirty="0"/>
              <a:t>Failed States </a:t>
            </a:r>
            <a:endParaRPr lang="en-US" sz="2000" dirty="0"/>
          </a:p>
          <a:p>
            <a:endParaRPr lang="en-IN" sz="2000" dirty="0"/>
          </a:p>
        </p:txBody>
      </p:sp>
      <p:sp>
        <p:nvSpPr>
          <p:cNvPr id="19" name="TextBox 18">
            <a:extLst>
              <a:ext uri="{FF2B5EF4-FFF2-40B4-BE49-F238E27FC236}">
                <a16:creationId xmlns:a16="http://schemas.microsoft.com/office/drawing/2014/main" id="{02286A9D-0757-4980-B551-6277954798AE}"/>
              </a:ext>
            </a:extLst>
          </p:cNvPr>
          <p:cNvSpPr txBox="1"/>
          <p:nvPr/>
        </p:nvSpPr>
        <p:spPr>
          <a:xfrm>
            <a:off x="4750395" y="5416543"/>
            <a:ext cx="4813256" cy="1015663"/>
          </a:xfrm>
          <a:prstGeom prst="rect">
            <a:avLst/>
          </a:prstGeom>
          <a:noFill/>
        </p:spPr>
        <p:txBody>
          <a:bodyPr wrap="square">
            <a:spAutoFit/>
          </a:bodyPr>
          <a:lstStyle/>
          <a:p>
            <a:r>
              <a:rPr lang="en-US" sz="1600" b="0" i="0" dirty="0">
                <a:solidFill>
                  <a:srgbClr val="202122"/>
                </a:solidFill>
                <a:effectLst/>
                <a:latin typeface="Arial" panose="020B0604020202020204" pitchFamily="34" charset="0"/>
              </a:rPr>
              <a:t>Emeritus Professor in King’s College London</a:t>
            </a:r>
          </a:p>
          <a:p>
            <a:r>
              <a:rPr lang="en-US" sz="1600" b="0" i="0" dirty="0">
                <a:solidFill>
                  <a:srgbClr val="202122"/>
                </a:solidFill>
                <a:effectLst/>
                <a:latin typeface="Arial" panose="020B0604020202020204" pitchFamily="34" charset="0"/>
              </a:rPr>
              <a:t> </a:t>
            </a:r>
          </a:p>
          <a:p>
            <a:r>
              <a:rPr lang="en-US" sz="1400" b="0" i="0" dirty="0">
                <a:solidFill>
                  <a:srgbClr val="202122"/>
                </a:solidFill>
                <a:effectLst/>
                <a:latin typeface="Arial" panose="020B0604020202020204" pitchFamily="34" charset="0"/>
              </a:rPr>
              <a:t>Maritime Studies in the Defence Studies Department </a:t>
            </a:r>
          </a:p>
          <a:p>
            <a:r>
              <a:rPr lang="en-US" sz="1400" b="0" i="0" dirty="0">
                <a:solidFill>
                  <a:srgbClr val="202122"/>
                </a:solidFill>
                <a:effectLst/>
                <a:latin typeface="Arial" panose="020B0604020202020204" pitchFamily="34" charset="0"/>
              </a:rPr>
              <a:t>Director of the </a:t>
            </a:r>
            <a:r>
              <a:rPr lang="en-US" sz="1400" b="0" i="0" dirty="0" err="1">
                <a:solidFill>
                  <a:srgbClr val="202122"/>
                </a:solidFill>
                <a:effectLst/>
                <a:latin typeface="Arial" panose="020B0604020202020204" pitchFamily="34" charset="0"/>
              </a:rPr>
              <a:t>Corbette</a:t>
            </a:r>
            <a:r>
              <a:rPr lang="en-US" sz="1400" b="0" i="0" dirty="0">
                <a:solidFill>
                  <a:srgbClr val="202122"/>
                </a:solidFill>
                <a:effectLst/>
                <a:latin typeface="Arial" panose="020B0604020202020204" pitchFamily="34" charset="0"/>
              </a:rPr>
              <a:t> Centre of Maritime Policy Studies</a:t>
            </a:r>
            <a:endParaRPr lang="en-IN" sz="1400" dirty="0"/>
          </a:p>
        </p:txBody>
      </p:sp>
      <p:sp>
        <p:nvSpPr>
          <p:cNvPr id="20" name="TextBox 19">
            <a:extLst>
              <a:ext uri="{FF2B5EF4-FFF2-40B4-BE49-F238E27FC236}">
                <a16:creationId xmlns:a16="http://schemas.microsoft.com/office/drawing/2014/main" id="{5DADD6D0-FE32-11A0-780F-37F1E8936133}"/>
              </a:ext>
            </a:extLst>
          </p:cNvPr>
          <p:cNvSpPr txBox="1"/>
          <p:nvPr/>
        </p:nvSpPr>
        <p:spPr>
          <a:xfrm>
            <a:off x="1858392" y="5945468"/>
            <a:ext cx="2302933" cy="400110"/>
          </a:xfrm>
          <a:prstGeom prst="rect">
            <a:avLst/>
          </a:prstGeom>
          <a:noFill/>
        </p:spPr>
        <p:txBody>
          <a:bodyPr wrap="square" rtlCol="0">
            <a:spAutoFit/>
          </a:bodyPr>
          <a:lstStyle/>
          <a:p>
            <a:r>
              <a:rPr lang="en-IN" sz="2000" b="1" dirty="0"/>
              <a:t>Prof Geoffrey Till</a:t>
            </a:r>
          </a:p>
        </p:txBody>
      </p:sp>
      <p:sp>
        <p:nvSpPr>
          <p:cNvPr id="22" name="Title 1">
            <a:extLst>
              <a:ext uri="{FF2B5EF4-FFF2-40B4-BE49-F238E27FC236}">
                <a16:creationId xmlns:a16="http://schemas.microsoft.com/office/drawing/2014/main" id="{B03D3EFB-D56F-8F69-EE5F-7B4DF93D8FAD}"/>
              </a:ext>
            </a:extLst>
          </p:cNvPr>
          <p:cNvSpPr txBox="1">
            <a:spLocks/>
          </p:cNvSpPr>
          <p:nvPr/>
        </p:nvSpPr>
        <p:spPr>
          <a:xfrm>
            <a:off x="689182" y="417377"/>
            <a:ext cx="10515600" cy="5584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600" b="1" dirty="0"/>
              <a:t>Prepare for 3 Simultaneous Trends</a:t>
            </a:r>
          </a:p>
        </p:txBody>
      </p:sp>
    </p:spTree>
    <p:extLst>
      <p:ext uri="{BB962C8B-B14F-4D97-AF65-F5344CB8AC3E}">
        <p14:creationId xmlns:p14="http://schemas.microsoft.com/office/powerpoint/2010/main" val="972533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03E969-5708-7436-CAE7-442D9A6E52D3}"/>
              </a:ext>
            </a:extLst>
          </p:cNvPr>
          <p:cNvSpPr>
            <a:spLocks noGrp="1"/>
          </p:cNvSpPr>
          <p:nvPr>
            <p:ph idx="1"/>
          </p:nvPr>
        </p:nvSpPr>
        <p:spPr>
          <a:xfrm>
            <a:off x="838200" y="1447800"/>
            <a:ext cx="10515600" cy="4475163"/>
          </a:xfrm>
        </p:spPr>
        <p:txBody>
          <a:bodyPr/>
          <a:lstStyle/>
          <a:p>
            <a:r>
              <a:rPr lang="en-IN" b="1" dirty="0">
                <a:latin typeface="Calibri" panose="020F0502020204030204" pitchFamily="34" charset="0"/>
                <a:ea typeface="Calibri" panose="020F0502020204030204" pitchFamily="34" charset="0"/>
                <a:cs typeface="Times New Roman" panose="02020603050405020304" pitchFamily="18" charset="0"/>
              </a:rPr>
              <a:t>The connection between uncertain World Order and maritime trade with</a:t>
            </a:r>
          </a:p>
          <a:p>
            <a:pPr lvl="1"/>
            <a:r>
              <a:rPr lang="en-IN" dirty="0">
                <a:latin typeface="Calibri" panose="020F0502020204030204" pitchFamily="34" charset="0"/>
                <a:ea typeface="Calibri" panose="020F0502020204030204" pitchFamily="34" charset="0"/>
                <a:cs typeface="Times New Roman" panose="02020603050405020304" pitchFamily="18" charset="0"/>
              </a:rPr>
              <a:t>Uncertainty of Local War - Ukraine</a:t>
            </a:r>
          </a:p>
          <a:p>
            <a:pPr lvl="1"/>
            <a:r>
              <a:rPr lang="en-IN" dirty="0">
                <a:latin typeface="Calibri" panose="020F0502020204030204" pitchFamily="34" charset="0"/>
                <a:ea typeface="Calibri" panose="020F0502020204030204" pitchFamily="34" charset="0"/>
                <a:cs typeface="Times New Roman" panose="02020603050405020304" pitchFamily="18" charset="0"/>
              </a:rPr>
              <a:t>Uncertainty of Global Pandemic - Covid-19</a:t>
            </a:r>
          </a:p>
          <a:p>
            <a:pPr lvl="1"/>
            <a:r>
              <a:rPr lang="en-IN" dirty="0">
                <a:latin typeface="Calibri" panose="020F0502020204030204" pitchFamily="34" charset="0"/>
                <a:ea typeface="Calibri" panose="020F0502020204030204" pitchFamily="34" charset="0"/>
                <a:cs typeface="Times New Roman" panose="02020603050405020304" pitchFamily="18" charset="0"/>
              </a:rPr>
              <a:t>Taiwan???</a:t>
            </a:r>
          </a:p>
          <a:p>
            <a:pPr lvl="1"/>
            <a:endParaRPr lang="en-IN" dirty="0">
              <a:latin typeface="Calibri" panose="020F0502020204030204" pitchFamily="34" charset="0"/>
              <a:ea typeface="Calibri" panose="020F0502020204030204" pitchFamily="34" charset="0"/>
              <a:cs typeface="Times New Roman" panose="02020603050405020304" pitchFamily="18" charset="0"/>
            </a:endParaRPr>
          </a:p>
          <a:p>
            <a:r>
              <a:rPr lang="en-IN" b="1" dirty="0">
                <a:latin typeface="Calibri" panose="020F0502020204030204" pitchFamily="34" charset="0"/>
                <a:ea typeface="Calibri" panose="020F0502020204030204" pitchFamily="34" charset="0"/>
                <a:cs typeface="Times New Roman" panose="02020603050405020304" pitchFamily="18" charset="0"/>
              </a:rPr>
              <a:t>Why is India’s economy booming amid these Uncertainties</a:t>
            </a:r>
            <a:r>
              <a:rPr lang="en-IN" dirty="0">
                <a:latin typeface="Calibri" panose="020F0502020204030204" pitchFamily="34" charset="0"/>
                <a:ea typeface="Calibri" panose="020F0502020204030204" pitchFamily="34" charset="0"/>
                <a:cs typeface="Times New Roman" panose="02020603050405020304" pitchFamily="18" charset="0"/>
              </a:rPr>
              <a:t>: What are the Drivers of India’s inevitable rise?</a:t>
            </a:r>
          </a:p>
          <a:p>
            <a:endParaRPr lang="en-IN" dirty="0">
              <a:latin typeface="Calibri" panose="020F0502020204030204" pitchFamily="34" charset="0"/>
              <a:ea typeface="Calibri" panose="020F0502020204030204" pitchFamily="34" charset="0"/>
              <a:cs typeface="Times New Roman" panose="02020603050405020304" pitchFamily="18" charset="0"/>
            </a:endParaRPr>
          </a:p>
          <a:p>
            <a:r>
              <a:rPr lang="en-IN" b="1" dirty="0">
                <a:latin typeface="Calibri" panose="020F0502020204030204" pitchFamily="34" charset="0"/>
                <a:ea typeface="Calibri" panose="020F0502020204030204" pitchFamily="34" charset="0"/>
                <a:cs typeface="Times New Roman" panose="02020603050405020304" pitchFamily="18" charset="0"/>
              </a:rPr>
              <a:t>How should India rise? </a:t>
            </a:r>
            <a:endParaRPr lang="en-IN" dirty="0">
              <a:latin typeface="Calibri" panose="020F0502020204030204" pitchFamily="34" charset="0"/>
              <a:ea typeface="Calibri" panose="020F0502020204030204" pitchFamily="34" charset="0"/>
              <a:cs typeface="Times New Roman" panose="02020603050405020304" pitchFamily="18" charset="0"/>
            </a:endParaRPr>
          </a:p>
          <a:p>
            <a:endParaRPr lang="en-IN" dirty="0"/>
          </a:p>
        </p:txBody>
      </p:sp>
      <p:sp>
        <p:nvSpPr>
          <p:cNvPr id="7" name="Title 1">
            <a:extLst>
              <a:ext uri="{FF2B5EF4-FFF2-40B4-BE49-F238E27FC236}">
                <a16:creationId xmlns:a16="http://schemas.microsoft.com/office/drawing/2014/main" id="{089B887B-1B48-6D72-9E42-1EBF41F27342}"/>
              </a:ext>
            </a:extLst>
          </p:cNvPr>
          <p:cNvSpPr txBox="1">
            <a:spLocks/>
          </p:cNvSpPr>
          <p:nvPr/>
        </p:nvSpPr>
        <p:spPr>
          <a:xfrm>
            <a:off x="689182" y="417377"/>
            <a:ext cx="10515600" cy="5584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IN" sz="3600" b="1" dirty="0"/>
          </a:p>
        </p:txBody>
      </p:sp>
      <p:sp>
        <p:nvSpPr>
          <p:cNvPr id="2" name="Title 1">
            <a:extLst>
              <a:ext uri="{FF2B5EF4-FFF2-40B4-BE49-F238E27FC236}">
                <a16:creationId xmlns:a16="http://schemas.microsoft.com/office/drawing/2014/main" id="{8CAF4864-DE0F-CC89-B384-3093CC44EE28}"/>
              </a:ext>
            </a:extLst>
          </p:cNvPr>
          <p:cNvSpPr txBox="1">
            <a:spLocks/>
          </p:cNvSpPr>
          <p:nvPr/>
        </p:nvSpPr>
        <p:spPr>
          <a:xfrm>
            <a:off x="838200" y="417377"/>
            <a:ext cx="10515600" cy="5584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600" b="1" dirty="0"/>
              <a:t>Backdrop – My Presentation seeks to Explore</a:t>
            </a:r>
          </a:p>
        </p:txBody>
      </p:sp>
    </p:spTree>
    <p:extLst>
      <p:ext uri="{BB962C8B-B14F-4D97-AF65-F5344CB8AC3E}">
        <p14:creationId xmlns:p14="http://schemas.microsoft.com/office/powerpoint/2010/main" val="2929746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7F7358-357E-1A0B-89D8-3F5DE37DB216}"/>
              </a:ext>
            </a:extLst>
          </p:cNvPr>
          <p:cNvSpPr>
            <a:spLocks noGrp="1"/>
          </p:cNvSpPr>
          <p:nvPr>
            <p:ph idx="1"/>
          </p:nvPr>
        </p:nvSpPr>
        <p:spPr>
          <a:xfrm>
            <a:off x="7262407" y="999066"/>
            <a:ext cx="4443345" cy="2140845"/>
          </a:xfrm>
        </p:spPr>
        <p:txBody>
          <a:bodyPr>
            <a:normAutofit fontScale="62500" lnSpcReduction="20000"/>
          </a:bodyPr>
          <a:lstStyle/>
          <a:p>
            <a:pPr marL="0" indent="0" algn="ctr">
              <a:buNone/>
            </a:pPr>
            <a:r>
              <a:rPr lang="en-US" sz="2300" b="1" i="0" u="none" strike="noStrike" baseline="0" dirty="0">
                <a:latin typeface="HelveticaNeueLTStd-Lt"/>
              </a:rPr>
              <a:t>Weekly Departure  from Black Sea Ports</a:t>
            </a:r>
          </a:p>
          <a:p>
            <a:pPr algn="l"/>
            <a:r>
              <a:rPr lang="en-US" sz="1800" b="1" i="0" u="none" strike="noStrike" baseline="0" dirty="0">
                <a:latin typeface="HelveticaNeueLTStd-Lt"/>
              </a:rPr>
              <a:t>24 February 2022 </a:t>
            </a:r>
            <a:r>
              <a:rPr lang="en-US" sz="1800" b="0" i="0" u="none" strike="noStrike" baseline="0" dirty="0">
                <a:latin typeface="HelveticaNeueLTStd-Lt"/>
              </a:rPr>
              <a:t>– The onset of war</a:t>
            </a:r>
          </a:p>
          <a:p>
            <a:pPr algn="l"/>
            <a:r>
              <a:rPr lang="en-US" sz="1800" u="sng" dirty="0">
                <a:latin typeface="HelveticaNeueLTStd-Lt"/>
              </a:rPr>
              <a:t>Ukraine</a:t>
            </a:r>
            <a:r>
              <a:rPr lang="en-US" sz="1800" dirty="0">
                <a:latin typeface="HelveticaNeueLTStd-Lt"/>
              </a:rPr>
              <a:t> – Weekly S</a:t>
            </a:r>
            <a:r>
              <a:rPr lang="en-US" sz="1800" b="0" i="0" u="none" strike="noStrike" baseline="0" dirty="0">
                <a:latin typeface="HelveticaNeueLTStd-Lt"/>
              </a:rPr>
              <a:t>hipping departure dropped from 160  to 10 </a:t>
            </a:r>
          </a:p>
          <a:p>
            <a:pPr algn="l"/>
            <a:r>
              <a:rPr lang="en-US" sz="1800" b="0" i="0" u="sng" strike="noStrike" baseline="0" dirty="0">
                <a:latin typeface="HelveticaNeueLTStd-Lt"/>
              </a:rPr>
              <a:t>Russia</a:t>
            </a:r>
            <a:r>
              <a:rPr lang="en-US" sz="1800" b="0" i="0" strike="noStrike" baseline="0" dirty="0">
                <a:latin typeface="HelveticaNeueLTStd-Lt"/>
              </a:rPr>
              <a:t> - Departures</a:t>
            </a:r>
            <a:r>
              <a:rPr lang="en-US" sz="1800" b="0" i="0" u="none" strike="noStrike" baseline="0" dirty="0">
                <a:latin typeface="HelveticaNeueLTStd-Lt"/>
              </a:rPr>
              <a:t> declined from 280 to 150</a:t>
            </a:r>
          </a:p>
          <a:p>
            <a:r>
              <a:rPr lang="en-US" sz="1800" u="sng" dirty="0" err="1">
                <a:latin typeface="HelveticaNeueLTStd-Lt"/>
              </a:rPr>
              <a:t>Turkiye</a:t>
            </a:r>
            <a:r>
              <a:rPr lang="en-US" sz="1800" dirty="0">
                <a:latin typeface="HelveticaNeueLTStd-Lt"/>
              </a:rPr>
              <a:t> - Port </a:t>
            </a:r>
            <a:r>
              <a:rPr lang="en-US" sz="1800" b="0" i="0" u="none" strike="noStrike" baseline="0" dirty="0">
                <a:latin typeface="HelveticaNeueLTStd-Lt"/>
              </a:rPr>
              <a:t>calls dropped from 700–800 to 600 </a:t>
            </a:r>
          </a:p>
          <a:p>
            <a:pPr algn="l"/>
            <a:r>
              <a:rPr lang="en-US" sz="1800" b="0" i="0" u="sng" strike="noStrike" baseline="0" dirty="0">
                <a:latin typeface="HelveticaNeueLTStd-Lt"/>
              </a:rPr>
              <a:t>Romania </a:t>
            </a:r>
            <a:r>
              <a:rPr lang="en-US" sz="1800" dirty="0">
                <a:latin typeface="HelveticaNeueLTStd-Lt"/>
              </a:rPr>
              <a:t>- </a:t>
            </a:r>
            <a:r>
              <a:rPr lang="en-US" sz="1800" b="0" i="0" u="none" strike="noStrike" baseline="0" dirty="0">
                <a:latin typeface="HelveticaNeueLTStd-Lt"/>
              </a:rPr>
              <a:t> Traffic increased from 80 to 100 because some cargoes are transported from Ukraine to Romania by road, rail or barge and then shipped</a:t>
            </a:r>
          </a:p>
          <a:p>
            <a:r>
              <a:rPr lang="en-US" sz="1800" b="0" i="0" u="sng" strike="noStrike" baseline="0" dirty="0">
                <a:latin typeface="HelveticaNeueLTStd-Lt"/>
              </a:rPr>
              <a:t>Safer trade routes</a:t>
            </a:r>
            <a:r>
              <a:rPr lang="en-US" sz="1800" b="0" i="0" strike="noStrike" baseline="0" dirty="0">
                <a:latin typeface="HelveticaNeueLTStd-Lt"/>
              </a:rPr>
              <a:t> - </a:t>
            </a:r>
            <a:r>
              <a:rPr lang="en-US" sz="1800" b="0" i="0" u="none" strike="noStrike" baseline="0" dirty="0">
                <a:latin typeface="HelveticaNeueLTStd-Lt"/>
              </a:rPr>
              <a:t>Departing </a:t>
            </a:r>
            <a:r>
              <a:rPr lang="en-US" sz="1800" dirty="0">
                <a:latin typeface="HelveticaNeueLTStd-Lt"/>
              </a:rPr>
              <a:t>Danube river </a:t>
            </a:r>
            <a:r>
              <a:rPr lang="en-US" sz="1800" b="0" i="0" u="none" strike="noStrike" baseline="0" dirty="0">
                <a:latin typeface="HelveticaNeueLTStd-Lt"/>
              </a:rPr>
              <a:t>ports of Ukraine, Reni and </a:t>
            </a:r>
            <a:r>
              <a:rPr lang="en-US" sz="1800" b="0" i="0" u="none" strike="noStrike" baseline="0" dirty="0" err="1">
                <a:latin typeface="HelveticaNeueLTStd-Lt"/>
              </a:rPr>
              <a:t>Izmail</a:t>
            </a:r>
            <a:r>
              <a:rPr lang="en-US" sz="1800" b="0" i="0" u="none" strike="noStrike" baseline="0" dirty="0">
                <a:latin typeface="HelveticaNeueLTStd-Lt"/>
              </a:rPr>
              <a:t> to </a:t>
            </a:r>
            <a:r>
              <a:rPr lang="en-US" sz="1800" b="0" i="0" u="none" strike="noStrike" baseline="0" dirty="0" err="1">
                <a:latin typeface="HelveticaNeueLTStd-Lt"/>
              </a:rPr>
              <a:t>Sulina</a:t>
            </a:r>
            <a:r>
              <a:rPr lang="en-US" sz="1800" b="0" i="0" u="none" strike="noStrike" baseline="0" dirty="0">
                <a:latin typeface="HelveticaNeueLTStd-Lt"/>
              </a:rPr>
              <a:t> in Romania, into the Black Sea</a:t>
            </a:r>
          </a:p>
        </p:txBody>
      </p:sp>
      <p:pic>
        <p:nvPicPr>
          <p:cNvPr id="5" name="Picture 4">
            <a:extLst>
              <a:ext uri="{FF2B5EF4-FFF2-40B4-BE49-F238E27FC236}">
                <a16:creationId xmlns:a16="http://schemas.microsoft.com/office/drawing/2014/main" id="{4D7C01A2-45FF-2712-87DB-06AFB61FC25C}"/>
              </a:ext>
            </a:extLst>
          </p:cNvPr>
          <p:cNvPicPr>
            <a:picLocks noChangeAspect="1"/>
          </p:cNvPicPr>
          <p:nvPr/>
        </p:nvPicPr>
        <p:blipFill>
          <a:blip r:embed="rId2"/>
          <a:stretch>
            <a:fillRect/>
          </a:stretch>
        </p:blipFill>
        <p:spPr>
          <a:xfrm>
            <a:off x="7262407" y="3139912"/>
            <a:ext cx="4321659" cy="3442900"/>
          </a:xfrm>
          <a:prstGeom prst="rect">
            <a:avLst/>
          </a:prstGeom>
        </p:spPr>
      </p:pic>
      <p:sp>
        <p:nvSpPr>
          <p:cNvPr id="6" name="Title 1">
            <a:extLst>
              <a:ext uri="{FF2B5EF4-FFF2-40B4-BE49-F238E27FC236}">
                <a16:creationId xmlns:a16="http://schemas.microsoft.com/office/drawing/2014/main" id="{1EC46129-7C54-C6CD-137A-3E35C1343B1C}"/>
              </a:ext>
            </a:extLst>
          </p:cNvPr>
          <p:cNvSpPr txBox="1">
            <a:spLocks/>
          </p:cNvSpPr>
          <p:nvPr/>
        </p:nvSpPr>
        <p:spPr>
          <a:xfrm>
            <a:off x="339202" y="140499"/>
            <a:ext cx="6923205" cy="9949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IN" sz="3200" b="1" dirty="0"/>
              <a:t>Impact of Local War – Initially on Shipping</a:t>
            </a:r>
          </a:p>
        </p:txBody>
      </p:sp>
      <p:grpSp>
        <p:nvGrpSpPr>
          <p:cNvPr id="4" name="Group 3">
            <a:extLst>
              <a:ext uri="{FF2B5EF4-FFF2-40B4-BE49-F238E27FC236}">
                <a16:creationId xmlns:a16="http://schemas.microsoft.com/office/drawing/2014/main" id="{F6A37AC1-8A58-0257-B2E5-65D9AD69221A}"/>
              </a:ext>
            </a:extLst>
          </p:cNvPr>
          <p:cNvGrpSpPr/>
          <p:nvPr/>
        </p:nvGrpSpPr>
        <p:grpSpPr>
          <a:xfrm>
            <a:off x="730127" y="1464733"/>
            <a:ext cx="5653740" cy="4267200"/>
            <a:chOff x="7344865" y="3066533"/>
            <a:chExt cx="4563534" cy="3641296"/>
          </a:xfrm>
        </p:grpSpPr>
        <p:pic>
          <p:nvPicPr>
            <p:cNvPr id="7" name="Picture 6">
              <a:extLst>
                <a:ext uri="{FF2B5EF4-FFF2-40B4-BE49-F238E27FC236}">
                  <a16:creationId xmlns:a16="http://schemas.microsoft.com/office/drawing/2014/main" id="{9F69082E-5594-89B5-4A4B-06DFB5E76A61}"/>
                </a:ext>
              </a:extLst>
            </p:cNvPr>
            <p:cNvPicPr>
              <a:picLocks noChangeAspect="1"/>
            </p:cNvPicPr>
            <p:nvPr/>
          </p:nvPicPr>
          <p:blipFill>
            <a:blip r:embed="rId3"/>
            <a:stretch>
              <a:fillRect/>
            </a:stretch>
          </p:blipFill>
          <p:spPr>
            <a:xfrm>
              <a:off x="7344865" y="3066533"/>
              <a:ext cx="4563534" cy="3641296"/>
            </a:xfrm>
            <a:prstGeom prst="rect">
              <a:avLst/>
            </a:prstGeom>
          </p:spPr>
        </p:pic>
        <p:sp>
          <p:nvSpPr>
            <p:cNvPr id="8" name="TextBox 7">
              <a:extLst>
                <a:ext uri="{FF2B5EF4-FFF2-40B4-BE49-F238E27FC236}">
                  <a16:creationId xmlns:a16="http://schemas.microsoft.com/office/drawing/2014/main" id="{B85590F3-855A-78D5-FB11-CE7024556FE8}"/>
                </a:ext>
              </a:extLst>
            </p:cNvPr>
            <p:cNvSpPr txBox="1"/>
            <p:nvPr/>
          </p:nvSpPr>
          <p:spPr>
            <a:xfrm>
              <a:off x="8733941" y="3483402"/>
              <a:ext cx="491706" cy="230832"/>
            </a:xfrm>
            <a:prstGeom prst="rect">
              <a:avLst/>
            </a:prstGeom>
            <a:noFill/>
          </p:spPr>
          <p:txBody>
            <a:bodyPr wrap="square" rtlCol="0">
              <a:spAutoFit/>
            </a:bodyPr>
            <a:lstStyle/>
            <a:p>
              <a:pPr algn="ctr"/>
              <a:r>
                <a:rPr lang="en-IN" sz="900" b="1" dirty="0"/>
                <a:t>Reni</a:t>
              </a:r>
            </a:p>
          </p:txBody>
        </p:sp>
        <p:sp>
          <p:nvSpPr>
            <p:cNvPr id="9" name="TextBox 8">
              <a:extLst>
                <a:ext uri="{FF2B5EF4-FFF2-40B4-BE49-F238E27FC236}">
                  <a16:creationId xmlns:a16="http://schemas.microsoft.com/office/drawing/2014/main" id="{E203D6CF-B5DA-35F3-21DF-BD61DB5BCBAC}"/>
                </a:ext>
              </a:extLst>
            </p:cNvPr>
            <p:cNvSpPr txBox="1"/>
            <p:nvPr/>
          </p:nvSpPr>
          <p:spPr>
            <a:xfrm>
              <a:off x="8926598" y="3562074"/>
              <a:ext cx="598099" cy="230832"/>
            </a:xfrm>
            <a:prstGeom prst="rect">
              <a:avLst/>
            </a:prstGeom>
            <a:noFill/>
          </p:spPr>
          <p:txBody>
            <a:bodyPr wrap="square" rtlCol="0">
              <a:spAutoFit/>
            </a:bodyPr>
            <a:lstStyle/>
            <a:p>
              <a:pPr algn="ctr"/>
              <a:r>
                <a:rPr lang="en-IN" sz="900" b="1" dirty="0" err="1"/>
                <a:t>Izmail</a:t>
              </a:r>
              <a:endParaRPr lang="en-IN" sz="900" b="1" dirty="0"/>
            </a:p>
          </p:txBody>
        </p:sp>
        <p:sp>
          <p:nvSpPr>
            <p:cNvPr id="10" name="TextBox 9">
              <a:extLst>
                <a:ext uri="{FF2B5EF4-FFF2-40B4-BE49-F238E27FC236}">
                  <a16:creationId xmlns:a16="http://schemas.microsoft.com/office/drawing/2014/main" id="{107F7426-C608-74E0-65EB-FFF6B25298F8}"/>
                </a:ext>
              </a:extLst>
            </p:cNvPr>
            <p:cNvSpPr txBox="1"/>
            <p:nvPr/>
          </p:nvSpPr>
          <p:spPr>
            <a:xfrm>
              <a:off x="8450373" y="3863677"/>
              <a:ext cx="668717" cy="230832"/>
            </a:xfrm>
            <a:prstGeom prst="rect">
              <a:avLst/>
            </a:prstGeom>
            <a:noFill/>
          </p:spPr>
          <p:txBody>
            <a:bodyPr wrap="square" rtlCol="0">
              <a:spAutoFit/>
            </a:bodyPr>
            <a:lstStyle/>
            <a:p>
              <a:pPr algn="ctr"/>
              <a:r>
                <a:rPr lang="en-IN" sz="900" b="1" dirty="0" err="1"/>
                <a:t>Constana</a:t>
              </a:r>
              <a:endParaRPr lang="en-IN" sz="900" b="1" dirty="0"/>
            </a:p>
          </p:txBody>
        </p:sp>
        <p:sp>
          <p:nvSpPr>
            <p:cNvPr id="11" name="TextBox 10">
              <a:extLst>
                <a:ext uri="{FF2B5EF4-FFF2-40B4-BE49-F238E27FC236}">
                  <a16:creationId xmlns:a16="http://schemas.microsoft.com/office/drawing/2014/main" id="{933C5EF2-B97B-A258-AB18-BE8462E0171C}"/>
                </a:ext>
              </a:extLst>
            </p:cNvPr>
            <p:cNvSpPr txBox="1"/>
            <p:nvPr/>
          </p:nvSpPr>
          <p:spPr>
            <a:xfrm>
              <a:off x="8688119" y="3722134"/>
              <a:ext cx="598099" cy="230832"/>
            </a:xfrm>
            <a:prstGeom prst="rect">
              <a:avLst/>
            </a:prstGeom>
            <a:noFill/>
          </p:spPr>
          <p:txBody>
            <a:bodyPr wrap="square" rtlCol="0">
              <a:spAutoFit/>
            </a:bodyPr>
            <a:lstStyle/>
            <a:p>
              <a:pPr algn="ctr"/>
              <a:r>
                <a:rPr lang="en-IN" sz="900" b="1" dirty="0" err="1"/>
                <a:t>Sulina</a:t>
              </a:r>
              <a:endParaRPr lang="en-IN" sz="900" b="1" dirty="0"/>
            </a:p>
          </p:txBody>
        </p:sp>
      </p:grpSp>
    </p:spTree>
    <p:extLst>
      <p:ext uri="{BB962C8B-B14F-4D97-AF65-F5344CB8AC3E}">
        <p14:creationId xmlns:p14="http://schemas.microsoft.com/office/powerpoint/2010/main" val="34027700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11042</TotalTime>
  <Words>2821</Words>
  <Application>Microsoft Office PowerPoint</Application>
  <PresentationFormat>Widescreen</PresentationFormat>
  <Paragraphs>381</Paragraphs>
  <Slides>43</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43</vt:i4>
      </vt:variant>
    </vt:vector>
  </HeadingPairs>
  <TitlesOfParts>
    <vt:vector size="58" baseType="lpstr">
      <vt:lpstr>ADPortsGroup-Regular</vt:lpstr>
      <vt:lpstr>Arial</vt:lpstr>
      <vt:lpstr>Arial</vt:lpstr>
      <vt:lpstr>Arial Black</vt:lpstr>
      <vt:lpstr>Bower Bold</vt:lpstr>
      <vt:lpstr>Bradley Hand ITC</vt:lpstr>
      <vt:lpstr>Brush Script MT</vt:lpstr>
      <vt:lpstr>Calibri</vt:lpstr>
      <vt:lpstr>Calibri Light</vt:lpstr>
      <vt:lpstr>HelveticaNeueLTStd-Lt</vt:lpstr>
      <vt:lpstr>HelveticaNeueLTStd-Md</vt:lpstr>
      <vt:lpstr>Mukta</vt:lpstr>
      <vt:lpstr>Roboto Condensed</vt:lpstr>
      <vt:lpstr>Roboto-Regular</vt:lpstr>
      <vt:lpstr>Office Theme</vt:lpstr>
      <vt:lpstr>An Uncertain International Order and   Disruptions in Shipping Trade</vt:lpstr>
      <vt:lpstr>Cold War 1.0</vt:lpstr>
      <vt:lpstr>PowerPoint Presentation</vt:lpstr>
      <vt:lpstr>PowerPoint Presentation</vt:lpstr>
      <vt:lpstr>Uncertain World Order – Unknown is Known</vt:lpstr>
      <vt:lpstr>Uncertain World Order – Unknown is Known</vt:lpstr>
      <vt:lpstr>PowerPoint Presentation</vt:lpstr>
      <vt:lpstr>PowerPoint Presentation</vt:lpstr>
      <vt:lpstr>PowerPoint Presentation</vt:lpstr>
      <vt:lpstr>PowerPoint Presentation</vt:lpstr>
      <vt:lpstr>Follow-on Domino Effect - Food, Fuel and Fertiliser</vt:lpstr>
      <vt:lpstr>Follow-on Domino Effect - Food, Fuel and Fertiliser</vt:lpstr>
      <vt:lpstr>Follow-on Domino Effect - Food, Fuel and Fertiliser</vt:lpstr>
      <vt:lpstr>Impact of COVID-19 on Global Shipping</vt:lpstr>
      <vt:lpstr>PowerPoint Presentation</vt:lpstr>
      <vt:lpstr>PowerPoint Presentation</vt:lpstr>
      <vt:lpstr>Can India Reverse the Macro Trend?</vt:lpstr>
      <vt:lpstr>Optimism: Signs of India’s Rise </vt:lpstr>
      <vt:lpstr>India’s Rise:  Amrit Kal has Begun</vt:lpstr>
      <vt:lpstr>India’s Rise:  Amrit Kal has Begun</vt:lpstr>
      <vt:lpstr>PowerPoint Presentation</vt:lpstr>
      <vt:lpstr>PowerPoint Presentation</vt:lpstr>
      <vt:lpstr>A Port-Led Prosperity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 Energy Transition and Decarbonization</vt:lpstr>
      <vt:lpstr>India’s National Declaration at COP 26 Glasgow 2022</vt:lpstr>
      <vt:lpstr>PowerPoint Presentation</vt:lpstr>
      <vt:lpstr>2. Supply Chains are being shaped by Best-Cost   (Not lowest-cost) and National Security</vt:lpstr>
      <vt:lpstr>PowerPoint Presentation</vt:lpstr>
      <vt:lpstr>PowerPoint Presentation</vt:lpstr>
      <vt:lpstr>PowerPoint Presentation</vt:lpstr>
      <vt:lpstr>PowerPoint Presentation</vt:lpstr>
      <vt:lpstr>How Should India Rise?</vt:lpstr>
      <vt:lpstr>How Should India Rise?</vt:lpstr>
      <vt:lpstr>How Should India Rise?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Tolani</dc:title>
  <dc:creator>Ananya Banerjee</dc:creator>
  <cp:lastModifiedBy>Ananya Banerjee</cp:lastModifiedBy>
  <cp:revision>509</cp:revision>
  <dcterms:created xsi:type="dcterms:W3CDTF">2023-02-15T08:50:05Z</dcterms:created>
  <dcterms:modified xsi:type="dcterms:W3CDTF">2023-03-16T23:29:12Z</dcterms:modified>
</cp:coreProperties>
</file>