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6" r:id="rId2"/>
    <p:sldId id="280" r:id="rId3"/>
    <p:sldId id="294" r:id="rId4"/>
    <p:sldId id="348" r:id="rId5"/>
    <p:sldId id="315" r:id="rId6"/>
    <p:sldId id="328" r:id="rId7"/>
    <p:sldId id="327" r:id="rId8"/>
    <p:sldId id="303" r:id="rId9"/>
    <p:sldId id="296" r:id="rId10"/>
    <p:sldId id="349" r:id="rId11"/>
    <p:sldId id="297" r:id="rId12"/>
    <p:sldId id="329" r:id="rId13"/>
    <p:sldId id="463" r:id="rId14"/>
    <p:sldId id="300" r:id="rId15"/>
    <p:sldId id="318" r:id="rId16"/>
    <p:sldId id="320" r:id="rId17"/>
    <p:sldId id="331" r:id="rId18"/>
    <p:sldId id="302" r:id="rId19"/>
    <p:sldId id="321" r:id="rId20"/>
    <p:sldId id="332" r:id="rId21"/>
    <p:sldId id="333" r:id="rId22"/>
    <p:sldId id="464" r:id="rId23"/>
    <p:sldId id="322" r:id="rId24"/>
    <p:sldId id="305" r:id="rId25"/>
    <p:sldId id="325" r:id="rId26"/>
    <p:sldId id="324" r:id="rId27"/>
    <p:sldId id="307" r:id="rId28"/>
    <p:sldId id="334" r:id="rId29"/>
    <p:sldId id="309" r:id="rId30"/>
    <p:sldId id="308" r:id="rId31"/>
    <p:sldId id="312" r:id="rId32"/>
    <p:sldId id="301" r:id="rId33"/>
    <p:sldId id="462" r:id="rId34"/>
    <p:sldId id="313" r:id="rId35"/>
    <p:sldId id="287" r:id="rId36"/>
    <p:sldId id="270" r:id="rId37"/>
    <p:sldId id="345" r:id="rId38"/>
    <p:sldId id="346" r:id="rId39"/>
    <p:sldId id="351" r:id="rId40"/>
    <p:sldId id="335" r:id="rId41"/>
    <p:sldId id="338" r:id="rId42"/>
    <p:sldId id="350" r:id="rId43"/>
    <p:sldId id="274"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0066FF"/>
    <a:srgbClr val="FF2F2F"/>
    <a:srgbClr val="99C0EB"/>
    <a:srgbClr val="9AC6EA"/>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5" d="100"/>
          <a:sy n="65" d="100"/>
        </p:scale>
        <p:origin x="67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F0DDFF-5A67-43EF-98D4-FE3DC41C80A7}" type="datetimeFigureOut">
              <a:rPr lang="en-IN" smtClean="0"/>
              <a:t>17-03-2023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14AB7A-22DC-4664-B331-92DBEBEA6112}" type="slidenum">
              <a:rPr lang="en-IN" smtClean="0"/>
              <a:t>‹#›</a:t>
            </a:fld>
            <a:endParaRPr lang="en-IN"/>
          </a:p>
        </p:txBody>
      </p:sp>
    </p:spTree>
    <p:extLst>
      <p:ext uri="{BB962C8B-B14F-4D97-AF65-F5344CB8AC3E}">
        <p14:creationId xmlns:p14="http://schemas.microsoft.com/office/powerpoint/2010/main" val="37198962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ED119163-CFCE-49A5-9075-FF8C22556D28}" type="slidenum">
              <a:rPr lang="en-US" smtClean="0"/>
              <a:pPr/>
              <a:t>33</a:t>
            </a:fld>
            <a:endParaRPr lang="en-US"/>
          </a:p>
        </p:txBody>
      </p:sp>
    </p:spTree>
    <p:extLst>
      <p:ext uri="{BB962C8B-B14F-4D97-AF65-F5344CB8AC3E}">
        <p14:creationId xmlns:p14="http://schemas.microsoft.com/office/powerpoint/2010/main" val="106208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AB07A-8834-3CCC-13E7-5824AC6466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4EB6A8E-9AA3-7B41-F814-8AFE57ECAF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0478947F-CA2D-9029-97FD-C42DF6830FFF}"/>
              </a:ext>
            </a:extLst>
          </p:cNvPr>
          <p:cNvSpPr>
            <a:spLocks noGrp="1"/>
          </p:cNvSpPr>
          <p:nvPr>
            <p:ph type="dt" sz="half" idx="10"/>
          </p:nvPr>
        </p:nvSpPr>
        <p:spPr/>
        <p:txBody>
          <a:bodyPr/>
          <a:lstStyle/>
          <a:p>
            <a:fld id="{55E68DD3-7217-4FAF-AD8D-DE17C1711EE0}" type="datetimeFigureOut">
              <a:rPr lang="en-IN" smtClean="0"/>
              <a:t>17-03-2023</a:t>
            </a:fld>
            <a:endParaRPr lang="en-IN"/>
          </a:p>
        </p:txBody>
      </p:sp>
      <p:sp>
        <p:nvSpPr>
          <p:cNvPr id="5" name="Footer Placeholder 4">
            <a:extLst>
              <a:ext uri="{FF2B5EF4-FFF2-40B4-BE49-F238E27FC236}">
                <a16:creationId xmlns:a16="http://schemas.microsoft.com/office/drawing/2014/main" id="{6D14E66C-9D26-92CE-1400-3572692AF3D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1CCF783-CA98-C45F-1E40-B506B679232C}"/>
              </a:ext>
            </a:extLst>
          </p:cNvPr>
          <p:cNvSpPr>
            <a:spLocks noGrp="1"/>
          </p:cNvSpPr>
          <p:nvPr>
            <p:ph type="sldNum" sz="quarter" idx="12"/>
          </p:nvPr>
        </p:nvSpPr>
        <p:spPr/>
        <p:txBody>
          <a:bodyPr/>
          <a:lstStyle/>
          <a:p>
            <a:fld id="{F824EE53-F982-4202-9C54-441866EC3C39}" type="slidenum">
              <a:rPr lang="en-IN" smtClean="0"/>
              <a:t>‹#›</a:t>
            </a:fld>
            <a:endParaRPr lang="en-IN"/>
          </a:p>
        </p:txBody>
      </p:sp>
    </p:spTree>
    <p:extLst>
      <p:ext uri="{BB962C8B-B14F-4D97-AF65-F5344CB8AC3E}">
        <p14:creationId xmlns:p14="http://schemas.microsoft.com/office/powerpoint/2010/main" val="33176296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F1045-D4D9-1169-929D-84BE50605C6C}"/>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946A6B9-A8F6-F58F-53E4-C5B718B4A1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8243F86-55F6-3F63-DBFA-2E00700B1691}"/>
              </a:ext>
            </a:extLst>
          </p:cNvPr>
          <p:cNvSpPr>
            <a:spLocks noGrp="1"/>
          </p:cNvSpPr>
          <p:nvPr>
            <p:ph type="dt" sz="half" idx="10"/>
          </p:nvPr>
        </p:nvSpPr>
        <p:spPr/>
        <p:txBody>
          <a:bodyPr/>
          <a:lstStyle/>
          <a:p>
            <a:fld id="{55E68DD3-7217-4FAF-AD8D-DE17C1711EE0}" type="datetimeFigureOut">
              <a:rPr lang="en-IN" smtClean="0"/>
              <a:t>17-03-2023</a:t>
            </a:fld>
            <a:endParaRPr lang="en-IN"/>
          </a:p>
        </p:txBody>
      </p:sp>
      <p:sp>
        <p:nvSpPr>
          <p:cNvPr id="5" name="Footer Placeholder 4">
            <a:extLst>
              <a:ext uri="{FF2B5EF4-FFF2-40B4-BE49-F238E27FC236}">
                <a16:creationId xmlns:a16="http://schemas.microsoft.com/office/drawing/2014/main" id="{10DFDA4B-69FC-695A-96B2-A2D307B4334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FC4EC71-8798-A949-2E7E-7511BA5BF7CA}"/>
              </a:ext>
            </a:extLst>
          </p:cNvPr>
          <p:cNvSpPr>
            <a:spLocks noGrp="1"/>
          </p:cNvSpPr>
          <p:nvPr>
            <p:ph type="sldNum" sz="quarter" idx="12"/>
          </p:nvPr>
        </p:nvSpPr>
        <p:spPr/>
        <p:txBody>
          <a:bodyPr/>
          <a:lstStyle/>
          <a:p>
            <a:fld id="{F824EE53-F982-4202-9C54-441866EC3C39}" type="slidenum">
              <a:rPr lang="en-IN" smtClean="0"/>
              <a:t>‹#›</a:t>
            </a:fld>
            <a:endParaRPr lang="en-IN"/>
          </a:p>
        </p:txBody>
      </p:sp>
    </p:spTree>
    <p:extLst>
      <p:ext uri="{BB962C8B-B14F-4D97-AF65-F5344CB8AC3E}">
        <p14:creationId xmlns:p14="http://schemas.microsoft.com/office/powerpoint/2010/main" val="4280343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93A0B3-4577-860F-730D-3847DB66241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5419D93-7777-8D24-CD76-742A656E761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84E1A3B-7584-93B0-9CDE-8419B87AF214}"/>
              </a:ext>
            </a:extLst>
          </p:cNvPr>
          <p:cNvSpPr>
            <a:spLocks noGrp="1"/>
          </p:cNvSpPr>
          <p:nvPr>
            <p:ph type="dt" sz="half" idx="10"/>
          </p:nvPr>
        </p:nvSpPr>
        <p:spPr/>
        <p:txBody>
          <a:bodyPr/>
          <a:lstStyle/>
          <a:p>
            <a:fld id="{55E68DD3-7217-4FAF-AD8D-DE17C1711EE0}" type="datetimeFigureOut">
              <a:rPr lang="en-IN" smtClean="0"/>
              <a:t>17-03-2023</a:t>
            </a:fld>
            <a:endParaRPr lang="en-IN"/>
          </a:p>
        </p:txBody>
      </p:sp>
      <p:sp>
        <p:nvSpPr>
          <p:cNvPr id="5" name="Footer Placeholder 4">
            <a:extLst>
              <a:ext uri="{FF2B5EF4-FFF2-40B4-BE49-F238E27FC236}">
                <a16:creationId xmlns:a16="http://schemas.microsoft.com/office/drawing/2014/main" id="{42848608-BAC0-8F2A-3EE0-83F1D6C7386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B95E5D6-C42D-69B4-B650-D42F6E95E4DB}"/>
              </a:ext>
            </a:extLst>
          </p:cNvPr>
          <p:cNvSpPr>
            <a:spLocks noGrp="1"/>
          </p:cNvSpPr>
          <p:nvPr>
            <p:ph type="sldNum" sz="quarter" idx="12"/>
          </p:nvPr>
        </p:nvSpPr>
        <p:spPr/>
        <p:txBody>
          <a:bodyPr/>
          <a:lstStyle/>
          <a:p>
            <a:fld id="{F824EE53-F982-4202-9C54-441866EC3C39}" type="slidenum">
              <a:rPr lang="en-IN" smtClean="0"/>
              <a:t>‹#›</a:t>
            </a:fld>
            <a:endParaRPr lang="en-IN"/>
          </a:p>
        </p:txBody>
      </p:sp>
    </p:spTree>
    <p:extLst>
      <p:ext uri="{BB962C8B-B14F-4D97-AF65-F5344CB8AC3E}">
        <p14:creationId xmlns:p14="http://schemas.microsoft.com/office/powerpoint/2010/main" val="2869954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C0175-D5B1-FCAE-FD0D-E05147C3547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3857B69-6615-88ED-ACF4-A72A9870BCF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41E84A3-148A-D33B-577D-A8342E9BD9D6}"/>
              </a:ext>
            </a:extLst>
          </p:cNvPr>
          <p:cNvSpPr>
            <a:spLocks noGrp="1"/>
          </p:cNvSpPr>
          <p:nvPr>
            <p:ph type="dt" sz="half" idx="10"/>
          </p:nvPr>
        </p:nvSpPr>
        <p:spPr/>
        <p:txBody>
          <a:bodyPr/>
          <a:lstStyle/>
          <a:p>
            <a:fld id="{55E68DD3-7217-4FAF-AD8D-DE17C1711EE0}" type="datetimeFigureOut">
              <a:rPr lang="en-IN" smtClean="0"/>
              <a:t>17-03-2023</a:t>
            </a:fld>
            <a:endParaRPr lang="en-IN"/>
          </a:p>
        </p:txBody>
      </p:sp>
      <p:sp>
        <p:nvSpPr>
          <p:cNvPr id="5" name="Footer Placeholder 4">
            <a:extLst>
              <a:ext uri="{FF2B5EF4-FFF2-40B4-BE49-F238E27FC236}">
                <a16:creationId xmlns:a16="http://schemas.microsoft.com/office/drawing/2014/main" id="{CC1AFE8A-C15A-FE7B-47D3-7A974EEDA8D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5031046-32BB-B3B8-20AC-EF0C37B49A6C}"/>
              </a:ext>
            </a:extLst>
          </p:cNvPr>
          <p:cNvSpPr>
            <a:spLocks noGrp="1"/>
          </p:cNvSpPr>
          <p:nvPr>
            <p:ph type="sldNum" sz="quarter" idx="12"/>
          </p:nvPr>
        </p:nvSpPr>
        <p:spPr/>
        <p:txBody>
          <a:bodyPr/>
          <a:lstStyle/>
          <a:p>
            <a:fld id="{F824EE53-F982-4202-9C54-441866EC3C39}" type="slidenum">
              <a:rPr lang="en-IN" smtClean="0"/>
              <a:t>‹#›</a:t>
            </a:fld>
            <a:endParaRPr lang="en-IN"/>
          </a:p>
        </p:txBody>
      </p:sp>
    </p:spTree>
    <p:extLst>
      <p:ext uri="{BB962C8B-B14F-4D97-AF65-F5344CB8AC3E}">
        <p14:creationId xmlns:p14="http://schemas.microsoft.com/office/powerpoint/2010/main" val="2209139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A7D2A-3D98-CC33-6DC9-B17F8EDDC8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B799BFF-3E87-C695-5C8F-837857B51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0F465D-0904-8F84-9AC2-C5D233877E80}"/>
              </a:ext>
            </a:extLst>
          </p:cNvPr>
          <p:cNvSpPr>
            <a:spLocks noGrp="1"/>
          </p:cNvSpPr>
          <p:nvPr>
            <p:ph type="dt" sz="half" idx="10"/>
          </p:nvPr>
        </p:nvSpPr>
        <p:spPr/>
        <p:txBody>
          <a:bodyPr/>
          <a:lstStyle/>
          <a:p>
            <a:fld id="{55E68DD3-7217-4FAF-AD8D-DE17C1711EE0}" type="datetimeFigureOut">
              <a:rPr lang="en-IN" smtClean="0"/>
              <a:t>17-03-2023</a:t>
            </a:fld>
            <a:endParaRPr lang="en-IN"/>
          </a:p>
        </p:txBody>
      </p:sp>
      <p:sp>
        <p:nvSpPr>
          <p:cNvPr id="5" name="Footer Placeholder 4">
            <a:extLst>
              <a:ext uri="{FF2B5EF4-FFF2-40B4-BE49-F238E27FC236}">
                <a16:creationId xmlns:a16="http://schemas.microsoft.com/office/drawing/2014/main" id="{A782AA11-086D-8F6A-E580-4310B76B508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9CFF853-18D1-F562-C0A5-3C5E1338F326}"/>
              </a:ext>
            </a:extLst>
          </p:cNvPr>
          <p:cNvSpPr>
            <a:spLocks noGrp="1"/>
          </p:cNvSpPr>
          <p:nvPr>
            <p:ph type="sldNum" sz="quarter" idx="12"/>
          </p:nvPr>
        </p:nvSpPr>
        <p:spPr/>
        <p:txBody>
          <a:bodyPr/>
          <a:lstStyle/>
          <a:p>
            <a:fld id="{F824EE53-F982-4202-9C54-441866EC3C39}" type="slidenum">
              <a:rPr lang="en-IN" smtClean="0"/>
              <a:t>‹#›</a:t>
            </a:fld>
            <a:endParaRPr lang="en-IN"/>
          </a:p>
        </p:txBody>
      </p:sp>
    </p:spTree>
    <p:extLst>
      <p:ext uri="{BB962C8B-B14F-4D97-AF65-F5344CB8AC3E}">
        <p14:creationId xmlns:p14="http://schemas.microsoft.com/office/powerpoint/2010/main" val="2972705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CAF8E-D4B4-60C7-EB7F-390B7450FE0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CB9D42C7-D02B-37EB-5F0A-C5AC18E39A9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E44A62FC-C6AB-881A-EDFD-BB66EF8A307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70E9070-C198-D7A1-9AAF-20FEC4104755}"/>
              </a:ext>
            </a:extLst>
          </p:cNvPr>
          <p:cNvSpPr>
            <a:spLocks noGrp="1"/>
          </p:cNvSpPr>
          <p:nvPr>
            <p:ph type="dt" sz="half" idx="10"/>
          </p:nvPr>
        </p:nvSpPr>
        <p:spPr/>
        <p:txBody>
          <a:bodyPr/>
          <a:lstStyle/>
          <a:p>
            <a:fld id="{55E68DD3-7217-4FAF-AD8D-DE17C1711EE0}" type="datetimeFigureOut">
              <a:rPr lang="en-IN" smtClean="0"/>
              <a:t>17-03-2023</a:t>
            </a:fld>
            <a:endParaRPr lang="en-IN"/>
          </a:p>
        </p:txBody>
      </p:sp>
      <p:sp>
        <p:nvSpPr>
          <p:cNvPr id="6" name="Footer Placeholder 5">
            <a:extLst>
              <a:ext uri="{FF2B5EF4-FFF2-40B4-BE49-F238E27FC236}">
                <a16:creationId xmlns:a16="http://schemas.microsoft.com/office/drawing/2014/main" id="{7404EBE9-31DC-2353-FB8C-10D6B4F817A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E2025FF-09DA-83EB-88D3-C9EB3A8216E6}"/>
              </a:ext>
            </a:extLst>
          </p:cNvPr>
          <p:cNvSpPr>
            <a:spLocks noGrp="1"/>
          </p:cNvSpPr>
          <p:nvPr>
            <p:ph type="sldNum" sz="quarter" idx="12"/>
          </p:nvPr>
        </p:nvSpPr>
        <p:spPr/>
        <p:txBody>
          <a:bodyPr/>
          <a:lstStyle/>
          <a:p>
            <a:fld id="{F824EE53-F982-4202-9C54-441866EC3C39}" type="slidenum">
              <a:rPr lang="en-IN" smtClean="0"/>
              <a:t>‹#›</a:t>
            </a:fld>
            <a:endParaRPr lang="en-IN"/>
          </a:p>
        </p:txBody>
      </p:sp>
    </p:spTree>
    <p:extLst>
      <p:ext uri="{BB962C8B-B14F-4D97-AF65-F5344CB8AC3E}">
        <p14:creationId xmlns:p14="http://schemas.microsoft.com/office/powerpoint/2010/main" val="2435178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4A343-42C1-941A-FFD9-BA74B0056C2E}"/>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E19229A8-7FC4-F597-B7BB-553DC47509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1290A5-B5FA-184F-2FBA-EEE41EEECB1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EB4E9D38-8F17-F884-8353-84994E875D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5EE1B5-F6D9-5CE9-BC29-EF2FC5C678A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73870CC2-2A78-B451-302B-738FC63A1E6C}"/>
              </a:ext>
            </a:extLst>
          </p:cNvPr>
          <p:cNvSpPr>
            <a:spLocks noGrp="1"/>
          </p:cNvSpPr>
          <p:nvPr>
            <p:ph type="dt" sz="half" idx="10"/>
          </p:nvPr>
        </p:nvSpPr>
        <p:spPr/>
        <p:txBody>
          <a:bodyPr/>
          <a:lstStyle/>
          <a:p>
            <a:fld id="{55E68DD3-7217-4FAF-AD8D-DE17C1711EE0}" type="datetimeFigureOut">
              <a:rPr lang="en-IN" smtClean="0"/>
              <a:t>17-03-2023</a:t>
            </a:fld>
            <a:endParaRPr lang="en-IN"/>
          </a:p>
        </p:txBody>
      </p:sp>
      <p:sp>
        <p:nvSpPr>
          <p:cNvPr id="8" name="Footer Placeholder 7">
            <a:extLst>
              <a:ext uri="{FF2B5EF4-FFF2-40B4-BE49-F238E27FC236}">
                <a16:creationId xmlns:a16="http://schemas.microsoft.com/office/drawing/2014/main" id="{21C865AB-76B3-3171-9FFA-AD3238C66889}"/>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4FB73BC9-F1D4-059B-5989-C278433C7E84}"/>
              </a:ext>
            </a:extLst>
          </p:cNvPr>
          <p:cNvSpPr>
            <a:spLocks noGrp="1"/>
          </p:cNvSpPr>
          <p:nvPr>
            <p:ph type="sldNum" sz="quarter" idx="12"/>
          </p:nvPr>
        </p:nvSpPr>
        <p:spPr/>
        <p:txBody>
          <a:bodyPr/>
          <a:lstStyle/>
          <a:p>
            <a:fld id="{F824EE53-F982-4202-9C54-441866EC3C39}" type="slidenum">
              <a:rPr lang="en-IN" smtClean="0"/>
              <a:t>‹#›</a:t>
            </a:fld>
            <a:endParaRPr lang="en-IN"/>
          </a:p>
        </p:txBody>
      </p:sp>
    </p:spTree>
    <p:extLst>
      <p:ext uri="{BB962C8B-B14F-4D97-AF65-F5344CB8AC3E}">
        <p14:creationId xmlns:p14="http://schemas.microsoft.com/office/powerpoint/2010/main" val="2572536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5E1CF-BA39-AD2F-434B-817D1C1E44C9}"/>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6B919117-FB2D-0691-00FC-1BF386D4DD95}"/>
              </a:ext>
            </a:extLst>
          </p:cNvPr>
          <p:cNvSpPr>
            <a:spLocks noGrp="1"/>
          </p:cNvSpPr>
          <p:nvPr>
            <p:ph type="dt" sz="half" idx="10"/>
          </p:nvPr>
        </p:nvSpPr>
        <p:spPr/>
        <p:txBody>
          <a:bodyPr/>
          <a:lstStyle/>
          <a:p>
            <a:fld id="{55E68DD3-7217-4FAF-AD8D-DE17C1711EE0}" type="datetimeFigureOut">
              <a:rPr lang="en-IN" smtClean="0"/>
              <a:t>17-03-2023</a:t>
            </a:fld>
            <a:endParaRPr lang="en-IN"/>
          </a:p>
        </p:txBody>
      </p:sp>
      <p:sp>
        <p:nvSpPr>
          <p:cNvPr id="4" name="Footer Placeholder 3">
            <a:extLst>
              <a:ext uri="{FF2B5EF4-FFF2-40B4-BE49-F238E27FC236}">
                <a16:creationId xmlns:a16="http://schemas.microsoft.com/office/drawing/2014/main" id="{8A60F12E-1AE2-EA79-4EE2-6210C556FEA3}"/>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6A54C04E-CA75-4F4A-1AF5-793B84504055}"/>
              </a:ext>
            </a:extLst>
          </p:cNvPr>
          <p:cNvSpPr>
            <a:spLocks noGrp="1"/>
          </p:cNvSpPr>
          <p:nvPr>
            <p:ph type="sldNum" sz="quarter" idx="12"/>
          </p:nvPr>
        </p:nvSpPr>
        <p:spPr/>
        <p:txBody>
          <a:bodyPr/>
          <a:lstStyle/>
          <a:p>
            <a:fld id="{F824EE53-F982-4202-9C54-441866EC3C39}" type="slidenum">
              <a:rPr lang="en-IN" smtClean="0"/>
              <a:t>‹#›</a:t>
            </a:fld>
            <a:endParaRPr lang="en-IN"/>
          </a:p>
        </p:txBody>
      </p:sp>
    </p:spTree>
    <p:extLst>
      <p:ext uri="{BB962C8B-B14F-4D97-AF65-F5344CB8AC3E}">
        <p14:creationId xmlns:p14="http://schemas.microsoft.com/office/powerpoint/2010/main" val="3418409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7453ED-A53F-4F46-7ADA-6910B5035DFF}"/>
              </a:ext>
            </a:extLst>
          </p:cNvPr>
          <p:cNvSpPr>
            <a:spLocks noGrp="1"/>
          </p:cNvSpPr>
          <p:nvPr>
            <p:ph type="dt" sz="half" idx="10"/>
          </p:nvPr>
        </p:nvSpPr>
        <p:spPr/>
        <p:txBody>
          <a:bodyPr/>
          <a:lstStyle/>
          <a:p>
            <a:fld id="{55E68DD3-7217-4FAF-AD8D-DE17C1711EE0}" type="datetimeFigureOut">
              <a:rPr lang="en-IN" smtClean="0"/>
              <a:t>17-03-2023</a:t>
            </a:fld>
            <a:endParaRPr lang="en-IN"/>
          </a:p>
        </p:txBody>
      </p:sp>
      <p:sp>
        <p:nvSpPr>
          <p:cNvPr id="3" name="Footer Placeholder 2">
            <a:extLst>
              <a:ext uri="{FF2B5EF4-FFF2-40B4-BE49-F238E27FC236}">
                <a16:creationId xmlns:a16="http://schemas.microsoft.com/office/drawing/2014/main" id="{0425C0BA-B7A6-2533-7400-3549A8604554}"/>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9F65BA29-BBAA-B90A-639D-E2C2AA091604}"/>
              </a:ext>
            </a:extLst>
          </p:cNvPr>
          <p:cNvSpPr>
            <a:spLocks noGrp="1"/>
          </p:cNvSpPr>
          <p:nvPr>
            <p:ph type="sldNum" sz="quarter" idx="12"/>
          </p:nvPr>
        </p:nvSpPr>
        <p:spPr/>
        <p:txBody>
          <a:bodyPr/>
          <a:lstStyle/>
          <a:p>
            <a:fld id="{F824EE53-F982-4202-9C54-441866EC3C39}" type="slidenum">
              <a:rPr lang="en-IN" smtClean="0"/>
              <a:t>‹#›</a:t>
            </a:fld>
            <a:endParaRPr lang="en-IN"/>
          </a:p>
        </p:txBody>
      </p:sp>
    </p:spTree>
    <p:extLst>
      <p:ext uri="{BB962C8B-B14F-4D97-AF65-F5344CB8AC3E}">
        <p14:creationId xmlns:p14="http://schemas.microsoft.com/office/powerpoint/2010/main" val="1252686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9E631-6A3F-6EBE-C4B9-93B50F4D4B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86C81449-B17B-6420-91A4-0C09F1B624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3593A2DD-6618-7287-E63C-7FD46B8FAB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D96C56-ABAF-7278-656C-E8575B26B0B2}"/>
              </a:ext>
            </a:extLst>
          </p:cNvPr>
          <p:cNvSpPr>
            <a:spLocks noGrp="1"/>
          </p:cNvSpPr>
          <p:nvPr>
            <p:ph type="dt" sz="half" idx="10"/>
          </p:nvPr>
        </p:nvSpPr>
        <p:spPr/>
        <p:txBody>
          <a:bodyPr/>
          <a:lstStyle/>
          <a:p>
            <a:fld id="{55E68DD3-7217-4FAF-AD8D-DE17C1711EE0}" type="datetimeFigureOut">
              <a:rPr lang="en-IN" smtClean="0"/>
              <a:t>17-03-2023</a:t>
            </a:fld>
            <a:endParaRPr lang="en-IN"/>
          </a:p>
        </p:txBody>
      </p:sp>
      <p:sp>
        <p:nvSpPr>
          <p:cNvPr id="6" name="Footer Placeholder 5">
            <a:extLst>
              <a:ext uri="{FF2B5EF4-FFF2-40B4-BE49-F238E27FC236}">
                <a16:creationId xmlns:a16="http://schemas.microsoft.com/office/drawing/2014/main" id="{4F9A29FB-ADA8-51AB-5374-C726388A849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A8BA100-5268-0C92-B382-6498BF48217C}"/>
              </a:ext>
            </a:extLst>
          </p:cNvPr>
          <p:cNvSpPr>
            <a:spLocks noGrp="1"/>
          </p:cNvSpPr>
          <p:nvPr>
            <p:ph type="sldNum" sz="quarter" idx="12"/>
          </p:nvPr>
        </p:nvSpPr>
        <p:spPr/>
        <p:txBody>
          <a:bodyPr/>
          <a:lstStyle/>
          <a:p>
            <a:fld id="{F824EE53-F982-4202-9C54-441866EC3C39}" type="slidenum">
              <a:rPr lang="en-IN" smtClean="0"/>
              <a:t>‹#›</a:t>
            </a:fld>
            <a:endParaRPr lang="en-IN"/>
          </a:p>
        </p:txBody>
      </p:sp>
    </p:spTree>
    <p:extLst>
      <p:ext uri="{BB962C8B-B14F-4D97-AF65-F5344CB8AC3E}">
        <p14:creationId xmlns:p14="http://schemas.microsoft.com/office/powerpoint/2010/main" val="1339973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B2155-72DA-B384-EFDA-804AF3F840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0532B3E8-A800-2021-13BC-DAF15CE711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6596A4D-1829-4083-76F1-EFC210B46D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4248A1-F1C5-E461-7D84-C5E00C637FF5}"/>
              </a:ext>
            </a:extLst>
          </p:cNvPr>
          <p:cNvSpPr>
            <a:spLocks noGrp="1"/>
          </p:cNvSpPr>
          <p:nvPr>
            <p:ph type="dt" sz="half" idx="10"/>
          </p:nvPr>
        </p:nvSpPr>
        <p:spPr/>
        <p:txBody>
          <a:bodyPr/>
          <a:lstStyle/>
          <a:p>
            <a:fld id="{55E68DD3-7217-4FAF-AD8D-DE17C1711EE0}" type="datetimeFigureOut">
              <a:rPr lang="en-IN" smtClean="0"/>
              <a:t>17-03-2023</a:t>
            </a:fld>
            <a:endParaRPr lang="en-IN"/>
          </a:p>
        </p:txBody>
      </p:sp>
      <p:sp>
        <p:nvSpPr>
          <p:cNvPr id="6" name="Footer Placeholder 5">
            <a:extLst>
              <a:ext uri="{FF2B5EF4-FFF2-40B4-BE49-F238E27FC236}">
                <a16:creationId xmlns:a16="http://schemas.microsoft.com/office/drawing/2014/main" id="{1028C647-666E-FD5A-F56F-7F2C9A1C5C3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15402E3-5AA4-FB75-A968-99B5F87D432F}"/>
              </a:ext>
            </a:extLst>
          </p:cNvPr>
          <p:cNvSpPr>
            <a:spLocks noGrp="1"/>
          </p:cNvSpPr>
          <p:nvPr>
            <p:ph type="sldNum" sz="quarter" idx="12"/>
          </p:nvPr>
        </p:nvSpPr>
        <p:spPr/>
        <p:txBody>
          <a:bodyPr/>
          <a:lstStyle/>
          <a:p>
            <a:fld id="{F824EE53-F982-4202-9C54-441866EC3C39}" type="slidenum">
              <a:rPr lang="en-IN" smtClean="0"/>
              <a:t>‹#›</a:t>
            </a:fld>
            <a:endParaRPr lang="en-IN"/>
          </a:p>
        </p:txBody>
      </p:sp>
    </p:spTree>
    <p:extLst>
      <p:ext uri="{BB962C8B-B14F-4D97-AF65-F5344CB8AC3E}">
        <p14:creationId xmlns:p14="http://schemas.microsoft.com/office/powerpoint/2010/main" val="1063368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5D4BCB-6CAE-67C7-DD14-F1B766AF56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CDA5C9B1-C848-C9DD-0FE0-5AEE8C95A4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8A11718-CE02-2744-4FD7-F6DD2603A7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E68DD3-7217-4FAF-AD8D-DE17C1711EE0}" type="datetimeFigureOut">
              <a:rPr lang="en-IN" smtClean="0"/>
              <a:t>17-03-2023</a:t>
            </a:fld>
            <a:endParaRPr lang="en-IN"/>
          </a:p>
        </p:txBody>
      </p:sp>
      <p:sp>
        <p:nvSpPr>
          <p:cNvPr id="5" name="Footer Placeholder 4">
            <a:extLst>
              <a:ext uri="{FF2B5EF4-FFF2-40B4-BE49-F238E27FC236}">
                <a16:creationId xmlns:a16="http://schemas.microsoft.com/office/drawing/2014/main" id="{844ABDA9-B6BF-9508-CA44-BB14A8607F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A7181A0D-A1ED-45F4-F45C-14CD619DCE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24EE53-F982-4202-9C54-441866EC3C39}" type="slidenum">
              <a:rPr lang="en-IN" smtClean="0"/>
              <a:t>‹#›</a:t>
            </a:fld>
            <a:endParaRPr lang="en-IN"/>
          </a:p>
        </p:txBody>
      </p:sp>
    </p:spTree>
    <p:extLst>
      <p:ext uri="{BB962C8B-B14F-4D97-AF65-F5344CB8AC3E}">
        <p14:creationId xmlns:p14="http://schemas.microsoft.com/office/powerpoint/2010/main" val="32333641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2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png"/><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54.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7.png"/><Relationship Id="rId7" Type="http://schemas.openxmlformats.org/officeDocument/2006/relationships/image" Target="../media/image61.jpe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3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3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3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jpeg"/><Relationship Id="rId4" Type="http://schemas.openxmlformats.org/officeDocument/2006/relationships/image" Target="../media/image74.jpeg"/></Relationships>
</file>

<file path=ppt/slides/_rels/slide38.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png"/><Relationship Id="rId1" Type="http://schemas.openxmlformats.org/officeDocument/2006/relationships/slideLayout" Target="../slideLayouts/slideLayout2.xml"/><Relationship Id="rId6" Type="http://schemas.openxmlformats.org/officeDocument/2006/relationships/image" Target="../media/image81.jpeg"/><Relationship Id="rId5" Type="http://schemas.openxmlformats.org/officeDocument/2006/relationships/image" Target="../media/image80.jpeg"/><Relationship Id="rId4" Type="http://schemas.openxmlformats.org/officeDocument/2006/relationships/image" Target="../media/image79.jpeg"/></Relationships>
</file>

<file path=ppt/slides/_rels/slide3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png"/><Relationship Id="rId1" Type="http://schemas.openxmlformats.org/officeDocument/2006/relationships/slideLayout" Target="../slideLayouts/slideLayout2.xml"/><Relationship Id="rId6" Type="http://schemas.openxmlformats.org/officeDocument/2006/relationships/image" Target="../media/image81.jpeg"/><Relationship Id="rId5" Type="http://schemas.openxmlformats.org/officeDocument/2006/relationships/image" Target="../media/image80.jpeg"/><Relationship Id="rId4" Type="http://schemas.openxmlformats.org/officeDocument/2006/relationships/image" Target="../media/image79.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41.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2.xml"/><Relationship Id="rId4" Type="http://schemas.openxmlformats.org/officeDocument/2006/relationships/image" Target="../media/image87.jpeg"/></Relationships>
</file>

<file path=ppt/slides/_rels/slide42.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2.xml"/><Relationship Id="rId5" Type="http://schemas.openxmlformats.org/officeDocument/2006/relationships/image" Target="../media/image88.png"/><Relationship Id="rId4" Type="http://schemas.openxmlformats.org/officeDocument/2006/relationships/image" Target="../media/image87.jpeg"/></Relationships>
</file>

<file path=ppt/slides/_rels/slide43.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BD3CA-F869-7495-5EDB-2E9E78EBC3EB}"/>
              </a:ext>
            </a:extLst>
          </p:cNvPr>
          <p:cNvSpPr>
            <a:spLocks noGrp="1"/>
          </p:cNvSpPr>
          <p:nvPr>
            <p:ph type="ctrTitle"/>
          </p:nvPr>
        </p:nvSpPr>
        <p:spPr>
          <a:xfrm>
            <a:off x="1244600" y="787399"/>
            <a:ext cx="9143999" cy="1537230"/>
          </a:xfrm>
        </p:spPr>
        <p:txBody>
          <a:bodyPr>
            <a:normAutofit/>
          </a:bodyPr>
          <a:lstStyle/>
          <a:p>
            <a:r>
              <a:rPr lang="en-IN" sz="3200" b="1" dirty="0">
                <a:effectLst/>
                <a:latin typeface="Calibri" panose="020F0502020204030204" pitchFamily="34" charset="0"/>
                <a:ea typeface="Calibri" panose="020F0502020204030204" pitchFamily="34" charset="0"/>
                <a:cs typeface="Times New Roman" panose="02020603050405020304" pitchFamily="18" charset="0"/>
              </a:rPr>
              <a:t>An Uncertain International Order and </a:t>
            </a:r>
            <a:br>
              <a:rPr lang="en-IN" sz="3200" b="1" dirty="0">
                <a:effectLst/>
                <a:latin typeface="Calibri" panose="020F0502020204030204" pitchFamily="34" charset="0"/>
                <a:ea typeface="Calibri" panose="020F0502020204030204" pitchFamily="34" charset="0"/>
                <a:cs typeface="Times New Roman" panose="02020603050405020304" pitchFamily="18" charset="0"/>
              </a:rPr>
            </a:br>
            <a:br>
              <a:rPr lang="en-IN" sz="3200" b="1" dirty="0">
                <a:effectLst/>
                <a:latin typeface="Calibri" panose="020F0502020204030204" pitchFamily="34" charset="0"/>
                <a:ea typeface="Calibri" panose="020F0502020204030204" pitchFamily="34" charset="0"/>
                <a:cs typeface="Times New Roman" panose="02020603050405020304" pitchFamily="18" charset="0"/>
              </a:rPr>
            </a:br>
            <a:r>
              <a:rPr lang="en-IN" sz="3200" b="1" dirty="0">
                <a:effectLst/>
                <a:latin typeface="Calibri" panose="020F0502020204030204" pitchFamily="34" charset="0"/>
                <a:ea typeface="Calibri" panose="020F0502020204030204" pitchFamily="34" charset="0"/>
                <a:cs typeface="Times New Roman" panose="02020603050405020304" pitchFamily="18" charset="0"/>
              </a:rPr>
              <a:t>Disruptions in Shipping Trade</a:t>
            </a:r>
            <a:endParaRPr lang="en-IN" sz="8800" dirty="0"/>
          </a:p>
        </p:txBody>
      </p:sp>
      <p:sp>
        <p:nvSpPr>
          <p:cNvPr id="3" name="Subtitle 2">
            <a:extLst>
              <a:ext uri="{FF2B5EF4-FFF2-40B4-BE49-F238E27FC236}">
                <a16:creationId xmlns:a16="http://schemas.microsoft.com/office/drawing/2014/main" id="{E08CBAE9-3C95-30E4-63E0-E103CCA98840}"/>
              </a:ext>
            </a:extLst>
          </p:cNvPr>
          <p:cNvSpPr>
            <a:spLocks noGrp="1"/>
          </p:cNvSpPr>
          <p:nvPr>
            <p:ph type="subTitle" idx="1"/>
          </p:nvPr>
        </p:nvSpPr>
        <p:spPr>
          <a:xfrm>
            <a:off x="1244600" y="4533372"/>
            <a:ext cx="9144000" cy="1537230"/>
          </a:xfrm>
        </p:spPr>
        <p:txBody>
          <a:bodyPr>
            <a:normAutofit/>
          </a:bodyPr>
          <a:lstStyle/>
          <a:p>
            <a:r>
              <a:rPr lang="en-IN" sz="3200" dirty="0"/>
              <a:t>Tolani Maritime Institute</a:t>
            </a:r>
          </a:p>
          <a:p>
            <a:r>
              <a:rPr lang="en-IN" sz="3200" dirty="0"/>
              <a:t>17 March 2023</a:t>
            </a:r>
          </a:p>
        </p:txBody>
      </p:sp>
      <p:sp>
        <p:nvSpPr>
          <p:cNvPr id="4" name="TextBox 3">
            <a:extLst>
              <a:ext uri="{FF2B5EF4-FFF2-40B4-BE49-F238E27FC236}">
                <a16:creationId xmlns:a16="http://schemas.microsoft.com/office/drawing/2014/main" id="{73551BCE-00DD-5AD6-BD8C-0E8FDF6AD525}"/>
              </a:ext>
            </a:extLst>
          </p:cNvPr>
          <p:cNvSpPr txBox="1"/>
          <p:nvPr/>
        </p:nvSpPr>
        <p:spPr>
          <a:xfrm>
            <a:off x="4013198" y="3074188"/>
            <a:ext cx="3606801" cy="523220"/>
          </a:xfrm>
          <a:prstGeom prst="rect">
            <a:avLst/>
          </a:prstGeom>
          <a:noFill/>
        </p:spPr>
        <p:txBody>
          <a:bodyPr wrap="square" rtlCol="0">
            <a:spAutoFit/>
          </a:bodyPr>
          <a:lstStyle/>
          <a:p>
            <a:r>
              <a:rPr lang="en-IN" sz="2800" i="1" dirty="0">
                <a:solidFill>
                  <a:srgbClr val="0070C0"/>
                </a:solidFill>
              </a:rPr>
              <a:t>Is there a connection?</a:t>
            </a:r>
          </a:p>
        </p:txBody>
      </p:sp>
    </p:spTree>
    <p:extLst>
      <p:ext uri="{BB962C8B-B14F-4D97-AF65-F5344CB8AC3E}">
        <p14:creationId xmlns:p14="http://schemas.microsoft.com/office/powerpoint/2010/main" val="28236507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FD7E143D-3F5E-FA2D-C053-1BD3EA5FB3D8}"/>
              </a:ext>
            </a:extLst>
          </p:cNvPr>
          <p:cNvGrpSpPr/>
          <p:nvPr/>
        </p:nvGrpSpPr>
        <p:grpSpPr>
          <a:xfrm>
            <a:off x="441201" y="1879600"/>
            <a:ext cx="5206066" cy="3592545"/>
            <a:chOff x="6673774" y="1639019"/>
            <a:chExt cx="5418170" cy="3648973"/>
          </a:xfrm>
        </p:grpSpPr>
        <p:pic>
          <p:nvPicPr>
            <p:cNvPr id="1026" name="Picture 2" descr="AFP News Agency on Twitter: &quot;#UPDATE Kyiv said on Wednesday that work had  resumed at the three Black Sea ports -- #Odessa, Chernomorsk and Pivdennyi  -- designated under a recent deal with">
              <a:extLst>
                <a:ext uri="{FF2B5EF4-FFF2-40B4-BE49-F238E27FC236}">
                  <a16:creationId xmlns:a16="http://schemas.microsoft.com/office/drawing/2014/main" id="{56C7BE1B-DB60-F1DA-CC51-EF983D1FC7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219" t="19382" r="33218" b="35803"/>
            <a:stretch/>
          </p:blipFill>
          <p:spPr bwMode="auto">
            <a:xfrm>
              <a:off x="6673774" y="1639019"/>
              <a:ext cx="5418170" cy="364897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B6467144-5616-918D-1240-EBBCD5DF6727}"/>
                </a:ext>
              </a:extLst>
            </p:cNvPr>
            <p:cNvSpPr txBox="1"/>
            <p:nvPr/>
          </p:nvSpPr>
          <p:spPr>
            <a:xfrm>
              <a:off x="6706515" y="3712547"/>
              <a:ext cx="491706" cy="276999"/>
            </a:xfrm>
            <a:prstGeom prst="rect">
              <a:avLst/>
            </a:prstGeom>
            <a:noFill/>
          </p:spPr>
          <p:txBody>
            <a:bodyPr wrap="square" rtlCol="0">
              <a:spAutoFit/>
            </a:bodyPr>
            <a:lstStyle/>
            <a:p>
              <a:pPr algn="ctr"/>
              <a:r>
                <a:rPr lang="en-IN" sz="1200" b="1" dirty="0">
                  <a:solidFill>
                    <a:srgbClr val="FF0000"/>
                  </a:solidFill>
                </a:rPr>
                <a:t>Reni</a:t>
              </a:r>
            </a:p>
          </p:txBody>
        </p:sp>
        <p:sp>
          <p:nvSpPr>
            <p:cNvPr id="12" name="TextBox 11">
              <a:extLst>
                <a:ext uri="{FF2B5EF4-FFF2-40B4-BE49-F238E27FC236}">
                  <a16:creationId xmlns:a16="http://schemas.microsoft.com/office/drawing/2014/main" id="{E81654C8-15A1-F448-9510-24F1550E0A84}"/>
                </a:ext>
              </a:extLst>
            </p:cNvPr>
            <p:cNvSpPr txBox="1"/>
            <p:nvPr/>
          </p:nvSpPr>
          <p:spPr>
            <a:xfrm>
              <a:off x="6969620" y="3792474"/>
              <a:ext cx="598099" cy="276999"/>
            </a:xfrm>
            <a:prstGeom prst="rect">
              <a:avLst/>
            </a:prstGeom>
            <a:noFill/>
          </p:spPr>
          <p:txBody>
            <a:bodyPr wrap="square" rtlCol="0">
              <a:spAutoFit/>
            </a:bodyPr>
            <a:lstStyle/>
            <a:p>
              <a:pPr algn="ctr"/>
              <a:r>
                <a:rPr lang="en-IN" sz="1200" b="1" dirty="0" err="1">
                  <a:solidFill>
                    <a:srgbClr val="FF0000"/>
                  </a:solidFill>
                </a:rPr>
                <a:t>Izmail</a:t>
              </a:r>
              <a:endParaRPr lang="en-IN" sz="1200" b="1" dirty="0">
                <a:solidFill>
                  <a:srgbClr val="FF0000"/>
                </a:solidFill>
              </a:endParaRPr>
            </a:p>
          </p:txBody>
        </p:sp>
      </p:grpSp>
      <p:pic>
        <p:nvPicPr>
          <p:cNvPr id="5" name="Picture 4">
            <a:extLst>
              <a:ext uri="{FF2B5EF4-FFF2-40B4-BE49-F238E27FC236}">
                <a16:creationId xmlns:a16="http://schemas.microsoft.com/office/drawing/2014/main" id="{6F526415-A97B-5BB9-BB91-C43E213A9DE4}"/>
              </a:ext>
            </a:extLst>
          </p:cNvPr>
          <p:cNvPicPr>
            <a:picLocks noChangeAspect="1"/>
          </p:cNvPicPr>
          <p:nvPr/>
        </p:nvPicPr>
        <p:blipFill>
          <a:blip r:embed="rId3"/>
          <a:stretch>
            <a:fillRect/>
          </a:stretch>
        </p:blipFill>
        <p:spPr>
          <a:xfrm>
            <a:off x="5534175" y="1080025"/>
            <a:ext cx="6363588" cy="4591691"/>
          </a:xfrm>
          <a:prstGeom prst="rect">
            <a:avLst/>
          </a:prstGeom>
        </p:spPr>
      </p:pic>
      <p:sp>
        <p:nvSpPr>
          <p:cNvPr id="8" name="TextBox 7">
            <a:extLst>
              <a:ext uri="{FF2B5EF4-FFF2-40B4-BE49-F238E27FC236}">
                <a16:creationId xmlns:a16="http://schemas.microsoft.com/office/drawing/2014/main" id="{B83CD3E6-4944-23DC-9F72-27497D33FC7C}"/>
              </a:ext>
            </a:extLst>
          </p:cNvPr>
          <p:cNvSpPr txBox="1"/>
          <p:nvPr/>
        </p:nvSpPr>
        <p:spPr>
          <a:xfrm>
            <a:off x="7546181" y="5777975"/>
            <a:ext cx="3181086" cy="276999"/>
          </a:xfrm>
          <a:prstGeom prst="rect">
            <a:avLst/>
          </a:prstGeom>
          <a:noFill/>
        </p:spPr>
        <p:txBody>
          <a:bodyPr wrap="square" rtlCol="0">
            <a:spAutoFit/>
          </a:bodyPr>
          <a:lstStyle/>
          <a:p>
            <a:r>
              <a:rPr lang="en-IN" sz="1200" dirty="0"/>
              <a:t>*BSGI – Black Sea Grain Initiative – 22 July 2022</a:t>
            </a:r>
          </a:p>
        </p:txBody>
      </p:sp>
      <p:pic>
        <p:nvPicPr>
          <p:cNvPr id="10" name="Picture 2" descr="AFP News Agency on Twitter: &quot;#UPDATE Kyiv said on Wednesday that work had  resumed at the three Black Sea ports -- #Odessa, Chernomorsk and Pivdennyi  -- designated under a recent deal with">
            <a:extLst>
              <a:ext uri="{FF2B5EF4-FFF2-40B4-BE49-F238E27FC236}">
                <a16:creationId xmlns:a16="http://schemas.microsoft.com/office/drawing/2014/main" id="{BAE39810-379A-4241-AC96-83B947C8F2F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1337" t="47687" r="33218" b="47338"/>
          <a:stretch/>
        </p:blipFill>
        <p:spPr bwMode="auto">
          <a:xfrm>
            <a:off x="3500631" y="4530625"/>
            <a:ext cx="2033380" cy="905775"/>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A305004B-51AD-35C9-3874-ADD151C74E3A}"/>
              </a:ext>
            </a:extLst>
          </p:cNvPr>
          <p:cNvSpPr txBox="1"/>
          <p:nvPr/>
        </p:nvSpPr>
        <p:spPr>
          <a:xfrm>
            <a:off x="834137" y="4253626"/>
            <a:ext cx="598099" cy="276999"/>
          </a:xfrm>
          <a:prstGeom prst="rect">
            <a:avLst/>
          </a:prstGeom>
          <a:noFill/>
        </p:spPr>
        <p:txBody>
          <a:bodyPr wrap="square" rtlCol="0">
            <a:spAutoFit/>
          </a:bodyPr>
          <a:lstStyle/>
          <a:p>
            <a:pPr algn="ctr"/>
            <a:r>
              <a:rPr lang="en-IN" sz="1200" b="1" dirty="0" err="1">
                <a:solidFill>
                  <a:srgbClr val="FF0000"/>
                </a:solidFill>
              </a:rPr>
              <a:t>Sulina</a:t>
            </a:r>
            <a:endParaRPr lang="en-IN" sz="1200" b="1" dirty="0">
              <a:solidFill>
                <a:srgbClr val="FF0000"/>
              </a:solidFill>
            </a:endParaRPr>
          </a:p>
        </p:txBody>
      </p:sp>
      <p:sp>
        <p:nvSpPr>
          <p:cNvPr id="2" name="Title 1">
            <a:extLst>
              <a:ext uri="{FF2B5EF4-FFF2-40B4-BE49-F238E27FC236}">
                <a16:creationId xmlns:a16="http://schemas.microsoft.com/office/drawing/2014/main" id="{9A0C8C93-64EA-AF96-BBC0-0645B8E26D98}"/>
              </a:ext>
            </a:extLst>
          </p:cNvPr>
          <p:cNvSpPr txBox="1">
            <a:spLocks/>
          </p:cNvSpPr>
          <p:nvPr/>
        </p:nvSpPr>
        <p:spPr>
          <a:xfrm>
            <a:off x="339202" y="140499"/>
            <a:ext cx="6923205" cy="9949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b="1" dirty="0"/>
              <a:t>Impact of Local War – Initially on Shipping</a:t>
            </a:r>
          </a:p>
        </p:txBody>
      </p:sp>
      <p:sp>
        <p:nvSpPr>
          <p:cNvPr id="3" name="TextBox 2">
            <a:extLst>
              <a:ext uri="{FF2B5EF4-FFF2-40B4-BE49-F238E27FC236}">
                <a16:creationId xmlns:a16="http://schemas.microsoft.com/office/drawing/2014/main" id="{05CE3D62-8CE2-8E4A-1265-DC08F9FED16C}"/>
              </a:ext>
            </a:extLst>
          </p:cNvPr>
          <p:cNvSpPr txBox="1"/>
          <p:nvPr/>
        </p:nvSpPr>
        <p:spPr>
          <a:xfrm>
            <a:off x="441037" y="5441031"/>
            <a:ext cx="3625634" cy="646331"/>
          </a:xfrm>
          <a:prstGeom prst="rect">
            <a:avLst/>
          </a:prstGeom>
          <a:noFill/>
        </p:spPr>
        <p:txBody>
          <a:bodyPr wrap="square" rtlCol="0">
            <a:spAutoFit/>
          </a:bodyPr>
          <a:lstStyle/>
          <a:p>
            <a:pPr algn="ctr"/>
            <a:r>
              <a:rPr lang="en-IN" dirty="0"/>
              <a:t>Trade from Major Ukrainian Ports of the Black Sea came to a crashing halt</a:t>
            </a:r>
          </a:p>
        </p:txBody>
      </p:sp>
    </p:spTree>
    <p:extLst>
      <p:ext uri="{BB962C8B-B14F-4D97-AF65-F5344CB8AC3E}">
        <p14:creationId xmlns:p14="http://schemas.microsoft.com/office/powerpoint/2010/main" val="20569909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688D7-2BE6-73F3-5A7C-58FE7F8740AB}"/>
              </a:ext>
            </a:extLst>
          </p:cNvPr>
          <p:cNvSpPr>
            <a:spLocks noGrp="1"/>
          </p:cNvSpPr>
          <p:nvPr>
            <p:ph type="title"/>
          </p:nvPr>
        </p:nvSpPr>
        <p:spPr>
          <a:xfrm>
            <a:off x="838200" y="199495"/>
            <a:ext cx="10515600" cy="481542"/>
          </a:xfrm>
        </p:spPr>
        <p:txBody>
          <a:bodyPr>
            <a:noAutofit/>
          </a:bodyPr>
          <a:lstStyle/>
          <a:p>
            <a:pPr algn="ctr"/>
            <a:r>
              <a:rPr lang="en-IN" sz="3200" b="1" dirty="0"/>
              <a:t>Follow-on Domino Effect - Food, Fuel and Fertiliser</a:t>
            </a:r>
          </a:p>
        </p:txBody>
      </p:sp>
      <p:sp>
        <p:nvSpPr>
          <p:cNvPr id="3" name="Content Placeholder 2">
            <a:extLst>
              <a:ext uri="{FF2B5EF4-FFF2-40B4-BE49-F238E27FC236}">
                <a16:creationId xmlns:a16="http://schemas.microsoft.com/office/drawing/2014/main" id="{75B1D889-2DD0-543C-F285-E850FCE83E7B}"/>
              </a:ext>
            </a:extLst>
          </p:cNvPr>
          <p:cNvSpPr>
            <a:spLocks noGrp="1"/>
          </p:cNvSpPr>
          <p:nvPr>
            <p:ph idx="1"/>
          </p:nvPr>
        </p:nvSpPr>
        <p:spPr/>
        <p:txBody>
          <a:bodyPr/>
          <a:lstStyle/>
          <a:p>
            <a:endParaRPr lang="en-IN"/>
          </a:p>
        </p:txBody>
      </p:sp>
      <p:pic>
        <p:nvPicPr>
          <p:cNvPr id="5" name="Picture 4">
            <a:extLst>
              <a:ext uri="{FF2B5EF4-FFF2-40B4-BE49-F238E27FC236}">
                <a16:creationId xmlns:a16="http://schemas.microsoft.com/office/drawing/2014/main" id="{543F8C8F-A638-D533-0A3C-A964E1687C2C}"/>
              </a:ext>
            </a:extLst>
          </p:cNvPr>
          <p:cNvPicPr>
            <a:picLocks noChangeAspect="1"/>
          </p:cNvPicPr>
          <p:nvPr/>
        </p:nvPicPr>
        <p:blipFill>
          <a:blip r:embed="rId2"/>
          <a:stretch>
            <a:fillRect/>
          </a:stretch>
        </p:blipFill>
        <p:spPr>
          <a:xfrm>
            <a:off x="7678990" y="732193"/>
            <a:ext cx="3997318" cy="5482094"/>
          </a:xfrm>
          <a:prstGeom prst="rect">
            <a:avLst/>
          </a:prstGeom>
        </p:spPr>
      </p:pic>
      <p:pic>
        <p:nvPicPr>
          <p:cNvPr id="7" name="Picture 6">
            <a:extLst>
              <a:ext uri="{FF2B5EF4-FFF2-40B4-BE49-F238E27FC236}">
                <a16:creationId xmlns:a16="http://schemas.microsoft.com/office/drawing/2014/main" id="{7902021F-0868-5988-25E7-F6F4384EE1DA}"/>
              </a:ext>
            </a:extLst>
          </p:cNvPr>
          <p:cNvPicPr>
            <a:picLocks noChangeAspect="1"/>
          </p:cNvPicPr>
          <p:nvPr/>
        </p:nvPicPr>
        <p:blipFill>
          <a:blip r:embed="rId3"/>
          <a:stretch>
            <a:fillRect/>
          </a:stretch>
        </p:blipFill>
        <p:spPr>
          <a:xfrm>
            <a:off x="4322711" y="985701"/>
            <a:ext cx="3905771" cy="5330229"/>
          </a:xfrm>
          <a:prstGeom prst="rect">
            <a:avLst/>
          </a:prstGeom>
        </p:spPr>
      </p:pic>
      <p:pic>
        <p:nvPicPr>
          <p:cNvPr id="9" name="Picture 8">
            <a:extLst>
              <a:ext uri="{FF2B5EF4-FFF2-40B4-BE49-F238E27FC236}">
                <a16:creationId xmlns:a16="http://schemas.microsoft.com/office/drawing/2014/main" id="{9EE69EA2-FD0B-E1EB-4139-33245FF80F14}"/>
              </a:ext>
            </a:extLst>
          </p:cNvPr>
          <p:cNvPicPr>
            <a:picLocks noChangeAspect="1"/>
          </p:cNvPicPr>
          <p:nvPr/>
        </p:nvPicPr>
        <p:blipFill>
          <a:blip r:embed="rId4"/>
          <a:stretch>
            <a:fillRect/>
          </a:stretch>
        </p:blipFill>
        <p:spPr>
          <a:xfrm>
            <a:off x="250362" y="920216"/>
            <a:ext cx="3944117" cy="2475273"/>
          </a:xfrm>
          <a:prstGeom prst="rect">
            <a:avLst/>
          </a:prstGeom>
        </p:spPr>
      </p:pic>
      <p:pic>
        <p:nvPicPr>
          <p:cNvPr id="11" name="Picture 10">
            <a:extLst>
              <a:ext uri="{FF2B5EF4-FFF2-40B4-BE49-F238E27FC236}">
                <a16:creationId xmlns:a16="http://schemas.microsoft.com/office/drawing/2014/main" id="{D7E6D66F-9611-0DBF-07E6-99B8C5AF56E3}"/>
              </a:ext>
            </a:extLst>
          </p:cNvPr>
          <p:cNvPicPr>
            <a:picLocks noChangeAspect="1"/>
          </p:cNvPicPr>
          <p:nvPr/>
        </p:nvPicPr>
        <p:blipFill>
          <a:blip r:embed="rId5"/>
          <a:stretch>
            <a:fillRect/>
          </a:stretch>
        </p:blipFill>
        <p:spPr>
          <a:xfrm>
            <a:off x="391473" y="3572023"/>
            <a:ext cx="3893118" cy="2697335"/>
          </a:xfrm>
          <a:prstGeom prst="rect">
            <a:avLst/>
          </a:prstGeom>
        </p:spPr>
      </p:pic>
      <p:sp>
        <p:nvSpPr>
          <p:cNvPr id="13" name="TextBox 12">
            <a:extLst>
              <a:ext uri="{FF2B5EF4-FFF2-40B4-BE49-F238E27FC236}">
                <a16:creationId xmlns:a16="http://schemas.microsoft.com/office/drawing/2014/main" id="{2C4E11A6-78BC-B287-1899-F284DED900AD}"/>
              </a:ext>
            </a:extLst>
          </p:cNvPr>
          <p:cNvSpPr txBox="1"/>
          <p:nvPr/>
        </p:nvSpPr>
        <p:spPr>
          <a:xfrm>
            <a:off x="5359399" y="6345036"/>
            <a:ext cx="6714066" cy="261610"/>
          </a:xfrm>
          <a:prstGeom prst="rect">
            <a:avLst/>
          </a:prstGeom>
          <a:noFill/>
        </p:spPr>
        <p:txBody>
          <a:bodyPr wrap="square">
            <a:spAutoFit/>
          </a:bodyPr>
          <a:lstStyle/>
          <a:p>
            <a:r>
              <a:rPr lang="en-IN" sz="1100" dirty="0">
                <a:effectLst/>
                <a:latin typeface="Calibri" panose="020F0502020204030204" pitchFamily="34" charset="0"/>
                <a:ea typeface="Calibri" panose="020F0502020204030204" pitchFamily="34" charset="0"/>
                <a:cs typeface="Times New Roman" panose="02020603050405020304" pitchFamily="18" charset="0"/>
              </a:rPr>
              <a:t>Especially Least Developed County (LDC) 	                Especially Low-Income Food-Deficit Country (LIFDC)</a:t>
            </a:r>
            <a:endParaRPr lang="en-IN" sz="1100" dirty="0"/>
          </a:p>
        </p:txBody>
      </p:sp>
      <p:sp>
        <p:nvSpPr>
          <p:cNvPr id="4" name="TextBox 3">
            <a:extLst>
              <a:ext uri="{FF2B5EF4-FFF2-40B4-BE49-F238E27FC236}">
                <a16:creationId xmlns:a16="http://schemas.microsoft.com/office/drawing/2014/main" id="{F4E6121E-3435-F1CC-79A1-6BFD4EA9D77D}"/>
              </a:ext>
            </a:extLst>
          </p:cNvPr>
          <p:cNvSpPr txBox="1"/>
          <p:nvPr/>
        </p:nvSpPr>
        <p:spPr>
          <a:xfrm>
            <a:off x="748039" y="1436291"/>
            <a:ext cx="1681894" cy="369332"/>
          </a:xfrm>
          <a:prstGeom prst="rect">
            <a:avLst/>
          </a:prstGeom>
          <a:noFill/>
        </p:spPr>
        <p:txBody>
          <a:bodyPr wrap="square" rtlCol="0">
            <a:spAutoFit/>
          </a:bodyPr>
          <a:lstStyle/>
          <a:p>
            <a:r>
              <a:rPr lang="en-IN" b="1" dirty="0"/>
              <a:t>Fertiliser Prices</a:t>
            </a:r>
          </a:p>
        </p:txBody>
      </p:sp>
      <p:sp>
        <p:nvSpPr>
          <p:cNvPr id="6" name="TextBox 5">
            <a:extLst>
              <a:ext uri="{FF2B5EF4-FFF2-40B4-BE49-F238E27FC236}">
                <a16:creationId xmlns:a16="http://schemas.microsoft.com/office/drawing/2014/main" id="{6773C792-EF8D-394A-183F-DDA23059D9BE}"/>
              </a:ext>
            </a:extLst>
          </p:cNvPr>
          <p:cNvSpPr txBox="1"/>
          <p:nvPr/>
        </p:nvSpPr>
        <p:spPr>
          <a:xfrm>
            <a:off x="966432" y="4561915"/>
            <a:ext cx="2259368" cy="369332"/>
          </a:xfrm>
          <a:prstGeom prst="rect">
            <a:avLst/>
          </a:prstGeom>
          <a:noFill/>
        </p:spPr>
        <p:txBody>
          <a:bodyPr wrap="square" rtlCol="0">
            <a:spAutoFit/>
          </a:bodyPr>
          <a:lstStyle/>
          <a:p>
            <a:r>
              <a:rPr lang="en-IN" b="1" dirty="0"/>
              <a:t>Gas and Crude Prices</a:t>
            </a:r>
          </a:p>
        </p:txBody>
      </p:sp>
      <p:sp>
        <p:nvSpPr>
          <p:cNvPr id="12" name="TextBox 11">
            <a:extLst>
              <a:ext uri="{FF2B5EF4-FFF2-40B4-BE49-F238E27FC236}">
                <a16:creationId xmlns:a16="http://schemas.microsoft.com/office/drawing/2014/main" id="{C5FF9725-AA98-6C61-8E7A-5924CE9D24D4}"/>
              </a:ext>
            </a:extLst>
          </p:cNvPr>
          <p:cNvSpPr txBox="1"/>
          <p:nvPr/>
        </p:nvSpPr>
        <p:spPr>
          <a:xfrm>
            <a:off x="5989782" y="2194957"/>
            <a:ext cx="2338735" cy="738664"/>
          </a:xfrm>
          <a:prstGeom prst="rect">
            <a:avLst/>
          </a:prstGeom>
          <a:noFill/>
        </p:spPr>
        <p:txBody>
          <a:bodyPr wrap="square" rtlCol="0">
            <a:spAutoFit/>
          </a:bodyPr>
          <a:lstStyle/>
          <a:p>
            <a:pPr algn="ctr"/>
            <a:r>
              <a:rPr lang="en-IN" sz="1400" b="1" dirty="0">
                <a:solidFill>
                  <a:srgbClr val="C00000"/>
                </a:solidFill>
              </a:rPr>
              <a:t>Fertiliser imports from Russia unaffordable for mainly </a:t>
            </a:r>
            <a:r>
              <a:rPr lang="en-IN" sz="1400" b="1" u="sng" dirty="0">
                <a:solidFill>
                  <a:srgbClr val="C00000"/>
                </a:solidFill>
              </a:rPr>
              <a:t>poor farmers</a:t>
            </a:r>
          </a:p>
        </p:txBody>
      </p:sp>
      <p:sp>
        <p:nvSpPr>
          <p:cNvPr id="14" name="TextBox 13">
            <a:extLst>
              <a:ext uri="{FF2B5EF4-FFF2-40B4-BE49-F238E27FC236}">
                <a16:creationId xmlns:a16="http://schemas.microsoft.com/office/drawing/2014/main" id="{CD70B158-D89E-F300-68FA-AA1F79DB4C19}"/>
              </a:ext>
            </a:extLst>
          </p:cNvPr>
          <p:cNvSpPr txBox="1"/>
          <p:nvPr/>
        </p:nvSpPr>
        <p:spPr>
          <a:xfrm>
            <a:off x="9743194" y="1049637"/>
            <a:ext cx="2338735" cy="738664"/>
          </a:xfrm>
          <a:prstGeom prst="rect">
            <a:avLst/>
          </a:prstGeom>
          <a:noFill/>
        </p:spPr>
        <p:txBody>
          <a:bodyPr wrap="square" rtlCol="0">
            <a:spAutoFit/>
          </a:bodyPr>
          <a:lstStyle/>
          <a:p>
            <a:pPr algn="ctr"/>
            <a:r>
              <a:rPr lang="en-IN" sz="1400" b="1" dirty="0">
                <a:solidFill>
                  <a:srgbClr val="C00000"/>
                </a:solidFill>
              </a:rPr>
              <a:t>Wheat imports from Russia and Ukraine are unavailable</a:t>
            </a:r>
          </a:p>
          <a:p>
            <a:pPr algn="ctr"/>
            <a:r>
              <a:rPr lang="en-IN" sz="1400" b="1" u="sng" dirty="0">
                <a:solidFill>
                  <a:srgbClr val="C00000"/>
                </a:solidFill>
              </a:rPr>
              <a:t>affecting all, poor the most </a:t>
            </a:r>
          </a:p>
        </p:txBody>
      </p:sp>
    </p:spTree>
    <p:extLst>
      <p:ext uri="{BB962C8B-B14F-4D97-AF65-F5344CB8AC3E}">
        <p14:creationId xmlns:p14="http://schemas.microsoft.com/office/powerpoint/2010/main" val="3057244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688D7-2BE6-73F3-5A7C-58FE7F8740AB}"/>
              </a:ext>
            </a:extLst>
          </p:cNvPr>
          <p:cNvSpPr>
            <a:spLocks noGrp="1"/>
          </p:cNvSpPr>
          <p:nvPr>
            <p:ph type="title"/>
          </p:nvPr>
        </p:nvSpPr>
        <p:spPr>
          <a:xfrm>
            <a:off x="838200" y="199495"/>
            <a:ext cx="10515600" cy="481542"/>
          </a:xfrm>
        </p:spPr>
        <p:txBody>
          <a:bodyPr>
            <a:noAutofit/>
          </a:bodyPr>
          <a:lstStyle/>
          <a:p>
            <a:pPr algn="ctr"/>
            <a:r>
              <a:rPr lang="en-IN" sz="3200" b="1" dirty="0"/>
              <a:t>Follow-on Domino Effect - Food, Fuel and Fertiliser</a:t>
            </a:r>
          </a:p>
        </p:txBody>
      </p:sp>
      <p:sp>
        <p:nvSpPr>
          <p:cNvPr id="3" name="Content Placeholder 2">
            <a:extLst>
              <a:ext uri="{FF2B5EF4-FFF2-40B4-BE49-F238E27FC236}">
                <a16:creationId xmlns:a16="http://schemas.microsoft.com/office/drawing/2014/main" id="{75B1D889-2DD0-543C-F285-E850FCE83E7B}"/>
              </a:ext>
            </a:extLst>
          </p:cNvPr>
          <p:cNvSpPr>
            <a:spLocks noGrp="1"/>
          </p:cNvSpPr>
          <p:nvPr>
            <p:ph idx="1"/>
          </p:nvPr>
        </p:nvSpPr>
        <p:spPr/>
        <p:txBody>
          <a:bodyPr/>
          <a:lstStyle/>
          <a:p>
            <a:endParaRPr lang="en-IN"/>
          </a:p>
        </p:txBody>
      </p:sp>
      <p:pic>
        <p:nvPicPr>
          <p:cNvPr id="5" name="Picture 4">
            <a:extLst>
              <a:ext uri="{FF2B5EF4-FFF2-40B4-BE49-F238E27FC236}">
                <a16:creationId xmlns:a16="http://schemas.microsoft.com/office/drawing/2014/main" id="{543F8C8F-A638-D533-0A3C-A964E1687C2C}"/>
              </a:ext>
            </a:extLst>
          </p:cNvPr>
          <p:cNvPicPr>
            <a:picLocks noChangeAspect="1"/>
          </p:cNvPicPr>
          <p:nvPr/>
        </p:nvPicPr>
        <p:blipFill>
          <a:blip r:embed="rId2"/>
          <a:stretch>
            <a:fillRect/>
          </a:stretch>
        </p:blipFill>
        <p:spPr>
          <a:xfrm>
            <a:off x="7678990" y="732193"/>
            <a:ext cx="3997318" cy="5482094"/>
          </a:xfrm>
          <a:prstGeom prst="rect">
            <a:avLst/>
          </a:prstGeom>
        </p:spPr>
      </p:pic>
      <p:pic>
        <p:nvPicPr>
          <p:cNvPr id="7" name="Picture 6">
            <a:extLst>
              <a:ext uri="{FF2B5EF4-FFF2-40B4-BE49-F238E27FC236}">
                <a16:creationId xmlns:a16="http://schemas.microsoft.com/office/drawing/2014/main" id="{7902021F-0868-5988-25E7-F6F4384EE1DA}"/>
              </a:ext>
            </a:extLst>
          </p:cNvPr>
          <p:cNvPicPr>
            <a:picLocks noChangeAspect="1"/>
          </p:cNvPicPr>
          <p:nvPr/>
        </p:nvPicPr>
        <p:blipFill>
          <a:blip r:embed="rId3"/>
          <a:stretch>
            <a:fillRect/>
          </a:stretch>
        </p:blipFill>
        <p:spPr>
          <a:xfrm>
            <a:off x="4322711" y="985701"/>
            <a:ext cx="3905771" cy="5330229"/>
          </a:xfrm>
          <a:prstGeom prst="rect">
            <a:avLst/>
          </a:prstGeom>
        </p:spPr>
      </p:pic>
      <p:pic>
        <p:nvPicPr>
          <p:cNvPr id="9" name="Picture 8">
            <a:extLst>
              <a:ext uri="{FF2B5EF4-FFF2-40B4-BE49-F238E27FC236}">
                <a16:creationId xmlns:a16="http://schemas.microsoft.com/office/drawing/2014/main" id="{9EE69EA2-FD0B-E1EB-4139-33245FF80F14}"/>
              </a:ext>
            </a:extLst>
          </p:cNvPr>
          <p:cNvPicPr>
            <a:picLocks noChangeAspect="1"/>
          </p:cNvPicPr>
          <p:nvPr/>
        </p:nvPicPr>
        <p:blipFill>
          <a:blip r:embed="rId4"/>
          <a:stretch>
            <a:fillRect/>
          </a:stretch>
        </p:blipFill>
        <p:spPr>
          <a:xfrm>
            <a:off x="250362" y="920216"/>
            <a:ext cx="3944117" cy="2475273"/>
          </a:xfrm>
          <a:prstGeom prst="rect">
            <a:avLst/>
          </a:prstGeom>
        </p:spPr>
      </p:pic>
      <p:pic>
        <p:nvPicPr>
          <p:cNvPr id="11" name="Picture 10">
            <a:extLst>
              <a:ext uri="{FF2B5EF4-FFF2-40B4-BE49-F238E27FC236}">
                <a16:creationId xmlns:a16="http://schemas.microsoft.com/office/drawing/2014/main" id="{D7E6D66F-9611-0DBF-07E6-99B8C5AF56E3}"/>
              </a:ext>
            </a:extLst>
          </p:cNvPr>
          <p:cNvPicPr>
            <a:picLocks noChangeAspect="1"/>
          </p:cNvPicPr>
          <p:nvPr/>
        </p:nvPicPr>
        <p:blipFill>
          <a:blip r:embed="rId5"/>
          <a:stretch>
            <a:fillRect/>
          </a:stretch>
        </p:blipFill>
        <p:spPr>
          <a:xfrm>
            <a:off x="391473" y="3572023"/>
            <a:ext cx="3893118" cy="2697335"/>
          </a:xfrm>
          <a:prstGeom prst="rect">
            <a:avLst/>
          </a:prstGeom>
        </p:spPr>
      </p:pic>
      <p:sp>
        <p:nvSpPr>
          <p:cNvPr id="4" name="TextBox 3">
            <a:extLst>
              <a:ext uri="{FF2B5EF4-FFF2-40B4-BE49-F238E27FC236}">
                <a16:creationId xmlns:a16="http://schemas.microsoft.com/office/drawing/2014/main" id="{F4E6121E-3435-F1CC-79A1-6BFD4EA9D77D}"/>
              </a:ext>
            </a:extLst>
          </p:cNvPr>
          <p:cNvSpPr txBox="1"/>
          <p:nvPr/>
        </p:nvSpPr>
        <p:spPr>
          <a:xfrm>
            <a:off x="748039" y="1436291"/>
            <a:ext cx="1681894" cy="369332"/>
          </a:xfrm>
          <a:prstGeom prst="rect">
            <a:avLst/>
          </a:prstGeom>
          <a:noFill/>
        </p:spPr>
        <p:txBody>
          <a:bodyPr wrap="square" rtlCol="0">
            <a:spAutoFit/>
          </a:bodyPr>
          <a:lstStyle/>
          <a:p>
            <a:r>
              <a:rPr lang="en-IN" b="1" dirty="0"/>
              <a:t>Fertiliser Prices</a:t>
            </a:r>
          </a:p>
        </p:txBody>
      </p:sp>
      <p:sp>
        <p:nvSpPr>
          <p:cNvPr id="6" name="TextBox 5">
            <a:extLst>
              <a:ext uri="{FF2B5EF4-FFF2-40B4-BE49-F238E27FC236}">
                <a16:creationId xmlns:a16="http://schemas.microsoft.com/office/drawing/2014/main" id="{6773C792-EF8D-394A-183F-DDA23059D9BE}"/>
              </a:ext>
            </a:extLst>
          </p:cNvPr>
          <p:cNvSpPr txBox="1"/>
          <p:nvPr/>
        </p:nvSpPr>
        <p:spPr>
          <a:xfrm>
            <a:off x="966432" y="4561915"/>
            <a:ext cx="2259368" cy="369332"/>
          </a:xfrm>
          <a:prstGeom prst="rect">
            <a:avLst/>
          </a:prstGeom>
          <a:noFill/>
        </p:spPr>
        <p:txBody>
          <a:bodyPr wrap="square" rtlCol="0">
            <a:spAutoFit/>
          </a:bodyPr>
          <a:lstStyle/>
          <a:p>
            <a:r>
              <a:rPr lang="en-IN" b="1" dirty="0"/>
              <a:t>Gas and Crude Prices</a:t>
            </a:r>
          </a:p>
        </p:txBody>
      </p:sp>
      <p:sp>
        <p:nvSpPr>
          <p:cNvPr id="8" name="TextBox 7">
            <a:extLst>
              <a:ext uri="{FF2B5EF4-FFF2-40B4-BE49-F238E27FC236}">
                <a16:creationId xmlns:a16="http://schemas.microsoft.com/office/drawing/2014/main" id="{066DFDF6-05E7-DB4D-5006-E58FD56B3DA1}"/>
              </a:ext>
            </a:extLst>
          </p:cNvPr>
          <p:cNvSpPr txBox="1"/>
          <p:nvPr/>
        </p:nvSpPr>
        <p:spPr>
          <a:xfrm>
            <a:off x="5989782" y="2194957"/>
            <a:ext cx="2338735" cy="738664"/>
          </a:xfrm>
          <a:prstGeom prst="rect">
            <a:avLst/>
          </a:prstGeom>
          <a:noFill/>
        </p:spPr>
        <p:txBody>
          <a:bodyPr wrap="square" rtlCol="0">
            <a:spAutoFit/>
          </a:bodyPr>
          <a:lstStyle/>
          <a:p>
            <a:pPr algn="ctr"/>
            <a:r>
              <a:rPr lang="en-IN" sz="1400" b="1" dirty="0">
                <a:solidFill>
                  <a:srgbClr val="C00000"/>
                </a:solidFill>
              </a:rPr>
              <a:t>Fertiliser imports from Russia unaffordable for mainly </a:t>
            </a:r>
            <a:r>
              <a:rPr lang="en-IN" sz="1400" b="1" u="sng" dirty="0">
                <a:solidFill>
                  <a:srgbClr val="C00000"/>
                </a:solidFill>
              </a:rPr>
              <a:t>poor farmers</a:t>
            </a:r>
          </a:p>
        </p:txBody>
      </p:sp>
      <p:sp>
        <p:nvSpPr>
          <p:cNvPr id="10" name="TextBox 9">
            <a:extLst>
              <a:ext uri="{FF2B5EF4-FFF2-40B4-BE49-F238E27FC236}">
                <a16:creationId xmlns:a16="http://schemas.microsoft.com/office/drawing/2014/main" id="{3B670E3B-E0F4-3B8D-0401-31E2C1918F50}"/>
              </a:ext>
            </a:extLst>
          </p:cNvPr>
          <p:cNvSpPr txBox="1"/>
          <p:nvPr/>
        </p:nvSpPr>
        <p:spPr>
          <a:xfrm>
            <a:off x="9743194" y="1049637"/>
            <a:ext cx="2338735" cy="738664"/>
          </a:xfrm>
          <a:prstGeom prst="rect">
            <a:avLst/>
          </a:prstGeom>
          <a:noFill/>
        </p:spPr>
        <p:txBody>
          <a:bodyPr wrap="square" rtlCol="0">
            <a:spAutoFit/>
          </a:bodyPr>
          <a:lstStyle/>
          <a:p>
            <a:pPr algn="ctr"/>
            <a:r>
              <a:rPr lang="en-IN" sz="1400" b="1" dirty="0">
                <a:solidFill>
                  <a:srgbClr val="C00000"/>
                </a:solidFill>
              </a:rPr>
              <a:t>Wheat imports from Russia and Ukraine are unavailable</a:t>
            </a:r>
          </a:p>
          <a:p>
            <a:pPr algn="ctr"/>
            <a:r>
              <a:rPr lang="en-IN" sz="1400" b="1" u="sng" dirty="0">
                <a:solidFill>
                  <a:srgbClr val="C00000"/>
                </a:solidFill>
              </a:rPr>
              <a:t>affecting all, poor the most</a:t>
            </a:r>
          </a:p>
        </p:txBody>
      </p:sp>
      <p:grpSp>
        <p:nvGrpSpPr>
          <p:cNvPr id="12" name="Group 11">
            <a:extLst>
              <a:ext uri="{FF2B5EF4-FFF2-40B4-BE49-F238E27FC236}">
                <a16:creationId xmlns:a16="http://schemas.microsoft.com/office/drawing/2014/main" id="{681084FC-B306-30A7-E1A9-579AC601B789}"/>
              </a:ext>
            </a:extLst>
          </p:cNvPr>
          <p:cNvGrpSpPr/>
          <p:nvPr/>
        </p:nvGrpSpPr>
        <p:grpSpPr>
          <a:xfrm>
            <a:off x="5613344" y="4343991"/>
            <a:ext cx="6206176" cy="400110"/>
            <a:chOff x="4694767" y="1297265"/>
            <a:chExt cx="6011333" cy="339485"/>
          </a:xfrm>
          <a:solidFill>
            <a:srgbClr val="FFFF00"/>
          </a:solidFill>
        </p:grpSpPr>
        <p:sp>
          <p:nvSpPr>
            <p:cNvPr id="14" name="TextBox 13">
              <a:extLst>
                <a:ext uri="{FF2B5EF4-FFF2-40B4-BE49-F238E27FC236}">
                  <a16:creationId xmlns:a16="http://schemas.microsoft.com/office/drawing/2014/main" id="{55770741-788E-C538-B609-610112FC68BF}"/>
                </a:ext>
              </a:extLst>
            </p:cNvPr>
            <p:cNvSpPr txBox="1"/>
            <p:nvPr/>
          </p:nvSpPr>
          <p:spPr>
            <a:xfrm>
              <a:off x="4694767" y="1297265"/>
              <a:ext cx="6011333" cy="339485"/>
            </a:xfrm>
            <a:prstGeom prst="rect">
              <a:avLst/>
            </a:prstGeom>
            <a:grpFill/>
            <a:ln w="19050">
              <a:solidFill>
                <a:srgbClr val="C00000"/>
              </a:solidFill>
            </a:ln>
          </p:spPr>
          <p:txBody>
            <a:bodyPr wrap="square" rtlCol="0">
              <a:spAutoFit/>
            </a:bodyPr>
            <a:lstStyle/>
            <a:p>
              <a:r>
                <a:rPr lang="en-IN" sz="2000" b="1" dirty="0"/>
                <a:t>Crisis of Unaffordability                    Crisis of Unavailability</a:t>
              </a:r>
            </a:p>
          </p:txBody>
        </p:sp>
        <p:sp>
          <p:nvSpPr>
            <p:cNvPr id="15" name="Arrow: Right 14">
              <a:extLst>
                <a:ext uri="{FF2B5EF4-FFF2-40B4-BE49-F238E27FC236}">
                  <a16:creationId xmlns:a16="http://schemas.microsoft.com/office/drawing/2014/main" id="{686C259D-7823-1EB3-0CC8-C7920746C4F0}"/>
                </a:ext>
              </a:extLst>
            </p:cNvPr>
            <p:cNvSpPr/>
            <p:nvPr/>
          </p:nvSpPr>
          <p:spPr>
            <a:xfrm>
              <a:off x="7442376" y="1333763"/>
              <a:ext cx="564153" cy="291589"/>
            </a:xfrm>
            <a:prstGeom prst="rightArrow">
              <a:avLst/>
            </a:prstGeom>
            <a:solidFill>
              <a:srgbClr val="FF0000"/>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000" b="1" dirty="0">
                <a:solidFill>
                  <a:srgbClr val="FFFF00"/>
                </a:solidFill>
              </a:endParaRPr>
            </a:p>
          </p:txBody>
        </p:sp>
      </p:grpSp>
      <p:sp>
        <p:nvSpPr>
          <p:cNvPr id="16" name="TextBox 15">
            <a:extLst>
              <a:ext uri="{FF2B5EF4-FFF2-40B4-BE49-F238E27FC236}">
                <a16:creationId xmlns:a16="http://schemas.microsoft.com/office/drawing/2014/main" id="{F7C931A7-4FBA-73C5-C1C3-0D201284629C}"/>
              </a:ext>
            </a:extLst>
          </p:cNvPr>
          <p:cNvSpPr txBox="1"/>
          <p:nvPr/>
        </p:nvSpPr>
        <p:spPr>
          <a:xfrm>
            <a:off x="5359399" y="6345036"/>
            <a:ext cx="6714066" cy="261610"/>
          </a:xfrm>
          <a:prstGeom prst="rect">
            <a:avLst/>
          </a:prstGeom>
          <a:noFill/>
        </p:spPr>
        <p:txBody>
          <a:bodyPr wrap="square">
            <a:spAutoFit/>
          </a:bodyPr>
          <a:lstStyle/>
          <a:p>
            <a:r>
              <a:rPr lang="en-IN" sz="1100" dirty="0">
                <a:effectLst/>
                <a:latin typeface="Calibri" panose="020F0502020204030204" pitchFamily="34" charset="0"/>
                <a:ea typeface="Calibri" panose="020F0502020204030204" pitchFamily="34" charset="0"/>
                <a:cs typeface="Times New Roman" panose="02020603050405020304" pitchFamily="18" charset="0"/>
              </a:rPr>
              <a:t>Especially Least Developed County (LDC) 	                Especially Low-Income Food-Deficit Country (LIFDC)</a:t>
            </a:r>
            <a:endParaRPr lang="en-IN" sz="1100" dirty="0"/>
          </a:p>
        </p:txBody>
      </p:sp>
    </p:spTree>
    <p:extLst>
      <p:ext uri="{BB962C8B-B14F-4D97-AF65-F5344CB8AC3E}">
        <p14:creationId xmlns:p14="http://schemas.microsoft.com/office/powerpoint/2010/main" val="2786424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688D7-2BE6-73F3-5A7C-58FE7F8740AB}"/>
              </a:ext>
            </a:extLst>
          </p:cNvPr>
          <p:cNvSpPr>
            <a:spLocks noGrp="1"/>
          </p:cNvSpPr>
          <p:nvPr>
            <p:ph type="title"/>
          </p:nvPr>
        </p:nvSpPr>
        <p:spPr>
          <a:xfrm>
            <a:off x="838200" y="199495"/>
            <a:ext cx="10515600" cy="481542"/>
          </a:xfrm>
        </p:spPr>
        <p:txBody>
          <a:bodyPr>
            <a:noAutofit/>
          </a:bodyPr>
          <a:lstStyle/>
          <a:p>
            <a:pPr algn="ctr"/>
            <a:r>
              <a:rPr lang="en-IN" sz="3200" b="1" dirty="0"/>
              <a:t>Follow-on Domino Effect - Food, Fuel and Fertiliser</a:t>
            </a:r>
          </a:p>
        </p:txBody>
      </p:sp>
      <p:sp>
        <p:nvSpPr>
          <p:cNvPr id="3" name="Content Placeholder 2">
            <a:extLst>
              <a:ext uri="{FF2B5EF4-FFF2-40B4-BE49-F238E27FC236}">
                <a16:creationId xmlns:a16="http://schemas.microsoft.com/office/drawing/2014/main" id="{75B1D889-2DD0-543C-F285-E850FCE83E7B}"/>
              </a:ext>
            </a:extLst>
          </p:cNvPr>
          <p:cNvSpPr>
            <a:spLocks noGrp="1"/>
          </p:cNvSpPr>
          <p:nvPr>
            <p:ph idx="1"/>
          </p:nvPr>
        </p:nvSpPr>
        <p:spPr/>
        <p:txBody>
          <a:bodyPr/>
          <a:lstStyle/>
          <a:p>
            <a:endParaRPr lang="en-IN"/>
          </a:p>
        </p:txBody>
      </p:sp>
      <p:pic>
        <p:nvPicPr>
          <p:cNvPr id="5" name="Picture 4">
            <a:extLst>
              <a:ext uri="{FF2B5EF4-FFF2-40B4-BE49-F238E27FC236}">
                <a16:creationId xmlns:a16="http://schemas.microsoft.com/office/drawing/2014/main" id="{543F8C8F-A638-D533-0A3C-A964E1687C2C}"/>
              </a:ext>
            </a:extLst>
          </p:cNvPr>
          <p:cNvPicPr>
            <a:picLocks noChangeAspect="1"/>
          </p:cNvPicPr>
          <p:nvPr/>
        </p:nvPicPr>
        <p:blipFill>
          <a:blip r:embed="rId2"/>
          <a:stretch>
            <a:fillRect/>
          </a:stretch>
        </p:blipFill>
        <p:spPr>
          <a:xfrm>
            <a:off x="7678990" y="732193"/>
            <a:ext cx="3997318" cy="5482094"/>
          </a:xfrm>
          <a:prstGeom prst="rect">
            <a:avLst/>
          </a:prstGeom>
        </p:spPr>
      </p:pic>
      <p:pic>
        <p:nvPicPr>
          <p:cNvPr id="7" name="Picture 6">
            <a:extLst>
              <a:ext uri="{FF2B5EF4-FFF2-40B4-BE49-F238E27FC236}">
                <a16:creationId xmlns:a16="http://schemas.microsoft.com/office/drawing/2014/main" id="{7902021F-0868-5988-25E7-F6F4384EE1DA}"/>
              </a:ext>
            </a:extLst>
          </p:cNvPr>
          <p:cNvPicPr>
            <a:picLocks noChangeAspect="1"/>
          </p:cNvPicPr>
          <p:nvPr/>
        </p:nvPicPr>
        <p:blipFill>
          <a:blip r:embed="rId3"/>
          <a:stretch>
            <a:fillRect/>
          </a:stretch>
        </p:blipFill>
        <p:spPr>
          <a:xfrm>
            <a:off x="4322711" y="985701"/>
            <a:ext cx="3905771" cy="5330229"/>
          </a:xfrm>
          <a:prstGeom prst="rect">
            <a:avLst/>
          </a:prstGeom>
        </p:spPr>
      </p:pic>
      <p:pic>
        <p:nvPicPr>
          <p:cNvPr id="9" name="Picture 8">
            <a:extLst>
              <a:ext uri="{FF2B5EF4-FFF2-40B4-BE49-F238E27FC236}">
                <a16:creationId xmlns:a16="http://schemas.microsoft.com/office/drawing/2014/main" id="{9EE69EA2-FD0B-E1EB-4139-33245FF80F14}"/>
              </a:ext>
            </a:extLst>
          </p:cNvPr>
          <p:cNvPicPr>
            <a:picLocks noChangeAspect="1"/>
          </p:cNvPicPr>
          <p:nvPr/>
        </p:nvPicPr>
        <p:blipFill>
          <a:blip r:embed="rId4"/>
          <a:stretch>
            <a:fillRect/>
          </a:stretch>
        </p:blipFill>
        <p:spPr>
          <a:xfrm>
            <a:off x="250362" y="920216"/>
            <a:ext cx="3944117" cy="2475273"/>
          </a:xfrm>
          <a:prstGeom prst="rect">
            <a:avLst/>
          </a:prstGeom>
        </p:spPr>
      </p:pic>
      <p:pic>
        <p:nvPicPr>
          <p:cNvPr id="11" name="Picture 10">
            <a:extLst>
              <a:ext uri="{FF2B5EF4-FFF2-40B4-BE49-F238E27FC236}">
                <a16:creationId xmlns:a16="http://schemas.microsoft.com/office/drawing/2014/main" id="{D7E6D66F-9611-0DBF-07E6-99B8C5AF56E3}"/>
              </a:ext>
            </a:extLst>
          </p:cNvPr>
          <p:cNvPicPr>
            <a:picLocks noChangeAspect="1"/>
          </p:cNvPicPr>
          <p:nvPr/>
        </p:nvPicPr>
        <p:blipFill>
          <a:blip r:embed="rId5"/>
          <a:stretch>
            <a:fillRect/>
          </a:stretch>
        </p:blipFill>
        <p:spPr>
          <a:xfrm>
            <a:off x="391473" y="3572023"/>
            <a:ext cx="3893118" cy="2697335"/>
          </a:xfrm>
          <a:prstGeom prst="rect">
            <a:avLst/>
          </a:prstGeom>
        </p:spPr>
      </p:pic>
      <p:sp>
        <p:nvSpPr>
          <p:cNvPr id="4" name="TextBox 3">
            <a:extLst>
              <a:ext uri="{FF2B5EF4-FFF2-40B4-BE49-F238E27FC236}">
                <a16:creationId xmlns:a16="http://schemas.microsoft.com/office/drawing/2014/main" id="{F4E6121E-3435-F1CC-79A1-6BFD4EA9D77D}"/>
              </a:ext>
            </a:extLst>
          </p:cNvPr>
          <p:cNvSpPr txBox="1"/>
          <p:nvPr/>
        </p:nvSpPr>
        <p:spPr>
          <a:xfrm>
            <a:off x="748039" y="1436291"/>
            <a:ext cx="1681894" cy="369332"/>
          </a:xfrm>
          <a:prstGeom prst="rect">
            <a:avLst/>
          </a:prstGeom>
          <a:noFill/>
        </p:spPr>
        <p:txBody>
          <a:bodyPr wrap="square" rtlCol="0">
            <a:spAutoFit/>
          </a:bodyPr>
          <a:lstStyle/>
          <a:p>
            <a:r>
              <a:rPr lang="en-IN" b="1" dirty="0"/>
              <a:t>Fertiliser Prices</a:t>
            </a:r>
          </a:p>
        </p:txBody>
      </p:sp>
      <p:sp>
        <p:nvSpPr>
          <p:cNvPr id="6" name="TextBox 5">
            <a:extLst>
              <a:ext uri="{FF2B5EF4-FFF2-40B4-BE49-F238E27FC236}">
                <a16:creationId xmlns:a16="http://schemas.microsoft.com/office/drawing/2014/main" id="{6773C792-EF8D-394A-183F-DDA23059D9BE}"/>
              </a:ext>
            </a:extLst>
          </p:cNvPr>
          <p:cNvSpPr txBox="1"/>
          <p:nvPr/>
        </p:nvSpPr>
        <p:spPr>
          <a:xfrm>
            <a:off x="966432" y="4561915"/>
            <a:ext cx="2259368" cy="369332"/>
          </a:xfrm>
          <a:prstGeom prst="rect">
            <a:avLst/>
          </a:prstGeom>
          <a:noFill/>
        </p:spPr>
        <p:txBody>
          <a:bodyPr wrap="square" rtlCol="0">
            <a:spAutoFit/>
          </a:bodyPr>
          <a:lstStyle/>
          <a:p>
            <a:r>
              <a:rPr lang="en-IN" b="1" dirty="0"/>
              <a:t>Gas and Crude Prices</a:t>
            </a:r>
          </a:p>
        </p:txBody>
      </p:sp>
      <p:sp>
        <p:nvSpPr>
          <p:cNvPr id="8" name="TextBox 7">
            <a:extLst>
              <a:ext uri="{FF2B5EF4-FFF2-40B4-BE49-F238E27FC236}">
                <a16:creationId xmlns:a16="http://schemas.microsoft.com/office/drawing/2014/main" id="{066DFDF6-05E7-DB4D-5006-E58FD56B3DA1}"/>
              </a:ext>
            </a:extLst>
          </p:cNvPr>
          <p:cNvSpPr txBox="1"/>
          <p:nvPr/>
        </p:nvSpPr>
        <p:spPr>
          <a:xfrm>
            <a:off x="5989782" y="2194957"/>
            <a:ext cx="2338735" cy="738664"/>
          </a:xfrm>
          <a:prstGeom prst="rect">
            <a:avLst/>
          </a:prstGeom>
          <a:noFill/>
        </p:spPr>
        <p:txBody>
          <a:bodyPr wrap="square" rtlCol="0">
            <a:spAutoFit/>
          </a:bodyPr>
          <a:lstStyle/>
          <a:p>
            <a:pPr algn="ctr"/>
            <a:r>
              <a:rPr lang="en-IN" sz="1400" b="1" dirty="0">
                <a:solidFill>
                  <a:srgbClr val="C00000"/>
                </a:solidFill>
              </a:rPr>
              <a:t>Fertiliser imports from Russia unaffordable for mainly </a:t>
            </a:r>
            <a:r>
              <a:rPr lang="en-IN" sz="1400" b="1" u="sng" dirty="0">
                <a:solidFill>
                  <a:srgbClr val="C00000"/>
                </a:solidFill>
              </a:rPr>
              <a:t>poor farmers</a:t>
            </a:r>
          </a:p>
        </p:txBody>
      </p:sp>
      <p:sp>
        <p:nvSpPr>
          <p:cNvPr id="10" name="TextBox 9">
            <a:extLst>
              <a:ext uri="{FF2B5EF4-FFF2-40B4-BE49-F238E27FC236}">
                <a16:creationId xmlns:a16="http://schemas.microsoft.com/office/drawing/2014/main" id="{3B670E3B-E0F4-3B8D-0401-31E2C1918F50}"/>
              </a:ext>
            </a:extLst>
          </p:cNvPr>
          <p:cNvSpPr txBox="1"/>
          <p:nvPr/>
        </p:nvSpPr>
        <p:spPr>
          <a:xfrm>
            <a:off x="9743194" y="1049637"/>
            <a:ext cx="2338735" cy="738664"/>
          </a:xfrm>
          <a:prstGeom prst="rect">
            <a:avLst/>
          </a:prstGeom>
          <a:noFill/>
        </p:spPr>
        <p:txBody>
          <a:bodyPr wrap="square" rtlCol="0">
            <a:spAutoFit/>
          </a:bodyPr>
          <a:lstStyle/>
          <a:p>
            <a:pPr algn="ctr"/>
            <a:r>
              <a:rPr lang="en-IN" sz="1400" b="1" dirty="0">
                <a:solidFill>
                  <a:srgbClr val="C00000"/>
                </a:solidFill>
              </a:rPr>
              <a:t>Wheat imports from Russia and Ukraine are unavailable</a:t>
            </a:r>
          </a:p>
          <a:p>
            <a:pPr algn="ctr"/>
            <a:r>
              <a:rPr lang="en-IN" sz="1400" b="1" u="sng" dirty="0">
                <a:solidFill>
                  <a:srgbClr val="C00000"/>
                </a:solidFill>
              </a:rPr>
              <a:t>affecting all, poor the most</a:t>
            </a:r>
          </a:p>
        </p:txBody>
      </p:sp>
      <p:grpSp>
        <p:nvGrpSpPr>
          <p:cNvPr id="12" name="Group 11">
            <a:extLst>
              <a:ext uri="{FF2B5EF4-FFF2-40B4-BE49-F238E27FC236}">
                <a16:creationId xmlns:a16="http://schemas.microsoft.com/office/drawing/2014/main" id="{681084FC-B306-30A7-E1A9-579AC601B789}"/>
              </a:ext>
            </a:extLst>
          </p:cNvPr>
          <p:cNvGrpSpPr/>
          <p:nvPr/>
        </p:nvGrpSpPr>
        <p:grpSpPr>
          <a:xfrm>
            <a:off x="5613344" y="4343991"/>
            <a:ext cx="6206176" cy="400110"/>
            <a:chOff x="4694767" y="1297265"/>
            <a:chExt cx="6011333" cy="339485"/>
          </a:xfrm>
          <a:solidFill>
            <a:srgbClr val="FFFF00"/>
          </a:solidFill>
        </p:grpSpPr>
        <p:sp>
          <p:nvSpPr>
            <p:cNvPr id="14" name="TextBox 13">
              <a:extLst>
                <a:ext uri="{FF2B5EF4-FFF2-40B4-BE49-F238E27FC236}">
                  <a16:creationId xmlns:a16="http://schemas.microsoft.com/office/drawing/2014/main" id="{55770741-788E-C538-B609-610112FC68BF}"/>
                </a:ext>
              </a:extLst>
            </p:cNvPr>
            <p:cNvSpPr txBox="1"/>
            <p:nvPr/>
          </p:nvSpPr>
          <p:spPr>
            <a:xfrm>
              <a:off x="4694767" y="1297265"/>
              <a:ext cx="6011333" cy="339485"/>
            </a:xfrm>
            <a:prstGeom prst="rect">
              <a:avLst/>
            </a:prstGeom>
            <a:grpFill/>
            <a:ln w="19050">
              <a:solidFill>
                <a:srgbClr val="C00000"/>
              </a:solidFill>
            </a:ln>
          </p:spPr>
          <p:txBody>
            <a:bodyPr wrap="square" rtlCol="0">
              <a:spAutoFit/>
            </a:bodyPr>
            <a:lstStyle/>
            <a:p>
              <a:r>
                <a:rPr lang="en-IN" sz="2000" b="1" dirty="0"/>
                <a:t>Crisis of Unaffordability                    Crisis of Unavailability</a:t>
              </a:r>
            </a:p>
          </p:txBody>
        </p:sp>
        <p:sp>
          <p:nvSpPr>
            <p:cNvPr id="15" name="Arrow: Right 14">
              <a:extLst>
                <a:ext uri="{FF2B5EF4-FFF2-40B4-BE49-F238E27FC236}">
                  <a16:creationId xmlns:a16="http://schemas.microsoft.com/office/drawing/2014/main" id="{686C259D-7823-1EB3-0CC8-C7920746C4F0}"/>
                </a:ext>
              </a:extLst>
            </p:cNvPr>
            <p:cNvSpPr/>
            <p:nvPr/>
          </p:nvSpPr>
          <p:spPr>
            <a:xfrm>
              <a:off x="7442376" y="1333763"/>
              <a:ext cx="564153" cy="291589"/>
            </a:xfrm>
            <a:prstGeom prst="rightArrow">
              <a:avLst/>
            </a:prstGeom>
            <a:solidFill>
              <a:srgbClr val="FF0000"/>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000" b="1" dirty="0">
                <a:solidFill>
                  <a:srgbClr val="FFFF00"/>
                </a:solidFill>
              </a:endParaRPr>
            </a:p>
          </p:txBody>
        </p:sp>
      </p:grpSp>
      <p:sp>
        <p:nvSpPr>
          <p:cNvPr id="16" name="TextBox 15">
            <a:extLst>
              <a:ext uri="{FF2B5EF4-FFF2-40B4-BE49-F238E27FC236}">
                <a16:creationId xmlns:a16="http://schemas.microsoft.com/office/drawing/2014/main" id="{F7C931A7-4FBA-73C5-C1C3-0D201284629C}"/>
              </a:ext>
            </a:extLst>
          </p:cNvPr>
          <p:cNvSpPr txBox="1"/>
          <p:nvPr/>
        </p:nvSpPr>
        <p:spPr>
          <a:xfrm>
            <a:off x="5359399" y="6345036"/>
            <a:ext cx="6714066" cy="261610"/>
          </a:xfrm>
          <a:prstGeom prst="rect">
            <a:avLst/>
          </a:prstGeom>
          <a:noFill/>
        </p:spPr>
        <p:txBody>
          <a:bodyPr wrap="square">
            <a:spAutoFit/>
          </a:bodyPr>
          <a:lstStyle/>
          <a:p>
            <a:r>
              <a:rPr lang="en-IN" sz="1100" dirty="0">
                <a:effectLst/>
                <a:latin typeface="Calibri" panose="020F0502020204030204" pitchFamily="34" charset="0"/>
                <a:ea typeface="Calibri" panose="020F0502020204030204" pitchFamily="34" charset="0"/>
                <a:cs typeface="Times New Roman" panose="02020603050405020304" pitchFamily="18" charset="0"/>
              </a:rPr>
              <a:t>Especially Least Developed County (LDC) 	                Especially Low-Income Food-Deficit Country (LIFDC)</a:t>
            </a:r>
            <a:endParaRPr lang="en-IN" sz="1100" dirty="0"/>
          </a:p>
        </p:txBody>
      </p:sp>
      <p:sp>
        <p:nvSpPr>
          <p:cNvPr id="13" name="TextBox 12">
            <a:extLst>
              <a:ext uri="{FF2B5EF4-FFF2-40B4-BE49-F238E27FC236}">
                <a16:creationId xmlns:a16="http://schemas.microsoft.com/office/drawing/2014/main" id="{79788CB0-6BEA-0E90-2F4C-E99F83A645C1}"/>
              </a:ext>
            </a:extLst>
          </p:cNvPr>
          <p:cNvSpPr txBox="1"/>
          <p:nvPr/>
        </p:nvSpPr>
        <p:spPr>
          <a:xfrm>
            <a:off x="5613344" y="3236727"/>
            <a:ext cx="3582812" cy="861774"/>
          </a:xfrm>
          <a:prstGeom prst="rect">
            <a:avLst/>
          </a:prstGeom>
          <a:solidFill>
            <a:schemeClr val="accent6">
              <a:lumMod val="20000"/>
              <a:lumOff val="80000"/>
            </a:schemeClr>
          </a:solidFill>
          <a:ln w="9525">
            <a:solidFill>
              <a:schemeClr val="accent1"/>
            </a:solidFill>
          </a:ln>
        </p:spPr>
        <p:txBody>
          <a:bodyPr wrap="square" rtlCol="0">
            <a:spAutoFit/>
          </a:bodyPr>
          <a:lstStyle/>
          <a:p>
            <a:pPr algn="ctr"/>
            <a:r>
              <a:rPr lang="en-IN"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Today's era isn’t of war</a:t>
            </a:r>
            <a:r>
              <a:rPr lang="en-IN" sz="2000" dirty="0">
                <a:effectLst/>
                <a:latin typeface="Calibri" panose="020F0502020204030204" pitchFamily="34" charset="0"/>
                <a:ea typeface="Calibri" panose="020F0502020204030204" pitchFamily="34" charset="0"/>
                <a:cs typeface="Times New Roman" panose="02020603050405020304" pitchFamily="18" charset="0"/>
              </a:rPr>
              <a:t> </a:t>
            </a:r>
          </a:p>
          <a:p>
            <a:pPr algn="just"/>
            <a:r>
              <a:rPr lang="en-IN" sz="1600" dirty="0">
                <a:effectLst/>
                <a:latin typeface="Calibri" panose="020F0502020204030204" pitchFamily="34" charset="0"/>
                <a:ea typeface="Calibri" panose="020F0502020204030204" pitchFamily="34" charset="0"/>
                <a:cs typeface="Times New Roman" panose="02020603050405020304" pitchFamily="18" charset="0"/>
              </a:rPr>
              <a:t>– </a:t>
            </a:r>
            <a:r>
              <a:rPr lang="en-IN" sz="1400" dirty="0">
                <a:effectLst/>
                <a:latin typeface="Calibri" panose="020F0502020204030204" pitchFamily="34" charset="0"/>
                <a:ea typeface="Calibri" panose="020F0502020204030204" pitchFamily="34" charset="0"/>
                <a:cs typeface="Times New Roman" panose="02020603050405020304" pitchFamily="18" charset="0"/>
              </a:rPr>
              <a:t>PM Narendra Modi reminded President Putin at SCO Meeting on 16 September 2022</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53572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844B6-7E9E-57C1-83DC-DE207875A811}"/>
              </a:ext>
            </a:extLst>
          </p:cNvPr>
          <p:cNvSpPr>
            <a:spLocks noGrp="1"/>
          </p:cNvSpPr>
          <p:nvPr>
            <p:ph type="title"/>
          </p:nvPr>
        </p:nvSpPr>
        <p:spPr>
          <a:xfrm>
            <a:off x="838200" y="250295"/>
            <a:ext cx="10515600" cy="430742"/>
          </a:xfrm>
        </p:spPr>
        <p:txBody>
          <a:bodyPr>
            <a:normAutofit fontScale="90000"/>
          </a:bodyPr>
          <a:lstStyle/>
          <a:p>
            <a:pPr algn="ctr"/>
            <a:r>
              <a:rPr lang="en-IN" sz="2800" b="1" dirty="0"/>
              <a:t>Impact of COVID-19 on Global Shipping</a:t>
            </a:r>
          </a:p>
        </p:txBody>
      </p:sp>
      <p:sp>
        <p:nvSpPr>
          <p:cNvPr id="3" name="Content Placeholder 2">
            <a:extLst>
              <a:ext uri="{FF2B5EF4-FFF2-40B4-BE49-F238E27FC236}">
                <a16:creationId xmlns:a16="http://schemas.microsoft.com/office/drawing/2014/main" id="{2B0D6D01-C8CF-655F-54DF-1B9DFA9EE05F}"/>
              </a:ext>
            </a:extLst>
          </p:cNvPr>
          <p:cNvSpPr>
            <a:spLocks noGrp="1"/>
          </p:cNvSpPr>
          <p:nvPr>
            <p:ph idx="1"/>
          </p:nvPr>
        </p:nvSpPr>
        <p:spPr/>
        <p:txBody>
          <a:bodyPr/>
          <a:lstStyle/>
          <a:p>
            <a:endParaRPr lang="en-IN"/>
          </a:p>
        </p:txBody>
      </p:sp>
      <p:pic>
        <p:nvPicPr>
          <p:cNvPr id="6" name="Picture 5">
            <a:extLst>
              <a:ext uri="{FF2B5EF4-FFF2-40B4-BE49-F238E27FC236}">
                <a16:creationId xmlns:a16="http://schemas.microsoft.com/office/drawing/2014/main" id="{2D4332E9-8D44-3A1F-C9D6-B522CF783A3B}"/>
              </a:ext>
            </a:extLst>
          </p:cNvPr>
          <p:cNvPicPr>
            <a:picLocks noChangeAspect="1"/>
          </p:cNvPicPr>
          <p:nvPr/>
        </p:nvPicPr>
        <p:blipFill rotWithShape="1">
          <a:blip r:embed="rId2"/>
          <a:srcRect b="11113"/>
          <a:stretch/>
        </p:blipFill>
        <p:spPr>
          <a:xfrm>
            <a:off x="3953654" y="899951"/>
            <a:ext cx="3599096" cy="2511677"/>
          </a:xfrm>
          <a:prstGeom prst="rect">
            <a:avLst/>
          </a:prstGeom>
        </p:spPr>
      </p:pic>
      <p:pic>
        <p:nvPicPr>
          <p:cNvPr id="12" name="Picture 11">
            <a:extLst>
              <a:ext uri="{FF2B5EF4-FFF2-40B4-BE49-F238E27FC236}">
                <a16:creationId xmlns:a16="http://schemas.microsoft.com/office/drawing/2014/main" id="{2DDCB706-57B0-B4F4-F5E3-32AF7D28C336}"/>
              </a:ext>
            </a:extLst>
          </p:cNvPr>
          <p:cNvPicPr>
            <a:picLocks noChangeAspect="1"/>
          </p:cNvPicPr>
          <p:nvPr/>
        </p:nvPicPr>
        <p:blipFill>
          <a:blip r:embed="rId3"/>
          <a:stretch>
            <a:fillRect/>
          </a:stretch>
        </p:blipFill>
        <p:spPr>
          <a:xfrm>
            <a:off x="1544672" y="3672884"/>
            <a:ext cx="4637181" cy="2976101"/>
          </a:xfrm>
          <a:prstGeom prst="rect">
            <a:avLst/>
          </a:prstGeom>
        </p:spPr>
      </p:pic>
      <p:grpSp>
        <p:nvGrpSpPr>
          <p:cNvPr id="15" name="Group 14">
            <a:extLst>
              <a:ext uri="{FF2B5EF4-FFF2-40B4-BE49-F238E27FC236}">
                <a16:creationId xmlns:a16="http://schemas.microsoft.com/office/drawing/2014/main" id="{0ACDCD69-0C56-2D4D-B55C-71B06CF8D01E}"/>
              </a:ext>
            </a:extLst>
          </p:cNvPr>
          <p:cNvGrpSpPr/>
          <p:nvPr/>
        </p:nvGrpSpPr>
        <p:grpSpPr>
          <a:xfrm>
            <a:off x="7048363" y="1676394"/>
            <a:ext cx="4769247" cy="4445327"/>
            <a:chOff x="4419771" y="752288"/>
            <a:chExt cx="3373487" cy="2841359"/>
          </a:xfrm>
        </p:grpSpPr>
        <p:pic>
          <p:nvPicPr>
            <p:cNvPr id="7" name="Picture 6">
              <a:extLst>
                <a:ext uri="{FF2B5EF4-FFF2-40B4-BE49-F238E27FC236}">
                  <a16:creationId xmlns:a16="http://schemas.microsoft.com/office/drawing/2014/main" id="{7F9496EB-46D9-36C5-210C-7E9381231766}"/>
                </a:ext>
              </a:extLst>
            </p:cNvPr>
            <p:cNvPicPr>
              <a:picLocks noChangeAspect="1"/>
            </p:cNvPicPr>
            <p:nvPr/>
          </p:nvPicPr>
          <p:blipFill>
            <a:blip r:embed="rId4"/>
            <a:stretch>
              <a:fillRect/>
            </a:stretch>
          </p:blipFill>
          <p:spPr>
            <a:xfrm>
              <a:off x="4419771" y="752288"/>
              <a:ext cx="3373487" cy="2841359"/>
            </a:xfrm>
            <a:prstGeom prst="rect">
              <a:avLst/>
            </a:prstGeom>
          </p:spPr>
        </p:pic>
        <p:cxnSp>
          <p:nvCxnSpPr>
            <p:cNvPr id="8" name="Straight Arrow Connector 7">
              <a:extLst>
                <a:ext uri="{FF2B5EF4-FFF2-40B4-BE49-F238E27FC236}">
                  <a16:creationId xmlns:a16="http://schemas.microsoft.com/office/drawing/2014/main" id="{E9DC4D37-A2CB-2320-1352-E280DBB7EBA7}"/>
                </a:ext>
              </a:extLst>
            </p:cNvPr>
            <p:cNvCxnSpPr/>
            <p:nvPr/>
          </p:nvCxnSpPr>
          <p:spPr>
            <a:xfrm>
              <a:off x="6485467" y="2376882"/>
              <a:ext cx="0" cy="2054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227868E2-4596-55F9-D12E-E0B484DF39C5}"/>
                </a:ext>
              </a:extLst>
            </p:cNvPr>
            <p:cNvSpPr txBox="1"/>
            <p:nvPr/>
          </p:nvSpPr>
          <p:spPr>
            <a:xfrm>
              <a:off x="6231466" y="2002244"/>
              <a:ext cx="632448" cy="415498"/>
            </a:xfrm>
            <a:prstGeom prst="rect">
              <a:avLst/>
            </a:prstGeom>
            <a:noFill/>
          </p:spPr>
          <p:txBody>
            <a:bodyPr wrap="square" rtlCol="0">
              <a:spAutoFit/>
            </a:bodyPr>
            <a:lstStyle/>
            <a:p>
              <a:r>
                <a:rPr lang="en-IN" sz="700" dirty="0"/>
                <a:t>2013</a:t>
              </a:r>
            </a:p>
            <a:p>
              <a:r>
                <a:rPr lang="en-IN" sz="700" dirty="0"/>
                <a:t>European Debt Crisis </a:t>
              </a:r>
            </a:p>
          </p:txBody>
        </p:sp>
      </p:grpSp>
      <p:grpSp>
        <p:nvGrpSpPr>
          <p:cNvPr id="16" name="Group 15">
            <a:extLst>
              <a:ext uri="{FF2B5EF4-FFF2-40B4-BE49-F238E27FC236}">
                <a16:creationId xmlns:a16="http://schemas.microsoft.com/office/drawing/2014/main" id="{0ECACD8B-551D-35DA-6514-E6AA94176875}"/>
              </a:ext>
            </a:extLst>
          </p:cNvPr>
          <p:cNvGrpSpPr/>
          <p:nvPr/>
        </p:nvGrpSpPr>
        <p:grpSpPr>
          <a:xfrm>
            <a:off x="325589" y="674673"/>
            <a:ext cx="3747324" cy="2949507"/>
            <a:chOff x="347045" y="739778"/>
            <a:chExt cx="3747324" cy="2949507"/>
          </a:xfrm>
        </p:grpSpPr>
        <p:pic>
          <p:nvPicPr>
            <p:cNvPr id="5" name="Picture 4">
              <a:extLst>
                <a:ext uri="{FF2B5EF4-FFF2-40B4-BE49-F238E27FC236}">
                  <a16:creationId xmlns:a16="http://schemas.microsoft.com/office/drawing/2014/main" id="{A7A7CB1C-6CF7-FF94-63ED-24D57B0143C5}"/>
                </a:ext>
              </a:extLst>
            </p:cNvPr>
            <p:cNvPicPr>
              <a:picLocks noChangeAspect="1"/>
            </p:cNvPicPr>
            <p:nvPr/>
          </p:nvPicPr>
          <p:blipFill>
            <a:blip r:embed="rId5"/>
            <a:stretch>
              <a:fillRect/>
            </a:stretch>
          </p:blipFill>
          <p:spPr>
            <a:xfrm>
              <a:off x="347045" y="739778"/>
              <a:ext cx="3747324" cy="2949507"/>
            </a:xfrm>
            <a:prstGeom prst="rect">
              <a:avLst/>
            </a:prstGeom>
          </p:spPr>
        </p:pic>
        <p:sp>
          <p:nvSpPr>
            <p:cNvPr id="4" name="TextBox 3">
              <a:extLst>
                <a:ext uri="{FF2B5EF4-FFF2-40B4-BE49-F238E27FC236}">
                  <a16:creationId xmlns:a16="http://schemas.microsoft.com/office/drawing/2014/main" id="{6417E9E5-677D-27EA-C9C3-E423C5EDD878}"/>
                </a:ext>
              </a:extLst>
            </p:cNvPr>
            <p:cNvSpPr txBox="1"/>
            <p:nvPr/>
          </p:nvSpPr>
          <p:spPr>
            <a:xfrm>
              <a:off x="1464731" y="1349994"/>
              <a:ext cx="931335" cy="2123658"/>
            </a:xfrm>
            <a:prstGeom prst="rect">
              <a:avLst/>
            </a:prstGeom>
            <a:solidFill>
              <a:schemeClr val="accent4">
                <a:lumMod val="40000"/>
                <a:lumOff val="60000"/>
              </a:schemeClr>
            </a:solidFill>
          </p:spPr>
          <p:txBody>
            <a:bodyPr wrap="square" rtlCol="0">
              <a:spAutoFit/>
            </a:bodyPr>
            <a:lstStyle/>
            <a:p>
              <a:r>
                <a:rPr lang="en-IN" sz="1050" b="1" dirty="0"/>
                <a:t>Low Production</a:t>
              </a:r>
            </a:p>
            <a:p>
              <a:endParaRPr lang="en-IN" sz="1050" b="1" dirty="0"/>
            </a:p>
            <a:p>
              <a:pPr algn="ctr"/>
              <a:r>
                <a:rPr lang="en-IN" sz="1600" b="1" dirty="0">
                  <a:solidFill>
                    <a:srgbClr val="C00000"/>
                  </a:solidFill>
                </a:rPr>
                <a:t>Supply Chain Collapse</a:t>
              </a:r>
            </a:p>
            <a:p>
              <a:endParaRPr lang="en-IN" sz="1050" b="1" dirty="0"/>
            </a:p>
            <a:p>
              <a:r>
                <a:rPr lang="en-IN" sz="1050" b="1" dirty="0"/>
                <a:t>Online Mkt</a:t>
              </a:r>
            </a:p>
            <a:p>
              <a:endParaRPr lang="en-IN" sz="1050" b="1" dirty="0"/>
            </a:p>
            <a:p>
              <a:r>
                <a:rPr lang="en-IN" sz="1050" b="1" dirty="0"/>
                <a:t>Social Distancing</a:t>
              </a:r>
            </a:p>
          </p:txBody>
        </p:sp>
        <p:sp>
          <p:nvSpPr>
            <p:cNvPr id="11" name="TextBox 10">
              <a:extLst>
                <a:ext uri="{FF2B5EF4-FFF2-40B4-BE49-F238E27FC236}">
                  <a16:creationId xmlns:a16="http://schemas.microsoft.com/office/drawing/2014/main" id="{0044277E-FF70-3F09-2377-FB4D1F0BAD9D}"/>
                </a:ext>
              </a:extLst>
            </p:cNvPr>
            <p:cNvSpPr txBox="1"/>
            <p:nvPr/>
          </p:nvSpPr>
          <p:spPr>
            <a:xfrm>
              <a:off x="1473196" y="1057286"/>
              <a:ext cx="919432" cy="307777"/>
            </a:xfrm>
            <a:prstGeom prst="rect">
              <a:avLst/>
            </a:prstGeom>
            <a:solidFill>
              <a:schemeClr val="accent4">
                <a:lumMod val="40000"/>
                <a:lumOff val="60000"/>
              </a:schemeClr>
            </a:solidFill>
          </p:spPr>
          <p:txBody>
            <a:bodyPr wrap="square" rtlCol="0">
              <a:spAutoFit/>
            </a:bodyPr>
            <a:lstStyle/>
            <a:p>
              <a:r>
                <a:rPr lang="en-IN" sz="1400" b="1" u="sng" dirty="0"/>
                <a:t>Economic</a:t>
              </a:r>
            </a:p>
          </p:txBody>
        </p:sp>
        <p:sp>
          <p:nvSpPr>
            <p:cNvPr id="13" name="TextBox 12">
              <a:extLst>
                <a:ext uri="{FF2B5EF4-FFF2-40B4-BE49-F238E27FC236}">
                  <a16:creationId xmlns:a16="http://schemas.microsoft.com/office/drawing/2014/main" id="{1E632A09-D2B1-B138-AAA9-021B3A36BA36}"/>
                </a:ext>
              </a:extLst>
            </p:cNvPr>
            <p:cNvSpPr txBox="1"/>
            <p:nvPr/>
          </p:nvSpPr>
          <p:spPr>
            <a:xfrm>
              <a:off x="3073138" y="1035859"/>
              <a:ext cx="881227" cy="523220"/>
            </a:xfrm>
            <a:prstGeom prst="rect">
              <a:avLst/>
            </a:prstGeom>
            <a:solidFill>
              <a:schemeClr val="accent4">
                <a:lumMod val="60000"/>
                <a:lumOff val="40000"/>
              </a:schemeClr>
            </a:solidFill>
          </p:spPr>
          <p:txBody>
            <a:bodyPr wrap="square" rtlCol="0">
              <a:spAutoFit/>
            </a:bodyPr>
            <a:lstStyle/>
            <a:p>
              <a:pPr algn="ctr"/>
              <a:r>
                <a:rPr lang="en-IN" sz="1400" b="1" u="sng" dirty="0"/>
                <a:t>Maritime Sector</a:t>
              </a:r>
            </a:p>
          </p:txBody>
        </p:sp>
        <p:sp>
          <p:nvSpPr>
            <p:cNvPr id="14" name="TextBox 13">
              <a:extLst>
                <a:ext uri="{FF2B5EF4-FFF2-40B4-BE49-F238E27FC236}">
                  <a16:creationId xmlns:a16="http://schemas.microsoft.com/office/drawing/2014/main" id="{E182ABFB-FF85-322C-E941-8ECA96473424}"/>
                </a:ext>
              </a:extLst>
            </p:cNvPr>
            <p:cNvSpPr txBox="1"/>
            <p:nvPr/>
          </p:nvSpPr>
          <p:spPr>
            <a:xfrm>
              <a:off x="3023030" y="1510616"/>
              <a:ext cx="931335" cy="1933158"/>
            </a:xfrm>
            <a:prstGeom prst="rect">
              <a:avLst/>
            </a:prstGeom>
            <a:solidFill>
              <a:schemeClr val="accent4">
                <a:lumMod val="60000"/>
                <a:lumOff val="40000"/>
              </a:schemeClr>
            </a:solidFill>
          </p:spPr>
          <p:txBody>
            <a:bodyPr wrap="square" rtlCol="0">
              <a:spAutoFit/>
            </a:bodyPr>
            <a:lstStyle/>
            <a:p>
              <a:r>
                <a:rPr lang="en-IN" sz="1050" b="1" dirty="0"/>
                <a:t>Shipbuilding</a:t>
              </a:r>
            </a:p>
            <a:p>
              <a:r>
                <a:rPr lang="en-IN" sz="1050" b="1" dirty="0"/>
                <a:t>Slowdown</a:t>
              </a:r>
            </a:p>
            <a:p>
              <a:endParaRPr lang="en-IN" sz="1050" b="1" dirty="0"/>
            </a:p>
            <a:p>
              <a:pPr algn="ctr"/>
              <a:r>
                <a:rPr lang="en-IN" sz="1600" b="1" dirty="0">
                  <a:solidFill>
                    <a:srgbClr val="C00000"/>
                  </a:solidFill>
                </a:rPr>
                <a:t>Reduced Demand</a:t>
              </a:r>
            </a:p>
            <a:p>
              <a:endParaRPr lang="en-IN" sz="1050" b="1" dirty="0"/>
            </a:p>
            <a:p>
              <a:pPr>
                <a:lnSpc>
                  <a:spcPct val="150000"/>
                </a:lnSpc>
              </a:pPr>
              <a:r>
                <a:rPr lang="en-IN" sz="1050" b="1" dirty="0"/>
                <a:t>Bulk Carrier</a:t>
              </a:r>
            </a:p>
            <a:p>
              <a:pPr>
                <a:lnSpc>
                  <a:spcPct val="150000"/>
                </a:lnSpc>
              </a:pPr>
              <a:r>
                <a:rPr lang="en-IN" sz="1050" b="1" dirty="0"/>
                <a:t>Containers</a:t>
              </a:r>
            </a:p>
            <a:p>
              <a:pPr>
                <a:lnSpc>
                  <a:spcPct val="150000"/>
                </a:lnSpc>
              </a:pPr>
              <a:r>
                <a:rPr lang="en-IN" sz="1050" b="1" dirty="0"/>
                <a:t>Tankers</a:t>
              </a:r>
            </a:p>
          </p:txBody>
        </p:sp>
      </p:grpSp>
      <p:sp>
        <p:nvSpPr>
          <p:cNvPr id="17" name="TextBox 16">
            <a:extLst>
              <a:ext uri="{FF2B5EF4-FFF2-40B4-BE49-F238E27FC236}">
                <a16:creationId xmlns:a16="http://schemas.microsoft.com/office/drawing/2014/main" id="{5C4DA638-6576-CD4B-5B6F-5913232C9A7E}"/>
              </a:ext>
            </a:extLst>
          </p:cNvPr>
          <p:cNvSpPr txBox="1"/>
          <p:nvPr/>
        </p:nvSpPr>
        <p:spPr>
          <a:xfrm>
            <a:off x="4783151" y="1799774"/>
            <a:ext cx="1134342" cy="646331"/>
          </a:xfrm>
          <a:prstGeom prst="rect">
            <a:avLst/>
          </a:prstGeom>
          <a:noFill/>
        </p:spPr>
        <p:txBody>
          <a:bodyPr wrap="square" rtlCol="0">
            <a:spAutoFit/>
          </a:bodyPr>
          <a:lstStyle/>
          <a:p>
            <a:pPr algn="ctr"/>
            <a:r>
              <a:rPr lang="en-IN" b="1" dirty="0">
                <a:solidFill>
                  <a:srgbClr val="C00000"/>
                </a:solidFill>
              </a:rPr>
              <a:t>Increased Delays</a:t>
            </a:r>
          </a:p>
        </p:txBody>
      </p:sp>
      <p:sp>
        <p:nvSpPr>
          <p:cNvPr id="18" name="TextBox 17">
            <a:extLst>
              <a:ext uri="{FF2B5EF4-FFF2-40B4-BE49-F238E27FC236}">
                <a16:creationId xmlns:a16="http://schemas.microsoft.com/office/drawing/2014/main" id="{34DE8D03-87C6-7F51-1FC3-7E6FD9A354DA}"/>
              </a:ext>
            </a:extLst>
          </p:cNvPr>
          <p:cNvSpPr txBox="1"/>
          <p:nvPr/>
        </p:nvSpPr>
        <p:spPr>
          <a:xfrm>
            <a:off x="2229025" y="4267795"/>
            <a:ext cx="1291893" cy="646331"/>
          </a:xfrm>
          <a:prstGeom prst="rect">
            <a:avLst/>
          </a:prstGeom>
          <a:noFill/>
        </p:spPr>
        <p:txBody>
          <a:bodyPr wrap="square" rtlCol="0">
            <a:spAutoFit/>
          </a:bodyPr>
          <a:lstStyle/>
          <a:p>
            <a:pPr algn="ctr"/>
            <a:r>
              <a:rPr lang="en-IN" b="1" dirty="0">
                <a:solidFill>
                  <a:srgbClr val="C00000"/>
                </a:solidFill>
              </a:rPr>
              <a:t>Container Spot Prices </a:t>
            </a:r>
          </a:p>
        </p:txBody>
      </p:sp>
      <p:sp>
        <p:nvSpPr>
          <p:cNvPr id="19" name="TextBox 18">
            <a:extLst>
              <a:ext uri="{FF2B5EF4-FFF2-40B4-BE49-F238E27FC236}">
                <a16:creationId xmlns:a16="http://schemas.microsoft.com/office/drawing/2014/main" id="{8BD09CE4-7331-09F0-4674-2515FC9CA415}"/>
              </a:ext>
            </a:extLst>
          </p:cNvPr>
          <p:cNvSpPr txBox="1"/>
          <p:nvPr/>
        </p:nvSpPr>
        <p:spPr>
          <a:xfrm>
            <a:off x="8963689" y="2513606"/>
            <a:ext cx="1291893" cy="523220"/>
          </a:xfrm>
          <a:prstGeom prst="rect">
            <a:avLst/>
          </a:prstGeom>
          <a:noFill/>
        </p:spPr>
        <p:txBody>
          <a:bodyPr wrap="square" rtlCol="0">
            <a:spAutoFit/>
          </a:bodyPr>
          <a:lstStyle/>
          <a:p>
            <a:pPr algn="ctr"/>
            <a:r>
              <a:rPr lang="en-IN" sz="1400" b="1" dirty="0">
                <a:solidFill>
                  <a:srgbClr val="009900"/>
                </a:solidFill>
              </a:rPr>
              <a:t>Total World  TEU 23.23 </a:t>
            </a:r>
            <a:r>
              <a:rPr lang="en-IN" sz="1400" b="1" dirty="0" err="1">
                <a:solidFill>
                  <a:srgbClr val="009900"/>
                </a:solidFill>
              </a:rPr>
              <a:t>mn</a:t>
            </a:r>
            <a:endParaRPr lang="en-IN" sz="1400" b="1" dirty="0">
              <a:solidFill>
                <a:srgbClr val="009900"/>
              </a:solidFill>
            </a:endParaRPr>
          </a:p>
        </p:txBody>
      </p:sp>
    </p:spTree>
    <p:extLst>
      <p:ext uri="{BB962C8B-B14F-4D97-AF65-F5344CB8AC3E}">
        <p14:creationId xmlns:p14="http://schemas.microsoft.com/office/powerpoint/2010/main" val="19010633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8C382D4-1555-C993-3405-EF487EDECAC2}"/>
              </a:ext>
            </a:extLst>
          </p:cNvPr>
          <p:cNvSpPr txBox="1"/>
          <p:nvPr/>
        </p:nvSpPr>
        <p:spPr>
          <a:xfrm>
            <a:off x="922868" y="4655648"/>
            <a:ext cx="10075332" cy="1569660"/>
          </a:xfrm>
          <a:prstGeom prst="rect">
            <a:avLst/>
          </a:prstGeom>
          <a:solidFill>
            <a:schemeClr val="accent5">
              <a:lumMod val="20000"/>
              <a:lumOff val="80000"/>
            </a:schemeClr>
          </a:solidFill>
          <a:ln w="12700">
            <a:solidFill>
              <a:srgbClr val="C00000"/>
            </a:solidFill>
          </a:ln>
        </p:spPr>
        <p:txBody>
          <a:bodyPr wrap="square" rtlCol="0">
            <a:spAutoFit/>
          </a:bodyPr>
          <a:lstStyle/>
          <a:p>
            <a:pPr algn="just"/>
            <a:r>
              <a:rPr lang="en-IN" sz="2400" dirty="0">
                <a:latin typeface="Calibri" panose="020F0502020204030204" pitchFamily="34" charset="0"/>
                <a:ea typeface="Calibri" panose="020F0502020204030204" pitchFamily="34" charset="0"/>
                <a:cs typeface="Times New Roman" panose="02020603050405020304" pitchFamily="18" charset="0"/>
              </a:rPr>
              <a:t>Uncertainties like local war or global pandemic cause trade disruptions. And everyone</a:t>
            </a:r>
            <a:r>
              <a:rPr lang="en-IN" sz="2400" dirty="0">
                <a:effectLst/>
                <a:latin typeface="Calibri" panose="020F0502020204030204" pitchFamily="34" charset="0"/>
                <a:ea typeface="Calibri" panose="020F0502020204030204" pitchFamily="34" charset="0"/>
                <a:cs typeface="Times New Roman" panose="02020603050405020304" pitchFamily="18" charset="0"/>
              </a:rPr>
              <a:t> is impacted. But more importantly, it re-emphasises that the </a:t>
            </a:r>
            <a:r>
              <a:rPr lang="en-IN" sz="2400" u="sng" dirty="0">
                <a:effectLst/>
                <a:latin typeface="Calibri" panose="020F0502020204030204" pitchFamily="34" charset="0"/>
                <a:ea typeface="Calibri" panose="020F0502020204030204" pitchFamily="34" charset="0"/>
                <a:cs typeface="Times New Roman" panose="02020603050405020304" pitchFamily="18" charset="0"/>
              </a:rPr>
              <a:t>World is Unequal</a:t>
            </a:r>
            <a:r>
              <a:rPr lang="en-IN" sz="2400" dirty="0">
                <a:effectLst/>
                <a:latin typeface="Calibri" panose="020F0502020204030204" pitchFamily="34" charset="0"/>
                <a:ea typeface="Calibri" panose="020F0502020204030204" pitchFamily="34" charset="0"/>
                <a:cs typeface="Times New Roman" panose="02020603050405020304" pitchFamily="18" charset="0"/>
              </a:rPr>
              <a:t>, and the </a:t>
            </a:r>
            <a:r>
              <a:rPr lang="en-IN" sz="2400" u="sng" dirty="0">
                <a:effectLst/>
                <a:latin typeface="Calibri" panose="020F0502020204030204" pitchFamily="34" charset="0"/>
                <a:ea typeface="Calibri" panose="020F0502020204030204" pitchFamily="34" charset="0"/>
                <a:cs typeface="Times New Roman" panose="02020603050405020304" pitchFamily="18" charset="0"/>
              </a:rPr>
              <a:t>poor majority bear the brunt</a:t>
            </a:r>
            <a:r>
              <a:rPr lang="en-IN" sz="2400" dirty="0">
                <a:effectLst/>
                <a:latin typeface="Calibri" panose="020F0502020204030204" pitchFamily="34" charset="0"/>
                <a:ea typeface="Calibri" panose="020F0502020204030204" pitchFamily="34" charset="0"/>
                <a:cs typeface="Times New Roman" panose="02020603050405020304" pitchFamily="18" charset="0"/>
              </a:rPr>
              <a:t>. </a:t>
            </a:r>
            <a:r>
              <a:rPr lang="en-IN" sz="2400" dirty="0">
                <a:latin typeface="Calibri" panose="020F0502020204030204" pitchFamily="34" charset="0"/>
                <a:ea typeface="Calibri" panose="020F0502020204030204" pitchFamily="34" charset="0"/>
                <a:cs typeface="Times New Roman" panose="02020603050405020304" pitchFamily="18" charset="0"/>
              </a:rPr>
              <a:t>Some of these are associated with the Maritime Space</a:t>
            </a:r>
            <a:r>
              <a:rPr lang="en-IN" sz="2400" dirty="0">
                <a:effectLst/>
                <a:latin typeface="Calibri" panose="020F0502020204030204" pitchFamily="34" charset="0"/>
                <a:ea typeface="Calibri" panose="020F0502020204030204" pitchFamily="34" charset="0"/>
                <a:cs typeface="Times New Roman" panose="02020603050405020304" pitchFamily="18" charset="0"/>
              </a:rPr>
              <a:t>     </a:t>
            </a:r>
            <a:r>
              <a:rPr lang="en-IN" dirty="0">
                <a:effectLst/>
                <a:latin typeface="Calibri" panose="020F0502020204030204" pitchFamily="34" charset="0"/>
                <a:ea typeface="Calibri" panose="020F0502020204030204" pitchFamily="34" charset="0"/>
                <a:cs typeface="Times New Roman" panose="02020603050405020304" pitchFamily="18" charset="0"/>
              </a:rPr>
              <a:t>– Gen Secy UNCTAD</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098" name="Picture 2" descr="Rebeca Grynspan - SEGIB">
            <a:extLst>
              <a:ext uri="{FF2B5EF4-FFF2-40B4-BE49-F238E27FC236}">
                <a16:creationId xmlns:a16="http://schemas.microsoft.com/office/drawing/2014/main" id="{F407CA86-5FBD-2224-1FDF-2896BDFD7D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1151" y="1086176"/>
            <a:ext cx="2720849" cy="314151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24AA9436-8473-2CEE-C715-E364CAFE9DC8}"/>
              </a:ext>
            </a:extLst>
          </p:cNvPr>
          <p:cNvSpPr txBox="1"/>
          <p:nvPr/>
        </p:nvSpPr>
        <p:spPr>
          <a:xfrm>
            <a:off x="7362950" y="3221912"/>
            <a:ext cx="2720849" cy="769441"/>
          </a:xfrm>
          <a:prstGeom prst="rect">
            <a:avLst/>
          </a:prstGeom>
          <a:solidFill>
            <a:schemeClr val="bg1"/>
          </a:solidFill>
        </p:spPr>
        <p:txBody>
          <a:bodyPr wrap="square" rtlCol="0">
            <a:spAutoFit/>
          </a:bodyPr>
          <a:lstStyle/>
          <a:p>
            <a:pPr algn="ctr"/>
            <a:r>
              <a:rPr lang="en-IN" sz="2400" dirty="0"/>
              <a:t>Rebecca Grynspan</a:t>
            </a:r>
          </a:p>
          <a:p>
            <a:pPr algn="ctr"/>
            <a:r>
              <a:rPr lang="en-IN" sz="2000" dirty="0"/>
              <a:t>Gen Secy UNCTAD</a:t>
            </a:r>
          </a:p>
        </p:txBody>
      </p:sp>
    </p:spTree>
    <p:extLst>
      <p:ext uri="{BB962C8B-B14F-4D97-AF65-F5344CB8AC3E}">
        <p14:creationId xmlns:p14="http://schemas.microsoft.com/office/powerpoint/2010/main" val="19485695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716175-E6EA-E79F-8084-E8AE767F7230}"/>
              </a:ext>
            </a:extLst>
          </p:cNvPr>
          <p:cNvSpPr>
            <a:spLocks noGrp="1"/>
          </p:cNvSpPr>
          <p:nvPr>
            <p:ph idx="1"/>
          </p:nvPr>
        </p:nvSpPr>
        <p:spPr/>
        <p:txBody>
          <a:bodyPr/>
          <a:lstStyle/>
          <a:p>
            <a:endParaRPr lang="en-IN"/>
          </a:p>
        </p:txBody>
      </p:sp>
      <p:pic>
        <p:nvPicPr>
          <p:cNvPr id="5" name="Picture 4">
            <a:extLst>
              <a:ext uri="{FF2B5EF4-FFF2-40B4-BE49-F238E27FC236}">
                <a16:creationId xmlns:a16="http://schemas.microsoft.com/office/drawing/2014/main" id="{33F21442-8B81-C838-E675-5F117037304C}"/>
              </a:ext>
            </a:extLst>
          </p:cNvPr>
          <p:cNvPicPr>
            <a:picLocks noChangeAspect="1"/>
          </p:cNvPicPr>
          <p:nvPr/>
        </p:nvPicPr>
        <p:blipFill>
          <a:blip r:embed="rId2"/>
          <a:stretch>
            <a:fillRect/>
          </a:stretch>
        </p:blipFill>
        <p:spPr>
          <a:xfrm>
            <a:off x="239557" y="1041400"/>
            <a:ext cx="7730547" cy="5235044"/>
          </a:xfrm>
          <a:prstGeom prst="rect">
            <a:avLst/>
          </a:prstGeom>
        </p:spPr>
      </p:pic>
      <p:sp>
        <p:nvSpPr>
          <p:cNvPr id="2" name="TextBox 1">
            <a:extLst>
              <a:ext uri="{FF2B5EF4-FFF2-40B4-BE49-F238E27FC236}">
                <a16:creationId xmlns:a16="http://schemas.microsoft.com/office/drawing/2014/main" id="{34C1CB84-21E1-2AE5-7B09-D64AC86ED783}"/>
              </a:ext>
            </a:extLst>
          </p:cNvPr>
          <p:cNvSpPr txBox="1"/>
          <p:nvPr/>
        </p:nvSpPr>
        <p:spPr>
          <a:xfrm>
            <a:off x="3310467" y="4279500"/>
            <a:ext cx="2785533" cy="646331"/>
          </a:xfrm>
          <a:prstGeom prst="rect">
            <a:avLst/>
          </a:prstGeom>
          <a:solidFill>
            <a:schemeClr val="accent5">
              <a:lumMod val="20000"/>
              <a:lumOff val="80000"/>
            </a:schemeClr>
          </a:solidFill>
          <a:ln w="19050">
            <a:solidFill>
              <a:srgbClr val="C00000"/>
            </a:solidFill>
          </a:ln>
        </p:spPr>
        <p:txBody>
          <a:bodyPr wrap="square" rtlCol="0">
            <a:spAutoFit/>
          </a:bodyPr>
          <a:lstStyle/>
          <a:p>
            <a:pPr algn="ctr"/>
            <a:r>
              <a:rPr lang="en-IN" dirty="0">
                <a:solidFill>
                  <a:srgbClr val="FF0000"/>
                </a:solidFill>
              </a:rPr>
              <a:t>A slowdown of the Western and Chinese economy</a:t>
            </a:r>
          </a:p>
        </p:txBody>
      </p:sp>
      <p:cxnSp>
        <p:nvCxnSpPr>
          <p:cNvPr id="8" name="Straight Arrow Connector 7">
            <a:extLst>
              <a:ext uri="{FF2B5EF4-FFF2-40B4-BE49-F238E27FC236}">
                <a16:creationId xmlns:a16="http://schemas.microsoft.com/office/drawing/2014/main" id="{931499B6-1F60-6691-2DF2-A6F1574532C2}"/>
              </a:ext>
            </a:extLst>
          </p:cNvPr>
          <p:cNvCxnSpPr>
            <a:cxnSpLocks/>
            <a:stCxn id="2" idx="0"/>
          </p:cNvCxnSpPr>
          <p:nvPr/>
        </p:nvCxnSpPr>
        <p:spPr>
          <a:xfrm flipV="1">
            <a:off x="4703234" y="3716867"/>
            <a:ext cx="173566" cy="562633"/>
          </a:xfrm>
          <a:prstGeom prst="straightConnector1">
            <a:avLst/>
          </a:prstGeom>
          <a:ln w="38100">
            <a:solidFill>
              <a:srgbClr val="92D050"/>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F3E2D628-4DA0-EA21-53EB-4329F28964A3}"/>
              </a:ext>
            </a:extLst>
          </p:cNvPr>
          <p:cNvPicPr>
            <a:picLocks noChangeAspect="1"/>
          </p:cNvPicPr>
          <p:nvPr/>
        </p:nvPicPr>
        <p:blipFill rotWithShape="1">
          <a:blip r:embed="rId3"/>
          <a:srcRect t="7968"/>
          <a:stretch/>
        </p:blipFill>
        <p:spPr>
          <a:xfrm>
            <a:off x="8029511" y="1620363"/>
            <a:ext cx="3272117" cy="2616200"/>
          </a:xfrm>
          <a:prstGeom prst="rect">
            <a:avLst/>
          </a:prstGeom>
        </p:spPr>
      </p:pic>
      <p:pic>
        <p:nvPicPr>
          <p:cNvPr id="14" name="Picture 13">
            <a:extLst>
              <a:ext uri="{FF2B5EF4-FFF2-40B4-BE49-F238E27FC236}">
                <a16:creationId xmlns:a16="http://schemas.microsoft.com/office/drawing/2014/main" id="{038833E4-3855-B8EF-8363-A95D5E536A1D}"/>
              </a:ext>
            </a:extLst>
          </p:cNvPr>
          <p:cNvPicPr>
            <a:picLocks noChangeAspect="1"/>
          </p:cNvPicPr>
          <p:nvPr/>
        </p:nvPicPr>
        <p:blipFill>
          <a:blip r:embed="rId4"/>
          <a:stretch>
            <a:fillRect/>
          </a:stretch>
        </p:blipFill>
        <p:spPr>
          <a:xfrm>
            <a:off x="8020906" y="4628675"/>
            <a:ext cx="3383696" cy="1899553"/>
          </a:xfrm>
          <a:prstGeom prst="rect">
            <a:avLst/>
          </a:prstGeom>
        </p:spPr>
      </p:pic>
      <p:sp>
        <p:nvSpPr>
          <p:cNvPr id="15" name="TextBox 14">
            <a:extLst>
              <a:ext uri="{FF2B5EF4-FFF2-40B4-BE49-F238E27FC236}">
                <a16:creationId xmlns:a16="http://schemas.microsoft.com/office/drawing/2014/main" id="{A091416B-98C3-D935-E5CE-E2994C09A890}"/>
              </a:ext>
            </a:extLst>
          </p:cNvPr>
          <p:cNvSpPr txBox="1"/>
          <p:nvPr/>
        </p:nvSpPr>
        <p:spPr>
          <a:xfrm>
            <a:off x="8123880" y="1367889"/>
            <a:ext cx="3383695" cy="369332"/>
          </a:xfrm>
          <a:prstGeom prst="rect">
            <a:avLst/>
          </a:prstGeom>
          <a:noFill/>
        </p:spPr>
        <p:txBody>
          <a:bodyPr wrap="square" rtlCol="0">
            <a:spAutoFit/>
          </a:bodyPr>
          <a:lstStyle/>
          <a:p>
            <a:pPr algn="ctr"/>
            <a:r>
              <a:rPr lang="en-IN" b="1" dirty="0"/>
              <a:t>Forecast</a:t>
            </a:r>
            <a:r>
              <a:rPr lang="en-IN" dirty="0"/>
              <a:t> of Int Mar Trade Growth</a:t>
            </a:r>
          </a:p>
        </p:txBody>
      </p:sp>
      <p:sp>
        <p:nvSpPr>
          <p:cNvPr id="16" name="TextBox 15">
            <a:extLst>
              <a:ext uri="{FF2B5EF4-FFF2-40B4-BE49-F238E27FC236}">
                <a16:creationId xmlns:a16="http://schemas.microsoft.com/office/drawing/2014/main" id="{AA2C732B-B734-32F5-3B96-056270071683}"/>
              </a:ext>
            </a:extLst>
          </p:cNvPr>
          <p:cNvSpPr txBox="1"/>
          <p:nvPr/>
        </p:nvSpPr>
        <p:spPr>
          <a:xfrm>
            <a:off x="8123880" y="4233334"/>
            <a:ext cx="3177748" cy="369332"/>
          </a:xfrm>
          <a:prstGeom prst="rect">
            <a:avLst/>
          </a:prstGeom>
          <a:noFill/>
        </p:spPr>
        <p:txBody>
          <a:bodyPr wrap="square" rtlCol="0">
            <a:spAutoFit/>
          </a:bodyPr>
          <a:lstStyle/>
          <a:p>
            <a:pPr algn="ctr"/>
            <a:r>
              <a:rPr lang="en-IN" b="1" dirty="0"/>
              <a:t>Forecast</a:t>
            </a:r>
            <a:r>
              <a:rPr lang="en-IN" dirty="0"/>
              <a:t> of Global GDP Growth</a:t>
            </a:r>
          </a:p>
        </p:txBody>
      </p:sp>
      <p:sp>
        <p:nvSpPr>
          <p:cNvPr id="4" name="TextBox 3">
            <a:extLst>
              <a:ext uri="{FF2B5EF4-FFF2-40B4-BE49-F238E27FC236}">
                <a16:creationId xmlns:a16="http://schemas.microsoft.com/office/drawing/2014/main" id="{848E8DB8-1655-CF8F-07AD-420D6B791486}"/>
              </a:ext>
            </a:extLst>
          </p:cNvPr>
          <p:cNvSpPr txBox="1"/>
          <p:nvPr/>
        </p:nvSpPr>
        <p:spPr>
          <a:xfrm>
            <a:off x="2946385" y="4951232"/>
            <a:ext cx="3843882" cy="646331"/>
          </a:xfrm>
          <a:prstGeom prst="rect">
            <a:avLst/>
          </a:prstGeom>
          <a:noFill/>
        </p:spPr>
        <p:txBody>
          <a:bodyPr wrap="square" rtlCol="0">
            <a:spAutoFit/>
          </a:bodyPr>
          <a:lstStyle/>
          <a:p>
            <a:pPr algn="ctr"/>
            <a:r>
              <a:rPr lang="en-IN" b="1" dirty="0"/>
              <a:t>Not connected with of disruptions</a:t>
            </a:r>
          </a:p>
          <a:p>
            <a:pPr algn="ctr"/>
            <a:r>
              <a:rPr lang="en-IN" b="1" dirty="0"/>
              <a:t>of war or pandemic</a:t>
            </a:r>
          </a:p>
        </p:txBody>
      </p:sp>
      <p:sp>
        <p:nvSpPr>
          <p:cNvPr id="7" name="Title 1">
            <a:extLst>
              <a:ext uri="{FF2B5EF4-FFF2-40B4-BE49-F238E27FC236}">
                <a16:creationId xmlns:a16="http://schemas.microsoft.com/office/drawing/2014/main" id="{9488BEF0-24C6-EEC1-5BE8-A18A8527DE9D}"/>
              </a:ext>
            </a:extLst>
          </p:cNvPr>
          <p:cNvSpPr txBox="1">
            <a:spLocks/>
          </p:cNvSpPr>
          <p:nvPr/>
        </p:nvSpPr>
        <p:spPr>
          <a:xfrm>
            <a:off x="327222" y="215779"/>
            <a:ext cx="10974406" cy="558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b="1" dirty="0"/>
              <a:t>Macroeconomic Trend vs Maritime Shipping</a:t>
            </a:r>
          </a:p>
        </p:txBody>
      </p:sp>
    </p:spTree>
    <p:extLst>
      <p:ext uri="{BB962C8B-B14F-4D97-AF65-F5344CB8AC3E}">
        <p14:creationId xmlns:p14="http://schemas.microsoft.com/office/powerpoint/2010/main" val="14749286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94FB6-0F67-25FC-7A48-61C5848F5B99}"/>
              </a:ext>
            </a:extLst>
          </p:cNvPr>
          <p:cNvSpPr>
            <a:spLocks noGrp="1"/>
          </p:cNvSpPr>
          <p:nvPr>
            <p:ph type="title"/>
          </p:nvPr>
        </p:nvSpPr>
        <p:spPr>
          <a:xfrm>
            <a:off x="838200" y="256877"/>
            <a:ext cx="10515600" cy="625475"/>
          </a:xfrm>
        </p:spPr>
        <p:txBody>
          <a:bodyPr>
            <a:normAutofit/>
          </a:bodyPr>
          <a:lstStyle/>
          <a:p>
            <a:pPr algn="ctr"/>
            <a:r>
              <a:rPr lang="en-IN" sz="3200" b="1" dirty="0"/>
              <a:t>Can India Reverse the Macro Trend?</a:t>
            </a:r>
          </a:p>
        </p:txBody>
      </p:sp>
      <p:sp>
        <p:nvSpPr>
          <p:cNvPr id="3" name="Content Placeholder 2">
            <a:extLst>
              <a:ext uri="{FF2B5EF4-FFF2-40B4-BE49-F238E27FC236}">
                <a16:creationId xmlns:a16="http://schemas.microsoft.com/office/drawing/2014/main" id="{D2C3F47C-610A-0338-1114-E91609D61B82}"/>
              </a:ext>
            </a:extLst>
          </p:cNvPr>
          <p:cNvSpPr>
            <a:spLocks noGrp="1"/>
          </p:cNvSpPr>
          <p:nvPr>
            <p:ph idx="1"/>
          </p:nvPr>
        </p:nvSpPr>
        <p:spPr>
          <a:xfrm>
            <a:off x="7340600" y="1413933"/>
            <a:ext cx="4140200" cy="4197344"/>
          </a:xfrm>
        </p:spPr>
        <p:txBody>
          <a:bodyPr>
            <a:normAutofit/>
          </a:bodyPr>
          <a:lstStyle/>
          <a:p>
            <a:pPr marL="0" indent="0">
              <a:buNone/>
            </a:pPr>
            <a:r>
              <a:rPr lang="en-US" sz="2400" b="1" u="sng" dirty="0">
                <a:latin typeface="+mj-lt"/>
              </a:rPr>
              <a:t>India is the Silver Line</a:t>
            </a:r>
          </a:p>
          <a:p>
            <a:r>
              <a:rPr lang="en-US" sz="2000" dirty="0">
                <a:latin typeface="+mj-lt"/>
              </a:rPr>
              <a:t>India deserves to be called a </a:t>
            </a:r>
            <a:r>
              <a:rPr lang="en-US" sz="2000" b="1" dirty="0">
                <a:latin typeface="+mj-lt"/>
              </a:rPr>
              <a:t>bright spot </a:t>
            </a:r>
            <a:r>
              <a:rPr lang="en-US" sz="2000" dirty="0">
                <a:latin typeface="+mj-lt"/>
              </a:rPr>
              <a:t>on this otherwise dark horizon</a:t>
            </a:r>
          </a:p>
          <a:p>
            <a:r>
              <a:rPr lang="en-US" sz="2000" dirty="0">
                <a:latin typeface="+mj-lt"/>
              </a:rPr>
              <a:t>India to contribute </a:t>
            </a:r>
            <a:r>
              <a:rPr lang="en-US" sz="2000" u="sng" dirty="0">
                <a:latin typeface="+mj-lt"/>
              </a:rPr>
              <a:t>15% of global growth</a:t>
            </a:r>
            <a:r>
              <a:rPr lang="en-US" sz="2000" dirty="0">
                <a:latin typeface="+mj-lt"/>
              </a:rPr>
              <a:t> in 2023</a:t>
            </a:r>
          </a:p>
          <a:p>
            <a:r>
              <a:rPr lang="en-US" sz="2000" b="0" i="0" dirty="0">
                <a:solidFill>
                  <a:srgbClr val="1A1A1A"/>
                </a:solidFill>
                <a:effectLst/>
                <a:latin typeface="+mj-lt"/>
              </a:rPr>
              <a:t>Carried out structural reforms like </a:t>
            </a:r>
            <a:r>
              <a:rPr lang="en-US" sz="2000" b="1" i="0" dirty="0">
                <a:solidFill>
                  <a:srgbClr val="1A1A1A"/>
                </a:solidFill>
                <a:effectLst/>
                <a:latin typeface="+mj-lt"/>
              </a:rPr>
              <a:t>digitization</a:t>
            </a:r>
            <a:r>
              <a:rPr lang="en-US" sz="2000" b="0" i="0" dirty="0">
                <a:solidFill>
                  <a:srgbClr val="1A1A1A"/>
                </a:solidFill>
                <a:effectLst/>
                <a:latin typeface="+mj-lt"/>
              </a:rPr>
              <a:t> and </a:t>
            </a:r>
            <a:r>
              <a:rPr lang="en-US" sz="2000" b="1" i="0" dirty="0">
                <a:solidFill>
                  <a:srgbClr val="1A1A1A"/>
                </a:solidFill>
                <a:effectLst/>
                <a:latin typeface="+mj-lt"/>
              </a:rPr>
              <a:t>infrastructure</a:t>
            </a:r>
            <a:endParaRPr lang="en-US" sz="2000" b="0" i="0" dirty="0">
              <a:solidFill>
                <a:srgbClr val="1A1A1A"/>
              </a:solidFill>
              <a:effectLst/>
              <a:latin typeface="+mj-lt"/>
            </a:endParaRPr>
          </a:p>
          <a:p>
            <a:r>
              <a:rPr lang="en-US" sz="2000" dirty="0">
                <a:solidFill>
                  <a:srgbClr val="1A1A1A"/>
                </a:solidFill>
                <a:latin typeface="+mj-lt"/>
              </a:rPr>
              <a:t>India is a strong voice for </a:t>
            </a:r>
            <a:r>
              <a:rPr lang="en-US" sz="2000" b="1" dirty="0">
                <a:solidFill>
                  <a:srgbClr val="1A1A1A"/>
                </a:solidFill>
                <a:latin typeface="+mj-lt"/>
              </a:rPr>
              <a:t>strong institutions</a:t>
            </a:r>
            <a:r>
              <a:rPr lang="en-US" sz="2000" b="0" i="0" dirty="0">
                <a:solidFill>
                  <a:srgbClr val="1A1A1A"/>
                </a:solidFill>
                <a:effectLst/>
                <a:latin typeface="+mj-lt"/>
              </a:rPr>
              <a:t> encouraging fairness</a:t>
            </a:r>
          </a:p>
          <a:p>
            <a:r>
              <a:rPr lang="en-US" sz="2000" dirty="0">
                <a:latin typeface="+mj-lt"/>
              </a:rPr>
              <a:t>India has leapfrogged in </a:t>
            </a:r>
            <a:r>
              <a:rPr lang="en-US" sz="2000" b="1" dirty="0">
                <a:latin typeface="+mj-lt"/>
              </a:rPr>
              <a:t>renewable and solar energy</a:t>
            </a:r>
            <a:endParaRPr lang="en-IN" sz="2000" b="1" dirty="0">
              <a:latin typeface="+mj-lt"/>
            </a:endParaRPr>
          </a:p>
        </p:txBody>
      </p:sp>
      <p:pic>
        <p:nvPicPr>
          <p:cNvPr id="4098" name="Picture 2" descr="How to avoid a global recession, according to the IMF chief | World Economic  Forum">
            <a:extLst>
              <a:ext uri="{FF2B5EF4-FFF2-40B4-BE49-F238E27FC236}">
                <a16:creationId xmlns:a16="http://schemas.microsoft.com/office/drawing/2014/main" id="{31EE1EFF-5C50-0237-5749-A755247753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633" y="1358725"/>
            <a:ext cx="5329767" cy="355317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9A5D2B5-DF8C-A9B1-7AC2-1A183D61EA74}"/>
              </a:ext>
            </a:extLst>
          </p:cNvPr>
          <p:cNvSpPr txBox="1"/>
          <p:nvPr/>
        </p:nvSpPr>
        <p:spPr>
          <a:xfrm>
            <a:off x="1892344" y="5611277"/>
            <a:ext cx="4262923" cy="677108"/>
          </a:xfrm>
          <a:prstGeom prst="rect">
            <a:avLst/>
          </a:prstGeom>
          <a:noFill/>
        </p:spPr>
        <p:txBody>
          <a:bodyPr wrap="square">
            <a:spAutoFit/>
          </a:bodyPr>
          <a:lstStyle/>
          <a:p>
            <a:pPr algn="ctr"/>
            <a:r>
              <a:rPr lang="en-US" sz="2400" b="1" dirty="0"/>
              <a:t>Kristalina Georgieva</a:t>
            </a:r>
          </a:p>
          <a:p>
            <a:pPr algn="ctr"/>
            <a:r>
              <a:rPr lang="en-US" sz="1400" dirty="0"/>
              <a:t>Managing Director,  International Monetary Fund (IMF) </a:t>
            </a:r>
            <a:endParaRPr lang="en-IN" sz="1400" dirty="0"/>
          </a:p>
        </p:txBody>
      </p:sp>
    </p:spTree>
    <p:extLst>
      <p:ext uri="{BB962C8B-B14F-4D97-AF65-F5344CB8AC3E}">
        <p14:creationId xmlns:p14="http://schemas.microsoft.com/office/powerpoint/2010/main" val="33553229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458FA-3B8C-E614-FABF-0A412720609C}"/>
              </a:ext>
            </a:extLst>
          </p:cNvPr>
          <p:cNvSpPr>
            <a:spLocks noGrp="1"/>
          </p:cNvSpPr>
          <p:nvPr>
            <p:ph type="title"/>
          </p:nvPr>
        </p:nvSpPr>
        <p:spPr>
          <a:xfrm>
            <a:off x="838200" y="18255"/>
            <a:ext cx="10515600" cy="858479"/>
          </a:xfrm>
        </p:spPr>
        <p:txBody>
          <a:bodyPr>
            <a:normAutofit/>
          </a:bodyPr>
          <a:lstStyle/>
          <a:p>
            <a:pPr algn="ctr"/>
            <a:r>
              <a:rPr lang="en-IN" sz="2800" b="1" dirty="0"/>
              <a:t>Optimism: Signs of India’s Rise </a:t>
            </a:r>
          </a:p>
        </p:txBody>
      </p:sp>
      <p:sp>
        <p:nvSpPr>
          <p:cNvPr id="3" name="Content Placeholder 2">
            <a:extLst>
              <a:ext uri="{FF2B5EF4-FFF2-40B4-BE49-F238E27FC236}">
                <a16:creationId xmlns:a16="http://schemas.microsoft.com/office/drawing/2014/main" id="{6EF286E8-9E14-4478-797D-C13FECF2A938}"/>
              </a:ext>
            </a:extLst>
          </p:cNvPr>
          <p:cNvSpPr>
            <a:spLocks noGrp="1"/>
          </p:cNvSpPr>
          <p:nvPr>
            <p:ph idx="1"/>
          </p:nvPr>
        </p:nvSpPr>
        <p:spPr/>
        <p:txBody>
          <a:bodyPr/>
          <a:lstStyle/>
          <a:p>
            <a:endParaRPr lang="en-IN"/>
          </a:p>
        </p:txBody>
      </p:sp>
      <p:pic>
        <p:nvPicPr>
          <p:cNvPr id="5" name="Picture 4">
            <a:extLst>
              <a:ext uri="{FF2B5EF4-FFF2-40B4-BE49-F238E27FC236}">
                <a16:creationId xmlns:a16="http://schemas.microsoft.com/office/drawing/2014/main" id="{DDA7EE29-2DE6-8977-EF9A-88FCB6C850B3}"/>
              </a:ext>
            </a:extLst>
          </p:cNvPr>
          <p:cNvPicPr>
            <a:picLocks noChangeAspect="1"/>
          </p:cNvPicPr>
          <p:nvPr/>
        </p:nvPicPr>
        <p:blipFill>
          <a:blip r:embed="rId2"/>
          <a:stretch>
            <a:fillRect/>
          </a:stretch>
        </p:blipFill>
        <p:spPr>
          <a:xfrm>
            <a:off x="251953" y="876734"/>
            <a:ext cx="5769014" cy="4436886"/>
          </a:xfrm>
          <a:prstGeom prst="rect">
            <a:avLst/>
          </a:prstGeom>
        </p:spPr>
      </p:pic>
      <p:pic>
        <p:nvPicPr>
          <p:cNvPr id="7" name="Picture 6">
            <a:extLst>
              <a:ext uri="{FF2B5EF4-FFF2-40B4-BE49-F238E27FC236}">
                <a16:creationId xmlns:a16="http://schemas.microsoft.com/office/drawing/2014/main" id="{9A7669B3-B264-E5A3-59F4-C84A39FDD89D}"/>
              </a:ext>
            </a:extLst>
          </p:cNvPr>
          <p:cNvPicPr>
            <a:picLocks noChangeAspect="1"/>
          </p:cNvPicPr>
          <p:nvPr/>
        </p:nvPicPr>
        <p:blipFill>
          <a:blip r:embed="rId3"/>
          <a:stretch>
            <a:fillRect/>
          </a:stretch>
        </p:blipFill>
        <p:spPr>
          <a:xfrm>
            <a:off x="6096000" y="942960"/>
            <a:ext cx="5508994" cy="2907242"/>
          </a:xfrm>
          <a:prstGeom prst="rect">
            <a:avLst/>
          </a:prstGeom>
        </p:spPr>
      </p:pic>
      <p:pic>
        <p:nvPicPr>
          <p:cNvPr id="8" name="Picture 7">
            <a:extLst>
              <a:ext uri="{FF2B5EF4-FFF2-40B4-BE49-F238E27FC236}">
                <a16:creationId xmlns:a16="http://schemas.microsoft.com/office/drawing/2014/main" id="{34F7D2E1-6654-7F39-4276-04B493BFFE25}"/>
              </a:ext>
            </a:extLst>
          </p:cNvPr>
          <p:cNvPicPr>
            <a:picLocks noChangeAspect="1"/>
          </p:cNvPicPr>
          <p:nvPr/>
        </p:nvPicPr>
        <p:blipFill>
          <a:blip r:embed="rId4"/>
          <a:stretch>
            <a:fillRect/>
          </a:stretch>
        </p:blipFill>
        <p:spPr>
          <a:xfrm>
            <a:off x="511972" y="5313620"/>
            <a:ext cx="5172911" cy="1446529"/>
          </a:xfrm>
          <a:prstGeom prst="rect">
            <a:avLst/>
          </a:prstGeom>
        </p:spPr>
      </p:pic>
      <p:grpSp>
        <p:nvGrpSpPr>
          <p:cNvPr id="17" name="Group 16">
            <a:extLst>
              <a:ext uri="{FF2B5EF4-FFF2-40B4-BE49-F238E27FC236}">
                <a16:creationId xmlns:a16="http://schemas.microsoft.com/office/drawing/2014/main" id="{27A9907A-398E-9FB9-424E-9ABFF5D0A719}"/>
              </a:ext>
            </a:extLst>
          </p:cNvPr>
          <p:cNvGrpSpPr/>
          <p:nvPr/>
        </p:nvGrpSpPr>
        <p:grpSpPr>
          <a:xfrm>
            <a:off x="6171034" y="3840740"/>
            <a:ext cx="5492060" cy="2751170"/>
            <a:chOff x="1913466" y="1418215"/>
            <a:chExt cx="9749628" cy="5166158"/>
          </a:xfrm>
        </p:grpSpPr>
        <p:grpSp>
          <p:nvGrpSpPr>
            <p:cNvPr id="11" name="Group 10">
              <a:extLst>
                <a:ext uri="{FF2B5EF4-FFF2-40B4-BE49-F238E27FC236}">
                  <a16:creationId xmlns:a16="http://schemas.microsoft.com/office/drawing/2014/main" id="{A0FC879A-6A40-3E0C-D821-87FF6169E9A9}"/>
                </a:ext>
              </a:extLst>
            </p:cNvPr>
            <p:cNvGrpSpPr/>
            <p:nvPr/>
          </p:nvGrpSpPr>
          <p:grpSpPr>
            <a:xfrm>
              <a:off x="1913466" y="1418215"/>
              <a:ext cx="9749628" cy="5166158"/>
              <a:chOff x="6255924" y="3822951"/>
              <a:chExt cx="5424104" cy="2774074"/>
            </a:xfrm>
          </p:grpSpPr>
          <p:pic>
            <p:nvPicPr>
              <p:cNvPr id="9" name="Picture 8">
                <a:extLst>
                  <a:ext uri="{FF2B5EF4-FFF2-40B4-BE49-F238E27FC236}">
                    <a16:creationId xmlns:a16="http://schemas.microsoft.com/office/drawing/2014/main" id="{3BC0BF37-B43E-94EB-17AE-B202C6A3A582}"/>
                  </a:ext>
                </a:extLst>
              </p:cNvPr>
              <p:cNvPicPr>
                <a:picLocks noChangeAspect="1"/>
              </p:cNvPicPr>
              <p:nvPr/>
            </p:nvPicPr>
            <p:blipFill>
              <a:blip r:embed="rId5"/>
              <a:stretch>
                <a:fillRect/>
              </a:stretch>
            </p:blipFill>
            <p:spPr>
              <a:xfrm>
                <a:off x="6255924" y="3822951"/>
                <a:ext cx="5424104" cy="2774074"/>
              </a:xfrm>
              <a:prstGeom prst="rect">
                <a:avLst/>
              </a:prstGeom>
            </p:spPr>
          </p:pic>
          <p:sp>
            <p:nvSpPr>
              <p:cNvPr id="10" name="Heart 9">
                <a:extLst>
                  <a:ext uri="{FF2B5EF4-FFF2-40B4-BE49-F238E27FC236}">
                    <a16:creationId xmlns:a16="http://schemas.microsoft.com/office/drawing/2014/main" id="{E435AC7D-855D-24D9-04E3-4128DC03131F}"/>
                  </a:ext>
                </a:extLst>
              </p:cNvPr>
              <p:cNvSpPr/>
              <p:nvPr/>
            </p:nvSpPr>
            <p:spPr>
              <a:xfrm rot="934924">
                <a:off x="9762066" y="4753397"/>
                <a:ext cx="101600" cy="76624"/>
              </a:xfrm>
              <a:prstGeom prst="heart">
                <a:avLst/>
              </a:prstGeom>
              <a:solidFill>
                <a:srgbClr val="9AC6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sp>
          <p:nvSpPr>
            <p:cNvPr id="16" name="Oval 15">
              <a:extLst>
                <a:ext uri="{FF2B5EF4-FFF2-40B4-BE49-F238E27FC236}">
                  <a16:creationId xmlns:a16="http://schemas.microsoft.com/office/drawing/2014/main" id="{19C823C7-471C-9265-2E02-5652D8744E03}"/>
                </a:ext>
              </a:extLst>
            </p:cNvPr>
            <p:cNvSpPr/>
            <p:nvPr/>
          </p:nvSpPr>
          <p:spPr>
            <a:xfrm rot="19741319">
              <a:off x="8640375" y="3379856"/>
              <a:ext cx="164499" cy="95487"/>
            </a:xfrm>
            <a:prstGeom prst="ellipse">
              <a:avLst/>
            </a:prstGeom>
            <a:solidFill>
              <a:srgbClr val="9AC6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sp>
        <p:nvSpPr>
          <p:cNvPr id="4" name="Oval 3">
            <a:extLst>
              <a:ext uri="{FF2B5EF4-FFF2-40B4-BE49-F238E27FC236}">
                <a16:creationId xmlns:a16="http://schemas.microsoft.com/office/drawing/2014/main" id="{4C1C5903-4A84-512A-F77E-F734161E16FC}"/>
              </a:ext>
            </a:extLst>
          </p:cNvPr>
          <p:cNvSpPr/>
          <p:nvPr/>
        </p:nvSpPr>
        <p:spPr>
          <a:xfrm>
            <a:off x="2895600" y="2379582"/>
            <a:ext cx="1185333" cy="757263"/>
          </a:xfrm>
          <a:prstGeom prst="ellipse">
            <a:avLst/>
          </a:prstGeom>
          <a:noFill/>
          <a:ln w="285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a:extLst>
              <a:ext uri="{FF2B5EF4-FFF2-40B4-BE49-F238E27FC236}">
                <a16:creationId xmlns:a16="http://schemas.microsoft.com/office/drawing/2014/main" id="{67BD0649-7D15-04B0-C35C-4A1F90DE868D}"/>
              </a:ext>
            </a:extLst>
          </p:cNvPr>
          <p:cNvSpPr txBox="1"/>
          <p:nvPr/>
        </p:nvSpPr>
        <p:spPr>
          <a:xfrm>
            <a:off x="2091267" y="1039174"/>
            <a:ext cx="4236513" cy="646331"/>
          </a:xfrm>
          <a:prstGeom prst="rect">
            <a:avLst/>
          </a:prstGeom>
          <a:solidFill>
            <a:schemeClr val="accent1">
              <a:lumMod val="20000"/>
              <a:lumOff val="80000"/>
            </a:schemeClr>
          </a:solidFill>
          <a:ln w="28575">
            <a:solidFill>
              <a:srgbClr val="C00000"/>
            </a:solidFill>
          </a:ln>
        </p:spPr>
        <p:txBody>
          <a:bodyPr wrap="square" rtlCol="0">
            <a:spAutoFit/>
          </a:bodyPr>
          <a:lstStyle/>
          <a:p>
            <a:pPr algn="ctr"/>
            <a:r>
              <a:rPr lang="en-IN" dirty="0"/>
              <a:t>By Region - India &amp; West Asia have shown the best in Global trade% in 2021 </a:t>
            </a:r>
          </a:p>
        </p:txBody>
      </p:sp>
      <p:cxnSp>
        <p:nvCxnSpPr>
          <p:cNvPr id="13" name="Straight Arrow Connector 12">
            <a:extLst>
              <a:ext uri="{FF2B5EF4-FFF2-40B4-BE49-F238E27FC236}">
                <a16:creationId xmlns:a16="http://schemas.microsoft.com/office/drawing/2014/main" id="{3EF41511-93FC-A9D0-3FB4-1CBDD3B6DC91}"/>
              </a:ext>
            </a:extLst>
          </p:cNvPr>
          <p:cNvCxnSpPr>
            <a:cxnSpLocks/>
            <a:stCxn id="6" idx="2"/>
            <a:endCxn id="4" idx="0"/>
          </p:cNvCxnSpPr>
          <p:nvPr/>
        </p:nvCxnSpPr>
        <p:spPr>
          <a:xfrm flipH="1">
            <a:off x="3488267" y="1685505"/>
            <a:ext cx="721257" cy="694077"/>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4E990B01-3581-AD4F-66CD-0733C668642F}"/>
              </a:ext>
            </a:extLst>
          </p:cNvPr>
          <p:cNvSpPr txBox="1"/>
          <p:nvPr/>
        </p:nvSpPr>
        <p:spPr>
          <a:xfrm>
            <a:off x="6790267" y="1338032"/>
            <a:ext cx="3566245" cy="646331"/>
          </a:xfrm>
          <a:prstGeom prst="rect">
            <a:avLst/>
          </a:prstGeom>
          <a:solidFill>
            <a:schemeClr val="accent1">
              <a:lumMod val="20000"/>
              <a:lumOff val="80000"/>
            </a:schemeClr>
          </a:solidFill>
          <a:ln w="28575">
            <a:solidFill>
              <a:srgbClr val="C00000"/>
            </a:solidFill>
          </a:ln>
        </p:spPr>
        <p:txBody>
          <a:bodyPr wrap="square" rtlCol="0">
            <a:spAutoFit/>
          </a:bodyPr>
          <a:lstStyle/>
          <a:p>
            <a:pPr algn="ctr"/>
            <a:r>
              <a:rPr lang="en-IN" dirty="0"/>
              <a:t>India &amp; South Asia have had the best for liner shipping connectivity</a:t>
            </a:r>
          </a:p>
        </p:txBody>
      </p:sp>
      <p:cxnSp>
        <p:nvCxnSpPr>
          <p:cNvPr id="19" name="Straight Arrow Connector 18">
            <a:extLst>
              <a:ext uri="{FF2B5EF4-FFF2-40B4-BE49-F238E27FC236}">
                <a16:creationId xmlns:a16="http://schemas.microsoft.com/office/drawing/2014/main" id="{E9498488-CC7F-12F2-A109-D7AAA8287144}"/>
              </a:ext>
            </a:extLst>
          </p:cNvPr>
          <p:cNvCxnSpPr>
            <a:cxnSpLocks/>
            <a:stCxn id="18" idx="3"/>
          </p:cNvCxnSpPr>
          <p:nvPr/>
        </p:nvCxnSpPr>
        <p:spPr>
          <a:xfrm>
            <a:off x="10356512" y="1661198"/>
            <a:ext cx="379221" cy="56399"/>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2CBF602F-360F-65E5-774F-396C8BCB98FE}"/>
              </a:ext>
            </a:extLst>
          </p:cNvPr>
          <p:cNvSpPr txBox="1"/>
          <p:nvPr/>
        </p:nvSpPr>
        <p:spPr>
          <a:xfrm>
            <a:off x="2359708" y="4478523"/>
            <a:ext cx="3397138" cy="646331"/>
          </a:xfrm>
          <a:prstGeom prst="rect">
            <a:avLst/>
          </a:prstGeom>
          <a:solidFill>
            <a:schemeClr val="accent1">
              <a:lumMod val="20000"/>
              <a:lumOff val="80000"/>
            </a:schemeClr>
          </a:solidFill>
          <a:ln w="28575">
            <a:solidFill>
              <a:srgbClr val="C00000"/>
            </a:solidFill>
          </a:ln>
        </p:spPr>
        <p:txBody>
          <a:bodyPr wrap="square" rtlCol="0">
            <a:spAutoFit/>
          </a:bodyPr>
          <a:lstStyle/>
          <a:p>
            <a:pPr algn="ctr"/>
            <a:r>
              <a:rPr lang="en-IN" dirty="0"/>
              <a:t>India contributes the 5</a:t>
            </a:r>
            <a:r>
              <a:rPr lang="en-IN" baseline="30000" dirty="0"/>
              <a:t>th</a:t>
            </a:r>
            <a:r>
              <a:rPr lang="en-IN" dirty="0"/>
              <a:t> </a:t>
            </a:r>
          </a:p>
          <a:p>
            <a:pPr algn="ctr"/>
            <a:r>
              <a:rPr lang="en-IN" dirty="0"/>
              <a:t>largest number of Seafarers</a:t>
            </a:r>
          </a:p>
        </p:txBody>
      </p:sp>
      <p:cxnSp>
        <p:nvCxnSpPr>
          <p:cNvPr id="22" name="Straight Arrow Connector 21">
            <a:extLst>
              <a:ext uri="{FF2B5EF4-FFF2-40B4-BE49-F238E27FC236}">
                <a16:creationId xmlns:a16="http://schemas.microsoft.com/office/drawing/2014/main" id="{751FE7E9-61F3-8B09-A2FE-FD4853B2B898}"/>
              </a:ext>
            </a:extLst>
          </p:cNvPr>
          <p:cNvCxnSpPr>
            <a:cxnSpLocks/>
            <a:stCxn id="21" idx="1"/>
          </p:cNvCxnSpPr>
          <p:nvPr/>
        </p:nvCxnSpPr>
        <p:spPr>
          <a:xfrm flipH="1">
            <a:off x="1007533" y="4801689"/>
            <a:ext cx="1352175" cy="1666844"/>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F8A7F679-B530-0C80-C883-2DEF6D121DBE}"/>
              </a:ext>
            </a:extLst>
          </p:cNvPr>
          <p:cNvSpPr txBox="1"/>
          <p:nvPr/>
        </p:nvSpPr>
        <p:spPr>
          <a:xfrm>
            <a:off x="8142871" y="5973345"/>
            <a:ext cx="3397138" cy="646331"/>
          </a:xfrm>
          <a:prstGeom prst="rect">
            <a:avLst/>
          </a:prstGeom>
          <a:solidFill>
            <a:schemeClr val="accent1">
              <a:lumMod val="20000"/>
              <a:lumOff val="80000"/>
            </a:schemeClr>
          </a:solidFill>
          <a:ln w="28575">
            <a:solidFill>
              <a:srgbClr val="C00000"/>
            </a:solidFill>
          </a:ln>
        </p:spPr>
        <p:txBody>
          <a:bodyPr wrap="square" rtlCol="0">
            <a:spAutoFit/>
          </a:bodyPr>
          <a:lstStyle/>
          <a:p>
            <a:pPr algn="ctr"/>
            <a:r>
              <a:rPr lang="en-IN" dirty="0"/>
              <a:t>India is one of the few to show major increase in liner traffic </a:t>
            </a:r>
          </a:p>
        </p:txBody>
      </p:sp>
      <p:cxnSp>
        <p:nvCxnSpPr>
          <p:cNvPr id="26" name="Straight Arrow Connector 25">
            <a:extLst>
              <a:ext uri="{FF2B5EF4-FFF2-40B4-BE49-F238E27FC236}">
                <a16:creationId xmlns:a16="http://schemas.microsoft.com/office/drawing/2014/main" id="{8854D562-EF54-BE1B-340C-02406FBDAB39}"/>
              </a:ext>
            </a:extLst>
          </p:cNvPr>
          <p:cNvCxnSpPr>
            <a:cxnSpLocks/>
            <a:stCxn id="25" idx="0"/>
          </p:cNvCxnSpPr>
          <p:nvPr/>
        </p:nvCxnSpPr>
        <p:spPr>
          <a:xfrm flipH="1" flipV="1">
            <a:off x="9712787" y="5026834"/>
            <a:ext cx="128653" cy="946511"/>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64044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CBBA05-5DC4-35AE-85FC-3D6645652C97}"/>
              </a:ext>
            </a:extLst>
          </p:cNvPr>
          <p:cNvSpPr>
            <a:spLocks noGrp="1"/>
          </p:cNvSpPr>
          <p:nvPr>
            <p:ph idx="1"/>
          </p:nvPr>
        </p:nvSpPr>
        <p:spPr>
          <a:xfrm>
            <a:off x="838200" y="1554691"/>
            <a:ext cx="10515600" cy="4837642"/>
          </a:xfrm>
        </p:spPr>
        <p:txBody>
          <a:bodyPr>
            <a:normAutofit/>
          </a:bodyPr>
          <a:lstStyle/>
          <a:p>
            <a:r>
              <a:rPr lang="en-IN" b="1" dirty="0"/>
              <a:t>Hypothesis</a:t>
            </a:r>
            <a:r>
              <a:rPr lang="en-IN" dirty="0"/>
              <a:t> – India’s rise can reverse the global trend of maritime growth. Dictate the political economy of maritime transport. India can transform from a </a:t>
            </a:r>
            <a:r>
              <a:rPr lang="en-IN" i="1" u="sng" dirty="0"/>
              <a:t>rule taker </a:t>
            </a:r>
            <a:r>
              <a:rPr lang="en-IN" dirty="0"/>
              <a:t>to a </a:t>
            </a:r>
            <a:r>
              <a:rPr lang="en-IN" i="1" u="sng" dirty="0"/>
              <a:t>rule maker</a:t>
            </a:r>
            <a:r>
              <a:rPr lang="en-IN" i="1" dirty="0"/>
              <a:t> </a:t>
            </a:r>
            <a:r>
              <a:rPr lang="en-IN" dirty="0"/>
              <a:t>of the international order during the </a:t>
            </a:r>
            <a:r>
              <a:rPr lang="en-IN" i="1" u="sng" dirty="0"/>
              <a:t>Amrit Kal</a:t>
            </a:r>
            <a:r>
              <a:rPr lang="en-IN" dirty="0"/>
              <a:t> between </a:t>
            </a:r>
            <a:r>
              <a:rPr lang="en-IN" sz="2400" dirty="0"/>
              <a:t>2022 and 2047. </a:t>
            </a:r>
            <a:r>
              <a:rPr lang="en-IN" dirty="0"/>
              <a:t>Emerge as </a:t>
            </a:r>
            <a:r>
              <a:rPr lang="en-IN" i="1" dirty="0"/>
              <a:t>Vishwa Guru</a:t>
            </a:r>
            <a:endParaRPr lang="en-IN" dirty="0"/>
          </a:p>
          <a:p>
            <a:endParaRPr lang="en-IN" u="sng" dirty="0"/>
          </a:p>
          <a:p>
            <a:r>
              <a:rPr lang="en-IN" b="1" dirty="0"/>
              <a:t>What are the Drivers of this </a:t>
            </a:r>
            <a:r>
              <a:rPr lang="en-IN" b="1" i="1" dirty="0" err="1"/>
              <a:t>Amritkal</a:t>
            </a:r>
            <a:r>
              <a:rPr lang="en-IN" b="1" dirty="0"/>
              <a:t>? </a:t>
            </a:r>
          </a:p>
          <a:p>
            <a:pPr lvl="1"/>
            <a:endParaRPr lang="en-IN" b="1" dirty="0"/>
          </a:p>
          <a:p>
            <a:pPr lvl="1"/>
            <a:endParaRPr lang="en-IN" sz="2800" dirty="0"/>
          </a:p>
          <a:p>
            <a:pPr lvl="1"/>
            <a:endParaRPr lang="en-IN" sz="2800" dirty="0"/>
          </a:p>
        </p:txBody>
      </p:sp>
      <p:sp>
        <p:nvSpPr>
          <p:cNvPr id="5" name="Title 1">
            <a:extLst>
              <a:ext uri="{FF2B5EF4-FFF2-40B4-BE49-F238E27FC236}">
                <a16:creationId xmlns:a16="http://schemas.microsoft.com/office/drawing/2014/main" id="{1649410E-E60F-8DC8-FBAB-25C00A8B0A2B}"/>
              </a:ext>
            </a:extLst>
          </p:cNvPr>
          <p:cNvSpPr>
            <a:spLocks noGrp="1"/>
          </p:cNvSpPr>
          <p:nvPr>
            <p:ph type="title"/>
          </p:nvPr>
        </p:nvSpPr>
        <p:spPr>
          <a:xfrm>
            <a:off x="838200" y="365388"/>
            <a:ext cx="10515600" cy="858479"/>
          </a:xfrm>
        </p:spPr>
        <p:txBody>
          <a:bodyPr>
            <a:normAutofit/>
          </a:bodyPr>
          <a:lstStyle/>
          <a:p>
            <a:pPr algn="ctr"/>
            <a:r>
              <a:rPr lang="en-IN" sz="3200" b="1" dirty="0"/>
              <a:t>India’s Rise:  </a:t>
            </a:r>
            <a:r>
              <a:rPr lang="en-IN" sz="3200" b="1" i="1" dirty="0"/>
              <a:t>Amrit Kal </a:t>
            </a:r>
            <a:r>
              <a:rPr lang="en-IN" sz="3200" b="1" dirty="0"/>
              <a:t>has Begun</a:t>
            </a:r>
          </a:p>
        </p:txBody>
      </p:sp>
    </p:spTree>
    <p:extLst>
      <p:ext uri="{BB962C8B-B14F-4D97-AF65-F5344CB8AC3E}">
        <p14:creationId xmlns:p14="http://schemas.microsoft.com/office/powerpoint/2010/main" val="422803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a:extLst>
              <a:ext uri="{FF2B5EF4-FFF2-40B4-BE49-F238E27FC236}">
                <a16:creationId xmlns:a16="http://schemas.microsoft.com/office/drawing/2014/main" id="{164F29F1-8EBE-E25E-C82F-2E2E886B2E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1133" y="1530438"/>
            <a:ext cx="4580792" cy="2436114"/>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812D3717-1B8F-E66E-1A03-2DA73B585C47}"/>
              </a:ext>
            </a:extLst>
          </p:cNvPr>
          <p:cNvSpPr txBox="1"/>
          <p:nvPr/>
        </p:nvSpPr>
        <p:spPr>
          <a:xfrm>
            <a:off x="685800" y="5288922"/>
            <a:ext cx="5537200" cy="461665"/>
          </a:xfrm>
          <a:prstGeom prst="rect">
            <a:avLst/>
          </a:prstGeom>
          <a:noFill/>
        </p:spPr>
        <p:txBody>
          <a:bodyPr wrap="square" rtlCol="0">
            <a:spAutoFit/>
          </a:bodyPr>
          <a:lstStyle/>
          <a:p>
            <a:pPr algn="ctr"/>
            <a:r>
              <a:rPr lang="en-IN" sz="2400" b="1" dirty="0"/>
              <a:t>A Certain World </a:t>
            </a:r>
            <a:r>
              <a:rPr lang="en-IN" sz="2400" dirty="0"/>
              <a:t>(1950-1990)</a:t>
            </a:r>
          </a:p>
        </p:txBody>
      </p:sp>
      <p:pic>
        <p:nvPicPr>
          <p:cNvPr id="2050" name="Picture 2" descr="Why Cold War is Not Such a Bad Idea | Beyond the Horizon ISSG">
            <a:extLst>
              <a:ext uri="{FF2B5EF4-FFF2-40B4-BE49-F238E27FC236}">
                <a16:creationId xmlns:a16="http://schemas.microsoft.com/office/drawing/2014/main" id="{FE55DDBB-ED61-FE89-0BD8-9FE630B7F0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160" y="1338245"/>
            <a:ext cx="5045822" cy="315363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A2BDA01-4B87-0089-C86C-3C85099100D5}"/>
              </a:ext>
            </a:extLst>
          </p:cNvPr>
          <p:cNvSpPr txBox="1"/>
          <p:nvPr/>
        </p:nvSpPr>
        <p:spPr>
          <a:xfrm>
            <a:off x="6764866" y="4534869"/>
            <a:ext cx="5114503" cy="1692771"/>
          </a:xfrm>
          <a:prstGeom prst="rect">
            <a:avLst/>
          </a:prstGeom>
          <a:noFill/>
        </p:spPr>
        <p:txBody>
          <a:bodyPr wrap="square" rtlCol="0">
            <a:spAutoFit/>
          </a:bodyPr>
          <a:lstStyle/>
          <a:p>
            <a:pPr algn="ctr"/>
            <a:r>
              <a:rPr lang="en-IN" sz="2000" b="1" dirty="0"/>
              <a:t>Two decoupled Worlds of US and USSR</a:t>
            </a:r>
          </a:p>
          <a:p>
            <a:pPr marL="342900" indent="-342900">
              <a:buFont typeface="Arial" panose="020B0604020202020204" pitchFamily="34" charset="0"/>
              <a:buChar char="•"/>
            </a:pPr>
            <a:r>
              <a:rPr lang="en-IN" sz="1400" b="0" i="0" dirty="0">
                <a:effectLst/>
                <a:latin typeface="Roboto-Regular"/>
              </a:rPr>
              <a:t>Halford</a:t>
            </a:r>
            <a:r>
              <a:rPr lang="en-IN" sz="1600" b="0" i="0" dirty="0">
                <a:effectLst/>
                <a:latin typeface="Roboto-Regular"/>
              </a:rPr>
              <a:t> </a:t>
            </a:r>
            <a:r>
              <a:rPr lang="en-IN" sz="1600" dirty="0"/>
              <a:t>Mackinder's heartland and Nicholas </a:t>
            </a:r>
            <a:r>
              <a:rPr lang="en-IN" sz="1600" dirty="0" err="1"/>
              <a:t>Spykman’s</a:t>
            </a:r>
            <a:r>
              <a:rPr lang="en-IN" sz="1600" dirty="0"/>
              <a:t> Rimland</a:t>
            </a:r>
          </a:p>
          <a:p>
            <a:pPr marL="342900" indent="-342900">
              <a:buFont typeface="Arial" panose="020B0604020202020204" pitchFamily="34" charset="0"/>
              <a:buChar char="•"/>
            </a:pPr>
            <a:r>
              <a:rPr lang="en-IN" sz="1600" dirty="0"/>
              <a:t>Only Joined loosely at the seams</a:t>
            </a:r>
          </a:p>
          <a:p>
            <a:pPr marL="342900" indent="-342900">
              <a:buFont typeface="Arial" panose="020B0604020202020204" pitchFamily="34" charset="0"/>
              <a:buChar char="•"/>
            </a:pPr>
            <a:r>
              <a:rPr lang="en-IN" sz="1600" dirty="0"/>
              <a:t>Hardly any economic interactions</a:t>
            </a:r>
          </a:p>
          <a:p>
            <a:pPr marL="342900" indent="-342900">
              <a:buFont typeface="Arial" panose="020B0604020202020204" pitchFamily="34" charset="0"/>
              <a:buChar char="•"/>
            </a:pPr>
            <a:r>
              <a:rPr lang="en-IN" sz="1600" dirty="0"/>
              <a:t>And a largely inconsequential world of NAM </a:t>
            </a:r>
          </a:p>
        </p:txBody>
      </p:sp>
      <p:sp>
        <p:nvSpPr>
          <p:cNvPr id="3" name="Title 1">
            <a:extLst>
              <a:ext uri="{FF2B5EF4-FFF2-40B4-BE49-F238E27FC236}">
                <a16:creationId xmlns:a16="http://schemas.microsoft.com/office/drawing/2014/main" id="{330C4EC2-92CB-8D73-D9AB-23E3485FCF7E}"/>
              </a:ext>
            </a:extLst>
          </p:cNvPr>
          <p:cNvSpPr>
            <a:spLocks noGrp="1"/>
          </p:cNvSpPr>
          <p:nvPr>
            <p:ph type="title"/>
          </p:nvPr>
        </p:nvSpPr>
        <p:spPr>
          <a:xfrm>
            <a:off x="689182" y="417377"/>
            <a:ext cx="10515600" cy="558400"/>
          </a:xfrm>
        </p:spPr>
        <p:txBody>
          <a:bodyPr>
            <a:noAutofit/>
          </a:bodyPr>
          <a:lstStyle/>
          <a:p>
            <a:pPr algn="ctr"/>
            <a:r>
              <a:rPr lang="en-IN" sz="3600" b="1" dirty="0"/>
              <a:t>Cold War 1.0</a:t>
            </a:r>
          </a:p>
        </p:txBody>
      </p:sp>
      <p:sp>
        <p:nvSpPr>
          <p:cNvPr id="4" name="TextBox 3">
            <a:extLst>
              <a:ext uri="{FF2B5EF4-FFF2-40B4-BE49-F238E27FC236}">
                <a16:creationId xmlns:a16="http://schemas.microsoft.com/office/drawing/2014/main" id="{9618498B-8788-0FE4-A4F7-C7741355E9A5}"/>
              </a:ext>
            </a:extLst>
          </p:cNvPr>
          <p:cNvSpPr txBox="1"/>
          <p:nvPr/>
        </p:nvSpPr>
        <p:spPr>
          <a:xfrm>
            <a:off x="7108721" y="4109505"/>
            <a:ext cx="2094271" cy="338554"/>
          </a:xfrm>
          <a:prstGeom prst="rect">
            <a:avLst/>
          </a:prstGeom>
          <a:solidFill>
            <a:srgbClr val="FFFF00"/>
          </a:solidFill>
        </p:spPr>
        <p:txBody>
          <a:bodyPr wrap="square" rtlCol="0">
            <a:spAutoFit/>
          </a:bodyPr>
          <a:lstStyle/>
          <a:p>
            <a:r>
              <a:rPr lang="en-IN" sz="1600" dirty="0"/>
              <a:t>Mackinder's heartland</a:t>
            </a:r>
          </a:p>
        </p:txBody>
      </p:sp>
      <p:sp>
        <p:nvSpPr>
          <p:cNvPr id="5" name="TextBox 4">
            <a:extLst>
              <a:ext uri="{FF2B5EF4-FFF2-40B4-BE49-F238E27FC236}">
                <a16:creationId xmlns:a16="http://schemas.microsoft.com/office/drawing/2014/main" id="{76F21796-3F8F-8FB3-CCFC-E941661151D4}"/>
              </a:ext>
            </a:extLst>
          </p:cNvPr>
          <p:cNvSpPr txBox="1"/>
          <p:nvPr/>
        </p:nvSpPr>
        <p:spPr>
          <a:xfrm>
            <a:off x="9432705" y="4109505"/>
            <a:ext cx="1864051" cy="338554"/>
          </a:xfrm>
          <a:prstGeom prst="rect">
            <a:avLst/>
          </a:prstGeom>
          <a:solidFill>
            <a:srgbClr val="FFFF00"/>
          </a:solidFill>
        </p:spPr>
        <p:txBody>
          <a:bodyPr wrap="square" rtlCol="0">
            <a:spAutoFit/>
          </a:bodyPr>
          <a:lstStyle/>
          <a:p>
            <a:r>
              <a:rPr lang="en-IN" sz="1600" dirty="0" err="1"/>
              <a:t>Spykman’s</a:t>
            </a:r>
            <a:r>
              <a:rPr lang="en-IN" sz="1600" dirty="0"/>
              <a:t> Rimland</a:t>
            </a:r>
          </a:p>
        </p:txBody>
      </p:sp>
    </p:spTree>
    <p:extLst>
      <p:ext uri="{BB962C8B-B14F-4D97-AF65-F5344CB8AC3E}">
        <p14:creationId xmlns:p14="http://schemas.microsoft.com/office/powerpoint/2010/main" val="1858655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CBBA05-5DC4-35AE-85FC-3D6645652C97}"/>
              </a:ext>
            </a:extLst>
          </p:cNvPr>
          <p:cNvSpPr>
            <a:spLocks noGrp="1"/>
          </p:cNvSpPr>
          <p:nvPr>
            <p:ph idx="1"/>
          </p:nvPr>
        </p:nvSpPr>
        <p:spPr>
          <a:xfrm>
            <a:off x="838200" y="1554691"/>
            <a:ext cx="10515600" cy="4837642"/>
          </a:xfrm>
        </p:spPr>
        <p:txBody>
          <a:bodyPr>
            <a:normAutofit/>
          </a:bodyPr>
          <a:lstStyle/>
          <a:p>
            <a:r>
              <a:rPr lang="en-IN" b="1" dirty="0"/>
              <a:t>Hypothesis</a:t>
            </a:r>
            <a:r>
              <a:rPr lang="en-IN" dirty="0"/>
              <a:t> – India’s rise can reverse the global trend of maritime growth. Dictate the political economy of maritime transport. India can transform from a </a:t>
            </a:r>
            <a:r>
              <a:rPr lang="en-IN" i="1" u="sng" dirty="0"/>
              <a:t>rule taker </a:t>
            </a:r>
            <a:r>
              <a:rPr lang="en-IN" dirty="0"/>
              <a:t>to a </a:t>
            </a:r>
            <a:r>
              <a:rPr lang="en-IN" i="1" u="sng" dirty="0"/>
              <a:t>rule maker</a:t>
            </a:r>
            <a:r>
              <a:rPr lang="en-IN" i="1" dirty="0"/>
              <a:t> </a:t>
            </a:r>
            <a:r>
              <a:rPr lang="en-IN" dirty="0"/>
              <a:t>of the international order during the </a:t>
            </a:r>
            <a:r>
              <a:rPr lang="en-IN" i="1" u="sng" dirty="0"/>
              <a:t>Amrit Kal</a:t>
            </a:r>
            <a:r>
              <a:rPr lang="en-IN" dirty="0"/>
              <a:t> between </a:t>
            </a:r>
            <a:r>
              <a:rPr lang="en-IN" sz="2400" dirty="0"/>
              <a:t>2022 and 2047. </a:t>
            </a:r>
            <a:r>
              <a:rPr lang="en-IN" dirty="0"/>
              <a:t>Emerge as </a:t>
            </a:r>
            <a:r>
              <a:rPr lang="en-IN" i="1" dirty="0"/>
              <a:t>Vishwa Guru</a:t>
            </a:r>
            <a:endParaRPr lang="en-IN" dirty="0"/>
          </a:p>
          <a:p>
            <a:endParaRPr lang="en-IN" u="sng" dirty="0"/>
          </a:p>
          <a:p>
            <a:r>
              <a:rPr lang="en-IN" b="1" dirty="0"/>
              <a:t>What are the Drivers of this </a:t>
            </a:r>
            <a:r>
              <a:rPr lang="en-IN" b="1" i="1" dirty="0" err="1"/>
              <a:t>Amritkal</a:t>
            </a:r>
            <a:r>
              <a:rPr lang="en-IN" b="1" dirty="0"/>
              <a:t>? </a:t>
            </a:r>
          </a:p>
          <a:p>
            <a:pPr lvl="1"/>
            <a:endParaRPr lang="en-IN" b="1" dirty="0"/>
          </a:p>
          <a:p>
            <a:pPr lvl="1"/>
            <a:r>
              <a:rPr lang="en-IN" sz="2800" dirty="0"/>
              <a:t>Diplomacy</a:t>
            </a:r>
          </a:p>
          <a:p>
            <a:pPr lvl="1"/>
            <a:r>
              <a:rPr lang="en-IN" sz="2800" dirty="0"/>
              <a:t>Development – Port-led prosperity with </a:t>
            </a:r>
            <a:r>
              <a:rPr lang="en-IN" sz="2800" dirty="0" err="1"/>
              <a:t>Sagarmala</a:t>
            </a:r>
            <a:endParaRPr lang="en-IN" sz="2800" dirty="0"/>
          </a:p>
          <a:p>
            <a:pPr lvl="1"/>
            <a:r>
              <a:rPr lang="en-IN" sz="2800" dirty="0"/>
              <a:t>Commerce - Nimble shipping strategy</a:t>
            </a:r>
          </a:p>
          <a:p>
            <a:pPr lvl="1"/>
            <a:endParaRPr lang="en-IN" sz="2800" dirty="0"/>
          </a:p>
          <a:p>
            <a:pPr lvl="1"/>
            <a:endParaRPr lang="en-IN" sz="2800" dirty="0"/>
          </a:p>
        </p:txBody>
      </p:sp>
      <p:sp>
        <p:nvSpPr>
          <p:cNvPr id="5" name="Title 1">
            <a:extLst>
              <a:ext uri="{FF2B5EF4-FFF2-40B4-BE49-F238E27FC236}">
                <a16:creationId xmlns:a16="http://schemas.microsoft.com/office/drawing/2014/main" id="{1649410E-E60F-8DC8-FBAB-25C00A8B0A2B}"/>
              </a:ext>
            </a:extLst>
          </p:cNvPr>
          <p:cNvSpPr>
            <a:spLocks noGrp="1"/>
          </p:cNvSpPr>
          <p:nvPr>
            <p:ph type="title"/>
          </p:nvPr>
        </p:nvSpPr>
        <p:spPr>
          <a:xfrm>
            <a:off x="838200" y="365388"/>
            <a:ext cx="10515600" cy="858479"/>
          </a:xfrm>
        </p:spPr>
        <p:txBody>
          <a:bodyPr>
            <a:normAutofit/>
          </a:bodyPr>
          <a:lstStyle/>
          <a:p>
            <a:pPr algn="ctr"/>
            <a:r>
              <a:rPr lang="en-IN" sz="3200" b="1" dirty="0"/>
              <a:t>India’s Rise:  </a:t>
            </a:r>
            <a:r>
              <a:rPr lang="en-IN" sz="3200" b="1" i="1" dirty="0"/>
              <a:t>Amrit Kal </a:t>
            </a:r>
            <a:r>
              <a:rPr lang="en-IN" sz="3200" b="1" dirty="0"/>
              <a:t>has Begun</a:t>
            </a:r>
          </a:p>
        </p:txBody>
      </p:sp>
    </p:spTree>
    <p:extLst>
      <p:ext uri="{BB962C8B-B14F-4D97-AF65-F5344CB8AC3E}">
        <p14:creationId xmlns:p14="http://schemas.microsoft.com/office/powerpoint/2010/main" val="42215192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C2DFAA-0D9C-67A5-384F-5CFB484817BD}"/>
              </a:ext>
            </a:extLst>
          </p:cNvPr>
          <p:cNvSpPr>
            <a:spLocks noGrp="1"/>
          </p:cNvSpPr>
          <p:nvPr>
            <p:ph idx="1"/>
          </p:nvPr>
        </p:nvSpPr>
        <p:spPr/>
        <p:txBody>
          <a:bodyPr/>
          <a:lstStyle/>
          <a:p>
            <a:endParaRPr lang="en-IN" dirty="0"/>
          </a:p>
        </p:txBody>
      </p:sp>
      <p:sp>
        <p:nvSpPr>
          <p:cNvPr id="4" name="Title 1">
            <a:extLst>
              <a:ext uri="{FF2B5EF4-FFF2-40B4-BE49-F238E27FC236}">
                <a16:creationId xmlns:a16="http://schemas.microsoft.com/office/drawing/2014/main" id="{BD920D60-B9CC-637C-4963-F866796748F9}"/>
              </a:ext>
            </a:extLst>
          </p:cNvPr>
          <p:cNvSpPr txBox="1">
            <a:spLocks/>
          </p:cNvSpPr>
          <p:nvPr/>
        </p:nvSpPr>
        <p:spPr>
          <a:xfrm>
            <a:off x="838200" y="-65572"/>
            <a:ext cx="10515600" cy="8584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b="1" dirty="0"/>
              <a:t>1</a:t>
            </a:r>
            <a:r>
              <a:rPr lang="en-IN" sz="3200" b="1" baseline="30000" dirty="0"/>
              <a:t>st</a:t>
            </a:r>
            <a:r>
              <a:rPr lang="en-IN" sz="3200" b="1" dirty="0"/>
              <a:t> Driver for </a:t>
            </a:r>
            <a:r>
              <a:rPr lang="en-IN" sz="3200" b="1" i="1" dirty="0" err="1"/>
              <a:t>Amritkal</a:t>
            </a:r>
            <a:r>
              <a:rPr lang="en-IN" sz="3200" b="1" dirty="0"/>
              <a:t>: Indian Diplomacy</a:t>
            </a:r>
          </a:p>
        </p:txBody>
      </p:sp>
      <p:pic>
        <p:nvPicPr>
          <p:cNvPr id="6146" name="Picture 2" descr="G20 presidency puts Modi's India in global spotlight. Expectations are  already high">
            <a:extLst>
              <a:ext uri="{FF2B5EF4-FFF2-40B4-BE49-F238E27FC236}">
                <a16:creationId xmlns:a16="http://schemas.microsoft.com/office/drawing/2014/main" id="{27496B50-73FE-0743-E189-0CD99A73C7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4510" y="838111"/>
            <a:ext cx="4061819" cy="228659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B400846-9BA9-2DD3-23C8-195733378639}"/>
              </a:ext>
            </a:extLst>
          </p:cNvPr>
          <p:cNvSpPr txBox="1"/>
          <p:nvPr/>
        </p:nvSpPr>
        <p:spPr>
          <a:xfrm>
            <a:off x="1405623" y="3209026"/>
            <a:ext cx="4061818" cy="369332"/>
          </a:xfrm>
          <a:prstGeom prst="rect">
            <a:avLst/>
          </a:prstGeom>
          <a:noFill/>
        </p:spPr>
        <p:txBody>
          <a:bodyPr wrap="none" rtlCol="0">
            <a:spAutoFit/>
          </a:bodyPr>
          <a:lstStyle/>
          <a:p>
            <a:r>
              <a:rPr lang="en-IN" dirty="0"/>
              <a:t>Leader - Shaping the World Order at G 20</a:t>
            </a:r>
          </a:p>
        </p:txBody>
      </p:sp>
      <p:sp>
        <p:nvSpPr>
          <p:cNvPr id="6" name="TextBox 5">
            <a:extLst>
              <a:ext uri="{FF2B5EF4-FFF2-40B4-BE49-F238E27FC236}">
                <a16:creationId xmlns:a16="http://schemas.microsoft.com/office/drawing/2014/main" id="{073B788F-7948-8054-7E25-90FC3334C399}"/>
              </a:ext>
            </a:extLst>
          </p:cNvPr>
          <p:cNvSpPr txBox="1"/>
          <p:nvPr/>
        </p:nvSpPr>
        <p:spPr>
          <a:xfrm>
            <a:off x="7042786" y="4561754"/>
            <a:ext cx="4295535" cy="369332"/>
          </a:xfrm>
          <a:prstGeom prst="rect">
            <a:avLst/>
          </a:prstGeom>
          <a:noFill/>
        </p:spPr>
        <p:txBody>
          <a:bodyPr wrap="none" rtlCol="0">
            <a:spAutoFit/>
          </a:bodyPr>
          <a:lstStyle/>
          <a:p>
            <a:r>
              <a:rPr lang="en-IN" dirty="0"/>
              <a:t>Operation Dost to Turkey and Syria – 5950 T</a:t>
            </a:r>
          </a:p>
        </p:txBody>
      </p:sp>
      <p:sp>
        <p:nvSpPr>
          <p:cNvPr id="7" name="TextBox 6">
            <a:extLst>
              <a:ext uri="{FF2B5EF4-FFF2-40B4-BE49-F238E27FC236}">
                <a16:creationId xmlns:a16="http://schemas.microsoft.com/office/drawing/2014/main" id="{583225A5-2887-32D5-0868-BABBD0718E0C}"/>
              </a:ext>
            </a:extLst>
          </p:cNvPr>
          <p:cNvSpPr txBox="1"/>
          <p:nvPr/>
        </p:nvSpPr>
        <p:spPr>
          <a:xfrm>
            <a:off x="6562473" y="2380493"/>
            <a:ext cx="5341206" cy="369332"/>
          </a:xfrm>
          <a:prstGeom prst="rect">
            <a:avLst/>
          </a:prstGeom>
          <a:noFill/>
        </p:spPr>
        <p:txBody>
          <a:bodyPr wrap="none" rtlCol="0">
            <a:spAutoFit/>
          </a:bodyPr>
          <a:lstStyle/>
          <a:p>
            <a:r>
              <a:rPr lang="en-IN" dirty="0"/>
              <a:t>Operation </a:t>
            </a:r>
            <a:r>
              <a:rPr lang="en-IN" dirty="0" err="1"/>
              <a:t>Maitri</a:t>
            </a:r>
            <a:r>
              <a:rPr lang="en-IN" dirty="0"/>
              <a:t> – </a:t>
            </a:r>
            <a:r>
              <a:rPr lang="en-IN" sz="1800" dirty="0">
                <a:effectLst/>
                <a:latin typeface="Calibri" panose="020F0502020204030204" pitchFamily="34" charset="0"/>
                <a:ea typeface="Calibri" panose="020F0502020204030204" pitchFamily="34" charset="0"/>
                <a:cs typeface="Times New Roman" panose="02020603050405020304" pitchFamily="18" charset="0"/>
              </a:rPr>
              <a:t>162 million Vaccines to 96 countries</a:t>
            </a:r>
            <a:endParaRPr lang="en-IN" dirty="0"/>
          </a:p>
        </p:txBody>
      </p:sp>
      <p:pic>
        <p:nvPicPr>
          <p:cNvPr id="6154" name="Picture 10" descr="I see his speeches': UAE minister praises EAM Jaishankar, says impressed by  his abilities - BusinessToday">
            <a:extLst>
              <a:ext uri="{FF2B5EF4-FFF2-40B4-BE49-F238E27FC236}">
                <a16:creationId xmlns:a16="http://schemas.microsoft.com/office/drawing/2014/main" id="{CE74F084-AB0D-BC5A-A48B-829F2A20B6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5183" y="3849770"/>
            <a:ext cx="4065051" cy="228659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45E1EE5-E69C-8805-A3A9-A62B042B13C3}"/>
              </a:ext>
            </a:extLst>
          </p:cNvPr>
          <p:cNvSpPr txBox="1"/>
          <p:nvPr/>
        </p:nvSpPr>
        <p:spPr>
          <a:xfrm>
            <a:off x="1723852" y="6264617"/>
            <a:ext cx="3425361" cy="369332"/>
          </a:xfrm>
          <a:prstGeom prst="rect">
            <a:avLst/>
          </a:prstGeom>
          <a:noFill/>
        </p:spPr>
        <p:txBody>
          <a:bodyPr wrap="none" rtlCol="0">
            <a:spAutoFit/>
          </a:bodyPr>
          <a:lstStyle/>
          <a:p>
            <a:r>
              <a:rPr lang="en-IN" dirty="0"/>
              <a:t>Protecting India’s National Interest</a:t>
            </a:r>
          </a:p>
        </p:txBody>
      </p:sp>
      <p:sp>
        <p:nvSpPr>
          <p:cNvPr id="9" name="TextBox 8">
            <a:extLst>
              <a:ext uri="{FF2B5EF4-FFF2-40B4-BE49-F238E27FC236}">
                <a16:creationId xmlns:a16="http://schemas.microsoft.com/office/drawing/2014/main" id="{8E46FA12-3761-39BC-A5EE-6F8DB54D3C99}"/>
              </a:ext>
            </a:extLst>
          </p:cNvPr>
          <p:cNvSpPr txBox="1"/>
          <p:nvPr/>
        </p:nvSpPr>
        <p:spPr>
          <a:xfrm>
            <a:off x="5984573" y="5044566"/>
            <a:ext cx="5143075" cy="1477328"/>
          </a:xfrm>
          <a:prstGeom prst="rect">
            <a:avLst/>
          </a:prstGeom>
          <a:noFill/>
        </p:spPr>
        <p:txBody>
          <a:bodyPr wrap="none" rtlCol="0">
            <a:spAutoFit/>
          </a:bodyPr>
          <a:lstStyle/>
          <a:p>
            <a:r>
              <a:rPr lang="en-IN" u="sng" dirty="0"/>
              <a:t>Oil Imports from Russia - May 2022 to February 2023</a:t>
            </a:r>
          </a:p>
          <a:p>
            <a:pPr marL="285750" indent="-285750">
              <a:buFont typeface="Arial" panose="020B0604020202020204" pitchFamily="34" charset="0"/>
              <a:buChar char="•"/>
            </a:pPr>
            <a:r>
              <a:rPr lang="en-IN" dirty="0"/>
              <a:t>Indian import of Crude – 68k to 1.3mb/d</a:t>
            </a:r>
          </a:p>
          <a:p>
            <a:pPr marL="285750" indent="-285750">
              <a:buFont typeface="Arial" panose="020B0604020202020204" pitchFamily="34" charset="0"/>
              <a:buChar char="•"/>
            </a:pPr>
            <a:r>
              <a:rPr lang="en-IN" dirty="0"/>
              <a:t>Price of Brent Crude from OPEC – 82 to 110 USD</a:t>
            </a:r>
          </a:p>
          <a:p>
            <a:pPr marL="285750" indent="-285750">
              <a:buFont typeface="Arial" panose="020B0604020202020204" pitchFamily="34" charset="0"/>
              <a:buChar char="•"/>
            </a:pPr>
            <a:r>
              <a:rPr lang="en-IN" dirty="0"/>
              <a:t>Price brought from Russia - &lt; 60 USD</a:t>
            </a:r>
          </a:p>
          <a:p>
            <a:pPr marL="285750" indent="-285750">
              <a:buFont typeface="Arial" panose="020B0604020202020204" pitchFamily="34" charset="0"/>
              <a:buChar char="•"/>
            </a:pPr>
            <a:r>
              <a:rPr lang="en-IN" dirty="0"/>
              <a:t>Savings – 3.6 Bn USD (Rs. 3 Lakh Cr)</a:t>
            </a:r>
          </a:p>
        </p:txBody>
      </p:sp>
      <p:pic>
        <p:nvPicPr>
          <p:cNvPr id="6148" name="Picture 4" descr="Nepal earthquake: Rescue operations as it happened on Sunday | India News |  Zee News">
            <a:extLst>
              <a:ext uri="{FF2B5EF4-FFF2-40B4-BE49-F238E27FC236}">
                <a16:creationId xmlns:a16="http://schemas.microsoft.com/office/drawing/2014/main" id="{5639E61B-5A6A-2E11-BA0F-0CB8E4F9E6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0975" y="2717787"/>
            <a:ext cx="3283009" cy="1876005"/>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India's successful response to the Covid-19 crisis - Hindustan Times">
            <a:extLst>
              <a:ext uri="{FF2B5EF4-FFF2-40B4-BE49-F238E27FC236}">
                <a16:creationId xmlns:a16="http://schemas.microsoft.com/office/drawing/2014/main" id="{22E5CEA3-B7C4-9F22-9EBB-DF41A5520C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94313" y="670168"/>
            <a:ext cx="3096334" cy="174168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97D1D99-24EC-8EC7-4C9F-F5B7A603BEEA}"/>
              </a:ext>
            </a:extLst>
          </p:cNvPr>
          <p:cNvSpPr txBox="1"/>
          <p:nvPr/>
        </p:nvSpPr>
        <p:spPr>
          <a:xfrm>
            <a:off x="6180666" y="1287646"/>
            <a:ext cx="1041401" cy="369332"/>
          </a:xfrm>
          <a:prstGeom prst="rect">
            <a:avLst/>
          </a:prstGeom>
          <a:noFill/>
        </p:spPr>
        <p:txBody>
          <a:bodyPr wrap="square" rtlCol="0">
            <a:spAutoFit/>
          </a:bodyPr>
          <a:lstStyle/>
          <a:p>
            <a:r>
              <a:rPr lang="en-IN" dirty="0"/>
              <a:t>Goodwill</a:t>
            </a:r>
          </a:p>
        </p:txBody>
      </p:sp>
    </p:spTree>
    <p:extLst>
      <p:ext uri="{BB962C8B-B14F-4D97-AF65-F5344CB8AC3E}">
        <p14:creationId xmlns:p14="http://schemas.microsoft.com/office/powerpoint/2010/main" val="19962941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C2DFAA-0D9C-67A5-384F-5CFB484817BD}"/>
              </a:ext>
            </a:extLst>
          </p:cNvPr>
          <p:cNvSpPr>
            <a:spLocks noGrp="1"/>
          </p:cNvSpPr>
          <p:nvPr>
            <p:ph idx="1"/>
          </p:nvPr>
        </p:nvSpPr>
        <p:spPr/>
        <p:txBody>
          <a:bodyPr/>
          <a:lstStyle/>
          <a:p>
            <a:endParaRPr lang="en-IN" dirty="0"/>
          </a:p>
        </p:txBody>
      </p:sp>
      <p:sp>
        <p:nvSpPr>
          <p:cNvPr id="4" name="Title 1">
            <a:extLst>
              <a:ext uri="{FF2B5EF4-FFF2-40B4-BE49-F238E27FC236}">
                <a16:creationId xmlns:a16="http://schemas.microsoft.com/office/drawing/2014/main" id="{BD920D60-B9CC-637C-4963-F866796748F9}"/>
              </a:ext>
            </a:extLst>
          </p:cNvPr>
          <p:cNvSpPr txBox="1">
            <a:spLocks/>
          </p:cNvSpPr>
          <p:nvPr/>
        </p:nvSpPr>
        <p:spPr>
          <a:xfrm>
            <a:off x="838200" y="-65572"/>
            <a:ext cx="10515600" cy="8584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b="1" dirty="0"/>
              <a:t>1</a:t>
            </a:r>
            <a:r>
              <a:rPr lang="en-IN" sz="3200" b="1" baseline="30000" dirty="0"/>
              <a:t>st</a:t>
            </a:r>
            <a:r>
              <a:rPr lang="en-IN" sz="3200" b="1" dirty="0"/>
              <a:t> Driver for </a:t>
            </a:r>
            <a:r>
              <a:rPr lang="en-IN" sz="3200" b="1" i="1" dirty="0" err="1"/>
              <a:t>Amritkal</a:t>
            </a:r>
            <a:r>
              <a:rPr lang="en-IN" sz="3200" b="1" dirty="0"/>
              <a:t>: Indian Diplomacy</a:t>
            </a:r>
          </a:p>
        </p:txBody>
      </p:sp>
      <p:pic>
        <p:nvPicPr>
          <p:cNvPr id="6146" name="Picture 2" descr="G20 presidency puts Modi's India in global spotlight. Expectations are  already high">
            <a:extLst>
              <a:ext uri="{FF2B5EF4-FFF2-40B4-BE49-F238E27FC236}">
                <a16:creationId xmlns:a16="http://schemas.microsoft.com/office/drawing/2014/main" id="{27496B50-73FE-0743-E189-0CD99A73C7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4510" y="838111"/>
            <a:ext cx="4061819" cy="228659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B400846-9BA9-2DD3-23C8-195733378639}"/>
              </a:ext>
            </a:extLst>
          </p:cNvPr>
          <p:cNvSpPr txBox="1"/>
          <p:nvPr/>
        </p:nvSpPr>
        <p:spPr>
          <a:xfrm>
            <a:off x="1405623" y="3209026"/>
            <a:ext cx="4061818" cy="369332"/>
          </a:xfrm>
          <a:prstGeom prst="rect">
            <a:avLst/>
          </a:prstGeom>
          <a:noFill/>
        </p:spPr>
        <p:txBody>
          <a:bodyPr wrap="none" rtlCol="0">
            <a:spAutoFit/>
          </a:bodyPr>
          <a:lstStyle/>
          <a:p>
            <a:r>
              <a:rPr lang="en-IN" dirty="0"/>
              <a:t>Leader - Shaping the World Order at G 20</a:t>
            </a:r>
          </a:p>
        </p:txBody>
      </p:sp>
      <p:sp>
        <p:nvSpPr>
          <p:cNvPr id="6" name="TextBox 5">
            <a:extLst>
              <a:ext uri="{FF2B5EF4-FFF2-40B4-BE49-F238E27FC236}">
                <a16:creationId xmlns:a16="http://schemas.microsoft.com/office/drawing/2014/main" id="{073B788F-7948-8054-7E25-90FC3334C399}"/>
              </a:ext>
            </a:extLst>
          </p:cNvPr>
          <p:cNvSpPr txBox="1"/>
          <p:nvPr/>
        </p:nvSpPr>
        <p:spPr>
          <a:xfrm>
            <a:off x="7042786" y="4561754"/>
            <a:ext cx="4295535" cy="369332"/>
          </a:xfrm>
          <a:prstGeom prst="rect">
            <a:avLst/>
          </a:prstGeom>
          <a:noFill/>
        </p:spPr>
        <p:txBody>
          <a:bodyPr wrap="none" rtlCol="0">
            <a:spAutoFit/>
          </a:bodyPr>
          <a:lstStyle/>
          <a:p>
            <a:r>
              <a:rPr lang="en-IN" dirty="0"/>
              <a:t>Operation Dost to Turkey and Syria – 5950 T</a:t>
            </a:r>
          </a:p>
        </p:txBody>
      </p:sp>
      <p:sp>
        <p:nvSpPr>
          <p:cNvPr id="7" name="TextBox 6">
            <a:extLst>
              <a:ext uri="{FF2B5EF4-FFF2-40B4-BE49-F238E27FC236}">
                <a16:creationId xmlns:a16="http://schemas.microsoft.com/office/drawing/2014/main" id="{583225A5-2887-32D5-0868-BABBD0718E0C}"/>
              </a:ext>
            </a:extLst>
          </p:cNvPr>
          <p:cNvSpPr txBox="1"/>
          <p:nvPr/>
        </p:nvSpPr>
        <p:spPr>
          <a:xfrm>
            <a:off x="6562473" y="2380493"/>
            <a:ext cx="5341206" cy="369332"/>
          </a:xfrm>
          <a:prstGeom prst="rect">
            <a:avLst/>
          </a:prstGeom>
          <a:noFill/>
        </p:spPr>
        <p:txBody>
          <a:bodyPr wrap="none" rtlCol="0">
            <a:spAutoFit/>
          </a:bodyPr>
          <a:lstStyle/>
          <a:p>
            <a:r>
              <a:rPr lang="en-IN" dirty="0"/>
              <a:t>Operation </a:t>
            </a:r>
            <a:r>
              <a:rPr lang="en-IN" dirty="0" err="1"/>
              <a:t>Maitri</a:t>
            </a:r>
            <a:r>
              <a:rPr lang="en-IN" dirty="0"/>
              <a:t> – </a:t>
            </a:r>
            <a:r>
              <a:rPr lang="en-IN" sz="1800" dirty="0">
                <a:effectLst/>
                <a:latin typeface="Calibri" panose="020F0502020204030204" pitchFamily="34" charset="0"/>
                <a:ea typeface="Calibri" panose="020F0502020204030204" pitchFamily="34" charset="0"/>
                <a:cs typeface="Times New Roman" panose="02020603050405020304" pitchFamily="18" charset="0"/>
              </a:rPr>
              <a:t>162 million Vaccines to 96 countries</a:t>
            </a:r>
            <a:endParaRPr lang="en-IN" dirty="0"/>
          </a:p>
        </p:txBody>
      </p:sp>
      <p:pic>
        <p:nvPicPr>
          <p:cNvPr id="6154" name="Picture 10" descr="I see his speeches': UAE minister praises EAM Jaishankar, says impressed by  his abilities - BusinessToday">
            <a:extLst>
              <a:ext uri="{FF2B5EF4-FFF2-40B4-BE49-F238E27FC236}">
                <a16:creationId xmlns:a16="http://schemas.microsoft.com/office/drawing/2014/main" id="{CE74F084-AB0D-BC5A-A48B-829F2A20B6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5183" y="3849770"/>
            <a:ext cx="4065051" cy="228659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45E1EE5-E69C-8805-A3A9-A62B042B13C3}"/>
              </a:ext>
            </a:extLst>
          </p:cNvPr>
          <p:cNvSpPr txBox="1"/>
          <p:nvPr/>
        </p:nvSpPr>
        <p:spPr>
          <a:xfrm>
            <a:off x="1723852" y="6264617"/>
            <a:ext cx="3425361" cy="369332"/>
          </a:xfrm>
          <a:prstGeom prst="rect">
            <a:avLst/>
          </a:prstGeom>
          <a:noFill/>
        </p:spPr>
        <p:txBody>
          <a:bodyPr wrap="none" rtlCol="0">
            <a:spAutoFit/>
          </a:bodyPr>
          <a:lstStyle/>
          <a:p>
            <a:r>
              <a:rPr lang="en-IN" dirty="0"/>
              <a:t>Protecting India’s National Interest</a:t>
            </a:r>
          </a:p>
        </p:txBody>
      </p:sp>
      <p:sp>
        <p:nvSpPr>
          <p:cNvPr id="9" name="TextBox 8">
            <a:extLst>
              <a:ext uri="{FF2B5EF4-FFF2-40B4-BE49-F238E27FC236}">
                <a16:creationId xmlns:a16="http://schemas.microsoft.com/office/drawing/2014/main" id="{8E46FA12-3761-39BC-A5EE-6F8DB54D3C99}"/>
              </a:ext>
            </a:extLst>
          </p:cNvPr>
          <p:cNvSpPr txBox="1"/>
          <p:nvPr/>
        </p:nvSpPr>
        <p:spPr>
          <a:xfrm>
            <a:off x="5984573" y="5044566"/>
            <a:ext cx="5143075" cy="1477328"/>
          </a:xfrm>
          <a:prstGeom prst="rect">
            <a:avLst/>
          </a:prstGeom>
          <a:noFill/>
        </p:spPr>
        <p:txBody>
          <a:bodyPr wrap="none" rtlCol="0">
            <a:spAutoFit/>
          </a:bodyPr>
          <a:lstStyle/>
          <a:p>
            <a:r>
              <a:rPr lang="en-IN" u="sng" dirty="0"/>
              <a:t>Oil Imports from Russia - May 2022 to February 2023</a:t>
            </a:r>
          </a:p>
          <a:p>
            <a:pPr marL="285750" indent="-285750">
              <a:buFont typeface="Arial" panose="020B0604020202020204" pitchFamily="34" charset="0"/>
              <a:buChar char="•"/>
            </a:pPr>
            <a:r>
              <a:rPr lang="en-IN" dirty="0"/>
              <a:t>Indian import of Crude – 68k to 1.3mb/d</a:t>
            </a:r>
          </a:p>
          <a:p>
            <a:pPr marL="285750" indent="-285750">
              <a:buFont typeface="Arial" panose="020B0604020202020204" pitchFamily="34" charset="0"/>
              <a:buChar char="•"/>
            </a:pPr>
            <a:r>
              <a:rPr lang="en-IN" dirty="0"/>
              <a:t>Price of Brent Crude from OPEC – 82 to 110 USD</a:t>
            </a:r>
          </a:p>
          <a:p>
            <a:pPr marL="285750" indent="-285750">
              <a:buFont typeface="Arial" panose="020B0604020202020204" pitchFamily="34" charset="0"/>
              <a:buChar char="•"/>
            </a:pPr>
            <a:r>
              <a:rPr lang="en-IN" dirty="0"/>
              <a:t>Price brought from Russia - &lt; 60 USD</a:t>
            </a:r>
          </a:p>
          <a:p>
            <a:pPr marL="285750" indent="-285750">
              <a:buFont typeface="Arial" panose="020B0604020202020204" pitchFamily="34" charset="0"/>
              <a:buChar char="•"/>
            </a:pPr>
            <a:r>
              <a:rPr lang="en-IN" dirty="0"/>
              <a:t>Savings – 3.6 Bn USD (Rs. 3 Lakh Cr)</a:t>
            </a:r>
          </a:p>
        </p:txBody>
      </p:sp>
      <p:pic>
        <p:nvPicPr>
          <p:cNvPr id="6148" name="Picture 4" descr="Nepal earthquake: Rescue operations as it happened on Sunday | India News |  Zee News">
            <a:extLst>
              <a:ext uri="{FF2B5EF4-FFF2-40B4-BE49-F238E27FC236}">
                <a16:creationId xmlns:a16="http://schemas.microsoft.com/office/drawing/2014/main" id="{5639E61B-5A6A-2E11-BA0F-0CB8E4F9E6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0975" y="2717787"/>
            <a:ext cx="3283009" cy="1876005"/>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India's successful response to the Covid-19 crisis - Hindustan Times">
            <a:extLst>
              <a:ext uri="{FF2B5EF4-FFF2-40B4-BE49-F238E27FC236}">
                <a16:creationId xmlns:a16="http://schemas.microsoft.com/office/drawing/2014/main" id="{22E5CEA3-B7C4-9F22-9EBB-DF41A5520C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94313" y="670168"/>
            <a:ext cx="3096334" cy="174168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97D1D99-24EC-8EC7-4C9F-F5B7A603BEEA}"/>
              </a:ext>
            </a:extLst>
          </p:cNvPr>
          <p:cNvSpPr txBox="1"/>
          <p:nvPr/>
        </p:nvSpPr>
        <p:spPr>
          <a:xfrm>
            <a:off x="6180666" y="1287646"/>
            <a:ext cx="1041401" cy="369332"/>
          </a:xfrm>
          <a:prstGeom prst="rect">
            <a:avLst/>
          </a:prstGeom>
          <a:noFill/>
        </p:spPr>
        <p:txBody>
          <a:bodyPr wrap="square" rtlCol="0">
            <a:spAutoFit/>
          </a:bodyPr>
          <a:lstStyle/>
          <a:p>
            <a:r>
              <a:rPr lang="en-IN" dirty="0"/>
              <a:t>Goodwill</a:t>
            </a:r>
          </a:p>
        </p:txBody>
      </p:sp>
      <p:sp>
        <p:nvSpPr>
          <p:cNvPr id="10" name="TextBox 9">
            <a:extLst>
              <a:ext uri="{FF2B5EF4-FFF2-40B4-BE49-F238E27FC236}">
                <a16:creationId xmlns:a16="http://schemas.microsoft.com/office/drawing/2014/main" id="{5FB133B1-A749-3FBA-2EFE-EBB668717641}"/>
              </a:ext>
            </a:extLst>
          </p:cNvPr>
          <p:cNvSpPr txBox="1"/>
          <p:nvPr/>
        </p:nvSpPr>
        <p:spPr>
          <a:xfrm>
            <a:off x="838201" y="2660400"/>
            <a:ext cx="10680290" cy="1384995"/>
          </a:xfrm>
          <a:prstGeom prst="rect">
            <a:avLst/>
          </a:prstGeom>
          <a:solidFill>
            <a:schemeClr val="bg1"/>
          </a:solidFill>
          <a:ln w="12700">
            <a:solidFill>
              <a:srgbClr val="0070C0"/>
            </a:solidFill>
          </a:ln>
        </p:spPr>
        <p:txBody>
          <a:bodyPr wrap="square" rtlCol="0">
            <a:spAutoFit/>
          </a:bodyPr>
          <a:lstStyle/>
          <a:p>
            <a:r>
              <a:rPr lang="en-IN" sz="2800" dirty="0">
                <a:solidFill>
                  <a:srgbClr val="C00000"/>
                </a:solidFill>
              </a:rPr>
              <a:t>Indian Diaspora, all Traders, and all Seafarers are Indian Ambassadors. </a:t>
            </a:r>
          </a:p>
          <a:p>
            <a:r>
              <a:rPr lang="en-IN" sz="2800" dirty="0">
                <a:solidFill>
                  <a:srgbClr val="C00000"/>
                </a:solidFill>
              </a:rPr>
              <a:t>We spread Indian </a:t>
            </a:r>
            <a:r>
              <a:rPr lang="en-IN" sz="2800" u="sng" dirty="0">
                <a:solidFill>
                  <a:srgbClr val="C00000"/>
                </a:solidFill>
              </a:rPr>
              <a:t>greatness</a:t>
            </a:r>
            <a:r>
              <a:rPr lang="en-IN" sz="2800" dirty="0">
                <a:solidFill>
                  <a:srgbClr val="C00000"/>
                </a:solidFill>
              </a:rPr>
              <a:t> and </a:t>
            </a:r>
            <a:r>
              <a:rPr lang="en-IN" sz="2800" u="sng" dirty="0">
                <a:solidFill>
                  <a:srgbClr val="C00000"/>
                </a:solidFill>
              </a:rPr>
              <a:t>goodwill</a:t>
            </a:r>
            <a:r>
              <a:rPr lang="en-IN" sz="2800" dirty="0">
                <a:solidFill>
                  <a:srgbClr val="C00000"/>
                </a:solidFill>
              </a:rPr>
              <a:t> through the </a:t>
            </a:r>
            <a:r>
              <a:rPr lang="en-IN" sz="2800" u="sng" dirty="0">
                <a:solidFill>
                  <a:srgbClr val="C00000"/>
                </a:solidFill>
              </a:rPr>
              <a:t>culture </a:t>
            </a:r>
            <a:r>
              <a:rPr lang="en-IN" sz="2800" dirty="0">
                <a:solidFill>
                  <a:srgbClr val="C00000"/>
                </a:solidFill>
              </a:rPr>
              <a:t>of </a:t>
            </a:r>
            <a:r>
              <a:rPr lang="en-IN" sz="2800" u="sng" dirty="0">
                <a:solidFill>
                  <a:srgbClr val="C00000"/>
                </a:solidFill>
              </a:rPr>
              <a:t>humility</a:t>
            </a:r>
            <a:r>
              <a:rPr lang="en-IN" sz="2800" dirty="0">
                <a:solidFill>
                  <a:srgbClr val="C00000"/>
                </a:solidFill>
              </a:rPr>
              <a:t>, </a:t>
            </a:r>
            <a:r>
              <a:rPr lang="en-IN" sz="2800" u="sng" dirty="0">
                <a:solidFill>
                  <a:srgbClr val="C00000"/>
                </a:solidFill>
              </a:rPr>
              <a:t>empathy</a:t>
            </a:r>
            <a:r>
              <a:rPr lang="en-IN" sz="2800" dirty="0">
                <a:solidFill>
                  <a:srgbClr val="C00000"/>
                </a:solidFill>
              </a:rPr>
              <a:t>, and </a:t>
            </a:r>
            <a:r>
              <a:rPr lang="en-IN" sz="2800" i="1" dirty="0">
                <a:solidFill>
                  <a:schemeClr val="accent1"/>
                </a:solidFill>
              </a:rPr>
              <a:t>Vasudeva </a:t>
            </a:r>
            <a:r>
              <a:rPr lang="en-IN" sz="2800" i="1" dirty="0" err="1">
                <a:solidFill>
                  <a:schemeClr val="accent1"/>
                </a:solidFill>
              </a:rPr>
              <a:t>Kutumbakam</a:t>
            </a:r>
            <a:r>
              <a:rPr lang="en-IN" sz="2800" i="1" dirty="0">
                <a:solidFill>
                  <a:schemeClr val="accent1"/>
                </a:solidFill>
              </a:rPr>
              <a:t>  </a:t>
            </a:r>
          </a:p>
        </p:txBody>
      </p:sp>
    </p:spTree>
    <p:extLst>
      <p:ext uri="{BB962C8B-B14F-4D97-AF65-F5344CB8AC3E}">
        <p14:creationId xmlns:p14="http://schemas.microsoft.com/office/powerpoint/2010/main" val="16668420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626E7-3879-4B82-CC43-A0B606C70CDF}"/>
              </a:ext>
            </a:extLst>
          </p:cNvPr>
          <p:cNvSpPr>
            <a:spLocks noGrp="1"/>
          </p:cNvSpPr>
          <p:nvPr>
            <p:ph type="title"/>
          </p:nvPr>
        </p:nvSpPr>
        <p:spPr>
          <a:xfrm>
            <a:off x="5605082" y="1474258"/>
            <a:ext cx="4106333" cy="1294342"/>
          </a:xfrm>
        </p:spPr>
        <p:txBody>
          <a:bodyPr>
            <a:normAutofit/>
          </a:bodyPr>
          <a:lstStyle/>
          <a:p>
            <a:pPr algn="ctr"/>
            <a:r>
              <a:rPr lang="en-IN" sz="2800" b="1" dirty="0"/>
              <a:t>A Port-Led Prosperity</a:t>
            </a:r>
          </a:p>
        </p:txBody>
      </p:sp>
      <p:sp>
        <p:nvSpPr>
          <p:cNvPr id="3" name="Content Placeholder 2">
            <a:extLst>
              <a:ext uri="{FF2B5EF4-FFF2-40B4-BE49-F238E27FC236}">
                <a16:creationId xmlns:a16="http://schemas.microsoft.com/office/drawing/2014/main" id="{AF6A7A8D-0C30-F7B9-65D6-AF198E85BAE5}"/>
              </a:ext>
            </a:extLst>
          </p:cNvPr>
          <p:cNvSpPr>
            <a:spLocks noGrp="1"/>
          </p:cNvSpPr>
          <p:nvPr>
            <p:ph idx="1"/>
          </p:nvPr>
        </p:nvSpPr>
        <p:spPr>
          <a:xfrm>
            <a:off x="1799166" y="2252133"/>
            <a:ext cx="8593667" cy="3753908"/>
          </a:xfrm>
        </p:spPr>
        <p:txBody>
          <a:bodyPr>
            <a:normAutofit/>
          </a:bodyPr>
          <a:lstStyle/>
          <a:p>
            <a:pPr algn="l"/>
            <a:endParaRPr lang="en-IN" sz="1600" b="0" i="0" u="none" strike="noStrike" baseline="0" dirty="0">
              <a:solidFill>
                <a:srgbClr val="000000"/>
              </a:solidFill>
              <a:latin typeface="Arial Black" panose="020B0A04020102020204" pitchFamily="34" charset="0"/>
            </a:endParaRPr>
          </a:p>
          <a:p>
            <a:pPr marL="0" indent="0">
              <a:buNone/>
            </a:pPr>
            <a:endParaRPr lang="en-IN" sz="1600" b="0" i="0" u="none" strike="noStrike" baseline="0" dirty="0">
              <a:solidFill>
                <a:srgbClr val="0278AD"/>
              </a:solidFill>
              <a:latin typeface="Arial Black" panose="020B0A04020102020204" pitchFamily="34" charset="0"/>
            </a:endParaRPr>
          </a:p>
          <a:p>
            <a:pPr marL="0" indent="0" algn="just">
              <a:lnSpc>
                <a:spcPct val="150000"/>
              </a:lnSpc>
              <a:buNone/>
            </a:pPr>
            <a:r>
              <a:rPr lang="en-US" sz="2000" b="1" i="0" u="none" strike="noStrike" baseline="0" dirty="0">
                <a:solidFill>
                  <a:srgbClr val="323232"/>
                </a:solidFill>
                <a:latin typeface="Bradley Hand ITC" panose="03070402050302030203" pitchFamily="66" charset="0"/>
              </a:rPr>
              <a:t>“The country's coastal economy is being strengthened through the </a:t>
            </a:r>
            <a:r>
              <a:rPr lang="en-US" sz="2000" b="1" i="0" u="none" strike="noStrike" baseline="0" dirty="0" err="1">
                <a:solidFill>
                  <a:srgbClr val="323232"/>
                </a:solidFill>
                <a:latin typeface="Bradley Hand ITC" panose="03070402050302030203" pitchFamily="66" charset="0"/>
              </a:rPr>
              <a:t>Sagarmala</a:t>
            </a:r>
            <a:r>
              <a:rPr lang="en-US" sz="2000" b="1" i="0" u="none" strike="noStrike" baseline="0" dirty="0">
                <a:solidFill>
                  <a:srgbClr val="323232"/>
                </a:solidFill>
                <a:latin typeface="Bradley Hand ITC" panose="03070402050302030203" pitchFamily="66" charset="0"/>
              </a:rPr>
              <a:t> </a:t>
            </a:r>
            <a:r>
              <a:rPr lang="en-US" sz="2000" b="1" i="0" u="none" strike="noStrike" baseline="0" dirty="0" err="1">
                <a:solidFill>
                  <a:srgbClr val="323232"/>
                </a:solidFill>
                <a:latin typeface="Bradley Hand ITC" panose="03070402050302030203" pitchFamily="66" charset="0"/>
              </a:rPr>
              <a:t>programme</a:t>
            </a:r>
            <a:r>
              <a:rPr lang="en-US" sz="2000" b="1" i="0" u="none" strike="noStrike" baseline="0" dirty="0">
                <a:solidFill>
                  <a:srgbClr val="323232"/>
                </a:solidFill>
                <a:latin typeface="Bradley Hand ITC" panose="03070402050302030203" pitchFamily="66" charset="0"/>
              </a:rPr>
              <a:t>, wherein along with modernization of old ports, new ones are being built. We believe that our Ports are gateways to development.” </a:t>
            </a:r>
          </a:p>
          <a:p>
            <a:pPr marL="0" indent="0" algn="just">
              <a:lnSpc>
                <a:spcPct val="150000"/>
              </a:lnSpc>
              <a:buNone/>
            </a:pPr>
            <a:r>
              <a:rPr lang="en-US" sz="1600" b="1" dirty="0">
                <a:solidFill>
                  <a:srgbClr val="323232"/>
                </a:solidFill>
                <a:latin typeface="Bradley Hand ITC" panose="03070402050302030203" pitchFamily="66" charset="0"/>
              </a:rPr>
              <a:t>						</a:t>
            </a:r>
            <a:r>
              <a:rPr lang="en-IN" sz="2000" i="0" u="none" strike="noStrike" baseline="0" dirty="0">
                <a:solidFill>
                  <a:srgbClr val="000000"/>
                </a:solidFill>
                <a:latin typeface="Brush Script MT" panose="03060802040406070304" pitchFamily="66" charset="0"/>
              </a:rPr>
              <a:t>- Prime Minister Narendra Modi</a:t>
            </a:r>
            <a:endParaRPr lang="en-IN" sz="2400" dirty="0">
              <a:latin typeface="Brush Script MT" panose="03060802040406070304" pitchFamily="66" charset="0"/>
            </a:endParaRPr>
          </a:p>
        </p:txBody>
      </p:sp>
      <p:pic>
        <p:nvPicPr>
          <p:cNvPr id="6146" name="Picture 2" descr="Sagar Mala project - Wikipedia">
            <a:extLst>
              <a:ext uri="{FF2B5EF4-FFF2-40B4-BE49-F238E27FC236}">
                <a16:creationId xmlns:a16="http://schemas.microsoft.com/office/drawing/2014/main" id="{A8CF1DC6-7672-C60D-C921-3B01DE50ED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3289" y="801373"/>
            <a:ext cx="3040464" cy="1793874"/>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BB108FA6-0C4F-EF19-A09E-D7ADB66AFF08}"/>
              </a:ext>
            </a:extLst>
          </p:cNvPr>
          <p:cNvSpPr txBox="1">
            <a:spLocks/>
          </p:cNvSpPr>
          <p:nvPr/>
        </p:nvSpPr>
        <p:spPr>
          <a:xfrm>
            <a:off x="838199" y="219141"/>
            <a:ext cx="10515600" cy="8584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b="1" dirty="0"/>
              <a:t>2nd Driver: Development</a:t>
            </a:r>
          </a:p>
        </p:txBody>
      </p:sp>
    </p:spTree>
    <p:extLst>
      <p:ext uri="{BB962C8B-B14F-4D97-AF65-F5344CB8AC3E}">
        <p14:creationId xmlns:p14="http://schemas.microsoft.com/office/powerpoint/2010/main" val="14392458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DD961FC6-4850-4D6F-21E7-7FD0B0F7C37C}"/>
              </a:ext>
            </a:extLst>
          </p:cNvPr>
          <p:cNvPicPr>
            <a:picLocks noChangeAspect="1"/>
          </p:cNvPicPr>
          <p:nvPr/>
        </p:nvPicPr>
        <p:blipFill>
          <a:blip r:embed="rId2"/>
          <a:stretch>
            <a:fillRect/>
          </a:stretch>
        </p:blipFill>
        <p:spPr>
          <a:xfrm>
            <a:off x="367357" y="2185061"/>
            <a:ext cx="5855643" cy="3431553"/>
          </a:xfrm>
          <a:prstGeom prst="rect">
            <a:avLst/>
          </a:prstGeom>
          <a:ln>
            <a:solidFill>
              <a:schemeClr val="accent2">
                <a:lumMod val="50000"/>
              </a:schemeClr>
            </a:solidFill>
          </a:ln>
        </p:spPr>
      </p:pic>
      <p:sp>
        <p:nvSpPr>
          <p:cNvPr id="6" name="Title 1">
            <a:extLst>
              <a:ext uri="{FF2B5EF4-FFF2-40B4-BE49-F238E27FC236}">
                <a16:creationId xmlns:a16="http://schemas.microsoft.com/office/drawing/2014/main" id="{A0B95E26-D940-954E-729C-FF551F41B256}"/>
              </a:ext>
            </a:extLst>
          </p:cNvPr>
          <p:cNvSpPr txBox="1">
            <a:spLocks/>
          </p:cNvSpPr>
          <p:nvPr/>
        </p:nvSpPr>
        <p:spPr>
          <a:xfrm>
            <a:off x="838200" y="301736"/>
            <a:ext cx="10515600" cy="8584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b="1" dirty="0"/>
              <a:t>2</a:t>
            </a:r>
            <a:r>
              <a:rPr lang="en-IN" sz="3200" b="1" baseline="30000" dirty="0"/>
              <a:t>nd</a:t>
            </a:r>
            <a:r>
              <a:rPr lang="en-IN" sz="3200" b="1" dirty="0"/>
              <a:t> Driver for </a:t>
            </a:r>
            <a:r>
              <a:rPr lang="en-IN" sz="3200" b="1" i="1" dirty="0" err="1"/>
              <a:t>Amritkal</a:t>
            </a:r>
            <a:r>
              <a:rPr lang="en-IN" sz="3200" b="1" dirty="0"/>
              <a:t>: </a:t>
            </a:r>
            <a:r>
              <a:rPr lang="en-IN" sz="3200" b="1" dirty="0" err="1"/>
              <a:t>Sagarmala</a:t>
            </a:r>
            <a:endParaRPr lang="en-IN" sz="3200" b="1" dirty="0"/>
          </a:p>
        </p:txBody>
      </p:sp>
      <p:sp>
        <p:nvSpPr>
          <p:cNvPr id="27" name="TextBox 26">
            <a:extLst>
              <a:ext uri="{FF2B5EF4-FFF2-40B4-BE49-F238E27FC236}">
                <a16:creationId xmlns:a16="http://schemas.microsoft.com/office/drawing/2014/main" id="{C89435D7-CA31-38DB-5287-DF81A9DD04D8}"/>
              </a:ext>
            </a:extLst>
          </p:cNvPr>
          <p:cNvSpPr txBox="1"/>
          <p:nvPr/>
        </p:nvSpPr>
        <p:spPr>
          <a:xfrm>
            <a:off x="719667" y="1486387"/>
            <a:ext cx="4986866" cy="461665"/>
          </a:xfrm>
          <a:prstGeom prst="rect">
            <a:avLst/>
          </a:prstGeom>
          <a:solidFill>
            <a:srgbClr val="FFC000"/>
          </a:solidFill>
          <a:ln>
            <a:solidFill>
              <a:srgbClr val="C00000"/>
            </a:solidFill>
          </a:ln>
        </p:spPr>
        <p:txBody>
          <a:bodyPr wrap="square" rtlCol="0">
            <a:spAutoFit/>
          </a:bodyPr>
          <a:lstStyle/>
          <a:p>
            <a:r>
              <a:rPr lang="en-IN" sz="2400" b="1" dirty="0"/>
              <a:t>Salient 1</a:t>
            </a:r>
            <a:r>
              <a:rPr lang="en-IN" sz="2000" dirty="0"/>
              <a:t> - Developing World-Class Port Infra</a:t>
            </a:r>
          </a:p>
        </p:txBody>
      </p:sp>
      <p:sp>
        <p:nvSpPr>
          <p:cNvPr id="9" name="TextBox 8">
            <a:extLst>
              <a:ext uri="{FF2B5EF4-FFF2-40B4-BE49-F238E27FC236}">
                <a16:creationId xmlns:a16="http://schemas.microsoft.com/office/drawing/2014/main" id="{C08735F8-BD44-0E8D-B750-3C1328AD3293}"/>
              </a:ext>
            </a:extLst>
          </p:cNvPr>
          <p:cNvSpPr txBox="1"/>
          <p:nvPr/>
        </p:nvSpPr>
        <p:spPr>
          <a:xfrm>
            <a:off x="6630352" y="1482511"/>
            <a:ext cx="5380560" cy="1477328"/>
          </a:xfrm>
          <a:prstGeom prst="rect">
            <a:avLst/>
          </a:prstGeom>
          <a:solidFill>
            <a:schemeClr val="accent5">
              <a:lumMod val="20000"/>
              <a:lumOff val="80000"/>
            </a:schemeClr>
          </a:solidFill>
          <a:ln w="28575">
            <a:solidFill>
              <a:srgbClr val="C00000"/>
            </a:solidFill>
          </a:ln>
        </p:spPr>
        <p:txBody>
          <a:bodyPr wrap="square" rtlCol="0">
            <a:spAutoFit/>
          </a:bodyPr>
          <a:lstStyle/>
          <a:p>
            <a:r>
              <a:rPr lang="en-IN" b="1" u="sng" dirty="0"/>
              <a:t>By 2030 </a:t>
            </a:r>
            <a:endParaRPr lang="en-IN" u="sng" dirty="0"/>
          </a:p>
          <a:p>
            <a:pPr marL="285750" indent="-285750">
              <a:buFont typeface="Arial" panose="020B0604020202020204" pitchFamily="34" charset="0"/>
              <a:buChar char="•"/>
            </a:pPr>
            <a:r>
              <a:rPr lang="en-IN" dirty="0"/>
              <a:t>Rs 5,54 L Cr earmarked </a:t>
            </a:r>
          </a:p>
          <a:p>
            <a:pPr marL="285750" indent="-285750">
              <a:buFont typeface="Arial" panose="020B0604020202020204" pitchFamily="34" charset="0"/>
              <a:buChar char="•"/>
            </a:pPr>
            <a:r>
              <a:rPr lang="en-IN" u="sng" dirty="0"/>
              <a:t>3 major ports </a:t>
            </a:r>
            <a:r>
              <a:rPr lang="en-IN" dirty="0"/>
              <a:t>handling </a:t>
            </a:r>
            <a:r>
              <a:rPr lang="en-IN" u="sng" dirty="0"/>
              <a:t>&gt;300 MTPA </a:t>
            </a:r>
            <a:r>
              <a:rPr lang="en-IN" dirty="0"/>
              <a:t>cargo</a:t>
            </a:r>
          </a:p>
          <a:p>
            <a:pPr marL="285750" indent="-285750">
              <a:buFont typeface="Arial" panose="020B0604020202020204" pitchFamily="34" charset="0"/>
              <a:buChar char="•"/>
            </a:pPr>
            <a:r>
              <a:rPr lang="en-IN" dirty="0"/>
              <a:t>Indian ports will handle </a:t>
            </a:r>
            <a:r>
              <a:rPr lang="en-IN" u="sng" dirty="0"/>
              <a:t>75% of transhipment </a:t>
            </a:r>
            <a:r>
              <a:rPr lang="en-IN" dirty="0"/>
              <a:t>cargo</a:t>
            </a:r>
          </a:p>
          <a:p>
            <a:pPr marL="285750" indent="-285750">
              <a:buFont typeface="Arial" panose="020B0604020202020204" pitchFamily="34" charset="0"/>
              <a:buChar char="•"/>
            </a:pPr>
            <a:r>
              <a:rPr lang="en-IN" u="sng" dirty="0"/>
              <a:t>9 Ports </a:t>
            </a:r>
            <a:r>
              <a:rPr lang="en-IN" dirty="0"/>
              <a:t>with have draft </a:t>
            </a:r>
            <a:r>
              <a:rPr lang="en-IN" u="sng" dirty="0"/>
              <a:t>&gt; 18 </a:t>
            </a:r>
            <a:r>
              <a:rPr lang="en-IN" u="sng" dirty="0" err="1"/>
              <a:t>mts</a:t>
            </a:r>
            <a:endParaRPr lang="en-IN" u="sng" dirty="0"/>
          </a:p>
        </p:txBody>
      </p:sp>
      <p:sp>
        <p:nvSpPr>
          <p:cNvPr id="10" name="TextBox 9">
            <a:extLst>
              <a:ext uri="{FF2B5EF4-FFF2-40B4-BE49-F238E27FC236}">
                <a16:creationId xmlns:a16="http://schemas.microsoft.com/office/drawing/2014/main" id="{D0992175-9EBA-F0D4-12AC-7D1319AD0064}"/>
              </a:ext>
            </a:extLst>
          </p:cNvPr>
          <p:cNvSpPr txBox="1"/>
          <p:nvPr/>
        </p:nvSpPr>
        <p:spPr>
          <a:xfrm>
            <a:off x="6630352" y="3702080"/>
            <a:ext cx="5380560" cy="2031325"/>
          </a:xfrm>
          <a:prstGeom prst="rect">
            <a:avLst/>
          </a:prstGeom>
          <a:solidFill>
            <a:schemeClr val="accent6">
              <a:lumMod val="20000"/>
              <a:lumOff val="80000"/>
            </a:schemeClr>
          </a:solidFill>
          <a:ln w="28575">
            <a:solidFill>
              <a:srgbClr val="C00000"/>
            </a:solidFill>
          </a:ln>
        </p:spPr>
        <p:txBody>
          <a:bodyPr wrap="square" rtlCol="0">
            <a:spAutoFit/>
          </a:bodyPr>
          <a:lstStyle/>
          <a:p>
            <a:r>
              <a:rPr lang="en-US" b="1" u="sng" dirty="0"/>
              <a:t>Public Private Partnership</a:t>
            </a:r>
          </a:p>
          <a:p>
            <a:pPr marL="285750" indent="-285750">
              <a:buFont typeface="Arial" panose="020B0604020202020204" pitchFamily="34" charset="0"/>
              <a:buChar char="•"/>
            </a:pPr>
            <a:r>
              <a:rPr lang="en-US" dirty="0"/>
              <a:t>There are </a:t>
            </a:r>
            <a:r>
              <a:rPr lang="en-US" u="sng" dirty="0"/>
              <a:t>123 PPP </a:t>
            </a:r>
            <a:r>
              <a:rPr lang="en-US" dirty="0"/>
              <a:t>projects at an estimated investment of Rs. 2.63 lakh Cr. </a:t>
            </a:r>
          </a:p>
          <a:p>
            <a:pPr marL="285750" indent="-285750">
              <a:buFont typeface="Arial" panose="020B0604020202020204" pitchFamily="34" charset="0"/>
              <a:buChar char="•"/>
            </a:pPr>
            <a:r>
              <a:rPr lang="en-US" u="sng" dirty="0"/>
              <a:t>29 PPP </a:t>
            </a:r>
            <a:r>
              <a:rPr lang="en-US" dirty="0"/>
              <a:t>projects with an investment of Rs. 44,961 Cr. have been </a:t>
            </a:r>
            <a:r>
              <a:rPr lang="en-US" u="sng" dirty="0"/>
              <a:t>completed</a:t>
            </a:r>
          </a:p>
          <a:p>
            <a:pPr marL="285750" indent="-285750">
              <a:buFont typeface="Arial" panose="020B0604020202020204" pitchFamily="34" charset="0"/>
              <a:buChar char="•"/>
            </a:pPr>
            <a:r>
              <a:rPr lang="en-US" u="sng" dirty="0"/>
              <a:t>31 PPP </a:t>
            </a:r>
            <a:r>
              <a:rPr lang="en-US" dirty="0"/>
              <a:t>projects worth Rs. 50,942 Cr. are currently under </a:t>
            </a:r>
            <a:r>
              <a:rPr lang="en-US" u="sng" dirty="0"/>
              <a:t>implementation</a:t>
            </a:r>
            <a:r>
              <a:rPr lang="en-US" dirty="0"/>
              <a:t> </a:t>
            </a:r>
          </a:p>
        </p:txBody>
      </p:sp>
      <p:sp>
        <p:nvSpPr>
          <p:cNvPr id="15" name="TextBox 14">
            <a:extLst>
              <a:ext uri="{FF2B5EF4-FFF2-40B4-BE49-F238E27FC236}">
                <a16:creationId xmlns:a16="http://schemas.microsoft.com/office/drawing/2014/main" id="{2155659C-1C05-462E-2E85-C6CB15EC8907}"/>
              </a:ext>
            </a:extLst>
          </p:cNvPr>
          <p:cNvSpPr txBox="1"/>
          <p:nvPr/>
        </p:nvSpPr>
        <p:spPr>
          <a:xfrm>
            <a:off x="2457800" y="5867399"/>
            <a:ext cx="1674755" cy="369332"/>
          </a:xfrm>
          <a:prstGeom prst="rect">
            <a:avLst/>
          </a:prstGeom>
          <a:noFill/>
        </p:spPr>
        <p:txBody>
          <a:bodyPr wrap="square" rtlCol="0">
            <a:spAutoFit/>
          </a:bodyPr>
          <a:lstStyle/>
          <a:p>
            <a:r>
              <a:rPr lang="en-IN" b="1" dirty="0"/>
              <a:t>Eight Clusters</a:t>
            </a:r>
          </a:p>
        </p:txBody>
      </p:sp>
    </p:spTree>
    <p:extLst>
      <p:ext uri="{BB962C8B-B14F-4D97-AF65-F5344CB8AC3E}">
        <p14:creationId xmlns:p14="http://schemas.microsoft.com/office/powerpoint/2010/main" val="1530238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0B95E26-D940-954E-729C-FF551F41B256}"/>
              </a:ext>
            </a:extLst>
          </p:cNvPr>
          <p:cNvSpPr txBox="1">
            <a:spLocks/>
          </p:cNvSpPr>
          <p:nvPr/>
        </p:nvSpPr>
        <p:spPr>
          <a:xfrm>
            <a:off x="905933" y="331934"/>
            <a:ext cx="10515600" cy="8584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IN" sz="3200" b="1" dirty="0"/>
          </a:p>
        </p:txBody>
      </p:sp>
      <p:sp>
        <p:nvSpPr>
          <p:cNvPr id="28" name="TextBox 27">
            <a:extLst>
              <a:ext uri="{FF2B5EF4-FFF2-40B4-BE49-F238E27FC236}">
                <a16:creationId xmlns:a16="http://schemas.microsoft.com/office/drawing/2014/main" id="{E7DA4C93-3C2D-2E27-21E4-D65022C828D3}"/>
              </a:ext>
            </a:extLst>
          </p:cNvPr>
          <p:cNvSpPr txBox="1"/>
          <p:nvPr/>
        </p:nvSpPr>
        <p:spPr>
          <a:xfrm>
            <a:off x="601260" y="3457955"/>
            <a:ext cx="4233333" cy="246221"/>
          </a:xfrm>
          <a:prstGeom prst="rect">
            <a:avLst/>
          </a:prstGeom>
          <a:noFill/>
        </p:spPr>
        <p:txBody>
          <a:bodyPr wrap="square" rtlCol="0">
            <a:spAutoFit/>
          </a:bodyPr>
          <a:lstStyle/>
          <a:p>
            <a:r>
              <a:rPr lang="en-IN" sz="1000" i="1" dirty="0"/>
              <a:t>Source: Rajya Sabha Report 319 –March 2022 Implementation of </a:t>
            </a:r>
            <a:r>
              <a:rPr lang="en-IN" sz="1000" i="1" dirty="0" err="1"/>
              <a:t>Sagarmala</a:t>
            </a:r>
            <a:r>
              <a:rPr lang="en-IN" sz="1000" i="1" dirty="0"/>
              <a:t>  </a:t>
            </a:r>
          </a:p>
        </p:txBody>
      </p:sp>
      <p:pic>
        <p:nvPicPr>
          <p:cNvPr id="1026" name="Picture 2">
            <a:extLst>
              <a:ext uri="{FF2B5EF4-FFF2-40B4-BE49-F238E27FC236}">
                <a16:creationId xmlns:a16="http://schemas.microsoft.com/office/drawing/2014/main" id="{8A9D105E-1120-E8D4-1A23-B96D891F70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268" y="2751719"/>
            <a:ext cx="5411953" cy="2828662"/>
          </a:xfrm>
          <a:prstGeom prst="rect">
            <a:avLst/>
          </a:prstGeom>
          <a:noFill/>
          <a:ln w="28575">
            <a:solidFill>
              <a:srgbClr val="C00000"/>
            </a:solidFill>
          </a:ln>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4098CF3A-C012-94A1-D304-C55758C557CC}"/>
              </a:ext>
            </a:extLst>
          </p:cNvPr>
          <p:cNvSpPr txBox="1"/>
          <p:nvPr/>
        </p:nvSpPr>
        <p:spPr>
          <a:xfrm>
            <a:off x="6036179" y="4420716"/>
            <a:ext cx="5826220" cy="1631216"/>
          </a:xfrm>
          <a:prstGeom prst="rect">
            <a:avLst/>
          </a:prstGeom>
          <a:solidFill>
            <a:schemeClr val="accent6">
              <a:lumMod val="20000"/>
              <a:lumOff val="80000"/>
            </a:schemeClr>
          </a:solidFill>
          <a:ln w="28575">
            <a:solidFill>
              <a:srgbClr val="C00000"/>
            </a:solidFill>
          </a:ln>
        </p:spPr>
        <p:txBody>
          <a:bodyPr wrap="square" rtlCol="0">
            <a:spAutoFit/>
          </a:bodyPr>
          <a:lstStyle/>
          <a:p>
            <a:r>
              <a:rPr lang="en-US" sz="2000" b="1" u="sng" dirty="0"/>
              <a:t>Transshipment Hub </a:t>
            </a:r>
            <a:r>
              <a:rPr lang="en-US" sz="2000" b="1" dirty="0"/>
              <a:t>– 19 Jul 2022</a:t>
            </a:r>
          </a:p>
          <a:p>
            <a:pPr marL="285750" indent="-285750">
              <a:buFont typeface="Arial" panose="020B0604020202020204" pitchFamily="34" charset="0"/>
              <a:buChar char="•"/>
            </a:pPr>
            <a:r>
              <a:rPr lang="en-US" sz="2000" dirty="0"/>
              <a:t>Proposal received for </a:t>
            </a:r>
            <a:r>
              <a:rPr lang="en-US" sz="2000" u="sng" dirty="0"/>
              <a:t>Vizag</a:t>
            </a:r>
            <a:r>
              <a:rPr lang="en-US" sz="2000" dirty="0"/>
              <a:t> from stakeholders</a:t>
            </a:r>
          </a:p>
          <a:p>
            <a:pPr marL="285750" indent="-285750">
              <a:buFont typeface="Arial" panose="020B0604020202020204" pitchFamily="34" charset="0"/>
              <a:buChar char="•"/>
            </a:pPr>
            <a:r>
              <a:rPr lang="en-US" sz="2000" dirty="0"/>
              <a:t>Central Govt proposes to develop </a:t>
            </a:r>
            <a:r>
              <a:rPr lang="en-US" sz="2000" u="sng" dirty="0" err="1"/>
              <a:t>Galathea</a:t>
            </a:r>
            <a:r>
              <a:rPr lang="en-US" sz="2000" u="sng" dirty="0"/>
              <a:t> Bay </a:t>
            </a:r>
            <a:r>
              <a:rPr lang="en-US" sz="2000" dirty="0"/>
              <a:t>at </a:t>
            </a:r>
            <a:r>
              <a:rPr lang="en-US" sz="2000" u="sng" dirty="0"/>
              <a:t>Great Nicobar </a:t>
            </a:r>
            <a:r>
              <a:rPr lang="en-US" sz="2000" dirty="0"/>
              <a:t>Islands, and </a:t>
            </a:r>
            <a:r>
              <a:rPr lang="en-US" sz="2000" u="sng" dirty="0"/>
              <a:t>Cochin Port </a:t>
            </a:r>
          </a:p>
          <a:p>
            <a:pPr marL="285750" indent="-285750">
              <a:buFont typeface="Arial" panose="020B0604020202020204" pitchFamily="34" charset="0"/>
              <a:buChar char="•"/>
            </a:pPr>
            <a:r>
              <a:rPr lang="en-US" sz="2000" dirty="0"/>
              <a:t>Kerala State Govt proposes at </a:t>
            </a:r>
            <a:r>
              <a:rPr lang="en-US" sz="2000" u="sng" dirty="0" err="1"/>
              <a:t>Vizhinjam</a:t>
            </a:r>
            <a:endParaRPr lang="en-IN" sz="2000" u="sng" dirty="0"/>
          </a:p>
        </p:txBody>
      </p:sp>
      <p:sp>
        <p:nvSpPr>
          <p:cNvPr id="18" name="TextBox 17">
            <a:extLst>
              <a:ext uri="{FF2B5EF4-FFF2-40B4-BE49-F238E27FC236}">
                <a16:creationId xmlns:a16="http://schemas.microsoft.com/office/drawing/2014/main" id="{70AEE8D8-EDC6-1E13-804D-87E4F4D4E613}"/>
              </a:ext>
            </a:extLst>
          </p:cNvPr>
          <p:cNvSpPr txBox="1"/>
          <p:nvPr/>
        </p:nvSpPr>
        <p:spPr>
          <a:xfrm>
            <a:off x="6096000" y="1713343"/>
            <a:ext cx="5826219" cy="2246769"/>
          </a:xfrm>
          <a:prstGeom prst="rect">
            <a:avLst/>
          </a:prstGeom>
          <a:solidFill>
            <a:schemeClr val="accent4">
              <a:lumMod val="20000"/>
              <a:lumOff val="80000"/>
            </a:schemeClr>
          </a:solidFill>
          <a:ln w="19050">
            <a:solidFill>
              <a:srgbClr val="C00000"/>
            </a:solidFill>
          </a:ln>
        </p:spPr>
        <p:txBody>
          <a:bodyPr wrap="square" rtlCol="0">
            <a:spAutoFit/>
          </a:bodyPr>
          <a:lstStyle/>
          <a:p>
            <a:r>
              <a:rPr lang="en-US" sz="2000" b="1" i="0" u="sng" dirty="0">
                <a:effectLst/>
              </a:rPr>
              <a:t>Depth of Port increased </a:t>
            </a:r>
            <a:r>
              <a:rPr lang="en-US" sz="2000" b="1" i="0" dirty="0">
                <a:effectLst/>
              </a:rPr>
              <a:t>- 1st September 2022 </a:t>
            </a:r>
          </a:p>
          <a:p>
            <a:pPr marL="285750" indent="-285750">
              <a:buFont typeface="Arial" panose="020B0604020202020204" pitchFamily="34" charset="0"/>
              <a:buChar char="•"/>
            </a:pPr>
            <a:r>
              <a:rPr lang="en-US" sz="2000" b="0" i="0" dirty="0">
                <a:effectLst/>
              </a:rPr>
              <a:t>M V Mineral </a:t>
            </a:r>
            <a:r>
              <a:rPr lang="en-US" sz="2000" b="0" i="0" dirty="0" err="1">
                <a:effectLst/>
              </a:rPr>
              <a:t>Yangfan</a:t>
            </a:r>
            <a:r>
              <a:rPr lang="en-US" sz="2000" b="0" i="0" dirty="0">
                <a:effectLst/>
              </a:rPr>
              <a:t> Cape size vessel </a:t>
            </a:r>
          </a:p>
          <a:p>
            <a:pPr marL="285750" indent="-285750">
              <a:buFont typeface="Arial" panose="020B0604020202020204" pitchFamily="34" charset="0"/>
              <a:buChar char="•"/>
            </a:pPr>
            <a:r>
              <a:rPr lang="en-US" sz="2000" b="0" i="0" dirty="0">
                <a:effectLst/>
              </a:rPr>
              <a:t>LOA of </a:t>
            </a:r>
            <a:r>
              <a:rPr lang="en-US" sz="2000" b="0" i="0" u="sng" dirty="0">
                <a:effectLst/>
              </a:rPr>
              <a:t>299.92</a:t>
            </a:r>
            <a:r>
              <a:rPr lang="en-US" sz="2000" b="0" i="0" dirty="0">
                <a:effectLst/>
              </a:rPr>
              <a:t> </a:t>
            </a:r>
            <a:r>
              <a:rPr lang="en-US" sz="2000" b="0" i="0" dirty="0" err="1">
                <a:effectLst/>
              </a:rPr>
              <a:t>mtrs</a:t>
            </a:r>
            <a:r>
              <a:rPr lang="en-US" sz="2000" b="0" i="0" dirty="0">
                <a:effectLst/>
              </a:rPr>
              <a:t> and a beam </a:t>
            </a:r>
            <a:r>
              <a:rPr lang="en-US" sz="2000" b="0" i="0" u="sng" dirty="0">
                <a:effectLst/>
              </a:rPr>
              <a:t>50 </a:t>
            </a:r>
            <a:r>
              <a:rPr lang="en-US" sz="2000" b="0" i="0" u="sng" dirty="0" err="1">
                <a:effectLst/>
              </a:rPr>
              <a:t>mtrs</a:t>
            </a:r>
            <a:endParaRPr lang="en-US" sz="2000" b="0" i="0" u="sng" dirty="0">
              <a:effectLst/>
            </a:endParaRPr>
          </a:p>
          <a:p>
            <a:pPr marL="285750" indent="-285750">
              <a:buFont typeface="Arial" panose="020B0604020202020204" pitchFamily="34" charset="0"/>
              <a:buChar char="•"/>
            </a:pPr>
            <a:r>
              <a:rPr lang="en-US" sz="2000" dirty="0"/>
              <a:t>D</a:t>
            </a:r>
            <a:r>
              <a:rPr lang="en-US" sz="2000" b="0" i="0" dirty="0">
                <a:effectLst/>
              </a:rPr>
              <a:t>ischarged </a:t>
            </a:r>
            <a:r>
              <a:rPr lang="en-US" sz="2000" b="0" i="0" u="sng" dirty="0">
                <a:effectLst/>
              </a:rPr>
              <a:t>70,300 MT </a:t>
            </a:r>
            <a:r>
              <a:rPr lang="en-US" sz="2000" b="0" i="0" dirty="0">
                <a:effectLst/>
              </a:rPr>
              <a:t>of Coking Coal by Floating Cranes for</a:t>
            </a:r>
            <a:r>
              <a:rPr lang="en-US" sz="2000" dirty="0"/>
              <a:t> M/s Steel Authority of India Limited</a:t>
            </a:r>
          </a:p>
          <a:p>
            <a:pPr marL="285750" indent="-285750">
              <a:buFont typeface="Arial" panose="020B0604020202020204" pitchFamily="34" charset="0"/>
              <a:buChar char="•"/>
            </a:pPr>
            <a:r>
              <a:rPr lang="en-US" sz="2000" dirty="0"/>
              <a:t>At </a:t>
            </a:r>
            <a:r>
              <a:rPr lang="en-US" sz="2000" b="1" dirty="0"/>
              <a:t>Sagar Anchorage</a:t>
            </a:r>
            <a:r>
              <a:rPr lang="en-US" sz="2000" dirty="0"/>
              <a:t>. This </a:t>
            </a:r>
            <a:r>
              <a:rPr lang="en-US" sz="2000" b="0" i="0" dirty="0">
                <a:effectLst/>
              </a:rPr>
              <a:t>is the </a:t>
            </a:r>
            <a:r>
              <a:rPr lang="en-US" sz="2000" b="0" i="0" u="sng" dirty="0">
                <a:effectLst/>
              </a:rPr>
              <a:t>largest dry bulker </a:t>
            </a:r>
            <a:r>
              <a:rPr lang="en-US" sz="2000" b="0" i="0" dirty="0">
                <a:effectLst/>
              </a:rPr>
              <a:t>carrier at Sagar</a:t>
            </a:r>
            <a:endParaRPr lang="en-IN" sz="2000" dirty="0"/>
          </a:p>
        </p:txBody>
      </p:sp>
      <p:sp>
        <p:nvSpPr>
          <p:cNvPr id="2" name="TextBox 1">
            <a:extLst>
              <a:ext uri="{FF2B5EF4-FFF2-40B4-BE49-F238E27FC236}">
                <a16:creationId xmlns:a16="http://schemas.microsoft.com/office/drawing/2014/main" id="{3D52C51A-0763-BDD7-F8B1-9505D5B52356}"/>
              </a:ext>
            </a:extLst>
          </p:cNvPr>
          <p:cNvSpPr txBox="1"/>
          <p:nvPr/>
        </p:nvSpPr>
        <p:spPr>
          <a:xfrm>
            <a:off x="1997381" y="2213935"/>
            <a:ext cx="2328333" cy="369332"/>
          </a:xfrm>
          <a:prstGeom prst="rect">
            <a:avLst/>
          </a:prstGeom>
          <a:noFill/>
        </p:spPr>
        <p:txBody>
          <a:bodyPr wrap="square" rtlCol="0">
            <a:spAutoFit/>
          </a:bodyPr>
          <a:lstStyle/>
          <a:p>
            <a:r>
              <a:rPr lang="en-IN" b="1" dirty="0"/>
              <a:t>Recent  Developments</a:t>
            </a:r>
          </a:p>
        </p:txBody>
      </p:sp>
      <p:sp>
        <p:nvSpPr>
          <p:cNvPr id="3" name="TextBox 2">
            <a:extLst>
              <a:ext uri="{FF2B5EF4-FFF2-40B4-BE49-F238E27FC236}">
                <a16:creationId xmlns:a16="http://schemas.microsoft.com/office/drawing/2014/main" id="{CB924994-4364-22CE-A5A9-41D92298A753}"/>
              </a:ext>
            </a:extLst>
          </p:cNvPr>
          <p:cNvSpPr txBox="1"/>
          <p:nvPr/>
        </p:nvSpPr>
        <p:spPr>
          <a:xfrm>
            <a:off x="719667" y="1486387"/>
            <a:ext cx="4986866" cy="461665"/>
          </a:xfrm>
          <a:prstGeom prst="rect">
            <a:avLst/>
          </a:prstGeom>
          <a:solidFill>
            <a:srgbClr val="FFC000"/>
          </a:solidFill>
          <a:ln>
            <a:solidFill>
              <a:srgbClr val="C00000"/>
            </a:solidFill>
          </a:ln>
        </p:spPr>
        <p:txBody>
          <a:bodyPr wrap="square" rtlCol="0">
            <a:spAutoFit/>
          </a:bodyPr>
          <a:lstStyle/>
          <a:p>
            <a:r>
              <a:rPr lang="en-IN" sz="2400" b="1" dirty="0"/>
              <a:t>Salient 1</a:t>
            </a:r>
            <a:r>
              <a:rPr lang="en-IN" sz="2000" dirty="0"/>
              <a:t> - Developing World-Class Port Infra</a:t>
            </a:r>
          </a:p>
        </p:txBody>
      </p:sp>
      <p:sp>
        <p:nvSpPr>
          <p:cNvPr id="4" name="Title 1">
            <a:extLst>
              <a:ext uri="{FF2B5EF4-FFF2-40B4-BE49-F238E27FC236}">
                <a16:creationId xmlns:a16="http://schemas.microsoft.com/office/drawing/2014/main" id="{C3829A14-CE59-E349-7AFF-C4E0936D80C0}"/>
              </a:ext>
            </a:extLst>
          </p:cNvPr>
          <p:cNvSpPr txBox="1">
            <a:spLocks/>
          </p:cNvSpPr>
          <p:nvPr/>
        </p:nvSpPr>
        <p:spPr>
          <a:xfrm>
            <a:off x="838200" y="301736"/>
            <a:ext cx="10515600" cy="8584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b="1" dirty="0"/>
              <a:t>2</a:t>
            </a:r>
            <a:r>
              <a:rPr lang="en-IN" sz="3200" b="1" baseline="30000" dirty="0"/>
              <a:t>nd</a:t>
            </a:r>
            <a:r>
              <a:rPr lang="en-IN" sz="3200" b="1" dirty="0"/>
              <a:t> Driver for </a:t>
            </a:r>
            <a:r>
              <a:rPr lang="en-IN" sz="3200" b="1" i="1" dirty="0" err="1"/>
              <a:t>Amritkal</a:t>
            </a:r>
            <a:r>
              <a:rPr lang="en-IN" sz="3200" b="1" dirty="0"/>
              <a:t>: </a:t>
            </a:r>
            <a:r>
              <a:rPr lang="en-IN" sz="3200" b="1" dirty="0" err="1"/>
              <a:t>Sagarmala</a:t>
            </a:r>
            <a:endParaRPr lang="en-IN" sz="3200" b="1" dirty="0"/>
          </a:p>
        </p:txBody>
      </p:sp>
    </p:spTree>
    <p:extLst>
      <p:ext uri="{BB962C8B-B14F-4D97-AF65-F5344CB8AC3E}">
        <p14:creationId xmlns:p14="http://schemas.microsoft.com/office/powerpoint/2010/main" val="945544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0B95E26-D940-954E-729C-FF551F41B256}"/>
              </a:ext>
            </a:extLst>
          </p:cNvPr>
          <p:cNvSpPr txBox="1">
            <a:spLocks/>
          </p:cNvSpPr>
          <p:nvPr/>
        </p:nvSpPr>
        <p:spPr>
          <a:xfrm>
            <a:off x="798727" y="288407"/>
            <a:ext cx="10515600" cy="8584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IN" sz="3200" b="1" dirty="0"/>
          </a:p>
        </p:txBody>
      </p:sp>
      <p:pic>
        <p:nvPicPr>
          <p:cNvPr id="2" name="Picture 2" descr="PM Gati Shakti">
            <a:extLst>
              <a:ext uri="{FF2B5EF4-FFF2-40B4-BE49-F238E27FC236}">
                <a16:creationId xmlns:a16="http://schemas.microsoft.com/office/drawing/2014/main" id="{DE26292B-D3A7-A6EC-6A84-8843C635CD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66991" b="2474"/>
          <a:stretch/>
        </p:blipFill>
        <p:spPr bwMode="auto">
          <a:xfrm>
            <a:off x="463909" y="3484842"/>
            <a:ext cx="1007702" cy="690722"/>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BB01DD1-BCE5-483D-1846-70A49015CF08}"/>
              </a:ext>
            </a:extLst>
          </p:cNvPr>
          <p:cNvSpPr txBox="1"/>
          <p:nvPr/>
        </p:nvSpPr>
        <p:spPr>
          <a:xfrm>
            <a:off x="1432138" y="3629375"/>
            <a:ext cx="4624389" cy="461665"/>
          </a:xfrm>
          <a:prstGeom prst="rect">
            <a:avLst/>
          </a:prstGeom>
          <a:noFill/>
        </p:spPr>
        <p:txBody>
          <a:bodyPr wrap="square" rtlCol="0">
            <a:spAutoFit/>
          </a:bodyPr>
          <a:lstStyle/>
          <a:p>
            <a:r>
              <a:rPr lang="en-IN" sz="1200" dirty="0"/>
              <a:t>Digital Platform connecting 16 Ministries and State Governments - </a:t>
            </a:r>
            <a:r>
              <a:rPr lang="en-IN" sz="1200" dirty="0" err="1"/>
              <a:t>Bharatmala</a:t>
            </a:r>
            <a:r>
              <a:rPr lang="en-IN" sz="1200" dirty="0"/>
              <a:t>, </a:t>
            </a:r>
            <a:r>
              <a:rPr lang="en-IN" sz="1200" dirty="0" err="1"/>
              <a:t>Sagarmala</a:t>
            </a:r>
            <a:r>
              <a:rPr lang="en-IN" sz="1200" dirty="0"/>
              <a:t>, Inland Waterways, Dry/Land ports, UDAN</a:t>
            </a:r>
          </a:p>
        </p:txBody>
      </p:sp>
      <p:sp>
        <p:nvSpPr>
          <p:cNvPr id="7" name="TextBox 6">
            <a:extLst>
              <a:ext uri="{FF2B5EF4-FFF2-40B4-BE49-F238E27FC236}">
                <a16:creationId xmlns:a16="http://schemas.microsoft.com/office/drawing/2014/main" id="{9AD8F365-5090-2BB5-C8B7-CA8D6EB1E54D}"/>
              </a:ext>
            </a:extLst>
          </p:cNvPr>
          <p:cNvSpPr txBox="1"/>
          <p:nvPr/>
        </p:nvSpPr>
        <p:spPr>
          <a:xfrm>
            <a:off x="6349798" y="1114052"/>
            <a:ext cx="5380560" cy="1477328"/>
          </a:xfrm>
          <a:prstGeom prst="rect">
            <a:avLst/>
          </a:prstGeom>
          <a:solidFill>
            <a:schemeClr val="accent6">
              <a:lumMod val="20000"/>
              <a:lumOff val="80000"/>
            </a:schemeClr>
          </a:solidFill>
          <a:ln w="28575">
            <a:solidFill>
              <a:srgbClr val="C00000"/>
            </a:solidFill>
          </a:ln>
        </p:spPr>
        <p:txBody>
          <a:bodyPr wrap="square" rtlCol="0">
            <a:spAutoFit/>
          </a:bodyPr>
          <a:lstStyle/>
          <a:p>
            <a:pPr marL="285750" indent="-285750">
              <a:buFont typeface="Arial" panose="020B0604020202020204" pitchFamily="34" charset="0"/>
              <a:buChar char="•"/>
            </a:pPr>
            <a:r>
              <a:rPr lang="en-US" sz="1800" b="0" i="0" u="none" strike="noStrike" baseline="0" dirty="0">
                <a:solidFill>
                  <a:srgbClr val="000000"/>
                </a:solidFill>
                <a:latin typeface="Mukta"/>
              </a:rPr>
              <a:t>Port Community System (PCS) 1x</a:t>
            </a:r>
          </a:p>
          <a:p>
            <a:r>
              <a:rPr lang="en-US" sz="1200" b="0" i="0" u="none" strike="noStrike" baseline="0" dirty="0">
                <a:solidFill>
                  <a:srgbClr val="000000"/>
                </a:solidFill>
                <a:latin typeface="Mukta"/>
              </a:rPr>
              <a:t>https://indianpcs.gov.in/</a:t>
            </a:r>
          </a:p>
          <a:p>
            <a:pPr marL="285750" indent="-285750">
              <a:buFont typeface="Arial" panose="020B0604020202020204" pitchFamily="34" charset="0"/>
              <a:buChar char="•"/>
            </a:pPr>
            <a:r>
              <a:rPr lang="en-US" sz="1800" b="0" i="0" u="none" strike="noStrike" baseline="0" dirty="0">
                <a:solidFill>
                  <a:srgbClr val="000000"/>
                </a:solidFill>
                <a:latin typeface="Mukta"/>
              </a:rPr>
              <a:t>Logistics Data Bank Service</a:t>
            </a:r>
          </a:p>
          <a:p>
            <a:r>
              <a:rPr lang="en-US" sz="1200" b="0" i="0" u="none" strike="noStrike" baseline="0" dirty="0">
                <a:solidFill>
                  <a:srgbClr val="000000"/>
                </a:solidFill>
                <a:latin typeface="Mukta"/>
              </a:rPr>
              <a:t>https://nldsl.in/about.aspx?mpgid=2&amp;pgidtrail=3</a:t>
            </a:r>
            <a:endParaRPr lang="en-US" sz="1800" b="0" i="0" u="none" strike="noStrike" baseline="0" dirty="0">
              <a:solidFill>
                <a:srgbClr val="000000"/>
              </a:solidFill>
              <a:latin typeface="Mukta"/>
            </a:endParaRPr>
          </a:p>
          <a:p>
            <a:pPr marL="285750" indent="-285750">
              <a:buFont typeface="Arial" panose="020B0604020202020204" pitchFamily="34" charset="0"/>
              <a:buChar char="•"/>
            </a:pPr>
            <a:r>
              <a:rPr lang="en-US" sz="1800" b="0" i="0" u="none" strike="noStrike" baseline="0" dirty="0">
                <a:solidFill>
                  <a:srgbClr val="000000"/>
                </a:solidFill>
                <a:latin typeface="Mukta"/>
              </a:rPr>
              <a:t>Enterprise Business Systems</a:t>
            </a:r>
          </a:p>
          <a:p>
            <a:r>
              <a:rPr lang="en-US" sz="1200" b="0" i="0" u="none" strike="noStrike" baseline="0" dirty="0">
                <a:solidFill>
                  <a:srgbClr val="000000"/>
                </a:solidFill>
                <a:latin typeface="Mukta"/>
              </a:rPr>
              <a:t>https://www.deendayalport.gov.in/en/</a:t>
            </a:r>
          </a:p>
        </p:txBody>
      </p:sp>
      <p:sp>
        <p:nvSpPr>
          <p:cNvPr id="11" name="TextBox 10">
            <a:extLst>
              <a:ext uri="{FF2B5EF4-FFF2-40B4-BE49-F238E27FC236}">
                <a16:creationId xmlns:a16="http://schemas.microsoft.com/office/drawing/2014/main" id="{CE60F8D6-C6BB-D03C-7F1F-76ADA5A1FFB4}"/>
              </a:ext>
            </a:extLst>
          </p:cNvPr>
          <p:cNvSpPr txBox="1"/>
          <p:nvPr/>
        </p:nvSpPr>
        <p:spPr>
          <a:xfrm>
            <a:off x="396976" y="4572919"/>
            <a:ext cx="5380560" cy="1107996"/>
          </a:xfrm>
          <a:prstGeom prst="rect">
            <a:avLst/>
          </a:prstGeom>
          <a:solidFill>
            <a:schemeClr val="accent6">
              <a:lumMod val="20000"/>
              <a:lumOff val="80000"/>
            </a:schemeClr>
          </a:solidFill>
          <a:ln w="28575">
            <a:solidFill>
              <a:srgbClr val="C00000"/>
            </a:solidFill>
          </a:ln>
        </p:spPr>
        <p:txBody>
          <a:bodyPr wrap="square" rtlCol="0">
            <a:spAutoFit/>
          </a:bodyPr>
          <a:lstStyle/>
          <a:p>
            <a:pPr marL="285750" indent="-285750">
              <a:buFont typeface="Arial" panose="020B0604020202020204" pitchFamily="34" charset="0"/>
              <a:buChar char="•"/>
            </a:pPr>
            <a:r>
              <a:rPr lang="en-US" sz="1800" b="0" i="0" u="none" strike="noStrike" baseline="0" dirty="0">
                <a:solidFill>
                  <a:srgbClr val="000000"/>
                </a:solidFill>
                <a:latin typeface="Mukta"/>
              </a:rPr>
              <a:t>National Logistic Portal (NLP)</a:t>
            </a:r>
          </a:p>
          <a:p>
            <a:r>
              <a:rPr lang="en-US" sz="1200" b="0" i="0" u="none" strike="noStrike" baseline="0" dirty="0">
                <a:solidFill>
                  <a:srgbClr val="000000"/>
                </a:solidFill>
                <a:latin typeface="Mukta"/>
              </a:rPr>
              <a:t>https://nlpmarine.gov.in/landings/landing-page</a:t>
            </a:r>
          </a:p>
          <a:p>
            <a:pPr marL="285750" indent="-285750">
              <a:buFont typeface="Arial" panose="020B0604020202020204" pitchFamily="34" charset="0"/>
              <a:buChar char="•"/>
            </a:pPr>
            <a:r>
              <a:rPr lang="en-US" sz="1800" b="0" i="0" u="none" strike="noStrike" baseline="0" dirty="0">
                <a:solidFill>
                  <a:srgbClr val="000000"/>
                </a:solidFill>
                <a:latin typeface="Mukta"/>
              </a:rPr>
              <a:t>Direct Port Delivery (DPD)</a:t>
            </a:r>
          </a:p>
          <a:p>
            <a:pPr marL="285750" indent="-285750">
              <a:buFont typeface="Arial" panose="020B0604020202020204" pitchFamily="34" charset="0"/>
              <a:buChar char="•"/>
            </a:pPr>
            <a:r>
              <a:rPr lang="en-US" sz="1800" b="0" i="0" u="none" strike="noStrike" baseline="0" dirty="0">
                <a:solidFill>
                  <a:srgbClr val="000000"/>
                </a:solidFill>
                <a:latin typeface="Mukta"/>
              </a:rPr>
              <a:t>Direct Port Entry (DPE)</a:t>
            </a:r>
          </a:p>
        </p:txBody>
      </p:sp>
      <p:pic>
        <p:nvPicPr>
          <p:cNvPr id="14" name="Picture 13">
            <a:extLst>
              <a:ext uri="{FF2B5EF4-FFF2-40B4-BE49-F238E27FC236}">
                <a16:creationId xmlns:a16="http://schemas.microsoft.com/office/drawing/2014/main" id="{10CFC954-CE71-A896-67ED-A6DBB1C3CC10}"/>
              </a:ext>
            </a:extLst>
          </p:cNvPr>
          <p:cNvPicPr>
            <a:picLocks noChangeAspect="1"/>
          </p:cNvPicPr>
          <p:nvPr/>
        </p:nvPicPr>
        <p:blipFill>
          <a:blip r:embed="rId3"/>
          <a:stretch>
            <a:fillRect/>
          </a:stretch>
        </p:blipFill>
        <p:spPr>
          <a:xfrm>
            <a:off x="384930" y="1895051"/>
            <a:ext cx="5626804" cy="2402990"/>
          </a:xfrm>
          <a:prstGeom prst="rect">
            <a:avLst/>
          </a:prstGeom>
        </p:spPr>
      </p:pic>
      <p:sp>
        <p:nvSpPr>
          <p:cNvPr id="18" name="TextBox 17">
            <a:extLst>
              <a:ext uri="{FF2B5EF4-FFF2-40B4-BE49-F238E27FC236}">
                <a16:creationId xmlns:a16="http://schemas.microsoft.com/office/drawing/2014/main" id="{BF6024A0-CF7A-DAF1-A4FF-DFC0DCE76A8E}"/>
              </a:ext>
            </a:extLst>
          </p:cNvPr>
          <p:cNvSpPr txBox="1"/>
          <p:nvPr/>
        </p:nvSpPr>
        <p:spPr>
          <a:xfrm>
            <a:off x="866460" y="1063470"/>
            <a:ext cx="4624389" cy="830997"/>
          </a:xfrm>
          <a:prstGeom prst="rect">
            <a:avLst/>
          </a:prstGeom>
          <a:solidFill>
            <a:srgbClr val="FFC000"/>
          </a:solidFill>
          <a:ln>
            <a:solidFill>
              <a:srgbClr val="C00000"/>
            </a:solidFill>
          </a:ln>
        </p:spPr>
        <p:txBody>
          <a:bodyPr wrap="square" rtlCol="0">
            <a:spAutoFit/>
          </a:bodyPr>
          <a:lstStyle/>
          <a:p>
            <a:r>
              <a:rPr lang="en-US" sz="2400" b="1" dirty="0"/>
              <a:t>Salient 2 </a:t>
            </a:r>
            <a:r>
              <a:rPr lang="en-US" sz="2400" dirty="0"/>
              <a:t>- Smart Ports to Improve Ease of Doing Business (</a:t>
            </a:r>
            <a:r>
              <a:rPr lang="en-US" sz="2400" dirty="0" err="1"/>
              <a:t>EoDB</a:t>
            </a:r>
            <a:r>
              <a:rPr lang="en-US" sz="2400" dirty="0"/>
              <a:t>)</a:t>
            </a:r>
          </a:p>
        </p:txBody>
      </p:sp>
      <p:pic>
        <p:nvPicPr>
          <p:cNvPr id="25" name="Picture 24">
            <a:extLst>
              <a:ext uri="{FF2B5EF4-FFF2-40B4-BE49-F238E27FC236}">
                <a16:creationId xmlns:a16="http://schemas.microsoft.com/office/drawing/2014/main" id="{BC1968AF-D538-511B-2D63-F184DE860CE0}"/>
              </a:ext>
            </a:extLst>
          </p:cNvPr>
          <p:cNvPicPr>
            <a:picLocks noChangeAspect="1"/>
          </p:cNvPicPr>
          <p:nvPr/>
        </p:nvPicPr>
        <p:blipFill>
          <a:blip r:embed="rId4"/>
          <a:stretch>
            <a:fillRect/>
          </a:stretch>
        </p:blipFill>
        <p:spPr>
          <a:xfrm>
            <a:off x="6414466" y="3054211"/>
            <a:ext cx="5172826" cy="3248236"/>
          </a:xfrm>
          <a:prstGeom prst="rect">
            <a:avLst/>
          </a:prstGeom>
        </p:spPr>
      </p:pic>
      <p:sp>
        <p:nvSpPr>
          <p:cNvPr id="3" name="TextBox 2">
            <a:extLst>
              <a:ext uri="{FF2B5EF4-FFF2-40B4-BE49-F238E27FC236}">
                <a16:creationId xmlns:a16="http://schemas.microsoft.com/office/drawing/2014/main" id="{9E04405F-B57C-C857-5EC8-52F7089E9BA5}"/>
              </a:ext>
            </a:extLst>
          </p:cNvPr>
          <p:cNvSpPr txBox="1"/>
          <p:nvPr/>
        </p:nvSpPr>
        <p:spPr>
          <a:xfrm>
            <a:off x="1018637" y="5798073"/>
            <a:ext cx="4359390" cy="400110"/>
          </a:xfrm>
          <a:prstGeom prst="rect">
            <a:avLst/>
          </a:prstGeom>
          <a:noFill/>
        </p:spPr>
        <p:txBody>
          <a:bodyPr wrap="square" rtlCol="0">
            <a:spAutoFit/>
          </a:bodyPr>
          <a:lstStyle/>
          <a:p>
            <a:r>
              <a:rPr lang="en-IN" sz="2000" b="1" dirty="0">
                <a:solidFill>
                  <a:srgbClr val="FF0000"/>
                </a:solidFill>
              </a:rPr>
              <a:t>From 143</a:t>
            </a:r>
            <a:r>
              <a:rPr lang="en-IN" sz="2000" b="1" baseline="30000" dirty="0">
                <a:solidFill>
                  <a:srgbClr val="FF0000"/>
                </a:solidFill>
              </a:rPr>
              <a:t>rd</a:t>
            </a:r>
            <a:r>
              <a:rPr lang="en-IN" sz="2000" b="1" dirty="0">
                <a:solidFill>
                  <a:srgbClr val="FF0000"/>
                </a:solidFill>
              </a:rPr>
              <a:t> rank in 2014 to 63</a:t>
            </a:r>
            <a:r>
              <a:rPr lang="en-IN" sz="2000" b="1" baseline="30000" dirty="0">
                <a:solidFill>
                  <a:srgbClr val="FF0000"/>
                </a:solidFill>
              </a:rPr>
              <a:t>rd</a:t>
            </a:r>
            <a:r>
              <a:rPr lang="en-IN" sz="2000" b="1" dirty="0">
                <a:solidFill>
                  <a:srgbClr val="FF0000"/>
                </a:solidFill>
              </a:rPr>
              <a:t> in 2022</a:t>
            </a:r>
          </a:p>
        </p:txBody>
      </p:sp>
      <p:sp>
        <p:nvSpPr>
          <p:cNvPr id="4" name="TextBox 3">
            <a:extLst>
              <a:ext uri="{FF2B5EF4-FFF2-40B4-BE49-F238E27FC236}">
                <a16:creationId xmlns:a16="http://schemas.microsoft.com/office/drawing/2014/main" id="{0172634A-55F4-9C86-CC89-1145F8036C38}"/>
              </a:ext>
            </a:extLst>
          </p:cNvPr>
          <p:cNvSpPr txBox="1"/>
          <p:nvPr/>
        </p:nvSpPr>
        <p:spPr>
          <a:xfrm>
            <a:off x="7674604" y="2679751"/>
            <a:ext cx="2984930" cy="400110"/>
          </a:xfrm>
          <a:prstGeom prst="rect">
            <a:avLst/>
          </a:prstGeom>
          <a:noFill/>
        </p:spPr>
        <p:txBody>
          <a:bodyPr wrap="square" rtlCol="0">
            <a:spAutoFit/>
          </a:bodyPr>
          <a:lstStyle/>
          <a:p>
            <a:r>
              <a:rPr lang="en-IN" sz="2000" b="1" dirty="0">
                <a:solidFill>
                  <a:srgbClr val="7030A0"/>
                </a:solidFill>
              </a:rPr>
              <a:t>Transformational Change</a:t>
            </a:r>
          </a:p>
        </p:txBody>
      </p:sp>
      <p:sp>
        <p:nvSpPr>
          <p:cNvPr id="9" name="Title 1">
            <a:extLst>
              <a:ext uri="{FF2B5EF4-FFF2-40B4-BE49-F238E27FC236}">
                <a16:creationId xmlns:a16="http://schemas.microsoft.com/office/drawing/2014/main" id="{2F453067-0538-B321-1ED2-68BD2E918511}"/>
              </a:ext>
            </a:extLst>
          </p:cNvPr>
          <p:cNvSpPr txBox="1">
            <a:spLocks/>
          </p:cNvSpPr>
          <p:nvPr/>
        </p:nvSpPr>
        <p:spPr>
          <a:xfrm>
            <a:off x="838200" y="301736"/>
            <a:ext cx="10515600" cy="8584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b="1" dirty="0"/>
              <a:t>2</a:t>
            </a:r>
            <a:r>
              <a:rPr lang="en-IN" sz="3200" b="1" baseline="30000" dirty="0"/>
              <a:t>nd</a:t>
            </a:r>
            <a:r>
              <a:rPr lang="en-IN" sz="3200" b="1" dirty="0"/>
              <a:t> Driver for </a:t>
            </a:r>
            <a:r>
              <a:rPr lang="en-IN" sz="3200" b="1" i="1" dirty="0" err="1"/>
              <a:t>Amritkal</a:t>
            </a:r>
            <a:r>
              <a:rPr lang="en-IN" sz="3200" b="1" dirty="0"/>
              <a:t>: </a:t>
            </a:r>
            <a:r>
              <a:rPr lang="en-IN" sz="3200" b="1" dirty="0" err="1"/>
              <a:t>Sagarmala</a:t>
            </a:r>
            <a:endParaRPr lang="en-IN" sz="3200" b="1" dirty="0"/>
          </a:p>
        </p:txBody>
      </p:sp>
    </p:spTree>
    <p:extLst>
      <p:ext uri="{BB962C8B-B14F-4D97-AF65-F5344CB8AC3E}">
        <p14:creationId xmlns:p14="http://schemas.microsoft.com/office/powerpoint/2010/main" val="27560613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0B95E26-D940-954E-729C-FF551F41B256}"/>
              </a:ext>
            </a:extLst>
          </p:cNvPr>
          <p:cNvSpPr txBox="1">
            <a:spLocks/>
          </p:cNvSpPr>
          <p:nvPr/>
        </p:nvSpPr>
        <p:spPr>
          <a:xfrm>
            <a:off x="764593" y="-68239"/>
            <a:ext cx="10515600" cy="8584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IN" sz="3200" b="1" dirty="0"/>
          </a:p>
        </p:txBody>
      </p:sp>
      <p:sp>
        <p:nvSpPr>
          <p:cNvPr id="27" name="TextBox 26">
            <a:extLst>
              <a:ext uri="{FF2B5EF4-FFF2-40B4-BE49-F238E27FC236}">
                <a16:creationId xmlns:a16="http://schemas.microsoft.com/office/drawing/2014/main" id="{C89435D7-CA31-38DB-5287-DF81A9DD04D8}"/>
              </a:ext>
            </a:extLst>
          </p:cNvPr>
          <p:cNvSpPr txBox="1"/>
          <p:nvPr/>
        </p:nvSpPr>
        <p:spPr>
          <a:xfrm>
            <a:off x="871621" y="929185"/>
            <a:ext cx="5433770" cy="400110"/>
          </a:xfrm>
          <a:prstGeom prst="rect">
            <a:avLst/>
          </a:prstGeom>
          <a:solidFill>
            <a:srgbClr val="FFC000"/>
          </a:solidFill>
          <a:ln>
            <a:solidFill>
              <a:srgbClr val="C00000"/>
            </a:solidFill>
          </a:ln>
        </p:spPr>
        <p:txBody>
          <a:bodyPr wrap="square" rtlCol="0">
            <a:spAutoFit/>
          </a:bodyPr>
          <a:lstStyle/>
          <a:p>
            <a:r>
              <a:rPr lang="en-IN" sz="2000" b="1" dirty="0"/>
              <a:t>Salient 3</a:t>
            </a:r>
            <a:r>
              <a:rPr lang="en-IN" dirty="0"/>
              <a:t> - Reducing Logistics Costs – Multi-modal Shift</a:t>
            </a:r>
          </a:p>
        </p:txBody>
      </p:sp>
      <p:pic>
        <p:nvPicPr>
          <p:cNvPr id="14" name="Picture 13">
            <a:extLst>
              <a:ext uri="{FF2B5EF4-FFF2-40B4-BE49-F238E27FC236}">
                <a16:creationId xmlns:a16="http://schemas.microsoft.com/office/drawing/2014/main" id="{28815D8E-3946-1C65-5B29-F29EC7255C71}"/>
              </a:ext>
            </a:extLst>
          </p:cNvPr>
          <p:cNvPicPr>
            <a:picLocks noChangeAspect="1"/>
          </p:cNvPicPr>
          <p:nvPr/>
        </p:nvPicPr>
        <p:blipFill>
          <a:blip r:embed="rId2"/>
          <a:stretch>
            <a:fillRect/>
          </a:stretch>
        </p:blipFill>
        <p:spPr>
          <a:xfrm>
            <a:off x="6659245" y="577470"/>
            <a:ext cx="5438684" cy="6058693"/>
          </a:xfrm>
          <a:prstGeom prst="rect">
            <a:avLst/>
          </a:prstGeom>
        </p:spPr>
      </p:pic>
      <p:sp>
        <p:nvSpPr>
          <p:cNvPr id="30" name="TextBox 29">
            <a:extLst>
              <a:ext uri="{FF2B5EF4-FFF2-40B4-BE49-F238E27FC236}">
                <a16:creationId xmlns:a16="http://schemas.microsoft.com/office/drawing/2014/main" id="{012AF404-7D7E-FE3C-3411-8792759E5636}"/>
              </a:ext>
            </a:extLst>
          </p:cNvPr>
          <p:cNvSpPr txBox="1"/>
          <p:nvPr/>
        </p:nvSpPr>
        <p:spPr>
          <a:xfrm rot="482149">
            <a:off x="9494561" y="2908401"/>
            <a:ext cx="507292" cy="258285"/>
          </a:xfrm>
          <a:custGeom>
            <a:avLst/>
            <a:gdLst>
              <a:gd name="connsiteX0" fmla="*/ 0 w 558092"/>
              <a:gd name="connsiteY0" fmla="*/ 0 h 276999"/>
              <a:gd name="connsiteX1" fmla="*/ 558092 w 558092"/>
              <a:gd name="connsiteY1" fmla="*/ 0 h 276999"/>
              <a:gd name="connsiteX2" fmla="*/ 558092 w 558092"/>
              <a:gd name="connsiteY2" fmla="*/ 276999 h 276999"/>
              <a:gd name="connsiteX3" fmla="*/ 0 w 558092"/>
              <a:gd name="connsiteY3" fmla="*/ 276999 h 276999"/>
              <a:gd name="connsiteX4" fmla="*/ 0 w 558092"/>
              <a:gd name="connsiteY4" fmla="*/ 0 h 276999"/>
              <a:gd name="connsiteX0" fmla="*/ 0 w 558092"/>
              <a:gd name="connsiteY0" fmla="*/ 0 h 276999"/>
              <a:gd name="connsiteX1" fmla="*/ 439559 w 558092"/>
              <a:gd name="connsiteY1" fmla="*/ 8467 h 276999"/>
              <a:gd name="connsiteX2" fmla="*/ 558092 w 558092"/>
              <a:gd name="connsiteY2" fmla="*/ 276999 h 276999"/>
              <a:gd name="connsiteX3" fmla="*/ 0 w 558092"/>
              <a:gd name="connsiteY3" fmla="*/ 276999 h 276999"/>
              <a:gd name="connsiteX4" fmla="*/ 0 w 558092"/>
              <a:gd name="connsiteY4" fmla="*/ 0 h 276999"/>
              <a:gd name="connsiteX0" fmla="*/ 0 w 439559"/>
              <a:gd name="connsiteY0" fmla="*/ 0 h 276999"/>
              <a:gd name="connsiteX1" fmla="*/ 439559 w 439559"/>
              <a:gd name="connsiteY1" fmla="*/ 8467 h 276999"/>
              <a:gd name="connsiteX2" fmla="*/ 439558 w 439559"/>
              <a:gd name="connsiteY2" fmla="*/ 251599 h 276999"/>
              <a:gd name="connsiteX3" fmla="*/ 0 w 439559"/>
              <a:gd name="connsiteY3" fmla="*/ 276999 h 276999"/>
              <a:gd name="connsiteX4" fmla="*/ 0 w 439559"/>
              <a:gd name="connsiteY4" fmla="*/ 0 h 276999"/>
              <a:gd name="connsiteX0" fmla="*/ 0 w 490358"/>
              <a:gd name="connsiteY0" fmla="*/ 0 h 276999"/>
              <a:gd name="connsiteX1" fmla="*/ 439559 w 490358"/>
              <a:gd name="connsiteY1" fmla="*/ 8467 h 276999"/>
              <a:gd name="connsiteX2" fmla="*/ 490358 w 490358"/>
              <a:gd name="connsiteY2" fmla="*/ 251599 h 276999"/>
              <a:gd name="connsiteX3" fmla="*/ 0 w 490358"/>
              <a:gd name="connsiteY3" fmla="*/ 276999 h 276999"/>
              <a:gd name="connsiteX4" fmla="*/ 0 w 490358"/>
              <a:gd name="connsiteY4" fmla="*/ 0 h 276999"/>
              <a:gd name="connsiteX0" fmla="*/ 0 w 541158"/>
              <a:gd name="connsiteY0" fmla="*/ 0 h 276999"/>
              <a:gd name="connsiteX1" fmla="*/ 439559 w 541158"/>
              <a:gd name="connsiteY1" fmla="*/ 8467 h 276999"/>
              <a:gd name="connsiteX2" fmla="*/ 541158 w 541158"/>
              <a:gd name="connsiteY2" fmla="*/ 251599 h 276999"/>
              <a:gd name="connsiteX3" fmla="*/ 0 w 541158"/>
              <a:gd name="connsiteY3" fmla="*/ 276999 h 276999"/>
              <a:gd name="connsiteX4" fmla="*/ 0 w 541158"/>
              <a:gd name="connsiteY4" fmla="*/ 0 h 276999"/>
              <a:gd name="connsiteX0" fmla="*/ 16933 w 541158"/>
              <a:gd name="connsiteY0" fmla="*/ 8466 h 268532"/>
              <a:gd name="connsiteX1" fmla="*/ 439559 w 541158"/>
              <a:gd name="connsiteY1" fmla="*/ 0 h 268532"/>
              <a:gd name="connsiteX2" fmla="*/ 541158 w 541158"/>
              <a:gd name="connsiteY2" fmla="*/ 243132 h 268532"/>
              <a:gd name="connsiteX3" fmla="*/ 0 w 541158"/>
              <a:gd name="connsiteY3" fmla="*/ 268532 h 268532"/>
              <a:gd name="connsiteX4" fmla="*/ 16933 w 541158"/>
              <a:gd name="connsiteY4" fmla="*/ 8466 h 268532"/>
              <a:gd name="connsiteX0" fmla="*/ 33866 w 541158"/>
              <a:gd name="connsiteY0" fmla="*/ 16933 h 268532"/>
              <a:gd name="connsiteX1" fmla="*/ 439559 w 541158"/>
              <a:gd name="connsiteY1" fmla="*/ 0 h 268532"/>
              <a:gd name="connsiteX2" fmla="*/ 541158 w 541158"/>
              <a:gd name="connsiteY2" fmla="*/ 243132 h 268532"/>
              <a:gd name="connsiteX3" fmla="*/ 0 w 541158"/>
              <a:gd name="connsiteY3" fmla="*/ 268532 h 268532"/>
              <a:gd name="connsiteX4" fmla="*/ 33866 w 541158"/>
              <a:gd name="connsiteY4" fmla="*/ 16933 h 268532"/>
              <a:gd name="connsiteX0" fmla="*/ 0 w 507292"/>
              <a:gd name="connsiteY0" fmla="*/ 16933 h 243132"/>
              <a:gd name="connsiteX1" fmla="*/ 405693 w 507292"/>
              <a:gd name="connsiteY1" fmla="*/ 0 h 243132"/>
              <a:gd name="connsiteX2" fmla="*/ 507292 w 507292"/>
              <a:gd name="connsiteY2" fmla="*/ 243132 h 243132"/>
              <a:gd name="connsiteX3" fmla="*/ 0 w 507292"/>
              <a:gd name="connsiteY3" fmla="*/ 209265 h 243132"/>
              <a:gd name="connsiteX4" fmla="*/ 0 w 507292"/>
              <a:gd name="connsiteY4" fmla="*/ 16933 h 243132"/>
              <a:gd name="connsiteX0" fmla="*/ 0 w 507292"/>
              <a:gd name="connsiteY0" fmla="*/ 0 h 226199"/>
              <a:gd name="connsiteX1" fmla="*/ 397226 w 507292"/>
              <a:gd name="connsiteY1" fmla="*/ 16933 h 226199"/>
              <a:gd name="connsiteX2" fmla="*/ 507292 w 507292"/>
              <a:gd name="connsiteY2" fmla="*/ 226199 h 226199"/>
              <a:gd name="connsiteX3" fmla="*/ 0 w 507292"/>
              <a:gd name="connsiteY3" fmla="*/ 192332 h 226199"/>
              <a:gd name="connsiteX4" fmla="*/ 0 w 507292"/>
              <a:gd name="connsiteY4" fmla="*/ 0 h 226199"/>
              <a:gd name="connsiteX0" fmla="*/ 25400 w 507292"/>
              <a:gd name="connsiteY0" fmla="*/ 25401 h 209266"/>
              <a:gd name="connsiteX1" fmla="*/ 397226 w 507292"/>
              <a:gd name="connsiteY1" fmla="*/ 0 h 209266"/>
              <a:gd name="connsiteX2" fmla="*/ 507292 w 507292"/>
              <a:gd name="connsiteY2" fmla="*/ 209266 h 209266"/>
              <a:gd name="connsiteX3" fmla="*/ 0 w 507292"/>
              <a:gd name="connsiteY3" fmla="*/ 175399 h 209266"/>
              <a:gd name="connsiteX4" fmla="*/ 25400 w 507292"/>
              <a:gd name="connsiteY4" fmla="*/ 25401 h 209266"/>
              <a:gd name="connsiteX0" fmla="*/ 25400 w 507292"/>
              <a:gd name="connsiteY0" fmla="*/ 6266 h 190131"/>
              <a:gd name="connsiteX1" fmla="*/ 382827 w 507292"/>
              <a:gd name="connsiteY1" fmla="*/ 0 h 190131"/>
              <a:gd name="connsiteX2" fmla="*/ 507292 w 507292"/>
              <a:gd name="connsiteY2" fmla="*/ 190131 h 190131"/>
              <a:gd name="connsiteX3" fmla="*/ 0 w 507292"/>
              <a:gd name="connsiteY3" fmla="*/ 156264 h 190131"/>
              <a:gd name="connsiteX4" fmla="*/ 25400 w 507292"/>
              <a:gd name="connsiteY4" fmla="*/ 6266 h 190131"/>
              <a:gd name="connsiteX0" fmla="*/ 25400 w 507292"/>
              <a:gd name="connsiteY0" fmla="*/ 91186 h 275051"/>
              <a:gd name="connsiteX1" fmla="*/ 439243 w 507292"/>
              <a:gd name="connsiteY1" fmla="*/ 0 h 275051"/>
              <a:gd name="connsiteX2" fmla="*/ 507292 w 507292"/>
              <a:gd name="connsiteY2" fmla="*/ 275051 h 275051"/>
              <a:gd name="connsiteX3" fmla="*/ 0 w 507292"/>
              <a:gd name="connsiteY3" fmla="*/ 241184 h 275051"/>
              <a:gd name="connsiteX4" fmla="*/ 25400 w 507292"/>
              <a:gd name="connsiteY4" fmla="*/ 91186 h 275051"/>
              <a:gd name="connsiteX0" fmla="*/ 25400 w 507292"/>
              <a:gd name="connsiteY0" fmla="*/ 74420 h 258285"/>
              <a:gd name="connsiteX1" fmla="*/ 441610 w 507292"/>
              <a:gd name="connsiteY1" fmla="*/ 0 h 258285"/>
              <a:gd name="connsiteX2" fmla="*/ 507292 w 507292"/>
              <a:gd name="connsiteY2" fmla="*/ 258285 h 258285"/>
              <a:gd name="connsiteX3" fmla="*/ 0 w 507292"/>
              <a:gd name="connsiteY3" fmla="*/ 224418 h 258285"/>
              <a:gd name="connsiteX4" fmla="*/ 25400 w 507292"/>
              <a:gd name="connsiteY4" fmla="*/ 74420 h 2582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292" h="258285">
                <a:moveTo>
                  <a:pt x="25400" y="74420"/>
                </a:moveTo>
                <a:lnTo>
                  <a:pt x="441610" y="0"/>
                </a:lnTo>
                <a:cubicBezTo>
                  <a:pt x="441610" y="81044"/>
                  <a:pt x="507292" y="177241"/>
                  <a:pt x="507292" y="258285"/>
                </a:cubicBezTo>
                <a:lnTo>
                  <a:pt x="0" y="224418"/>
                </a:lnTo>
                <a:lnTo>
                  <a:pt x="25400" y="74420"/>
                </a:lnTo>
                <a:close/>
              </a:path>
            </a:pathLst>
          </a:custGeom>
          <a:solidFill>
            <a:srgbClr val="00B0F0"/>
          </a:solidFill>
        </p:spPr>
        <p:txBody>
          <a:bodyPr wrap="square" rtlCol="0">
            <a:spAutoFit/>
          </a:bodyPr>
          <a:lstStyle/>
          <a:p>
            <a:r>
              <a:rPr lang="en-IN" sz="1200" dirty="0">
                <a:solidFill>
                  <a:schemeClr val="bg1"/>
                </a:solidFill>
              </a:rPr>
              <a:t>NW1</a:t>
            </a:r>
          </a:p>
        </p:txBody>
      </p:sp>
      <p:sp>
        <p:nvSpPr>
          <p:cNvPr id="31" name="TextBox 30">
            <a:extLst>
              <a:ext uri="{FF2B5EF4-FFF2-40B4-BE49-F238E27FC236}">
                <a16:creationId xmlns:a16="http://schemas.microsoft.com/office/drawing/2014/main" id="{AD2E5DF0-5266-048A-74BA-B24CC9C22229}"/>
              </a:ext>
            </a:extLst>
          </p:cNvPr>
          <p:cNvSpPr txBox="1"/>
          <p:nvPr/>
        </p:nvSpPr>
        <p:spPr>
          <a:xfrm rot="482149">
            <a:off x="10830775" y="2710623"/>
            <a:ext cx="507292" cy="276999"/>
          </a:xfrm>
          <a:custGeom>
            <a:avLst/>
            <a:gdLst>
              <a:gd name="connsiteX0" fmla="*/ 0 w 558092"/>
              <a:gd name="connsiteY0" fmla="*/ 0 h 276999"/>
              <a:gd name="connsiteX1" fmla="*/ 558092 w 558092"/>
              <a:gd name="connsiteY1" fmla="*/ 0 h 276999"/>
              <a:gd name="connsiteX2" fmla="*/ 558092 w 558092"/>
              <a:gd name="connsiteY2" fmla="*/ 276999 h 276999"/>
              <a:gd name="connsiteX3" fmla="*/ 0 w 558092"/>
              <a:gd name="connsiteY3" fmla="*/ 276999 h 276999"/>
              <a:gd name="connsiteX4" fmla="*/ 0 w 558092"/>
              <a:gd name="connsiteY4" fmla="*/ 0 h 276999"/>
              <a:gd name="connsiteX0" fmla="*/ 0 w 558092"/>
              <a:gd name="connsiteY0" fmla="*/ 0 h 276999"/>
              <a:gd name="connsiteX1" fmla="*/ 439559 w 558092"/>
              <a:gd name="connsiteY1" fmla="*/ 8467 h 276999"/>
              <a:gd name="connsiteX2" fmla="*/ 558092 w 558092"/>
              <a:gd name="connsiteY2" fmla="*/ 276999 h 276999"/>
              <a:gd name="connsiteX3" fmla="*/ 0 w 558092"/>
              <a:gd name="connsiteY3" fmla="*/ 276999 h 276999"/>
              <a:gd name="connsiteX4" fmla="*/ 0 w 558092"/>
              <a:gd name="connsiteY4" fmla="*/ 0 h 276999"/>
              <a:gd name="connsiteX0" fmla="*/ 0 w 439559"/>
              <a:gd name="connsiteY0" fmla="*/ 0 h 276999"/>
              <a:gd name="connsiteX1" fmla="*/ 439559 w 439559"/>
              <a:gd name="connsiteY1" fmla="*/ 8467 h 276999"/>
              <a:gd name="connsiteX2" fmla="*/ 439558 w 439559"/>
              <a:gd name="connsiteY2" fmla="*/ 251599 h 276999"/>
              <a:gd name="connsiteX3" fmla="*/ 0 w 439559"/>
              <a:gd name="connsiteY3" fmla="*/ 276999 h 276999"/>
              <a:gd name="connsiteX4" fmla="*/ 0 w 439559"/>
              <a:gd name="connsiteY4" fmla="*/ 0 h 276999"/>
              <a:gd name="connsiteX0" fmla="*/ 0 w 490358"/>
              <a:gd name="connsiteY0" fmla="*/ 0 h 276999"/>
              <a:gd name="connsiteX1" fmla="*/ 439559 w 490358"/>
              <a:gd name="connsiteY1" fmla="*/ 8467 h 276999"/>
              <a:gd name="connsiteX2" fmla="*/ 490358 w 490358"/>
              <a:gd name="connsiteY2" fmla="*/ 251599 h 276999"/>
              <a:gd name="connsiteX3" fmla="*/ 0 w 490358"/>
              <a:gd name="connsiteY3" fmla="*/ 276999 h 276999"/>
              <a:gd name="connsiteX4" fmla="*/ 0 w 490358"/>
              <a:gd name="connsiteY4" fmla="*/ 0 h 276999"/>
              <a:gd name="connsiteX0" fmla="*/ 0 w 541158"/>
              <a:gd name="connsiteY0" fmla="*/ 0 h 276999"/>
              <a:gd name="connsiteX1" fmla="*/ 439559 w 541158"/>
              <a:gd name="connsiteY1" fmla="*/ 8467 h 276999"/>
              <a:gd name="connsiteX2" fmla="*/ 541158 w 541158"/>
              <a:gd name="connsiteY2" fmla="*/ 251599 h 276999"/>
              <a:gd name="connsiteX3" fmla="*/ 0 w 541158"/>
              <a:gd name="connsiteY3" fmla="*/ 276999 h 276999"/>
              <a:gd name="connsiteX4" fmla="*/ 0 w 541158"/>
              <a:gd name="connsiteY4" fmla="*/ 0 h 276999"/>
              <a:gd name="connsiteX0" fmla="*/ 16933 w 541158"/>
              <a:gd name="connsiteY0" fmla="*/ 8466 h 268532"/>
              <a:gd name="connsiteX1" fmla="*/ 439559 w 541158"/>
              <a:gd name="connsiteY1" fmla="*/ 0 h 268532"/>
              <a:gd name="connsiteX2" fmla="*/ 541158 w 541158"/>
              <a:gd name="connsiteY2" fmla="*/ 243132 h 268532"/>
              <a:gd name="connsiteX3" fmla="*/ 0 w 541158"/>
              <a:gd name="connsiteY3" fmla="*/ 268532 h 268532"/>
              <a:gd name="connsiteX4" fmla="*/ 16933 w 541158"/>
              <a:gd name="connsiteY4" fmla="*/ 8466 h 268532"/>
              <a:gd name="connsiteX0" fmla="*/ 33866 w 541158"/>
              <a:gd name="connsiteY0" fmla="*/ 16933 h 268532"/>
              <a:gd name="connsiteX1" fmla="*/ 439559 w 541158"/>
              <a:gd name="connsiteY1" fmla="*/ 0 h 268532"/>
              <a:gd name="connsiteX2" fmla="*/ 541158 w 541158"/>
              <a:gd name="connsiteY2" fmla="*/ 243132 h 268532"/>
              <a:gd name="connsiteX3" fmla="*/ 0 w 541158"/>
              <a:gd name="connsiteY3" fmla="*/ 268532 h 268532"/>
              <a:gd name="connsiteX4" fmla="*/ 33866 w 541158"/>
              <a:gd name="connsiteY4" fmla="*/ 16933 h 268532"/>
              <a:gd name="connsiteX0" fmla="*/ 0 w 507292"/>
              <a:gd name="connsiteY0" fmla="*/ 16933 h 243132"/>
              <a:gd name="connsiteX1" fmla="*/ 405693 w 507292"/>
              <a:gd name="connsiteY1" fmla="*/ 0 h 243132"/>
              <a:gd name="connsiteX2" fmla="*/ 507292 w 507292"/>
              <a:gd name="connsiteY2" fmla="*/ 243132 h 243132"/>
              <a:gd name="connsiteX3" fmla="*/ 0 w 507292"/>
              <a:gd name="connsiteY3" fmla="*/ 209265 h 243132"/>
              <a:gd name="connsiteX4" fmla="*/ 0 w 507292"/>
              <a:gd name="connsiteY4" fmla="*/ 16933 h 243132"/>
              <a:gd name="connsiteX0" fmla="*/ 0 w 507292"/>
              <a:gd name="connsiteY0" fmla="*/ 0 h 226199"/>
              <a:gd name="connsiteX1" fmla="*/ 397226 w 507292"/>
              <a:gd name="connsiteY1" fmla="*/ 16933 h 226199"/>
              <a:gd name="connsiteX2" fmla="*/ 507292 w 507292"/>
              <a:gd name="connsiteY2" fmla="*/ 226199 h 226199"/>
              <a:gd name="connsiteX3" fmla="*/ 0 w 507292"/>
              <a:gd name="connsiteY3" fmla="*/ 192332 h 226199"/>
              <a:gd name="connsiteX4" fmla="*/ 0 w 507292"/>
              <a:gd name="connsiteY4" fmla="*/ 0 h 226199"/>
              <a:gd name="connsiteX0" fmla="*/ 25400 w 507292"/>
              <a:gd name="connsiteY0" fmla="*/ 25401 h 209266"/>
              <a:gd name="connsiteX1" fmla="*/ 397226 w 507292"/>
              <a:gd name="connsiteY1" fmla="*/ 0 h 209266"/>
              <a:gd name="connsiteX2" fmla="*/ 507292 w 507292"/>
              <a:gd name="connsiteY2" fmla="*/ 209266 h 209266"/>
              <a:gd name="connsiteX3" fmla="*/ 0 w 507292"/>
              <a:gd name="connsiteY3" fmla="*/ 175399 h 209266"/>
              <a:gd name="connsiteX4" fmla="*/ 25400 w 507292"/>
              <a:gd name="connsiteY4" fmla="*/ 25401 h 209266"/>
              <a:gd name="connsiteX0" fmla="*/ 25400 w 507292"/>
              <a:gd name="connsiteY0" fmla="*/ 6266 h 190131"/>
              <a:gd name="connsiteX1" fmla="*/ 382827 w 507292"/>
              <a:gd name="connsiteY1" fmla="*/ 0 h 190131"/>
              <a:gd name="connsiteX2" fmla="*/ 507292 w 507292"/>
              <a:gd name="connsiteY2" fmla="*/ 190131 h 190131"/>
              <a:gd name="connsiteX3" fmla="*/ 0 w 507292"/>
              <a:gd name="connsiteY3" fmla="*/ 156264 h 190131"/>
              <a:gd name="connsiteX4" fmla="*/ 25400 w 507292"/>
              <a:gd name="connsiteY4" fmla="*/ 6266 h 190131"/>
              <a:gd name="connsiteX0" fmla="*/ 25400 w 507292"/>
              <a:gd name="connsiteY0" fmla="*/ 91186 h 275051"/>
              <a:gd name="connsiteX1" fmla="*/ 439243 w 507292"/>
              <a:gd name="connsiteY1" fmla="*/ 0 h 275051"/>
              <a:gd name="connsiteX2" fmla="*/ 507292 w 507292"/>
              <a:gd name="connsiteY2" fmla="*/ 275051 h 275051"/>
              <a:gd name="connsiteX3" fmla="*/ 0 w 507292"/>
              <a:gd name="connsiteY3" fmla="*/ 241184 h 275051"/>
              <a:gd name="connsiteX4" fmla="*/ 25400 w 507292"/>
              <a:gd name="connsiteY4" fmla="*/ 91186 h 275051"/>
              <a:gd name="connsiteX0" fmla="*/ 25400 w 507292"/>
              <a:gd name="connsiteY0" fmla="*/ 74420 h 258285"/>
              <a:gd name="connsiteX1" fmla="*/ 441610 w 507292"/>
              <a:gd name="connsiteY1" fmla="*/ 0 h 258285"/>
              <a:gd name="connsiteX2" fmla="*/ 507292 w 507292"/>
              <a:gd name="connsiteY2" fmla="*/ 258285 h 258285"/>
              <a:gd name="connsiteX3" fmla="*/ 0 w 507292"/>
              <a:gd name="connsiteY3" fmla="*/ 224418 h 258285"/>
              <a:gd name="connsiteX4" fmla="*/ 25400 w 507292"/>
              <a:gd name="connsiteY4" fmla="*/ 74420 h 2582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292" h="258285">
                <a:moveTo>
                  <a:pt x="25400" y="74420"/>
                </a:moveTo>
                <a:lnTo>
                  <a:pt x="441610" y="0"/>
                </a:lnTo>
                <a:cubicBezTo>
                  <a:pt x="441610" y="81044"/>
                  <a:pt x="507292" y="177241"/>
                  <a:pt x="507292" y="258285"/>
                </a:cubicBezTo>
                <a:lnTo>
                  <a:pt x="0" y="224418"/>
                </a:lnTo>
                <a:lnTo>
                  <a:pt x="25400" y="74420"/>
                </a:lnTo>
                <a:close/>
              </a:path>
            </a:pathLst>
          </a:custGeom>
          <a:solidFill>
            <a:srgbClr val="00B0F0"/>
          </a:solidFill>
        </p:spPr>
        <p:txBody>
          <a:bodyPr wrap="square" rtlCol="0">
            <a:spAutoFit/>
          </a:bodyPr>
          <a:lstStyle/>
          <a:p>
            <a:r>
              <a:rPr lang="en-IN" sz="1200" dirty="0">
                <a:solidFill>
                  <a:schemeClr val="bg1"/>
                </a:solidFill>
              </a:rPr>
              <a:t>NW2</a:t>
            </a:r>
          </a:p>
        </p:txBody>
      </p:sp>
      <p:sp>
        <p:nvSpPr>
          <p:cNvPr id="32" name="TextBox 31">
            <a:extLst>
              <a:ext uri="{FF2B5EF4-FFF2-40B4-BE49-F238E27FC236}">
                <a16:creationId xmlns:a16="http://schemas.microsoft.com/office/drawing/2014/main" id="{417EA271-6987-2729-CA89-93746655FDFA}"/>
              </a:ext>
            </a:extLst>
          </p:cNvPr>
          <p:cNvSpPr txBox="1"/>
          <p:nvPr/>
        </p:nvSpPr>
        <p:spPr>
          <a:xfrm rot="20894098">
            <a:off x="9289026" y="4406423"/>
            <a:ext cx="499112" cy="276999"/>
          </a:xfrm>
          <a:custGeom>
            <a:avLst/>
            <a:gdLst>
              <a:gd name="connsiteX0" fmla="*/ 0 w 558092"/>
              <a:gd name="connsiteY0" fmla="*/ 0 h 276999"/>
              <a:gd name="connsiteX1" fmla="*/ 558092 w 558092"/>
              <a:gd name="connsiteY1" fmla="*/ 0 h 276999"/>
              <a:gd name="connsiteX2" fmla="*/ 558092 w 558092"/>
              <a:gd name="connsiteY2" fmla="*/ 276999 h 276999"/>
              <a:gd name="connsiteX3" fmla="*/ 0 w 558092"/>
              <a:gd name="connsiteY3" fmla="*/ 276999 h 276999"/>
              <a:gd name="connsiteX4" fmla="*/ 0 w 558092"/>
              <a:gd name="connsiteY4" fmla="*/ 0 h 276999"/>
              <a:gd name="connsiteX0" fmla="*/ 0 w 558092"/>
              <a:gd name="connsiteY0" fmla="*/ 0 h 276999"/>
              <a:gd name="connsiteX1" fmla="*/ 439559 w 558092"/>
              <a:gd name="connsiteY1" fmla="*/ 8467 h 276999"/>
              <a:gd name="connsiteX2" fmla="*/ 558092 w 558092"/>
              <a:gd name="connsiteY2" fmla="*/ 276999 h 276999"/>
              <a:gd name="connsiteX3" fmla="*/ 0 w 558092"/>
              <a:gd name="connsiteY3" fmla="*/ 276999 h 276999"/>
              <a:gd name="connsiteX4" fmla="*/ 0 w 558092"/>
              <a:gd name="connsiteY4" fmla="*/ 0 h 276999"/>
              <a:gd name="connsiteX0" fmla="*/ 0 w 439559"/>
              <a:gd name="connsiteY0" fmla="*/ 0 h 276999"/>
              <a:gd name="connsiteX1" fmla="*/ 439559 w 439559"/>
              <a:gd name="connsiteY1" fmla="*/ 8467 h 276999"/>
              <a:gd name="connsiteX2" fmla="*/ 439558 w 439559"/>
              <a:gd name="connsiteY2" fmla="*/ 251599 h 276999"/>
              <a:gd name="connsiteX3" fmla="*/ 0 w 439559"/>
              <a:gd name="connsiteY3" fmla="*/ 276999 h 276999"/>
              <a:gd name="connsiteX4" fmla="*/ 0 w 439559"/>
              <a:gd name="connsiteY4" fmla="*/ 0 h 276999"/>
              <a:gd name="connsiteX0" fmla="*/ 0 w 490358"/>
              <a:gd name="connsiteY0" fmla="*/ 0 h 276999"/>
              <a:gd name="connsiteX1" fmla="*/ 439559 w 490358"/>
              <a:gd name="connsiteY1" fmla="*/ 8467 h 276999"/>
              <a:gd name="connsiteX2" fmla="*/ 490358 w 490358"/>
              <a:gd name="connsiteY2" fmla="*/ 251599 h 276999"/>
              <a:gd name="connsiteX3" fmla="*/ 0 w 490358"/>
              <a:gd name="connsiteY3" fmla="*/ 276999 h 276999"/>
              <a:gd name="connsiteX4" fmla="*/ 0 w 490358"/>
              <a:gd name="connsiteY4" fmla="*/ 0 h 276999"/>
              <a:gd name="connsiteX0" fmla="*/ 0 w 541158"/>
              <a:gd name="connsiteY0" fmla="*/ 0 h 276999"/>
              <a:gd name="connsiteX1" fmla="*/ 439559 w 541158"/>
              <a:gd name="connsiteY1" fmla="*/ 8467 h 276999"/>
              <a:gd name="connsiteX2" fmla="*/ 541158 w 541158"/>
              <a:gd name="connsiteY2" fmla="*/ 251599 h 276999"/>
              <a:gd name="connsiteX3" fmla="*/ 0 w 541158"/>
              <a:gd name="connsiteY3" fmla="*/ 276999 h 276999"/>
              <a:gd name="connsiteX4" fmla="*/ 0 w 541158"/>
              <a:gd name="connsiteY4" fmla="*/ 0 h 276999"/>
              <a:gd name="connsiteX0" fmla="*/ 16933 w 541158"/>
              <a:gd name="connsiteY0" fmla="*/ 8466 h 268532"/>
              <a:gd name="connsiteX1" fmla="*/ 439559 w 541158"/>
              <a:gd name="connsiteY1" fmla="*/ 0 h 268532"/>
              <a:gd name="connsiteX2" fmla="*/ 541158 w 541158"/>
              <a:gd name="connsiteY2" fmla="*/ 243132 h 268532"/>
              <a:gd name="connsiteX3" fmla="*/ 0 w 541158"/>
              <a:gd name="connsiteY3" fmla="*/ 268532 h 268532"/>
              <a:gd name="connsiteX4" fmla="*/ 16933 w 541158"/>
              <a:gd name="connsiteY4" fmla="*/ 8466 h 268532"/>
              <a:gd name="connsiteX0" fmla="*/ 33866 w 541158"/>
              <a:gd name="connsiteY0" fmla="*/ 16933 h 268532"/>
              <a:gd name="connsiteX1" fmla="*/ 439559 w 541158"/>
              <a:gd name="connsiteY1" fmla="*/ 0 h 268532"/>
              <a:gd name="connsiteX2" fmla="*/ 541158 w 541158"/>
              <a:gd name="connsiteY2" fmla="*/ 243132 h 268532"/>
              <a:gd name="connsiteX3" fmla="*/ 0 w 541158"/>
              <a:gd name="connsiteY3" fmla="*/ 268532 h 268532"/>
              <a:gd name="connsiteX4" fmla="*/ 33866 w 541158"/>
              <a:gd name="connsiteY4" fmla="*/ 16933 h 268532"/>
              <a:gd name="connsiteX0" fmla="*/ 0 w 507292"/>
              <a:gd name="connsiteY0" fmla="*/ 16933 h 243132"/>
              <a:gd name="connsiteX1" fmla="*/ 405693 w 507292"/>
              <a:gd name="connsiteY1" fmla="*/ 0 h 243132"/>
              <a:gd name="connsiteX2" fmla="*/ 507292 w 507292"/>
              <a:gd name="connsiteY2" fmla="*/ 243132 h 243132"/>
              <a:gd name="connsiteX3" fmla="*/ 0 w 507292"/>
              <a:gd name="connsiteY3" fmla="*/ 209265 h 243132"/>
              <a:gd name="connsiteX4" fmla="*/ 0 w 507292"/>
              <a:gd name="connsiteY4" fmla="*/ 16933 h 243132"/>
              <a:gd name="connsiteX0" fmla="*/ 0 w 507292"/>
              <a:gd name="connsiteY0" fmla="*/ 0 h 226199"/>
              <a:gd name="connsiteX1" fmla="*/ 397226 w 507292"/>
              <a:gd name="connsiteY1" fmla="*/ 16933 h 226199"/>
              <a:gd name="connsiteX2" fmla="*/ 507292 w 507292"/>
              <a:gd name="connsiteY2" fmla="*/ 226199 h 226199"/>
              <a:gd name="connsiteX3" fmla="*/ 0 w 507292"/>
              <a:gd name="connsiteY3" fmla="*/ 192332 h 226199"/>
              <a:gd name="connsiteX4" fmla="*/ 0 w 507292"/>
              <a:gd name="connsiteY4" fmla="*/ 0 h 226199"/>
              <a:gd name="connsiteX0" fmla="*/ 25400 w 507292"/>
              <a:gd name="connsiteY0" fmla="*/ 25401 h 209266"/>
              <a:gd name="connsiteX1" fmla="*/ 397226 w 507292"/>
              <a:gd name="connsiteY1" fmla="*/ 0 h 209266"/>
              <a:gd name="connsiteX2" fmla="*/ 507292 w 507292"/>
              <a:gd name="connsiteY2" fmla="*/ 209266 h 209266"/>
              <a:gd name="connsiteX3" fmla="*/ 0 w 507292"/>
              <a:gd name="connsiteY3" fmla="*/ 175399 h 209266"/>
              <a:gd name="connsiteX4" fmla="*/ 25400 w 507292"/>
              <a:gd name="connsiteY4" fmla="*/ 25401 h 209266"/>
              <a:gd name="connsiteX0" fmla="*/ 25400 w 507292"/>
              <a:gd name="connsiteY0" fmla="*/ 6266 h 190131"/>
              <a:gd name="connsiteX1" fmla="*/ 382827 w 507292"/>
              <a:gd name="connsiteY1" fmla="*/ 0 h 190131"/>
              <a:gd name="connsiteX2" fmla="*/ 507292 w 507292"/>
              <a:gd name="connsiteY2" fmla="*/ 190131 h 190131"/>
              <a:gd name="connsiteX3" fmla="*/ 0 w 507292"/>
              <a:gd name="connsiteY3" fmla="*/ 156264 h 190131"/>
              <a:gd name="connsiteX4" fmla="*/ 25400 w 507292"/>
              <a:gd name="connsiteY4" fmla="*/ 6266 h 190131"/>
              <a:gd name="connsiteX0" fmla="*/ 25400 w 507292"/>
              <a:gd name="connsiteY0" fmla="*/ 91186 h 275051"/>
              <a:gd name="connsiteX1" fmla="*/ 439243 w 507292"/>
              <a:gd name="connsiteY1" fmla="*/ 0 h 275051"/>
              <a:gd name="connsiteX2" fmla="*/ 507292 w 507292"/>
              <a:gd name="connsiteY2" fmla="*/ 275051 h 275051"/>
              <a:gd name="connsiteX3" fmla="*/ 0 w 507292"/>
              <a:gd name="connsiteY3" fmla="*/ 241184 h 275051"/>
              <a:gd name="connsiteX4" fmla="*/ 25400 w 507292"/>
              <a:gd name="connsiteY4" fmla="*/ 91186 h 275051"/>
              <a:gd name="connsiteX0" fmla="*/ 25400 w 507292"/>
              <a:gd name="connsiteY0" fmla="*/ 74420 h 258285"/>
              <a:gd name="connsiteX1" fmla="*/ 441610 w 507292"/>
              <a:gd name="connsiteY1" fmla="*/ 0 h 258285"/>
              <a:gd name="connsiteX2" fmla="*/ 507292 w 507292"/>
              <a:gd name="connsiteY2" fmla="*/ 258285 h 258285"/>
              <a:gd name="connsiteX3" fmla="*/ 0 w 507292"/>
              <a:gd name="connsiteY3" fmla="*/ 224418 h 258285"/>
              <a:gd name="connsiteX4" fmla="*/ 25400 w 507292"/>
              <a:gd name="connsiteY4" fmla="*/ 74420 h 258285"/>
              <a:gd name="connsiteX0" fmla="*/ 97399 w 507292"/>
              <a:gd name="connsiteY0" fmla="*/ 0 h 273073"/>
              <a:gd name="connsiteX1" fmla="*/ 441610 w 507292"/>
              <a:gd name="connsiteY1" fmla="*/ 14788 h 273073"/>
              <a:gd name="connsiteX2" fmla="*/ 507292 w 507292"/>
              <a:gd name="connsiteY2" fmla="*/ 273073 h 273073"/>
              <a:gd name="connsiteX3" fmla="*/ 0 w 507292"/>
              <a:gd name="connsiteY3" fmla="*/ 239206 h 273073"/>
              <a:gd name="connsiteX4" fmla="*/ 97399 w 507292"/>
              <a:gd name="connsiteY4" fmla="*/ 0 h 273073"/>
              <a:gd name="connsiteX0" fmla="*/ 97399 w 455906"/>
              <a:gd name="connsiteY0" fmla="*/ 0 h 239206"/>
              <a:gd name="connsiteX1" fmla="*/ 441610 w 455906"/>
              <a:gd name="connsiteY1" fmla="*/ 14788 h 239206"/>
              <a:gd name="connsiteX2" fmla="*/ 455906 w 455906"/>
              <a:gd name="connsiteY2" fmla="*/ 216054 h 239206"/>
              <a:gd name="connsiteX3" fmla="*/ 0 w 455906"/>
              <a:gd name="connsiteY3" fmla="*/ 239206 h 239206"/>
              <a:gd name="connsiteX4" fmla="*/ 97399 w 455906"/>
              <a:gd name="connsiteY4" fmla="*/ 0 h 239206"/>
              <a:gd name="connsiteX0" fmla="*/ 97399 w 483424"/>
              <a:gd name="connsiteY0" fmla="*/ 0 h 239206"/>
              <a:gd name="connsiteX1" fmla="*/ 441610 w 483424"/>
              <a:gd name="connsiteY1" fmla="*/ 14788 h 239206"/>
              <a:gd name="connsiteX2" fmla="*/ 483424 w 483424"/>
              <a:gd name="connsiteY2" fmla="*/ 228378 h 239206"/>
              <a:gd name="connsiteX3" fmla="*/ 0 w 483424"/>
              <a:gd name="connsiteY3" fmla="*/ 239206 h 239206"/>
              <a:gd name="connsiteX4" fmla="*/ 97399 w 483424"/>
              <a:gd name="connsiteY4" fmla="*/ 0 h 239206"/>
              <a:gd name="connsiteX0" fmla="*/ 97399 w 499112"/>
              <a:gd name="connsiteY0" fmla="*/ 755 h 239961"/>
              <a:gd name="connsiteX1" fmla="*/ 499112 w 499112"/>
              <a:gd name="connsiteY1" fmla="*/ 0 h 239961"/>
              <a:gd name="connsiteX2" fmla="*/ 483424 w 499112"/>
              <a:gd name="connsiteY2" fmla="*/ 229133 h 239961"/>
              <a:gd name="connsiteX3" fmla="*/ 0 w 499112"/>
              <a:gd name="connsiteY3" fmla="*/ 239961 h 239961"/>
              <a:gd name="connsiteX4" fmla="*/ 97399 w 499112"/>
              <a:gd name="connsiteY4" fmla="*/ 755 h 239961"/>
              <a:gd name="connsiteX0" fmla="*/ 116533 w 499112"/>
              <a:gd name="connsiteY0" fmla="*/ 14185 h 239961"/>
              <a:gd name="connsiteX1" fmla="*/ 499112 w 499112"/>
              <a:gd name="connsiteY1" fmla="*/ 0 h 239961"/>
              <a:gd name="connsiteX2" fmla="*/ 483424 w 499112"/>
              <a:gd name="connsiteY2" fmla="*/ 229133 h 239961"/>
              <a:gd name="connsiteX3" fmla="*/ 0 w 499112"/>
              <a:gd name="connsiteY3" fmla="*/ 239961 h 239961"/>
              <a:gd name="connsiteX4" fmla="*/ 116533 w 499112"/>
              <a:gd name="connsiteY4" fmla="*/ 14185 h 239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112" h="239961">
                <a:moveTo>
                  <a:pt x="116533" y="14185"/>
                </a:moveTo>
                <a:lnTo>
                  <a:pt x="499112" y="0"/>
                </a:lnTo>
                <a:cubicBezTo>
                  <a:pt x="499112" y="81044"/>
                  <a:pt x="483424" y="148089"/>
                  <a:pt x="483424" y="229133"/>
                </a:cubicBezTo>
                <a:lnTo>
                  <a:pt x="0" y="239961"/>
                </a:lnTo>
                <a:lnTo>
                  <a:pt x="116533" y="14185"/>
                </a:lnTo>
                <a:close/>
              </a:path>
            </a:pathLst>
          </a:custGeom>
          <a:solidFill>
            <a:srgbClr val="00B0F0"/>
          </a:solidFill>
        </p:spPr>
        <p:txBody>
          <a:bodyPr wrap="square" rtlCol="0">
            <a:spAutoFit/>
          </a:bodyPr>
          <a:lstStyle/>
          <a:p>
            <a:r>
              <a:rPr lang="en-IN" sz="1200" dirty="0">
                <a:solidFill>
                  <a:schemeClr val="bg1"/>
                </a:solidFill>
              </a:rPr>
              <a:t>NW4</a:t>
            </a:r>
          </a:p>
        </p:txBody>
      </p:sp>
      <p:sp>
        <p:nvSpPr>
          <p:cNvPr id="34" name="TextBox 33">
            <a:extLst>
              <a:ext uri="{FF2B5EF4-FFF2-40B4-BE49-F238E27FC236}">
                <a16:creationId xmlns:a16="http://schemas.microsoft.com/office/drawing/2014/main" id="{C9C5DB47-45BC-5089-574E-6306ACF4AD69}"/>
              </a:ext>
            </a:extLst>
          </p:cNvPr>
          <p:cNvSpPr txBox="1"/>
          <p:nvPr/>
        </p:nvSpPr>
        <p:spPr>
          <a:xfrm rot="21010112">
            <a:off x="9952800" y="3567487"/>
            <a:ext cx="573309" cy="276999"/>
          </a:xfrm>
          <a:custGeom>
            <a:avLst/>
            <a:gdLst>
              <a:gd name="connsiteX0" fmla="*/ 0 w 558092"/>
              <a:gd name="connsiteY0" fmla="*/ 0 h 276999"/>
              <a:gd name="connsiteX1" fmla="*/ 558092 w 558092"/>
              <a:gd name="connsiteY1" fmla="*/ 0 h 276999"/>
              <a:gd name="connsiteX2" fmla="*/ 558092 w 558092"/>
              <a:gd name="connsiteY2" fmla="*/ 276999 h 276999"/>
              <a:gd name="connsiteX3" fmla="*/ 0 w 558092"/>
              <a:gd name="connsiteY3" fmla="*/ 276999 h 276999"/>
              <a:gd name="connsiteX4" fmla="*/ 0 w 558092"/>
              <a:gd name="connsiteY4" fmla="*/ 0 h 276999"/>
              <a:gd name="connsiteX0" fmla="*/ 0 w 558092"/>
              <a:gd name="connsiteY0" fmla="*/ 0 h 276999"/>
              <a:gd name="connsiteX1" fmla="*/ 439559 w 558092"/>
              <a:gd name="connsiteY1" fmla="*/ 8467 h 276999"/>
              <a:gd name="connsiteX2" fmla="*/ 558092 w 558092"/>
              <a:gd name="connsiteY2" fmla="*/ 276999 h 276999"/>
              <a:gd name="connsiteX3" fmla="*/ 0 w 558092"/>
              <a:gd name="connsiteY3" fmla="*/ 276999 h 276999"/>
              <a:gd name="connsiteX4" fmla="*/ 0 w 558092"/>
              <a:gd name="connsiteY4" fmla="*/ 0 h 276999"/>
              <a:gd name="connsiteX0" fmla="*/ 0 w 439559"/>
              <a:gd name="connsiteY0" fmla="*/ 0 h 276999"/>
              <a:gd name="connsiteX1" fmla="*/ 439559 w 439559"/>
              <a:gd name="connsiteY1" fmla="*/ 8467 h 276999"/>
              <a:gd name="connsiteX2" fmla="*/ 439558 w 439559"/>
              <a:gd name="connsiteY2" fmla="*/ 251599 h 276999"/>
              <a:gd name="connsiteX3" fmla="*/ 0 w 439559"/>
              <a:gd name="connsiteY3" fmla="*/ 276999 h 276999"/>
              <a:gd name="connsiteX4" fmla="*/ 0 w 439559"/>
              <a:gd name="connsiteY4" fmla="*/ 0 h 276999"/>
              <a:gd name="connsiteX0" fmla="*/ 0 w 490358"/>
              <a:gd name="connsiteY0" fmla="*/ 0 h 276999"/>
              <a:gd name="connsiteX1" fmla="*/ 439559 w 490358"/>
              <a:gd name="connsiteY1" fmla="*/ 8467 h 276999"/>
              <a:gd name="connsiteX2" fmla="*/ 490358 w 490358"/>
              <a:gd name="connsiteY2" fmla="*/ 251599 h 276999"/>
              <a:gd name="connsiteX3" fmla="*/ 0 w 490358"/>
              <a:gd name="connsiteY3" fmla="*/ 276999 h 276999"/>
              <a:gd name="connsiteX4" fmla="*/ 0 w 490358"/>
              <a:gd name="connsiteY4" fmla="*/ 0 h 276999"/>
              <a:gd name="connsiteX0" fmla="*/ 0 w 541158"/>
              <a:gd name="connsiteY0" fmla="*/ 0 h 276999"/>
              <a:gd name="connsiteX1" fmla="*/ 439559 w 541158"/>
              <a:gd name="connsiteY1" fmla="*/ 8467 h 276999"/>
              <a:gd name="connsiteX2" fmla="*/ 541158 w 541158"/>
              <a:gd name="connsiteY2" fmla="*/ 251599 h 276999"/>
              <a:gd name="connsiteX3" fmla="*/ 0 w 541158"/>
              <a:gd name="connsiteY3" fmla="*/ 276999 h 276999"/>
              <a:gd name="connsiteX4" fmla="*/ 0 w 541158"/>
              <a:gd name="connsiteY4" fmla="*/ 0 h 276999"/>
              <a:gd name="connsiteX0" fmla="*/ 16933 w 541158"/>
              <a:gd name="connsiteY0" fmla="*/ 8466 h 268532"/>
              <a:gd name="connsiteX1" fmla="*/ 439559 w 541158"/>
              <a:gd name="connsiteY1" fmla="*/ 0 h 268532"/>
              <a:gd name="connsiteX2" fmla="*/ 541158 w 541158"/>
              <a:gd name="connsiteY2" fmla="*/ 243132 h 268532"/>
              <a:gd name="connsiteX3" fmla="*/ 0 w 541158"/>
              <a:gd name="connsiteY3" fmla="*/ 268532 h 268532"/>
              <a:gd name="connsiteX4" fmla="*/ 16933 w 541158"/>
              <a:gd name="connsiteY4" fmla="*/ 8466 h 268532"/>
              <a:gd name="connsiteX0" fmla="*/ 33866 w 541158"/>
              <a:gd name="connsiteY0" fmla="*/ 16933 h 268532"/>
              <a:gd name="connsiteX1" fmla="*/ 439559 w 541158"/>
              <a:gd name="connsiteY1" fmla="*/ 0 h 268532"/>
              <a:gd name="connsiteX2" fmla="*/ 541158 w 541158"/>
              <a:gd name="connsiteY2" fmla="*/ 243132 h 268532"/>
              <a:gd name="connsiteX3" fmla="*/ 0 w 541158"/>
              <a:gd name="connsiteY3" fmla="*/ 268532 h 268532"/>
              <a:gd name="connsiteX4" fmla="*/ 33866 w 541158"/>
              <a:gd name="connsiteY4" fmla="*/ 16933 h 268532"/>
              <a:gd name="connsiteX0" fmla="*/ 0 w 507292"/>
              <a:gd name="connsiteY0" fmla="*/ 16933 h 243132"/>
              <a:gd name="connsiteX1" fmla="*/ 405693 w 507292"/>
              <a:gd name="connsiteY1" fmla="*/ 0 h 243132"/>
              <a:gd name="connsiteX2" fmla="*/ 507292 w 507292"/>
              <a:gd name="connsiteY2" fmla="*/ 243132 h 243132"/>
              <a:gd name="connsiteX3" fmla="*/ 0 w 507292"/>
              <a:gd name="connsiteY3" fmla="*/ 209265 h 243132"/>
              <a:gd name="connsiteX4" fmla="*/ 0 w 507292"/>
              <a:gd name="connsiteY4" fmla="*/ 16933 h 243132"/>
              <a:gd name="connsiteX0" fmla="*/ 0 w 507292"/>
              <a:gd name="connsiteY0" fmla="*/ 0 h 226199"/>
              <a:gd name="connsiteX1" fmla="*/ 397226 w 507292"/>
              <a:gd name="connsiteY1" fmla="*/ 16933 h 226199"/>
              <a:gd name="connsiteX2" fmla="*/ 507292 w 507292"/>
              <a:gd name="connsiteY2" fmla="*/ 226199 h 226199"/>
              <a:gd name="connsiteX3" fmla="*/ 0 w 507292"/>
              <a:gd name="connsiteY3" fmla="*/ 192332 h 226199"/>
              <a:gd name="connsiteX4" fmla="*/ 0 w 507292"/>
              <a:gd name="connsiteY4" fmla="*/ 0 h 226199"/>
              <a:gd name="connsiteX0" fmla="*/ 25400 w 507292"/>
              <a:gd name="connsiteY0" fmla="*/ 25401 h 209266"/>
              <a:gd name="connsiteX1" fmla="*/ 397226 w 507292"/>
              <a:gd name="connsiteY1" fmla="*/ 0 h 209266"/>
              <a:gd name="connsiteX2" fmla="*/ 507292 w 507292"/>
              <a:gd name="connsiteY2" fmla="*/ 209266 h 209266"/>
              <a:gd name="connsiteX3" fmla="*/ 0 w 507292"/>
              <a:gd name="connsiteY3" fmla="*/ 175399 h 209266"/>
              <a:gd name="connsiteX4" fmla="*/ 25400 w 507292"/>
              <a:gd name="connsiteY4" fmla="*/ 25401 h 209266"/>
              <a:gd name="connsiteX0" fmla="*/ 25400 w 507292"/>
              <a:gd name="connsiteY0" fmla="*/ 6266 h 190131"/>
              <a:gd name="connsiteX1" fmla="*/ 382827 w 507292"/>
              <a:gd name="connsiteY1" fmla="*/ 0 h 190131"/>
              <a:gd name="connsiteX2" fmla="*/ 507292 w 507292"/>
              <a:gd name="connsiteY2" fmla="*/ 190131 h 190131"/>
              <a:gd name="connsiteX3" fmla="*/ 0 w 507292"/>
              <a:gd name="connsiteY3" fmla="*/ 156264 h 190131"/>
              <a:gd name="connsiteX4" fmla="*/ 25400 w 507292"/>
              <a:gd name="connsiteY4" fmla="*/ 6266 h 190131"/>
              <a:gd name="connsiteX0" fmla="*/ 25400 w 507292"/>
              <a:gd name="connsiteY0" fmla="*/ 91186 h 275051"/>
              <a:gd name="connsiteX1" fmla="*/ 439243 w 507292"/>
              <a:gd name="connsiteY1" fmla="*/ 0 h 275051"/>
              <a:gd name="connsiteX2" fmla="*/ 507292 w 507292"/>
              <a:gd name="connsiteY2" fmla="*/ 275051 h 275051"/>
              <a:gd name="connsiteX3" fmla="*/ 0 w 507292"/>
              <a:gd name="connsiteY3" fmla="*/ 241184 h 275051"/>
              <a:gd name="connsiteX4" fmla="*/ 25400 w 507292"/>
              <a:gd name="connsiteY4" fmla="*/ 91186 h 275051"/>
              <a:gd name="connsiteX0" fmla="*/ 25400 w 507292"/>
              <a:gd name="connsiteY0" fmla="*/ 74420 h 258285"/>
              <a:gd name="connsiteX1" fmla="*/ 441610 w 507292"/>
              <a:gd name="connsiteY1" fmla="*/ 0 h 258285"/>
              <a:gd name="connsiteX2" fmla="*/ 507292 w 507292"/>
              <a:gd name="connsiteY2" fmla="*/ 258285 h 258285"/>
              <a:gd name="connsiteX3" fmla="*/ 0 w 507292"/>
              <a:gd name="connsiteY3" fmla="*/ 224418 h 258285"/>
              <a:gd name="connsiteX4" fmla="*/ 25400 w 507292"/>
              <a:gd name="connsiteY4" fmla="*/ 74420 h 2582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292" h="258285">
                <a:moveTo>
                  <a:pt x="25400" y="74420"/>
                </a:moveTo>
                <a:lnTo>
                  <a:pt x="441610" y="0"/>
                </a:lnTo>
                <a:cubicBezTo>
                  <a:pt x="441610" y="81044"/>
                  <a:pt x="507292" y="177241"/>
                  <a:pt x="507292" y="258285"/>
                </a:cubicBezTo>
                <a:lnTo>
                  <a:pt x="0" y="224418"/>
                </a:lnTo>
                <a:lnTo>
                  <a:pt x="25400" y="74420"/>
                </a:lnTo>
                <a:close/>
              </a:path>
            </a:pathLst>
          </a:custGeom>
          <a:solidFill>
            <a:srgbClr val="00B0F0"/>
          </a:solidFill>
        </p:spPr>
        <p:txBody>
          <a:bodyPr wrap="square" rtlCol="0">
            <a:spAutoFit/>
          </a:bodyPr>
          <a:lstStyle/>
          <a:p>
            <a:r>
              <a:rPr lang="en-IN" sz="1200" dirty="0">
                <a:solidFill>
                  <a:schemeClr val="bg1"/>
                </a:solidFill>
              </a:rPr>
              <a:t>NW97</a:t>
            </a:r>
          </a:p>
        </p:txBody>
      </p:sp>
      <p:sp>
        <p:nvSpPr>
          <p:cNvPr id="35" name="TextBox 34">
            <a:extLst>
              <a:ext uri="{FF2B5EF4-FFF2-40B4-BE49-F238E27FC236}">
                <a16:creationId xmlns:a16="http://schemas.microsoft.com/office/drawing/2014/main" id="{D9875CCE-B332-43D8-70F7-D2E815218248}"/>
              </a:ext>
            </a:extLst>
          </p:cNvPr>
          <p:cNvSpPr txBox="1"/>
          <p:nvPr/>
        </p:nvSpPr>
        <p:spPr>
          <a:xfrm rot="526148">
            <a:off x="9856053" y="3759745"/>
            <a:ext cx="504338" cy="276999"/>
          </a:xfrm>
          <a:custGeom>
            <a:avLst/>
            <a:gdLst>
              <a:gd name="connsiteX0" fmla="*/ 0 w 558092"/>
              <a:gd name="connsiteY0" fmla="*/ 0 h 276999"/>
              <a:gd name="connsiteX1" fmla="*/ 558092 w 558092"/>
              <a:gd name="connsiteY1" fmla="*/ 0 h 276999"/>
              <a:gd name="connsiteX2" fmla="*/ 558092 w 558092"/>
              <a:gd name="connsiteY2" fmla="*/ 276999 h 276999"/>
              <a:gd name="connsiteX3" fmla="*/ 0 w 558092"/>
              <a:gd name="connsiteY3" fmla="*/ 276999 h 276999"/>
              <a:gd name="connsiteX4" fmla="*/ 0 w 558092"/>
              <a:gd name="connsiteY4" fmla="*/ 0 h 276999"/>
              <a:gd name="connsiteX0" fmla="*/ 0 w 558092"/>
              <a:gd name="connsiteY0" fmla="*/ 0 h 276999"/>
              <a:gd name="connsiteX1" fmla="*/ 439559 w 558092"/>
              <a:gd name="connsiteY1" fmla="*/ 8467 h 276999"/>
              <a:gd name="connsiteX2" fmla="*/ 558092 w 558092"/>
              <a:gd name="connsiteY2" fmla="*/ 276999 h 276999"/>
              <a:gd name="connsiteX3" fmla="*/ 0 w 558092"/>
              <a:gd name="connsiteY3" fmla="*/ 276999 h 276999"/>
              <a:gd name="connsiteX4" fmla="*/ 0 w 558092"/>
              <a:gd name="connsiteY4" fmla="*/ 0 h 276999"/>
              <a:gd name="connsiteX0" fmla="*/ 0 w 439559"/>
              <a:gd name="connsiteY0" fmla="*/ 0 h 276999"/>
              <a:gd name="connsiteX1" fmla="*/ 439559 w 439559"/>
              <a:gd name="connsiteY1" fmla="*/ 8467 h 276999"/>
              <a:gd name="connsiteX2" fmla="*/ 439558 w 439559"/>
              <a:gd name="connsiteY2" fmla="*/ 251599 h 276999"/>
              <a:gd name="connsiteX3" fmla="*/ 0 w 439559"/>
              <a:gd name="connsiteY3" fmla="*/ 276999 h 276999"/>
              <a:gd name="connsiteX4" fmla="*/ 0 w 439559"/>
              <a:gd name="connsiteY4" fmla="*/ 0 h 276999"/>
              <a:gd name="connsiteX0" fmla="*/ 0 w 490358"/>
              <a:gd name="connsiteY0" fmla="*/ 0 h 276999"/>
              <a:gd name="connsiteX1" fmla="*/ 439559 w 490358"/>
              <a:gd name="connsiteY1" fmla="*/ 8467 h 276999"/>
              <a:gd name="connsiteX2" fmla="*/ 490358 w 490358"/>
              <a:gd name="connsiteY2" fmla="*/ 251599 h 276999"/>
              <a:gd name="connsiteX3" fmla="*/ 0 w 490358"/>
              <a:gd name="connsiteY3" fmla="*/ 276999 h 276999"/>
              <a:gd name="connsiteX4" fmla="*/ 0 w 490358"/>
              <a:gd name="connsiteY4" fmla="*/ 0 h 276999"/>
              <a:gd name="connsiteX0" fmla="*/ 0 w 541158"/>
              <a:gd name="connsiteY0" fmla="*/ 0 h 276999"/>
              <a:gd name="connsiteX1" fmla="*/ 439559 w 541158"/>
              <a:gd name="connsiteY1" fmla="*/ 8467 h 276999"/>
              <a:gd name="connsiteX2" fmla="*/ 541158 w 541158"/>
              <a:gd name="connsiteY2" fmla="*/ 251599 h 276999"/>
              <a:gd name="connsiteX3" fmla="*/ 0 w 541158"/>
              <a:gd name="connsiteY3" fmla="*/ 276999 h 276999"/>
              <a:gd name="connsiteX4" fmla="*/ 0 w 541158"/>
              <a:gd name="connsiteY4" fmla="*/ 0 h 276999"/>
              <a:gd name="connsiteX0" fmla="*/ 16933 w 541158"/>
              <a:gd name="connsiteY0" fmla="*/ 8466 h 268532"/>
              <a:gd name="connsiteX1" fmla="*/ 439559 w 541158"/>
              <a:gd name="connsiteY1" fmla="*/ 0 h 268532"/>
              <a:gd name="connsiteX2" fmla="*/ 541158 w 541158"/>
              <a:gd name="connsiteY2" fmla="*/ 243132 h 268532"/>
              <a:gd name="connsiteX3" fmla="*/ 0 w 541158"/>
              <a:gd name="connsiteY3" fmla="*/ 268532 h 268532"/>
              <a:gd name="connsiteX4" fmla="*/ 16933 w 541158"/>
              <a:gd name="connsiteY4" fmla="*/ 8466 h 268532"/>
              <a:gd name="connsiteX0" fmla="*/ 33866 w 541158"/>
              <a:gd name="connsiteY0" fmla="*/ 16933 h 268532"/>
              <a:gd name="connsiteX1" fmla="*/ 439559 w 541158"/>
              <a:gd name="connsiteY1" fmla="*/ 0 h 268532"/>
              <a:gd name="connsiteX2" fmla="*/ 541158 w 541158"/>
              <a:gd name="connsiteY2" fmla="*/ 243132 h 268532"/>
              <a:gd name="connsiteX3" fmla="*/ 0 w 541158"/>
              <a:gd name="connsiteY3" fmla="*/ 268532 h 268532"/>
              <a:gd name="connsiteX4" fmla="*/ 33866 w 541158"/>
              <a:gd name="connsiteY4" fmla="*/ 16933 h 268532"/>
              <a:gd name="connsiteX0" fmla="*/ 0 w 507292"/>
              <a:gd name="connsiteY0" fmla="*/ 16933 h 243132"/>
              <a:gd name="connsiteX1" fmla="*/ 405693 w 507292"/>
              <a:gd name="connsiteY1" fmla="*/ 0 h 243132"/>
              <a:gd name="connsiteX2" fmla="*/ 507292 w 507292"/>
              <a:gd name="connsiteY2" fmla="*/ 243132 h 243132"/>
              <a:gd name="connsiteX3" fmla="*/ 0 w 507292"/>
              <a:gd name="connsiteY3" fmla="*/ 209265 h 243132"/>
              <a:gd name="connsiteX4" fmla="*/ 0 w 507292"/>
              <a:gd name="connsiteY4" fmla="*/ 16933 h 243132"/>
              <a:gd name="connsiteX0" fmla="*/ 0 w 507292"/>
              <a:gd name="connsiteY0" fmla="*/ 0 h 226199"/>
              <a:gd name="connsiteX1" fmla="*/ 397226 w 507292"/>
              <a:gd name="connsiteY1" fmla="*/ 16933 h 226199"/>
              <a:gd name="connsiteX2" fmla="*/ 507292 w 507292"/>
              <a:gd name="connsiteY2" fmla="*/ 226199 h 226199"/>
              <a:gd name="connsiteX3" fmla="*/ 0 w 507292"/>
              <a:gd name="connsiteY3" fmla="*/ 192332 h 226199"/>
              <a:gd name="connsiteX4" fmla="*/ 0 w 507292"/>
              <a:gd name="connsiteY4" fmla="*/ 0 h 226199"/>
              <a:gd name="connsiteX0" fmla="*/ 25400 w 507292"/>
              <a:gd name="connsiteY0" fmla="*/ 25401 h 209266"/>
              <a:gd name="connsiteX1" fmla="*/ 397226 w 507292"/>
              <a:gd name="connsiteY1" fmla="*/ 0 h 209266"/>
              <a:gd name="connsiteX2" fmla="*/ 507292 w 507292"/>
              <a:gd name="connsiteY2" fmla="*/ 209266 h 209266"/>
              <a:gd name="connsiteX3" fmla="*/ 0 w 507292"/>
              <a:gd name="connsiteY3" fmla="*/ 175399 h 209266"/>
              <a:gd name="connsiteX4" fmla="*/ 25400 w 507292"/>
              <a:gd name="connsiteY4" fmla="*/ 25401 h 209266"/>
              <a:gd name="connsiteX0" fmla="*/ 25400 w 507292"/>
              <a:gd name="connsiteY0" fmla="*/ 6266 h 190131"/>
              <a:gd name="connsiteX1" fmla="*/ 382827 w 507292"/>
              <a:gd name="connsiteY1" fmla="*/ 0 h 190131"/>
              <a:gd name="connsiteX2" fmla="*/ 507292 w 507292"/>
              <a:gd name="connsiteY2" fmla="*/ 190131 h 190131"/>
              <a:gd name="connsiteX3" fmla="*/ 0 w 507292"/>
              <a:gd name="connsiteY3" fmla="*/ 156264 h 190131"/>
              <a:gd name="connsiteX4" fmla="*/ 25400 w 507292"/>
              <a:gd name="connsiteY4" fmla="*/ 6266 h 190131"/>
              <a:gd name="connsiteX0" fmla="*/ 25400 w 507292"/>
              <a:gd name="connsiteY0" fmla="*/ 91186 h 275051"/>
              <a:gd name="connsiteX1" fmla="*/ 439243 w 507292"/>
              <a:gd name="connsiteY1" fmla="*/ 0 h 275051"/>
              <a:gd name="connsiteX2" fmla="*/ 507292 w 507292"/>
              <a:gd name="connsiteY2" fmla="*/ 275051 h 275051"/>
              <a:gd name="connsiteX3" fmla="*/ 0 w 507292"/>
              <a:gd name="connsiteY3" fmla="*/ 241184 h 275051"/>
              <a:gd name="connsiteX4" fmla="*/ 25400 w 507292"/>
              <a:gd name="connsiteY4" fmla="*/ 91186 h 275051"/>
              <a:gd name="connsiteX0" fmla="*/ 25400 w 507292"/>
              <a:gd name="connsiteY0" fmla="*/ 74420 h 258285"/>
              <a:gd name="connsiteX1" fmla="*/ 441610 w 507292"/>
              <a:gd name="connsiteY1" fmla="*/ 0 h 258285"/>
              <a:gd name="connsiteX2" fmla="*/ 507292 w 507292"/>
              <a:gd name="connsiteY2" fmla="*/ 258285 h 258285"/>
              <a:gd name="connsiteX3" fmla="*/ 0 w 507292"/>
              <a:gd name="connsiteY3" fmla="*/ 224418 h 258285"/>
              <a:gd name="connsiteX4" fmla="*/ 25400 w 507292"/>
              <a:gd name="connsiteY4" fmla="*/ 74420 h 2582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292" h="258285">
                <a:moveTo>
                  <a:pt x="25400" y="74420"/>
                </a:moveTo>
                <a:lnTo>
                  <a:pt x="441610" y="0"/>
                </a:lnTo>
                <a:cubicBezTo>
                  <a:pt x="441610" y="81044"/>
                  <a:pt x="507292" y="177241"/>
                  <a:pt x="507292" y="258285"/>
                </a:cubicBezTo>
                <a:lnTo>
                  <a:pt x="0" y="224418"/>
                </a:lnTo>
                <a:lnTo>
                  <a:pt x="25400" y="74420"/>
                </a:lnTo>
                <a:close/>
              </a:path>
            </a:pathLst>
          </a:custGeom>
          <a:solidFill>
            <a:srgbClr val="00B0F0"/>
          </a:solidFill>
        </p:spPr>
        <p:txBody>
          <a:bodyPr wrap="square" rtlCol="0">
            <a:spAutoFit/>
          </a:bodyPr>
          <a:lstStyle/>
          <a:p>
            <a:r>
              <a:rPr lang="en-IN" sz="1200" dirty="0">
                <a:solidFill>
                  <a:schemeClr val="bg1"/>
                </a:solidFill>
              </a:rPr>
              <a:t>NW5</a:t>
            </a:r>
          </a:p>
        </p:txBody>
      </p:sp>
      <p:sp>
        <p:nvSpPr>
          <p:cNvPr id="36" name="TextBox 35">
            <a:extLst>
              <a:ext uri="{FF2B5EF4-FFF2-40B4-BE49-F238E27FC236}">
                <a16:creationId xmlns:a16="http://schemas.microsoft.com/office/drawing/2014/main" id="{F29CABBE-543E-09B1-03B0-99FAD673D67A}"/>
              </a:ext>
            </a:extLst>
          </p:cNvPr>
          <p:cNvSpPr txBox="1"/>
          <p:nvPr/>
        </p:nvSpPr>
        <p:spPr>
          <a:xfrm rot="20894098">
            <a:off x="7903257" y="6297773"/>
            <a:ext cx="547658" cy="276999"/>
          </a:xfrm>
          <a:custGeom>
            <a:avLst/>
            <a:gdLst>
              <a:gd name="connsiteX0" fmla="*/ 0 w 558092"/>
              <a:gd name="connsiteY0" fmla="*/ 0 h 276999"/>
              <a:gd name="connsiteX1" fmla="*/ 558092 w 558092"/>
              <a:gd name="connsiteY1" fmla="*/ 0 h 276999"/>
              <a:gd name="connsiteX2" fmla="*/ 558092 w 558092"/>
              <a:gd name="connsiteY2" fmla="*/ 276999 h 276999"/>
              <a:gd name="connsiteX3" fmla="*/ 0 w 558092"/>
              <a:gd name="connsiteY3" fmla="*/ 276999 h 276999"/>
              <a:gd name="connsiteX4" fmla="*/ 0 w 558092"/>
              <a:gd name="connsiteY4" fmla="*/ 0 h 276999"/>
              <a:gd name="connsiteX0" fmla="*/ 0 w 558092"/>
              <a:gd name="connsiteY0" fmla="*/ 0 h 276999"/>
              <a:gd name="connsiteX1" fmla="*/ 439559 w 558092"/>
              <a:gd name="connsiteY1" fmla="*/ 8467 h 276999"/>
              <a:gd name="connsiteX2" fmla="*/ 558092 w 558092"/>
              <a:gd name="connsiteY2" fmla="*/ 276999 h 276999"/>
              <a:gd name="connsiteX3" fmla="*/ 0 w 558092"/>
              <a:gd name="connsiteY3" fmla="*/ 276999 h 276999"/>
              <a:gd name="connsiteX4" fmla="*/ 0 w 558092"/>
              <a:gd name="connsiteY4" fmla="*/ 0 h 276999"/>
              <a:gd name="connsiteX0" fmla="*/ 0 w 439559"/>
              <a:gd name="connsiteY0" fmla="*/ 0 h 276999"/>
              <a:gd name="connsiteX1" fmla="*/ 439559 w 439559"/>
              <a:gd name="connsiteY1" fmla="*/ 8467 h 276999"/>
              <a:gd name="connsiteX2" fmla="*/ 439558 w 439559"/>
              <a:gd name="connsiteY2" fmla="*/ 251599 h 276999"/>
              <a:gd name="connsiteX3" fmla="*/ 0 w 439559"/>
              <a:gd name="connsiteY3" fmla="*/ 276999 h 276999"/>
              <a:gd name="connsiteX4" fmla="*/ 0 w 439559"/>
              <a:gd name="connsiteY4" fmla="*/ 0 h 276999"/>
              <a:gd name="connsiteX0" fmla="*/ 0 w 490358"/>
              <a:gd name="connsiteY0" fmla="*/ 0 h 276999"/>
              <a:gd name="connsiteX1" fmla="*/ 439559 w 490358"/>
              <a:gd name="connsiteY1" fmla="*/ 8467 h 276999"/>
              <a:gd name="connsiteX2" fmla="*/ 490358 w 490358"/>
              <a:gd name="connsiteY2" fmla="*/ 251599 h 276999"/>
              <a:gd name="connsiteX3" fmla="*/ 0 w 490358"/>
              <a:gd name="connsiteY3" fmla="*/ 276999 h 276999"/>
              <a:gd name="connsiteX4" fmla="*/ 0 w 490358"/>
              <a:gd name="connsiteY4" fmla="*/ 0 h 276999"/>
              <a:gd name="connsiteX0" fmla="*/ 0 w 541158"/>
              <a:gd name="connsiteY0" fmla="*/ 0 h 276999"/>
              <a:gd name="connsiteX1" fmla="*/ 439559 w 541158"/>
              <a:gd name="connsiteY1" fmla="*/ 8467 h 276999"/>
              <a:gd name="connsiteX2" fmla="*/ 541158 w 541158"/>
              <a:gd name="connsiteY2" fmla="*/ 251599 h 276999"/>
              <a:gd name="connsiteX3" fmla="*/ 0 w 541158"/>
              <a:gd name="connsiteY3" fmla="*/ 276999 h 276999"/>
              <a:gd name="connsiteX4" fmla="*/ 0 w 541158"/>
              <a:gd name="connsiteY4" fmla="*/ 0 h 276999"/>
              <a:gd name="connsiteX0" fmla="*/ 16933 w 541158"/>
              <a:gd name="connsiteY0" fmla="*/ 8466 h 268532"/>
              <a:gd name="connsiteX1" fmla="*/ 439559 w 541158"/>
              <a:gd name="connsiteY1" fmla="*/ 0 h 268532"/>
              <a:gd name="connsiteX2" fmla="*/ 541158 w 541158"/>
              <a:gd name="connsiteY2" fmla="*/ 243132 h 268532"/>
              <a:gd name="connsiteX3" fmla="*/ 0 w 541158"/>
              <a:gd name="connsiteY3" fmla="*/ 268532 h 268532"/>
              <a:gd name="connsiteX4" fmla="*/ 16933 w 541158"/>
              <a:gd name="connsiteY4" fmla="*/ 8466 h 268532"/>
              <a:gd name="connsiteX0" fmla="*/ 33866 w 541158"/>
              <a:gd name="connsiteY0" fmla="*/ 16933 h 268532"/>
              <a:gd name="connsiteX1" fmla="*/ 439559 w 541158"/>
              <a:gd name="connsiteY1" fmla="*/ 0 h 268532"/>
              <a:gd name="connsiteX2" fmla="*/ 541158 w 541158"/>
              <a:gd name="connsiteY2" fmla="*/ 243132 h 268532"/>
              <a:gd name="connsiteX3" fmla="*/ 0 w 541158"/>
              <a:gd name="connsiteY3" fmla="*/ 268532 h 268532"/>
              <a:gd name="connsiteX4" fmla="*/ 33866 w 541158"/>
              <a:gd name="connsiteY4" fmla="*/ 16933 h 268532"/>
              <a:gd name="connsiteX0" fmla="*/ 0 w 507292"/>
              <a:gd name="connsiteY0" fmla="*/ 16933 h 243132"/>
              <a:gd name="connsiteX1" fmla="*/ 405693 w 507292"/>
              <a:gd name="connsiteY1" fmla="*/ 0 h 243132"/>
              <a:gd name="connsiteX2" fmla="*/ 507292 w 507292"/>
              <a:gd name="connsiteY2" fmla="*/ 243132 h 243132"/>
              <a:gd name="connsiteX3" fmla="*/ 0 w 507292"/>
              <a:gd name="connsiteY3" fmla="*/ 209265 h 243132"/>
              <a:gd name="connsiteX4" fmla="*/ 0 w 507292"/>
              <a:gd name="connsiteY4" fmla="*/ 16933 h 243132"/>
              <a:gd name="connsiteX0" fmla="*/ 0 w 507292"/>
              <a:gd name="connsiteY0" fmla="*/ 0 h 226199"/>
              <a:gd name="connsiteX1" fmla="*/ 397226 w 507292"/>
              <a:gd name="connsiteY1" fmla="*/ 16933 h 226199"/>
              <a:gd name="connsiteX2" fmla="*/ 507292 w 507292"/>
              <a:gd name="connsiteY2" fmla="*/ 226199 h 226199"/>
              <a:gd name="connsiteX3" fmla="*/ 0 w 507292"/>
              <a:gd name="connsiteY3" fmla="*/ 192332 h 226199"/>
              <a:gd name="connsiteX4" fmla="*/ 0 w 507292"/>
              <a:gd name="connsiteY4" fmla="*/ 0 h 226199"/>
              <a:gd name="connsiteX0" fmla="*/ 25400 w 507292"/>
              <a:gd name="connsiteY0" fmla="*/ 25401 h 209266"/>
              <a:gd name="connsiteX1" fmla="*/ 397226 w 507292"/>
              <a:gd name="connsiteY1" fmla="*/ 0 h 209266"/>
              <a:gd name="connsiteX2" fmla="*/ 507292 w 507292"/>
              <a:gd name="connsiteY2" fmla="*/ 209266 h 209266"/>
              <a:gd name="connsiteX3" fmla="*/ 0 w 507292"/>
              <a:gd name="connsiteY3" fmla="*/ 175399 h 209266"/>
              <a:gd name="connsiteX4" fmla="*/ 25400 w 507292"/>
              <a:gd name="connsiteY4" fmla="*/ 25401 h 209266"/>
              <a:gd name="connsiteX0" fmla="*/ 25400 w 507292"/>
              <a:gd name="connsiteY0" fmla="*/ 6266 h 190131"/>
              <a:gd name="connsiteX1" fmla="*/ 382827 w 507292"/>
              <a:gd name="connsiteY1" fmla="*/ 0 h 190131"/>
              <a:gd name="connsiteX2" fmla="*/ 507292 w 507292"/>
              <a:gd name="connsiteY2" fmla="*/ 190131 h 190131"/>
              <a:gd name="connsiteX3" fmla="*/ 0 w 507292"/>
              <a:gd name="connsiteY3" fmla="*/ 156264 h 190131"/>
              <a:gd name="connsiteX4" fmla="*/ 25400 w 507292"/>
              <a:gd name="connsiteY4" fmla="*/ 6266 h 190131"/>
              <a:gd name="connsiteX0" fmla="*/ 25400 w 507292"/>
              <a:gd name="connsiteY0" fmla="*/ 91186 h 275051"/>
              <a:gd name="connsiteX1" fmla="*/ 439243 w 507292"/>
              <a:gd name="connsiteY1" fmla="*/ 0 h 275051"/>
              <a:gd name="connsiteX2" fmla="*/ 507292 w 507292"/>
              <a:gd name="connsiteY2" fmla="*/ 275051 h 275051"/>
              <a:gd name="connsiteX3" fmla="*/ 0 w 507292"/>
              <a:gd name="connsiteY3" fmla="*/ 241184 h 275051"/>
              <a:gd name="connsiteX4" fmla="*/ 25400 w 507292"/>
              <a:gd name="connsiteY4" fmla="*/ 91186 h 275051"/>
              <a:gd name="connsiteX0" fmla="*/ 25400 w 507292"/>
              <a:gd name="connsiteY0" fmla="*/ 74420 h 258285"/>
              <a:gd name="connsiteX1" fmla="*/ 441610 w 507292"/>
              <a:gd name="connsiteY1" fmla="*/ 0 h 258285"/>
              <a:gd name="connsiteX2" fmla="*/ 507292 w 507292"/>
              <a:gd name="connsiteY2" fmla="*/ 258285 h 258285"/>
              <a:gd name="connsiteX3" fmla="*/ 0 w 507292"/>
              <a:gd name="connsiteY3" fmla="*/ 224418 h 258285"/>
              <a:gd name="connsiteX4" fmla="*/ 25400 w 507292"/>
              <a:gd name="connsiteY4" fmla="*/ 74420 h 258285"/>
              <a:gd name="connsiteX0" fmla="*/ 97399 w 507292"/>
              <a:gd name="connsiteY0" fmla="*/ 0 h 273073"/>
              <a:gd name="connsiteX1" fmla="*/ 441610 w 507292"/>
              <a:gd name="connsiteY1" fmla="*/ 14788 h 273073"/>
              <a:gd name="connsiteX2" fmla="*/ 507292 w 507292"/>
              <a:gd name="connsiteY2" fmla="*/ 273073 h 273073"/>
              <a:gd name="connsiteX3" fmla="*/ 0 w 507292"/>
              <a:gd name="connsiteY3" fmla="*/ 239206 h 273073"/>
              <a:gd name="connsiteX4" fmla="*/ 97399 w 507292"/>
              <a:gd name="connsiteY4" fmla="*/ 0 h 273073"/>
              <a:gd name="connsiteX0" fmla="*/ 97399 w 455906"/>
              <a:gd name="connsiteY0" fmla="*/ 0 h 239206"/>
              <a:gd name="connsiteX1" fmla="*/ 441610 w 455906"/>
              <a:gd name="connsiteY1" fmla="*/ 14788 h 239206"/>
              <a:gd name="connsiteX2" fmla="*/ 455906 w 455906"/>
              <a:gd name="connsiteY2" fmla="*/ 216054 h 239206"/>
              <a:gd name="connsiteX3" fmla="*/ 0 w 455906"/>
              <a:gd name="connsiteY3" fmla="*/ 239206 h 239206"/>
              <a:gd name="connsiteX4" fmla="*/ 97399 w 455906"/>
              <a:gd name="connsiteY4" fmla="*/ 0 h 239206"/>
              <a:gd name="connsiteX0" fmla="*/ 97399 w 483424"/>
              <a:gd name="connsiteY0" fmla="*/ 0 h 239206"/>
              <a:gd name="connsiteX1" fmla="*/ 441610 w 483424"/>
              <a:gd name="connsiteY1" fmla="*/ 14788 h 239206"/>
              <a:gd name="connsiteX2" fmla="*/ 483424 w 483424"/>
              <a:gd name="connsiteY2" fmla="*/ 228378 h 239206"/>
              <a:gd name="connsiteX3" fmla="*/ 0 w 483424"/>
              <a:gd name="connsiteY3" fmla="*/ 239206 h 239206"/>
              <a:gd name="connsiteX4" fmla="*/ 97399 w 483424"/>
              <a:gd name="connsiteY4" fmla="*/ 0 h 239206"/>
              <a:gd name="connsiteX0" fmla="*/ 97399 w 499112"/>
              <a:gd name="connsiteY0" fmla="*/ 755 h 239961"/>
              <a:gd name="connsiteX1" fmla="*/ 499112 w 499112"/>
              <a:gd name="connsiteY1" fmla="*/ 0 h 239961"/>
              <a:gd name="connsiteX2" fmla="*/ 483424 w 499112"/>
              <a:gd name="connsiteY2" fmla="*/ 229133 h 239961"/>
              <a:gd name="connsiteX3" fmla="*/ 0 w 499112"/>
              <a:gd name="connsiteY3" fmla="*/ 239961 h 239961"/>
              <a:gd name="connsiteX4" fmla="*/ 97399 w 499112"/>
              <a:gd name="connsiteY4" fmla="*/ 755 h 239961"/>
              <a:gd name="connsiteX0" fmla="*/ 116533 w 499112"/>
              <a:gd name="connsiteY0" fmla="*/ 14185 h 239961"/>
              <a:gd name="connsiteX1" fmla="*/ 499112 w 499112"/>
              <a:gd name="connsiteY1" fmla="*/ 0 h 239961"/>
              <a:gd name="connsiteX2" fmla="*/ 483424 w 499112"/>
              <a:gd name="connsiteY2" fmla="*/ 229133 h 239961"/>
              <a:gd name="connsiteX3" fmla="*/ 0 w 499112"/>
              <a:gd name="connsiteY3" fmla="*/ 239961 h 239961"/>
              <a:gd name="connsiteX4" fmla="*/ 116533 w 499112"/>
              <a:gd name="connsiteY4" fmla="*/ 14185 h 239961"/>
              <a:gd name="connsiteX0" fmla="*/ 0 w 547658"/>
              <a:gd name="connsiteY0" fmla="*/ 89287 h 239961"/>
              <a:gd name="connsiteX1" fmla="*/ 547658 w 547658"/>
              <a:gd name="connsiteY1" fmla="*/ 0 h 239961"/>
              <a:gd name="connsiteX2" fmla="*/ 531970 w 547658"/>
              <a:gd name="connsiteY2" fmla="*/ 229133 h 239961"/>
              <a:gd name="connsiteX3" fmla="*/ 48546 w 547658"/>
              <a:gd name="connsiteY3" fmla="*/ 239961 h 239961"/>
              <a:gd name="connsiteX4" fmla="*/ 0 w 547658"/>
              <a:gd name="connsiteY4" fmla="*/ 89287 h 239961"/>
              <a:gd name="connsiteX0" fmla="*/ 0 w 547658"/>
              <a:gd name="connsiteY0" fmla="*/ 89287 h 239961"/>
              <a:gd name="connsiteX1" fmla="*/ 547658 w 547658"/>
              <a:gd name="connsiteY1" fmla="*/ 0 h 239961"/>
              <a:gd name="connsiteX2" fmla="*/ 445973 w 547658"/>
              <a:gd name="connsiteY2" fmla="*/ 191141 h 239961"/>
              <a:gd name="connsiteX3" fmla="*/ 48546 w 547658"/>
              <a:gd name="connsiteY3" fmla="*/ 239961 h 239961"/>
              <a:gd name="connsiteX4" fmla="*/ 0 w 547658"/>
              <a:gd name="connsiteY4" fmla="*/ 89287 h 239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58" h="239961">
                <a:moveTo>
                  <a:pt x="0" y="89287"/>
                </a:moveTo>
                <a:lnTo>
                  <a:pt x="547658" y="0"/>
                </a:lnTo>
                <a:cubicBezTo>
                  <a:pt x="547658" y="81044"/>
                  <a:pt x="445973" y="110097"/>
                  <a:pt x="445973" y="191141"/>
                </a:cubicBezTo>
                <a:lnTo>
                  <a:pt x="48546" y="239961"/>
                </a:lnTo>
                <a:lnTo>
                  <a:pt x="0" y="89287"/>
                </a:lnTo>
                <a:close/>
              </a:path>
            </a:pathLst>
          </a:custGeom>
          <a:solidFill>
            <a:srgbClr val="00B0F0"/>
          </a:solidFill>
        </p:spPr>
        <p:txBody>
          <a:bodyPr wrap="square" rtlCol="0">
            <a:spAutoFit/>
          </a:bodyPr>
          <a:lstStyle/>
          <a:p>
            <a:r>
              <a:rPr lang="en-IN" sz="1200" dirty="0">
                <a:solidFill>
                  <a:schemeClr val="bg1"/>
                </a:solidFill>
              </a:rPr>
              <a:t>NW3</a:t>
            </a:r>
          </a:p>
        </p:txBody>
      </p:sp>
      <p:sp>
        <p:nvSpPr>
          <p:cNvPr id="37" name="TextBox 36">
            <a:extLst>
              <a:ext uri="{FF2B5EF4-FFF2-40B4-BE49-F238E27FC236}">
                <a16:creationId xmlns:a16="http://schemas.microsoft.com/office/drawing/2014/main" id="{08DCD8A8-4762-1F5F-BA27-E453076A66DB}"/>
              </a:ext>
            </a:extLst>
          </p:cNvPr>
          <p:cNvSpPr txBox="1"/>
          <p:nvPr/>
        </p:nvSpPr>
        <p:spPr>
          <a:xfrm rot="1501782">
            <a:off x="8383833" y="6217301"/>
            <a:ext cx="512068" cy="254520"/>
          </a:xfrm>
          <a:custGeom>
            <a:avLst/>
            <a:gdLst>
              <a:gd name="connsiteX0" fmla="*/ 0 w 558092"/>
              <a:gd name="connsiteY0" fmla="*/ 0 h 276999"/>
              <a:gd name="connsiteX1" fmla="*/ 558092 w 558092"/>
              <a:gd name="connsiteY1" fmla="*/ 0 h 276999"/>
              <a:gd name="connsiteX2" fmla="*/ 558092 w 558092"/>
              <a:gd name="connsiteY2" fmla="*/ 276999 h 276999"/>
              <a:gd name="connsiteX3" fmla="*/ 0 w 558092"/>
              <a:gd name="connsiteY3" fmla="*/ 276999 h 276999"/>
              <a:gd name="connsiteX4" fmla="*/ 0 w 558092"/>
              <a:gd name="connsiteY4" fmla="*/ 0 h 276999"/>
              <a:gd name="connsiteX0" fmla="*/ 0 w 558092"/>
              <a:gd name="connsiteY0" fmla="*/ 0 h 276999"/>
              <a:gd name="connsiteX1" fmla="*/ 439559 w 558092"/>
              <a:gd name="connsiteY1" fmla="*/ 8467 h 276999"/>
              <a:gd name="connsiteX2" fmla="*/ 558092 w 558092"/>
              <a:gd name="connsiteY2" fmla="*/ 276999 h 276999"/>
              <a:gd name="connsiteX3" fmla="*/ 0 w 558092"/>
              <a:gd name="connsiteY3" fmla="*/ 276999 h 276999"/>
              <a:gd name="connsiteX4" fmla="*/ 0 w 558092"/>
              <a:gd name="connsiteY4" fmla="*/ 0 h 276999"/>
              <a:gd name="connsiteX0" fmla="*/ 0 w 439559"/>
              <a:gd name="connsiteY0" fmla="*/ 0 h 276999"/>
              <a:gd name="connsiteX1" fmla="*/ 439559 w 439559"/>
              <a:gd name="connsiteY1" fmla="*/ 8467 h 276999"/>
              <a:gd name="connsiteX2" fmla="*/ 439558 w 439559"/>
              <a:gd name="connsiteY2" fmla="*/ 251599 h 276999"/>
              <a:gd name="connsiteX3" fmla="*/ 0 w 439559"/>
              <a:gd name="connsiteY3" fmla="*/ 276999 h 276999"/>
              <a:gd name="connsiteX4" fmla="*/ 0 w 439559"/>
              <a:gd name="connsiteY4" fmla="*/ 0 h 276999"/>
              <a:gd name="connsiteX0" fmla="*/ 0 w 490358"/>
              <a:gd name="connsiteY0" fmla="*/ 0 h 276999"/>
              <a:gd name="connsiteX1" fmla="*/ 439559 w 490358"/>
              <a:gd name="connsiteY1" fmla="*/ 8467 h 276999"/>
              <a:gd name="connsiteX2" fmla="*/ 490358 w 490358"/>
              <a:gd name="connsiteY2" fmla="*/ 251599 h 276999"/>
              <a:gd name="connsiteX3" fmla="*/ 0 w 490358"/>
              <a:gd name="connsiteY3" fmla="*/ 276999 h 276999"/>
              <a:gd name="connsiteX4" fmla="*/ 0 w 490358"/>
              <a:gd name="connsiteY4" fmla="*/ 0 h 276999"/>
              <a:gd name="connsiteX0" fmla="*/ 0 w 541158"/>
              <a:gd name="connsiteY0" fmla="*/ 0 h 276999"/>
              <a:gd name="connsiteX1" fmla="*/ 439559 w 541158"/>
              <a:gd name="connsiteY1" fmla="*/ 8467 h 276999"/>
              <a:gd name="connsiteX2" fmla="*/ 541158 w 541158"/>
              <a:gd name="connsiteY2" fmla="*/ 251599 h 276999"/>
              <a:gd name="connsiteX3" fmla="*/ 0 w 541158"/>
              <a:gd name="connsiteY3" fmla="*/ 276999 h 276999"/>
              <a:gd name="connsiteX4" fmla="*/ 0 w 541158"/>
              <a:gd name="connsiteY4" fmla="*/ 0 h 276999"/>
              <a:gd name="connsiteX0" fmla="*/ 16933 w 541158"/>
              <a:gd name="connsiteY0" fmla="*/ 8466 h 268532"/>
              <a:gd name="connsiteX1" fmla="*/ 439559 w 541158"/>
              <a:gd name="connsiteY1" fmla="*/ 0 h 268532"/>
              <a:gd name="connsiteX2" fmla="*/ 541158 w 541158"/>
              <a:gd name="connsiteY2" fmla="*/ 243132 h 268532"/>
              <a:gd name="connsiteX3" fmla="*/ 0 w 541158"/>
              <a:gd name="connsiteY3" fmla="*/ 268532 h 268532"/>
              <a:gd name="connsiteX4" fmla="*/ 16933 w 541158"/>
              <a:gd name="connsiteY4" fmla="*/ 8466 h 268532"/>
              <a:gd name="connsiteX0" fmla="*/ 33866 w 541158"/>
              <a:gd name="connsiteY0" fmla="*/ 16933 h 268532"/>
              <a:gd name="connsiteX1" fmla="*/ 439559 w 541158"/>
              <a:gd name="connsiteY1" fmla="*/ 0 h 268532"/>
              <a:gd name="connsiteX2" fmla="*/ 541158 w 541158"/>
              <a:gd name="connsiteY2" fmla="*/ 243132 h 268532"/>
              <a:gd name="connsiteX3" fmla="*/ 0 w 541158"/>
              <a:gd name="connsiteY3" fmla="*/ 268532 h 268532"/>
              <a:gd name="connsiteX4" fmla="*/ 33866 w 541158"/>
              <a:gd name="connsiteY4" fmla="*/ 16933 h 268532"/>
              <a:gd name="connsiteX0" fmla="*/ 0 w 507292"/>
              <a:gd name="connsiteY0" fmla="*/ 16933 h 243132"/>
              <a:gd name="connsiteX1" fmla="*/ 405693 w 507292"/>
              <a:gd name="connsiteY1" fmla="*/ 0 h 243132"/>
              <a:gd name="connsiteX2" fmla="*/ 507292 w 507292"/>
              <a:gd name="connsiteY2" fmla="*/ 243132 h 243132"/>
              <a:gd name="connsiteX3" fmla="*/ 0 w 507292"/>
              <a:gd name="connsiteY3" fmla="*/ 209265 h 243132"/>
              <a:gd name="connsiteX4" fmla="*/ 0 w 507292"/>
              <a:gd name="connsiteY4" fmla="*/ 16933 h 243132"/>
              <a:gd name="connsiteX0" fmla="*/ 0 w 507292"/>
              <a:gd name="connsiteY0" fmla="*/ 0 h 226199"/>
              <a:gd name="connsiteX1" fmla="*/ 397226 w 507292"/>
              <a:gd name="connsiteY1" fmla="*/ 16933 h 226199"/>
              <a:gd name="connsiteX2" fmla="*/ 507292 w 507292"/>
              <a:gd name="connsiteY2" fmla="*/ 226199 h 226199"/>
              <a:gd name="connsiteX3" fmla="*/ 0 w 507292"/>
              <a:gd name="connsiteY3" fmla="*/ 192332 h 226199"/>
              <a:gd name="connsiteX4" fmla="*/ 0 w 507292"/>
              <a:gd name="connsiteY4" fmla="*/ 0 h 226199"/>
              <a:gd name="connsiteX0" fmla="*/ 25400 w 507292"/>
              <a:gd name="connsiteY0" fmla="*/ 25401 h 209266"/>
              <a:gd name="connsiteX1" fmla="*/ 397226 w 507292"/>
              <a:gd name="connsiteY1" fmla="*/ 0 h 209266"/>
              <a:gd name="connsiteX2" fmla="*/ 507292 w 507292"/>
              <a:gd name="connsiteY2" fmla="*/ 209266 h 209266"/>
              <a:gd name="connsiteX3" fmla="*/ 0 w 507292"/>
              <a:gd name="connsiteY3" fmla="*/ 175399 h 209266"/>
              <a:gd name="connsiteX4" fmla="*/ 25400 w 507292"/>
              <a:gd name="connsiteY4" fmla="*/ 25401 h 209266"/>
              <a:gd name="connsiteX0" fmla="*/ 25400 w 507292"/>
              <a:gd name="connsiteY0" fmla="*/ 6266 h 190131"/>
              <a:gd name="connsiteX1" fmla="*/ 382827 w 507292"/>
              <a:gd name="connsiteY1" fmla="*/ 0 h 190131"/>
              <a:gd name="connsiteX2" fmla="*/ 507292 w 507292"/>
              <a:gd name="connsiteY2" fmla="*/ 190131 h 190131"/>
              <a:gd name="connsiteX3" fmla="*/ 0 w 507292"/>
              <a:gd name="connsiteY3" fmla="*/ 156264 h 190131"/>
              <a:gd name="connsiteX4" fmla="*/ 25400 w 507292"/>
              <a:gd name="connsiteY4" fmla="*/ 6266 h 190131"/>
              <a:gd name="connsiteX0" fmla="*/ 25400 w 507292"/>
              <a:gd name="connsiteY0" fmla="*/ 91186 h 275051"/>
              <a:gd name="connsiteX1" fmla="*/ 439243 w 507292"/>
              <a:gd name="connsiteY1" fmla="*/ 0 h 275051"/>
              <a:gd name="connsiteX2" fmla="*/ 507292 w 507292"/>
              <a:gd name="connsiteY2" fmla="*/ 275051 h 275051"/>
              <a:gd name="connsiteX3" fmla="*/ 0 w 507292"/>
              <a:gd name="connsiteY3" fmla="*/ 241184 h 275051"/>
              <a:gd name="connsiteX4" fmla="*/ 25400 w 507292"/>
              <a:gd name="connsiteY4" fmla="*/ 91186 h 275051"/>
              <a:gd name="connsiteX0" fmla="*/ 25400 w 507292"/>
              <a:gd name="connsiteY0" fmla="*/ 74420 h 258285"/>
              <a:gd name="connsiteX1" fmla="*/ 441610 w 507292"/>
              <a:gd name="connsiteY1" fmla="*/ 0 h 258285"/>
              <a:gd name="connsiteX2" fmla="*/ 507292 w 507292"/>
              <a:gd name="connsiteY2" fmla="*/ 258285 h 258285"/>
              <a:gd name="connsiteX3" fmla="*/ 0 w 507292"/>
              <a:gd name="connsiteY3" fmla="*/ 224418 h 258285"/>
              <a:gd name="connsiteX4" fmla="*/ 25400 w 507292"/>
              <a:gd name="connsiteY4" fmla="*/ 74420 h 258285"/>
              <a:gd name="connsiteX0" fmla="*/ 97399 w 507292"/>
              <a:gd name="connsiteY0" fmla="*/ 0 h 273073"/>
              <a:gd name="connsiteX1" fmla="*/ 441610 w 507292"/>
              <a:gd name="connsiteY1" fmla="*/ 14788 h 273073"/>
              <a:gd name="connsiteX2" fmla="*/ 507292 w 507292"/>
              <a:gd name="connsiteY2" fmla="*/ 273073 h 273073"/>
              <a:gd name="connsiteX3" fmla="*/ 0 w 507292"/>
              <a:gd name="connsiteY3" fmla="*/ 239206 h 273073"/>
              <a:gd name="connsiteX4" fmla="*/ 97399 w 507292"/>
              <a:gd name="connsiteY4" fmla="*/ 0 h 273073"/>
              <a:gd name="connsiteX0" fmla="*/ 97399 w 455906"/>
              <a:gd name="connsiteY0" fmla="*/ 0 h 239206"/>
              <a:gd name="connsiteX1" fmla="*/ 441610 w 455906"/>
              <a:gd name="connsiteY1" fmla="*/ 14788 h 239206"/>
              <a:gd name="connsiteX2" fmla="*/ 455906 w 455906"/>
              <a:gd name="connsiteY2" fmla="*/ 216054 h 239206"/>
              <a:gd name="connsiteX3" fmla="*/ 0 w 455906"/>
              <a:gd name="connsiteY3" fmla="*/ 239206 h 239206"/>
              <a:gd name="connsiteX4" fmla="*/ 97399 w 455906"/>
              <a:gd name="connsiteY4" fmla="*/ 0 h 239206"/>
              <a:gd name="connsiteX0" fmla="*/ 97399 w 483424"/>
              <a:gd name="connsiteY0" fmla="*/ 0 h 239206"/>
              <a:gd name="connsiteX1" fmla="*/ 441610 w 483424"/>
              <a:gd name="connsiteY1" fmla="*/ 14788 h 239206"/>
              <a:gd name="connsiteX2" fmla="*/ 483424 w 483424"/>
              <a:gd name="connsiteY2" fmla="*/ 228378 h 239206"/>
              <a:gd name="connsiteX3" fmla="*/ 0 w 483424"/>
              <a:gd name="connsiteY3" fmla="*/ 239206 h 239206"/>
              <a:gd name="connsiteX4" fmla="*/ 97399 w 483424"/>
              <a:gd name="connsiteY4" fmla="*/ 0 h 239206"/>
              <a:gd name="connsiteX0" fmla="*/ 97399 w 499112"/>
              <a:gd name="connsiteY0" fmla="*/ 755 h 239961"/>
              <a:gd name="connsiteX1" fmla="*/ 499112 w 499112"/>
              <a:gd name="connsiteY1" fmla="*/ 0 h 239961"/>
              <a:gd name="connsiteX2" fmla="*/ 483424 w 499112"/>
              <a:gd name="connsiteY2" fmla="*/ 229133 h 239961"/>
              <a:gd name="connsiteX3" fmla="*/ 0 w 499112"/>
              <a:gd name="connsiteY3" fmla="*/ 239961 h 239961"/>
              <a:gd name="connsiteX4" fmla="*/ 97399 w 499112"/>
              <a:gd name="connsiteY4" fmla="*/ 755 h 239961"/>
              <a:gd name="connsiteX0" fmla="*/ 116533 w 499112"/>
              <a:gd name="connsiteY0" fmla="*/ 14185 h 239961"/>
              <a:gd name="connsiteX1" fmla="*/ 499112 w 499112"/>
              <a:gd name="connsiteY1" fmla="*/ 0 h 239961"/>
              <a:gd name="connsiteX2" fmla="*/ 483424 w 499112"/>
              <a:gd name="connsiteY2" fmla="*/ 229133 h 239961"/>
              <a:gd name="connsiteX3" fmla="*/ 0 w 499112"/>
              <a:gd name="connsiteY3" fmla="*/ 239961 h 239961"/>
              <a:gd name="connsiteX4" fmla="*/ 116533 w 499112"/>
              <a:gd name="connsiteY4" fmla="*/ 14185 h 239961"/>
              <a:gd name="connsiteX0" fmla="*/ 0 w 547658"/>
              <a:gd name="connsiteY0" fmla="*/ 89287 h 239961"/>
              <a:gd name="connsiteX1" fmla="*/ 547658 w 547658"/>
              <a:gd name="connsiteY1" fmla="*/ 0 h 239961"/>
              <a:gd name="connsiteX2" fmla="*/ 531970 w 547658"/>
              <a:gd name="connsiteY2" fmla="*/ 229133 h 239961"/>
              <a:gd name="connsiteX3" fmla="*/ 48546 w 547658"/>
              <a:gd name="connsiteY3" fmla="*/ 239961 h 239961"/>
              <a:gd name="connsiteX4" fmla="*/ 0 w 547658"/>
              <a:gd name="connsiteY4" fmla="*/ 89287 h 239961"/>
              <a:gd name="connsiteX0" fmla="*/ 0 w 547658"/>
              <a:gd name="connsiteY0" fmla="*/ 89287 h 239961"/>
              <a:gd name="connsiteX1" fmla="*/ 547658 w 547658"/>
              <a:gd name="connsiteY1" fmla="*/ 0 h 239961"/>
              <a:gd name="connsiteX2" fmla="*/ 445973 w 547658"/>
              <a:gd name="connsiteY2" fmla="*/ 191141 h 239961"/>
              <a:gd name="connsiteX3" fmla="*/ 48546 w 547658"/>
              <a:gd name="connsiteY3" fmla="*/ 239961 h 239961"/>
              <a:gd name="connsiteX4" fmla="*/ 0 w 547658"/>
              <a:gd name="connsiteY4" fmla="*/ 89287 h 239961"/>
              <a:gd name="connsiteX0" fmla="*/ 0 w 445973"/>
              <a:gd name="connsiteY0" fmla="*/ 69267 h 219941"/>
              <a:gd name="connsiteX1" fmla="*/ 432328 w 445973"/>
              <a:gd name="connsiteY1" fmla="*/ 0 h 219941"/>
              <a:gd name="connsiteX2" fmla="*/ 445973 w 445973"/>
              <a:gd name="connsiteY2" fmla="*/ 171121 h 219941"/>
              <a:gd name="connsiteX3" fmla="*/ 48546 w 445973"/>
              <a:gd name="connsiteY3" fmla="*/ 219941 h 219941"/>
              <a:gd name="connsiteX4" fmla="*/ 0 w 445973"/>
              <a:gd name="connsiteY4" fmla="*/ 69267 h 219941"/>
              <a:gd name="connsiteX0" fmla="*/ 0 w 545787"/>
              <a:gd name="connsiteY0" fmla="*/ 38133 h 219941"/>
              <a:gd name="connsiteX1" fmla="*/ 532142 w 545787"/>
              <a:gd name="connsiteY1" fmla="*/ 0 h 219941"/>
              <a:gd name="connsiteX2" fmla="*/ 545787 w 545787"/>
              <a:gd name="connsiteY2" fmla="*/ 171121 h 219941"/>
              <a:gd name="connsiteX3" fmla="*/ 148360 w 545787"/>
              <a:gd name="connsiteY3" fmla="*/ 219941 h 219941"/>
              <a:gd name="connsiteX4" fmla="*/ 0 w 545787"/>
              <a:gd name="connsiteY4" fmla="*/ 38133 h 219941"/>
              <a:gd name="connsiteX0" fmla="*/ 0 w 545787"/>
              <a:gd name="connsiteY0" fmla="*/ 0 h 181808"/>
              <a:gd name="connsiteX1" fmla="*/ 481482 w 545787"/>
              <a:gd name="connsiteY1" fmla="*/ 813 h 181808"/>
              <a:gd name="connsiteX2" fmla="*/ 545787 w 545787"/>
              <a:gd name="connsiteY2" fmla="*/ 132988 h 181808"/>
              <a:gd name="connsiteX3" fmla="*/ 148360 w 545787"/>
              <a:gd name="connsiteY3" fmla="*/ 181808 h 181808"/>
              <a:gd name="connsiteX4" fmla="*/ 0 w 545787"/>
              <a:gd name="connsiteY4" fmla="*/ 0 h 181808"/>
              <a:gd name="connsiteX0" fmla="*/ 0 w 545787"/>
              <a:gd name="connsiteY0" fmla="*/ 34501 h 216309"/>
              <a:gd name="connsiteX1" fmla="*/ 501906 w 545787"/>
              <a:gd name="connsiteY1" fmla="*/ 0 h 216309"/>
              <a:gd name="connsiteX2" fmla="*/ 545787 w 545787"/>
              <a:gd name="connsiteY2" fmla="*/ 167489 h 216309"/>
              <a:gd name="connsiteX3" fmla="*/ 148360 w 545787"/>
              <a:gd name="connsiteY3" fmla="*/ 216309 h 216309"/>
              <a:gd name="connsiteX4" fmla="*/ 0 w 545787"/>
              <a:gd name="connsiteY4" fmla="*/ 34501 h 216309"/>
              <a:gd name="connsiteX0" fmla="*/ 0 w 512068"/>
              <a:gd name="connsiteY0" fmla="*/ 34501 h 216309"/>
              <a:gd name="connsiteX1" fmla="*/ 501906 w 512068"/>
              <a:gd name="connsiteY1" fmla="*/ 0 h 216309"/>
              <a:gd name="connsiteX2" fmla="*/ 512068 w 512068"/>
              <a:gd name="connsiteY2" fmla="*/ 137819 h 216309"/>
              <a:gd name="connsiteX3" fmla="*/ 148360 w 512068"/>
              <a:gd name="connsiteY3" fmla="*/ 216309 h 216309"/>
              <a:gd name="connsiteX4" fmla="*/ 0 w 512068"/>
              <a:gd name="connsiteY4" fmla="*/ 34501 h 216309"/>
              <a:gd name="connsiteX0" fmla="*/ 0 w 512068"/>
              <a:gd name="connsiteY0" fmla="*/ 16947 h 198755"/>
              <a:gd name="connsiteX1" fmla="*/ 476576 w 512068"/>
              <a:gd name="connsiteY1" fmla="*/ 0 h 198755"/>
              <a:gd name="connsiteX2" fmla="*/ 512068 w 512068"/>
              <a:gd name="connsiteY2" fmla="*/ 120265 h 198755"/>
              <a:gd name="connsiteX3" fmla="*/ 148360 w 512068"/>
              <a:gd name="connsiteY3" fmla="*/ 198755 h 198755"/>
              <a:gd name="connsiteX4" fmla="*/ 0 w 512068"/>
              <a:gd name="connsiteY4" fmla="*/ 16947 h 198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068" h="198755">
                <a:moveTo>
                  <a:pt x="0" y="16947"/>
                </a:moveTo>
                <a:lnTo>
                  <a:pt x="476576" y="0"/>
                </a:lnTo>
                <a:cubicBezTo>
                  <a:pt x="476576" y="81044"/>
                  <a:pt x="512068" y="39221"/>
                  <a:pt x="512068" y="120265"/>
                </a:cubicBezTo>
                <a:lnTo>
                  <a:pt x="148360" y="198755"/>
                </a:lnTo>
                <a:lnTo>
                  <a:pt x="0" y="16947"/>
                </a:lnTo>
                <a:close/>
              </a:path>
            </a:pathLst>
          </a:custGeom>
          <a:solidFill>
            <a:srgbClr val="00B0F0"/>
          </a:solidFill>
        </p:spPr>
        <p:txBody>
          <a:bodyPr wrap="square" rtlCol="0">
            <a:spAutoFit/>
          </a:bodyPr>
          <a:lstStyle/>
          <a:p>
            <a:r>
              <a:rPr lang="en-IN" sz="1200" dirty="0">
                <a:solidFill>
                  <a:schemeClr val="bg1"/>
                </a:solidFill>
              </a:rPr>
              <a:t>NW8</a:t>
            </a:r>
          </a:p>
        </p:txBody>
      </p:sp>
      <p:sp>
        <p:nvSpPr>
          <p:cNvPr id="38" name="TextBox 37">
            <a:extLst>
              <a:ext uri="{FF2B5EF4-FFF2-40B4-BE49-F238E27FC236}">
                <a16:creationId xmlns:a16="http://schemas.microsoft.com/office/drawing/2014/main" id="{9C85DF38-DB2F-80B0-2DA7-B84BA04C1329}"/>
              </a:ext>
            </a:extLst>
          </p:cNvPr>
          <p:cNvSpPr txBox="1"/>
          <p:nvPr/>
        </p:nvSpPr>
        <p:spPr>
          <a:xfrm rot="20697649">
            <a:off x="7924945" y="4750617"/>
            <a:ext cx="574112" cy="260625"/>
          </a:xfrm>
          <a:custGeom>
            <a:avLst/>
            <a:gdLst>
              <a:gd name="connsiteX0" fmla="*/ 0 w 558092"/>
              <a:gd name="connsiteY0" fmla="*/ 0 h 276999"/>
              <a:gd name="connsiteX1" fmla="*/ 558092 w 558092"/>
              <a:gd name="connsiteY1" fmla="*/ 0 h 276999"/>
              <a:gd name="connsiteX2" fmla="*/ 558092 w 558092"/>
              <a:gd name="connsiteY2" fmla="*/ 276999 h 276999"/>
              <a:gd name="connsiteX3" fmla="*/ 0 w 558092"/>
              <a:gd name="connsiteY3" fmla="*/ 276999 h 276999"/>
              <a:gd name="connsiteX4" fmla="*/ 0 w 558092"/>
              <a:gd name="connsiteY4" fmla="*/ 0 h 276999"/>
              <a:gd name="connsiteX0" fmla="*/ 0 w 558092"/>
              <a:gd name="connsiteY0" fmla="*/ 0 h 276999"/>
              <a:gd name="connsiteX1" fmla="*/ 439559 w 558092"/>
              <a:gd name="connsiteY1" fmla="*/ 8467 h 276999"/>
              <a:gd name="connsiteX2" fmla="*/ 558092 w 558092"/>
              <a:gd name="connsiteY2" fmla="*/ 276999 h 276999"/>
              <a:gd name="connsiteX3" fmla="*/ 0 w 558092"/>
              <a:gd name="connsiteY3" fmla="*/ 276999 h 276999"/>
              <a:gd name="connsiteX4" fmla="*/ 0 w 558092"/>
              <a:gd name="connsiteY4" fmla="*/ 0 h 276999"/>
              <a:gd name="connsiteX0" fmla="*/ 0 w 439559"/>
              <a:gd name="connsiteY0" fmla="*/ 0 h 276999"/>
              <a:gd name="connsiteX1" fmla="*/ 439559 w 439559"/>
              <a:gd name="connsiteY1" fmla="*/ 8467 h 276999"/>
              <a:gd name="connsiteX2" fmla="*/ 439558 w 439559"/>
              <a:gd name="connsiteY2" fmla="*/ 251599 h 276999"/>
              <a:gd name="connsiteX3" fmla="*/ 0 w 439559"/>
              <a:gd name="connsiteY3" fmla="*/ 276999 h 276999"/>
              <a:gd name="connsiteX4" fmla="*/ 0 w 439559"/>
              <a:gd name="connsiteY4" fmla="*/ 0 h 276999"/>
              <a:gd name="connsiteX0" fmla="*/ 0 w 490358"/>
              <a:gd name="connsiteY0" fmla="*/ 0 h 276999"/>
              <a:gd name="connsiteX1" fmla="*/ 439559 w 490358"/>
              <a:gd name="connsiteY1" fmla="*/ 8467 h 276999"/>
              <a:gd name="connsiteX2" fmla="*/ 490358 w 490358"/>
              <a:gd name="connsiteY2" fmla="*/ 251599 h 276999"/>
              <a:gd name="connsiteX3" fmla="*/ 0 w 490358"/>
              <a:gd name="connsiteY3" fmla="*/ 276999 h 276999"/>
              <a:gd name="connsiteX4" fmla="*/ 0 w 490358"/>
              <a:gd name="connsiteY4" fmla="*/ 0 h 276999"/>
              <a:gd name="connsiteX0" fmla="*/ 0 w 541158"/>
              <a:gd name="connsiteY0" fmla="*/ 0 h 276999"/>
              <a:gd name="connsiteX1" fmla="*/ 439559 w 541158"/>
              <a:gd name="connsiteY1" fmla="*/ 8467 h 276999"/>
              <a:gd name="connsiteX2" fmla="*/ 541158 w 541158"/>
              <a:gd name="connsiteY2" fmla="*/ 251599 h 276999"/>
              <a:gd name="connsiteX3" fmla="*/ 0 w 541158"/>
              <a:gd name="connsiteY3" fmla="*/ 276999 h 276999"/>
              <a:gd name="connsiteX4" fmla="*/ 0 w 541158"/>
              <a:gd name="connsiteY4" fmla="*/ 0 h 276999"/>
              <a:gd name="connsiteX0" fmla="*/ 16933 w 541158"/>
              <a:gd name="connsiteY0" fmla="*/ 8466 h 268532"/>
              <a:gd name="connsiteX1" fmla="*/ 439559 w 541158"/>
              <a:gd name="connsiteY1" fmla="*/ 0 h 268532"/>
              <a:gd name="connsiteX2" fmla="*/ 541158 w 541158"/>
              <a:gd name="connsiteY2" fmla="*/ 243132 h 268532"/>
              <a:gd name="connsiteX3" fmla="*/ 0 w 541158"/>
              <a:gd name="connsiteY3" fmla="*/ 268532 h 268532"/>
              <a:gd name="connsiteX4" fmla="*/ 16933 w 541158"/>
              <a:gd name="connsiteY4" fmla="*/ 8466 h 268532"/>
              <a:gd name="connsiteX0" fmla="*/ 33866 w 541158"/>
              <a:gd name="connsiteY0" fmla="*/ 16933 h 268532"/>
              <a:gd name="connsiteX1" fmla="*/ 439559 w 541158"/>
              <a:gd name="connsiteY1" fmla="*/ 0 h 268532"/>
              <a:gd name="connsiteX2" fmla="*/ 541158 w 541158"/>
              <a:gd name="connsiteY2" fmla="*/ 243132 h 268532"/>
              <a:gd name="connsiteX3" fmla="*/ 0 w 541158"/>
              <a:gd name="connsiteY3" fmla="*/ 268532 h 268532"/>
              <a:gd name="connsiteX4" fmla="*/ 33866 w 541158"/>
              <a:gd name="connsiteY4" fmla="*/ 16933 h 268532"/>
              <a:gd name="connsiteX0" fmla="*/ 0 w 507292"/>
              <a:gd name="connsiteY0" fmla="*/ 16933 h 243132"/>
              <a:gd name="connsiteX1" fmla="*/ 405693 w 507292"/>
              <a:gd name="connsiteY1" fmla="*/ 0 h 243132"/>
              <a:gd name="connsiteX2" fmla="*/ 507292 w 507292"/>
              <a:gd name="connsiteY2" fmla="*/ 243132 h 243132"/>
              <a:gd name="connsiteX3" fmla="*/ 0 w 507292"/>
              <a:gd name="connsiteY3" fmla="*/ 209265 h 243132"/>
              <a:gd name="connsiteX4" fmla="*/ 0 w 507292"/>
              <a:gd name="connsiteY4" fmla="*/ 16933 h 243132"/>
              <a:gd name="connsiteX0" fmla="*/ 0 w 507292"/>
              <a:gd name="connsiteY0" fmla="*/ 0 h 226199"/>
              <a:gd name="connsiteX1" fmla="*/ 397226 w 507292"/>
              <a:gd name="connsiteY1" fmla="*/ 16933 h 226199"/>
              <a:gd name="connsiteX2" fmla="*/ 507292 w 507292"/>
              <a:gd name="connsiteY2" fmla="*/ 226199 h 226199"/>
              <a:gd name="connsiteX3" fmla="*/ 0 w 507292"/>
              <a:gd name="connsiteY3" fmla="*/ 192332 h 226199"/>
              <a:gd name="connsiteX4" fmla="*/ 0 w 507292"/>
              <a:gd name="connsiteY4" fmla="*/ 0 h 226199"/>
              <a:gd name="connsiteX0" fmla="*/ 25400 w 507292"/>
              <a:gd name="connsiteY0" fmla="*/ 25401 h 209266"/>
              <a:gd name="connsiteX1" fmla="*/ 397226 w 507292"/>
              <a:gd name="connsiteY1" fmla="*/ 0 h 209266"/>
              <a:gd name="connsiteX2" fmla="*/ 507292 w 507292"/>
              <a:gd name="connsiteY2" fmla="*/ 209266 h 209266"/>
              <a:gd name="connsiteX3" fmla="*/ 0 w 507292"/>
              <a:gd name="connsiteY3" fmla="*/ 175399 h 209266"/>
              <a:gd name="connsiteX4" fmla="*/ 25400 w 507292"/>
              <a:gd name="connsiteY4" fmla="*/ 25401 h 209266"/>
              <a:gd name="connsiteX0" fmla="*/ 25400 w 507292"/>
              <a:gd name="connsiteY0" fmla="*/ 6266 h 190131"/>
              <a:gd name="connsiteX1" fmla="*/ 382827 w 507292"/>
              <a:gd name="connsiteY1" fmla="*/ 0 h 190131"/>
              <a:gd name="connsiteX2" fmla="*/ 507292 w 507292"/>
              <a:gd name="connsiteY2" fmla="*/ 190131 h 190131"/>
              <a:gd name="connsiteX3" fmla="*/ 0 w 507292"/>
              <a:gd name="connsiteY3" fmla="*/ 156264 h 190131"/>
              <a:gd name="connsiteX4" fmla="*/ 25400 w 507292"/>
              <a:gd name="connsiteY4" fmla="*/ 6266 h 190131"/>
              <a:gd name="connsiteX0" fmla="*/ 25400 w 507292"/>
              <a:gd name="connsiteY0" fmla="*/ 91186 h 275051"/>
              <a:gd name="connsiteX1" fmla="*/ 439243 w 507292"/>
              <a:gd name="connsiteY1" fmla="*/ 0 h 275051"/>
              <a:gd name="connsiteX2" fmla="*/ 507292 w 507292"/>
              <a:gd name="connsiteY2" fmla="*/ 275051 h 275051"/>
              <a:gd name="connsiteX3" fmla="*/ 0 w 507292"/>
              <a:gd name="connsiteY3" fmla="*/ 241184 h 275051"/>
              <a:gd name="connsiteX4" fmla="*/ 25400 w 507292"/>
              <a:gd name="connsiteY4" fmla="*/ 91186 h 275051"/>
              <a:gd name="connsiteX0" fmla="*/ 25400 w 507292"/>
              <a:gd name="connsiteY0" fmla="*/ 74420 h 258285"/>
              <a:gd name="connsiteX1" fmla="*/ 441610 w 507292"/>
              <a:gd name="connsiteY1" fmla="*/ 0 h 258285"/>
              <a:gd name="connsiteX2" fmla="*/ 507292 w 507292"/>
              <a:gd name="connsiteY2" fmla="*/ 258285 h 258285"/>
              <a:gd name="connsiteX3" fmla="*/ 0 w 507292"/>
              <a:gd name="connsiteY3" fmla="*/ 224418 h 258285"/>
              <a:gd name="connsiteX4" fmla="*/ 25400 w 507292"/>
              <a:gd name="connsiteY4" fmla="*/ 74420 h 258285"/>
              <a:gd name="connsiteX0" fmla="*/ 97399 w 507292"/>
              <a:gd name="connsiteY0" fmla="*/ 0 h 273073"/>
              <a:gd name="connsiteX1" fmla="*/ 441610 w 507292"/>
              <a:gd name="connsiteY1" fmla="*/ 14788 h 273073"/>
              <a:gd name="connsiteX2" fmla="*/ 507292 w 507292"/>
              <a:gd name="connsiteY2" fmla="*/ 273073 h 273073"/>
              <a:gd name="connsiteX3" fmla="*/ 0 w 507292"/>
              <a:gd name="connsiteY3" fmla="*/ 239206 h 273073"/>
              <a:gd name="connsiteX4" fmla="*/ 97399 w 507292"/>
              <a:gd name="connsiteY4" fmla="*/ 0 h 273073"/>
              <a:gd name="connsiteX0" fmla="*/ 97399 w 455906"/>
              <a:gd name="connsiteY0" fmla="*/ 0 h 239206"/>
              <a:gd name="connsiteX1" fmla="*/ 441610 w 455906"/>
              <a:gd name="connsiteY1" fmla="*/ 14788 h 239206"/>
              <a:gd name="connsiteX2" fmla="*/ 455906 w 455906"/>
              <a:gd name="connsiteY2" fmla="*/ 216054 h 239206"/>
              <a:gd name="connsiteX3" fmla="*/ 0 w 455906"/>
              <a:gd name="connsiteY3" fmla="*/ 239206 h 239206"/>
              <a:gd name="connsiteX4" fmla="*/ 97399 w 455906"/>
              <a:gd name="connsiteY4" fmla="*/ 0 h 239206"/>
              <a:gd name="connsiteX0" fmla="*/ 97399 w 483424"/>
              <a:gd name="connsiteY0" fmla="*/ 0 h 239206"/>
              <a:gd name="connsiteX1" fmla="*/ 441610 w 483424"/>
              <a:gd name="connsiteY1" fmla="*/ 14788 h 239206"/>
              <a:gd name="connsiteX2" fmla="*/ 483424 w 483424"/>
              <a:gd name="connsiteY2" fmla="*/ 228378 h 239206"/>
              <a:gd name="connsiteX3" fmla="*/ 0 w 483424"/>
              <a:gd name="connsiteY3" fmla="*/ 239206 h 239206"/>
              <a:gd name="connsiteX4" fmla="*/ 97399 w 483424"/>
              <a:gd name="connsiteY4" fmla="*/ 0 h 239206"/>
              <a:gd name="connsiteX0" fmla="*/ 97399 w 499112"/>
              <a:gd name="connsiteY0" fmla="*/ 755 h 239961"/>
              <a:gd name="connsiteX1" fmla="*/ 499112 w 499112"/>
              <a:gd name="connsiteY1" fmla="*/ 0 h 239961"/>
              <a:gd name="connsiteX2" fmla="*/ 483424 w 499112"/>
              <a:gd name="connsiteY2" fmla="*/ 229133 h 239961"/>
              <a:gd name="connsiteX3" fmla="*/ 0 w 499112"/>
              <a:gd name="connsiteY3" fmla="*/ 239961 h 239961"/>
              <a:gd name="connsiteX4" fmla="*/ 97399 w 499112"/>
              <a:gd name="connsiteY4" fmla="*/ 755 h 239961"/>
              <a:gd name="connsiteX0" fmla="*/ 116533 w 499112"/>
              <a:gd name="connsiteY0" fmla="*/ 14185 h 239961"/>
              <a:gd name="connsiteX1" fmla="*/ 499112 w 499112"/>
              <a:gd name="connsiteY1" fmla="*/ 0 h 239961"/>
              <a:gd name="connsiteX2" fmla="*/ 483424 w 499112"/>
              <a:gd name="connsiteY2" fmla="*/ 229133 h 239961"/>
              <a:gd name="connsiteX3" fmla="*/ 0 w 499112"/>
              <a:gd name="connsiteY3" fmla="*/ 239961 h 239961"/>
              <a:gd name="connsiteX4" fmla="*/ 116533 w 499112"/>
              <a:gd name="connsiteY4" fmla="*/ 14185 h 239961"/>
              <a:gd name="connsiteX0" fmla="*/ 116533 w 483424"/>
              <a:gd name="connsiteY0" fmla="*/ 0 h 225776"/>
              <a:gd name="connsiteX1" fmla="*/ 424180 w 483424"/>
              <a:gd name="connsiteY1" fmla="*/ 28304 h 225776"/>
              <a:gd name="connsiteX2" fmla="*/ 483424 w 483424"/>
              <a:gd name="connsiteY2" fmla="*/ 214948 h 225776"/>
              <a:gd name="connsiteX3" fmla="*/ 0 w 483424"/>
              <a:gd name="connsiteY3" fmla="*/ 225776 h 225776"/>
              <a:gd name="connsiteX4" fmla="*/ 116533 w 483424"/>
              <a:gd name="connsiteY4" fmla="*/ 0 h 225776"/>
              <a:gd name="connsiteX0" fmla="*/ 116533 w 444886"/>
              <a:gd name="connsiteY0" fmla="*/ 0 h 225776"/>
              <a:gd name="connsiteX1" fmla="*/ 424180 w 444886"/>
              <a:gd name="connsiteY1" fmla="*/ 28304 h 225776"/>
              <a:gd name="connsiteX2" fmla="*/ 444886 w 444886"/>
              <a:gd name="connsiteY2" fmla="*/ 205975 h 225776"/>
              <a:gd name="connsiteX3" fmla="*/ 0 w 444886"/>
              <a:gd name="connsiteY3" fmla="*/ 225776 h 225776"/>
              <a:gd name="connsiteX4" fmla="*/ 116533 w 444886"/>
              <a:gd name="connsiteY4" fmla="*/ 0 h 225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886" h="225776">
                <a:moveTo>
                  <a:pt x="116533" y="0"/>
                </a:moveTo>
                <a:lnTo>
                  <a:pt x="424180" y="28304"/>
                </a:lnTo>
                <a:cubicBezTo>
                  <a:pt x="424180" y="109348"/>
                  <a:pt x="444886" y="124931"/>
                  <a:pt x="444886" y="205975"/>
                </a:cubicBezTo>
                <a:lnTo>
                  <a:pt x="0" y="225776"/>
                </a:lnTo>
                <a:lnTo>
                  <a:pt x="116533" y="0"/>
                </a:lnTo>
                <a:close/>
              </a:path>
            </a:pathLst>
          </a:custGeom>
          <a:solidFill>
            <a:srgbClr val="00B0F0"/>
          </a:solidFill>
        </p:spPr>
        <p:txBody>
          <a:bodyPr wrap="square" rtlCol="0">
            <a:spAutoFit/>
          </a:bodyPr>
          <a:lstStyle/>
          <a:p>
            <a:r>
              <a:rPr lang="en-IN" sz="1200" dirty="0">
                <a:solidFill>
                  <a:schemeClr val="bg1"/>
                </a:solidFill>
              </a:rPr>
              <a:t>NW68</a:t>
            </a:r>
          </a:p>
        </p:txBody>
      </p:sp>
      <p:sp>
        <p:nvSpPr>
          <p:cNvPr id="39" name="TextBox 38">
            <a:extLst>
              <a:ext uri="{FF2B5EF4-FFF2-40B4-BE49-F238E27FC236}">
                <a16:creationId xmlns:a16="http://schemas.microsoft.com/office/drawing/2014/main" id="{28C4F0A5-18EA-88A3-6F1A-0AD3F7709CDA}"/>
              </a:ext>
            </a:extLst>
          </p:cNvPr>
          <p:cNvSpPr txBox="1"/>
          <p:nvPr/>
        </p:nvSpPr>
        <p:spPr>
          <a:xfrm rot="20150664">
            <a:off x="7823036" y="3544080"/>
            <a:ext cx="597592" cy="276999"/>
          </a:xfrm>
          <a:custGeom>
            <a:avLst/>
            <a:gdLst>
              <a:gd name="connsiteX0" fmla="*/ 0 w 558092"/>
              <a:gd name="connsiteY0" fmla="*/ 0 h 276999"/>
              <a:gd name="connsiteX1" fmla="*/ 558092 w 558092"/>
              <a:gd name="connsiteY1" fmla="*/ 0 h 276999"/>
              <a:gd name="connsiteX2" fmla="*/ 558092 w 558092"/>
              <a:gd name="connsiteY2" fmla="*/ 276999 h 276999"/>
              <a:gd name="connsiteX3" fmla="*/ 0 w 558092"/>
              <a:gd name="connsiteY3" fmla="*/ 276999 h 276999"/>
              <a:gd name="connsiteX4" fmla="*/ 0 w 558092"/>
              <a:gd name="connsiteY4" fmla="*/ 0 h 276999"/>
              <a:gd name="connsiteX0" fmla="*/ 0 w 558092"/>
              <a:gd name="connsiteY0" fmla="*/ 0 h 276999"/>
              <a:gd name="connsiteX1" fmla="*/ 439559 w 558092"/>
              <a:gd name="connsiteY1" fmla="*/ 8467 h 276999"/>
              <a:gd name="connsiteX2" fmla="*/ 558092 w 558092"/>
              <a:gd name="connsiteY2" fmla="*/ 276999 h 276999"/>
              <a:gd name="connsiteX3" fmla="*/ 0 w 558092"/>
              <a:gd name="connsiteY3" fmla="*/ 276999 h 276999"/>
              <a:gd name="connsiteX4" fmla="*/ 0 w 558092"/>
              <a:gd name="connsiteY4" fmla="*/ 0 h 276999"/>
              <a:gd name="connsiteX0" fmla="*/ 0 w 439559"/>
              <a:gd name="connsiteY0" fmla="*/ 0 h 276999"/>
              <a:gd name="connsiteX1" fmla="*/ 439559 w 439559"/>
              <a:gd name="connsiteY1" fmla="*/ 8467 h 276999"/>
              <a:gd name="connsiteX2" fmla="*/ 439558 w 439559"/>
              <a:gd name="connsiteY2" fmla="*/ 251599 h 276999"/>
              <a:gd name="connsiteX3" fmla="*/ 0 w 439559"/>
              <a:gd name="connsiteY3" fmla="*/ 276999 h 276999"/>
              <a:gd name="connsiteX4" fmla="*/ 0 w 439559"/>
              <a:gd name="connsiteY4" fmla="*/ 0 h 276999"/>
              <a:gd name="connsiteX0" fmla="*/ 0 w 490358"/>
              <a:gd name="connsiteY0" fmla="*/ 0 h 276999"/>
              <a:gd name="connsiteX1" fmla="*/ 439559 w 490358"/>
              <a:gd name="connsiteY1" fmla="*/ 8467 h 276999"/>
              <a:gd name="connsiteX2" fmla="*/ 490358 w 490358"/>
              <a:gd name="connsiteY2" fmla="*/ 251599 h 276999"/>
              <a:gd name="connsiteX3" fmla="*/ 0 w 490358"/>
              <a:gd name="connsiteY3" fmla="*/ 276999 h 276999"/>
              <a:gd name="connsiteX4" fmla="*/ 0 w 490358"/>
              <a:gd name="connsiteY4" fmla="*/ 0 h 276999"/>
              <a:gd name="connsiteX0" fmla="*/ 0 w 541158"/>
              <a:gd name="connsiteY0" fmla="*/ 0 h 276999"/>
              <a:gd name="connsiteX1" fmla="*/ 439559 w 541158"/>
              <a:gd name="connsiteY1" fmla="*/ 8467 h 276999"/>
              <a:gd name="connsiteX2" fmla="*/ 541158 w 541158"/>
              <a:gd name="connsiteY2" fmla="*/ 251599 h 276999"/>
              <a:gd name="connsiteX3" fmla="*/ 0 w 541158"/>
              <a:gd name="connsiteY3" fmla="*/ 276999 h 276999"/>
              <a:gd name="connsiteX4" fmla="*/ 0 w 541158"/>
              <a:gd name="connsiteY4" fmla="*/ 0 h 276999"/>
              <a:gd name="connsiteX0" fmla="*/ 16933 w 541158"/>
              <a:gd name="connsiteY0" fmla="*/ 8466 h 268532"/>
              <a:gd name="connsiteX1" fmla="*/ 439559 w 541158"/>
              <a:gd name="connsiteY1" fmla="*/ 0 h 268532"/>
              <a:gd name="connsiteX2" fmla="*/ 541158 w 541158"/>
              <a:gd name="connsiteY2" fmla="*/ 243132 h 268532"/>
              <a:gd name="connsiteX3" fmla="*/ 0 w 541158"/>
              <a:gd name="connsiteY3" fmla="*/ 268532 h 268532"/>
              <a:gd name="connsiteX4" fmla="*/ 16933 w 541158"/>
              <a:gd name="connsiteY4" fmla="*/ 8466 h 268532"/>
              <a:gd name="connsiteX0" fmla="*/ 33866 w 541158"/>
              <a:gd name="connsiteY0" fmla="*/ 16933 h 268532"/>
              <a:gd name="connsiteX1" fmla="*/ 439559 w 541158"/>
              <a:gd name="connsiteY1" fmla="*/ 0 h 268532"/>
              <a:gd name="connsiteX2" fmla="*/ 541158 w 541158"/>
              <a:gd name="connsiteY2" fmla="*/ 243132 h 268532"/>
              <a:gd name="connsiteX3" fmla="*/ 0 w 541158"/>
              <a:gd name="connsiteY3" fmla="*/ 268532 h 268532"/>
              <a:gd name="connsiteX4" fmla="*/ 33866 w 541158"/>
              <a:gd name="connsiteY4" fmla="*/ 16933 h 268532"/>
              <a:gd name="connsiteX0" fmla="*/ 0 w 507292"/>
              <a:gd name="connsiteY0" fmla="*/ 16933 h 243132"/>
              <a:gd name="connsiteX1" fmla="*/ 405693 w 507292"/>
              <a:gd name="connsiteY1" fmla="*/ 0 h 243132"/>
              <a:gd name="connsiteX2" fmla="*/ 507292 w 507292"/>
              <a:gd name="connsiteY2" fmla="*/ 243132 h 243132"/>
              <a:gd name="connsiteX3" fmla="*/ 0 w 507292"/>
              <a:gd name="connsiteY3" fmla="*/ 209265 h 243132"/>
              <a:gd name="connsiteX4" fmla="*/ 0 w 507292"/>
              <a:gd name="connsiteY4" fmla="*/ 16933 h 243132"/>
              <a:gd name="connsiteX0" fmla="*/ 0 w 507292"/>
              <a:gd name="connsiteY0" fmla="*/ 0 h 226199"/>
              <a:gd name="connsiteX1" fmla="*/ 397226 w 507292"/>
              <a:gd name="connsiteY1" fmla="*/ 16933 h 226199"/>
              <a:gd name="connsiteX2" fmla="*/ 507292 w 507292"/>
              <a:gd name="connsiteY2" fmla="*/ 226199 h 226199"/>
              <a:gd name="connsiteX3" fmla="*/ 0 w 507292"/>
              <a:gd name="connsiteY3" fmla="*/ 192332 h 226199"/>
              <a:gd name="connsiteX4" fmla="*/ 0 w 507292"/>
              <a:gd name="connsiteY4" fmla="*/ 0 h 226199"/>
              <a:gd name="connsiteX0" fmla="*/ 25400 w 507292"/>
              <a:gd name="connsiteY0" fmla="*/ 25401 h 209266"/>
              <a:gd name="connsiteX1" fmla="*/ 397226 w 507292"/>
              <a:gd name="connsiteY1" fmla="*/ 0 h 209266"/>
              <a:gd name="connsiteX2" fmla="*/ 507292 w 507292"/>
              <a:gd name="connsiteY2" fmla="*/ 209266 h 209266"/>
              <a:gd name="connsiteX3" fmla="*/ 0 w 507292"/>
              <a:gd name="connsiteY3" fmla="*/ 175399 h 209266"/>
              <a:gd name="connsiteX4" fmla="*/ 25400 w 507292"/>
              <a:gd name="connsiteY4" fmla="*/ 25401 h 209266"/>
              <a:gd name="connsiteX0" fmla="*/ 25400 w 507292"/>
              <a:gd name="connsiteY0" fmla="*/ 6266 h 190131"/>
              <a:gd name="connsiteX1" fmla="*/ 382827 w 507292"/>
              <a:gd name="connsiteY1" fmla="*/ 0 h 190131"/>
              <a:gd name="connsiteX2" fmla="*/ 507292 w 507292"/>
              <a:gd name="connsiteY2" fmla="*/ 190131 h 190131"/>
              <a:gd name="connsiteX3" fmla="*/ 0 w 507292"/>
              <a:gd name="connsiteY3" fmla="*/ 156264 h 190131"/>
              <a:gd name="connsiteX4" fmla="*/ 25400 w 507292"/>
              <a:gd name="connsiteY4" fmla="*/ 6266 h 190131"/>
              <a:gd name="connsiteX0" fmla="*/ 25400 w 507292"/>
              <a:gd name="connsiteY0" fmla="*/ 91186 h 275051"/>
              <a:gd name="connsiteX1" fmla="*/ 439243 w 507292"/>
              <a:gd name="connsiteY1" fmla="*/ 0 h 275051"/>
              <a:gd name="connsiteX2" fmla="*/ 507292 w 507292"/>
              <a:gd name="connsiteY2" fmla="*/ 275051 h 275051"/>
              <a:gd name="connsiteX3" fmla="*/ 0 w 507292"/>
              <a:gd name="connsiteY3" fmla="*/ 241184 h 275051"/>
              <a:gd name="connsiteX4" fmla="*/ 25400 w 507292"/>
              <a:gd name="connsiteY4" fmla="*/ 91186 h 275051"/>
              <a:gd name="connsiteX0" fmla="*/ 25400 w 507292"/>
              <a:gd name="connsiteY0" fmla="*/ 74420 h 258285"/>
              <a:gd name="connsiteX1" fmla="*/ 441610 w 507292"/>
              <a:gd name="connsiteY1" fmla="*/ 0 h 258285"/>
              <a:gd name="connsiteX2" fmla="*/ 507292 w 507292"/>
              <a:gd name="connsiteY2" fmla="*/ 258285 h 258285"/>
              <a:gd name="connsiteX3" fmla="*/ 0 w 507292"/>
              <a:gd name="connsiteY3" fmla="*/ 224418 h 258285"/>
              <a:gd name="connsiteX4" fmla="*/ 25400 w 507292"/>
              <a:gd name="connsiteY4" fmla="*/ 74420 h 258285"/>
              <a:gd name="connsiteX0" fmla="*/ 97399 w 507292"/>
              <a:gd name="connsiteY0" fmla="*/ 0 h 273073"/>
              <a:gd name="connsiteX1" fmla="*/ 441610 w 507292"/>
              <a:gd name="connsiteY1" fmla="*/ 14788 h 273073"/>
              <a:gd name="connsiteX2" fmla="*/ 507292 w 507292"/>
              <a:gd name="connsiteY2" fmla="*/ 273073 h 273073"/>
              <a:gd name="connsiteX3" fmla="*/ 0 w 507292"/>
              <a:gd name="connsiteY3" fmla="*/ 239206 h 273073"/>
              <a:gd name="connsiteX4" fmla="*/ 97399 w 507292"/>
              <a:gd name="connsiteY4" fmla="*/ 0 h 273073"/>
              <a:gd name="connsiteX0" fmla="*/ 97399 w 455906"/>
              <a:gd name="connsiteY0" fmla="*/ 0 h 239206"/>
              <a:gd name="connsiteX1" fmla="*/ 441610 w 455906"/>
              <a:gd name="connsiteY1" fmla="*/ 14788 h 239206"/>
              <a:gd name="connsiteX2" fmla="*/ 455906 w 455906"/>
              <a:gd name="connsiteY2" fmla="*/ 216054 h 239206"/>
              <a:gd name="connsiteX3" fmla="*/ 0 w 455906"/>
              <a:gd name="connsiteY3" fmla="*/ 239206 h 239206"/>
              <a:gd name="connsiteX4" fmla="*/ 97399 w 455906"/>
              <a:gd name="connsiteY4" fmla="*/ 0 h 239206"/>
              <a:gd name="connsiteX0" fmla="*/ 97399 w 483424"/>
              <a:gd name="connsiteY0" fmla="*/ 0 h 239206"/>
              <a:gd name="connsiteX1" fmla="*/ 441610 w 483424"/>
              <a:gd name="connsiteY1" fmla="*/ 14788 h 239206"/>
              <a:gd name="connsiteX2" fmla="*/ 483424 w 483424"/>
              <a:gd name="connsiteY2" fmla="*/ 228378 h 239206"/>
              <a:gd name="connsiteX3" fmla="*/ 0 w 483424"/>
              <a:gd name="connsiteY3" fmla="*/ 239206 h 239206"/>
              <a:gd name="connsiteX4" fmla="*/ 97399 w 483424"/>
              <a:gd name="connsiteY4" fmla="*/ 0 h 239206"/>
              <a:gd name="connsiteX0" fmla="*/ 97399 w 499112"/>
              <a:gd name="connsiteY0" fmla="*/ 755 h 239961"/>
              <a:gd name="connsiteX1" fmla="*/ 499112 w 499112"/>
              <a:gd name="connsiteY1" fmla="*/ 0 h 239961"/>
              <a:gd name="connsiteX2" fmla="*/ 483424 w 499112"/>
              <a:gd name="connsiteY2" fmla="*/ 229133 h 239961"/>
              <a:gd name="connsiteX3" fmla="*/ 0 w 499112"/>
              <a:gd name="connsiteY3" fmla="*/ 239961 h 239961"/>
              <a:gd name="connsiteX4" fmla="*/ 97399 w 499112"/>
              <a:gd name="connsiteY4" fmla="*/ 755 h 239961"/>
              <a:gd name="connsiteX0" fmla="*/ 116533 w 499112"/>
              <a:gd name="connsiteY0" fmla="*/ 14185 h 239961"/>
              <a:gd name="connsiteX1" fmla="*/ 499112 w 499112"/>
              <a:gd name="connsiteY1" fmla="*/ 0 h 239961"/>
              <a:gd name="connsiteX2" fmla="*/ 483424 w 499112"/>
              <a:gd name="connsiteY2" fmla="*/ 229133 h 239961"/>
              <a:gd name="connsiteX3" fmla="*/ 0 w 499112"/>
              <a:gd name="connsiteY3" fmla="*/ 239961 h 239961"/>
              <a:gd name="connsiteX4" fmla="*/ 116533 w 499112"/>
              <a:gd name="connsiteY4" fmla="*/ 14185 h 239961"/>
              <a:gd name="connsiteX0" fmla="*/ 116533 w 483424"/>
              <a:gd name="connsiteY0" fmla="*/ 0 h 225776"/>
              <a:gd name="connsiteX1" fmla="*/ 424180 w 483424"/>
              <a:gd name="connsiteY1" fmla="*/ 28304 h 225776"/>
              <a:gd name="connsiteX2" fmla="*/ 483424 w 483424"/>
              <a:gd name="connsiteY2" fmla="*/ 214948 h 225776"/>
              <a:gd name="connsiteX3" fmla="*/ 0 w 483424"/>
              <a:gd name="connsiteY3" fmla="*/ 225776 h 225776"/>
              <a:gd name="connsiteX4" fmla="*/ 116533 w 483424"/>
              <a:gd name="connsiteY4" fmla="*/ 0 h 225776"/>
              <a:gd name="connsiteX0" fmla="*/ 116533 w 444886"/>
              <a:gd name="connsiteY0" fmla="*/ 0 h 225776"/>
              <a:gd name="connsiteX1" fmla="*/ 424180 w 444886"/>
              <a:gd name="connsiteY1" fmla="*/ 28304 h 225776"/>
              <a:gd name="connsiteX2" fmla="*/ 444886 w 444886"/>
              <a:gd name="connsiteY2" fmla="*/ 205975 h 225776"/>
              <a:gd name="connsiteX3" fmla="*/ 0 w 444886"/>
              <a:gd name="connsiteY3" fmla="*/ 225776 h 225776"/>
              <a:gd name="connsiteX4" fmla="*/ 116533 w 444886"/>
              <a:gd name="connsiteY4" fmla="*/ 0 h 225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886" h="225776">
                <a:moveTo>
                  <a:pt x="116533" y="0"/>
                </a:moveTo>
                <a:lnTo>
                  <a:pt x="424180" y="28304"/>
                </a:lnTo>
                <a:cubicBezTo>
                  <a:pt x="424180" y="109348"/>
                  <a:pt x="444886" y="124931"/>
                  <a:pt x="444886" y="205975"/>
                </a:cubicBezTo>
                <a:lnTo>
                  <a:pt x="0" y="225776"/>
                </a:lnTo>
                <a:lnTo>
                  <a:pt x="116533" y="0"/>
                </a:lnTo>
                <a:close/>
              </a:path>
            </a:pathLst>
          </a:custGeom>
          <a:solidFill>
            <a:srgbClr val="00B0F0"/>
          </a:solidFill>
        </p:spPr>
        <p:txBody>
          <a:bodyPr wrap="square" rtlCol="0">
            <a:spAutoFit/>
          </a:bodyPr>
          <a:lstStyle/>
          <a:p>
            <a:r>
              <a:rPr lang="en-IN" sz="1200" dirty="0">
                <a:solidFill>
                  <a:schemeClr val="bg1"/>
                </a:solidFill>
              </a:rPr>
              <a:t>NW73</a:t>
            </a:r>
          </a:p>
        </p:txBody>
      </p:sp>
      <p:sp>
        <p:nvSpPr>
          <p:cNvPr id="40" name="TextBox 39">
            <a:extLst>
              <a:ext uri="{FF2B5EF4-FFF2-40B4-BE49-F238E27FC236}">
                <a16:creationId xmlns:a16="http://schemas.microsoft.com/office/drawing/2014/main" id="{B812B2CB-6384-852F-93F0-9DADDE113217}"/>
              </a:ext>
            </a:extLst>
          </p:cNvPr>
          <p:cNvSpPr txBox="1"/>
          <p:nvPr/>
        </p:nvSpPr>
        <p:spPr>
          <a:xfrm rot="1501782">
            <a:off x="7830131" y="4317706"/>
            <a:ext cx="707646" cy="276999"/>
          </a:xfrm>
          <a:custGeom>
            <a:avLst/>
            <a:gdLst>
              <a:gd name="connsiteX0" fmla="*/ 0 w 558092"/>
              <a:gd name="connsiteY0" fmla="*/ 0 h 276999"/>
              <a:gd name="connsiteX1" fmla="*/ 558092 w 558092"/>
              <a:gd name="connsiteY1" fmla="*/ 0 h 276999"/>
              <a:gd name="connsiteX2" fmla="*/ 558092 w 558092"/>
              <a:gd name="connsiteY2" fmla="*/ 276999 h 276999"/>
              <a:gd name="connsiteX3" fmla="*/ 0 w 558092"/>
              <a:gd name="connsiteY3" fmla="*/ 276999 h 276999"/>
              <a:gd name="connsiteX4" fmla="*/ 0 w 558092"/>
              <a:gd name="connsiteY4" fmla="*/ 0 h 276999"/>
              <a:gd name="connsiteX0" fmla="*/ 0 w 558092"/>
              <a:gd name="connsiteY0" fmla="*/ 0 h 276999"/>
              <a:gd name="connsiteX1" fmla="*/ 439559 w 558092"/>
              <a:gd name="connsiteY1" fmla="*/ 8467 h 276999"/>
              <a:gd name="connsiteX2" fmla="*/ 558092 w 558092"/>
              <a:gd name="connsiteY2" fmla="*/ 276999 h 276999"/>
              <a:gd name="connsiteX3" fmla="*/ 0 w 558092"/>
              <a:gd name="connsiteY3" fmla="*/ 276999 h 276999"/>
              <a:gd name="connsiteX4" fmla="*/ 0 w 558092"/>
              <a:gd name="connsiteY4" fmla="*/ 0 h 276999"/>
              <a:gd name="connsiteX0" fmla="*/ 0 w 439559"/>
              <a:gd name="connsiteY0" fmla="*/ 0 h 276999"/>
              <a:gd name="connsiteX1" fmla="*/ 439559 w 439559"/>
              <a:gd name="connsiteY1" fmla="*/ 8467 h 276999"/>
              <a:gd name="connsiteX2" fmla="*/ 439558 w 439559"/>
              <a:gd name="connsiteY2" fmla="*/ 251599 h 276999"/>
              <a:gd name="connsiteX3" fmla="*/ 0 w 439559"/>
              <a:gd name="connsiteY3" fmla="*/ 276999 h 276999"/>
              <a:gd name="connsiteX4" fmla="*/ 0 w 439559"/>
              <a:gd name="connsiteY4" fmla="*/ 0 h 276999"/>
              <a:gd name="connsiteX0" fmla="*/ 0 w 490358"/>
              <a:gd name="connsiteY0" fmla="*/ 0 h 276999"/>
              <a:gd name="connsiteX1" fmla="*/ 439559 w 490358"/>
              <a:gd name="connsiteY1" fmla="*/ 8467 h 276999"/>
              <a:gd name="connsiteX2" fmla="*/ 490358 w 490358"/>
              <a:gd name="connsiteY2" fmla="*/ 251599 h 276999"/>
              <a:gd name="connsiteX3" fmla="*/ 0 w 490358"/>
              <a:gd name="connsiteY3" fmla="*/ 276999 h 276999"/>
              <a:gd name="connsiteX4" fmla="*/ 0 w 490358"/>
              <a:gd name="connsiteY4" fmla="*/ 0 h 276999"/>
              <a:gd name="connsiteX0" fmla="*/ 0 w 541158"/>
              <a:gd name="connsiteY0" fmla="*/ 0 h 276999"/>
              <a:gd name="connsiteX1" fmla="*/ 439559 w 541158"/>
              <a:gd name="connsiteY1" fmla="*/ 8467 h 276999"/>
              <a:gd name="connsiteX2" fmla="*/ 541158 w 541158"/>
              <a:gd name="connsiteY2" fmla="*/ 251599 h 276999"/>
              <a:gd name="connsiteX3" fmla="*/ 0 w 541158"/>
              <a:gd name="connsiteY3" fmla="*/ 276999 h 276999"/>
              <a:gd name="connsiteX4" fmla="*/ 0 w 541158"/>
              <a:gd name="connsiteY4" fmla="*/ 0 h 276999"/>
              <a:gd name="connsiteX0" fmla="*/ 16933 w 541158"/>
              <a:gd name="connsiteY0" fmla="*/ 8466 h 268532"/>
              <a:gd name="connsiteX1" fmla="*/ 439559 w 541158"/>
              <a:gd name="connsiteY1" fmla="*/ 0 h 268532"/>
              <a:gd name="connsiteX2" fmla="*/ 541158 w 541158"/>
              <a:gd name="connsiteY2" fmla="*/ 243132 h 268532"/>
              <a:gd name="connsiteX3" fmla="*/ 0 w 541158"/>
              <a:gd name="connsiteY3" fmla="*/ 268532 h 268532"/>
              <a:gd name="connsiteX4" fmla="*/ 16933 w 541158"/>
              <a:gd name="connsiteY4" fmla="*/ 8466 h 268532"/>
              <a:gd name="connsiteX0" fmla="*/ 33866 w 541158"/>
              <a:gd name="connsiteY0" fmla="*/ 16933 h 268532"/>
              <a:gd name="connsiteX1" fmla="*/ 439559 w 541158"/>
              <a:gd name="connsiteY1" fmla="*/ 0 h 268532"/>
              <a:gd name="connsiteX2" fmla="*/ 541158 w 541158"/>
              <a:gd name="connsiteY2" fmla="*/ 243132 h 268532"/>
              <a:gd name="connsiteX3" fmla="*/ 0 w 541158"/>
              <a:gd name="connsiteY3" fmla="*/ 268532 h 268532"/>
              <a:gd name="connsiteX4" fmla="*/ 33866 w 541158"/>
              <a:gd name="connsiteY4" fmla="*/ 16933 h 268532"/>
              <a:gd name="connsiteX0" fmla="*/ 0 w 507292"/>
              <a:gd name="connsiteY0" fmla="*/ 16933 h 243132"/>
              <a:gd name="connsiteX1" fmla="*/ 405693 w 507292"/>
              <a:gd name="connsiteY1" fmla="*/ 0 h 243132"/>
              <a:gd name="connsiteX2" fmla="*/ 507292 w 507292"/>
              <a:gd name="connsiteY2" fmla="*/ 243132 h 243132"/>
              <a:gd name="connsiteX3" fmla="*/ 0 w 507292"/>
              <a:gd name="connsiteY3" fmla="*/ 209265 h 243132"/>
              <a:gd name="connsiteX4" fmla="*/ 0 w 507292"/>
              <a:gd name="connsiteY4" fmla="*/ 16933 h 243132"/>
              <a:gd name="connsiteX0" fmla="*/ 0 w 507292"/>
              <a:gd name="connsiteY0" fmla="*/ 0 h 226199"/>
              <a:gd name="connsiteX1" fmla="*/ 397226 w 507292"/>
              <a:gd name="connsiteY1" fmla="*/ 16933 h 226199"/>
              <a:gd name="connsiteX2" fmla="*/ 507292 w 507292"/>
              <a:gd name="connsiteY2" fmla="*/ 226199 h 226199"/>
              <a:gd name="connsiteX3" fmla="*/ 0 w 507292"/>
              <a:gd name="connsiteY3" fmla="*/ 192332 h 226199"/>
              <a:gd name="connsiteX4" fmla="*/ 0 w 507292"/>
              <a:gd name="connsiteY4" fmla="*/ 0 h 226199"/>
              <a:gd name="connsiteX0" fmla="*/ 25400 w 507292"/>
              <a:gd name="connsiteY0" fmla="*/ 25401 h 209266"/>
              <a:gd name="connsiteX1" fmla="*/ 397226 w 507292"/>
              <a:gd name="connsiteY1" fmla="*/ 0 h 209266"/>
              <a:gd name="connsiteX2" fmla="*/ 507292 w 507292"/>
              <a:gd name="connsiteY2" fmla="*/ 209266 h 209266"/>
              <a:gd name="connsiteX3" fmla="*/ 0 w 507292"/>
              <a:gd name="connsiteY3" fmla="*/ 175399 h 209266"/>
              <a:gd name="connsiteX4" fmla="*/ 25400 w 507292"/>
              <a:gd name="connsiteY4" fmla="*/ 25401 h 209266"/>
              <a:gd name="connsiteX0" fmla="*/ 25400 w 507292"/>
              <a:gd name="connsiteY0" fmla="*/ 6266 h 190131"/>
              <a:gd name="connsiteX1" fmla="*/ 382827 w 507292"/>
              <a:gd name="connsiteY1" fmla="*/ 0 h 190131"/>
              <a:gd name="connsiteX2" fmla="*/ 507292 w 507292"/>
              <a:gd name="connsiteY2" fmla="*/ 190131 h 190131"/>
              <a:gd name="connsiteX3" fmla="*/ 0 w 507292"/>
              <a:gd name="connsiteY3" fmla="*/ 156264 h 190131"/>
              <a:gd name="connsiteX4" fmla="*/ 25400 w 507292"/>
              <a:gd name="connsiteY4" fmla="*/ 6266 h 190131"/>
              <a:gd name="connsiteX0" fmla="*/ 25400 w 507292"/>
              <a:gd name="connsiteY0" fmla="*/ 91186 h 275051"/>
              <a:gd name="connsiteX1" fmla="*/ 439243 w 507292"/>
              <a:gd name="connsiteY1" fmla="*/ 0 h 275051"/>
              <a:gd name="connsiteX2" fmla="*/ 507292 w 507292"/>
              <a:gd name="connsiteY2" fmla="*/ 275051 h 275051"/>
              <a:gd name="connsiteX3" fmla="*/ 0 w 507292"/>
              <a:gd name="connsiteY3" fmla="*/ 241184 h 275051"/>
              <a:gd name="connsiteX4" fmla="*/ 25400 w 507292"/>
              <a:gd name="connsiteY4" fmla="*/ 91186 h 275051"/>
              <a:gd name="connsiteX0" fmla="*/ 25400 w 507292"/>
              <a:gd name="connsiteY0" fmla="*/ 74420 h 258285"/>
              <a:gd name="connsiteX1" fmla="*/ 441610 w 507292"/>
              <a:gd name="connsiteY1" fmla="*/ 0 h 258285"/>
              <a:gd name="connsiteX2" fmla="*/ 507292 w 507292"/>
              <a:gd name="connsiteY2" fmla="*/ 258285 h 258285"/>
              <a:gd name="connsiteX3" fmla="*/ 0 w 507292"/>
              <a:gd name="connsiteY3" fmla="*/ 224418 h 258285"/>
              <a:gd name="connsiteX4" fmla="*/ 25400 w 507292"/>
              <a:gd name="connsiteY4" fmla="*/ 74420 h 258285"/>
              <a:gd name="connsiteX0" fmla="*/ 97399 w 507292"/>
              <a:gd name="connsiteY0" fmla="*/ 0 h 273073"/>
              <a:gd name="connsiteX1" fmla="*/ 441610 w 507292"/>
              <a:gd name="connsiteY1" fmla="*/ 14788 h 273073"/>
              <a:gd name="connsiteX2" fmla="*/ 507292 w 507292"/>
              <a:gd name="connsiteY2" fmla="*/ 273073 h 273073"/>
              <a:gd name="connsiteX3" fmla="*/ 0 w 507292"/>
              <a:gd name="connsiteY3" fmla="*/ 239206 h 273073"/>
              <a:gd name="connsiteX4" fmla="*/ 97399 w 507292"/>
              <a:gd name="connsiteY4" fmla="*/ 0 h 273073"/>
              <a:gd name="connsiteX0" fmla="*/ 97399 w 455906"/>
              <a:gd name="connsiteY0" fmla="*/ 0 h 239206"/>
              <a:gd name="connsiteX1" fmla="*/ 441610 w 455906"/>
              <a:gd name="connsiteY1" fmla="*/ 14788 h 239206"/>
              <a:gd name="connsiteX2" fmla="*/ 455906 w 455906"/>
              <a:gd name="connsiteY2" fmla="*/ 216054 h 239206"/>
              <a:gd name="connsiteX3" fmla="*/ 0 w 455906"/>
              <a:gd name="connsiteY3" fmla="*/ 239206 h 239206"/>
              <a:gd name="connsiteX4" fmla="*/ 97399 w 455906"/>
              <a:gd name="connsiteY4" fmla="*/ 0 h 239206"/>
              <a:gd name="connsiteX0" fmla="*/ 97399 w 483424"/>
              <a:gd name="connsiteY0" fmla="*/ 0 h 239206"/>
              <a:gd name="connsiteX1" fmla="*/ 441610 w 483424"/>
              <a:gd name="connsiteY1" fmla="*/ 14788 h 239206"/>
              <a:gd name="connsiteX2" fmla="*/ 483424 w 483424"/>
              <a:gd name="connsiteY2" fmla="*/ 228378 h 239206"/>
              <a:gd name="connsiteX3" fmla="*/ 0 w 483424"/>
              <a:gd name="connsiteY3" fmla="*/ 239206 h 239206"/>
              <a:gd name="connsiteX4" fmla="*/ 97399 w 483424"/>
              <a:gd name="connsiteY4" fmla="*/ 0 h 239206"/>
              <a:gd name="connsiteX0" fmla="*/ 97399 w 499112"/>
              <a:gd name="connsiteY0" fmla="*/ 755 h 239961"/>
              <a:gd name="connsiteX1" fmla="*/ 499112 w 499112"/>
              <a:gd name="connsiteY1" fmla="*/ 0 h 239961"/>
              <a:gd name="connsiteX2" fmla="*/ 483424 w 499112"/>
              <a:gd name="connsiteY2" fmla="*/ 229133 h 239961"/>
              <a:gd name="connsiteX3" fmla="*/ 0 w 499112"/>
              <a:gd name="connsiteY3" fmla="*/ 239961 h 239961"/>
              <a:gd name="connsiteX4" fmla="*/ 97399 w 499112"/>
              <a:gd name="connsiteY4" fmla="*/ 755 h 239961"/>
              <a:gd name="connsiteX0" fmla="*/ 116533 w 499112"/>
              <a:gd name="connsiteY0" fmla="*/ 14185 h 239961"/>
              <a:gd name="connsiteX1" fmla="*/ 499112 w 499112"/>
              <a:gd name="connsiteY1" fmla="*/ 0 h 239961"/>
              <a:gd name="connsiteX2" fmla="*/ 483424 w 499112"/>
              <a:gd name="connsiteY2" fmla="*/ 229133 h 239961"/>
              <a:gd name="connsiteX3" fmla="*/ 0 w 499112"/>
              <a:gd name="connsiteY3" fmla="*/ 239961 h 239961"/>
              <a:gd name="connsiteX4" fmla="*/ 116533 w 499112"/>
              <a:gd name="connsiteY4" fmla="*/ 14185 h 239961"/>
              <a:gd name="connsiteX0" fmla="*/ 0 w 547658"/>
              <a:gd name="connsiteY0" fmla="*/ 89287 h 239961"/>
              <a:gd name="connsiteX1" fmla="*/ 547658 w 547658"/>
              <a:gd name="connsiteY1" fmla="*/ 0 h 239961"/>
              <a:gd name="connsiteX2" fmla="*/ 531970 w 547658"/>
              <a:gd name="connsiteY2" fmla="*/ 229133 h 239961"/>
              <a:gd name="connsiteX3" fmla="*/ 48546 w 547658"/>
              <a:gd name="connsiteY3" fmla="*/ 239961 h 239961"/>
              <a:gd name="connsiteX4" fmla="*/ 0 w 547658"/>
              <a:gd name="connsiteY4" fmla="*/ 89287 h 239961"/>
              <a:gd name="connsiteX0" fmla="*/ 0 w 547658"/>
              <a:gd name="connsiteY0" fmla="*/ 89287 h 239961"/>
              <a:gd name="connsiteX1" fmla="*/ 547658 w 547658"/>
              <a:gd name="connsiteY1" fmla="*/ 0 h 239961"/>
              <a:gd name="connsiteX2" fmla="*/ 445973 w 547658"/>
              <a:gd name="connsiteY2" fmla="*/ 191141 h 239961"/>
              <a:gd name="connsiteX3" fmla="*/ 48546 w 547658"/>
              <a:gd name="connsiteY3" fmla="*/ 239961 h 239961"/>
              <a:gd name="connsiteX4" fmla="*/ 0 w 547658"/>
              <a:gd name="connsiteY4" fmla="*/ 89287 h 239961"/>
              <a:gd name="connsiteX0" fmla="*/ 0 w 445973"/>
              <a:gd name="connsiteY0" fmla="*/ 69267 h 219941"/>
              <a:gd name="connsiteX1" fmla="*/ 432328 w 445973"/>
              <a:gd name="connsiteY1" fmla="*/ 0 h 219941"/>
              <a:gd name="connsiteX2" fmla="*/ 445973 w 445973"/>
              <a:gd name="connsiteY2" fmla="*/ 171121 h 219941"/>
              <a:gd name="connsiteX3" fmla="*/ 48546 w 445973"/>
              <a:gd name="connsiteY3" fmla="*/ 219941 h 219941"/>
              <a:gd name="connsiteX4" fmla="*/ 0 w 445973"/>
              <a:gd name="connsiteY4" fmla="*/ 69267 h 219941"/>
              <a:gd name="connsiteX0" fmla="*/ 0 w 545787"/>
              <a:gd name="connsiteY0" fmla="*/ 38133 h 219941"/>
              <a:gd name="connsiteX1" fmla="*/ 532142 w 545787"/>
              <a:gd name="connsiteY1" fmla="*/ 0 h 219941"/>
              <a:gd name="connsiteX2" fmla="*/ 545787 w 545787"/>
              <a:gd name="connsiteY2" fmla="*/ 171121 h 219941"/>
              <a:gd name="connsiteX3" fmla="*/ 148360 w 545787"/>
              <a:gd name="connsiteY3" fmla="*/ 219941 h 219941"/>
              <a:gd name="connsiteX4" fmla="*/ 0 w 545787"/>
              <a:gd name="connsiteY4" fmla="*/ 38133 h 219941"/>
              <a:gd name="connsiteX0" fmla="*/ 0 w 545787"/>
              <a:gd name="connsiteY0" fmla="*/ 0 h 181808"/>
              <a:gd name="connsiteX1" fmla="*/ 481482 w 545787"/>
              <a:gd name="connsiteY1" fmla="*/ 813 h 181808"/>
              <a:gd name="connsiteX2" fmla="*/ 545787 w 545787"/>
              <a:gd name="connsiteY2" fmla="*/ 132988 h 181808"/>
              <a:gd name="connsiteX3" fmla="*/ 148360 w 545787"/>
              <a:gd name="connsiteY3" fmla="*/ 181808 h 181808"/>
              <a:gd name="connsiteX4" fmla="*/ 0 w 545787"/>
              <a:gd name="connsiteY4" fmla="*/ 0 h 181808"/>
              <a:gd name="connsiteX0" fmla="*/ 0 w 545787"/>
              <a:gd name="connsiteY0" fmla="*/ 34501 h 216309"/>
              <a:gd name="connsiteX1" fmla="*/ 501906 w 545787"/>
              <a:gd name="connsiteY1" fmla="*/ 0 h 216309"/>
              <a:gd name="connsiteX2" fmla="*/ 545787 w 545787"/>
              <a:gd name="connsiteY2" fmla="*/ 167489 h 216309"/>
              <a:gd name="connsiteX3" fmla="*/ 148360 w 545787"/>
              <a:gd name="connsiteY3" fmla="*/ 216309 h 216309"/>
              <a:gd name="connsiteX4" fmla="*/ 0 w 545787"/>
              <a:gd name="connsiteY4" fmla="*/ 34501 h 216309"/>
              <a:gd name="connsiteX0" fmla="*/ 0 w 512068"/>
              <a:gd name="connsiteY0" fmla="*/ 34501 h 216309"/>
              <a:gd name="connsiteX1" fmla="*/ 501906 w 512068"/>
              <a:gd name="connsiteY1" fmla="*/ 0 h 216309"/>
              <a:gd name="connsiteX2" fmla="*/ 512068 w 512068"/>
              <a:gd name="connsiteY2" fmla="*/ 137819 h 216309"/>
              <a:gd name="connsiteX3" fmla="*/ 148360 w 512068"/>
              <a:gd name="connsiteY3" fmla="*/ 216309 h 216309"/>
              <a:gd name="connsiteX4" fmla="*/ 0 w 512068"/>
              <a:gd name="connsiteY4" fmla="*/ 34501 h 216309"/>
              <a:gd name="connsiteX0" fmla="*/ 0 w 512068"/>
              <a:gd name="connsiteY0" fmla="*/ 16947 h 198755"/>
              <a:gd name="connsiteX1" fmla="*/ 476576 w 512068"/>
              <a:gd name="connsiteY1" fmla="*/ 0 h 198755"/>
              <a:gd name="connsiteX2" fmla="*/ 512068 w 512068"/>
              <a:gd name="connsiteY2" fmla="*/ 120265 h 198755"/>
              <a:gd name="connsiteX3" fmla="*/ 148360 w 512068"/>
              <a:gd name="connsiteY3" fmla="*/ 198755 h 198755"/>
              <a:gd name="connsiteX4" fmla="*/ 0 w 512068"/>
              <a:gd name="connsiteY4" fmla="*/ 16947 h 198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068" h="198755">
                <a:moveTo>
                  <a:pt x="0" y="16947"/>
                </a:moveTo>
                <a:lnTo>
                  <a:pt x="476576" y="0"/>
                </a:lnTo>
                <a:cubicBezTo>
                  <a:pt x="476576" y="81044"/>
                  <a:pt x="512068" y="39221"/>
                  <a:pt x="512068" y="120265"/>
                </a:cubicBezTo>
                <a:lnTo>
                  <a:pt x="148360" y="198755"/>
                </a:lnTo>
                <a:lnTo>
                  <a:pt x="0" y="16947"/>
                </a:lnTo>
                <a:close/>
              </a:path>
            </a:pathLst>
          </a:custGeom>
          <a:solidFill>
            <a:srgbClr val="00B0F0"/>
          </a:solidFill>
        </p:spPr>
        <p:txBody>
          <a:bodyPr wrap="square" rtlCol="0">
            <a:spAutoFit/>
          </a:bodyPr>
          <a:lstStyle/>
          <a:p>
            <a:r>
              <a:rPr lang="en-IN" sz="1200" dirty="0">
                <a:solidFill>
                  <a:schemeClr val="bg1"/>
                </a:solidFill>
              </a:rPr>
              <a:t>NW100</a:t>
            </a:r>
          </a:p>
        </p:txBody>
      </p:sp>
      <p:pic>
        <p:nvPicPr>
          <p:cNvPr id="3" name="Picture 2" descr="Image">
            <a:extLst>
              <a:ext uri="{FF2B5EF4-FFF2-40B4-BE49-F238E27FC236}">
                <a16:creationId xmlns:a16="http://schemas.microsoft.com/office/drawing/2014/main" id="{406C7783-BAAA-5439-BA06-5963F5BC2DE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2838"/>
          <a:stretch/>
        </p:blipFill>
        <p:spPr bwMode="auto">
          <a:xfrm>
            <a:off x="871620" y="1581676"/>
            <a:ext cx="5433771" cy="228432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33BCF3A-3926-870A-4042-3DBB48E0ECA1}"/>
              </a:ext>
            </a:extLst>
          </p:cNvPr>
          <p:cNvSpPr txBox="1"/>
          <p:nvPr/>
        </p:nvSpPr>
        <p:spPr>
          <a:xfrm>
            <a:off x="871620" y="4004943"/>
            <a:ext cx="5438684" cy="2492990"/>
          </a:xfrm>
          <a:prstGeom prst="rect">
            <a:avLst/>
          </a:prstGeom>
          <a:solidFill>
            <a:schemeClr val="accent6">
              <a:lumMod val="20000"/>
              <a:lumOff val="80000"/>
            </a:schemeClr>
          </a:solidFill>
          <a:ln w="28575">
            <a:solidFill>
              <a:srgbClr val="C00000"/>
            </a:solidFill>
          </a:ln>
        </p:spPr>
        <p:txBody>
          <a:bodyPr wrap="square" rtlCol="0">
            <a:spAutoFit/>
          </a:bodyPr>
          <a:lstStyle/>
          <a:p>
            <a:r>
              <a:rPr lang="en-US" sz="1300" b="1" i="0" u="sng" dirty="0">
                <a:effectLst/>
              </a:rPr>
              <a:t>Multi-Modal Logistics Parks (MMLP) under </a:t>
            </a:r>
            <a:r>
              <a:rPr lang="en-US" sz="1300" b="1" i="0" u="sng" dirty="0" err="1">
                <a:effectLst/>
              </a:rPr>
              <a:t>Bharatmala</a:t>
            </a:r>
            <a:r>
              <a:rPr lang="en-US" sz="1300" b="1" i="0" u="sng" dirty="0">
                <a:effectLst/>
              </a:rPr>
              <a:t> </a:t>
            </a:r>
            <a:r>
              <a:rPr lang="en-US" sz="1300" b="1" i="0" u="sng" dirty="0" err="1">
                <a:effectLst/>
              </a:rPr>
              <a:t>Pariyojna</a:t>
            </a:r>
            <a:r>
              <a:rPr lang="en-US" sz="1300" b="1" i="0" u="sng" dirty="0">
                <a:effectLst/>
              </a:rPr>
              <a:t> </a:t>
            </a:r>
          </a:p>
          <a:p>
            <a:pPr marL="171450" indent="-171450">
              <a:buFont typeface="Arial" panose="020B0604020202020204" pitchFamily="34" charset="0"/>
              <a:buChar char="•"/>
            </a:pPr>
            <a:endParaRPr lang="en-US" sz="1300" b="0" i="0" dirty="0">
              <a:effectLst/>
            </a:endParaRPr>
          </a:p>
          <a:p>
            <a:pPr marL="171450" indent="-171450">
              <a:buFont typeface="Arial" panose="020B0604020202020204" pitchFamily="34" charset="0"/>
              <a:buChar char="•"/>
            </a:pPr>
            <a:r>
              <a:rPr lang="en-US" sz="1300" b="0" i="0" dirty="0">
                <a:effectLst/>
              </a:rPr>
              <a:t>35 MMLP for Centralize freight consolidation and reduce logistics cost </a:t>
            </a:r>
            <a:r>
              <a:rPr lang="en-US" sz="1300" dirty="0"/>
              <a:t>from 14% to 10% of GDP</a:t>
            </a:r>
            <a:endParaRPr lang="en-US" sz="1300" b="0" i="0" dirty="0">
              <a:effectLst/>
            </a:endParaRPr>
          </a:p>
          <a:p>
            <a:pPr marL="171450" indent="-171450">
              <a:buFont typeface="Arial" panose="020B0604020202020204" pitchFamily="34" charset="0"/>
              <a:buChar char="•"/>
            </a:pPr>
            <a:endParaRPr lang="en-US" sz="1300" b="0" i="0" dirty="0">
              <a:effectLst/>
            </a:endParaRPr>
          </a:p>
          <a:p>
            <a:pPr marL="171450" indent="-171450">
              <a:buFont typeface="Arial" panose="020B0604020202020204" pitchFamily="34" charset="0"/>
              <a:buChar char="•"/>
            </a:pPr>
            <a:r>
              <a:rPr lang="en-US" sz="1300" b="0" i="0" dirty="0">
                <a:effectLst/>
              </a:rPr>
              <a:t>Agreement - National </a:t>
            </a:r>
            <a:r>
              <a:rPr lang="en-US" sz="1300" b="0" i="0" u="sng" dirty="0">
                <a:effectLst/>
              </a:rPr>
              <a:t>Highways</a:t>
            </a:r>
            <a:r>
              <a:rPr lang="en-US" sz="1300" b="0" i="0" dirty="0">
                <a:effectLst/>
              </a:rPr>
              <a:t> Logistics Management Limited (NHLML), </a:t>
            </a:r>
            <a:r>
              <a:rPr lang="en-US" sz="1300" b="0" i="0" u="sng" dirty="0">
                <a:effectLst/>
              </a:rPr>
              <a:t>IWAI</a:t>
            </a:r>
            <a:r>
              <a:rPr lang="en-US" sz="1300" b="0" i="0" dirty="0">
                <a:effectLst/>
              </a:rPr>
              <a:t> and </a:t>
            </a:r>
            <a:r>
              <a:rPr lang="en-US" sz="1300" b="0" i="0" u="sng" dirty="0">
                <a:effectLst/>
              </a:rPr>
              <a:t>Rail</a:t>
            </a:r>
            <a:r>
              <a:rPr lang="en-US" sz="1300" b="0" i="0" dirty="0">
                <a:effectLst/>
              </a:rPr>
              <a:t> Vikas Nigam Limited (RVNL) on </a:t>
            </a:r>
            <a:r>
              <a:rPr lang="en-US" sz="1300" b="1" i="0" dirty="0">
                <a:effectLst/>
              </a:rPr>
              <a:t>23 August 2022</a:t>
            </a:r>
          </a:p>
          <a:p>
            <a:pPr marL="171450" indent="-171450">
              <a:buFont typeface="Arial" panose="020B0604020202020204" pitchFamily="34" charset="0"/>
              <a:buChar char="•"/>
            </a:pPr>
            <a:endParaRPr lang="en-US" sz="1300" b="0" i="0" dirty="0">
              <a:effectLst/>
            </a:endParaRPr>
          </a:p>
          <a:p>
            <a:pPr marL="171450" indent="-171450">
              <a:buFont typeface="Arial" panose="020B0604020202020204" pitchFamily="34" charset="0"/>
              <a:buChar char="•"/>
            </a:pPr>
            <a:r>
              <a:rPr lang="en-US" sz="1300" b="0" i="0" dirty="0">
                <a:effectLst/>
              </a:rPr>
              <a:t>‘Hub &amp; Spoke’ model, connecting warehouses, cold storage, mechanised material handling, and value-added services such as customs clearance</a:t>
            </a:r>
          </a:p>
          <a:p>
            <a:pPr marL="171450" indent="-171450">
              <a:buFont typeface="Arial" panose="020B0604020202020204" pitchFamily="34" charset="0"/>
              <a:buChar char="•"/>
            </a:pPr>
            <a:endParaRPr lang="en-US" sz="1300" dirty="0"/>
          </a:p>
          <a:p>
            <a:pPr marL="171450" indent="-171450">
              <a:buFont typeface="Arial" panose="020B0604020202020204" pitchFamily="34" charset="0"/>
              <a:buChar char="•"/>
            </a:pPr>
            <a:r>
              <a:rPr lang="en-US" sz="1300" dirty="0"/>
              <a:t>RIL awarded the first MMLP in Chennai. Spread over 184 acres</a:t>
            </a:r>
            <a:endParaRPr lang="en-IN" sz="1300" dirty="0"/>
          </a:p>
        </p:txBody>
      </p:sp>
      <p:sp>
        <p:nvSpPr>
          <p:cNvPr id="2" name="TextBox 1">
            <a:extLst>
              <a:ext uri="{FF2B5EF4-FFF2-40B4-BE49-F238E27FC236}">
                <a16:creationId xmlns:a16="http://schemas.microsoft.com/office/drawing/2014/main" id="{F6D23B22-D312-CB07-C81D-AE1A0EF000C5}"/>
              </a:ext>
            </a:extLst>
          </p:cNvPr>
          <p:cNvSpPr txBox="1"/>
          <p:nvPr/>
        </p:nvSpPr>
        <p:spPr>
          <a:xfrm>
            <a:off x="9378587" y="1581676"/>
            <a:ext cx="2394681" cy="707886"/>
          </a:xfrm>
          <a:prstGeom prst="rect">
            <a:avLst/>
          </a:prstGeom>
          <a:noFill/>
        </p:spPr>
        <p:txBody>
          <a:bodyPr wrap="square" rtlCol="0">
            <a:spAutoFit/>
          </a:bodyPr>
          <a:lstStyle/>
          <a:p>
            <a:pPr algn="ctr"/>
            <a:r>
              <a:rPr lang="en-IN" sz="2000" b="1" dirty="0">
                <a:solidFill>
                  <a:srgbClr val="FF0000"/>
                </a:solidFill>
              </a:rPr>
              <a:t>National ecosystem being created</a:t>
            </a:r>
          </a:p>
        </p:txBody>
      </p:sp>
      <p:sp>
        <p:nvSpPr>
          <p:cNvPr id="4" name="Title 1">
            <a:extLst>
              <a:ext uri="{FF2B5EF4-FFF2-40B4-BE49-F238E27FC236}">
                <a16:creationId xmlns:a16="http://schemas.microsoft.com/office/drawing/2014/main" id="{B3E5D848-1109-079B-9DBD-71DD02E05867}"/>
              </a:ext>
            </a:extLst>
          </p:cNvPr>
          <p:cNvSpPr txBox="1">
            <a:spLocks/>
          </p:cNvSpPr>
          <p:nvPr/>
        </p:nvSpPr>
        <p:spPr>
          <a:xfrm>
            <a:off x="838200" y="-91226"/>
            <a:ext cx="10515600" cy="8584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b="1" dirty="0"/>
              <a:t>2</a:t>
            </a:r>
            <a:r>
              <a:rPr lang="en-IN" sz="3200" b="1" baseline="30000" dirty="0"/>
              <a:t>nd</a:t>
            </a:r>
            <a:r>
              <a:rPr lang="en-IN" sz="3200" b="1" dirty="0"/>
              <a:t> Driver for </a:t>
            </a:r>
            <a:r>
              <a:rPr lang="en-IN" sz="3200" b="1" i="1" dirty="0" err="1"/>
              <a:t>Amritkal</a:t>
            </a:r>
            <a:r>
              <a:rPr lang="en-IN" sz="3200" b="1" dirty="0"/>
              <a:t>: </a:t>
            </a:r>
            <a:r>
              <a:rPr lang="en-IN" sz="3200" b="1" dirty="0" err="1"/>
              <a:t>Sagarmala</a:t>
            </a:r>
            <a:endParaRPr lang="en-IN" sz="3200" b="1" dirty="0"/>
          </a:p>
        </p:txBody>
      </p:sp>
    </p:spTree>
    <p:extLst>
      <p:ext uri="{BB962C8B-B14F-4D97-AF65-F5344CB8AC3E}">
        <p14:creationId xmlns:p14="http://schemas.microsoft.com/office/powerpoint/2010/main" val="3945198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0B95E26-D940-954E-729C-FF551F41B256}"/>
              </a:ext>
            </a:extLst>
          </p:cNvPr>
          <p:cNvSpPr txBox="1">
            <a:spLocks/>
          </p:cNvSpPr>
          <p:nvPr/>
        </p:nvSpPr>
        <p:spPr>
          <a:xfrm>
            <a:off x="756127" y="-155161"/>
            <a:ext cx="10515600" cy="8584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IN" sz="3200" b="1" dirty="0"/>
          </a:p>
        </p:txBody>
      </p:sp>
      <p:pic>
        <p:nvPicPr>
          <p:cNvPr id="2" name="Picture 2">
            <a:extLst>
              <a:ext uri="{FF2B5EF4-FFF2-40B4-BE49-F238E27FC236}">
                <a16:creationId xmlns:a16="http://schemas.microsoft.com/office/drawing/2014/main" id="{521D9EC1-BD45-F9BF-1CF4-F780855121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9058" y="2057720"/>
            <a:ext cx="6860076" cy="387109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FCC973C-C700-1741-E675-17E01AF7ABE0}"/>
              </a:ext>
            </a:extLst>
          </p:cNvPr>
          <p:cNvSpPr txBox="1"/>
          <p:nvPr/>
        </p:nvSpPr>
        <p:spPr>
          <a:xfrm>
            <a:off x="871621" y="929185"/>
            <a:ext cx="5433770" cy="400110"/>
          </a:xfrm>
          <a:prstGeom prst="rect">
            <a:avLst/>
          </a:prstGeom>
          <a:solidFill>
            <a:srgbClr val="FFC000"/>
          </a:solidFill>
          <a:ln>
            <a:solidFill>
              <a:srgbClr val="C00000"/>
            </a:solidFill>
          </a:ln>
        </p:spPr>
        <p:txBody>
          <a:bodyPr wrap="square" rtlCol="0">
            <a:spAutoFit/>
          </a:bodyPr>
          <a:lstStyle/>
          <a:p>
            <a:r>
              <a:rPr lang="en-IN" sz="2000" b="1" dirty="0"/>
              <a:t>Salient 3</a:t>
            </a:r>
            <a:r>
              <a:rPr lang="en-IN" dirty="0"/>
              <a:t> - Reducing Logistics Costs – Multi-modal Shift</a:t>
            </a:r>
          </a:p>
        </p:txBody>
      </p:sp>
      <p:sp>
        <p:nvSpPr>
          <p:cNvPr id="4" name="Title 1">
            <a:extLst>
              <a:ext uri="{FF2B5EF4-FFF2-40B4-BE49-F238E27FC236}">
                <a16:creationId xmlns:a16="http://schemas.microsoft.com/office/drawing/2014/main" id="{0DE63785-4545-B123-A366-BA65978A6D94}"/>
              </a:ext>
            </a:extLst>
          </p:cNvPr>
          <p:cNvSpPr txBox="1">
            <a:spLocks/>
          </p:cNvSpPr>
          <p:nvPr/>
        </p:nvSpPr>
        <p:spPr>
          <a:xfrm>
            <a:off x="838200" y="80516"/>
            <a:ext cx="10515600" cy="8584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b="1" dirty="0"/>
              <a:t>2</a:t>
            </a:r>
            <a:r>
              <a:rPr lang="en-IN" sz="3200" b="1" baseline="30000" dirty="0"/>
              <a:t>nd</a:t>
            </a:r>
            <a:r>
              <a:rPr lang="en-IN" sz="3200" b="1" dirty="0"/>
              <a:t> Driver for </a:t>
            </a:r>
            <a:r>
              <a:rPr lang="en-IN" sz="3200" b="1" i="1" dirty="0" err="1"/>
              <a:t>Amritkal</a:t>
            </a:r>
            <a:r>
              <a:rPr lang="en-IN" sz="3200" b="1" dirty="0"/>
              <a:t>: </a:t>
            </a:r>
            <a:r>
              <a:rPr lang="en-IN" sz="3200" b="1" dirty="0" err="1"/>
              <a:t>Sagarmala</a:t>
            </a:r>
            <a:endParaRPr lang="en-IN" sz="3200" b="1" dirty="0"/>
          </a:p>
        </p:txBody>
      </p:sp>
    </p:spTree>
    <p:extLst>
      <p:ext uri="{BB962C8B-B14F-4D97-AF65-F5344CB8AC3E}">
        <p14:creationId xmlns:p14="http://schemas.microsoft.com/office/powerpoint/2010/main" val="14203740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0B95E26-D940-954E-729C-FF551F41B256}"/>
              </a:ext>
            </a:extLst>
          </p:cNvPr>
          <p:cNvSpPr txBox="1">
            <a:spLocks/>
          </p:cNvSpPr>
          <p:nvPr/>
        </p:nvSpPr>
        <p:spPr>
          <a:xfrm>
            <a:off x="618749" y="219194"/>
            <a:ext cx="10515600" cy="8584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b="1" dirty="0"/>
              <a:t>2</a:t>
            </a:r>
            <a:r>
              <a:rPr lang="en-IN" sz="3200" b="1" baseline="30000" dirty="0"/>
              <a:t>nd</a:t>
            </a:r>
            <a:r>
              <a:rPr lang="en-IN" sz="3200" b="1" dirty="0"/>
              <a:t> Driver: </a:t>
            </a:r>
            <a:r>
              <a:rPr lang="en-IN" sz="3200" b="1" dirty="0" err="1"/>
              <a:t>Sagarmala</a:t>
            </a:r>
            <a:endParaRPr lang="en-IN" sz="3200" b="1" dirty="0"/>
          </a:p>
        </p:txBody>
      </p:sp>
      <p:sp>
        <p:nvSpPr>
          <p:cNvPr id="19" name="TextBox 18">
            <a:extLst>
              <a:ext uri="{FF2B5EF4-FFF2-40B4-BE49-F238E27FC236}">
                <a16:creationId xmlns:a16="http://schemas.microsoft.com/office/drawing/2014/main" id="{A4BF1FDB-9380-A519-9376-07ACA1F90743}"/>
              </a:ext>
            </a:extLst>
          </p:cNvPr>
          <p:cNvSpPr txBox="1"/>
          <p:nvPr/>
        </p:nvSpPr>
        <p:spPr>
          <a:xfrm>
            <a:off x="9851427" y="3486224"/>
            <a:ext cx="4233333" cy="246221"/>
          </a:xfrm>
          <a:prstGeom prst="rect">
            <a:avLst/>
          </a:prstGeom>
          <a:noFill/>
        </p:spPr>
        <p:txBody>
          <a:bodyPr wrap="square" rtlCol="0">
            <a:spAutoFit/>
          </a:bodyPr>
          <a:lstStyle/>
          <a:p>
            <a:r>
              <a:rPr lang="en-IN" sz="1000" i="1" dirty="0"/>
              <a:t>Source: Maritime India Vision 2030 </a:t>
            </a:r>
          </a:p>
        </p:txBody>
      </p:sp>
      <p:sp>
        <p:nvSpPr>
          <p:cNvPr id="27" name="TextBox 26">
            <a:extLst>
              <a:ext uri="{FF2B5EF4-FFF2-40B4-BE49-F238E27FC236}">
                <a16:creationId xmlns:a16="http://schemas.microsoft.com/office/drawing/2014/main" id="{C89435D7-CA31-38DB-5287-DF81A9DD04D8}"/>
              </a:ext>
            </a:extLst>
          </p:cNvPr>
          <p:cNvSpPr txBox="1"/>
          <p:nvPr/>
        </p:nvSpPr>
        <p:spPr>
          <a:xfrm>
            <a:off x="850021" y="1522744"/>
            <a:ext cx="4852039" cy="400110"/>
          </a:xfrm>
          <a:prstGeom prst="rect">
            <a:avLst/>
          </a:prstGeom>
          <a:solidFill>
            <a:srgbClr val="FFC000"/>
          </a:solidFill>
          <a:ln>
            <a:solidFill>
              <a:srgbClr val="C00000"/>
            </a:solidFill>
          </a:ln>
        </p:spPr>
        <p:txBody>
          <a:bodyPr wrap="square" rtlCol="0">
            <a:spAutoFit/>
          </a:bodyPr>
          <a:lstStyle/>
          <a:p>
            <a:r>
              <a:rPr lang="en-IN" sz="2000" b="1" dirty="0"/>
              <a:t>Salient 4</a:t>
            </a:r>
            <a:r>
              <a:rPr lang="en-IN" dirty="0"/>
              <a:t> – </a:t>
            </a:r>
            <a:r>
              <a:rPr lang="en-IN" i="1" dirty="0" err="1"/>
              <a:t>Atmanirbhar</a:t>
            </a:r>
            <a:r>
              <a:rPr lang="en-IN" dirty="0"/>
              <a:t> in Shipbuilding &amp; Repair</a:t>
            </a:r>
          </a:p>
        </p:txBody>
      </p:sp>
      <p:pic>
        <p:nvPicPr>
          <p:cNvPr id="5" name="Picture 4">
            <a:extLst>
              <a:ext uri="{FF2B5EF4-FFF2-40B4-BE49-F238E27FC236}">
                <a16:creationId xmlns:a16="http://schemas.microsoft.com/office/drawing/2014/main" id="{681FDD90-E73A-070A-17A0-E40EA2DAA4DD}"/>
              </a:ext>
            </a:extLst>
          </p:cNvPr>
          <p:cNvPicPr>
            <a:picLocks noChangeAspect="1"/>
          </p:cNvPicPr>
          <p:nvPr/>
        </p:nvPicPr>
        <p:blipFill>
          <a:blip r:embed="rId2"/>
          <a:stretch>
            <a:fillRect/>
          </a:stretch>
        </p:blipFill>
        <p:spPr>
          <a:xfrm>
            <a:off x="6903177" y="4064277"/>
            <a:ext cx="4933268" cy="2440040"/>
          </a:xfrm>
          <a:prstGeom prst="rect">
            <a:avLst/>
          </a:prstGeom>
          <a:ln>
            <a:solidFill>
              <a:srgbClr val="C00000"/>
            </a:solidFill>
          </a:ln>
        </p:spPr>
      </p:pic>
      <p:pic>
        <p:nvPicPr>
          <p:cNvPr id="11" name="Picture 10">
            <a:extLst>
              <a:ext uri="{FF2B5EF4-FFF2-40B4-BE49-F238E27FC236}">
                <a16:creationId xmlns:a16="http://schemas.microsoft.com/office/drawing/2014/main" id="{68E569E4-C4B6-86AD-B2A4-D77DDD5702D1}"/>
              </a:ext>
            </a:extLst>
          </p:cNvPr>
          <p:cNvPicPr>
            <a:picLocks noChangeAspect="1"/>
          </p:cNvPicPr>
          <p:nvPr/>
        </p:nvPicPr>
        <p:blipFill rotWithShape="1">
          <a:blip r:embed="rId3"/>
          <a:srcRect t="20077"/>
          <a:stretch/>
        </p:blipFill>
        <p:spPr>
          <a:xfrm>
            <a:off x="424566" y="2704749"/>
            <a:ext cx="6055159" cy="3627403"/>
          </a:xfrm>
          <a:prstGeom prst="rect">
            <a:avLst/>
          </a:prstGeom>
          <a:ln>
            <a:solidFill>
              <a:srgbClr val="C00000"/>
            </a:solidFill>
          </a:ln>
        </p:spPr>
      </p:pic>
      <p:sp>
        <p:nvSpPr>
          <p:cNvPr id="2" name="Oval 1">
            <a:extLst>
              <a:ext uri="{FF2B5EF4-FFF2-40B4-BE49-F238E27FC236}">
                <a16:creationId xmlns:a16="http://schemas.microsoft.com/office/drawing/2014/main" id="{847498A7-55E2-A89C-B608-09B653508065}"/>
              </a:ext>
            </a:extLst>
          </p:cNvPr>
          <p:cNvSpPr/>
          <p:nvPr/>
        </p:nvSpPr>
        <p:spPr>
          <a:xfrm>
            <a:off x="9286258" y="4409701"/>
            <a:ext cx="659998" cy="2125593"/>
          </a:xfrm>
          <a:prstGeom prst="ellipse">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 name="Picture 2">
            <a:extLst>
              <a:ext uri="{FF2B5EF4-FFF2-40B4-BE49-F238E27FC236}">
                <a16:creationId xmlns:a16="http://schemas.microsoft.com/office/drawing/2014/main" id="{A9A15CB4-81FE-4483-6561-DF6114DA8932}"/>
              </a:ext>
            </a:extLst>
          </p:cNvPr>
          <p:cNvPicPr>
            <a:picLocks noChangeAspect="1"/>
          </p:cNvPicPr>
          <p:nvPr/>
        </p:nvPicPr>
        <p:blipFill>
          <a:blip r:embed="rId4"/>
          <a:stretch>
            <a:fillRect/>
          </a:stretch>
        </p:blipFill>
        <p:spPr>
          <a:xfrm>
            <a:off x="6794935" y="879360"/>
            <a:ext cx="4930891" cy="2628226"/>
          </a:xfrm>
          <a:prstGeom prst="rect">
            <a:avLst/>
          </a:prstGeom>
        </p:spPr>
      </p:pic>
      <p:pic>
        <p:nvPicPr>
          <p:cNvPr id="4" name="Picture 3">
            <a:extLst>
              <a:ext uri="{FF2B5EF4-FFF2-40B4-BE49-F238E27FC236}">
                <a16:creationId xmlns:a16="http://schemas.microsoft.com/office/drawing/2014/main" id="{8EF5AC64-EA56-B415-AD26-2509EAA21EF4}"/>
              </a:ext>
            </a:extLst>
          </p:cNvPr>
          <p:cNvPicPr>
            <a:picLocks noChangeAspect="1"/>
          </p:cNvPicPr>
          <p:nvPr/>
        </p:nvPicPr>
        <p:blipFill>
          <a:blip r:embed="rId5"/>
          <a:stretch>
            <a:fillRect/>
          </a:stretch>
        </p:blipFill>
        <p:spPr>
          <a:xfrm>
            <a:off x="3738034" y="4241680"/>
            <a:ext cx="2981942" cy="2262637"/>
          </a:xfrm>
          <a:prstGeom prst="rect">
            <a:avLst/>
          </a:prstGeom>
          <a:ln w="28575">
            <a:solidFill>
              <a:srgbClr val="FF2F2F"/>
            </a:solidFill>
          </a:ln>
        </p:spPr>
      </p:pic>
      <p:pic>
        <p:nvPicPr>
          <p:cNvPr id="7170" name="Picture 2" descr="Shipbuilding with alternative materials - Adimar Shipping, Inc">
            <a:extLst>
              <a:ext uri="{FF2B5EF4-FFF2-40B4-BE49-F238E27FC236}">
                <a16:creationId xmlns:a16="http://schemas.microsoft.com/office/drawing/2014/main" id="{82BA3925-16BB-522C-D187-13CB304090E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30796" y="2170145"/>
            <a:ext cx="2908899" cy="2037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2688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4C839F7-53C2-ADEC-E3CB-3B3DB00D89BC}"/>
              </a:ext>
            </a:extLst>
          </p:cNvPr>
          <p:cNvSpPr txBox="1">
            <a:spLocks/>
          </p:cNvSpPr>
          <p:nvPr/>
        </p:nvSpPr>
        <p:spPr>
          <a:xfrm>
            <a:off x="689182" y="417377"/>
            <a:ext cx="10515600" cy="558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600" b="1" dirty="0"/>
              <a:t>Uncertain World Order</a:t>
            </a:r>
          </a:p>
        </p:txBody>
      </p:sp>
      <p:pic>
        <p:nvPicPr>
          <p:cNvPr id="3074" name="Picture 2" descr="Donald Rumsfeld, US defence secretary, 1932-2021 | Financial Times">
            <a:extLst>
              <a:ext uri="{FF2B5EF4-FFF2-40B4-BE49-F238E27FC236}">
                <a16:creationId xmlns:a16="http://schemas.microsoft.com/office/drawing/2014/main" id="{80CFED82-46E1-E37A-BDEF-BC70E3771A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8068" y="1344607"/>
            <a:ext cx="5233678" cy="294394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D261238-5138-DE64-E1F7-40AA8673A9A9}"/>
              </a:ext>
            </a:extLst>
          </p:cNvPr>
          <p:cNvSpPr txBox="1"/>
          <p:nvPr/>
        </p:nvSpPr>
        <p:spPr>
          <a:xfrm>
            <a:off x="1243535" y="4367844"/>
            <a:ext cx="5233678" cy="338554"/>
          </a:xfrm>
          <a:prstGeom prst="rect">
            <a:avLst/>
          </a:prstGeom>
          <a:noFill/>
        </p:spPr>
        <p:txBody>
          <a:bodyPr wrap="square" rtlCol="0">
            <a:spAutoFit/>
          </a:bodyPr>
          <a:lstStyle/>
          <a:p>
            <a:r>
              <a:rPr lang="en-IN" sz="1600" dirty="0">
                <a:effectLst/>
                <a:latin typeface="Calibri" panose="020F0502020204030204" pitchFamily="34" charset="0"/>
                <a:ea typeface="Calibri" panose="020F0502020204030204" pitchFamily="34" charset="0"/>
                <a:cs typeface="Times New Roman" panose="02020603050405020304" pitchFamily="18" charset="0"/>
              </a:rPr>
              <a:t>Former US Secretary of Defense, Donald Rumsfeld (2001-06) </a:t>
            </a:r>
            <a:endParaRPr lang="en-IN" sz="1600" dirty="0"/>
          </a:p>
        </p:txBody>
      </p:sp>
      <p:sp>
        <p:nvSpPr>
          <p:cNvPr id="3" name="TextBox 2">
            <a:extLst>
              <a:ext uri="{FF2B5EF4-FFF2-40B4-BE49-F238E27FC236}">
                <a16:creationId xmlns:a16="http://schemas.microsoft.com/office/drawing/2014/main" id="{2318ABE2-E30B-9FA4-03C9-2FB7CE9DC8BD}"/>
              </a:ext>
            </a:extLst>
          </p:cNvPr>
          <p:cNvSpPr txBox="1"/>
          <p:nvPr/>
        </p:nvSpPr>
        <p:spPr>
          <a:xfrm>
            <a:off x="1230405" y="4785691"/>
            <a:ext cx="5111341" cy="1200329"/>
          </a:xfrm>
          <a:prstGeom prst="rect">
            <a:avLst/>
          </a:prstGeom>
          <a:noFill/>
        </p:spPr>
        <p:txBody>
          <a:bodyPr wrap="square" rtlCol="0">
            <a:spAutoFit/>
          </a:bodyPr>
          <a:lstStyle/>
          <a:p>
            <a:r>
              <a:rPr lang="en-IN" u="sng"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Silverline</a:t>
            </a:r>
            <a:r>
              <a:rPr lang="en-IN"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 -</a:t>
            </a:r>
            <a:r>
              <a:rPr lang="en-IN" dirty="0">
                <a:solidFill>
                  <a:srgbClr val="FF0000"/>
                </a:solidFill>
                <a:latin typeface="Calibri" panose="020F0502020204030204" pitchFamily="34" charset="0"/>
                <a:ea typeface="Calibri" panose="020F0502020204030204" pitchFamily="34" charset="0"/>
                <a:cs typeface="Times New Roman" panose="02020603050405020304" pitchFamily="18" charset="0"/>
              </a:rPr>
              <a:t> Despite uncertainties, at least the </a:t>
            </a:r>
            <a:r>
              <a:rPr lang="en-IN"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Unknown (?) are known</a:t>
            </a:r>
            <a:r>
              <a:rPr lang="en-IN" dirty="0">
                <a:solidFill>
                  <a:srgbClr val="FF0000"/>
                </a:solidFill>
                <a:latin typeface="Calibri" panose="020F0502020204030204" pitchFamily="34" charset="0"/>
                <a:ea typeface="Calibri" panose="020F0502020204030204" pitchFamily="34" charset="0"/>
                <a:cs typeface="Times New Roman" panose="02020603050405020304" pitchFamily="18" charset="0"/>
              </a:rPr>
              <a:t>. I</a:t>
            </a:r>
            <a:r>
              <a:rPr lang="en-IN"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 is, therefore, possible to prepare for geopolitical and economic trends ahead </a:t>
            </a:r>
          </a:p>
          <a:p>
            <a:endParaRPr lang="en-IN"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A1C22D47-8951-F76D-B1BC-22AF5C0279E2}"/>
              </a:ext>
            </a:extLst>
          </p:cNvPr>
          <p:cNvSpPr txBox="1"/>
          <p:nvPr/>
        </p:nvSpPr>
        <p:spPr>
          <a:xfrm>
            <a:off x="7019078" y="1350164"/>
            <a:ext cx="4444787" cy="4801314"/>
          </a:xfrm>
          <a:prstGeom prst="rect">
            <a:avLst/>
          </a:prstGeom>
          <a:noFill/>
        </p:spPr>
        <p:txBody>
          <a:bodyPr wrap="square" rtlCol="0">
            <a:spAutoFit/>
          </a:bodyPr>
          <a:lstStyle/>
          <a:p>
            <a:pPr marL="285750" indent="-285750">
              <a:buFont typeface="Arial" panose="020B0604020202020204" pitchFamily="34" charset="0"/>
              <a:buChar char="•"/>
            </a:pPr>
            <a:r>
              <a:rPr lang="en-IN" dirty="0">
                <a:latin typeface="Calibri" panose="020F0502020204030204" pitchFamily="34" charset="0"/>
                <a:ea typeface="Calibri" panose="020F0502020204030204" pitchFamily="34" charset="0"/>
                <a:cs typeface="Times New Roman" panose="02020603050405020304" pitchFamily="18" charset="0"/>
              </a:rPr>
              <a:t>Uncertainty began when Mackinder and </a:t>
            </a:r>
            <a:r>
              <a:rPr lang="en-IN" dirty="0" err="1">
                <a:latin typeface="Calibri" panose="020F0502020204030204" pitchFamily="34" charset="0"/>
                <a:ea typeface="Calibri" panose="020F0502020204030204" pitchFamily="34" charset="0"/>
                <a:cs typeface="Times New Roman" panose="02020603050405020304" pitchFamily="18" charset="0"/>
              </a:rPr>
              <a:t>Spykman’s</a:t>
            </a:r>
            <a:r>
              <a:rPr lang="en-IN" dirty="0">
                <a:latin typeface="Calibri" panose="020F0502020204030204" pitchFamily="34" charset="0"/>
                <a:ea typeface="Calibri" panose="020F0502020204030204" pitchFamily="34" charset="0"/>
                <a:cs typeface="Times New Roman" panose="02020603050405020304" pitchFamily="18" charset="0"/>
              </a:rPr>
              <a:t> world started to interact </a:t>
            </a:r>
            <a:endParaRPr lang="en-IN"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IN"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IN" dirty="0">
                <a:effectLst/>
                <a:latin typeface="Calibri" panose="020F0502020204030204" pitchFamily="34" charset="0"/>
                <a:ea typeface="Calibri" panose="020F0502020204030204" pitchFamily="34" charset="0"/>
                <a:cs typeface="Times New Roman" panose="02020603050405020304" pitchFamily="18" charset="0"/>
              </a:rPr>
              <a:t>China is challenging the </a:t>
            </a:r>
            <a:r>
              <a:rPr lang="en-IN" u="sng" dirty="0">
                <a:effectLst/>
                <a:latin typeface="Calibri" panose="020F0502020204030204" pitchFamily="34" charset="0"/>
                <a:ea typeface="Calibri" panose="020F0502020204030204" pitchFamily="34" charset="0"/>
                <a:cs typeface="Times New Roman" panose="02020603050405020304" pitchFamily="18" charset="0"/>
              </a:rPr>
              <a:t>US-led LIO </a:t>
            </a:r>
            <a:r>
              <a:rPr lang="en-IN" dirty="0">
                <a:effectLst/>
                <a:latin typeface="Calibri" panose="020F0502020204030204" pitchFamily="34" charset="0"/>
                <a:ea typeface="Calibri" panose="020F0502020204030204" pitchFamily="34" charset="0"/>
                <a:cs typeface="Times New Roman" panose="02020603050405020304" pitchFamily="18" charset="0"/>
              </a:rPr>
              <a:t>of 1945. </a:t>
            </a:r>
            <a:r>
              <a:rPr lang="en-IN" dirty="0">
                <a:latin typeface="Calibri" panose="020F0502020204030204" pitchFamily="34" charset="0"/>
                <a:ea typeface="Calibri" panose="020F0502020204030204" pitchFamily="34" charset="0"/>
                <a:cs typeface="Times New Roman" panose="02020603050405020304" pitchFamily="18" charset="0"/>
              </a:rPr>
              <a:t>Can the US resist Chinese </a:t>
            </a:r>
            <a:r>
              <a:rPr lang="en-IN" u="sng" dirty="0">
                <a:latin typeface="Calibri" panose="020F0502020204030204" pitchFamily="34" charset="0"/>
                <a:ea typeface="Calibri" panose="020F0502020204030204" pitchFamily="34" charset="0"/>
                <a:cs typeface="Times New Roman" panose="02020603050405020304" pitchFamily="18" charset="0"/>
              </a:rPr>
              <a:t>hegemony</a:t>
            </a:r>
            <a:r>
              <a:rPr lang="en-IN" dirty="0">
                <a:latin typeface="Calibri" panose="020F0502020204030204" pitchFamily="34" charset="0"/>
                <a:ea typeface="Calibri" panose="020F0502020204030204" pitchFamily="34" charset="0"/>
                <a:cs typeface="Times New Roman" panose="02020603050405020304" pitchFamily="18" charset="0"/>
              </a:rPr>
              <a:t> and </a:t>
            </a:r>
            <a:r>
              <a:rPr lang="en-IN" u="sng" dirty="0">
                <a:latin typeface="Calibri" panose="020F0502020204030204" pitchFamily="34" charset="0"/>
                <a:ea typeface="Calibri" panose="020F0502020204030204" pitchFamily="34" charset="0"/>
                <a:cs typeface="Times New Roman" panose="02020603050405020304" pitchFamily="18" charset="0"/>
              </a:rPr>
              <a:t>revanchism</a:t>
            </a:r>
            <a:r>
              <a:rPr lang="en-IN" dirty="0">
                <a:latin typeface="Calibri" panose="020F0502020204030204" pitchFamily="34" charset="0"/>
                <a:ea typeface="Calibri" panose="020F0502020204030204" pitchFamily="34" charset="0"/>
                <a:cs typeface="Times New Roman" panose="02020603050405020304" pitchFamily="18" charset="0"/>
              </a:rPr>
              <a:t>?</a:t>
            </a:r>
          </a:p>
          <a:p>
            <a:pPr marL="285750" indent="-285750">
              <a:buFont typeface="Arial" panose="020B0604020202020204" pitchFamily="34" charset="0"/>
              <a:buChar char="•"/>
            </a:pPr>
            <a:endParaRPr lang="en-IN"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IN" dirty="0">
                <a:latin typeface="Calibri" panose="020F0502020204030204" pitchFamily="34" charset="0"/>
                <a:ea typeface="Calibri" panose="020F0502020204030204" pitchFamily="34" charset="0"/>
                <a:cs typeface="Times New Roman" panose="02020603050405020304" pitchFamily="18" charset="0"/>
              </a:rPr>
              <a:t>West doesn’t want Ukraine to lose. As a nuclear power and P5, Russia can’t lose the war. What is the </a:t>
            </a:r>
            <a:r>
              <a:rPr lang="en-IN" u="sng" dirty="0">
                <a:latin typeface="Calibri" panose="020F0502020204030204" pitchFamily="34" charset="0"/>
                <a:ea typeface="Calibri" panose="020F0502020204030204" pitchFamily="34" charset="0"/>
                <a:cs typeface="Times New Roman" panose="02020603050405020304" pitchFamily="18" charset="0"/>
              </a:rPr>
              <a:t>future of Europe</a:t>
            </a:r>
            <a:r>
              <a:rPr lang="en-IN" dirty="0">
                <a:latin typeface="Calibri" panose="020F0502020204030204" pitchFamily="34" charset="0"/>
                <a:ea typeface="Calibri" panose="020F0502020204030204" pitchFamily="34" charset="0"/>
                <a:cs typeface="Times New Roman" panose="02020603050405020304" pitchFamily="18" charset="0"/>
              </a:rPr>
              <a:t>? </a:t>
            </a:r>
          </a:p>
          <a:p>
            <a:pPr marL="285750" indent="-285750">
              <a:buFont typeface="Arial" panose="020B0604020202020204" pitchFamily="34" charset="0"/>
              <a:buChar char="•"/>
            </a:pPr>
            <a:endParaRPr lang="en-IN"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IN" dirty="0">
                <a:latin typeface="Calibri" panose="020F0502020204030204" pitchFamily="34" charset="0"/>
                <a:ea typeface="Calibri" panose="020F0502020204030204" pitchFamily="34" charset="0"/>
                <a:cs typeface="Times New Roman" panose="02020603050405020304" pitchFamily="18" charset="0"/>
              </a:rPr>
              <a:t>World is going through an economic slowdown. Is </a:t>
            </a:r>
            <a:r>
              <a:rPr lang="en-IN" u="sng" dirty="0">
                <a:latin typeface="Calibri" panose="020F0502020204030204" pitchFamily="34" charset="0"/>
                <a:ea typeface="Calibri" panose="020F0502020204030204" pitchFamily="34" charset="0"/>
                <a:cs typeface="Times New Roman" panose="02020603050405020304" pitchFamily="18" charset="0"/>
              </a:rPr>
              <a:t>de-dollarisation</a:t>
            </a:r>
            <a:r>
              <a:rPr lang="en-IN" dirty="0">
                <a:latin typeface="Calibri" panose="020F0502020204030204" pitchFamily="34" charset="0"/>
                <a:ea typeface="Calibri" panose="020F0502020204030204" pitchFamily="34" charset="0"/>
                <a:cs typeface="Times New Roman" panose="02020603050405020304" pitchFamily="18" charset="0"/>
              </a:rPr>
              <a:t> a possibility?</a:t>
            </a:r>
          </a:p>
          <a:p>
            <a:pPr marL="285750" indent="-285750">
              <a:buFont typeface="Arial" panose="020B0604020202020204" pitchFamily="34" charset="0"/>
              <a:buChar char="•"/>
            </a:pPr>
            <a:endParaRPr lang="en-IN"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IN" dirty="0">
                <a:latin typeface="Calibri" panose="020F0502020204030204" pitchFamily="34" charset="0"/>
                <a:ea typeface="Calibri" panose="020F0502020204030204" pitchFamily="34" charset="0"/>
                <a:cs typeface="Times New Roman" panose="02020603050405020304" pitchFamily="18" charset="0"/>
              </a:rPr>
              <a:t>De-globalisation has begun in areas like technology. Will </a:t>
            </a:r>
            <a:r>
              <a:rPr lang="en-IN" u="sng" dirty="0">
                <a:latin typeface="Calibri" panose="020F0502020204030204" pitchFamily="34" charset="0"/>
                <a:ea typeface="Calibri" panose="020F0502020204030204" pitchFamily="34" charset="0"/>
                <a:cs typeface="Times New Roman" panose="02020603050405020304" pitchFamily="18" charset="0"/>
              </a:rPr>
              <a:t>decoupling</a:t>
            </a:r>
            <a:r>
              <a:rPr lang="en-IN" dirty="0">
                <a:latin typeface="Calibri" panose="020F0502020204030204" pitchFamily="34" charset="0"/>
                <a:ea typeface="Calibri" panose="020F0502020204030204" pitchFamily="34" charset="0"/>
                <a:cs typeface="Times New Roman" panose="02020603050405020304" pitchFamily="18" charset="0"/>
              </a:rPr>
              <a:t> occur?</a:t>
            </a:r>
          </a:p>
          <a:p>
            <a:pPr marL="285750" indent="-285750">
              <a:buFont typeface="Arial" panose="020B0604020202020204" pitchFamily="34" charset="0"/>
              <a:buChar char="•"/>
            </a:pPr>
            <a:endParaRPr lang="en-IN" dirty="0"/>
          </a:p>
        </p:txBody>
      </p:sp>
    </p:spTree>
    <p:extLst>
      <p:ext uri="{BB962C8B-B14F-4D97-AF65-F5344CB8AC3E}">
        <p14:creationId xmlns:p14="http://schemas.microsoft.com/office/powerpoint/2010/main" val="40720757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0B95E26-D940-954E-729C-FF551F41B256}"/>
              </a:ext>
            </a:extLst>
          </p:cNvPr>
          <p:cNvSpPr txBox="1">
            <a:spLocks/>
          </p:cNvSpPr>
          <p:nvPr/>
        </p:nvSpPr>
        <p:spPr>
          <a:xfrm>
            <a:off x="360470" y="-46060"/>
            <a:ext cx="10515600" cy="8584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IN" sz="3200" dirty="0"/>
          </a:p>
        </p:txBody>
      </p:sp>
      <p:sp>
        <p:nvSpPr>
          <p:cNvPr id="19" name="TextBox 18">
            <a:extLst>
              <a:ext uri="{FF2B5EF4-FFF2-40B4-BE49-F238E27FC236}">
                <a16:creationId xmlns:a16="http://schemas.microsoft.com/office/drawing/2014/main" id="{A4BF1FDB-9380-A519-9376-07ACA1F90743}"/>
              </a:ext>
            </a:extLst>
          </p:cNvPr>
          <p:cNvSpPr txBox="1"/>
          <p:nvPr/>
        </p:nvSpPr>
        <p:spPr>
          <a:xfrm>
            <a:off x="6327104" y="6250158"/>
            <a:ext cx="2156140" cy="246221"/>
          </a:xfrm>
          <a:prstGeom prst="rect">
            <a:avLst/>
          </a:prstGeom>
          <a:noFill/>
        </p:spPr>
        <p:txBody>
          <a:bodyPr wrap="square" rtlCol="0">
            <a:spAutoFit/>
          </a:bodyPr>
          <a:lstStyle/>
          <a:p>
            <a:r>
              <a:rPr lang="en-IN" sz="1000" i="1" dirty="0"/>
              <a:t>Source: Maritime India Vision 2030 </a:t>
            </a:r>
          </a:p>
        </p:txBody>
      </p:sp>
      <p:sp>
        <p:nvSpPr>
          <p:cNvPr id="27" name="TextBox 26">
            <a:extLst>
              <a:ext uri="{FF2B5EF4-FFF2-40B4-BE49-F238E27FC236}">
                <a16:creationId xmlns:a16="http://schemas.microsoft.com/office/drawing/2014/main" id="{C89435D7-CA31-38DB-5287-DF81A9DD04D8}"/>
              </a:ext>
            </a:extLst>
          </p:cNvPr>
          <p:cNvSpPr txBox="1"/>
          <p:nvPr/>
        </p:nvSpPr>
        <p:spPr>
          <a:xfrm>
            <a:off x="360470" y="1060423"/>
            <a:ext cx="5735530" cy="338554"/>
          </a:xfrm>
          <a:prstGeom prst="rect">
            <a:avLst/>
          </a:prstGeom>
          <a:solidFill>
            <a:srgbClr val="FFC000"/>
          </a:solidFill>
          <a:ln>
            <a:solidFill>
              <a:srgbClr val="C00000"/>
            </a:solidFill>
          </a:ln>
        </p:spPr>
        <p:txBody>
          <a:bodyPr wrap="square" rtlCol="0">
            <a:spAutoFit/>
          </a:bodyPr>
          <a:lstStyle/>
          <a:p>
            <a:r>
              <a:rPr lang="en-IN" sz="1600" b="1" dirty="0"/>
              <a:t>Salient 5</a:t>
            </a:r>
            <a:r>
              <a:rPr lang="en-IN" sz="1600" dirty="0"/>
              <a:t> – World Class Maritime Research, Education and Training</a:t>
            </a:r>
          </a:p>
        </p:txBody>
      </p:sp>
      <p:sp>
        <p:nvSpPr>
          <p:cNvPr id="4" name="TextBox 3">
            <a:extLst>
              <a:ext uri="{FF2B5EF4-FFF2-40B4-BE49-F238E27FC236}">
                <a16:creationId xmlns:a16="http://schemas.microsoft.com/office/drawing/2014/main" id="{E8F70958-8A05-D6E2-586F-0AA1CAD6F54F}"/>
              </a:ext>
            </a:extLst>
          </p:cNvPr>
          <p:cNvSpPr txBox="1"/>
          <p:nvPr/>
        </p:nvSpPr>
        <p:spPr>
          <a:xfrm>
            <a:off x="6921145" y="3393967"/>
            <a:ext cx="3124199" cy="430887"/>
          </a:xfrm>
          <a:prstGeom prst="rect">
            <a:avLst/>
          </a:prstGeom>
          <a:noFill/>
        </p:spPr>
        <p:txBody>
          <a:bodyPr wrap="square" rtlCol="0">
            <a:spAutoFit/>
          </a:bodyPr>
          <a:lstStyle/>
          <a:p>
            <a:r>
              <a:rPr lang="en-IN" sz="1100" dirty="0"/>
              <a:t>CoC – Certificate of Competence</a:t>
            </a:r>
          </a:p>
          <a:p>
            <a:r>
              <a:rPr lang="en-IN" sz="1100" dirty="0"/>
              <a:t>RPSL – Recruitment and Placement Services License</a:t>
            </a:r>
          </a:p>
        </p:txBody>
      </p:sp>
      <p:pic>
        <p:nvPicPr>
          <p:cNvPr id="5" name="Picture 4">
            <a:extLst>
              <a:ext uri="{FF2B5EF4-FFF2-40B4-BE49-F238E27FC236}">
                <a16:creationId xmlns:a16="http://schemas.microsoft.com/office/drawing/2014/main" id="{36DF84A7-CECF-2235-45F6-864C504F8D78}"/>
              </a:ext>
            </a:extLst>
          </p:cNvPr>
          <p:cNvPicPr>
            <a:picLocks noChangeAspect="1"/>
          </p:cNvPicPr>
          <p:nvPr/>
        </p:nvPicPr>
        <p:blipFill>
          <a:blip r:embed="rId2"/>
          <a:stretch>
            <a:fillRect/>
          </a:stretch>
        </p:blipFill>
        <p:spPr>
          <a:xfrm>
            <a:off x="6407472" y="740563"/>
            <a:ext cx="5245182" cy="2620844"/>
          </a:xfrm>
          <a:prstGeom prst="rect">
            <a:avLst/>
          </a:prstGeom>
          <a:ln>
            <a:solidFill>
              <a:srgbClr val="C00000"/>
            </a:solidFill>
          </a:ln>
        </p:spPr>
      </p:pic>
      <p:pic>
        <p:nvPicPr>
          <p:cNvPr id="8" name="Picture 7">
            <a:extLst>
              <a:ext uri="{FF2B5EF4-FFF2-40B4-BE49-F238E27FC236}">
                <a16:creationId xmlns:a16="http://schemas.microsoft.com/office/drawing/2014/main" id="{BFE99898-245C-5975-6D7B-DC0B09BF9035}"/>
              </a:ext>
            </a:extLst>
          </p:cNvPr>
          <p:cNvPicPr>
            <a:picLocks noChangeAspect="1"/>
          </p:cNvPicPr>
          <p:nvPr/>
        </p:nvPicPr>
        <p:blipFill>
          <a:blip r:embed="rId3"/>
          <a:stretch>
            <a:fillRect/>
          </a:stretch>
        </p:blipFill>
        <p:spPr>
          <a:xfrm>
            <a:off x="6397527" y="3857414"/>
            <a:ext cx="5265071" cy="2392572"/>
          </a:xfrm>
          <a:prstGeom prst="rect">
            <a:avLst/>
          </a:prstGeom>
          <a:ln>
            <a:solidFill>
              <a:srgbClr val="C00000"/>
            </a:solidFill>
          </a:ln>
        </p:spPr>
      </p:pic>
      <p:pic>
        <p:nvPicPr>
          <p:cNvPr id="8194" name="Picture 2">
            <a:extLst>
              <a:ext uri="{FF2B5EF4-FFF2-40B4-BE49-F238E27FC236}">
                <a16:creationId xmlns:a16="http://schemas.microsoft.com/office/drawing/2014/main" id="{A6F3E053-C11D-9307-EC50-2706EE56D2E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7652"/>
          <a:stretch/>
        </p:blipFill>
        <p:spPr bwMode="auto">
          <a:xfrm>
            <a:off x="970519" y="1889120"/>
            <a:ext cx="4194149" cy="206015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Tolani Maritime Institute in the city Talegaon Dabhade">
            <a:extLst>
              <a:ext uri="{FF2B5EF4-FFF2-40B4-BE49-F238E27FC236}">
                <a16:creationId xmlns:a16="http://schemas.microsoft.com/office/drawing/2014/main" id="{FEE1A48B-9B77-1317-2833-FB90C746C82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5327" b="9282"/>
          <a:stretch/>
        </p:blipFill>
        <p:spPr bwMode="auto">
          <a:xfrm>
            <a:off x="911251" y="4216568"/>
            <a:ext cx="4200725" cy="20601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2905B04-9B1C-E553-4559-3FB20A2B5E12}"/>
              </a:ext>
            </a:extLst>
          </p:cNvPr>
          <p:cNvSpPr txBox="1"/>
          <p:nvPr/>
        </p:nvSpPr>
        <p:spPr>
          <a:xfrm>
            <a:off x="3725698" y="3549874"/>
            <a:ext cx="1438970" cy="369332"/>
          </a:xfrm>
          <a:prstGeom prst="rect">
            <a:avLst/>
          </a:prstGeom>
          <a:noFill/>
        </p:spPr>
        <p:txBody>
          <a:bodyPr wrap="square" rtlCol="0">
            <a:spAutoFit/>
          </a:bodyPr>
          <a:lstStyle/>
          <a:p>
            <a:r>
              <a:rPr lang="en-IN" b="1" dirty="0">
                <a:solidFill>
                  <a:srgbClr val="FFFF00"/>
                </a:solidFill>
              </a:rPr>
              <a:t>IMU Chennai</a:t>
            </a:r>
          </a:p>
        </p:txBody>
      </p:sp>
      <p:sp>
        <p:nvSpPr>
          <p:cNvPr id="3" name="TextBox 2">
            <a:extLst>
              <a:ext uri="{FF2B5EF4-FFF2-40B4-BE49-F238E27FC236}">
                <a16:creationId xmlns:a16="http://schemas.microsoft.com/office/drawing/2014/main" id="{84F929B1-4A8A-BD13-5536-AF7D85256F91}"/>
              </a:ext>
            </a:extLst>
          </p:cNvPr>
          <p:cNvSpPr txBox="1"/>
          <p:nvPr/>
        </p:nvSpPr>
        <p:spPr>
          <a:xfrm>
            <a:off x="911251" y="5356562"/>
            <a:ext cx="2670998" cy="369332"/>
          </a:xfrm>
          <a:prstGeom prst="rect">
            <a:avLst/>
          </a:prstGeom>
          <a:noFill/>
        </p:spPr>
        <p:txBody>
          <a:bodyPr wrap="square" rtlCol="0">
            <a:spAutoFit/>
          </a:bodyPr>
          <a:lstStyle/>
          <a:p>
            <a:r>
              <a:rPr lang="en-IN" b="1" dirty="0">
                <a:solidFill>
                  <a:srgbClr val="FFFF00"/>
                </a:solidFill>
              </a:rPr>
              <a:t>Tolani Maritime Institute</a:t>
            </a:r>
          </a:p>
        </p:txBody>
      </p:sp>
      <p:sp>
        <p:nvSpPr>
          <p:cNvPr id="7" name="Title 1">
            <a:extLst>
              <a:ext uri="{FF2B5EF4-FFF2-40B4-BE49-F238E27FC236}">
                <a16:creationId xmlns:a16="http://schemas.microsoft.com/office/drawing/2014/main" id="{F307C37A-E027-565A-A550-AB1AF5D82C5F}"/>
              </a:ext>
            </a:extLst>
          </p:cNvPr>
          <p:cNvSpPr txBox="1">
            <a:spLocks/>
          </p:cNvSpPr>
          <p:nvPr/>
        </p:nvSpPr>
        <p:spPr>
          <a:xfrm>
            <a:off x="838200" y="51020"/>
            <a:ext cx="10515600" cy="8584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b="1" dirty="0"/>
              <a:t>2</a:t>
            </a:r>
            <a:r>
              <a:rPr lang="en-IN" sz="3200" b="1" baseline="30000" dirty="0"/>
              <a:t>nd</a:t>
            </a:r>
            <a:r>
              <a:rPr lang="en-IN" sz="3200" b="1" dirty="0"/>
              <a:t> Driver for </a:t>
            </a:r>
            <a:r>
              <a:rPr lang="en-IN" sz="3200" b="1" i="1" dirty="0" err="1"/>
              <a:t>Amritkal</a:t>
            </a:r>
            <a:r>
              <a:rPr lang="en-IN" sz="3200" b="1" dirty="0"/>
              <a:t>: </a:t>
            </a:r>
            <a:r>
              <a:rPr lang="en-IN" sz="3200" b="1" dirty="0" err="1"/>
              <a:t>Sagarmala</a:t>
            </a:r>
            <a:endParaRPr lang="en-IN" sz="3200" b="1" dirty="0"/>
          </a:p>
        </p:txBody>
      </p:sp>
    </p:spTree>
    <p:extLst>
      <p:ext uri="{BB962C8B-B14F-4D97-AF65-F5344CB8AC3E}">
        <p14:creationId xmlns:p14="http://schemas.microsoft.com/office/powerpoint/2010/main" val="11685917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A7E951-1B5E-116A-0430-ED66E2A1B531}"/>
              </a:ext>
            </a:extLst>
          </p:cNvPr>
          <p:cNvSpPr>
            <a:spLocks noGrp="1"/>
          </p:cNvSpPr>
          <p:nvPr>
            <p:ph idx="1"/>
          </p:nvPr>
        </p:nvSpPr>
        <p:spPr>
          <a:xfrm>
            <a:off x="838200" y="2184400"/>
            <a:ext cx="10515600" cy="3992562"/>
          </a:xfrm>
        </p:spPr>
        <p:txBody>
          <a:bodyPr/>
          <a:lstStyle/>
          <a:p>
            <a:pPr marL="0" indent="0">
              <a:buNone/>
            </a:pPr>
            <a:r>
              <a:rPr lang="en-US" b="1" dirty="0"/>
              <a:t>Adapt to </a:t>
            </a:r>
          </a:p>
          <a:p>
            <a:r>
              <a:rPr lang="en-US" dirty="0"/>
              <a:t>Energy transition and decarbonization</a:t>
            </a:r>
          </a:p>
          <a:p>
            <a:r>
              <a:rPr lang="en-US" dirty="0"/>
              <a:t>New Supply chains that will be shaped by best-cost  and national security (and not lowest-cost) </a:t>
            </a:r>
          </a:p>
          <a:p>
            <a:r>
              <a:rPr lang="en-US" dirty="0"/>
              <a:t>New consumption patterns of e-commerce</a:t>
            </a:r>
          </a:p>
          <a:p>
            <a:r>
              <a:rPr lang="en-IN" dirty="0"/>
              <a:t>Digitisation/ Innovation</a:t>
            </a:r>
          </a:p>
          <a:p>
            <a:r>
              <a:rPr lang="en-IN" dirty="0"/>
              <a:t>Shipping and Port Consolidation</a:t>
            </a:r>
          </a:p>
        </p:txBody>
      </p:sp>
      <p:sp>
        <p:nvSpPr>
          <p:cNvPr id="4" name="Title 1">
            <a:extLst>
              <a:ext uri="{FF2B5EF4-FFF2-40B4-BE49-F238E27FC236}">
                <a16:creationId xmlns:a16="http://schemas.microsoft.com/office/drawing/2014/main" id="{3EDB1A6B-827C-BEEE-3026-3AF93714F35A}"/>
              </a:ext>
            </a:extLst>
          </p:cNvPr>
          <p:cNvSpPr txBox="1">
            <a:spLocks/>
          </p:cNvSpPr>
          <p:nvPr/>
        </p:nvSpPr>
        <p:spPr>
          <a:xfrm>
            <a:off x="621945" y="551023"/>
            <a:ext cx="10515600" cy="8584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IN" sz="3200" b="1" dirty="0"/>
          </a:p>
        </p:txBody>
      </p:sp>
      <p:sp>
        <p:nvSpPr>
          <p:cNvPr id="2" name="Title 1">
            <a:extLst>
              <a:ext uri="{FF2B5EF4-FFF2-40B4-BE49-F238E27FC236}">
                <a16:creationId xmlns:a16="http://schemas.microsoft.com/office/drawing/2014/main" id="{91EA0228-5610-D6D5-09CF-7B2EC2BD76CB}"/>
              </a:ext>
            </a:extLst>
          </p:cNvPr>
          <p:cNvSpPr txBox="1">
            <a:spLocks/>
          </p:cNvSpPr>
          <p:nvPr/>
        </p:nvSpPr>
        <p:spPr>
          <a:xfrm>
            <a:off x="838200" y="301736"/>
            <a:ext cx="10515600" cy="8584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b="1" dirty="0"/>
              <a:t>3</a:t>
            </a:r>
            <a:r>
              <a:rPr lang="en-IN" sz="3200" b="1" baseline="30000" dirty="0"/>
              <a:t>rd</a:t>
            </a:r>
            <a:r>
              <a:rPr lang="en-IN" sz="3200" b="1" dirty="0"/>
              <a:t> Driver for </a:t>
            </a:r>
            <a:r>
              <a:rPr lang="en-IN" sz="3200" b="1" i="1" dirty="0" err="1"/>
              <a:t>Amritkal</a:t>
            </a:r>
            <a:r>
              <a:rPr lang="en-IN" sz="3200" b="1" dirty="0"/>
              <a:t>: Adapt to New Shipping Trends</a:t>
            </a:r>
          </a:p>
        </p:txBody>
      </p:sp>
    </p:spTree>
    <p:extLst>
      <p:ext uri="{BB962C8B-B14F-4D97-AF65-F5344CB8AC3E}">
        <p14:creationId xmlns:p14="http://schemas.microsoft.com/office/powerpoint/2010/main" val="8067769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E1A7AF3-DDE8-C1BE-90B6-8D4BB04ED815}"/>
              </a:ext>
            </a:extLst>
          </p:cNvPr>
          <p:cNvPicPr>
            <a:picLocks noChangeAspect="1"/>
          </p:cNvPicPr>
          <p:nvPr/>
        </p:nvPicPr>
        <p:blipFill rotWithShape="1">
          <a:blip r:embed="rId2"/>
          <a:srcRect t="13009" r="7265"/>
          <a:stretch/>
        </p:blipFill>
        <p:spPr>
          <a:xfrm>
            <a:off x="165823" y="614784"/>
            <a:ext cx="5835892" cy="3057231"/>
          </a:xfrm>
          <a:prstGeom prst="rect">
            <a:avLst/>
          </a:prstGeom>
        </p:spPr>
      </p:pic>
      <p:pic>
        <p:nvPicPr>
          <p:cNvPr id="9" name="Picture 8">
            <a:extLst>
              <a:ext uri="{FF2B5EF4-FFF2-40B4-BE49-F238E27FC236}">
                <a16:creationId xmlns:a16="http://schemas.microsoft.com/office/drawing/2014/main" id="{D7B9E1BA-3A29-5D46-832B-49FDCD0025FF}"/>
              </a:ext>
            </a:extLst>
          </p:cNvPr>
          <p:cNvPicPr>
            <a:picLocks noChangeAspect="1"/>
          </p:cNvPicPr>
          <p:nvPr/>
        </p:nvPicPr>
        <p:blipFill>
          <a:blip r:embed="rId3"/>
          <a:stretch>
            <a:fillRect/>
          </a:stretch>
        </p:blipFill>
        <p:spPr>
          <a:xfrm>
            <a:off x="5956224" y="3703625"/>
            <a:ext cx="3309187" cy="2771310"/>
          </a:xfrm>
          <a:prstGeom prst="rect">
            <a:avLst/>
          </a:prstGeom>
          <a:ln>
            <a:solidFill>
              <a:srgbClr val="C00000"/>
            </a:solidFill>
          </a:ln>
        </p:spPr>
      </p:pic>
      <p:pic>
        <p:nvPicPr>
          <p:cNvPr id="11" name="Picture 10">
            <a:extLst>
              <a:ext uri="{FF2B5EF4-FFF2-40B4-BE49-F238E27FC236}">
                <a16:creationId xmlns:a16="http://schemas.microsoft.com/office/drawing/2014/main" id="{36394145-5539-FD34-F835-C7B93A58E5DC}"/>
              </a:ext>
            </a:extLst>
          </p:cNvPr>
          <p:cNvPicPr>
            <a:picLocks noChangeAspect="1"/>
          </p:cNvPicPr>
          <p:nvPr/>
        </p:nvPicPr>
        <p:blipFill>
          <a:blip r:embed="rId4"/>
          <a:stretch>
            <a:fillRect/>
          </a:stretch>
        </p:blipFill>
        <p:spPr>
          <a:xfrm>
            <a:off x="558861" y="3712092"/>
            <a:ext cx="3835339" cy="2768600"/>
          </a:xfrm>
          <a:prstGeom prst="rect">
            <a:avLst/>
          </a:prstGeom>
          <a:ln>
            <a:solidFill>
              <a:srgbClr val="C00000"/>
            </a:solidFill>
          </a:ln>
        </p:spPr>
      </p:pic>
      <p:pic>
        <p:nvPicPr>
          <p:cNvPr id="15" name="Picture 14">
            <a:extLst>
              <a:ext uri="{FF2B5EF4-FFF2-40B4-BE49-F238E27FC236}">
                <a16:creationId xmlns:a16="http://schemas.microsoft.com/office/drawing/2014/main" id="{869F2BFE-88FE-DA93-751E-ED23EBC5E293}"/>
              </a:ext>
            </a:extLst>
          </p:cNvPr>
          <p:cNvPicPr>
            <a:picLocks noChangeAspect="1"/>
          </p:cNvPicPr>
          <p:nvPr/>
        </p:nvPicPr>
        <p:blipFill>
          <a:blip r:embed="rId5"/>
          <a:stretch>
            <a:fillRect/>
          </a:stretch>
        </p:blipFill>
        <p:spPr>
          <a:xfrm>
            <a:off x="4394200" y="3707455"/>
            <a:ext cx="1573694" cy="2768599"/>
          </a:xfrm>
          <a:prstGeom prst="rect">
            <a:avLst/>
          </a:prstGeom>
          <a:ln>
            <a:solidFill>
              <a:srgbClr val="C00000"/>
            </a:solidFill>
          </a:ln>
        </p:spPr>
      </p:pic>
      <p:pic>
        <p:nvPicPr>
          <p:cNvPr id="17" name="Picture 16">
            <a:extLst>
              <a:ext uri="{FF2B5EF4-FFF2-40B4-BE49-F238E27FC236}">
                <a16:creationId xmlns:a16="http://schemas.microsoft.com/office/drawing/2014/main" id="{FEB1820C-16E7-CBF1-64B6-84B8E76ADABF}"/>
              </a:ext>
            </a:extLst>
          </p:cNvPr>
          <p:cNvPicPr>
            <a:picLocks noChangeAspect="1"/>
          </p:cNvPicPr>
          <p:nvPr/>
        </p:nvPicPr>
        <p:blipFill>
          <a:blip r:embed="rId6"/>
          <a:stretch>
            <a:fillRect/>
          </a:stretch>
        </p:blipFill>
        <p:spPr>
          <a:xfrm>
            <a:off x="9265412" y="3698255"/>
            <a:ext cx="2000452" cy="2776680"/>
          </a:xfrm>
          <a:prstGeom prst="rect">
            <a:avLst/>
          </a:prstGeom>
          <a:ln>
            <a:solidFill>
              <a:srgbClr val="C00000"/>
            </a:solidFill>
          </a:ln>
        </p:spPr>
      </p:pic>
      <p:pic>
        <p:nvPicPr>
          <p:cNvPr id="2052" name="Picture 4">
            <a:extLst>
              <a:ext uri="{FF2B5EF4-FFF2-40B4-BE49-F238E27FC236}">
                <a16:creationId xmlns:a16="http://schemas.microsoft.com/office/drawing/2014/main" id="{1016F8BA-948D-9386-7F3B-68E947D4BB7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33403" y="1418829"/>
            <a:ext cx="1903459" cy="114207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rude oil tanker Cut Out Stock Images &amp; Pictures - Alamy">
            <a:extLst>
              <a:ext uri="{FF2B5EF4-FFF2-40B4-BE49-F238E27FC236}">
                <a16:creationId xmlns:a16="http://schemas.microsoft.com/office/drawing/2014/main" id="{E6BAF89C-0648-5E00-DCCF-0EBD3CF6F86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4075" t="25538" r="3157" b="38872"/>
          <a:stretch/>
        </p:blipFill>
        <p:spPr bwMode="auto">
          <a:xfrm>
            <a:off x="6492231" y="2073314"/>
            <a:ext cx="2460140" cy="537270"/>
          </a:xfrm>
          <a:prstGeom prst="rect">
            <a:avLst/>
          </a:prstGeom>
          <a:noFill/>
          <a:extLst>
            <a:ext uri="{909E8E84-426E-40DD-AFC4-6F175D3DCCD1}">
              <a14:hiddenFill xmlns:a14="http://schemas.microsoft.com/office/drawing/2010/main">
                <a:solidFill>
                  <a:srgbClr val="FFFFFF"/>
                </a:solidFill>
              </a14:hiddenFill>
            </a:ext>
          </a:extLst>
        </p:spPr>
      </p:pic>
      <p:sp>
        <p:nvSpPr>
          <p:cNvPr id="8" name="Arrow: Down 7">
            <a:extLst>
              <a:ext uri="{FF2B5EF4-FFF2-40B4-BE49-F238E27FC236}">
                <a16:creationId xmlns:a16="http://schemas.microsoft.com/office/drawing/2014/main" id="{23384A2F-A830-F87E-77B6-55C92DA3BF9B}"/>
              </a:ext>
            </a:extLst>
          </p:cNvPr>
          <p:cNvSpPr/>
          <p:nvPr/>
        </p:nvSpPr>
        <p:spPr>
          <a:xfrm rot="10800000">
            <a:off x="9538617" y="1675513"/>
            <a:ext cx="245533" cy="438366"/>
          </a:xfrm>
          <a:prstGeom prst="downArrow">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extBox 9">
            <a:extLst>
              <a:ext uri="{FF2B5EF4-FFF2-40B4-BE49-F238E27FC236}">
                <a16:creationId xmlns:a16="http://schemas.microsoft.com/office/drawing/2014/main" id="{D4502546-5073-79B3-3B9E-4B97B3ACB93E}"/>
              </a:ext>
            </a:extLst>
          </p:cNvPr>
          <p:cNvSpPr txBox="1"/>
          <p:nvPr/>
        </p:nvSpPr>
        <p:spPr>
          <a:xfrm>
            <a:off x="9265411" y="2342853"/>
            <a:ext cx="376036" cy="369332"/>
          </a:xfrm>
          <a:prstGeom prst="rect">
            <a:avLst/>
          </a:prstGeom>
          <a:noFill/>
        </p:spPr>
        <p:txBody>
          <a:bodyPr wrap="square" rtlCol="0">
            <a:spAutoFit/>
          </a:bodyPr>
          <a:lstStyle/>
          <a:p>
            <a:r>
              <a:rPr lang="en-IN" b="1" dirty="0">
                <a:solidFill>
                  <a:srgbClr val="FF0000"/>
                </a:solidFill>
              </a:rPr>
              <a:t>%</a:t>
            </a:r>
          </a:p>
        </p:txBody>
      </p:sp>
      <p:sp>
        <p:nvSpPr>
          <p:cNvPr id="2" name="Title 1">
            <a:extLst>
              <a:ext uri="{FF2B5EF4-FFF2-40B4-BE49-F238E27FC236}">
                <a16:creationId xmlns:a16="http://schemas.microsoft.com/office/drawing/2014/main" id="{40E25BEE-F73D-DADC-9D76-C3161A8A9BEF}"/>
              </a:ext>
            </a:extLst>
          </p:cNvPr>
          <p:cNvSpPr>
            <a:spLocks noGrp="1"/>
          </p:cNvSpPr>
          <p:nvPr>
            <p:ph type="title"/>
          </p:nvPr>
        </p:nvSpPr>
        <p:spPr>
          <a:xfrm>
            <a:off x="6264157" y="975884"/>
            <a:ext cx="5198533" cy="315912"/>
          </a:xfrm>
          <a:solidFill>
            <a:srgbClr val="FFFF00"/>
          </a:solidFill>
        </p:spPr>
        <p:txBody>
          <a:bodyPr>
            <a:noAutofit/>
          </a:bodyPr>
          <a:lstStyle/>
          <a:p>
            <a:r>
              <a:rPr lang="en-US" sz="2400" b="1" dirty="0"/>
              <a:t>1. Energy Transition and Decarbonization</a:t>
            </a:r>
            <a:endParaRPr lang="en-IN" sz="2400" b="1" dirty="0"/>
          </a:p>
        </p:txBody>
      </p:sp>
      <p:sp>
        <p:nvSpPr>
          <p:cNvPr id="4" name="TextBox 3">
            <a:extLst>
              <a:ext uri="{FF2B5EF4-FFF2-40B4-BE49-F238E27FC236}">
                <a16:creationId xmlns:a16="http://schemas.microsoft.com/office/drawing/2014/main" id="{B7639A37-4AAB-E85B-2EB1-7F9A735F3893}"/>
              </a:ext>
            </a:extLst>
          </p:cNvPr>
          <p:cNvSpPr txBox="1"/>
          <p:nvPr/>
        </p:nvSpPr>
        <p:spPr>
          <a:xfrm>
            <a:off x="1639414" y="2420508"/>
            <a:ext cx="635000" cy="369332"/>
          </a:xfrm>
          <a:prstGeom prst="rect">
            <a:avLst/>
          </a:prstGeom>
          <a:solidFill>
            <a:schemeClr val="bg2">
              <a:lumMod val="50000"/>
            </a:schemeClr>
          </a:solidFill>
        </p:spPr>
        <p:txBody>
          <a:bodyPr wrap="square" rtlCol="0">
            <a:spAutoFit/>
          </a:bodyPr>
          <a:lstStyle/>
          <a:p>
            <a:r>
              <a:rPr lang="en-IN" dirty="0">
                <a:solidFill>
                  <a:schemeClr val="bg1"/>
                </a:solidFill>
              </a:rPr>
              <a:t>9 </a:t>
            </a:r>
            <a:r>
              <a:rPr lang="en-IN" dirty="0" err="1">
                <a:solidFill>
                  <a:schemeClr val="bg1"/>
                </a:solidFill>
              </a:rPr>
              <a:t>Yrs</a:t>
            </a:r>
            <a:endParaRPr lang="en-IN" dirty="0">
              <a:solidFill>
                <a:schemeClr val="bg1"/>
              </a:solidFill>
            </a:endParaRPr>
          </a:p>
        </p:txBody>
      </p:sp>
      <p:sp>
        <p:nvSpPr>
          <p:cNvPr id="6" name="TextBox 5">
            <a:extLst>
              <a:ext uri="{FF2B5EF4-FFF2-40B4-BE49-F238E27FC236}">
                <a16:creationId xmlns:a16="http://schemas.microsoft.com/office/drawing/2014/main" id="{B36BBB8F-E5CF-1D19-BE6A-EB418F17D65C}"/>
              </a:ext>
            </a:extLst>
          </p:cNvPr>
          <p:cNvSpPr txBox="1"/>
          <p:nvPr/>
        </p:nvSpPr>
        <p:spPr>
          <a:xfrm>
            <a:off x="2861712" y="2420508"/>
            <a:ext cx="733769" cy="369332"/>
          </a:xfrm>
          <a:prstGeom prst="rect">
            <a:avLst/>
          </a:prstGeom>
          <a:solidFill>
            <a:schemeClr val="bg2">
              <a:lumMod val="50000"/>
            </a:schemeClr>
          </a:solidFill>
        </p:spPr>
        <p:txBody>
          <a:bodyPr wrap="square" rtlCol="0">
            <a:spAutoFit/>
          </a:bodyPr>
          <a:lstStyle/>
          <a:p>
            <a:r>
              <a:rPr lang="en-IN" dirty="0">
                <a:solidFill>
                  <a:schemeClr val="bg1"/>
                </a:solidFill>
              </a:rPr>
              <a:t>18 </a:t>
            </a:r>
            <a:r>
              <a:rPr lang="en-IN" dirty="0" err="1">
                <a:solidFill>
                  <a:schemeClr val="bg1"/>
                </a:solidFill>
              </a:rPr>
              <a:t>Yrs</a:t>
            </a:r>
            <a:endParaRPr lang="en-IN" dirty="0">
              <a:solidFill>
                <a:schemeClr val="bg1"/>
              </a:solidFill>
            </a:endParaRPr>
          </a:p>
        </p:txBody>
      </p:sp>
      <p:sp>
        <p:nvSpPr>
          <p:cNvPr id="13" name="TextBox 12">
            <a:extLst>
              <a:ext uri="{FF2B5EF4-FFF2-40B4-BE49-F238E27FC236}">
                <a16:creationId xmlns:a16="http://schemas.microsoft.com/office/drawing/2014/main" id="{95B6BF4B-8B8D-1380-9EEB-194AEE5E1168}"/>
              </a:ext>
            </a:extLst>
          </p:cNvPr>
          <p:cNvSpPr txBox="1"/>
          <p:nvPr/>
        </p:nvSpPr>
        <p:spPr>
          <a:xfrm>
            <a:off x="4233032" y="2420508"/>
            <a:ext cx="733769" cy="369332"/>
          </a:xfrm>
          <a:prstGeom prst="rect">
            <a:avLst/>
          </a:prstGeom>
          <a:solidFill>
            <a:schemeClr val="bg2">
              <a:lumMod val="50000"/>
            </a:schemeClr>
          </a:solidFill>
        </p:spPr>
        <p:txBody>
          <a:bodyPr wrap="square" rtlCol="0">
            <a:spAutoFit/>
          </a:bodyPr>
          <a:lstStyle/>
          <a:p>
            <a:r>
              <a:rPr lang="en-IN" dirty="0">
                <a:solidFill>
                  <a:schemeClr val="bg1"/>
                </a:solidFill>
              </a:rPr>
              <a:t>30 </a:t>
            </a:r>
            <a:r>
              <a:rPr lang="en-IN" dirty="0" err="1">
                <a:solidFill>
                  <a:schemeClr val="bg1"/>
                </a:solidFill>
              </a:rPr>
              <a:t>Yrs</a:t>
            </a:r>
            <a:endParaRPr lang="en-IN" dirty="0">
              <a:solidFill>
                <a:schemeClr val="bg1"/>
              </a:solidFill>
            </a:endParaRPr>
          </a:p>
        </p:txBody>
      </p:sp>
      <p:sp>
        <p:nvSpPr>
          <p:cNvPr id="16" name="TextBox 15">
            <a:extLst>
              <a:ext uri="{FF2B5EF4-FFF2-40B4-BE49-F238E27FC236}">
                <a16:creationId xmlns:a16="http://schemas.microsoft.com/office/drawing/2014/main" id="{14CDF3EC-4822-975F-DE1F-5BAD5F832725}"/>
              </a:ext>
            </a:extLst>
          </p:cNvPr>
          <p:cNvSpPr txBox="1"/>
          <p:nvPr/>
        </p:nvSpPr>
        <p:spPr>
          <a:xfrm>
            <a:off x="5393536" y="1701892"/>
            <a:ext cx="733769" cy="646331"/>
          </a:xfrm>
          <a:prstGeom prst="rect">
            <a:avLst/>
          </a:prstGeom>
          <a:solidFill>
            <a:schemeClr val="bg2">
              <a:lumMod val="50000"/>
            </a:schemeClr>
          </a:solidFill>
        </p:spPr>
        <p:txBody>
          <a:bodyPr wrap="square" rtlCol="0">
            <a:spAutoFit/>
          </a:bodyPr>
          <a:lstStyle/>
          <a:p>
            <a:pPr algn="ctr"/>
            <a:r>
              <a:rPr lang="en-IN" dirty="0">
                <a:solidFill>
                  <a:schemeClr val="bg1"/>
                </a:solidFill>
              </a:rPr>
              <a:t>40 </a:t>
            </a:r>
            <a:r>
              <a:rPr lang="en-IN" dirty="0" err="1">
                <a:solidFill>
                  <a:schemeClr val="bg1"/>
                </a:solidFill>
              </a:rPr>
              <a:t>Yrs</a:t>
            </a:r>
            <a:endParaRPr lang="en-IN" dirty="0">
              <a:solidFill>
                <a:schemeClr val="bg1"/>
              </a:solidFill>
            </a:endParaRPr>
          </a:p>
          <a:p>
            <a:pPr algn="ctr"/>
            <a:r>
              <a:rPr lang="en-IN" dirty="0">
                <a:solidFill>
                  <a:schemeClr val="bg1"/>
                </a:solidFill>
              </a:rPr>
              <a:t>3°C </a:t>
            </a:r>
          </a:p>
        </p:txBody>
      </p:sp>
      <p:sp>
        <p:nvSpPr>
          <p:cNvPr id="18" name="Title 1">
            <a:extLst>
              <a:ext uri="{FF2B5EF4-FFF2-40B4-BE49-F238E27FC236}">
                <a16:creationId xmlns:a16="http://schemas.microsoft.com/office/drawing/2014/main" id="{169D3B26-4177-4F81-EF20-AA793B9D401F}"/>
              </a:ext>
            </a:extLst>
          </p:cNvPr>
          <p:cNvSpPr txBox="1">
            <a:spLocks/>
          </p:cNvSpPr>
          <p:nvPr/>
        </p:nvSpPr>
        <p:spPr>
          <a:xfrm>
            <a:off x="869505" y="-6440"/>
            <a:ext cx="10515600" cy="8584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b="1" dirty="0"/>
              <a:t>3</a:t>
            </a:r>
            <a:r>
              <a:rPr lang="en-IN" sz="3200" b="1" baseline="30000" dirty="0"/>
              <a:t>rd</a:t>
            </a:r>
            <a:r>
              <a:rPr lang="en-IN" sz="3200" b="1" dirty="0"/>
              <a:t> Driver for </a:t>
            </a:r>
            <a:r>
              <a:rPr lang="en-IN" sz="3200" b="1" i="1" dirty="0" err="1"/>
              <a:t>Amritkal</a:t>
            </a:r>
            <a:r>
              <a:rPr lang="en-IN" sz="3200" b="1" dirty="0"/>
              <a:t>: Adapt to New Shipping Trends</a:t>
            </a:r>
          </a:p>
        </p:txBody>
      </p:sp>
      <p:sp>
        <p:nvSpPr>
          <p:cNvPr id="7" name="TextBox 6">
            <a:extLst>
              <a:ext uri="{FF2B5EF4-FFF2-40B4-BE49-F238E27FC236}">
                <a16:creationId xmlns:a16="http://schemas.microsoft.com/office/drawing/2014/main" id="{F53A77BC-59C8-86A8-BB22-EAFB9C9CAE95}"/>
              </a:ext>
            </a:extLst>
          </p:cNvPr>
          <p:cNvSpPr txBox="1"/>
          <p:nvPr/>
        </p:nvSpPr>
        <p:spPr>
          <a:xfrm>
            <a:off x="4880223" y="2646668"/>
            <a:ext cx="1978954" cy="646331"/>
          </a:xfrm>
          <a:prstGeom prst="rect">
            <a:avLst/>
          </a:prstGeom>
          <a:noFill/>
        </p:spPr>
        <p:txBody>
          <a:bodyPr wrap="square" rtlCol="0">
            <a:spAutoFit/>
          </a:bodyPr>
          <a:lstStyle/>
          <a:p>
            <a:pPr algn="ctr"/>
            <a:r>
              <a:rPr lang="en-IN" dirty="0">
                <a:solidFill>
                  <a:schemeClr val="accent5">
                    <a:lumMod val="75000"/>
                  </a:schemeClr>
                </a:solidFill>
              </a:rPr>
              <a:t>Carbon Budget</a:t>
            </a:r>
          </a:p>
          <a:p>
            <a:pPr algn="ctr"/>
            <a:r>
              <a:rPr lang="en-IN" dirty="0">
                <a:solidFill>
                  <a:schemeClr val="accent5">
                    <a:lumMod val="75000"/>
                  </a:schemeClr>
                </a:solidFill>
              </a:rPr>
              <a:t>getting exhausted </a:t>
            </a:r>
          </a:p>
        </p:txBody>
      </p:sp>
      <p:sp>
        <p:nvSpPr>
          <p:cNvPr id="12" name="TextBox 11">
            <a:extLst>
              <a:ext uri="{FF2B5EF4-FFF2-40B4-BE49-F238E27FC236}">
                <a16:creationId xmlns:a16="http://schemas.microsoft.com/office/drawing/2014/main" id="{EA78C28E-1690-CA9C-DB42-9B36DF418712}"/>
              </a:ext>
            </a:extLst>
          </p:cNvPr>
          <p:cNvSpPr txBox="1"/>
          <p:nvPr/>
        </p:nvSpPr>
        <p:spPr>
          <a:xfrm>
            <a:off x="7441112" y="2743795"/>
            <a:ext cx="4195010" cy="707886"/>
          </a:xfrm>
          <a:prstGeom prst="rect">
            <a:avLst/>
          </a:prstGeom>
          <a:noFill/>
          <a:ln>
            <a:solidFill>
              <a:srgbClr val="009900"/>
            </a:solidFill>
          </a:ln>
        </p:spPr>
        <p:txBody>
          <a:bodyPr wrap="square" rtlCol="0">
            <a:spAutoFit/>
          </a:bodyPr>
          <a:lstStyle/>
          <a:p>
            <a:r>
              <a:rPr lang="en-IN" sz="2000" dirty="0">
                <a:solidFill>
                  <a:srgbClr val="FF0000"/>
                </a:solidFill>
              </a:rPr>
              <a:t>Countries altering their energy choices – Ports and Seafarers have to adapt</a:t>
            </a:r>
          </a:p>
        </p:txBody>
      </p:sp>
      <p:sp>
        <p:nvSpPr>
          <p:cNvPr id="14" name="Arrow: Down 13">
            <a:extLst>
              <a:ext uri="{FF2B5EF4-FFF2-40B4-BE49-F238E27FC236}">
                <a16:creationId xmlns:a16="http://schemas.microsoft.com/office/drawing/2014/main" id="{74211218-AE10-D484-E4D5-7DD9FA4D1CB8}"/>
              </a:ext>
            </a:extLst>
          </p:cNvPr>
          <p:cNvSpPr/>
          <p:nvPr/>
        </p:nvSpPr>
        <p:spPr>
          <a:xfrm>
            <a:off x="8111613" y="1679681"/>
            <a:ext cx="294968" cy="417638"/>
          </a:xfrm>
          <a:prstGeom prst="downArrow">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5569128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9C2B9-A837-CA34-257F-F1DC43440780}"/>
              </a:ext>
            </a:extLst>
          </p:cNvPr>
          <p:cNvSpPr>
            <a:spLocks noGrp="1"/>
          </p:cNvSpPr>
          <p:nvPr>
            <p:ph type="title"/>
          </p:nvPr>
        </p:nvSpPr>
        <p:spPr>
          <a:xfrm>
            <a:off x="838200" y="365126"/>
            <a:ext cx="10515600" cy="637616"/>
          </a:xfrm>
        </p:spPr>
        <p:txBody>
          <a:bodyPr>
            <a:normAutofit/>
          </a:bodyPr>
          <a:lstStyle/>
          <a:p>
            <a:r>
              <a:rPr lang="en-IN" sz="3600" dirty="0"/>
              <a:t>India’s National Declaration at COP 26 Glasgow 2022</a:t>
            </a:r>
          </a:p>
        </p:txBody>
      </p:sp>
      <p:sp>
        <p:nvSpPr>
          <p:cNvPr id="3" name="Content Placeholder 2">
            <a:extLst>
              <a:ext uri="{FF2B5EF4-FFF2-40B4-BE49-F238E27FC236}">
                <a16:creationId xmlns:a16="http://schemas.microsoft.com/office/drawing/2014/main" id="{8D3B41E1-C26C-B392-1788-F18753543FB7}"/>
              </a:ext>
            </a:extLst>
          </p:cNvPr>
          <p:cNvSpPr>
            <a:spLocks noGrp="1"/>
          </p:cNvSpPr>
          <p:nvPr>
            <p:ph idx="1"/>
          </p:nvPr>
        </p:nvSpPr>
        <p:spPr>
          <a:xfrm>
            <a:off x="668867" y="1524000"/>
            <a:ext cx="6324538" cy="3522133"/>
          </a:xfrm>
        </p:spPr>
        <p:txBody>
          <a:bodyPr>
            <a:normAutofit/>
          </a:bodyPr>
          <a:lstStyle/>
          <a:p>
            <a:pPr marL="0" indent="0" algn="just">
              <a:buNone/>
            </a:pPr>
            <a:r>
              <a:rPr lang="en-US" sz="2000" b="1" dirty="0">
                <a:solidFill>
                  <a:srgbClr val="333333"/>
                </a:solidFill>
              </a:rPr>
              <a:t>An Ambitious Declaration </a:t>
            </a:r>
            <a:r>
              <a:rPr lang="en-US" sz="2000" dirty="0">
                <a:solidFill>
                  <a:srgbClr val="333333"/>
                </a:solidFill>
              </a:rPr>
              <a:t>- At Conference of the Parties (COP26) to the United Nations Framework Convention on Climate Change (UNFCCC) India </a:t>
            </a:r>
            <a:r>
              <a:rPr lang="en-US" sz="2000" b="0" i="0" dirty="0">
                <a:solidFill>
                  <a:srgbClr val="333333"/>
                </a:solidFill>
                <a:effectLst/>
              </a:rPr>
              <a:t>articulated the </a:t>
            </a:r>
            <a:r>
              <a:rPr lang="en-US" sz="2000" b="0" i="0" dirty="0">
                <a:solidFill>
                  <a:srgbClr val="000000"/>
                </a:solidFill>
                <a:effectLst/>
              </a:rPr>
              <a:t>five nectar elements </a:t>
            </a:r>
            <a:r>
              <a:rPr lang="en-US" sz="2000" b="0" i="1" dirty="0">
                <a:solidFill>
                  <a:srgbClr val="000000"/>
                </a:solidFill>
                <a:effectLst/>
              </a:rPr>
              <a:t>(</a:t>
            </a:r>
            <a:r>
              <a:rPr lang="en-US" sz="2000" b="1" i="1" dirty="0" err="1">
                <a:solidFill>
                  <a:srgbClr val="000000"/>
                </a:solidFill>
                <a:effectLst/>
              </a:rPr>
              <a:t>Panchamrit</a:t>
            </a:r>
            <a:r>
              <a:rPr lang="en-US" sz="2000" b="0" i="1" dirty="0">
                <a:solidFill>
                  <a:srgbClr val="000000"/>
                </a:solidFill>
                <a:effectLst/>
              </a:rPr>
              <a:t>)</a:t>
            </a:r>
            <a:r>
              <a:rPr lang="en-US" sz="2000" b="0" i="0" dirty="0">
                <a:solidFill>
                  <a:srgbClr val="000000"/>
                </a:solidFill>
                <a:effectLst/>
              </a:rPr>
              <a:t> of India’s climate action:</a:t>
            </a:r>
          </a:p>
          <a:p>
            <a:pPr marL="0" indent="0" algn="just">
              <a:buNone/>
            </a:pPr>
            <a:endParaRPr lang="en-US" sz="2000" b="0" i="0" dirty="0">
              <a:solidFill>
                <a:srgbClr val="333333"/>
              </a:solidFill>
              <a:effectLst/>
            </a:endParaRPr>
          </a:p>
          <a:p>
            <a:pPr algn="just"/>
            <a:r>
              <a:rPr lang="en-US" sz="2000" b="0" i="0" dirty="0">
                <a:solidFill>
                  <a:srgbClr val="000000"/>
                </a:solidFill>
                <a:effectLst/>
              </a:rPr>
              <a:t>Reach </a:t>
            </a:r>
            <a:r>
              <a:rPr lang="en-US" sz="2000" b="0" i="0" u="sng" dirty="0">
                <a:solidFill>
                  <a:srgbClr val="000000"/>
                </a:solidFill>
                <a:effectLst/>
              </a:rPr>
              <a:t>500 GW Non-fossil </a:t>
            </a:r>
            <a:r>
              <a:rPr lang="en-US" sz="2000" b="0" i="0" dirty="0">
                <a:solidFill>
                  <a:srgbClr val="000000"/>
                </a:solidFill>
                <a:effectLst/>
              </a:rPr>
              <a:t>energy capacity by </a:t>
            </a:r>
            <a:r>
              <a:rPr lang="en-US" sz="2000" b="0" i="0" u="sng" dirty="0">
                <a:solidFill>
                  <a:srgbClr val="000000"/>
                </a:solidFill>
                <a:effectLst/>
              </a:rPr>
              <a:t>2030</a:t>
            </a:r>
            <a:endParaRPr lang="en-US" sz="2000" b="0" i="0" u="sng" dirty="0">
              <a:solidFill>
                <a:srgbClr val="333333"/>
              </a:solidFill>
              <a:effectLst/>
            </a:endParaRPr>
          </a:p>
          <a:p>
            <a:pPr algn="just"/>
            <a:r>
              <a:rPr lang="en-US" sz="2000" b="0" i="0" u="sng" dirty="0">
                <a:solidFill>
                  <a:srgbClr val="000000"/>
                </a:solidFill>
                <a:effectLst/>
              </a:rPr>
              <a:t>50 per cent </a:t>
            </a:r>
            <a:r>
              <a:rPr lang="en-US" sz="2000" b="0" i="0" dirty="0">
                <a:solidFill>
                  <a:srgbClr val="000000"/>
                </a:solidFill>
                <a:effectLst/>
              </a:rPr>
              <a:t>of its energy requirements from renewable energy </a:t>
            </a:r>
            <a:r>
              <a:rPr lang="en-US" sz="2000" b="0" i="0" u="sng" dirty="0">
                <a:solidFill>
                  <a:srgbClr val="000000"/>
                </a:solidFill>
                <a:effectLst/>
              </a:rPr>
              <a:t>by 2030</a:t>
            </a:r>
            <a:endParaRPr lang="en-US" sz="2000" b="0" i="0" u="sng" dirty="0">
              <a:solidFill>
                <a:srgbClr val="333333"/>
              </a:solidFill>
              <a:effectLst/>
            </a:endParaRPr>
          </a:p>
          <a:p>
            <a:pPr algn="just"/>
            <a:r>
              <a:rPr lang="en-US" sz="2000" b="0" i="0" dirty="0">
                <a:solidFill>
                  <a:srgbClr val="000000"/>
                </a:solidFill>
                <a:effectLst/>
              </a:rPr>
              <a:t>Reduction of total projected </a:t>
            </a:r>
            <a:r>
              <a:rPr lang="en-US" sz="2000" b="0" i="0" u="sng" dirty="0">
                <a:solidFill>
                  <a:srgbClr val="000000"/>
                </a:solidFill>
                <a:effectLst/>
              </a:rPr>
              <a:t>carbon emissions </a:t>
            </a:r>
            <a:r>
              <a:rPr lang="en-US" sz="2000" b="0" i="0" dirty="0">
                <a:solidFill>
                  <a:srgbClr val="000000"/>
                </a:solidFill>
                <a:effectLst/>
              </a:rPr>
              <a:t>by one billion tons from now to </a:t>
            </a:r>
            <a:r>
              <a:rPr lang="en-US" sz="2000" b="0" i="0" u="sng" dirty="0">
                <a:solidFill>
                  <a:srgbClr val="000000"/>
                </a:solidFill>
                <a:effectLst/>
              </a:rPr>
              <a:t>2030</a:t>
            </a:r>
            <a:endParaRPr lang="en-IN" sz="2000" u="sng" dirty="0"/>
          </a:p>
        </p:txBody>
      </p:sp>
      <p:pic>
        <p:nvPicPr>
          <p:cNvPr id="9218" name="Picture 2" descr="Modi In Glasgow: All You Need To Know About PM's Cop26 Address On Climate  Change">
            <a:extLst>
              <a:ext uri="{FF2B5EF4-FFF2-40B4-BE49-F238E27FC236}">
                <a16:creationId xmlns:a16="http://schemas.microsoft.com/office/drawing/2014/main" id="{76FC02A7-A3FF-0775-F206-AA73AF90A0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9950" y="1524000"/>
            <a:ext cx="4648262" cy="3100391"/>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FFDCB0AA-709D-6C3E-38F9-E74BE42BBE2F}"/>
              </a:ext>
            </a:extLst>
          </p:cNvPr>
          <p:cNvSpPr txBox="1">
            <a:spLocks/>
          </p:cNvSpPr>
          <p:nvPr/>
        </p:nvSpPr>
        <p:spPr>
          <a:xfrm>
            <a:off x="609600" y="5067300"/>
            <a:ext cx="11125200" cy="990599"/>
          </a:xfrm>
          <a:prstGeom prst="rect">
            <a:avLst/>
          </a:prstGeom>
        </p:spPr>
        <p:txBody>
          <a:bodyPr vert="horz" lIns="91440" tIns="45720" rIns="91440" bIns="45720" rtlCol="0">
            <a:normAutofit fontScale="92500"/>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lgn="just"/>
            <a:r>
              <a:rPr lang="en-US" dirty="0">
                <a:solidFill>
                  <a:srgbClr val="000000"/>
                </a:solidFill>
              </a:rPr>
              <a:t>Reduction of the </a:t>
            </a:r>
            <a:r>
              <a:rPr lang="en-US" u="sng" dirty="0">
                <a:solidFill>
                  <a:srgbClr val="000000"/>
                </a:solidFill>
              </a:rPr>
              <a:t>carbon intensity </a:t>
            </a:r>
            <a:r>
              <a:rPr lang="en-US" dirty="0">
                <a:solidFill>
                  <a:srgbClr val="000000"/>
                </a:solidFill>
              </a:rPr>
              <a:t>of the economy by </a:t>
            </a:r>
            <a:r>
              <a:rPr lang="en-US" u="sng" dirty="0">
                <a:solidFill>
                  <a:srgbClr val="000000"/>
                </a:solidFill>
              </a:rPr>
              <a:t>45 per cent </a:t>
            </a:r>
            <a:r>
              <a:rPr lang="en-US" dirty="0">
                <a:solidFill>
                  <a:srgbClr val="000000"/>
                </a:solidFill>
              </a:rPr>
              <a:t>by </a:t>
            </a:r>
            <a:r>
              <a:rPr lang="en-US" u="sng" dirty="0">
                <a:solidFill>
                  <a:srgbClr val="000000"/>
                </a:solidFill>
              </a:rPr>
              <a:t>2030</a:t>
            </a:r>
            <a:r>
              <a:rPr lang="en-US" dirty="0">
                <a:solidFill>
                  <a:srgbClr val="000000"/>
                </a:solidFill>
              </a:rPr>
              <a:t>, over 2005 levels</a:t>
            </a:r>
            <a:endParaRPr lang="en-US" dirty="0">
              <a:solidFill>
                <a:srgbClr val="333333"/>
              </a:solidFill>
            </a:endParaRPr>
          </a:p>
          <a:p>
            <a:pPr algn="just"/>
            <a:r>
              <a:rPr lang="en-US" dirty="0">
                <a:solidFill>
                  <a:srgbClr val="000000"/>
                </a:solidFill>
              </a:rPr>
              <a:t>Achieving the target of </a:t>
            </a:r>
            <a:r>
              <a:rPr lang="en-US" u="sng" dirty="0">
                <a:solidFill>
                  <a:srgbClr val="000000"/>
                </a:solidFill>
              </a:rPr>
              <a:t>net zero emissions </a:t>
            </a:r>
            <a:r>
              <a:rPr lang="en-US" dirty="0">
                <a:solidFill>
                  <a:srgbClr val="000000"/>
                </a:solidFill>
              </a:rPr>
              <a:t>by </a:t>
            </a:r>
            <a:r>
              <a:rPr lang="en-US" u="sng" dirty="0">
                <a:solidFill>
                  <a:srgbClr val="000000"/>
                </a:solidFill>
              </a:rPr>
              <a:t>2070</a:t>
            </a:r>
            <a:endParaRPr lang="en-IN" u="sng" dirty="0"/>
          </a:p>
        </p:txBody>
      </p:sp>
      <p:sp>
        <p:nvSpPr>
          <p:cNvPr id="6" name="TextBox 5">
            <a:extLst>
              <a:ext uri="{FF2B5EF4-FFF2-40B4-BE49-F238E27FC236}">
                <a16:creationId xmlns:a16="http://schemas.microsoft.com/office/drawing/2014/main" id="{3E7CEB4E-481D-407E-A163-78FDBFE7F7B6}"/>
              </a:ext>
            </a:extLst>
          </p:cNvPr>
          <p:cNvSpPr txBox="1"/>
          <p:nvPr/>
        </p:nvSpPr>
        <p:spPr>
          <a:xfrm>
            <a:off x="7239000" y="3733800"/>
            <a:ext cx="3586316" cy="400110"/>
          </a:xfrm>
          <a:prstGeom prst="rect">
            <a:avLst/>
          </a:prstGeom>
          <a:noFill/>
        </p:spPr>
        <p:txBody>
          <a:bodyPr wrap="square">
            <a:spAutoFit/>
          </a:bodyPr>
          <a:lstStyle/>
          <a:p>
            <a:r>
              <a:rPr lang="en-IN" sz="2000" b="1" i="0" dirty="0">
                <a:solidFill>
                  <a:schemeClr val="bg1"/>
                </a:solidFill>
                <a:effectLst/>
              </a:rPr>
              <a:t>Lifestyle For Environment (LIFE)</a:t>
            </a:r>
            <a:endParaRPr lang="en-IN" sz="2000" b="1" dirty="0">
              <a:solidFill>
                <a:schemeClr val="bg1"/>
              </a:solidFill>
            </a:endParaRPr>
          </a:p>
        </p:txBody>
      </p:sp>
      <p:sp>
        <p:nvSpPr>
          <p:cNvPr id="5" name="TextBox 4">
            <a:extLst>
              <a:ext uri="{FF2B5EF4-FFF2-40B4-BE49-F238E27FC236}">
                <a16:creationId xmlns:a16="http://schemas.microsoft.com/office/drawing/2014/main" id="{C624D96F-5D5C-BB5D-3E28-1D6ABF032E2C}"/>
              </a:ext>
            </a:extLst>
          </p:cNvPr>
          <p:cNvSpPr txBox="1"/>
          <p:nvPr/>
        </p:nvSpPr>
        <p:spPr>
          <a:xfrm>
            <a:off x="8431161" y="5827066"/>
            <a:ext cx="3760839" cy="461665"/>
          </a:xfrm>
          <a:prstGeom prst="rect">
            <a:avLst/>
          </a:prstGeom>
          <a:noFill/>
        </p:spPr>
        <p:txBody>
          <a:bodyPr wrap="square" rtlCol="0">
            <a:spAutoFit/>
          </a:bodyPr>
          <a:lstStyle/>
          <a:p>
            <a:r>
              <a:rPr lang="en-IN" sz="2400" dirty="0">
                <a:solidFill>
                  <a:srgbClr val="FF0000"/>
                </a:solidFill>
              </a:rPr>
              <a:t>India is not alone</a:t>
            </a:r>
          </a:p>
        </p:txBody>
      </p:sp>
    </p:spTree>
    <p:extLst>
      <p:ext uri="{BB962C8B-B14F-4D97-AF65-F5344CB8AC3E}">
        <p14:creationId xmlns:p14="http://schemas.microsoft.com/office/powerpoint/2010/main" val="17224615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621AA31-FA10-D0E1-CA00-1019F851A926}"/>
              </a:ext>
            </a:extLst>
          </p:cNvPr>
          <p:cNvPicPr>
            <a:picLocks noChangeAspect="1"/>
          </p:cNvPicPr>
          <p:nvPr/>
        </p:nvPicPr>
        <p:blipFill>
          <a:blip r:embed="rId2"/>
          <a:stretch>
            <a:fillRect/>
          </a:stretch>
        </p:blipFill>
        <p:spPr>
          <a:xfrm>
            <a:off x="217410" y="681037"/>
            <a:ext cx="5404449" cy="3333401"/>
          </a:xfrm>
          <a:prstGeom prst="rect">
            <a:avLst/>
          </a:prstGeom>
        </p:spPr>
      </p:pic>
      <p:pic>
        <p:nvPicPr>
          <p:cNvPr id="7" name="Picture 6">
            <a:extLst>
              <a:ext uri="{FF2B5EF4-FFF2-40B4-BE49-F238E27FC236}">
                <a16:creationId xmlns:a16="http://schemas.microsoft.com/office/drawing/2014/main" id="{1D2DAFE2-9DCD-0BE7-4C9F-146B139E903E}"/>
              </a:ext>
            </a:extLst>
          </p:cNvPr>
          <p:cNvPicPr>
            <a:picLocks noChangeAspect="1"/>
          </p:cNvPicPr>
          <p:nvPr/>
        </p:nvPicPr>
        <p:blipFill>
          <a:blip r:embed="rId3"/>
          <a:stretch>
            <a:fillRect/>
          </a:stretch>
        </p:blipFill>
        <p:spPr>
          <a:xfrm>
            <a:off x="5621859" y="1344514"/>
            <a:ext cx="6300531" cy="4391045"/>
          </a:xfrm>
          <a:prstGeom prst="rect">
            <a:avLst/>
          </a:prstGeom>
        </p:spPr>
      </p:pic>
      <p:pic>
        <p:nvPicPr>
          <p:cNvPr id="9" name="Picture 8">
            <a:extLst>
              <a:ext uri="{FF2B5EF4-FFF2-40B4-BE49-F238E27FC236}">
                <a16:creationId xmlns:a16="http://schemas.microsoft.com/office/drawing/2014/main" id="{AA2C35B8-8DA0-3656-9059-9A4D2C9FB8DE}"/>
              </a:ext>
            </a:extLst>
          </p:cNvPr>
          <p:cNvPicPr>
            <a:picLocks noChangeAspect="1"/>
          </p:cNvPicPr>
          <p:nvPr/>
        </p:nvPicPr>
        <p:blipFill>
          <a:blip r:embed="rId4"/>
          <a:stretch>
            <a:fillRect/>
          </a:stretch>
        </p:blipFill>
        <p:spPr>
          <a:xfrm>
            <a:off x="295855" y="4023429"/>
            <a:ext cx="5138531" cy="2882900"/>
          </a:xfrm>
          <a:prstGeom prst="rect">
            <a:avLst/>
          </a:prstGeom>
        </p:spPr>
      </p:pic>
      <p:sp>
        <p:nvSpPr>
          <p:cNvPr id="12" name="TextBox 11">
            <a:extLst>
              <a:ext uri="{FF2B5EF4-FFF2-40B4-BE49-F238E27FC236}">
                <a16:creationId xmlns:a16="http://schemas.microsoft.com/office/drawing/2014/main" id="{1D6BA3C8-E391-7F8D-3B19-DC8736F269BA}"/>
              </a:ext>
            </a:extLst>
          </p:cNvPr>
          <p:cNvSpPr txBox="1"/>
          <p:nvPr/>
        </p:nvSpPr>
        <p:spPr>
          <a:xfrm>
            <a:off x="6570143" y="724545"/>
            <a:ext cx="4484625" cy="461665"/>
          </a:xfrm>
          <a:prstGeom prst="rect">
            <a:avLst/>
          </a:prstGeom>
          <a:solidFill>
            <a:srgbClr val="FFFF00"/>
          </a:solidFill>
        </p:spPr>
        <p:txBody>
          <a:bodyPr wrap="square" rtlCol="0">
            <a:spAutoFit/>
          </a:bodyPr>
          <a:lstStyle/>
          <a:p>
            <a:r>
              <a:rPr lang="en-IN" sz="2400" b="1" dirty="0">
                <a:solidFill>
                  <a:srgbClr val="00B050"/>
                </a:solidFill>
              </a:rPr>
              <a:t>Relative CO</a:t>
            </a:r>
            <a:r>
              <a:rPr lang="en-IN" sz="1600" b="1" dirty="0">
                <a:solidFill>
                  <a:srgbClr val="00B050"/>
                </a:solidFill>
              </a:rPr>
              <a:t>2</a:t>
            </a:r>
            <a:r>
              <a:rPr lang="en-IN" sz="2400" b="1" dirty="0">
                <a:solidFill>
                  <a:srgbClr val="00B050"/>
                </a:solidFill>
              </a:rPr>
              <a:t> Emissions of Carriers</a:t>
            </a:r>
          </a:p>
        </p:txBody>
      </p:sp>
      <p:sp>
        <p:nvSpPr>
          <p:cNvPr id="6" name="Title 1">
            <a:extLst>
              <a:ext uri="{FF2B5EF4-FFF2-40B4-BE49-F238E27FC236}">
                <a16:creationId xmlns:a16="http://schemas.microsoft.com/office/drawing/2014/main" id="{081D5389-56F6-5A7D-BE92-4E621679CE01}"/>
              </a:ext>
            </a:extLst>
          </p:cNvPr>
          <p:cNvSpPr txBox="1">
            <a:spLocks/>
          </p:cNvSpPr>
          <p:nvPr/>
        </p:nvSpPr>
        <p:spPr>
          <a:xfrm>
            <a:off x="984849" y="0"/>
            <a:ext cx="10515600" cy="8584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b="1" dirty="0"/>
              <a:t>3</a:t>
            </a:r>
            <a:r>
              <a:rPr lang="en-IN" sz="3200" b="1" baseline="30000" dirty="0"/>
              <a:t>rd</a:t>
            </a:r>
            <a:r>
              <a:rPr lang="en-IN" sz="3200" b="1" dirty="0"/>
              <a:t> Driver for </a:t>
            </a:r>
            <a:r>
              <a:rPr lang="en-IN" sz="3200" b="1" i="1" dirty="0" err="1"/>
              <a:t>Amritkal</a:t>
            </a:r>
            <a:r>
              <a:rPr lang="en-IN" sz="3200" b="1" dirty="0"/>
              <a:t>: Adapt to New Shipping Trends</a:t>
            </a:r>
          </a:p>
        </p:txBody>
      </p:sp>
      <p:sp>
        <p:nvSpPr>
          <p:cNvPr id="2" name="TextBox 1">
            <a:extLst>
              <a:ext uri="{FF2B5EF4-FFF2-40B4-BE49-F238E27FC236}">
                <a16:creationId xmlns:a16="http://schemas.microsoft.com/office/drawing/2014/main" id="{8AE6081C-6B33-58D8-6D78-7920A480BEC7}"/>
              </a:ext>
            </a:extLst>
          </p:cNvPr>
          <p:cNvSpPr txBox="1"/>
          <p:nvPr/>
        </p:nvSpPr>
        <p:spPr>
          <a:xfrm flipH="1">
            <a:off x="6402273" y="2816942"/>
            <a:ext cx="573713" cy="369332"/>
          </a:xfrm>
          <a:prstGeom prst="rect">
            <a:avLst/>
          </a:prstGeom>
          <a:noFill/>
        </p:spPr>
        <p:txBody>
          <a:bodyPr wrap="square" rtlCol="0">
            <a:spAutoFit/>
          </a:bodyPr>
          <a:lstStyle/>
          <a:p>
            <a:r>
              <a:rPr lang="en-IN" b="1" dirty="0">
                <a:solidFill>
                  <a:srgbClr val="FF0000"/>
                </a:solidFill>
              </a:rPr>
              <a:t>Size</a:t>
            </a:r>
          </a:p>
        </p:txBody>
      </p:sp>
      <p:sp>
        <p:nvSpPr>
          <p:cNvPr id="4" name="TextBox 3">
            <a:extLst>
              <a:ext uri="{FF2B5EF4-FFF2-40B4-BE49-F238E27FC236}">
                <a16:creationId xmlns:a16="http://schemas.microsoft.com/office/drawing/2014/main" id="{10A00A98-A12F-C27D-E4A4-7EC84CEACC79}"/>
              </a:ext>
            </a:extLst>
          </p:cNvPr>
          <p:cNvSpPr txBox="1"/>
          <p:nvPr/>
        </p:nvSpPr>
        <p:spPr>
          <a:xfrm flipH="1">
            <a:off x="9238880" y="2632276"/>
            <a:ext cx="573713" cy="369332"/>
          </a:xfrm>
          <a:prstGeom prst="rect">
            <a:avLst/>
          </a:prstGeom>
          <a:noFill/>
        </p:spPr>
        <p:txBody>
          <a:bodyPr wrap="square" rtlCol="0">
            <a:spAutoFit/>
          </a:bodyPr>
          <a:lstStyle/>
          <a:p>
            <a:r>
              <a:rPr lang="en-IN" b="1" dirty="0">
                <a:solidFill>
                  <a:srgbClr val="FF0000"/>
                </a:solidFill>
              </a:rPr>
              <a:t>Age</a:t>
            </a:r>
          </a:p>
        </p:txBody>
      </p:sp>
      <p:sp>
        <p:nvSpPr>
          <p:cNvPr id="8" name="TextBox 7">
            <a:extLst>
              <a:ext uri="{FF2B5EF4-FFF2-40B4-BE49-F238E27FC236}">
                <a16:creationId xmlns:a16="http://schemas.microsoft.com/office/drawing/2014/main" id="{6DFEFFED-CD7F-B45A-AB4E-09FF56B8B896}"/>
              </a:ext>
            </a:extLst>
          </p:cNvPr>
          <p:cNvSpPr txBox="1"/>
          <p:nvPr/>
        </p:nvSpPr>
        <p:spPr>
          <a:xfrm flipH="1">
            <a:off x="8238740" y="4023429"/>
            <a:ext cx="846265" cy="369332"/>
          </a:xfrm>
          <a:prstGeom prst="rect">
            <a:avLst/>
          </a:prstGeom>
          <a:noFill/>
        </p:spPr>
        <p:txBody>
          <a:bodyPr wrap="square" rtlCol="0">
            <a:spAutoFit/>
          </a:bodyPr>
          <a:lstStyle/>
          <a:p>
            <a:r>
              <a:rPr lang="en-IN" b="1" dirty="0">
                <a:solidFill>
                  <a:srgbClr val="FF0000"/>
                </a:solidFill>
              </a:rPr>
              <a:t>Speed</a:t>
            </a:r>
          </a:p>
        </p:txBody>
      </p:sp>
      <p:sp>
        <p:nvSpPr>
          <p:cNvPr id="10" name="TextBox 9">
            <a:extLst>
              <a:ext uri="{FF2B5EF4-FFF2-40B4-BE49-F238E27FC236}">
                <a16:creationId xmlns:a16="http://schemas.microsoft.com/office/drawing/2014/main" id="{D0A93988-F183-9475-C84D-D0F0199CF4FA}"/>
              </a:ext>
            </a:extLst>
          </p:cNvPr>
          <p:cNvSpPr txBox="1"/>
          <p:nvPr/>
        </p:nvSpPr>
        <p:spPr>
          <a:xfrm>
            <a:off x="7379845" y="5779512"/>
            <a:ext cx="3180000" cy="707886"/>
          </a:xfrm>
          <a:prstGeom prst="rect">
            <a:avLst/>
          </a:prstGeom>
          <a:noFill/>
          <a:ln>
            <a:solidFill>
              <a:srgbClr val="009900"/>
            </a:solidFill>
          </a:ln>
        </p:spPr>
        <p:txBody>
          <a:bodyPr wrap="square" rtlCol="0">
            <a:spAutoFit/>
          </a:bodyPr>
          <a:lstStyle/>
          <a:p>
            <a:r>
              <a:rPr lang="en-IN" sz="2000" dirty="0">
                <a:solidFill>
                  <a:srgbClr val="C00000"/>
                </a:solidFill>
              </a:rPr>
              <a:t>Carbon Taxes will encourage more green shipping</a:t>
            </a:r>
          </a:p>
        </p:txBody>
      </p:sp>
    </p:spTree>
    <p:extLst>
      <p:ext uri="{BB962C8B-B14F-4D97-AF65-F5344CB8AC3E}">
        <p14:creationId xmlns:p14="http://schemas.microsoft.com/office/powerpoint/2010/main" val="30321876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3D04D-DEBF-E5F5-2856-9B670D6F65DE}"/>
              </a:ext>
            </a:extLst>
          </p:cNvPr>
          <p:cNvSpPr>
            <a:spLocks noGrp="1"/>
          </p:cNvSpPr>
          <p:nvPr>
            <p:ph type="title"/>
          </p:nvPr>
        </p:nvSpPr>
        <p:spPr>
          <a:xfrm>
            <a:off x="5107752" y="1361944"/>
            <a:ext cx="3048000" cy="1215537"/>
          </a:xfrm>
          <a:solidFill>
            <a:srgbClr val="FFFF00"/>
          </a:solidFill>
        </p:spPr>
        <p:txBody>
          <a:bodyPr>
            <a:noAutofit/>
          </a:bodyPr>
          <a:lstStyle/>
          <a:p>
            <a:pPr algn="ctr"/>
            <a:r>
              <a:rPr lang="en-US" sz="2000" b="1" dirty="0"/>
              <a:t>2. Supply Chains are being shaped by </a:t>
            </a:r>
            <a:r>
              <a:rPr lang="en-US" sz="2000" b="1" dirty="0">
                <a:solidFill>
                  <a:srgbClr val="C00000"/>
                </a:solidFill>
              </a:rPr>
              <a:t>Best-Cost</a:t>
            </a:r>
            <a:r>
              <a:rPr lang="en-US" sz="2000" b="1" dirty="0">
                <a:solidFill>
                  <a:srgbClr val="FF0000"/>
                </a:solidFill>
              </a:rPr>
              <a:t> </a:t>
            </a:r>
            <a:r>
              <a:rPr lang="en-US" sz="2000" b="1" dirty="0"/>
              <a:t> </a:t>
            </a:r>
            <a:br>
              <a:rPr lang="en-US" sz="2000" b="1" dirty="0"/>
            </a:br>
            <a:r>
              <a:rPr lang="en-US" sz="2000" b="1" dirty="0"/>
              <a:t>(</a:t>
            </a:r>
            <a:r>
              <a:rPr lang="en-US" sz="2000" b="1" dirty="0">
                <a:solidFill>
                  <a:srgbClr val="FF0000"/>
                </a:solidFill>
              </a:rPr>
              <a:t>Not lowest-cost</a:t>
            </a:r>
            <a:r>
              <a:rPr lang="en-US" sz="2000" b="1" dirty="0"/>
              <a:t>) and </a:t>
            </a:r>
            <a:r>
              <a:rPr lang="en-US" sz="2000" b="1" dirty="0">
                <a:solidFill>
                  <a:srgbClr val="C00000"/>
                </a:solidFill>
              </a:rPr>
              <a:t>National Security</a:t>
            </a:r>
            <a:endParaRPr lang="en-IN" sz="2000" b="1" dirty="0">
              <a:solidFill>
                <a:srgbClr val="C00000"/>
              </a:solidFill>
            </a:endParaRPr>
          </a:p>
        </p:txBody>
      </p:sp>
      <p:pic>
        <p:nvPicPr>
          <p:cNvPr id="9" name="Picture 2">
            <a:extLst>
              <a:ext uri="{FF2B5EF4-FFF2-40B4-BE49-F238E27FC236}">
                <a16:creationId xmlns:a16="http://schemas.microsoft.com/office/drawing/2014/main" id="{AB6D0428-AAC3-FDA6-B36F-C75319CF93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679" y="739356"/>
            <a:ext cx="4780668" cy="5636595"/>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D5074779-BA13-AFAB-C61A-5D720C1421A6}"/>
              </a:ext>
            </a:extLst>
          </p:cNvPr>
          <p:cNvSpPr txBox="1">
            <a:spLocks/>
          </p:cNvSpPr>
          <p:nvPr/>
        </p:nvSpPr>
        <p:spPr>
          <a:xfrm>
            <a:off x="752357" y="0"/>
            <a:ext cx="10515600" cy="8584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b="1" dirty="0"/>
              <a:t>3</a:t>
            </a:r>
            <a:r>
              <a:rPr lang="en-IN" sz="3200" b="1" baseline="30000" dirty="0"/>
              <a:t>rd</a:t>
            </a:r>
            <a:r>
              <a:rPr lang="en-IN" sz="3200" b="1" dirty="0"/>
              <a:t> Driver for </a:t>
            </a:r>
            <a:r>
              <a:rPr lang="en-IN" sz="3200" b="1" i="1" dirty="0" err="1"/>
              <a:t>Amritkal</a:t>
            </a:r>
            <a:r>
              <a:rPr lang="en-IN" sz="3200" b="1" dirty="0"/>
              <a:t>: Adapt to New Shipping Trends</a:t>
            </a:r>
          </a:p>
        </p:txBody>
      </p:sp>
      <p:pic>
        <p:nvPicPr>
          <p:cNvPr id="6" name="Picture 5">
            <a:extLst>
              <a:ext uri="{FF2B5EF4-FFF2-40B4-BE49-F238E27FC236}">
                <a16:creationId xmlns:a16="http://schemas.microsoft.com/office/drawing/2014/main" id="{78137841-6D19-1E6D-69CD-68DBDA7472A9}"/>
              </a:ext>
            </a:extLst>
          </p:cNvPr>
          <p:cNvPicPr>
            <a:picLocks noChangeAspect="1"/>
          </p:cNvPicPr>
          <p:nvPr/>
        </p:nvPicPr>
        <p:blipFill rotWithShape="1">
          <a:blip r:embed="rId3"/>
          <a:srcRect l="2002" t="52539" b="7723"/>
          <a:stretch/>
        </p:blipFill>
        <p:spPr>
          <a:xfrm>
            <a:off x="4916815" y="3523372"/>
            <a:ext cx="4144621" cy="3100444"/>
          </a:xfrm>
          <a:prstGeom prst="rect">
            <a:avLst/>
          </a:prstGeom>
        </p:spPr>
      </p:pic>
      <p:pic>
        <p:nvPicPr>
          <p:cNvPr id="11" name="Picture 10">
            <a:extLst>
              <a:ext uri="{FF2B5EF4-FFF2-40B4-BE49-F238E27FC236}">
                <a16:creationId xmlns:a16="http://schemas.microsoft.com/office/drawing/2014/main" id="{F9688C16-3AE8-DD7F-2477-A09BD4CED983}"/>
              </a:ext>
            </a:extLst>
          </p:cNvPr>
          <p:cNvPicPr>
            <a:picLocks noChangeAspect="1"/>
          </p:cNvPicPr>
          <p:nvPr/>
        </p:nvPicPr>
        <p:blipFill rotWithShape="1">
          <a:blip r:embed="rId3"/>
          <a:srcRect b="48090"/>
          <a:stretch/>
        </p:blipFill>
        <p:spPr>
          <a:xfrm>
            <a:off x="8263467" y="846631"/>
            <a:ext cx="3614854" cy="3461701"/>
          </a:xfrm>
          <a:prstGeom prst="rect">
            <a:avLst/>
          </a:prstGeom>
        </p:spPr>
      </p:pic>
      <p:sp>
        <p:nvSpPr>
          <p:cNvPr id="3" name="TextBox 2">
            <a:extLst>
              <a:ext uri="{FF2B5EF4-FFF2-40B4-BE49-F238E27FC236}">
                <a16:creationId xmlns:a16="http://schemas.microsoft.com/office/drawing/2014/main" id="{B27F8A97-202C-D0E4-1005-B2E779EFC237}"/>
              </a:ext>
            </a:extLst>
          </p:cNvPr>
          <p:cNvSpPr txBox="1"/>
          <p:nvPr/>
        </p:nvSpPr>
        <p:spPr>
          <a:xfrm>
            <a:off x="9105680" y="4958242"/>
            <a:ext cx="2816885" cy="1015663"/>
          </a:xfrm>
          <a:prstGeom prst="rect">
            <a:avLst/>
          </a:prstGeom>
          <a:noFill/>
          <a:ln>
            <a:solidFill>
              <a:srgbClr val="009900"/>
            </a:solidFill>
          </a:ln>
        </p:spPr>
        <p:txBody>
          <a:bodyPr wrap="square" rtlCol="0">
            <a:spAutoFit/>
          </a:bodyPr>
          <a:lstStyle/>
          <a:p>
            <a:pPr algn="ctr"/>
            <a:r>
              <a:rPr lang="en-IN" sz="2000" b="1" dirty="0">
                <a:solidFill>
                  <a:srgbClr val="C00000"/>
                </a:solidFill>
              </a:rPr>
              <a:t>Shift from Near Shoring to Friend Shoring is changing the liner routes</a:t>
            </a:r>
          </a:p>
        </p:txBody>
      </p:sp>
      <p:sp>
        <p:nvSpPr>
          <p:cNvPr id="5" name="TextBox 4">
            <a:extLst>
              <a:ext uri="{FF2B5EF4-FFF2-40B4-BE49-F238E27FC236}">
                <a16:creationId xmlns:a16="http://schemas.microsoft.com/office/drawing/2014/main" id="{339A9D0F-FE3C-C1C2-843A-764F8B1378A5}"/>
              </a:ext>
            </a:extLst>
          </p:cNvPr>
          <p:cNvSpPr txBox="1"/>
          <p:nvPr/>
        </p:nvSpPr>
        <p:spPr>
          <a:xfrm flipH="1">
            <a:off x="9455841" y="1416056"/>
            <a:ext cx="957171" cy="400110"/>
          </a:xfrm>
          <a:prstGeom prst="rect">
            <a:avLst/>
          </a:prstGeom>
          <a:noFill/>
        </p:spPr>
        <p:txBody>
          <a:bodyPr wrap="square" rtlCol="0">
            <a:spAutoFit/>
          </a:bodyPr>
          <a:lstStyle/>
          <a:p>
            <a:r>
              <a:rPr lang="en-IN" sz="2000" b="1" dirty="0">
                <a:solidFill>
                  <a:srgbClr val="FF0000"/>
                </a:solidFill>
              </a:rPr>
              <a:t>Coal</a:t>
            </a:r>
          </a:p>
        </p:txBody>
      </p:sp>
      <p:sp>
        <p:nvSpPr>
          <p:cNvPr id="7" name="TextBox 6">
            <a:extLst>
              <a:ext uri="{FF2B5EF4-FFF2-40B4-BE49-F238E27FC236}">
                <a16:creationId xmlns:a16="http://schemas.microsoft.com/office/drawing/2014/main" id="{C2518354-AC61-7B45-2801-2116ACAF2D5F}"/>
              </a:ext>
            </a:extLst>
          </p:cNvPr>
          <p:cNvSpPr txBox="1"/>
          <p:nvPr/>
        </p:nvSpPr>
        <p:spPr>
          <a:xfrm flipH="1">
            <a:off x="8582849" y="3497019"/>
            <a:ext cx="1114633" cy="400110"/>
          </a:xfrm>
          <a:prstGeom prst="rect">
            <a:avLst/>
          </a:prstGeom>
          <a:noFill/>
        </p:spPr>
        <p:txBody>
          <a:bodyPr wrap="square" rtlCol="0">
            <a:spAutoFit/>
          </a:bodyPr>
          <a:lstStyle/>
          <a:p>
            <a:r>
              <a:rPr lang="en-IN" sz="2000" b="1" dirty="0">
                <a:solidFill>
                  <a:srgbClr val="FF0000"/>
                </a:solidFill>
              </a:rPr>
              <a:t>Iron Ore</a:t>
            </a:r>
          </a:p>
        </p:txBody>
      </p:sp>
      <p:sp>
        <p:nvSpPr>
          <p:cNvPr id="8" name="TextBox 7">
            <a:extLst>
              <a:ext uri="{FF2B5EF4-FFF2-40B4-BE49-F238E27FC236}">
                <a16:creationId xmlns:a16="http://schemas.microsoft.com/office/drawing/2014/main" id="{CA8D61A9-25D8-F580-DE82-8FA2101C93C7}"/>
              </a:ext>
            </a:extLst>
          </p:cNvPr>
          <p:cNvSpPr txBox="1"/>
          <p:nvPr/>
        </p:nvSpPr>
        <p:spPr>
          <a:xfrm flipH="1">
            <a:off x="6652427" y="3228945"/>
            <a:ext cx="1114633" cy="400110"/>
          </a:xfrm>
          <a:prstGeom prst="rect">
            <a:avLst/>
          </a:prstGeom>
          <a:noFill/>
        </p:spPr>
        <p:txBody>
          <a:bodyPr wrap="square" rtlCol="0">
            <a:spAutoFit/>
          </a:bodyPr>
          <a:lstStyle/>
          <a:p>
            <a:r>
              <a:rPr lang="en-IN" sz="2000" b="1" dirty="0">
                <a:solidFill>
                  <a:srgbClr val="FF0000"/>
                </a:solidFill>
              </a:rPr>
              <a:t>Oil</a:t>
            </a:r>
          </a:p>
        </p:txBody>
      </p:sp>
      <p:sp>
        <p:nvSpPr>
          <p:cNvPr id="10" name="TextBox 9">
            <a:extLst>
              <a:ext uri="{FF2B5EF4-FFF2-40B4-BE49-F238E27FC236}">
                <a16:creationId xmlns:a16="http://schemas.microsoft.com/office/drawing/2014/main" id="{7680D6D0-2786-2D7D-CB51-3DFF6788C839}"/>
              </a:ext>
            </a:extLst>
          </p:cNvPr>
          <p:cNvSpPr txBox="1"/>
          <p:nvPr/>
        </p:nvSpPr>
        <p:spPr>
          <a:xfrm flipH="1">
            <a:off x="7148834" y="5205547"/>
            <a:ext cx="1114633" cy="400110"/>
          </a:xfrm>
          <a:prstGeom prst="rect">
            <a:avLst/>
          </a:prstGeom>
          <a:noFill/>
        </p:spPr>
        <p:txBody>
          <a:bodyPr wrap="square" rtlCol="0">
            <a:spAutoFit/>
          </a:bodyPr>
          <a:lstStyle/>
          <a:p>
            <a:r>
              <a:rPr lang="en-IN" sz="2000" b="1" dirty="0">
                <a:solidFill>
                  <a:srgbClr val="FF0000"/>
                </a:solidFill>
              </a:rPr>
              <a:t>Gas</a:t>
            </a:r>
          </a:p>
        </p:txBody>
      </p:sp>
    </p:spTree>
    <p:extLst>
      <p:ext uri="{BB962C8B-B14F-4D97-AF65-F5344CB8AC3E}">
        <p14:creationId xmlns:p14="http://schemas.microsoft.com/office/powerpoint/2010/main" val="38986159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BA17FD-5840-E11E-E8EA-4BF8083502C1}"/>
              </a:ext>
            </a:extLst>
          </p:cNvPr>
          <p:cNvSpPr txBox="1"/>
          <p:nvPr/>
        </p:nvSpPr>
        <p:spPr>
          <a:xfrm>
            <a:off x="5214976" y="1923207"/>
            <a:ext cx="2760136" cy="1015663"/>
          </a:xfrm>
          <a:prstGeom prst="rect">
            <a:avLst/>
          </a:prstGeom>
          <a:solidFill>
            <a:srgbClr val="FFFF00"/>
          </a:solidFill>
        </p:spPr>
        <p:txBody>
          <a:bodyPr wrap="square">
            <a:spAutoFit/>
          </a:bodyPr>
          <a:lstStyle/>
          <a:p>
            <a:pPr algn="ctr"/>
            <a:r>
              <a:rPr lang="en-US" sz="2000" b="1" i="0" u="none" strike="noStrike" baseline="0" dirty="0">
                <a:solidFill>
                  <a:srgbClr val="002060"/>
                </a:solidFill>
                <a:latin typeface="Bower Bold"/>
              </a:rPr>
              <a:t>3. New consumption patterns as e-commerce takes hold</a:t>
            </a:r>
          </a:p>
        </p:txBody>
      </p:sp>
      <p:pic>
        <p:nvPicPr>
          <p:cNvPr id="9" name="Picture 8">
            <a:extLst>
              <a:ext uri="{FF2B5EF4-FFF2-40B4-BE49-F238E27FC236}">
                <a16:creationId xmlns:a16="http://schemas.microsoft.com/office/drawing/2014/main" id="{AC946535-4872-AB03-C3AF-03227AE6594E}"/>
              </a:ext>
            </a:extLst>
          </p:cNvPr>
          <p:cNvPicPr>
            <a:picLocks noChangeAspect="1"/>
          </p:cNvPicPr>
          <p:nvPr/>
        </p:nvPicPr>
        <p:blipFill rotWithShape="1">
          <a:blip r:embed="rId2"/>
          <a:srcRect b="4283"/>
          <a:stretch/>
        </p:blipFill>
        <p:spPr>
          <a:xfrm>
            <a:off x="283921" y="787361"/>
            <a:ext cx="4457423" cy="5932139"/>
          </a:xfrm>
          <a:prstGeom prst="rect">
            <a:avLst/>
          </a:prstGeom>
        </p:spPr>
      </p:pic>
      <p:pic>
        <p:nvPicPr>
          <p:cNvPr id="11" name="Picture 10">
            <a:extLst>
              <a:ext uri="{FF2B5EF4-FFF2-40B4-BE49-F238E27FC236}">
                <a16:creationId xmlns:a16="http://schemas.microsoft.com/office/drawing/2014/main" id="{7F2559BF-6EA0-6F4B-FF41-484FC8E9E753}"/>
              </a:ext>
            </a:extLst>
          </p:cNvPr>
          <p:cNvPicPr>
            <a:picLocks noChangeAspect="1"/>
          </p:cNvPicPr>
          <p:nvPr/>
        </p:nvPicPr>
        <p:blipFill rotWithShape="1">
          <a:blip r:embed="rId3"/>
          <a:srcRect b="16408"/>
          <a:stretch/>
        </p:blipFill>
        <p:spPr>
          <a:xfrm>
            <a:off x="8276078" y="908631"/>
            <a:ext cx="3585217" cy="2844799"/>
          </a:xfrm>
          <a:prstGeom prst="rect">
            <a:avLst/>
          </a:prstGeom>
        </p:spPr>
      </p:pic>
      <p:pic>
        <p:nvPicPr>
          <p:cNvPr id="12" name="Picture 11">
            <a:extLst>
              <a:ext uri="{FF2B5EF4-FFF2-40B4-BE49-F238E27FC236}">
                <a16:creationId xmlns:a16="http://schemas.microsoft.com/office/drawing/2014/main" id="{926A4BE2-58FC-E691-33A1-611EA68F4EB1}"/>
              </a:ext>
            </a:extLst>
          </p:cNvPr>
          <p:cNvPicPr>
            <a:picLocks noChangeAspect="1"/>
          </p:cNvPicPr>
          <p:nvPr/>
        </p:nvPicPr>
        <p:blipFill rotWithShape="1">
          <a:blip r:embed="rId4"/>
          <a:srcRect b="10555"/>
          <a:stretch/>
        </p:blipFill>
        <p:spPr>
          <a:xfrm>
            <a:off x="5214976" y="3651826"/>
            <a:ext cx="4367635" cy="2950967"/>
          </a:xfrm>
          <a:prstGeom prst="rect">
            <a:avLst/>
          </a:prstGeom>
        </p:spPr>
      </p:pic>
      <p:sp>
        <p:nvSpPr>
          <p:cNvPr id="2" name="Title 1">
            <a:extLst>
              <a:ext uri="{FF2B5EF4-FFF2-40B4-BE49-F238E27FC236}">
                <a16:creationId xmlns:a16="http://schemas.microsoft.com/office/drawing/2014/main" id="{E66045AF-640B-48C7-EF88-6FF43BD74492}"/>
              </a:ext>
            </a:extLst>
          </p:cNvPr>
          <p:cNvSpPr txBox="1">
            <a:spLocks/>
          </p:cNvSpPr>
          <p:nvPr/>
        </p:nvSpPr>
        <p:spPr>
          <a:xfrm>
            <a:off x="870890" y="94754"/>
            <a:ext cx="10515600" cy="5862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b="1" dirty="0"/>
              <a:t>3</a:t>
            </a:r>
            <a:r>
              <a:rPr lang="en-IN" sz="3200" b="1" baseline="30000" dirty="0"/>
              <a:t>rd</a:t>
            </a:r>
            <a:r>
              <a:rPr lang="en-IN" sz="3200" b="1" dirty="0"/>
              <a:t> Driver for </a:t>
            </a:r>
            <a:r>
              <a:rPr lang="en-IN" sz="3200" b="1" i="1" dirty="0" err="1"/>
              <a:t>Amritkal</a:t>
            </a:r>
            <a:r>
              <a:rPr lang="en-IN" sz="3200" b="1" dirty="0"/>
              <a:t>: Adapt to New Shipping Trends</a:t>
            </a:r>
          </a:p>
        </p:txBody>
      </p:sp>
      <p:sp>
        <p:nvSpPr>
          <p:cNvPr id="3" name="TextBox 2">
            <a:extLst>
              <a:ext uri="{FF2B5EF4-FFF2-40B4-BE49-F238E27FC236}">
                <a16:creationId xmlns:a16="http://schemas.microsoft.com/office/drawing/2014/main" id="{B5DDF0E6-B28A-AAE8-FF91-6154E803D6A7}"/>
              </a:ext>
            </a:extLst>
          </p:cNvPr>
          <p:cNvSpPr txBox="1"/>
          <p:nvPr/>
        </p:nvSpPr>
        <p:spPr>
          <a:xfrm>
            <a:off x="9508871" y="4466386"/>
            <a:ext cx="2609389" cy="1015663"/>
          </a:xfrm>
          <a:prstGeom prst="rect">
            <a:avLst/>
          </a:prstGeom>
          <a:noFill/>
          <a:ln>
            <a:solidFill>
              <a:srgbClr val="009900"/>
            </a:solidFill>
          </a:ln>
        </p:spPr>
        <p:txBody>
          <a:bodyPr wrap="square" rtlCol="0">
            <a:spAutoFit/>
          </a:bodyPr>
          <a:lstStyle/>
          <a:p>
            <a:r>
              <a:rPr lang="en-IN" sz="2000" b="1" dirty="0">
                <a:solidFill>
                  <a:srgbClr val="C00000"/>
                </a:solidFill>
              </a:rPr>
              <a:t>Will bring more Container Ships to and from India and China</a:t>
            </a:r>
          </a:p>
        </p:txBody>
      </p:sp>
    </p:spTree>
    <p:extLst>
      <p:ext uri="{BB962C8B-B14F-4D97-AF65-F5344CB8AC3E}">
        <p14:creationId xmlns:p14="http://schemas.microsoft.com/office/powerpoint/2010/main" val="6205178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9F2B8E6-EE4D-7A49-E57D-4D2A30E135FE}"/>
              </a:ext>
            </a:extLst>
          </p:cNvPr>
          <p:cNvSpPr txBox="1"/>
          <p:nvPr/>
        </p:nvSpPr>
        <p:spPr>
          <a:xfrm>
            <a:off x="5295751" y="1694989"/>
            <a:ext cx="2760136" cy="707886"/>
          </a:xfrm>
          <a:prstGeom prst="rect">
            <a:avLst/>
          </a:prstGeom>
          <a:solidFill>
            <a:srgbClr val="FFFF00"/>
          </a:solidFill>
        </p:spPr>
        <p:txBody>
          <a:bodyPr wrap="square">
            <a:spAutoFit/>
          </a:bodyPr>
          <a:lstStyle/>
          <a:p>
            <a:pPr algn="ctr"/>
            <a:r>
              <a:rPr lang="en-US" sz="2000" b="1" i="0" u="none" strike="noStrike" baseline="0" dirty="0">
                <a:solidFill>
                  <a:srgbClr val="002060"/>
                </a:solidFill>
                <a:latin typeface="Bower Bold"/>
              </a:rPr>
              <a:t>4. Container </a:t>
            </a:r>
            <a:r>
              <a:rPr lang="en-US" sz="2000" b="1" i="0" u="sng" strike="noStrike" baseline="0" dirty="0">
                <a:solidFill>
                  <a:srgbClr val="002060"/>
                </a:solidFill>
                <a:latin typeface="Bower Bold"/>
              </a:rPr>
              <a:t>Shipping</a:t>
            </a:r>
            <a:r>
              <a:rPr lang="en-US" sz="2000" b="1" i="0" u="none" strike="noStrike" baseline="0" dirty="0">
                <a:solidFill>
                  <a:srgbClr val="002060"/>
                </a:solidFill>
                <a:latin typeface="Bower Bold"/>
              </a:rPr>
              <a:t> and Port Consolidation</a:t>
            </a:r>
          </a:p>
        </p:txBody>
      </p:sp>
      <p:pic>
        <p:nvPicPr>
          <p:cNvPr id="7" name="Picture 6">
            <a:extLst>
              <a:ext uri="{FF2B5EF4-FFF2-40B4-BE49-F238E27FC236}">
                <a16:creationId xmlns:a16="http://schemas.microsoft.com/office/drawing/2014/main" id="{6E95B1CB-153E-3307-99DC-2C0771232B84}"/>
              </a:ext>
            </a:extLst>
          </p:cNvPr>
          <p:cNvPicPr>
            <a:picLocks noChangeAspect="1"/>
          </p:cNvPicPr>
          <p:nvPr/>
        </p:nvPicPr>
        <p:blipFill>
          <a:blip r:embed="rId2"/>
          <a:stretch>
            <a:fillRect/>
          </a:stretch>
        </p:blipFill>
        <p:spPr>
          <a:xfrm>
            <a:off x="366169" y="905933"/>
            <a:ext cx="4645740" cy="2285999"/>
          </a:xfrm>
          <a:prstGeom prst="rect">
            <a:avLst/>
          </a:prstGeom>
        </p:spPr>
      </p:pic>
      <p:pic>
        <p:nvPicPr>
          <p:cNvPr id="10" name="Picture 9">
            <a:extLst>
              <a:ext uri="{FF2B5EF4-FFF2-40B4-BE49-F238E27FC236}">
                <a16:creationId xmlns:a16="http://schemas.microsoft.com/office/drawing/2014/main" id="{0E905E04-E19D-9ACB-6EE1-C3499702115C}"/>
              </a:ext>
            </a:extLst>
          </p:cNvPr>
          <p:cNvPicPr>
            <a:picLocks noChangeAspect="1"/>
          </p:cNvPicPr>
          <p:nvPr/>
        </p:nvPicPr>
        <p:blipFill>
          <a:blip r:embed="rId3"/>
          <a:stretch>
            <a:fillRect/>
          </a:stretch>
        </p:blipFill>
        <p:spPr>
          <a:xfrm>
            <a:off x="535500" y="3835401"/>
            <a:ext cx="4645740" cy="2439440"/>
          </a:xfrm>
          <a:prstGeom prst="rect">
            <a:avLst/>
          </a:prstGeom>
        </p:spPr>
      </p:pic>
      <p:sp>
        <p:nvSpPr>
          <p:cNvPr id="12" name="TextBox 11">
            <a:extLst>
              <a:ext uri="{FF2B5EF4-FFF2-40B4-BE49-F238E27FC236}">
                <a16:creationId xmlns:a16="http://schemas.microsoft.com/office/drawing/2014/main" id="{13AF60FE-B27D-721E-CE06-2284374DECAF}"/>
              </a:ext>
            </a:extLst>
          </p:cNvPr>
          <p:cNvSpPr txBox="1"/>
          <p:nvPr/>
        </p:nvSpPr>
        <p:spPr>
          <a:xfrm>
            <a:off x="4173575" y="5611336"/>
            <a:ext cx="5038158" cy="523220"/>
          </a:xfrm>
          <a:prstGeom prst="rect">
            <a:avLst/>
          </a:prstGeom>
          <a:noFill/>
          <a:ln>
            <a:solidFill>
              <a:srgbClr val="FF0000"/>
            </a:solidFill>
          </a:ln>
        </p:spPr>
        <p:txBody>
          <a:bodyPr wrap="square">
            <a:spAutoFit/>
          </a:bodyPr>
          <a:lstStyle/>
          <a:p>
            <a:pPr algn="l"/>
            <a:r>
              <a:rPr lang="en-US" sz="1400" b="0" i="0" u="none" strike="noStrike" baseline="0" dirty="0">
                <a:latin typeface="HelveticaNeueLTStd-Lt"/>
              </a:rPr>
              <a:t>Ave size of the world’s largest container ships have from 9,380 to 23,992 TEU between 2006 and 2022</a:t>
            </a:r>
          </a:p>
        </p:txBody>
      </p:sp>
      <p:sp>
        <p:nvSpPr>
          <p:cNvPr id="14" name="TextBox 13">
            <a:extLst>
              <a:ext uri="{FF2B5EF4-FFF2-40B4-BE49-F238E27FC236}">
                <a16:creationId xmlns:a16="http://schemas.microsoft.com/office/drawing/2014/main" id="{FCFD1318-0785-C183-4FA4-3FB07E9636AD}"/>
              </a:ext>
            </a:extLst>
          </p:cNvPr>
          <p:cNvSpPr txBox="1"/>
          <p:nvPr/>
        </p:nvSpPr>
        <p:spPr>
          <a:xfrm>
            <a:off x="1972245" y="3234266"/>
            <a:ext cx="4538132" cy="523220"/>
          </a:xfrm>
          <a:prstGeom prst="rect">
            <a:avLst/>
          </a:prstGeom>
          <a:noFill/>
          <a:ln>
            <a:solidFill>
              <a:srgbClr val="FF0000"/>
            </a:solidFill>
          </a:ln>
        </p:spPr>
        <p:txBody>
          <a:bodyPr wrap="square">
            <a:spAutoFit/>
          </a:bodyPr>
          <a:lstStyle/>
          <a:p>
            <a:r>
              <a:rPr lang="en-IN" sz="1400" b="0" i="0" u="none" strike="noStrike" baseline="0" dirty="0">
                <a:latin typeface="HelveticaNeueLTStd-Lt"/>
              </a:rPr>
              <a:t>In 1996 </a:t>
            </a:r>
            <a:r>
              <a:rPr lang="en-US" sz="1400" dirty="0">
                <a:latin typeface="HelveticaNeueLTStd-Lt"/>
              </a:rPr>
              <a:t>top 20 container carriers used to be 48%. In </a:t>
            </a:r>
            <a:r>
              <a:rPr lang="en-IN" sz="1400" b="0" i="0" u="none" strike="noStrike" baseline="0" dirty="0">
                <a:latin typeface="HelveticaNeueLTStd-Lt"/>
              </a:rPr>
              <a:t>2022</a:t>
            </a:r>
            <a:r>
              <a:rPr lang="en-IN" sz="1400" dirty="0">
                <a:latin typeface="HelveticaNeueLTStd-Lt"/>
              </a:rPr>
              <a:t> their </a:t>
            </a:r>
            <a:r>
              <a:rPr lang="en-US" sz="1400" b="0" i="0" u="none" strike="noStrike" baseline="0" dirty="0">
                <a:latin typeface="HelveticaNeueLTStd-Lt"/>
              </a:rPr>
              <a:t>share has gone up to 91%</a:t>
            </a:r>
            <a:endParaRPr lang="en-IN" sz="1400" dirty="0"/>
          </a:p>
        </p:txBody>
      </p:sp>
      <p:sp>
        <p:nvSpPr>
          <p:cNvPr id="15" name="TextBox 14">
            <a:extLst>
              <a:ext uri="{FF2B5EF4-FFF2-40B4-BE49-F238E27FC236}">
                <a16:creationId xmlns:a16="http://schemas.microsoft.com/office/drawing/2014/main" id="{9D5C8E97-206C-994F-5898-D12C29D2057D}"/>
              </a:ext>
            </a:extLst>
          </p:cNvPr>
          <p:cNvSpPr txBox="1"/>
          <p:nvPr/>
        </p:nvSpPr>
        <p:spPr>
          <a:xfrm>
            <a:off x="9591970" y="2789606"/>
            <a:ext cx="2430617" cy="954107"/>
          </a:xfrm>
          <a:prstGeom prst="rect">
            <a:avLst/>
          </a:prstGeom>
          <a:noFill/>
          <a:ln>
            <a:solidFill>
              <a:srgbClr val="009900"/>
            </a:solidFill>
          </a:ln>
        </p:spPr>
        <p:txBody>
          <a:bodyPr wrap="square" rtlCol="0">
            <a:spAutoFit/>
          </a:bodyPr>
          <a:lstStyle/>
          <a:p>
            <a:r>
              <a:rPr lang="en-IN" sz="1400" b="1" dirty="0">
                <a:solidFill>
                  <a:srgbClr val="C00000"/>
                </a:solidFill>
              </a:rPr>
              <a:t>The monopoly of a few carriers will affect all, especially small countries </a:t>
            </a:r>
            <a:r>
              <a:rPr lang="en-US" sz="1400" dirty="0"/>
              <a:t>like Palau, Caicos, and Futuna </a:t>
            </a:r>
            <a:endParaRPr lang="en-IN" sz="1400" dirty="0"/>
          </a:p>
        </p:txBody>
      </p:sp>
      <p:pic>
        <p:nvPicPr>
          <p:cNvPr id="3074" name="Picture 2">
            <a:extLst>
              <a:ext uri="{FF2B5EF4-FFF2-40B4-BE49-F238E27FC236}">
                <a16:creationId xmlns:a16="http://schemas.microsoft.com/office/drawing/2014/main" id="{D2C2D854-6AD7-4681-A1A3-EF0BFDE313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06662" y="186728"/>
            <a:ext cx="2556933" cy="244812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urks and Caicos Islands | Location, People, &amp; History | Britannica">
            <a:extLst>
              <a:ext uri="{FF2B5EF4-FFF2-40B4-BE49-F238E27FC236}">
                <a16:creationId xmlns:a16="http://schemas.microsoft.com/office/drawing/2014/main" id="{A958CB9A-7BFE-B290-E64A-D9A5B3D3DC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112" y="2630825"/>
            <a:ext cx="2827866" cy="270753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Map of Wallis and Futuna showing the three islands, Wallis, Futuna and... |  Download Scientific Diagram">
            <a:extLst>
              <a:ext uri="{FF2B5EF4-FFF2-40B4-BE49-F238E27FC236}">
                <a16:creationId xmlns:a16="http://schemas.microsoft.com/office/drawing/2014/main" id="{EBB68288-45A7-E162-C666-729F3E780BB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979" r="3723"/>
          <a:stretch/>
        </p:blipFill>
        <p:spPr bwMode="auto">
          <a:xfrm>
            <a:off x="9532978" y="3964030"/>
            <a:ext cx="2489690" cy="279314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2A3C3B0-CFC8-D4E6-85C4-B4DE611706F0}"/>
              </a:ext>
            </a:extLst>
          </p:cNvPr>
          <p:cNvSpPr txBox="1"/>
          <p:nvPr/>
        </p:nvSpPr>
        <p:spPr>
          <a:xfrm>
            <a:off x="5435111" y="1149092"/>
            <a:ext cx="2827865" cy="400110"/>
          </a:xfrm>
          <a:prstGeom prst="rect">
            <a:avLst/>
          </a:prstGeom>
          <a:noFill/>
        </p:spPr>
        <p:txBody>
          <a:bodyPr wrap="square" rtlCol="0">
            <a:spAutoFit/>
          </a:bodyPr>
          <a:lstStyle/>
          <a:p>
            <a:r>
              <a:rPr lang="en-IN" sz="2000" b="1" dirty="0">
                <a:solidFill>
                  <a:srgbClr val="C00000"/>
                </a:solidFill>
              </a:rPr>
              <a:t>Horizontal Consolidation</a:t>
            </a:r>
          </a:p>
        </p:txBody>
      </p:sp>
      <p:sp>
        <p:nvSpPr>
          <p:cNvPr id="4" name="Title 1">
            <a:extLst>
              <a:ext uri="{FF2B5EF4-FFF2-40B4-BE49-F238E27FC236}">
                <a16:creationId xmlns:a16="http://schemas.microsoft.com/office/drawing/2014/main" id="{33239A88-96C6-9EEF-58F2-21FCD3DBB65D}"/>
              </a:ext>
            </a:extLst>
          </p:cNvPr>
          <p:cNvSpPr txBox="1">
            <a:spLocks/>
          </p:cNvSpPr>
          <p:nvPr/>
        </p:nvSpPr>
        <p:spPr>
          <a:xfrm>
            <a:off x="-76560" y="141552"/>
            <a:ext cx="10515600" cy="5862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b="1" dirty="0"/>
              <a:t>3</a:t>
            </a:r>
            <a:r>
              <a:rPr lang="en-IN" sz="3200" b="1" baseline="30000" dirty="0"/>
              <a:t>rd</a:t>
            </a:r>
            <a:r>
              <a:rPr lang="en-IN" sz="3200" b="1" dirty="0"/>
              <a:t> Driver for </a:t>
            </a:r>
            <a:r>
              <a:rPr lang="en-IN" sz="3200" b="1" i="1" dirty="0" err="1"/>
              <a:t>Amritkal</a:t>
            </a:r>
            <a:r>
              <a:rPr lang="en-IN" sz="3200" b="1" dirty="0"/>
              <a:t>: Adapt to New Shipping Trends</a:t>
            </a:r>
          </a:p>
        </p:txBody>
      </p:sp>
    </p:spTree>
    <p:extLst>
      <p:ext uri="{BB962C8B-B14F-4D97-AF65-F5344CB8AC3E}">
        <p14:creationId xmlns:p14="http://schemas.microsoft.com/office/powerpoint/2010/main" val="26361223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3239A88-96C6-9EEF-58F2-21FCD3DBB65D}"/>
              </a:ext>
            </a:extLst>
          </p:cNvPr>
          <p:cNvSpPr txBox="1">
            <a:spLocks/>
          </p:cNvSpPr>
          <p:nvPr/>
        </p:nvSpPr>
        <p:spPr>
          <a:xfrm>
            <a:off x="870890" y="94754"/>
            <a:ext cx="10515600" cy="5862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b="1" dirty="0"/>
              <a:t>3</a:t>
            </a:r>
            <a:r>
              <a:rPr lang="en-IN" sz="3200" b="1" baseline="30000" dirty="0"/>
              <a:t>rd</a:t>
            </a:r>
            <a:r>
              <a:rPr lang="en-IN" sz="3200" b="1" dirty="0"/>
              <a:t> Driver : Nimble Shipping Strategy</a:t>
            </a:r>
          </a:p>
        </p:txBody>
      </p:sp>
      <p:sp>
        <p:nvSpPr>
          <p:cNvPr id="2" name="TextBox 1">
            <a:extLst>
              <a:ext uri="{FF2B5EF4-FFF2-40B4-BE49-F238E27FC236}">
                <a16:creationId xmlns:a16="http://schemas.microsoft.com/office/drawing/2014/main" id="{02A3C3B0-CFC8-D4E6-85C4-B4DE611706F0}"/>
              </a:ext>
            </a:extLst>
          </p:cNvPr>
          <p:cNvSpPr txBox="1"/>
          <p:nvPr/>
        </p:nvSpPr>
        <p:spPr>
          <a:xfrm>
            <a:off x="4749304" y="1149092"/>
            <a:ext cx="2540000" cy="400110"/>
          </a:xfrm>
          <a:prstGeom prst="rect">
            <a:avLst/>
          </a:prstGeom>
          <a:noFill/>
        </p:spPr>
        <p:txBody>
          <a:bodyPr wrap="square" rtlCol="0">
            <a:spAutoFit/>
          </a:bodyPr>
          <a:lstStyle/>
          <a:p>
            <a:r>
              <a:rPr lang="en-IN" sz="2000" b="1" dirty="0">
                <a:solidFill>
                  <a:srgbClr val="C00000"/>
                </a:solidFill>
              </a:rPr>
              <a:t>Vertical Integration</a:t>
            </a:r>
          </a:p>
        </p:txBody>
      </p:sp>
      <p:pic>
        <p:nvPicPr>
          <p:cNvPr id="4098" name="Picture 2">
            <a:extLst>
              <a:ext uri="{FF2B5EF4-FFF2-40B4-BE49-F238E27FC236}">
                <a16:creationId xmlns:a16="http://schemas.microsoft.com/office/drawing/2014/main" id="{01F81C32-BCEF-26E4-B674-5DC6952A9B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416" y="4769899"/>
            <a:ext cx="7779471" cy="187801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4ECCD84-0CAF-DAAC-35E8-4FC26F57951E}"/>
              </a:ext>
            </a:extLst>
          </p:cNvPr>
          <p:cNvSpPr txBox="1"/>
          <p:nvPr/>
        </p:nvSpPr>
        <p:spPr>
          <a:xfrm>
            <a:off x="8370330" y="5031798"/>
            <a:ext cx="3330603" cy="1354217"/>
          </a:xfrm>
          <a:prstGeom prst="rect">
            <a:avLst/>
          </a:prstGeom>
          <a:noFill/>
        </p:spPr>
        <p:txBody>
          <a:bodyPr wrap="square">
            <a:spAutoFit/>
          </a:bodyPr>
          <a:lstStyle/>
          <a:p>
            <a:pPr algn="ctr"/>
            <a:r>
              <a:rPr lang="en-US" b="1" i="0" u="sng" strike="noStrike" baseline="0" dirty="0">
                <a:solidFill>
                  <a:srgbClr val="FF0000"/>
                </a:solidFill>
                <a:latin typeface="+mj-lt"/>
              </a:rPr>
              <a:t>Control Terminal Operation</a:t>
            </a:r>
          </a:p>
          <a:p>
            <a:r>
              <a:rPr lang="en-US" sz="1600" b="0" i="0" u="sng" strike="noStrike" baseline="0" dirty="0">
                <a:latin typeface="+mj-lt"/>
              </a:rPr>
              <a:t>The four</a:t>
            </a:r>
            <a:r>
              <a:rPr lang="en-US" sz="1600" b="0" i="0" u="none" strike="noStrike" baseline="0" dirty="0">
                <a:latin typeface="+mj-lt"/>
              </a:rPr>
              <a:t> </a:t>
            </a:r>
            <a:r>
              <a:rPr lang="en-US" sz="1600" b="0" i="0" u="sng" strike="noStrike" baseline="0" dirty="0">
                <a:latin typeface="+mj-lt"/>
              </a:rPr>
              <a:t>largest carriers </a:t>
            </a:r>
            <a:r>
              <a:rPr lang="en-US" sz="1600" b="0" i="0" u="none" strike="noStrike" baseline="0" dirty="0">
                <a:latin typeface="+mj-lt"/>
              </a:rPr>
              <a:t>are now among the </a:t>
            </a:r>
            <a:r>
              <a:rPr lang="en-US" sz="1600" b="0" i="0" u="sng" strike="noStrike" baseline="0" dirty="0">
                <a:latin typeface="+mj-lt"/>
              </a:rPr>
              <a:t>top ten terminal operators</a:t>
            </a:r>
            <a:r>
              <a:rPr lang="en-US" sz="1600" b="0" i="0" u="none" strike="noStrike" baseline="0" dirty="0">
                <a:latin typeface="+mj-lt"/>
              </a:rPr>
              <a:t>. Of </a:t>
            </a:r>
            <a:r>
              <a:rPr lang="en-US" sz="1600" dirty="0">
                <a:latin typeface="+mj-lt"/>
              </a:rPr>
              <a:t>global throughput </a:t>
            </a:r>
            <a:r>
              <a:rPr lang="en-US" sz="1600" b="0" i="0" u="none" strike="noStrike" baseline="0" dirty="0">
                <a:latin typeface="+mj-lt"/>
              </a:rPr>
              <a:t>COSCO handles 13%, and </a:t>
            </a:r>
            <a:r>
              <a:rPr lang="en-IN" sz="1600" dirty="0">
                <a:latin typeface="+mj-lt"/>
              </a:rPr>
              <a:t>Maersk</a:t>
            </a:r>
            <a:r>
              <a:rPr lang="en-US" sz="1600" dirty="0">
                <a:latin typeface="+mj-lt"/>
              </a:rPr>
              <a:t> – APM 11%</a:t>
            </a:r>
            <a:endParaRPr lang="en-IN" sz="1600" dirty="0">
              <a:latin typeface="+mj-lt"/>
            </a:endParaRPr>
          </a:p>
        </p:txBody>
      </p:sp>
      <p:sp>
        <p:nvSpPr>
          <p:cNvPr id="9" name="TextBox 8">
            <a:extLst>
              <a:ext uri="{FF2B5EF4-FFF2-40B4-BE49-F238E27FC236}">
                <a16:creationId xmlns:a16="http://schemas.microsoft.com/office/drawing/2014/main" id="{B74FEE21-8B86-DF32-36C8-F213CAECAB6A}"/>
              </a:ext>
            </a:extLst>
          </p:cNvPr>
          <p:cNvSpPr txBox="1"/>
          <p:nvPr/>
        </p:nvSpPr>
        <p:spPr>
          <a:xfrm>
            <a:off x="575734" y="5031798"/>
            <a:ext cx="2480733" cy="369332"/>
          </a:xfrm>
          <a:prstGeom prst="rect">
            <a:avLst/>
          </a:prstGeom>
          <a:noFill/>
        </p:spPr>
        <p:txBody>
          <a:bodyPr wrap="square">
            <a:spAutoFit/>
          </a:bodyPr>
          <a:lstStyle/>
          <a:p>
            <a:r>
              <a:rPr lang="en-IN" b="1" i="0" dirty="0">
                <a:solidFill>
                  <a:srgbClr val="002060"/>
                </a:solidFill>
                <a:effectLst/>
                <a:latin typeface="ADPortsGroup-Regular"/>
              </a:rPr>
              <a:t>CSP Abu Dhabi Terminal</a:t>
            </a:r>
            <a:endParaRPr lang="en-IN" b="1" dirty="0">
              <a:solidFill>
                <a:srgbClr val="002060"/>
              </a:solidFill>
            </a:endParaRPr>
          </a:p>
        </p:txBody>
      </p:sp>
      <p:grpSp>
        <p:nvGrpSpPr>
          <p:cNvPr id="11" name="Group 10">
            <a:extLst>
              <a:ext uri="{FF2B5EF4-FFF2-40B4-BE49-F238E27FC236}">
                <a16:creationId xmlns:a16="http://schemas.microsoft.com/office/drawing/2014/main" id="{55F9315F-24AD-114A-69FF-47553F192A33}"/>
              </a:ext>
            </a:extLst>
          </p:cNvPr>
          <p:cNvGrpSpPr/>
          <p:nvPr/>
        </p:nvGrpSpPr>
        <p:grpSpPr>
          <a:xfrm>
            <a:off x="3191945" y="2758422"/>
            <a:ext cx="8636008" cy="1958295"/>
            <a:chOff x="3056473" y="2758422"/>
            <a:chExt cx="8636008" cy="1958295"/>
          </a:xfrm>
        </p:grpSpPr>
        <p:pic>
          <p:nvPicPr>
            <p:cNvPr id="4102" name="Picture 6" descr="An Overview Of Wave Picking - Indospace">
              <a:extLst>
                <a:ext uri="{FF2B5EF4-FFF2-40B4-BE49-F238E27FC236}">
                  <a16:creationId xmlns:a16="http://schemas.microsoft.com/office/drawing/2014/main" id="{61FD2705-3723-375E-FE56-A665AB56DF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6473" y="2758422"/>
              <a:ext cx="5223933" cy="1958295"/>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MSC Medlog">
              <a:extLst>
                <a:ext uri="{FF2B5EF4-FFF2-40B4-BE49-F238E27FC236}">
                  <a16:creationId xmlns:a16="http://schemas.microsoft.com/office/drawing/2014/main" id="{74237626-2897-76A6-278B-B4BA6DF7D79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6426" t="37375" r="40376" b="34070"/>
            <a:stretch/>
          </p:blipFill>
          <p:spPr bwMode="auto">
            <a:xfrm>
              <a:off x="8271953" y="2758422"/>
              <a:ext cx="3420528" cy="1958295"/>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a:extLst>
              <a:ext uri="{FF2B5EF4-FFF2-40B4-BE49-F238E27FC236}">
                <a16:creationId xmlns:a16="http://schemas.microsoft.com/office/drawing/2014/main" id="{BC3BAF3C-CEEB-97BA-63AE-EDF003BE2D79}"/>
              </a:ext>
            </a:extLst>
          </p:cNvPr>
          <p:cNvSpPr txBox="1"/>
          <p:nvPr/>
        </p:nvSpPr>
        <p:spPr>
          <a:xfrm>
            <a:off x="143945" y="2904291"/>
            <a:ext cx="3048000" cy="1354217"/>
          </a:xfrm>
          <a:prstGeom prst="rect">
            <a:avLst/>
          </a:prstGeom>
          <a:noFill/>
        </p:spPr>
        <p:txBody>
          <a:bodyPr wrap="square">
            <a:spAutoFit/>
          </a:bodyPr>
          <a:lstStyle/>
          <a:p>
            <a:pPr algn="ctr"/>
            <a:r>
              <a:rPr lang="en-US" b="1" i="0" u="sng" strike="noStrike" baseline="0" dirty="0">
                <a:solidFill>
                  <a:srgbClr val="FF0000"/>
                </a:solidFill>
                <a:latin typeface="+mj-lt"/>
              </a:rPr>
              <a:t>Control Logistics</a:t>
            </a:r>
          </a:p>
          <a:p>
            <a:pPr algn="l"/>
            <a:r>
              <a:rPr lang="en-US" sz="1600" b="0" i="0" u="none" strike="noStrike" baseline="0" dirty="0">
                <a:latin typeface="+mj-lt"/>
              </a:rPr>
              <a:t>Shipping companies buying</a:t>
            </a:r>
          </a:p>
          <a:p>
            <a:pPr algn="l"/>
            <a:r>
              <a:rPr lang="en-IN" sz="1600" b="1" i="0" strike="noStrike" baseline="0" dirty="0">
                <a:latin typeface="+mj-lt"/>
              </a:rPr>
              <a:t>warehouses and freight-forwarding</a:t>
            </a:r>
            <a:r>
              <a:rPr lang="en-IN" sz="1600" b="0" i="0" u="none" strike="noStrike" baseline="0" dirty="0">
                <a:latin typeface="+mj-lt"/>
              </a:rPr>
              <a:t>. </a:t>
            </a:r>
            <a:r>
              <a:rPr lang="en-US" sz="1600" b="0" i="0" u="none" strike="noStrike" baseline="0" dirty="0">
                <a:latin typeface="+mj-lt"/>
              </a:rPr>
              <a:t>MSC runs </a:t>
            </a:r>
            <a:r>
              <a:rPr lang="en-US" sz="1600" b="0" i="0" u="none" strike="noStrike" baseline="0" dirty="0" err="1">
                <a:latin typeface="+mj-lt"/>
              </a:rPr>
              <a:t>MedLog</a:t>
            </a:r>
            <a:r>
              <a:rPr lang="en-US" sz="1600" b="0" i="0" u="none" strike="noStrike" baseline="0" dirty="0">
                <a:latin typeface="+mj-lt"/>
              </a:rPr>
              <a:t>, </a:t>
            </a:r>
          </a:p>
          <a:p>
            <a:pPr algn="l"/>
            <a:r>
              <a:rPr lang="en-IN" sz="1600" dirty="0">
                <a:latin typeface="+mj-lt"/>
              </a:rPr>
              <a:t>Moller-Maersk has acquired B2C</a:t>
            </a:r>
          </a:p>
        </p:txBody>
      </p:sp>
      <p:sp>
        <p:nvSpPr>
          <p:cNvPr id="17" name="AutoShape 12" descr="Integrated logistics – the key to unlocking an efficient supply chain |  Maersk">
            <a:extLst>
              <a:ext uri="{FF2B5EF4-FFF2-40B4-BE49-F238E27FC236}">
                <a16:creationId xmlns:a16="http://schemas.microsoft.com/office/drawing/2014/main" id="{49AFCE2C-1903-5EBE-A0EB-6FA47EE4FDD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4110" name="Picture 14" descr="Integrated logistics – the key to unlocking an efficient supply chain |  Maersk">
            <a:extLst>
              <a:ext uri="{FF2B5EF4-FFF2-40B4-BE49-F238E27FC236}">
                <a16:creationId xmlns:a16="http://schemas.microsoft.com/office/drawing/2014/main" id="{41B9068C-731C-91E0-5C7E-D593755264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6416" y="942936"/>
            <a:ext cx="3229576" cy="1815486"/>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descr="Intercontinental Rail | Maersk">
            <a:extLst>
              <a:ext uri="{FF2B5EF4-FFF2-40B4-BE49-F238E27FC236}">
                <a16:creationId xmlns:a16="http://schemas.microsoft.com/office/drawing/2014/main" id="{DA786BB9-BE2D-22FE-5AE9-ABBB014222C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81720" y="942935"/>
            <a:ext cx="3227532" cy="181548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09568FD-1C4D-D513-EEF6-03602BBE36D9}"/>
              </a:ext>
            </a:extLst>
          </p:cNvPr>
          <p:cNvSpPr txBox="1"/>
          <p:nvPr/>
        </p:nvSpPr>
        <p:spPr>
          <a:xfrm>
            <a:off x="5295751" y="1694989"/>
            <a:ext cx="2760136" cy="707886"/>
          </a:xfrm>
          <a:prstGeom prst="rect">
            <a:avLst/>
          </a:prstGeom>
          <a:solidFill>
            <a:srgbClr val="FFFF00"/>
          </a:solidFill>
        </p:spPr>
        <p:txBody>
          <a:bodyPr wrap="square">
            <a:spAutoFit/>
          </a:bodyPr>
          <a:lstStyle/>
          <a:p>
            <a:pPr algn="ctr"/>
            <a:r>
              <a:rPr lang="en-US" sz="2000" b="1" i="0" u="none" strike="noStrike" baseline="0" dirty="0">
                <a:solidFill>
                  <a:srgbClr val="002060"/>
                </a:solidFill>
                <a:latin typeface="Bower Bold"/>
              </a:rPr>
              <a:t>4. Container </a:t>
            </a:r>
            <a:r>
              <a:rPr lang="en-US" sz="2000" b="1" i="0" strike="noStrike" baseline="0" dirty="0">
                <a:solidFill>
                  <a:srgbClr val="002060"/>
                </a:solidFill>
                <a:latin typeface="Bower Bold"/>
              </a:rPr>
              <a:t>Shipping </a:t>
            </a:r>
            <a:r>
              <a:rPr lang="en-US" sz="2000" b="1" i="0" u="none" strike="noStrike" baseline="0" dirty="0">
                <a:solidFill>
                  <a:srgbClr val="002060"/>
                </a:solidFill>
                <a:latin typeface="Bower Bold"/>
              </a:rPr>
              <a:t>and </a:t>
            </a:r>
            <a:r>
              <a:rPr lang="en-US" sz="2000" b="1" i="0" u="sng" strike="noStrike" baseline="0" dirty="0">
                <a:solidFill>
                  <a:srgbClr val="002060"/>
                </a:solidFill>
                <a:latin typeface="Bower Bold"/>
              </a:rPr>
              <a:t>Port</a:t>
            </a:r>
            <a:r>
              <a:rPr lang="en-US" sz="2000" b="1" i="0" u="none" strike="noStrike" baseline="0" dirty="0">
                <a:solidFill>
                  <a:srgbClr val="002060"/>
                </a:solidFill>
                <a:latin typeface="Bower Bold"/>
              </a:rPr>
              <a:t> Consolidation</a:t>
            </a:r>
          </a:p>
        </p:txBody>
      </p:sp>
    </p:spTree>
    <p:extLst>
      <p:ext uri="{BB962C8B-B14F-4D97-AF65-F5344CB8AC3E}">
        <p14:creationId xmlns:p14="http://schemas.microsoft.com/office/powerpoint/2010/main" val="25715447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3239A88-96C6-9EEF-58F2-21FCD3DBB65D}"/>
              </a:ext>
            </a:extLst>
          </p:cNvPr>
          <p:cNvSpPr txBox="1">
            <a:spLocks/>
          </p:cNvSpPr>
          <p:nvPr/>
        </p:nvSpPr>
        <p:spPr>
          <a:xfrm>
            <a:off x="870890" y="94754"/>
            <a:ext cx="10515600" cy="5862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b="1" dirty="0"/>
              <a:t>3</a:t>
            </a:r>
            <a:r>
              <a:rPr lang="en-IN" sz="3200" b="1" baseline="30000" dirty="0"/>
              <a:t>rd</a:t>
            </a:r>
            <a:r>
              <a:rPr lang="en-IN" sz="3200" b="1" dirty="0"/>
              <a:t> Driver : Nimble Shipping Strategy</a:t>
            </a:r>
          </a:p>
        </p:txBody>
      </p:sp>
      <p:sp>
        <p:nvSpPr>
          <p:cNvPr id="2" name="TextBox 1">
            <a:extLst>
              <a:ext uri="{FF2B5EF4-FFF2-40B4-BE49-F238E27FC236}">
                <a16:creationId xmlns:a16="http://schemas.microsoft.com/office/drawing/2014/main" id="{02A3C3B0-CFC8-D4E6-85C4-B4DE611706F0}"/>
              </a:ext>
            </a:extLst>
          </p:cNvPr>
          <p:cNvSpPr txBox="1"/>
          <p:nvPr/>
        </p:nvSpPr>
        <p:spPr>
          <a:xfrm>
            <a:off x="4749304" y="1149092"/>
            <a:ext cx="2540000" cy="400110"/>
          </a:xfrm>
          <a:prstGeom prst="rect">
            <a:avLst/>
          </a:prstGeom>
          <a:noFill/>
        </p:spPr>
        <p:txBody>
          <a:bodyPr wrap="square" rtlCol="0">
            <a:spAutoFit/>
          </a:bodyPr>
          <a:lstStyle/>
          <a:p>
            <a:r>
              <a:rPr lang="en-IN" sz="2000" b="1" dirty="0">
                <a:solidFill>
                  <a:srgbClr val="C00000"/>
                </a:solidFill>
              </a:rPr>
              <a:t>Vertical Integration</a:t>
            </a:r>
          </a:p>
        </p:txBody>
      </p:sp>
      <p:pic>
        <p:nvPicPr>
          <p:cNvPr id="4098" name="Picture 2">
            <a:extLst>
              <a:ext uri="{FF2B5EF4-FFF2-40B4-BE49-F238E27FC236}">
                <a16:creationId xmlns:a16="http://schemas.microsoft.com/office/drawing/2014/main" id="{01F81C32-BCEF-26E4-B674-5DC6952A9B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416" y="4769899"/>
            <a:ext cx="7779471" cy="187801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4ECCD84-0CAF-DAAC-35E8-4FC26F57951E}"/>
              </a:ext>
            </a:extLst>
          </p:cNvPr>
          <p:cNvSpPr txBox="1"/>
          <p:nvPr/>
        </p:nvSpPr>
        <p:spPr>
          <a:xfrm>
            <a:off x="8370330" y="5031798"/>
            <a:ext cx="3330603" cy="1354217"/>
          </a:xfrm>
          <a:prstGeom prst="rect">
            <a:avLst/>
          </a:prstGeom>
          <a:noFill/>
        </p:spPr>
        <p:txBody>
          <a:bodyPr wrap="square">
            <a:spAutoFit/>
          </a:bodyPr>
          <a:lstStyle/>
          <a:p>
            <a:pPr algn="ctr"/>
            <a:r>
              <a:rPr lang="en-US" b="1" i="0" u="sng" strike="noStrike" baseline="0" dirty="0">
                <a:solidFill>
                  <a:srgbClr val="FF0000"/>
                </a:solidFill>
                <a:latin typeface="+mj-lt"/>
              </a:rPr>
              <a:t>Control Terminal Operation</a:t>
            </a:r>
          </a:p>
          <a:p>
            <a:r>
              <a:rPr lang="en-US" sz="1600" b="0" i="0" u="sng" strike="noStrike" baseline="0" dirty="0">
                <a:latin typeface="+mj-lt"/>
              </a:rPr>
              <a:t>The four</a:t>
            </a:r>
            <a:r>
              <a:rPr lang="en-US" sz="1600" b="0" i="0" u="none" strike="noStrike" baseline="0" dirty="0">
                <a:latin typeface="+mj-lt"/>
              </a:rPr>
              <a:t> </a:t>
            </a:r>
            <a:r>
              <a:rPr lang="en-US" sz="1600" b="0" i="0" u="sng" strike="noStrike" baseline="0" dirty="0">
                <a:latin typeface="+mj-lt"/>
              </a:rPr>
              <a:t>largest carriers </a:t>
            </a:r>
            <a:r>
              <a:rPr lang="en-US" sz="1600" b="0" i="0" u="none" strike="noStrike" baseline="0" dirty="0">
                <a:latin typeface="+mj-lt"/>
              </a:rPr>
              <a:t>are now among the </a:t>
            </a:r>
            <a:r>
              <a:rPr lang="en-US" sz="1600" b="0" i="0" u="sng" strike="noStrike" baseline="0" dirty="0">
                <a:latin typeface="+mj-lt"/>
              </a:rPr>
              <a:t>top ten terminal operators</a:t>
            </a:r>
            <a:r>
              <a:rPr lang="en-US" sz="1600" b="0" i="0" u="none" strike="noStrike" baseline="0" dirty="0">
                <a:latin typeface="+mj-lt"/>
              </a:rPr>
              <a:t>. Of </a:t>
            </a:r>
            <a:r>
              <a:rPr lang="en-US" sz="1600" dirty="0">
                <a:latin typeface="+mj-lt"/>
              </a:rPr>
              <a:t>global throughput </a:t>
            </a:r>
            <a:r>
              <a:rPr lang="en-US" sz="1600" b="0" i="0" u="none" strike="noStrike" baseline="0" dirty="0">
                <a:latin typeface="+mj-lt"/>
              </a:rPr>
              <a:t>COSCO handles 13%, and </a:t>
            </a:r>
            <a:r>
              <a:rPr lang="en-IN" sz="1600" dirty="0">
                <a:latin typeface="+mj-lt"/>
              </a:rPr>
              <a:t>Maersk</a:t>
            </a:r>
            <a:r>
              <a:rPr lang="en-US" sz="1600" dirty="0">
                <a:latin typeface="+mj-lt"/>
              </a:rPr>
              <a:t> – APM 11%</a:t>
            </a:r>
            <a:endParaRPr lang="en-IN" sz="1600" dirty="0">
              <a:latin typeface="+mj-lt"/>
            </a:endParaRPr>
          </a:p>
        </p:txBody>
      </p:sp>
      <p:sp>
        <p:nvSpPr>
          <p:cNvPr id="9" name="TextBox 8">
            <a:extLst>
              <a:ext uri="{FF2B5EF4-FFF2-40B4-BE49-F238E27FC236}">
                <a16:creationId xmlns:a16="http://schemas.microsoft.com/office/drawing/2014/main" id="{B74FEE21-8B86-DF32-36C8-F213CAECAB6A}"/>
              </a:ext>
            </a:extLst>
          </p:cNvPr>
          <p:cNvSpPr txBox="1"/>
          <p:nvPr/>
        </p:nvSpPr>
        <p:spPr>
          <a:xfrm>
            <a:off x="575734" y="5031798"/>
            <a:ext cx="2480733" cy="369332"/>
          </a:xfrm>
          <a:prstGeom prst="rect">
            <a:avLst/>
          </a:prstGeom>
          <a:noFill/>
        </p:spPr>
        <p:txBody>
          <a:bodyPr wrap="square">
            <a:spAutoFit/>
          </a:bodyPr>
          <a:lstStyle/>
          <a:p>
            <a:r>
              <a:rPr lang="en-IN" b="1" i="0" dirty="0">
                <a:solidFill>
                  <a:srgbClr val="002060"/>
                </a:solidFill>
                <a:effectLst/>
                <a:latin typeface="ADPortsGroup-Regular"/>
              </a:rPr>
              <a:t>CSP Abu Dhabi Terminal</a:t>
            </a:r>
            <a:endParaRPr lang="en-IN" b="1" dirty="0">
              <a:solidFill>
                <a:srgbClr val="002060"/>
              </a:solidFill>
            </a:endParaRPr>
          </a:p>
        </p:txBody>
      </p:sp>
      <p:grpSp>
        <p:nvGrpSpPr>
          <p:cNvPr id="11" name="Group 10">
            <a:extLst>
              <a:ext uri="{FF2B5EF4-FFF2-40B4-BE49-F238E27FC236}">
                <a16:creationId xmlns:a16="http://schemas.microsoft.com/office/drawing/2014/main" id="{55F9315F-24AD-114A-69FF-47553F192A33}"/>
              </a:ext>
            </a:extLst>
          </p:cNvPr>
          <p:cNvGrpSpPr/>
          <p:nvPr/>
        </p:nvGrpSpPr>
        <p:grpSpPr>
          <a:xfrm>
            <a:off x="3191945" y="2758422"/>
            <a:ext cx="8636008" cy="1958295"/>
            <a:chOff x="3056473" y="2758422"/>
            <a:chExt cx="8636008" cy="1958295"/>
          </a:xfrm>
        </p:grpSpPr>
        <p:pic>
          <p:nvPicPr>
            <p:cNvPr id="4102" name="Picture 6" descr="An Overview Of Wave Picking - Indospace">
              <a:extLst>
                <a:ext uri="{FF2B5EF4-FFF2-40B4-BE49-F238E27FC236}">
                  <a16:creationId xmlns:a16="http://schemas.microsoft.com/office/drawing/2014/main" id="{61FD2705-3723-375E-FE56-A665AB56DF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6473" y="2758422"/>
              <a:ext cx="5223933" cy="1958295"/>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MSC Medlog">
              <a:extLst>
                <a:ext uri="{FF2B5EF4-FFF2-40B4-BE49-F238E27FC236}">
                  <a16:creationId xmlns:a16="http://schemas.microsoft.com/office/drawing/2014/main" id="{74237626-2897-76A6-278B-B4BA6DF7D79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6426" t="37375" r="40376" b="34070"/>
            <a:stretch/>
          </p:blipFill>
          <p:spPr bwMode="auto">
            <a:xfrm>
              <a:off x="8271953" y="2758422"/>
              <a:ext cx="3420528" cy="1958295"/>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a:extLst>
              <a:ext uri="{FF2B5EF4-FFF2-40B4-BE49-F238E27FC236}">
                <a16:creationId xmlns:a16="http://schemas.microsoft.com/office/drawing/2014/main" id="{BC3BAF3C-CEEB-97BA-63AE-EDF003BE2D79}"/>
              </a:ext>
            </a:extLst>
          </p:cNvPr>
          <p:cNvSpPr txBox="1"/>
          <p:nvPr/>
        </p:nvSpPr>
        <p:spPr>
          <a:xfrm>
            <a:off x="143945" y="2904291"/>
            <a:ext cx="3048000" cy="1354217"/>
          </a:xfrm>
          <a:prstGeom prst="rect">
            <a:avLst/>
          </a:prstGeom>
          <a:noFill/>
        </p:spPr>
        <p:txBody>
          <a:bodyPr wrap="square">
            <a:spAutoFit/>
          </a:bodyPr>
          <a:lstStyle/>
          <a:p>
            <a:pPr algn="ctr"/>
            <a:r>
              <a:rPr lang="en-US" b="1" i="0" u="sng" strike="noStrike" baseline="0" dirty="0">
                <a:solidFill>
                  <a:srgbClr val="FF0000"/>
                </a:solidFill>
                <a:latin typeface="+mj-lt"/>
              </a:rPr>
              <a:t>Control Logistics</a:t>
            </a:r>
          </a:p>
          <a:p>
            <a:pPr algn="l"/>
            <a:r>
              <a:rPr lang="en-US" sz="1600" b="0" i="0" u="none" strike="noStrike" baseline="0" dirty="0">
                <a:latin typeface="+mj-lt"/>
              </a:rPr>
              <a:t>Shipping companies buying</a:t>
            </a:r>
          </a:p>
          <a:p>
            <a:pPr algn="l"/>
            <a:r>
              <a:rPr lang="en-IN" sz="1600" b="1" i="0" strike="noStrike" baseline="0" dirty="0">
                <a:latin typeface="+mj-lt"/>
              </a:rPr>
              <a:t>warehouses and freight-forwarding</a:t>
            </a:r>
            <a:r>
              <a:rPr lang="en-IN" sz="1600" b="0" i="0" u="none" strike="noStrike" baseline="0" dirty="0">
                <a:latin typeface="+mj-lt"/>
              </a:rPr>
              <a:t>. </a:t>
            </a:r>
            <a:r>
              <a:rPr lang="en-US" sz="1600" b="0" i="0" u="none" strike="noStrike" baseline="0" dirty="0">
                <a:latin typeface="+mj-lt"/>
              </a:rPr>
              <a:t>MSC runs </a:t>
            </a:r>
            <a:r>
              <a:rPr lang="en-US" sz="1600" b="0" i="0" u="none" strike="noStrike" baseline="0" dirty="0" err="1">
                <a:latin typeface="+mj-lt"/>
              </a:rPr>
              <a:t>MedLog</a:t>
            </a:r>
            <a:r>
              <a:rPr lang="en-US" sz="1600" b="0" i="0" u="none" strike="noStrike" baseline="0" dirty="0">
                <a:latin typeface="+mj-lt"/>
              </a:rPr>
              <a:t>, </a:t>
            </a:r>
          </a:p>
          <a:p>
            <a:pPr algn="l"/>
            <a:r>
              <a:rPr lang="en-IN" sz="1600" dirty="0">
                <a:latin typeface="+mj-lt"/>
              </a:rPr>
              <a:t>Moller-Maersk has acquired B2C</a:t>
            </a:r>
          </a:p>
        </p:txBody>
      </p:sp>
      <p:sp>
        <p:nvSpPr>
          <p:cNvPr id="17" name="AutoShape 12" descr="Integrated logistics – the key to unlocking an efficient supply chain |  Maersk">
            <a:extLst>
              <a:ext uri="{FF2B5EF4-FFF2-40B4-BE49-F238E27FC236}">
                <a16:creationId xmlns:a16="http://schemas.microsoft.com/office/drawing/2014/main" id="{49AFCE2C-1903-5EBE-A0EB-6FA47EE4FDD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4110" name="Picture 14" descr="Integrated logistics – the key to unlocking an efficient supply chain |  Maersk">
            <a:extLst>
              <a:ext uri="{FF2B5EF4-FFF2-40B4-BE49-F238E27FC236}">
                <a16:creationId xmlns:a16="http://schemas.microsoft.com/office/drawing/2014/main" id="{41B9068C-731C-91E0-5C7E-D593755264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6416" y="942936"/>
            <a:ext cx="3229576" cy="1815486"/>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descr="Intercontinental Rail | Maersk">
            <a:extLst>
              <a:ext uri="{FF2B5EF4-FFF2-40B4-BE49-F238E27FC236}">
                <a16:creationId xmlns:a16="http://schemas.microsoft.com/office/drawing/2014/main" id="{DA786BB9-BE2D-22FE-5AE9-ABBB014222C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81720" y="942935"/>
            <a:ext cx="3227532" cy="181548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09568FD-1C4D-D513-EEF6-03602BBE36D9}"/>
              </a:ext>
            </a:extLst>
          </p:cNvPr>
          <p:cNvSpPr txBox="1"/>
          <p:nvPr/>
        </p:nvSpPr>
        <p:spPr>
          <a:xfrm>
            <a:off x="5295751" y="1694989"/>
            <a:ext cx="2760136" cy="707886"/>
          </a:xfrm>
          <a:prstGeom prst="rect">
            <a:avLst/>
          </a:prstGeom>
          <a:solidFill>
            <a:srgbClr val="FFFF00"/>
          </a:solidFill>
        </p:spPr>
        <p:txBody>
          <a:bodyPr wrap="square">
            <a:spAutoFit/>
          </a:bodyPr>
          <a:lstStyle/>
          <a:p>
            <a:pPr algn="ctr"/>
            <a:r>
              <a:rPr lang="en-US" sz="2000" b="1" i="0" u="none" strike="noStrike" baseline="0" dirty="0">
                <a:solidFill>
                  <a:srgbClr val="002060"/>
                </a:solidFill>
                <a:latin typeface="Bower Bold"/>
              </a:rPr>
              <a:t>4. Container </a:t>
            </a:r>
            <a:r>
              <a:rPr lang="en-US" sz="2000" b="1" i="0" strike="noStrike" baseline="0" dirty="0">
                <a:solidFill>
                  <a:srgbClr val="002060"/>
                </a:solidFill>
                <a:latin typeface="Bower Bold"/>
              </a:rPr>
              <a:t>Shipping </a:t>
            </a:r>
            <a:r>
              <a:rPr lang="en-US" sz="2000" b="1" i="0" u="none" strike="noStrike" baseline="0" dirty="0">
                <a:solidFill>
                  <a:srgbClr val="002060"/>
                </a:solidFill>
                <a:latin typeface="Bower Bold"/>
              </a:rPr>
              <a:t>and </a:t>
            </a:r>
            <a:r>
              <a:rPr lang="en-US" sz="2000" b="1" i="0" u="sng" strike="noStrike" baseline="0" dirty="0">
                <a:solidFill>
                  <a:srgbClr val="002060"/>
                </a:solidFill>
                <a:latin typeface="Bower Bold"/>
              </a:rPr>
              <a:t>Port</a:t>
            </a:r>
            <a:r>
              <a:rPr lang="en-US" sz="2000" b="1" i="0" u="none" strike="noStrike" baseline="0" dirty="0">
                <a:solidFill>
                  <a:srgbClr val="002060"/>
                </a:solidFill>
                <a:latin typeface="Bower Bold"/>
              </a:rPr>
              <a:t> Consolidation</a:t>
            </a:r>
          </a:p>
        </p:txBody>
      </p:sp>
      <p:sp>
        <p:nvSpPr>
          <p:cNvPr id="5" name="TextBox 4">
            <a:extLst>
              <a:ext uri="{FF2B5EF4-FFF2-40B4-BE49-F238E27FC236}">
                <a16:creationId xmlns:a16="http://schemas.microsoft.com/office/drawing/2014/main" id="{7E20EBAD-1659-023A-4253-0B4FF651123D}"/>
              </a:ext>
            </a:extLst>
          </p:cNvPr>
          <p:cNvSpPr txBox="1"/>
          <p:nvPr/>
        </p:nvSpPr>
        <p:spPr>
          <a:xfrm>
            <a:off x="2523946" y="3054970"/>
            <a:ext cx="7229654" cy="1569660"/>
          </a:xfrm>
          <a:prstGeom prst="rect">
            <a:avLst/>
          </a:prstGeom>
          <a:solidFill>
            <a:schemeClr val="bg1"/>
          </a:solidFill>
          <a:ln>
            <a:solidFill>
              <a:srgbClr val="009900"/>
            </a:solidFill>
          </a:ln>
        </p:spPr>
        <p:txBody>
          <a:bodyPr wrap="square">
            <a:spAutoFit/>
          </a:bodyPr>
          <a:lstStyle/>
          <a:p>
            <a:pPr algn="ctr"/>
            <a:r>
              <a:rPr lang="en-US" sz="2400" b="1" u="sng" dirty="0">
                <a:solidFill>
                  <a:srgbClr val="C00000"/>
                </a:solidFill>
                <a:latin typeface="HelveticaNeueLTStd-Md"/>
              </a:rPr>
              <a:t>Oligopsony</a:t>
            </a:r>
            <a:r>
              <a:rPr lang="en-US" sz="2400" b="1" dirty="0">
                <a:solidFill>
                  <a:srgbClr val="C00000"/>
                </a:solidFill>
                <a:latin typeface="HelveticaNeueLTStd-Md"/>
              </a:rPr>
              <a:t> - When Carriers become Clients</a:t>
            </a:r>
          </a:p>
          <a:p>
            <a:pPr algn="ctr"/>
            <a:r>
              <a:rPr lang="en-US" sz="2400" b="1" i="0" u="none" strike="noStrike" baseline="0" dirty="0">
                <a:solidFill>
                  <a:srgbClr val="C00000"/>
                </a:solidFill>
                <a:latin typeface="HelveticaNeueLTStd-Md"/>
              </a:rPr>
              <a:t>When there are more sellers and fewer bu</a:t>
            </a:r>
            <a:r>
              <a:rPr lang="en-US" sz="2400" b="1" dirty="0">
                <a:solidFill>
                  <a:srgbClr val="C00000"/>
                </a:solidFill>
                <a:latin typeface="HelveticaNeueLTStd-Md"/>
              </a:rPr>
              <a:t>yers</a:t>
            </a:r>
            <a:endParaRPr lang="en-US" sz="2400" b="1" i="0" u="none" strike="noStrike" baseline="0" dirty="0">
              <a:solidFill>
                <a:srgbClr val="C00000"/>
              </a:solidFill>
              <a:latin typeface="HelveticaNeueLTStd-Md"/>
            </a:endParaRPr>
          </a:p>
          <a:p>
            <a:pPr algn="ctr"/>
            <a:endParaRPr lang="en-US" sz="2400" b="1" i="0" u="none" strike="noStrike" baseline="0" dirty="0">
              <a:solidFill>
                <a:srgbClr val="C00000"/>
              </a:solidFill>
              <a:latin typeface="HelveticaNeueLTStd-Md"/>
            </a:endParaRPr>
          </a:p>
          <a:p>
            <a:pPr algn="ctr"/>
            <a:r>
              <a:rPr lang="en-US" sz="2400" b="1" dirty="0">
                <a:solidFill>
                  <a:srgbClr val="C00000"/>
                </a:solidFill>
                <a:latin typeface="HelveticaNeueLTStd-Md"/>
              </a:rPr>
              <a:t>Greater Negotiation Power and Monopoly </a:t>
            </a:r>
            <a:endParaRPr lang="en-IN" sz="2400" b="1" dirty="0">
              <a:solidFill>
                <a:srgbClr val="C00000"/>
              </a:solidFill>
            </a:endParaRPr>
          </a:p>
        </p:txBody>
      </p:sp>
    </p:spTree>
    <p:extLst>
      <p:ext uri="{BB962C8B-B14F-4D97-AF65-F5344CB8AC3E}">
        <p14:creationId xmlns:p14="http://schemas.microsoft.com/office/powerpoint/2010/main" val="3687669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182FBA5-F562-0A7B-64E8-ED8257F001F2}"/>
              </a:ext>
            </a:extLst>
          </p:cNvPr>
          <p:cNvPicPr>
            <a:picLocks noChangeAspect="1"/>
          </p:cNvPicPr>
          <p:nvPr/>
        </p:nvPicPr>
        <p:blipFill rotWithShape="1">
          <a:blip r:embed="rId2"/>
          <a:srcRect t="31796"/>
          <a:stretch/>
        </p:blipFill>
        <p:spPr>
          <a:xfrm>
            <a:off x="4894497" y="3991112"/>
            <a:ext cx="5324770" cy="2738531"/>
          </a:xfrm>
          <a:prstGeom prst="rect">
            <a:avLst/>
          </a:prstGeom>
        </p:spPr>
      </p:pic>
      <p:grpSp>
        <p:nvGrpSpPr>
          <p:cNvPr id="12" name="Group 11">
            <a:extLst>
              <a:ext uri="{FF2B5EF4-FFF2-40B4-BE49-F238E27FC236}">
                <a16:creationId xmlns:a16="http://schemas.microsoft.com/office/drawing/2014/main" id="{C4AA723A-71B1-756E-D3DB-5AF438918451}"/>
              </a:ext>
            </a:extLst>
          </p:cNvPr>
          <p:cNvGrpSpPr/>
          <p:nvPr/>
        </p:nvGrpSpPr>
        <p:grpSpPr>
          <a:xfrm rot="927843">
            <a:off x="3920052" y="5996374"/>
            <a:ext cx="589089" cy="509772"/>
            <a:chOff x="8441266" y="-1252251"/>
            <a:chExt cx="1185334" cy="898620"/>
          </a:xfrm>
        </p:grpSpPr>
        <p:cxnSp>
          <p:nvCxnSpPr>
            <p:cNvPr id="7" name="Straight Connector 6">
              <a:extLst>
                <a:ext uri="{FF2B5EF4-FFF2-40B4-BE49-F238E27FC236}">
                  <a16:creationId xmlns:a16="http://schemas.microsoft.com/office/drawing/2014/main" id="{0D21E61C-101A-289E-DF4D-AD43372881F7}"/>
                </a:ext>
              </a:extLst>
            </p:cNvPr>
            <p:cNvCxnSpPr/>
            <p:nvPr/>
          </p:nvCxnSpPr>
          <p:spPr>
            <a:xfrm>
              <a:off x="8441266" y="-1142645"/>
              <a:ext cx="1185334" cy="588169"/>
            </a:xfrm>
            <a:prstGeom prst="line">
              <a:avLst/>
            </a:prstGeom>
            <a:ln w="38100">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8" name="Straight Connector 7">
              <a:extLst>
                <a:ext uri="{FF2B5EF4-FFF2-40B4-BE49-F238E27FC236}">
                  <a16:creationId xmlns:a16="http://schemas.microsoft.com/office/drawing/2014/main" id="{DC70D57D-5E1D-9150-2D9B-DA28C1889F16}"/>
                </a:ext>
              </a:extLst>
            </p:cNvPr>
            <p:cNvCxnSpPr>
              <a:cxnSpLocks/>
            </p:cNvCxnSpPr>
            <p:nvPr/>
          </p:nvCxnSpPr>
          <p:spPr>
            <a:xfrm flipV="1">
              <a:off x="8750300" y="-1252251"/>
              <a:ext cx="567266" cy="898620"/>
            </a:xfrm>
            <a:prstGeom prst="line">
              <a:avLst/>
            </a:prstGeom>
            <a:ln w="38100">
              <a:solidFill>
                <a:srgbClr val="FF0000"/>
              </a:solidFill>
            </a:ln>
          </p:spPr>
          <p:style>
            <a:lnRef idx="3">
              <a:schemeClr val="accent6"/>
            </a:lnRef>
            <a:fillRef idx="0">
              <a:schemeClr val="accent6"/>
            </a:fillRef>
            <a:effectRef idx="2">
              <a:schemeClr val="accent6"/>
            </a:effectRef>
            <a:fontRef idx="minor">
              <a:schemeClr val="tx1"/>
            </a:fontRef>
          </p:style>
        </p:cxnSp>
      </p:grpSp>
      <p:sp>
        <p:nvSpPr>
          <p:cNvPr id="13" name="TextBox 12">
            <a:extLst>
              <a:ext uri="{FF2B5EF4-FFF2-40B4-BE49-F238E27FC236}">
                <a16:creationId xmlns:a16="http://schemas.microsoft.com/office/drawing/2014/main" id="{568D91F2-D3EF-5BA8-F04E-E1079A8F0391}"/>
              </a:ext>
            </a:extLst>
          </p:cNvPr>
          <p:cNvSpPr txBox="1"/>
          <p:nvPr/>
        </p:nvSpPr>
        <p:spPr>
          <a:xfrm>
            <a:off x="6897715" y="6289629"/>
            <a:ext cx="3403600" cy="261610"/>
          </a:xfrm>
          <a:prstGeom prst="rect">
            <a:avLst/>
          </a:prstGeom>
          <a:noFill/>
        </p:spPr>
        <p:txBody>
          <a:bodyPr wrap="square" rtlCol="0">
            <a:spAutoFit/>
          </a:bodyPr>
          <a:lstStyle/>
          <a:p>
            <a:r>
              <a:rPr lang="en-IN" sz="1100" dirty="0"/>
              <a:t>Source: UNCTAD Handbook of Statistics 2022</a:t>
            </a:r>
          </a:p>
        </p:txBody>
      </p:sp>
      <p:pic>
        <p:nvPicPr>
          <p:cNvPr id="1028" name="Picture 4" descr="Xi won't survive failed war with Taiwan, Ukraine to see prolonged war':  Ex-Singaporean diplomat">
            <a:extLst>
              <a:ext uri="{FF2B5EF4-FFF2-40B4-BE49-F238E27FC236}">
                <a16:creationId xmlns:a16="http://schemas.microsoft.com/office/drawing/2014/main" id="{2FEE8E7D-8955-F952-9F5A-F3CB6921303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630" t="8255" r="21556" b="7070"/>
          <a:stretch/>
        </p:blipFill>
        <p:spPr bwMode="auto">
          <a:xfrm>
            <a:off x="553330" y="1546966"/>
            <a:ext cx="3996531" cy="3350416"/>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382E0999-6B39-8646-1C9D-1BCFFBF97BF1}"/>
              </a:ext>
            </a:extLst>
          </p:cNvPr>
          <p:cNvSpPr txBox="1">
            <a:spLocks/>
          </p:cNvSpPr>
          <p:nvPr/>
        </p:nvSpPr>
        <p:spPr>
          <a:xfrm>
            <a:off x="167631" y="5960705"/>
            <a:ext cx="4644818" cy="558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1800" b="1" dirty="0">
                <a:solidFill>
                  <a:srgbClr val="C00000"/>
                </a:solidFill>
              </a:rPr>
              <a:t>Uncertain World is a World of No Cold War 2.0</a:t>
            </a:r>
          </a:p>
        </p:txBody>
      </p:sp>
      <p:sp>
        <p:nvSpPr>
          <p:cNvPr id="14" name="Content Placeholder 2">
            <a:extLst>
              <a:ext uri="{FF2B5EF4-FFF2-40B4-BE49-F238E27FC236}">
                <a16:creationId xmlns:a16="http://schemas.microsoft.com/office/drawing/2014/main" id="{1D379AC1-9383-8624-C637-5FB14C052B64}"/>
              </a:ext>
            </a:extLst>
          </p:cNvPr>
          <p:cNvSpPr txBox="1">
            <a:spLocks/>
          </p:cNvSpPr>
          <p:nvPr/>
        </p:nvSpPr>
        <p:spPr>
          <a:xfrm>
            <a:off x="4816810" y="1239100"/>
            <a:ext cx="3699933" cy="2526017"/>
          </a:xfrm>
          <a:prstGeom prst="rect">
            <a:avLst/>
          </a:prstGeom>
          <a:solidFill>
            <a:schemeClr val="bg1"/>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solidFill>
                  <a:srgbClr val="444444"/>
                </a:solidFill>
                <a:latin typeface="Roboto Condensed" panose="020B0604020202020204" pitchFamily="2" charset="0"/>
              </a:rPr>
              <a:t>World’s largest bilateral flow of merchandise trade runs between China and the US</a:t>
            </a:r>
          </a:p>
          <a:p>
            <a:r>
              <a:rPr lang="en-US" sz="1600" dirty="0">
                <a:solidFill>
                  <a:srgbClr val="444444"/>
                </a:solidFill>
                <a:latin typeface="Roboto Condensed" panose="020B0604020202020204" pitchFamily="2" charset="0"/>
              </a:rPr>
              <a:t>Goods imported by the US from China in 2021 –  US$542 bn</a:t>
            </a:r>
          </a:p>
          <a:p>
            <a:r>
              <a:rPr lang="en-US" sz="1600" dirty="0">
                <a:solidFill>
                  <a:srgbClr val="444444"/>
                </a:solidFill>
                <a:latin typeface="Roboto Condensed" panose="020B0604020202020204" pitchFamily="2" charset="0"/>
              </a:rPr>
              <a:t> Goods imported by China from the US in 2021 –  US$181 bn</a:t>
            </a:r>
          </a:p>
          <a:p>
            <a:r>
              <a:rPr lang="en-US" sz="1600" dirty="0">
                <a:solidFill>
                  <a:srgbClr val="444444"/>
                </a:solidFill>
                <a:latin typeface="Roboto Condensed" panose="020B0604020202020204" pitchFamily="2" charset="0"/>
              </a:rPr>
              <a:t>China’s trade with Japan, Taiwan, and S Korea - US$1.06 trillion </a:t>
            </a:r>
          </a:p>
        </p:txBody>
      </p:sp>
      <p:sp>
        <p:nvSpPr>
          <p:cNvPr id="19" name="TextBox 18">
            <a:extLst>
              <a:ext uri="{FF2B5EF4-FFF2-40B4-BE49-F238E27FC236}">
                <a16:creationId xmlns:a16="http://schemas.microsoft.com/office/drawing/2014/main" id="{F9ABA022-FB03-044A-DBE0-B6AB8375F017}"/>
              </a:ext>
            </a:extLst>
          </p:cNvPr>
          <p:cNvSpPr txBox="1"/>
          <p:nvPr/>
        </p:nvSpPr>
        <p:spPr>
          <a:xfrm>
            <a:off x="689182" y="4989833"/>
            <a:ext cx="4123267" cy="892552"/>
          </a:xfrm>
          <a:prstGeom prst="rect">
            <a:avLst/>
          </a:prstGeom>
          <a:noFill/>
        </p:spPr>
        <p:txBody>
          <a:bodyPr wrap="square" rtlCol="0">
            <a:spAutoFit/>
          </a:bodyPr>
          <a:lstStyle/>
          <a:p>
            <a:pPr algn="ctr"/>
            <a:r>
              <a:rPr lang="en-IN" sz="2000" b="1" dirty="0" err="1"/>
              <a:t>Amb</a:t>
            </a:r>
            <a:r>
              <a:rPr lang="en-IN" sz="2000" b="1" dirty="0"/>
              <a:t>. </a:t>
            </a:r>
            <a:r>
              <a:rPr lang="en-IN" sz="2000" b="1" dirty="0" err="1"/>
              <a:t>Belahari</a:t>
            </a:r>
            <a:r>
              <a:rPr lang="en-IN" sz="2000" b="1" dirty="0"/>
              <a:t> </a:t>
            </a:r>
            <a:r>
              <a:rPr lang="en-IN" sz="2000" b="1" dirty="0" err="1"/>
              <a:t>Kausikam</a:t>
            </a:r>
            <a:endParaRPr lang="en-IN" sz="2000" b="1" dirty="0"/>
          </a:p>
          <a:p>
            <a:r>
              <a:rPr lang="en-US" sz="1600" b="0" i="0" dirty="0">
                <a:solidFill>
                  <a:srgbClr val="202122"/>
                </a:solidFill>
                <a:effectLst/>
                <a:latin typeface="Arial" panose="020B0604020202020204" pitchFamily="34" charset="0"/>
              </a:rPr>
              <a:t>Retired Diplomat of Singapore</a:t>
            </a:r>
          </a:p>
          <a:p>
            <a:r>
              <a:rPr lang="en-US" sz="1600" dirty="0">
                <a:solidFill>
                  <a:srgbClr val="202122"/>
                </a:solidFill>
                <a:latin typeface="Arial" panose="020B0604020202020204" pitchFamily="34" charset="0"/>
              </a:rPr>
              <a:t>PR to United Nations 1995 to 1998</a:t>
            </a:r>
            <a:endParaRPr lang="en-IN" sz="1600" i="1" dirty="0"/>
          </a:p>
        </p:txBody>
      </p:sp>
      <p:pic>
        <p:nvPicPr>
          <p:cNvPr id="2050" name="Picture 2" descr="Debrief: The Chinese Spy Balloon Epilogue - The Aviationist">
            <a:extLst>
              <a:ext uri="{FF2B5EF4-FFF2-40B4-BE49-F238E27FC236}">
                <a16:creationId xmlns:a16="http://schemas.microsoft.com/office/drawing/2014/main" id="{83F19FD1-E1AD-90F5-43C5-438AF16CB5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62764" y="306761"/>
            <a:ext cx="3297701" cy="183885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aught On Tape: Armed Chinese Fighter Jet Confronts US Navy Reconnaissance  Plane - YouTube">
            <a:extLst>
              <a:ext uri="{FF2B5EF4-FFF2-40B4-BE49-F238E27FC236}">
                <a16:creationId xmlns:a16="http://schemas.microsoft.com/office/drawing/2014/main" id="{A8709BB1-9364-994F-5C09-8B4372618F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62764" y="2256232"/>
            <a:ext cx="3355885" cy="188768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3196444-DDE1-3AB4-4D0F-A7DBE7F314E3}"/>
              </a:ext>
            </a:extLst>
          </p:cNvPr>
          <p:cNvSpPr txBox="1"/>
          <p:nvPr/>
        </p:nvSpPr>
        <p:spPr>
          <a:xfrm>
            <a:off x="8676478" y="1546966"/>
            <a:ext cx="1862667" cy="369332"/>
          </a:xfrm>
          <a:prstGeom prst="rect">
            <a:avLst/>
          </a:prstGeom>
          <a:noFill/>
        </p:spPr>
        <p:txBody>
          <a:bodyPr wrap="square" rtlCol="0">
            <a:spAutoFit/>
          </a:bodyPr>
          <a:lstStyle/>
          <a:p>
            <a:r>
              <a:rPr lang="en-IN" dirty="0"/>
              <a:t>04 February</a:t>
            </a:r>
          </a:p>
        </p:txBody>
      </p:sp>
      <p:sp>
        <p:nvSpPr>
          <p:cNvPr id="4" name="TextBox 3">
            <a:extLst>
              <a:ext uri="{FF2B5EF4-FFF2-40B4-BE49-F238E27FC236}">
                <a16:creationId xmlns:a16="http://schemas.microsoft.com/office/drawing/2014/main" id="{ADF820C9-1116-4EE8-AF3C-C7EC274E053F}"/>
              </a:ext>
            </a:extLst>
          </p:cNvPr>
          <p:cNvSpPr txBox="1"/>
          <p:nvPr/>
        </p:nvSpPr>
        <p:spPr>
          <a:xfrm>
            <a:off x="10430933" y="4877651"/>
            <a:ext cx="1515533" cy="646331"/>
          </a:xfrm>
          <a:prstGeom prst="rect">
            <a:avLst/>
          </a:prstGeom>
          <a:noFill/>
        </p:spPr>
        <p:txBody>
          <a:bodyPr wrap="square" rtlCol="0">
            <a:spAutoFit/>
          </a:bodyPr>
          <a:lstStyle/>
          <a:p>
            <a:pPr algn="ctr"/>
            <a:r>
              <a:rPr lang="en-IN" dirty="0">
                <a:solidFill>
                  <a:srgbClr val="7030A0"/>
                </a:solidFill>
              </a:rPr>
              <a:t>Coop-Conflict and Coexist</a:t>
            </a:r>
          </a:p>
        </p:txBody>
      </p:sp>
      <p:cxnSp>
        <p:nvCxnSpPr>
          <p:cNvPr id="10" name="Straight Arrow Connector 9">
            <a:extLst>
              <a:ext uri="{FF2B5EF4-FFF2-40B4-BE49-F238E27FC236}">
                <a16:creationId xmlns:a16="http://schemas.microsoft.com/office/drawing/2014/main" id="{4D9269A2-A803-9A73-15DC-4780D7B7EE65}"/>
              </a:ext>
            </a:extLst>
          </p:cNvPr>
          <p:cNvCxnSpPr/>
          <p:nvPr/>
        </p:nvCxnSpPr>
        <p:spPr>
          <a:xfrm flipV="1">
            <a:off x="11142128" y="4233332"/>
            <a:ext cx="0" cy="558800"/>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BE179D5B-C056-19D3-C44D-FB12D72ADEE9}"/>
              </a:ext>
            </a:extLst>
          </p:cNvPr>
          <p:cNvCxnSpPr>
            <a:cxnSpLocks/>
          </p:cNvCxnSpPr>
          <p:nvPr/>
        </p:nvCxnSpPr>
        <p:spPr>
          <a:xfrm flipH="1">
            <a:off x="10016067" y="5215469"/>
            <a:ext cx="389466" cy="0"/>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64F94F6B-48AD-FEAE-A804-A247307F96D6}"/>
              </a:ext>
            </a:extLst>
          </p:cNvPr>
          <p:cNvSpPr txBox="1"/>
          <p:nvPr/>
        </p:nvSpPr>
        <p:spPr>
          <a:xfrm>
            <a:off x="1172783" y="338895"/>
            <a:ext cx="6489700" cy="523220"/>
          </a:xfrm>
          <a:prstGeom prst="rect">
            <a:avLst/>
          </a:prstGeom>
          <a:noFill/>
        </p:spPr>
        <p:txBody>
          <a:bodyPr wrap="square">
            <a:spAutoFit/>
          </a:bodyPr>
          <a:lstStyle/>
          <a:p>
            <a:r>
              <a:rPr lang="en-IN" sz="2800" b="1" dirty="0">
                <a:latin typeface="Calibri" panose="020F0502020204030204" pitchFamily="34" charset="0"/>
                <a:ea typeface="Calibri" panose="020F0502020204030204" pitchFamily="34" charset="0"/>
                <a:cs typeface="Times New Roman" panose="02020603050405020304" pitchFamily="18" charset="0"/>
              </a:rPr>
              <a:t>So, what will an uncertain world look like?</a:t>
            </a:r>
            <a:endParaRPr lang="en-IN" sz="2800" b="1" dirty="0"/>
          </a:p>
        </p:txBody>
      </p:sp>
    </p:spTree>
    <p:extLst>
      <p:ext uri="{BB962C8B-B14F-4D97-AF65-F5344CB8AC3E}">
        <p14:creationId xmlns:p14="http://schemas.microsoft.com/office/powerpoint/2010/main" val="763207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D065C-FD6D-1A62-B962-7CDF33970712}"/>
              </a:ext>
            </a:extLst>
          </p:cNvPr>
          <p:cNvSpPr>
            <a:spLocks noGrp="1"/>
          </p:cNvSpPr>
          <p:nvPr>
            <p:ph type="title"/>
          </p:nvPr>
        </p:nvSpPr>
        <p:spPr>
          <a:xfrm>
            <a:off x="745066" y="266618"/>
            <a:ext cx="10515600" cy="464607"/>
          </a:xfrm>
        </p:spPr>
        <p:txBody>
          <a:bodyPr>
            <a:noAutofit/>
          </a:bodyPr>
          <a:lstStyle/>
          <a:p>
            <a:pPr algn="ctr"/>
            <a:r>
              <a:rPr lang="en-IN" sz="3600" b="1" dirty="0"/>
              <a:t>How Should India Rise?</a:t>
            </a:r>
          </a:p>
        </p:txBody>
      </p:sp>
      <p:pic>
        <p:nvPicPr>
          <p:cNvPr id="9218" name="Picture 2" descr="Destined for War: Can China and the United States Escape Thucydides's Trap?  - The Atlantic">
            <a:extLst>
              <a:ext uri="{FF2B5EF4-FFF2-40B4-BE49-F238E27FC236}">
                <a16:creationId xmlns:a16="http://schemas.microsoft.com/office/drawing/2014/main" id="{C315FD20-0CB9-E22B-851F-918FC6E5321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1229"/>
          <a:stretch/>
        </p:blipFill>
        <p:spPr bwMode="auto">
          <a:xfrm>
            <a:off x="575733" y="3869736"/>
            <a:ext cx="5253258" cy="2623138"/>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Les États-Unis et La Chine Se Dirigent Tout Droit Vers La Guerre | Belfer  Center for Science and International Affairs">
            <a:extLst>
              <a:ext uri="{FF2B5EF4-FFF2-40B4-BE49-F238E27FC236}">
                <a16:creationId xmlns:a16="http://schemas.microsoft.com/office/drawing/2014/main" id="{D961F7C1-2505-283E-1247-46A08DE894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866" y="1121052"/>
            <a:ext cx="5071533" cy="2040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A1292FF-D658-BD6D-22C1-A2602A524082}"/>
              </a:ext>
            </a:extLst>
          </p:cNvPr>
          <p:cNvSpPr txBox="1"/>
          <p:nvPr/>
        </p:nvSpPr>
        <p:spPr>
          <a:xfrm>
            <a:off x="620029" y="3161552"/>
            <a:ext cx="5164666" cy="677108"/>
          </a:xfrm>
          <a:prstGeom prst="rect">
            <a:avLst/>
          </a:prstGeom>
          <a:noFill/>
        </p:spPr>
        <p:txBody>
          <a:bodyPr wrap="square" rtlCol="0">
            <a:spAutoFit/>
          </a:bodyPr>
          <a:lstStyle/>
          <a:p>
            <a:pPr algn="ctr"/>
            <a:r>
              <a:rPr lang="en-IN" sz="2000" b="1" i="0" dirty="0" err="1">
                <a:solidFill>
                  <a:srgbClr val="C00000"/>
                </a:solidFill>
                <a:effectLst/>
                <a:latin typeface="arial" panose="020B0604020202020204" pitchFamily="34" charset="0"/>
              </a:rPr>
              <a:t>Thucydides's</a:t>
            </a:r>
            <a:r>
              <a:rPr lang="en-IN" sz="2000" b="1" i="0" dirty="0">
                <a:solidFill>
                  <a:srgbClr val="C00000"/>
                </a:solidFill>
                <a:effectLst/>
                <a:latin typeface="arial" panose="020B0604020202020204" pitchFamily="34" charset="0"/>
              </a:rPr>
              <a:t> Trap</a:t>
            </a:r>
          </a:p>
          <a:p>
            <a:pPr algn="ctr"/>
            <a:r>
              <a:rPr lang="en-US" b="0" i="0" dirty="0">
                <a:solidFill>
                  <a:srgbClr val="202124"/>
                </a:solidFill>
                <a:effectLst/>
                <a:latin typeface="arial" panose="020B0604020202020204" pitchFamily="34" charset="0"/>
              </a:rPr>
              <a:t>Peloponnesian War (431 BC) Athens and Sparta</a:t>
            </a:r>
            <a:endParaRPr lang="en-IN" dirty="0"/>
          </a:p>
        </p:txBody>
      </p:sp>
      <p:pic>
        <p:nvPicPr>
          <p:cNvPr id="1026" name="Picture 2">
            <a:extLst>
              <a:ext uri="{FF2B5EF4-FFF2-40B4-BE49-F238E27FC236}">
                <a16:creationId xmlns:a16="http://schemas.microsoft.com/office/drawing/2014/main" id="{C7340C37-09B3-F96B-E6F9-FC98D238FE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7828" y="1121052"/>
            <a:ext cx="6031536" cy="482254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9EFFEBA-4BC4-4B83-2DEC-79F1334FFC91}"/>
              </a:ext>
            </a:extLst>
          </p:cNvPr>
          <p:cNvSpPr txBox="1"/>
          <p:nvPr/>
        </p:nvSpPr>
        <p:spPr>
          <a:xfrm>
            <a:off x="6059074" y="6064550"/>
            <a:ext cx="5739636" cy="646331"/>
          </a:xfrm>
          <a:prstGeom prst="rect">
            <a:avLst/>
          </a:prstGeom>
          <a:noFill/>
          <a:ln>
            <a:solidFill>
              <a:srgbClr val="0066FF"/>
            </a:solidFill>
          </a:ln>
        </p:spPr>
        <p:txBody>
          <a:bodyPr wrap="square" rtlCol="0">
            <a:spAutoFit/>
          </a:bodyPr>
          <a:lstStyle/>
          <a:p>
            <a:r>
              <a:rPr lang="en-IN" dirty="0">
                <a:solidFill>
                  <a:srgbClr val="C00000"/>
                </a:solidFill>
              </a:rPr>
              <a:t>Draws all in the region into war, and destruction – Avoidable by India. Maintain strategic autonomy</a:t>
            </a:r>
          </a:p>
        </p:txBody>
      </p:sp>
    </p:spTree>
    <p:extLst>
      <p:ext uri="{BB962C8B-B14F-4D97-AF65-F5344CB8AC3E}">
        <p14:creationId xmlns:p14="http://schemas.microsoft.com/office/powerpoint/2010/main" val="2284335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D065C-FD6D-1A62-B962-7CDF33970712}"/>
              </a:ext>
            </a:extLst>
          </p:cNvPr>
          <p:cNvSpPr>
            <a:spLocks noGrp="1"/>
          </p:cNvSpPr>
          <p:nvPr>
            <p:ph type="title"/>
          </p:nvPr>
        </p:nvSpPr>
        <p:spPr>
          <a:xfrm>
            <a:off x="745066" y="266618"/>
            <a:ext cx="10515600" cy="464607"/>
          </a:xfrm>
        </p:spPr>
        <p:txBody>
          <a:bodyPr>
            <a:noAutofit/>
          </a:bodyPr>
          <a:lstStyle/>
          <a:p>
            <a:pPr algn="ctr"/>
            <a:r>
              <a:rPr lang="en-IN" sz="3600" b="1" dirty="0"/>
              <a:t>How Should India Rise?</a:t>
            </a:r>
          </a:p>
        </p:txBody>
      </p:sp>
      <p:sp>
        <p:nvSpPr>
          <p:cNvPr id="5" name="TextBox 4">
            <a:extLst>
              <a:ext uri="{FF2B5EF4-FFF2-40B4-BE49-F238E27FC236}">
                <a16:creationId xmlns:a16="http://schemas.microsoft.com/office/drawing/2014/main" id="{11E1D283-F895-17DA-93B6-7F604AA74B47}"/>
              </a:ext>
            </a:extLst>
          </p:cNvPr>
          <p:cNvSpPr txBox="1"/>
          <p:nvPr/>
        </p:nvSpPr>
        <p:spPr>
          <a:xfrm>
            <a:off x="4568671" y="4560057"/>
            <a:ext cx="6837359" cy="2062103"/>
          </a:xfrm>
          <a:prstGeom prst="rect">
            <a:avLst/>
          </a:prstGeom>
          <a:noFill/>
        </p:spPr>
        <p:txBody>
          <a:bodyPr wrap="square" rtlCol="0">
            <a:spAutoFit/>
          </a:bodyPr>
          <a:lstStyle/>
          <a:p>
            <a:r>
              <a:rPr lang="en-IN" sz="2000" b="1" i="0" dirty="0">
                <a:solidFill>
                  <a:srgbClr val="C00000"/>
                </a:solidFill>
                <a:effectLst/>
                <a:latin typeface="arial" panose="020B0604020202020204" pitchFamily="34" charset="0"/>
              </a:rPr>
              <a:t>Kindleberger Trap</a:t>
            </a:r>
            <a:r>
              <a:rPr lang="en-IN" b="1" i="0" dirty="0">
                <a:effectLst/>
                <a:latin typeface="arial" panose="020B0604020202020204" pitchFamily="34" charset="0"/>
              </a:rPr>
              <a:t> </a:t>
            </a:r>
            <a:r>
              <a:rPr lang="en-IN" sz="1600" i="0" dirty="0">
                <a:effectLst/>
                <a:latin typeface="arial" panose="020B0604020202020204" pitchFamily="34" charset="0"/>
              </a:rPr>
              <a:t>– A Term Coined by Joseph Nye</a:t>
            </a:r>
          </a:p>
          <a:p>
            <a:endParaRPr lang="en-IN" i="0" dirty="0">
              <a:effectLst/>
              <a:latin typeface="arial" panose="020B0604020202020204" pitchFamily="34" charset="0"/>
            </a:endParaRPr>
          </a:p>
          <a:p>
            <a:pPr marL="285750" indent="-285750">
              <a:buFont typeface="Arial" panose="020B0604020202020204" pitchFamily="34" charset="0"/>
              <a:buChar char="•"/>
            </a:pPr>
            <a:r>
              <a:rPr lang="en-US" b="0" i="0" dirty="0">
                <a:solidFill>
                  <a:srgbClr val="202124"/>
                </a:solidFill>
                <a:effectLst/>
                <a:latin typeface="arial" panose="020B0604020202020204" pitchFamily="34" charset="0"/>
              </a:rPr>
              <a:t>Charles Kindleberger (1910-2003) t</a:t>
            </a:r>
            <a:r>
              <a:rPr lang="en-US" dirty="0">
                <a:solidFill>
                  <a:srgbClr val="202124"/>
                </a:solidFill>
                <a:latin typeface="arial" panose="020B0604020202020204" pitchFamily="34" charset="0"/>
              </a:rPr>
              <a:t>aught at MIT</a:t>
            </a:r>
          </a:p>
          <a:p>
            <a:pPr marL="285750" indent="-285750">
              <a:buFont typeface="Arial" panose="020B0604020202020204" pitchFamily="34" charset="0"/>
              <a:buChar char="•"/>
            </a:pPr>
            <a:r>
              <a:rPr lang="en-US" b="0" i="0" dirty="0">
                <a:solidFill>
                  <a:srgbClr val="202124"/>
                </a:solidFill>
                <a:effectLst/>
                <a:latin typeface="arial" panose="020B0604020202020204" pitchFamily="34" charset="0"/>
              </a:rPr>
              <a:t>Was </a:t>
            </a:r>
            <a:r>
              <a:rPr lang="en-US" dirty="0">
                <a:solidFill>
                  <a:srgbClr val="202124"/>
                </a:solidFill>
                <a:latin typeface="arial" panose="020B0604020202020204" pitchFamily="34" charset="0"/>
              </a:rPr>
              <a:t>an </a:t>
            </a:r>
            <a:r>
              <a:rPr lang="en-US" b="0" i="0" dirty="0">
                <a:solidFill>
                  <a:srgbClr val="202124"/>
                </a:solidFill>
                <a:effectLst/>
                <a:latin typeface="arial" panose="020B0604020202020204" pitchFamily="34" charset="0"/>
              </a:rPr>
              <a:t>intellectual architect of the </a:t>
            </a:r>
            <a:r>
              <a:rPr lang="en-US" b="1" i="0" dirty="0">
                <a:solidFill>
                  <a:srgbClr val="202124"/>
                </a:solidFill>
                <a:effectLst/>
                <a:latin typeface="arial" panose="020B0604020202020204" pitchFamily="34" charset="0"/>
              </a:rPr>
              <a:t>Marshall Plan </a:t>
            </a:r>
          </a:p>
          <a:p>
            <a:pPr marL="285750" indent="-285750">
              <a:buFont typeface="Arial" panose="020B0604020202020204" pitchFamily="34" charset="0"/>
              <a:buChar char="•"/>
            </a:pPr>
            <a:r>
              <a:rPr lang="en-US" b="1" dirty="0">
                <a:solidFill>
                  <a:srgbClr val="202124"/>
                </a:solidFill>
                <a:latin typeface="arial" panose="020B0604020202020204" pitchFamily="34" charset="0"/>
              </a:rPr>
              <a:t>A</a:t>
            </a:r>
            <a:r>
              <a:rPr lang="en-US" b="1" i="0" dirty="0">
                <a:solidFill>
                  <a:srgbClr val="202124"/>
                </a:solidFill>
                <a:effectLst/>
                <a:latin typeface="arial" panose="020B0604020202020204" pitchFamily="34" charset="0"/>
              </a:rPr>
              <a:t>rgued</a:t>
            </a:r>
            <a:r>
              <a:rPr lang="en-US" b="0" i="0" dirty="0">
                <a:solidFill>
                  <a:srgbClr val="202124"/>
                </a:solidFill>
                <a:effectLst/>
                <a:latin typeface="arial" panose="020B0604020202020204" pitchFamily="34" charset="0"/>
              </a:rPr>
              <a:t> -  “</a:t>
            </a:r>
            <a:r>
              <a:rPr lang="en-US" b="0" i="1" dirty="0">
                <a:solidFill>
                  <a:srgbClr val="202124"/>
                </a:solidFill>
                <a:effectLst/>
                <a:latin typeface="arial" panose="020B0604020202020204" pitchFamily="34" charset="0"/>
              </a:rPr>
              <a:t>The disastrous decade of the 1930s was caused when the US replaced Britain as the largest global power but failed to take on Britain’s role in providing global public goods</a:t>
            </a:r>
            <a:r>
              <a:rPr lang="en-US" b="0" i="0" dirty="0">
                <a:solidFill>
                  <a:srgbClr val="202124"/>
                </a:solidFill>
                <a:effectLst/>
                <a:latin typeface="arial" panose="020B0604020202020204" pitchFamily="34" charset="0"/>
              </a:rPr>
              <a:t>”</a:t>
            </a:r>
            <a:endParaRPr lang="en-IN" dirty="0"/>
          </a:p>
        </p:txBody>
      </p:sp>
      <p:pic>
        <p:nvPicPr>
          <p:cNvPr id="9224" name="Picture 8" descr="Soft power' expert Joe Nye reflects on decades-long Harvard career –  Harvard Gazette">
            <a:extLst>
              <a:ext uri="{FF2B5EF4-FFF2-40B4-BE49-F238E27FC236}">
                <a16:creationId xmlns:a16="http://schemas.microsoft.com/office/drawing/2014/main" id="{C174DDD2-50AE-B098-7CB4-CA79795F0C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559" y="4862638"/>
            <a:ext cx="2451477" cy="1634317"/>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Charles P. Kindleberger - Wikipedia">
            <a:extLst>
              <a:ext uri="{FF2B5EF4-FFF2-40B4-BE49-F238E27FC236}">
                <a16:creationId xmlns:a16="http://schemas.microsoft.com/office/drawing/2014/main" id="{657C3FD7-1148-9E3A-E727-E0B0430A37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2332" y="1089833"/>
            <a:ext cx="2331303" cy="322232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Lo Que Pasó en la Historia: April 3: President Harry S. Truman signed the  Marshall Plan in 1948 (European Recovery Program) to help rebuild Europe  after the destruction of the Second World War.">
            <a:extLst>
              <a:ext uri="{FF2B5EF4-FFF2-40B4-BE49-F238E27FC236}">
                <a16:creationId xmlns:a16="http://schemas.microsoft.com/office/drawing/2014/main" id="{5CC960E5-5737-D2E7-DAF0-93155A1A9F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5451" y="1089833"/>
            <a:ext cx="2883681" cy="322232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06F51F9-7561-8BAD-F09B-53375BF80247}"/>
              </a:ext>
            </a:extLst>
          </p:cNvPr>
          <p:cNvSpPr txBox="1"/>
          <p:nvPr/>
        </p:nvSpPr>
        <p:spPr>
          <a:xfrm>
            <a:off x="5086010" y="2593295"/>
            <a:ext cx="2548467" cy="369332"/>
          </a:xfrm>
          <a:prstGeom prst="rect">
            <a:avLst/>
          </a:prstGeom>
          <a:noFill/>
        </p:spPr>
        <p:txBody>
          <a:bodyPr wrap="square" rtlCol="0">
            <a:spAutoFit/>
          </a:bodyPr>
          <a:lstStyle/>
          <a:p>
            <a:r>
              <a:rPr lang="en-US" b="0" i="0" dirty="0">
                <a:solidFill>
                  <a:srgbClr val="202124"/>
                </a:solidFill>
                <a:effectLst/>
                <a:latin typeface="arial" panose="020B0604020202020204" pitchFamily="34" charset="0"/>
              </a:rPr>
              <a:t>Charles Kindleberger</a:t>
            </a:r>
            <a:endParaRPr lang="en-IN" dirty="0"/>
          </a:p>
        </p:txBody>
      </p:sp>
      <p:sp>
        <p:nvSpPr>
          <p:cNvPr id="6" name="TextBox 5">
            <a:extLst>
              <a:ext uri="{FF2B5EF4-FFF2-40B4-BE49-F238E27FC236}">
                <a16:creationId xmlns:a16="http://schemas.microsoft.com/office/drawing/2014/main" id="{C1ACA485-FF31-E008-E779-97D69EE4E864}"/>
              </a:ext>
            </a:extLst>
          </p:cNvPr>
          <p:cNvSpPr txBox="1"/>
          <p:nvPr/>
        </p:nvSpPr>
        <p:spPr>
          <a:xfrm>
            <a:off x="3460036" y="5679796"/>
            <a:ext cx="1049866" cy="276999"/>
          </a:xfrm>
          <a:prstGeom prst="rect">
            <a:avLst/>
          </a:prstGeom>
          <a:noFill/>
        </p:spPr>
        <p:txBody>
          <a:bodyPr wrap="square" rtlCol="0">
            <a:spAutoFit/>
          </a:bodyPr>
          <a:lstStyle/>
          <a:p>
            <a:r>
              <a:rPr lang="en-IN" sz="1200" i="0">
                <a:effectLst/>
                <a:latin typeface="arial" panose="020B0604020202020204" pitchFamily="34" charset="0"/>
              </a:rPr>
              <a:t>Joseph Nye</a:t>
            </a:r>
            <a:endParaRPr lang="en-IN" sz="1200" dirty="0"/>
          </a:p>
        </p:txBody>
      </p:sp>
    </p:spTree>
    <p:extLst>
      <p:ext uri="{BB962C8B-B14F-4D97-AF65-F5344CB8AC3E}">
        <p14:creationId xmlns:p14="http://schemas.microsoft.com/office/powerpoint/2010/main" val="29479295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D065C-FD6D-1A62-B962-7CDF33970712}"/>
              </a:ext>
            </a:extLst>
          </p:cNvPr>
          <p:cNvSpPr>
            <a:spLocks noGrp="1"/>
          </p:cNvSpPr>
          <p:nvPr>
            <p:ph type="title"/>
          </p:nvPr>
        </p:nvSpPr>
        <p:spPr>
          <a:xfrm>
            <a:off x="745066" y="266618"/>
            <a:ext cx="10515600" cy="464607"/>
          </a:xfrm>
        </p:spPr>
        <p:txBody>
          <a:bodyPr>
            <a:noAutofit/>
          </a:bodyPr>
          <a:lstStyle/>
          <a:p>
            <a:pPr algn="ctr"/>
            <a:r>
              <a:rPr lang="en-IN" sz="3600" b="1" dirty="0"/>
              <a:t>How Should India Rise?</a:t>
            </a:r>
          </a:p>
        </p:txBody>
      </p:sp>
      <p:sp>
        <p:nvSpPr>
          <p:cNvPr id="5" name="TextBox 4">
            <a:extLst>
              <a:ext uri="{FF2B5EF4-FFF2-40B4-BE49-F238E27FC236}">
                <a16:creationId xmlns:a16="http://schemas.microsoft.com/office/drawing/2014/main" id="{11E1D283-F895-17DA-93B6-7F604AA74B47}"/>
              </a:ext>
            </a:extLst>
          </p:cNvPr>
          <p:cNvSpPr txBox="1"/>
          <p:nvPr/>
        </p:nvSpPr>
        <p:spPr>
          <a:xfrm>
            <a:off x="4568671" y="4560057"/>
            <a:ext cx="6837359" cy="2062103"/>
          </a:xfrm>
          <a:prstGeom prst="rect">
            <a:avLst/>
          </a:prstGeom>
          <a:noFill/>
        </p:spPr>
        <p:txBody>
          <a:bodyPr wrap="square" rtlCol="0">
            <a:spAutoFit/>
          </a:bodyPr>
          <a:lstStyle/>
          <a:p>
            <a:r>
              <a:rPr lang="en-IN" sz="2000" b="1" i="0" dirty="0">
                <a:solidFill>
                  <a:srgbClr val="C00000"/>
                </a:solidFill>
                <a:effectLst/>
                <a:latin typeface="arial" panose="020B0604020202020204" pitchFamily="34" charset="0"/>
              </a:rPr>
              <a:t>Kindleberger Trap</a:t>
            </a:r>
            <a:r>
              <a:rPr lang="en-IN" b="1" i="0" dirty="0">
                <a:effectLst/>
                <a:latin typeface="arial" panose="020B0604020202020204" pitchFamily="34" charset="0"/>
              </a:rPr>
              <a:t> </a:t>
            </a:r>
            <a:r>
              <a:rPr lang="en-IN" sz="1600" i="0" dirty="0">
                <a:effectLst/>
                <a:latin typeface="arial" panose="020B0604020202020204" pitchFamily="34" charset="0"/>
              </a:rPr>
              <a:t>– Term Coined by Joseph Nye</a:t>
            </a:r>
          </a:p>
          <a:p>
            <a:endParaRPr lang="en-IN" i="0" dirty="0">
              <a:effectLst/>
              <a:latin typeface="arial" panose="020B0604020202020204" pitchFamily="34" charset="0"/>
            </a:endParaRPr>
          </a:p>
          <a:p>
            <a:pPr marL="285750" indent="-285750">
              <a:buFont typeface="Arial" panose="020B0604020202020204" pitchFamily="34" charset="0"/>
              <a:buChar char="•"/>
            </a:pPr>
            <a:r>
              <a:rPr lang="en-US" b="0" i="0" dirty="0">
                <a:solidFill>
                  <a:srgbClr val="202124"/>
                </a:solidFill>
                <a:effectLst/>
                <a:latin typeface="arial" panose="020B0604020202020204" pitchFamily="34" charset="0"/>
              </a:rPr>
              <a:t>Charles </a:t>
            </a:r>
            <a:r>
              <a:rPr lang="en-US" b="0" i="0" dirty="0" err="1">
                <a:solidFill>
                  <a:srgbClr val="202124"/>
                </a:solidFill>
                <a:effectLst/>
                <a:latin typeface="arial" panose="020B0604020202020204" pitchFamily="34" charset="0"/>
              </a:rPr>
              <a:t>Kindleberger</a:t>
            </a:r>
            <a:r>
              <a:rPr lang="en-US" b="0" i="0" dirty="0">
                <a:solidFill>
                  <a:srgbClr val="202124"/>
                </a:solidFill>
                <a:effectLst/>
                <a:latin typeface="arial" panose="020B0604020202020204" pitchFamily="34" charset="0"/>
              </a:rPr>
              <a:t> (1910-2003) t</a:t>
            </a:r>
            <a:r>
              <a:rPr lang="en-US" dirty="0">
                <a:solidFill>
                  <a:srgbClr val="202124"/>
                </a:solidFill>
                <a:latin typeface="arial" panose="020B0604020202020204" pitchFamily="34" charset="0"/>
              </a:rPr>
              <a:t>aught at MIT</a:t>
            </a:r>
          </a:p>
          <a:p>
            <a:pPr marL="285750" indent="-285750">
              <a:buFont typeface="Arial" panose="020B0604020202020204" pitchFamily="34" charset="0"/>
              <a:buChar char="•"/>
            </a:pPr>
            <a:r>
              <a:rPr lang="en-US" b="0" i="0" dirty="0">
                <a:solidFill>
                  <a:srgbClr val="202124"/>
                </a:solidFill>
                <a:effectLst/>
                <a:latin typeface="arial" panose="020B0604020202020204" pitchFamily="34" charset="0"/>
              </a:rPr>
              <a:t>Was </a:t>
            </a:r>
            <a:r>
              <a:rPr lang="en-US" dirty="0">
                <a:solidFill>
                  <a:srgbClr val="202124"/>
                </a:solidFill>
                <a:latin typeface="arial" panose="020B0604020202020204" pitchFamily="34" charset="0"/>
              </a:rPr>
              <a:t>an </a:t>
            </a:r>
            <a:r>
              <a:rPr lang="en-US" b="0" i="0" dirty="0">
                <a:solidFill>
                  <a:srgbClr val="202124"/>
                </a:solidFill>
                <a:effectLst/>
                <a:latin typeface="arial" panose="020B0604020202020204" pitchFamily="34" charset="0"/>
              </a:rPr>
              <a:t>intellectual architect of the </a:t>
            </a:r>
            <a:r>
              <a:rPr lang="en-US" b="1" i="0" dirty="0">
                <a:solidFill>
                  <a:srgbClr val="202124"/>
                </a:solidFill>
                <a:effectLst/>
                <a:latin typeface="arial" panose="020B0604020202020204" pitchFamily="34" charset="0"/>
              </a:rPr>
              <a:t>Marshall Plan </a:t>
            </a:r>
          </a:p>
          <a:p>
            <a:pPr marL="285750" indent="-285750">
              <a:buFont typeface="Arial" panose="020B0604020202020204" pitchFamily="34" charset="0"/>
              <a:buChar char="•"/>
            </a:pPr>
            <a:r>
              <a:rPr lang="en-US" b="1" dirty="0">
                <a:solidFill>
                  <a:srgbClr val="202124"/>
                </a:solidFill>
                <a:latin typeface="arial" panose="020B0604020202020204" pitchFamily="34" charset="0"/>
              </a:rPr>
              <a:t>A</a:t>
            </a:r>
            <a:r>
              <a:rPr lang="en-US" b="1" i="0" dirty="0">
                <a:solidFill>
                  <a:srgbClr val="202124"/>
                </a:solidFill>
                <a:effectLst/>
                <a:latin typeface="arial" panose="020B0604020202020204" pitchFamily="34" charset="0"/>
              </a:rPr>
              <a:t>rgued</a:t>
            </a:r>
            <a:r>
              <a:rPr lang="en-US" b="0" i="0" dirty="0">
                <a:solidFill>
                  <a:srgbClr val="202124"/>
                </a:solidFill>
                <a:effectLst/>
                <a:latin typeface="arial" panose="020B0604020202020204" pitchFamily="34" charset="0"/>
              </a:rPr>
              <a:t> -  “</a:t>
            </a:r>
            <a:r>
              <a:rPr lang="en-US" b="0" i="1" dirty="0">
                <a:solidFill>
                  <a:srgbClr val="202124"/>
                </a:solidFill>
                <a:effectLst/>
                <a:latin typeface="arial" panose="020B0604020202020204" pitchFamily="34" charset="0"/>
              </a:rPr>
              <a:t>The disastrous decade of the 1930s was caused when the US replaced Britain as the largest global power but failed to take on Britain’s role in providing global public goods</a:t>
            </a:r>
            <a:r>
              <a:rPr lang="en-US" b="0" i="0" dirty="0">
                <a:solidFill>
                  <a:srgbClr val="202124"/>
                </a:solidFill>
                <a:effectLst/>
                <a:latin typeface="arial" panose="020B0604020202020204" pitchFamily="34" charset="0"/>
              </a:rPr>
              <a:t>”</a:t>
            </a:r>
            <a:endParaRPr lang="en-IN" dirty="0"/>
          </a:p>
        </p:txBody>
      </p:sp>
      <p:pic>
        <p:nvPicPr>
          <p:cNvPr id="9224" name="Picture 8" descr="Soft power' expert Joe Nye reflects on decades-long Harvard career –  Harvard Gazette">
            <a:extLst>
              <a:ext uri="{FF2B5EF4-FFF2-40B4-BE49-F238E27FC236}">
                <a16:creationId xmlns:a16="http://schemas.microsoft.com/office/drawing/2014/main" id="{C174DDD2-50AE-B098-7CB4-CA79795F0C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559" y="4862638"/>
            <a:ext cx="2451477" cy="1634317"/>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Charles P. Kindleberger - Wikipedia">
            <a:extLst>
              <a:ext uri="{FF2B5EF4-FFF2-40B4-BE49-F238E27FC236}">
                <a16:creationId xmlns:a16="http://schemas.microsoft.com/office/drawing/2014/main" id="{657C3FD7-1148-9E3A-E727-E0B0430A37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2332" y="1089833"/>
            <a:ext cx="2331303" cy="322232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Lo Que Pasó en la Historia: April 3: President Harry S. Truman signed the  Marshall Plan in 1948 (European Recovery Program) to help rebuild Europe  after the destruction of the Second World War.">
            <a:extLst>
              <a:ext uri="{FF2B5EF4-FFF2-40B4-BE49-F238E27FC236}">
                <a16:creationId xmlns:a16="http://schemas.microsoft.com/office/drawing/2014/main" id="{5CC960E5-5737-D2E7-DAF0-93155A1A9F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5451" y="1089833"/>
            <a:ext cx="2883681" cy="322232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06F51F9-7561-8BAD-F09B-53375BF80247}"/>
              </a:ext>
            </a:extLst>
          </p:cNvPr>
          <p:cNvSpPr txBox="1"/>
          <p:nvPr/>
        </p:nvSpPr>
        <p:spPr>
          <a:xfrm>
            <a:off x="5086010" y="2593295"/>
            <a:ext cx="2548467" cy="369332"/>
          </a:xfrm>
          <a:prstGeom prst="rect">
            <a:avLst/>
          </a:prstGeom>
          <a:noFill/>
        </p:spPr>
        <p:txBody>
          <a:bodyPr wrap="square" rtlCol="0">
            <a:spAutoFit/>
          </a:bodyPr>
          <a:lstStyle/>
          <a:p>
            <a:r>
              <a:rPr lang="en-US" b="0" i="0" dirty="0">
                <a:solidFill>
                  <a:srgbClr val="202124"/>
                </a:solidFill>
                <a:effectLst/>
                <a:latin typeface="arial" panose="020B0604020202020204" pitchFamily="34" charset="0"/>
              </a:rPr>
              <a:t>Charles </a:t>
            </a:r>
            <a:r>
              <a:rPr lang="en-US" b="0" i="0" dirty="0" err="1">
                <a:solidFill>
                  <a:srgbClr val="202124"/>
                </a:solidFill>
                <a:effectLst/>
                <a:latin typeface="arial" panose="020B0604020202020204" pitchFamily="34" charset="0"/>
              </a:rPr>
              <a:t>Kindleberger</a:t>
            </a:r>
            <a:endParaRPr lang="en-IN" dirty="0"/>
          </a:p>
        </p:txBody>
      </p:sp>
      <p:sp>
        <p:nvSpPr>
          <p:cNvPr id="6" name="TextBox 5">
            <a:extLst>
              <a:ext uri="{FF2B5EF4-FFF2-40B4-BE49-F238E27FC236}">
                <a16:creationId xmlns:a16="http://schemas.microsoft.com/office/drawing/2014/main" id="{C1ACA485-FF31-E008-E779-97D69EE4E864}"/>
              </a:ext>
            </a:extLst>
          </p:cNvPr>
          <p:cNvSpPr txBox="1"/>
          <p:nvPr/>
        </p:nvSpPr>
        <p:spPr>
          <a:xfrm>
            <a:off x="3460036" y="5679796"/>
            <a:ext cx="1049866" cy="276999"/>
          </a:xfrm>
          <a:prstGeom prst="rect">
            <a:avLst/>
          </a:prstGeom>
          <a:noFill/>
        </p:spPr>
        <p:txBody>
          <a:bodyPr wrap="square" rtlCol="0">
            <a:spAutoFit/>
          </a:bodyPr>
          <a:lstStyle/>
          <a:p>
            <a:r>
              <a:rPr lang="en-IN" sz="1200" i="0">
                <a:effectLst/>
                <a:latin typeface="arial" panose="020B0604020202020204" pitchFamily="34" charset="0"/>
              </a:rPr>
              <a:t>Joseph Nye</a:t>
            </a:r>
            <a:endParaRPr lang="en-IN" sz="1200" dirty="0"/>
          </a:p>
        </p:txBody>
      </p:sp>
      <p:pic>
        <p:nvPicPr>
          <p:cNvPr id="4" name="Picture 6">
            <a:extLst>
              <a:ext uri="{FF2B5EF4-FFF2-40B4-BE49-F238E27FC236}">
                <a16:creationId xmlns:a16="http://schemas.microsoft.com/office/drawing/2014/main" id="{B38AE5C1-AFEE-1351-C120-26C06A05B87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09" r="4027"/>
          <a:stretch/>
        </p:blipFill>
        <p:spPr bwMode="auto">
          <a:xfrm>
            <a:off x="3021466" y="1099461"/>
            <a:ext cx="6468533" cy="4874835"/>
          </a:xfrm>
          <a:prstGeom prst="rect">
            <a:avLst/>
          </a:prstGeom>
          <a:noFill/>
          <a:extLst>
            <a:ext uri="{909E8E84-426E-40DD-AFC4-6F175D3DCCD1}">
              <a14:hiddenFill xmlns:a14="http://schemas.microsoft.com/office/drawing/2010/main">
                <a:solidFill>
                  <a:srgbClr val="FFFFFF"/>
                </a:solidFill>
              </a14:hiddenFill>
            </a:ext>
          </a:extLst>
        </p:spPr>
      </p:pic>
      <p:sp>
        <p:nvSpPr>
          <p:cNvPr id="7" name="Heart 6">
            <a:extLst>
              <a:ext uri="{FF2B5EF4-FFF2-40B4-BE49-F238E27FC236}">
                <a16:creationId xmlns:a16="http://schemas.microsoft.com/office/drawing/2014/main" id="{754947E4-B0BF-4251-519E-5F5BFFCCAA33}"/>
              </a:ext>
            </a:extLst>
          </p:cNvPr>
          <p:cNvSpPr/>
          <p:nvPr/>
        </p:nvSpPr>
        <p:spPr>
          <a:xfrm rot="1363898">
            <a:off x="5662646" y="3486815"/>
            <a:ext cx="186266" cy="164342"/>
          </a:xfrm>
          <a:prstGeom prst="hear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reeform: Shape 7">
            <a:extLst>
              <a:ext uri="{FF2B5EF4-FFF2-40B4-BE49-F238E27FC236}">
                <a16:creationId xmlns:a16="http://schemas.microsoft.com/office/drawing/2014/main" id="{607B1722-1388-8A86-42C5-05F16756742A}"/>
              </a:ext>
            </a:extLst>
          </p:cNvPr>
          <p:cNvSpPr/>
          <p:nvPr/>
        </p:nvSpPr>
        <p:spPr>
          <a:xfrm>
            <a:off x="5649708" y="3522133"/>
            <a:ext cx="235305" cy="152400"/>
          </a:xfrm>
          <a:custGeom>
            <a:avLst/>
            <a:gdLst>
              <a:gd name="connsiteX0" fmla="*/ 255072 w 298086"/>
              <a:gd name="connsiteY0" fmla="*/ 101600 h 194733"/>
              <a:gd name="connsiteX1" fmla="*/ 288939 w 298086"/>
              <a:gd name="connsiteY1" fmla="*/ 59267 h 194733"/>
              <a:gd name="connsiteX2" fmla="*/ 297405 w 298086"/>
              <a:gd name="connsiteY2" fmla="*/ 33867 h 194733"/>
              <a:gd name="connsiteX3" fmla="*/ 272005 w 298086"/>
              <a:gd name="connsiteY3" fmla="*/ 8467 h 194733"/>
              <a:gd name="connsiteX4" fmla="*/ 229672 w 298086"/>
              <a:gd name="connsiteY4" fmla="*/ 16933 h 194733"/>
              <a:gd name="connsiteX5" fmla="*/ 204272 w 298086"/>
              <a:gd name="connsiteY5" fmla="*/ 25400 h 194733"/>
              <a:gd name="connsiteX6" fmla="*/ 178872 w 298086"/>
              <a:gd name="connsiteY6" fmla="*/ 16933 h 194733"/>
              <a:gd name="connsiteX7" fmla="*/ 119605 w 298086"/>
              <a:gd name="connsiteY7" fmla="*/ 0 h 194733"/>
              <a:gd name="connsiteX8" fmla="*/ 43405 w 298086"/>
              <a:gd name="connsiteY8" fmla="*/ 8467 h 194733"/>
              <a:gd name="connsiteX9" fmla="*/ 34939 w 298086"/>
              <a:gd name="connsiteY9" fmla="*/ 42333 h 194733"/>
              <a:gd name="connsiteX10" fmla="*/ 1072 w 298086"/>
              <a:gd name="connsiteY10" fmla="*/ 59267 h 194733"/>
              <a:gd name="connsiteX11" fmla="*/ 26472 w 298086"/>
              <a:gd name="connsiteY11" fmla="*/ 50800 h 194733"/>
              <a:gd name="connsiteX12" fmla="*/ 51872 w 298086"/>
              <a:gd name="connsiteY12" fmla="*/ 67733 h 194733"/>
              <a:gd name="connsiteX13" fmla="*/ 85739 w 298086"/>
              <a:gd name="connsiteY13" fmla="*/ 76200 h 194733"/>
              <a:gd name="connsiteX14" fmla="*/ 102672 w 298086"/>
              <a:gd name="connsiteY14" fmla="*/ 101600 h 194733"/>
              <a:gd name="connsiteX15" fmla="*/ 77272 w 298086"/>
              <a:gd name="connsiteY15" fmla="*/ 110067 h 194733"/>
              <a:gd name="connsiteX16" fmla="*/ 111139 w 298086"/>
              <a:gd name="connsiteY16" fmla="*/ 169333 h 194733"/>
              <a:gd name="connsiteX17" fmla="*/ 145005 w 298086"/>
              <a:gd name="connsiteY17" fmla="*/ 194733 h 194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8086" h="194733">
                <a:moveTo>
                  <a:pt x="255072" y="101600"/>
                </a:moveTo>
                <a:cubicBezTo>
                  <a:pt x="266361" y="87489"/>
                  <a:pt x="279361" y="74591"/>
                  <a:pt x="288939" y="59267"/>
                </a:cubicBezTo>
                <a:cubicBezTo>
                  <a:pt x="293669" y="51699"/>
                  <a:pt x="300227" y="42334"/>
                  <a:pt x="297405" y="33867"/>
                </a:cubicBezTo>
                <a:cubicBezTo>
                  <a:pt x="293618" y="22508"/>
                  <a:pt x="280472" y="16934"/>
                  <a:pt x="272005" y="8467"/>
                </a:cubicBezTo>
                <a:cubicBezTo>
                  <a:pt x="257894" y="11289"/>
                  <a:pt x="243633" y="13443"/>
                  <a:pt x="229672" y="16933"/>
                </a:cubicBezTo>
                <a:cubicBezTo>
                  <a:pt x="221014" y="19098"/>
                  <a:pt x="213197" y="25400"/>
                  <a:pt x="204272" y="25400"/>
                </a:cubicBezTo>
                <a:cubicBezTo>
                  <a:pt x="195347" y="25400"/>
                  <a:pt x="187453" y="19385"/>
                  <a:pt x="178872" y="16933"/>
                </a:cubicBezTo>
                <a:cubicBezTo>
                  <a:pt x="104453" y="-4329"/>
                  <a:pt x="180505" y="20301"/>
                  <a:pt x="119605" y="0"/>
                </a:cubicBezTo>
                <a:cubicBezTo>
                  <a:pt x="94205" y="2822"/>
                  <a:pt x="66263" y="-2962"/>
                  <a:pt x="43405" y="8467"/>
                </a:cubicBezTo>
                <a:cubicBezTo>
                  <a:pt x="32997" y="13671"/>
                  <a:pt x="42388" y="33394"/>
                  <a:pt x="34939" y="42333"/>
                </a:cubicBezTo>
                <a:cubicBezTo>
                  <a:pt x="26859" y="52029"/>
                  <a:pt x="9997" y="50342"/>
                  <a:pt x="1072" y="59267"/>
                </a:cubicBezTo>
                <a:cubicBezTo>
                  <a:pt x="-5239" y="65578"/>
                  <a:pt x="18005" y="53622"/>
                  <a:pt x="26472" y="50800"/>
                </a:cubicBezTo>
                <a:cubicBezTo>
                  <a:pt x="34939" y="56444"/>
                  <a:pt x="42519" y="63725"/>
                  <a:pt x="51872" y="67733"/>
                </a:cubicBezTo>
                <a:cubicBezTo>
                  <a:pt x="62568" y="72317"/>
                  <a:pt x="76057" y="69745"/>
                  <a:pt x="85739" y="76200"/>
                </a:cubicBezTo>
                <a:cubicBezTo>
                  <a:pt x="94206" y="81844"/>
                  <a:pt x="97028" y="93133"/>
                  <a:pt x="102672" y="101600"/>
                </a:cubicBezTo>
                <a:cubicBezTo>
                  <a:pt x="94205" y="104422"/>
                  <a:pt x="79724" y="101486"/>
                  <a:pt x="77272" y="110067"/>
                </a:cubicBezTo>
                <a:cubicBezTo>
                  <a:pt x="59338" y="172839"/>
                  <a:pt x="83941" y="153791"/>
                  <a:pt x="111139" y="169333"/>
                </a:cubicBezTo>
                <a:cubicBezTo>
                  <a:pt x="123391" y="176334"/>
                  <a:pt x="133716" y="186266"/>
                  <a:pt x="145005" y="194733"/>
                </a:cubicBezTo>
              </a:path>
            </a:pathLst>
          </a:cu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TextBox 8">
            <a:extLst>
              <a:ext uri="{FF2B5EF4-FFF2-40B4-BE49-F238E27FC236}">
                <a16:creationId xmlns:a16="http://schemas.microsoft.com/office/drawing/2014/main" id="{9A3DE7D2-EE53-32CE-DB7D-83FC5DF86624}"/>
              </a:ext>
            </a:extLst>
          </p:cNvPr>
          <p:cNvSpPr txBox="1"/>
          <p:nvPr/>
        </p:nvSpPr>
        <p:spPr>
          <a:xfrm>
            <a:off x="3110068" y="5129445"/>
            <a:ext cx="6335687" cy="646331"/>
          </a:xfrm>
          <a:prstGeom prst="rect">
            <a:avLst/>
          </a:prstGeom>
          <a:solidFill>
            <a:schemeClr val="bg1"/>
          </a:solidFill>
          <a:ln>
            <a:solidFill>
              <a:srgbClr val="0066FF"/>
            </a:solidFill>
          </a:ln>
        </p:spPr>
        <p:txBody>
          <a:bodyPr wrap="square" rtlCol="0">
            <a:spAutoFit/>
          </a:bodyPr>
          <a:lstStyle/>
          <a:p>
            <a:r>
              <a:rPr lang="en-IN" dirty="0">
                <a:solidFill>
                  <a:srgbClr val="C00000"/>
                </a:solidFill>
              </a:rPr>
              <a:t>China’s BRI has drawn US into a Kindleberger Trap – Providing Public Goods and Leadership to the world – Unaffordable for India  </a:t>
            </a:r>
          </a:p>
        </p:txBody>
      </p:sp>
    </p:spTree>
    <p:extLst>
      <p:ext uri="{BB962C8B-B14F-4D97-AF65-F5344CB8AC3E}">
        <p14:creationId xmlns:p14="http://schemas.microsoft.com/office/powerpoint/2010/main" val="1293617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E42E4D2-CAB8-5A0D-7154-26BB3370BB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374"/>
            <a:ext cx="12192000" cy="690403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0CBFAEC-CB1C-DDC7-56B3-CF5732EEB942}"/>
              </a:ext>
            </a:extLst>
          </p:cNvPr>
          <p:cNvSpPr txBox="1"/>
          <p:nvPr/>
        </p:nvSpPr>
        <p:spPr>
          <a:xfrm>
            <a:off x="838200" y="209874"/>
            <a:ext cx="4102510" cy="830997"/>
          </a:xfrm>
          <a:prstGeom prst="rect">
            <a:avLst/>
          </a:prstGeom>
          <a:noFill/>
        </p:spPr>
        <p:txBody>
          <a:bodyPr wrap="square" rtlCol="0">
            <a:spAutoFit/>
          </a:bodyPr>
          <a:lstStyle/>
          <a:p>
            <a:r>
              <a:rPr lang="en-IN" sz="4800" dirty="0">
                <a:solidFill>
                  <a:srgbClr val="FFFF00"/>
                </a:solidFill>
              </a:rPr>
              <a:t>India Rising …. </a:t>
            </a:r>
          </a:p>
        </p:txBody>
      </p:sp>
      <p:pic>
        <p:nvPicPr>
          <p:cNvPr id="3" name="Picture 2" descr="PM Modi unveils logo, theme and website of India’s G20 Presidency">
            <a:extLst>
              <a:ext uri="{FF2B5EF4-FFF2-40B4-BE49-F238E27FC236}">
                <a16:creationId xmlns:a16="http://schemas.microsoft.com/office/drawing/2014/main" id="{E7BA0475-35B5-6FE6-E8CA-5EC0B78A44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9536" y="714267"/>
            <a:ext cx="3684264" cy="205704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DD5C295-58F6-A9EB-3613-A8BAD772070C}"/>
              </a:ext>
            </a:extLst>
          </p:cNvPr>
          <p:cNvSpPr txBox="1"/>
          <p:nvPr/>
        </p:nvSpPr>
        <p:spPr>
          <a:xfrm>
            <a:off x="1637069" y="3377381"/>
            <a:ext cx="9217743" cy="1569660"/>
          </a:xfrm>
          <a:prstGeom prst="rect">
            <a:avLst/>
          </a:prstGeom>
          <a:solidFill>
            <a:schemeClr val="bg2">
              <a:lumMod val="25000"/>
            </a:schemeClr>
          </a:solidFill>
        </p:spPr>
        <p:txBody>
          <a:bodyPr wrap="square">
            <a:spAutoFit/>
          </a:bodyPr>
          <a:lstStyle/>
          <a:p>
            <a:pPr lvl="1"/>
            <a:r>
              <a:rPr lang="en-IN" sz="2400" b="1" dirty="0">
                <a:solidFill>
                  <a:schemeClr val="bg1"/>
                </a:solidFill>
              </a:rPr>
              <a:t>Hypothesis - Uncertain International Order</a:t>
            </a:r>
          </a:p>
          <a:p>
            <a:pPr marL="800100" lvl="1" indent="-342900">
              <a:buFont typeface="Arial" panose="020B0604020202020204" pitchFamily="34" charset="0"/>
              <a:buChar char="•"/>
            </a:pPr>
            <a:r>
              <a:rPr lang="en-IN" sz="2400" b="1" dirty="0">
                <a:solidFill>
                  <a:schemeClr val="bg1"/>
                </a:solidFill>
              </a:rPr>
              <a:t>Protect national interest with astute Diplomacy</a:t>
            </a:r>
          </a:p>
          <a:p>
            <a:pPr marL="800100" lvl="1" indent="-342900">
              <a:buFont typeface="Arial" panose="020B0604020202020204" pitchFamily="34" charset="0"/>
              <a:buChar char="•"/>
            </a:pPr>
            <a:r>
              <a:rPr lang="en-IN" sz="2400" b="1" dirty="0">
                <a:solidFill>
                  <a:schemeClr val="bg1"/>
                </a:solidFill>
              </a:rPr>
              <a:t>Prosper with Port-led development like </a:t>
            </a:r>
            <a:r>
              <a:rPr lang="en-IN" sz="2400" b="1" dirty="0" err="1">
                <a:solidFill>
                  <a:schemeClr val="bg1"/>
                </a:solidFill>
              </a:rPr>
              <a:t>Sagarmala</a:t>
            </a:r>
            <a:endParaRPr lang="en-IN" sz="2400" b="1" dirty="0">
              <a:solidFill>
                <a:schemeClr val="bg1"/>
              </a:solidFill>
            </a:endParaRPr>
          </a:p>
          <a:p>
            <a:pPr marL="800100" lvl="1" indent="-342900">
              <a:buFont typeface="Arial" panose="020B0604020202020204" pitchFamily="34" charset="0"/>
              <a:buChar char="•"/>
            </a:pPr>
            <a:r>
              <a:rPr lang="en-IN" sz="2400" b="1" dirty="0">
                <a:solidFill>
                  <a:schemeClr val="bg1"/>
                </a:solidFill>
              </a:rPr>
              <a:t>Seafarers and Ports to Adapt with changing shipping trends</a:t>
            </a:r>
          </a:p>
        </p:txBody>
      </p:sp>
    </p:spTree>
    <p:extLst>
      <p:ext uri="{BB962C8B-B14F-4D97-AF65-F5344CB8AC3E}">
        <p14:creationId xmlns:p14="http://schemas.microsoft.com/office/powerpoint/2010/main" val="3426280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03229-55BF-DDBC-DC20-CBB62E7F6CFF}"/>
              </a:ext>
            </a:extLst>
          </p:cNvPr>
          <p:cNvSpPr>
            <a:spLocks noGrp="1"/>
          </p:cNvSpPr>
          <p:nvPr>
            <p:ph type="title"/>
          </p:nvPr>
        </p:nvSpPr>
        <p:spPr>
          <a:xfrm>
            <a:off x="689182" y="417377"/>
            <a:ext cx="10515600" cy="558400"/>
          </a:xfrm>
        </p:spPr>
        <p:txBody>
          <a:bodyPr>
            <a:noAutofit/>
          </a:bodyPr>
          <a:lstStyle/>
          <a:p>
            <a:pPr algn="ctr"/>
            <a:r>
              <a:rPr lang="en-IN" sz="3600" b="1" dirty="0"/>
              <a:t>Uncertain World Order – Unknown is Known</a:t>
            </a:r>
          </a:p>
        </p:txBody>
      </p:sp>
      <p:sp>
        <p:nvSpPr>
          <p:cNvPr id="3" name="Content Placeholder 2">
            <a:extLst>
              <a:ext uri="{FF2B5EF4-FFF2-40B4-BE49-F238E27FC236}">
                <a16:creationId xmlns:a16="http://schemas.microsoft.com/office/drawing/2014/main" id="{8089C69C-7DF4-37CB-BB8B-01E050985E5D}"/>
              </a:ext>
            </a:extLst>
          </p:cNvPr>
          <p:cNvSpPr>
            <a:spLocks noGrp="1"/>
          </p:cNvSpPr>
          <p:nvPr>
            <p:ph idx="1"/>
          </p:nvPr>
        </p:nvSpPr>
        <p:spPr/>
        <p:txBody>
          <a:bodyPr/>
          <a:lstStyle/>
          <a:p>
            <a:endParaRPr lang="en-IN" dirty="0"/>
          </a:p>
        </p:txBody>
      </p:sp>
      <p:pic>
        <p:nvPicPr>
          <p:cNvPr id="1028" name="Picture 4" descr="Interview - Amitav Acharya">
            <a:extLst>
              <a:ext uri="{FF2B5EF4-FFF2-40B4-BE49-F238E27FC236}">
                <a16:creationId xmlns:a16="http://schemas.microsoft.com/office/drawing/2014/main" id="{55E7EAEE-22AB-FD8F-6E9F-583A905782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87494" y="1651000"/>
            <a:ext cx="2670294" cy="1778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he last financial year has been one of the best for the Indian film industry. The domestic box office collections, according to the recent KPMG media and entertainment report, grew by 14.7 per cent (Rs 129.4 billion).">
            <a:extLst>
              <a:ext uri="{FF2B5EF4-FFF2-40B4-BE49-F238E27FC236}">
                <a16:creationId xmlns:a16="http://schemas.microsoft.com/office/drawing/2014/main" id="{EBEA533D-74AF-0D59-E71B-C31F6D8E77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8375" y="1499678"/>
            <a:ext cx="5912264" cy="332408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C882D6A-A517-6A29-AE44-40A39007D1D0}"/>
              </a:ext>
            </a:extLst>
          </p:cNvPr>
          <p:cNvSpPr txBox="1"/>
          <p:nvPr/>
        </p:nvSpPr>
        <p:spPr>
          <a:xfrm>
            <a:off x="1371744" y="5673615"/>
            <a:ext cx="5689456" cy="461665"/>
          </a:xfrm>
          <a:prstGeom prst="rect">
            <a:avLst/>
          </a:prstGeom>
          <a:noFill/>
        </p:spPr>
        <p:txBody>
          <a:bodyPr wrap="square" rtlCol="0">
            <a:spAutoFit/>
          </a:bodyPr>
          <a:lstStyle/>
          <a:p>
            <a:pPr algn="ctr"/>
            <a:r>
              <a:rPr lang="en-IN" sz="2400" b="1" dirty="0"/>
              <a:t>A Multiplex World Order</a:t>
            </a:r>
          </a:p>
        </p:txBody>
      </p:sp>
      <p:sp>
        <p:nvSpPr>
          <p:cNvPr id="6" name="TextBox 5">
            <a:extLst>
              <a:ext uri="{FF2B5EF4-FFF2-40B4-BE49-F238E27FC236}">
                <a16:creationId xmlns:a16="http://schemas.microsoft.com/office/drawing/2014/main" id="{827F0D01-37D8-7AD2-60D8-55BF328777DD}"/>
              </a:ext>
            </a:extLst>
          </p:cNvPr>
          <p:cNvSpPr txBox="1"/>
          <p:nvPr/>
        </p:nvSpPr>
        <p:spPr>
          <a:xfrm>
            <a:off x="7792966" y="3510320"/>
            <a:ext cx="3852189" cy="2769989"/>
          </a:xfrm>
          <a:prstGeom prst="rect">
            <a:avLst/>
          </a:prstGeom>
          <a:noFill/>
        </p:spPr>
        <p:txBody>
          <a:bodyPr wrap="square" rtlCol="0">
            <a:spAutoFit/>
          </a:bodyPr>
          <a:lstStyle/>
          <a:p>
            <a:pPr algn="ctr"/>
            <a:r>
              <a:rPr lang="en-IN" sz="2000" b="1" dirty="0"/>
              <a:t>Prof Amitabh Acharya</a:t>
            </a:r>
          </a:p>
          <a:p>
            <a:pPr algn="ctr"/>
            <a:endParaRPr lang="en-IN" dirty="0"/>
          </a:p>
          <a:p>
            <a:pPr algn="ctr"/>
            <a:r>
              <a:rPr lang="en-US" dirty="0"/>
              <a:t>Distinguished Prof of IR at American University, Washington, D.C.</a:t>
            </a:r>
          </a:p>
          <a:p>
            <a:pPr algn="ctr"/>
            <a:endParaRPr lang="en-US" dirty="0"/>
          </a:p>
          <a:p>
            <a:r>
              <a:rPr lang="en-US" sz="1600" dirty="0"/>
              <a:t>Holds the UNESCO Chair in Transnational Challenges and Governance</a:t>
            </a:r>
          </a:p>
          <a:p>
            <a:endParaRPr lang="en-US" sz="1600" dirty="0"/>
          </a:p>
          <a:p>
            <a:r>
              <a:rPr lang="en-US" sz="1600" dirty="0"/>
              <a:t>Chair of the ASEAN Studies Initiative</a:t>
            </a:r>
            <a:endParaRPr lang="en-IN" sz="1600" dirty="0"/>
          </a:p>
          <a:p>
            <a:pPr algn="ctr"/>
            <a:endParaRPr lang="en-IN" dirty="0"/>
          </a:p>
        </p:txBody>
      </p:sp>
    </p:spTree>
    <p:extLst>
      <p:ext uri="{BB962C8B-B14F-4D97-AF65-F5344CB8AC3E}">
        <p14:creationId xmlns:p14="http://schemas.microsoft.com/office/powerpoint/2010/main" val="1226670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03229-55BF-DDBC-DC20-CBB62E7F6CFF}"/>
              </a:ext>
            </a:extLst>
          </p:cNvPr>
          <p:cNvSpPr>
            <a:spLocks noGrp="1"/>
          </p:cNvSpPr>
          <p:nvPr>
            <p:ph type="title"/>
          </p:nvPr>
        </p:nvSpPr>
        <p:spPr>
          <a:xfrm>
            <a:off x="689182" y="417377"/>
            <a:ext cx="10515600" cy="558400"/>
          </a:xfrm>
        </p:spPr>
        <p:txBody>
          <a:bodyPr>
            <a:noAutofit/>
          </a:bodyPr>
          <a:lstStyle/>
          <a:p>
            <a:pPr algn="ctr"/>
            <a:r>
              <a:rPr lang="en-IN" sz="3600" b="1" dirty="0"/>
              <a:t>Uncertain World Order – Unknown is Known</a:t>
            </a:r>
          </a:p>
        </p:txBody>
      </p:sp>
      <p:sp>
        <p:nvSpPr>
          <p:cNvPr id="3" name="Content Placeholder 2">
            <a:extLst>
              <a:ext uri="{FF2B5EF4-FFF2-40B4-BE49-F238E27FC236}">
                <a16:creationId xmlns:a16="http://schemas.microsoft.com/office/drawing/2014/main" id="{8089C69C-7DF4-37CB-BB8B-01E050985E5D}"/>
              </a:ext>
            </a:extLst>
          </p:cNvPr>
          <p:cNvSpPr>
            <a:spLocks noGrp="1"/>
          </p:cNvSpPr>
          <p:nvPr>
            <p:ph idx="1"/>
          </p:nvPr>
        </p:nvSpPr>
        <p:spPr/>
        <p:txBody>
          <a:bodyPr/>
          <a:lstStyle/>
          <a:p>
            <a:endParaRPr lang="en-IN" dirty="0"/>
          </a:p>
        </p:txBody>
      </p:sp>
      <p:pic>
        <p:nvPicPr>
          <p:cNvPr id="1026" name="Picture 2" descr="Toward a Liberal Realist Foreign Policy | Harvard Magazine">
            <a:extLst>
              <a:ext uri="{FF2B5EF4-FFF2-40B4-BE49-F238E27FC236}">
                <a16:creationId xmlns:a16="http://schemas.microsoft.com/office/drawing/2014/main" id="{9A102B1A-86BF-324D-ADD8-324FB58621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660" y="1421585"/>
            <a:ext cx="3377323" cy="435133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Joseph Nye - Wikipedia">
            <a:extLst>
              <a:ext uri="{FF2B5EF4-FFF2-40B4-BE49-F238E27FC236}">
                <a16:creationId xmlns:a16="http://schemas.microsoft.com/office/drawing/2014/main" id="{7FC4F1CE-A33B-BC48-F5B4-7D64F3DB92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5465" y="1421585"/>
            <a:ext cx="2664535" cy="335493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1B03F95-0205-1CC1-88EF-6FCACD1B7A70}"/>
              </a:ext>
            </a:extLst>
          </p:cNvPr>
          <p:cNvSpPr txBox="1"/>
          <p:nvPr/>
        </p:nvSpPr>
        <p:spPr>
          <a:xfrm>
            <a:off x="6908877" y="4961621"/>
            <a:ext cx="4123267" cy="1692771"/>
          </a:xfrm>
          <a:prstGeom prst="rect">
            <a:avLst/>
          </a:prstGeom>
          <a:noFill/>
        </p:spPr>
        <p:txBody>
          <a:bodyPr wrap="square" rtlCol="0">
            <a:spAutoFit/>
          </a:bodyPr>
          <a:lstStyle/>
          <a:p>
            <a:pPr algn="ctr"/>
            <a:r>
              <a:rPr lang="en-IN" sz="2000" b="1" dirty="0"/>
              <a:t>Prof Joseph Nye </a:t>
            </a:r>
          </a:p>
          <a:p>
            <a:endParaRPr lang="en-IN" dirty="0"/>
          </a:p>
          <a:p>
            <a:r>
              <a:rPr lang="en-US" sz="1600" dirty="0"/>
              <a:t>Dean of the John F. Kennedy School of Government at Harvard University</a:t>
            </a:r>
          </a:p>
          <a:p>
            <a:endParaRPr lang="en-US" sz="1600" dirty="0"/>
          </a:p>
          <a:p>
            <a:r>
              <a:rPr lang="en-US" sz="1600" dirty="0"/>
              <a:t>Coined the term </a:t>
            </a:r>
            <a:r>
              <a:rPr lang="en-US" sz="1600" i="1" dirty="0"/>
              <a:t>Soft Power</a:t>
            </a:r>
            <a:endParaRPr lang="en-IN" sz="1600" i="1" dirty="0"/>
          </a:p>
        </p:txBody>
      </p:sp>
      <p:sp>
        <p:nvSpPr>
          <p:cNvPr id="6" name="TextBox 5">
            <a:extLst>
              <a:ext uri="{FF2B5EF4-FFF2-40B4-BE49-F238E27FC236}">
                <a16:creationId xmlns:a16="http://schemas.microsoft.com/office/drawing/2014/main" id="{9D03FF35-4AAA-5B27-1708-1C3181A555F6}"/>
              </a:ext>
            </a:extLst>
          </p:cNvPr>
          <p:cNvSpPr txBox="1"/>
          <p:nvPr/>
        </p:nvSpPr>
        <p:spPr>
          <a:xfrm>
            <a:off x="1655620" y="6216711"/>
            <a:ext cx="3627505" cy="461665"/>
          </a:xfrm>
          <a:prstGeom prst="rect">
            <a:avLst/>
          </a:prstGeom>
          <a:noFill/>
        </p:spPr>
        <p:txBody>
          <a:bodyPr wrap="square" rtlCol="0">
            <a:spAutoFit/>
          </a:bodyPr>
          <a:lstStyle/>
          <a:p>
            <a:pPr algn="ctr"/>
            <a:r>
              <a:rPr lang="en-IN" sz="2400" b="1" dirty="0"/>
              <a:t>3D Chess Board</a:t>
            </a:r>
          </a:p>
        </p:txBody>
      </p:sp>
    </p:spTree>
    <p:extLst>
      <p:ext uri="{BB962C8B-B14F-4D97-AF65-F5344CB8AC3E}">
        <p14:creationId xmlns:p14="http://schemas.microsoft.com/office/powerpoint/2010/main" val="188310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aculty | Geoffrey Till">
            <a:extLst>
              <a:ext uri="{FF2B5EF4-FFF2-40B4-BE49-F238E27FC236}">
                <a16:creationId xmlns:a16="http://schemas.microsoft.com/office/drawing/2014/main" id="{A3D61F1A-4996-3356-A017-0BDBA59F56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3659" y="1801539"/>
            <a:ext cx="2892003" cy="3615004"/>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8">
            <a:extLst>
              <a:ext uri="{FF2B5EF4-FFF2-40B4-BE49-F238E27FC236}">
                <a16:creationId xmlns:a16="http://schemas.microsoft.com/office/drawing/2014/main" id="{116A33FA-91B4-952C-2B4D-6D4299A226B7}"/>
              </a:ext>
            </a:extLst>
          </p:cNvPr>
          <p:cNvSpPr>
            <a:spLocks noGrp="1"/>
          </p:cNvSpPr>
          <p:nvPr>
            <p:ph idx="1"/>
          </p:nvPr>
        </p:nvSpPr>
        <p:spPr>
          <a:xfrm>
            <a:off x="5317067" y="1170935"/>
            <a:ext cx="6299199" cy="3905383"/>
          </a:xfrm>
        </p:spPr>
        <p:txBody>
          <a:bodyPr>
            <a:normAutofit/>
          </a:bodyPr>
          <a:lstStyle/>
          <a:p>
            <a:r>
              <a:rPr lang="en-US" sz="2000" b="1" dirty="0"/>
              <a:t>Competitive Westphalian </a:t>
            </a:r>
            <a:r>
              <a:rPr lang="en-US" sz="2000" dirty="0"/>
              <a:t>- Balance of Power to possibly manage the rising powers like China/ Russia/ Brazil. </a:t>
            </a:r>
            <a:r>
              <a:rPr lang="en-US" sz="2000" i="1" u="sng" dirty="0"/>
              <a:t>Conflicts like Ukraine and SCS </a:t>
            </a:r>
            <a:r>
              <a:rPr lang="en-US" sz="2000" dirty="0"/>
              <a:t>– </a:t>
            </a:r>
            <a:r>
              <a:rPr lang="en-US" sz="2000" b="1" dirty="0"/>
              <a:t>Hegemony</a:t>
            </a:r>
          </a:p>
          <a:p>
            <a:endParaRPr lang="en-US" sz="2000" dirty="0"/>
          </a:p>
          <a:p>
            <a:r>
              <a:rPr lang="en-US" sz="2000" b="1" dirty="0"/>
              <a:t>Cooperative Post-Westphalian </a:t>
            </a:r>
            <a:r>
              <a:rPr lang="en-US" sz="2000" dirty="0"/>
              <a:t>- Free trade, Multilateral cooperation to deal with common problems climate change, food, energy, water, pandemics, terrorism, piracy. </a:t>
            </a:r>
            <a:r>
              <a:rPr lang="en-US" sz="2000" i="1" u="sng" dirty="0"/>
              <a:t>Global response to Pandemic </a:t>
            </a:r>
            <a:r>
              <a:rPr lang="en-US" sz="2000" dirty="0"/>
              <a:t>– </a:t>
            </a:r>
            <a:r>
              <a:rPr lang="en-US" sz="2000" b="1" dirty="0"/>
              <a:t>Leadership</a:t>
            </a:r>
          </a:p>
          <a:p>
            <a:endParaRPr lang="en-US" sz="2000" dirty="0"/>
          </a:p>
          <a:p>
            <a:r>
              <a:rPr lang="en-US" sz="2000" b="1" dirty="0"/>
              <a:t>Anti-State  </a:t>
            </a:r>
            <a:r>
              <a:rPr lang="en-US" sz="2000" dirty="0"/>
              <a:t>- </a:t>
            </a:r>
            <a:r>
              <a:rPr lang="en-US" sz="2000" b="1" dirty="0"/>
              <a:t>No Order No Rule - </a:t>
            </a:r>
            <a:r>
              <a:rPr lang="en-US" sz="2000" dirty="0"/>
              <a:t>Rise of </a:t>
            </a:r>
            <a:r>
              <a:rPr lang="en-US" sz="2000" b="1" dirty="0"/>
              <a:t>Global Crime/ Bankruptcy - </a:t>
            </a:r>
            <a:r>
              <a:rPr lang="en-US" sz="2000" dirty="0"/>
              <a:t> terror, extremism,  drugs, TOC. Syria, Libya, Yemen, Somalia, and next door Pakistan –  </a:t>
            </a:r>
            <a:r>
              <a:rPr lang="en-US" sz="2000" b="1" dirty="0"/>
              <a:t>Failed States </a:t>
            </a:r>
            <a:endParaRPr lang="en-US" sz="2000" dirty="0"/>
          </a:p>
          <a:p>
            <a:endParaRPr lang="en-IN" sz="2000" dirty="0"/>
          </a:p>
        </p:txBody>
      </p:sp>
      <p:sp>
        <p:nvSpPr>
          <p:cNvPr id="19" name="TextBox 18">
            <a:extLst>
              <a:ext uri="{FF2B5EF4-FFF2-40B4-BE49-F238E27FC236}">
                <a16:creationId xmlns:a16="http://schemas.microsoft.com/office/drawing/2014/main" id="{02286A9D-0757-4980-B551-6277954798AE}"/>
              </a:ext>
            </a:extLst>
          </p:cNvPr>
          <p:cNvSpPr txBox="1"/>
          <p:nvPr/>
        </p:nvSpPr>
        <p:spPr>
          <a:xfrm>
            <a:off x="4750395" y="5416543"/>
            <a:ext cx="4813256" cy="1015663"/>
          </a:xfrm>
          <a:prstGeom prst="rect">
            <a:avLst/>
          </a:prstGeom>
          <a:noFill/>
        </p:spPr>
        <p:txBody>
          <a:bodyPr wrap="square">
            <a:spAutoFit/>
          </a:bodyPr>
          <a:lstStyle/>
          <a:p>
            <a:r>
              <a:rPr lang="en-US" sz="1600" b="0" i="0" dirty="0">
                <a:solidFill>
                  <a:srgbClr val="202122"/>
                </a:solidFill>
                <a:effectLst/>
                <a:latin typeface="Arial" panose="020B0604020202020204" pitchFamily="34" charset="0"/>
              </a:rPr>
              <a:t>Emeritus Professor in King’s College London</a:t>
            </a:r>
          </a:p>
          <a:p>
            <a:r>
              <a:rPr lang="en-US" sz="1600" b="0" i="0" dirty="0">
                <a:solidFill>
                  <a:srgbClr val="202122"/>
                </a:solidFill>
                <a:effectLst/>
                <a:latin typeface="Arial" panose="020B0604020202020204" pitchFamily="34" charset="0"/>
              </a:rPr>
              <a:t> </a:t>
            </a:r>
          </a:p>
          <a:p>
            <a:r>
              <a:rPr lang="en-US" sz="1400" b="0" i="0" dirty="0">
                <a:solidFill>
                  <a:srgbClr val="202122"/>
                </a:solidFill>
                <a:effectLst/>
                <a:latin typeface="Arial" panose="020B0604020202020204" pitchFamily="34" charset="0"/>
              </a:rPr>
              <a:t>Maritime Studies in the Defence Studies Department </a:t>
            </a:r>
          </a:p>
          <a:p>
            <a:r>
              <a:rPr lang="en-US" sz="1400" b="0" i="0" dirty="0">
                <a:solidFill>
                  <a:srgbClr val="202122"/>
                </a:solidFill>
                <a:effectLst/>
                <a:latin typeface="Arial" panose="020B0604020202020204" pitchFamily="34" charset="0"/>
              </a:rPr>
              <a:t>Director of the </a:t>
            </a:r>
            <a:r>
              <a:rPr lang="en-US" sz="1400" b="0" i="0" dirty="0" err="1">
                <a:solidFill>
                  <a:srgbClr val="202122"/>
                </a:solidFill>
                <a:effectLst/>
                <a:latin typeface="Arial" panose="020B0604020202020204" pitchFamily="34" charset="0"/>
              </a:rPr>
              <a:t>Corbette</a:t>
            </a:r>
            <a:r>
              <a:rPr lang="en-US" sz="1400" b="0" i="0" dirty="0">
                <a:solidFill>
                  <a:srgbClr val="202122"/>
                </a:solidFill>
                <a:effectLst/>
                <a:latin typeface="Arial" panose="020B0604020202020204" pitchFamily="34" charset="0"/>
              </a:rPr>
              <a:t> Centre of Maritime Policy Studies</a:t>
            </a:r>
            <a:endParaRPr lang="en-IN" sz="1400" dirty="0"/>
          </a:p>
        </p:txBody>
      </p:sp>
      <p:sp>
        <p:nvSpPr>
          <p:cNvPr id="20" name="TextBox 19">
            <a:extLst>
              <a:ext uri="{FF2B5EF4-FFF2-40B4-BE49-F238E27FC236}">
                <a16:creationId xmlns:a16="http://schemas.microsoft.com/office/drawing/2014/main" id="{5DADD6D0-FE32-11A0-780F-37F1E8936133}"/>
              </a:ext>
            </a:extLst>
          </p:cNvPr>
          <p:cNvSpPr txBox="1"/>
          <p:nvPr/>
        </p:nvSpPr>
        <p:spPr>
          <a:xfrm>
            <a:off x="1858392" y="5945468"/>
            <a:ext cx="2302933" cy="400110"/>
          </a:xfrm>
          <a:prstGeom prst="rect">
            <a:avLst/>
          </a:prstGeom>
          <a:noFill/>
        </p:spPr>
        <p:txBody>
          <a:bodyPr wrap="square" rtlCol="0">
            <a:spAutoFit/>
          </a:bodyPr>
          <a:lstStyle/>
          <a:p>
            <a:r>
              <a:rPr lang="en-IN" sz="2000" b="1" dirty="0"/>
              <a:t>Prof Geoffrey Till</a:t>
            </a:r>
          </a:p>
        </p:txBody>
      </p:sp>
      <p:sp>
        <p:nvSpPr>
          <p:cNvPr id="22" name="Title 1">
            <a:extLst>
              <a:ext uri="{FF2B5EF4-FFF2-40B4-BE49-F238E27FC236}">
                <a16:creationId xmlns:a16="http://schemas.microsoft.com/office/drawing/2014/main" id="{B03D3EFB-D56F-8F69-EE5F-7B4DF93D8FAD}"/>
              </a:ext>
            </a:extLst>
          </p:cNvPr>
          <p:cNvSpPr txBox="1">
            <a:spLocks/>
          </p:cNvSpPr>
          <p:nvPr/>
        </p:nvSpPr>
        <p:spPr>
          <a:xfrm>
            <a:off x="689182" y="417377"/>
            <a:ext cx="10515600" cy="558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600" b="1" dirty="0"/>
              <a:t>Prepare for 3 Simultaneous Trends</a:t>
            </a:r>
          </a:p>
        </p:txBody>
      </p:sp>
    </p:spTree>
    <p:extLst>
      <p:ext uri="{BB962C8B-B14F-4D97-AF65-F5344CB8AC3E}">
        <p14:creationId xmlns:p14="http://schemas.microsoft.com/office/powerpoint/2010/main" val="972533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03E969-5708-7436-CAE7-442D9A6E52D3}"/>
              </a:ext>
            </a:extLst>
          </p:cNvPr>
          <p:cNvSpPr>
            <a:spLocks noGrp="1"/>
          </p:cNvSpPr>
          <p:nvPr>
            <p:ph idx="1"/>
          </p:nvPr>
        </p:nvSpPr>
        <p:spPr>
          <a:xfrm>
            <a:off x="838200" y="1447800"/>
            <a:ext cx="10515600" cy="4475163"/>
          </a:xfrm>
        </p:spPr>
        <p:txBody>
          <a:bodyPr/>
          <a:lstStyle/>
          <a:p>
            <a:r>
              <a:rPr lang="en-IN" b="1" dirty="0">
                <a:latin typeface="Calibri" panose="020F0502020204030204" pitchFamily="34" charset="0"/>
                <a:ea typeface="Calibri" panose="020F0502020204030204" pitchFamily="34" charset="0"/>
                <a:cs typeface="Times New Roman" panose="02020603050405020304" pitchFamily="18" charset="0"/>
              </a:rPr>
              <a:t>The connection between uncertain World Order and maritime trade with</a:t>
            </a:r>
          </a:p>
          <a:p>
            <a:pPr lvl="1"/>
            <a:r>
              <a:rPr lang="en-IN" dirty="0">
                <a:latin typeface="Calibri" panose="020F0502020204030204" pitchFamily="34" charset="0"/>
                <a:ea typeface="Calibri" panose="020F0502020204030204" pitchFamily="34" charset="0"/>
                <a:cs typeface="Times New Roman" panose="02020603050405020304" pitchFamily="18" charset="0"/>
              </a:rPr>
              <a:t>Uncertainty of Local War - Ukraine</a:t>
            </a:r>
          </a:p>
          <a:p>
            <a:pPr lvl="1"/>
            <a:r>
              <a:rPr lang="en-IN" dirty="0">
                <a:latin typeface="Calibri" panose="020F0502020204030204" pitchFamily="34" charset="0"/>
                <a:ea typeface="Calibri" panose="020F0502020204030204" pitchFamily="34" charset="0"/>
                <a:cs typeface="Times New Roman" panose="02020603050405020304" pitchFamily="18" charset="0"/>
              </a:rPr>
              <a:t>Uncertainty of Global Pandemic - Covid-19</a:t>
            </a:r>
          </a:p>
          <a:p>
            <a:pPr lvl="1"/>
            <a:r>
              <a:rPr lang="en-IN" dirty="0">
                <a:latin typeface="Calibri" panose="020F0502020204030204" pitchFamily="34" charset="0"/>
                <a:ea typeface="Calibri" panose="020F0502020204030204" pitchFamily="34" charset="0"/>
                <a:cs typeface="Times New Roman" panose="02020603050405020304" pitchFamily="18" charset="0"/>
              </a:rPr>
              <a:t>Taiwan???</a:t>
            </a:r>
          </a:p>
          <a:p>
            <a:pPr lvl="1"/>
            <a:endParaRPr lang="en-IN" dirty="0">
              <a:latin typeface="Calibri" panose="020F0502020204030204" pitchFamily="34" charset="0"/>
              <a:ea typeface="Calibri" panose="020F0502020204030204" pitchFamily="34" charset="0"/>
              <a:cs typeface="Times New Roman" panose="02020603050405020304" pitchFamily="18" charset="0"/>
            </a:endParaRPr>
          </a:p>
          <a:p>
            <a:r>
              <a:rPr lang="en-IN" b="1" dirty="0">
                <a:latin typeface="Calibri" panose="020F0502020204030204" pitchFamily="34" charset="0"/>
                <a:ea typeface="Calibri" panose="020F0502020204030204" pitchFamily="34" charset="0"/>
                <a:cs typeface="Times New Roman" panose="02020603050405020304" pitchFamily="18" charset="0"/>
              </a:rPr>
              <a:t>Why is India’s economy booming amid these Uncertainties</a:t>
            </a:r>
            <a:r>
              <a:rPr lang="en-IN" dirty="0">
                <a:latin typeface="Calibri" panose="020F0502020204030204" pitchFamily="34" charset="0"/>
                <a:ea typeface="Calibri" panose="020F0502020204030204" pitchFamily="34" charset="0"/>
                <a:cs typeface="Times New Roman" panose="02020603050405020304" pitchFamily="18" charset="0"/>
              </a:rPr>
              <a:t>: What are the Drivers of India’s inevitable rise?</a:t>
            </a:r>
          </a:p>
          <a:p>
            <a:endParaRPr lang="en-IN" dirty="0">
              <a:latin typeface="Calibri" panose="020F0502020204030204" pitchFamily="34" charset="0"/>
              <a:ea typeface="Calibri" panose="020F0502020204030204" pitchFamily="34" charset="0"/>
              <a:cs typeface="Times New Roman" panose="02020603050405020304" pitchFamily="18" charset="0"/>
            </a:endParaRPr>
          </a:p>
          <a:p>
            <a:r>
              <a:rPr lang="en-IN" b="1" dirty="0">
                <a:latin typeface="Calibri" panose="020F0502020204030204" pitchFamily="34" charset="0"/>
                <a:ea typeface="Calibri" panose="020F0502020204030204" pitchFamily="34" charset="0"/>
                <a:cs typeface="Times New Roman" panose="02020603050405020304" pitchFamily="18" charset="0"/>
              </a:rPr>
              <a:t>How should India rise? </a:t>
            </a:r>
            <a:endParaRPr lang="en-IN" dirty="0">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7" name="Title 1">
            <a:extLst>
              <a:ext uri="{FF2B5EF4-FFF2-40B4-BE49-F238E27FC236}">
                <a16:creationId xmlns:a16="http://schemas.microsoft.com/office/drawing/2014/main" id="{089B887B-1B48-6D72-9E42-1EBF41F27342}"/>
              </a:ext>
            </a:extLst>
          </p:cNvPr>
          <p:cNvSpPr txBox="1">
            <a:spLocks/>
          </p:cNvSpPr>
          <p:nvPr/>
        </p:nvSpPr>
        <p:spPr>
          <a:xfrm>
            <a:off x="689182" y="417377"/>
            <a:ext cx="10515600" cy="558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IN" sz="3600" b="1" dirty="0"/>
          </a:p>
        </p:txBody>
      </p:sp>
      <p:sp>
        <p:nvSpPr>
          <p:cNvPr id="2" name="Title 1">
            <a:extLst>
              <a:ext uri="{FF2B5EF4-FFF2-40B4-BE49-F238E27FC236}">
                <a16:creationId xmlns:a16="http://schemas.microsoft.com/office/drawing/2014/main" id="{8CAF4864-DE0F-CC89-B384-3093CC44EE28}"/>
              </a:ext>
            </a:extLst>
          </p:cNvPr>
          <p:cNvSpPr txBox="1">
            <a:spLocks/>
          </p:cNvSpPr>
          <p:nvPr/>
        </p:nvSpPr>
        <p:spPr>
          <a:xfrm>
            <a:off x="838200" y="417377"/>
            <a:ext cx="10515600" cy="558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600" b="1" dirty="0"/>
              <a:t>Backdrop – My Presentation seeks to Explore</a:t>
            </a:r>
          </a:p>
        </p:txBody>
      </p:sp>
    </p:spTree>
    <p:extLst>
      <p:ext uri="{BB962C8B-B14F-4D97-AF65-F5344CB8AC3E}">
        <p14:creationId xmlns:p14="http://schemas.microsoft.com/office/powerpoint/2010/main" val="2929746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7F7358-357E-1A0B-89D8-3F5DE37DB216}"/>
              </a:ext>
            </a:extLst>
          </p:cNvPr>
          <p:cNvSpPr>
            <a:spLocks noGrp="1"/>
          </p:cNvSpPr>
          <p:nvPr>
            <p:ph idx="1"/>
          </p:nvPr>
        </p:nvSpPr>
        <p:spPr>
          <a:xfrm>
            <a:off x="7262407" y="999066"/>
            <a:ext cx="4443345" cy="2140845"/>
          </a:xfrm>
        </p:spPr>
        <p:txBody>
          <a:bodyPr>
            <a:normAutofit fontScale="62500" lnSpcReduction="20000"/>
          </a:bodyPr>
          <a:lstStyle/>
          <a:p>
            <a:pPr marL="0" indent="0" algn="ctr">
              <a:buNone/>
            </a:pPr>
            <a:r>
              <a:rPr lang="en-US" sz="2300" b="1" i="0" u="none" strike="noStrike" baseline="0" dirty="0">
                <a:latin typeface="HelveticaNeueLTStd-Lt"/>
              </a:rPr>
              <a:t>Weekly Departure  from Black Sea Ports</a:t>
            </a:r>
          </a:p>
          <a:p>
            <a:pPr algn="l"/>
            <a:r>
              <a:rPr lang="en-US" sz="1800" b="1" i="0" u="none" strike="noStrike" baseline="0" dirty="0">
                <a:latin typeface="HelveticaNeueLTStd-Lt"/>
              </a:rPr>
              <a:t>24 February 2022 </a:t>
            </a:r>
            <a:r>
              <a:rPr lang="en-US" sz="1800" b="0" i="0" u="none" strike="noStrike" baseline="0" dirty="0">
                <a:latin typeface="HelveticaNeueLTStd-Lt"/>
              </a:rPr>
              <a:t>– The onset of war</a:t>
            </a:r>
          </a:p>
          <a:p>
            <a:pPr algn="l"/>
            <a:r>
              <a:rPr lang="en-US" sz="1800" u="sng" dirty="0">
                <a:latin typeface="HelveticaNeueLTStd-Lt"/>
              </a:rPr>
              <a:t>Ukraine</a:t>
            </a:r>
            <a:r>
              <a:rPr lang="en-US" sz="1800" dirty="0">
                <a:latin typeface="HelveticaNeueLTStd-Lt"/>
              </a:rPr>
              <a:t> – Weekly S</a:t>
            </a:r>
            <a:r>
              <a:rPr lang="en-US" sz="1800" b="0" i="0" u="none" strike="noStrike" baseline="0" dirty="0">
                <a:latin typeface="HelveticaNeueLTStd-Lt"/>
              </a:rPr>
              <a:t>hipping departure dropped from 160  to 10 </a:t>
            </a:r>
          </a:p>
          <a:p>
            <a:pPr algn="l"/>
            <a:r>
              <a:rPr lang="en-US" sz="1800" b="0" i="0" u="sng" strike="noStrike" baseline="0" dirty="0">
                <a:latin typeface="HelveticaNeueLTStd-Lt"/>
              </a:rPr>
              <a:t>Russia</a:t>
            </a:r>
            <a:r>
              <a:rPr lang="en-US" sz="1800" b="0" i="0" strike="noStrike" baseline="0" dirty="0">
                <a:latin typeface="HelveticaNeueLTStd-Lt"/>
              </a:rPr>
              <a:t> - Departures</a:t>
            </a:r>
            <a:r>
              <a:rPr lang="en-US" sz="1800" b="0" i="0" u="none" strike="noStrike" baseline="0" dirty="0">
                <a:latin typeface="HelveticaNeueLTStd-Lt"/>
              </a:rPr>
              <a:t> declined from 280 to 150</a:t>
            </a:r>
          </a:p>
          <a:p>
            <a:r>
              <a:rPr lang="en-US" sz="1800" u="sng" dirty="0" err="1">
                <a:latin typeface="HelveticaNeueLTStd-Lt"/>
              </a:rPr>
              <a:t>Turkiye</a:t>
            </a:r>
            <a:r>
              <a:rPr lang="en-US" sz="1800" dirty="0">
                <a:latin typeface="HelveticaNeueLTStd-Lt"/>
              </a:rPr>
              <a:t> - Port </a:t>
            </a:r>
            <a:r>
              <a:rPr lang="en-US" sz="1800" b="0" i="0" u="none" strike="noStrike" baseline="0" dirty="0">
                <a:latin typeface="HelveticaNeueLTStd-Lt"/>
              </a:rPr>
              <a:t>calls dropped from 700–800 to 600 </a:t>
            </a:r>
          </a:p>
          <a:p>
            <a:pPr algn="l"/>
            <a:r>
              <a:rPr lang="en-US" sz="1800" b="0" i="0" u="sng" strike="noStrike" baseline="0" dirty="0">
                <a:latin typeface="HelveticaNeueLTStd-Lt"/>
              </a:rPr>
              <a:t>Romania </a:t>
            </a:r>
            <a:r>
              <a:rPr lang="en-US" sz="1800" dirty="0">
                <a:latin typeface="HelveticaNeueLTStd-Lt"/>
              </a:rPr>
              <a:t>- </a:t>
            </a:r>
            <a:r>
              <a:rPr lang="en-US" sz="1800" b="0" i="0" u="none" strike="noStrike" baseline="0" dirty="0">
                <a:latin typeface="HelveticaNeueLTStd-Lt"/>
              </a:rPr>
              <a:t> Traffic increased from 80 to 100 because some cargoes are transported from Ukraine to Romania by road, rail or barge and then shipped</a:t>
            </a:r>
          </a:p>
          <a:p>
            <a:r>
              <a:rPr lang="en-US" sz="1800" b="0" i="0" u="sng" strike="noStrike" baseline="0" dirty="0">
                <a:latin typeface="HelveticaNeueLTStd-Lt"/>
              </a:rPr>
              <a:t>Safer trade routes</a:t>
            </a:r>
            <a:r>
              <a:rPr lang="en-US" sz="1800" b="0" i="0" strike="noStrike" baseline="0" dirty="0">
                <a:latin typeface="HelveticaNeueLTStd-Lt"/>
              </a:rPr>
              <a:t> - </a:t>
            </a:r>
            <a:r>
              <a:rPr lang="en-US" sz="1800" b="0" i="0" u="none" strike="noStrike" baseline="0" dirty="0">
                <a:latin typeface="HelveticaNeueLTStd-Lt"/>
              </a:rPr>
              <a:t>Departing </a:t>
            </a:r>
            <a:r>
              <a:rPr lang="en-US" sz="1800" dirty="0">
                <a:latin typeface="HelveticaNeueLTStd-Lt"/>
              </a:rPr>
              <a:t>Danube river </a:t>
            </a:r>
            <a:r>
              <a:rPr lang="en-US" sz="1800" b="0" i="0" u="none" strike="noStrike" baseline="0" dirty="0">
                <a:latin typeface="HelveticaNeueLTStd-Lt"/>
              </a:rPr>
              <a:t>ports of Ukraine, Reni and </a:t>
            </a:r>
            <a:r>
              <a:rPr lang="en-US" sz="1800" b="0" i="0" u="none" strike="noStrike" baseline="0" dirty="0" err="1">
                <a:latin typeface="HelveticaNeueLTStd-Lt"/>
              </a:rPr>
              <a:t>Izmail</a:t>
            </a:r>
            <a:r>
              <a:rPr lang="en-US" sz="1800" b="0" i="0" u="none" strike="noStrike" baseline="0" dirty="0">
                <a:latin typeface="HelveticaNeueLTStd-Lt"/>
              </a:rPr>
              <a:t> to </a:t>
            </a:r>
            <a:r>
              <a:rPr lang="en-US" sz="1800" b="0" i="0" u="none" strike="noStrike" baseline="0" dirty="0" err="1">
                <a:latin typeface="HelveticaNeueLTStd-Lt"/>
              </a:rPr>
              <a:t>Sulina</a:t>
            </a:r>
            <a:r>
              <a:rPr lang="en-US" sz="1800" b="0" i="0" u="none" strike="noStrike" baseline="0" dirty="0">
                <a:latin typeface="HelveticaNeueLTStd-Lt"/>
              </a:rPr>
              <a:t> in Romania, into the Black Sea</a:t>
            </a:r>
          </a:p>
        </p:txBody>
      </p:sp>
      <p:pic>
        <p:nvPicPr>
          <p:cNvPr id="5" name="Picture 4">
            <a:extLst>
              <a:ext uri="{FF2B5EF4-FFF2-40B4-BE49-F238E27FC236}">
                <a16:creationId xmlns:a16="http://schemas.microsoft.com/office/drawing/2014/main" id="{4D7C01A2-45FF-2712-87DB-06AFB61FC25C}"/>
              </a:ext>
            </a:extLst>
          </p:cNvPr>
          <p:cNvPicPr>
            <a:picLocks noChangeAspect="1"/>
          </p:cNvPicPr>
          <p:nvPr/>
        </p:nvPicPr>
        <p:blipFill>
          <a:blip r:embed="rId2"/>
          <a:stretch>
            <a:fillRect/>
          </a:stretch>
        </p:blipFill>
        <p:spPr>
          <a:xfrm>
            <a:off x="7262407" y="3139912"/>
            <a:ext cx="4321659" cy="3442900"/>
          </a:xfrm>
          <a:prstGeom prst="rect">
            <a:avLst/>
          </a:prstGeom>
        </p:spPr>
      </p:pic>
      <p:sp>
        <p:nvSpPr>
          <p:cNvPr id="6" name="Title 1">
            <a:extLst>
              <a:ext uri="{FF2B5EF4-FFF2-40B4-BE49-F238E27FC236}">
                <a16:creationId xmlns:a16="http://schemas.microsoft.com/office/drawing/2014/main" id="{1EC46129-7C54-C6CD-137A-3E35C1343B1C}"/>
              </a:ext>
            </a:extLst>
          </p:cNvPr>
          <p:cNvSpPr txBox="1">
            <a:spLocks/>
          </p:cNvSpPr>
          <p:nvPr/>
        </p:nvSpPr>
        <p:spPr>
          <a:xfrm>
            <a:off x="339202" y="140499"/>
            <a:ext cx="6923205" cy="9949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b="1" dirty="0"/>
              <a:t>Impact of Local War – Initially on Shipping</a:t>
            </a:r>
          </a:p>
        </p:txBody>
      </p:sp>
      <p:grpSp>
        <p:nvGrpSpPr>
          <p:cNvPr id="4" name="Group 3">
            <a:extLst>
              <a:ext uri="{FF2B5EF4-FFF2-40B4-BE49-F238E27FC236}">
                <a16:creationId xmlns:a16="http://schemas.microsoft.com/office/drawing/2014/main" id="{F6A37AC1-8A58-0257-B2E5-65D9AD69221A}"/>
              </a:ext>
            </a:extLst>
          </p:cNvPr>
          <p:cNvGrpSpPr/>
          <p:nvPr/>
        </p:nvGrpSpPr>
        <p:grpSpPr>
          <a:xfrm>
            <a:off x="730127" y="1464733"/>
            <a:ext cx="5653740" cy="4267200"/>
            <a:chOff x="7344865" y="3066533"/>
            <a:chExt cx="4563534" cy="3641296"/>
          </a:xfrm>
        </p:grpSpPr>
        <p:pic>
          <p:nvPicPr>
            <p:cNvPr id="7" name="Picture 6">
              <a:extLst>
                <a:ext uri="{FF2B5EF4-FFF2-40B4-BE49-F238E27FC236}">
                  <a16:creationId xmlns:a16="http://schemas.microsoft.com/office/drawing/2014/main" id="{9F69082E-5594-89B5-4A4B-06DFB5E76A61}"/>
                </a:ext>
              </a:extLst>
            </p:cNvPr>
            <p:cNvPicPr>
              <a:picLocks noChangeAspect="1"/>
            </p:cNvPicPr>
            <p:nvPr/>
          </p:nvPicPr>
          <p:blipFill>
            <a:blip r:embed="rId3"/>
            <a:stretch>
              <a:fillRect/>
            </a:stretch>
          </p:blipFill>
          <p:spPr>
            <a:xfrm>
              <a:off x="7344865" y="3066533"/>
              <a:ext cx="4563534" cy="3641296"/>
            </a:xfrm>
            <a:prstGeom prst="rect">
              <a:avLst/>
            </a:prstGeom>
          </p:spPr>
        </p:pic>
        <p:sp>
          <p:nvSpPr>
            <p:cNvPr id="8" name="TextBox 7">
              <a:extLst>
                <a:ext uri="{FF2B5EF4-FFF2-40B4-BE49-F238E27FC236}">
                  <a16:creationId xmlns:a16="http://schemas.microsoft.com/office/drawing/2014/main" id="{B85590F3-855A-78D5-FB11-CE7024556FE8}"/>
                </a:ext>
              </a:extLst>
            </p:cNvPr>
            <p:cNvSpPr txBox="1"/>
            <p:nvPr/>
          </p:nvSpPr>
          <p:spPr>
            <a:xfrm>
              <a:off x="8733941" y="3483402"/>
              <a:ext cx="491706" cy="230832"/>
            </a:xfrm>
            <a:prstGeom prst="rect">
              <a:avLst/>
            </a:prstGeom>
            <a:noFill/>
          </p:spPr>
          <p:txBody>
            <a:bodyPr wrap="square" rtlCol="0">
              <a:spAutoFit/>
            </a:bodyPr>
            <a:lstStyle/>
            <a:p>
              <a:pPr algn="ctr"/>
              <a:r>
                <a:rPr lang="en-IN" sz="900" b="1" dirty="0"/>
                <a:t>Reni</a:t>
              </a:r>
            </a:p>
          </p:txBody>
        </p:sp>
        <p:sp>
          <p:nvSpPr>
            <p:cNvPr id="9" name="TextBox 8">
              <a:extLst>
                <a:ext uri="{FF2B5EF4-FFF2-40B4-BE49-F238E27FC236}">
                  <a16:creationId xmlns:a16="http://schemas.microsoft.com/office/drawing/2014/main" id="{E203D6CF-B5DA-35F3-21DF-BD61DB5BCBAC}"/>
                </a:ext>
              </a:extLst>
            </p:cNvPr>
            <p:cNvSpPr txBox="1"/>
            <p:nvPr/>
          </p:nvSpPr>
          <p:spPr>
            <a:xfrm>
              <a:off x="8926598" y="3562074"/>
              <a:ext cx="598099" cy="230832"/>
            </a:xfrm>
            <a:prstGeom prst="rect">
              <a:avLst/>
            </a:prstGeom>
            <a:noFill/>
          </p:spPr>
          <p:txBody>
            <a:bodyPr wrap="square" rtlCol="0">
              <a:spAutoFit/>
            </a:bodyPr>
            <a:lstStyle/>
            <a:p>
              <a:pPr algn="ctr"/>
              <a:r>
                <a:rPr lang="en-IN" sz="900" b="1" dirty="0" err="1"/>
                <a:t>Izmail</a:t>
              </a:r>
              <a:endParaRPr lang="en-IN" sz="900" b="1" dirty="0"/>
            </a:p>
          </p:txBody>
        </p:sp>
        <p:sp>
          <p:nvSpPr>
            <p:cNvPr id="10" name="TextBox 9">
              <a:extLst>
                <a:ext uri="{FF2B5EF4-FFF2-40B4-BE49-F238E27FC236}">
                  <a16:creationId xmlns:a16="http://schemas.microsoft.com/office/drawing/2014/main" id="{107F7426-C608-74E0-65EB-FFF6B25298F8}"/>
                </a:ext>
              </a:extLst>
            </p:cNvPr>
            <p:cNvSpPr txBox="1"/>
            <p:nvPr/>
          </p:nvSpPr>
          <p:spPr>
            <a:xfrm>
              <a:off x="8450373" y="3863677"/>
              <a:ext cx="668717" cy="230832"/>
            </a:xfrm>
            <a:prstGeom prst="rect">
              <a:avLst/>
            </a:prstGeom>
            <a:noFill/>
          </p:spPr>
          <p:txBody>
            <a:bodyPr wrap="square" rtlCol="0">
              <a:spAutoFit/>
            </a:bodyPr>
            <a:lstStyle/>
            <a:p>
              <a:pPr algn="ctr"/>
              <a:r>
                <a:rPr lang="en-IN" sz="900" b="1" dirty="0" err="1"/>
                <a:t>Constana</a:t>
              </a:r>
              <a:endParaRPr lang="en-IN" sz="900" b="1" dirty="0"/>
            </a:p>
          </p:txBody>
        </p:sp>
        <p:sp>
          <p:nvSpPr>
            <p:cNvPr id="11" name="TextBox 10">
              <a:extLst>
                <a:ext uri="{FF2B5EF4-FFF2-40B4-BE49-F238E27FC236}">
                  <a16:creationId xmlns:a16="http://schemas.microsoft.com/office/drawing/2014/main" id="{933C5EF2-B97B-A258-AB18-BE8462E0171C}"/>
                </a:ext>
              </a:extLst>
            </p:cNvPr>
            <p:cNvSpPr txBox="1"/>
            <p:nvPr/>
          </p:nvSpPr>
          <p:spPr>
            <a:xfrm>
              <a:off x="8688119" y="3722134"/>
              <a:ext cx="598099" cy="230832"/>
            </a:xfrm>
            <a:prstGeom prst="rect">
              <a:avLst/>
            </a:prstGeom>
            <a:noFill/>
          </p:spPr>
          <p:txBody>
            <a:bodyPr wrap="square" rtlCol="0">
              <a:spAutoFit/>
            </a:bodyPr>
            <a:lstStyle/>
            <a:p>
              <a:pPr algn="ctr"/>
              <a:r>
                <a:rPr lang="en-IN" sz="900" b="1" dirty="0" err="1"/>
                <a:t>Sulina</a:t>
              </a:r>
              <a:endParaRPr lang="en-IN" sz="900" b="1" dirty="0"/>
            </a:p>
          </p:txBody>
        </p:sp>
      </p:grpSp>
    </p:spTree>
    <p:extLst>
      <p:ext uri="{BB962C8B-B14F-4D97-AF65-F5344CB8AC3E}">
        <p14:creationId xmlns:p14="http://schemas.microsoft.com/office/powerpoint/2010/main" val="34027700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11042</TotalTime>
  <Words>2821</Words>
  <Application>Microsoft Office PowerPoint</Application>
  <PresentationFormat>Widescreen</PresentationFormat>
  <Paragraphs>381</Paragraphs>
  <Slides>43</Slides>
  <Notes>1</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43</vt:i4>
      </vt:variant>
    </vt:vector>
  </HeadingPairs>
  <TitlesOfParts>
    <vt:vector size="58" baseType="lpstr">
      <vt:lpstr>ADPortsGroup-Regular</vt:lpstr>
      <vt:lpstr>Arial</vt:lpstr>
      <vt:lpstr>Arial</vt:lpstr>
      <vt:lpstr>Arial Black</vt:lpstr>
      <vt:lpstr>Bower Bold</vt:lpstr>
      <vt:lpstr>Bradley Hand ITC</vt:lpstr>
      <vt:lpstr>Brush Script MT</vt:lpstr>
      <vt:lpstr>Calibri</vt:lpstr>
      <vt:lpstr>Calibri Light</vt:lpstr>
      <vt:lpstr>HelveticaNeueLTStd-Lt</vt:lpstr>
      <vt:lpstr>HelveticaNeueLTStd-Md</vt:lpstr>
      <vt:lpstr>Mukta</vt:lpstr>
      <vt:lpstr>Roboto Condensed</vt:lpstr>
      <vt:lpstr>Roboto-Regular</vt:lpstr>
      <vt:lpstr>Office Theme</vt:lpstr>
      <vt:lpstr>An Uncertain International Order and   Disruptions in Shipping Trade</vt:lpstr>
      <vt:lpstr>Cold War 1.0</vt:lpstr>
      <vt:lpstr>PowerPoint Presentation</vt:lpstr>
      <vt:lpstr>PowerPoint Presentation</vt:lpstr>
      <vt:lpstr>Uncertain World Order – Unknown is Known</vt:lpstr>
      <vt:lpstr>Uncertain World Order – Unknown is Known</vt:lpstr>
      <vt:lpstr>PowerPoint Presentation</vt:lpstr>
      <vt:lpstr>PowerPoint Presentation</vt:lpstr>
      <vt:lpstr>PowerPoint Presentation</vt:lpstr>
      <vt:lpstr>PowerPoint Presentation</vt:lpstr>
      <vt:lpstr>Follow-on Domino Effect - Food, Fuel and Fertiliser</vt:lpstr>
      <vt:lpstr>Follow-on Domino Effect - Food, Fuel and Fertiliser</vt:lpstr>
      <vt:lpstr>Follow-on Domino Effect - Food, Fuel and Fertiliser</vt:lpstr>
      <vt:lpstr>Impact of COVID-19 on Global Shipping</vt:lpstr>
      <vt:lpstr>PowerPoint Presentation</vt:lpstr>
      <vt:lpstr>PowerPoint Presentation</vt:lpstr>
      <vt:lpstr>Can India Reverse the Macro Trend?</vt:lpstr>
      <vt:lpstr>Optimism: Signs of India’s Rise </vt:lpstr>
      <vt:lpstr>India’s Rise:  Amrit Kal has Begun</vt:lpstr>
      <vt:lpstr>India’s Rise:  Amrit Kal has Begun</vt:lpstr>
      <vt:lpstr>PowerPoint Presentation</vt:lpstr>
      <vt:lpstr>PowerPoint Presentation</vt:lpstr>
      <vt:lpstr>A Port-Led Prosperity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Energy Transition and Decarbonization</vt:lpstr>
      <vt:lpstr>India’s National Declaration at COP 26 Glasgow 2022</vt:lpstr>
      <vt:lpstr>PowerPoint Presentation</vt:lpstr>
      <vt:lpstr>2. Supply Chains are being shaped by Best-Cost   (Not lowest-cost) and National Security</vt:lpstr>
      <vt:lpstr>PowerPoint Presentation</vt:lpstr>
      <vt:lpstr>PowerPoint Presentation</vt:lpstr>
      <vt:lpstr>PowerPoint Presentation</vt:lpstr>
      <vt:lpstr>PowerPoint Presentation</vt:lpstr>
      <vt:lpstr>How Should India Rise?</vt:lpstr>
      <vt:lpstr>How Should India Rise?</vt:lpstr>
      <vt:lpstr>How Should India Rise?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Tolani</dc:title>
  <dc:creator>Ananya Banerjee</dc:creator>
  <cp:lastModifiedBy>Ananya Banerjee</cp:lastModifiedBy>
  <cp:revision>509</cp:revision>
  <dcterms:created xsi:type="dcterms:W3CDTF">2023-02-15T08:50:05Z</dcterms:created>
  <dcterms:modified xsi:type="dcterms:W3CDTF">2023-03-16T23:29:12Z</dcterms:modified>
</cp:coreProperties>
</file>