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2" r:id="rId3"/>
    <p:sldId id="307" r:id="rId4"/>
    <p:sldId id="302" r:id="rId5"/>
    <p:sldId id="308" r:id="rId6"/>
    <p:sldId id="315" r:id="rId7"/>
    <p:sldId id="316" r:id="rId8"/>
    <p:sldId id="314" r:id="rId9"/>
    <p:sldId id="388" r:id="rId10"/>
    <p:sldId id="317" r:id="rId11"/>
    <p:sldId id="318" r:id="rId12"/>
    <p:sldId id="319" r:id="rId13"/>
    <p:sldId id="385" r:id="rId14"/>
    <p:sldId id="321" r:id="rId15"/>
    <p:sldId id="367" r:id="rId16"/>
    <p:sldId id="320" r:id="rId17"/>
    <p:sldId id="305" r:id="rId18"/>
    <p:sldId id="309" r:id="rId19"/>
    <p:sldId id="323" r:id="rId20"/>
    <p:sldId id="322" r:id="rId21"/>
    <p:sldId id="375" r:id="rId22"/>
    <p:sldId id="324" r:id="rId23"/>
    <p:sldId id="371" r:id="rId24"/>
    <p:sldId id="369" r:id="rId25"/>
    <p:sldId id="376" r:id="rId26"/>
    <p:sldId id="313" r:id="rId27"/>
    <p:sldId id="377" r:id="rId28"/>
    <p:sldId id="379" r:id="rId29"/>
    <p:sldId id="378" r:id="rId30"/>
    <p:sldId id="382" r:id="rId31"/>
    <p:sldId id="372" r:id="rId32"/>
    <p:sldId id="381" r:id="rId33"/>
    <p:sldId id="310" r:id="rId34"/>
    <p:sldId id="384" r:id="rId35"/>
    <p:sldId id="386" r:id="rId36"/>
    <p:sldId id="387" r:id="rId37"/>
    <p:sldId id="300" r:id="rId38"/>
    <p:sldId id="295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ilesh" initials="s" lastIdx="1" clrIdx="0">
    <p:extLst>
      <p:ext uri="{19B8F6BF-5375-455C-9EA6-DF929625EA0E}">
        <p15:presenceInfo xmlns:p15="http://schemas.microsoft.com/office/powerpoint/2012/main" userId="shailes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EE7E1-79F1-4843-85A9-7E52768A9723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AA5D0-AFEC-4F5C-889C-038A5708171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7096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 creates an immersive virtual environment, while AR augments a real-world scene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VR is 75 percent virtual, while AR is only 25 percent virtual. VR requires a headset device, while AR does not. VR users move in a completely fictional world, while AR users are in contact with the real world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AA5D0-AFEC-4F5C-889C-038A57081718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05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 creates an immersive virtual environment, while AR augments a real-world scene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VR is 75 percent virtual, while AR is only 25 percent virtual. VR requires a headset device, while AR does not. VR users move in a completely fictional world, while AR users are in contact with the real world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AA5D0-AFEC-4F5C-889C-038A57081718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1749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AI has many uses in the maritime industry, such as:</a:t>
            </a:r>
          </a:p>
          <a:p>
            <a:pPr fontAlgn="base"/>
            <a:r>
              <a:rPr lang="en-US" dirty="0"/>
              <a:t>For surveillance of port and coastal areas.</a:t>
            </a:r>
          </a:p>
          <a:p>
            <a:pPr fontAlgn="base"/>
            <a:r>
              <a:rPr lang="en-US" dirty="0"/>
              <a:t>To protect fishing areas and adhere to fish quotas.</a:t>
            </a:r>
          </a:p>
          <a:p>
            <a:pPr fontAlgn="base"/>
            <a:r>
              <a:rPr lang="en-US" dirty="0"/>
              <a:t>To monitor pollution in the environment.</a:t>
            </a:r>
          </a:p>
          <a:p>
            <a:pPr fontAlgn="base"/>
            <a:r>
              <a:rPr lang="en-US" dirty="0"/>
              <a:t>To follow cargo movements and predict vessel ETAs.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AA5D0-AFEC-4F5C-889C-038A57081718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5846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VR creates an immersive virtual environment, while AR augments a real-world scene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VR is 75 percent virtual, while AR is only 25 percent virtual. VR requires a headset device, while AR does not. VR users move in a completely fictional world, while AR users are in contact with the real world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AA5D0-AFEC-4F5C-889C-038A57081718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8229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latest concept is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Oceanbird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giant Pure Car and Truck Carrier capable of transporting up to 7,000 cars at an average speed of 10 knots on a North Atlantic crossing. That's not quite as quick as a conventional ship; you're looking at around 12 days instead of the typical 8, but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Oceanbird's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four colossal 80-meter (260-ft) high extendable wing sails promise to reduce emissions by as much as 90 percent.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AA5D0-AFEC-4F5C-889C-038A57081718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3318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Yara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Birkeland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the world’s first fully electric and autonomous container vessel with zero emissions. With this container vessel, Yara will reduce diesel-powered truck haulage by 40,000 journeys a year.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zero-emission vessel will transport mineral fertilizer from Yara's production plant in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Porsgrunn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Norway to the regional export port in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Brevik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 applies to the sensors and integration required for remote and autonomous operations, as well as electrical propulsion, battery and control systems.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put into commercial operation in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Porsgrunn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spring of 2022. During the first to years of operation, the vessel will go through a gradual transition towards full autonomous sailing</a:t>
            </a:r>
          </a:p>
          <a:p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CAA5D0-AFEC-4F5C-889C-038A57081718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6538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609D2-2F8B-39C6-0FE4-E3569EA54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72D6-06E0-2E01-516E-387FBB7C8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E8F16-E560-F0AB-0085-6DDF26C3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7AA49-DE1A-9F87-E881-E2471BBD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A29E5-9706-3BB8-E9B4-932AE14A4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851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3E7AF-9FDB-89E6-5452-B9AA04E34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847FD0-3D76-EC5A-823C-D2979888B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F4559-6BDD-852C-24B8-DCE94107F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1AC5B-F1DD-EF77-996F-457BF1A0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22E26-6C94-2D49-9F24-5CD8B2B9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667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5BDB07-C5A2-5114-0036-DBD202B57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DBD722-CDF0-A3D0-7EC6-2D82A9CDDF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DEE3E-A028-AD20-627E-BA6B47C86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F1F18-A50A-A91B-0F5E-0B2FA3406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B482C-264B-E1BF-9691-AD871C655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514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32B3-C1D5-CC2B-C1BC-DD80445FD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CDCD7-5896-A77D-1C85-80E872694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B78F3-5CDF-8801-BC48-836EE9140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AD51F-F3E2-22B8-CA90-6BF6038B2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86B63-2164-A8C6-28A0-A6750FF37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361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E78BF-1988-0A73-BC52-6E14771C4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417DB-3052-7A23-51D3-CA46BD7E2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FB77F-BECB-F49F-4D30-2045AAA84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A3D14-697B-B7F5-0D98-FAD0E047F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58654-5043-5469-3462-929D7523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431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F485-9652-88A5-02A7-C9F943D9D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57E88-EE5C-8C9C-CF84-4B698DB628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02AC6C-CDA6-C4F1-7B21-BA01CF8C6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5A1608-F96A-02A8-30C8-47F1AFD72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16A19-57A2-4AA5-F05F-825D20F9E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C4421-79F8-792E-DB00-21BB741A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40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5F75D-9DD1-581C-F921-117AE9916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BBC47C-A9EF-B25D-A609-CC2EEEDF1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D7809-64BD-911C-91AE-18F66CBB6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085F7A-C1A1-1F7E-377D-60F3C39E1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093A3-C91E-AA3C-0956-005BD3DDC1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6C038-B96A-DEA3-A20E-1A9E66AD9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458851-FEC5-7161-3871-683B74FA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B8F0C3-C6B0-EFA7-FE9C-2BE4EC5AE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631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6A6D-20B3-71E0-C537-8D0CBCE9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BC387-6D66-9214-BB1C-2D7A3FB56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4D8CD1-C341-2A00-A58E-7D6B23825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1CB97B-185C-ABF5-DAA6-617F0DA6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56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7A2AE7-D4BC-2114-7ED5-42DDA450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C64259-0211-EAD3-BC48-2BA5D1E39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0150B-8EEA-818B-BEC3-298C1EFAB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0570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B77DE-22D4-5007-3DD1-9D24EE7CD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3F8CA-6875-DCCA-0AED-5B0F5C8C4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418F5-E3AA-B731-5AF0-1D9E6B908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8BCB53-8932-165F-FD4A-77AD7097D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75885-7FF5-1AE6-72A2-8DB79B081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19CB5-2221-1375-F1EA-80761E02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874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13E84-CEB9-07D3-7F4D-3063CE32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D10A4-D7C1-7E08-FD26-076116FF88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CCABD7-AE4E-D417-CE5D-6F63E3593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E5B12-E8D2-4386-96A6-50898407B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4C073-34C9-F9F0-58D0-696CD0DF4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5B060-FA90-1AFA-C309-5E149C486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14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D8F4BE-5BA3-1F93-D010-457B49F70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B7CCA-B685-2791-8AD4-95E9B2781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DB2AE-AFED-B936-836B-7084DBDF47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BC327-C0A3-4038-9B09-43C6FD71F584}" type="datetimeFigureOut">
              <a:rPr lang="en-IN" smtClean="0"/>
              <a:t>16-03-2023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C359A-8E2A-5ACB-DE02-84C47D679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6A7AF-840F-8525-FC75-FBC399FA7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E1103-E655-4E96-9AFE-BE3CEBDC31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013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capt-shailesh-bhambhani-6680a9b" TargetMode="External"/><Relationship Id="rId2" Type="http://schemas.openxmlformats.org/officeDocument/2006/relationships/hyperlink" Target="mailto:B.shailesh@smartshiphub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inmarsat.com/en/solutions-services/maritime/services/inmarsat-c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reating a digital twin: The key to building a smart vessel - Marine">
            <a:extLst>
              <a:ext uri="{FF2B5EF4-FFF2-40B4-BE49-F238E27FC236}">
                <a16:creationId xmlns:a16="http://schemas.microsoft.com/office/drawing/2014/main" id="{482333B7-3948-4E3F-A1A5-05A006BA9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49" y="771517"/>
            <a:ext cx="10687987" cy="276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F59837-7C1A-6194-5B89-BF9886C12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449" y="757003"/>
            <a:ext cx="10687987" cy="2752960"/>
          </a:xfrm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r>
              <a:rPr lang="en-I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Digitalisation in Shipping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B094AF-72A3-467F-10D3-5E323A42B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449" y="3517344"/>
            <a:ext cx="10687987" cy="2583654"/>
          </a:xfrm>
          <a:solidFill>
            <a:srgbClr val="FFFFFF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</a:p>
          <a:p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Capt. Shailesh Bhambhani</a:t>
            </a:r>
          </a:p>
          <a:p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(SMARTSHIP HUB)</a:t>
            </a:r>
          </a:p>
          <a:p>
            <a:r>
              <a:rPr lang="en-IN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</a:p>
          <a:p>
            <a:r>
              <a:rPr lang="en-IN">
                <a:latin typeface="Arial" panose="020B0604020202020204" pitchFamily="34" charset="0"/>
                <a:cs typeface="Arial" panose="020B0604020202020204" pitchFamily="34" charset="0"/>
              </a:rPr>
              <a:t>TRANSTECH’ 23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04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 – Voyage</a:t>
            </a:r>
          </a:p>
        </p:txBody>
      </p:sp>
      <p:pic>
        <p:nvPicPr>
          <p:cNvPr id="15362" name="Picture 2" descr="Making a Weather Routed Voyage Planner openly available">
            <a:extLst>
              <a:ext uri="{FF2B5EF4-FFF2-40B4-BE49-F238E27FC236}">
                <a16:creationId xmlns:a16="http://schemas.microsoft.com/office/drawing/2014/main" id="{A618CB29-147A-4879-ACA3-4E89AA76C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93" y="914944"/>
            <a:ext cx="10515599" cy="49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CCFF57-7E12-48B4-9D67-D39AF27E9750}"/>
              </a:ext>
            </a:extLst>
          </p:cNvPr>
          <p:cNvSpPr txBox="1"/>
          <p:nvPr/>
        </p:nvSpPr>
        <p:spPr>
          <a:xfrm>
            <a:off x="848193" y="5877098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Voyage optimisation services</a:t>
            </a:r>
          </a:p>
        </p:txBody>
      </p:sp>
    </p:spTree>
    <p:extLst>
      <p:ext uri="{BB962C8B-B14F-4D97-AF65-F5344CB8AC3E}">
        <p14:creationId xmlns:p14="http://schemas.microsoft.com/office/powerpoint/2010/main" val="2033983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599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 - Weather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CFF57-7E12-48B4-9D67-D39AF27E9750}"/>
              </a:ext>
            </a:extLst>
          </p:cNvPr>
          <p:cNvSpPr txBox="1"/>
          <p:nvPr/>
        </p:nvSpPr>
        <p:spPr>
          <a:xfrm>
            <a:off x="838201" y="5906126"/>
            <a:ext cx="105255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Weather routeing services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F2C4E3-8967-40F2-B165-8F173EEB1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93" y="894635"/>
            <a:ext cx="10495614" cy="50114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49847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 - Surveys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CFF57-7E12-48B4-9D67-D39AF27E9750}"/>
              </a:ext>
            </a:extLst>
          </p:cNvPr>
          <p:cNvSpPr txBox="1"/>
          <p:nvPr/>
        </p:nvSpPr>
        <p:spPr>
          <a:xfrm>
            <a:off x="84819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Remote vessel Survey</a:t>
            </a:r>
          </a:p>
        </p:txBody>
      </p:sp>
      <p:pic>
        <p:nvPicPr>
          <p:cNvPr id="16386" name="Picture 2" descr="https://cdn.offshorewind.biz/wp-content/uploads/sites/6/2020/03/26151447/remote-surveys-key-image-1024x526-1.jpg">
            <a:extLst>
              <a:ext uri="{FF2B5EF4-FFF2-40B4-BE49-F238E27FC236}">
                <a16:creationId xmlns:a16="http://schemas.microsoft.com/office/drawing/2014/main" id="{B0F571DC-C154-45ED-B935-87F931A77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92" y="894636"/>
            <a:ext cx="10505607" cy="50101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193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03" y="304721"/>
            <a:ext cx="10520598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 - Inspections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Underwater Remotely Operated Vehicles</a:t>
            </a:r>
          </a:p>
        </p:txBody>
      </p:sp>
      <p:pic>
        <p:nvPicPr>
          <p:cNvPr id="39938" name="Picture 2" descr="https://dmgroupservices.com/wp-content/uploads/2020/05/VideoRay-Underwater-Pro-4-2-1-e1591762920721.jpg">
            <a:extLst>
              <a:ext uri="{FF2B5EF4-FFF2-40B4-BE49-F238E27FC236}">
                <a16:creationId xmlns:a16="http://schemas.microsoft.com/office/drawing/2014/main" id="{018C7615-592F-4881-924B-F56250E40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03" y="894636"/>
            <a:ext cx="10515599" cy="50114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717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 - Monitoring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CFF57-7E12-48B4-9D67-D39AF27E9750}"/>
              </a:ext>
            </a:extLst>
          </p:cNvPr>
          <p:cNvSpPr txBox="1"/>
          <p:nvPr/>
        </p:nvSpPr>
        <p:spPr>
          <a:xfrm>
            <a:off x="84819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Digital Twin – Remote Machinery monitoring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1B40AC-C993-4885-A40C-7B19AD038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93" y="914711"/>
            <a:ext cx="10495614" cy="49914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D9F3AE-97B0-480D-B6A9-FC435D975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219" y="1991629"/>
            <a:ext cx="1190791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67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Present- Logistics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A534DA3-D5B7-4DFE-9485-18279101DA88}"/>
              </a:ext>
            </a:extLst>
          </p:cNvPr>
          <p:cNvCxnSpPr/>
          <p:nvPr/>
        </p:nvCxnSpPr>
        <p:spPr>
          <a:xfrm>
            <a:off x="5300870" y="3429000"/>
            <a:ext cx="967408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SAP Logistics Information System Tutorial - Free SAP MM Training">
            <a:extLst>
              <a:ext uri="{FF2B5EF4-FFF2-40B4-BE49-F238E27FC236}">
                <a16:creationId xmlns:a16="http://schemas.microsoft.com/office/drawing/2014/main" id="{D2C5C2CF-53BB-42EA-B2BF-96E1404FC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894531"/>
            <a:ext cx="5257799" cy="50114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P LIS, Full form and Meaning">
            <a:extLst>
              <a:ext uri="{FF2B5EF4-FFF2-40B4-BE49-F238E27FC236}">
                <a16:creationId xmlns:a16="http://schemas.microsoft.com/office/drawing/2014/main" id="{199AA857-57A1-4F29-8A22-19DD38302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94636"/>
            <a:ext cx="5257799" cy="50114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7EC12A-1902-4F23-AA67-78D13E2FE098}"/>
              </a:ext>
            </a:extLst>
          </p:cNvPr>
          <p:cNvSpPr txBox="1"/>
          <p:nvPr/>
        </p:nvSpPr>
        <p:spPr>
          <a:xfrm>
            <a:off x="828208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Logistics Information System</a:t>
            </a:r>
          </a:p>
        </p:txBody>
      </p:sp>
    </p:spTree>
    <p:extLst>
      <p:ext uri="{BB962C8B-B14F-4D97-AF65-F5344CB8AC3E}">
        <p14:creationId xmlns:p14="http://schemas.microsoft.com/office/powerpoint/2010/main" val="3026137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Present – Naval Architecture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CFF57-7E12-48B4-9D67-D39AF27E9750}"/>
              </a:ext>
            </a:extLst>
          </p:cNvPr>
          <p:cNvSpPr txBox="1"/>
          <p:nvPr/>
        </p:nvSpPr>
        <p:spPr>
          <a:xfrm>
            <a:off x="843198" y="589113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Advancement in Vessel designing</a:t>
            </a:r>
          </a:p>
        </p:txBody>
      </p:sp>
      <p:pic>
        <p:nvPicPr>
          <p:cNvPr id="18434" name="Picture 2" descr="https://i0.wp.com/seanews.co.uk/wp-content/uploads/2019/10/Digital-Twin-ClassNK.jpg?resize=696%2C370">
            <a:extLst>
              <a:ext uri="{FF2B5EF4-FFF2-40B4-BE49-F238E27FC236}">
                <a16:creationId xmlns:a16="http://schemas.microsoft.com/office/drawing/2014/main" id="{57943920-D51F-4C37-B3E4-13AF0547B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923255"/>
            <a:ext cx="5247806" cy="49542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southerly.com.au/wp-content/uploads/2014/07/Struct.jpg">
            <a:extLst>
              <a:ext uri="{FF2B5EF4-FFF2-40B4-BE49-F238E27FC236}">
                <a16:creationId xmlns:a16="http://schemas.microsoft.com/office/drawing/2014/main" id="{BCD5DA47-1EBF-47A6-A4C2-5E5541BF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93" y="923255"/>
            <a:ext cx="5247807" cy="49828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048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Fourth Industrial Revolution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FD2E0-537D-652A-4A86-7FE063B0F406}"/>
              </a:ext>
            </a:extLst>
          </p:cNvPr>
          <p:cNvSpPr txBox="1"/>
          <p:nvPr/>
        </p:nvSpPr>
        <p:spPr>
          <a:xfrm>
            <a:off x="838200" y="896878"/>
            <a:ext cx="10515600" cy="535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so-called “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Fourth Industrial revolution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”, also termed as “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Industry 4.0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”, composed of nine important technological pillars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Cyber-physical systems (CPS)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Internet of Things (IoT)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Big Data Analytics (BDA)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3D printing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Advanced Robotics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Advanced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Virtual and Augmented Reality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Cloud Computing (CC)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Cyber Security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shipping industry is increasingly comfortable with digital solutions such as performance monitoring, artificial intelligence, remote surveying, and automation.</a:t>
            </a:r>
          </a:p>
          <a:p>
            <a:pPr algn="ctr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many shipowners are watching and waiting</a:t>
            </a:r>
          </a:p>
        </p:txBody>
      </p:sp>
    </p:spTree>
    <p:extLst>
      <p:ext uri="{BB962C8B-B14F-4D97-AF65-F5344CB8AC3E}">
        <p14:creationId xmlns:p14="http://schemas.microsoft.com/office/powerpoint/2010/main" val="2760455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Drones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Drone for delivery and inspections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32C89F-631A-434E-A2CE-B1D2EAB1A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31517"/>
            <a:ext cx="5257800" cy="49746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42" name="Picture 2" descr="https://ocean-energyresources.com/wp-content/uploads/2020/10/Ej3-2mkXgAIiEGl-494x300.jpg">
            <a:extLst>
              <a:ext uri="{FF2B5EF4-FFF2-40B4-BE49-F238E27FC236}">
                <a16:creationId xmlns:a16="http://schemas.microsoft.com/office/drawing/2014/main" id="{C4426A31-3F74-458D-80B3-EEFDB348E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31516"/>
            <a:ext cx="5252801" cy="49746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583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– Connected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0560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Connected GLOBAL Economy</a:t>
            </a:r>
          </a:p>
        </p:txBody>
      </p:sp>
      <p:pic>
        <p:nvPicPr>
          <p:cNvPr id="20482" name="Picture 2" descr="https://images.marinelink.com/images/maritime/the-kognifai-digital-platform-is-80949.jpg">
            <a:extLst>
              <a:ext uri="{FF2B5EF4-FFF2-40B4-BE49-F238E27FC236}">
                <a16:creationId xmlns:a16="http://schemas.microsoft.com/office/drawing/2014/main" id="{36C7AB9A-E9B9-4D0F-A5F2-8B073C276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98" y="894636"/>
            <a:ext cx="10505604" cy="50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27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Concept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FD2E0-537D-652A-4A86-7FE063B0F406}"/>
              </a:ext>
            </a:extLst>
          </p:cNvPr>
          <p:cNvSpPr txBox="1"/>
          <p:nvPr/>
        </p:nvSpPr>
        <p:spPr>
          <a:xfrm>
            <a:off x="838200" y="902355"/>
            <a:ext cx="10515600" cy="563231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Digitization and Digitalization</a:t>
            </a:r>
          </a:p>
          <a:p>
            <a:pPr algn="ctr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They sound the same, but do they mean the same thing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“NO”</a:t>
            </a:r>
          </a:p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not even close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0FA049-5925-4723-BD8C-879D591A4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902355"/>
            <a:ext cx="10515599" cy="16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702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– KPO’s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Remote Vessel Monitoring – KPO’s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985E7A-81CE-46CB-8409-AEFA58776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01" y="894636"/>
            <a:ext cx="10525595" cy="50114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4C215A-8A1D-4D26-A5E6-8BD79D4A1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285" y="2540000"/>
            <a:ext cx="1001486" cy="16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7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Spares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7EC12A-1902-4F23-AA67-78D13E2FE098}"/>
              </a:ext>
            </a:extLst>
          </p:cNvPr>
          <p:cNvSpPr txBox="1"/>
          <p:nvPr/>
        </p:nvSpPr>
        <p:spPr>
          <a:xfrm>
            <a:off x="828208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3 D Printing</a:t>
            </a:r>
          </a:p>
        </p:txBody>
      </p:sp>
      <p:pic>
        <p:nvPicPr>
          <p:cNvPr id="31746" name="Picture 2" descr="What Can 3D Printing Be Used For? Here Are 10 Amazing Examples">
            <a:extLst>
              <a:ext uri="{FF2B5EF4-FFF2-40B4-BE49-F238E27FC236}">
                <a16:creationId xmlns:a16="http://schemas.microsoft.com/office/drawing/2014/main" id="{A91720BA-787F-4542-A9CA-942B2FD9B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93" y="914503"/>
            <a:ext cx="10495614" cy="49916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7667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2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Communication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Connected Ships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B23CFB-7878-4CE4-9E7D-1F52AC2A0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03" y="894637"/>
            <a:ext cx="10515599" cy="50114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99524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304721"/>
            <a:ext cx="105410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Ports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TAUS PORT – 2030 Vision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88F8EE-88C2-4A6A-9601-6D0C6941C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03" y="894636"/>
            <a:ext cx="10515599" cy="50114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28270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03" y="304721"/>
            <a:ext cx="10520597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Ports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Singapore Port - 2030</a:t>
            </a:r>
          </a:p>
        </p:txBody>
      </p:sp>
      <p:pic>
        <p:nvPicPr>
          <p:cNvPr id="25602" name="Picture 2" descr="https://www.businesstimes.com.sg/sites/default/files/image/2016/04/29/BT_20160429_PORT29C_2252905.jpg">
            <a:extLst>
              <a:ext uri="{FF2B5EF4-FFF2-40B4-BE49-F238E27FC236}">
                <a16:creationId xmlns:a16="http://schemas.microsoft.com/office/drawing/2014/main" id="{EE745B01-7CDF-4324-9B37-5BE059D72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97" y="894636"/>
            <a:ext cx="10505605" cy="50114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292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Training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Augmented Reality &amp; Virtual Reality</a:t>
            </a:r>
          </a:p>
        </p:txBody>
      </p:sp>
      <p:pic>
        <p:nvPicPr>
          <p:cNvPr id="32770" name="Picture 2" descr="https://maritimecyprus.com/wp-content/uploads/2020/05/rr-bridge.gif">
            <a:extLst>
              <a:ext uri="{FF2B5EF4-FFF2-40B4-BE49-F238E27FC236}">
                <a16:creationId xmlns:a16="http://schemas.microsoft.com/office/drawing/2014/main" id="{6E87AA9B-219E-4939-AC0F-D1D3EC4F6C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94636"/>
            <a:ext cx="5252802" cy="50114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Maritime's Amazing World Of Mixed Reality">
            <a:extLst>
              <a:ext uri="{FF2B5EF4-FFF2-40B4-BE49-F238E27FC236}">
                <a16:creationId xmlns:a16="http://schemas.microsoft.com/office/drawing/2014/main" id="{18C9A316-132E-47EA-8174-B3AA0D7B1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908332"/>
            <a:ext cx="5247805" cy="499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064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– Big Data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8C3ED6C-241D-45EF-A098-E0FAA64AC2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393919"/>
              </p:ext>
            </p:extLst>
          </p:nvPr>
        </p:nvGraphicFramePr>
        <p:xfrm>
          <a:off x="838200" y="894636"/>
          <a:ext cx="10515600" cy="5331994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2846326143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492973323"/>
                    </a:ext>
                  </a:extLst>
                </a:gridCol>
              </a:tblGrid>
              <a:tr h="831653"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 in the industry 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Big data applications 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058669"/>
                  </a:ext>
                </a:extLst>
              </a:tr>
              <a:tr h="1173650"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Ship operator 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Drafting energy-efficient solutions to cut on fuel consumption, monitor emissions, reducing operation costs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231985"/>
                  </a:ext>
                </a:extLst>
              </a:tr>
              <a:tr h="1173650"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Fleet Planning 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allocation of the fleet and other planning that actively involve proven statistical data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010000"/>
                  </a:ext>
                </a:extLst>
              </a:tr>
              <a:tr h="979391"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Shipbuilder 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Ensure maximum optimization for your newbuilds with the help of big data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77996"/>
                  </a:ext>
                </a:extLst>
              </a:tr>
              <a:tr h="1173650"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 Management 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Maximize safety and security by analyzing previous mishaps</a:t>
                      </a:r>
                    </a:p>
                    <a:p>
                      <a:pPr algn="ctr" fontAlgn="base">
                        <a:buFont typeface="Arial" panose="020B0604020202020204" pitchFamily="34" charset="0"/>
                        <a:buNone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Ensure proper vessel inspection.</a:t>
                      </a:r>
                    </a:p>
                  </a:txBody>
                  <a:tcPr marL="89904" marR="89904" marT="89904" marB="899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607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00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03" y="304721"/>
            <a:ext cx="10520597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Analytics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Big Data Analytics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A77F25-8B4B-4294-98AE-8757DD571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96" y="894636"/>
            <a:ext cx="10515599" cy="50114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CCF70D-DDBB-49F0-A0F9-BCEB4B654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110" y="1361817"/>
            <a:ext cx="2817004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604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03" y="304721"/>
            <a:ext cx="10520597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– High Frequency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AI driven Analytics</a:t>
            </a:r>
          </a:p>
        </p:txBody>
      </p:sp>
      <p:pic>
        <p:nvPicPr>
          <p:cNvPr id="6" name="image16.jpeg">
            <a:extLst>
              <a:ext uri="{FF2B5EF4-FFF2-40B4-BE49-F238E27FC236}">
                <a16:creationId xmlns:a16="http://schemas.microsoft.com/office/drawing/2014/main" id="{34A19DB7-E36A-4ACD-B9F6-9FDEF160558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3198" y="935042"/>
            <a:ext cx="5397945" cy="29637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21.jpeg">
            <a:extLst>
              <a:ext uri="{FF2B5EF4-FFF2-40B4-BE49-F238E27FC236}">
                <a16:creationId xmlns:a16="http://schemas.microsoft.com/office/drawing/2014/main" id="{62402063-6E52-457D-BD0C-D3D9DD90573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3204" y="3939245"/>
            <a:ext cx="5407940" cy="19837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22.jpeg">
            <a:extLst>
              <a:ext uri="{FF2B5EF4-FFF2-40B4-BE49-F238E27FC236}">
                <a16:creationId xmlns:a16="http://schemas.microsoft.com/office/drawing/2014/main" id="{70A6F3E9-A469-421E-918C-B7CFA1A29EE6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41143" y="935042"/>
            <a:ext cx="5107659" cy="29637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CCF70D-DDBB-49F0-A0F9-BCEB4B6548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198" y="3451100"/>
            <a:ext cx="1711316" cy="4477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1461AE-03C8-466A-B8FA-732EE55136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6350" y="3884322"/>
            <a:ext cx="5107658" cy="20386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997309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03" y="304721"/>
            <a:ext cx="10520597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- Warehousing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Advanced Robotics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26088-3797-41E6-AB72-406115B83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97" y="894636"/>
            <a:ext cx="10505605" cy="50114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919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04721"/>
            <a:ext cx="10530113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IN" sz="3000" b="1" dirty="0">
                <a:latin typeface="Arial" panose="020B0604020202020204" pitchFamily="34" charset="0"/>
                <a:cs typeface="Arial" panose="020B0604020202020204" pitchFamily="34" charset="0"/>
              </a:rPr>
              <a:t>Digitization vs Digitalization vs Digital Transformation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FD2E0-537D-652A-4A86-7FE063B0F406}"/>
              </a:ext>
            </a:extLst>
          </p:cNvPr>
          <p:cNvSpPr txBox="1"/>
          <p:nvPr/>
        </p:nvSpPr>
        <p:spPr>
          <a:xfrm>
            <a:off x="838200" y="917913"/>
            <a:ext cx="5257800" cy="449353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u="sng" dirty="0"/>
              <a:t>Digitization:</a:t>
            </a:r>
            <a:r>
              <a:rPr lang="en-US" sz="2200" dirty="0"/>
              <a:t> Is the process of converting information from a physical format into a digital one. It is the simple process of re-representing </a:t>
            </a:r>
            <a:r>
              <a:rPr lang="en-US" sz="2200" u="sng" dirty="0"/>
              <a:t>non-digital data in a digital format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Scanning bills, documents, and files</a:t>
            </a:r>
          </a:p>
          <a:p>
            <a:endParaRPr lang="en-US" sz="2200" dirty="0"/>
          </a:p>
          <a:p>
            <a:r>
              <a:rPr lang="en-US" sz="2200" b="1" u="sng" dirty="0"/>
              <a:t>Digitalization:</a:t>
            </a:r>
            <a:r>
              <a:rPr lang="en-US" sz="2200" dirty="0"/>
              <a:t> Is the process of leveraging digitization to improve business processes</a:t>
            </a:r>
          </a:p>
          <a:p>
            <a:endParaRPr lang="en-US" sz="2200" dirty="0"/>
          </a:p>
          <a:p>
            <a:endParaRPr lang="en-US" sz="2200" b="1" dirty="0"/>
          </a:p>
        </p:txBody>
      </p:sp>
      <p:pic>
        <p:nvPicPr>
          <p:cNvPr id="4098" name="Picture 2" descr="Digitization Digitilazition Digital Transformtio">
            <a:extLst>
              <a:ext uri="{FF2B5EF4-FFF2-40B4-BE49-F238E27FC236}">
                <a16:creationId xmlns:a16="http://schemas.microsoft.com/office/drawing/2014/main" id="{1882E2B9-A16F-4663-82AD-2C6229890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514" y="920327"/>
            <a:ext cx="5257799" cy="449112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23DE82-82BD-4541-8D99-B69DF0446C65}"/>
              </a:ext>
            </a:extLst>
          </p:cNvPr>
          <p:cNvSpPr txBox="1"/>
          <p:nvPr/>
        </p:nvSpPr>
        <p:spPr>
          <a:xfrm>
            <a:off x="838200" y="5428645"/>
            <a:ext cx="10515599" cy="110799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/>
              <a:t>Digital Transformation: </a:t>
            </a:r>
            <a:r>
              <a:rPr lang="en-US" sz="2200" dirty="0"/>
              <a:t>Is another word that appears alongside digitization and digitalization. Basically, digital transformation is the impact caused by the process of digitalization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726912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Future – Clean fuel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Ocean bird – Sail ship</a:t>
            </a:r>
          </a:p>
        </p:txBody>
      </p:sp>
      <p:pic>
        <p:nvPicPr>
          <p:cNvPr id="33794" name="Picture 2" descr="The Oceanbird's giant wing sails can retract to a quarter of their length for overhead clearance or safety in storms">
            <a:extLst>
              <a:ext uri="{FF2B5EF4-FFF2-40B4-BE49-F238E27FC236}">
                <a16:creationId xmlns:a16="http://schemas.microsoft.com/office/drawing/2014/main" id="{84748FD2-AD94-4BE2-BA95-2BA93130B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98" y="903514"/>
            <a:ext cx="10515599" cy="50026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1218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Finally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131969-9064-499E-935C-51983CD3E758}"/>
              </a:ext>
            </a:extLst>
          </p:cNvPr>
          <p:cNvSpPr txBox="1"/>
          <p:nvPr/>
        </p:nvSpPr>
        <p:spPr>
          <a:xfrm>
            <a:off x="833203" y="5906126"/>
            <a:ext cx="105155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Autonomous Ship</a:t>
            </a:r>
          </a:p>
        </p:txBody>
      </p:sp>
      <p:pic>
        <p:nvPicPr>
          <p:cNvPr id="5" name="Picture 6" descr="Yara Birkeland">
            <a:extLst>
              <a:ext uri="{FF2B5EF4-FFF2-40B4-BE49-F238E27FC236}">
                <a16:creationId xmlns:a16="http://schemas.microsoft.com/office/drawing/2014/main" id="{5AD15F4F-F5D6-45DB-A752-B3C9EA967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98" y="930682"/>
            <a:ext cx="10505604" cy="496093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0929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497457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Benefits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FD2E0-537D-652A-4A86-7FE063B0F406}"/>
              </a:ext>
            </a:extLst>
          </p:cNvPr>
          <p:cNvSpPr txBox="1"/>
          <p:nvPr/>
        </p:nvSpPr>
        <p:spPr>
          <a:xfrm>
            <a:off x="838200" y="913032"/>
            <a:ext cx="3501571" cy="5355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Company Level</a:t>
            </a:r>
          </a:p>
          <a:p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control of documents and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control and supervision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 time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from home or remote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Enhances decision making capabilities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control over cyber security 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 Human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Automated information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Shared tonnage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Reducing in total UNIT cost economy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Better profit margins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Improved customer satisfaction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C677EA-CD39-401B-BC10-868FFBAB5185}"/>
              </a:ext>
            </a:extLst>
          </p:cNvPr>
          <p:cNvSpPr txBox="1"/>
          <p:nvPr/>
        </p:nvSpPr>
        <p:spPr>
          <a:xfrm>
            <a:off x="4339771" y="904837"/>
            <a:ext cx="3396343" cy="5355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World Level</a:t>
            </a:r>
          </a:p>
          <a:p>
            <a:r>
              <a:rPr lang="en-US" b="1" dirty="0"/>
              <a:t> </a:t>
            </a:r>
            <a:r>
              <a:rPr lang="en-US" dirty="0"/>
              <a:t>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Optimized fuel efficiency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Reduction in greenhouse gases emissions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Saving the ecosystem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New cleaner fuel technology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New design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fontAlgn="base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011C87-95BD-498F-AA71-915A35D820AB}"/>
              </a:ext>
            </a:extLst>
          </p:cNvPr>
          <p:cNvSpPr txBox="1"/>
          <p:nvPr/>
        </p:nvSpPr>
        <p:spPr>
          <a:xfrm>
            <a:off x="7750628" y="904837"/>
            <a:ext cx="3588657" cy="5355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Industry Level</a:t>
            </a:r>
            <a:endParaRPr lang="en-US" u="sng" dirty="0"/>
          </a:p>
          <a:p>
            <a:pPr fontAlgn="base"/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Faster turn around times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Better documentation and clearance processes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Real time monitoring of fleets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Increase in traceability and accountability of cargo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Faster or more efficient transit times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Predictive &amp;  Intuitive ETAs to reduce port congestions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Automated speed reduction / speeding advisories to make shipping more efficient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Opex reduction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Accident prevention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Predictive maintenance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91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Expectation &amp; Challenges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FD2E0-537D-652A-4A86-7FE063B0F406}"/>
              </a:ext>
            </a:extLst>
          </p:cNvPr>
          <p:cNvSpPr txBox="1"/>
          <p:nvPr/>
        </p:nvSpPr>
        <p:spPr>
          <a:xfrm>
            <a:off x="838200" y="894636"/>
            <a:ext cx="10515600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</a:rPr>
              <a:t>In the current era of the Internet and new technologies, the competitive environment has evolved, as well as the customers’ behaviors and expectations. </a:t>
            </a:r>
          </a:p>
          <a:p>
            <a:endParaRPr lang="en-US" dirty="0">
              <a:latin typeface="Source Sans Pro" panose="020B0503030403020204" pitchFamily="34" charset="0"/>
            </a:endParaRPr>
          </a:p>
          <a:p>
            <a:r>
              <a:rPr lang="en-US" dirty="0">
                <a:latin typeface="Source Sans Pro" panose="020B0503030403020204" pitchFamily="34" charset="0"/>
              </a:rPr>
              <a:t>They require transport services which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Reliable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Flexible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Transparent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Cost-efficient</a:t>
            </a:r>
            <a:r>
              <a:rPr lang="en-US" dirty="0">
                <a:latin typeface="Source Sans Pro" panose="020B0503030403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Source Sans Pro" panose="020B0503030403020204" pitchFamily="34" charset="0"/>
            </a:endParaRPr>
          </a:p>
          <a:p>
            <a:r>
              <a:rPr lang="en-US" dirty="0">
                <a:latin typeface="Source Sans Pro" panose="020B0503030403020204" pitchFamily="34" charset="0"/>
              </a:rPr>
              <a:t>But the maritime industry faces multiple challenges:</a:t>
            </a:r>
          </a:p>
          <a:p>
            <a:endParaRPr lang="en-US" b="1" dirty="0">
              <a:latin typeface="Source Sans Pro" panose="020B05030304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Reducing its environmental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Ensure efficient and sustainable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Increasing both short and long-term competitiveness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</a:rPr>
              <a:t>Comply with stricter regulatory requirements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92946C-1606-433F-959E-4D0E6689F140}"/>
              </a:ext>
            </a:extLst>
          </p:cNvPr>
          <p:cNvSpPr txBox="1"/>
          <p:nvPr/>
        </p:nvSpPr>
        <p:spPr>
          <a:xfrm>
            <a:off x="838200" y="5164662"/>
            <a:ext cx="10515600" cy="12926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Biggest Challenge facing the industry is </a:t>
            </a:r>
            <a:r>
              <a:rPr lang="en-US" sz="2600" b="1" dirty="0">
                <a:solidFill>
                  <a:srgbClr val="FF0000"/>
                </a:solidFill>
              </a:rPr>
              <a:t>CLARITY</a:t>
            </a:r>
          </a:p>
          <a:p>
            <a:pPr algn="ctr"/>
            <a:endParaRPr lang="en-US" sz="2600" b="1" dirty="0">
              <a:solidFill>
                <a:srgbClr val="FF0000"/>
              </a:solidFill>
            </a:endParaRPr>
          </a:p>
          <a:p>
            <a:pPr algn="ctr"/>
            <a:r>
              <a:rPr lang="en-US" sz="2600" b="1" dirty="0">
                <a:solidFill>
                  <a:srgbClr val="FF0000"/>
                </a:solidFill>
              </a:rPr>
              <a:t>Lack of Clarity on the Organizational leadership level and Industry level</a:t>
            </a:r>
            <a:endParaRPr lang="en-IN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901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497457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Barriers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FD2E0-537D-652A-4A86-7FE063B0F406}"/>
              </a:ext>
            </a:extLst>
          </p:cNvPr>
          <p:cNvSpPr txBox="1"/>
          <p:nvPr/>
        </p:nvSpPr>
        <p:spPr>
          <a:xfrm>
            <a:off x="838200" y="917345"/>
            <a:ext cx="3501571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Company Level</a:t>
            </a:r>
          </a:p>
          <a:p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Qualified professionals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Clarity from the top – Vision and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Aligning business strategy with digital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Employee motivation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Awareness creation on the benefits of digital transformation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Resistance to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Culture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C677EA-CD39-401B-BC10-868FFBAB5185}"/>
              </a:ext>
            </a:extLst>
          </p:cNvPr>
          <p:cNvSpPr txBox="1"/>
          <p:nvPr/>
        </p:nvSpPr>
        <p:spPr>
          <a:xfrm>
            <a:off x="4339771" y="909150"/>
            <a:ext cx="3396343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World Level</a:t>
            </a:r>
          </a:p>
          <a:p>
            <a:r>
              <a:rPr lang="en-US" b="1" dirty="0"/>
              <a:t> </a:t>
            </a:r>
            <a:r>
              <a:rPr lang="en-US" dirty="0"/>
              <a:t>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Unclear regulations &amp; guidelines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Lack of industry standards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Inadequate monitoring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Investment requirements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No collaboration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Sharing of best management practices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Skill share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Pooling resources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fontAlgn="base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011C87-95BD-498F-AA71-915A35D820AB}"/>
              </a:ext>
            </a:extLst>
          </p:cNvPr>
          <p:cNvSpPr txBox="1"/>
          <p:nvPr/>
        </p:nvSpPr>
        <p:spPr>
          <a:xfrm>
            <a:off x="7750628" y="904837"/>
            <a:ext cx="3588657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/>
              <a:t>Industry Level</a:t>
            </a:r>
            <a:endParaRPr lang="en-US" u="sng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Cost of implementation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Cost of internet &amp; connectivity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Different levels of technology advancement even among various or related parties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Installation time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Constant Sale and purchase of assets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Business secrecy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35511A-6052-4E70-AA24-5A100C46E124}"/>
              </a:ext>
            </a:extLst>
          </p:cNvPr>
          <p:cNvSpPr txBox="1"/>
          <p:nvPr/>
        </p:nvSpPr>
        <p:spPr>
          <a:xfrm>
            <a:off x="838201" y="5718659"/>
            <a:ext cx="1051559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survey carried out late in 2020 by Informa Engage on behalf of Inmarsat highlighted that 58% of respondents expected digitalisation to deliver savings below 10% — </a:t>
            </a:r>
            <a:r>
              <a:rPr lang="en-US" b="1" u="sng" dirty="0">
                <a:solidFill>
                  <a:srgbClr val="FF0000"/>
                </a:solidFill>
              </a:rPr>
              <a:t>significantly less than what is sometimes promised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16979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4721"/>
            <a:ext cx="10497456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Gartner – Hype Cycle</a:t>
            </a:r>
          </a:p>
        </p:txBody>
      </p:sp>
      <p:pic>
        <p:nvPicPr>
          <p:cNvPr id="41986" name="Picture 2" descr="Hype Cycle for Emerging Tech 2022">
            <a:extLst>
              <a:ext uri="{FF2B5EF4-FFF2-40B4-BE49-F238E27FC236}">
                <a16:creationId xmlns:a16="http://schemas.microsoft.com/office/drawing/2014/main" id="{6A4409B3-2DEE-498B-9B85-D183EEF51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917528"/>
            <a:ext cx="10497456" cy="56357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0667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4721"/>
            <a:ext cx="10497456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Gartner – Logistics Industry</a:t>
            </a:r>
          </a:p>
        </p:txBody>
      </p:sp>
      <p:pic>
        <p:nvPicPr>
          <p:cNvPr id="4" name="Picture 2" descr="https://home.kuehne-nagel.com/documents/20124/3039002/market-insights-gartner-quadrant.png/6d402fec-83a8-5380-257f-2a631dc9363f?t=1625226090501">
            <a:extLst>
              <a:ext uri="{FF2B5EF4-FFF2-40B4-BE49-F238E27FC236}">
                <a16:creationId xmlns:a16="http://schemas.microsoft.com/office/drawing/2014/main" id="{45C46146-F8D7-4580-9461-E0617576A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43" y="894636"/>
            <a:ext cx="10479314" cy="56586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4595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C4271E-7C02-C807-5A2B-7A186621F618}"/>
              </a:ext>
            </a:extLst>
          </p:cNvPr>
          <p:cNvSpPr txBox="1"/>
          <p:nvPr/>
        </p:nvSpPr>
        <p:spPr>
          <a:xfrm>
            <a:off x="838200" y="905749"/>
            <a:ext cx="10515600" cy="55399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IN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N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N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N" sz="4800" b="1" dirty="0">
                <a:latin typeface="Arial" panose="020B0604020202020204" pitchFamily="34" charset="0"/>
                <a:cs typeface="Arial" panose="020B0604020202020204" pitchFamily="34" charset="0"/>
              </a:rPr>
              <a:t>Happy to Answer</a:t>
            </a:r>
          </a:p>
          <a:p>
            <a:pPr algn="ctr"/>
            <a:endParaRPr lang="en-IN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N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N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014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370F19F-EB34-6A4A-174A-618C5EFDE909}"/>
              </a:ext>
            </a:extLst>
          </p:cNvPr>
          <p:cNvSpPr txBox="1"/>
          <p:nvPr/>
        </p:nvSpPr>
        <p:spPr>
          <a:xfrm>
            <a:off x="847723" y="2973225"/>
            <a:ext cx="10506077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5600" b="0" i="0" u="none" strike="noStrike" baseline="0" dirty="0">
                <a:latin typeface="Arial" panose="020B0604020202020204" pitchFamily="34" charset="0"/>
              </a:rPr>
              <a:t>Thank you</a:t>
            </a:r>
            <a:endParaRPr lang="en-IN" sz="5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CDF99E-CD87-4A3E-A022-0E936FBD5EFD}"/>
              </a:ext>
            </a:extLst>
          </p:cNvPr>
          <p:cNvSpPr txBox="1"/>
          <p:nvPr/>
        </p:nvSpPr>
        <p:spPr>
          <a:xfrm>
            <a:off x="847723" y="4513634"/>
            <a:ext cx="105060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u="sng" dirty="0"/>
              <a:t>Contact info</a:t>
            </a:r>
          </a:p>
          <a:p>
            <a:pPr algn="ctr"/>
            <a:endParaRPr lang="en-IN" b="1" dirty="0">
              <a:solidFill>
                <a:srgbClr val="FF0000"/>
              </a:solidFill>
            </a:endParaRPr>
          </a:p>
          <a:p>
            <a:pPr algn="ctr"/>
            <a:r>
              <a:rPr lang="en-IN" b="1" dirty="0"/>
              <a:t>Mobile / </a:t>
            </a:r>
            <a:r>
              <a:rPr lang="en-IN" b="1" dirty="0" err="1"/>
              <a:t>Whatsapp</a:t>
            </a:r>
            <a:r>
              <a:rPr lang="en-IN" b="1" dirty="0"/>
              <a:t>: +91 9820019069</a:t>
            </a:r>
          </a:p>
          <a:p>
            <a:pPr algn="ctr"/>
            <a:endParaRPr lang="en-IN" b="1" dirty="0"/>
          </a:p>
          <a:p>
            <a:pPr algn="ctr"/>
            <a:r>
              <a:rPr lang="en-IN" b="1" dirty="0"/>
              <a:t>Email: </a:t>
            </a:r>
            <a:r>
              <a:rPr lang="en-IN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B.shailesh@smartshiphub.com</a:t>
            </a:r>
            <a:r>
              <a:rPr lang="en-IN" b="1" dirty="0"/>
              <a:t> / Bhambhani.shailesh@gmail.com</a:t>
            </a:r>
          </a:p>
          <a:p>
            <a:pPr algn="ctr"/>
            <a:r>
              <a:rPr lang="en-IN" b="1" dirty="0" err="1"/>
              <a:t>Linkedin</a:t>
            </a:r>
            <a:r>
              <a:rPr lang="en-IN" b="1" dirty="0"/>
              <a:t>: </a:t>
            </a:r>
            <a:r>
              <a:rPr lang="en-IN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linkedin.com/in/capt-shailesh-bhambhani-6680a9b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401059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641802-9682-4656-86C2-9B310B9A37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523774"/>
              </p:ext>
            </p:extLst>
          </p:nvPr>
        </p:nvGraphicFramePr>
        <p:xfrm>
          <a:off x="838199" y="794483"/>
          <a:ext cx="10515600" cy="5888943"/>
        </p:xfrm>
        <a:graphic>
          <a:graphicData uri="http://schemas.openxmlformats.org/drawingml/2006/table">
            <a:tbl>
              <a:tblPr/>
              <a:tblGrid>
                <a:gridCol w="2628900">
                  <a:extLst>
                    <a:ext uri="{9D8B030D-6E8A-4147-A177-3AD203B41FA5}">
                      <a16:colId xmlns:a16="http://schemas.microsoft.com/office/drawing/2014/main" val="422873552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40802812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6311707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10651505"/>
                    </a:ext>
                  </a:extLst>
                </a:gridCol>
              </a:tblGrid>
              <a:tr h="264994">
                <a:tc>
                  <a:txBody>
                    <a:bodyPr/>
                    <a:lstStyle/>
                    <a:p>
                      <a:pPr algn="ctr"/>
                      <a:endParaRPr lang="en-IN" sz="18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Digitalisation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Digitalization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Digital transformation</a:t>
                      </a:r>
                    </a:p>
                  </a:txBody>
                  <a:tcPr marL="44139" marR="44139" marT="22069" marB="220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46678"/>
                  </a:ext>
                </a:extLst>
              </a:tr>
              <a:tr h="399447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Focus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Conversion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Information processing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Knowledge leveraging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87062"/>
                  </a:ext>
                </a:extLst>
              </a:tr>
              <a:tr h="844191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Goal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analog to digital format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Automate existing business operations and processes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company’s culture, the way it works and thinks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73890"/>
                  </a:ext>
                </a:extLst>
              </a:tr>
              <a:tr h="1140687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Convert paper documents, photos, microfilms, LPs, films, and VHS tapes to digital format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Creation of completely digital work processes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Creation of a new digital company or transformation to a digital one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05590"/>
                  </a:ext>
                </a:extLst>
              </a:tr>
              <a:tr h="844191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Tools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Computers and conversion/encoding equipment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 systems and computer applications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Matrix of new (currently disruptive) digital technologies – AI, Robotics, ML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853972"/>
                  </a:ext>
                </a:extLst>
              </a:tr>
              <a:tr h="547695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Challenge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Volume</a:t>
                      </a:r>
                      <a:b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Price</a:t>
                      </a:r>
                      <a:br>
                        <a:rPr lang="en-IN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IN" sz="18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Resistance to change</a:t>
                      </a:r>
                      <a:br>
                        <a:rPr lang="en-US" sz="1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Resource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970769"/>
                  </a:ext>
                </a:extLst>
              </a:tr>
              <a:tr h="695943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Scanning paper-based registration forms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Completely electronic registration process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Everything electronic, from registration to content delivery</a:t>
                      </a:r>
                    </a:p>
                  </a:txBody>
                  <a:tcPr marL="45978" marR="45978" marT="45978" marB="459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718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499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Benefits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8C59B-EC16-428F-BAC9-9D064DF02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191" y="894636"/>
            <a:ext cx="10515599" cy="55039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619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Start – Analog to Digitisation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E267D5-D1F7-43C0-98A3-1FC4A37A652C}"/>
              </a:ext>
            </a:extLst>
          </p:cNvPr>
          <p:cNvSpPr txBox="1"/>
          <p:nvPr/>
        </p:nvSpPr>
        <p:spPr>
          <a:xfrm>
            <a:off x="838200" y="914401"/>
            <a:ext cx="10515600" cy="55039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pic>
        <p:nvPicPr>
          <p:cNvPr id="12292" name="Picture 4" descr="Off White Portable Typewriter For English Language at Best Price in Mumbai  | S. S. Enterprises">
            <a:extLst>
              <a:ext uri="{FF2B5EF4-FFF2-40B4-BE49-F238E27FC236}">
                <a16:creationId xmlns:a16="http://schemas.microsoft.com/office/drawing/2014/main" id="{142454D7-33E9-40C9-A6A9-E6EB8C781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89" y="914401"/>
            <a:ext cx="3645585" cy="25645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rrow: Notched Right 2">
            <a:extLst>
              <a:ext uri="{FF2B5EF4-FFF2-40B4-BE49-F238E27FC236}">
                <a16:creationId xmlns:a16="http://schemas.microsoft.com/office/drawing/2014/main" id="{BFFDA819-7068-4BE5-BC40-96480EDE7BD1}"/>
              </a:ext>
            </a:extLst>
          </p:cNvPr>
          <p:cNvSpPr/>
          <p:nvPr/>
        </p:nvSpPr>
        <p:spPr>
          <a:xfrm>
            <a:off x="4974237" y="4663348"/>
            <a:ext cx="2158584" cy="808064"/>
          </a:xfrm>
          <a:prstGeom prst="notched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382EEC-F2B3-4D18-853F-0907ECD82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640" y="914401"/>
            <a:ext cx="3743170" cy="25145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CE2AB5-27F5-4C72-A00B-94E8A30C9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181" y="3987384"/>
            <a:ext cx="3630594" cy="24159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Arrow: Notched Right 18">
            <a:extLst>
              <a:ext uri="{FF2B5EF4-FFF2-40B4-BE49-F238E27FC236}">
                <a16:creationId xmlns:a16="http://schemas.microsoft.com/office/drawing/2014/main" id="{5685BA59-246F-4C1F-8E1C-F13638318526}"/>
              </a:ext>
            </a:extLst>
          </p:cNvPr>
          <p:cNvSpPr/>
          <p:nvPr/>
        </p:nvSpPr>
        <p:spPr>
          <a:xfrm>
            <a:off x="4979234" y="1967617"/>
            <a:ext cx="2158584" cy="808064"/>
          </a:xfrm>
          <a:prstGeom prst="notched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E0F0FA-D14A-44B1-9130-7406E489F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8216" y="4002374"/>
            <a:ext cx="3630594" cy="24159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26A2D2-5501-42CB-9200-0AF09FFAFC1D}"/>
              </a:ext>
            </a:extLst>
          </p:cNvPr>
          <p:cNvSpPr txBox="1"/>
          <p:nvPr/>
        </p:nvSpPr>
        <p:spPr>
          <a:xfrm>
            <a:off x="4974237" y="1439054"/>
            <a:ext cx="1981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Typewriters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D10561-8C26-4197-AB50-67ACE388A629}"/>
              </a:ext>
            </a:extLst>
          </p:cNvPr>
          <p:cNvSpPr txBox="1"/>
          <p:nvPr/>
        </p:nvSpPr>
        <p:spPr>
          <a:xfrm>
            <a:off x="4974236" y="2844969"/>
            <a:ext cx="1981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Computers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03FCA4-FBCC-4A21-AEE5-5D3280FEB7A5}"/>
              </a:ext>
            </a:extLst>
          </p:cNvPr>
          <p:cNvSpPr txBox="1"/>
          <p:nvPr/>
        </p:nvSpPr>
        <p:spPr>
          <a:xfrm>
            <a:off x="4781862" y="4197831"/>
            <a:ext cx="2365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Complicated Radio Equipment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980828-E356-4BB5-A07E-0E27E8311878}"/>
              </a:ext>
            </a:extLst>
          </p:cNvPr>
          <p:cNvSpPr txBox="1"/>
          <p:nvPr/>
        </p:nvSpPr>
        <p:spPr>
          <a:xfrm>
            <a:off x="5062929" y="5647333"/>
            <a:ext cx="1981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Satellite Mobile phones</a:t>
            </a:r>
          </a:p>
        </p:txBody>
      </p:sp>
    </p:spTree>
    <p:extLst>
      <p:ext uri="{BB962C8B-B14F-4D97-AF65-F5344CB8AC3E}">
        <p14:creationId xmlns:p14="http://schemas.microsoft.com/office/powerpoint/2010/main" val="2534452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The Start - Communication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6DF341-B374-45BE-8915-B66304B0400F}"/>
              </a:ext>
            </a:extLst>
          </p:cNvPr>
          <p:cNvSpPr/>
          <p:nvPr/>
        </p:nvSpPr>
        <p:spPr>
          <a:xfrm>
            <a:off x="838200" y="912565"/>
            <a:ext cx="5257800" cy="56323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Late 1990s: GMDSS and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Inmarsat-C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F1441A-016B-47D1-ACE3-0168D505B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010" y="1691549"/>
            <a:ext cx="3667593" cy="195293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41473B9-55FA-4C38-952A-33463ED23715}"/>
              </a:ext>
            </a:extLst>
          </p:cNvPr>
          <p:cNvSpPr/>
          <p:nvPr/>
        </p:nvSpPr>
        <p:spPr>
          <a:xfrm>
            <a:off x="6096001" y="912565"/>
            <a:ext cx="5257800" cy="56323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Real breakthrough came with mandatory automatic identification system (AIS) in 2002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D72BA17-4F28-4FE7-93B7-13DBF41DE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771" y="4066129"/>
            <a:ext cx="4226602" cy="2328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BAC15E-83E8-49C4-990E-65DAE28F6D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7505" y="2865523"/>
            <a:ext cx="4502723" cy="286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99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Stages of digitalization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E267D5-D1F7-43C0-98A3-1FC4A37A652C}"/>
              </a:ext>
            </a:extLst>
          </p:cNvPr>
          <p:cNvSpPr txBox="1"/>
          <p:nvPr/>
        </p:nvSpPr>
        <p:spPr>
          <a:xfrm>
            <a:off x="838200" y="914401"/>
            <a:ext cx="10515600" cy="48936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As per UNCTAD report # 75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effects of digitalization on maritime transport can be divided into the following three stages: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Optimization – maximizing efficiency and reliability in existing processes to reduce the costs of trading</a:t>
            </a:r>
          </a:p>
          <a:p>
            <a:pPr marL="457200" indent="-457200">
              <a:buAutoNum type="arabicPeriod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Extension – moving beyond efficiency to produce opportunities for new services and businesses</a:t>
            </a:r>
          </a:p>
          <a:p>
            <a:pPr marL="457200" indent="-457200">
              <a:buAutoNum type="arabicPeriod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Transformation – reinventing logistics, trade and business models, based on data-driven revenue streams and shifts in trade flows. </a:t>
            </a:r>
            <a:endParaRPr lang="en-I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80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9A09C-50D6-57F3-A338-88D66ADCE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721"/>
            <a:ext cx="10515600" cy="5899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Arial" panose="020B0604020202020204" pitchFamily="34" charset="0"/>
                <a:cs typeface="Arial" panose="020B0604020202020204" pitchFamily="34" charset="0"/>
              </a:rPr>
              <a:t>Shipping Digitalization</a:t>
            </a:r>
          </a:p>
        </p:txBody>
      </p:sp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B53C693B-DF80-4435-9B79-5BF7EF739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94636"/>
            <a:ext cx="10515600" cy="54916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673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5590</TotalTime>
  <Words>1520</Words>
  <Application>Microsoft Office PowerPoint</Application>
  <PresentationFormat>Widescreen</PresentationFormat>
  <Paragraphs>304</Paragraphs>
  <Slides>38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Source Sans Pro</vt:lpstr>
      <vt:lpstr>Office Theme</vt:lpstr>
      <vt:lpstr>Digitalisation in Shipping</vt:lpstr>
      <vt:lpstr>Concept</vt:lpstr>
      <vt:lpstr>Digitization vs Digitalization vs Digital Transformation</vt:lpstr>
      <vt:lpstr>Process</vt:lpstr>
      <vt:lpstr>Benefits</vt:lpstr>
      <vt:lpstr>The Start – Analog to Digitisation</vt:lpstr>
      <vt:lpstr>The Start - Communication</vt:lpstr>
      <vt:lpstr>Stages of digitalization</vt:lpstr>
      <vt:lpstr>Shipping Digitalization</vt:lpstr>
      <vt:lpstr>The Present – Voyage</vt:lpstr>
      <vt:lpstr>The Present - Weather</vt:lpstr>
      <vt:lpstr>The Present - Surveys</vt:lpstr>
      <vt:lpstr>The Present - Inspections</vt:lpstr>
      <vt:lpstr>The Present - Monitoring</vt:lpstr>
      <vt:lpstr>The Present- Logistics</vt:lpstr>
      <vt:lpstr>The Present – Naval Architecture</vt:lpstr>
      <vt:lpstr>Fourth Industrial Revolution</vt:lpstr>
      <vt:lpstr>The Future - Drones</vt:lpstr>
      <vt:lpstr>The Future – Connected </vt:lpstr>
      <vt:lpstr>The Future – KPO’s</vt:lpstr>
      <vt:lpstr>The Future - Spares</vt:lpstr>
      <vt:lpstr>The Future - Communication</vt:lpstr>
      <vt:lpstr>The Future - Ports</vt:lpstr>
      <vt:lpstr>The Future - Ports</vt:lpstr>
      <vt:lpstr>The Future - Training</vt:lpstr>
      <vt:lpstr>The Future – Big Data</vt:lpstr>
      <vt:lpstr>The Future - Analytics</vt:lpstr>
      <vt:lpstr>The Future – High Frequency data</vt:lpstr>
      <vt:lpstr>The Future - Warehousing</vt:lpstr>
      <vt:lpstr>The Future – Clean fuel</vt:lpstr>
      <vt:lpstr>Finally</vt:lpstr>
      <vt:lpstr>Benefits</vt:lpstr>
      <vt:lpstr>Expectation &amp; Challenges</vt:lpstr>
      <vt:lpstr>Barriers</vt:lpstr>
      <vt:lpstr>Gartner – Hype Cycle</vt:lpstr>
      <vt:lpstr>Gartner – Logistics Industry</vt:lpstr>
      <vt:lpstr>Questions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SHIPPING ECONOMICS</dc:title>
  <dc:creator>shailesh bhambhani</dc:creator>
  <cp:lastModifiedBy>shailesh</cp:lastModifiedBy>
  <cp:revision>192</cp:revision>
  <dcterms:created xsi:type="dcterms:W3CDTF">2022-06-06T10:28:15Z</dcterms:created>
  <dcterms:modified xsi:type="dcterms:W3CDTF">2023-03-16T11:21:50Z</dcterms:modified>
</cp:coreProperties>
</file>