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6" r:id="rId7"/>
    <p:sldId id="267" r:id="rId8"/>
    <p:sldId id="284" r:id="rId9"/>
    <p:sldId id="262" r:id="rId10"/>
    <p:sldId id="263" r:id="rId11"/>
    <p:sldId id="283" r:id="rId12"/>
    <p:sldId id="265" r:id="rId13"/>
    <p:sldId id="268" r:id="rId14"/>
    <p:sldId id="269" r:id="rId15"/>
    <p:sldId id="271" r:id="rId16"/>
    <p:sldId id="270" r:id="rId17"/>
    <p:sldId id="272" r:id="rId18"/>
    <p:sldId id="273" r:id="rId19"/>
    <p:sldId id="274" r:id="rId20"/>
    <p:sldId id="275" r:id="rId21"/>
    <p:sldId id="282" r:id="rId22"/>
    <p:sldId id="276" r:id="rId23"/>
    <p:sldId id="277" r:id="rId24"/>
    <p:sldId id="278" r:id="rId25"/>
    <p:sldId id="279" r:id="rId26"/>
    <p:sldId id="280" r:id="rId27"/>
    <p:sldId id="28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7F01D4-869F-44B0-B278-05C5A60DBEB1}" type="datetimeFigureOut">
              <a:rPr lang="en-US" smtClean="0"/>
              <a:pPr/>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F01D4-869F-44B0-B278-05C5A60DBEB1}" type="datetimeFigureOut">
              <a:rPr lang="en-US" smtClean="0"/>
              <a:pPr/>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F01D4-869F-44B0-B278-05C5A60DBEB1}" type="datetimeFigureOut">
              <a:rPr lang="en-US" smtClean="0"/>
              <a:pPr/>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F01D4-869F-44B0-B278-05C5A60DBEB1}" type="datetimeFigureOut">
              <a:rPr lang="en-US" smtClean="0"/>
              <a:pPr/>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7F01D4-869F-44B0-B278-05C5A60DBEB1}" type="datetimeFigureOut">
              <a:rPr lang="en-US" smtClean="0"/>
              <a:pPr/>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7F01D4-869F-44B0-B278-05C5A60DBEB1}" type="datetimeFigureOut">
              <a:rPr lang="en-US" smtClean="0"/>
              <a:pPr/>
              <a:t>3/7/2014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7F01D4-869F-44B0-B278-05C5A60DBEB1}" type="datetimeFigureOut">
              <a:rPr lang="en-US" smtClean="0"/>
              <a:pPr/>
              <a:t>3/7/2014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7F01D4-869F-44B0-B278-05C5A60DBEB1}" type="datetimeFigureOut">
              <a:rPr lang="en-US" smtClean="0"/>
              <a:pPr/>
              <a:t>3/7/2014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7F01D4-869F-44B0-B278-05C5A60DBEB1}" type="datetimeFigureOut">
              <a:rPr lang="en-US" smtClean="0"/>
              <a:pPr/>
              <a:t>3/7/2014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7F01D4-869F-44B0-B278-05C5A60DBEB1}" type="datetimeFigureOut">
              <a:rPr lang="en-US" smtClean="0"/>
              <a:pPr/>
              <a:t>3/7/2014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7F01D4-869F-44B0-B278-05C5A60DBEB1}" type="datetimeFigureOut">
              <a:rPr lang="en-US" smtClean="0"/>
              <a:pPr/>
              <a:t>3/7/2014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A3B774-376C-4F80-B7B9-23800D4A15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grayscl/>
            <a:lum bright="-50000" contrast="-60000"/>
          </a:blip>
          <a:srcRect/>
          <a:stretch>
            <a:fillRect l="-11000" r="-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7F01D4-869F-44B0-B278-05C5A60DBEB1}" type="datetimeFigureOut">
              <a:rPr lang="en-US" smtClean="0"/>
              <a:pPr/>
              <a:t>3/7/2014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A3B774-376C-4F80-B7B9-23800D4A15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691910578_50034a60d9_b.jpg"/>
          <p:cNvPicPr>
            <a:picLocks noChangeAspect="1"/>
          </p:cNvPicPr>
          <p:nvPr/>
        </p:nvPicPr>
        <p:blipFill>
          <a:blip r:embed="rId2" cstate="print"/>
          <a:srcRect l="50001" t="29999" r="11575" b="7777"/>
          <a:stretch>
            <a:fillRect/>
          </a:stretch>
        </p:blipFill>
        <p:spPr>
          <a:xfrm>
            <a:off x="5286381" y="3286124"/>
            <a:ext cx="3857620" cy="3311028"/>
          </a:xfrm>
          <a:prstGeom prst="ellipse">
            <a:avLst/>
          </a:prstGeom>
          <a:effectLst>
            <a:softEdge rad="127000"/>
          </a:effectLst>
        </p:spPr>
      </p:pic>
      <p:pic>
        <p:nvPicPr>
          <p:cNvPr id="2050" name="Picture 2" descr="E:\javvajis\seminar\634987798250167182_R_L_20Institute_20of_20Nautical_20Science_20Logo_jpg.jpg"/>
          <p:cNvPicPr>
            <a:picLocks noChangeAspect="1" noChangeArrowheads="1"/>
          </p:cNvPicPr>
          <p:nvPr/>
        </p:nvPicPr>
        <p:blipFill>
          <a:blip r:embed="rId3"/>
          <a:srcRect/>
          <a:stretch>
            <a:fillRect/>
          </a:stretch>
        </p:blipFill>
        <p:spPr bwMode="auto">
          <a:xfrm>
            <a:off x="285720" y="357166"/>
            <a:ext cx="1428760" cy="1643074"/>
          </a:xfrm>
          <a:prstGeom prst="rect">
            <a:avLst/>
          </a:prstGeom>
          <a:noFill/>
        </p:spPr>
      </p:pic>
      <p:sp>
        <p:nvSpPr>
          <p:cNvPr id="2051" name="Rectangle 3"/>
          <p:cNvSpPr>
            <a:spLocks noChangeArrowheads="1"/>
          </p:cNvSpPr>
          <p:nvPr/>
        </p:nvSpPr>
        <p:spPr bwMode="auto">
          <a:xfrm>
            <a:off x="1714480" y="428604"/>
            <a:ext cx="742952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bg1"/>
                </a:solidFill>
                <a:effectLst/>
                <a:latin typeface="Algerian" pitchFamily="82" charset="0"/>
                <a:ea typeface="Calibri" pitchFamily="34" charset="0"/>
                <a:cs typeface="Mangal" pitchFamily="18" charset="0"/>
              </a:rPr>
              <a:t>R.L.INSTITUTE OF NAUTICAL SCIENCES  </a:t>
            </a:r>
            <a:endParaRPr kumimoji="0" lang="en-US" sz="3200" b="0" i="0" u="none" strike="noStrike" cap="none" normalizeH="0" baseline="0" dirty="0" smtClean="0">
              <a:ln>
                <a:noFill/>
              </a:ln>
              <a:solidFill>
                <a:schemeClr val="bg1"/>
              </a:solidFill>
              <a:effectLst/>
              <a:latin typeface="Algerian" pitchFamily="82"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bg1"/>
                </a:solidFill>
                <a:effectLst/>
                <a:latin typeface="Algerian" pitchFamily="82" charset="0"/>
                <a:ea typeface="Calibri" pitchFamily="34" charset="0"/>
                <a:cs typeface="Mangal" pitchFamily="18" charset="0"/>
              </a:rPr>
              <a:t>MADURAI</a:t>
            </a:r>
            <a:endParaRPr kumimoji="0" lang="en-US" sz="3200" b="0" i="0" u="none" strike="noStrike" cap="none" normalizeH="0" baseline="0" dirty="0" smtClean="0">
              <a:ln>
                <a:noFill/>
              </a:ln>
              <a:solidFill>
                <a:schemeClr val="bg1"/>
              </a:solidFill>
              <a:effectLst/>
              <a:latin typeface="Algerian" pitchFamily="82"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pradeep\Desktop\march 3\image_large (1).jpg"/>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Users\pradeep\Desktop\AMET\1393241_669385036418618_1178676408_n.jpg"/>
          <p:cNvPicPr>
            <a:picLocks noChangeAspect="1" noChangeArrowheads="1"/>
          </p:cNvPicPr>
          <p:nvPr/>
        </p:nvPicPr>
        <p:blipFill>
          <a:blip r:embed="rId2"/>
          <a:srcRect/>
          <a:stretch>
            <a:fillRect/>
          </a:stretch>
        </p:blipFill>
        <p:spPr bwMode="auto">
          <a:xfrm>
            <a:off x="0" y="0"/>
            <a:ext cx="9144000" cy="684371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8250335"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2">
                    <a:lumMod val="60000"/>
                    <a:lumOff val="40000"/>
                  </a:schemeClr>
                </a:solidFill>
                <a:effectLst/>
                <a:latin typeface="Arial" pitchFamily="34" charset="0"/>
                <a:ea typeface="Times New Roman" pitchFamily="18" charset="0"/>
                <a:cs typeface="Arial" pitchFamily="34" charset="0"/>
              </a:rPr>
              <a:t>IMPACT OF TECHNOLOGY ON HUMAN HEALTH</a:t>
            </a:r>
            <a:endParaRPr kumimoji="0" lang="en-US" sz="2800" b="0"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p:txBody>
      </p:sp>
      <p:pic>
        <p:nvPicPr>
          <p:cNvPr id="3" name="Picture 2" descr="C:\Users\pradeep\Desktop\march 3\images (3).jpg"/>
          <p:cNvPicPr/>
          <p:nvPr/>
        </p:nvPicPr>
        <p:blipFill>
          <a:blip r:embed="rId2"/>
          <a:srcRect/>
          <a:stretch>
            <a:fillRect/>
          </a:stretch>
        </p:blipFill>
        <p:spPr bwMode="auto">
          <a:xfrm>
            <a:off x="0" y="500042"/>
            <a:ext cx="4071934" cy="6357958"/>
          </a:xfrm>
          <a:prstGeom prst="rect">
            <a:avLst/>
          </a:prstGeom>
          <a:noFill/>
          <a:ln w="9525">
            <a:noFill/>
            <a:miter lim="800000"/>
            <a:headEnd/>
            <a:tailEnd/>
          </a:ln>
        </p:spPr>
      </p:pic>
      <p:pic>
        <p:nvPicPr>
          <p:cNvPr id="4" name="Picture 3" descr="C:\Users\pradeep\Desktop\march 3\images (2).jpg"/>
          <p:cNvPicPr/>
          <p:nvPr/>
        </p:nvPicPr>
        <p:blipFill>
          <a:blip r:embed="rId3"/>
          <a:srcRect/>
          <a:stretch>
            <a:fillRect/>
          </a:stretch>
        </p:blipFill>
        <p:spPr bwMode="auto">
          <a:xfrm>
            <a:off x="4071934" y="500042"/>
            <a:ext cx="5072066" cy="6357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692771"/>
          </a:xfrm>
          <a:prstGeom prst="rect">
            <a:avLst/>
          </a:prstGeom>
        </p:spPr>
        <p:txBody>
          <a:bodyPr wrap="square">
            <a:spAutoFit/>
          </a:bodyPr>
          <a:lstStyle/>
          <a:p>
            <a:r>
              <a:rPr lang="en-US" sz="3200" dirty="0" smtClean="0">
                <a:solidFill>
                  <a:schemeClr val="tx2">
                    <a:lumMod val="60000"/>
                    <a:lumOff val="40000"/>
                  </a:schemeClr>
                </a:solidFill>
              </a:rPr>
              <a:t>DNA </a:t>
            </a:r>
          </a:p>
          <a:p>
            <a:r>
              <a:rPr lang="en-US" sz="2400" dirty="0" smtClean="0">
                <a:solidFill>
                  <a:schemeClr val="bg1"/>
                </a:solidFill>
              </a:rPr>
              <a:t>DNA is the main genetic material in living organism, which contains all of the genetic information needed for the growth, development and reproduction of organism.</a:t>
            </a:r>
            <a:endParaRPr lang="en-US" sz="2400" dirty="0">
              <a:solidFill>
                <a:schemeClr val="bg1"/>
              </a:solidFill>
            </a:endParaRPr>
          </a:p>
        </p:txBody>
      </p:sp>
      <p:sp>
        <p:nvSpPr>
          <p:cNvPr id="3" name="Rectangle 2"/>
          <p:cNvSpPr/>
          <p:nvPr/>
        </p:nvSpPr>
        <p:spPr>
          <a:xfrm>
            <a:off x="0" y="1928802"/>
            <a:ext cx="4151136" cy="523220"/>
          </a:xfrm>
          <a:prstGeom prst="rect">
            <a:avLst/>
          </a:prstGeom>
        </p:spPr>
        <p:txBody>
          <a:bodyPr wrap="none">
            <a:spAutoFit/>
          </a:bodyPr>
          <a:lstStyle/>
          <a:p>
            <a:r>
              <a:rPr lang="en-US" sz="2800" dirty="0" smtClean="0">
                <a:solidFill>
                  <a:schemeClr val="tx2">
                    <a:lumMod val="60000"/>
                    <a:lumOff val="40000"/>
                  </a:schemeClr>
                </a:solidFill>
              </a:rPr>
              <a:t>CAUSES FOR DNA DAMAGE</a:t>
            </a:r>
            <a:endParaRPr lang="en-US" sz="2800" dirty="0">
              <a:solidFill>
                <a:schemeClr val="tx2">
                  <a:lumMod val="60000"/>
                  <a:lumOff val="40000"/>
                </a:schemeClr>
              </a:solidFill>
            </a:endParaRPr>
          </a:p>
        </p:txBody>
      </p:sp>
      <p:sp>
        <p:nvSpPr>
          <p:cNvPr id="5" name="Rectangle 4"/>
          <p:cNvSpPr/>
          <p:nvPr/>
        </p:nvSpPr>
        <p:spPr>
          <a:xfrm>
            <a:off x="0" y="2786058"/>
            <a:ext cx="4572000" cy="2708434"/>
          </a:xfrm>
          <a:prstGeom prst="rect">
            <a:avLst/>
          </a:prstGeom>
        </p:spPr>
        <p:txBody>
          <a:bodyPr>
            <a:spAutoFit/>
          </a:bodyPr>
          <a:lstStyle/>
          <a:p>
            <a:r>
              <a:rPr lang="en-US" sz="3200" dirty="0" smtClean="0">
                <a:solidFill>
                  <a:schemeClr val="tx2">
                    <a:lumMod val="60000"/>
                    <a:lumOff val="40000"/>
                  </a:schemeClr>
                </a:solidFill>
              </a:rPr>
              <a:t>Physical factors</a:t>
            </a:r>
          </a:p>
          <a:p>
            <a:endParaRPr lang="en-US" b="1" dirty="0" smtClean="0">
              <a:solidFill>
                <a:schemeClr val="tx2">
                  <a:lumMod val="60000"/>
                  <a:lumOff val="40000"/>
                </a:schemeClr>
              </a:solidFill>
            </a:endParaRPr>
          </a:p>
          <a:p>
            <a:r>
              <a:rPr lang="en-US" dirty="0" smtClean="0">
                <a:solidFill>
                  <a:schemeClr val="bg1"/>
                </a:solidFill>
              </a:rPr>
              <a:t>	</a:t>
            </a:r>
            <a:r>
              <a:rPr lang="en-US" sz="2400" dirty="0" smtClean="0">
                <a:solidFill>
                  <a:schemeClr val="bg1"/>
                </a:solidFill>
              </a:rPr>
              <a:t>High temperature</a:t>
            </a:r>
          </a:p>
          <a:p>
            <a:endParaRPr lang="en-US" sz="2400" dirty="0" smtClean="0">
              <a:solidFill>
                <a:schemeClr val="bg1"/>
              </a:solidFill>
            </a:endParaRPr>
          </a:p>
          <a:p>
            <a:r>
              <a:rPr lang="en-US" sz="2400" dirty="0" smtClean="0">
                <a:solidFill>
                  <a:schemeClr val="bg1"/>
                </a:solidFill>
              </a:rPr>
              <a:t>	Ultraviolet rays </a:t>
            </a:r>
          </a:p>
          <a:p>
            <a:endParaRPr lang="en-US" sz="2400" dirty="0" smtClean="0">
              <a:solidFill>
                <a:schemeClr val="bg1"/>
              </a:solidFill>
            </a:endParaRPr>
          </a:p>
          <a:p>
            <a:r>
              <a:rPr lang="en-US" sz="2400" dirty="0" smtClean="0">
                <a:solidFill>
                  <a:schemeClr val="bg1"/>
                </a:solidFill>
              </a:rPr>
              <a:t>	 Other  ionizing radiation</a:t>
            </a:r>
            <a:endParaRPr lang="en-US" sz="2400" dirty="0">
              <a:solidFill>
                <a:schemeClr val="bg1"/>
              </a:solidFill>
            </a:endParaRPr>
          </a:p>
        </p:txBody>
      </p:sp>
      <p:pic>
        <p:nvPicPr>
          <p:cNvPr id="6" name="Picture 5" descr="2691910578_50034a60d9_b.jpg"/>
          <p:cNvPicPr>
            <a:picLocks noChangeAspect="1"/>
          </p:cNvPicPr>
          <p:nvPr/>
        </p:nvPicPr>
        <p:blipFill>
          <a:blip r:embed="rId2" cstate="print"/>
          <a:srcRect l="50001" t="29999" r="11575" b="7777"/>
          <a:stretch>
            <a:fillRect/>
          </a:stretch>
        </p:blipFill>
        <p:spPr>
          <a:xfrm>
            <a:off x="5857884" y="4000504"/>
            <a:ext cx="3105143" cy="2857496"/>
          </a:xfrm>
          <a:prstGeom prst="ellipse">
            <a:avLst/>
          </a:prstGeom>
          <a:effectLst>
            <a:softEdge rad="1270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1571612"/>
            <a:ext cx="5484515" cy="280076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2">
                    <a:lumMod val="60000"/>
                    <a:lumOff val="40000"/>
                  </a:schemeClr>
                </a:solidFill>
                <a:effectLst/>
                <a:latin typeface="Calibri" pitchFamily="34" charset="0"/>
                <a:ea typeface="Calibri" pitchFamily="34" charset="0"/>
                <a:cs typeface="Mangal" pitchFamily="18" charset="0"/>
              </a:rPr>
              <a:t>Chemical factors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1">
                    <a:lumMod val="95000"/>
                  </a:schemeClr>
                </a:solidFill>
                <a:effectLst/>
                <a:latin typeface="Calibri" pitchFamily="34" charset="0"/>
                <a:ea typeface="Calibri" pitchFamily="34" charset="0"/>
                <a:cs typeface="Mangal" pitchFamily="18" charset="0"/>
              </a:rPr>
              <a:t>	</a:t>
            </a:r>
            <a:r>
              <a:rPr kumimoji="0" lang="en-US" sz="2800" b="0" i="0" u="none" strike="noStrike" cap="none" normalizeH="0" baseline="0" dirty="0" smtClean="0">
                <a:ln>
                  <a:noFill/>
                </a:ln>
                <a:solidFill>
                  <a:schemeClr val="bg1">
                    <a:lumMod val="95000"/>
                  </a:schemeClr>
                </a:solidFill>
                <a:effectLst/>
                <a:latin typeface="Calibri" pitchFamily="34" charset="0"/>
                <a:ea typeface="Calibri" pitchFamily="34" charset="0"/>
                <a:cs typeface="Mangal" pitchFamily="18" charset="0"/>
              </a:rPr>
              <a:t>B</a:t>
            </a:r>
            <a:r>
              <a:rPr kumimoji="0" lang="en-US" sz="2800" b="0" i="0" u="none" strike="noStrike" cap="none" normalizeH="0" baseline="0" dirty="0" smtClean="0">
                <a:ln>
                  <a:noFill/>
                </a:ln>
                <a:solidFill>
                  <a:schemeClr val="bg1">
                    <a:lumMod val="95000"/>
                  </a:schemeClr>
                </a:solidFill>
                <a:effectLst/>
                <a:latin typeface="Calibri" pitchFamily="34" charset="0"/>
                <a:ea typeface="Calibri" pitchFamily="34" charset="0"/>
                <a:cs typeface="TimesNewRomanPSMT"/>
              </a:rPr>
              <a:t>ase molecular </a:t>
            </a:r>
            <a:r>
              <a:rPr lang="en-US" sz="2800" dirty="0" smtClean="0">
                <a:solidFill>
                  <a:schemeClr val="bg1">
                    <a:lumMod val="95000"/>
                  </a:schemeClr>
                </a:solidFill>
                <a:latin typeface="Calibri" pitchFamily="34" charset="0"/>
                <a:ea typeface="Calibri" pitchFamily="34" charset="0"/>
                <a:cs typeface="TimesNewRomanPSMT"/>
              </a:rPr>
              <a:t>I</a:t>
            </a:r>
            <a:r>
              <a:rPr kumimoji="0" lang="en-US" sz="2800" b="0" i="0" u="none" strike="noStrike" cap="none" normalizeH="0" baseline="0" dirty="0" smtClean="0">
                <a:ln>
                  <a:noFill/>
                </a:ln>
                <a:solidFill>
                  <a:schemeClr val="bg1">
                    <a:lumMod val="95000"/>
                  </a:schemeClr>
                </a:solidFill>
                <a:effectLst/>
                <a:latin typeface="Calibri" pitchFamily="34" charset="0"/>
                <a:ea typeface="Calibri" pitchFamily="34" charset="0"/>
                <a:cs typeface="TimesNewRomanPSMT"/>
              </a:rPr>
              <a:t>somerization,</a:t>
            </a: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lumMod val="95000"/>
                  </a:schemeClr>
                </a:solidFill>
                <a:effectLst/>
                <a:latin typeface="Calibri" pitchFamily="34" charset="0"/>
                <a:ea typeface="Calibri" pitchFamily="34" charset="0"/>
                <a:cs typeface="TimesNewRomanPSMT"/>
              </a:rPr>
              <a:t>	Alkylating agent</a:t>
            </a: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lumMod val="95000"/>
                  </a:schemeClr>
                </a:solidFill>
                <a:effectLst/>
                <a:latin typeface="Calibri" pitchFamily="34" charset="0"/>
                <a:ea typeface="Calibri" pitchFamily="34" charset="0"/>
                <a:cs typeface="TimesNewRomanPSMT"/>
              </a:rPr>
              <a:t>	Mustard gas</a:t>
            </a: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lumMod val="95000"/>
                  </a:schemeClr>
                </a:solidFill>
                <a:effectLst/>
                <a:latin typeface="Calibri" pitchFamily="34" charset="0"/>
                <a:ea typeface="Calibri" pitchFamily="34" charset="0"/>
                <a:cs typeface="TimesNewRomanPSMT"/>
              </a:rPr>
              <a:t>	Alkyl sulfate-este</a:t>
            </a:r>
            <a:r>
              <a:rPr kumimoji="0" lang="en-US" sz="1000" b="0" i="0" u="none" strike="noStrike" cap="none" normalizeH="0" baseline="0" dirty="0" smtClean="0">
                <a:ln>
                  <a:noFill/>
                </a:ln>
                <a:solidFill>
                  <a:schemeClr val="bg1">
                    <a:lumMod val="95000"/>
                  </a:schemeClr>
                </a:solidFill>
                <a:effectLst/>
                <a:latin typeface="Calibri" pitchFamily="34" charset="0"/>
                <a:ea typeface="Calibri" pitchFamily="34" charset="0"/>
                <a:cs typeface="TimesNewRomanPSMT"/>
              </a:rPr>
              <a:t>r</a:t>
            </a:r>
            <a:endParaRPr kumimoji="0" lang="en-US" sz="18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pic>
        <p:nvPicPr>
          <p:cNvPr id="3" name="Picture 2" descr="2691910578_50034a60d9_b.jpg"/>
          <p:cNvPicPr>
            <a:picLocks noChangeAspect="1"/>
          </p:cNvPicPr>
          <p:nvPr/>
        </p:nvPicPr>
        <p:blipFill>
          <a:blip r:embed="rId2" cstate="print"/>
          <a:srcRect l="50001" t="29999" r="11575" b="7777"/>
          <a:stretch>
            <a:fillRect/>
          </a:stretch>
        </p:blipFill>
        <p:spPr>
          <a:xfrm>
            <a:off x="5786446" y="4000504"/>
            <a:ext cx="3357554" cy="2857496"/>
          </a:xfrm>
          <a:prstGeom prst="ellipse">
            <a:avLst/>
          </a:prstGeom>
          <a:effectLst>
            <a:softEdge rad="1270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pradeep\Desktop\march 3\17.jpg"/>
          <p:cNvPicPr/>
          <p:nvPr/>
        </p:nvPicPr>
        <p:blipFill>
          <a:blip r:embed="rId2"/>
          <a:srcRect/>
          <a:stretch>
            <a:fillRect/>
          </a:stretch>
        </p:blipFill>
        <p:spPr bwMode="auto">
          <a:xfrm>
            <a:off x="-142908" y="0"/>
            <a:ext cx="928690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pradeep\Desktop\march 3\Radiation-Comparison-2.fw_1-600x810.png"/>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pradeep\Desktop\march 3\53830c14-9772-4e16-bb8c-e9a1734d5787_2e5b803f5b3706f9034948e759e1b27ee4aa97f3 (1).jpg"/>
          <p:cNvPicPr/>
          <p:nvPr/>
        </p:nvPicPr>
        <p:blipFill>
          <a:blip r:embed="rId2"/>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8929718" cy="2308324"/>
          </a:xfrm>
          <a:prstGeom prst="rect">
            <a:avLst/>
          </a:prstGeom>
        </p:spPr>
        <p:txBody>
          <a:bodyPr wrap="square">
            <a:spAutoFit/>
          </a:bodyPr>
          <a:lstStyle/>
          <a:p>
            <a:r>
              <a:rPr lang="en-US" sz="3200" dirty="0" smtClean="0">
                <a:solidFill>
                  <a:schemeClr val="tx2">
                    <a:lumMod val="60000"/>
                    <a:lumOff val="40000"/>
                  </a:schemeClr>
                </a:solidFill>
              </a:rPr>
              <a:t>MAJOR TREATMENTS FOR CANCER</a:t>
            </a:r>
          </a:p>
          <a:p>
            <a:r>
              <a:rPr lang="en-US" sz="2800" dirty="0" smtClean="0">
                <a:solidFill>
                  <a:schemeClr val="bg1"/>
                </a:solidFill>
              </a:rPr>
              <a:t> </a:t>
            </a:r>
          </a:p>
          <a:p>
            <a:pPr>
              <a:buFont typeface="Wingdings" pitchFamily="2" charset="2"/>
              <a:buChar char="Ø"/>
            </a:pPr>
            <a:r>
              <a:rPr lang="en-US" sz="2800" dirty="0" smtClean="0">
                <a:solidFill>
                  <a:schemeClr val="bg1"/>
                </a:solidFill>
              </a:rPr>
              <a:t>Radiation therapy</a:t>
            </a:r>
          </a:p>
          <a:p>
            <a:pPr>
              <a:buFont typeface="Wingdings" pitchFamily="2" charset="2"/>
              <a:buChar char="Ø"/>
            </a:pPr>
            <a:r>
              <a:rPr lang="en-US" sz="2800" dirty="0" smtClean="0">
                <a:solidFill>
                  <a:schemeClr val="bg1"/>
                </a:solidFill>
              </a:rPr>
              <a:t>Chemotherapy</a:t>
            </a:r>
          </a:p>
          <a:p>
            <a:pPr>
              <a:buFont typeface="Wingdings" pitchFamily="2" charset="2"/>
              <a:buChar char="Ø"/>
            </a:pPr>
            <a:r>
              <a:rPr lang="en-US" sz="2800" dirty="0" smtClean="0">
                <a:solidFill>
                  <a:schemeClr val="bg1"/>
                </a:solidFill>
              </a:rPr>
              <a:t>Targeted therapies</a:t>
            </a:r>
            <a:endParaRPr lang="en-US" sz="2800" dirty="0">
              <a:solidFill>
                <a:schemeClr val="bg1"/>
              </a:solidFill>
            </a:endParaRPr>
          </a:p>
        </p:txBody>
      </p:sp>
      <p:sp>
        <p:nvSpPr>
          <p:cNvPr id="3" name="Rectangle 2"/>
          <p:cNvSpPr/>
          <p:nvPr/>
        </p:nvSpPr>
        <p:spPr>
          <a:xfrm>
            <a:off x="0" y="2500306"/>
            <a:ext cx="9144000" cy="2862322"/>
          </a:xfrm>
          <a:prstGeom prst="rect">
            <a:avLst/>
          </a:prstGeom>
        </p:spPr>
        <p:txBody>
          <a:bodyPr wrap="square">
            <a:spAutoFit/>
          </a:bodyPr>
          <a:lstStyle/>
          <a:p>
            <a:r>
              <a:rPr lang="en-US" sz="3200" dirty="0" smtClean="0">
                <a:solidFill>
                  <a:schemeClr val="tx2">
                    <a:lumMod val="60000"/>
                    <a:lumOff val="40000"/>
                  </a:schemeClr>
                </a:solidFill>
              </a:rPr>
              <a:t>SECOND CANCERS OCCURING DUE TO  CANCER TREATMENTS</a:t>
            </a:r>
          </a:p>
          <a:p>
            <a:endParaRPr lang="en-US" sz="3200" dirty="0" smtClean="0">
              <a:solidFill>
                <a:schemeClr val="bg1"/>
              </a:solidFill>
            </a:endParaRPr>
          </a:p>
          <a:p>
            <a:pPr>
              <a:buFont typeface="Wingdings" pitchFamily="2" charset="2"/>
              <a:buChar char="Ø"/>
            </a:pPr>
            <a:r>
              <a:rPr lang="en-US" sz="2800" dirty="0" smtClean="0">
                <a:solidFill>
                  <a:schemeClr val="bg1"/>
                </a:solidFill>
              </a:rPr>
              <a:t>Risk of leukemia</a:t>
            </a:r>
          </a:p>
          <a:p>
            <a:pPr>
              <a:buFont typeface="Wingdings" pitchFamily="2" charset="2"/>
              <a:buChar char="Ø"/>
            </a:pPr>
            <a:r>
              <a:rPr lang="en-US" sz="2800" dirty="0" smtClean="0">
                <a:solidFill>
                  <a:schemeClr val="bg1"/>
                </a:solidFill>
              </a:rPr>
              <a:t>Risk of solid tumors</a:t>
            </a:r>
          </a:p>
          <a:p>
            <a:pPr>
              <a:buFont typeface="Wingdings" pitchFamily="2" charset="2"/>
              <a:buChar char="Ø"/>
            </a:pPr>
            <a:r>
              <a:rPr lang="en-US" sz="2800" dirty="0" smtClean="0">
                <a:solidFill>
                  <a:schemeClr val="bg1"/>
                </a:solidFill>
              </a:rPr>
              <a:t>Prostate cancer</a:t>
            </a:r>
            <a:endParaRPr lang="en-US" sz="2800" dirty="0">
              <a:solidFill>
                <a:schemeClr val="bg1"/>
              </a:solidFill>
            </a:endParaRPr>
          </a:p>
        </p:txBody>
      </p:sp>
      <p:pic>
        <p:nvPicPr>
          <p:cNvPr id="4" name="Picture 3" descr="2691910578_50034a60d9_b.jpg"/>
          <p:cNvPicPr>
            <a:picLocks noChangeAspect="1"/>
          </p:cNvPicPr>
          <p:nvPr/>
        </p:nvPicPr>
        <p:blipFill>
          <a:blip r:embed="rId2" cstate="print"/>
          <a:srcRect l="50001" t="29999" r="11575" b="7777"/>
          <a:stretch>
            <a:fillRect/>
          </a:stretch>
        </p:blipFill>
        <p:spPr>
          <a:xfrm>
            <a:off x="5857884" y="3929066"/>
            <a:ext cx="3286116" cy="2928934"/>
          </a:xfrm>
          <a:prstGeom prst="ellipse">
            <a:avLst/>
          </a:prstGeom>
          <a:effectLst>
            <a:softEdge rad="1270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0"/>
            <a:ext cx="9227206" cy="440120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800" b="0" i="0" u="none" strike="noStrike" cap="none" normalizeH="0" baseline="0" dirty="0" smtClean="0">
                <a:ln>
                  <a:noFill/>
                </a:ln>
                <a:solidFill>
                  <a:schemeClr val="tx2">
                    <a:lumMod val="60000"/>
                    <a:lumOff val="40000"/>
                  </a:schemeClr>
                </a:solidFill>
                <a:effectLst/>
                <a:latin typeface="Calibri" pitchFamily="34" charset="0"/>
                <a:ea typeface="Calibri" pitchFamily="34" charset="0"/>
                <a:cs typeface="Mangal" pitchFamily="18" charset="0"/>
              </a:rPr>
              <a:t>NATURAL  PREVENTION</a:t>
            </a:r>
            <a:r>
              <a:rPr lang="en-US" sz="2800" baseline="0" dirty="0" smtClean="0">
                <a:solidFill>
                  <a:schemeClr val="tx2">
                    <a:lumMod val="60000"/>
                    <a:lumOff val="40000"/>
                  </a:schemeClr>
                </a:solidFill>
                <a:latin typeface="Calibri" pitchFamily="34" charset="0"/>
                <a:ea typeface="Calibri" pitchFamily="34" charset="0"/>
                <a:cs typeface="Mangal" pitchFamily="18" charset="0"/>
              </a:rPr>
              <a:t> /</a:t>
            </a:r>
            <a:r>
              <a:rPr kumimoji="0" lang="en-US" sz="2800" b="0" i="0" u="none" strike="noStrike" cap="none" normalizeH="0" baseline="0" dirty="0" smtClean="0">
                <a:ln>
                  <a:noFill/>
                </a:ln>
                <a:solidFill>
                  <a:schemeClr val="tx2">
                    <a:lumMod val="60000"/>
                    <a:lumOff val="40000"/>
                  </a:schemeClr>
                </a:solidFill>
                <a:effectLst/>
                <a:latin typeface="Calibri" pitchFamily="34" charset="0"/>
                <a:ea typeface="Calibri" pitchFamily="34" charset="0"/>
                <a:cs typeface="Mangal" pitchFamily="18" charset="0"/>
              </a:rPr>
              <a:t> TREATMENTS FOR CANCER</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2800" b="0"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800" i="0" u="none" strike="noStrike" cap="none" normalizeH="0" baseline="0" dirty="0" smtClean="0">
                <a:ln>
                  <a:noFill/>
                </a:ln>
                <a:solidFill>
                  <a:schemeClr val="bg1"/>
                </a:solidFill>
                <a:effectLst/>
                <a:latin typeface="Open Sans"/>
                <a:ea typeface="Times New Roman" pitchFamily="18" charset="0"/>
                <a:cs typeface="Times New Roman" pitchFamily="18" charset="0"/>
              </a:rPr>
              <a:t>Proper nutrition and clean water</a:t>
            </a:r>
            <a:endParaRPr kumimoji="0" lang="en-US" sz="280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800" i="0" u="none" strike="noStrike" cap="none" normalizeH="0" baseline="0" dirty="0" smtClean="0">
                <a:ln>
                  <a:noFill/>
                </a:ln>
                <a:solidFill>
                  <a:schemeClr val="bg1"/>
                </a:solidFill>
                <a:effectLst/>
                <a:latin typeface="Open Sans"/>
                <a:ea typeface="Times New Roman" pitchFamily="18" charset="0"/>
                <a:cs typeface="Times New Roman" pitchFamily="18" charset="0"/>
              </a:rPr>
              <a:t> Detoxification</a:t>
            </a:r>
            <a:endParaRPr kumimoji="0" lang="en-US" sz="280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800" i="0" u="none" strike="noStrike" cap="none" normalizeH="0" baseline="0" dirty="0" smtClean="0">
                <a:ln>
                  <a:noFill/>
                </a:ln>
                <a:solidFill>
                  <a:schemeClr val="bg1"/>
                </a:solidFill>
                <a:effectLst/>
                <a:latin typeface="Open Sans"/>
                <a:ea typeface="Times New Roman" pitchFamily="18" charset="0"/>
                <a:cs typeface="Times New Roman" pitchFamily="18" charset="0"/>
              </a:rPr>
              <a:t> Immune building</a:t>
            </a:r>
            <a:endParaRPr kumimoji="0" lang="en-US" sz="280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800" i="0" u="none" strike="noStrike" cap="none" normalizeH="0" baseline="0" dirty="0" smtClean="0">
                <a:ln>
                  <a:noFill/>
                </a:ln>
                <a:solidFill>
                  <a:schemeClr val="bg1"/>
                </a:solidFill>
                <a:effectLst/>
                <a:latin typeface="Open Sans"/>
                <a:ea typeface="Times New Roman" pitchFamily="18" charset="0"/>
                <a:cs typeface="Times New Roman" pitchFamily="18" charset="0"/>
              </a:rPr>
              <a:t> Oxygen therapy</a:t>
            </a:r>
            <a:endParaRPr kumimoji="0" lang="en-US" sz="280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800" i="0" u="none" strike="noStrike" cap="none" normalizeH="0" baseline="0" dirty="0" smtClean="0">
                <a:ln>
                  <a:noFill/>
                </a:ln>
                <a:solidFill>
                  <a:schemeClr val="bg1"/>
                </a:solidFill>
                <a:effectLst/>
                <a:latin typeface="Open Sans"/>
                <a:ea typeface="Times New Roman" pitchFamily="18" charset="0"/>
                <a:cs typeface="Times New Roman" pitchFamily="18" charset="0"/>
              </a:rPr>
              <a:t> Natural chemotherapies</a:t>
            </a:r>
            <a:endParaRPr kumimoji="0" lang="en-US" sz="280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800" i="0" u="none" strike="noStrike" cap="none" normalizeH="0" baseline="0" dirty="0" smtClean="0">
                <a:ln>
                  <a:noFill/>
                </a:ln>
                <a:solidFill>
                  <a:schemeClr val="bg1"/>
                </a:solidFill>
                <a:effectLst/>
                <a:latin typeface="Open Sans"/>
                <a:ea typeface="Times New Roman" pitchFamily="18" charset="0"/>
                <a:cs typeface="Times New Roman" pitchFamily="18" charset="0"/>
              </a:rPr>
              <a:t> Lifestyle changes: adequate sleep, sunlight &amp; exercise</a:t>
            </a:r>
            <a:endParaRPr kumimoji="0" lang="en-US" sz="280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800" i="0" u="none" strike="noStrike" cap="none" normalizeH="0" baseline="0" dirty="0" smtClean="0">
                <a:ln>
                  <a:noFill/>
                </a:ln>
                <a:solidFill>
                  <a:schemeClr val="bg1"/>
                </a:solidFill>
                <a:effectLst/>
                <a:latin typeface="Open Sans"/>
                <a:ea typeface="Times New Roman" pitchFamily="18" charset="0"/>
                <a:cs typeface="Times New Roman" pitchFamily="18" charset="0"/>
              </a:rPr>
              <a:t>A positive attitude</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800" i="0" u="none" strike="noStrike" cap="none" normalizeH="0" baseline="0" dirty="0" smtClean="0">
                <a:ln>
                  <a:noFill/>
                </a:ln>
                <a:solidFill>
                  <a:schemeClr val="bg1"/>
                </a:solidFill>
                <a:effectLst/>
                <a:latin typeface="Open Sans"/>
                <a:ea typeface="Times New Roman" pitchFamily="18" charset="0"/>
                <a:cs typeface="Times New Roman" pitchFamily="18" charset="0"/>
              </a:rPr>
              <a:t>Spiritual cleansing</a:t>
            </a:r>
            <a:r>
              <a:rPr kumimoji="0" lang="en-US" sz="2800" i="0" u="none" strike="noStrike" cap="none" normalizeH="0" baseline="0" dirty="0" smtClean="0">
                <a:ln>
                  <a:noFill/>
                </a:ln>
                <a:solidFill>
                  <a:schemeClr val="bg1"/>
                </a:solidFill>
                <a:effectLst/>
                <a:latin typeface="Arial" pitchFamily="34" charset="0"/>
                <a:cs typeface="Arial" pitchFamily="34" charset="0"/>
              </a:rPr>
              <a:t> </a:t>
            </a:r>
          </a:p>
        </p:txBody>
      </p:sp>
      <p:pic>
        <p:nvPicPr>
          <p:cNvPr id="3" name="Picture 2" descr="2691910578_50034a60d9_b.jpg"/>
          <p:cNvPicPr>
            <a:picLocks noChangeAspect="1"/>
          </p:cNvPicPr>
          <p:nvPr/>
        </p:nvPicPr>
        <p:blipFill>
          <a:blip r:embed="rId2" cstate="print"/>
          <a:srcRect l="50001" t="29999" r="11575" b="7777"/>
          <a:stretch>
            <a:fillRect/>
          </a:stretch>
        </p:blipFill>
        <p:spPr>
          <a:xfrm>
            <a:off x="5857884" y="3643314"/>
            <a:ext cx="3286116" cy="3214686"/>
          </a:xfrm>
          <a:prstGeom prst="ellipse">
            <a:avLst/>
          </a:prstGeom>
          <a:effectLst>
            <a:softEdge rad="1270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плавание_облака_море_ночь.jpg"/>
          <p:cNvPicPr>
            <a:picLocks noChangeAspect="1"/>
          </p:cNvPicPr>
          <p:nvPr/>
        </p:nvPicPr>
        <p:blipFill>
          <a:blip r:embed="rId2" cstate="print">
            <a:grayscl/>
          </a:blip>
          <a:stretch>
            <a:fillRect/>
          </a:stretch>
        </p:blipFill>
        <p:spPr>
          <a:xfrm>
            <a:off x="-428660" y="0"/>
            <a:ext cx="9929882" cy="7000900"/>
          </a:xfrm>
          <a:prstGeom prst="rect">
            <a:avLst/>
          </a:prstGeom>
        </p:spPr>
      </p:pic>
      <p:sp>
        <p:nvSpPr>
          <p:cNvPr id="4" name="Rectangle 3"/>
          <p:cNvSpPr/>
          <p:nvPr/>
        </p:nvSpPr>
        <p:spPr>
          <a:xfrm>
            <a:off x="571472" y="428604"/>
            <a:ext cx="7979813" cy="584775"/>
          </a:xfrm>
          <a:prstGeom prst="rect">
            <a:avLst/>
          </a:prstGeom>
        </p:spPr>
        <p:txBody>
          <a:bodyPr wrap="none">
            <a:spAutoFit/>
          </a:bodyPr>
          <a:lstStyle/>
          <a:p>
            <a:pPr algn="ctr"/>
            <a:r>
              <a:rPr lang="en-US" sz="3200" b="1" dirty="0" smtClean="0">
                <a:solidFill>
                  <a:schemeClr val="bg1"/>
                </a:solidFill>
              </a:rPr>
              <a:t>IMPACTS OF TECHNOLOGIES ON  HUMAN LIFE</a:t>
            </a:r>
            <a:endParaRPr lang="en-US" sz="3200" b="1" dirty="0">
              <a:solidFill>
                <a:schemeClr val="bg1"/>
              </a:solidFill>
            </a:endParaRPr>
          </a:p>
        </p:txBody>
      </p:sp>
      <p:sp>
        <p:nvSpPr>
          <p:cNvPr id="5" name="Rectangle 4"/>
          <p:cNvSpPr/>
          <p:nvPr/>
        </p:nvSpPr>
        <p:spPr>
          <a:xfrm>
            <a:off x="0" y="5429264"/>
            <a:ext cx="4572000" cy="1200329"/>
          </a:xfrm>
          <a:prstGeom prst="rect">
            <a:avLst/>
          </a:prstGeom>
        </p:spPr>
        <p:txBody>
          <a:bodyPr>
            <a:spAutoFit/>
          </a:bodyPr>
          <a:lstStyle/>
          <a:p>
            <a:r>
              <a:rPr lang="en-US" dirty="0" smtClean="0">
                <a:solidFill>
                  <a:schemeClr val="bg1"/>
                </a:solidFill>
              </a:rPr>
              <a:t>PRESENTED BY </a:t>
            </a:r>
          </a:p>
          <a:p>
            <a:r>
              <a:rPr lang="en-US" dirty="0" smtClean="0">
                <a:solidFill>
                  <a:schemeClr val="bg1"/>
                </a:solidFill>
              </a:rPr>
              <a:t>PAWAN KUMAR PANDE     	B.S. ME  IV  </a:t>
            </a:r>
          </a:p>
          <a:p>
            <a:r>
              <a:rPr lang="en-US" dirty="0" smtClean="0">
                <a:solidFill>
                  <a:schemeClr val="bg1"/>
                </a:solidFill>
              </a:rPr>
              <a:t> JAVVAJI PRADEEP KUMAR	B.S. ME  IV</a:t>
            </a:r>
          </a:p>
          <a:p>
            <a:r>
              <a:rPr lang="en-US" dirty="0" smtClean="0">
                <a:solidFill>
                  <a:schemeClr val="bg1"/>
                </a:solidFill>
              </a:rPr>
              <a:t> </a:t>
            </a:r>
            <a:r>
              <a:rPr lang="en-US" dirty="0" smtClean="0">
                <a:solidFill>
                  <a:schemeClr val="bg1"/>
                </a:solidFill>
              </a:rPr>
              <a:t>P HARSHAVARDHAN REDDY</a:t>
            </a:r>
            <a:r>
              <a:rPr lang="en-US" dirty="0" smtClean="0">
                <a:solidFill>
                  <a:schemeClr val="bg1"/>
                </a:solidFill>
              </a:rPr>
              <a:t>	B.S. ME  IV</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0"/>
            <a:ext cx="9144000"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i="0"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Mangal" pitchFamily="18" charset="0"/>
              </a:rPr>
              <a:t>TECHNOLOGIES IN COMMUNICATION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lumMod val="95000"/>
                  </a:schemeClr>
                </a:solidFill>
                <a:effectLst/>
                <a:latin typeface="Calibri" pitchFamily="34" charset="0"/>
                <a:ea typeface="Times New Roman" pitchFamily="18" charset="0"/>
                <a:cs typeface="Mangal" pitchFamily="18" charset="0"/>
              </a:rPr>
              <a:t>The best and worst part about communication is that it </a:t>
            </a:r>
            <a:r>
              <a:rPr kumimoji="0" lang="en-US" sz="2800" b="0" i="0" u="none" strike="noStrike" cap="none" normalizeH="0" dirty="0" smtClean="0">
                <a:ln>
                  <a:noFill/>
                </a:ln>
                <a:solidFill>
                  <a:schemeClr val="bg1">
                    <a:lumMod val="95000"/>
                  </a:schemeClr>
                </a:solidFill>
                <a:effectLst/>
                <a:latin typeface="Calibri" pitchFamily="34" charset="0"/>
                <a:ea typeface="Times New Roman" pitchFamily="18" charset="0"/>
                <a:cs typeface="Mangal" pitchFamily="18" charset="0"/>
              </a:rPr>
              <a:t>      </a:t>
            </a:r>
            <a:r>
              <a:rPr kumimoji="0" lang="en-US" sz="2800" b="0" i="0" u="none" strike="noStrike" cap="none" normalizeH="0" baseline="0" dirty="0" smtClean="0">
                <a:ln>
                  <a:noFill/>
                </a:ln>
                <a:solidFill>
                  <a:schemeClr val="bg1">
                    <a:lumMod val="95000"/>
                  </a:schemeClr>
                </a:solidFill>
                <a:effectLst/>
                <a:latin typeface="Calibri" pitchFamily="34" charset="0"/>
                <a:ea typeface="Times New Roman" pitchFamily="18" charset="0"/>
                <a:cs typeface="Mangal" pitchFamily="18" charset="0"/>
              </a:rPr>
              <a:t>evolves , develops and expands</a:t>
            </a: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lumMod val="95000"/>
                  </a:schemeClr>
                </a:solidFill>
                <a:effectLst/>
                <a:latin typeface="Calibri" pitchFamily="34" charset="0"/>
                <a:ea typeface="Times New Roman" pitchFamily="18" charset="0"/>
                <a:cs typeface="Mangal" pitchFamily="18" charset="0"/>
              </a:rPr>
              <a:t>Technology in communication today is the order of the day</a:t>
            </a: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lumMod val="95000"/>
                  </a:schemeClr>
                </a:solidFill>
                <a:effectLst/>
                <a:latin typeface="Calibri" pitchFamily="34" charset="0"/>
                <a:ea typeface="Times New Roman" pitchFamily="18" charset="0"/>
                <a:cs typeface="Mangal" pitchFamily="18" charset="0"/>
              </a:rPr>
              <a:t>Technology has improved the lives of people</a:t>
            </a: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
        <p:nvSpPr>
          <p:cNvPr id="33794" name="Rectangle 2"/>
          <p:cNvSpPr>
            <a:spLocks noChangeArrowheads="1"/>
          </p:cNvSpPr>
          <p:nvPr/>
        </p:nvSpPr>
        <p:spPr bwMode="auto">
          <a:xfrm>
            <a:off x="0" y="3500438"/>
            <a:ext cx="9144000"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i="0"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Mangal" pitchFamily="18" charset="0"/>
              </a:rPr>
              <a:t>POSITIVE IMPACTS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i="0"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lumMod val="95000"/>
                  </a:schemeClr>
                </a:solidFill>
                <a:effectLst/>
                <a:latin typeface="Calibri" pitchFamily="34" charset="0"/>
                <a:ea typeface="Times New Roman" pitchFamily="18" charset="0"/>
                <a:cs typeface="Mangal" pitchFamily="18" charset="0"/>
              </a:rPr>
              <a:t>Communication is online via live chat through Voice over the Internet Protocol (VOIP) &amp; instant messaging (IM).</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lumMod val="95000"/>
                  </a:schemeClr>
                </a:solidFill>
                <a:effectLst/>
                <a:latin typeface="Calibri" pitchFamily="34" charset="0"/>
                <a:ea typeface="Times New Roman" pitchFamily="18" charset="0"/>
                <a:cs typeface="Mangal" pitchFamily="18" charset="0"/>
              </a:rPr>
              <a:t>Bunch of knowledge- i.e. World Wide </a:t>
            </a:r>
            <a:r>
              <a:rPr kumimoji="0" lang="en-US" sz="2800" b="0" i="0" u="none" strike="noStrike" cap="none" normalizeH="0" baseline="0" smtClean="0">
                <a:ln>
                  <a:noFill/>
                </a:ln>
                <a:solidFill>
                  <a:schemeClr val="bg1">
                    <a:lumMod val="95000"/>
                  </a:schemeClr>
                </a:solidFill>
                <a:effectLst/>
                <a:latin typeface="Calibri" pitchFamily="34" charset="0"/>
                <a:ea typeface="Times New Roman" pitchFamily="18" charset="0"/>
                <a:cs typeface="Mangal" pitchFamily="18" charset="0"/>
              </a:rPr>
              <a:t>Web(WWW) </a:t>
            </a:r>
            <a:endParaRPr kumimoji="0" lang="en-US" sz="28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1" y="0"/>
            <a:ext cx="9144000"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Reduced cost of communication due to day to day improvement of technology</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People to interact with different people from all walks of life</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Companies employed with new technology have seen </a:t>
            </a:r>
          </a:p>
          <a:p>
            <a:pPr marL="0" marR="0" lvl="0" indent="0" algn="l" defTabSz="914400" rtl="0" eaLnBrk="0" fontAlgn="base" latinLnBrk="0" hangingPunct="0">
              <a:lnSpc>
                <a:spcPct val="100000"/>
              </a:lnSpc>
              <a:spcBef>
                <a:spcPct val="0"/>
              </a:spcBef>
              <a:spcAft>
                <a:spcPct val="0"/>
              </a:spcAft>
              <a:buClrTx/>
              <a:buSzTx/>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better performances eg. Online advertisement</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Organize and maintain the company’s activities eg. Meeting held through Skype</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Classroom through video conferencing.</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endParaRPr>
          </a:p>
          <a:p>
            <a:pPr lvl="0">
              <a:buFont typeface="Wingdings" pitchFamily="2" charset="2"/>
              <a:buChar char="Ø"/>
            </a:pPr>
            <a:r>
              <a:rPr lang="en-US" sz="2800" dirty="0" smtClean="0">
                <a:solidFill>
                  <a:schemeClr val="bg1"/>
                </a:solidFill>
              </a:rPr>
              <a:t>Online recruitment/exam and e-payment facilities without wasting time, energy, paper etc</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1" y="0"/>
            <a:ext cx="9143999"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Satellite communications for fixed services, using microwave radio relay technology. Applications: GPS</a:t>
            </a:r>
            <a:r>
              <a:rPr kumimoji="0" lang="en-US" sz="2800" b="0" i="0" u="none" strike="noStrike" cap="none" normalizeH="0" dirty="0" smtClean="0">
                <a:ln>
                  <a:noFill/>
                </a:ln>
                <a:solidFill>
                  <a:schemeClr val="bg1"/>
                </a:solidFill>
                <a:effectLst/>
                <a:latin typeface="Calibri" pitchFamily="34" charset="0"/>
                <a:ea typeface="Times New Roman" pitchFamily="18" charset="0"/>
                <a:cs typeface="Mangal" pitchFamily="18" charset="0"/>
              </a:rPr>
              <a:t> </a:t>
            </a: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communications to ships, vehicles, planes etc, TV and radio broadcasting</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Social networking : Facebook, Twitter ,MySpace, YouTube etc </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35842" name="Rectangle 2"/>
          <p:cNvSpPr>
            <a:spLocks noChangeArrowheads="1"/>
          </p:cNvSpPr>
          <p:nvPr/>
        </p:nvSpPr>
        <p:spPr bwMode="auto">
          <a:xfrm>
            <a:off x="1" y="2643182"/>
            <a:ext cx="9144000"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i="0"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Mangal" pitchFamily="18" charset="0"/>
              </a:rPr>
              <a:t>NEGATIVE</a:t>
            </a:r>
            <a:endParaRPr kumimoji="0" lang="en-US" sz="2800" i="0"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Brought some unethical behavior in the society both in the individuals and even in business related areas eg. Hacking, money extortion, money frauds etc.</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Production and advertisement of fake materials</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Can impact personal life - relationship</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358346" cy="3108543"/>
          </a:xfrm>
          <a:prstGeom prst="rect">
            <a:avLst/>
          </a:prstGeom>
        </p:spPr>
        <p:txBody>
          <a:bodyPr wrap="square">
            <a:spAutoFit/>
          </a:bodyPr>
          <a:lstStyle/>
          <a:p>
            <a:pPr lvl="0">
              <a:buFont typeface="Wingdings" pitchFamily="2" charset="2"/>
              <a:buChar char="Ø"/>
            </a:pPr>
            <a:r>
              <a:rPr lang="en-US" sz="2800" dirty="0" smtClean="0">
                <a:solidFill>
                  <a:schemeClr val="bg1"/>
                </a:solidFill>
              </a:rPr>
              <a:t>Sometimes person lacks essential interpersonal skills</a:t>
            </a:r>
          </a:p>
          <a:p>
            <a:pPr lvl="0"/>
            <a:endParaRPr lang="en-US" sz="2800" dirty="0" smtClean="0">
              <a:solidFill>
                <a:schemeClr val="bg1"/>
              </a:solidFill>
            </a:endParaRPr>
          </a:p>
          <a:p>
            <a:pPr lvl="0">
              <a:buFont typeface="Wingdings" pitchFamily="2" charset="2"/>
              <a:buChar char="Ø"/>
            </a:pPr>
            <a:r>
              <a:rPr lang="en-US" sz="2800" dirty="0" smtClean="0">
                <a:solidFill>
                  <a:schemeClr val="bg1"/>
                </a:solidFill>
              </a:rPr>
              <a:t>Teenagers are more close to online friends, gap between parents and kids has increased</a:t>
            </a:r>
          </a:p>
          <a:p>
            <a:pPr lvl="0">
              <a:buFont typeface="Wingdings" pitchFamily="2" charset="2"/>
              <a:buChar char="Ø"/>
            </a:pPr>
            <a:endParaRPr lang="en-US" sz="2800" dirty="0" smtClean="0">
              <a:solidFill>
                <a:schemeClr val="bg1"/>
              </a:solidFill>
            </a:endParaRPr>
          </a:p>
          <a:p>
            <a:pPr lvl="0">
              <a:buFont typeface="Wingdings" pitchFamily="2" charset="2"/>
              <a:buChar char="Ø"/>
            </a:pPr>
            <a:r>
              <a:rPr lang="en-US" sz="2800" dirty="0" smtClean="0">
                <a:solidFill>
                  <a:schemeClr val="bg1"/>
                </a:solidFill>
              </a:rPr>
              <a:t>Communicate to unsuspecting beings pretending someone else</a:t>
            </a:r>
            <a:endParaRPr lang="en-US" sz="2800" dirty="0">
              <a:solidFill>
                <a:schemeClr val="bg1"/>
              </a:solidFill>
            </a:endParaRPr>
          </a:p>
        </p:txBody>
      </p:sp>
      <p:pic>
        <p:nvPicPr>
          <p:cNvPr id="3" name="Picture 2" descr="2691910578_50034a60d9_b.jpg"/>
          <p:cNvPicPr>
            <a:picLocks noChangeAspect="1"/>
          </p:cNvPicPr>
          <p:nvPr/>
        </p:nvPicPr>
        <p:blipFill>
          <a:blip r:embed="rId2" cstate="print"/>
          <a:srcRect l="50001" t="29999" r="11575" b="7777"/>
          <a:stretch>
            <a:fillRect/>
          </a:stretch>
        </p:blipFill>
        <p:spPr>
          <a:xfrm>
            <a:off x="5500694" y="3293889"/>
            <a:ext cx="3643306" cy="3564112"/>
          </a:xfrm>
          <a:prstGeom prst="ellipse">
            <a:avLst/>
          </a:prstGeom>
          <a:effectLst>
            <a:softEdge rad="1270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0" y="0"/>
            <a:ext cx="9144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i="0"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Mangal" pitchFamily="18" charset="0"/>
              </a:rPr>
              <a:t>TECHNOLOGIES IN SAFETY</a:t>
            </a:r>
            <a:endParaRPr kumimoji="0" lang="en-US" sz="2800" i="0"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More technology leads to requirement of more safety</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Mangal" pitchFamily="18" charset="0"/>
              </a:rPr>
              <a:t>Safety must be ensured for personnel as well as machines</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i="0"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Mangal" pitchFamily="18" charset="0"/>
              </a:rPr>
              <a:t>Safeties in day to day life by using technology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i="0"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800" b="1" i="0" u="none" strike="noStrike" cap="none" normalizeH="0" baseline="0" dirty="0" smtClean="0">
                <a:ln>
                  <a:noFill/>
                </a:ln>
                <a:solidFill>
                  <a:schemeClr val="tx2">
                    <a:lumMod val="60000"/>
                    <a:lumOff val="40000"/>
                  </a:schemeClr>
                </a:solidFill>
                <a:effectLst/>
                <a:latin typeface="+mj-lt"/>
                <a:ea typeface="Times New Roman" pitchFamily="18" charset="0"/>
                <a:cs typeface="Mangal" pitchFamily="18" charset="0"/>
              </a:rPr>
              <a:t>Vehicle safety </a:t>
            </a:r>
          </a:p>
          <a:p>
            <a:pPr marL="0" marR="0" lvl="0" indent="0" algn="l" defTabSz="914400" rtl="0" eaLnBrk="0" fontAlgn="base" latinLnBrk="0" hangingPunct="0">
              <a:lnSpc>
                <a:spcPct val="100000"/>
              </a:lnSpc>
              <a:spcBef>
                <a:spcPct val="0"/>
              </a:spcBef>
              <a:spcAft>
                <a:spcPct val="0"/>
              </a:spcAft>
              <a:buClrTx/>
              <a:buSzTx/>
              <a:tabLst/>
            </a:pPr>
            <a:r>
              <a:rPr kumimoji="0" lang="en-US" sz="2800" b="1" i="0" u="none" strike="noStrike" cap="none" normalizeH="0" baseline="0" dirty="0" smtClean="0">
                <a:ln>
                  <a:noFill/>
                </a:ln>
                <a:solidFill>
                  <a:schemeClr val="bg1"/>
                </a:solidFill>
                <a:effectLst/>
                <a:latin typeface="+mj-lt"/>
                <a:ea typeface="Times New Roman" pitchFamily="18" charset="0"/>
                <a:cs typeface="Mangal" pitchFamily="18" charset="0"/>
              </a:rPr>
              <a:t> </a:t>
            </a:r>
            <a:endParaRPr kumimoji="0" lang="en-US" sz="2800" b="0" i="0" u="none" strike="noStrike" cap="none" normalizeH="0" baseline="0" dirty="0" smtClean="0">
              <a:ln>
                <a:noFill/>
              </a:ln>
              <a:solidFill>
                <a:schemeClr val="bg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Calibri" pitchFamily="34" charset="0"/>
              </a:rPr>
              <a:t>Brakes</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Calibri" pitchFamily="34" charset="0"/>
              </a:rPr>
              <a:t>Air bags</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Calibri" pitchFamily="34" charset="0"/>
              </a:rPr>
              <a:t>Electronic stability Control</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Calibri" pitchFamily="34" charset="0"/>
              </a:rPr>
              <a:t>Lane departure Warning</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Calibri" pitchFamily="34" charset="0"/>
              </a:rPr>
              <a:t>Collision warning with automatic braking</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 name="Picture 2" descr="2691910578_50034a60d9_b.jpg"/>
          <p:cNvPicPr>
            <a:picLocks noChangeAspect="1"/>
          </p:cNvPicPr>
          <p:nvPr/>
        </p:nvPicPr>
        <p:blipFill>
          <a:blip r:embed="rId2" cstate="print"/>
          <a:srcRect l="50001" t="29999" r="11575" b="7777"/>
          <a:stretch>
            <a:fillRect/>
          </a:stretch>
        </p:blipFill>
        <p:spPr>
          <a:xfrm>
            <a:off x="6000760" y="3408091"/>
            <a:ext cx="3143240" cy="3449909"/>
          </a:xfrm>
          <a:prstGeom prst="ellipse">
            <a:avLst/>
          </a:prstGeom>
          <a:effectLst>
            <a:softEdge rad="1270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0" y="0"/>
            <a:ext cx="91440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800" i="0" u="none"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Calibri" pitchFamily="34" charset="0"/>
              </a:rPr>
              <a:t>Electrical Safety</a:t>
            </a:r>
          </a:p>
          <a:p>
            <a:pPr marL="0" marR="0" lvl="0" indent="0" algn="l" defTabSz="914400" rtl="0" eaLnBrk="1" fontAlgn="base" latinLnBrk="0" hangingPunct="1">
              <a:lnSpc>
                <a:spcPct val="100000"/>
              </a:lnSpc>
              <a:spcBef>
                <a:spcPct val="0"/>
              </a:spcBef>
              <a:spcAft>
                <a:spcPct val="0"/>
              </a:spcAft>
              <a:buClrTx/>
              <a:buSzTx/>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Garamond" pitchFamily="18" charset="0"/>
              </a:rPr>
              <a:t>Grounding: low-resistance path that connects to the earth.</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Garamond" pitchFamily="18" charset="0"/>
              </a:rPr>
              <a:t>Guarding : enclosing electric equipment</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Garamond" pitchFamily="18" charset="0"/>
              </a:rPr>
              <a:t>Circuit Protection Devices: stop the flow of current automatically when ground fault, overload , or short circuit occurs</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800" i="0" strike="noStrike" cap="none" normalizeH="0" baseline="0" dirty="0" smtClean="0">
                <a:ln>
                  <a:noFill/>
                </a:ln>
                <a:solidFill>
                  <a:schemeClr val="bg1"/>
                </a:solidFill>
                <a:effectLst/>
                <a:latin typeface="Calibri" pitchFamily="34" charset="0"/>
                <a:ea typeface="Times New Roman" pitchFamily="18" charset="0"/>
                <a:cs typeface="Garamond" pitchFamily="18" charset="0"/>
              </a:rPr>
              <a:t> </a:t>
            </a:r>
            <a:r>
              <a:rPr kumimoji="0" lang="en-US" sz="2800" i="0" strike="noStrike" cap="none" normalizeH="0" baseline="0" dirty="0" smtClean="0">
                <a:ln>
                  <a:noFill/>
                </a:ln>
                <a:solidFill>
                  <a:schemeClr val="tx2">
                    <a:lumMod val="60000"/>
                    <a:lumOff val="40000"/>
                  </a:schemeClr>
                </a:solidFill>
                <a:effectLst/>
                <a:latin typeface="Calibri" pitchFamily="34" charset="0"/>
                <a:ea typeface="Times New Roman" pitchFamily="18" charset="0"/>
                <a:cs typeface="Garamond" pitchFamily="18" charset="0"/>
              </a:rPr>
              <a:t>General</a:t>
            </a:r>
            <a:endParaRPr kumimoji="0" lang="en-US" sz="2800" i="0"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Garamond" pitchFamily="18" charset="0"/>
              </a:rPr>
              <a:t>Locate earthquake prone areas </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Garamond" pitchFamily="18" charset="0"/>
              </a:rPr>
              <a:t>Natural Disaster warning and evacuation system</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 name="Picture 2" descr="2691910578_50034a60d9_b.jpg"/>
          <p:cNvPicPr>
            <a:picLocks noChangeAspect="1"/>
          </p:cNvPicPr>
          <p:nvPr/>
        </p:nvPicPr>
        <p:blipFill>
          <a:blip r:embed="rId2" cstate="print"/>
          <a:srcRect l="50001" t="29999" r="11575" b="7777"/>
          <a:stretch>
            <a:fillRect/>
          </a:stretch>
        </p:blipFill>
        <p:spPr>
          <a:xfrm>
            <a:off x="5857884" y="4143380"/>
            <a:ext cx="3286116" cy="2714620"/>
          </a:xfrm>
          <a:prstGeom prst="ellipse">
            <a:avLst/>
          </a:prstGeom>
          <a:effectLst>
            <a:softEdge rad="1270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radeep\Desktop\march 3\question.jpg"/>
          <p:cNvPicPr>
            <a:picLocks noChangeAspect="1" noChangeArrowheads="1"/>
          </p:cNvPicPr>
          <p:nvPr/>
        </p:nvPicPr>
        <p:blipFill>
          <a:blip r:embed="rId2"/>
          <a:srcRect/>
          <a:stretch>
            <a:fillRect/>
          </a:stretch>
        </p:blipFill>
        <p:spPr bwMode="auto">
          <a:xfrm>
            <a:off x="-32003" y="0"/>
            <a:ext cx="9205686"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1104790"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Mangal" pitchFamily="18" charset="0"/>
              </a:rPr>
              <a:t>HUMAN SAFETY</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0" y="285728"/>
            <a:ext cx="9144000" cy="4278094"/>
          </a:xfrm>
          <a:prstGeom prst="rect">
            <a:avLst/>
          </a:prstGeom>
        </p:spPr>
        <p:txBody>
          <a:bodyPr wrap="square">
            <a:spAutoFit/>
          </a:bodyPr>
          <a:lstStyle/>
          <a:p>
            <a:pPr lvl="0" fontAlgn="base">
              <a:spcBef>
                <a:spcPct val="0"/>
              </a:spcBef>
              <a:spcAft>
                <a:spcPct val="0"/>
              </a:spcAft>
            </a:pPr>
            <a:endParaRPr lang="en-US" sz="2400" dirty="0" smtClean="0">
              <a:solidFill>
                <a:prstClr val="white"/>
              </a:solidFill>
              <a:latin typeface="Calibri" pitchFamily="34" charset="0"/>
              <a:ea typeface="Calibri" pitchFamily="34" charset="0"/>
              <a:cs typeface="Mangal" pitchFamily="18" charset="0"/>
            </a:endParaRPr>
          </a:p>
          <a:p>
            <a:pPr lvl="0" fontAlgn="base">
              <a:spcBef>
                <a:spcPct val="0"/>
              </a:spcBef>
              <a:spcAft>
                <a:spcPct val="0"/>
              </a:spcAft>
            </a:pPr>
            <a:r>
              <a:rPr lang="en-US" sz="3200" dirty="0" smtClean="0">
                <a:solidFill>
                  <a:schemeClr val="tx2">
                    <a:lumMod val="60000"/>
                    <a:lumOff val="40000"/>
                  </a:schemeClr>
                </a:solidFill>
                <a:latin typeface="Calibri" pitchFamily="34" charset="0"/>
                <a:ea typeface="Calibri" pitchFamily="34" charset="0"/>
                <a:cs typeface="Mangal" pitchFamily="18" charset="0"/>
              </a:rPr>
              <a:t>CONTENTS</a:t>
            </a:r>
          </a:p>
          <a:p>
            <a:pPr lvl="1" eaLnBrk="0" fontAlgn="base" hangingPunct="0">
              <a:spcBef>
                <a:spcPct val="0"/>
              </a:spcBef>
              <a:spcAft>
                <a:spcPct val="0"/>
              </a:spcAft>
              <a:buFont typeface="Wingdings" pitchFamily="2" charset="2"/>
              <a:buChar char="Ø"/>
            </a:pPr>
            <a:r>
              <a:rPr lang="en-US" sz="2400" dirty="0" smtClean="0">
                <a:solidFill>
                  <a:prstClr val="white"/>
                </a:solidFill>
                <a:latin typeface="Calibri" pitchFamily="34" charset="0"/>
                <a:ea typeface="Calibri" pitchFamily="34" charset="0"/>
                <a:cs typeface="Mangal" pitchFamily="18" charset="0"/>
              </a:rPr>
              <a:t>INTRODUCTION</a:t>
            </a:r>
          </a:p>
          <a:p>
            <a:pPr lvl="1" eaLnBrk="0" fontAlgn="base" hangingPunct="0">
              <a:spcBef>
                <a:spcPct val="0"/>
              </a:spcBef>
              <a:spcAft>
                <a:spcPct val="0"/>
              </a:spcAft>
            </a:pPr>
            <a:endParaRPr lang="en-US" sz="2400" dirty="0" smtClean="0">
              <a:solidFill>
                <a:prstClr val="white"/>
              </a:solidFill>
              <a:latin typeface="Arial" pitchFamily="34" charset="0"/>
              <a:cs typeface="Arial" pitchFamily="34" charset="0"/>
            </a:endParaRPr>
          </a:p>
          <a:p>
            <a:pPr lvl="1" eaLnBrk="0" fontAlgn="base" hangingPunct="0">
              <a:spcBef>
                <a:spcPct val="0"/>
              </a:spcBef>
              <a:spcAft>
                <a:spcPct val="0"/>
              </a:spcAft>
              <a:buFont typeface="Wingdings" pitchFamily="2" charset="2"/>
              <a:buChar char="Ø"/>
            </a:pPr>
            <a:r>
              <a:rPr lang="en-US" sz="2400" dirty="0" smtClean="0">
                <a:solidFill>
                  <a:prstClr val="white"/>
                </a:solidFill>
                <a:latin typeface="Calibri" pitchFamily="34" charset="0"/>
                <a:ea typeface="Calibri" pitchFamily="34" charset="0"/>
                <a:cs typeface="Mangal" pitchFamily="18" charset="0"/>
              </a:rPr>
              <a:t>IMPACTS OF ADVANCED TECHNOLOGY ON TRANSPORTATION</a:t>
            </a:r>
          </a:p>
          <a:p>
            <a:pPr lvl="1" eaLnBrk="0" fontAlgn="base" hangingPunct="0">
              <a:spcBef>
                <a:spcPct val="0"/>
              </a:spcBef>
              <a:spcAft>
                <a:spcPct val="0"/>
              </a:spcAft>
              <a:buFont typeface="Wingdings" pitchFamily="2" charset="2"/>
              <a:buChar char="Ø"/>
            </a:pPr>
            <a:endParaRPr lang="en-US" sz="2400" dirty="0" smtClean="0">
              <a:solidFill>
                <a:prstClr val="white"/>
              </a:solidFill>
              <a:latin typeface="Arial" pitchFamily="34" charset="0"/>
              <a:cs typeface="Arial" pitchFamily="34" charset="0"/>
            </a:endParaRPr>
          </a:p>
          <a:p>
            <a:pPr lvl="1" eaLnBrk="0" fontAlgn="base" hangingPunct="0">
              <a:spcBef>
                <a:spcPct val="0"/>
              </a:spcBef>
              <a:spcAft>
                <a:spcPct val="0"/>
              </a:spcAft>
              <a:buFont typeface="Wingdings" pitchFamily="2" charset="2"/>
              <a:buChar char="Ø"/>
            </a:pPr>
            <a:r>
              <a:rPr lang="en-US" sz="2400" dirty="0" smtClean="0">
                <a:solidFill>
                  <a:prstClr val="white"/>
                </a:solidFill>
                <a:latin typeface="Calibri" pitchFamily="34" charset="0"/>
                <a:ea typeface="Calibri" pitchFamily="34" charset="0"/>
                <a:cs typeface="Mangal" pitchFamily="18" charset="0"/>
              </a:rPr>
              <a:t>IMPACTS OF ADVANCED TECHNOLOGY ON HUMAN HEALTH</a:t>
            </a:r>
          </a:p>
          <a:p>
            <a:pPr lvl="1" eaLnBrk="0" fontAlgn="base" hangingPunct="0">
              <a:spcBef>
                <a:spcPct val="0"/>
              </a:spcBef>
              <a:spcAft>
                <a:spcPct val="0"/>
              </a:spcAft>
              <a:buFont typeface="Wingdings" pitchFamily="2" charset="2"/>
              <a:buChar char="Ø"/>
            </a:pPr>
            <a:endParaRPr lang="en-US" sz="2400" dirty="0" smtClean="0">
              <a:solidFill>
                <a:prstClr val="white"/>
              </a:solidFill>
              <a:latin typeface="Arial" pitchFamily="34" charset="0"/>
              <a:cs typeface="Arial" pitchFamily="34" charset="0"/>
            </a:endParaRPr>
          </a:p>
          <a:p>
            <a:pPr lvl="1" eaLnBrk="0" fontAlgn="base" hangingPunct="0">
              <a:spcBef>
                <a:spcPct val="0"/>
              </a:spcBef>
              <a:spcAft>
                <a:spcPct val="0"/>
              </a:spcAft>
              <a:buFont typeface="Wingdings" pitchFamily="2" charset="2"/>
              <a:buChar char="Ø"/>
            </a:pPr>
            <a:r>
              <a:rPr lang="en-US" sz="2400" dirty="0" smtClean="0">
                <a:solidFill>
                  <a:prstClr val="white"/>
                </a:solidFill>
                <a:latin typeface="Calibri" pitchFamily="34" charset="0"/>
                <a:ea typeface="Calibri" pitchFamily="34" charset="0"/>
                <a:cs typeface="Mangal" pitchFamily="18" charset="0"/>
              </a:rPr>
              <a:t>IMPACTS OF ADVANCED TECHNOLOGY IN  COMMUNICATION</a:t>
            </a:r>
          </a:p>
          <a:p>
            <a:pPr lvl="1" eaLnBrk="0" fontAlgn="base" hangingPunct="0">
              <a:spcBef>
                <a:spcPct val="0"/>
              </a:spcBef>
              <a:spcAft>
                <a:spcPct val="0"/>
              </a:spcAft>
              <a:buFont typeface="Wingdings" pitchFamily="2" charset="2"/>
              <a:buChar char="Ø"/>
            </a:pPr>
            <a:endParaRPr lang="en-US" sz="2400" dirty="0" smtClean="0">
              <a:solidFill>
                <a:prstClr val="white"/>
              </a:solidFill>
              <a:latin typeface="Calibri" pitchFamily="34" charset="0"/>
              <a:ea typeface="Calibri" pitchFamily="34" charset="0"/>
              <a:cs typeface="Mangal" pitchFamily="18" charset="0"/>
            </a:endParaRPr>
          </a:p>
          <a:p>
            <a:pPr lvl="1" eaLnBrk="0" fontAlgn="base" hangingPunct="0">
              <a:spcBef>
                <a:spcPct val="0"/>
              </a:spcBef>
              <a:spcAft>
                <a:spcPct val="0"/>
              </a:spcAft>
              <a:buFont typeface="Wingdings" pitchFamily="2" charset="2"/>
              <a:buChar char="Ø"/>
            </a:pPr>
            <a:r>
              <a:rPr lang="en-US" sz="2400" dirty="0" smtClean="0">
                <a:solidFill>
                  <a:prstClr val="white"/>
                </a:solidFill>
                <a:latin typeface="Calibri" pitchFamily="34" charset="0"/>
                <a:cs typeface="Mangal" pitchFamily="18" charset="0"/>
              </a:rPr>
              <a:t>IMPACTS OF  ADVANCED TECHNOLOGY IN SAFETY</a:t>
            </a:r>
            <a:endParaRPr lang="en-US" sz="2400" dirty="0" smtClean="0">
              <a:solidFill>
                <a:prstClr val="white"/>
              </a:solidFill>
              <a:latin typeface="Arial" pitchFamily="34" charset="0"/>
              <a:cs typeface="Arial" pitchFamily="34" charset="0"/>
            </a:endParaRPr>
          </a:p>
        </p:txBody>
      </p:sp>
      <p:pic>
        <p:nvPicPr>
          <p:cNvPr id="4" name="Picture 3" descr="2691910578_50034a60d9_b.jpg"/>
          <p:cNvPicPr>
            <a:picLocks noChangeAspect="1"/>
          </p:cNvPicPr>
          <p:nvPr/>
        </p:nvPicPr>
        <p:blipFill>
          <a:blip r:embed="rId2" cstate="print"/>
          <a:srcRect l="50001" t="29999" r="11575" b="7777"/>
          <a:stretch>
            <a:fillRect/>
          </a:stretch>
        </p:blipFill>
        <p:spPr>
          <a:xfrm>
            <a:off x="6467485" y="3975600"/>
            <a:ext cx="2676515" cy="2882400"/>
          </a:xfrm>
          <a:prstGeom prst="ellipse">
            <a:avLst/>
          </a:prstGeom>
          <a:effectLst>
            <a:softEdge rad="1270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0"/>
            <a:ext cx="9144000" cy="36009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2">
                    <a:lumMod val="60000"/>
                    <a:lumOff val="40000"/>
                  </a:schemeClr>
                </a:solidFill>
                <a:effectLst/>
                <a:latin typeface="Calibri" pitchFamily="34" charset="0"/>
                <a:ea typeface="Calibri" pitchFamily="34" charset="0"/>
                <a:cs typeface="Mangal" pitchFamily="18" charset="0"/>
              </a:rPr>
              <a:t>INTRODUCTION</a:t>
            </a:r>
            <a:endParaRPr kumimoji="0" lang="en-US" sz="3200" b="0"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US" sz="2800" dirty="0" smtClean="0">
                <a:solidFill>
                  <a:schemeClr val="bg1"/>
                </a:solidFill>
                <a:latin typeface="Times New Roman" pitchFamily="18"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Technology is a key element of life. "Technology can be most broadly defined as the entities, both material and immaterial, created by the application of mental and physical effort in order to achieve some value". Technology has transformed our lives, and is still doing so at an ever increasing pace, reaching every aspect of living.</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 name="Picture 2" descr="2691910578_50034a60d9_b.jpg"/>
          <p:cNvPicPr>
            <a:picLocks noChangeAspect="1"/>
          </p:cNvPicPr>
          <p:nvPr/>
        </p:nvPicPr>
        <p:blipFill>
          <a:blip r:embed="rId2" cstate="print"/>
          <a:srcRect l="50001" t="29999" r="11575" b="7777"/>
          <a:stretch>
            <a:fillRect/>
          </a:stretch>
        </p:blipFill>
        <p:spPr>
          <a:xfrm>
            <a:off x="6467485" y="3975600"/>
            <a:ext cx="2676515" cy="2882400"/>
          </a:xfrm>
          <a:prstGeom prst="ellipse">
            <a:avLst/>
          </a:prstGeom>
          <a:effectLst>
            <a:softEdge rad="1270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85728"/>
            <a:ext cx="7572396" cy="584775"/>
          </a:xfrm>
          <a:prstGeom prst="rect">
            <a:avLst/>
          </a:prstGeom>
        </p:spPr>
        <p:txBody>
          <a:bodyPr wrap="square">
            <a:spAutoFit/>
          </a:bodyPr>
          <a:lstStyle/>
          <a:p>
            <a:r>
              <a:rPr lang="en-US" sz="3200" dirty="0" smtClean="0">
                <a:solidFill>
                  <a:schemeClr val="tx2">
                    <a:lumMod val="60000"/>
                    <a:lumOff val="40000"/>
                  </a:schemeClr>
                </a:solidFill>
              </a:rPr>
              <a:t>IMPACTS OF TRANSPORTATION</a:t>
            </a:r>
            <a:endParaRPr lang="en-US" sz="3200" dirty="0">
              <a:solidFill>
                <a:schemeClr val="tx2">
                  <a:lumMod val="60000"/>
                  <a:lumOff val="40000"/>
                </a:schemeClr>
              </a:solidFill>
            </a:endParaRPr>
          </a:p>
        </p:txBody>
      </p:sp>
      <p:pic>
        <p:nvPicPr>
          <p:cNvPr id="3" name="Picture 2"/>
          <p:cNvPicPr/>
          <p:nvPr/>
        </p:nvPicPr>
        <p:blipFill>
          <a:blip r:embed="rId2"/>
          <a:srcRect/>
          <a:stretch>
            <a:fillRect/>
          </a:stretch>
        </p:blipFill>
        <p:spPr bwMode="auto">
          <a:xfrm>
            <a:off x="0" y="857232"/>
            <a:ext cx="9143999" cy="6000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0" y="214290"/>
            <a:ext cx="935828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2">
                    <a:lumMod val="60000"/>
                    <a:lumOff val="40000"/>
                  </a:schemeClr>
                </a:solidFill>
                <a:effectLst/>
                <a:latin typeface="Calibri" pitchFamily="34" charset="0"/>
                <a:ea typeface="Calibri" pitchFamily="34" charset="0"/>
                <a:cs typeface="Mangal" pitchFamily="18" charset="0"/>
              </a:rPr>
              <a:t>INTELLIGENT TRANSPORT SYSTEMS (</a:t>
            </a:r>
            <a:r>
              <a:rPr lang="en-US" sz="3200" dirty="0" smtClean="0">
                <a:solidFill>
                  <a:schemeClr val="tx2">
                    <a:lumMod val="60000"/>
                    <a:lumOff val="40000"/>
                  </a:schemeClr>
                </a:solidFill>
                <a:latin typeface="Calibri" pitchFamily="34" charset="0"/>
                <a:ea typeface="Calibri" pitchFamily="34" charset="0"/>
                <a:cs typeface="Mangal" pitchFamily="18" charset="0"/>
              </a:rPr>
              <a:t>ITS)</a:t>
            </a:r>
            <a:endParaRPr kumimoji="0" lang="en-US" sz="3200" b="0" i="0" u="none" strike="noStrike" cap="none" normalizeH="0" baseline="0" dirty="0" smtClean="0">
              <a:ln>
                <a:noFill/>
              </a:ln>
              <a:solidFill>
                <a:schemeClr val="tx2">
                  <a:lumMod val="60000"/>
                  <a:lumOff val="40000"/>
                </a:schemeClr>
              </a:solidFill>
              <a:effectLst/>
              <a:latin typeface="Calibri" pitchFamily="34" charset="0"/>
              <a:ea typeface="Calibri" pitchFamily="34" charset="0"/>
              <a:cs typeface="Mangal"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lang="en-US" sz="2800" dirty="0" smtClean="0">
                <a:solidFill>
                  <a:schemeClr val="bg1"/>
                </a:solidFill>
                <a:latin typeface="Arial" pitchFamily="34" charset="0"/>
                <a:ea typeface="Times New Roman" pitchFamily="18" charset="0"/>
                <a:cs typeface="Arial" pitchFamily="34" charset="0"/>
              </a:rPr>
              <a:t>A</a:t>
            </a: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dd information and communications technology to           transport infrastructures and vehicles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Optimize transportation times and fuel consumption thus providing greener and safer transportation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It also includes the use of information and communication technologies (ICT) for rail, water and air transport, including navigation systems.</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 name="Picture 2" descr="2691910578_50034a60d9_b.jpg"/>
          <p:cNvPicPr>
            <a:picLocks noChangeAspect="1"/>
          </p:cNvPicPr>
          <p:nvPr/>
        </p:nvPicPr>
        <p:blipFill>
          <a:blip r:embed="rId2" cstate="print"/>
          <a:srcRect l="50001" t="29999" r="11575" b="7777"/>
          <a:stretch>
            <a:fillRect/>
          </a:stretch>
        </p:blipFill>
        <p:spPr>
          <a:xfrm>
            <a:off x="6286512" y="4643446"/>
            <a:ext cx="2676515" cy="2214554"/>
          </a:xfrm>
          <a:prstGeom prst="ellipse">
            <a:avLst/>
          </a:prstGeom>
          <a:effectLst>
            <a:softEdge rad="1270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0" y="0"/>
            <a:ext cx="91440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2">
                    <a:lumMod val="60000"/>
                    <a:lumOff val="40000"/>
                  </a:schemeClr>
                </a:solidFill>
                <a:effectLst/>
                <a:latin typeface="Calibri" pitchFamily="34" charset="0"/>
                <a:ea typeface="Calibri" pitchFamily="34" charset="0"/>
                <a:cs typeface="Mangal" pitchFamily="18" charset="0"/>
              </a:rPr>
              <a:t>FUTURE  ITS </a:t>
            </a:r>
            <a:endParaRPr kumimoji="0" lang="en-US" sz="3200" b="0"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lang="en-US" sz="2800" dirty="0" smtClean="0">
                <a:solidFill>
                  <a:schemeClr val="bg1"/>
                </a:solidFill>
                <a:latin typeface="Arial" pitchFamily="34" charset="0"/>
                <a:ea typeface="Times New Roman" pitchFamily="18" charset="0"/>
                <a:cs typeface="Arial" pitchFamily="34" charset="0"/>
              </a:rPr>
              <a:t>T</a:t>
            </a: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o design true multi modal ITS (Integrates several data streams from air, land and sea)</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trend in transportation management is to use data to predict future traffic conditions</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 name="Picture 2" descr="2691910578_50034a60d9_b.jpg"/>
          <p:cNvPicPr>
            <a:picLocks noChangeAspect="1"/>
          </p:cNvPicPr>
          <p:nvPr/>
        </p:nvPicPr>
        <p:blipFill>
          <a:blip r:embed="rId2" cstate="print"/>
          <a:srcRect l="50001" t="29999" r="11575" b="7777"/>
          <a:stretch>
            <a:fillRect/>
          </a:stretch>
        </p:blipFill>
        <p:spPr>
          <a:xfrm>
            <a:off x="5929323" y="3857628"/>
            <a:ext cx="3214678" cy="3000372"/>
          </a:xfrm>
          <a:prstGeom prst="ellipse">
            <a:avLst/>
          </a:prstGeom>
          <a:effectLst>
            <a:softEdge rad="1270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C:\Users\pradeep\Desktop\march 3\D014254l.jpg"/>
          <p:cNvPicPr>
            <a:picLocks noChangeAspect="1" noChangeArrowheads="1"/>
          </p:cNvPicPr>
          <p:nvPr/>
        </p:nvPicPr>
        <p:blipFill>
          <a:blip r:embed="rId2"/>
          <a:srcRect/>
          <a:stretch>
            <a:fillRect/>
          </a:stretch>
        </p:blipFill>
        <p:spPr bwMode="auto">
          <a:xfrm>
            <a:off x="-1" y="0"/>
            <a:ext cx="9188387"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534</TotalTime>
  <Words>581</Words>
  <Application>Microsoft Office PowerPoint</Application>
  <PresentationFormat>On-screen Show (4:3)</PresentationFormat>
  <Paragraphs>129</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pradeep</dc:creator>
  <cp:lastModifiedBy>ankit</cp:lastModifiedBy>
  <cp:revision>12</cp:revision>
  <dcterms:created xsi:type="dcterms:W3CDTF">2014-03-01T13:08:09Z</dcterms:created>
  <dcterms:modified xsi:type="dcterms:W3CDTF">2014-03-07T01:54:25Z</dcterms:modified>
</cp:coreProperties>
</file>