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0" r:id="rId2"/>
    <p:sldId id="284" r:id="rId3"/>
    <p:sldId id="257" r:id="rId4"/>
    <p:sldId id="258" r:id="rId5"/>
    <p:sldId id="261" r:id="rId6"/>
    <p:sldId id="262" r:id="rId7"/>
    <p:sldId id="263" r:id="rId8"/>
    <p:sldId id="264" r:id="rId9"/>
    <p:sldId id="270" r:id="rId10"/>
    <p:sldId id="271" r:id="rId11"/>
    <p:sldId id="268" r:id="rId12"/>
    <p:sldId id="288" r:id="rId13"/>
    <p:sldId id="280" r:id="rId14"/>
    <p:sldId id="282" r:id="rId15"/>
    <p:sldId id="278" r:id="rId16"/>
    <p:sldId id="286" r:id="rId17"/>
    <p:sldId id="287" r:id="rId18"/>
    <p:sldId id="272" r:id="rId19"/>
    <p:sldId id="291" r:id="rId20"/>
    <p:sldId id="275" r:id="rId21"/>
    <p:sldId id="276" r:id="rId22"/>
    <p:sldId id="277" r:id="rId23"/>
    <p:sldId id="283" r:id="rId24"/>
    <p:sldId id="28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70" autoAdjust="0"/>
    <p:restoredTop sz="94576" autoAdjust="0"/>
  </p:normalViewPr>
  <p:slideViewPr>
    <p:cSldViewPr>
      <p:cViewPr varScale="1">
        <p:scale>
          <a:sx n="73" d="100"/>
          <a:sy n="73" d="100"/>
        </p:scale>
        <p:origin x="-105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6" name="Footer Placeholder 4"/>
          <p:cNvSpPr>
            <a:spLocks noGrp="1"/>
          </p:cNvSpPr>
          <p:nvPr>
            <p:ph type="ftr" sz="quarter" idx="11"/>
          </p:nvPr>
        </p:nvSpPr>
        <p:spPr/>
        <p:txBody>
          <a:bodyPr/>
          <a:lstStyle>
            <a:lvl1pPr>
              <a:defRPr/>
            </a:lvl1pPr>
          </a:lstStyle>
          <a:p>
            <a:endParaRPr lang="en-IN"/>
          </a:p>
        </p:txBody>
      </p:sp>
      <p:sp>
        <p:nvSpPr>
          <p:cNvPr id="7"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8" name="Footer Placeholder 4"/>
          <p:cNvSpPr>
            <a:spLocks noGrp="1"/>
          </p:cNvSpPr>
          <p:nvPr>
            <p:ph type="ftr" sz="quarter" idx="11"/>
          </p:nvPr>
        </p:nvSpPr>
        <p:spPr/>
        <p:txBody>
          <a:bodyPr/>
          <a:lstStyle>
            <a:lvl1pPr>
              <a:defRPr/>
            </a:lvl1pPr>
          </a:lstStyle>
          <a:p>
            <a:endParaRPr lang="en-IN"/>
          </a:p>
        </p:txBody>
      </p:sp>
      <p:sp>
        <p:nvSpPr>
          <p:cNvPr id="9"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4" name="Footer Placeholder 4"/>
          <p:cNvSpPr>
            <a:spLocks noGrp="1"/>
          </p:cNvSpPr>
          <p:nvPr>
            <p:ph type="ftr" sz="quarter" idx="11"/>
          </p:nvPr>
        </p:nvSpPr>
        <p:spPr/>
        <p:txBody>
          <a:bodyPr/>
          <a:lstStyle>
            <a:lvl1pPr>
              <a:defRPr/>
            </a:lvl1pPr>
          </a:lstStyle>
          <a:p>
            <a:endParaRPr lang="en-IN"/>
          </a:p>
        </p:txBody>
      </p:sp>
      <p:sp>
        <p:nvSpPr>
          <p:cNvPr id="5"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3" name="Footer Placeholder 4"/>
          <p:cNvSpPr>
            <a:spLocks noGrp="1"/>
          </p:cNvSpPr>
          <p:nvPr>
            <p:ph type="ftr" sz="quarter" idx="11"/>
          </p:nvPr>
        </p:nvSpPr>
        <p:spPr/>
        <p:txBody>
          <a:bodyPr/>
          <a:lstStyle>
            <a:lvl1pPr>
              <a:defRPr/>
            </a:lvl1pPr>
          </a:lstStyle>
          <a:p>
            <a:endParaRPr lang="en-IN"/>
          </a:p>
        </p:txBody>
      </p:sp>
      <p:sp>
        <p:nvSpPr>
          <p:cNvPr id="4"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6" name="Footer Placeholder 4"/>
          <p:cNvSpPr>
            <a:spLocks noGrp="1"/>
          </p:cNvSpPr>
          <p:nvPr>
            <p:ph type="ftr" sz="quarter" idx="11"/>
          </p:nvPr>
        </p:nvSpPr>
        <p:spPr/>
        <p:txBody>
          <a:bodyPr/>
          <a:lstStyle>
            <a:lvl1pPr>
              <a:defRPr/>
            </a:lvl1pPr>
          </a:lstStyle>
          <a:p>
            <a:endParaRPr lang="en-IN"/>
          </a:p>
        </p:txBody>
      </p:sp>
      <p:sp>
        <p:nvSpPr>
          <p:cNvPr id="7"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EAB4151-7C32-43D3-B003-444FF36A437C}" type="datetimeFigureOut">
              <a:rPr lang="en-US" smtClean="0"/>
              <a:pPr/>
              <a:t>3/10/2011</a:t>
            </a:fld>
            <a:endParaRPr lang="en-IN"/>
          </a:p>
        </p:txBody>
      </p:sp>
      <p:sp>
        <p:nvSpPr>
          <p:cNvPr id="6" name="Footer Placeholder 4"/>
          <p:cNvSpPr>
            <a:spLocks noGrp="1"/>
          </p:cNvSpPr>
          <p:nvPr>
            <p:ph type="ftr" sz="quarter" idx="11"/>
          </p:nvPr>
        </p:nvSpPr>
        <p:spPr/>
        <p:txBody>
          <a:bodyPr/>
          <a:lstStyle>
            <a:lvl1pPr>
              <a:defRPr/>
            </a:lvl1pPr>
          </a:lstStyle>
          <a:p>
            <a:endParaRPr lang="en-IN"/>
          </a:p>
        </p:txBody>
      </p:sp>
      <p:sp>
        <p:nvSpPr>
          <p:cNvPr id="7" name="Slide Number Placeholder 5"/>
          <p:cNvSpPr>
            <a:spLocks noGrp="1"/>
          </p:cNvSpPr>
          <p:nvPr>
            <p:ph type="sldNum" sz="quarter" idx="12"/>
          </p:nvPr>
        </p:nvSpPr>
        <p:spPr/>
        <p:txBody>
          <a:bodyPr/>
          <a:lstStyle>
            <a:lvl1pPr>
              <a:defRPr/>
            </a:lvl1pPr>
          </a:lstStyle>
          <a:p>
            <a:fld id="{664A6EAE-5FB9-4CFC-9C7A-A0588C82A5BC}"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l="-2000" r="-2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B4151-7C32-43D3-B003-444FF36A437C}" type="datetimeFigureOut">
              <a:rPr lang="en-US" smtClean="0"/>
              <a:pPr/>
              <a:t>3/10/2011</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4A6EAE-5FB9-4CFC-9C7A-A0588C82A5BC}"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C:\Users\SOUMYA\Desktop\Oil%20eating%20Microbes\WMV.wm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7158" y="571480"/>
            <a:ext cx="8501122" cy="3500462"/>
          </a:xfrm>
          <a:prstGeom prst="rect">
            <a:avLst/>
          </a:prstGeom>
          <a:noFill/>
          <a:effectLst>
            <a:glow rad="139700">
              <a:schemeClr val="accent1">
                <a:satMod val="175000"/>
                <a:alpha val="40000"/>
              </a:schemeClr>
            </a:glow>
          </a:effectLst>
          <a:scene3d>
            <a:camera prst="orthographicFront"/>
            <a:lightRig rig="threePt" dir="t"/>
          </a:scene3d>
          <a:sp3d>
            <a:bevelT/>
          </a:sp3d>
        </p:spPr>
        <p:txBody>
          <a:bodyPr spcFirstLastPara="1">
            <a:prstTxWarp prst="textArchUp">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Samundra</a:t>
            </a: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 Institute of Maritime Studies</a:t>
            </a:r>
          </a:p>
        </p:txBody>
      </p:sp>
      <p:sp>
        <p:nvSpPr>
          <p:cNvPr id="6" name="TextBox 5"/>
          <p:cNvSpPr txBox="1">
            <a:spLocks noChangeArrowheads="1"/>
          </p:cNvSpPr>
          <p:nvPr/>
        </p:nvSpPr>
        <p:spPr bwMode="auto">
          <a:xfrm>
            <a:off x="142844" y="4929198"/>
            <a:ext cx="2667000" cy="1754326"/>
          </a:xfrm>
          <a:prstGeom prst="rect">
            <a:avLst/>
          </a:prstGeom>
          <a:noFill/>
          <a:ln w="9525">
            <a:noFill/>
            <a:miter lim="800000"/>
            <a:headEnd/>
            <a:tailEnd/>
          </a:ln>
        </p:spPr>
        <p:txBody>
          <a:bodyPr>
            <a:spAutoFit/>
          </a:bodyPr>
          <a:lstStyle/>
          <a:p>
            <a:pPr>
              <a:defRPr/>
            </a:pPr>
            <a:r>
              <a:rPr lang="en-US" b="1" i="1" dirty="0">
                <a:effectLst>
                  <a:outerShdw blurRad="38100" dist="38100" dir="2700000" algn="tl">
                    <a:srgbClr val="000000">
                      <a:alpha val="43137"/>
                    </a:srgbClr>
                  </a:outerShdw>
                </a:effectLst>
              </a:rPr>
              <a:t>By</a:t>
            </a:r>
            <a:r>
              <a:rPr lang="en-US" b="1" i="1" dirty="0" smtClean="0">
                <a:effectLst>
                  <a:outerShdw blurRad="38100" dist="38100" dir="2700000" algn="tl">
                    <a:srgbClr val="000000">
                      <a:alpha val="43137"/>
                    </a:srgbClr>
                  </a:outerShdw>
                </a:effectLst>
              </a:rPr>
              <a:t>:</a:t>
            </a:r>
          </a:p>
          <a:p>
            <a:r>
              <a:rPr lang="en-US" b="1" dirty="0" err="1" smtClean="0">
                <a:latin typeface="Times New Roman" pitchFamily="18" charset="0"/>
                <a:cs typeface="Times New Roman" pitchFamily="18" charset="0"/>
              </a:rPr>
              <a:t>Cdt</a:t>
            </a:r>
            <a:r>
              <a:rPr lang="en-US" b="1" dirty="0" smtClean="0">
                <a:latin typeface="Times New Roman" pitchFamily="18" charset="0"/>
                <a:cs typeface="Times New Roman" pitchFamily="18" charset="0"/>
              </a:rPr>
              <a:t>. Richardson P.A.</a:t>
            </a:r>
          </a:p>
          <a:p>
            <a:r>
              <a:rPr lang="en-IN" b="1" dirty="0" err="1" smtClean="0">
                <a:latin typeface="Times New Roman" pitchFamily="18" charset="0"/>
                <a:cs typeface="Times New Roman" pitchFamily="18" charset="0"/>
              </a:rPr>
              <a:t>Cdt</a:t>
            </a:r>
            <a:r>
              <a:rPr lang="en-IN" b="1" dirty="0" smtClean="0">
                <a:latin typeface="Times New Roman" pitchFamily="18" charset="0"/>
                <a:cs typeface="Times New Roman" pitchFamily="18" charset="0"/>
              </a:rPr>
              <a:t>. </a:t>
            </a:r>
            <a:r>
              <a:rPr lang="en-IN" b="1" dirty="0" err="1" smtClean="0">
                <a:latin typeface="Times New Roman" pitchFamily="18" charset="0"/>
                <a:cs typeface="Times New Roman" pitchFamily="18" charset="0"/>
              </a:rPr>
              <a:t>Soumyajyoti</a:t>
            </a:r>
            <a:r>
              <a:rPr lang="en-IN" b="1" dirty="0" smtClean="0">
                <a:latin typeface="Times New Roman" pitchFamily="18" charset="0"/>
                <a:cs typeface="Times New Roman" pitchFamily="18" charset="0"/>
              </a:rPr>
              <a:t> </a:t>
            </a:r>
            <a:r>
              <a:rPr lang="en-IN" b="1" dirty="0" err="1" smtClean="0">
                <a:latin typeface="Times New Roman" pitchFamily="18" charset="0"/>
                <a:cs typeface="Times New Roman" pitchFamily="18" charset="0"/>
              </a:rPr>
              <a:t>Chaudhuri</a:t>
            </a:r>
            <a:endParaRPr lang="en-IN" b="1" dirty="0" smtClean="0">
              <a:latin typeface="Times New Roman" pitchFamily="18" charset="0"/>
              <a:cs typeface="Times New Roman" pitchFamily="18" charset="0"/>
            </a:endParaRPr>
          </a:p>
          <a:p>
            <a:r>
              <a:rPr lang="en-IN" b="1" dirty="0" err="1" smtClean="0">
                <a:latin typeface="Times New Roman" pitchFamily="18" charset="0"/>
                <a:cs typeface="Times New Roman" pitchFamily="18" charset="0"/>
              </a:rPr>
              <a:t>Cdt</a:t>
            </a:r>
            <a:r>
              <a:rPr lang="en-IN" b="1" dirty="0" smtClean="0">
                <a:latin typeface="Times New Roman" pitchFamily="18" charset="0"/>
                <a:cs typeface="Times New Roman" pitchFamily="18" charset="0"/>
              </a:rPr>
              <a:t>. </a:t>
            </a:r>
            <a:r>
              <a:rPr lang="en-IN" b="1" dirty="0" err="1" smtClean="0">
                <a:latin typeface="Times New Roman" pitchFamily="18" charset="0"/>
                <a:cs typeface="Times New Roman" pitchFamily="18" charset="0"/>
              </a:rPr>
              <a:t>Tanmoy</a:t>
            </a:r>
            <a:r>
              <a:rPr lang="en-IN" b="1" dirty="0" smtClean="0">
                <a:latin typeface="Times New Roman" pitchFamily="18" charset="0"/>
                <a:cs typeface="Times New Roman" pitchFamily="18" charset="0"/>
              </a:rPr>
              <a:t> </a:t>
            </a:r>
            <a:r>
              <a:rPr lang="en-IN" b="1" dirty="0" err="1" smtClean="0">
                <a:latin typeface="Times New Roman" pitchFamily="18" charset="0"/>
                <a:cs typeface="Times New Roman" pitchFamily="18" charset="0"/>
              </a:rPr>
              <a:t>Nandy</a:t>
            </a:r>
            <a:endParaRPr lang="en-US" b="1" i="1" dirty="0">
              <a:effectLst>
                <a:outerShdw blurRad="38100" dist="38100" dir="2700000" algn="tl">
                  <a:srgbClr val="000000">
                    <a:alpha val="43137"/>
                  </a:srgbClr>
                </a:outerShdw>
              </a:effectLst>
            </a:endParaRPr>
          </a:p>
          <a:p>
            <a:pPr>
              <a:defRPr/>
            </a:pPr>
            <a:endParaRPr lang="en-US" dirty="0"/>
          </a:p>
        </p:txBody>
      </p:sp>
      <p:sp>
        <p:nvSpPr>
          <p:cNvPr id="7" name="Subtitle 6"/>
          <p:cNvSpPr>
            <a:spLocks noGrp="1"/>
          </p:cNvSpPr>
          <p:nvPr>
            <p:ph type="subTitle" idx="1"/>
          </p:nvPr>
        </p:nvSpPr>
        <p:spPr>
          <a:xfrm>
            <a:off x="1643042" y="4429132"/>
            <a:ext cx="6400800" cy="1752600"/>
          </a:xfrm>
        </p:spPr>
        <p:txBody>
          <a:bodyPr/>
          <a:lstStyle/>
          <a:p>
            <a:r>
              <a:rPr lang="en-US" dirty="0" smtClean="0">
                <a:solidFill>
                  <a:schemeClr val="tx1">
                    <a:lumMod val="85000"/>
                    <a:lumOff val="15000"/>
                  </a:schemeClr>
                </a:solidFill>
              </a:rPr>
              <a:t>A fight against oil spill</a:t>
            </a:r>
            <a:endParaRPr lang="en-IN" dirty="0">
              <a:solidFill>
                <a:schemeClr val="tx1">
                  <a:lumMod val="85000"/>
                  <a:lumOff val="15000"/>
                </a:schemeClr>
              </a:solidFill>
            </a:endParaRPr>
          </a:p>
        </p:txBody>
      </p:sp>
      <p:sp>
        <p:nvSpPr>
          <p:cNvPr id="8" name="Title 7"/>
          <p:cNvSpPr>
            <a:spLocks noGrp="1"/>
          </p:cNvSpPr>
          <p:nvPr>
            <p:ph type="ctrTitle"/>
          </p:nvPr>
        </p:nvSpPr>
        <p:spPr>
          <a:xfrm>
            <a:off x="1071538" y="3071810"/>
            <a:ext cx="7772400" cy="1470025"/>
          </a:xfrm>
        </p:spPr>
        <p:txBody>
          <a:bodyPr/>
          <a:lstStyle/>
          <a:p>
            <a:r>
              <a:rPr lang="en-US" dirty="0" smtClean="0"/>
              <a:t>Oil-Eating Microbes</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914400" y="2332037"/>
            <a:ext cx="8229600" cy="4525963"/>
          </a:xfrm>
        </p:spPr>
        <p:txBody>
          <a:bodyPr>
            <a:normAutofit/>
          </a:bodyPr>
          <a:lstStyle/>
          <a:p>
            <a:pPr>
              <a:buNone/>
            </a:pPr>
            <a:r>
              <a:rPr lang="en-IN" sz="2400" dirty="0">
                <a:latin typeface="Times New Roman" pitchFamily="18" charset="0"/>
                <a:cs typeface="Times New Roman" pitchFamily="18" charset="0"/>
              </a:rPr>
              <a:t>OIL </a:t>
            </a:r>
            <a:r>
              <a:rPr lang="en-IN" sz="2400" dirty="0" smtClean="0">
                <a:latin typeface="Times New Roman" pitchFamily="18" charset="0"/>
                <a:cs typeface="Times New Roman" pitchFamily="18" charset="0"/>
              </a:rPr>
              <a:t>SPILL</a:t>
            </a:r>
            <a:r>
              <a:rPr lang="en-IN" sz="2400" dirty="0">
                <a:latin typeface="Times New Roman" pitchFamily="18" charset="0"/>
                <a:cs typeface="Times New Roman" pitchFamily="18" charset="0"/>
              </a:rPr>
              <a:t> caused by </a:t>
            </a:r>
            <a:r>
              <a:rPr lang="en-IN" sz="2400" dirty="0" smtClean="0">
                <a:latin typeface="Times New Roman" pitchFamily="18" charset="0"/>
                <a:cs typeface="Times New Roman" pitchFamily="18" charset="0"/>
              </a:rPr>
              <a:t>:</a:t>
            </a:r>
          </a:p>
          <a:p>
            <a:pPr>
              <a:buNone/>
            </a:pPr>
            <a:endParaRPr lang="en-IN"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Collision</a:t>
            </a:r>
          </a:p>
          <a:p>
            <a:r>
              <a:rPr lang="en-US" sz="2400" dirty="0" smtClean="0">
                <a:latin typeface="Times New Roman" pitchFamily="18" charset="0"/>
                <a:cs typeface="Times New Roman" pitchFamily="18" charset="0"/>
              </a:rPr>
              <a:t>Grounding</a:t>
            </a:r>
          </a:p>
          <a:p>
            <a:r>
              <a:rPr lang="en-IN" sz="2400" dirty="0" smtClean="0">
                <a:latin typeface="Times New Roman" pitchFamily="18" charset="0"/>
                <a:cs typeface="Times New Roman" pitchFamily="18" charset="0"/>
              </a:rPr>
              <a:t>Failure </a:t>
            </a:r>
            <a:r>
              <a:rPr lang="en-IN" sz="2400" dirty="0">
                <a:latin typeface="Times New Roman" pitchFamily="18" charset="0"/>
                <a:cs typeface="Times New Roman" pitchFamily="18" charset="0"/>
              </a:rPr>
              <a:t>of the hull due to </a:t>
            </a:r>
            <a:r>
              <a:rPr lang="en-IN" sz="2400" dirty="0" smtClean="0">
                <a:latin typeface="Times New Roman" pitchFamily="18" charset="0"/>
                <a:cs typeface="Times New Roman" pitchFamily="18" charset="0"/>
              </a:rPr>
              <a:t>corrosion</a:t>
            </a:r>
          </a:p>
          <a:p>
            <a:r>
              <a:rPr lang="en-US" sz="2400" dirty="0" smtClean="0">
                <a:latin typeface="Times New Roman" pitchFamily="18" charset="0"/>
                <a:cs typeface="Times New Roman" pitchFamily="18" charset="0"/>
              </a:rPr>
              <a:t>Spills while bunkering</a:t>
            </a:r>
          </a:p>
          <a:p>
            <a:r>
              <a:rPr lang="en-US" sz="2400" dirty="0" smtClean="0">
                <a:latin typeface="Times New Roman" pitchFamily="18" charset="0"/>
                <a:cs typeface="Times New Roman" pitchFamily="18" charset="0"/>
              </a:rPr>
              <a:t>Drilling rigs and wells.</a:t>
            </a:r>
          </a:p>
          <a:p>
            <a:r>
              <a:rPr lang="en-US" sz="2400" dirty="0" smtClean="0">
                <a:latin typeface="Times New Roman" pitchFamily="18" charset="0"/>
                <a:cs typeface="Times New Roman" pitchFamily="18" charset="0"/>
              </a:rPr>
              <a:t>Natural oil seeps.</a:t>
            </a:r>
            <a:endParaRPr lang="en-IN" sz="2400" dirty="0">
              <a:latin typeface="Times New Roman" pitchFamily="18" charset="0"/>
              <a:cs typeface="Times New Roman" pitchFamily="18" charset="0"/>
            </a:endParaRPr>
          </a:p>
        </p:txBody>
      </p:sp>
      <p:pic>
        <p:nvPicPr>
          <p:cNvPr id="6" name="Picture 5" descr="image.axd"/>
          <p:cNvPicPr>
            <a:picLocks noChangeAspect="1"/>
          </p:cNvPicPr>
          <p:nvPr/>
        </p:nvPicPr>
        <p:blipFill>
          <a:blip r:embed="rId2"/>
          <a:stretch>
            <a:fillRect/>
          </a:stretch>
        </p:blipFill>
        <p:spPr>
          <a:xfrm>
            <a:off x="5643571" y="1214422"/>
            <a:ext cx="3500430" cy="514353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285720" y="2143116"/>
            <a:ext cx="4572032" cy="4525963"/>
          </a:xfrm>
        </p:spPr>
        <p:txBody>
          <a:bodyPr/>
          <a:lstStyle/>
          <a:p>
            <a:pPr>
              <a:buNone/>
            </a:pPr>
            <a:r>
              <a:rPr lang="en-IN" sz="2400" dirty="0">
                <a:latin typeface="Times New Roman" pitchFamily="18" charset="0"/>
                <a:cs typeface="Times New Roman" pitchFamily="18" charset="0"/>
              </a:rPr>
              <a:t>ENVIRONMENTAL IMPACTS:</a:t>
            </a:r>
          </a:p>
          <a:p>
            <a:r>
              <a:rPr lang="en-IN" sz="1800" dirty="0" smtClean="0">
                <a:latin typeface="Times New Roman" pitchFamily="18" charset="0"/>
                <a:cs typeface="Times New Roman" pitchFamily="18" charset="0"/>
              </a:rPr>
              <a:t>Beach </a:t>
            </a:r>
            <a:r>
              <a:rPr lang="en-IN" sz="1800" dirty="0">
                <a:latin typeface="Times New Roman" pitchFamily="18" charset="0"/>
                <a:cs typeface="Times New Roman" pitchFamily="18" charset="0"/>
              </a:rPr>
              <a:t>sand, gravel, rocks and boulders, vegetation and terrestrial habitats of both wildlife and </a:t>
            </a:r>
            <a:r>
              <a:rPr lang="en-IN" sz="1800" dirty="0" smtClean="0">
                <a:latin typeface="Times New Roman" pitchFamily="18" charset="0"/>
                <a:cs typeface="Times New Roman" pitchFamily="18" charset="0"/>
              </a:rPr>
              <a:t>humans</a:t>
            </a:r>
          </a:p>
          <a:p>
            <a:r>
              <a:rPr lang="en-IN" sz="1800" dirty="0" smtClean="0">
                <a:latin typeface="Times New Roman" pitchFamily="18" charset="0"/>
                <a:cs typeface="Times New Roman" pitchFamily="18" charset="0"/>
              </a:rPr>
              <a:t>Also </a:t>
            </a:r>
            <a:r>
              <a:rPr lang="en-IN" sz="1800" dirty="0">
                <a:latin typeface="Times New Roman" pitchFamily="18" charset="0"/>
                <a:cs typeface="Times New Roman" pitchFamily="18" charset="0"/>
              </a:rPr>
              <a:t>kill to a large extent the fish and other food </a:t>
            </a:r>
            <a:r>
              <a:rPr lang="en-IN" sz="1800" dirty="0" smtClean="0">
                <a:latin typeface="Times New Roman" pitchFamily="18" charset="0"/>
                <a:cs typeface="Times New Roman" pitchFamily="18" charset="0"/>
              </a:rPr>
              <a:t>species</a:t>
            </a:r>
          </a:p>
          <a:p>
            <a:r>
              <a:rPr lang="en-IN" sz="1800" dirty="0" smtClean="0">
                <a:latin typeface="Times New Roman" pitchFamily="18" charset="0"/>
                <a:cs typeface="Times New Roman" pitchFamily="18" charset="0"/>
              </a:rPr>
              <a:t>Affects </a:t>
            </a:r>
            <a:r>
              <a:rPr lang="en-IN" sz="1800" dirty="0">
                <a:latin typeface="Times New Roman" pitchFamily="18" charset="0"/>
                <a:cs typeface="Times New Roman" pitchFamily="18" charset="0"/>
              </a:rPr>
              <a:t>the humans in case they consume these infected food stuffs</a:t>
            </a:r>
            <a:r>
              <a:rPr lang="en-IN" sz="1800" dirty="0" smtClean="0">
                <a:latin typeface="Times New Roman" pitchFamily="18" charset="0"/>
                <a:cs typeface="Times New Roman" pitchFamily="18" charset="0"/>
              </a:rPr>
              <a:t>.</a:t>
            </a:r>
          </a:p>
          <a:p>
            <a:r>
              <a:rPr lang="en-IN" sz="1800" dirty="0" smtClean="0">
                <a:latin typeface="Times New Roman" pitchFamily="18" charset="0"/>
                <a:cs typeface="Times New Roman" pitchFamily="18" charset="0"/>
              </a:rPr>
              <a:t>Long </a:t>
            </a:r>
            <a:r>
              <a:rPr lang="en-IN" sz="1800" dirty="0">
                <a:latin typeface="Times New Roman" pitchFamily="18" charset="0"/>
                <a:cs typeface="Times New Roman" pitchFamily="18" charset="0"/>
              </a:rPr>
              <a:t>term ecological </a:t>
            </a:r>
            <a:r>
              <a:rPr lang="en-IN" sz="1800" dirty="0" smtClean="0">
                <a:latin typeface="Times New Roman" pitchFamily="18" charset="0"/>
                <a:cs typeface="Times New Roman" pitchFamily="18" charset="0"/>
              </a:rPr>
              <a:t>effects</a:t>
            </a:r>
          </a:p>
          <a:p>
            <a:r>
              <a:rPr lang="en-IN" sz="1800" dirty="0" smtClean="0">
                <a:latin typeface="Times New Roman" pitchFamily="18" charset="0"/>
                <a:cs typeface="Times New Roman" pitchFamily="18" charset="0"/>
              </a:rPr>
              <a:t>Wildlife </a:t>
            </a:r>
            <a:r>
              <a:rPr lang="en-IN" sz="1800" dirty="0">
                <a:latin typeface="Times New Roman" pitchFamily="18" charset="0"/>
                <a:cs typeface="Times New Roman" pitchFamily="18" charset="0"/>
              </a:rPr>
              <a:t>near the ocean are poisoned by the oil and this includes the reptiles mammals </a:t>
            </a:r>
            <a:r>
              <a:rPr lang="en-IN" sz="1800" dirty="0" smtClean="0">
                <a:latin typeface="Times New Roman" pitchFamily="18" charset="0"/>
                <a:cs typeface="Times New Roman" pitchFamily="18" charset="0"/>
              </a:rPr>
              <a:t>and amphibians in water bodies adjacent to the ocean</a:t>
            </a:r>
          </a:p>
          <a:p>
            <a:r>
              <a:rPr lang="en-IN" sz="1800" dirty="0"/>
              <a:t>O</a:t>
            </a:r>
            <a:r>
              <a:rPr lang="en-IN" sz="1800" dirty="0" smtClean="0"/>
              <a:t>il </a:t>
            </a:r>
            <a:r>
              <a:rPr lang="en-IN" sz="1800" dirty="0"/>
              <a:t>traces will remain for </a:t>
            </a:r>
            <a:r>
              <a:rPr lang="en-IN" sz="1800" dirty="0" smtClean="0"/>
              <a:t>a long time.</a:t>
            </a:r>
            <a:endParaRPr lang="en-IN" sz="1800" dirty="0">
              <a:latin typeface="Times New Roman" pitchFamily="18" charset="0"/>
              <a:cs typeface="Times New Roman" pitchFamily="18" charset="0"/>
            </a:endParaRPr>
          </a:p>
        </p:txBody>
      </p:sp>
      <p:pic>
        <p:nvPicPr>
          <p:cNvPr id="1026" name="Picture 2" descr="C:\Users\SOUMYA\Desktop\tolani\2.jpg"/>
          <p:cNvPicPr>
            <a:picLocks noChangeAspect="1" noChangeArrowheads="1"/>
          </p:cNvPicPr>
          <p:nvPr/>
        </p:nvPicPr>
        <p:blipFill>
          <a:blip r:embed="rId2"/>
          <a:srcRect/>
          <a:stretch>
            <a:fillRect/>
          </a:stretch>
        </p:blipFill>
        <p:spPr bwMode="auto">
          <a:xfrm>
            <a:off x="5072066" y="2214554"/>
            <a:ext cx="3810000" cy="371477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457200" y="1600200"/>
            <a:ext cx="4829180" cy="4525963"/>
          </a:xfrm>
        </p:spPr>
        <p:txBody>
          <a:bodyPr/>
          <a:lstStyle/>
          <a:p>
            <a:pPr>
              <a:buNone/>
            </a:pPr>
            <a:r>
              <a:rPr lang="en-US" dirty="0" smtClean="0"/>
              <a:t>Present methods of clean up</a:t>
            </a:r>
          </a:p>
          <a:p>
            <a:pPr>
              <a:buNone/>
            </a:pPr>
            <a:endParaRPr lang="en-US" dirty="0" smtClean="0"/>
          </a:p>
          <a:p>
            <a:pPr lvl="0"/>
            <a:r>
              <a:rPr lang="en-US" sz="2400" dirty="0" smtClean="0"/>
              <a:t>Containment and burning</a:t>
            </a:r>
            <a:endParaRPr lang="en-IN" sz="2400" dirty="0" smtClean="0"/>
          </a:p>
          <a:p>
            <a:pPr lvl="0"/>
            <a:r>
              <a:rPr lang="en-IN" sz="2400" dirty="0" smtClean="0"/>
              <a:t>Skimming</a:t>
            </a:r>
          </a:p>
          <a:p>
            <a:pPr lvl="0"/>
            <a:r>
              <a:rPr lang="en-IN" sz="2400" dirty="0" smtClean="0"/>
              <a:t>Filtering</a:t>
            </a:r>
          </a:p>
          <a:p>
            <a:r>
              <a:rPr lang="en-IN" sz="2400" dirty="0" smtClean="0"/>
              <a:t>Dispersing</a:t>
            </a:r>
          </a:p>
          <a:p>
            <a:r>
              <a:rPr lang="en-US" sz="2400" dirty="0" smtClean="0"/>
              <a:t>Absorbent pads</a:t>
            </a:r>
          </a:p>
          <a:p>
            <a:r>
              <a:rPr lang="en-IN" sz="2400" dirty="0" smtClean="0"/>
              <a:t>Bioremediation</a:t>
            </a:r>
            <a:endParaRPr lang="en-IN" sz="2400" dirty="0"/>
          </a:p>
        </p:txBody>
      </p:sp>
      <p:pic>
        <p:nvPicPr>
          <p:cNvPr id="1026" name="Picture 3" descr="Workers clean up an oil refinery spill that polluted Anacortes Bay, Washington. The floating ring of absorbent pads trailing behind the boat is being used to contain some of the oil that has spilled."/>
          <p:cNvPicPr>
            <a:picLocks noChangeAspect="1" noChangeArrowheads="1"/>
          </p:cNvPicPr>
          <p:nvPr/>
        </p:nvPicPr>
        <p:blipFill>
          <a:blip r:embed="rId2"/>
          <a:srcRect/>
          <a:stretch>
            <a:fillRect/>
          </a:stretch>
        </p:blipFill>
        <p:spPr bwMode="auto">
          <a:xfrm>
            <a:off x="5000628" y="1714488"/>
            <a:ext cx="4143372" cy="5143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normAutofit fontScale="77500" lnSpcReduction="20000"/>
          </a:bodyPr>
          <a:lstStyle/>
          <a:p>
            <a:pPr>
              <a:buNone/>
            </a:pPr>
            <a:r>
              <a:rPr lang="en-US" sz="4000" b="1" dirty="0" smtClean="0"/>
              <a:t>TECHNICAL DETAILS ABOUT THE OEM</a:t>
            </a:r>
          </a:p>
          <a:p>
            <a:pPr>
              <a:buNone/>
            </a:pPr>
            <a:endParaRPr lang="en-US" sz="2400" b="1" dirty="0" smtClean="0"/>
          </a:p>
          <a:p>
            <a:pPr>
              <a:buNone/>
            </a:pPr>
            <a:r>
              <a:rPr lang="en-US" sz="2400" dirty="0" smtClean="0"/>
              <a:t>Advantages of using this method:</a:t>
            </a:r>
          </a:p>
          <a:p>
            <a:pPr>
              <a:buNone/>
            </a:pPr>
            <a:endParaRPr lang="en-US" sz="2400" dirty="0" smtClean="0"/>
          </a:p>
          <a:p>
            <a:r>
              <a:rPr lang="en-IN" sz="2400" dirty="0" smtClean="0"/>
              <a:t>n-</a:t>
            </a:r>
            <a:r>
              <a:rPr lang="en-IN" sz="2400" dirty="0" err="1" smtClean="0"/>
              <a:t>alkane</a:t>
            </a:r>
            <a:r>
              <a:rPr lang="en-IN" sz="2400" dirty="0" smtClean="0"/>
              <a:t> degradation (which includes metabolism, </a:t>
            </a:r>
            <a:r>
              <a:rPr lang="en-IN" sz="2400" dirty="0" err="1" smtClean="0"/>
              <a:t>biosurfactant</a:t>
            </a:r>
            <a:r>
              <a:rPr lang="en-IN" sz="2400" dirty="0" smtClean="0"/>
              <a:t> production and </a:t>
            </a:r>
            <a:r>
              <a:rPr lang="en-IN" sz="2400" dirty="0" err="1" smtClean="0"/>
              <a:t>biofilm</a:t>
            </a:r>
            <a:r>
              <a:rPr lang="en-IN" sz="2400" dirty="0" smtClean="0"/>
              <a:t> production).</a:t>
            </a:r>
          </a:p>
          <a:p>
            <a:r>
              <a:rPr lang="en-US" sz="2400" dirty="0" err="1" smtClean="0"/>
              <a:t>Eg</a:t>
            </a:r>
            <a:r>
              <a:rPr lang="en-US" sz="2400" dirty="0" smtClean="0"/>
              <a:t>. </a:t>
            </a:r>
            <a:r>
              <a:rPr lang="en-US" sz="3800" b="1" dirty="0" err="1" smtClean="0"/>
              <a:t>C</a:t>
            </a:r>
            <a:r>
              <a:rPr lang="en-US" sz="2400" dirty="0" err="1" smtClean="0"/>
              <a:t>n</a:t>
            </a:r>
            <a:r>
              <a:rPr lang="en-US" sz="3800" b="1" dirty="0" err="1" smtClean="0"/>
              <a:t>H</a:t>
            </a:r>
            <a:r>
              <a:rPr lang="en-US" sz="2400" dirty="0" smtClean="0"/>
              <a:t>(2n+2) + </a:t>
            </a:r>
            <a:r>
              <a:rPr lang="en-US" sz="4100" b="1" dirty="0" smtClean="0"/>
              <a:t>O</a:t>
            </a:r>
            <a:r>
              <a:rPr lang="en-US" sz="2400" dirty="0" smtClean="0"/>
              <a:t>2 --&gt; n</a:t>
            </a:r>
            <a:r>
              <a:rPr lang="en-US" sz="4100" b="1" dirty="0" smtClean="0"/>
              <a:t>CO</a:t>
            </a:r>
            <a:r>
              <a:rPr lang="en-US" sz="2400" dirty="0" smtClean="0"/>
              <a:t>2 + n</a:t>
            </a:r>
            <a:r>
              <a:rPr lang="en-US" sz="4100" b="1" dirty="0" smtClean="0"/>
              <a:t>H</a:t>
            </a:r>
            <a:r>
              <a:rPr lang="en-US" sz="2400" dirty="0" smtClean="0"/>
              <a:t>2</a:t>
            </a:r>
            <a:r>
              <a:rPr lang="en-US" sz="4100" b="1" dirty="0" smtClean="0"/>
              <a:t>O</a:t>
            </a:r>
            <a:r>
              <a:rPr lang="en-US" sz="2400" dirty="0" smtClean="0"/>
              <a:t> (in presence of oxygen and bacteria).</a:t>
            </a:r>
            <a:endParaRPr lang="en-IN" sz="2400" dirty="0" smtClean="0"/>
          </a:p>
          <a:p>
            <a:r>
              <a:rPr lang="en-IN" sz="2400" dirty="0" smtClean="0"/>
              <a:t>Nitrogen, phosphorous, sulphur, and other elements in a nutrient-poor marine environment allows for more efficient </a:t>
            </a:r>
            <a:r>
              <a:rPr lang="en-IN" sz="2400" dirty="0" err="1" smtClean="0"/>
              <a:t>alkane</a:t>
            </a:r>
            <a:r>
              <a:rPr lang="en-IN" sz="2400" dirty="0" smtClean="0"/>
              <a:t> degradation.</a:t>
            </a:r>
          </a:p>
          <a:p>
            <a:r>
              <a:rPr lang="en-IN" sz="2400" dirty="0" smtClean="0"/>
              <a:t>High salt contents and high UV radiation since it thrives mostly in the upper layers in the ocean where UV light is encountered.</a:t>
            </a:r>
          </a:p>
          <a:p>
            <a:endParaRPr lang="en-US" sz="2400" dirty="0" smtClean="0"/>
          </a:p>
          <a:p>
            <a:pPr>
              <a:buNone/>
            </a:pPr>
            <a:r>
              <a:rPr lang="en-IN" sz="2400" dirty="0" smtClean="0"/>
              <a:t>Addition of too much fertilizers can create blooms of algae that use up all the oxygen in the surrounding water, creating ``dead zones.''</a:t>
            </a:r>
            <a:endParaRPr lang="en-IN"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lstStyle/>
          <a:p>
            <a:pPr>
              <a:buNone/>
            </a:pPr>
            <a:r>
              <a:rPr lang="en-IN" sz="2000" i="1" dirty="0" smtClean="0"/>
              <a:t>Fig: showing mechanisms for oil degradation and survival encoded by the </a:t>
            </a:r>
            <a:r>
              <a:rPr lang="en-IN" sz="2000" i="1" dirty="0" err="1" smtClean="0"/>
              <a:t>A.borkumensis</a:t>
            </a:r>
            <a:r>
              <a:rPr lang="en-IN" sz="2000" i="1" dirty="0" smtClean="0"/>
              <a:t>.</a:t>
            </a:r>
            <a:endParaRPr lang="en-IN" sz="2000" dirty="0" smtClean="0"/>
          </a:p>
          <a:p>
            <a:endParaRPr lang="en-IN" dirty="0"/>
          </a:p>
        </p:txBody>
      </p:sp>
      <p:pic>
        <p:nvPicPr>
          <p:cNvPr id="2050" name="Picture 9" descr="Lorenzo"/>
          <p:cNvPicPr>
            <a:picLocks noChangeAspect="1" noChangeArrowheads="1"/>
          </p:cNvPicPr>
          <p:nvPr/>
        </p:nvPicPr>
        <p:blipFill>
          <a:blip r:embed="rId2"/>
          <a:srcRect/>
          <a:stretch>
            <a:fillRect/>
          </a:stretch>
        </p:blipFill>
        <p:spPr bwMode="auto">
          <a:xfrm>
            <a:off x="428596" y="2357430"/>
            <a:ext cx="8286808" cy="39481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457200" y="1600200"/>
            <a:ext cx="4257676" cy="4525963"/>
          </a:xfrm>
        </p:spPr>
        <p:txBody>
          <a:bodyPr>
            <a:normAutofit fontScale="70000" lnSpcReduction="20000"/>
          </a:bodyPr>
          <a:lstStyle/>
          <a:p>
            <a:r>
              <a:rPr lang="en-IN" dirty="0" smtClean="0"/>
              <a:t>Oil is made up of dozens of different hydrocarbon molecules.</a:t>
            </a:r>
          </a:p>
          <a:p>
            <a:r>
              <a:rPr lang="en-IN" dirty="0" smtClean="0"/>
              <a:t>The microbes take in oxygen and hydrocarbons—the carbon-hydrogen molecules in the plume and degrade them out as CO</a:t>
            </a:r>
            <a:r>
              <a:rPr lang="en-IN" baseline="-25000" dirty="0" smtClean="0"/>
              <a:t>2</a:t>
            </a:r>
            <a:r>
              <a:rPr lang="en-IN" dirty="0" smtClean="0"/>
              <a:t> and biological waste.</a:t>
            </a:r>
          </a:p>
          <a:p>
            <a:r>
              <a:rPr lang="en-IN" dirty="0" smtClean="0"/>
              <a:t>Another concern has been that the oil-eating microbes could deplete oxygen within the plume. But after taking several oil samples, it is seen the oxygen level is well above the critical range.</a:t>
            </a:r>
            <a:endParaRPr lang="en-IN" dirty="0"/>
          </a:p>
        </p:txBody>
      </p:sp>
      <p:pic>
        <p:nvPicPr>
          <p:cNvPr id="5" name="Picture 7" descr="609px-AlcVorax_PROCARYOTES01b-1"/>
          <p:cNvPicPr>
            <a:picLocks noChangeAspect="1" noChangeArrowheads="1"/>
          </p:cNvPicPr>
          <p:nvPr/>
        </p:nvPicPr>
        <p:blipFill>
          <a:blip r:embed="rId2"/>
          <a:srcRect/>
          <a:stretch>
            <a:fillRect/>
          </a:stretch>
        </p:blipFill>
        <p:spPr bwMode="auto">
          <a:xfrm>
            <a:off x="4714876" y="1643050"/>
            <a:ext cx="4000528" cy="3714776"/>
          </a:xfrm>
          <a:prstGeom prst="rect">
            <a:avLst/>
          </a:prstGeom>
          <a:noFill/>
          <a:ln w="9525">
            <a:noFill/>
            <a:miter lim="800000"/>
            <a:headEnd/>
            <a:tailEnd/>
          </a:ln>
        </p:spPr>
      </p:pic>
      <p:sp>
        <p:nvSpPr>
          <p:cNvPr id="7" name="TextBox 6"/>
          <p:cNvSpPr txBox="1"/>
          <p:nvPr/>
        </p:nvSpPr>
        <p:spPr>
          <a:xfrm>
            <a:off x="4714876" y="5572140"/>
            <a:ext cx="4000528" cy="1200329"/>
          </a:xfrm>
          <a:prstGeom prst="rect">
            <a:avLst/>
          </a:prstGeom>
          <a:noFill/>
        </p:spPr>
        <p:txBody>
          <a:bodyPr wrap="square" rtlCol="0">
            <a:spAutoFit/>
          </a:bodyPr>
          <a:lstStyle/>
          <a:p>
            <a:r>
              <a:rPr lang="en-IN" i="1" dirty="0" smtClean="0"/>
              <a:t>Fig: showing the microscopic view of </a:t>
            </a:r>
            <a:r>
              <a:rPr lang="en-IN" i="1" dirty="0" err="1" smtClean="0"/>
              <a:t>Alkanivorax</a:t>
            </a:r>
            <a:r>
              <a:rPr lang="en-IN" i="1" dirty="0" smtClean="0"/>
              <a:t> </a:t>
            </a:r>
            <a:r>
              <a:rPr lang="en-IN" i="1" dirty="0" err="1" smtClean="0"/>
              <a:t>borkumensis</a:t>
            </a:r>
            <a:r>
              <a:rPr lang="en-IN" i="1" dirty="0" smtClean="0"/>
              <a:t> in its </a:t>
            </a:r>
            <a:r>
              <a:rPr lang="en-IN" i="1" dirty="0" err="1" smtClean="0"/>
              <a:t>alkane</a:t>
            </a:r>
            <a:r>
              <a:rPr lang="en-IN" i="1" dirty="0" smtClean="0"/>
              <a:t> phase.</a:t>
            </a:r>
            <a:endParaRPr lang="en-IN" dirty="0" smtClean="0"/>
          </a:p>
          <a:p>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1285852" y="2143116"/>
            <a:ext cx="8229600" cy="4525963"/>
          </a:xfrm>
        </p:spPr>
        <p:txBody>
          <a:bodyPr/>
          <a:lstStyle/>
          <a:p>
            <a:pPr>
              <a:buNone/>
            </a:pPr>
            <a:r>
              <a:rPr lang="en-IN" sz="2400" dirty="0" smtClean="0">
                <a:latin typeface="Times New Roman" pitchFamily="18" charset="0"/>
                <a:cs typeface="Times New Roman" pitchFamily="18" charset="0"/>
              </a:rPr>
              <a:t>OIL </a:t>
            </a:r>
            <a:r>
              <a:rPr lang="en-IN" sz="2400" dirty="0">
                <a:latin typeface="Times New Roman" pitchFamily="18" charset="0"/>
                <a:cs typeface="Times New Roman" pitchFamily="18" charset="0"/>
              </a:rPr>
              <a:t>SPILL </a:t>
            </a:r>
            <a:r>
              <a:rPr lang="en-IN" sz="2400" dirty="0" smtClean="0">
                <a:latin typeface="Times New Roman" pitchFamily="18" charset="0"/>
                <a:cs typeface="Times New Roman" pitchFamily="18" charset="0"/>
              </a:rPr>
              <a:t>BEHAVIOUR</a:t>
            </a:r>
          </a:p>
          <a:p>
            <a:r>
              <a:rPr lang="en-IN" sz="2000" dirty="0" smtClean="0">
                <a:latin typeface="Times New Roman" pitchFamily="18" charset="0"/>
                <a:cs typeface="Times New Roman" pitchFamily="18" charset="0"/>
              </a:rPr>
              <a:t>Spreads </a:t>
            </a:r>
            <a:r>
              <a:rPr lang="en-IN" sz="2000" dirty="0">
                <a:latin typeface="Times New Roman" pitchFamily="18" charset="0"/>
                <a:cs typeface="Times New Roman" pitchFamily="18" charset="0"/>
              </a:rPr>
              <a:t>over the water</a:t>
            </a:r>
            <a:r>
              <a:rPr lang="en-IN" sz="2000" dirty="0" smtClean="0">
                <a:latin typeface="Times New Roman" pitchFamily="18" charset="0"/>
                <a:cs typeface="Times New Roman" pitchFamily="18" charset="0"/>
              </a:rPr>
              <a:t>.</a:t>
            </a:r>
          </a:p>
          <a:p>
            <a:r>
              <a:rPr lang="en-IN" sz="2000" dirty="0" smtClean="0">
                <a:latin typeface="Times New Roman" pitchFamily="18" charset="0"/>
                <a:cs typeface="Times New Roman" pitchFamily="18" charset="0"/>
              </a:rPr>
              <a:t>Oil </a:t>
            </a:r>
            <a:r>
              <a:rPr lang="en-IN" sz="2000" dirty="0">
                <a:latin typeface="Times New Roman" pitchFamily="18" charset="0"/>
                <a:cs typeface="Times New Roman" pitchFamily="18" charset="0"/>
              </a:rPr>
              <a:t>rises to the surface of the </a:t>
            </a:r>
            <a:r>
              <a:rPr lang="en-IN" sz="2000" dirty="0" smtClean="0">
                <a:latin typeface="Times New Roman" pitchFamily="18" charset="0"/>
                <a:cs typeface="Times New Roman" pitchFamily="18" charset="0"/>
              </a:rPr>
              <a:t>water</a:t>
            </a:r>
          </a:p>
          <a:p>
            <a:r>
              <a:rPr lang="en-IN" sz="2000" dirty="0" smtClean="0">
                <a:latin typeface="Times New Roman" pitchFamily="18" charset="0"/>
                <a:cs typeface="Times New Roman" pitchFamily="18" charset="0"/>
              </a:rPr>
              <a:t>Forms </a:t>
            </a:r>
            <a:r>
              <a:rPr lang="en-IN" sz="2000" dirty="0">
                <a:latin typeface="Times New Roman" pitchFamily="18" charset="0"/>
                <a:cs typeface="Times New Roman" pitchFamily="18" charset="0"/>
              </a:rPr>
              <a:t>a kind of blanket layer over the </a:t>
            </a:r>
            <a:r>
              <a:rPr lang="en-IN" sz="2000" dirty="0" smtClean="0">
                <a:latin typeface="Times New Roman" pitchFamily="18" charset="0"/>
                <a:cs typeface="Times New Roman" pitchFamily="18" charset="0"/>
              </a:rPr>
              <a:t>water</a:t>
            </a:r>
          </a:p>
          <a:p>
            <a:r>
              <a:rPr lang="en-IN" sz="2000" dirty="0" smtClean="0">
                <a:latin typeface="Times New Roman" pitchFamily="18" charset="0"/>
                <a:cs typeface="Times New Roman" pitchFamily="18" charset="0"/>
              </a:rPr>
              <a:t>This </a:t>
            </a:r>
            <a:r>
              <a:rPr lang="en-IN" sz="2000" dirty="0">
                <a:latin typeface="Times New Roman" pitchFamily="18" charset="0"/>
                <a:cs typeface="Times New Roman" pitchFamily="18" charset="0"/>
              </a:rPr>
              <a:t>layer may get broken up due to the rough weather </a:t>
            </a:r>
            <a:r>
              <a:rPr lang="en-IN" sz="2000" dirty="0" smtClean="0">
                <a:latin typeface="Times New Roman" pitchFamily="18" charset="0"/>
                <a:cs typeface="Times New Roman" pitchFamily="18" charset="0"/>
              </a:rPr>
              <a:t>conditions</a:t>
            </a:r>
          </a:p>
          <a:p>
            <a:r>
              <a:rPr lang="en-IN" sz="2000" dirty="0" smtClean="0">
                <a:latin typeface="Times New Roman" pitchFamily="18" charset="0"/>
                <a:cs typeface="Times New Roman" pitchFamily="18" charset="0"/>
              </a:rPr>
              <a:t>Volatile </a:t>
            </a:r>
            <a:r>
              <a:rPr lang="en-IN" sz="2000" dirty="0">
                <a:latin typeface="Times New Roman" pitchFamily="18" charset="0"/>
                <a:cs typeface="Times New Roman" pitchFamily="18" charset="0"/>
              </a:rPr>
              <a:t>compounds in this spill start to </a:t>
            </a:r>
            <a:r>
              <a:rPr lang="en-IN" sz="2000" dirty="0" smtClean="0">
                <a:latin typeface="Times New Roman" pitchFamily="18" charset="0"/>
                <a:cs typeface="Times New Roman" pitchFamily="18" charset="0"/>
              </a:rPr>
              <a:t>evaporate</a:t>
            </a:r>
          </a:p>
          <a:p>
            <a:r>
              <a:rPr lang="en-IN" sz="2000" dirty="0">
                <a:latin typeface="Times New Roman" pitchFamily="18" charset="0"/>
                <a:cs typeface="Times New Roman" pitchFamily="18" charset="0"/>
              </a:rPr>
              <a:t>20 to 40% reduction in the total </a:t>
            </a:r>
            <a:r>
              <a:rPr lang="en-IN" sz="2000" dirty="0" smtClean="0">
                <a:latin typeface="Times New Roman" pitchFamily="18" charset="0"/>
                <a:cs typeface="Times New Roman" pitchFamily="18" charset="0"/>
              </a:rPr>
              <a:t>mass</a:t>
            </a:r>
          </a:p>
          <a:p>
            <a:r>
              <a:rPr lang="en-IN" sz="2000" dirty="0" smtClean="0">
                <a:latin typeface="Times New Roman" pitchFamily="18" charset="0"/>
                <a:cs typeface="Times New Roman" pitchFamily="18" charset="0"/>
              </a:rPr>
              <a:t>Oil remaining highly viscous and very dense</a:t>
            </a:r>
          </a:p>
          <a:p>
            <a:r>
              <a:rPr lang="en-IN" sz="2000" dirty="0" smtClean="0">
                <a:latin typeface="Times New Roman" pitchFamily="18" charset="0"/>
                <a:cs typeface="Times New Roman" pitchFamily="18" charset="0"/>
              </a:rPr>
              <a:t>Very small percent of the oil dissolves in water</a:t>
            </a:r>
          </a:p>
          <a:p>
            <a:r>
              <a:rPr lang="en-IN" sz="2000" dirty="0" smtClean="0">
                <a:latin typeface="Times New Roman" pitchFamily="18" charset="0"/>
                <a:cs typeface="Times New Roman" pitchFamily="18" charset="0"/>
              </a:rPr>
              <a:t>Part of it sinks with suspended particulate matter.(most difficult to clean)</a:t>
            </a:r>
          </a:p>
          <a:p>
            <a:r>
              <a:rPr lang="en-IN" sz="2000" dirty="0" smtClean="0">
                <a:latin typeface="Times New Roman" pitchFamily="18" charset="0"/>
                <a:cs typeface="Times New Roman" pitchFamily="18" charset="0"/>
              </a:rPr>
              <a:t>Remaining oil  now becomes sticky tar balls</a:t>
            </a:r>
            <a:endParaRPr lang="en-IN"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normAutofit/>
          </a:bodyPr>
          <a:lstStyle/>
          <a:p>
            <a:pPr>
              <a:buNone/>
            </a:pPr>
            <a:r>
              <a:rPr lang="en-IN" sz="2000" dirty="0" smtClean="0"/>
              <a:t>Figure showing spreading of oil on water body forming a thick layer.</a:t>
            </a:r>
            <a:endParaRPr lang="en-IN" sz="2000" dirty="0"/>
          </a:p>
        </p:txBody>
      </p:sp>
      <p:pic>
        <p:nvPicPr>
          <p:cNvPr id="5" name="Picture 15" descr="C:\Users\SOUMYA\Desktop\oil_spill_on_fire.jpg"/>
          <p:cNvPicPr>
            <a:picLocks noChangeAspect="1" noChangeArrowheads="1"/>
          </p:cNvPicPr>
          <p:nvPr/>
        </p:nvPicPr>
        <p:blipFill>
          <a:blip r:embed="rId2"/>
          <a:srcRect/>
          <a:stretch>
            <a:fillRect/>
          </a:stretch>
        </p:blipFill>
        <p:spPr bwMode="auto">
          <a:xfrm>
            <a:off x="571472" y="2143116"/>
            <a:ext cx="8072494" cy="4388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571472" y="1857364"/>
            <a:ext cx="8229600" cy="4525963"/>
          </a:xfrm>
        </p:spPr>
        <p:txBody>
          <a:bodyPr>
            <a:normAutofit fontScale="62500" lnSpcReduction="20000"/>
          </a:bodyPr>
          <a:lstStyle/>
          <a:p>
            <a:pPr>
              <a:buNone/>
            </a:pPr>
            <a:r>
              <a:rPr lang="en-IN" sz="3400" dirty="0">
                <a:latin typeface="Times New Roman" pitchFamily="18" charset="0"/>
                <a:cs typeface="Times New Roman" pitchFamily="18" charset="0"/>
              </a:rPr>
              <a:t>METHOD OF USAGE:</a:t>
            </a:r>
          </a:p>
          <a:p>
            <a:pPr lvl="0"/>
            <a:r>
              <a:rPr lang="en-IN" sz="3400" dirty="0">
                <a:latin typeface="Times New Roman" pitchFamily="18" charset="0"/>
                <a:cs typeface="Times New Roman" pitchFamily="18" charset="0"/>
              </a:rPr>
              <a:t>M</a:t>
            </a:r>
            <a:r>
              <a:rPr lang="en-IN" sz="3400" dirty="0" smtClean="0">
                <a:latin typeface="Times New Roman" pitchFamily="18" charset="0"/>
                <a:cs typeface="Times New Roman" pitchFamily="18" charset="0"/>
              </a:rPr>
              <a:t>icrobes </a:t>
            </a:r>
            <a:r>
              <a:rPr lang="en-IN" sz="3400" dirty="0">
                <a:latin typeface="Times New Roman" pitchFamily="18" charset="0"/>
                <a:cs typeface="Times New Roman" pitchFamily="18" charset="0"/>
              </a:rPr>
              <a:t>are already available in the ocean in low abundances.</a:t>
            </a:r>
          </a:p>
          <a:p>
            <a:pPr lvl="0"/>
            <a:r>
              <a:rPr lang="en-IN" sz="3400" dirty="0">
                <a:latin typeface="Times New Roman" pitchFamily="18" charset="0"/>
                <a:cs typeface="Times New Roman" pitchFamily="18" charset="0"/>
              </a:rPr>
              <a:t>When there is an oil spill the microbes start to exponentially multiply.</a:t>
            </a:r>
          </a:p>
          <a:p>
            <a:pPr lvl="0"/>
            <a:r>
              <a:rPr lang="en-IN" sz="3400" dirty="0">
                <a:latin typeface="Times New Roman" pitchFamily="18" charset="0"/>
                <a:cs typeface="Times New Roman" pitchFamily="18" charset="0"/>
              </a:rPr>
              <a:t>The oil serves as nutrients </a:t>
            </a:r>
            <a:r>
              <a:rPr lang="en-IN" sz="3400" dirty="0" smtClean="0">
                <a:latin typeface="Times New Roman" pitchFamily="18" charset="0"/>
                <a:cs typeface="Times New Roman" pitchFamily="18" charset="0"/>
              </a:rPr>
              <a:t>which the </a:t>
            </a:r>
            <a:r>
              <a:rPr lang="en-IN" sz="3400" dirty="0">
                <a:latin typeface="Times New Roman" pitchFamily="18" charset="0"/>
                <a:cs typeface="Times New Roman" pitchFamily="18" charset="0"/>
              </a:rPr>
              <a:t>microbes </a:t>
            </a:r>
            <a:r>
              <a:rPr lang="en-IN" sz="3400" dirty="0" smtClean="0">
                <a:latin typeface="Times New Roman" pitchFamily="18" charset="0"/>
                <a:cs typeface="Times New Roman" pitchFamily="18" charset="0"/>
              </a:rPr>
              <a:t>use for liberating necessary energy to sustain.</a:t>
            </a:r>
            <a:endParaRPr lang="en-IN" sz="3400" dirty="0">
              <a:latin typeface="Times New Roman" pitchFamily="18" charset="0"/>
              <a:cs typeface="Times New Roman" pitchFamily="18" charset="0"/>
            </a:endParaRPr>
          </a:p>
          <a:p>
            <a:pPr lvl="0"/>
            <a:r>
              <a:rPr lang="en-IN" sz="3400" dirty="0">
                <a:latin typeface="Times New Roman" pitchFamily="18" charset="0"/>
                <a:cs typeface="Times New Roman" pitchFamily="18" charset="0"/>
              </a:rPr>
              <a:t>The first step would be to apply dispersants.</a:t>
            </a:r>
          </a:p>
          <a:p>
            <a:pPr lvl="0"/>
            <a:r>
              <a:rPr lang="en-IN" sz="3400" dirty="0">
                <a:latin typeface="Times New Roman" pitchFamily="18" charset="0"/>
                <a:cs typeface="Times New Roman" pitchFamily="18" charset="0"/>
              </a:rPr>
              <a:t>Dispersants stimulate bacterial multiplication and it reduces the oil water interfacial tension so that the oils are effectively dispersed as fine droplets.</a:t>
            </a:r>
          </a:p>
          <a:p>
            <a:pPr lvl="0"/>
            <a:r>
              <a:rPr lang="en-IN" sz="3400" dirty="0">
                <a:latin typeface="Times New Roman" pitchFamily="18" charset="0"/>
                <a:cs typeface="Times New Roman" pitchFamily="18" charset="0"/>
              </a:rPr>
              <a:t>It is of minimal toxicity and will not add to the environmental damage caused by the oil spills. These would be forms of carboxylic acids</a:t>
            </a:r>
            <a:r>
              <a:rPr lang="en-IN" sz="3400" dirty="0" smtClean="0">
                <a:latin typeface="Times New Roman" pitchFamily="18" charset="0"/>
                <a:cs typeface="Times New Roman" pitchFamily="18" charset="0"/>
              </a:rPr>
              <a:t>.</a:t>
            </a:r>
          </a:p>
          <a:p>
            <a:r>
              <a:rPr lang="en-IN" sz="3600" dirty="0" smtClean="0">
                <a:latin typeface="Times New Roman" pitchFamily="18" charset="0"/>
                <a:cs typeface="Times New Roman" pitchFamily="18" charset="0"/>
              </a:rPr>
              <a:t>Th</a:t>
            </a:r>
            <a:r>
              <a:rPr lang="en-IN" sz="3400" dirty="0" smtClean="0">
                <a:latin typeface="Times New Roman" pitchFamily="18" charset="0"/>
                <a:cs typeface="Times New Roman" pitchFamily="18" charset="0"/>
              </a:rPr>
              <a:t>ese make it easier for the microbes to chew on the oil.</a:t>
            </a:r>
          </a:p>
          <a:p>
            <a:r>
              <a:rPr lang="en-IN" sz="3400" dirty="0" smtClean="0">
                <a:latin typeface="Times New Roman" pitchFamily="18" charset="0"/>
                <a:cs typeface="Times New Roman" pitchFamily="18" charset="0"/>
              </a:rPr>
              <a:t>The OEM can work in temperatures </a:t>
            </a:r>
            <a:r>
              <a:rPr lang="en-IN" sz="3400" smtClean="0">
                <a:latin typeface="Times New Roman" pitchFamily="18" charset="0"/>
                <a:cs typeface="Times New Roman" pitchFamily="18" charset="0"/>
              </a:rPr>
              <a:t>between 15º to 30º </a:t>
            </a:r>
            <a:r>
              <a:rPr lang="en-IN" sz="3400" dirty="0" smtClean="0">
                <a:latin typeface="Times New Roman" pitchFamily="18" charset="0"/>
                <a:cs typeface="Times New Roman" pitchFamily="18" charset="0"/>
              </a:rPr>
              <a:t>Celsius and pH of 5.5 to 10 for the microbes to work effectively.</a:t>
            </a:r>
          </a:p>
          <a:p>
            <a:pPr lvl="0"/>
            <a:endParaRPr lang="en-IN" sz="3400" dirty="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pic>
        <p:nvPicPr>
          <p:cNvPr id="6" name="WMV.wmv">
            <a:hlinkClick r:id="" action="ppaction://media"/>
          </p:cNvPr>
          <p:cNvPicPr>
            <a:picLocks noGrp="1" noRot="1" noChangeAspect="1"/>
          </p:cNvPicPr>
          <p:nvPr>
            <p:ph idx="1"/>
            <a:videoFile r:link="rId1"/>
          </p:nvPr>
        </p:nvPicPr>
        <p:blipFill>
          <a:blip r:embed="rId3"/>
          <a:stretch>
            <a:fillRect/>
          </a:stretch>
        </p:blipFill>
        <p:spPr>
          <a:xfrm>
            <a:off x="3048000" y="2719388"/>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8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lstStyle/>
          <a:p>
            <a:endParaRPr lang="en-US" dirty="0" smtClean="0"/>
          </a:p>
          <a:p>
            <a:pPr algn="ctr">
              <a:buNone/>
            </a:pPr>
            <a:r>
              <a:rPr lang="en-US" sz="3600" b="1" dirty="0" smtClean="0"/>
              <a:t>OVERVIEW</a:t>
            </a:r>
          </a:p>
          <a:p>
            <a:pPr algn="ctr">
              <a:buNone/>
            </a:pPr>
            <a:endParaRPr lang="en-US" sz="3600" b="1" dirty="0" smtClean="0"/>
          </a:p>
          <a:p>
            <a:r>
              <a:rPr lang="en-US" sz="2400" dirty="0" smtClean="0"/>
              <a:t>Transportation – Advantages and Disadvantages.</a:t>
            </a:r>
          </a:p>
          <a:p>
            <a:r>
              <a:rPr lang="en-US" sz="2400" dirty="0" smtClean="0"/>
              <a:t>Shipping as the most advantageous mode of transportation.</a:t>
            </a:r>
          </a:p>
          <a:p>
            <a:r>
              <a:rPr lang="en-US" sz="2400" dirty="0" smtClean="0"/>
              <a:t>Oil spill as a most challenging environmental effect of shipping.</a:t>
            </a:r>
          </a:p>
          <a:p>
            <a:r>
              <a:rPr lang="en-US" sz="2400" dirty="0" smtClean="0"/>
              <a:t>Oil-eating bacteria as the solution to the problem.</a:t>
            </a:r>
          </a:p>
          <a:p>
            <a:endParaRPr lang="en-US" sz="2400" dirty="0" smtClean="0"/>
          </a:p>
          <a:p>
            <a:endParaRPr lang="en-IN"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571472" y="1857364"/>
            <a:ext cx="8229600" cy="4525963"/>
          </a:xfrm>
        </p:spPr>
        <p:txBody>
          <a:bodyPr/>
          <a:lstStyle/>
          <a:p>
            <a:pPr>
              <a:buNone/>
            </a:pPr>
            <a:r>
              <a:rPr lang="en-US" sz="4000" b="1" dirty="0" smtClean="0">
                <a:latin typeface="Times New Roman" pitchFamily="18" charset="0"/>
                <a:cs typeface="Times New Roman" pitchFamily="18" charset="0"/>
              </a:rPr>
              <a:t>Effective oil-spill clean ups</a:t>
            </a:r>
            <a:endParaRPr lang="en-IN" sz="4000" b="1" dirty="0" smtClean="0">
              <a:latin typeface="Times New Roman" pitchFamily="18" charset="0"/>
              <a:cs typeface="Times New Roman" pitchFamily="18" charset="0"/>
            </a:endParaRPr>
          </a:p>
          <a:p>
            <a:endParaRPr lang="en-IN"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Oil-Eating </a:t>
            </a:r>
            <a:r>
              <a:rPr lang="en-IN" dirty="0">
                <a:latin typeface="Times New Roman" pitchFamily="18" charset="0"/>
                <a:cs typeface="Times New Roman" pitchFamily="18" charset="0"/>
              </a:rPr>
              <a:t>Microbes Successfully </a:t>
            </a:r>
            <a:r>
              <a:rPr lang="en-IN" dirty="0" smtClean="0">
                <a:latin typeface="Times New Roman" pitchFamily="18" charset="0"/>
                <a:cs typeface="Times New Roman" pitchFamily="18" charset="0"/>
              </a:rPr>
              <a:t>Cleaned </a:t>
            </a:r>
            <a:r>
              <a:rPr lang="en-IN" dirty="0">
                <a:latin typeface="Times New Roman" pitchFamily="18" charset="0"/>
                <a:cs typeface="Times New Roman" pitchFamily="18" charset="0"/>
              </a:rPr>
              <a:t>Up Mumbai Oil </a:t>
            </a:r>
            <a:r>
              <a:rPr lang="en-IN" dirty="0" smtClean="0">
                <a:latin typeface="Times New Roman" pitchFamily="18" charset="0"/>
                <a:cs typeface="Times New Roman" pitchFamily="18" charset="0"/>
              </a:rPr>
              <a:t>Spill</a:t>
            </a:r>
            <a:r>
              <a:rPr lang="en-IN" dirty="0">
                <a:latin typeface="Times New Roman" pitchFamily="18" charset="0"/>
                <a:cs typeface="Times New Roman" pitchFamily="18" charset="0"/>
              </a:rPr>
              <a:t>.</a:t>
            </a:r>
            <a:endParaRPr lang="en-IN" dirty="0" smtClean="0">
              <a:latin typeface="Times New Roman" pitchFamily="18" charset="0"/>
              <a:cs typeface="Times New Roman" pitchFamily="18" charset="0"/>
            </a:endParaRPr>
          </a:p>
          <a:p>
            <a:r>
              <a:rPr lang="en-US" dirty="0" smtClean="0">
                <a:effectLst>
                  <a:outerShdw blurRad="50800" dist="38100" algn="tr" rotWithShape="0">
                    <a:prstClr val="black">
                      <a:alpha val="40000"/>
                    </a:prstClr>
                  </a:outerShdw>
                </a:effectLst>
                <a:latin typeface="Times New Roman" pitchFamily="18" charset="0"/>
                <a:cs typeface="Times New Roman" pitchFamily="18" charset="0"/>
              </a:rPr>
              <a:t>OEM cleaned up China oil spill.</a:t>
            </a:r>
            <a:endParaRPr lang="en-IN" dirty="0" smtClean="0">
              <a:effectLst>
                <a:outerShdw blurRad="50800" dist="38100" algn="tr" rotWithShape="0">
                  <a:prstClr val="black">
                    <a:alpha val="40000"/>
                  </a:prstClr>
                </a:outerShdw>
              </a:effectLst>
              <a:latin typeface="Times New Roman" pitchFamily="18" charset="0"/>
              <a:cs typeface="Times New Roman" pitchFamily="18" charset="0"/>
            </a:endParaRPr>
          </a:p>
          <a:p>
            <a:r>
              <a:rPr lang="en-IN" dirty="0">
                <a:effectLst>
                  <a:outerShdw blurRad="50800" dist="38100" algn="tr" rotWithShape="0">
                    <a:prstClr val="black">
                      <a:alpha val="40000"/>
                    </a:prstClr>
                  </a:outerShdw>
                </a:effectLst>
                <a:latin typeface="Times New Roman" pitchFamily="18" charset="0"/>
                <a:cs typeface="Times New Roman" pitchFamily="18" charset="0"/>
              </a:rPr>
              <a:t>D</a:t>
            </a:r>
            <a:r>
              <a:rPr lang="en-IN" dirty="0" smtClean="0">
                <a:effectLst>
                  <a:outerShdw blurRad="50800" dist="38100" algn="tr" rotWithShape="0">
                    <a:prstClr val="black">
                      <a:alpha val="40000"/>
                    </a:prstClr>
                  </a:outerShdw>
                </a:effectLst>
                <a:latin typeface="Times New Roman" pitchFamily="18" charset="0"/>
                <a:cs typeface="Times New Roman" pitchFamily="18" charset="0"/>
              </a:rPr>
              <a:t>isappearing </a:t>
            </a:r>
            <a:r>
              <a:rPr lang="en-IN" dirty="0">
                <a:effectLst>
                  <a:outerShdw blurRad="50800" dist="38100" algn="tr" rotWithShape="0">
                    <a:prstClr val="black">
                      <a:alpha val="40000"/>
                    </a:prstClr>
                  </a:outerShdw>
                </a:effectLst>
                <a:latin typeface="Times New Roman" pitchFamily="18" charset="0"/>
                <a:cs typeface="Times New Roman" pitchFamily="18" charset="0"/>
              </a:rPr>
              <a:t>oil from the BP spill in the Gulf of </a:t>
            </a:r>
            <a:r>
              <a:rPr lang="en-IN" dirty="0" smtClean="0">
                <a:effectLst>
                  <a:outerShdw blurRad="50800" dist="38100" algn="tr" rotWithShape="0">
                    <a:prstClr val="black">
                      <a:alpha val="40000"/>
                    </a:prstClr>
                  </a:outerShdw>
                </a:effectLst>
                <a:latin typeface="Times New Roman" pitchFamily="18" charset="0"/>
                <a:cs typeface="Times New Roman" pitchFamily="18" charset="0"/>
              </a:rPr>
              <a:t>Mexico due to OEM.</a:t>
            </a:r>
            <a:endParaRPr lang="en-IN" dirty="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500034" y="1857364"/>
            <a:ext cx="8229600" cy="4525963"/>
          </a:xfrm>
        </p:spPr>
        <p:txBody>
          <a:bodyPr/>
          <a:lstStyle/>
          <a:p>
            <a:pPr>
              <a:buNone/>
            </a:pPr>
            <a:r>
              <a:rPr lang="en-IN" sz="2400" dirty="0">
                <a:latin typeface="Times New Roman" pitchFamily="18" charset="0"/>
                <a:cs typeface="Times New Roman" pitchFamily="18" charset="0"/>
              </a:rPr>
              <a:t>AFTERMATH OF ENGULFING BACTERIA</a:t>
            </a:r>
          </a:p>
          <a:p>
            <a:pPr>
              <a:buNone/>
            </a:pPr>
            <a:endParaRPr lang="en-IN"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Also leaves behind bacterial plume.</a:t>
            </a:r>
          </a:p>
          <a:p>
            <a:r>
              <a:rPr lang="en-IN" sz="2400" dirty="0" smtClean="0">
                <a:latin typeface="Times New Roman" pitchFamily="18" charset="0"/>
                <a:cs typeface="Times New Roman" pitchFamily="18" charset="0"/>
              </a:rPr>
              <a:t>Large </a:t>
            </a:r>
            <a:r>
              <a:rPr lang="en-IN" sz="2400" dirty="0">
                <a:latin typeface="Times New Roman" pitchFamily="18" charset="0"/>
                <a:cs typeface="Times New Roman" pitchFamily="18" charset="0"/>
              </a:rPr>
              <a:t>amount of dispersants that have been dumped into the </a:t>
            </a:r>
            <a:r>
              <a:rPr lang="en-IN" sz="2400" dirty="0" smtClean="0">
                <a:latin typeface="Times New Roman" pitchFamily="18" charset="0"/>
                <a:cs typeface="Times New Roman" pitchFamily="18" charset="0"/>
              </a:rPr>
              <a:t>ocean(OEM chews up the dispersants too)</a:t>
            </a:r>
          </a:p>
          <a:p>
            <a:r>
              <a:rPr lang="en-IN" sz="2400" dirty="0" smtClean="0">
                <a:latin typeface="Times New Roman" pitchFamily="18" charset="0"/>
                <a:cs typeface="Times New Roman" pitchFamily="18" charset="0"/>
              </a:rPr>
              <a:t>Give </a:t>
            </a:r>
            <a:r>
              <a:rPr lang="en-IN" sz="2400" dirty="0">
                <a:latin typeface="Times New Roman" pitchFamily="18" charset="0"/>
                <a:cs typeface="Times New Roman" pitchFamily="18" charset="0"/>
              </a:rPr>
              <a:t>out carbon dioxide after they degrade the oil and this is just adding up to the green house effect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lstStyle/>
          <a:p>
            <a:pPr>
              <a:buNone/>
            </a:pPr>
            <a:r>
              <a:rPr lang="en-US" dirty="0" smtClean="0"/>
              <a:t>Future scope</a:t>
            </a:r>
          </a:p>
        </p:txBody>
      </p:sp>
      <p:pic>
        <p:nvPicPr>
          <p:cNvPr id="1026" name="Picture 12" descr="Nuclear Rigging 4.jpg"/>
          <p:cNvPicPr>
            <a:picLocks noChangeAspect="1" noChangeArrowheads="1"/>
          </p:cNvPicPr>
          <p:nvPr/>
        </p:nvPicPr>
        <p:blipFill>
          <a:blip r:embed="rId2"/>
          <a:srcRect/>
          <a:stretch>
            <a:fillRect/>
          </a:stretch>
        </p:blipFill>
        <p:spPr bwMode="auto">
          <a:xfrm>
            <a:off x="571472" y="2071678"/>
            <a:ext cx="5715040" cy="4538674"/>
          </a:xfrm>
          <a:prstGeom prst="rect">
            <a:avLst/>
          </a:prstGeom>
          <a:noFill/>
          <a:ln w="9525">
            <a:noFill/>
            <a:miter lim="800000"/>
            <a:headEnd/>
            <a:tailEnd/>
          </a:ln>
        </p:spPr>
      </p:pic>
      <p:sp>
        <p:nvSpPr>
          <p:cNvPr id="6" name="TextBox 5"/>
          <p:cNvSpPr txBox="1"/>
          <p:nvPr/>
        </p:nvSpPr>
        <p:spPr>
          <a:xfrm>
            <a:off x="6429388" y="5572140"/>
            <a:ext cx="2571768" cy="646331"/>
          </a:xfrm>
          <a:prstGeom prst="rect">
            <a:avLst/>
          </a:prstGeom>
          <a:noFill/>
        </p:spPr>
        <p:txBody>
          <a:bodyPr wrap="square" rtlCol="0">
            <a:spAutoFit/>
          </a:bodyPr>
          <a:lstStyle/>
          <a:p>
            <a:r>
              <a:rPr lang="en-US" dirty="0" smtClean="0"/>
              <a:t>Figure showing gigantic oil containment dome.</a:t>
            </a:r>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lstStyle/>
          <a:p>
            <a:pPr algn="ctr">
              <a:buNone/>
            </a:pPr>
            <a:r>
              <a:rPr lang="en-US" b="1" dirty="0" smtClean="0"/>
              <a:t>Conclusion</a:t>
            </a:r>
          </a:p>
          <a:p>
            <a:endParaRPr lang="en-US" dirty="0" smtClean="0"/>
          </a:p>
          <a:p>
            <a:r>
              <a:rPr lang="en-IN" sz="2000" dirty="0" smtClean="0"/>
              <a:t>Oil-eating bacteria could be the key to cleaning oil spills in the sea, without further damage to the environment</a:t>
            </a:r>
            <a:endParaRPr lang="en-US" sz="2000" dirty="0" smtClean="0"/>
          </a:p>
          <a:p>
            <a:r>
              <a:rPr lang="en-US" sz="2000" dirty="0" smtClean="0"/>
              <a:t>Enhancing the proper environment for the bacteria to grow and degrade the oil (hydrocarbon)</a:t>
            </a:r>
          </a:p>
          <a:p>
            <a:r>
              <a:rPr lang="en-US" sz="2000" dirty="0" smtClean="0"/>
              <a:t>More research is still being done to develop a better genetically modified bacteria.</a:t>
            </a:r>
          </a:p>
          <a:p>
            <a:r>
              <a:rPr lang="en-IN" sz="2000" dirty="0" smtClean="0"/>
              <a:t>It lives solely on oil and dies after consuming all oil in its surrounding.</a:t>
            </a:r>
            <a:endParaRPr lang="en-US" sz="2000" dirty="0" smtClean="0"/>
          </a:p>
          <a:p>
            <a:endParaRPr lang="en-I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buNone/>
            </a:pPr>
            <a:endParaRPr lang="en-IN" dirty="0"/>
          </a:p>
        </p:txBody>
      </p:sp>
      <p:sp>
        <p:nvSpPr>
          <p:cNvPr id="4" name="Rectangle 3"/>
          <p:cNvSpPr/>
          <p:nvPr/>
        </p:nvSpPr>
        <p:spPr>
          <a:xfrm>
            <a:off x="1571604" y="3000372"/>
            <a:ext cx="6308330" cy="1569660"/>
          </a:xfrm>
          <a:prstGeom prst="rect">
            <a:avLst/>
          </a:prstGeom>
          <a:noFill/>
        </p:spPr>
        <p:txBody>
          <a:bodyPr wrap="none" lIns="91440" tIns="45720" rIns="91440" bIns="45720">
            <a:spAutoFit/>
          </a:bodyPr>
          <a:lstStyle/>
          <a:p>
            <a:r>
              <a:rPr lang="en-US" sz="9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THANK YOU</a:t>
            </a:r>
            <a:endParaRPr lang="en-IN"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457200" y="1600200"/>
            <a:ext cx="4329114" cy="4525963"/>
          </a:xfrm>
        </p:spPr>
        <p:txBody>
          <a:bodyPr/>
          <a:lstStyle/>
          <a:p>
            <a:pPr>
              <a:buNone/>
            </a:pPr>
            <a:r>
              <a:rPr lang="en-IN" dirty="0"/>
              <a:t> </a:t>
            </a:r>
            <a:endParaRPr lang="en-IN" dirty="0" smtClean="0"/>
          </a:p>
          <a:p>
            <a:pPr>
              <a:buNone/>
            </a:pPr>
            <a:r>
              <a:rPr lang="en-IN" i="1" dirty="0" smtClean="0"/>
              <a:t>Transportation</a:t>
            </a:r>
          </a:p>
          <a:p>
            <a:pPr>
              <a:buNone/>
            </a:pPr>
            <a:endParaRPr lang="en-IN" i="1" dirty="0" smtClean="0"/>
          </a:p>
          <a:p>
            <a:pPr algn="just"/>
            <a:r>
              <a:rPr lang="en-IN" sz="2000" dirty="0" smtClean="0">
                <a:latin typeface="Times New Roman" pitchFamily="18" charset="0"/>
                <a:cs typeface="Times New Roman" pitchFamily="18" charset="0"/>
              </a:rPr>
              <a:t>Movement </a:t>
            </a:r>
            <a:r>
              <a:rPr lang="en-IN" sz="2000" dirty="0">
                <a:latin typeface="Times New Roman" pitchFamily="18" charset="0"/>
                <a:cs typeface="Times New Roman" pitchFamily="18" charset="0"/>
              </a:rPr>
              <a:t>of people and </a:t>
            </a:r>
            <a:r>
              <a:rPr lang="en-IN" sz="2000" dirty="0" smtClean="0">
                <a:latin typeface="Times New Roman" pitchFamily="18" charset="0"/>
                <a:cs typeface="Times New Roman" pitchFamily="18" charset="0"/>
              </a:rPr>
              <a:t>goods</a:t>
            </a:r>
            <a:r>
              <a:rPr lang="en-IN" sz="2000" dirty="0">
                <a:latin typeface="Times New Roman" pitchFamily="18" charset="0"/>
                <a:cs typeface="Times New Roman" pitchFamily="18" charset="0"/>
              </a:rPr>
              <a:t> from one location to another</a:t>
            </a:r>
            <a:r>
              <a:rPr lang="en-IN" sz="2000" dirty="0" smtClean="0">
                <a:latin typeface="Times New Roman" pitchFamily="18" charset="0"/>
                <a:cs typeface="Times New Roman" pitchFamily="18" charset="0"/>
              </a:rPr>
              <a:t>.</a:t>
            </a:r>
          </a:p>
          <a:p>
            <a:pPr algn="just"/>
            <a:r>
              <a:rPr lang="en-IN" sz="2000" dirty="0" smtClean="0">
                <a:latin typeface="Times New Roman" pitchFamily="18" charset="0"/>
                <a:cs typeface="Times New Roman" pitchFamily="18" charset="0"/>
              </a:rPr>
              <a:t>Air, rail, road, water, cable, pipeline, and space.</a:t>
            </a:r>
            <a:r>
              <a:rPr lang="en-IN" sz="2000" dirty="0">
                <a:latin typeface="Times New Roman" pitchFamily="18" charset="0"/>
                <a:cs typeface="Times New Roman" pitchFamily="18" charset="0"/>
              </a:rPr>
              <a:t> </a:t>
            </a:r>
            <a:endParaRPr lang="en-IN" sz="2000" dirty="0" smtClean="0">
              <a:latin typeface="Times New Roman" pitchFamily="18" charset="0"/>
              <a:cs typeface="Times New Roman" pitchFamily="18" charset="0"/>
            </a:endParaRPr>
          </a:p>
          <a:p>
            <a:pPr algn="just"/>
            <a:r>
              <a:rPr lang="en-IN" sz="2000" dirty="0" smtClean="0">
                <a:latin typeface="Times New Roman" pitchFamily="18" charset="0"/>
                <a:cs typeface="Times New Roman" pitchFamily="18" charset="0"/>
              </a:rPr>
              <a:t>Should </a:t>
            </a:r>
            <a:r>
              <a:rPr lang="en-IN" sz="2000" dirty="0">
                <a:latin typeface="Times New Roman" pitchFamily="18" charset="0"/>
                <a:cs typeface="Times New Roman" pitchFamily="18" charset="0"/>
              </a:rPr>
              <a:t>not deplete the natural resources and badly affect the environment.</a:t>
            </a:r>
          </a:p>
          <a:p>
            <a:endParaRPr lang="en-IN" sz="2400" i="1" dirty="0"/>
          </a:p>
        </p:txBody>
      </p:sp>
      <p:pic>
        <p:nvPicPr>
          <p:cNvPr id="1026" name="Picture 2" descr="C:\Users\SOUMYA\Desktop\tolani\menage.jpg"/>
          <p:cNvPicPr>
            <a:picLocks noChangeAspect="1" noChangeArrowheads="1"/>
          </p:cNvPicPr>
          <p:nvPr/>
        </p:nvPicPr>
        <p:blipFill>
          <a:blip r:embed="rId2"/>
          <a:srcRect/>
          <a:stretch>
            <a:fillRect/>
          </a:stretch>
        </p:blipFill>
        <p:spPr bwMode="auto">
          <a:xfrm>
            <a:off x="5000628" y="1928802"/>
            <a:ext cx="3924296" cy="471490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428596" y="1928802"/>
            <a:ext cx="3929090" cy="4525963"/>
          </a:xfrm>
        </p:spPr>
        <p:txBody>
          <a:bodyPr>
            <a:normAutofit fontScale="92500" lnSpcReduction="20000"/>
          </a:bodyPr>
          <a:lstStyle/>
          <a:p>
            <a:pPr algn="ctr">
              <a:buNone/>
            </a:pPr>
            <a:r>
              <a:rPr lang="en-IN" sz="2000" dirty="0" smtClean="0">
                <a:latin typeface="Times New Roman" pitchFamily="18" charset="0"/>
                <a:cs typeface="Times New Roman" pitchFamily="18" charset="0"/>
              </a:rPr>
              <a:t>ADVANTAGES </a:t>
            </a:r>
            <a:r>
              <a:rPr lang="en-IN" sz="2000" dirty="0">
                <a:latin typeface="Times New Roman" pitchFamily="18" charset="0"/>
                <a:cs typeface="Times New Roman" pitchFamily="18" charset="0"/>
              </a:rPr>
              <a:t>OF SHIPPING AS A MEDIUM OF </a:t>
            </a:r>
            <a:r>
              <a:rPr lang="en-IN" sz="2000" dirty="0" smtClean="0">
                <a:latin typeface="Times New Roman" pitchFamily="18" charset="0"/>
                <a:cs typeface="Times New Roman" pitchFamily="18" charset="0"/>
              </a:rPr>
              <a:t>TRANSPORT</a:t>
            </a:r>
          </a:p>
          <a:p>
            <a:pPr>
              <a:buNone/>
            </a:pPr>
            <a:endParaRPr lang="en-US" sz="2400" dirty="0"/>
          </a:p>
          <a:p>
            <a:pPr algn="just"/>
            <a:r>
              <a:rPr lang="en-IN" sz="2400" dirty="0"/>
              <a:t>90% of world trade is carried by the international </a:t>
            </a:r>
            <a:r>
              <a:rPr lang="en-IN" sz="2400" dirty="0" smtClean="0"/>
              <a:t>shipping.</a:t>
            </a:r>
          </a:p>
          <a:p>
            <a:pPr algn="just"/>
            <a:r>
              <a:rPr lang="en-IN" sz="2400" dirty="0" smtClean="0"/>
              <a:t>Transporting </a:t>
            </a:r>
            <a:r>
              <a:rPr lang="en-IN" sz="2400" dirty="0"/>
              <a:t>every kind of cargo</a:t>
            </a:r>
            <a:r>
              <a:rPr lang="en-IN" sz="2400" dirty="0" smtClean="0"/>
              <a:t>.</a:t>
            </a:r>
          </a:p>
          <a:p>
            <a:pPr algn="just"/>
            <a:r>
              <a:rPr lang="en-IN" sz="2400" dirty="0" smtClean="0"/>
              <a:t> </a:t>
            </a:r>
            <a:r>
              <a:rPr lang="en-IN" sz="2400" dirty="0"/>
              <a:t>8 thousand billion tonne-miles in 1968 to over 32 thousand billion tonne-miles in 2008</a:t>
            </a:r>
            <a:r>
              <a:rPr lang="en-IN" sz="2400" dirty="0" smtClean="0"/>
              <a:t>.</a:t>
            </a:r>
          </a:p>
          <a:p>
            <a:pPr algn="just"/>
            <a:r>
              <a:rPr lang="en-IN" sz="2400" dirty="0" smtClean="0"/>
              <a:t>Cheaply </a:t>
            </a:r>
            <a:r>
              <a:rPr lang="en-IN" sz="2400" dirty="0"/>
              <a:t>transported from countries to countries easily through sea route.</a:t>
            </a:r>
          </a:p>
        </p:txBody>
      </p:sp>
      <p:pic>
        <p:nvPicPr>
          <p:cNvPr id="4" name="Picture 1" descr="http://www.marisec.org/shippingfacts/app/webroot/uploads/valueofvolume2009(2).gif"/>
          <p:cNvPicPr>
            <a:picLocks noChangeAspect="1" noChangeArrowheads="1"/>
          </p:cNvPicPr>
          <p:nvPr/>
        </p:nvPicPr>
        <p:blipFill>
          <a:blip r:embed="rId2"/>
          <a:srcRect/>
          <a:stretch>
            <a:fillRect/>
          </a:stretch>
        </p:blipFill>
        <p:spPr bwMode="auto">
          <a:xfrm>
            <a:off x="4714876" y="1857364"/>
            <a:ext cx="4286280" cy="4857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normAutofit/>
          </a:bodyPr>
          <a:lstStyle/>
          <a:p>
            <a:pPr>
              <a:buNone/>
            </a:pPr>
            <a:r>
              <a:rPr lang="en-IN" sz="2800" dirty="0" smtClean="0"/>
              <a:t>Figure showing comparative exhaust gas emissions</a:t>
            </a:r>
            <a:endParaRPr lang="en-IN" sz="2800" dirty="0"/>
          </a:p>
        </p:txBody>
      </p:sp>
      <p:pic>
        <p:nvPicPr>
          <p:cNvPr id="6147" name="Picture 5" descr="C:\Users\SOUMYA\Desktop\Comparative-exhaust-gas-emissions.jpg"/>
          <p:cNvPicPr>
            <a:picLocks noChangeAspect="1" noChangeArrowheads="1"/>
          </p:cNvPicPr>
          <p:nvPr/>
        </p:nvPicPr>
        <p:blipFill>
          <a:blip r:embed="rId2"/>
          <a:srcRect/>
          <a:stretch>
            <a:fillRect/>
          </a:stretch>
        </p:blipFill>
        <p:spPr bwMode="auto">
          <a:xfrm>
            <a:off x="642910" y="2357430"/>
            <a:ext cx="7929618" cy="43563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lstStyle/>
          <a:p>
            <a:endParaRPr lang="en-IN" dirty="0"/>
          </a:p>
        </p:txBody>
      </p:sp>
      <p:pic>
        <p:nvPicPr>
          <p:cNvPr id="7171" name="Picture 6" descr="C:\Users\SOUMYA\Desktop\comparativefuelconsumption.gif"/>
          <p:cNvPicPr>
            <a:picLocks noChangeAspect="1" noChangeArrowheads="1"/>
          </p:cNvPicPr>
          <p:nvPr/>
        </p:nvPicPr>
        <p:blipFill>
          <a:blip r:embed="rId2"/>
          <a:srcRect/>
          <a:stretch>
            <a:fillRect/>
          </a:stretch>
        </p:blipFill>
        <p:spPr bwMode="auto">
          <a:xfrm>
            <a:off x="357158" y="1643050"/>
            <a:ext cx="8501122"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500034" y="1785926"/>
            <a:ext cx="8229600" cy="4525963"/>
          </a:xfrm>
        </p:spPr>
        <p:txBody>
          <a:bodyPr>
            <a:normAutofit lnSpcReduction="10000"/>
          </a:bodyPr>
          <a:lstStyle/>
          <a:p>
            <a:pPr>
              <a:buNone/>
            </a:pPr>
            <a:r>
              <a:rPr lang="en-IN" sz="2400" b="1" dirty="0">
                <a:latin typeface="Times New Roman" pitchFamily="18" charset="0"/>
                <a:cs typeface="Times New Roman" pitchFamily="18" charset="0"/>
              </a:rPr>
              <a:t>SHIPPING AND ENVIRONMENTAL IMPACTS:</a:t>
            </a:r>
          </a:p>
          <a:p>
            <a:pPr lvl="0" algn="just"/>
            <a:r>
              <a:rPr lang="en-IN" sz="2600" dirty="0" err="1">
                <a:latin typeface="Times New Roman" pitchFamily="18" charset="0"/>
                <a:cs typeface="Times New Roman" pitchFamily="18" charset="0"/>
              </a:rPr>
              <a:t>NOx</a:t>
            </a:r>
            <a:r>
              <a:rPr lang="en-IN" sz="2600" dirty="0">
                <a:latin typeface="Times New Roman" pitchFamily="18" charset="0"/>
                <a:cs typeface="Times New Roman" pitchFamily="18" charset="0"/>
              </a:rPr>
              <a:t> and </a:t>
            </a:r>
            <a:r>
              <a:rPr lang="en-IN" sz="2600" dirty="0" err="1">
                <a:latin typeface="Times New Roman" pitchFamily="18" charset="0"/>
                <a:cs typeface="Times New Roman" pitchFamily="18" charset="0"/>
              </a:rPr>
              <a:t>SOx</a:t>
            </a:r>
            <a:r>
              <a:rPr lang="en-IN" sz="2600" dirty="0">
                <a:latin typeface="Times New Roman" pitchFamily="18" charset="0"/>
                <a:cs typeface="Times New Roman" pitchFamily="18" charset="0"/>
              </a:rPr>
              <a:t> and carbon dioxide that contributes to air pollution.</a:t>
            </a:r>
          </a:p>
          <a:p>
            <a:pPr lvl="0" algn="just"/>
            <a:r>
              <a:rPr lang="en-IN" sz="2600" dirty="0">
                <a:latin typeface="Times New Roman" pitchFamily="18" charset="0"/>
                <a:cs typeface="Times New Roman" pitchFamily="18" charset="0"/>
              </a:rPr>
              <a:t>Accidental and purposeful oil spill on the ocean’s surface.</a:t>
            </a:r>
          </a:p>
          <a:p>
            <a:pPr lvl="0" algn="just"/>
            <a:r>
              <a:rPr lang="en-IN" sz="2600" dirty="0">
                <a:latin typeface="Times New Roman" pitchFamily="18" charset="0"/>
                <a:cs typeface="Times New Roman" pitchFamily="18" charset="0"/>
              </a:rPr>
              <a:t>Impact of ballast water due to change in habitat of micro organisms.</a:t>
            </a:r>
          </a:p>
          <a:p>
            <a:pPr lvl="0" algn="just"/>
            <a:r>
              <a:rPr lang="en-IN" sz="2600" dirty="0">
                <a:latin typeface="Times New Roman" pitchFamily="18" charset="0"/>
                <a:cs typeface="Times New Roman" pitchFamily="18" charset="0"/>
              </a:rPr>
              <a:t>Disposal of sewage.</a:t>
            </a:r>
          </a:p>
          <a:p>
            <a:pPr lvl="0" algn="just"/>
            <a:r>
              <a:rPr lang="en-IN" sz="2600" dirty="0">
                <a:latin typeface="Times New Roman" pitchFamily="18" charset="0"/>
                <a:cs typeface="Times New Roman" pitchFamily="18" charset="0"/>
              </a:rPr>
              <a:t>Disposal of garbage</a:t>
            </a:r>
          </a:p>
          <a:p>
            <a:pPr lvl="0" algn="just"/>
            <a:r>
              <a:rPr lang="en-IN" sz="2600" dirty="0">
                <a:latin typeface="Times New Roman" pitchFamily="18" charset="0"/>
                <a:cs typeface="Times New Roman" pitchFamily="18" charset="0"/>
              </a:rPr>
              <a:t>Pollution due to paints from the ship’s hull</a:t>
            </a:r>
          </a:p>
          <a:p>
            <a:pPr lvl="0" algn="just"/>
            <a:r>
              <a:rPr lang="en-IN" sz="2600" dirty="0">
                <a:latin typeface="Times New Roman" pitchFamily="18" charset="0"/>
                <a:cs typeface="Times New Roman" pitchFamily="18" charset="0"/>
              </a:rPr>
              <a:t>Noise pollution caused by ships.</a:t>
            </a:r>
          </a:p>
          <a:p>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a:xfrm>
            <a:off x="500034" y="1857364"/>
            <a:ext cx="8229600" cy="4525963"/>
          </a:xfrm>
        </p:spPr>
        <p:txBody>
          <a:bodyPr>
            <a:normAutofit fontScale="92500" lnSpcReduction="20000"/>
          </a:bodyPr>
          <a:lstStyle/>
          <a:p>
            <a:pPr>
              <a:buNone/>
            </a:pPr>
            <a:r>
              <a:rPr lang="en-IN" sz="2400" dirty="0">
                <a:latin typeface="Times New Roman" pitchFamily="18" charset="0"/>
                <a:cs typeface="Times New Roman" pitchFamily="18" charset="0"/>
              </a:rPr>
              <a:t>OIL SPILLS</a:t>
            </a:r>
          </a:p>
          <a:p>
            <a:pPr lvl="0" algn="just"/>
            <a:r>
              <a:rPr lang="en-IN" sz="2800" dirty="0">
                <a:latin typeface="Times New Roman" pitchFamily="18" charset="0"/>
                <a:cs typeface="Times New Roman" pitchFamily="18" charset="0"/>
              </a:rPr>
              <a:t>An oil spill is the release of a liquid petroleum hydrocarbon into the environment due to human activity, and is a form of pollution..</a:t>
            </a:r>
          </a:p>
          <a:p>
            <a:pPr lvl="0" algn="just"/>
            <a:r>
              <a:rPr lang="en-IN" sz="2800" dirty="0">
                <a:latin typeface="Times New Roman" pitchFamily="18" charset="0"/>
                <a:cs typeface="Times New Roman" pitchFamily="18" charset="0"/>
              </a:rPr>
              <a:t>Sudden, localised release of petroleum into the environment. In the case of major spillages, the quantities greatly exceed what the local environment is able to assimilate without resulting in damages.</a:t>
            </a:r>
          </a:p>
          <a:p>
            <a:pPr lvl="0" algn="just"/>
            <a:r>
              <a:rPr lang="en-IN" sz="2800" dirty="0">
                <a:latin typeface="Times New Roman" pitchFamily="18" charset="0"/>
                <a:cs typeface="Times New Roman" pitchFamily="18" charset="0"/>
              </a:rPr>
              <a:t>An accidental or intentional discharge of oil which reaches bodies of </a:t>
            </a:r>
            <a:r>
              <a:rPr lang="en-IN" sz="2800" dirty="0" smtClean="0">
                <a:latin typeface="Times New Roman" pitchFamily="18" charset="0"/>
                <a:cs typeface="Times New Roman" pitchFamily="18" charset="0"/>
              </a:rPr>
              <a:t>water can </a:t>
            </a:r>
            <a:r>
              <a:rPr lang="en-IN" sz="2800" dirty="0">
                <a:latin typeface="Times New Roman" pitchFamily="18" charset="0"/>
                <a:cs typeface="Times New Roman" pitchFamily="18" charset="0"/>
              </a:rPr>
              <a:t>be controlled by chemical dispersion, combustion, mechanical </a:t>
            </a:r>
            <a:r>
              <a:rPr lang="en-IN" sz="2800" dirty="0" smtClean="0">
                <a:latin typeface="Times New Roman" pitchFamily="18" charset="0"/>
                <a:cs typeface="Times New Roman" pitchFamily="18" charset="0"/>
              </a:rPr>
              <a:t>containment </a:t>
            </a:r>
            <a:r>
              <a:rPr lang="en-IN" sz="2800" dirty="0">
                <a:latin typeface="Times New Roman" pitchFamily="18" charset="0"/>
                <a:cs typeface="Times New Roman" pitchFamily="18" charset="0"/>
              </a:rPr>
              <a:t>and/or </a:t>
            </a:r>
            <a:r>
              <a:rPr lang="en-IN" sz="2800" dirty="0" smtClean="0">
                <a:latin typeface="Times New Roman" pitchFamily="18" charset="0"/>
                <a:cs typeface="Times New Roman" pitchFamily="18" charset="0"/>
              </a:rPr>
              <a:t>adsorption and the oil-engulfing bacteria.</a:t>
            </a:r>
            <a:endParaRPr lang="en-IN" sz="2800" dirty="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smtClean="0"/>
              <a:t>Oil-Eating Microbes</a:t>
            </a:r>
            <a:endParaRPr lang="en-IN" dirty="0"/>
          </a:p>
        </p:txBody>
      </p:sp>
      <p:sp>
        <p:nvSpPr>
          <p:cNvPr id="3" name="Content Placeholder 2"/>
          <p:cNvSpPr>
            <a:spLocks noGrp="1"/>
          </p:cNvSpPr>
          <p:nvPr>
            <p:ph idx="1"/>
          </p:nvPr>
        </p:nvSpPr>
        <p:spPr/>
        <p:txBody>
          <a:bodyPr/>
          <a:lstStyle/>
          <a:p>
            <a:r>
              <a:rPr lang="en-US" sz="2400" dirty="0" smtClean="0"/>
              <a:t>Figure showing the quantity of oil-spill due to shipping</a:t>
            </a:r>
            <a:endParaRPr lang="en-IN" sz="2400" dirty="0"/>
          </a:p>
        </p:txBody>
      </p:sp>
      <p:pic>
        <p:nvPicPr>
          <p:cNvPr id="7" name="Picture 3" descr="C:\Users\SOUMYA\Desktop\estimatedoil(2).jpg"/>
          <p:cNvPicPr>
            <a:picLocks noChangeAspect="1" noChangeArrowheads="1"/>
          </p:cNvPicPr>
          <p:nvPr/>
        </p:nvPicPr>
        <p:blipFill>
          <a:blip r:embed="rId2"/>
          <a:srcRect/>
          <a:stretch>
            <a:fillRect/>
          </a:stretch>
        </p:blipFill>
        <p:spPr bwMode="auto">
          <a:xfrm>
            <a:off x="571472" y="2428868"/>
            <a:ext cx="8072494" cy="42210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534</TotalTime>
  <Words>998</Words>
  <Application>Microsoft Office PowerPoint</Application>
  <PresentationFormat>On-screen Show (4:3)</PresentationFormat>
  <Paragraphs>140</Paragraphs>
  <Slides>24</Slides>
  <Notes>0</Notes>
  <HiddenSlides>0</HiddenSlides>
  <MMClips>1</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Theme1</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Oil-Eating Microbes</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Oil-Eating Microbes</dc:title>
  <dc:creator>SOUMYA</dc:creator>
  <cp:lastModifiedBy>SOUMYA</cp:lastModifiedBy>
  <cp:revision>66</cp:revision>
  <dcterms:created xsi:type="dcterms:W3CDTF">2011-03-07T15:35:09Z</dcterms:created>
  <dcterms:modified xsi:type="dcterms:W3CDTF">2011-03-10T08:52:02Z</dcterms:modified>
</cp:coreProperties>
</file>