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3"/>
  </p:notesMasterIdLst>
  <p:sldIdLst>
    <p:sldId id="256" r:id="rId2"/>
    <p:sldId id="257" r:id="rId3"/>
    <p:sldId id="258" r:id="rId4"/>
    <p:sldId id="259" r:id="rId5"/>
    <p:sldId id="260" r:id="rId6"/>
    <p:sldId id="263" r:id="rId7"/>
    <p:sldId id="265" r:id="rId8"/>
    <p:sldId id="266" r:id="rId9"/>
    <p:sldId id="267" r:id="rId10"/>
    <p:sldId id="268" r:id="rId11"/>
    <p:sldId id="269" r:id="rId12"/>
    <p:sldId id="271" r:id="rId13"/>
    <p:sldId id="270"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76" autoAdjust="0"/>
    <p:restoredTop sz="86337" autoAdjust="0"/>
  </p:normalViewPr>
  <p:slideViewPr>
    <p:cSldViewPr>
      <p:cViewPr varScale="1">
        <p:scale>
          <a:sx n="64" d="100"/>
          <a:sy n="64" d="100"/>
        </p:scale>
        <p:origin x="924" y="72"/>
      </p:cViewPr>
      <p:guideLst>
        <p:guide orient="horz" pos="2160"/>
        <p:guide pos="2880"/>
      </p:guideLst>
    </p:cSldViewPr>
  </p:slideViewPr>
  <p:outlineViewPr>
    <p:cViewPr>
      <p:scale>
        <a:sx n="33" d="100"/>
        <a:sy n="33" d="100"/>
      </p:scale>
      <p:origin x="0" y="0"/>
    </p:cViewPr>
  </p:outlineViewPr>
  <p:notesTextViewPr>
    <p:cViewPr>
      <p:scale>
        <a:sx n="75" d="100"/>
        <a:sy n="75"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284877-F2DD-488C-9C4B-FC34A32786AB}" type="datetimeFigureOut">
              <a:rPr lang="en-US" smtClean="0"/>
              <a:pPr/>
              <a:t>03-12-2015</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5AFE27-BC01-4483-9D68-518170C2E096}" type="slidenum">
              <a:rPr lang="en-IN" smtClean="0"/>
              <a:pPr/>
              <a:t>‹#›</a:t>
            </a:fld>
            <a:endParaRPr lang="en-IN"/>
          </a:p>
        </p:txBody>
      </p:sp>
    </p:spTree>
    <p:extLst>
      <p:ext uri="{BB962C8B-B14F-4D97-AF65-F5344CB8AC3E}">
        <p14:creationId xmlns:p14="http://schemas.microsoft.com/office/powerpoint/2010/main" val="2507393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E55AFE27-BC01-4483-9D68-518170C2E096}" type="slidenum">
              <a:rPr lang="en-IN" smtClean="0"/>
              <a:pPr/>
              <a:t>1</a:t>
            </a:fld>
            <a:endParaRPr lang="en-IN"/>
          </a:p>
        </p:txBody>
      </p:sp>
    </p:spTree>
    <p:extLst>
      <p:ext uri="{BB962C8B-B14F-4D97-AF65-F5344CB8AC3E}">
        <p14:creationId xmlns:p14="http://schemas.microsoft.com/office/powerpoint/2010/main" val="21499724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data  will enable Insurer to decide if Insurer</a:t>
            </a:r>
            <a:r>
              <a:rPr lang="en-US" baseline="0" dirty="0" smtClean="0"/>
              <a:t> has any liability or otherwise. In the case of Overseas Marine Transit, 60 days time limit from date of arrival of vessel/landing. In the case of local transit or domestic transaction,  7 days only </a:t>
            </a:r>
            <a:r>
              <a:rPr lang="en-US" baseline="0" dirty="0" err="1" smtClean="0"/>
              <a:t>avilable</a:t>
            </a:r>
            <a:r>
              <a:rPr lang="en-US" baseline="0" dirty="0" smtClean="0"/>
              <a:t>.</a:t>
            </a:r>
            <a:endParaRPr lang="en-IN" dirty="0"/>
          </a:p>
        </p:txBody>
      </p:sp>
      <p:sp>
        <p:nvSpPr>
          <p:cNvPr id="4" name="Slide Number Placeholder 3"/>
          <p:cNvSpPr>
            <a:spLocks noGrp="1"/>
          </p:cNvSpPr>
          <p:nvPr>
            <p:ph type="sldNum" sz="quarter" idx="10"/>
          </p:nvPr>
        </p:nvSpPr>
        <p:spPr/>
        <p:txBody>
          <a:bodyPr/>
          <a:lstStyle/>
          <a:p>
            <a:fld id="{E55AFE27-BC01-4483-9D68-518170C2E096}" type="slidenum">
              <a:rPr lang="en-IN" smtClean="0"/>
              <a:pPr/>
              <a:t>11</a:t>
            </a:fld>
            <a:endParaRPr lang="en-IN"/>
          </a:p>
        </p:txBody>
      </p:sp>
    </p:spTree>
    <p:extLst>
      <p:ext uri="{BB962C8B-B14F-4D97-AF65-F5344CB8AC3E}">
        <p14:creationId xmlns:p14="http://schemas.microsoft.com/office/powerpoint/2010/main" val="23172896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I commenced my independent profession there</a:t>
            </a:r>
            <a:r>
              <a:rPr lang="en-US" baseline="0" dirty="0" smtClean="0"/>
              <a:t> was a consignment of capacitors (made of porcelain) </a:t>
            </a:r>
            <a:r>
              <a:rPr lang="en-US" baseline="0" dirty="0" err="1" smtClean="0"/>
              <a:t>despatched</a:t>
            </a:r>
            <a:r>
              <a:rPr lang="en-US" baseline="0" dirty="0" smtClean="0"/>
              <a:t> from Mumbai to Chennai in a truck . They just kept on a wooden pallet  and wrapped a polythene sheet. There were lots of breakages. I said the packing was not adequate and customary and hence claim may be inadmissible.</a:t>
            </a:r>
            <a:endParaRPr lang="en-IN" dirty="0"/>
          </a:p>
        </p:txBody>
      </p:sp>
      <p:sp>
        <p:nvSpPr>
          <p:cNvPr id="4" name="Slide Number Placeholder 3"/>
          <p:cNvSpPr>
            <a:spLocks noGrp="1"/>
          </p:cNvSpPr>
          <p:nvPr>
            <p:ph type="sldNum" sz="quarter" idx="10"/>
          </p:nvPr>
        </p:nvSpPr>
        <p:spPr/>
        <p:txBody>
          <a:bodyPr/>
          <a:lstStyle/>
          <a:p>
            <a:fld id="{E55AFE27-BC01-4483-9D68-518170C2E096}" type="slidenum">
              <a:rPr lang="en-IN" smtClean="0"/>
              <a:pPr/>
              <a:t>12</a:t>
            </a:fld>
            <a:endParaRPr lang="en-IN"/>
          </a:p>
        </p:txBody>
      </p:sp>
    </p:spTree>
    <p:extLst>
      <p:ext uri="{BB962C8B-B14F-4D97-AF65-F5344CB8AC3E}">
        <p14:creationId xmlns:p14="http://schemas.microsoft.com/office/powerpoint/2010/main" val="9856484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Non standard claim. I have never come across in any Text Book on Marine Claims on Non – Standard claim. But in practice  most Insurers follow this.</a:t>
            </a:r>
            <a:endParaRPr lang="en-IN" dirty="0"/>
          </a:p>
        </p:txBody>
      </p:sp>
      <p:sp>
        <p:nvSpPr>
          <p:cNvPr id="4" name="Slide Number Placeholder 3"/>
          <p:cNvSpPr>
            <a:spLocks noGrp="1"/>
          </p:cNvSpPr>
          <p:nvPr>
            <p:ph type="sldNum" sz="quarter" idx="10"/>
          </p:nvPr>
        </p:nvSpPr>
        <p:spPr/>
        <p:txBody>
          <a:bodyPr/>
          <a:lstStyle/>
          <a:p>
            <a:fld id="{E55AFE27-BC01-4483-9D68-518170C2E096}" type="slidenum">
              <a:rPr lang="en-IN" smtClean="0"/>
              <a:pPr/>
              <a:t>14</a:t>
            </a:fld>
            <a:endParaRPr lang="en-IN"/>
          </a:p>
        </p:txBody>
      </p:sp>
    </p:spTree>
    <p:extLst>
      <p:ext uri="{BB962C8B-B14F-4D97-AF65-F5344CB8AC3E}">
        <p14:creationId xmlns:p14="http://schemas.microsoft.com/office/powerpoint/2010/main" val="2191378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E55AFE27-BC01-4483-9D68-518170C2E096}" type="slidenum">
              <a:rPr lang="en-IN" smtClean="0"/>
              <a:pPr/>
              <a:t>17</a:t>
            </a:fld>
            <a:endParaRPr lang="en-IN"/>
          </a:p>
        </p:txBody>
      </p:sp>
    </p:spTree>
    <p:extLst>
      <p:ext uri="{BB962C8B-B14F-4D97-AF65-F5344CB8AC3E}">
        <p14:creationId xmlns:p14="http://schemas.microsoft.com/office/powerpoint/2010/main" val="30534148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D0DAB6C-921E-4BFB-B8F4-2C5A0BABF716}" type="datetime1">
              <a:rPr lang="en-US" smtClean="0"/>
              <a:pPr/>
              <a:t>03-12-2015</a:t>
            </a:fld>
            <a:endParaRPr lang="en-US"/>
          </a:p>
        </p:txBody>
      </p:sp>
      <p:sp>
        <p:nvSpPr>
          <p:cNvPr id="19" name="Footer Placeholder 18"/>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8CB8DC-49DA-4922-8C06-B2E804C6357B}" type="datetime1">
              <a:rPr lang="en-US" smtClean="0"/>
              <a:pPr/>
              <a:t>03-12-2015</a:t>
            </a:fld>
            <a:endParaRPr lang="en-US"/>
          </a:p>
        </p:txBody>
      </p:sp>
      <p:sp>
        <p:nvSpPr>
          <p:cNvPr id="5" name="Footer Placeholder 4"/>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8ECE39F-4889-48F7-8677-15BE3B4A760A}" type="datetime1">
              <a:rPr lang="en-US" smtClean="0"/>
              <a:pPr/>
              <a:t>03-12-2015</a:t>
            </a:fld>
            <a:endParaRPr lang="en-US"/>
          </a:p>
        </p:txBody>
      </p:sp>
      <p:sp>
        <p:nvSpPr>
          <p:cNvPr id="5" name="Footer Placeholder 4"/>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F5BE22-8FD6-4E3A-8C41-1FC4C1858755}" type="datetime1">
              <a:rPr lang="en-US" smtClean="0"/>
              <a:pPr/>
              <a:t>03-12-2015</a:t>
            </a:fld>
            <a:endParaRPr lang="en-US"/>
          </a:p>
        </p:txBody>
      </p:sp>
      <p:sp>
        <p:nvSpPr>
          <p:cNvPr id="5" name="Footer Placeholder 4"/>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9A87FED-7D03-4404-A811-DF7A1D31C78E}" type="datetime1">
              <a:rPr lang="en-US" smtClean="0"/>
              <a:pPr/>
              <a:t>03-12-2015</a:t>
            </a:fld>
            <a:endParaRPr lang="en-US"/>
          </a:p>
        </p:txBody>
      </p:sp>
      <p:sp>
        <p:nvSpPr>
          <p:cNvPr id="5" name="Footer Placeholder 4"/>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547DE0A-BEE0-4DF4-B7B8-BEDFCE7B8B23}" type="datetime1">
              <a:rPr lang="en-US" smtClean="0"/>
              <a:pPr/>
              <a:t>03-12-2015</a:t>
            </a:fld>
            <a:endParaRPr lang="en-US"/>
          </a:p>
        </p:txBody>
      </p:sp>
      <p:sp>
        <p:nvSpPr>
          <p:cNvPr id="6" name="Footer Placeholder 5"/>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BF80868-6781-4641-A58A-406C9B49B367}" type="datetime1">
              <a:rPr lang="en-US" smtClean="0"/>
              <a:pPr/>
              <a:t>03-12-2015</a:t>
            </a:fld>
            <a:endParaRPr lang="en-US"/>
          </a:p>
        </p:txBody>
      </p:sp>
      <p:sp>
        <p:nvSpPr>
          <p:cNvPr id="8" name="Footer Placeholder 7"/>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2D8DB0B-CD35-449B-9E4F-D39CFC68BAF3}" type="datetime1">
              <a:rPr lang="en-US" smtClean="0"/>
              <a:pPr/>
              <a:t>03-12-2015</a:t>
            </a:fld>
            <a:endParaRPr lang="en-US"/>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D442BE-E443-46C1-A294-10B3E0FA244A}" type="datetime1">
              <a:rPr lang="en-US" smtClean="0"/>
              <a:pPr/>
              <a:t>03-12-2015</a:t>
            </a:fld>
            <a:endParaRPr lang="en-US"/>
          </a:p>
        </p:txBody>
      </p:sp>
      <p:sp>
        <p:nvSpPr>
          <p:cNvPr id="3" name="Footer Placeholder 2"/>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5E6A8BD-EE37-443E-B445-952770969436}" type="datetime1">
              <a:rPr lang="en-US" smtClean="0"/>
              <a:pPr/>
              <a:t>03-12-2015</a:t>
            </a:fld>
            <a:endParaRPr lang="en-US"/>
          </a:p>
        </p:txBody>
      </p:sp>
      <p:sp>
        <p:nvSpPr>
          <p:cNvPr id="6" name="Footer Placeholder 5"/>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0208EE3-37CF-4B3F-B1AD-F33569C21113}" type="datetime1">
              <a:rPr lang="en-US" smtClean="0"/>
              <a:pPr/>
              <a:t>03-12-2015</a:t>
            </a:fld>
            <a:endParaRPr lang="en-US"/>
          </a:p>
        </p:txBody>
      </p:sp>
      <p:sp>
        <p:nvSpPr>
          <p:cNvPr id="6" name="Footer Placeholder 5"/>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347DC22-E7F7-471A-9CDD-EDCFD7DD1FB1}" type="datetime1">
              <a:rPr lang="en-US" smtClean="0"/>
              <a:pPr/>
              <a:t>03-12-2015</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IN" smtClean="0"/>
              <a:t>PRESENTED BY T.S.SHRINIVAASAN OF MAR-TECH INSURANCE SURVEYORS &amp; LOSS ASSESSORS PVT. LTD., </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CARGO INSURANCE &amp; SURVEYING</a:t>
            </a:r>
            <a:r>
              <a:rPr lang="en-US" dirty="0" smtClean="0"/>
              <a:t/>
            </a:r>
            <a:br>
              <a:rPr lang="en-US" dirty="0" smtClean="0"/>
            </a:br>
            <a:endParaRPr lang="en-IN" dirty="0"/>
          </a:p>
        </p:txBody>
      </p:sp>
      <p:sp>
        <p:nvSpPr>
          <p:cNvPr id="3" name="Subtitle 2"/>
          <p:cNvSpPr>
            <a:spLocks noGrp="1"/>
          </p:cNvSpPr>
          <p:nvPr>
            <p:ph type="subTitle" idx="1"/>
          </p:nvPr>
        </p:nvSpPr>
        <p:spPr>
          <a:xfrm>
            <a:off x="914400" y="4114800"/>
            <a:ext cx="7854696" cy="1752600"/>
          </a:xfrm>
        </p:spPr>
        <p:txBody>
          <a:bodyPr>
            <a:normAutofit fontScale="92500" lnSpcReduction="20000"/>
          </a:bodyPr>
          <a:lstStyle/>
          <a:p>
            <a:pPr marR="45720" lvl="0" algn="r">
              <a:buClr>
                <a:schemeClr val="accent3"/>
              </a:buClr>
              <a:buSzPct val="95000"/>
              <a:defRPr/>
            </a:pPr>
            <a:r>
              <a:rPr lang="en-IN" b="1" dirty="0" err="1" smtClean="0">
                <a:solidFill>
                  <a:schemeClr val="tx1"/>
                </a:solidFill>
              </a:rPr>
              <a:t>Gnanananda</a:t>
            </a:r>
            <a:r>
              <a:rPr lang="en-IN" b="1" dirty="0" smtClean="0">
                <a:solidFill>
                  <a:schemeClr val="tx1"/>
                </a:solidFill>
              </a:rPr>
              <a:t> </a:t>
            </a:r>
            <a:r>
              <a:rPr lang="en-IN" b="1" dirty="0" err="1" smtClean="0">
                <a:solidFill>
                  <a:schemeClr val="tx1"/>
                </a:solidFill>
              </a:rPr>
              <a:t>Mayam</a:t>
            </a:r>
            <a:r>
              <a:rPr lang="en-IN" b="1" dirty="0" smtClean="0">
                <a:solidFill>
                  <a:schemeClr val="tx1"/>
                </a:solidFill>
              </a:rPr>
              <a:t> </a:t>
            </a:r>
            <a:r>
              <a:rPr lang="en-IN" b="1" dirty="0" err="1" smtClean="0">
                <a:solidFill>
                  <a:schemeClr val="tx1"/>
                </a:solidFill>
              </a:rPr>
              <a:t>Devam</a:t>
            </a:r>
            <a:r>
              <a:rPr lang="en-IN" b="1" dirty="0" smtClean="0">
                <a:solidFill>
                  <a:schemeClr val="tx1"/>
                </a:solidFill>
              </a:rPr>
              <a:t> </a:t>
            </a:r>
            <a:r>
              <a:rPr lang="en-IN" b="1" dirty="0" err="1" smtClean="0">
                <a:solidFill>
                  <a:schemeClr val="tx1"/>
                </a:solidFill>
              </a:rPr>
              <a:t>Nirmala</a:t>
            </a:r>
            <a:r>
              <a:rPr lang="en-IN" b="1" dirty="0" smtClean="0">
                <a:solidFill>
                  <a:schemeClr val="tx1"/>
                </a:solidFill>
              </a:rPr>
              <a:t> </a:t>
            </a:r>
            <a:r>
              <a:rPr lang="en-IN" b="1" dirty="0" err="1" smtClean="0">
                <a:solidFill>
                  <a:schemeClr val="tx1"/>
                </a:solidFill>
              </a:rPr>
              <a:t>Spatika</a:t>
            </a:r>
            <a:r>
              <a:rPr lang="en-IN" b="1" dirty="0" smtClean="0">
                <a:solidFill>
                  <a:schemeClr val="tx1"/>
                </a:solidFill>
              </a:rPr>
              <a:t> </a:t>
            </a:r>
            <a:r>
              <a:rPr lang="en-IN" b="1" dirty="0" err="1" smtClean="0">
                <a:solidFill>
                  <a:schemeClr val="tx1"/>
                </a:solidFill>
              </a:rPr>
              <a:t>Kruthim</a:t>
            </a:r>
            <a:r>
              <a:rPr lang="en-IN" b="1" dirty="0" smtClean="0">
                <a:solidFill>
                  <a:schemeClr val="tx1"/>
                </a:solidFill>
              </a:rPr>
              <a:t> </a:t>
            </a:r>
            <a:r>
              <a:rPr lang="en-IN" b="1" dirty="0" err="1" smtClean="0">
                <a:solidFill>
                  <a:schemeClr val="tx1"/>
                </a:solidFill>
              </a:rPr>
              <a:t>Aadharam</a:t>
            </a:r>
            <a:r>
              <a:rPr lang="en-IN" b="1" dirty="0" smtClean="0">
                <a:solidFill>
                  <a:schemeClr val="tx1"/>
                </a:solidFill>
              </a:rPr>
              <a:t> </a:t>
            </a:r>
            <a:r>
              <a:rPr lang="en-IN" b="1" dirty="0" err="1" smtClean="0">
                <a:solidFill>
                  <a:schemeClr val="tx1"/>
                </a:solidFill>
              </a:rPr>
              <a:t>Sarva</a:t>
            </a:r>
            <a:r>
              <a:rPr lang="en-IN" b="1" dirty="0" smtClean="0">
                <a:solidFill>
                  <a:schemeClr val="tx1"/>
                </a:solidFill>
              </a:rPr>
              <a:t> </a:t>
            </a:r>
            <a:r>
              <a:rPr lang="en-IN" b="1" dirty="0" err="1" smtClean="0">
                <a:solidFill>
                  <a:schemeClr val="tx1"/>
                </a:solidFill>
              </a:rPr>
              <a:t>Vidyanam</a:t>
            </a:r>
            <a:r>
              <a:rPr lang="en-IN" b="1" dirty="0" smtClean="0">
                <a:solidFill>
                  <a:schemeClr val="tx1"/>
                </a:solidFill>
              </a:rPr>
              <a:t> </a:t>
            </a:r>
            <a:r>
              <a:rPr lang="en-IN" b="1" dirty="0" err="1" smtClean="0">
                <a:solidFill>
                  <a:schemeClr val="tx1"/>
                </a:solidFill>
              </a:rPr>
              <a:t>Hayagrivam</a:t>
            </a:r>
            <a:r>
              <a:rPr lang="en-IN" b="1" dirty="0" smtClean="0">
                <a:solidFill>
                  <a:schemeClr val="tx1"/>
                </a:solidFill>
              </a:rPr>
              <a:t> </a:t>
            </a:r>
            <a:r>
              <a:rPr lang="en-IN" b="1" dirty="0" err="1" smtClean="0">
                <a:solidFill>
                  <a:schemeClr val="tx1"/>
                </a:solidFill>
              </a:rPr>
              <a:t>Upasmahe</a:t>
            </a:r>
            <a:r>
              <a:rPr lang="en-IN" b="1" dirty="0" smtClean="0">
                <a:solidFill>
                  <a:schemeClr val="tx1"/>
                </a:solidFill>
              </a:rPr>
              <a:t>! </a:t>
            </a:r>
          </a:p>
          <a:p>
            <a:pPr marR="45720" lvl="0" algn="r">
              <a:buClr>
                <a:schemeClr val="accent3"/>
              </a:buClr>
              <a:buSzPct val="95000"/>
              <a:defRPr/>
            </a:pPr>
            <a:r>
              <a:rPr lang="en-IN" b="1" dirty="0" smtClean="0">
                <a:solidFill>
                  <a:schemeClr val="tx1"/>
                </a:solidFill>
              </a:rPr>
              <a:t>Meaning: </a:t>
            </a:r>
            <a:r>
              <a:rPr lang="en-IN" dirty="0" smtClean="0">
                <a:solidFill>
                  <a:schemeClr val="tx1"/>
                </a:solidFill>
              </a:rPr>
              <a:t>I meditate  the lord  of </a:t>
            </a:r>
            <a:r>
              <a:rPr lang="en-IN" dirty="0" err="1" smtClean="0">
                <a:solidFill>
                  <a:schemeClr val="tx1"/>
                </a:solidFill>
              </a:rPr>
              <a:t>Hayagreeva</a:t>
            </a:r>
            <a:r>
              <a:rPr lang="en-IN" dirty="0" smtClean="0">
                <a:solidFill>
                  <a:schemeClr val="tx1"/>
                </a:solidFill>
              </a:rPr>
              <a:t> who is the personification of knowledge and Happiness, who is very pure, and who is the basis of all learning</a:t>
            </a:r>
            <a:endParaRPr lang="en-IN" b="1" dirty="0" smtClean="0">
              <a:solidFill>
                <a:schemeClr val="tx1"/>
              </a:solidFill>
            </a:endParaRPr>
          </a:p>
          <a:p>
            <a:pPr marR="45720" lvl="0" algn="r">
              <a:buClr>
                <a:schemeClr val="accent3"/>
              </a:buClr>
              <a:buSzPct val="95000"/>
              <a:defRPr/>
            </a:pPr>
            <a:endParaRPr lang="en-IN" dirty="0">
              <a:solidFill>
                <a:schemeClr val="tx1"/>
              </a:solidFill>
            </a:endParaRPr>
          </a:p>
        </p:txBody>
      </p:sp>
      <p:sp>
        <p:nvSpPr>
          <p:cNvPr id="8" name="Footer Placeholder 7"/>
          <p:cNvSpPr>
            <a:spLocks noGrp="1"/>
          </p:cNvSpPr>
          <p:nvPr>
            <p:ph type="ftr" sz="quarter" idx="11"/>
          </p:nvPr>
        </p:nvSpPr>
        <p:spPr/>
        <p:txBody>
          <a:bodyPr/>
          <a:lstStyle/>
          <a:p>
            <a:r>
              <a:rPr lang="en-IN" dirty="0" smtClean="0"/>
              <a:t>PRESENTED BY T.S.</a:t>
            </a:r>
          </a:p>
          <a:p>
            <a:r>
              <a:rPr lang="en-IN" dirty="0" smtClean="0"/>
              <a:t>SHRINIVAASAN OF MAR-TECH INSURANCE SURVEYORS &amp; LOSS ASSESSORS PVT. LTD., </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1</a:t>
            </a:fld>
            <a:endParaRPr lang="en-US"/>
          </a:p>
        </p:txBody>
      </p:sp>
      <p:pic>
        <p:nvPicPr>
          <p:cNvPr id="4" name="Picture 2" descr="C:\Users\Acer\Desktop\HYGREEVA_ORIGINAL_thumb.jpg"/>
          <p:cNvPicPr>
            <a:picLocks noChangeAspect="1" noChangeArrowheads="1"/>
          </p:cNvPicPr>
          <p:nvPr/>
        </p:nvPicPr>
        <p:blipFill>
          <a:blip r:embed="rId3"/>
          <a:srcRect/>
          <a:stretch>
            <a:fillRect/>
          </a:stretch>
        </p:blipFill>
        <p:spPr bwMode="auto">
          <a:xfrm>
            <a:off x="3786182" y="1964521"/>
            <a:ext cx="1433514" cy="215027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z="5400" dirty="0" smtClean="0">
                <a:solidFill>
                  <a:schemeClr val="tx1"/>
                </a:solidFill>
              </a:rPr>
              <a:t>Marine Claims – Major Areas</a:t>
            </a:r>
            <a:r>
              <a:rPr lang="en-IN" sz="5400" dirty="0" smtClean="0">
                <a:solidFill>
                  <a:schemeClr val="tx1"/>
                </a:solidFill>
              </a:rPr>
              <a:t/>
            </a:r>
            <a:br>
              <a:rPr lang="en-IN" sz="5400" dirty="0" smtClean="0">
                <a:solidFill>
                  <a:schemeClr val="tx1"/>
                </a:solidFill>
              </a:rPr>
            </a:br>
            <a:endParaRPr lang="en-IN" dirty="0"/>
          </a:p>
        </p:txBody>
      </p:sp>
      <p:sp>
        <p:nvSpPr>
          <p:cNvPr id="3" name="Content Placeholder 2"/>
          <p:cNvSpPr>
            <a:spLocks noGrp="1"/>
          </p:cNvSpPr>
          <p:nvPr>
            <p:ph idx="1"/>
          </p:nvPr>
        </p:nvSpPr>
        <p:spPr/>
        <p:txBody>
          <a:bodyPr/>
          <a:lstStyle/>
          <a:p>
            <a:pPr marL="342900" lvl="0" indent="-342900">
              <a:buClrTx/>
              <a:buSzTx/>
              <a:buFont typeface="Arial" pitchFamily="34" charset="0"/>
              <a:buChar char="•"/>
              <a:defRPr/>
            </a:pPr>
            <a:r>
              <a:rPr lang="en-US" sz="2800" dirty="0" smtClean="0"/>
              <a:t>Chronology</a:t>
            </a:r>
          </a:p>
          <a:p>
            <a:pPr marL="342900" lvl="0" indent="-342900">
              <a:buClrTx/>
              <a:buSzTx/>
              <a:buFont typeface="Arial" pitchFamily="34" charset="0"/>
              <a:buChar char="•"/>
              <a:defRPr/>
            </a:pPr>
            <a:r>
              <a:rPr lang="en-US" sz="2800" dirty="0" smtClean="0"/>
              <a:t>Nature of packing</a:t>
            </a:r>
          </a:p>
          <a:p>
            <a:pPr marL="342900" lvl="0" indent="-342900">
              <a:buClrTx/>
              <a:buSzTx/>
              <a:buFont typeface="Arial" pitchFamily="34" charset="0"/>
              <a:buChar char="•"/>
              <a:defRPr/>
            </a:pPr>
            <a:r>
              <a:rPr lang="en-US" sz="2800" dirty="0" smtClean="0"/>
              <a:t>Nature of Damage/Loss</a:t>
            </a:r>
          </a:p>
          <a:p>
            <a:pPr marL="342900" lvl="0" indent="-342900">
              <a:buClrTx/>
              <a:buSzTx/>
              <a:buFont typeface="Arial" pitchFamily="34" charset="0"/>
              <a:buChar char="•"/>
              <a:defRPr/>
            </a:pPr>
            <a:r>
              <a:rPr lang="en-US" sz="2800" dirty="0" smtClean="0"/>
              <a:t>Cause of Damage/Loss</a:t>
            </a:r>
          </a:p>
          <a:p>
            <a:pPr marL="342900" lvl="0" indent="-342900">
              <a:buClrTx/>
              <a:buSzTx/>
              <a:buFont typeface="Arial" pitchFamily="34" charset="0"/>
              <a:buChar char="•"/>
              <a:defRPr/>
            </a:pPr>
            <a:r>
              <a:rPr lang="en-US" sz="2800" dirty="0" smtClean="0"/>
              <a:t>Claim against parties responsible for damage/loss</a:t>
            </a:r>
          </a:p>
          <a:p>
            <a:pPr marL="342900" lvl="0" indent="-342900">
              <a:buClrTx/>
              <a:buSzTx/>
              <a:buFont typeface="Arial" pitchFamily="34" charset="0"/>
              <a:buChar char="•"/>
              <a:defRPr/>
            </a:pPr>
            <a:r>
              <a:rPr lang="en-US" sz="2800" dirty="0" smtClean="0"/>
              <a:t>Exclusions</a:t>
            </a:r>
          </a:p>
          <a:p>
            <a:pPr marL="342900" lvl="0" indent="-342900">
              <a:buClrTx/>
              <a:buSzTx/>
              <a:buFont typeface="Arial" pitchFamily="34" charset="0"/>
              <a:buChar char="•"/>
              <a:defRPr/>
            </a:pPr>
            <a:r>
              <a:rPr lang="en-US" sz="2800" dirty="0" smtClean="0"/>
              <a:t>ICC Clauses ‘A’, ‘B’,  and  ‘C’</a:t>
            </a:r>
          </a:p>
          <a:p>
            <a:pPr marL="342900" lvl="0" indent="-342900">
              <a:buClrTx/>
              <a:buSzTx/>
              <a:buFont typeface="Arial" pitchFamily="34" charset="0"/>
              <a:buChar char="•"/>
              <a:defRPr/>
            </a:pPr>
            <a:r>
              <a:rPr lang="en-US" sz="2800" dirty="0" smtClean="0"/>
              <a:t>Documents</a:t>
            </a:r>
          </a:p>
          <a:p>
            <a:endParaRPr lang="en-IN" dirty="0"/>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Chronology</a:t>
            </a:r>
            <a:endParaRPr lang="en-IN" dirty="0"/>
          </a:p>
        </p:txBody>
      </p:sp>
      <p:sp>
        <p:nvSpPr>
          <p:cNvPr id="3" name="Content Placeholder 2"/>
          <p:cNvSpPr>
            <a:spLocks noGrp="1"/>
          </p:cNvSpPr>
          <p:nvPr>
            <p:ph idx="1"/>
          </p:nvPr>
        </p:nvSpPr>
        <p:spPr/>
        <p:txBody>
          <a:bodyPr/>
          <a:lstStyle/>
          <a:p>
            <a:pPr marL="342900" lvl="0" indent="-342900">
              <a:buClrTx/>
              <a:buSzTx/>
              <a:buFont typeface="Arial" pitchFamily="34" charset="0"/>
              <a:buChar char="•"/>
              <a:defRPr/>
            </a:pPr>
            <a:r>
              <a:rPr lang="en-US" sz="3600" dirty="0" smtClean="0"/>
              <a:t>Commencement of journey or voyage</a:t>
            </a:r>
          </a:p>
          <a:p>
            <a:pPr marL="342900" lvl="0" indent="-342900">
              <a:buClrTx/>
              <a:buSzTx/>
              <a:buFont typeface="Arial" pitchFamily="34" charset="0"/>
              <a:buChar char="•"/>
              <a:defRPr/>
            </a:pPr>
            <a:r>
              <a:rPr lang="en-US" sz="3600" dirty="0" smtClean="0"/>
              <a:t>Date arrived at place of destination</a:t>
            </a:r>
          </a:p>
          <a:p>
            <a:pPr marL="342900" lvl="0" indent="-342900">
              <a:buClrTx/>
              <a:buSzTx/>
              <a:buFont typeface="Arial" pitchFamily="34" charset="0"/>
              <a:buChar char="•"/>
              <a:defRPr/>
            </a:pPr>
            <a:r>
              <a:rPr lang="en-US" sz="3600" dirty="0" smtClean="0"/>
              <a:t>Date of Delivery</a:t>
            </a:r>
          </a:p>
          <a:p>
            <a:pPr marL="342900" lvl="0" indent="-342900">
              <a:buClrTx/>
              <a:buSzTx/>
              <a:buFont typeface="Arial" pitchFamily="34" charset="0"/>
              <a:buChar char="•"/>
              <a:defRPr/>
            </a:pPr>
            <a:r>
              <a:rPr lang="en-US" sz="3600" dirty="0" smtClean="0"/>
              <a:t>Date of notification of loss</a:t>
            </a:r>
          </a:p>
          <a:p>
            <a:pPr marL="342900" lvl="0" indent="-342900">
              <a:buClrTx/>
              <a:buSzTx/>
              <a:buFont typeface="Arial" pitchFamily="34" charset="0"/>
              <a:buChar char="•"/>
              <a:defRPr/>
            </a:pPr>
            <a:r>
              <a:rPr lang="en-US" sz="3600" dirty="0" smtClean="0"/>
              <a:t>Date survey held</a:t>
            </a:r>
          </a:p>
          <a:p>
            <a:endParaRPr lang="en-IN" dirty="0"/>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Nature of Packing</a:t>
            </a:r>
            <a:endParaRPr lang="en-IN" dirty="0"/>
          </a:p>
        </p:txBody>
      </p:sp>
      <p:sp>
        <p:nvSpPr>
          <p:cNvPr id="3" name="Content Placeholder 2"/>
          <p:cNvSpPr>
            <a:spLocks noGrp="1"/>
          </p:cNvSpPr>
          <p:nvPr>
            <p:ph idx="1"/>
          </p:nvPr>
        </p:nvSpPr>
        <p:spPr/>
        <p:txBody>
          <a:bodyPr/>
          <a:lstStyle/>
          <a:p>
            <a:r>
              <a:rPr lang="en-US" dirty="0" smtClean="0"/>
              <a:t>Packing plays vital role in Claims Handling.</a:t>
            </a:r>
          </a:p>
          <a:p>
            <a:r>
              <a:rPr lang="en-US" dirty="0" smtClean="0"/>
              <a:t>Whether the packing is customary or adequate in nature to withstand  transit hazards. </a:t>
            </a:r>
          </a:p>
          <a:p>
            <a:r>
              <a:rPr lang="en-US" dirty="0" smtClean="0"/>
              <a:t>Lloyds Hand Book of Survey gives customary packing for various cargoes. </a:t>
            </a:r>
          </a:p>
          <a:p>
            <a:r>
              <a:rPr lang="en-US" dirty="0" smtClean="0"/>
              <a:t>Inadequacy or insufficiency  in packing will place an Insurer to repudiate the claim, vide General Exclusion Clause, which we will see later.</a:t>
            </a:r>
            <a:endParaRPr lang="en-IN" dirty="0"/>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Nature of damage/loss</a:t>
            </a:r>
            <a:endParaRPr lang="en-IN" dirty="0"/>
          </a:p>
        </p:txBody>
      </p:sp>
      <p:sp>
        <p:nvSpPr>
          <p:cNvPr id="3" name="Content Placeholder 2"/>
          <p:cNvSpPr>
            <a:spLocks noGrp="1"/>
          </p:cNvSpPr>
          <p:nvPr>
            <p:ph idx="1"/>
          </p:nvPr>
        </p:nvSpPr>
        <p:spPr/>
        <p:txBody>
          <a:bodyPr/>
          <a:lstStyle/>
          <a:p>
            <a:r>
              <a:rPr lang="en-US" sz="3200" dirty="0" smtClean="0"/>
              <a:t>Here again detailed descriptive  of nature of damage or loss has to be insisted</a:t>
            </a:r>
          </a:p>
          <a:p>
            <a:r>
              <a:rPr lang="en-US" sz="3200" dirty="0" smtClean="0"/>
              <a:t>Damage is only a general term.</a:t>
            </a:r>
          </a:p>
          <a:p>
            <a:r>
              <a:rPr lang="en-US" sz="3200" dirty="0" smtClean="0"/>
              <a:t>Specific damage has to be described, like drum dented/holed and part contents spilt/leaked out.</a:t>
            </a:r>
          </a:p>
          <a:p>
            <a:r>
              <a:rPr lang="en-US" sz="3200" dirty="0" smtClean="0"/>
              <a:t>Similarly, machinery part dented/bent or broken etc. </a:t>
            </a:r>
          </a:p>
          <a:p>
            <a:endParaRPr lang="en-IN" dirty="0"/>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Claim against the parties responsible for loss/damage</a:t>
            </a:r>
            <a:endParaRPr lang="en-IN" dirty="0"/>
          </a:p>
        </p:txBody>
      </p:sp>
      <p:sp>
        <p:nvSpPr>
          <p:cNvPr id="3" name="Content Placeholder 2"/>
          <p:cNvSpPr>
            <a:spLocks noGrp="1"/>
          </p:cNvSpPr>
          <p:nvPr>
            <p:ph idx="1"/>
          </p:nvPr>
        </p:nvSpPr>
        <p:spPr/>
        <p:txBody>
          <a:bodyPr/>
          <a:lstStyle/>
          <a:p>
            <a:r>
              <a:rPr lang="en-US" dirty="0" smtClean="0"/>
              <a:t>Insured must prefer claim against third parties responsible for loss/damage like Transporter or  Port or Airport or CFS</a:t>
            </a:r>
          </a:p>
          <a:p>
            <a:r>
              <a:rPr lang="en-US" dirty="0" smtClean="0"/>
              <a:t>Very many </a:t>
            </a:r>
            <a:r>
              <a:rPr lang="en-US" dirty="0" err="1" smtClean="0"/>
              <a:t>Insureds</a:t>
            </a:r>
            <a:r>
              <a:rPr lang="en-US" dirty="0" smtClean="0"/>
              <a:t>  ask, when they insure with Insurance Company, why should they claim against third parties ?</a:t>
            </a:r>
          </a:p>
          <a:p>
            <a:r>
              <a:rPr lang="en-US" dirty="0" smtClean="0"/>
              <a:t>This monetary claim against third parties will facilitate Insurer to go for recovery. If Insurer’s recovery right is not firmly  protected, Insurer may  settle a claim after deducting  certain percentage.</a:t>
            </a:r>
            <a:endParaRPr lang="en-IN" dirty="0" smtClean="0"/>
          </a:p>
          <a:p>
            <a:endParaRPr lang="en-IN" dirty="0"/>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Exclusions</a:t>
            </a:r>
            <a:endParaRPr lang="en-IN" dirty="0"/>
          </a:p>
        </p:txBody>
      </p:sp>
      <p:sp>
        <p:nvSpPr>
          <p:cNvPr id="3" name="Content Placeholder 2"/>
          <p:cNvSpPr>
            <a:spLocks noGrp="1"/>
          </p:cNvSpPr>
          <p:nvPr>
            <p:ph idx="1"/>
          </p:nvPr>
        </p:nvSpPr>
        <p:spPr/>
        <p:txBody>
          <a:bodyPr/>
          <a:lstStyle/>
          <a:p>
            <a:r>
              <a:rPr lang="en-US" sz="2800" dirty="0" smtClean="0"/>
              <a:t>Willful misconduct.</a:t>
            </a:r>
          </a:p>
          <a:p>
            <a:r>
              <a:rPr lang="en-US" sz="2800" dirty="0" smtClean="0"/>
              <a:t>Ordinary leakage, loss in weight and volume.</a:t>
            </a:r>
          </a:p>
          <a:p>
            <a:r>
              <a:rPr lang="en-US" sz="2800" dirty="0" smtClean="0"/>
              <a:t>Insufficiency or unsuitability of packing.</a:t>
            </a:r>
          </a:p>
          <a:p>
            <a:r>
              <a:rPr lang="en-US" sz="2800" dirty="0" smtClean="0"/>
              <a:t>Ordinary wear and tear</a:t>
            </a:r>
          </a:p>
          <a:p>
            <a:r>
              <a:rPr lang="en-US" sz="2800" dirty="0" smtClean="0"/>
              <a:t>Inherent vice or nature of subject matter</a:t>
            </a:r>
          </a:p>
          <a:p>
            <a:r>
              <a:rPr lang="en-US" sz="2800" dirty="0" smtClean="0"/>
              <a:t>Delay, even if caused by an insured peril.</a:t>
            </a:r>
          </a:p>
          <a:p>
            <a:r>
              <a:rPr lang="en-US" sz="2800" dirty="0" smtClean="0"/>
              <a:t>Weapon of war using atomic or nuclear fission/fusion radio active force or matter</a:t>
            </a:r>
          </a:p>
          <a:p>
            <a:endParaRPr lang="en-IN" dirty="0"/>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Exclusions – Contd.</a:t>
            </a:r>
            <a:endParaRPr lang="en-IN" dirty="0"/>
          </a:p>
        </p:txBody>
      </p:sp>
      <p:sp>
        <p:nvSpPr>
          <p:cNvPr id="3" name="Content Placeholder 2"/>
          <p:cNvSpPr>
            <a:spLocks noGrp="1"/>
          </p:cNvSpPr>
          <p:nvPr>
            <p:ph idx="1"/>
          </p:nvPr>
        </p:nvSpPr>
        <p:spPr/>
        <p:txBody>
          <a:bodyPr/>
          <a:lstStyle/>
          <a:p>
            <a:r>
              <a:rPr lang="en-US" sz="3600" dirty="0" smtClean="0"/>
              <a:t>Deliberate damage to or deliberate destruction of subject matter (in B &amp; C clauses)</a:t>
            </a:r>
          </a:p>
          <a:p>
            <a:r>
              <a:rPr lang="en-US" sz="3600" dirty="0" smtClean="0"/>
              <a:t>Un-seaworthiness or un-fitness of vessel, conveyance, container</a:t>
            </a:r>
          </a:p>
          <a:p>
            <a:r>
              <a:rPr lang="en-US" sz="3600" dirty="0" smtClean="0"/>
              <a:t>War risks</a:t>
            </a:r>
          </a:p>
          <a:p>
            <a:r>
              <a:rPr lang="en-US" sz="3600" dirty="0" smtClean="0"/>
              <a:t>Strikes, Lock outs, Civil Commotions</a:t>
            </a:r>
            <a:endParaRPr lang="en-IN" sz="3600" dirty="0" smtClean="0"/>
          </a:p>
          <a:p>
            <a:endParaRPr lang="en-IN" dirty="0"/>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Institute Cargo Clauses A, B &amp; C</a:t>
            </a:r>
            <a:endParaRPr lang="en-IN" dirty="0"/>
          </a:p>
        </p:txBody>
      </p:sp>
      <p:graphicFrame>
        <p:nvGraphicFramePr>
          <p:cNvPr id="8" name="Content Placeholder 7"/>
          <p:cNvGraphicFramePr>
            <a:graphicFrameLocks noGrp="1"/>
          </p:cNvGraphicFramePr>
          <p:nvPr>
            <p:ph idx="1"/>
          </p:nvPr>
        </p:nvGraphicFramePr>
        <p:xfrm>
          <a:off x="457200" y="1935163"/>
          <a:ext cx="8229600" cy="4175760"/>
        </p:xfrm>
        <a:graphic>
          <a:graphicData uri="http://schemas.openxmlformats.org/drawingml/2006/table">
            <a:tbl>
              <a:tblPr firstRow="1" bandRow="1">
                <a:tableStyleId>{5C22544A-7EE6-4342-B048-85BDC9FD1C3A}</a:tableStyleId>
              </a:tblPr>
              <a:tblGrid>
                <a:gridCol w="990600"/>
                <a:gridCol w="4876800"/>
                <a:gridCol w="762000"/>
                <a:gridCol w="762000"/>
                <a:gridCol w="838200"/>
              </a:tblGrid>
              <a:tr h="37084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SR.NO.</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RISKS</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 A</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  B</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 C</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smtClean="0">
                          <a:ln>
                            <a:noFill/>
                          </a:ln>
                          <a:solidFill>
                            <a:schemeClr val="tx1"/>
                          </a:solidFill>
                          <a:effectLst/>
                          <a:latin typeface="Arial" charset="0"/>
                        </a:rPr>
                        <a:t>01</a:t>
                      </a:r>
                    </a:p>
                  </a:txBody>
                  <a:tcPr horzOverflow="overflow">
                    <a:solidFill>
                      <a:srgbClr val="0070C0">
                        <a:alpha val="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 typeface="Arial" charset="0"/>
                        <a:buNone/>
                        <a:tabLst/>
                      </a:pPr>
                      <a:r>
                        <a:rPr kumimoji="0" lang="en-US" sz="2800" b="0" i="0" u="none" strike="noStrike" cap="none" normalizeH="0" baseline="0" dirty="0" smtClean="0">
                          <a:ln>
                            <a:noFill/>
                          </a:ln>
                          <a:solidFill>
                            <a:schemeClr val="tx1"/>
                          </a:solidFill>
                          <a:effectLst/>
                          <a:latin typeface="Arial" charset="0"/>
                        </a:rPr>
                        <a:t>FIRE/EXPLOSION</a:t>
                      </a:r>
                    </a:p>
                  </a:txBody>
                  <a:tcPr horzOverflow="overflow">
                    <a:solidFill>
                      <a:srgbClr val="0070C0">
                        <a:alpha val="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 typeface="Wingdings" pitchFamily="2" charset="2"/>
                        <a:buChar char="ü"/>
                        <a:tabLst/>
                      </a:pPr>
                      <a:r>
                        <a:rPr kumimoji="0" lang="en-US" sz="2800" b="0" i="0" u="none" strike="noStrike" cap="none" normalizeH="0" baseline="0" dirty="0" smtClean="0">
                          <a:ln>
                            <a:noFill/>
                          </a:ln>
                          <a:solidFill>
                            <a:schemeClr val="tx1"/>
                          </a:solidFill>
                          <a:effectLst/>
                          <a:latin typeface="Arial" charset="0"/>
                        </a:rPr>
                        <a:t> </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Char char="ü"/>
                        <a:tabLst/>
                      </a:pPr>
                      <a:r>
                        <a:rPr kumimoji="0" lang="en-US" sz="2800" b="0" i="0" u="none" strike="noStrike" cap="none" normalizeH="0" baseline="0" dirty="0" smtClean="0">
                          <a:ln>
                            <a:noFill/>
                          </a:ln>
                          <a:solidFill>
                            <a:schemeClr val="tx1"/>
                          </a:solidFill>
                          <a:effectLst/>
                          <a:latin typeface="Arial" charset="0"/>
                        </a:rPr>
                        <a:t> </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 typeface="Wingdings" pitchFamily="2" charset="2"/>
                        <a:buChar char="ü"/>
                        <a:tabLst/>
                      </a:pPr>
                      <a:r>
                        <a:rPr kumimoji="0" lang="en-US" sz="2800" b="0" i="0" u="none" strike="noStrike" cap="none" normalizeH="0" baseline="0" dirty="0" smtClean="0">
                          <a:ln>
                            <a:noFill/>
                          </a:ln>
                          <a:solidFill>
                            <a:schemeClr val="tx1"/>
                          </a:solidFill>
                          <a:effectLst/>
                          <a:latin typeface="Arial" charset="0"/>
                        </a:rPr>
                        <a:t>  </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02</a:t>
                      </a:r>
                    </a:p>
                  </a:txBody>
                  <a:tcPr horzOverflow="overflow">
                    <a:solidFill>
                      <a:srgbClr val="0070C0">
                        <a:alpha val="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STRANDING/SINKING</a:t>
                      </a:r>
                    </a:p>
                  </a:txBody>
                  <a:tcPr horzOverflow="overflow">
                    <a:solidFill>
                      <a:srgbClr val="0070C0">
                        <a:alpha val="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 typeface="Wingdings" pitchFamily="2" charset="2"/>
                        <a:buChar char="ü"/>
                        <a:tabLst/>
                      </a:pPr>
                      <a:r>
                        <a:rPr kumimoji="0" lang="en-US" sz="2800" b="0" i="0" u="none" strike="noStrike" cap="none" normalizeH="0" baseline="0" smtClean="0">
                          <a:ln>
                            <a:noFill/>
                          </a:ln>
                          <a:solidFill>
                            <a:schemeClr val="tx1"/>
                          </a:solidFill>
                          <a:effectLst/>
                          <a:latin typeface="Arial" charset="0"/>
                        </a:rPr>
                        <a:t> </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Char char="ü"/>
                        <a:tabLst/>
                      </a:pPr>
                      <a:r>
                        <a:rPr kumimoji="0" lang="en-US" sz="2800" b="0" i="0" u="none" strike="noStrike" cap="none" normalizeH="0" baseline="0" dirty="0" smtClean="0">
                          <a:ln>
                            <a:noFill/>
                          </a:ln>
                          <a:solidFill>
                            <a:schemeClr val="tx1"/>
                          </a:solidFill>
                          <a:effectLst/>
                          <a:latin typeface="Arial" charset="0"/>
                        </a:rPr>
                        <a:t> </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 typeface="Wingdings" pitchFamily="2" charset="2"/>
                        <a:buChar char="ü"/>
                        <a:tabLst/>
                      </a:pPr>
                      <a:r>
                        <a:rPr kumimoji="0" lang="en-US" sz="2800" b="0" i="0" u="none" strike="noStrike" cap="none" normalizeH="0" baseline="0" dirty="0" smtClean="0">
                          <a:ln>
                            <a:noFill/>
                          </a:ln>
                          <a:solidFill>
                            <a:schemeClr val="tx1"/>
                          </a:solidFill>
                          <a:effectLst/>
                          <a:latin typeface="Arial" charset="0"/>
                        </a:rPr>
                        <a:t>  </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smtClean="0">
                          <a:ln>
                            <a:noFill/>
                          </a:ln>
                          <a:solidFill>
                            <a:schemeClr val="tx1"/>
                          </a:solidFill>
                          <a:effectLst/>
                          <a:latin typeface="Arial" charset="0"/>
                        </a:rPr>
                        <a:t>03</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smtClean="0">
                          <a:ln>
                            <a:noFill/>
                          </a:ln>
                          <a:solidFill>
                            <a:schemeClr val="tx1"/>
                          </a:solidFill>
                          <a:effectLst/>
                          <a:latin typeface="Arial" charset="0"/>
                        </a:rPr>
                        <a:t>BARRATRY/JETTISON</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 typeface="Wingdings" pitchFamily="2" charset="2"/>
                        <a:buChar char="ü"/>
                        <a:tabLst/>
                      </a:pPr>
                      <a:r>
                        <a:rPr kumimoji="0" lang="en-US" sz="2800" b="0" i="0" u="none" strike="noStrike" cap="none" normalizeH="0" baseline="0" smtClean="0">
                          <a:ln>
                            <a:noFill/>
                          </a:ln>
                          <a:solidFill>
                            <a:schemeClr val="tx1"/>
                          </a:solidFill>
                          <a:effectLst/>
                          <a:latin typeface="Arial" charset="0"/>
                        </a:rPr>
                        <a:t> </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Char char="ü"/>
                        <a:tabLst/>
                      </a:pPr>
                      <a:r>
                        <a:rPr kumimoji="0" lang="en-US" sz="2800" b="0" i="0" u="none" strike="noStrike" cap="none" normalizeH="0" baseline="0" dirty="0" smtClean="0">
                          <a:ln>
                            <a:noFill/>
                          </a:ln>
                          <a:solidFill>
                            <a:schemeClr val="tx1"/>
                          </a:solidFill>
                          <a:effectLst/>
                          <a:latin typeface="Arial" charset="0"/>
                        </a:rPr>
                        <a:t> </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 typeface="Wingdings" pitchFamily="2" charset="2"/>
                        <a:buChar char="ü"/>
                        <a:tabLst/>
                      </a:pPr>
                      <a:r>
                        <a:rPr kumimoji="0" lang="en-US" sz="2800" b="0" i="0" u="none" strike="noStrike" cap="none" normalizeH="0" baseline="0" dirty="0" smtClean="0">
                          <a:ln>
                            <a:noFill/>
                          </a:ln>
                          <a:solidFill>
                            <a:schemeClr val="tx1"/>
                          </a:solidFill>
                          <a:effectLst/>
                          <a:latin typeface="Arial" charset="0"/>
                        </a:rPr>
                        <a:t>  </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smtClean="0">
                          <a:ln>
                            <a:noFill/>
                          </a:ln>
                          <a:solidFill>
                            <a:schemeClr val="tx1"/>
                          </a:solidFill>
                          <a:effectLst/>
                          <a:latin typeface="Arial" charset="0"/>
                        </a:rPr>
                        <a:t>04</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smtClean="0">
                          <a:ln>
                            <a:noFill/>
                          </a:ln>
                          <a:solidFill>
                            <a:schemeClr val="tx1"/>
                          </a:solidFill>
                          <a:effectLst/>
                          <a:latin typeface="Arial" charset="0"/>
                        </a:rPr>
                        <a:t>COLLISION</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 typeface="Wingdings" pitchFamily="2" charset="2"/>
                        <a:buChar char="ü"/>
                        <a:tabLst/>
                      </a:pPr>
                      <a:r>
                        <a:rPr kumimoji="0" lang="en-US" sz="2800" b="0" i="0" u="none" strike="noStrike" cap="none" normalizeH="0" baseline="0" smtClean="0">
                          <a:ln>
                            <a:noFill/>
                          </a:ln>
                          <a:solidFill>
                            <a:schemeClr val="tx1"/>
                          </a:solidFill>
                          <a:effectLst/>
                          <a:latin typeface="Arial" charset="0"/>
                        </a:rPr>
                        <a:t> </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Char char="ü"/>
                        <a:tabLst/>
                      </a:pPr>
                      <a:r>
                        <a:rPr kumimoji="0" lang="en-US" sz="2800" b="0" i="0" u="none" strike="noStrike" cap="none" normalizeH="0" baseline="0" dirty="0" smtClean="0">
                          <a:ln>
                            <a:noFill/>
                          </a:ln>
                          <a:solidFill>
                            <a:schemeClr val="tx1"/>
                          </a:solidFill>
                          <a:effectLst/>
                          <a:latin typeface="Arial" charset="0"/>
                        </a:rPr>
                        <a:t> </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 typeface="Wingdings" pitchFamily="2" charset="2"/>
                        <a:buChar char="ü"/>
                        <a:tabLst/>
                      </a:pPr>
                      <a:r>
                        <a:rPr kumimoji="0" lang="en-US" sz="2800" b="0" i="0" u="none" strike="noStrike" cap="none" normalizeH="0" baseline="0" dirty="0" smtClean="0">
                          <a:ln>
                            <a:noFill/>
                          </a:ln>
                          <a:solidFill>
                            <a:schemeClr val="tx1"/>
                          </a:solidFill>
                          <a:effectLst/>
                          <a:latin typeface="Arial" charset="0"/>
                        </a:rPr>
                        <a:t>  </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smtClean="0">
                          <a:ln>
                            <a:noFill/>
                          </a:ln>
                          <a:solidFill>
                            <a:schemeClr val="tx1"/>
                          </a:solidFill>
                          <a:effectLst/>
                          <a:latin typeface="Arial" charset="0"/>
                        </a:rPr>
                        <a:t>05</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smtClean="0">
                          <a:ln>
                            <a:noFill/>
                          </a:ln>
                          <a:solidFill>
                            <a:schemeClr val="tx1"/>
                          </a:solidFill>
                          <a:effectLst/>
                          <a:latin typeface="Arial" charset="0"/>
                        </a:rPr>
                        <a:t>THEFT/PILFERAGE/ND</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Char char="ü"/>
                        <a:tabLst/>
                      </a:pPr>
                      <a:r>
                        <a:rPr kumimoji="0" lang="en-US" sz="2800" b="0" i="0" u="none" strike="noStrike" cap="none" normalizeH="0" baseline="0" smtClean="0">
                          <a:ln>
                            <a:noFill/>
                          </a:ln>
                          <a:solidFill>
                            <a:schemeClr val="tx1"/>
                          </a:solidFill>
                          <a:effectLst/>
                          <a:latin typeface="Arial" charset="0"/>
                        </a:rPr>
                        <a:t> </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0" i="0" u="none" strike="noStrike" cap="none" normalizeH="0" baseline="0" dirty="0" smtClean="0">
                          <a:ln>
                            <a:noFill/>
                          </a:ln>
                          <a:solidFill>
                            <a:schemeClr val="tx1"/>
                          </a:solidFill>
                          <a:effectLst/>
                          <a:latin typeface="Arial" charset="0"/>
                        </a:rPr>
                        <a:t>x</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0" i="0" u="none" strike="noStrike" cap="none" normalizeH="0" baseline="0" dirty="0" smtClean="0">
                          <a:ln>
                            <a:noFill/>
                          </a:ln>
                          <a:solidFill>
                            <a:schemeClr val="tx1"/>
                          </a:solidFill>
                          <a:effectLst/>
                          <a:latin typeface="Arial" charset="0"/>
                        </a:rPr>
                        <a:t>x</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smtClean="0">
                          <a:ln>
                            <a:noFill/>
                          </a:ln>
                          <a:solidFill>
                            <a:schemeClr val="tx1"/>
                          </a:solidFill>
                          <a:effectLst/>
                          <a:latin typeface="Arial" charset="0"/>
                        </a:rPr>
                        <a:t>06</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smtClean="0">
                          <a:ln>
                            <a:noFill/>
                          </a:ln>
                          <a:solidFill>
                            <a:schemeClr val="tx1"/>
                          </a:solidFill>
                          <a:effectLst/>
                          <a:latin typeface="Arial" charset="0"/>
                        </a:rPr>
                        <a:t>SHORTAGE</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Char char="ü"/>
                        <a:tabLst/>
                      </a:pPr>
                      <a:r>
                        <a:rPr kumimoji="0" lang="en-US" sz="2800" b="0" i="0" u="none" strike="noStrike" cap="none" normalizeH="0" baseline="0" dirty="0" smtClean="0">
                          <a:ln>
                            <a:noFill/>
                          </a:ln>
                          <a:solidFill>
                            <a:schemeClr val="tx1"/>
                          </a:solidFill>
                          <a:effectLst/>
                          <a:latin typeface="Arial" charset="0"/>
                        </a:rPr>
                        <a:t> </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0" i="0" u="none" strike="noStrike" cap="none" normalizeH="0" baseline="0" smtClean="0">
                          <a:ln>
                            <a:noFill/>
                          </a:ln>
                          <a:solidFill>
                            <a:schemeClr val="tx1"/>
                          </a:solidFill>
                          <a:effectLst/>
                          <a:latin typeface="Arial" charset="0"/>
                        </a:rPr>
                        <a:t>x</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0" i="0" u="none" strike="noStrike" cap="none" normalizeH="0" baseline="0" dirty="0" smtClean="0">
                          <a:ln>
                            <a:noFill/>
                          </a:ln>
                          <a:solidFill>
                            <a:schemeClr val="tx1"/>
                          </a:solidFill>
                          <a:effectLst/>
                          <a:latin typeface="Arial" charset="0"/>
                        </a:rPr>
                        <a:t>x</a:t>
                      </a:r>
                    </a:p>
                  </a:txBody>
                  <a:tcPr horzOverflow="overflow">
                    <a:solidFill>
                      <a:srgbClr val="0070C0">
                        <a:alpha val="0"/>
                      </a:srgbClr>
                    </a:solidFill>
                  </a:tcPr>
                </a:tc>
              </a:tr>
            </a:tbl>
          </a:graphicData>
        </a:graphic>
      </p:graphicFrame>
      <p:sp>
        <p:nvSpPr>
          <p:cNvPr id="4" name="Footer Placeholder 3"/>
          <p:cNvSpPr>
            <a:spLocks noGrp="1"/>
          </p:cNvSpPr>
          <p:nvPr>
            <p:ph type="ftr" sz="quarter" idx="11"/>
          </p:nvPr>
        </p:nvSpPr>
        <p:spPr/>
        <p:txBody>
          <a:bodyPr/>
          <a:lstStyle/>
          <a:p>
            <a:r>
              <a:rPr lang="en-IN" dirty="0" smtClean="0"/>
              <a:t>PRESENTED BY T.S.SHRINIVAASAN OF MAR-TECH INSURANCE SURVEYORS &amp; LOSS ASSESSORS PVT. LTD., </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Institute Cargo Clauses A, B &amp; C Contd.,</a:t>
            </a:r>
            <a:endParaRPr lang="en-IN" dirty="0"/>
          </a:p>
        </p:txBody>
      </p:sp>
      <p:graphicFrame>
        <p:nvGraphicFramePr>
          <p:cNvPr id="6" name="Content Placeholder 5"/>
          <p:cNvGraphicFramePr>
            <a:graphicFrameLocks noGrp="1"/>
          </p:cNvGraphicFramePr>
          <p:nvPr>
            <p:ph idx="1"/>
          </p:nvPr>
        </p:nvGraphicFramePr>
        <p:xfrm>
          <a:off x="457200" y="1676400"/>
          <a:ext cx="8229600" cy="4388803"/>
        </p:xfrm>
        <a:graphic>
          <a:graphicData uri="http://schemas.openxmlformats.org/drawingml/2006/table">
            <a:tbl>
              <a:tblPr firstRow="1" bandRow="1">
                <a:tableStyleId>{5C22544A-7EE6-4342-B048-85BDC9FD1C3A}</a:tableStyleId>
              </a:tblPr>
              <a:tblGrid>
                <a:gridCol w="990600"/>
                <a:gridCol w="4876800"/>
                <a:gridCol w="762000"/>
                <a:gridCol w="762000"/>
                <a:gridCol w="838200"/>
              </a:tblGrid>
              <a:tr h="1127443">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SR.NO.</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RISKS</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 A</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  B</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 C</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07</a:t>
                      </a:r>
                    </a:p>
                  </a:txBody>
                  <a:tcPr horzOverflow="overflow">
                    <a:solidFill>
                      <a:srgbClr val="0070C0">
                        <a:alpha val="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CONTAMINATION</a:t>
                      </a:r>
                    </a:p>
                  </a:txBody>
                  <a:tcPr horzOverflow="overflow">
                    <a:solidFill>
                      <a:srgbClr val="0070C0">
                        <a:alpha val="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Char char="ü"/>
                        <a:tabLst/>
                      </a:pPr>
                      <a:r>
                        <a:rPr kumimoji="0" lang="en-US" sz="2800" b="0" i="0" u="none" strike="noStrike" cap="none" normalizeH="0" baseline="0" dirty="0" smtClean="0">
                          <a:ln>
                            <a:noFill/>
                          </a:ln>
                          <a:solidFill>
                            <a:schemeClr val="tx1"/>
                          </a:solidFill>
                          <a:effectLst/>
                          <a:latin typeface="Arial" charset="0"/>
                        </a:rPr>
                        <a:t> </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0" i="0" u="none" strike="noStrike" cap="none" normalizeH="0" baseline="0" dirty="0" smtClean="0">
                          <a:ln>
                            <a:noFill/>
                          </a:ln>
                          <a:solidFill>
                            <a:schemeClr val="tx1"/>
                          </a:solidFill>
                          <a:effectLst/>
                          <a:latin typeface="Arial" charset="0"/>
                        </a:rPr>
                        <a:t>x</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0" i="0" u="none" strike="noStrike" cap="none" normalizeH="0" baseline="0" dirty="0" smtClean="0">
                          <a:ln>
                            <a:noFill/>
                          </a:ln>
                          <a:solidFill>
                            <a:schemeClr val="tx1"/>
                          </a:solidFill>
                          <a:effectLst/>
                          <a:latin typeface="Arial" charset="0"/>
                        </a:rPr>
                        <a:t>x</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08</a:t>
                      </a:r>
                    </a:p>
                  </a:txBody>
                  <a:tcPr horzOverflow="overflow">
                    <a:solidFill>
                      <a:srgbClr val="0070C0">
                        <a:alpha val="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HEAVY WEATHER</a:t>
                      </a:r>
                    </a:p>
                  </a:txBody>
                  <a:tcPr horzOverflow="overflow">
                    <a:solidFill>
                      <a:srgbClr val="0070C0">
                        <a:alpha val="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Char char="ü"/>
                        <a:tabLst/>
                      </a:pPr>
                      <a:r>
                        <a:rPr kumimoji="0" lang="en-US" sz="2800" b="0" i="0" u="none" strike="noStrike" cap="none" normalizeH="0" baseline="0" dirty="0" smtClean="0">
                          <a:ln>
                            <a:noFill/>
                          </a:ln>
                          <a:solidFill>
                            <a:schemeClr val="tx1"/>
                          </a:solidFill>
                          <a:effectLst/>
                          <a:latin typeface="Arial" charset="0"/>
                        </a:rPr>
                        <a:t> </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0" i="0" u="none" strike="noStrike" cap="none" normalizeH="0" baseline="0" dirty="0" smtClean="0">
                          <a:ln>
                            <a:noFill/>
                          </a:ln>
                          <a:solidFill>
                            <a:schemeClr val="tx1"/>
                          </a:solidFill>
                          <a:effectLst/>
                          <a:latin typeface="Arial" charset="0"/>
                        </a:rPr>
                        <a:t>x</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0" i="0" u="none" strike="noStrike" cap="none" normalizeH="0" baseline="0" dirty="0" smtClean="0">
                          <a:ln>
                            <a:noFill/>
                          </a:ln>
                          <a:solidFill>
                            <a:schemeClr val="tx1"/>
                          </a:solidFill>
                          <a:effectLst/>
                          <a:latin typeface="Arial" charset="0"/>
                        </a:rPr>
                        <a:t>x</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09</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 typeface="Arial" charset="0"/>
                        <a:buNone/>
                        <a:tabLst/>
                      </a:pPr>
                      <a:r>
                        <a:rPr kumimoji="0" lang="en-US" sz="2800" b="0" i="0" u="none" strike="noStrike" cap="none" normalizeH="0" baseline="0" dirty="0" smtClean="0">
                          <a:ln>
                            <a:noFill/>
                          </a:ln>
                          <a:solidFill>
                            <a:schemeClr val="tx1"/>
                          </a:solidFill>
                          <a:effectLst/>
                          <a:latin typeface="Arial" charset="0"/>
                        </a:rPr>
                        <a:t>SPONTANEOUS COMBUSTION</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0" i="0" u="none" strike="noStrike" cap="none" normalizeH="0" baseline="0" dirty="0" smtClean="0">
                          <a:ln>
                            <a:noFill/>
                          </a:ln>
                          <a:solidFill>
                            <a:schemeClr val="tx1"/>
                          </a:solidFill>
                          <a:effectLst/>
                          <a:latin typeface="Arial" charset="0"/>
                        </a:rPr>
                        <a:t>x</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0" i="0" u="none" strike="noStrike" cap="none" normalizeH="0" baseline="0" dirty="0" smtClean="0">
                          <a:ln>
                            <a:noFill/>
                          </a:ln>
                          <a:solidFill>
                            <a:schemeClr val="tx1"/>
                          </a:solidFill>
                          <a:effectLst/>
                          <a:latin typeface="Arial" charset="0"/>
                        </a:rPr>
                        <a:t>x</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0" i="0" u="none" strike="noStrike" cap="none" normalizeH="0" baseline="0" dirty="0" smtClean="0">
                          <a:ln>
                            <a:noFill/>
                          </a:ln>
                          <a:solidFill>
                            <a:schemeClr val="tx1"/>
                          </a:solidFill>
                          <a:effectLst/>
                          <a:latin typeface="Arial" charset="0"/>
                        </a:rPr>
                        <a:t>x</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10</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WAR/STRIKES/INSTABILITY</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Char char="ü"/>
                        <a:tabLst/>
                      </a:pPr>
                      <a:r>
                        <a:rPr kumimoji="0" lang="en-US" sz="2800" b="0" i="0" u="none" strike="noStrike" cap="none" normalizeH="0" baseline="0" dirty="0" smtClean="0">
                          <a:ln>
                            <a:noFill/>
                          </a:ln>
                          <a:solidFill>
                            <a:schemeClr val="tx1"/>
                          </a:solidFill>
                          <a:effectLst/>
                          <a:latin typeface="Arial" charset="0"/>
                        </a:rPr>
                        <a:t> </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0" i="0" u="none" strike="noStrike" cap="none" normalizeH="0" baseline="0" dirty="0" smtClean="0">
                          <a:ln>
                            <a:noFill/>
                          </a:ln>
                          <a:solidFill>
                            <a:schemeClr val="tx1"/>
                          </a:solidFill>
                          <a:effectLst/>
                          <a:latin typeface="Arial" charset="0"/>
                        </a:rPr>
                        <a:t>x</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0" i="0" u="none" strike="noStrike" cap="none" normalizeH="0" baseline="0" dirty="0" smtClean="0">
                          <a:ln>
                            <a:noFill/>
                          </a:ln>
                          <a:solidFill>
                            <a:schemeClr val="tx1"/>
                          </a:solidFill>
                          <a:effectLst/>
                          <a:latin typeface="Arial" charset="0"/>
                        </a:rPr>
                        <a:t>x</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11</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TERRORISM/PIRACY</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0" i="0" u="none" strike="noStrike" cap="none" normalizeH="0" baseline="0" dirty="0" smtClean="0">
                          <a:ln>
                            <a:noFill/>
                          </a:ln>
                          <a:solidFill>
                            <a:schemeClr val="tx1"/>
                          </a:solidFill>
                          <a:effectLst/>
                          <a:latin typeface="Arial" charset="0"/>
                        </a:rPr>
                        <a:t>x</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0" i="0" u="none" strike="noStrike" cap="none" normalizeH="0" baseline="0" dirty="0" smtClean="0">
                          <a:ln>
                            <a:noFill/>
                          </a:ln>
                          <a:solidFill>
                            <a:schemeClr val="tx1"/>
                          </a:solidFill>
                          <a:effectLst/>
                          <a:latin typeface="Arial" charset="0"/>
                        </a:rPr>
                        <a:t>x</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0" i="0" u="none" strike="noStrike" cap="none" normalizeH="0" baseline="0" dirty="0" smtClean="0">
                          <a:ln>
                            <a:noFill/>
                          </a:ln>
                          <a:solidFill>
                            <a:schemeClr val="tx1"/>
                          </a:solidFill>
                          <a:effectLst/>
                          <a:latin typeface="Arial" charset="0"/>
                        </a:rPr>
                        <a:t>x</a:t>
                      </a:r>
                    </a:p>
                  </a:txBody>
                  <a:tcPr horzOverflow="overflow"/>
                </a:tc>
              </a:tr>
            </a:tbl>
          </a:graphicData>
        </a:graphic>
      </p:graphicFrame>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Institute Cargo Clauses A, B &amp; C Contd.,</a:t>
            </a:r>
            <a:endParaRPr lang="en-IN" dirty="0"/>
          </a:p>
        </p:txBody>
      </p:sp>
      <p:graphicFrame>
        <p:nvGraphicFramePr>
          <p:cNvPr id="7" name="Content Placeholder 6"/>
          <p:cNvGraphicFramePr>
            <a:graphicFrameLocks noGrp="1"/>
          </p:cNvGraphicFramePr>
          <p:nvPr>
            <p:ph idx="1"/>
          </p:nvPr>
        </p:nvGraphicFramePr>
        <p:xfrm>
          <a:off x="457200" y="1935163"/>
          <a:ext cx="8229600" cy="4668520"/>
        </p:xfrm>
        <a:graphic>
          <a:graphicData uri="http://schemas.openxmlformats.org/drawingml/2006/table">
            <a:tbl>
              <a:tblPr firstRow="1" bandRow="1">
                <a:tableStyleId>{5C22544A-7EE6-4342-B048-85BDC9FD1C3A}</a:tableStyleId>
              </a:tblPr>
              <a:tblGrid>
                <a:gridCol w="838200"/>
                <a:gridCol w="4800600"/>
                <a:gridCol w="914400"/>
                <a:gridCol w="838200"/>
                <a:gridCol w="838200"/>
              </a:tblGrid>
              <a:tr h="37084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SR.NO.</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RISKS</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 A</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  B</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 C</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12</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G.A. SACRIFICE</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 typeface="Wingdings" pitchFamily="2" charset="2"/>
                        <a:buChar char="ü"/>
                        <a:tabLst/>
                      </a:pPr>
                      <a:r>
                        <a:rPr kumimoji="0" lang="en-US" sz="2800" b="0" i="0" u="none" strike="noStrike" cap="none" normalizeH="0" baseline="0" smtClean="0">
                          <a:ln>
                            <a:noFill/>
                          </a:ln>
                          <a:solidFill>
                            <a:schemeClr val="tx1"/>
                          </a:solidFill>
                          <a:effectLst/>
                          <a:latin typeface="Arial" charset="0"/>
                        </a:rPr>
                        <a:t> </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Char char="ü"/>
                        <a:tabLst/>
                      </a:pPr>
                      <a:r>
                        <a:rPr kumimoji="0" lang="en-US" sz="2800" b="0" i="0" u="none" strike="noStrike" cap="none" normalizeH="0" baseline="0" smtClean="0">
                          <a:ln>
                            <a:noFill/>
                          </a:ln>
                          <a:solidFill>
                            <a:schemeClr val="tx1"/>
                          </a:solidFill>
                          <a:effectLst/>
                          <a:latin typeface="Arial" charset="0"/>
                        </a:rPr>
                        <a:t> </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 typeface="Wingdings" pitchFamily="2" charset="2"/>
                        <a:buChar char="ü"/>
                        <a:tabLst/>
                      </a:pPr>
                      <a:r>
                        <a:rPr kumimoji="0" lang="en-US" sz="2800" b="0" i="0" u="none" strike="noStrike" cap="none" normalizeH="0" baseline="0" dirty="0" smtClean="0">
                          <a:ln>
                            <a:noFill/>
                          </a:ln>
                          <a:solidFill>
                            <a:schemeClr val="tx1"/>
                          </a:solidFill>
                          <a:effectLst/>
                          <a:latin typeface="Arial" charset="0"/>
                        </a:rPr>
                        <a:t>  </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smtClean="0">
                          <a:ln>
                            <a:noFill/>
                          </a:ln>
                          <a:solidFill>
                            <a:schemeClr val="tx1"/>
                          </a:solidFill>
                          <a:effectLst/>
                          <a:latin typeface="Arial" charset="0"/>
                        </a:rPr>
                        <a:t>13</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EARTHQUAKE/VOLCANO/LIGHTNING</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 typeface="Wingdings" pitchFamily="2" charset="2"/>
                        <a:buChar char="ü"/>
                        <a:tabLst/>
                      </a:pPr>
                      <a:r>
                        <a:rPr kumimoji="0" lang="en-US" sz="2800" b="0" i="0" u="none" strike="noStrike" cap="none" normalizeH="0" baseline="0" dirty="0" smtClean="0">
                          <a:ln>
                            <a:noFill/>
                          </a:ln>
                          <a:solidFill>
                            <a:schemeClr val="tx1"/>
                          </a:solidFill>
                          <a:effectLst/>
                          <a:latin typeface="Arial" charset="0"/>
                        </a:rPr>
                        <a:t> </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Char char="ü"/>
                        <a:tabLst/>
                      </a:pPr>
                      <a:r>
                        <a:rPr kumimoji="0" lang="en-US" sz="2800" b="0" i="0" u="none" strike="noStrike" cap="none" normalizeH="0" baseline="0" dirty="0" smtClean="0">
                          <a:ln>
                            <a:noFill/>
                          </a:ln>
                          <a:solidFill>
                            <a:schemeClr val="tx1"/>
                          </a:solidFill>
                          <a:effectLst/>
                          <a:latin typeface="Arial" charset="0"/>
                        </a:rPr>
                        <a:t> </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0" i="0" u="none" strike="noStrike" cap="none" normalizeH="0" baseline="0" dirty="0" smtClean="0">
                          <a:ln>
                            <a:noFill/>
                          </a:ln>
                          <a:solidFill>
                            <a:schemeClr val="tx1"/>
                          </a:solidFill>
                          <a:effectLst/>
                          <a:latin typeface="Arial" charset="0"/>
                        </a:rPr>
                        <a:t>x</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smtClean="0">
                          <a:ln>
                            <a:noFill/>
                          </a:ln>
                          <a:solidFill>
                            <a:schemeClr val="tx1"/>
                          </a:solidFill>
                          <a:effectLst/>
                          <a:latin typeface="Arial" charset="0"/>
                        </a:rPr>
                        <a:t>14</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LOB/WASHING OVER BOARD</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 typeface="Wingdings" pitchFamily="2" charset="2"/>
                        <a:buChar char="ü"/>
                        <a:tabLst/>
                      </a:pPr>
                      <a:r>
                        <a:rPr kumimoji="0" lang="en-US" sz="2800" b="0" i="0" u="none" strike="noStrike" cap="none" normalizeH="0" baseline="0" dirty="0" smtClean="0">
                          <a:ln>
                            <a:noFill/>
                          </a:ln>
                          <a:solidFill>
                            <a:schemeClr val="tx1"/>
                          </a:solidFill>
                          <a:effectLst/>
                          <a:latin typeface="Arial" charset="0"/>
                        </a:rPr>
                        <a:t> </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Char char="ü"/>
                        <a:tabLst/>
                      </a:pPr>
                      <a:r>
                        <a:rPr kumimoji="0" lang="en-US" sz="2800" b="0" i="0" u="none" strike="noStrike" cap="none" normalizeH="0" baseline="0" dirty="0" smtClean="0">
                          <a:ln>
                            <a:noFill/>
                          </a:ln>
                          <a:solidFill>
                            <a:schemeClr val="tx1"/>
                          </a:solidFill>
                          <a:effectLst/>
                          <a:latin typeface="Arial" charset="0"/>
                        </a:rPr>
                        <a:t> </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0" i="0" u="none" strike="noStrike" cap="none" normalizeH="0" baseline="0" dirty="0" smtClean="0">
                          <a:ln>
                            <a:noFill/>
                          </a:ln>
                          <a:solidFill>
                            <a:schemeClr val="tx1"/>
                          </a:solidFill>
                          <a:effectLst/>
                          <a:latin typeface="Arial" charset="0"/>
                        </a:rPr>
                        <a:t>x</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15</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DISCHARGE IN PORT OF REFUGE/DISTRESS</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 typeface="Wingdings" pitchFamily="2" charset="2"/>
                        <a:buChar char="ü"/>
                        <a:tabLst/>
                      </a:pPr>
                      <a:r>
                        <a:rPr kumimoji="0" lang="en-US" sz="2800" b="0" i="0" u="none" strike="noStrike" cap="none" normalizeH="0" baseline="0" dirty="0" smtClean="0">
                          <a:ln>
                            <a:noFill/>
                          </a:ln>
                          <a:solidFill>
                            <a:schemeClr val="tx1"/>
                          </a:solidFill>
                          <a:effectLst/>
                          <a:latin typeface="Arial" charset="0"/>
                        </a:rPr>
                        <a:t> </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Char char="ü"/>
                        <a:tabLst/>
                      </a:pPr>
                      <a:r>
                        <a:rPr kumimoji="0" lang="en-US" sz="2800" b="0" i="0" u="none" strike="noStrike" cap="none" normalizeH="0" baseline="0" dirty="0" smtClean="0">
                          <a:ln>
                            <a:noFill/>
                          </a:ln>
                          <a:solidFill>
                            <a:schemeClr val="tx1"/>
                          </a:solidFill>
                          <a:effectLst/>
                          <a:latin typeface="Arial" charset="0"/>
                        </a:rPr>
                        <a:t> </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 typeface="Wingdings" pitchFamily="2" charset="2"/>
                        <a:buChar char="ü"/>
                        <a:tabLst/>
                      </a:pPr>
                      <a:r>
                        <a:rPr kumimoji="0" lang="en-US" sz="2800" b="0" i="0" u="none" strike="noStrike" cap="none" normalizeH="0" baseline="0" dirty="0" smtClean="0">
                          <a:ln>
                            <a:noFill/>
                          </a:ln>
                          <a:solidFill>
                            <a:schemeClr val="tx1"/>
                          </a:solidFill>
                          <a:effectLst/>
                          <a:latin typeface="Arial" charset="0"/>
                        </a:rPr>
                        <a:t>  </a:t>
                      </a:r>
                    </a:p>
                  </a:txBody>
                  <a:tcPr horzOverflow="overflow"/>
                </a:tc>
              </a:tr>
              <a:tr h="370840">
                <a:tc>
                  <a:txBody>
                    <a:bodyPr/>
                    <a:lstStyle/>
                    <a:p>
                      <a:endParaRPr lang="en-IN" dirty="0"/>
                    </a:p>
                  </a:txBody>
                  <a:tcPr/>
                </a:tc>
                <a:tc>
                  <a:txBody>
                    <a:bodyPr/>
                    <a:lstStyle/>
                    <a:p>
                      <a:endParaRPr lang="en-IN" dirty="0"/>
                    </a:p>
                  </a:txBody>
                  <a:tcPr/>
                </a:tc>
                <a:tc>
                  <a:txBody>
                    <a:bodyPr/>
                    <a:lstStyle/>
                    <a:p>
                      <a:endParaRPr lang="en-IN" dirty="0"/>
                    </a:p>
                  </a:txBody>
                  <a:tcPr/>
                </a:tc>
                <a:tc>
                  <a:txBody>
                    <a:bodyPr/>
                    <a:lstStyle/>
                    <a:p>
                      <a:endParaRPr lang="en-IN" dirty="0"/>
                    </a:p>
                  </a:txBody>
                  <a:tcPr/>
                </a:tc>
                <a:tc>
                  <a:txBody>
                    <a:bodyPr/>
                    <a:lstStyle/>
                    <a:p>
                      <a:endParaRPr lang="en-IN" dirty="0"/>
                    </a:p>
                  </a:txBody>
                  <a:tcPr/>
                </a:tc>
              </a:tr>
            </a:tbl>
          </a:graphicData>
        </a:graphic>
      </p:graphicFrame>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CARGO INSURANCE</a:t>
            </a:r>
            <a:endParaRPr lang="en-IN" dirty="0"/>
          </a:p>
        </p:txBody>
      </p:sp>
      <p:pic>
        <p:nvPicPr>
          <p:cNvPr id="1026" name="Picture 2"/>
          <p:cNvPicPr>
            <a:picLocks noGrp="1" noChangeAspect="1" noChangeArrowheads="1"/>
          </p:cNvPicPr>
          <p:nvPr>
            <p:ph idx="1"/>
          </p:nvPr>
        </p:nvPicPr>
        <p:blipFill>
          <a:blip r:embed="rId2"/>
          <a:stretch>
            <a:fillRect/>
          </a:stretch>
        </p:blipFill>
        <p:spPr>
          <a:xfrm>
            <a:off x="1648763" y="1935163"/>
            <a:ext cx="5846473" cy="4389437"/>
          </a:xfrm>
        </p:spPr>
      </p:pic>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Institute Cargo Clauses A, B &amp; C Contd.,</a:t>
            </a:r>
            <a:endParaRPr lang="en-IN" dirty="0"/>
          </a:p>
        </p:txBody>
      </p:sp>
      <p:graphicFrame>
        <p:nvGraphicFramePr>
          <p:cNvPr id="6" name="Content Placeholder 5"/>
          <p:cNvGraphicFramePr>
            <a:graphicFrameLocks noGrp="1"/>
          </p:cNvGraphicFramePr>
          <p:nvPr>
            <p:ph idx="1"/>
          </p:nvPr>
        </p:nvGraphicFramePr>
        <p:xfrm>
          <a:off x="457200" y="1935163"/>
          <a:ext cx="8229600" cy="3681984"/>
        </p:xfrm>
        <a:graphic>
          <a:graphicData uri="http://schemas.openxmlformats.org/drawingml/2006/table">
            <a:tbl>
              <a:tblPr firstRow="1" bandRow="1">
                <a:tableStyleId>{5C22544A-7EE6-4342-B048-85BDC9FD1C3A}</a:tableStyleId>
              </a:tblPr>
              <a:tblGrid>
                <a:gridCol w="1371600"/>
                <a:gridCol w="4724400"/>
                <a:gridCol w="685800"/>
                <a:gridCol w="838200"/>
                <a:gridCol w="609600"/>
              </a:tblGrid>
              <a:tr h="37084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SR.NO</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RISKS</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 A</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  B</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 C</a:t>
                      </a:r>
                    </a:p>
                  </a:txBody>
                  <a:tcPr horzOverflow="overflow"/>
                </a:tc>
              </a:tr>
              <a:tr h="37084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16</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ROUGH HANDLING(BURSTING OF BAGS, BREAKAGE,</a:t>
                      </a:r>
                    </a:p>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2800" b="0" i="0" u="none" strike="noStrike" cap="none" normalizeH="0" baseline="0" dirty="0" smtClean="0">
                          <a:ln>
                            <a:noFill/>
                          </a:ln>
                          <a:solidFill>
                            <a:schemeClr val="tx1"/>
                          </a:solidFill>
                          <a:effectLst/>
                          <a:latin typeface="Arial" charset="0"/>
                        </a:rPr>
                        <a:t>LEAKAGE,SWEAT, CONDENSATION, RAIN WATER, IMPROPER STOWAGE ETC</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Char char="ü"/>
                        <a:tabLst/>
                      </a:pPr>
                      <a:r>
                        <a:rPr kumimoji="0" lang="en-US" sz="2800" b="0" i="0" u="none" strike="noStrike" cap="none" normalizeH="0" baseline="0" dirty="0" smtClean="0">
                          <a:ln>
                            <a:noFill/>
                          </a:ln>
                          <a:solidFill>
                            <a:schemeClr val="tx1"/>
                          </a:solidFill>
                          <a:effectLst/>
                          <a:latin typeface="Arial" charset="0"/>
                        </a:rPr>
                        <a:t> </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0" i="0" u="none" strike="noStrike" cap="none" normalizeH="0" baseline="0" dirty="0" smtClean="0">
                          <a:ln>
                            <a:noFill/>
                          </a:ln>
                          <a:solidFill>
                            <a:schemeClr val="tx1"/>
                          </a:solidFill>
                          <a:effectLst/>
                          <a:latin typeface="Arial" charset="0"/>
                        </a:rPr>
                        <a:t>x</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0" i="0" u="none" strike="noStrike" cap="none" normalizeH="0" baseline="0" dirty="0" smtClean="0">
                          <a:ln>
                            <a:noFill/>
                          </a:ln>
                          <a:solidFill>
                            <a:schemeClr val="tx1"/>
                          </a:solidFill>
                          <a:effectLst/>
                          <a:latin typeface="Arial" charset="0"/>
                        </a:rPr>
                        <a:t>x</a:t>
                      </a:r>
                    </a:p>
                  </a:txBody>
                  <a:tcPr horzOverflow="overflow"/>
                </a:tc>
              </a:tr>
            </a:tbl>
          </a:graphicData>
        </a:graphic>
      </p:graphicFrame>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Documents</a:t>
            </a:r>
            <a:endParaRPr lang="en-IN" dirty="0"/>
          </a:p>
        </p:txBody>
      </p:sp>
      <p:sp>
        <p:nvSpPr>
          <p:cNvPr id="3" name="Content Placeholder 2"/>
          <p:cNvSpPr>
            <a:spLocks noGrp="1"/>
          </p:cNvSpPr>
          <p:nvPr>
            <p:ph idx="1"/>
          </p:nvPr>
        </p:nvSpPr>
        <p:spPr/>
        <p:txBody>
          <a:bodyPr>
            <a:normAutofit/>
          </a:bodyPr>
          <a:lstStyle/>
          <a:p>
            <a:pPr>
              <a:lnSpc>
                <a:spcPct val="90000"/>
              </a:lnSpc>
              <a:buFont typeface="Wingdings" pitchFamily="2" charset="2"/>
              <a:buChar char="q"/>
            </a:pPr>
            <a:r>
              <a:rPr lang="en-US" sz="3200" dirty="0" smtClean="0"/>
              <a:t>Insurance Policy</a:t>
            </a:r>
          </a:p>
          <a:p>
            <a:pPr>
              <a:lnSpc>
                <a:spcPct val="90000"/>
              </a:lnSpc>
              <a:buFont typeface="Wingdings" pitchFamily="2" charset="2"/>
              <a:buChar char="q"/>
            </a:pPr>
            <a:r>
              <a:rPr lang="en-US" sz="3200" dirty="0" smtClean="0"/>
              <a:t>Invoice Copy</a:t>
            </a:r>
          </a:p>
          <a:p>
            <a:pPr>
              <a:lnSpc>
                <a:spcPct val="90000"/>
              </a:lnSpc>
              <a:buFont typeface="Wingdings" pitchFamily="2" charset="2"/>
              <a:buChar char="q"/>
            </a:pPr>
            <a:r>
              <a:rPr lang="en-US" sz="3200" dirty="0" smtClean="0"/>
              <a:t>Damage certificate from carrier</a:t>
            </a:r>
          </a:p>
          <a:p>
            <a:pPr>
              <a:lnSpc>
                <a:spcPct val="90000"/>
              </a:lnSpc>
              <a:buFont typeface="Wingdings" pitchFamily="2" charset="2"/>
              <a:buChar char="q"/>
            </a:pPr>
            <a:r>
              <a:rPr lang="en-US" sz="3200" dirty="0" smtClean="0"/>
              <a:t>BL/LR/AWB/RR copy with endorsement</a:t>
            </a:r>
          </a:p>
          <a:p>
            <a:pPr>
              <a:lnSpc>
                <a:spcPct val="90000"/>
              </a:lnSpc>
              <a:buFont typeface="Wingdings" pitchFamily="2" charset="2"/>
              <a:buChar char="q"/>
            </a:pPr>
            <a:r>
              <a:rPr lang="en-US" sz="3200" dirty="0" smtClean="0"/>
              <a:t>Monetary claim on carrier </a:t>
            </a:r>
          </a:p>
          <a:p>
            <a:pPr>
              <a:lnSpc>
                <a:spcPct val="90000"/>
              </a:lnSpc>
              <a:buFont typeface="Wingdings" pitchFamily="2" charset="2"/>
              <a:buChar char="q"/>
            </a:pPr>
            <a:r>
              <a:rPr lang="en-US" sz="3200" dirty="0" smtClean="0"/>
              <a:t>Carrier’s reply or AD slip</a:t>
            </a:r>
          </a:p>
          <a:p>
            <a:pPr>
              <a:lnSpc>
                <a:spcPct val="90000"/>
              </a:lnSpc>
              <a:buFont typeface="Wingdings" pitchFamily="2" charset="2"/>
              <a:buChar char="q"/>
            </a:pPr>
            <a:r>
              <a:rPr lang="en-US" sz="3200" dirty="0" smtClean="0"/>
              <a:t>Packing List</a:t>
            </a:r>
          </a:p>
          <a:p>
            <a:pPr>
              <a:lnSpc>
                <a:spcPct val="90000"/>
              </a:lnSpc>
              <a:buFont typeface="Wingdings" pitchFamily="2" charset="2"/>
              <a:buChar char="q"/>
            </a:pPr>
            <a:r>
              <a:rPr lang="en-US" sz="3200" dirty="0" smtClean="0"/>
              <a:t>Claim Bill</a:t>
            </a:r>
            <a:endParaRPr lang="en-US" sz="2800" dirty="0" smtClean="0"/>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CASE STUDY ON A CLAIM OF RUSTY STEEL COILS</a:t>
            </a:r>
            <a:endParaRPr lang="en-IN" dirty="0"/>
          </a:p>
        </p:txBody>
      </p:sp>
      <p:sp>
        <p:nvSpPr>
          <p:cNvPr id="3" name="Content Placeholder 2"/>
          <p:cNvSpPr>
            <a:spLocks noGrp="1"/>
          </p:cNvSpPr>
          <p:nvPr>
            <p:ph idx="1"/>
          </p:nvPr>
        </p:nvSpPr>
        <p:spPr/>
        <p:txBody>
          <a:bodyPr>
            <a:normAutofit lnSpcReduction="10000"/>
          </a:bodyPr>
          <a:lstStyle/>
          <a:p>
            <a:r>
              <a:rPr lang="en-US" sz="2800" dirty="0" smtClean="0"/>
              <a:t>M/s. Mercury Manufacturing Co. Ltd., </a:t>
            </a:r>
            <a:r>
              <a:rPr lang="en-US" sz="2800" dirty="0" err="1" smtClean="0"/>
              <a:t>Tambaram</a:t>
            </a:r>
            <a:r>
              <a:rPr lang="en-US" sz="2800" dirty="0" smtClean="0"/>
              <a:t>, Chennai imported 20 Nos. Cold Rolled Steel Sheet in coils weighing 110.03 MT from China.</a:t>
            </a:r>
          </a:p>
          <a:p>
            <a:r>
              <a:rPr lang="en-US" sz="2800" dirty="0" smtClean="0"/>
              <a:t>Coils arrived per </a:t>
            </a:r>
            <a:r>
              <a:rPr lang="en-US" sz="2800" dirty="0" err="1" smtClean="0"/>
              <a:t>m.v</a:t>
            </a:r>
            <a:r>
              <a:rPr lang="en-US" sz="2800" dirty="0" smtClean="0"/>
              <a:t>.”ROSBORG”(arrived Chennai on 27</a:t>
            </a:r>
            <a:r>
              <a:rPr lang="en-US" sz="2800" baseline="30000" dirty="0" smtClean="0"/>
              <a:t>th</a:t>
            </a:r>
            <a:r>
              <a:rPr lang="en-US" sz="2800" dirty="0" smtClean="0"/>
              <a:t> October, 2011)</a:t>
            </a:r>
          </a:p>
          <a:p>
            <a:r>
              <a:rPr lang="en-US" sz="2800" dirty="0" smtClean="0"/>
              <a:t>Import discharge took place between 29</a:t>
            </a:r>
            <a:r>
              <a:rPr lang="en-US" sz="2800" baseline="30000" dirty="0" smtClean="0"/>
              <a:t>th</a:t>
            </a:r>
            <a:r>
              <a:rPr lang="en-US" sz="2800" dirty="0" smtClean="0"/>
              <a:t> October, 2011 and 09</a:t>
            </a:r>
            <a:r>
              <a:rPr lang="en-US" sz="2800" baseline="30000" dirty="0" smtClean="0"/>
              <a:t>th</a:t>
            </a:r>
            <a:r>
              <a:rPr lang="en-US" sz="2800" dirty="0" smtClean="0"/>
              <a:t> November, 2011 at South Quay No.1 (an open berth)</a:t>
            </a:r>
          </a:p>
          <a:p>
            <a:r>
              <a:rPr lang="en-US" sz="2800" dirty="0" smtClean="0"/>
              <a:t>Said importer cleared their consignment on 20</a:t>
            </a:r>
            <a:r>
              <a:rPr lang="en-US" sz="2800" baseline="30000" dirty="0" smtClean="0"/>
              <a:t>th</a:t>
            </a:r>
            <a:r>
              <a:rPr lang="en-US" sz="2800" dirty="0" smtClean="0"/>
              <a:t> November, 2011.</a:t>
            </a:r>
          </a:p>
          <a:p>
            <a:endParaRPr lang="en-IN" dirty="0"/>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 contd.</a:t>
            </a:r>
            <a:endParaRPr lang="en-IN" dirty="0"/>
          </a:p>
        </p:txBody>
      </p:sp>
      <p:sp>
        <p:nvSpPr>
          <p:cNvPr id="3" name="Content Placeholder 2"/>
          <p:cNvSpPr>
            <a:spLocks noGrp="1"/>
          </p:cNvSpPr>
          <p:nvPr>
            <p:ph idx="1"/>
          </p:nvPr>
        </p:nvSpPr>
        <p:spPr/>
        <p:txBody>
          <a:bodyPr/>
          <a:lstStyle/>
          <a:p>
            <a:r>
              <a:rPr lang="en-US" dirty="0" smtClean="0"/>
              <a:t>M/s. Mercury Manufacturing Co. </a:t>
            </a:r>
            <a:r>
              <a:rPr lang="en-US" dirty="0" err="1" smtClean="0"/>
              <a:t>Ltd.,Tambaram</a:t>
            </a:r>
            <a:r>
              <a:rPr lang="en-US" dirty="0" smtClean="0"/>
              <a:t>, Chennai imported 20 Nos. Cold Rolled Steel Sheet in coils weighing 110.03 MT from China.</a:t>
            </a:r>
          </a:p>
          <a:p>
            <a:r>
              <a:rPr lang="en-US" dirty="0" smtClean="0"/>
              <a:t>Coils arrived per </a:t>
            </a:r>
            <a:r>
              <a:rPr lang="en-US" dirty="0" err="1" smtClean="0"/>
              <a:t>m.v</a:t>
            </a:r>
            <a:r>
              <a:rPr lang="en-US" dirty="0" smtClean="0"/>
              <a:t>.”ROSBORG”(arrived Chennai on 27</a:t>
            </a:r>
            <a:r>
              <a:rPr lang="en-US" baseline="30000" dirty="0" smtClean="0"/>
              <a:t>th</a:t>
            </a:r>
            <a:r>
              <a:rPr lang="en-US" dirty="0" smtClean="0"/>
              <a:t> October, 2011)</a:t>
            </a:r>
          </a:p>
          <a:p>
            <a:r>
              <a:rPr lang="en-US" dirty="0" smtClean="0"/>
              <a:t>Import discharge took place between 29</a:t>
            </a:r>
            <a:r>
              <a:rPr lang="en-US" baseline="30000" dirty="0" smtClean="0"/>
              <a:t>th</a:t>
            </a:r>
            <a:r>
              <a:rPr lang="en-US" dirty="0" smtClean="0"/>
              <a:t> October, 2011 and 09</a:t>
            </a:r>
            <a:r>
              <a:rPr lang="en-US" baseline="30000" dirty="0" smtClean="0"/>
              <a:t>th</a:t>
            </a:r>
            <a:r>
              <a:rPr lang="en-US" dirty="0" smtClean="0"/>
              <a:t> November, 2011 at South Quay No.1 (an open berth)</a:t>
            </a:r>
          </a:p>
          <a:p>
            <a:r>
              <a:rPr lang="en-US" dirty="0" smtClean="0"/>
              <a:t>Said importer cleared their consignment on 20</a:t>
            </a:r>
            <a:r>
              <a:rPr lang="en-US" baseline="30000" dirty="0" smtClean="0"/>
              <a:t>th</a:t>
            </a:r>
            <a:r>
              <a:rPr lang="en-US" dirty="0" smtClean="0"/>
              <a:t> November, 2011.</a:t>
            </a:r>
          </a:p>
          <a:p>
            <a:endParaRPr lang="en-IN" dirty="0"/>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 Contd.</a:t>
            </a:r>
            <a:endParaRPr lang="en-IN" dirty="0"/>
          </a:p>
        </p:txBody>
      </p:sp>
      <p:sp>
        <p:nvSpPr>
          <p:cNvPr id="3" name="Content Placeholder 2"/>
          <p:cNvSpPr>
            <a:spLocks noGrp="1"/>
          </p:cNvSpPr>
          <p:nvPr>
            <p:ph idx="1"/>
          </p:nvPr>
        </p:nvSpPr>
        <p:spPr/>
        <p:txBody>
          <a:bodyPr>
            <a:normAutofit lnSpcReduction="10000"/>
          </a:bodyPr>
          <a:lstStyle/>
          <a:p>
            <a:r>
              <a:rPr lang="en-US" dirty="0" smtClean="0"/>
              <a:t>On 28</a:t>
            </a:r>
            <a:r>
              <a:rPr lang="en-US" baseline="30000" dirty="0" smtClean="0"/>
              <a:t>th</a:t>
            </a:r>
            <a:r>
              <a:rPr lang="en-US" dirty="0" smtClean="0"/>
              <a:t> November, 2011 consignee served a provisional monetary claim on Ship’s Agents for a sum of  USD 97000.71  as coils were received in rusty condition by RPAD duly received by Agents on 29</a:t>
            </a:r>
            <a:r>
              <a:rPr lang="en-US" baseline="30000" dirty="0" smtClean="0"/>
              <a:t>th</a:t>
            </a:r>
            <a:r>
              <a:rPr lang="en-US" dirty="0" smtClean="0"/>
              <a:t> November, 2011.</a:t>
            </a:r>
          </a:p>
          <a:p>
            <a:r>
              <a:rPr lang="en-US" dirty="0" smtClean="0"/>
              <a:t>On 30</a:t>
            </a:r>
            <a:r>
              <a:rPr lang="en-US" baseline="30000" dirty="0" smtClean="0"/>
              <a:t>th</a:t>
            </a:r>
            <a:r>
              <a:rPr lang="en-US" dirty="0" smtClean="0"/>
              <a:t> November, 2011, we received survey intimation from M/s. </a:t>
            </a:r>
            <a:r>
              <a:rPr lang="en-US" dirty="0" err="1" smtClean="0"/>
              <a:t>Ingosstrakh</a:t>
            </a:r>
            <a:r>
              <a:rPr lang="en-US" dirty="0" smtClean="0"/>
              <a:t>, P &amp; I Claims Dept, Russia to survey and report upon cause, nature and extent of damage.</a:t>
            </a:r>
          </a:p>
          <a:p>
            <a:r>
              <a:rPr lang="en-US" dirty="0" smtClean="0"/>
              <a:t>By the time we received survey intimation, vessel had already sailed, consignment cleared from Port and we could only collect various information from Agents.</a:t>
            </a:r>
            <a:endParaRPr lang="en-IN" dirty="0"/>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 Contd.</a:t>
            </a:r>
            <a:endParaRPr lang="en-IN" dirty="0"/>
          </a:p>
        </p:txBody>
      </p:sp>
      <p:sp>
        <p:nvSpPr>
          <p:cNvPr id="3" name="Content Placeholder 2"/>
          <p:cNvSpPr>
            <a:spLocks noGrp="1"/>
          </p:cNvSpPr>
          <p:nvPr>
            <p:ph idx="1"/>
          </p:nvPr>
        </p:nvSpPr>
        <p:spPr/>
        <p:txBody>
          <a:bodyPr>
            <a:normAutofit fontScale="85000" lnSpcReduction="20000"/>
          </a:bodyPr>
          <a:lstStyle/>
          <a:p>
            <a:pPr marL="514350" indent="-514350"/>
            <a:r>
              <a:rPr lang="en-US" sz="3000" dirty="0" smtClean="0"/>
              <a:t>Salient facts collected:</a:t>
            </a:r>
          </a:p>
          <a:p>
            <a:pPr marL="514350" indent="-514350">
              <a:buFont typeface="+mj-lt"/>
              <a:buAutoNum type="arabicPeriod"/>
            </a:pPr>
            <a:r>
              <a:rPr lang="en-US" sz="3000" dirty="0" smtClean="0"/>
              <a:t>Invoice dated 30</a:t>
            </a:r>
            <a:r>
              <a:rPr lang="en-US" sz="3000" baseline="30000" dirty="0" smtClean="0"/>
              <a:t>th</a:t>
            </a:r>
            <a:r>
              <a:rPr lang="en-US" sz="3000" dirty="0" smtClean="0"/>
              <a:t> August, 2011.</a:t>
            </a:r>
          </a:p>
          <a:p>
            <a:pPr marL="514350" indent="-514350">
              <a:buFont typeface="+mj-lt"/>
              <a:buAutoNum type="arabicPeriod"/>
            </a:pPr>
            <a:r>
              <a:rPr lang="en-US" sz="3000" dirty="0" smtClean="0"/>
              <a:t>Shipment loaded on board on 05</a:t>
            </a:r>
            <a:r>
              <a:rPr lang="en-US" sz="3000" baseline="30000" dirty="0" smtClean="0"/>
              <a:t>th</a:t>
            </a:r>
            <a:r>
              <a:rPr lang="en-US" sz="3000" dirty="0" smtClean="0"/>
              <a:t> October, 2011 at Shanghai.</a:t>
            </a:r>
          </a:p>
          <a:p>
            <a:pPr marL="514350" indent="-514350">
              <a:buFont typeface="+mj-lt"/>
              <a:buAutoNum type="arabicPeriod"/>
            </a:pPr>
            <a:r>
              <a:rPr lang="en-US" sz="3000" dirty="0" smtClean="0"/>
              <a:t>B/L is clean without any clause.</a:t>
            </a:r>
          </a:p>
          <a:p>
            <a:pPr marL="514350" indent="-514350">
              <a:buFont typeface="+mj-lt"/>
              <a:buAutoNum type="arabicPeriod"/>
            </a:pPr>
            <a:r>
              <a:rPr lang="en-US" sz="3000" dirty="0" smtClean="0"/>
              <a:t>Pre-shipment  inspection by an Independent survey Agency at Shanghai stated that cargo stored at open yard covered by tarpaulin before shipment. Though they recommended certain clause in M/R. However, B/L was issued clean.</a:t>
            </a:r>
          </a:p>
          <a:p>
            <a:pPr marL="514350" indent="-514350">
              <a:buFont typeface="+mj-lt"/>
              <a:buAutoNum type="arabicPeriod"/>
            </a:pPr>
            <a:r>
              <a:rPr lang="en-US" sz="3000" dirty="0" smtClean="0"/>
              <a:t>Disport Survey Report indicated cargo landed apparently sound except load port remarks.</a:t>
            </a:r>
            <a:endParaRPr lang="en-IN" sz="3000" dirty="0" smtClean="0"/>
          </a:p>
          <a:p>
            <a:endParaRPr lang="en-IN" dirty="0"/>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 Contd.,</a:t>
            </a:r>
            <a:endParaRPr lang="en-IN" dirty="0"/>
          </a:p>
        </p:txBody>
      </p:sp>
      <p:sp>
        <p:nvSpPr>
          <p:cNvPr id="3" name="Content Placeholder 2"/>
          <p:cNvSpPr>
            <a:spLocks noGrp="1"/>
          </p:cNvSpPr>
          <p:nvPr>
            <p:ph idx="1"/>
          </p:nvPr>
        </p:nvSpPr>
        <p:spPr/>
        <p:txBody>
          <a:bodyPr>
            <a:normAutofit fontScale="77500" lnSpcReduction="20000"/>
          </a:bodyPr>
          <a:lstStyle/>
          <a:p>
            <a:r>
              <a:rPr lang="en-US" sz="3000" dirty="0" smtClean="0"/>
              <a:t>Normally P &amp; I Surveyors conduct Joint Survey within Port premises along with other concerned surveyors.</a:t>
            </a:r>
          </a:p>
          <a:p>
            <a:r>
              <a:rPr lang="en-US" sz="3000" dirty="0" smtClean="0"/>
              <a:t>But in this case, since consignment already cleared from Port premises and vessel also already sailed out, we informed consignee that we will do survey strictly without prejudice  and independent in nature.</a:t>
            </a:r>
          </a:p>
          <a:p>
            <a:r>
              <a:rPr lang="en-US" sz="3000" dirty="0" smtClean="0"/>
              <a:t>We normally carry a bottle of Silver Nitrate Solution(</a:t>
            </a:r>
            <a:r>
              <a:rPr lang="en-IN" sz="3000" dirty="0" smtClean="0"/>
              <a:t>0.01 N – AgNo3) to ascertain saline reaction on rusty surface. In this case spot Silver Nitrate Test showed negative saline reaction. But besides spot test, we also drew wet packing materials and rusty particles scrapped from coil for independent chemical analysis. Chemical Analysis also confirmed</a:t>
            </a:r>
            <a:r>
              <a:rPr lang="en-US" sz="3000" dirty="0" smtClean="0"/>
              <a:t>  negative saline reaction. </a:t>
            </a:r>
            <a:endParaRPr lang="en-IN" sz="3000" dirty="0" smtClean="0"/>
          </a:p>
          <a:p>
            <a:endParaRPr lang="en-IN" dirty="0"/>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 contd.,</a:t>
            </a:r>
            <a:endParaRPr lang="en-IN" dirty="0"/>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pic>
        <p:nvPicPr>
          <p:cNvPr id="6" name="Content Placeholder 5" descr="13) Silver Nitrate Solution applied over rust portions with negative saline reaction.JPG"/>
          <p:cNvPicPr>
            <a:picLocks noGrp="1" noChangeAspect="1"/>
          </p:cNvPicPr>
          <p:nvPr isPhoto="1">
            <p:ph idx="1"/>
          </p:nvPr>
        </p:nvPicPr>
        <p:blipFill>
          <a:blip r:embed="rId2">
            <a:lum/>
          </a:blip>
          <a:stretch>
            <a:fillRect/>
          </a:stretch>
        </p:blipFill>
        <p:spPr>
          <a:xfrm>
            <a:off x="1645708" y="1935163"/>
            <a:ext cx="5852583" cy="4389437"/>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 contd.</a:t>
            </a:r>
            <a:endParaRPr lang="en-IN" dirty="0"/>
          </a:p>
        </p:txBody>
      </p:sp>
      <p:sp>
        <p:nvSpPr>
          <p:cNvPr id="3" name="Content Placeholder 2"/>
          <p:cNvSpPr>
            <a:spLocks noGrp="1"/>
          </p:cNvSpPr>
          <p:nvPr>
            <p:ph idx="1"/>
          </p:nvPr>
        </p:nvSpPr>
        <p:spPr/>
        <p:txBody>
          <a:bodyPr/>
          <a:lstStyle/>
          <a:p>
            <a:r>
              <a:rPr lang="en-US" dirty="0" smtClean="0"/>
              <a:t>Out of 20 Coils, 3 Coils were sound, 7 Coils partly rusty and 10 coils severely rusty.</a:t>
            </a:r>
          </a:p>
          <a:p>
            <a:r>
              <a:rPr lang="en-IN" dirty="0" smtClean="0"/>
              <a:t>Further from the degree of rust, it was not throughout entire circular winding, but confined to section of windings.</a:t>
            </a:r>
          </a:p>
          <a:p>
            <a:r>
              <a:rPr lang="en-US" dirty="0" smtClean="0"/>
              <a:t>Prior to our attendance,  on 24</a:t>
            </a:r>
            <a:r>
              <a:rPr lang="en-US" baseline="30000" dirty="0" smtClean="0"/>
              <a:t>th</a:t>
            </a:r>
            <a:r>
              <a:rPr lang="en-US" dirty="0" smtClean="0"/>
              <a:t> November, 2011, Surveyors from Lloyds Agents carried out survey and indicated loss seemed to be pre-shipment in nature.</a:t>
            </a:r>
          </a:p>
          <a:p>
            <a:r>
              <a:rPr lang="en-US" dirty="0" smtClean="0"/>
              <a:t>Accordingly, they  repudiated claim.  </a:t>
            </a:r>
            <a:endParaRPr lang="en-IN" dirty="0" smtClean="0"/>
          </a:p>
          <a:p>
            <a:endParaRPr lang="en-IN" dirty="0"/>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 contd.,</a:t>
            </a:r>
            <a:endParaRPr lang="en-IN" dirty="0"/>
          </a:p>
        </p:txBody>
      </p:sp>
      <p:sp>
        <p:nvSpPr>
          <p:cNvPr id="3" name="Content Placeholder 2"/>
          <p:cNvSpPr>
            <a:spLocks noGrp="1"/>
          </p:cNvSpPr>
          <p:nvPr>
            <p:ph idx="1"/>
          </p:nvPr>
        </p:nvSpPr>
        <p:spPr/>
        <p:txBody>
          <a:bodyPr>
            <a:normAutofit fontScale="92500" lnSpcReduction="20000"/>
          </a:bodyPr>
          <a:lstStyle/>
          <a:p>
            <a:r>
              <a:rPr lang="en-US" dirty="0" smtClean="0"/>
              <a:t>Conclusion:</a:t>
            </a:r>
          </a:p>
          <a:p>
            <a:r>
              <a:rPr lang="en-US" dirty="0" smtClean="0"/>
              <a:t>Both spot Silver Nitrate Test and Lab analysis confirm negative saline reaction.</a:t>
            </a:r>
          </a:p>
          <a:p>
            <a:r>
              <a:rPr lang="en-US" dirty="0" smtClean="0"/>
              <a:t>Invoice dated 30</a:t>
            </a:r>
            <a:r>
              <a:rPr lang="en-US" baseline="30000" dirty="0" smtClean="0"/>
              <a:t>th</a:t>
            </a:r>
            <a:r>
              <a:rPr lang="en-US" dirty="0" smtClean="0"/>
              <a:t> Aug., 2011 and shipped on board 05</a:t>
            </a:r>
            <a:r>
              <a:rPr lang="en-US" baseline="30000" dirty="0" smtClean="0"/>
              <a:t>th</a:t>
            </a:r>
            <a:r>
              <a:rPr lang="en-US" dirty="0" smtClean="0"/>
              <a:t> Oct.2011. Indicative shipment was awaiting pre-shipment storage.</a:t>
            </a:r>
          </a:p>
          <a:p>
            <a:r>
              <a:rPr lang="en-US" dirty="0" smtClean="0"/>
              <a:t>Pre-shipment survey indicated cargo lying in open warehouse covered by tarpaulin.</a:t>
            </a:r>
          </a:p>
          <a:p>
            <a:r>
              <a:rPr lang="en-US" dirty="0" smtClean="0"/>
              <a:t>Coils packed with G.I sheeting and hence any water seepage into coils  not visible.</a:t>
            </a:r>
          </a:p>
          <a:p>
            <a:r>
              <a:rPr lang="en-US" dirty="0" smtClean="0"/>
              <a:t>Discharge took place between 29</a:t>
            </a:r>
            <a:r>
              <a:rPr lang="en-US" baseline="30000" dirty="0" smtClean="0"/>
              <a:t>th</a:t>
            </a:r>
            <a:r>
              <a:rPr lang="en-US" dirty="0" smtClean="0"/>
              <a:t> Oct.2011 and 09</a:t>
            </a:r>
            <a:r>
              <a:rPr lang="en-US" baseline="30000" dirty="0" smtClean="0"/>
              <a:t>th</a:t>
            </a:r>
            <a:r>
              <a:rPr lang="en-US" dirty="0" smtClean="0"/>
              <a:t> November, 2011 and delivery from Port held on 20</a:t>
            </a:r>
            <a:r>
              <a:rPr lang="en-US" baseline="30000" dirty="0" smtClean="0"/>
              <a:t>th</a:t>
            </a:r>
            <a:r>
              <a:rPr lang="en-US" dirty="0" smtClean="0"/>
              <a:t> November,2011.</a:t>
            </a:r>
            <a:endParaRPr lang="en-IN" dirty="0" smtClean="0"/>
          </a:p>
          <a:p>
            <a:endParaRPr lang="en-IN" dirty="0"/>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TYPES OF CARGO INSURANCE</a:t>
            </a:r>
            <a:endParaRPr lang="en-IN" dirty="0"/>
          </a:p>
        </p:txBody>
      </p:sp>
      <p:sp>
        <p:nvSpPr>
          <p:cNvPr id="3" name="Subtitle 2"/>
          <p:cNvSpPr>
            <a:spLocks noGrp="1"/>
          </p:cNvSpPr>
          <p:nvPr>
            <p:ph type="subTitle" idx="1"/>
          </p:nvPr>
        </p:nvSpPr>
        <p:spPr/>
        <p:txBody>
          <a:bodyPr>
            <a:noAutofit/>
          </a:bodyPr>
          <a:lstStyle/>
          <a:p>
            <a:pPr>
              <a:buFont typeface="Arial" pitchFamily="34" charset="0"/>
              <a:buChar char="•"/>
            </a:pPr>
            <a:r>
              <a:rPr lang="en-US" sz="5400" dirty="0" smtClean="0"/>
              <a:t>Open  Cover</a:t>
            </a:r>
            <a:endParaRPr lang="en-IN" sz="5400" dirty="0" smtClean="0"/>
          </a:p>
          <a:p>
            <a:pPr>
              <a:buFont typeface="Arial" pitchFamily="34" charset="0"/>
              <a:buChar char="•"/>
            </a:pPr>
            <a:r>
              <a:rPr lang="en-IN" sz="5400" dirty="0" smtClean="0"/>
              <a:t>Specific (Voyage) Policy.</a:t>
            </a:r>
            <a:endParaRPr lang="en-IN" sz="5400" dirty="0"/>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 contd.,</a:t>
            </a:r>
            <a:endParaRPr lang="en-IN" dirty="0"/>
          </a:p>
        </p:txBody>
      </p:sp>
      <p:sp>
        <p:nvSpPr>
          <p:cNvPr id="3" name="Content Placeholder 2"/>
          <p:cNvSpPr>
            <a:spLocks noGrp="1"/>
          </p:cNvSpPr>
          <p:nvPr>
            <p:ph idx="1"/>
          </p:nvPr>
        </p:nvSpPr>
        <p:spPr/>
        <p:txBody>
          <a:bodyPr/>
          <a:lstStyle/>
          <a:p>
            <a:r>
              <a:rPr lang="en-US" dirty="0" smtClean="0"/>
              <a:t>Coils discharged at South Quay No.1 , which is an open berth.</a:t>
            </a:r>
          </a:p>
          <a:p>
            <a:r>
              <a:rPr lang="en-US" dirty="0" smtClean="0"/>
              <a:t>During the period of discharge, it was monsoonal with intermittent rains.</a:t>
            </a:r>
          </a:p>
          <a:p>
            <a:r>
              <a:rPr lang="en-US" dirty="0" smtClean="0"/>
              <a:t>From the degree of rust, it was not through out entire circular winding, but confined to section, indicating that the coils may be subjected to stagnated rain water during storage.</a:t>
            </a:r>
          </a:p>
          <a:p>
            <a:r>
              <a:rPr lang="en-US" dirty="0" smtClean="0"/>
              <a:t>In view of foregoing, we opined loss/damage might not be due to operation of maritime peril.</a:t>
            </a:r>
            <a:endParaRPr lang="en-IN" dirty="0" smtClean="0"/>
          </a:p>
          <a:p>
            <a:endParaRPr lang="en-IN" dirty="0"/>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Conclusion</a:t>
            </a:r>
            <a:endParaRPr lang="en-IN" dirty="0"/>
          </a:p>
        </p:txBody>
      </p:sp>
      <p:sp>
        <p:nvSpPr>
          <p:cNvPr id="3" name="Content Placeholder 2"/>
          <p:cNvSpPr>
            <a:spLocks noGrp="1"/>
          </p:cNvSpPr>
          <p:nvPr>
            <p:ph idx="1"/>
          </p:nvPr>
        </p:nvSpPr>
        <p:spPr/>
        <p:txBody>
          <a:bodyPr>
            <a:normAutofit fontScale="85000" lnSpcReduction="20000"/>
          </a:bodyPr>
          <a:lstStyle/>
          <a:p>
            <a:r>
              <a:rPr lang="en-US" dirty="0" smtClean="0"/>
              <a:t>When I presented this Case Study in our Institute Seminar, an Insurance Company Manager challenged that once a Ship owner issued a clean Bill of Lading, it is their duty to bear the loss.</a:t>
            </a:r>
          </a:p>
          <a:p>
            <a:r>
              <a:rPr lang="en-US" dirty="0" smtClean="0"/>
              <a:t>In some cases, for commercial compulsions, shippers issue LOI to Master and obtain clean B/L.</a:t>
            </a:r>
          </a:p>
          <a:p>
            <a:r>
              <a:rPr lang="en-US" dirty="0" smtClean="0"/>
              <a:t>Though this is done in practice and ac</a:t>
            </a:r>
            <a:r>
              <a:rPr lang="en-IN" dirty="0" smtClean="0"/>
              <a:t>cording to Professor Tetley, the letter of indemnity given by the shipper to the carrier in exchange for the clean bill of lading has been held to be unlawful, and therefore been treated as unenforceable by some courts.</a:t>
            </a:r>
            <a:r>
              <a:rPr lang="en-US" dirty="0" smtClean="0"/>
              <a:t>  </a:t>
            </a:r>
            <a:endParaRPr lang="en-IN" dirty="0" smtClean="0"/>
          </a:p>
          <a:p>
            <a:r>
              <a:rPr lang="en-US" dirty="0" smtClean="0"/>
              <a:t> For any profession, continuous improvement is required and Surveyors have no exception. I feel achieving perfection is more akin to walking towards horizon. Every day is a new beginning and new experience.</a:t>
            </a:r>
          </a:p>
          <a:p>
            <a:r>
              <a:rPr lang="en-US" dirty="0" smtClean="0"/>
              <a:t>I hope my presentation </a:t>
            </a:r>
            <a:r>
              <a:rPr lang="en-US" smtClean="0"/>
              <a:t>is informative.</a:t>
            </a:r>
            <a:endParaRPr lang="en-IN" dirty="0"/>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31</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COVER</a:t>
            </a:r>
            <a:endParaRPr lang="en-IN" dirty="0"/>
          </a:p>
        </p:txBody>
      </p:sp>
      <p:sp>
        <p:nvSpPr>
          <p:cNvPr id="3" name="Content Placeholder 2"/>
          <p:cNvSpPr>
            <a:spLocks noGrp="1"/>
          </p:cNvSpPr>
          <p:nvPr>
            <p:ph idx="1"/>
          </p:nvPr>
        </p:nvSpPr>
        <p:spPr/>
        <p:txBody>
          <a:bodyPr>
            <a:noAutofit/>
          </a:bodyPr>
          <a:lstStyle/>
          <a:p>
            <a:r>
              <a:rPr lang="en-IN" sz="3200" dirty="0" smtClean="0"/>
              <a:t>This is the most usual type of cargo insurance, where a policy is drawn up to cover a number of consignments. The policy can be either for  a  specific value that requires renewal once  the insured amount is exhausted or  permanently open policy that will be drawn up for an agreed period, allowing any number of shipments during this time</a:t>
            </a:r>
            <a:endParaRPr lang="en-IN" sz="3200" dirty="0"/>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 (VOYAGE) POLICY</a:t>
            </a:r>
            <a:endParaRPr lang="en-IN" dirty="0"/>
          </a:p>
        </p:txBody>
      </p:sp>
      <p:sp>
        <p:nvSpPr>
          <p:cNvPr id="3" name="Content Placeholder 2"/>
          <p:cNvSpPr>
            <a:spLocks noGrp="1"/>
          </p:cNvSpPr>
          <p:nvPr>
            <p:ph idx="1"/>
          </p:nvPr>
        </p:nvSpPr>
        <p:spPr/>
        <p:txBody>
          <a:bodyPr/>
          <a:lstStyle/>
          <a:p>
            <a:r>
              <a:rPr lang="en-US" dirty="0" smtClean="0"/>
              <a:t> As against the Open Cover, if a shipper or consignee do not have regular exports or imports, they may take a Specific (Voyage) Policy for a particular shipment . While  an Open Cover assures automatic  insurance coverage, however, Specific (Voyage) Policy since covers particular shipment, seller or buyer depending upon terms of sale(Inco Terms)  have to approach Insurer at appropriate time so that  insurance coverage is  properly covered.</a:t>
            </a:r>
            <a:endParaRPr lang="en-IN" dirty="0"/>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Calibri" pitchFamily="34" charset="0"/>
              </a:rPr>
              <a:t>Marine Insurance Coverage</a:t>
            </a:r>
            <a:endParaRPr lang="en-IN" dirty="0">
              <a:latin typeface="Calibri" pitchFamily="34" charset="0"/>
            </a:endParaRPr>
          </a:p>
        </p:txBody>
      </p:sp>
      <p:sp>
        <p:nvSpPr>
          <p:cNvPr id="3" name="Content Placeholder 2"/>
          <p:cNvSpPr>
            <a:spLocks noGrp="1"/>
          </p:cNvSpPr>
          <p:nvPr>
            <p:ph idx="1"/>
          </p:nvPr>
        </p:nvSpPr>
        <p:spPr/>
        <p:txBody>
          <a:bodyPr>
            <a:noAutofit/>
          </a:bodyPr>
          <a:lstStyle/>
          <a:p>
            <a:pPr>
              <a:lnSpc>
                <a:spcPct val="90000"/>
              </a:lnSpc>
            </a:pPr>
            <a:r>
              <a:rPr lang="en-US" sz="1800" b="1" dirty="0" smtClean="0">
                <a:latin typeface="Calibri" pitchFamily="34" charset="0"/>
              </a:rPr>
              <a:t>FORTUITOUS</a:t>
            </a:r>
            <a:r>
              <a:rPr lang="en-US" sz="1800" dirty="0" smtClean="0">
                <a:latin typeface="Calibri" pitchFamily="34" charset="0"/>
              </a:rPr>
              <a:t> - sea accidents or casualties caused without willful intervention of human (an element of chance or ill luck)</a:t>
            </a:r>
          </a:p>
          <a:p>
            <a:pPr>
              <a:lnSpc>
                <a:spcPct val="80000"/>
              </a:lnSpc>
            </a:pPr>
            <a:r>
              <a:rPr lang="en-US" sz="1800" b="1" dirty="0" smtClean="0">
                <a:latin typeface="Calibri" pitchFamily="34" charset="0"/>
              </a:rPr>
              <a:t>INSURED PERILS</a:t>
            </a:r>
            <a:r>
              <a:rPr lang="en-US" sz="1800" dirty="0" smtClean="0">
                <a:latin typeface="Calibri" pitchFamily="34" charset="0"/>
              </a:rPr>
              <a:t> </a:t>
            </a:r>
          </a:p>
          <a:p>
            <a:pPr>
              <a:lnSpc>
                <a:spcPct val="80000"/>
              </a:lnSpc>
              <a:buFont typeface="Wingdings" pitchFamily="2" charset="2"/>
              <a:buChar char="q"/>
            </a:pPr>
            <a:r>
              <a:rPr lang="en-US" sz="1800" b="1" dirty="0" smtClean="0">
                <a:latin typeface="Calibri" pitchFamily="34" charset="0"/>
              </a:rPr>
              <a:t>Fire, Pirates and Thieves, Stranding</a:t>
            </a:r>
          </a:p>
          <a:p>
            <a:pPr>
              <a:lnSpc>
                <a:spcPct val="90000"/>
              </a:lnSpc>
              <a:buFont typeface="Wingdings" pitchFamily="2" charset="2"/>
              <a:buChar char="q"/>
            </a:pPr>
            <a:r>
              <a:rPr lang="en-US" sz="1800" b="1" dirty="0" smtClean="0">
                <a:latin typeface="Calibri" pitchFamily="34" charset="0"/>
              </a:rPr>
              <a:t>Barratry</a:t>
            </a:r>
            <a:r>
              <a:rPr lang="en-US" sz="1800" i="1" dirty="0" smtClean="0">
                <a:latin typeface="Calibri" pitchFamily="34" charset="0"/>
              </a:rPr>
              <a:t> - </a:t>
            </a:r>
            <a:r>
              <a:rPr lang="en-US" sz="1800" dirty="0" smtClean="0">
                <a:latin typeface="Calibri" pitchFamily="34" charset="0"/>
              </a:rPr>
              <a:t>act willfully committed by master and crew against owner or charterer of ship. It </a:t>
            </a:r>
            <a:r>
              <a:rPr lang="en-IN" sz="1800" dirty="0" smtClean="0">
                <a:latin typeface="Calibri" pitchFamily="34" charset="0"/>
              </a:rPr>
              <a:t>is an act of gross misconduct committed by a master or crew of a vessel which damages the vessel or its cargo. </a:t>
            </a:r>
            <a:endParaRPr lang="en-US" sz="1800" dirty="0" smtClean="0">
              <a:latin typeface="Calibri" pitchFamily="34" charset="0"/>
            </a:endParaRPr>
          </a:p>
          <a:p>
            <a:pPr>
              <a:lnSpc>
                <a:spcPct val="80000"/>
              </a:lnSpc>
              <a:buFont typeface="Wingdings" pitchFamily="2" charset="2"/>
              <a:buChar char="q"/>
            </a:pPr>
            <a:r>
              <a:rPr lang="en-US" sz="1800" b="1" dirty="0" smtClean="0">
                <a:latin typeface="Calibri" pitchFamily="34" charset="0"/>
              </a:rPr>
              <a:t>Jettison</a:t>
            </a:r>
            <a:r>
              <a:rPr lang="en-US" sz="1800" i="1" dirty="0" smtClean="0">
                <a:latin typeface="Calibri" pitchFamily="34" charset="0"/>
              </a:rPr>
              <a:t> –</a:t>
            </a:r>
            <a:r>
              <a:rPr lang="en-US" sz="1800" dirty="0" smtClean="0">
                <a:latin typeface="Calibri" pitchFamily="34" charset="0"/>
              </a:rPr>
              <a:t>throwing of cargo overboard due to either a deliberate act or at the wake of grave danger</a:t>
            </a:r>
          </a:p>
          <a:p>
            <a:pPr>
              <a:lnSpc>
                <a:spcPct val="80000"/>
              </a:lnSpc>
              <a:buFont typeface="Wingdings" pitchFamily="2" charset="2"/>
              <a:buChar char="q"/>
            </a:pPr>
            <a:r>
              <a:rPr lang="en-US" sz="1800" b="1" dirty="0" smtClean="0">
                <a:latin typeface="Calibri" pitchFamily="34" charset="0"/>
              </a:rPr>
              <a:t>Taking at sea</a:t>
            </a:r>
            <a:r>
              <a:rPr lang="en-US" sz="1800" i="1" dirty="0" smtClean="0">
                <a:latin typeface="Calibri" pitchFamily="34" charset="0"/>
              </a:rPr>
              <a:t> –</a:t>
            </a:r>
            <a:r>
              <a:rPr lang="en-US" sz="1800" dirty="0" smtClean="0">
                <a:latin typeface="Calibri" pitchFamily="34" charset="0"/>
              </a:rPr>
              <a:t>when vessel is captured by enemy or others</a:t>
            </a:r>
          </a:p>
          <a:p>
            <a:pPr>
              <a:lnSpc>
                <a:spcPct val="80000"/>
              </a:lnSpc>
              <a:buFont typeface="Wingdings" pitchFamily="2" charset="2"/>
              <a:buChar char="q"/>
            </a:pPr>
            <a:r>
              <a:rPr lang="en-US" sz="1800" b="1" dirty="0" smtClean="0">
                <a:latin typeface="Calibri" pitchFamily="34" charset="0"/>
              </a:rPr>
              <a:t>Foundering at Sea</a:t>
            </a:r>
            <a:r>
              <a:rPr lang="en-US" sz="1800" i="1" dirty="0" smtClean="0">
                <a:latin typeface="Calibri" pitchFamily="34" charset="0"/>
              </a:rPr>
              <a:t> –</a:t>
            </a:r>
            <a:r>
              <a:rPr lang="en-US" sz="1800" dirty="0" smtClean="0">
                <a:latin typeface="Calibri" pitchFamily="34" charset="0"/>
              </a:rPr>
              <a:t>ship has been reported lost after a stipulated time</a:t>
            </a:r>
          </a:p>
          <a:p>
            <a:pPr>
              <a:lnSpc>
                <a:spcPct val="80000"/>
              </a:lnSpc>
              <a:buFont typeface="Wingdings" pitchFamily="2" charset="2"/>
              <a:buChar char="q"/>
            </a:pPr>
            <a:r>
              <a:rPr lang="en-US" sz="1800" b="1" dirty="0" smtClean="0">
                <a:latin typeface="Calibri" pitchFamily="34" charset="0"/>
              </a:rPr>
              <a:t>Collision</a:t>
            </a:r>
            <a:r>
              <a:rPr lang="en-US" sz="1800" i="1" dirty="0" smtClean="0">
                <a:latin typeface="Calibri" pitchFamily="34" charset="0"/>
              </a:rPr>
              <a:t> –</a:t>
            </a:r>
            <a:r>
              <a:rPr lang="en-US" sz="1800" dirty="0" smtClean="0">
                <a:latin typeface="Calibri" pitchFamily="34" charset="0"/>
              </a:rPr>
              <a:t>ship collides with another ship or with other objects, causing damage</a:t>
            </a:r>
          </a:p>
          <a:p>
            <a:pPr>
              <a:lnSpc>
                <a:spcPct val="80000"/>
              </a:lnSpc>
              <a:buFont typeface="Wingdings" pitchFamily="2" charset="2"/>
              <a:buChar char="q"/>
            </a:pPr>
            <a:r>
              <a:rPr lang="en-US" sz="1800" b="1" dirty="0" smtClean="0">
                <a:latin typeface="Calibri" pitchFamily="34" charset="0"/>
              </a:rPr>
              <a:t>UNINSURED PERILS</a:t>
            </a:r>
          </a:p>
          <a:p>
            <a:pPr>
              <a:lnSpc>
                <a:spcPct val="90000"/>
              </a:lnSpc>
              <a:buFont typeface="Wingdings" pitchFamily="2" charset="2"/>
              <a:buChar char="q"/>
            </a:pPr>
            <a:r>
              <a:rPr lang="en-US" sz="1800" dirty="0" smtClean="0">
                <a:latin typeface="Calibri" pitchFamily="34" charset="0"/>
              </a:rPr>
              <a:t>Wear and Tear, Leakage, Breakage of goods, Inherent Vice, Loss by Rats and Vermin </a:t>
            </a:r>
            <a:endParaRPr lang="en-US" sz="1800" dirty="0">
              <a:latin typeface="Calibri" pitchFamily="34" charset="0"/>
            </a:endParaRPr>
          </a:p>
        </p:txBody>
      </p:sp>
      <p:sp>
        <p:nvSpPr>
          <p:cNvPr id="4" name="Footer Placeholder 3"/>
          <p:cNvSpPr>
            <a:spLocks noGrp="1"/>
          </p:cNvSpPr>
          <p:nvPr>
            <p:ph type="ftr" sz="quarter" idx="11"/>
          </p:nvPr>
        </p:nvSpPr>
        <p:spPr/>
        <p:txBody>
          <a:bodyPr/>
          <a:lstStyle/>
          <a:p>
            <a:r>
              <a:rPr lang="en-IN" dirty="0" smtClean="0"/>
              <a:t>PRESENTED BY T.S.SHRINIVAASAN OF MAR-TECH INSURANCE SURVEYORS &amp; LOSS ASSESSORS PVT. LTD.,</a:t>
            </a:r>
            <a:endParaRPr lang="en-IN"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Losses</a:t>
            </a:r>
            <a:endParaRPr lang="en-IN" dirty="0"/>
          </a:p>
        </p:txBody>
      </p:sp>
      <p:sp>
        <p:nvSpPr>
          <p:cNvPr id="3" name="Content Placeholder 2"/>
          <p:cNvSpPr>
            <a:spLocks noGrp="1"/>
          </p:cNvSpPr>
          <p:nvPr>
            <p:ph idx="1"/>
          </p:nvPr>
        </p:nvSpPr>
        <p:spPr/>
        <p:txBody>
          <a:bodyPr>
            <a:normAutofit/>
          </a:bodyPr>
          <a:lstStyle/>
          <a:p>
            <a:pPr lvl="0"/>
            <a:r>
              <a:rPr lang="en-US" dirty="0" smtClean="0"/>
              <a:t>TYPES OF LOSSES</a:t>
            </a:r>
            <a:endParaRPr lang="en-IN" dirty="0" smtClean="0"/>
          </a:p>
          <a:p>
            <a:pPr lvl="1"/>
            <a:r>
              <a:rPr lang="en-US" dirty="0" smtClean="0"/>
              <a:t>TOTAL LOSS</a:t>
            </a:r>
            <a:endParaRPr lang="en-IN" dirty="0" smtClean="0"/>
          </a:p>
          <a:p>
            <a:pPr lvl="2"/>
            <a:r>
              <a:rPr lang="en-US" dirty="0" smtClean="0"/>
              <a:t>ACTUAL TOTAL LOSS</a:t>
            </a:r>
            <a:endParaRPr lang="en-IN" dirty="0" smtClean="0"/>
          </a:p>
          <a:p>
            <a:pPr lvl="2"/>
            <a:r>
              <a:rPr lang="en-US" dirty="0" smtClean="0"/>
              <a:t>CONSTRUCTIVE TOTAL LOSS</a:t>
            </a:r>
            <a:endParaRPr lang="en-IN" dirty="0" smtClean="0"/>
          </a:p>
          <a:p>
            <a:pPr lvl="1"/>
            <a:r>
              <a:rPr lang="en-US" dirty="0" smtClean="0"/>
              <a:t>PARTIAL LOSS</a:t>
            </a:r>
            <a:endParaRPr lang="en-IN" dirty="0" smtClean="0"/>
          </a:p>
          <a:p>
            <a:pPr lvl="2"/>
            <a:r>
              <a:rPr lang="en-US" dirty="0" smtClean="0"/>
              <a:t>PARTCULAR CHARGES</a:t>
            </a:r>
            <a:endParaRPr lang="en-IN" dirty="0" smtClean="0"/>
          </a:p>
          <a:p>
            <a:pPr lvl="2"/>
            <a:r>
              <a:rPr lang="en-US" dirty="0" smtClean="0"/>
              <a:t>SUE &amp; LABOUR CHARGES</a:t>
            </a:r>
            <a:endParaRPr lang="en-IN" dirty="0" smtClean="0"/>
          </a:p>
          <a:p>
            <a:pPr lvl="2"/>
            <a:r>
              <a:rPr lang="en-US" dirty="0" smtClean="0"/>
              <a:t>EXTRA CHARGES</a:t>
            </a:r>
            <a:endParaRPr lang="en-IN" dirty="0" smtClean="0"/>
          </a:p>
          <a:p>
            <a:pPr lvl="2"/>
            <a:r>
              <a:rPr lang="en-US" dirty="0" smtClean="0"/>
              <a:t>SALVAGE CHARGES</a:t>
            </a:r>
            <a:endParaRPr lang="en-IN" dirty="0" smtClean="0"/>
          </a:p>
          <a:p>
            <a:pPr lvl="1"/>
            <a:r>
              <a:rPr lang="en-US" dirty="0" smtClean="0"/>
              <a:t>GENERAL AVERAGE LOSS</a:t>
            </a:r>
            <a:endParaRPr lang="en-IN" dirty="0" smtClean="0"/>
          </a:p>
          <a:p>
            <a:endParaRPr lang="en-IN" dirty="0"/>
          </a:p>
        </p:txBody>
      </p:sp>
      <p:sp>
        <p:nvSpPr>
          <p:cNvPr id="4" name="Footer Placeholder 3"/>
          <p:cNvSpPr>
            <a:spLocks noGrp="1"/>
          </p:cNvSpPr>
          <p:nvPr>
            <p:ph type="ftr" sz="quarter" idx="11"/>
          </p:nvPr>
        </p:nvSpPr>
        <p:spPr/>
        <p:txBody>
          <a:bodyPr/>
          <a:lstStyle/>
          <a:p>
            <a:r>
              <a:rPr lang="en-IN" smtClean="0"/>
              <a:t>Presented by T.S.Shrinivaasan, Mar-Tech Insurance Surveyors &amp; Loss Assessors Pvt. Ltd.,</a:t>
            </a:r>
            <a:endParaRPr lang="en-IN"/>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z="5400" dirty="0" smtClean="0">
                <a:solidFill>
                  <a:schemeClr val="tx1"/>
                </a:solidFill>
              </a:rPr>
              <a:t>MARINE CLAIMS</a:t>
            </a:r>
            <a:r>
              <a:rPr lang="en-IN" sz="5400" dirty="0" smtClean="0">
                <a:solidFill>
                  <a:schemeClr val="tx1"/>
                </a:solidFill>
              </a:rPr>
              <a:t/>
            </a:r>
            <a:br>
              <a:rPr lang="en-IN" sz="5400" dirty="0" smtClean="0">
                <a:solidFill>
                  <a:schemeClr val="tx1"/>
                </a:solidFill>
              </a:rPr>
            </a:br>
            <a:endParaRPr lang="en-IN" dirty="0"/>
          </a:p>
        </p:txBody>
      </p:sp>
      <p:sp>
        <p:nvSpPr>
          <p:cNvPr id="3" name="Content Placeholder 2"/>
          <p:cNvSpPr>
            <a:spLocks noGrp="1"/>
          </p:cNvSpPr>
          <p:nvPr>
            <p:ph idx="1"/>
          </p:nvPr>
        </p:nvSpPr>
        <p:spPr/>
        <p:txBody>
          <a:bodyPr>
            <a:normAutofit fontScale="92500" lnSpcReduction="10000"/>
          </a:bodyPr>
          <a:lstStyle/>
          <a:p>
            <a:pPr marL="342900" lvl="0" indent="-342900">
              <a:buClrTx/>
              <a:buSzTx/>
              <a:buFont typeface="Arial" pitchFamily="34" charset="0"/>
              <a:buChar char="•"/>
              <a:defRPr/>
            </a:pPr>
            <a:r>
              <a:rPr lang="en-US" sz="2800" dirty="0" smtClean="0"/>
              <a:t>Insurance Product as you all know is intangible in nature.</a:t>
            </a:r>
          </a:p>
          <a:p>
            <a:pPr marL="342900" lvl="0" indent="-342900">
              <a:buClrTx/>
              <a:buSzTx/>
              <a:buFont typeface="Arial" pitchFamily="34" charset="0"/>
              <a:buChar char="•"/>
              <a:defRPr/>
            </a:pPr>
            <a:r>
              <a:rPr lang="en-US" sz="2800" dirty="0" smtClean="0"/>
              <a:t>Hope I do not  to elaborate on  intangible nature</a:t>
            </a:r>
          </a:p>
          <a:p>
            <a:pPr marL="342900" lvl="0" indent="-342900">
              <a:buClrTx/>
              <a:buSzTx/>
              <a:buFont typeface="Arial" pitchFamily="34" charset="0"/>
              <a:buChar char="•"/>
              <a:defRPr/>
            </a:pPr>
            <a:r>
              <a:rPr lang="en-US" sz="2800" dirty="0" smtClean="0"/>
              <a:t>Product Marketing Vs Service Marketing</a:t>
            </a:r>
          </a:p>
          <a:p>
            <a:pPr marL="342900" lvl="0" indent="-342900">
              <a:buClrTx/>
              <a:buSzTx/>
              <a:buFont typeface="Arial" pitchFamily="34" charset="0"/>
              <a:buChar char="•"/>
              <a:defRPr/>
            </a:pPr>
            <a:r>
              <a:rPr lang="en-US" sz="2800" dirty="0" smtClean="0"/>
              <a:t>Say for </a:t>
            </a:r>
            <a:r>
              <a:rPr lang="en-US" sz="2800" dirty="0" err="1" smtClean="0"/>
              <a:t>eg</a:t>
            </a:r>
            <a:r>
              <a:rPr lang="en-US" sz="2800" dirty="0" smtClean="0"/>
              <a:t>. When you sell a computer, you can give a demonstration.</a:t>
            </a:r>
          </a:p>
          <a:p>
            <a:pPr marL="342900" lvl="0" indent="-342900">
              <a:buClrTx/>
              <a:buSzTx/>
              <a:buFont typeface="Arial" pitchFamily="34" charset="0"/>
              <a:buChar char="•"/>
              <a:defRPr/>
            </a:pPr>
            <a:r>
              <a:rPr lang="en-US" sz="2800" dirty="0" smtClean="0"/>
              <a:t>Unfortunately this is lacking in Service Marketing.    </a:t>
            </a:r>
          </a:p>
          <a:p>
            <a:pPr marL="342900" lvl="0" indent="-342900">
              <a:buClrTx/>
              <a:buSzTx/>
              <a:buFont typeface="Arial" pitchFamily="34" charset="0"/>
              <a:buChar char="•"/>
              <a:defRPr/>
            </a:pPr>
            <a:r>
              <a:rPr lang="en-US" sz="2800" dirty="0" smtClean="0"/>
              <a:t>How difficult is Service Marketing ?? </a:t>
            </a:r>
          </a:p>
          <a:p>
            <a:pPr marL="342900" lvl="0" indent="-342900">
              <a:buClrTx/>
              <a:buSzTx/>
              <a:buFont typeface="Arial" pitchFamily="34" charset="0"/>
              <a:buChar char="•"/>
              <a:defRPr/>
            </a:pPr>
            <a:r>
              <a:rPr lang="en-US" sz="2800" dirty="0" smtClean="0"/>
              <a:t>Hats off to those involved in Service Marketing, be it Freight or Insurance Products or Banking products.</a:t>
            </a:r>
          </a:p>
          <a:p>
            <a:endParaRPr lang="en-IN" dirty="0"/>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MARINE CLAIMS MANAGEMENT</a:t>
            </a:r>
            <a:endParaRPr lang="en-IN" dirty="0"/>
          </a:p>
        </p:txBody>
      </p:sp>
      <p:sp>
        <p:nvSpPr>
          <p:cNvPr id="3" name="Content Placeholder 2"/>
          <p:cNvSpPr>
            <a:spLocks noGrp="1"/>
          </p:cNvSpPr>
          <p:nvPr>
            <p:ph idx="1"/>
          </p:nvPr>
        </p:nvSpPr>
        <p:spPr/>
        <p:txBody>
          <a:bodyPr>
            <a:normAutofit fontScale="92500"/>
          </a:bodyPr>
          <a:lstStyle/>
          <a:p>
            <a:pPr marL="342900" lvl="0" indent="-342900">
              <a:buClrTx/>
              <a:buSzTx/>
              <a:buFont typeface="Arial" pitchFamily="34" charset="0"/>
              <a:buChar char="•"/>
              <a:defRPr/>
            </a:pPr>
            <a:r>
              <a:rPr lang="en-US" sz="2800" dirty="0" smtClean="0"/>
              <a:t>Quality of an Insurance Product can be evaluated only during claims management.</a:t>
            </a:r>
          </a:p>
          <a:p>
            <a:pPr marL="342900" lvl="0" indent="-342900">
              <a:buClrTx/>
              <a:buSzTx/>
              <a:buFont typeface="Arial" pitchFamily="34" charset="0"/>
              <a:buChar char="•"/>
              <a:defRPr/>
            </a:pPr>
            <a:r>
              <a:rPr lang="en-US" sz="2800" dirty="0" smtClean="0"/>
              <a:t>As against , Product Marketing Tangible nature to some extent can be felt only during claims handling by an Insurer.</a:t>
            </a:r>
          </a:p>
          <a:p>
            <a:pPr marL="342900" lvl="0" indent="-342900">
              <a:buClrTx/>
              <a:buSzTx/>
              <a:buFont typeface="Arial" pitchFamily="34" charset="0"/>
              <a:buChar char="•"/>
              <a:defRPr/>
            </a:pPr>
            <a:r>
              <a:rPr lang="en-US" sz="2800" dirty="0" smtClean="0"/>
              <a:t>Hence an efficient management Claims Management is over emphasized. </a:t>
            </a:r>
          </a:p>
          <a:p>
            <a:pPr marL="342900" lvl="0" indent="-342900">
              <a:buClrTx/>
              <a:buSzTx/>
              <a:buFont typeface="Arial" pitchFamily="34" charset="0"/>
              <a:buChar char="•"/>
              <a:defRPr/>
            </a:pPr>
            <a:r>
              <a:rPr lang="en-US" sz="2800" dirty="0" smtClean="0"/>
              <a:t>Claims Management is not an one man show and unless all stake holders take active role.</a:t>
            </a:r>
          </a:p>
          <a:p>
            <a:pPr marL="342900" lvl="0" indent="-342900">
              <a:buClrTx/>
              <a:buSzTx/>
              <a:buFont typeface="Arial" pitchFamily="34" charset="0"/>
              <a:buChar char="•"/>
              <a:defRPr/>
            </a:pPr>
            <a:r>
              <a:rPr lang="en-US" sz="2800" dirty="0" smtClean="0"/>
              <a:t>Let me add in following  slides, Surveyor’s perspective. </a:t>
            </a:r>
          </a:p>
          <a:p>
            <a:endParaRPr lang="en-IN" dirty="0"/>
          </a:p>
        </p:txBody>
      </p:sp>
      <p:sp>
        <p:nvSpPr>
          <p:cNvPr id="4" name="Footer Placeholder 3"/>
          <p:cNvSpPr>
            <a:spLocks noGrp="1"/>
          </p:cNvSpPr>
          <p:nvPr>
            <p:ph type="ftr" sz="quarter" idx="11"/>
          </p:nvPr>
        </p:nvSpPr>
        <p:spPr/>
        <p:txBody>
          <a:bodyPr/>
          <a:lstStyle/>
          <a:p>
            <a:r>
              <a:rPr lang="en-IN" smtClean="0"/>
              <a:t>PRESENTED BY T.S.SHRINIVAASAN OF MAR-TECH INSURANCE SURVEYORS &amp; LOSS ASSESSORS PVT. LTD.,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278</TotalTime>
  <Words>2578</Words>
  <Application>Microsoft Office PowerPoint</Application>
  <PresentationFormat>On-screen Show (4:3)</PresentationFormat>
  <Paragraphs>321</Paragraphs>
  <Slides>31</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Constantia</vt:lpstr>
      <vt:lpstr>Wingdings</vt:lpstr>
      <vt:lpstr>Wingdings 2</vt:lpstr>
      <vt:lpstr>Flow</vt:lpstr>
      <vt:lpstr>CARGO INSURANCE &amp; SURVEYING </vt:lpstr>
      <vt:lpstr>CARGO INSURANCE</vt:lpstr>
      <vt:lpstr>TYPES OF CARGO INSURANCE</vt:lpstr>
      <vt:lpstr>OPEN COVER</vt:lpstr>
      <vt:lpstr>SPECIFIC (VOYAGE) POLICY</vt:lpstr>
      <vt:lpstr>Marine Insurance Coverage</vt:lpstr>
      <vt:lpstr>Types of Losses</vt:lpstr>
      <vt:lpstr>MARINE CLAIMS </vt:lpstr>
      <vt:lpstr>  MARINE CLAIMS MANAGEMENT</vt:lpstr>
      <vt:lpstr>Marine Claims – Major Areas </vt:lpstr>
      <vt:lpstr>Chronology</vt:lpstr>
      <vt:lpstr>Nature of Packing</vt:lpstr>
      <vt:lpstr>Nature of damage/loss</vt:lpstr>
      <vt:lpstr>Claim against the parties responsible for loss/damage</vt:lpstr>
      <vt:lpstr>Exclusions</vt:lpstr>
      <vt:lpstr>Exclusions – Contd.</vt:lpstr>
      <vt:lpstr>Institute Cargo Clauses A, B &amp; C</vt:lpstr>
      <vt:lpstr>Institute Cargo Clauses A, B &amp; C Contd.,</vt:lpstr>
      <vt:lpstr>Institute Cargo Clauses A, B &amp; C Contd.,</vt:lpstr>
      <vt:lpstr>Institute Cargo Clauses A, B &amp; C Contd.,</vt:lpstr>
      <vt:lpstr>Documents</vt:lpstr>
      <vt:lpstr>CASE STUDY ON A CLAIM OF RUSTY STEEL COILS</vt:lpstr>
      <vt:lpstr>Case Study – contd.</vt:lpstr>
      <vt:lpstr>Case Study – Contd.</vt:lpstr>
      <vt:lpstr>Case Study – Contd.</vt:lpstr>
      <vt:lpstr>Case Study – Contd.,</vt:lpstr>
      <vt:lpstr>Case Study – contd.,</vt:lpstr>
      <vt:lpstr>Case Study – contd.</vt:lpstr>
      <vt:lpstr>Case Study – contd.,</vt:lpstr>
      <vt:lpstr>Case Study – contd.,</vt:lpstr>
      <vt:lpstr> Conclusion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CARGO INSURANCE &amp; SURVEYING</dc:title>
  <dc:creator>Acer</dc:creator>
  <cp:lastModifiedBy>shishirs</cp:lastModifiedBy>
  <cp:revision>28</cp:revision>
  <dcterms:created xsi:type="dcterms:W3CDTF">2006-08-16T00:00:00Z</dcterms:created>
  <dcterms:modified xsi:type="dcterms:W3CDTF">2015-12-03T09:55:09Z</dcterms:modified>
</cp:coreProperties>
</file>