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93" r:id="rId3"/>
    <p:sldId id="292" r:id="rId4"/>
    <p:sldId id="295" r:id="rId5"/>
    <p:sldId id="258" r:id="rId6"/>
    <p:sldId id="260" r:id="rId7"/>
    <p:sldId id="296" r:id="rId8"/>
    <p:sldId id="261" r:id="rId9"/>
    <p:sldId id="264" r:id="rId10"/>
    <p:sldId id="279" r:id="rId11"/>
    <p:sldId id="291" r:id="rId12"/>
    <p:sldId id="267" r:id="rId13"/>
    <p:sldId id="278" r:id="rId14"/>
    <p:sldId id="289" r:id="rId15"/>
    <p:sldId id="290" r:id="rId16"/>
    <p:sldId id="298" r:id="rId17"/>
    <p:sldId id="263" r:id="rId18"/>
    <p:sldId id="268" r:id="rId19"/>
    <p:sldId id="297" r:id="rId20"/>
    <p:sldId id="269" r:id="rId21"/>
    <p:sldId id="270" r:id="rId22"/>
    <p:sldId id="300" r:id="rId23"/>
    <p:sldId id="301" r:id="rId24"/>
    <p:sldId id="272" r:id="rId25"/>
    <p:sldId id="273" r:id="rId26"/>
    <p:sldId id="283" r:id="rId27"/>
    <p:sldId id="274" r:id="rId28"/>
    <p:sldId id="276" r:id="rId29"/>
    <p:sldId id="299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800000"/>
    <a:srgbClr val="660033"/>
    <a:srgbClr val="000066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103" autoAdjust="0"/>
    <p:restoredTop sz="88710" autoAdjust="0"/>
  </p:normalViewPr>
  <p:slideViewPr>
    <p:cSldViewPr>
      <p:cViewPr varScale="1">
        <p:scale>
          <a:sx n="64" d="100"/>
          <a:sy n="64" d="100"/>
        </p:scale>
        <p:origin x="-2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F9FC86-F1A1-43DC-B8F3-07014118BDF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8B7DC9-53AA-483C-88EE-BD36860A7306}">
      <dgm:prSet phldrT="[Text]"/>
      <dgm:spPr/>
      <dgm:t>
        <a:bodyPr/>
        <a:lstStyle/>
        <a:p>
          <a:r>
            <a:rPr lang="en-US" dirty="0" smtClean="0"/>
            <a:t>PHYSICAL TREATMENT</a:t>
          </a:r>
          <a:endParaRPr lang="en-US" dirty="0"/>
        </a:p>
      </dgm:t>
    </dgm:pt>
    <dgm:pt modelId="{33773820-37C7-4565-8C4F-455800BC51E2}" type="parTrans" cxnId="{C29F2BB0-7309-451B-887A-51E0C5698EEA}">
      <dgm:prSet/>
      <dgm:spPr/>
      <dgm:t>
        <a:bodyPr/>
        <a:lstStyle/>
        <a:p>
          <a:endParaRPr lang="en-US"/>
        </a:p>
      </dgm:t>
    </dgm:pt>
    <dgm:pt modelId="{6213100E-C324-40FB-B524-D228492D1B5A}" type="sibTrans" cxnId="{C29F2BB0-7309-451B-887A-51E0C5698EEA}">
      <dgm:prSet/>
      <dgm:spPr/>
      <dgm:t>
        <a:bodyPr/>
        <a:lstStyle/>
        <a:p>
          <a:endParaRPr lang="en-US"/>
        </a:p>
      </dgm:t>
    </dgm:pt>
    <dgm:pt modelId="{C912C2C9-6209-4466-BD5C-3B3ADD437641}">
      <dgm:prSet phldrT="[Text]"/>
      <dgm:spPr/>
      <dgm:t>
        <a:bodyPr/>
        <a:lstStyle/>
        <a:p>
          <a:r>
            <a:rPr lang="en-US" dirty="0" smtClean="0"/>
            <a:t>1. Ballast Water Exchange variants.</a:t>
          </a:r>
        </a:p>
        <a:p>
          <a:endParaRPr lang="en-US" dirty="0" smtClean="0"/>
        </a:p>
        <a:p>
          <a:r>
            <a:rPr lang="en-US" dirty="0" smtClean="0"/>
            <a:t>2.Sonic/Ultrasound.</a:t>
          </a:r>
        </a:p>
        <a:p>
          <a:endParaRPr lang="en-US" dirty="0" smtClean="0"/>
        </a:p>
        <a:p>
          <a:r>
            <a:rPr lang="en-US" dirty="0" smtClean="0"/>
            <a:t>3. U.V. Radiation.</a:t>
          </a:r>
        </a:p>
      </dgm:t>
    </dgm:pt>
    <dgm:pt modelId="{86219312-1850-4E46-AE70-433908852498}" type="parTrans" cxnId="{C38C3EF8-A3CB-48DD-840C-8B650AFE9B0C}">
      <dgm:prSet/>
      <dgm:spPr/>
      <dgm:t>
        <a:bodyPr/>
        <a:lstStyle/>
        <a:p>
          <a:endParaRPr lang="en-US"/>
        </a:p>
      </dgm:t>
    </dgm:pt>
    <dgm:pt modelId="{5A4A83CC-0F6F-41C8-9199-DEFDE4510EF7}" type="sibTrans" cxnId="{C38C3EF8-A3CB-48DD-840C-8B650AFE9B0C}">
      <dgm:prSet/>
      <dgm:spPr/>
      <dgm:t>
        <a:bodyPr/>
        <a:lstStyle/>
        <a:p>
          <a:endParaRPr lang="en-US"/>
        </a:p>
      </dgm:t>
    </dgm:pt>
    <dgm:pt modelId="{F66DC10A-7CBD-47F3-8238-E3B94943F0F3}">
      <dgm:prSet phldrT="[Text]"/>
      <dgm:spPr/>
      <dgm:t>
        <a:bodyPr/>
        <a:lstStyle/>
        <a:p>
          <a:r>
            <a:rPr lang="en-US" dirty="0" smtClean="0"/>
            <a:t>CHEMICAL TREATMENT</a:t>
          </a:r>
          <a:endParaRPr lang="en-US" dirty="0"/>
        </a:p>
      </dgm:t>
    </dgm:pt>
    <dgm:pt modelId="{B0EF2498-FB40-4AD3-9571-9A0428D58CD3}" type="parTrans" cxnId="{E414C052-C57D-4FA0-A089-A036E814A226}">
      <dgm:prSet/>
      <dgm:spPr/>
      <dgm:t>
        <a:bodyPr/>
        <a:lstStyle/>
        <a:p>
          <a:endParaRPr lang="en-US"/>
        </a:p>
      </dgm:t>
    </dgm:pt>
    <dgm:pt modelId="{A12176F6-3893-4499-B1EB-E5C57D6093D2}" type="sibTrans" cxnId="{E414C052-C57D-4FA0-A089-A036E814A226}">
      <dgm:prSet/>
      <dgm:spPr/>
      <dgm:t>
        <a:bodyPr/>
        <a:lstStyle/>
        <a:p>
          <a:endParaRPr lang="en-US"/>
        </a:p>
      </dgm:t>
    </dgm:pt>
    <dgm:pt modelId="{9DE15E24-DB60-4F16-80FE-D4C7D795CF88}">
      <dgm:prSet phldrT="[Text]" custT="1"/>
      <dgm:spPr/>
      <dgm:t>
        <a:bodyPr/>
        <a:lstStyle/>
        <a:p>
          <a:r>
            <a:rPr lang="en-US" sz="2100" dirty="0" smtClean="0"/>
            <a:t>1. Chemical/Biocides</a:t>
          </a:r>
        </a:p>
        <a:p>
          <a:endParaRPr lang="en-US" sz="1200" dirty="0" smtClean="0"/>
        </a:p>
        <a:p>
          <a:r>
            <a:rPr lang="en-US" sz="2100" dirty="0" smtClean="0"/>
            <a:t>2. De-Oxygenation</a:t>
          </a:r>
        </a:p>
        <a:p>
          <a:endParaRPr lang="en-US" sz="1200" dirty="0" smtClean="0"/>
        </a:p>
        <a:p>
          <a:r>
            <a:rPr lang="en-US" sz="2100" dirty="0" smtClean="0"/>
            <a:t>3. Ozone treatment</a:t>
          </a:r>
        </a:p>
        <a:p>
          <a:endParaRPr lang="en-US" sz="1200" dirty="0" smtClean="0"/>
        </a:p>
        <a:p>
          <a:r>
            <a:rPr lang="en-US" sz="2100" dirty="0" smtClean="0"/>
            <a:t>4. Gas Super-saturation</a:t>
          </a:r>
          <a:endParaRPr lang="en-US" sz="2100" dirty="0"/>
        </a:p>
      </dgm:t>
    </dgm:pt>
    <dgm:pt modelId="{F01F1B2C-14F4-452B-8DC8-F26B0093F012}" type="parTrans" cxnId="{C7AF9120-E261-4229-8A99-B81849642D0A}">
      <dgm:prSet/>
      <dgm:spPr/>
      <dgm:t>
        <a:bodyPr/>
        <a:lstStyle/>
        <a:p>
          <a:endParaRPr lang="en-US"/>
        </a:p>
      </dgm:t>
    </dgm:pt>
    <dgm:pt modelId="{854A0259-63B9-429B-AF84-4EDB11EFABAA}" type="sibTrans" cxnId="{C7AF9120-E261-4229-8A99-B81849642D0A}">
      <dgm:prSet/>
      <dgm:spPr/>
      <dgm:t>
        <a:bodyPr/>
        <a:lstStyle/>
        <a:p>
          <a:endParaRPr lang="en-US"/>
        </a:p>
      </dgm:t>
    </dgm:pt>
    <dgm:pt modelId="{06DB3C30-A957-4D19-9620-36899E70DEE1}" type="pres">
      <dgm:prSet presAssocID="{35F9FC86-F1A1-43DC-B8F3-07014118BDF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0480CC-3284-402A-875F-C2DB4EA26A3F}" type="pres">
      <dgm:prSet presAssocID="{EF8B7DC9-53AA-483C-88EE-BD36860A7306}" presName="root" presStyleCnt="0"/>
      <dgm:spPr/>
    </dgm:pt>
    <dgm:pt modelId="{ECF7D0CB-71F3-414D-B541-6A61524B7597}" type="pres">
      <dgm:prSet presAssocID="{EF8B7DC9-53AA-483C-88EE-BD36860A7306}" presName="rootComposite" presStyleCnt="0"/>
      <dgm:spPr/>
    </dgm:pt>
    <dgm:pt modelId="{265FDC09-5B58-4742-A7D4-4CE02DFD52D2}" type="pres">
      <dgm:prSet presAssocID="{EF8B7DC9-53AA-483C-88EE-BD36860A7306}" presName="rootText" presStyleLbl="node1" presStyleIdx="0" presStyleCnt="2" custLinFactNeighborX="-59" custLinFactNeighborY="-14885"/>
      <dgm:spPr/>
      <dgm:t>
        <a:bodyPr/>
        <a:lstStyle/>
        <a:p>
          <a:endParaRPr lang="en-US"/>
        </a:p>
      </dgm:t>
    </dgm:pt>
    <dgm:pt modelId="{2564051D-F6A2-49B3-B820-2A655BC9591F}" type="pres">
      <dgm:prSet presAssocID="{EF8B7DC9-53AA-483C-88EE-BD36860A7306}" presName="rootConnector" presStyleLbl="node1" presStyleIdx="0" presStyleCnt="2"/>
      <dgm:spPr/>
      <dgm:t>
        <a:bodyPr/>
        <a:lstStyle/>
        <a:p>
          <a:endParaRPr lang="en-US"/>
        </a:p>
      </dgm:t>
    </dgm:pt>
    <dgm:pt modelId="{1F696A57-A835-4A9E-BCEF-FE8295E0FE8A}" type="pres">
      <dgm:prSet presAssocID="{EF8B7DC9-53AA-483C-88EE-BD36860A7306}" presName="childShape" presStyleCnt="0"/>
      <dgm:spPr/>
    </dgm:pt>
    <dgm:pt modelId="{48018429-3C6D-415E-ADE3-121808513BB5}" type="pres">
      <dgm:prSet presAssocID="{86219312-1850-4E46-AE70-433908852498}" presName="Name13" presStyleLbl="parChTrans1D2" presStyleIdx="0" presStyleCnt="2"/>
      <dgm:spPr/>
      <dgm:t>
        <a:bodyPr/>
        <a:lstStyle/>
        <a:p>
          <a:endParaRPr lang="en-US"/>
        </a:p>
      </dgm:t>
    </dgm:pt>
    <dgm:pt modelId="{C31A2F23-EFBA-4C37-A702-DDF3DF701793}" type="pres">
      <dgm:prSet presAssocID="{C912C2C9-6209-4466-BD5C-3B3ADD437641}" presName="childText" presStyleLbl="bgAcc1" presStyleIdx="0" presStyleCnt="2" custScaleX="131317" custScaleY="211289" custLinFactNeighborX="-5685" custLinFactNeighborY="43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207DF8-FE66-4CC6-B3EE-3AEA9E7F4F18}" type="pres">
      <dgm:prSet presAssocID="{F66DC10A-7CBD-47F3-8238-E3B94943F0F3}" presName="root" presStyleCnt="0"/>
      <dgm:spPr/>
    </dgm:pt>
    <dgm:pt modelId="{1DF0FF2F-8E20-4AB7-BDCF-AC4D9FDB52C5}" type="pres">
      <dgm:prSet presAssocID="{F66DC10A-7CBD-47F3-8238-E3B94943F0F3}" presName="rootComposite" presStyleCnt="0"/>
      <dgm:spPr/>
    </dgm:pt>
    <dgm:pt modelId="{D659D84C-0E8F-4C88-9721-B46C33A3C1B8}" type="pres">
      <dgm:prSet presAssocID="{F66DC10A-7CBD-47F3-8238-E3B94943F0F3}" presName="rootText" presStyleLbl="node1" presStyleIdx="1" presStyleCnt="2" custLinFactNeighborX="-10082" custLinFactNeighborY="-14885"/>
      <dgm:spPr/>
      <dgm:t>
        <a:bodyPr/>
        <a:lstStyle/>
        <a:p>
          <a:endParaRPr lang="en-US"/>
        </a:p>
      </dgm:t>
    </dgm:pt>
    <dgm:pt modelId="{292F9048-5A73-43C0-9D84-AF40A22F37D7}" type="pres">
      <dgm:prSet presAssocID="{F66DC10A-7CBD-47F3-8238-E3B94943F0F3}" presName="rootConnector" presStyleLbl="node1" presStyleIdx="1" presStyleCnt="2"/>
      <dgm:spPr/>
      <dgm:t>
        <a:bodyPr/>
        <a:lstStyle/>
        <a:p>
          <a:endParaRPr lang="en-US"/>
        </a:p>
      </dgm:t>
    </dgm:pt>
    <dgm:pt modelId="{8C61BFB3-BA01-4CD8-B3BF-AF6161880B46}" type="pres">
      <dgm:prSet presAssocID="{F66DC10A-7CBD-47F3-8238-E3B94943F0F3}" presName="childShape" presStyleCnt="0"/>
      <dgm:spPr/>
    </dgm:pt>
    <dgm:pt modelId="{3907F0D3-FDCA-4D23-939C-EFD391720F2B}" type="pres">
      <dgm:prSet presAssocID="{F01F1B2C-14F4-452B-8DC8-F26B0093F012}" presName="Name13" presStyleLbl="parChTrans1D2" presStyleIdx="1" presStyleCnt="2"/>
      <dgm:spPr/>
      <dgm:t>
        <a:bodyPr/>
        <a:lstStyle/>
        <a:p>
          <a:endParaRPr lang="en-US"/>
        </a:p>
      </dgm:t>
    </dgm:pt>
    <dgm:pt modelId="{A893E1B1-B52C-43A9-AE25-487FF0AC9D17}" type="pres">
      <dgm:prSet presAssocID="{9DE15E24-DB60-4F16-80FE-D4C7D795CF88}" presName="childText" presStyleLbl="bgAcc1" presStyleIdx="1" presStyleCnt="2" custScaleX="140071" custScaleY="212952" custLinFactNeighborX="-18765" custLinFactNeighborY="47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14C052-C57D-4FA0-A089-A036E814A226}" srcId="{35F9FC86-F1A1-43DC-B8F3-07014118BDF3}" destId="{F66DC10A-7CBD-47F3-8238-E3B94943F0F3}" srcOrd="1" destOrd="0" parTransId="{B0EF2498-FB40-4AD3-9571-9A0428D58CD3}" sibTransId="{A12176F6-3893-4499-B1EB-E5C57D6093D2}"/>
    <dgm:cxn modelId="{C29F2BB0-7309-451B-887A-51E0C5698EEA}" srcId="{35F9FC86-F1A1-43DC-B8F3-07014118BDF3}" destId="{EF8B7DC9-53AA-483C-88EE-BD36860A7306}" srcOrd="0" destOrd="0" parTransId="{33773820-37C7-4565-8C4F-455800BC51E2}" sibTransId="{6213100E-C324-40FB-B524-D228492D1B5A}"/>
    <dgm:cxn modelId="{A8C9A869-EE66-414D-BB52-FA8624D80CA6}" type="presOf" srcId="{86219312-1850-4E46-AE70-433908852498}" destId="{48018429-3C6D-415E-ADE3-121808513BB5}" srcOrd="0" destOrd="0" presId="urn:microsoft.com/office/officeart/2005/8/layout/hierarchy3"/>
    <dgm:cxn modelId="{C7AF9120-E261-4229-8A99-B81849642D0A}" srcId="{F66DC10A-7CBD-47F3-8238-E3B94943F0F3}" destId="{9DE15E24-DB60-4F16-80FE-D4C7D795CF88}" srcOrd="0" destOrd="0" parTransId="{F01F1B2C-14F4-452B-8DC8-F26B0093F012}" sibTransId="{854A0259-63B9-429B-AF84-4EDB11EFABAA}"/>
    <dgm:cxn modelId="{D9AF6F9B-BD9B-4D8F-8C44-41A3D42B8984}" type="presOf" srcId="{F66DC10A-7CBD-47F3-8238-E3B94943F0F3}" destId="{292F9048-5A73-43C0-9D84-AF40A22F37D7}" srcOrd="1" destOrd="0" presId="urn:microsoft.com/office/officeart/2005/8/layout/hierarchy3"/>
    <dgm:cxn modelId="{AAF6F105-762F-4E88-AC09-977B60AD126D}" type="presOf" srcId="{F01F1B2C-14F4-452B-8DC8-F26B0093F012}" destId="{3907F0D3-FDCA-4D23-939C-EFD391720F2B}" srcOrd="0" destOrd="0" presId="urn:microsoft.com/office/officeart/2005/8/layout/hierarchy3"/>
    <dgm:cxn modelId="{4818DDB3-A92E-4B1F-B466-8E026058E337}" type="presOf" srcId="{EF8B7DC9-53AA-483C-88EE-BD36860A7306}" destId="{2564051D-F6A2-49B3-B820-2A655BC9591F}" srcOrd="1" destOrd="0" presId="urn:microsoft.com/office/officeart/2005/8/layout/hierarchy3"/>
    <dgm:cxn modelId="{C38C3EF8-A3CB-48DD-840C-8B650AFE9B0C}" srcId="{EF8B7DC9-53AA-483C-88EE-BD36860A7306}" destId="{C912C2C9-6209-4466-BD5C-3B3ADD437641}" srcOrd="0" destOrd="0" parTransId="{86219312-1850-4E46-AE70-433908852498}" sibTransId="{5A4A83CC-0F6F-41C8-9199-DEFDE4510EF7}"/>
    <dgm:cxn modelId="{B5013907-3973-4E4B-973C-FE3844434E80}" type="presOf" srcId="{C912C2C9-6209-4466-BD5C-3B3ADD437641}" destId="{C31A2F23-EFBA-4C37-A702-DDF3DF701793}" srcOrd="0" destOrd="0" presId="urn:microsoft.com/office/officeart/2005/8/layout/hierarchy3"/>
    <dgm:cxn modelId="{4CB469ED-0331-4567-AA5C-0D096692BB12}" type="presOf" srcId="{F66DC10A-7CBD-47F3-8238-E3B94943F0F3}" destId="{D659D84C-0E8F-4C88-9721-B46C33A3C1B8}" srcOrd="0" destOrd="0" presId="urn:microsoft.com/office/officeart/2005/8/layout/hierarchy3"/>
    <dgm:cxn modelId="{63ECF463-6844-4867-9B7E-5B5199D8EBDC}" type="presOf" srcId="{9DE15E24-DB60-4F16-80FE-D4C7D795CF88}" destId="{A893E1B1-B52C-43A9-AE25-487FF0AC9D17}" srcOrd="0" destOrd="0" presId="urn:microsoft.com/office/officeart/2005/8/layout/hierarchy3"/>
    <dgm:cxn modelId="{1D501949-B2EE-4E1E-B837-80D2C59B0D0E}" type="presOf" srcId="{EF8B7DC9-53AA-483C-88EE-BD36860A7306}" destId="{265FDC09-5B58-4742-A7D4-4CE02DFD52D2}" srcOrd="0" destOrd="0" presId="urn:microsoft.com/office/officeart/2005/8/layout/hierarchy3"/>
    <dgm:cxn modelId="{79CA45F8-C95A-447B-B053-2F46930114B0}" type="presOf" srcId="{35F9FC86-F1A1-43DC-B8F3-07014118BDF3}" destId="{06DB3C30-A957-4D19-9620-36899E70DEE1}" srcOrd="0" destOrd="0" presId="urn:microsoft.com/office/officeart/2005/8/layout/hierarchy3"/>
    <dgm:cxn modelId="{ABC095EA-E6F0-4462-B025-4C7476E39BC4}" type="presParOf" srcId="{06DB3C30-A957-4D19-9620-36899E70DEE1}" destId="{990480CC-3284-402A-875F-C2DB4EA26A3F}" srcOrd="0" destOrd="0" presId="urn:microsoft.com/office/officeart/2005/8/layout/hierarchy3"/>
    <dgm:cxn modelId="{1DA1C5CC-779E-44A2-ACC7-2B158F2C8773}" type="presParOf" srcId="{990480CC-3284-402A-875F-C2DB4EA26A3F}" destId="{ECF7D0CB-71F3-414D-B541-6A61524B7597}" srcOrd="0" destOrd="0" presId="urn:microsoft.com/office/officeart/2005/8/layout/hierarchy3"/>
    <dgm:cxn modelId="{CDD7E628-0688-464B-AB51-D3AAAC6794A0}" type="presParOf" srcId="{ECF7D0CB-71F3-414D-B541-6A61524B7597}" destId="{265FDC09-5B58-4742-A7D4-4CE02DFD52D2}" srcOrd="0" destOrd="0" presId="urn:microsoft.com/office/officeart/2005/8/layout/hierarchy3"/>
    <dgm:cxn modelId="{9C187D3A-9773-4E38-A44D-2654790F0067}" type="presParOf" srcId="{ECF7D0CB-71F3-414D-B541-6A61524B7597}" destId="{2564051D-F6A2-49B3-B820-2A655BC9591F}" srcOrd="1" destOrd="0" presId="urn:microsoft.com/office/officeart/2005/8/layout/hierarchy3"/>
    <dgm:cxn modelId="{D335F8DD-1052-4DAC-9608-FF293803F749}" type="presParOf" srcId="{990480CC-3284-402A-875F-C2DB4EA26A3F}" destId="{1F696A57-A835-4A9E-BCEF-FE8295E0FE8A}" srcOrd="1" destOrd="0" presId="urn:microsoft.com/office/officeart/2005/8/layout/hierarchy3"/>
    <dgm:cxn modelId="{22B6EBAD-BC4C-451C-849B-4F08BC1D6B22}" type="presParOf" srcId="{1F696A57-A835-4A9E-BCEF-FE8295E0FE8A}" destId="{48018429-3C6D-415E-ADE3-121808513BB5}" srcOrd="0" destOrd="0" presId="urn:microsoft.com/office/officeart/2005/8/layout/hierarchy3"/>
    <dgm:cxn modelId="{D2D8BDF4-876C-4F8E-87FD-C2E2873B1B49}" type="presParOf" srcId="{1F696A57-A835-4A9E-BCEF-FE8295E0FE8A}" destId="{C31A2F23-EFBA-4C37-A702-DDF3DF701793}" srcOrd="1" destOrd="0" presId="urn:microsoft.com/office/officeart/2005/8/layout/hierarchy3"/>
    <dgm:cxn modelId="{D89893C8-E387-45B0-B753-B24F0898A5A2}" type="presParOf" srcId="{06DB3C30-A957-4D19-9620-36899E70DEE1}" destId="{73207DF8-FE66-4CC6-B3EE-3AEA9E7F4F18}" srcOrd="1" destOrd="0" presId="urn:microsoft.com/office/officeart/2005/8/layout/hierarchy3"/>
    <dgm:cxn modelId="{A2D7D3BD-C171-4587-AD14-124BBB08717D}" type="presParOf" srcId="{73207DF8-FE66-4CC6-B3EE-3AEA9E7F4F18}" destId="{1DF0FF2F-8E20-4AB7-BDCF-AC4D9FDB52C5}" srcOrd="0" destOrd="0" presId="urn:microsoft.com/office/officeart/2005/8/layout/hierarchy3"/>
    <dgm:cxn modelId="{4E82A46C-EC62-4249-A841-DC070BA68DF7}" type="presParOf" srcId="{1DF0FF2F-8E20-4AB7-BDCF-AC4D9FDB52C5}" destId="{D659D84C-0E8F-4C88-9721-B46C33A3C1B8}" srcOrd="0" destOrd="0" presId="urn:microsoft.com/office/officeart/2005/8/layout/hierarchy3"/>
    <dgm:cxn modelId="{F52AEBDC-D1A5-4054-92AE-55CD95DFD2B4}" type="presParOf" srcId="{1DF0FF2F-8E20-4AB7-BDCF-AC4D9FDB52C5}" destId="{292F9048-5A73-43C0-9D84-AF40A22F37D7}" srcOrd="1" destOrd="0" presId="urn:microsoft.com/office/officeart/2005/8/layout/hierarchy3"/>
    <dgm:cxn modelId="{A713D794-81F8-4D9F-86CA-52209EF59177}" type="presParOf" srcId="{73207DF8-FE66-4CC6-B3EE-3AEA9E7F4F18}" destId="{8C61BFB3-BA01-4CD8-B3BF-AF6161880B46}" srcOrd="1" destOrd="0" presId="urn:microsoft.com/office/officeart/2005/8/layout/hierarchy3"/>
    <dgm:cxn modelId="{1D710ED7-E152-4B4F-9926-655F1A6EA20C}" type="presParOf" srcId="{8C61BFB3-BA01-4CD8-B3BF-AF6161880B46}" destId="{3907F0D3-FDCA-4D23-939C-EFD391720F2B}" srcOrd="0" destOrd="0" presId="urn:microsoft.com/office/officeart/2005/8/layout/hierarchy3"/>
    <dgm:cxn modelId="{19E996D8-8BEB-44DC-BC56-66627C14DA2D}" type="presParOf" srcId="{8C61BFB3-BA01-4CD8-B3BF-AF6161880B46}" destId="{A893E1B1-B52C-43A9-AE25-487FF0AC9D17}" srcOrd="1" destOrd="0" presId="urn:microsoft.com/office/officeart/2005/8/layout/hierarchy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1AA96A-5254-49BD-BF96-2A09E79AC12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CE29DB-4685-40B7-8CAE-A2E13D8D11CA}">
      <dgm:prSet phldrT="[Text]"/>
      <dgm:spPr/>
      <dgm:t>
        <a:bodyPr/>
        <a:lstStyle/>
        <a:p>
          <a:r>
            <a:rPr lang="en-US" dirty="0" smtClean="0"/>
            <a:t>MECHANICAL TREATMENT </a:t>
          </a:r>
          <a:endParaRPr lang="en-US" dirty="0"/>
        </a:p>
      </dgm:t>
    </dgm:pt>
    <dgm:pt modelId="{8F67F65F-998A-42BB-B57F-A511DEEFDAF7}" type="parTrans" cxnId="{3BD1164A-6724-4D39-98FD-DE71F6A96D77}">
      <dgm:prSet/>
      <dgm:spPr/>
      <dgm:t>
        <a:bodyPr/>
        <a:lstStyle/>
        <a:p>
          <a:endParaRPr lang="en-US"/>
        </a:p>
      </dgm:t>
    </dgm:pt>
    <dgm:pt modelId="{07F769F9-F2B8-481A-9686-C91DBB3CD82D}" type="sibTrans" cxnId="{3BD1164A-6724-4D39-98FD-DE71F6A96D77}">
      <dgm:prSet/>
      <dgm:spPr/>
      <dgm:t>
        <a:bodyPr/>
        <a:lstStyle/>
        <a:p>
          <a:endParaRPr lang="en-US"/>
        </a:p>
      </dgm:t>
    </dgm:pt>
    <dgm:pt modelId="{7F8EE3C1-9A2E-4B54-977D-8470593B6D35}">
      <dgm:prSet phldrT="[Text]" custT="1"/>
      <dgm:spPr/>
      <dgm:t>
        <a:bodyPr/>
        <a:lstStyle/>
        <a:p>
          <a:r>
            <a:rPr lang="en-US" sz="2300" dirty="0" smtClean="0"/>
            <a:t>1.Screens/Filters</a:t>
          </a:r>
        </a:p>
        <a:p>
          <a:endParaRPr lang="en-US" sz="2400" dirty="0" smtClean="0"/>
        </a:p>
        <a:p>
          <a:r>
            <a:rPr lang="en-US" sz="2300" dirty="0" smtClean="0"/>
            <a:t>2. Cyclonic Separation</a:t>
          </a:r>
          <a:endParaRPr lang="en-US" sz="2300" dirty="0"/>
        </a:p>
      </dgm:t>
    </dgm:pt>
    <dgm:pt modelId="{0BA6AEC5-A740-40B2-9018-23EF6DE4FF3A}" type="parTrans" cxnId="{211D00EE-2078-484B-BD0C-68F4F58E5127}">
      <dgm:prSet/>
      <dgm:spPr/>
      <dgm:t>
        <a:bodyPr/>
        <a:lstStyle/>
        <a:p>
          <a:endParaRPr lang="en-US"/>
        </a:p>
      </dgm:t>
    </dgm:pt>
    <dgm:pt modelId="{213276DC-A4C2-4FDC-B808-A61B1712919B}" type="sibTrans" cxnId="{211D00EE-2078-484B-BD0C-68F4F58E5127}">
      <dgm:prSet/>
      <dgm:spPr/>
      <dgm:t>
        <a:bodyPr/>
        <a:lstStyle/>
        <a:p>
          <a:endParaRPr lang="en-US"/>
        </a:p>
      </dgm:t>
    </dgm:pt>
    <dgm:pt modelId="{06D95A4D-4BD4-4F5F-9A45-644D95DB8BEF}" type="pres">
      <dgm:prSet presAssocID="{C11AA96A-5254-49BD-BF96-2A09E79AC12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43D47C7-EA08-468C-8A78-5DD05407450E}" type="pres">
      <dgm:prSet presAssocID="{EFCE29DB-4685-40B7-8CAE-A2E13D8D11CA}" presName="root" presStyleCnt="0"/>
      <dgm:spPr/>
    </dgm:pt>
    <dgm:pt modelId="{8B3B644C-F807-4B58-A910-5E4F892951DB}" type="pres">
      <dgm:prSet presAssocID="{EFCE29DB-4685-40B7-8CAE-A2E13D8D11CA}" presName="rootComposite" presStyleCnt="0"/>
      <dgm:spPr/>
    </dgm:pt>
    <dgm:pt modelId="{7F2EBF3C-BD6A-4E75-96D0-115388DCA1DB}" type="pres">
      <dgm:prSet presAssocID="{EFCE29DB-4685-40B7-8CAE-A2E13D8D11CA}" presName="rootText" presStyleLbl="node1" presStyleIdx="0" presStyleCnt="1" custScaleX="68653" custScaleY="67415" custLinFactNeighborX="15581" custLinFactNeighborY="18319"/>
      <dgm:spPr/>
      <dgm:t>
        <a:bodyPr/>
        <a:lstStyle/>
        <a:p>
          <a:endParaRPr lang="en-US"/>
        </a:p>
      </dgm:t>
    </dgm:pt>
    <dgm:pt modelId="{079C0C1F-F781-400C-B7D1-41359DDE05DA}" type="pres">
      <dgm:prSet presAssocID="{EFCE29DB-4685-40B7-8CAE-A2E13D8D11CA}" presName="rootConnector" presStyleLbl="node1" presStyleIdx="0" presStyleCnt="1"/>
      <dgm:spPr/>
      <dgm:t>
        <a:bodyPr/>
        <a:lstStyle/>
        <a:p>
          <a:endParaRPr lang="en-US"/>
        </a:p>
      </dgm:t>
    </dgm:pt>
    <dgm:pt modelId="{4D635E08-ADB9-4EEE-9102-1AE996F7D3A6}" type="pres">
      <dgm:prSet presAssocID="{EFCE29DB-4685-40B7-8CAE-A2E13D8D11CA}" presName="childShape" presStyleCnt="0"/>
      <dgm:spPr/>
    </dgm:pt>
    <dgm:pt modelId="{B55980B0-378E-423E-90C3-2A5650AC8E9E}" type="pres">
      <dgm:prSet presAssocID="{0BA6AEC5-A740-40B2-9018-23EF6DE4FF3A}" presName="Name13" presStyleLbl="parChTrans1D2" presStyleIdx="0" presStyleCnt="1"/>
      <dgm:spPr/>
      <dgm:t>
        <a:bodyPr/>
        <a:lstStyle/>
        <a:p>
          <a:endParaRPr lang="en-US"/>
        </a:p>
      </dgm:t>
    </dgm:pt>
    <dgm:pt modelId="{FE28E997-2ED8-4E5D-8C1C-2B55CCC4BCF9}" type="pres">
      <dgm:prSet presAssocID="{7F8EE3C1-9A2E-4B54-977D-8470593B6D35}" presName="childText" presStyleLbl="bgAcc1" presStyleIdx="0" presStyleCnt="1" custScaleX="76033" custScaleY="132903" custLinFactNeighborX="14105" custLinFactNeighborY="156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D1164A-6724-4D39-98FD-DE71F6A96D77}" srcId="{C11AA96A-5254-49BD-BF96-2A09E79AC128}" destId="{EFCE29DB-4685-40B7-8CAE-A2E13D8D11CA}" srcOrd="0" destOrd="0" parTransId="{8F67F65F-998A-42BB-B57F-A511DEEFDAF7}" sibTransId="{07F769F9-F2B8-481A-9686-C91DBB3CD82D}"/>
    <dgm:cxn modelId="{211D00EE-2078-484B-BD0C-68F4F58E5127}" srcId="{EFCE29DB-4685-40B7-8CAE-A2E13D8D11CA}" destId="{7F8EE3C1-9A2E-4B54-977D-8470593B6D35}" srcOrd="0" destOrd="0" parTransId="{0BA6AEC5-A740-40B2-9018-23EF6DE4FF3A}" sibTransId="{213276DC-A4C2-4FDC-B808-A61B1712919B}"/>
    <dgm:cxn modelId="{531FFD00-A318-4264-B444-73EC83F85078}" type="presOf" srcId="{EFCE29DB-4685-40B7-8CAE-A2E13D8D11CA}" destId="{7F2EBF3C-BD6A-4E75-96D0-115388DCA1DB}" srcOrd="0" destOrd="0" presId="urn:microsoft.com/office/officeart/2005/8/layout/hierarchy3"/>
    <dgm:cxn modelId="{EEE1E54E-731A-4370-96AD-31CAB3205D88}" type="presOf" srcId="{EFCE29DB-4685-40B7-8CAE-A2E13D8D11CA}" destId="{079C0C1F-F781-400C-B7D1-41359DDE05DA}" srcOrd="1" destOrd="0" presId="urn:microsoft.com/office/officeart/2005/8/layout/hierarchy3"/>
    <dgm:cxn modelId="{3B3F3F98-D258-4669-A464-4C3B403F0064}" type="presOf" srcId="{0BA6AEC5-A740-40B2-9018-23EF6DE4FF3A}" destId="{B55980B0-378E-423E-90C3-2A5650AC8E9E}" srcOrd="0" destOrd="0" presId="urn:microsoft.com/office/officeart/2005/8/layout/hierarchy3"/>
    <dgm:cxn modelId="{9D4920CA-7196-4551-87BA-ED20FB33ED69}" type="presOf" srcId="{C11AA96A-5254-49BD-BF96-2A09E79AC128}" destId="{06D95A4D-4BD4-4F5F-9A45-644D95DB8BEF}" srcOrd="0" destOrd="0" presId="urn:microsoft.com/office/officeart/2005/8/layout/hierarchy3"/>
    <dgm:cxn modelId="{68ACC542-6CEF-4108-855C-F4AD417324D7}" type="presOf" srcId="{7F8EE3C1-9A2E-4B54-977D-8470593B6D35}" destId="{FE28E997-2ED8-4E5D-8C1C-2B55CCC4BCF9}" srcOrd="0" destOrd="0" presId="urn:microsoft.com/office/officeart/2005/8/layout/hierarchy3"/>
    <dgm:cxn modelId="{B26CFB2A-4FC0-4167-B0B4-32660E8F7B89}" type="presParOf" srcId="{06D95A4D-4BD4-4F5F-9A45-644D95DB8BEF}" destId="{443D47C7-EA08-468C-8A78-5DD05407450E}" srcOrd="0" destOrd="0" presId="urn:microsoft.com/office/officeart/2005/8/layout/hierarchy3"/>
    <dgm:cxn modelId="{7B8F913E-63DC-4E68-B503-8943D8B5C24B}" type="presParOf" srcId="{443D47C7-EA08-468C-8A78-5DD05407450E}" destId="{8B3B644C-F807-4B58-A910-5E4F892951DB}" srcOrd="0" destOrd="0" presId="urn:microsoft.com/office/officeart/2005/8/layout/hierarchy3"/>
    <dgm:cxn modelId="{050D4820-6864-44FA-B477-5C0EFFD4401C}" type="presParOf" srcId="{8B3B644C-F807-4B58-A910-5E4F892951DB}" destId="{7F2EBF3C-BD6A-4E75-96D0-115388DCA1DB}" srcOrd="0" destOrd="0" presId="urn:microsoft.com/office/officeart/2005/8/layout/hierarchy3"/>
    <dgm:cxn modelId="{6C58EF84-D8AB-4BEA-8E95-1DC39DF7AB16}" type="presParOf" srcId="{8B3B644C-F807-4B58-A910-5E4F892951DB}" destId="{079C0C1F-F781-400C-B7D1-41359DDE05DA}" srcOrd="1" destOrd="0" presId="urn:microsoft.com/office/officeart/2005/8/layout/hierarchy3"/>
    <dgm:cxn modelId="{316A0124-E51C-4B8B-81D9-105DFB2C8F87}" type="presParOf" srcId="{443D47C7-EA08-468C-8A78-5DD05407450E}" destId="{4D635E08-ADB9-4EEE-9102-1AE996F7D3A6}" srcOrd="1" destOrd="0" presId="urn:microsoft.com/office/officeart/2005/8/layout/hierarchy3"/>
    <dgm:cxn modelId="{DF3AB1D6-EA6D-4F5D-8E48-2F8F560A9E9F}" type="presParOf" srcId="{4D635E08-ADB9-4EEE-9102-1AE996F7D3A6}" destId="{B55980B0-378E-423E-90C3-2A5650AC8E9E}" srcOrd="0" destOrd="0" presId="urn:microsoft.com/office/officeart/2005/8/layout/hierarchy3"/>
    <dgm:cxn modelId="{DDA3648A-3C8F-4C57-8A40-C57B8510CCDD}" type="presParOf" srcId="{4D635E08-ADB9-4EEE-9102-1AE996F7D3A6}" destId="{FE28E997-2ED8-4E5D-8C1C-2B55CCC4BCF9}" srcOrd="1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C80B47E-4C0C-4A2C-B9E3-D5EDE765CB23}" type="datetimeFigureOut">
              <a:rPr lang="en-US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99E1E7B-2A6D-4688-937E-8F9A9F7BC3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C89DAF-0867-4771-A59F-2852964B93F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9E1E7B-2A6D-4688-937E-8F9A9F7BC3E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E74C1B-0AF5-4B1A-B767-3A9A0E07585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B398A-D5F7-4048-ADD5-422A15D3EC5D}" type="datetime1">
              <a:rPr lang="en-US" smtClean="0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EFC64-3C14-4B3C-9718-DBC7887F8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57FB2-3EFE-4242-8AB0-793A975B2B42}" type="datetime1">
              <a:rPr lang="en-US" smtClean="0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83B45-8CC6-481A-8672-939BF1FB39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F3E2F-984D-4A00-9593-F0E7CD4C5CCD}" type="datetime1">
              <a:rPr lang="en-US" smtClean="0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EA0DC-B6AF-4441-A39A-AB99D9941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BF27-A63C-4B2C-9F28-A6CB359A6CDB}" type="datetime1">
              <a:rPr lang="en-US" smtClean="0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EDDF1-FF5C-4747-B8BD-7075003D1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6379E-7082-4BB3-8CEB-94D4AB6BCB17}" type="datetime1">
              <a:rPr lang="en-US" smtClean="0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F2F0F-22FA-4153-AD2D-9CBA1C59E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F36A2-7C87-405A-AD61-6BE027340A52}" type="datetime1">
              <a:rPr lang="en-US" smtClean="0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6181B-8248-4A15-8AF0-44B8B081B4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F81C1-9FDB-4E39-82FA-17EB81877371}" type="datetime1">
              <a:rPr lang="en-US" smtClean="0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06351-07FF-443D-8981-2DFDC642C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02CB0-C705-4587-B337-8CF80980ED45}" type="datetime1">
              <a:rPr lang="en-US" smtClean="0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4398A-9D83-4FBF-B75D-21FBA7E87D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BA32E-4A4E-497B-B60B-3014EDCEBE83}" type="datetime1">
              <a:rPr lang="en-US" smtClean="0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D477E-0702-4A5F-A4E0-B0F6614726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1F5FD-1BEE-44A7-A5E2-DFE459EBEC4C}" type="datetime1">
              <a:rPr lang="en-US" smtClean="0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0F04A-538B-4AC5-B112-AEA3066876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64D02-AB9D-414B-A3DB-9FD3B81051CB}" type="datetime1">
              <a:rPr lang="en-US" smtClean="0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B3622-77D5-4146-ACE8-05C51E4E88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5F610B-5C01-46CE-B60B-4A3F5485A664}" type="datetime1">
              <a:rPr lang="en-US" smtClean="0"/>
              <a:pPr>
                <a:defRPr/>
              </a:pPr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60069D-C139-4856-814F-B95FBC667D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ircl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22.xml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0"/>
            <a:ext cx="8686800" cy="1905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u="sng" dirty="0" smtClean="0">
                <a:solidFill>
                  <a:schemeClr val="accent6">
                    <a:lumMod val="50000"/>
                  </a:schemeClr>
                </a:solidFill>
                <a:latin typeface="Rockwell Extra Bold" pitchFamily="18" charset="0"/>
              </a:rPr>
              <a:t>BALLAST   WATER MANAGEMENT</a:t>
            </a:r>
            <a:endParaRPr lang="en-US" sz="6000" b="1" u="sng" dirty="0">
              <a:solidFill>
                <a:schemeClr val="accent6">
                  <a:lumMod val="50000"/>
                </a:schemeClr>
              </a:solidFill>
              <a:latin typeface="Rockwell Extra Bol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5181600"/>
            <a:ext cx="6629400" cy="1676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	 	     </a:t>
            </a:r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By : Cdt Nishant Kumar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     	          Cdt Suhas Kassa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               Cdt  Nishigandh R B</a:t>
            </a:r>
          </a:p>
        </p:txBody>
      </p:sp>
      <p:pic>
        <p:nvPicPr>
          <p:cNvPr id="2052" name="Picture 3" descr="deballast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" y="1828800"/>
            <a:ext cx="383222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IMG_1427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86200" y="1828800"/>
            <a:ext cx="51816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  <p:sndAc>
      <p:stSnd>
        <p:snd r:embed="rId3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6" descr="zebra musse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4032250"/>
            <a:ext cx="3200400" cy="2139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   		</a:t>
            </a:r>
            <a:r>
              <a:rPr lang="en-US" b="1" u="sng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INVASIVE SPECIES</a:t>
            </a:r>
            <a:endParaRPr lang="en-US" b="1" u="sng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096000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8000" dirty="0" smtClean="0"/>
              <a:t>	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2000" dirty="0" smtClean="0"/>
              <a:t>	A few of the invasive species which have been categorically mentioned by the IMO are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8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800" b="1" dirty="0" smtClean="0"/>
              <a:t>Sea Lamprey</a:t>
            </a:r>
            <a:r>
              <a:rPr lang="en-US" sz="12800" dirty="0" smtClean="0"/>
              <a:t> (</a:t>
            </a:r>
            <a:r>
              <a:rPr lang="en-US" sz="12800" dirty="0" err="1" smtClean="0"/>
              <a:t>Petromyzon</a:t>
            </a:r>
            <a:r>
              <a:rPr lang="en-US" sz="12800" dirty="0" smtClean="0"/>
              <a:t> </a:t>
            </a:r>
            <a:r>
              <a:rPr lang="en-US" sz="12800" dirty="0" err="1" smtClean="0"/>
              <a:t>marinus</a:t>
            </a:r>
            <a:r>
              <a:rPr lang="en-US" sz="12800" dirty="0" smtClean="0"/>
              <a:t>)</a:t>
            </a:r>
            <a:endParaRPr lang="en-US" sz="38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800" b="1" dirty="0" smtClean="0"/>
              <a:t>North American Comb Jelly</a:t>
            </a:r>
            <a:r>
              <a:rPr lang="en-US" sz="12000" dirty="0" smtClean="0"/>
              <a:t>  [</a:t>
            </a:r>
            <a:r>
              <a:rPr lang="en-US" sz="12000" dirty="0" err="1" smtClean="0"/>
              <a:t>Mnemiopsis</a:t>
            </a:r>
            <a:r>
              <a:rPr lang="en-US" sz="12000" dirty="0" smtClean="0"/>
              <a:t> </a:t>
            </a:r>
            <a:r>
              <a:rPr lang="en-US" sz="12000" dirty="0" err="1" smtClean="0"/>
              <a:t>leidyi</a:t>
            </a:r>
            <a:r>
              <a:rPr lang="en-US" sz="12000" dirty="0" smtClean="0"/>
              <a:t>]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800" b="1" dirty="0" smtClean="0"/>
              <a:t>Zebra Mussel</a:t>
            </a:r>
            <a:r>
              <a:rPr lang="en-US" sz="12000" dirty="0" smtClean="0"/>
              <a:t> [</a:t>
            </a:r>
            <a:r>
              <a:rPr lang="en-US" sz="12000" dirty="0" err="1" smtClean="0"/>
              <a:t>Dreissena</a:t>
            </a:r>
            <a:r>
              <a:rPr lang="en-US" sz="12000" dirty="0" smtClean="0"/>
              <a:t> </a:t>
            </a:r>
            <a:r>
              <a:rPr lang="en-US" sz="12000" dirty="0" err="1" smtClean="0"/>
              <a:t>polymorpha</a:t>
            </a:r>
            <a:r>
              <a:rPr lang="en-US" sz="12000" dirty="0" smtClean="0"/>
              <a:t>]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2000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800" b="1" dirty="0" smtClean="0"/>
              <a:t>Asian Kelp </a:t>
            </a:r>
            <a:r>
              <a:rPr lang="en-US" sz="12000" dirty="0" smtClean="0"/>
              <a:t>[Undaria </a:t>
            </a:r>
            <a:r>
              <a:rPr lang="en-US" sz="12000" dirty="0" err="1" smtClean="0"/>
              <a:t>pinnatifida</a:t>
            </a:r>
            <a:r>
              <a:rPr lang="en-US" sz="12000" dirty="0" smtClean="0"/>
              <a:t>]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2000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800" b="1" dirty="0" smtClean="0"/>
              <a:t>European Green Crab</a:t>
            </a:r>
            <a:r>
              <a:rPr lang="en-US" sz="12000" dirty="0" smtClean="0"/>
              <a:t> [Carcinus </a:t>
            </a:r>
            <a:r>
              <a:rPr lang="en-US" sz="12000" dirty="0" err="1" smtClean="0"/>
              <a:t>maenas</a:t>
            </a:r>
            <a:r>
              <a:rPr lang="en-US" sz="12000" dirty="0" smtClean="0"/>
              <a:t>]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400" dirty="0" smtClean="0"/>
          </a:p>
        </p:txBody>
      </p:sp>
      <p:pic>
        <p:nvPicPr>
          <p:cNvPr id="11266" name="Picture 5" descr="silver_lamprey_21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1524000"/>
            <a:ext cx="2590800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InvasiveSpecies_SamSebr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0"/>
            <a:ext cx="2222500" cy="1066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Rectangle 10"/>
          <p:cNvSpPr/>
          <p:nvPr/>
        </p:nvSpPr>
        <p:spPr>
          <a:xfrm>
            <a:off x="0" y="6396335"/>
            <a:ext cx="83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7</a:t>
            </a:r>
            <a:r>
              <a:rPr lang="en-US" sz="2400" dirty="0" smtClean="0">
                <a:latin typeface="+mn-lt"/>
              </a:rPr>
              <a:t>/27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u="sng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NUISANCE OF INVASIVE SPECIES</a:t>
            </a:r>
            <a:endParaRPr lang="en-US" sz="3600" b="1" u="sng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12291" name="Picture 4" descr="oceans_impacts_seas_degradation_invasive_species_algae_ballast_shipping_q_161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868363"/>
            <a:ext cx="4419600" cy="27892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292" name="Picture 12" descr="4079754014_b98d6b71c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838200"/>
            <a:ext cx="4191000" cy="2819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293" name="Picture 6" descr="mudpuppies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3733800"/>
            <a:ext cx="4438650" cy="2971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294" name="Picture 7" descr="lamprey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26000" y="3733800"/>
            <a:ext cx="4165600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Rectangle 7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8</a:t>
            </a:r>
            <a:r>
              <a:rPr lang="en-US" sz="2400" dirty="0" smtClean="0">
                <a:latin typeface="+mn-lt"/>
              </a:rPr>
              <a:t>/27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>
    <p:newsflash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u="sng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NUISANCE OF INVASIVE SPECIES</a:t>
            </a:r>
            <a:endParaRPr lang="en-US" sz="3600" b="1" u="sng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 				The </a:t>
            </a:r>
            <a:r>
              <a:rPr lang="en-US" sz="2800" b="1" u="sng" dirty="0" smtClean="0"/>
              <a:t>ZEBRA MUSSEL</a:t>
            </a:r>
            <a:r>
              <a:rPr lang="en-US" sz="2800" dirty="0" smtClean="0"/>
              <a:t>, native to the 				Caspian and Black Seas arrived in 					Lake  St. Clair  via a  transatlantic 					freighter in 1988 and within 10 years spread to all of the five neighboring Great Lakes.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9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In 1991 the South American </a:t>
            </a:r>
            <a:r>
              <a:rPr lang="en-US" sz="2800" b="1" u="sng" dirty="0" smtClean="0"/>
              <a:t>CHOLERA</a:t>
            </a:r>
            <a:r>
              <a:rPr lang="en-US" sz="2800" dirty="0" smtClean="0"/>
              <a:t> epidemic was a result of the </a:t>
            </a:r>
            <a:r>
              <a:rPr lang="en-US" sz="2800" b="1" u="sng" dirty="0" smtClean="0"/>
              <a:t>bacterium</a:t>
            </a:r>
            <a:r>
              <a:rPr lang="en-US" sz="2800" dirty="0" smtClean="0"/>
              <a:t> discovered in oysters and fish in</a:t>
            </a:r>
            <a:r>
              <a:rPr lang="en-US" sz="2800" b="1" u="sng" dirty="0" smtClean="0"/>
              <a:t> Mobile Bay, Alabama</a:t>
            </a:r>
            <a:r>
              <a:rPr lang="en-US" sz="2800" b="1" dirty="0" smtClean="0"/>
              <a:t>.</a:t>
            </a:r>
            <a:endParaRPr lang="en-US" sz="1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Peru has recently developed into a hub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2800" dirty="0" smtClean="0"/>
              <a:t>	for the growth and assimilation of  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2800" dirty="0" smtClean="0"/>
              <a:t>	</a:t>
            </a:r>
            <a:r>
              <a:rPr lang="en-US" sz="2800" b="1" u="sng" dirty="0" smtClean="0"/>
              <a:t>Vibrio Cholerae</a:t>
            </a:r>
            <a:r>
              <a:rPr lang="en-US" sz="2800" dirty="0" smtClean="0"/>
              <a:t>,</a:t>
            </a:r>
            <a:r>
              <a:rPr lang="en-US" sz="2800" b="1" dirty="0" smtClean="0"/>
              <a:t> </a:t>
            </a:r>
            <a:r>
              <a:rPr lang="en-US" sz="2800" dirty="0" smtClean="0"/>
              <a:t>but back in the 1990’s,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2800" dirty="0" smtClean="0"/>
              <a:t>	 these were primarily found in the Bangladeshi waters and upon its arrival in Peru, have claimed more than 10,000 lives so far.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000" dirty="0"/>
          </a:p>
        </p:txBody>
      </p:sp>
      <p:pic>
        <p:nvPicPr>
          <p:cNvPr id="5" name="Picture 4" descr="31226d84ef893b7a68341a43b796-gran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191583"/>
            <a:ext cx="2912746" cy="18282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3314" name="Picture 3" descr="zebra_mussel_toon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813853"/>
            <a:ext cx="2971800" cy="17007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Rectangle 6"/>
          <p:cNvSpPr/>
          <p:nvPr/>
        </p:nvSpPr>
        <p:spPr>
          <a:xfrm>
            <a:off x="0" y="64725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9</a:t>
            </a:r>
            <a:r>
              <a:rPr lang="en-US" sz="2400" dirty="0" smtClean="0">
                <a:latin typeface="+mn-lt"/>
              </a:rPr>
              <a:t>/27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Content Placeholder 5" descr="zebra_mussels_on_barge_620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10000" y="2873375"/>
            <a:ext cx="5257800" cy="3679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4339" name="Picture 6" descr="zebra-mussel-cluster-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4800"/>
            <a:ext cx="3844925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4340" name="TextBox 10"/>
          <p:cNvSpPr txBox="1">
            <a:spLocks noChangeArrowheads="1"/>
          </p:cNvSpPr>
          <p:nvPr/>
        </p:nvSpPr>
        <p:spPr bwMode="auto">
          <a:xfrm>
            <a:off x="4800600" y="1320800"/>
            <a:ext cx="4343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Calibri" pitchFamily="34" charset="0"/>
              </a:rPr>
              <a:t>Cluster of Zebra Mussels</a:t>
            </a:r>
          </a:p>
        </p:txBody>
      </p:sp>
      <p:sp>
        <p:nvSpPr>
          <p:cNvPr id="14341" name="TextBox 11"/>
          <p:cNvSpPr txBox="1">
            <a:spLocks noChangeArrowheads="1"/>
          </p:cNvSpPr>
          <p:nvPr/>
        </p:nvSpPr>
        <p:spPr bwMode="auto">
          <a:xfrm>
            <a:off x="152400" y="4191000"/>
            <a:ext cx="29718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>
                <a:latin typeface="Calibri" pitchFamily="34" charset="0"/>
              </a:rPr>
              <a:t>Zebra Mussels on a barge</a:t>
            </a:r>
          </a:p>
        </p:txBody>
      </p:sp>
      <p:sp>
        <p:nvSpPr>
          <p:cNvPr id="14" name="Left Arrow 13"/>
          <p:cNvSpPr/>
          <p:nvPr/>
        </p:nvSpPr>
        <p:spPr>
          <a:xfrm>
            <a:off x="3886200" y="1447800"/>
            <a:ext cx="990600" cy="381000"/>
          </a:xfrm>
          <a:prstGeom prst="lef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3200400" y="4495800"/>
            <a:ext cx="1066800" cy="381000"/>
          </a:xfrm>
          <a:prstGeom prst="rightArrow">
            <a:avLst/>
          </a:prstGeom>
          <a:solidFill>
            <a:schemeClr val="tx1"/>
          </a:solidFill>
          <a:ln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10/27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>
    <p:blinds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399px-Zebra_mussel_GLERL_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41362"/>
            <a:ext cx="4343400" cy="35686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4876800" y="381000"/>
            <a:ext cx="426720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u="sng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ZEBRA MUSSEL</a:t>
            </a:r>
          </a:p>
        </p:txBody>
      </p:sp>
      <p:pic>
        <p:nvPicPr>
          <p:cNvPr id="15364" name="Picture 9" descr="zm-s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0262" y="1828800"/>
            <a:ext cx="4427538" cy="30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5365" name="Picture 10" descr="july25_tamburri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399" y="3200400"/>
            <a:ext cx="4343401" cy="3581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11/27</a:t>
            </a:r>
            <a:endParaRPr lang="en-US" sz="2400" b="1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plus/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zebra-mussel-not-wanted-poste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0"/>
            <a:ext cx="6477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3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12/27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>
    <p:wheel spokes="1"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arth-Week-2010-Post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0"/>
            <a:ext cx="77724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le 5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13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/27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>
    <p:wheel spokes="1"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sz="3200" dirty="0" smtClean="0">
                <a:solidFill>
                  <a:srgbClr val="C00000"/>
                </a:solidFill>
                <a:latin typeface="Georgia" pitchFamily="18" charset="0"/>
              </a:rPr>
              <a:t>		</a:t>
            </a:r>
            <a:r>
              <a:rPr lang="en-US" sz="3200" b="1" u="sng" dirty="0" smtClean="0">
                <a:solidFill>
                  <a:srgbClr val="C00000"/>
                </a:solidFill>
                <a:latin typeface="Georgia" pitchFamily="18" charset="0"/>
              </a:rPr>
              <a:t>IMO INITIAL RESPONSE</a:t>
            </a:r>
          </a:p>
        </p:txBody>
      </p:sp>
      <p:sp>
        <p:nvSpPr>
          <p:cNvPr id="17412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/>
          <a:lstStyle/>
          <a:p>
            <a:pPr eaLnBrk="1" hangingPunct="1"/>
            <a:r>
              <a:rPr lang="en-US" dirty="0" smtClean="0"/>
              <a:t>First Conference on the issue of harmful aquatic organisms in ballast water was raised at IMO in </a:t>
            </a:r>
            <a:r>
              <a:rPr lang="en-US" b="1" u="sng" dirty="0" smtClean="0"/>
              <a:t>1988</a:t>
            </a:r>
            <a:r>
              <a:rPr lang="en-US" b="1" dirty="0" smtClean="0"/>
              <a:t>.</a:t>
            </a:r>
            <a:endParaRPr lang="en-US" dirty="0" smtClean="0"/>
          </a:p>
          <a:p>
            <a:pPr eaLnBrk="1" hangingPunct="1">
              <a:buFont typeface="Arial" charset="0"/>
              <a:buNone/>
            </a:pPr>
            <a:endParaRPr lang="en-US" sz="2400" dirty="0" smtClean="0"/>
          </a:p>
          <a:p>
            <a:pPr eaLnBrk="1" hangingPunct="1"/>
            <a:r>
              <a:rPr lang="en-US" dirty="0" smtClean="0"/>
              <a:t>The United Nations Conference on Environment and Development (</a:t>
            </a:r>
            <a:r>
              <a:rPr lang="en-US" b="1" u="sng" dirty="0" smtClean="0"/>
              <a:t>UNCED</a:t>
            </a:r>
            <a:r>
              <a:rPr lang="en-US" dirty="0" smtClean="0"/>
              <a:t>) was held in Rio de Janeiro in 1992,     </a:t>
            </a:r>
            <a:r>
              <a:rPr lang="en-US" b="1" u="sng" dirty="0" smtClean="0"/>
              <a:t>Agenda 21</a:t>
            </a:r>
            <a:r>
              <a:rPr lang="en-US" dirty="0" smtClean="0"/>
              <a:t> 	                 Transfer of invasive 					       species by ballast.</a:t>
            </a:r>
            <a:endParaRPr lang="en-US" b="1" u="sng" dirty="0" smtClean="0"/>
          </a:p>
          <a:p>
            <a:pPr eaLnBrk="1" hangingPunct="1">
              <a:buFont typeface="Arial" charset="0"/>
              <a:buNone/>
            </a:pPr>
            <a:endParaRPr lang="en-US" sz="1400" b="1" u="sng" dirty="0" smtClean="0"/>
          </a:p>
          <a:p>
            <a:pPr eaLnBrk="1" hangingPunct="1"/>
            <a:r>
              <a:rPr lang="en-US" b="1" u="sng" dirty="0" smtClean="0"/>
              <a:t>Article 196</a:t>
            </a:r>
            <a:r>
              <a:rPr lang="en-US" dirty="0" smtClean="0"/>
              <a:t> of the United Nations’ Law of Sea Convention.</a:t>
            </a:r>
          </a:p>
        </p:txBody>
      </p:sp>
      <p:sp>
        <p:nvSpPr>
          <p:cNvPr id="7" name="Right Arrow 6"/>
          <p:cNvSpPr/>
          <p:nvPr/>
        </p:nvSpPr>
        <p:spPr>
          <a:xfrm>
            <a:off x="3886200" y="4343400"/>
            <a:ext cx="1295400" cy="381000"/>
          </a:xfrm>
          <a:prstGeom prst="rightArrow">
            <a:avLst/>
          </a:prstGeom>
          <a:solidFill>
            <a:srgbClr val="800000"/>
          </a:solidFill>
          <a:ln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imo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52600" cy="123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imo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0"/>
            <a:ext cx="1752600" cy="123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angle 8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14/27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	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Garamond" pitchFamily="18" charset="0"/>
              </a:rPr>
              <a:t> 	</a:t>
            </a:r>
            <a:r>
              <a:rPr lang="en-US" b="1" u="sng" dirty="0" smtClean="0">
                <a:solidFill>
                  <a:schemeClr val="bg2">
                    <a:lumMod val="10000"/>
                  </a:schemeClr>
                </a:solidFill>
                <a:latin typeface="Garamond" pitchFamily="18" charset="0"/>
              </a:rPr>
              <a:t>2004 </a:t>
            </a:r>
            <a:r>
              <a:rPr lang="en-US" b="1" u="sng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CONVENTION </a:t>
            </a:r>
            <a:endParaRPr lang="en-US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February 2004</a:t>
            </a:r>
            <a:r>
              <a:rPr lang="en-US" dirty="0" smtClean="0"/>
              <a:t>, Agreement necessitating a ballast water discharge standard, to be achieved by a suitable shipboard treatment plan.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sz="2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Mandatory </a:t>
            </a:r>
            <a:r>
              <a:rPr lang="en-US" dirty="0" err="1" smtClean="0"/>
              <a:t>Reqmts</a:t>
            </a:r>
            <a:r>
              <a:rPr lang="en-US" dirty="0" smtClean="0"/>
              <a:t> : 1. Valid Certificate.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			          2. Ballast Water Management Plan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			          3. Ballast Water Record Book.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u="sng" dirty="0" smtClean="0"/>
              <a:t>MEPC 53rd session</a:t>
            </a:r>
            <a:r>
              <a:rPr lang="en-US" dirty="0" smtClean="0"/>
              <a:t> :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 July 2005.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Uniform implementation of the International Convention for the Control and Management of Ships' Ballast Water and Sediments (BWM Convention).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pic>
        <p:nvPicPr>
          <p:cNvPr id="18436" name="Picture 2" descr="C:\Users\mohit\Documents\Ballast\im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0"/>
            <a:ext cx="1828800" cy="1381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8437" name="Picture 5" descr="ship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8800" cy="1371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Rectangle 6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15/27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Georgia" pitchFamily="18" charset="0"/>
              </a:rPr>
              <a:t>PART III</a:t>
            </a:r>
            <a:endParaRPr lang="en-US" sz="8800" b="1" u="sng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971800"/>
            <a:ext cx="9144000" cy="3154363"/>
          </a:xfrm>
        </p:spPr>
        <p:txBody>
          <a:bodyPr rtlCol="0">
            <a:normAutofit/>
          </a:bodyPr>
          <a:lstStyle/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5400" dirty="0" smtClean="0">
                <a:solidFill>
                  <a:schemeClr val="bg1">
                    <a:lumMod val="85000"/>
                  </a:schemeClr>
                </a:solidFill>
              </a:rPr>
              <a:t>  Remedial  Actions……..</a:t>
            </a:r>
            <a:endParaRPr lang="en-US" sz="50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u="sng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OBJECTIVE</a:t>
            </a:r>
            <a:endParaRPr lang="en-US" sz="8800" b="1" u="sng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800" dirty="0" smtClean="0">
                <a:solidFill>
                  <a:schemeClr val="bg1">
                    <a:lumMod val="85000"/>
                  </a:schemeClr>
                </a:solidFill>
              </a:rPr>
              <a:t>To acquaint ourselves with the nuances of Ballast Water Management</a:t>
            </a:r>
            <a:endParaRPr lang="en-US" sz="4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396335"/>
            <a:ext cx="8382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1/27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207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BALLAST WATER MANAGEMENT PRACTICES</a:t>
            </a:r>
            <a:endParaRPr lang="en-US" sz="2800" b="1" u="sng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>
            <a:normAutofit/>
          </a:bodyPr>
          <a:lstStyle/>
          <a:p>
            <a:pPr marL="0" indent="457200" eaLnBrk="1" hangingPunct="1">
              <a:lnSpc>
                <a:spcPct val="70000"/>
              </a:lnSpc>
              <a:spcBef>
                <a:spcPct val="0"/>
              </a:spcBef>
              <a:buFont typeface="Arial" charset="0"/>
              <a:buNone/>
            </a:pPr>
            <a:r>
              <a:rPr lang="en-US" sz="2600" dirty="0" smtClean="0">
                <a:ea typeface="Times New Roman" pitchFamily="18" charset="0"/>
                <a:cs typeface="Arial" charset="0"/>
              </a:rPr>
              <a:t>Twin standards for “purity of ballast water” are stipulated:</a:t>
            </a:r>
          </a:p>
          <a:p>
            <a:pPr marL="0" indent="457200" eaLnBrk="1" hangingPunct="1">
              <a:lnSpc>
                <a:spcPct val="70000"/>
              </a:lnSpc>
              <a:spcBef>
                <a:spcPct val="0"/>
              </a:spcBef>
              <a:buFont typeface="Arial" charset="0"/>
              <a:buNone/>
            </a:pPr>
            <a:endParaRPr lang="en-US" sz="2600" dirty="0" smtClean="0">
              <a:ea typeface="Times New Roman" pitchFamily="18" charset="0"/>
              <a:cs typeface="Arial" charset="0"/>
            </a:endParaRPr>
          </a:p>
          <a:p>
            <a:pPr marL="0" indent="457200">
              <a:lnSpc>
                <a:spcPct val="70000"/>
              </a:lnSpc>
              <a:spcBef>
                <a:spcPct val="0"/>
              </a:spcBef>
              <a:buFont typeface="Arial" charset="0"/>
              <a:buNone/>
            </a:pPr>
            <a:endParaRPr lang="en-US" sz="2600" dirty="0" smtClean="0">
              <a:ea typeface="Times New Roman" pitchFamily="18" charset="0"/>
              <a:cs typeface="Arial" charset="0"/>
            </a:endParaRPr>
          </a:p>
          <a:p>
            <a:pPr marL="0" indent="457200">
              <a:lnSpc>
                <a:spcPct val="70000"/>
              </a:lnSpc>
              <a:spcBef>
                <a:spcPct val="0"/>
              </a:spcBef>
            </a:pPr>
            <a:r>
              <a:rPr lang="en-US" sz="2700" b="1" u="sng" dirty="0" smtClean="0">
                <a:ea typeface="Times New Roman" pitchFamily="18" charset="0"/>
                <a:cs typeface="Arial" charset="0"/>
              </a:rPr>
              <a:t>Exchange Standard</a:t>
            </a:r>
            <a:r>
              <a:rPr lang="en-US" sz="2700" dirty="0" smtClean="0">
                <a:ea typeface="Times New Roman" pitchFamily="18" charset="0"/>
                <a:cs typeface="Arial" charset="0"/>
              </a:rPr>
              <a:t>  </a:t>
            </a:r>
            <a:r>
              <a:rPr lang="en-US" sz="2600" dirty="0" smtClean="0">
                <a:ea typeface="Times New Roman" pitchFamily="18" charset="0"/>
                <a:cs typeface="Arial" charset="0"/>
              </a:rPr>
              <a:t>     </a:t>
            </a:r>
            <a:r>
              <a:rPr lang="en-US" sz="2800" dirty="0" smtClean="0">
                <a:ea typeface="Times New Roman" pitchFamily="18" charset="0"/>
                <a:cs typeface="Arial" charset="0"/>
              </a:rPr>
              <a:t> –	</a:t>
            </a:r>
            <a:r>
              <a:rPr lang="en-US" sz="2700" dirty="0" smtClean="0">
                <a:ea typeface="Times New Roman" pitchFamily="18" charset="0"/>
                <a:cs typeface="Arial" charset="0"/>
              </a:rPr>
              <a:t>1. Sequential method.</a:t>
            </a:r>
          </a:p>
          <a:p>
            <a:pPr marL="0" indent="457200">
              <a:lnSpc>
                <a:spcPct val="70000"/>
              </a:lnSpc>
              <a:spcBef>
                <a:spcPct val="0"/>
              </a:spcBef>
              <a:buFont typeface="Arial" charset="0"/>
              <a:buNone/>
            </a:pPr>
            <a:r>
              <a:rPr lang="en-US" sz="2600" dirty="0" smtClean="0">
                <a:ea typeface="Times New Roman" pitchFamily="18" charset="0"/>
                <a:cs typeface="Arial" charset="0"/>
              </a:rPr>
              <a:t>					  </a:t>
            </a:r>
          </a:p>
          <a:p>
            <a:pPr marL="0" indent="457200">
              <a:lnSpc>
                <a:spcPct val="70000"/>
              </a:lnSpc>
              <a:spcBef>
                <a:spcPct val="0"/>
              </a:spcBef>
              <a:buFont typeface="Arial" charset="0"/>
              <a:buNone/>
            </a:pPr>
            <a:r>
              <a:rPr lang="en-US" sz="2600" dirty="0" smtClean="0">
                <a:ea typeface="Times New Roman" pitchFamily="18" charset="0"/>
                <a:cs typeface="Arial" charset="0"/>
              </a:rPr>
              <a:t>					</a:t>
            </a:r>
            <a:r>
              <a:rPr lang="en-US" sz="2700" dirty="0" smtClean="0">
                <a:ea typeface="Times New Roman" pitchFamily="18" charset="0"/>
                <a:cs typeface="Arial" charset="0"/>
              </a:rPr>
              <a:t>2. Flow-through method.</a:t>
            </a:r>
          </a:p>
          <a:p>
            <a:pPr marL="0" indent="457200">
              <a:lnSpc>
                <a:spcPct val="70000"/>
              </a:lnSpc>
              <a:spcBef>
                <a:spcPct val="0"/>
              </a:spcBef>
              <a:buFont typeface="Arial" charset="0"/>
              <a:buNone/>
            </a:pPr>
            <a:r>
              <a:rPr lang="en-US" sz="2600" dirty="0" smtClean="0">
                <a:ea typeface="Times New Roman" pitchFamily="18" charset="0"/>
                <a:cs typeface="Arial" charset="0"/>
              </a:rPr>
              <a:t>					  </a:t>
            </a:r>
          </a:p>
          <a:p>
            <a:pPr marL="0" indent="457200">
              <a:lnSpc>
                <a:spcPct val="70000"/>
              </a:lnSpc>
              <a:spcBef>
                <a:spcPct val="0"/>
              </a:spcBef>
              <a:buFont typeface="Arial" charset="0"/>
              <a:buNone/>
            </a:pPr>
            <a:r>
              <a:rPr lang="en-US" sz="2600" dirty="0" smtClean="0">
                <a:ea typeface="Times New Roman" pitchFamily="18" charset="0"/>
                <a:cs typeface="Arial" charset="0"/>
              </a:rPr>
              <a:t>					</a:t>
            </a:r>
            <a:r>
              <a:rPr lang="en-US" sz="2700" dirty="0" smtClean="0">
                <a:ea typeface="Times New Roman" pitchFamily="18" charset="0"/>
                <a:cs typeface="Arial" charset="0"/>
              </a:rPr>
              <a:t>    Dilution method.	</a:t>
            </a:r>
            <a:r>
              <a:rPr lang="en-US" sz="2600" dirty="0" smtClean="0">
                <a:ea typeface="Times New Roman" pitchFamily="18" charset="0"/>
                <a:cs typeface="Arial" charset="0"/>
              </a:rPr>
              <a:t>    </a:t>
            </a:r>
            <a:endParaRPr lang="en-US" sz="2600" b="1" u="sng" dirty="0" smtClean="0">
              <a:ea typeface="Times New Roman" pitchFamily="18" charset="0"/>
              <a:cs typeface="Arial" charset="0"/>
            </a:endParaRPr>
          </a:p>
          <a:p>
            <a:pPr marL="0" indent="457200">
              <a:lnSpc>
                <a:spcPct val="70000"/>
              </a:lnSpc>
              <a:spcBef>
                <a:spcPct val="0"/>
              </a:spcBef>
              <a:buFont typeface="Arial" charset="0"/>
              <a:buNone/>
            </a:pPr>
            <a:endParaRPr lang="en-US" sz="2600" b="1" u="sng" dirty="0" smtClean="0">
              <a:ea typeface="Times New Roman" pitchFamily="18" charset="0"/>
              <a:cs typeface="Arial" charset="0"/>
            </a:endParaRPr>
          </a:p>
          <a:p>
            <a:pPr marL="0" indent="457200">
              <a:lnSpc>
                <a:spcPct val="70000"/>
              </a:lnSpc>
              <a:spcBef>
                <a:spcPct val="0"/>
              </a:spcBef>
              <a:buFont typeface="Arial" charset="0"/>
              <a:buNone/>
            </a:pPr>
            <a:endParaRPr lang="en-US" sz="4800" b="1" u="sng" dirty="0" smtClean="0">
              <a:ea typeface="Times New Roman" pitchFamily="18" charset="0"/>
              <a:cs typeface="Arial" charset="0"/>
            </a:endParaRPr>
          </a:p>
          <a:p>
            <a:pPr marL="0" indent="457200" algn="just">
              <a:lnSpc>
                <a:spcPct val="70000"/>
              </a:lnSpc>
              <a:spcBef>
                <a:spcPct val="0"/>
              </a:spcBef>
            </a:pPr>
            <a:r>
              <a:rPr lang="en-US" sz="2700" b="1" u="sng" dirty="0" smtClean="0">
                <a:ea typeface="Times New Roman" pitchFamily="18" charset="0"/>
                <a:cs typeface="Arial" charset="0"/>
              </a:rPr>
              <a:t>Performance Standard</a:t>
            </a:r>
            <a:r>
              <a:rPr lang="en-US" sz="2700" dirty="0" smtClean="0">
                <a:ea typeface="Times New Roman" pitchFamily="18" charset="0"/>
                <a:cs typeface="Arial" charset="0"/>
              </a:rPr>
              <a:t> </a:t>
            </a:r>
            <a:r>
              <a:rPr lang="en-US" sz="2600" dirty="0" smtClean="0">
                <a:ea typeface="Times New Roman" pitchFamily="18" charset="0"/>
                <a:cs typeface="Arial" charset="0"/>
              </a:rPr>
              <a:t>– </a:t>
            </a:r>
            <a:r>
              <a:rPr lang="en-US" sz="2700" dirty="0" smtClean="0">
                <a:ea typeface="Times New Roman" pitchFamily="18" charset="0"/>
                <a:cs typeface="Arial" charset="0"/>
              </a:rPr>
              <a:t>Less than 10 viable organisms 				          	    </a:t>
            </a:r>
            <a:r>
              <a:rPr lang="en-US" sz="2700" spc="-150" dirty="0" smtClean="0">
                <a:ea typeface="Times New Roman" pitchFamily="18" charset="0"/>
                <a:cs typeface="Arial" charset="0"/>
              </a:rPr>
              <a:t>per cubic meter greater than 50μm</a:t>
            </a:r>
          </a:p>
          <a:p>
            <a:pPr marL="0" indent="457200" algn="just">
              <a:lnSpc>
                <a:spcPct val="70000"/>
              </a:lnSpc>
              <a:spcBef>
                <a:spcPct val="0"/>
              </a:spcBef>
              <a:buFont typeface="Arial" charset="0"/>
              <a:buNone/>
            </a:pPr>
            <a:r>
              <a:rPr lang="en-US" sz="2400" dirty="0" smtClean="0">
                <a:ea typeface="Times New Roman" pitchFamily="18" charset="0"/>
                <a:cs typeface="Arial" charset="0"/>
              </a:rPr>
              <a:t>                    			</a:t>
            </a:r>
          </a:p>
          <a:p>
            <a:pPr marL="0" indent="457200" algn="just">
              <a:lnSpc>
                <a:spcPct val="70000"/>
              </a:lnSpc>
              <a:spcBef>
                <a:spcPct val="0"/>
              </a:spcBef>
              <a:buFont typeface="Arial" charset="0"/>
              <a:buNone/>
            </a:pPr>
            <a:r>
              <a:rPr lang="en-US" sz="2400" dirty="0" smtClean="0">
                <a:ea typeface="Times New Roman" pitchFamily="18" charset="0"/>
                <a:cs typeface="Arial" charset="0"/>
              </a:rPr>
              <a:t>				</a:t>
            </a:r>
            <a:r>
              <a:rPr lang="en-US" dirty="0" smtClean="0">
                <a:ea typeface="Times New Roman" pitchFamily="18" charset="0"/>
                <a:cs typeface="Arial" charset="0"/>
              </a:rPr>
              <a:t>		     and</a:t>
            </a:r>
          </a:p>
          <a:p>
            <a:pPr marL="0" indent="457200" algn="just">
              <a:lnSpc>
                <a:spcPct val="70000"/>
              </a:lnSpc>
              <a:spcBef>
                <a:spcPct val="0"/>
              </a:spcBef>
              <a:buFont typeface="Arial" charset="0"/>
              <a:buNone/>
            </a:pPr>
            <a:r>
              <a:rPr lang="en-US" sz="2400" dirty="0" smtClean="0">
                <a:ea typeface="Times New Roman" pitchFamily="18" charset="0"/>
                <a:cs typeface="Arial" charset="0"/>
              </a:rPr>
              <a:t>	   			     </a:t>
            </a:r>
          </a:p>
          <a:p>
            <a:pPr marL="0" indent="457200" algn="just">
              <a:lnSpc>
                <a:spcPct val="70000"/>
              </a:lnSpc>
              <a:spcBef>
                <a:spcPct val="0"/>
              </a:spcBef>
              <a:buFont typeface="Arial" charset="0"/>
              <a:buNone/>
            </a:pPr>
            <a:r>
              <a:rPr lang="en-US" sz="2400" dirty="0" smtClean="0">
                <a:ea typeface="Times New Roman" pitchFamily="18" charset="0"/>
                <a:cs typeface="Arial" charset="0"/>
              </a:rPr>
              <a:t>				     </a:t>
            </a:r>
            <a:r>
              <a:rPr lang="en-US" sz="2700" dirty="0" smtClean="0">
                <a:ea typeface="Times New Roman" pitchFamily="18" charset="0"/>
                <a:cs typeface="Arial" charset="0"/>
              </a:rPr>
              <a:t>Less than 10 viable organisms…..</a:t>
            </a:r>
          </a:p>
          <a:p>
            <a:pPr marL="0" indent="457200" algn="just">
              <a:lnSpc>
                <a:spcPct val="70000"/>
              </a:lnSpc>
              <a:spcBef>
                <a:spcPct val="0"/>
              </a:spcBef>
              <a:buFont typeface="Arial" charset="0"/>
              <a:buNone/>
            </a:pPr>
            <a:r>
              <a:rPr lang="en-US" sz="2700" dirty="0" smtClean="0">
                <a:ea typeface="Times New Roman" pitchFamily="18" charset="0"/>
                <a:cs typeface="Arial" charset="0"/>
              </a:rPr>
              <a:t>			                .......10μm and limited number </a:t>
            </a:r>
            <a:r>
              <a:rPr lang="en-US" sz="2700" spc="-150" dirty="0" smtClean="0">
                <a:ea typeface="Times New Roman" pitchFamily="18" charset="0"/>
                <a:cs typeface="Arial" charset="0"/>
              </a:rPr>
              <a:t>of      </a:t>
            </a:r>
          </a:p>
          <a:p>
            <a:pPr marL="0" indent="457200" algn="just">
              <a:lnSpc>
                <a:spcPct val="70000"/>
              </a:lnSpc>
              <a:spcBef>
                <a:spcPct val="0"/>
              </a:spcBef>
              <a:buFont typeface="Arial" charset="0"/>
              <a:buNone/>
            </a:pPr>
            <a:r>
              <a:rPr lang="en-US" sz="2700" spc="-150" dirty="0" smtClean="0">
                <a:ea typeface="Times New Roman" pitchFamily="18" charset="0"/>
                <a:cs typeface="Arial" charset="0"/>
              </a:rPr>
              <a:t>				      indicator microbes (bacteria).</a:t>
            </a:r>
          </a:p>
          <a:p>
            <a:pPr marL="0" indent="457200" algn="r" eaLnBrk="1" hangingPunct="1">
              <a:lnSpc>
                <a:spcPct val="70000"/>
              </a:lnSpc>
            </a:pPr>
            <a:endParaRPr lang="en-US" sz="2700" b="1" dirty="0" smtClean="0">
              <a:ea typeface="Times New Roman" pitchFamily="18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16/27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>
                <a:latin typeface="Georgia" pitchFamily="18" charset="0"/>
              </a:rPr>
              <a:t>BALLAST WATER TREATMENT</a:t>
            </a:r>
            <a:endParaRPr lang="en-US" b="1" u="sng" dirty="0">
              <a:latin typeface="Georgia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0" y="1295400"/>
          <a:ext cx="66294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5105400" y="457200"/>
          <a:ext cx="40386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9" name="Straight Arrow Connector 8"/>
          <p:cNvCxnSpPr/>
          <p:nvPr/>
        </p:nvCxnSpPr>
        <p:spPr>
          <a:xfrm rot="10800000" flipV="1">
            <a:off x="1371600" y="685800"/>
            <a:ext cx="1752600" cy="1066800"/>
          </a:xfrm>
          <a:prstGeom prst="straightConnector1">
            <a:avLst/>
          </a:prstGeom>
          <a:ln w="25400" cmpd="thickThin">
            <a:solidFill>
              <a:schemeClr val="tx1"/>
            </a:solidFill>
            <a:headEnd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410200" y="685800"/>
            <a:ext cx="1828800" cy="1066800"/>
          </a:xfrm>
          <a:prstGeom prst="straightConnector1">
            <a:avLst/>
          </a:prstGeom>
          <a:ln w="25400" cmpd="thickThin">
            <a:solidFill>
              <a:schemeClr val="tx1"/>
            </a:solidFill>
            <a:headEnd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3658394" y="1218406"/>
            <a:ext cx="1066800" cy="1588"/>
          </a:xfrm>
          <a:prstGeom prst="straightConnector1">
            <a:avLst/>
          </a:prstGeom>
          <a:ln w="25400" cmpd="thickThin">
            <a:solidFill>
              <a:schemeClr val="tx1"/>
            </a:solidFill>
            <a:headEnd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ction Button: Forward or Next 11">
            <a:hlinkClick r:id="rId11" action="ppaction://hlinksldjump" highlightClick="1"/>
          </p:cNvPr>
          <p:cNvSpPr/>
          <p:nvPr/>
        </p:nvSpPr>
        <p:spPr>
          <a:xfrm>
            <a:off x="8610600" y="6324600"/>
            <a:ext cx="533400" cy="53340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17/27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-filt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2133599"/>
            <a:ext cx="2286000" cy="14478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002060"/>
                </a:solidFill>
                <a:latin typeface="Georgia" pitchFamily="18" charset="0"/>
              </a:rPr>
              <a:t>BALLAST WATER TREATMENT</a:t>
            </a:r>
            <a:endParaRPr lang="en-US" b="1" u="sng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09600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2000" dirty="0" smtClean="0">
              <a:latin typeface="Garamond" pitchFamily="18" charset="0"/>
            </a:endParaRPr>
          </a:p>
          <a:p>
            <a:r>
              <a:rPr lang="en-US" sz="3000" b="1" u="sng" dirty="0" smtClean="0">
                <a:latin typeface="Garamond" pitchFamily="18" charset="0"/>
              </a:rPr>
              <a:t>FILTRATION:</a:t>
            </a:r>
          </a:p>
          <a:p>
            <a:pPr lvl="1"/>
            <a:r>
              <a:rPr lang="en-US" dirty="0" smtClean="0"/>
              <a:t>Sediments &amp; Particles removed by disc and screen filters.</a:t>
            </a:r>
          </a:p>
          <a:p>
            <a:pPr lvl="1"/>
            <a:r>
              <a:rPr lang="en-US" dirty="0" smtClean="0"/>
              <a:t>Parallel arrangement of filter units. </a:t>
            </a:r>
          </a:p>
          <a:p>
            <a:pPr lvl="1"/>
            <a:r>
              <a:rPr lang="en-US" dirty="0" smtClean="0"/>
              <a:t>Filtration grade down to 100 / 50 / 27 µm</a:t>
            </a:r>
          </a:p>
          <a:p>
            <a:pPr lvl="1">
              <a:buNone/>
            </a:pPr>
            <a:endParaRPr lang="en-US" sz="1000" dirty="0" smtClean="0">
              <a:latin typeface="Garamond" pitchFamily="18" charset="0"/>
            </a:endParaRPr>
          </a:p>
          <a:p>
            <a:r>
              <a:rPr lang="en-US" sz="3000" b="1" u="sng" dirty="0" smtClean="0">
                <a:latin typeface="Garamond" pitchFamily="18" charset="0"/>
              </a:rPr>
              <a:t>CHEMICAL ADDITIVES:</a:t>
            </a:r>
          </a:p>
          <a:p>
            <a:pPr lvl="1"/>
            <a:r>
              <a:rPr lang="en-US" dirty="0" smtClean="0"/>
              <a:t>Direct addition of chemical additives to the Ballast water. </a:t>
            </a:r>
          </a:p>
          <a:p>
            <a:endParaRPr lang="en-US" sz="1000" dirty="0" smtClean="0"/>
          </a:p>
          <a:p>
            <a:r>
              <a:rPr lang="en-US" sz="3000" b="1" u="sng" dirty="0" smtClean="0">
                <a:latin typeface="Garamond" pitchFamily="18" charset="0"/>
              </a:rPr>
              <a:t>CYCLONIC SEPARATION:</a:t>
            </a:r>
          </a:p>
          <a:p>
            <a:pPr lvl="1"/>
            <a:r>
              <a:rPr lang="en-US" dirty="0" smtClean="0"/>
              <a:t>Separation of solid particles due to centrifugal forces.</a:t>
            </a:r>
            <a:endParaRPr lang="en-US" sz="2600" dirty="0" smtClean="0"/>
          </a:p>
        </p:txBody>
      </p:sp>
      <p:sp>
        <p:nvSpPr>
          <p:cNvPr id="5" name="Action Button: Forward or Next 4">
            <a:hlinkClick r:id="rId3" action="ppaction://hlinksldjump" highlightClick="1"/>
          </p:cNvPr>
          <p:cNvSpPr/>
          <p:nvPr/>
        </p:nvSpPr>
        <p:spPr>
          <a:xfrm>
            <a:off x="8610600" y="6324600"/>
            <a:ext cx="533400" cy="53340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2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002060"/>
                </a:solidFill>
                <a:latin typeface="Georgia" pitchFamily="18" charset="0"/>
              </a:rPr>
              <a:t>BALLAST WATER TREATMENT</a:t>
            </a:r>
            <a:endParaRPr lang="en-US" b="1" u="sng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84237"/>
            <a:ext cx="9144000" cy="5973763"/>
          </a:xfrm>
        </p:spPr>
        <p:txBody>
          <a:bodyPr>
            <a:normAutofit/>
          </a:bodyPr>
          <a:lstStyle/>
          <a:p>
            <a:r>
              <a:rPr lang="en-US" sz="3000" b="1" u="sng" dirty="0" smtClean="0">
                <a:latin typeface="Garamond" pitchFamily="18" charset="0"/>
              </a:rPr>
              <a:t>ELECTROLYSIS: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800" dirty="0" smtClean="0"/>
              <a:t>– Electronic ionization by means of electrical current.</a:t>
            </a:r>
          </a:p>
          <a:p>
            <a:pPr>
              <a:buNone/>
            </a:pPr>
            <a:r>
              <a:rPr lang="en-US" sz="2800" dirty="0" smtClean="0"/>
              <a:t>	– Generation of Chlorine/Chlorine Dioxide acts as the      </a:t>
            </a:r>
          </a:p>
          <a:p>
            <a:pPr>
              <a:buNone/>
            </a:pPr>
            <a:r>
              <a:rPr lang="en-US" sz="2800" dirty="0" smtClean="0"/>
              <a:t>	   disinfectant.</a:t>
            </a:r>
          </a:p>
          <a:p>
            <a:pPr>
              <a:buNone/>
            </a:pPr>
            <a:endParaRPr lang="en-US" sz="1200" dirty="0" smtClean="0"/>
          </a:p>
          <a:p>
            <a:r>
              <a:rPr lang="en-US" sz="3000" b="1" u="sng" dirty="0" smtClean="0">
                <a:latin typeface="Garamond" pitchFamily="18" charset="0"/>
              </a:rPr>
              <a:t>DE-OXYGENATION:</a:t>
            </a:r>
          </a:p>
          <a:p>
            <a:pPr lvl="1"/>
            <a:r>
              <a:rPr lang="en-US" dirty="0" smtClean="0"/>
              <a:t>Removal of dissolved oxygen in Ballast Water &amp; replacement by inactive gases.</a:t>
            </a:r>
          </a:p>
          <a:p>
            <a:pPr>
              <a:buNone/>
            </a:pPr>
            <a:endParaRPr lang="en-US" sz="1200" b="1" u="sng" dirty="0" smtClean="0">
              <a:latin typeface="Garamond" pitchFamily="18" charset="0"/>
            </a:endParaRPr>
          </a:p>
          <a:p>
            <a:r>
              <a:rPr lang="en-US" sz="3000" b="1" u="sng" dirty="0" smtClean="0">
                <a:latin typeface="Garamond" pitchFamily="18" charset="0"/>
              </a:rPr>
              <a:t>GAS SUPER SATURATION:</a:t>
            </a:r>
          </a:p>
          <a:p>
            <a:pPr lvl="1"/>
            <a:r>
              <a:rPr lang="en-US" dirty="0" smtClean="0"/>
              <a:t> Controlled atmosphere is provided in tanks  to avoid re-oxygenation.</a:t>
            </a:r>
          </a:p>
          <a:p>
            <a:pPr lvl="1"/>
            <a:endParaRPr lang="en-US" sz="2400" dirty="0" smtClean="0"/>
          </a:p>
          <a:p>
            <a:pPr>
              <a:buNone/>
            </a:pPr>
            <a:endParaRPr lang="en-US" sz="2800" dirty="0" smtClean="0"/>
          </a:p>
          <a:p>
            <a:endParaRPr lang="en-US" dirty="0"/>
          </a:p>
        </p:txBody>
      </p:sp>
      <p:pic>
        <p:nvPicPr>
          <p:cNvPr id="4" name="Picture 3" descr="deox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2431836"/>
            <a:ext cx="3200400" cy="1225764"/>
          </a:xfrm>
          <a:prstGeom prst="rect">
            <a:avLst/>
          </a:prstGeom>
        </p:spPr>
      </p:pic>
      <p:sp>
        <p:nvSpPr>
          <p:cNvPr id="5" name="Action Button: Back or Previous 4">
            <a:hlinkClick r:id="rId3" action="ppaction://hlinksldjump" highlightClick="1"/>
          </p:cNvPr>
          <p:cNvSpPr/>
          <p:nvPr/>
        </p:nvSpPr>
        <p:spPr>
          <a:xfrm>
            <a:off x="8610600" y="6400800"/>
            <a:ext cx="533400" cy="45720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dfr_521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914400"/>
            <a:ext cx="2133600" cy="2971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sz="3600" b="1" u="sng" smtClean="0">
                <a:solidFill>
                  <a:srgbClr val="660033"/>
                </a:solidFill>
                <a:latin typeface="Georgia" pitchFamily="18" charset="0"/>
              </a:rPr>
              <a:t>SONIC/ULTRASOUND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35052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000" dirty="0" smtClean="0"/>
              <a:t>Ultrasound (27 kHz – 10 MHz) generates bubbles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000" dirty="0" smtClean="0"/>
              <a:t>Bubbles collapse – generating temp in excess of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3000" dirty="0" smtClean="0"/>
              <a:t>	2700°C &amp; attain pressures up to 1800 atm.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000" dirty="0" smtClean="0"/>
              <a:t>This leads to rupture of organism cells.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000" dirty="0" smtClean="0"/>
              <a:t>Targets micro-organisms &amp; potential to destroy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3000" dirty="0" smtClean="0"/>
              <a:t>	sedimentary particles.</a:t>
            </a:r>
            <a:endParaRPr lang="en-US" sz="3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3657600"/>
            <a:ext cx="9144000" cy="990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u="sng" dirty="0">
                <a:solidFill>
                  <a:srgbClr val="660033"/>
                </a:solidFill>
                <a:latin typeface="Georgia" pitchFamily="18" charset="0"/>
                <a:ea typeface="+mj-ea"/>
                <a:cs typeface="+mj-cs"/>
              </a:rPr>
              <a:t>OZONE TREATMENT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4191000"/>
            <a:ext cx="9144000" cy="26670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1200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latin typeface="+mn-lt"/>
                <a:cs typeface="+mn-cs"/>
              </a:rPr>
              <a:t>Removing </a:t>
            </a:r>
            <a:r>
              <a:rPr lang="en-US" sz="2800" dirty="0">
                <a:latin typeface="+mn-lt"/>
                <a:cs typeface="+mn-cs"/>
              </a:rPr>
              <a:t>oxygen out of the ambient air.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1100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  <a:cs typeface="+mn-cs"/>
              </a:rPr>
              <a:t>Diffusion of Ozone </a:t>
            </a:r>
            <a:r>
              <a:rPr lang="en-US" sz="2800" dirty="0" smtClean="0">
                <a:latin typeface="+mn-lt"/>
                <a:cs typeface="+mn-cs"/>
              </a:rPr>
              <a:t>into </a:t>
            </a:r>
            <a:r>
              <a:rPr lang="en-US" sz="2800" dirty="0">
                <a:latin typeface="+mn-lt"/>
                <a:cs typeface="+mn-cs"/>
              </a:rPr>
              <a:t>seawater </a:t>
            </a:r>
            <a:r>
              <a:rPr lang="en-US" sz="2800" dirty="0" smtClean="0">
                <a:latin typeface="+mn-lt"/>
                <a:cs typeface="+mn-cs"/>
              </a:rPr>
              <a:t>converts Br</a:t>
            </a:r>
            <a:r>
              <a:rPr lang="en-US" sz="2800" baseline="30000" dirty="0" smtClean="0">
                <a:latin typeface="+mn-lt"/>
                <a:cs typeface="+mn-cs"/>
              </a:rPr>
              <a:t>–</a:t>
            </a:r>
            <a:r>
              <a:rPr lang="en-US" sz="2800" dirty="0" smtClean="0">
                <a:latin typeface="+mn-lt"/>
                <a:cs typeface="+mn-cs"/>
              </a:rPr>
              <a:t> </a:t>
            </a:r>
            <a:r>
              <a:rPr lang="en-US" sz="2800" dirty="0">
                <a:latin typeface="+mn-lt"/>
                <a:cs typeface="+mn-cs"/>
              </a:rPr>
              <a:t>to </a:t>
            </a:r>
            <a:endParaRPr lang="en-US" sz="2800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  <a:cs typeface="+mn-cs"/>
              </a:rPr>
              <a:t>	</a:t>
            </a:r>
            <a:r>
              <a:rPr lang="en-US" sz="2800" dirty="0" err="1" smtClean="0">
                <a:latin typeface="+mn-lt"/>
                <a:cs typeface="+mn-cs"/>
              </a:rPr>
              <a:t>HOBr</a:t>
            </a:r>
            <a:r>
              <a:rPr lang="en-US" sz="2800" dirty="0" smtClean="0">
                <a:latin typeface="+mn-lt"/>
                <a:cs typeface="+mn-cs"/>
              </a:rPr>
              <a:t>/</a:t>
            </a:r>
            <a:r>
              <a:rPr lang="en-US" sz="2800" dirty="0" err="1" smtClean="0">
                <a:latin typeface="+mn-lt"/>
                <a:cs typeface="+mn-cs"/>
              </a:rPr>
              <a:t>OBr</a:t>
            </a:r>
            <a:r>
              <a:rPr lang="en-US" sz="2800" baseline="30000" dirty="0" smtClean="0">
                <a:latin typeface="+mn-lt"/>
                <a:cs typeface="+mn-cs"/>
              </a:rPr>
              <a:t>–</a:t>
            </a:r>
            <a:r>
              <a:rPr lang="en-US" sz="2800" dirty="0" smtClean="0">
                <a:latin typeface="+mn-lt"/>
                <a:cs typeface="+mn-cs"/>
              </a:rPr>
              <a:t>, which act as disinfectants</a:t>
            </a:r>
            <a:r>
              <a:rPr lang="en-US" sz="2800" dirty="0">
                <a:latin typeface="+mn-lt"/>
                <a:cs typeface="+mn-cs"/>
              </a:rPr>
              <a:t>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1100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latin typeface="+mn-lt"/>
                <a:cs typeface="+mn-cs"/>
              </a:rPr>
              <a:t>Effectiveness </a:t>
            </a:r>
            <a:r>
              <a:rPr lang="en-US" sz="2800" dirty="0">
                <a:latin typeface="+mn-lt"/>
                <a:cs typeface="+mn-cs"/>
              </a:rPr>
              <a:t>of </a:t>
            </a:r>
            <a:r>
              <a:rPr lang="en-US" sz="2800" dirty="0" smtClean="0">
                <a:latin typeface="+mn-lt"/>
                <a:cs typeface="+mn-cs"/>
              </a:rPr>
              <a:t>90% and above.</a:t>
            </a:r>
            <a:endParaRPr lang="en-US" sz="3200" dirty="0">
              <a:latin typeface="+mn-lt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4725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18/27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/>
            <a:r>
              <a:rPr lang="en-US" b="1" u="sng" smtClean="0">
                <a:solidFill>
                  <a:srgbClr val="003300"/>
                </a:solidFill>
                <a:latin typeface="Georgia" pitchFamily="18" charset="0"/>
              </a:rPr>
              <a:t>U.V. RADIATION</a:t>
            </a:r>
          </a:p>
        </p:txBody>
      </p:sp>
      <p:sp>
        <p:nvSpPr>
          <p:cNvPr id="24579" name="Content Placeholder 4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 eaLnBrk="1" hangingPunct="1"/>
            <a:r>
              <a:rPr lang="en-US" smtClean="0"/>
              <a:t>UV radiation (253.7 nm) targets both macro and micro-organisms.</a:t>
            </a:r>
          </a:p>
          <a:p>
            <a:pPr eaLnBrk="1" hangingPunct="1"/>
            <a:endParaRPr lang="en-US" sz="1000" smtClean="0"/>
          </a:p>
          <a:p>
            <a:pPr eaLnBrk="1" hangingPunct="1"/>
            <a:r>
              <a:rPr lang="en-US" smtClean="0"/>
              <a:t>Inactivation of organisms and pathogens by breaking the cell membrane.</a:t>
            </a:r>
          </a:p>
          <a:p>
            <a:pPr eaLnBrk="1" hangingPunct="1">
              <a:buFont typeface="Arial" charset="0"/>
              <a:buNone/>
            </a:pPr>
            <a:endParaRPr lang="en-US" sz="1000" smtClean="0"/>
          </a:p>
          <a:p>
            <a:pPr eaLnBrk="1" hangingPunct="1"/>
            <a:r>
              <a:rPr lang="en-US" smtClean="0"/>
              <a:t>Can be used on deballasting as well as ballasting.</a:t>
            </a:r>
          </a:p>
          <a:p>
            <a:pPr eaLnBrk="1" hangingPunct="1"/>
            <a:endParaRPr lang="en-US" sz="1000" smtClean="0"/>
          </a:p>
          <a:p>
            <a:pPr eaLnBrk="1" hangingPunct="1"/>
            <a:r>
              <a:rPr lang="en-US" smtClean="0"/>
              <a:t>Minimal impact on ballast flow.</a:t>
            </a:r>
          </a:p>
          <a:p>
            <a:pPr eaLnBrk="1" hangingPunct="1">
              <a:buFont typeface="Arial" charset="0"/>
              <a:buNone/>
            </a:pPr>
            <a:endParaRPr lang="en-US" sz="1000" smtClean="0"/>
          </a:p>
          <a:p>
            <a:pPr eaLnBrk="1" hangingPunct="1"/>
            <a:r>
              <a:rPr lang="en-US" smtClean="0"/>
              <a:t>Ease of maintenance.</a:t>
            </a:r>
          </a:p>
          <a:p>
            <a:pPr eaLnBrk="1" hangingPunct="1">
              <a:buFont typeface="Arial" charset="0"/>
              <a:buNone/>
            </a:pPr>
            <a:endParaRPr lang="en-US" sz="1000" smtClean="0"/>
          </a:p>
          <a:p>
            <a:pPr eaLnBrk="1" hangingPunct="1"/>
            <a:r>
              <a:rPr lang="en-US" smtClean="0"/>
              <a:t>Computer controlled UV dose.</a:t>
            </a:r>
          </a:p>
        </p:txBody>
      </p:sp>
      <p:pic>
        <p:nvPicPr>
          <p:cNvPr id="24580" name="Picture 5" descr="UV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886200"/>
            <a:ext cx="3643312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19/27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u="sng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PRESENT DAY BALLAST WATER TREATMENT TECHNIQUES</a:t>
            </a:r>
            <a:endParaRPr lang="en-US" sz="3600" b="1" u="sng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/>
            <a:r>
              <a:rPr lang="en-US" sz="3600" dirty="0" smtClean="0"/>
              <a:t>Hyde Marine Ballast Water treatment system.</a:t>
            </a:r>
          </a:p>
          <a:p>
            <a:pPr eaLnBrk="1" hangingPunct="1">
              <a:buFont typeface="Arial" charset="0"/>
              <a:buNone/>
            </a:pPr>
            <a:endParaRPr lang="en-US" sz="3600" dirty="0" smtClean="0"/>
          </a:p>
          <a:p>
            <a:pPr eaLnBrk="1" hangingPunct="1"/>
            <a:r>
              <a:rPr lang="en-US" sz="3600" dirty="0" smtClean="0"/>
              <a:t>LCP Tech. Treatment  Setup.</a:t>
            </a:r>
          </a:p>
          <a:p>
            <a:pPr eaLnBrk="1" hangingPunct="1">
              <a:buFont typeface="Arial" charset="0"/>
              <a:buNone/>
            </a:pPr>
            <a:endParaRPr lang="en-US" sz="3600" dirty="0" smtClean="0"/>
          </a:p>
          <a:p>
            <a:pPr eaLnBrk="1" hangingPunct="1"/>
            <a:r>
              <a:rPr lang="en-US" sz="3600" dirty="0" smtClean="0"/>
              <a:t>NEI Marine - VOS™ Treatment System.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" name="Action Button: Forward or Next 3">
            <a:hlinkClick r:id="rId2" action="ppaction://hlinksldjump" highlightClick="1"/>
          </p:cNvPr>
          <p:cNvSpPr/>
          <p:nvPr/>
        </p:nvSpPr>
        <p:spPr>
          <a:xfrm>
            <a:off x="8610600" y="2514600"/>
            <a:ext cx="533400" cy="53340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rId3" action="ppaction://hlinksldjump" highlightClick="1"/>
          </p:cNvPr>
          <p:cNvSpPr/>
          <p:nvPr/>
        </p:nvSpPr>
        <p:spPr>
          <a:xfrm>
            <a:off x="5638800" y="3429000"/>
            <a:ext cx="533400" cy="53340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rId4" action="ppaction://hlinksldjump" highlightClick="1"/>
          </p:cNvPr>
          <p:cNvSpPr/>
          <p:nvPr/>
        </p:nvSpPr>
        <p:spPr>
          <a:xfrm>
            <a:off x="7543800" y="4648200"/>
            <a:ext cx="533400" cy="53340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20/27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Rectangle 3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21/27</a:t>
            </a:r>
            <a:endParaRPr lang="en-US" sz="24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22/27</a:t>
            </a:r>
            <a:endParaRPr lang="en-US" sz="24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5" name="Action Button: Back or Previous 4">
            <a:hlinkClick r:id="rId3" action="ppaction://hlinksldjump" highlightClick="1"/>
          </p:cNvPr>
          <p:cNvSpPr/>
          <p:nvPr/>
        </p:nvSpPr>
        <p:spPr>
          <a:xfrm>
            <a:off x="8610600" y="6400800"/>
            <a:ext cx="533400" cy="45720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u="sng" dirty="0" smtClean="0">
                <a:solidFill>
                  <a:srgbClr val="FFC000"/>
                </a:solidFill>
                <a:latin typeface="Georgia" pitchFamily="18" charset="0"/>
              </a:rPr>
              <a:t>DISK FILTER (HYDE MARINE)</a:t>
            </a:r>
            <a:endParaRPr lang="en-US" b="1" u="sng" dirty="0">
              <a:solidFill>
                <a:srgbClr val="FFC000"/>
              </a:solidFill>
              <a:latin typeface="Georgia" pitchFamily="18" charset="0"/>
            </a:endParaRP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40714" y="1749404"/>
            <a:ext cx="5526886" cy="3355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ction Button: Back or Previous 5">
            <a:hlinkClick r:id="rId4" action="ppaction://hlinksldjump" highlightClick="1"/>
          </p:cNvPr>
          <p:cNvSpPr/>
          <p:nvPr/>
        </p:nvSpPr>
        <p:spPr>
          <a:xfrm>
            <a:off x="8610600" y="6400800"/>
            <a:ext cx="533400" cy="45720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23/27</a:t>
            </a:r>
            <a:endParaRPr lang="en-US" sz="24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890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PREVIEW</a:t>
            </a:r>
            <a:endParaRPr lang="en-US" sz="8000" b="1" u="sng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800" b="1" u="sng" dirty="0" smtClean="0">
                <a:solidFill>
                  <a:schemeClr val="bg1">
                    <a:lumMod val="85000"/>
                  </a:schemeClr>
                </a:solidFill>
              </a:rPr>
              <a:t>PART 1</a:t>
            </a:r>
            <a:r>
              <a:rPr lang="en-US" sz="4800" dirty="0" smtClean="0">
                <a:solidFill>
                  <a:schemeClr val="bg1">
                    <a:lumMod val="85000"/>
                  </a:schemeClr>
                </a:solidFill>
              </a:rPr>
              <a:t> : 	What is Ballast Water?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4400" b="1" u="sng" dirty="0" smtClean="0">
              <a:solidFill>
                <a:schemeClr val="bg1">
                  <a:lumMod val="8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800" b="1" u="sng" dirty="0" smtClean="0">
                <a:solidFill>
                  <a:schemeClr val="bg1">
                    <a:lumMod val="85000"/>
                  </a:schemeClr>
                </a:solidFill>
              </a:rPr>
              <a:t>PART 2</a:t>
            </a:r>
            <a:r>
              <a:rPr lang="en-US" sz="4800" dirty="0" smtClean="0">
                <a:solidFill>
                  <a:schemeClr val="bg1">
                    <a:lumMod val="85000"/>
                  </a:schemeClr>
                </a:solidFill>
              </a:rPr>
              <a:t> :	Problems associated 				with Ballast Water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4400" b="1" u="sng" dirty="0" smtClean="0">
              <a:solidFill>
                <a:schemeClr val="bg1">
                  <a:lumMod val="8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800" b="1" u="sng" dirty="0" smtClean="0">
                <a:solidFill>
                  <a:schemeClr val="bg1">
                    <a:lumMod val="85000"/>
                  </a:schemeClr>
                </a:solidFill>
              </a:rPr>
              <a:t>PART 3</a:t>
            </a:r>
            <a:r>
              <a:rPr lang="en-US" sz="4800" dirty="0" smtClean="0">
                <a:solidFill>
                  <a:schemeClr val="bg1">
                    <a:lumMod val="85000"/>
                  </a:schemeClr>
                </a:solidFill>
              </a:rPr>
              <a:t> : 	Remedial Actions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sz="4800" b="1" u="sng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396335"/>
            <a:ext cx="8382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2/27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24/27</a:t>
            </a:r>
            <a:endParaRPr lang="en-US" sz="2400" dirty="0">
              <a:latin typeface="+mn-lt"/>
            </a:endParaRPr>
          </a:p>
        </p:txBody>
      </p:sp>
      <p:sp>
        <p:nvSpPr>
          <p:cNvPr id="5" name="Action Button: Back or Previous 4">
            <a:hlinkClick r:id="rId3" action="ppaction://hlinksldjump" highlightClick="1"/>
          </p:cNvPr>
          <p:cNvSpPr/>
          <p:nvPr/>
        </p:nvSpPr>
        <p:spPr>
          <a:xfrm>
            <a:off x="8610600" y="6400800"/>
            <a:ext cx="533400" cy="45720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0"/>
            <a:ext cx="3200400" cy="1828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23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6324600" cy="990600"/>
          </a:xfrm>
        </p:spPr>
        <p:txBody>
          <a:bodyPr/>
          <a:lstStyle/>
          <a:p>
            <a:pPr eaLnBrk="1" hangingPunct="1"/>
            <a:r>
              <a:rPr lang="en-US" sz="6600" b="1" dirty="0" smtClean="0"/>
              <a:t>VOS™ SYSTEM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29718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000" dirty="0" smtClean="0"/>
              <a:t>VOS</a:t>
            </a:r>
            <a:r>
              <a:rPr lang="en-US" sz="3000" b="1" dirty="0" smtClean="0"/>
              <a:t>™ </a:t>
            </a:r>
            <a:r>
              <a:rPr lang="en-US" sz="3000" dirty="0" smtClean="0"/>
              <a:t> 		   </a:t>
            </a:r>
            <a:r>
              <a:rPr lang="en-US" sz="3000" b="1" dirty="0" smtClean="0"/>
              <a:t>Venturi Oxygen Stripping.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Induces a </a:t>
            </a:r>
            <a:r>
              <a:rPr lang="en-US" sz="2600" b="1" u="sng" dirty="0" smtClean="0"/>
              <a:t>LOW OXYGEN</a:t>
            </a:r>
            <a:r>
              <a:rPr lang="en-US" sz="2600" dirty="0" smtClean="0"/>
              <a:t> environment in the ballast tanks which safely eliminates harmful aquatic organisms.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This low oxygen, non-toxic environment also protects ship's ballast tank coatings against degradation and corrosion of steel.</a:t>
            </a:r>
            <a:endParaRPr lang="en-US" sz="2600" dirty="0"/>
          </a:p>
        </p:txBody>
      </p:sp>
      <p:sp>
        <p:nvSpPr>
          <p:cNvPr id="8" name="Right Arrow 7"/>
          <p:cNvSpPr/>
          <p:nvPr/>
        </p:nvSpPr>
        <p:spPr>
          <a:xfrm>
            <a:off x="1676400" y="1143000"/>
            <a:ext cx="1295400" cy="381000"/>
          </a:xfrm>
          <a:prstGeom prst="rightArrow">
            <a:avLst/>
          </a:prstGeom>
          <a:solidFill>
            <a:srgbClr val="003300"/>
          </a:solidFill>
          <a:ln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 descr="VOS Ballast Water Treatment &#10;&#10;Process Diagram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71900"/>
            <a:ext cx="9144000" cy="3086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25/27</a:t>
            </a:r>
            <a:endParaRPr lang="en-US" sz="2400" dirty="0">
              <a:latin typeface="+mn-lt"/>
            </a:endParaRPr>
          </a:p>
        </p:txBody>
      </p:sp>
      <p:sp>
        <p:nvSpPr>
          <p:cNvPr id="11" name="Action Button: Back or Previous 10">
            <a:hlinkClick r:id="rId4" action="ppaction://hlinksldjump" highlightClick="1"/>
          </p:cNvPr>
          <p:cNvSpPr/>
          <p:nvPr/>
        </p:nvSpPr>
        <p:spPr>
          <a:xfrm>
            <a:off x="8610600" y="6400800"/>
            <a:ext cx="533400" cy="45720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76400"/>
            <a:ext cx="9137650" cy="3886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u="sng" dirty="0" smtClean="0">
                <a:solidFill>
                  <a:schemeClr val="bg1">
                    <a:lumMod val="85000"/>
                  </a:schemeClr>
                </a:solidFill>
                <a:latin typeface="Garamond" pitchFamily="18" charset="0"/>
              </a:rPr>
              <a:t>BALLAST FREE SHIPS – THE WAY AHEAD</a:t>
            </a:r>
            <a:endParaRPr lang="en-US" sz="4000" b="1" u="sng" dirty="0">
              <a:solidFill>
                <a:schemeClr val="bg1">
                  <a:lumMod val="85000"/>
                </a:schemeClr>
              </a:solidFill>
              <a:latin typeface="Garamon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26/27</a:t>
            </a:r>
            <a:endParaRPr lang="en-US" sz="24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blinds/>
    <p:sndAc>
      <p:stSnd>
        <p:snd r:embed="rId2" name="suction.wav" builtIn="1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THANK  YOU</a:t>
            </a:r>
            <a:endParaRPr lang="en-US" sz="8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32771" name="Picture 2" descr="BallastWat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5425"/>
            <a:ext cx="3876675" cy="548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7" descr="StopAquaticHH4Web_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3400" y="228600"/>
            <a:ext cx="4648200" cy="551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343400" y="5181600"/>
            <a:ext cx="46482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396335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27/27</a:t>
            </a:r>
            <a:endParaRPr lang="en-US" sz="2400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blinds dir="vert"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Georgia" pitchFamily="18" charset="0"/>
              </a:rPr>
              <a:t>PART I</a:t>
            </a:r>
            <a:endParaRPr lang="en-US" sz="8800" b="1" u="sng" dirty="0">
              <a:solidFill>
                <a:schemeClr val="accent4">
                  <a:lumMod val="40000"/>
                  <a:lumOff val="6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971800"/>
            <a:ext cx="9144000" cy="3154363"/>
          </a:xfrm>
        </p:spPr>
        <p:txBody>
          <a:bodyPr rtlCol="0">
            <a:normAutofit/>
          </a:bodyPr>
          <a:lstStyle/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5400" dirty="0" smtClean="0">
                <a:solidFill>
                  <a:schemeClr val="bg1">
                    <a:lumMod val="85000"/>
                  </a:schemeClr>
                </a:solidFill>
              </a:rPr>
              <a:t>  What is Ballast Water ???</a:t>
            </a:r>
            <a:endParaRPr lang="en-US" sz="50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8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4038600"/>
            <a:ext cx="4532313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  <a:cs typeface="AngsanaUPC" pitchFamily="18" charset="-34"/>
              </a:rPr>
              <a:t>BALLAST  WATER</a:t>
            </a:r>
            <a:endParaRPr lang="en-US" b="1" u="sng" dirty="0">
              <a:solidFill>
                <a:schemeClr val="tx2">
                  <a:lumMod val="50000"/>
                </a:schemeClr>
              </a:solidFill>
              <a:latin typeface="Georgia" pitchFamily="18" charset="0"/>
              <a:cs typeface="AngsanaUPC" pitchFamily="18" charset="-34"/>
            </a:endParaRPr>
          </a:p>
        </p:txBody>
      </p:sp>
      <p:sp>
        <p:nvSpPr>
          <p:cNvPr id="6148" name="Content Placeholder 10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3810000"/>
          </a:xfrm>
        </p:spPr>
        <p:txBody>
          <a:bodyPr/>
          <a:lstStyle/>
          <a:p>
            <a:pPr eaLnBrk="1" hangingPunct="1"/>
            <a:r>
              <a:rPr lang="en-US" dirty="0" smtClean="0"/>
              <a:t>Ballast 		Provides trim, stability &amp; 					maneuverability for the ship.</a:t>
            </a:r>
          </a:p>
          <a:p>
            <a:pPr eaLnBrk="1" hangingPunct="1"/>
            <a:r>
              <a:rPr lang="en-US" dirty="0" smtClean="0"/>
              <a:t>Previously, ballast comprised of sand, rocks and sometimes cement blocks also.</a:t>
            </a:r>
          </a:p>
          <a:p>
            <a:pPr eaLnBrk="1" hangingPunct="1"/>
            <a:r>
              <a:rPr lang="en-US" dirty="0" smtClean="0"/>
              <a:t>Modern day ballast is mainly Seawater.</a:t>
            </a:r>
          </a:p>
          <a:p>
            <a:pPr eaLnBrk="1" hangingPunct="1"/>
            <a:r>
              <a:rPr lang="en-US" dirty="0" smtClean="0"/>
              <a:t>Seawater ballast includes certain sediments, rocks and living organisms. </a:t>
            </a:r>
          </a:p>
          <a:p>
            <a:pPr eaLnBrk="1" hangingPunct="1">
              <a:buFont typeface="Arial" charset="0"/>
              <a:buNone/>
            </a:pPr>
            <a:endParaRPr lang="en-US" sz="3000" dirty="0" smtClean="0"/>
          </a:p>
        </p:txBody>
      </p:sp>
      <p:sp>
        <p:nvSpPr>
          <p:cNvPr id="6" name="Right Arrow 5"/>
          <p:cNvSpPr/>
          <p:nvPr/>
        </p:nvSpPr>
        <p:spPr>
          <a:xfrm>
            <a:off x="1676400" y="914400"/>
            <a:ext cx="1066800" cy="304800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396335"/>
            <a:ext cx="8382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3/27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u="sng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BALLAST WATER – A GROWING CONCERN</a:t>
            </a:r>
            <a:endParaRPr lang="en-US" sz="2800" b="1" u="sng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0960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The water taken on board for ballasting a vessel may contain dormant stages of microscopic toxic </a:t>
            </a:r>
            <a:r>
              <a:rPr lang="en-US" sz="2800" b="1" u="sng" dirty="0" smtClean="0"/>
              <a:t>aquatic organisms</a:t>
            </a:r>
            <a:r>
              <a:rPr lang="en-US" sz="2800" dirty="0" smtClean="0"/>
              <a:t> (&amp; pathogens) </a:t>
            </a:r>
            <a:r>
              <a:rPr lang="en-US" sz="2800" b="1" u="sng" dirty="0" smtClean="0"/>
              <a:t>and plants</a:t>
            </a:r>
            <a:r>
              <a:rPr lang="en-US" sz="2800" dirty="0" smtClean="0"/>
              <a:t>, such as dinoflagellates, which may cause harmful algal blooms after their release.</a:t>
            </a:r>
          </a:p>
          <a:p>
            <a:pPr eaLnBrk="1" hangingPunct="1">
              <a:buFont typeface="Arial" charset="0"/>
              <a:buNone/>
            </a:pPr>
            <a:endParaRPr lang="en-US" sz="1000" dirty="0" smtClean="0"/>
          </a:p>
          <a:p>
            <a:pPr eaLnBrk="1" hangingPunct="1"/>
            <a:r>
              <a:rPr lang="en-US" sz="2800" dirty="0" smtClean="0"/>
              <a:t>Higher rates of species transfer have primarily been attributed to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en-US" dirty="0" smtClean="0"/>
              <a:t>  Increase in ship speeds with shorter </a:t>
            </a:r>
          </a:p>
          <a:p>
            <a:pPr lvl="1" eaLnBrk="1" hangingPunct="1">
              <a:buNone/>
            </a:pPr>
            <a:r>
              <a:rPr lang="en-US" dirty="0" smtClean="0"/>
              <a:t>		voyage </a:t>
            </a:r>
            <a:r>
              <a:rPr lang="en-US" smtClean="0"/>
              <a:t>times and higher </a:t>
            </a:r>
            <a:r>
              <a:rPr lang="en-US" dirty="0" smtClean="0"/>
              <a:t>survival rates;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en-US" dirty="0" smtClean="0"/>
              <a:t>  Increase in the amount of ballast carried</a:t>
            </a:r>
          </a:p>
          <a:p>
            <a:pPr lvl="1" eaLnBrk="1" hangingPunct="1">
              <a:buFont typeface="Arial" charset="0"/>
              <a:buNone/>
            </a:pPr>
            <a:r>
              <a:rPr lang="en-US" dirty="0" smtClean="0"/>
              <a:t>	  per ship.</a:t>
            </a:r>
          </a:p>
        </p:txBody>
      </p:sp>
      <p:pic>
        <p:nvPicPr>
          <p:cNvPr id="7172" name="Picture 3" descr="eri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3931920"/>
            <a:ext cx="2438400" cy="2926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1" y="6396335"/>
            <a:ext cx="83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4/27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Georgia" pitchFamily="18" charset="0"/>
              </a:rPr>
              <a:t>PART II</a:t>
            </a:r>
            <a:endParaRPr lang="en-US" sz="8800" b="1" u="sng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971800"/>
            <a:ext cx="9144000" cy="3154363"/>
          </a:xfrm>
        </p:spPr>
        <p:txBody>
          <a:bodyPr rtlCol="0">
            <a:normAutofit/>
          </a:bodyPr>
          <a:lstStyle/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5400" dirty="0" smtClean="0">
                <a:solidFill>
                  <a:schemeClr val="bg1">
                    <a:lumMod val="85000"/>
                  </a:schemeClr>
                </a:solidFill>
              </a:rPr>
              <a:t>  Problems associated with 	   Ballast Water</a:t>
            </a:r>
            <a:endParaRPr lang="en-US" sz="50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TROUBLESOME HISTORY</a:t>
            </a:r>
            <a:endParaRPr lang="en-US" b="1" u="sng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9220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096000"/>
          </a:xfrm>
        </p:spPr>
        <p:txBody>
          <a:bodyPr/>
          <a:lstStyle/>
          <a:p>
            <a:pPr eaLnBrk="1" hangingPunct="1"/>
            <a:r>
              <a:rPr lang="en-US" sz="3000" dirty="0" smtClean="0"/>
              <a:t>Wooden ships transported innumerable </a:t>
            </a:r>
            <a:r>
              <a:rPr lang="en-US" sz="3000" dirty="0" smtClean="0"/>
              <a:t>species</a:t>
            </a:r>
          </a:p>
          <a:p>
            <a:pPr eaLnBrk="1" hangingPunct="1">
              <a:buNone/>
            </a:pPr>
            <a:r>
              <a:rPr lang="en-US" sz="3000" dirty="0" smtClean="0"/>
              <a:t> </a:t>
            </a:r>
            <a:r>
              <a:rPr lang="en-US" sz="3000" dirty="0" smtClean="0"/>
              <a:t>  </a:t>
            </a:r>
            <a:r>
              <a:rPr lang="en-US" sz="3000" dirty="0" smtClean="0"/>
              <a:t> </a:t>
            </a:r>
            <a:r>
              <a:rPr lang="en-US" sz="3000" dirty="0" smtClean="0"/>
              <a:t>both in them (as </a:t>
            </a:r>
            <a:r>
              <a:rPr lang="en-US" sz="3000" b="1" u="sng" dirty="0" smtClean="0"/>
              <a:t>boring organisms</a:t>
            </a:r>
            <a:r>
              <a:rPr lang="en-US" sz="3000" dirty="0" smtClean="0"/>
              <a:t>) </a:t>
            </a:r>
            <a:endParaRPr lang="en-US" sz="3000" dirty="0" smtClean="0"/>
          </a:p>
          <a:p>
            <a:pPr eaLnBrk="1" hangingPunct="1">
              <a:buNone/>
            </a:pPr>
            <a:r>
              <a:rPr lang="en-US" sz="3000" dirty="0" smtClean="0"/>
              <a:t>	a</a:t>
            </a:r>
            <a:r>
              <a:rPr lang="en-US" sz="3000" dirty="0" smtClean="0"/>
              <a:t>nd on them(as </a:t>
            </a:r>
            <a:r>
              <a:rPr lang="en-US" sz="3000" b="1" u="sng" dirty="0" smtClean="0"/>
              <a:t>fouling communities</a:t>
            </a:r>
            <a:r>
              <a:rPr lang="en-US" sz="3000" dirty="0" smtClean="0"/>
              <a:t>)</a:t>
            </a:r>
            <a:endParaRPr lang="en-US" sz="3000" dirty="0" smtClean="0"/>
          </a:p>
          <a:p>
            <a:pPr eaLnBrk="1" hangingPunct="1"/>
            <a:endParaRPr lang="en-US" sz="500" dirty="0" smtClean="0"/>
          </a:p>
          <a:p>
            <a:pPr eaLnBrk="1" hangingPunct="1"/>
            <a:r>
              <a:rPr lang="en-US" sz="3000" dirty="0" smtClean="0"/>
              <a:t> In the last quarter of the 19</a:t>
            </a:r>
            <a:r>
              <a:rPr lang="en-US" sz="3000" baseline="30000" dirty="0" smtClean="0"/>
              <a:t>th</a:t>
            </a:r>
            <a:r>
              <a:rPr lang="en-US" sz="3000" dirty="0" smtClean="0"/>
              <a:t> century, the world's oceans had slowly begun to </a:t>
            </a:r>
            <a:r>
              <a:rPr lang="en-US" sz="3000" b="1" u="sng" dirty="0" smtClean="0"/>
              <a:t>biologically homogenize</a:t>
            </a:r>
            <a:r>
              <a:rPr lang="en-US" sz="3000" dirty="0" smtClean="0"/>
              <a:t>, with the advent of commercial transport of Oysters</a:t>
            </a:r>
            <a:r>
              <a:rPr lang="en-US" sz="3000" dirty="0" smtClean="0"/>
              <a:t>.</a:t>
            </a:r>
            <a:endParaRPr lang="en-US" sz="500" dirty="0" smtClean="0"/>
          </a:p>
          <a:p>
            <a:pPr eaLnBrk="1" hangingPunct="1"/>
            <a:r>
              <a:rPr lang="en-US" sz="3000" dirty="0" smtClean="0"/>
              <a:t>Invasive species came into the frame because of its ecological impact in</a:t>
            </a:r>
          </a:p>
          <a:p>
            <a:pPr lvl="1" eaLnBrk="1" hangingPunct="1"/>
            <a:r>
              <a:rPr lang="en-US" sz="3200" b="1" dirty="0" smtClean="0"/>
              <a:t>Great Lakes (USA)</a:t>
            </a:r>
          </a:p>
          <a:p>
            <a:pPr lvl="1" eaLnBrk="1" hangingPunct="1"/>
            <a:r>
              <a:rPr lang="en-US" sz="3200" b="1" dirty="0" smtClean="0"/>
              <a:t>Argentina</a:t>
            </a:r>
          </a:p>
          <a:p>
            <a:pPr lvl="1" eaLnBrk="1" hangingPunct="1"/>
            <a:r>
              <a:rPr lang="en-US" sz="3200" b="1" dirty="0" smtClean="0"/>
              <a:t>Australia</a:t>
            </a:r>
          </a:p>
        </p:txBody>
      </p:sp>
      <p:pic>
        <p:nvPicPr>
          <p:cNvPr id="6" name="Picture 5" descr="slide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4419600"/>
            <a:ext cx="5257800" cy="2438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Rectangle 7"/>
          <p:cNvSpPr/>
          <p:nvPr/>
        </p:nvSpPr>
        <p:spPr>
          <a:xfrm>
            <a:off x="0" y="6396335"/>
            <a:ext cx="8382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5</a:t>
            </a:r>
            <a:r>
              <a:rPr lang="en-US" sz="2400" dirty="0" smtClean="0">
                <a:latin typeface="+mn-lt"/>
              </a:rPr>
              <a:t>/27</a:t>
            </a:r>
            <a:endParaRPr lang="en-US" sz="2400" dirty="0">
              <a:latin typeface="+mn-lt"/>
            </a:endParaRPr>
          </a:p>
        </p:txBody>
      </p:sp>
      <p:pic>
        <p:nvPicPr>
          <p:cNvPr id="7" name="Picture 2" descr="bu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932941"/>
            <a:ext cx="2971800" cy="1657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   		</a:t>
            </a:r>
            <a:r>
              <a:rPr lang="en-US" b="1" u="sng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INVASIVE SPECIES</a:t>
            </a:r>
            <a:endParaRPr lang="en-US" b="1" u="sng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10243" name="Picture 8" descr="federal-en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274763"/>
            <a:ext cx="7835900" cy="4973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InvasiveSpecies_SamSebr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209800" cy="1066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6"/>
          <p:cNvSpPr/>
          <p:nvPr/>
        </p:nvSpPr>
        <p:spPr>
          <a:xfrm>
            <a:off x="0" y="6396335"/>
            <a:ext cx="8382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latin typeface="+mn-lt"/>
              </a:rPr>
              <a:t>6/27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>
    <p:diamond/>
    <p:sndAc>
      <p:stSnd>
        <p:snd r:embed="rId2" name="coin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1248</TotalTime>
  <Words>500</Words>
  <Application>Microsoft Office PowerPoint</Application>
  <PresentationFormat>On-screen Show (4:3)</PresentationFormat>
  <Paragraphs>225</Paragraphs>
  <Slides>33</Slides>
  <Notes>3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BALLAST   WATER MANAGEMENT</vt:lpstr>
      <vt:lpstr>OBJECTIVE</vt:lpstr>
      <vt:lpstr>PREVIEW</vt:lpstr>
      <vt:lpstr>PART I</vt:lpstr>
      <vt:lpstr>BALLAST  WATER</vt:lpstr>
      <vt:lpstr>BALLAST WATER – A GROWING CONCERN</vt:lpstr>
      <vt:lpstr>PART II</vt:lpstr>
      <vt:lpstr>TROUBLESOME HISTORY</vt:lpstr>
      <vt:lpstr>     INVASIVE SPECIES</vt:lpstr>
      <vt:lpstr>      INVASIVE SPECIES</vt:lpstr>
      <vt:lpstr>NUISANCE OF INVASIVE SPECIES</vt:lpstr>
      <vt:lpstr>NUISANCE OF INVASIVE SPECIES</vt:lpstr>
      <vt:lpstr>Slide 13</vt:lpstr>
      <vt:lpstr>Slide 14</vt:lpstr>
      <vt:lpstr>Slide 15</vt:lpstr>
      <vt:lpstr>Slide 16</vt:lpstr>
      <vt:lpstr>  IMO INITIAL RESPONSE</vt:lpstr>
      <vt:lpstr>   2004 CONVENTION </vt:lpstr>
      <vt:lpstr>PART III</vt:lpstr>
      <vt:lpstr>BALLAST WATER MANAGEMENT PRACTICES</vt:lpstr>
      <vt:lpstr>BALLAST WATER TREATMENT</vt:lpstr>
      <vt:lpstr>BALLAST WATER TREATMENT</vt:lpstr>
      <vt:lpstr>BALLAST WATER TREATMENT</vt:lpstr>
      <vt:lpstr>SONIC/ULTRASOUND TREATMENT</vt:lpstr>
      <vt:lpstr>U.V. RADIATION</vt:lpstr>
      <vt:lpstr>PRESENT DAY BALLAST WATER TREATMENT TECHNIQUES</vt:lpstr>
      <vt:lpstr>Slide 27</vt:lpstr>
      <vt:lpstr>Slide 28</vt:lpstr>
      <vt:lpstr>DISK FILTER (HYDE MARINE)</vt:lpstr>
      <vt:lpstr>Slide 30</vt:lpstr>
      <vt:lpstr>VOS™ SYSTEM</vt:lpstr>
      <vt:lpstr>BALLAST FREE SHIPS – THE WAY AHEAD</vt:lpstr>
      <vt:lpstr>THANK 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BALLAST WATER MANAGEMENT</dc:title>
  <dc:creator>mohit</dc:creator>
  <cp:lastModifiedBy>mohit</cp:lastModifiedBy>
  <cp:revision>190</cp:revision>
  <dcterms:created xsi:type="dcterms:W3CDTF">2011-02-26T10:27:39Z</dcterms:created>
  <dcterms:modified xsi:type="dcterms:W3CDTF">2011-03-10T08:08:23Z</dcterms:modified>
</cp:coreProperties>
</file>