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2"/>
  </p:notesMasterIdLst>
  <p:sldIdLst>
    <p:sldId id="256" r:id="rId2"/>
    <p:sldId id="258" r:id="rId3"/>
    <p:sldId id="385" r:id="rId4"/>
    <p:sldId id="357" r:id="rId5"/>
    <p:sldId id="358" r:id="rId6"/>
    <p:sldId id="359" r:id="rId7"/>
    <p:sldId id="355" r:id="rId8"/>
    <p:sldId id="371" r:id="rId9"/>
    <p:sldId id="377" r:id="rId10"/>
    <p:sldId id="398" r:id="rId11"/>
    <p:sldId id="364" r:id="rId12"/>
    <p:sldId id="407" r:id="rId13"/>
    <p:sldId id="365" r:id="rId14"/>
    <p:sldId id="396" r:id="rId15"/>
    <p:sldId id="384" r:id="rId16"/>
    <p:sldId id="401" r:id="rId17"/>
    <p:sldId id="383" r:id="rId18"/>
    <p:sldId id="395" r:id="rId19"/>
    <p:sldId id="388" r:id="rId20"/>
    <p:sldId id="387" r:id="rId21"/>
    <p:sldId id="360" r:id="rId22"/>
    <p:sldId id="408" r:id="rId23"/>
    <p:sldId id="389" r:id="rId24"/>
    <p:sldId id="392" r:id="rId25"/>
    <p:sldId id="393" r:id="rId26"/>
    <p:sldId id="344" r:id="rId27"/>
    <p:sldId id="361" r:id="rId28"/>
    <p:sldId id="370" r:id="rId29"/>
    <p:sldId id="334" r:id="rId30"/>
    <p:sldId id="33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70" d="100"/>
          <a:sy n="70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6E66D-F11C-406E-8A50-5554C949753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F9EF6-69DB-4248-A279-E232573529DE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73011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F9EF6-69DB-4248-A279-E232573529DE}" type="slidenum">
              <a:rPr lang="en-IN" smtClean="0"/>
              <a:pPr/>
              <a:t>22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29765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79"/>
          <p:cNvGrpSpPr/>
          <p:nvPr/>
        </p:nvGrpSpPr>
        <p:grpSpPr>
          <a:xfrm>
            <a:off x="796323" y="4190170"/>
            <a:ext cx="836744" cy="637309"/>
            <a:chOff x="796323" y="4190170"/>
            <a:chExt cx="836744" cy="637309"/>
          </a:xfrm>
        </p:grpSpPr>
        <p:sp>
          <p:nvSpPr>
            <p:cNvPr id="1439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0" name="Freeform 1439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3" y="4350690"/>
              <a:ext cx="207881" cy="211093"/>
              <a:chOff x="5902325" y="2266950"/>
              <a:chExt cx="820738" cy="833438"/>
            </a:xfrm>
            <a:noFill/>
          </p:grpSpPr>
          <p:sp>
            <p:nvSpPr>
              <p:cNvPr id="153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4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7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53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4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781" name="Rectangle 178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780" name="Picture 1779" descr="vines15.png"/>
          <p:cNvPicPr>
            <a:picLocks noChangeAspect="1"/>
          </p:cNvPicPr>
          <p:nvPr/>
        </p:nvPicPr>
        <p:blipFill>
          <a:blip r:embed="rId2"/>
          <a:srcRect l="27271" t="11030" r="13284" b="37244"/>
          <a:stretch>
            <a:fillRect/>
          </a:stretch>
        </p:blipFill>
        <p:spPr>
          <a:xfrm>
            <a:off x="0" y="1143000"/>
            <a:ext cx="7899300" cy="5652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5181600" cy="2362200"/>
          </a:xfrm>
        </p:spPr>
        <p:txBody>
          <a:bodyPr>
            <a:norm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733800"/>
            <a:ext cx="3124200" cy="1600200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1000"/>
              </a:spcBef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00" y="5486400"/>
            <a:ext cx="3124200" cy="3651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200" kern="1200" spc="1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28734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  <p:grpSp>
        <p:nvGrpSpPr>
          <p:cNvPr id="10" name="Group 1581"/>
          <p:cNvGrpSpPr/>
          <p:nvPr/>
        </p:nvGrpSpPr>
        <p:grpSpPr>
          <a:xfrm>
            <a:off x="6251867" y="408666"/>
            <a:ext cx="2490637" cy="2266611"/>
            <a:chOff x="6251867" y="408666"/>
            <a:chExt cx="2490637" cy="2266611"/>
          </a:xfrm>
        </p:grpSpPr>
        <p:sp>
          <p:nvSpPr>
            <p:cNvPr id="295" name="AutoShape 3"/>
            <p:cNvSpPr>
              <a:spLocks noChangeAspect="1" noChangeArrowheads="1" noTextEdit="1"/>
            </p:cNvSpPr>
            <p:nvPr/>
          </p:nvSpPr>
          <p:spPr bwMode="auto">
            <a:xfrm rot="1639090">
              <a:off x="6273861" y="640642"/>
              <a:ext cx="2350566" cy="173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639090">
              <a:off x="6251867" y="621277"/>
              <a:ext cx="2372225" cy="180681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  <a:alpha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 rot="1639090">
              <a:off x="6605738" y="418485"/>
              <a:ext cx="680547" cy="927914"/>
            </a:xfrm>
            <a:custGeom>
              <a:avLst/>
              <a:gdLst/>
              <a:ahLst/>
              <a:cxnLst>
                <a:cxn ang="0">
                  <a:pos x="220" y="342"/>
                </a:cxn>
                <a:cxn ang="0">
                  <a:pos x="206" y="323"/>
                </a:cxn>
                <a:cxn ang="0">
                  <a:pos x="182" y="307"/>
                </a:cxn>
                <a:cxn ang="0">
                  <a:pos x="172" y="268"/>
                </a:cxn>
                <a:cxn ang="0">
                  <a:pos x="221" y="182"/>
                </a:cxn>
                <a:cxn ang="0">
                  <a:pos x="223" y="137"/>
                </a:cxn>
                <a:cxn ang="0">
                  <a:pos x="169" y="122"/>
                </a:cxn>
                <a:cxn ang="0">
                  <a:pos x="48" y="124"/>
                </a:cxn>
                <a:cxn ang="0">
                  <a:pos x="5" y="37"/>
                </a:cxn>
                <a:cxn ang="0">
                  <a:pos x="29" y="5"/>
                </a:cxn>
                <a:cxn ang="0">
                  <a:pos x="59" y="6"/>
                </a:cxn>
                <a:cxn ang="0">
                  <a:pos x="79" y="22"/>
                </a:cxn>
                <a:cxn ang="0">
                  <a:pos x="58" y="11"/>
                </a:cxn>
                <a:cxn ang="0">
                  <a:pos x="15" y="39"/>
                </a:cxn>
                <a:cxn ang="0">
                  <a:pos x="51" y="113"/>
                </a:cxn>
                <a:cxn ang="0">
                  <a:pos x="169" y="109"/>
                </a:cxn>
                <a:cxn ang="0">
                  <a:pos x="232" y="127"/>
                </a:cxn>
                <a:cxn ang="0">
                  <a:pos x="232" y="188"/>
                </a:cxn>
                <a:cxn ang="0">
                  <a:pos x="181" y="271"/>
                </a:cxn>
                <a:cxn ang="0">
                  <a:pos x="209" y="320"/>
                </a:cxn>
                <a:cxn ang="0">
                  <a:pos x="220" y="342"/>
                </a:cxn>
              </a:cxnLst>
              <a:rect l="0" t="0" r="r" b="b"/>
              <a:pathLst>
                <a:path w="252" h="343">
                  <a:moveTo>
                    <a:pt x="220" y="342"/>
                  </a:moveTo>
                  <a:cubicBezTo>
                    <a:pt x="218" y="343"/>
                    <a:pt x="217" y="334"/>
                    <a:pt x="206" y="323"/>
                  </a:cubicBezTo>
                  <a:cubicBezTo>
                    <a:pt x="200" y="318"/>
                    <a:pt x="192" y="314"/>
                    <a:pt x="182" y="307"/>
                  </a:cubicBezTo>
                  <a:cubicBezTo>
                    <a:pt x="172" y="299"/>
                    <a:pt x="168" y="283"/>
                    <a:pt x="172" y="268"/>
                  </a:cubicBezTo>
                  <a:cubicBezTo>
                    <a:pt x="179" y="239"/>
                    <a:pt x="203" y="213"/>
                    <a:pt x="221" y="182"/>
                  </a:cubicBezTo>
                  <a:cubicBezTo>
                    <a:pt x="230" y="167"/>
                    <a:pt x="236" y="148"/>
                    <a:pt x="223" y="137"/>
                  </a:cubicBezTo>
                  <a:cubicBezTo>
                    <a:pt x="210" y="124"/>
                    <a:pt x="190" y="121"/>
                    <a:pt x="169" y="122"/>
                  </a:cubicBezTo>
                  <a:cubicBezTo>
                    <a:pt x="128" y="124"/>
                    <a:pt x="87" y="136"/>
                    <a:pt x="48" y="124"/>
                  </a:cubicBezTo>
                  <a:cubicBezTo>
                    <a:pt x="5" y="111"/>
                    <a:pt x="0" y="64"/>
                    <a:pt x="5" y="37"/>
                  </a:cubicBezTo>
                  <a:cubicBezTo>
                    <a:pt x="9" y="23"/>
                    <a:pt x="18" y="10"/>
                    <a:pt x="29" y="5"/>
                  </a:cubicBezTo>
                  <a:cubicBezTo>
                    <a:pt x="41" y="0"/>
                    <a:pt x="52" y="3"/>
                    <a:pt x="59" y="6"/>
                  </a:cubicBezTo>
                  <a:cubicBezTo>
                    <a:pt x="74" y="14"/>
                    <a:pt x="79" y="22"/>
                    <a:pt x="79" y="22"/>
                  </a:cubicBezTo>
                  <a:cubicBezTo>
                    <a:pt x="78" y="23"/>
                    <a:pt x="72" y="17"/>
                    <a:pt x="58" y="11"/>
                  </a:cubicBezTo>
                  <a:cubicBezTo>
                    <a:pt x="44" y="4"/>
                    <a:pt x="18" y="11"/>
                    <a:pt x="15" y="39"/>
                  </a:cubicBezTo>
                  <a:cubicBezTo>
                    <a:pt x="10" y="63"/>
                    <a:pt x="17" y="103"/>
                    <a:pt x="51" y="113"/>
                  </a:cubicBezTo>
                  <a:cubicBezTo>
                    <a:pt x="85" y="123"/>
                    <a:pt x="126" y="112"/>
                    <a:pt x="169" y="109"/>
                  </a:cubicBezTo>
                  <a:cubicBezTo>
                    <a:pt x="190" y="107"/>
                    <a:pt x="216" y="111"/>
                    <a:pt x="232" y="127"/>
                  </a:cubicBezTo>
                  <a:cubicBezTo>
                    <a:pt x="252" y="146"/>
                    <a:pt x="241" y="174"/>
                    <a:pt x="232" y="188"/>
                  </a:cubicBezTo>
                  <a:cubicBezTo>
                    <a:pt x="212" y="221"/>
                    <a:pt x="188" y="245"/>
                    <a:pt x="181" y="271"/>
                  </a:cubicBezTo>
                  <a:cubicBezTo>
                    <a:pt x="171" y="299"/>
                    <a:pt x="199" y="308"/>
                    <a:pt x="209" y="320"/>
                  </a:cubicBezTo>
                  <a:cubicBezTo>
                    <a:pt x="220" y="332"/>
                    <a:pt x="220" y="343"/>
                    <a:pt x="220" y="342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 rot="1639090">
              <a:off x="6877476" y="1182164"/>
              <a:ext cx="353383" cy="941594"/>
            </a:xfrm>
            <a:custGeom>
              <a:avLst/>
              <a:gdLst/>
              <a:ahLst/>
              <a:cxnLst>
                <a:cxn ang="0">
                  <a:pos x="131" y="14"/>
                </a:cxn>
                <a:cxn ang="0">
                  <a:pos x="116" y="8"/>
                </a:cxn>
                <a:cxn ang="0">
                  <a:pos x="80" y="29"/>
                </a:cxn>
                <a:cxn ang="0">
                  <a:pos x="62" y="51"/>
                </a:cxn>
                <a:cxn ang="0">
                  <a:pos x="86" y="70"/>
                </a:cxn>
                <a:cxn ang="0">
                  <a:pos x="100" y="155"/>
                </a:cxn>
                <a:cxn ang="0">
                  <a:pos x="66" y="235"/>
                </a:cxn>
                <a:cxn ang="0">
                  <a:pos x="24" y="286"/>
                </a:cxn>
                <a:cxn ang="0">
                  <a:pos x="14" y="346"/>
                </a:cxn>
                <a:cxn ang="0">
                  <a:pos x="16" y="283"/>
                </a:cxn>
                <a:cxn ang="0">
                  <a:pos x="57" y="226"/>
                </a:cxn>
                <a:cxn ang="0">
                  <a:pos x="87" y="153"/>
                </a:cxn>
                <a:cxn ang="0">
                  <a:pos x="77" y="79"/>
                </a:cxn>
                <a:cxn ang="0">
                  <a:pos x="62" y="68"/>
                </a:cxn>
                <a:cxn ang="0">
                  <a:pos x="52" y="49"/>
                </a:cxn>
                <a:cxn ang="0">
                  <a:pos x="74" y="22"/>
                </a:cxn>
                <a:cxn ang="0">
                  <a:pos x="117" y="3"/>
                </a:cxn>
                <a:cxn ang="0">
                  <a:pos x="131" y="14"/>
                </a:cxn>
              </a:cxnLst>
              <a:rect l="0" t="0" r="r" b="b"/>
              <a:pathLst>
                <a:path w="131" h="348">
                  <a:moveTo>
                    <a:pt x="131" y="14"/>
                  </a:moveTo>
                  <a:cubicBezTo>
                    <a:pt x="131" y="15"/>
                    <a:pt x="126" y="10"/>
                    <a:pt x="116" y="8"/>
                  </a:cubicBezTo>
                  <a:cubicBezTo>
                    <a:pt x="107" y="7"/>
                    <a:pt x="93" y="15"/>
                    <a:pt x="80" y="29"/>
                  </a:cubicBezTo>
                  <a:cubicBezTo>
                    <a:pt x="74" y="35"/>
                    <a:pt x="65" y="44"/>
                    <a:pt x="62" y="51"/>
                  </a:cubicBezTo>
                  <a:cubicBezTo>
                    <a:pt x="59" y="55"/>
                    <a:pt x="75" y="61"/>
                    <a:pt x="86" y="70"/>
                  </a:cubicBezTo>
                  <a:cubicBezTo>
                    <a:pt x="109" y="92"/>
                    <a:pt x="104" y="126"/>
                    <a:pt x="100" y="155"/>
                  </a:cubicBezTo>
                  <a:cubicBezTo>
                    <a:pt x="94" y="185"/>
                    <a:pt x="85" y="214"/>
                    <a:pt x="66" y="235"/>
                  </a:cubicBezTo>
                  <a:cubicBezTo>
                    <a:pt x="46" y="253"/>
                    <a:pt x="32" y="269"/>
                    <a:pt x="24" y="286"/>
                  </a:cubicBezTo>
                  <a:cubicBezTo>
                    <a:pt x="8" y="321"/>
                    <a:pt x="16" y="346"/>
                    <a:pt x="14" y="346"/>
                  </a:cubicBezTo>
                  <a:cubicBezTo>
                    <a:pt x="13" y="348"/>
                    <a:pt x="0" y="322"/>
                    <a:pt x="16" y="283"/>
                  </a:cubicBezTo>
                  <a:cubicBezTo>
                    <a:pt x="22" y="264"/>
                    <a:pt x="39" y="243"/>
                    <a:pt x="57" y="226"/>
                  </a:cubicBezTo>
                  <a:cubicBezTo>
                    <a:pt x="73" y="208"/>
                    <a:pt x="82" y="181"/>
                    <a:pt x="87" y="153"/>
                  </a:cubicBezTo>
                  <a:cubicBezTo>
                    <a:pt x="91" y="125"/>
                    <a:pt x="95" y="94"/>
                    <a:pt x="77" y="79"/>
                  </a:cubicBezTo>
                  <a:cubicBezTo>
                    <a:pt x="74" y="75"/>
                    <a:pt x="68" y="72"/>
                    <a:pt x="62" y="68"/>
                  </a:cubicBezTo>
                  <a:cubicBezTo>
                    <a:pt x="59" y="66"/>
                    <a:pt x="48" y="59"/>
                    <a:pt x="52" y="49"/>
                  </a:cubicBezTo>
                  <a:cubicBezTo>
                    <a:pt x="58" y="35"/>
                    <a:pt x="66" y="29"/>
                    <a:pt x="74" y="22"/>
                  </a:cubicBezTo>
                  <a:cubicBezTo>
                    <a:pt x="88" y="9"/>
                    <a:pt x="105" y="0"/>
                    <a:pt x="117" y="3"/>
                  </a:cubicBezTo>
                  <a:cubicBezTo>
                    <a:pt x="129" y="8"/>
                    <a:pt x="131" y="14"/>
                    <a:pt x="131" y="14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 rot="1639090">
              <a:off x="7357210" y="1492246"/>
              <a:ext cx="921075" cy="579092"/>
            </a:xfrm>
            <a:custGeom>
              <a:avLst/>
              <a:gdLst/>
              <a:ahLst/>
              <a:cxnLst>
                <a:cxn ang="0">
                  <a:pos x="339" y="1"/>
                </a:cxn>
                <a:cxn ang="0">
                  <a:pos x="307" y="61"/>
                </a:cxn>
                <a:cxn ang="0">
                  <a:pos x="266" y="124"/>
                </a:cxn>
                <a:cxn ang="0">
                  <a:pos x="221" y="134"/>
                </a:cxn>
                <a:cxn ang="0">
                  <a:pos x="187" y="150"/>
                </a:cxn>
                <a:cxn ang="0">
                  <a:pos x="167" y="188"/>
                </a:cxn>
                <a:cxn ang="0">
                  <a:pos x="152" y="210"/>
                </a:cxn>
                <a:cxn ang="0">
                  <a:pos x="128" y="213"/>
                </a:cxn>
                <a:cxn ang="0">
                  <a:pos x="58" y="191"/>
                </a:cxn>
                <a:cxn ang="0">
                  <a:pos x="13" y="198"/>
                </a:cxn>
                <a:cxn ang="0">
                  <a:pos x="2" y="212"/>
                </a:cxn>
                <a:cxn ang="0">
                  <a:pos x="10" y="194"/>
                </a:cxn>
                <a:cxn ang="0">
                  <a:pos x="59" y="182"/>
                </a:cxn>
                <a:cxn ang="0">
                  <a:pos x="129" y="201"/>
                </a:cxn>
                <a:cxn ang="0">
                  <a:pos x="154" y="186"/>
                </a:cxn>
                <a:cxn ang="0">
                  <a:pos x="177" y="142"/>
                </a:cxn>
                <a:cxn ang="0">
                  <a:pos x="196" y="124"/>
                </a:cxn>
                <a:cxn ang="0">
                  <a:pos x="222" y="121"/>
                </a:cxn>
                <a:cxn ang="0">
                  <a:pos x="258" y="115"/>
                </a:cxn>
                <a:cxn ang="0">
                  <a:pos x="300" y="56"/>
                </a:cxn>
                <a:cxn ang="0">
                  <a:pos x="339" y="1"/>
                </a:cxn>
              </a:cxnLst>
              <a:rect l="0" t="0" r="r" b="b"/>
              <a:pathLst>
                <a:path w="341" h="214">
                  <a:moveTo>
                    <a:pt x="339" y="1"/>
                  </a:moveTo>
                  <a:cubicBezTo>
                    <a:pt x="341" y="2"/>
                    <a:pt x="329" y="25"/>
                    <a:pt x="307" y="61"/>
                  </a:cubicBezTo>
                  <a:cubicBezTo>
                    <a:pt x="295" y="79"/>
                    <a:pt x="287" y="100"/>
                    <a:pt x="266" y="124"/>
                  </a:cubicBezTo>
                  <a:cubicBezTo>
                    <a:pt x="255" y="136"/>
                    <a:pt x="234" y="136"/>
                    <a:pt x="221" y="134"/>
                  </a:cubicBezTo>
                  <a:cubicBezTo>
                    <a:pt x="205" y="131"/>
                    <a:pt x="196" y="137"/>
                    <a:pt x="187" y="150"/>
                  </a:cubicBezTo>
                  <a:cubicBezTo>
                    <a:pt x="180" y="162"/>
                    <a:pt x="170" y="178"/>
                    <a:pt x="167" y="188"/>
                  </a:cubicBezTo>
                  <a:cubicBezTo>
                    <a:pt x="167" y="195"/>
                    <a:pt x="160" y="208"/>
                    <a:pt x="152" y="210"/>
                  </a:cubicBezTo>
                  <a:cubicBezTo>
                    <a:pt x="144" y="214"/>
                    <a:pt x="135" y="214"/>
                    <a:pt x="128" y="213"/>
                  </a:cubicBezTo>
                  <a:cubicBezTo>
                    <a:pt x="98" y="207"/>
                    <a:pt x="79" y="189"/>
                    <a:pt x="58" y="191"/>
                  </a:cubicBezTo>
                  <a:cubicBezTo>
                    <a:pt x="38" y="189"/>
                    <a:pt x="21" y="191"/>
                    <a:pt x="13" y="198"/>
                  </a:cubicBezTo>
                  <a:cubicBezTo>
                    <a:pt x="4" y="205"/>
                    <a:pt x="4" y="212"/>
                    <a:pt x="2" y="212"/>
                  </a:cubicBezTo>
                  <a:cubicBezTo>
                    <a:pt x="2" y="212"/>
                    <a:pt x="0" y="204"/>
                    <a:pt x="10" y="194"/>
                  </a:cubicBezTo>
                  <a:cubicBezTo>
                    <a:pt x="19" y="185"/>
                    <a:pt x="38" y="181"/>
                    <a:pt x="59" y="182"/>
                  </a:cubicBezTo>
                  <a:cubicBezTo>
                    <a:pt x="82" y="179"/>
                    <a:pt x="105" y="197"/>
                    <a:pt x="129" y="201"/>
                  </a:cubicBezTo>
                  <a:cubicBezTo>
                    <a:pt x="142" y="202"/>
                    <a:pt x="154" y="200"/>
                    <a:pt x="154" y="186"/>
                  </a:cubicBezTo>
                  <a:cubicBezTo>
                    <a:pt x="160" y="168"/>
                    <a:pt x="167" y="157"/>
                    <a:pt x="177" y="142"/>
                  </a:cubicBezTo>
                  <a:cubicBezTo>
                    <a:pt x="182" y="135"/>
                    <a:pt x="187" y="129"/>
                    <a:pt x="196" y="124"/>
                  </a:cubicBezTo>
                  <a:cubicBezTo>
                    <a:pt x="205" y="119"/>
                    <a:pt x="215" y="120"/>
                    <a:pt x="222" y="121"/>
                  </a:cubicBezTo>
                  <a:cubicBezTo>
                    <a:pt x="237" y="123"/>
                    <a:pt x="250" y="124"/>
                    <a:pt x="258" y="115"/>
                  </a:cubicBezTo>
                  <a:cubicBezTo>
                    <a:pt x="275" y="97"/>
                    <a:pt x="287" y="72"/>
                    <a:pt x="300" y="56"/>
                  </a:cubicBezTo>
                  <a:cubicBezTo>
                    <a:pt x="323" y="21"/>
                    <a:pt x="338" y="0"/>
                    <a:pt x="339" y="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298"/>
            <p:cNvSpPr>
              <a:spLocks/>
            </p:cNvSpPr>
            <p:nvPr/>
          </p:nvSpPr>
          <p:spPr bwMode="auto">
            <a:xfrm rot="1639090">
              <a:off x="6315535" y="1422489"/>
              <a:ext cx="459398" cy="516395"/>
            </a:xfrm>
            <a:custGeom>
              <a:avLst/>
              <a:gdLst/>
              <a:ahLst/>
              <a:cxnLst>
                <a:cxn ang="0">
                  <a:pos x="167" y="163"/>
                </a:cxn>
                <a:cxn ang="0">
                  <a:pos x="154" y="171"/>
                </a:cxn>
                <a:cxn ang="0">
                  <a:pos x="114" y="190"/>
                </a:cxn>
                <a:cxn ang="0">
                  <a:pos x="95" y="163"/>
                </a:cxn>
                <a:cxn ang="0">
                  <a:pos x="106" y="129"/>
                </a:cxn>
                <a:cxn ang="0">
                  <a:pos x="145" y="65"/>
                </a:cxn>
                <a:cxn ang="0">
                  <a:pos x="115" y="15"/>
                </a:cxn>
                <a:cxn ang="0">
                  <a:pos x="56" y="20"/>
                </a:cxn>
                <a:cxn ang="0">
                  <a:pos x="0" y="35"/>
                </a:cxn>
                <a:cxn ang="0">
                  <a:pos x="53" y="11"/>
                </a:cxn>
                <a:cxn ang="0">
                  <a:pos x="118" y="3"/>
                </a:cxn>
                <a:cxn ang="0">
                  <a:pos x="158" y="69"/>
                </a:cxn>
                <a:cxn ang="0">
                  <a:pos x="116" y="135"/>
                </a:cxn>
                <a:cxn ang="0">
                  <a:pos x="105" y="163"/>
                </a:cxn>
                <a:cxn ang="0">
                  <a:pos x="114" y="180"/>
                </a:cxn>
                <a:cxn ang="0">
                  <a:pos x="167" y="163"/>
                </a:cxn>
              </a:cxnLst>
              <a:rect l="0" t="0" r="r" b="b"/>
              <a:pathLst>
                <a:path w="170" h="191">
                  <a:moveTo>
                    <a:pt x="167" y="163"/>
                  </a:moveTo>
                  <a:cubicBezTo>
                    <a:pt x="167" y="164"/>
                    <a:pt x="162" y="166"/>
                    <a:pt x="154" y="171"/>
                  </a:cubicBezTo>
                  <a:cubicBezTo>
                    <a:pt x="145" y="176"/>
                    <a:pt x="135" y="187"/>
                    <a:pt x="114" y="190"/>
                  </a:cubicBezTo>
                  <a:cubicBezTo>
                    <a:pt x="99" y="191"/>
                    <a:pt x="93" y="173"/>
                    <a:pt x="95" y="163"/>
                  </a:cubicBezTo>
                  <a:cubicBezTo>
                    <a:pt x="95" y="151"/>
                    <a:pt x="100" y="140"/>
                    <a:pt x="106" y="129"/>
                  </a:cubicBezTo>
                  <a:cubicBezTo>
                    <a:pt x="118" y="108"/>
                    <a:pt x="137" y="88"/>
                    <a:pt x="145" y="65"/>
                  </a:cubicBezTo>
                  <a:cubicBezTo>
                    <a:pt x="154" y="41"/>
                    <a:pt x="137" y="17"/>
                    <a:pt x="115" y="15"/>
                  </a:cubicBezTo>
                  <a:cubicBezTo>
                    <a:pt x="94" y="11"/>
                    <a:pt x="73" y="16"/>
                    <a:pt x="56" y="20"/>
                  </a:cubicBezTo>
                  <a:cubicBezTo>
                    <a:pt x="22" y="29"/>
                    <a:pt x="1" y="37"/>
                    <a:pt x="0" y="35"/>
                  </a:cubicBezTo>
                  <a:cubicBezTo>
                    <a:pt x="0" y="34"/>
                    <a:pt x="19" y="23"/>
                    <a:pt x="53" y="11"/>
                  </a:cubicBezTo>
                  <a:cubicBezTo>
                    <a:pt x="71" y="6"/>
                    <a:pt x="92" y="0"/>
                    <a:pt x="118" y="3"/>
                  </a:cubicBezTo>
                  <a:cubicBezTo>
                    <a:pt x="145" y="4"/>
                    <a:pt x="170" y="39"/>
                    <a:pt x="158" y="69"/>
                  </a:cubicBezTo>
                  <a:cubicBezTo>
                    <a:pt x="148" y="97"/>
                    <a:pt x="128" y="116"/>
                    <a:pt x="116" y="135"/>
                  </a:cubicBezTo>
                  <a:cubicBezTo>
                    <a:pt x="111" y="145"/>
                    <a:pt x="106" y="155"/>
                    <a:pt x="105" y="163"/>
                  </a:cubicBezTo>
                  <a:cubicBezTo>
                    <a:pt x="105" y="174"/>
                    <a:pt x="107" y="181"/>
                    <a:pt x="114" y="180"/>
                  </a:cubicBezTo>
                  <a:cubicBezTo>
                    <a:pt x="144" y="174"/>
                    <a:pt x="166" y="158"/>
                    <a:pt x="167" y="163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 rot="1639090">
              <a:off x="7583789" y="1145542"/>
              <a:ext cx="989472" cy="963253"/>
            </a:xfrm>
            <a:custGeom>
              <a:avLst/>
              <a:gdLst/>
              <a:ahLst/>
              <a:cxnLst>
                <a:cxn ang="0">
                  <a:pos x="2" y="356"/>
                </a:cxn>
                <a:cxn ang="0">
                  <a:pos x="6" y="330"/>
                </a:cxn>
                <a:cxn ang="0">
                  <a:pos x="49" y="273"/>
                </a:cxn>
                <a:cxn ang="0">
                  <a:pos x="48" y="230"/>
                </a:cxn>
                <a:cxn ang="0">
                  <a:pos x="37" y="173"/>
                </a:cxn>
                <a:cxn ang="0">
                  <a:pos x="55" y="144"/>
                </a:cxn>
                <a:cxn ang="0">
                  <a:pos x="89" y="131"/>
                </a:cxn>
                <a:cxn ang="0">
                  <a:pos x="154" y="146"/>
                </a:cxn>
                <a:cxn ang="0">
                  <a:pos x="195" y="124"/>
                </a:cxn>
                <a:cxn ang="0">
                  <a:pos x="196" y="60"/>
                </a:cxn>
                <a:cxn ang="0">
                  <a:pos x="283" y="6"/>
                </a:cxn>
                <a:cxn ang="0">
                  <a:pos x="363" y="58"/>
                </a:cxn>
                <a:cxn ang="0">
                  <a:pos x="282" y="15"/>
                </a:cxn>
                <a:cxn ang="0">
                  <a:pos x="208" y="63"/>
                </a:cxn>
                <a:cxn ang="0">
                  <a:pos x="208" y="124"/>
                </a:cxn>
                <a:cxn ang="0">
                  <a:pos x="189" y="157"/>
                </a:cxn>
                <a:cxn ang="0">
                  <a:pos x="152" y="160"/>
                </a:cxn>
                <a:cxn ang="0">
                  <a:pos x="88" y="144"/>
                </a:cxn>
                <a:cxn ang="0">
                  <a:pos x="49" y="175"/>
                </a:cxn>
                <a:cxn ang="0">
                  <a:pos x="56" y="279"/>
                </a:cxn>
                <a:cxn ang="0">
                  <a:pos x="2" y="356"/>
                </a:cxn>
              </a:cxnLst>
              <a:rect l="0" t="0" r="r" b="b"/>
              <a:pathLst>
                <a:path w="366" h="356">
                  <a:moveTo>
                    <a:pt x="2" y="356"/>
                  </a:moveTo>
                  <a:cubicBezTo>
                    <a:pt x="1" y="356"/>
                    <a:pt x="0" y="346"/>
                    <a:pt x="6" y="330"/>
                  </a:cubicBezTo>
                  <a:cubicBezTo>
                    <a:pt x="12" y="314"/>
                    <a:pt x="29" y="294"/>
                    <a:pt x="49" y="273"/>
                  </a:cubicBezTo>
                  <a:cubicBezTo>
                    <a:pt x="58" y="263"/>
                    <a:pt x="52" y="247"/>
                    <a:pt x="48" y="230"/>
                  </a:cubicBezTo>
                  <a:cubicBezTo>
                    <a:pt x="45" y="214"/>
                    <a:pt x="33" y="196"/>
                    <a:pt x="37" y="173"/>
                  </a:cubicBezTo>
                  <a:cubicBezTo>
                    <a:pt x="40" y="161"/>
                    <a:pt x="47" y="151"/>
                    <a:pt x="55" y="144"/>
                  </a:cubicBezTo>
                  <a:cubicBezTo>
                    <a:pt x="63" y="136"/>
                    <a:pt x="76" y="130"/>
                    <a:pt x="89" y="131"/>
                  </a:cubicBezTo>
                  <a:cubicBezTo>
                    <a:pt x="113" y="134"/>
                    <a:pt x="131" y="146"/>
                    <a:pt x="154" y="146"/>
                  </a:cubicBezTo>
                  <a:cubicBezTo>
                    <a:pt x="177" y="150"/>
                    <a:pt x="197" y="146"/>
                    <a:pt x="195" y="124"/>
                  </a:cubicBezTo>
                  <a:cubicBezTo>
                    <a:pt x="195" y="104"/>
                    <a:pt x="190" y="81"/>
                    <a:pt x="196" y="60"/>
                  </a:cubicBezTo>
                  <a:cubicBezTo>
                    <a:pt x="206" y="15"/>
                    <a:pt x="254" y="0"/>
                    <a:pt x="283" y="6"/>
                  </a:cubicBezTo>
                  <a:cubicBezTo>
                    <a:pt x="348" y="14"/>
                    <a:pt x="366" y="60"/>
                    <a:pt x="363" y="58"/>
                  </a:cubicBezTo>
                  <a:cubicBezTo>
                    <a:pt x="362" y="61"/>
                    <a:pt x="343" y="20"/>
                    <a:pt x="282" y="15"/>
                  </a:cubicBezTo>
                  <a:cubicBezTo>
                    <a:pt x="254" y="11"/>
                    <a:pt x="216" y="26"/>
                    <a:pt x="208" y="63"/>
                  </a:cubicBezTo>
                  <a:cubicBezTo>
                    <a:pt x="203" y="82"/>
                    <a:pt x="207" y="101"/>
                    <a:pt x="208" y="124"/>
                  </a:cubicBezTo>
                  <a:cubicBezTo>
                    <a:pt x="209" y="135"/>
                    <a:pt x="203" y="152"/>
                    <a:pt x="189" y="157"/>
                  </a:cubicBezTo>
                  <a:cubicBezTo>
                    <a:pt x="176" y="162"/>
                    <a:pt x="164" y="160"/>
                    <a:pt x="152" y="160"/>
                  </a:cubicBezTo>
                  <a:cubicBezTo>
                    <a:pt x="128" y="159"/>
                    <a:pt x="106" y="146"/>
                    <a:pt x="88" y="144"/>
                  </a:cubicBezTo>
                  <a:cubicBezTo>
                    <a:pt x="70" y="142"/>
                    <a:pt x="54" y="160"/>
                    <a:pt x="49" y="175"/>
                  </a:cubicBezTo>
                  <a:cubicBezTo>
                    <a:pt x="45" y="209"/>
                    <a:pt x="78" y="246"/>
                    <a:pt x="56" y="279"/>
                  </a:cubicBezTo>
                  <a:cubicBezTo>
                    <a:pt x="9" y="319"/>
                    <a:pt x="2" y="356"/>
                    <a:pt x="2" y="356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6"/>
            <p:cNvGrpSpPr/>
            <p:nvPr/>
          </p:nvGrpSpPr>
          <p:grpSpPr>
            <a:xfrm rot="1639090">
              <a:off x="8097455" y="1179954"/>
              <a:ext cx="200631" cy="243948"/>
              <a:chOff x="6786563" y="609600"/>
              <a:chExt cx="279400" cy="339725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79" name="Freeform 33"/>
              <p:cNvSpPr>
                <a:spLocks/>
              </p:cNvSpPr>
              <p:nvPr/>
            </p:nvSpPr>
            <p:spPr bwMode="auto">
              <a:xfrm>
                <a:off x="6813550" y="628650"/>
                <a:ext cx="252413" cy="320675"/>
              </a:xfrm>
              <a:custGeom>
                <a:avLst/>
                <a:gdLst/>
                <a:ahLst/>
                <a:cxnLst>
                  <a:cxn ang="0">
                    <a:pos x="7" y="40"/>
                  </a:cxn>
                  <a:cxn ang="0">
                    <a:pos x="14" y="43"/>
                  </a:cxn>
                  <a:cxn ang="0">
                    <a:pos x="24" y="59"/>
                  </a:cxn>
                  <a:cxn ang="0">
                    <a:pos x="38" y="69"/>
                  </a:cxn>
                  <a:cxn ang="0">
                    <a:pos x="51" y="77"/>
                  </a:cxn>
                  <a:cxn ang="0">
                    <a:pos x="55" y="85"/>
                  </a:cxn>
                  <a:cxn ang="0">
                    <a:pos x="57" y="70"/>
                  </a:cxn>
                  <a:cxn ang="0">
                    <a:pos x="62" y="53"/>
                  </a:cxn>
                  <a:cxn ang="0">
                    <a:pos x="58" y="33"/>
                  </a:cxn>
                  <a:cxn ang="0">
                    <a:pos x="51" y="26"/>
                  </a:cxn>
                  <a:cxn ang="0">
                    <a:pos x="51" y="1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7" y="4"/>
                  </a:cxn>
                  <a:cxn ang="0">
                    <a:pos x="48" y="18"/>
                  </a:cxn>
                  <a:cxn ang="0">
                    <a:pos x="30" y="9"/>
                  </a:cxn>
                  <a:cxn ang="0">
                    <a:pos x="25" y="12"/>
                  </a:cxn>
                  <a:cxn ang="0">
                    <a:pos x="34" y="28"/>
                  </a:cxn>
                  <a:cxn ang="0">
                    <a:pos x="46" y="47"/>
                  </a:cxn>
                  <a:cxn ang="0">
                    <a:pos x="54" y="77"/>
                  </a:cxn>
                  <a:cxn ang="0">
                    <a:pos x="43" y="44"/>
                  </a:cxn>
                  <a:cxn ang="0">
                    <a:pos x="34" y="31"/>
                  </a:cxn>
                  <a:cxn ang="0">
                    <a:pos x="34" y="31"/>
                  </a:cxn>
                  <a:cxn ang="0">
                    <a:pos x="19" y="16"/>
                  </a:cxn>
                  <a:cxn ang="0">
                    <a:pos x="13" y="20"/>
                  </a:cxn>
                  <a:cxn ang="0">
                    <a:pos x="16" y="40"/>
                  </a:cxn>
                  <a:cxn ang="0">
                    <a:pos x="7" y="24"/>
                  </a:cxn>
                  <a:cxn ang="0">
                    <a:pos x="0" y="29"/>
                  </a:cxn>
                  <a:cxn ang="0">
                    <a:pos x="0" y="40"/>
                  </a:cxn>
                  <a:cxn ang="0">
                    <a:pos x="7" y="40"/>
                  </a:cxn>
                </a:cxnLst>
                <a:rect l="0" t="0" r="r" b="b"/>
                <a:pathLst>
                  <a:path w="67" h="85">
                    <a:moveTo>
                      <a:pt x="7" y="40"/>
                    </a:moveTo>
                    <a:cubicBezTo>
                      <a:pt x="10" y="37"/>
                      <a:pt x="10" y="38"/>
                      <a:pt x="14" y="43"/>
                    </a:cubicBezTo>
                    <a:cubicBezTo>
                      <a:pt x="17" y="49"/>
                      <a:pt x="20" y="54"/>
                      <a:pt x="24" y="59"/>
                    </a:cubicBezTo>
                    <a:cubicBezTo>
                      <a:pt x="28" y="64"/>
                      <a:pt x="35" y="65"/>
                      <a:pt x="38" y="69"/>
                    </a:cubicBezTo>
                    <a:cubicBezTo>
                      <a:pt x="41" y="74"/>
                      <a:pt x="47" y="72"/>
                      <a:pt x="51" y="77"/>
                    </a:cubicBezTo>
                    <a:cubicBezTo>
                      <a:pt x="55" y="82"/>
                      <a:pt x="55" y="85"/>
                      <a:pt x="55" y="85"/>
                    </a:cubicBezTo>
                    <a:cubicBezTo>
                      <a:pt x="55" y="85"/>
                      <a:pt x="59" y="77"/>
                      <a:pt x="57" y="70"/>
                    </a:cubicBezTo>
                    <a:cubicBezTo>
                      <a:pt x="56" y="63"/>
                      <a:pt x="61" y="56"/>
                      <a:pt x="62" y="53"/>
                    </a:cubicBezTo>
                    <a:cubicBezTo>
                      <a:pt x="67" y="43"/>
                      <a:pt x="58" y="33"/>
                      <a:pt x="58" y="33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4" y="19"/>
                      <a:pt x="51" y="12"/>
                    </a:cubicBezTo>
                    <a:cubicBezTo>
                      <a:pt x="50" y="7"/>
                      <a:pt x="46" y="2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1"/>
                      <a:pt x="39" y="3"/>
                      <a:pt x="37" y="4"/>
                    </a:cubicBezTo>
                    <a:cubicBezTo>
                      <a:pt x="44" y="11"/>
                      <a:pt x="50" y="16"/>
                      <a:pt x="48" y="18"/>
                    </a:cubicBezTo>
                    <a:cubicBezTo>
                      <a:pt x="46" y="21"/>
                      <a:pt x="39" y="16"/>
                      <a:pt x="30" y="9"/>
                    </a:cubicBezTo>
                    <a:cubicBezTo>
                      <a:pt x="29" y="10"/>
                      <a:pt x="27" y="11"/>
                      <a:pt x="25" y="12"/>
                    </a:cubicBezTo>
                    <a:cubicBezTo>
                      <a:pt x="29" y="18"/>
                      <a:pt x="33" y="24"/>
                      <a:pt x="34" y="28"/>
                    </a:cubicBezTo>
                    <a:cubicBezTo>
                      <a:pt x="39" y="34"/>
                      <a:pt x="45" y="42"/>
                      <a:pt x="46" y="47"/>
                    </a:cubicBezTo>
                    <a:cubicBezTo>
                      <a:pt x="48" y="55"/>
                      <a:pt x="54" y="77"/>
                      <a:pt x="54" y="77"/>
                    </a:cubicBezTo>
                    <a:cubicBezTo>
                      <a:pt x="54" y="77"/>
                      <a:pt x="45" y="47"/>
                      <a:pt x="43" y="44"/>
                    </a:cubicBezTo>
                    <a:cubicBezTo>
                      <a:pt x="43" y="42"/>
                      <a:pt x="38" y="37"/>
                      <a:pt x="34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1" y="33"/>
                      <a:pt x="25" y="26"/>
                      <a:pt x="19" y="16"/>
                    </a:cubicBezTo>
                    <a:cubicBezTo>
                      <a:pt x="17" y="18"/>
                      <a:pt x="15" y="19"/>
                      <a:pt x="13" y="20"/>
                    </a:cubicBezTo>
                    <a:cubicBezTo>
                      <a:pt x="17" y="30"/>
                      <a:pt x="19" y="39"/>
                      <a:pt x="16" y="40"/>
                    </a:cubicBezTo>
                    <a:cubicBezTo>
                      <a:pt x="14" y="41"/>
                      <a:pt x="10" y="34"/>
                      <a:pt x="7" y="24"/>
                    </a:cubicBezTo>
                    <a:cubicBezTo>
                      <a:pt x="5" y="26"/>
                      <a:pt x="2" y="27"/>
                      <a:pt x="0" y="29"/>
                    </a:cubicBezTo>
                    <a:cubicBezTo>
                      <a:pt x="0" y="33"/>
                      <a:pt x="0" y="37"/>
                      <a:pt x="0" y="40"/>
                    </a:cubicBezTo>
                    <a:cubicBezTo>
                      <a:pt x="2" y="41"/>
                      <a:pt x="5" y="41"/>
                      <a:pt x="7" y="4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0" name="Freeform 34"/>
              <p:cNvSpPr>
                <a:spLocks/>
              </p:cNvSpPr>
              <p:nvPr/>
            </p:nvSpPr>
            <p:spPr bwMode="auto">
              <a:xfrm>
                <a:off x="6786563" y="757238"/>
                <a:ext cx="4763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1" name="Freeform 35"/>
              <p:cNvSpPr>
                <a:spLocks/>
              </p:cNvSpPr>
              <p:nvPr/>
            </p:nvSpPr>
            <p:spPr bwMode="auto">
              <a:xfrm>
                <a:off x="6942138" y="735013"/>
                <a:ext cx="74613" cy="18415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9" y="16"/>
                  </a:cxn>
                  <a:cxn ang="0">
                    <a:pos x="20" y="49"/>
                  </a:cxn>
                  <a:cxn ang="0">
                    <a:pos x="12" y="19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20" h="49">
                    <a:moveTo>
                      <a:pt x="0" y="3"/>
                    </a:moveTo>
                    <a:cubicBezTo>
                      <a:pt x="4" y="9"/>
                      <a:pt x="9" y="14"/>
                      <a:pt x="9" y="16"/>
                    </a:cubicBezTo>
                    <a:cubicBezTo>
                      <a:pt x="11" y="19"/>
                      <a:pt x="20" y="49"/>
                      <a:pt x="20" y="49"/>
                    </a:cubicBezTo>
                    <a:cubicBezTo>
                      <a:pt x="20" y="49"/>
                      <a:pt x="14" y="27"/>
                      <a:pt x="12" y="19"/>
                    </a:cubicBezTo>
                    <a:cubicBezTo>
                      <a:pt x="11" y="14"/>
                      <a:pt x="5" y="6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2" name="Freeform 36"/>
              <p:cNvSpPr>
                <a:spLocks/>
              </p:cNvSpPr>
              <p:nvPr/>
            </p:nvSpPr>
            <p:spPr bwMode="auto">
              <a:xfrm>
                <a:off x="6840538" y="704850"/>
                <a:ext cx="44450" cy="79375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9" y="20"/>
                  </a:cxn>
                </a:cxnLst>
                <a:rect l="0" t="0" r="r" b="b"/>
                <a:pathLst>
                  <a:path w="12" h="21">
                    <a:moveTo>
                      <a:pt x="9" y="20"/>
                    </a:moveTo>
                    <a:cubicBezTo>
                      <a:pt x="12" y="19"/>
                      <a:pt x="10" y="10"/>
                      <a:pt x="6" y="0"/>
                    </a:cubicBezTo>
                    <a:cubicBezTo>
                      <a:pt x="4" y="1"/>
                      <a:pt x="2" y="3"/>
                      <a:pt x="0" y="4"/>
                    </a:cubicBezTo>
                    <a:cubicBezTo>
                      <a:pt x="3" y="14"/>
                      <a:pt x="7" y="21"/>
                      <a:pt x="9" y="2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3" name="Freeform 37"/>
              <p:cNvSpPr>
                <a:spLocks/>
              </p:cNvSpPr>
              <p:nvPr/>
            </p:nvSpPr>
            <p:spPr bwMode="auto">
              <a:xfrm>
                <a:off x="6884988" y="674688"/>
                <a:ext cx="57150" cy="79375"/>
              </a:xfrm>
              <a:custGeom>
                <a:avLst/>
                <a:gdLst/>
                <a:ahLst/>
                <a:cxnLst>
                  <a:cxn ang="0">
                    <a:pos x="15" y="19"/>
                  </a:cxn>
                  <a:cxn ang="0">
                    <a:pos x="15" y="19"/>
                  </a:cxn>
                  <a:cxn ang="0">
                    <a:pos x="15" y="16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15" y="19"/>
                  </a:cxn>
                </a:cxnLst>
                <a:rect l="0" t="0" r="r" b="b"/>
                <a:pathLst>
                  <a:path w="15" h="21">
                    <a:moveTo>
                      <a:pt x="15" y="19"/>
                    </a:move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8"/>
                      <a:pt x="15" y="17"/>
                      <a:pt x="15" y="16"/>
                    </a:cubicBezTo>
                    <a:cubicBezTo>
                      <a:pt x="14" y="12"/>
                      <a:pt x="10" y="6"/>
                      <a:pt x="6" y="0"/>
                    </a:cubicBezTo>
                    <a:cubicBezTo>
                      <a:pt x="4" y="2"/>
                      <a:pt x="2" y="3"/>
                      <a:pt x="0" y="4"/>
                    </a:cubicBezTo>
                    <a:cubicBezTo>
                      <a:pt x="6" y="14"/>
                      <a:pt x="12" y="21"/>
                      <a:pt x="15" y="1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4" name="Freeform 38"/>
              <p:cNvSpPr>
                <a:spLocks/>
              </p:cNvSpPr>
              <p:nvPr/>
            </p:nvSpPr>
            <p:spPr bwMode="auto">
              <a:xfrm>
                <a:off x="6926263" y="644525"/>
                <a:ext cx="74613" cy="63500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8" y="14"/>
                  </a:cxn>
                </a:cxnLst>
                <a:rect l="0" t="0" r="r" b="b"/>
                <a:pathLst>
                  <a:path w="20" h="17">
                    <a:moveTo>
                      <a:pt x="18" y="14"/>
                    </a:moveTo>
                    <a:cubicBezTo>
                      <a:pt x="20" y="12"/>
                      <a:pt x="14" y="7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9" y="12"/>
                      <a:pt x="16" y="17"/>
                      <a:pt x="18" y="1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5" name="Freeform 39"/>
              <p:cNvSpPr>
                <a:spLocks/>
              </p:cNvSpPr>
              <p:nvPr/>
            </p:nvSpPr>
            <p:spPr bwMode="auto">
              <a:xfrm>
                <a:off x="6978650" y="609600"/>
                <a:ext cx="57150" cy="34925"/>
              </a:xfrm>
              <a:custGeom>
                <a:avLst/>
                <a:gdLst/>
                <a:ahLst/>
                <a:cxnLst>
                  <a:cxn ang="0">
                    <a:pos x="14" y="7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4" y="7"/>
                  </a:cxn>
                </a:cxnLst>
                <a:rect l="0" t="0" r="r" b="b"/>
                <a:pathLst>
                  <a:path w="15" h="9">
                    <a:moveTo>
                      <a:pt x="14" y="7"/>
                    </a:moveTo>
                    <a:cubicBezTo>
                      <a:pt x="15" y="5"/>
                      <a:pt x="12" y="3"/>
                      <a:pt x="7" y="0"/>
                    </a:cubicBezTo>
                    <a:cubicBezTo>
                      <a:pt x="5" y="1"/>
                      <a:pt x="2" y="3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8" y="8"/>
                      <a:pt x="13" y="9"/>
                      <a:pt x="14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6" name="Freeform 40"/>
              <p:cNvSpPr>
                <a:spLocks/>
              </p:cNvSpPr>
              <p:nvPr/>
            </p:nvSpPr>
            <p:spPr bwMode="auto">
              <a:xfrm>
                <a:off x="6786563" y="738188"/>
                <a:ext cx="26988" cy="5715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7" y="11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" y="6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6" y="14"/>
                      <a:pt x="6" y="13"/>
                      <a:pt x="7" y="11"/>
                    </a:cubicBezTo>
                    <a:cubicBezTo>
                      <a:pt x="7" y="8"/>
                      <a:pt x="7" y="4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0" y="5"/>
                      <a:pt x="1" y="6"/>
                      <a:pt x="1" y="6"/>
                    </a:cubicBezTo>
                    <a:cubicBezTo>
                      <a:pt x="1" y="11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" name="Group 292"/>
            <p:cNvGrpSpPr/>
            <p:nvPr/>
          </p:nvGrpSpPr>
          <p:grpSpPr>
            <a:xfrm rot="1639090">
              <a:off x="7468524" y="2050588"/>
              <a:ext cx="608731" cy="624689"/>
              <a:chOff x="5229225" y="3265488"/>
              <a:chExt cx="847726" cy="869950"/>
            </a:xfrm>
            <a:solidFill>
              <a:schemeClr val="accent4">
                <a:alpha val="20000"/>
              </a:schemeClr>
            </a:solidFill>
          </p:grpSpPr>
          <p:sp>
            <p:nvSpPr>
              <p:cNvPr id="548" name="Freeform 52"/>
              <p:cNvSpPr>
                <a:spLocks/>
              </p:cNvSpPr>
              <p:nvPr/>
            </p:nvSpPr>
            <p:spPr bwMode="auto">
              <a:xfrm>
                <a:off x="5689600" y="3352800"/>
                <a:ext cx="228600" cy="285750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9"/>
                  </a:cxn>
                  <a:cxn ang="0">
                    <a:pos x="0" y="76"/>
                  </a:cxn>
                </a:cxnLst>
                <a:rect l="0" t="0" r="r" b="b"/>
                <a:pathLst>
                  <a:path w="61" h="76">
                    <a:moveTo>
                      <a:pt x="0" y="76"/>
                    </a:moveTo>
                    <a:cubicBezTo>
                      <a:pt x="15" y="56"/>
                      <a:pt x="31" y="48"/>
                      <a:pt x="35" y="49"/>
                    </a:cubicBezTo>
                    <a:cubicBezTo>
                      <a:pt x="56" y="23"/>
                      <a:pt x="56" y="6"/>
                      <a:pt x="15" y="59"/>
                    </a:cubicBezTo>
                    <a:cubicBezTo>
                      <a:pt x="61" y="0"/>
                      <a:pt x="40" y="13"/>
                      <a:pt x="15" y="49"/>
                    </a:cubicBezTo>
                    <a:cubicBezTo>
                      <a:pt x="13" y="56"/>
                      <a:pt x="8" y="66"/>
                      <a:pt x="0" y="7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9" name="Freeform 53"/>
              <p:cNvSpPr>
                <a:spLocks/>
              </p:cNvSpPr>
              <p:nvPr/>
            </p:nvSpPr>
            <p:spPr bwMode="auto">
              <a:xfrm>
                <a:off x="5229225" y="3736975"/>
                <a:ext cx="328613" cy="115888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68" y="7"/>
                  </a:cxn>
                  <a:cxn ang="0">
                    <a:pos x="59" y="13"/>
                  </a:cxn>
                  <a:cxn ang="0">
                    <a:pos x="87" y="0"/>
                  </a:cxn>
                  <a:cxn ang="0">
                    <a:pos x="50" y="2"/>
                  </a:cxn>
                </a:cxnLst>
                <a:rect l="0" t="0" r="r" b="b"/>
                <a:pathLst>
                  <a:path w="87" h="31">
                    <a:moveTo>
                      <a:pt x="50" y="2"/>
                    </a:moveTo>
                    <a:cubicBezTo>
                      <a:pt x="15" y="14"/>
                      <a:pt x="3" y="30"/>
                      <a:pt x="68" y="7"/>
                    </a:cubicBezTo>
                    <a:cubicBezTo>
                      <a:pt x="0" y="31"/>
                      <a:pt x="20" y="28"/>
                      <a:pt x="59" y="13"/>
                    </a:cubicBezTo>
                    <a:cubicBezTo>
                      <a:pt x="65" y="9"/>
                      <a:pt x="75" y="4"/>
                      <a:pt x="87" y="0"/>
                    </a:cubicBezTo>
                    <a:cubicBezTo>
                      <a:pt x="71" y="6"/>
                      <a:pt x="57" y="5"/>
                      <a:pt x="5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0" name="Freeform 54"/>
              <p:cNvSpPr>
                <a:spLocks/>
              </p:cNvSpPr>
              <p:nvPr/>
            </p:nvSpPr>
            <p:spPr bwMode="auto">
              <a:xfrm>
                <a:off x="5414963" y="3336925"/>
                <a:ext cx="179388" cy="298450"/>
              </a:xfrm>
              <a:custGeom>
                <a:avLst/>
                <a:gdLst/>
                <a:ahLst/>
                <a:cxnLst>
                  <a:cxn ang="0">
                    <a:pos x="33" y="39"/>
                  </a:cxn>
                  <a:cxn ang="0">
                    <a:pos x="38" y="60"/>
                  </a:cxn>
                  <a:cxn ang="0">
                    <a:pos x="24" y="51"/>
                  </a:cxn>
                  <a:cxn ang="0">
                    <a:pos x="48" y="79"/>
                  </a:cxn>
                  <a:cxn ang="0">
                    <a:pos x="33" y="39"/>
                  </a:cxn>
                </a:cxnLst>
                <a:rect l="0" t="0" r="r" b="b"/>
                <a:pathLst>
                  <a:path w="48" h="79">
                    <a:moveTo>
                      <a:pt x="33" y="39"/>
                    </a:moveTo>
                    <a:cubicBezTo>
                      <a:pt x="15" y="10"/>
                      <a:pt x="2" y="3"/>
                      <a:pt x="38" y="60"/>
                    </a:cubicBezTo>
                    <a:cubicBezTo>
                      <a:pt x="0" y="0"/>
                      <a:pt x="3" y="19"/>
                      <a:pt x="24" y="51"/>
                    </a:cubicBezTo>
                    <a:cubicBezTo>
                      <a:pt x="31" y="56"/>
                      <a:pt x="40" y="65"/>
                      <a:pt x="48" y="79"/>
                    </a:cubicBezTo>
                    <a:cubicBezTo>
                      <a:pt x="37" y="60"/>
                      <a:pt x="33" y="45"/>
                      <a:pt x="33" y="3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1" name="Freeform 55"/>
              <p:cNvSpPr>
                <a:spLocks/>
              </p:cNvSpPr>
              <p:nvPr/>
            </p:nvSpPr>
            <p:spPr bwMode="auto">
              <a:xfrm>
                <a:off x="5783263" y="3830638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2" name="Freeform 56"/>
              <p:cNvSpPr>
                <a:spLocks/>
              </p:cNvSpPr>
              <p:nvPr/>
            </p:nvSpPr>
            <p:spPr bwMode="auto">
              <a:xfrm>
                <a:off x="5719763" y="3736975"/>
                <a:ext cx="333375" cy="142875"/>
              </a:xfrm>
              <a:custGeom>
                <a:avLst/>
                <a:gdLst/>
                <a:ahLst/>
                <a:cxnLst>
                  <a:cxn ang="0">
                    <a:pos x="32" y="23"/>
                  </a:cxn>
                  <a:cxn ang="0">
                    <a:pos x="21" y="8"/>
                  </a:cxn>
                  <a:cxn ang="0">
                    <a:pos x="33" y="6"/>
                  </a:cxn>
                  <a:cxn ang="0">
                    <a:pos x="0" y="0"/>
                  </a:cxn>
                  <a:cxn ang="0">
                    <a:pos x="32" y="23"/>
                  </a:cxn>
                </a:cxnLst>
                <a:rect l="0" t="0" r="r" b="b"/>
                <a:pathLst>
                  <a:path w="89" h="38">
                    <a:moveTo>
                      <a:pt x="32" y="23"/>
                    </a:moveTo>
                    <a:cubicBezTo>
                      <a:pt x="66" y="38"/>
                      <a:pt x="85" y="34"/>
                      <a:pt x="21" y="8"/>
                    </a:cubicBezTo>
                    <a:cubicBezTo>
                      <a:pt x="89" y="35"/>
                      <a:pt x="72" y="19"/>
                      <a:pt x="33" y="6"/>
                    </a:cubicBezTo>
                    <a:cubicBezTo>
                      <a:pt x="25" y="6"/>
                      <a:pt x="13" y="5"/>
                      <a:pt x="0" y="0"/>
                    </a:cubicBezTo>
                    <a:cubicBezTo>
                      <a:pt x="18" y="6"/>
                      <a:pt x="28" y="16"/>
                      <a:pt x="32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3" name="Freeform 57"/>
              <p:cNvSpPr>
                <a:spLocks/>
              </p:cNvSpPr>
              <p:nvPr/>
            </p:nvSpPr>
            <p:spPr bwMode="auto">
              <a:xfrm>
                <a:off x="5719763" y="3548063"/>
                <a:ext cx="357188" cy="131763"/>
              </a:xfrm>
              <a:custGeom>
                <a:avLst/>
                <a:gdLst/>
                <a:ahLst/>
                <a:cxnLst>
                  <a:cxn ang="0">
                    <a:pos x="38" y="32"/>
                  </a:cxn>
                  <a:cxn ang="0">
                    <a:pos x="21" y="27"/>
                  </a:cxn>
                  <a:cxn ang="0">
                    <a:pos x="22" y="23"/>
                  </a:cxn>
                  <a:cxn ang="0">
                    <a:pos x="0" y="35"/>
                  </a:cxn>
                  <a:cxn ang="0">
                    <a:pos x="38" y="32"/>
                  </a:cxn>
                </a:cxnLst>
                <a:rect l="0" t="0" r="r" b="b"/>
                <a:pathLst>
                  <a:path w="95" h="35">
                    <a:moveTo>
                      <a:pt x="38" y="32"/>
                    </a:moveTo>
                    <a:cubicBezTo>
                      <a:pt x="75" y="20"/>
                      <a:pt x="88" y="3"/>
                      <a:pt x="21" y="27"/>
                    </a:cubicBezTo>
                    <a:cubicBezTo>
                      <a:pt x="95" y="0"/>
                      <a:pt x="66" y="6"/>
                      <a:pt x="22" y="23"/>
                    </a:cubicBezTo>
                    <a:cubicBezTo>
                      <a:pt x="16" y="27"/>
                      <a:pt x="9" y="31"/>
                      <a:pt x="0" y="35"/>
                    </a:cubicBezTo>
                    <a:cubicBezTo>
                      <a:pt x="16" y="29"/>
                      <a:pt x="30" y="29"/>
                      <a:pt x="38" y="3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4" name="Freeform 58"/>
              <p:cNvSpPr>
                <a:spLocks/>
              </p:cNvSpPr>
              <p:nvPr/>
            </p:nvSpPr>
            <p:spPr bwMode="auto">
              <a:xfrm>
                <a:off x="5338763" y="3427413"/>
                <a:ext cx="169863" cy="155575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45" y="41"/>
                  </a:cxn>
                  <a:cxn ang="0">
                    <a:pos x="36" y="25"/>
                  </a:cxn>
                </a:cxnLst>
                <a:rect l="0" t="0" r="r" b="b"/>
                <a:pathLst>
                  <a:path w="45" h="41">
                    <a:moveTo>
                      <a:pt x="36" y="25"/>
                    </a:moveTo>
                    <a:cubicBezTo>
                      <a:pt x="12" y="3"/>
                      <a:pt x="0" y="0"/>
                      <a:pt x="45" y="41"/>
                    </a:cubicBezTo>
                    <a:cubicBezTo>
                      <a:pt x="36" y="31"/>
                      <a:pt x="34" y="26"/>
                      <a:pt x="36" y="2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6" name="Freeform 60"/>
              <p:cNvSpPr>
                <a:spLocks/>
              </p:cNvSpPr>
              <p:nvPr/>
            </p:nvSpPr>
            <p:spPr bwMode="auto">
              <a:xfrm>
                <a:off x="5748338" y="3690938"/>
                <a:ext cx="304800" cy="492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6"/>
                  </a:cxn>
                </a:cxnLst>
                <a:rect l="0" t="0" r="r" b="b"/>
                <a:pathLst>
                  <a:path w="81" h="13">
                    <a:moveTo>
                      <a:pt x="0" y="6"/>
                    </a:moveTo>
                    <a:cubicBezTo>
                      <a:pt x="11" y="6"/>
                      <a:pt x="18" y="7"/>
                      <a:pt x="24" y="9"/>
                    </a:cubicBezTo>
                    <a:cubicBezTo>
                      <a:pt x="81" y="13"/>
                      <a:pt x="69" y="2"/>
                      <a:pt x="36" y="0"/>
                    </a:cubicBezTo>
                    <a:cubicBezTo>
                      <a:pt x="35" y="3"/>
                      <a:pt x="24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7" name="Freeform 61"/>
              <p:cNvSpPr>
                <a:spLocks/>
              </p:cNvSpPr>
              <p:nvPr/>
            </p:nvSpPr>
            <p:spPr bwMode="auto">
              <a:xfrm>
                <a:off x="5843588" y="3725863"/>
                <a:ext cx="214313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7" h="11">
                    <a:moveTo>
                      <a:pt x="9" y="7"/>
                    </a:moveTo>
                    <a:cubicBezTo>
                      <a:pt x="42" y="11"/>
                      <a:pt x="57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8" name="Freeform 62"/>
              <p:cNvSpPr>
                <a:spLocks/>
              </p:cNvSpPr>
              <p:nvPr/>
            </p:nvSpPr>
            <p:spPr bwMode="auto">
              <a:xfrm>
                <a:off x="5673725" y="3811588"/>
                <a:ext cx="101600" cy="282575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5">
                    <a:moveTo>
                      <a:pt x="4" y="36"/>
                    </a:moveTo>
                    <a:cubicBezTo>
                      <a:pt x="14" y="66"/>
                      <a:pt x="27" y="75"/>
                      <a:pt x="10" y="23"/>
                    </a:cubicBezTo>
                    <a:cubicBezTo>
                      <a:pt x="7" y="18"/>
                      <a:pt x="4" y="11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9" name="Freeform 63"/>
              <p:cNvSpPr>
                <a:spLocks/>
              </p:cNvSpPr>
              <p:nvPr/>
            </p:nvSpPr>
            <p:spPr bwMode="auto">
              <a:xfrm>
                <a:off x="5335588" y="3432175"/>
                <a:ext cx="217488" cy="198438"/>
              </a:xfrm>
              <a:custGeom>
                <a:avLst/>
                <a:gdLst/>
                <a:ahLst/>
                <a:cxnLst>
                  <a:cxn ang="0">
                    <a:pos x="58" y="53"/>
                  </a:cxn>
                  <a:cxn ang="0">
                    <a:pos x="46" y="41"/>
                  </a:cxn>
                  <a:cxn ang="0">
                    <a:pos x="27" y="36"/>
                  </a:cxn>
                  <a:cxn ang="0">
                    <a:pos x="58" y="53"/>
                  </a:cxn>
                </a:cxnLst>
                <a:rect l="0" t="0" r="r" b="b"/>
                <a:pathLst>
                  <a:path w="58" h="53">
                    <a:moveTo>
                      <a:pt x="58" y="53"/>
                    </a:moveTo>
                    <a:cubicBezTo>
                      <a:pt x="53" y="48"/>
                      <a:pt x="49" y="44"/>
                      <a:pt x="46" y="41"/>
                    </a:cubicBezTo>
                    <a:cubicBezTo>
                      <a:pt x="0" y="0"/>
                      <a:pt x="2" y="15"/>
                      <a:pt x="27" y="36"/>
                    </a:cubicBezTo>
                    <a:cubicBezTo>
                      <a:pt x="28" y="32"/>
                      <a:pt x="38" y="34"/>
                      <a:pt x="58" y="5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0" name="Freeform 64"/>
              <p:cNvSpPr>
                <a:spLocks/>
              </p:cNvSpPr>
              <p:nvPr/>
            </p:nvSpPr>
            <p:spPr bwMode="auto">
              <a:xfrm>
                <a:off x="5237163" y="3673475"/>
                <a:ext cx="285750" cy="47625"/>
              </a:xfrm>
              <a:custGeom>
                <a:avLst/>
                <a:gdLst/>
                <a:ahLst/>
                <a:cxnLst>
                  <a:cxn ang="0">
                    <a:pos x="76" y="7"/>
                  </a:cxn>
                  <a:cxn ang="0">
                    <a:pos x="49" y="3"/>
                  </a:cxn>
                  <a:cxn ang="0">
                    <a:pos x="42" y="13"/>
                  </a:cxn>
                  <a:cxn ang="0">
                    <a:pos x="76" y="7"/>
                  </a:cxn>
                </a:cxnLst>
                <a:rect l="0" t="0" r="r" b="b"/>
                <a:pathLst>
                  <a:path w="76" h="13">
                    <a:moveTo>
                      <a:pt x="76" y="7"/>
                    </a:moveTo>
                    <a:cubicBezTo>
                      <a:pt x="64" y="7"/>
                      <a:pt x="55" y="5"/>
                      <a:pt x="49" y="3"/>
                    </a:cubicBezTo>
                    <a:cubicBezTo>
                      <a:pt x="0" y="0"/>
                      <a:pt x="12" y="10"/>
                      <a:pt x="42" y="13"/>
                    </a:cubicBezTo>
                    <a:cubicBezTo>
                      <a:pt x="44" y="9"/>
                      <a:pt x="54" y="6"/>
                      <a:pt x="76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1" name="Freeform 65"/>
              <p:cNvSpPr>
                <a:spLocks/>
              </p:cNvSpPr>
              <p:nvPr/>
            </p:nvSpPr>
            <p:spPr bwMode="auto">
              <a:xfrm>
                <a:off x="5237163" y="3646488"/>
                <a:ext cx="180975" cy="38100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8" y="10"/>
                  </a:cxn>
                  <a:cxn ang="0">
                    <a:pos x="45" y="3"/>
                  </a:cxn>
                </a:cxnLst>
                <a:rect l="0" t="0" r="r" b="b"/>
                <a:pathLst>
                  <a:path w="48" h="10">
                    <a:moveTo>
                      <a:pt x="45" y="3"/>
                    </a:moveTo>
                    <a:cubicBezTo>
                      <a:pt x="13" y="0"/>
                      <a:pt x="0" y="4"/>
                      <a:pt x="48" y="10"/>
                    </a:cubicBezTo>
                    <a:cubicBezTo>
                      <a:pt x="40" y="7"/>
                      <a:pt x="40" y="4"/>
                      <a:pt x="45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2" name="Freeform 66"/>
              <p:cNvSpPr>
                <a:spLocks/>
              </p:cNvSpPr>
              <p:nvPr/>
            </p:nvSpPr>
            <p:spPr bwMode="auto">
              <a:xfrm>
                <a:off x="5715000" y="3902075"/>
                <a:ext cx="68263" cy="188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3" name="Freeform 67"/>
              <p:cNvSpPr>
                <a:spLocks/>
              </p:cNvSpPr>
              <p:nvPr/>
            </p:nvSpPr>
            <p:spPr bwMode="auto">
              <a:xfrm>
                <a:off x="5624513" y="3265488"/>
                <a:ext cx="60325" cy="358775"/>
              </a:xfrm>
              <a:custGeom>
                <a:avLst/>
                <a:gdLst/>
                <a:ahLst/>
                <a:cxnLst>
                  <a:cxn ang="0">
                    <a:pos x="5" y="95"/>
                  </a:cxn>
                  <a:cxn ang="0">
                    <a:pos x="9" y="70"/>
                  </a:cxn>
                  <a:cxn ang="0">
                    <a:pos x="0" y="63"/>
                  </a:cxn>
                  <a:cxn ang="0">
                    <a:pos x="5" y="95"/>
                  </a:cxn>
                </a:cxnLst>
                <a:rect l="0" t="0" r="r" b="b"/>
                <a:pathLst>
                  <a:path w="16" h="95">
                    <a:moveTo>
                      <a:pt x="5" y="95"/>
                    </a:moveTo>
                    <a:cubicBezTo>
                      <a:pt x="5" y="85"/>
                      <a:pt x="7" y="76"/>
                      <a:pt x="9" y="70"/>
                    </a:cubicBezTo>
                    <a:cubicBezTo>
                      <a:pt x="16" y="0"/>
                      <a:pt x="1" y="22"/>
                      <a:pt x="0" y="63"/>
                    </a:cubicBezTo>
                    <a:cubicBezTo>
                      <a:pt x="3" y="71"/>
                      <a:pt x="6" y="81"/>
                      <a:pt x="5" y="9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4" name="Freeform 68"/>
              <p:cNvSpPr>
                <a:spLocks/>
              </p:cNvSpPr>
              <p:nvPr/>
            </p:nvSpPr>
            <p:spPr bwMode="auto">
              <a:xfrm>
                <a:off x="5503863" y="3311525"/>
                <a:ext cx="95250" cy="217488"/>
              </a:xfrm>
              <a:custGeom>
                <a:avLst/>
                <a:gdLst/>
                <a:ahLst/>
                <a:cxnLst>
                  <a:cxn ang="0">
                    <a:pos x="25" y="42"/>
                  </a:cxn>
                  <a:cxn ang="0">
                    <a:pos x="20" y="58"/>
                  </a:cxn>
                  <a:cxn ang="0">
                    <a:pos x="25" y="42"/>
                  </a:cxn>
                </a:cxnLst>
                <a:rect l="0" t="0" r="r" b="b"/>
                <a:pathLst>
                  <a:path w="25" h="58">
                    <a:moveTo>
                      <a:pt x="25" y="42"/>
                    </a:moveTo>
                    <a:cubicBezTo>
                      <a:pt x="14" y="10"/>
                      <a:pt x="0" y="0"/>
                      <a:pt x="20" y="58"/>
                    </a:cubicBezTo>
                    <a:cubicBezTo>
                      <a:pt x="17" y="43"/>
                      <a:pt x="21" y="39"/>
                      <a:pt x="25" y="4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5" name="Freeform 69"/>
              <p:cNvSpPr>
                <a:spLocks/>
              </p:cNvSpPr>
              <p:nvPr/>
            </p:nvSpPr>
            <p:spPr bwMode="auto">
              <a:xfrm>
                <a:off x="5824538" y="3487738"/>
                <a:ext cx="184150" cy="131763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24"/>
                  </a:cxn>
                  <a:cxn ang="0">
                    <a:pos x="0" y="35"/>
                  </a:cxn>
                </a:cxnLst>
                <a:rect l="0" t="0" r="r" b="b"/>
                <a:pathLst>
                  <a:path w="49" h="35">
                    <a:moveTo>
                      <a:pt x="0" y="35"/>
                    </a:moveTo>
                    <a:cubicBezTo>
                      <a:pt x="33" y="17"/>
                      <a:pt x="49" y="0"/>
                      <a:pt x="7" y="24"/>
                    </a:cubicBezTo>
                    <a:cubicBezTo>
                      <a:pt x="9" y="25"/>
                      <a:pt x="7" y="30"/>
                      <a:pt x="0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6" name="Freeform 70"/>
              <p:cNvSpPr>
                <a:spLocks/>
              </p:cNvSpPr>
              <p:nvPr/>
            </p:nvSpPr>
            <p:spPr bwMode="auto">
              <a:xfrm>
                <a:off x="5297488" y="3811588"/>
                <a:ext cx="176213" cy="11430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39" y="12"/>
                  </a:cxn>
                  <a:cxn ang="0">
                    <a:pos x="47" y="0"/>
                  </a:cxn>
                </a:cxnLst>
                <a:rect l="0" t="0" r="r" b="b"/>
                <a:pathLst>
                  <a:path w="47" h="30">
                    <a:moveTo>
                      <a:pt x="47" y="0"/>
                    </a:moveTo>
                    <a:cubicBezTo>
                      <a:pt x="0" y="30"/>
                      <a:pt x="13" y="29"/>
                      <a:pt x="39" y="12"/>
                    </a:cubicBezTo>
                    <a:cubicBezTo>
                      <a:pt x="36" y="12"/>
                      <a:pt x="37" y="7"/>
                      <a:pt x="4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7" name="Freeform 71"/>
              <p:cNvSpPr>
                <a:spLocks/>
              </p:cNvSpPr>
              <p:nvPr/>
            </p:nvSpPr>
            <p:spPr bwMode="auto">
              <a:xfrm>
                <a:off x="5659438" y="3287713"/>
                <a:ext cx="44450" cy="238125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0" y="63"/>
                  </a:cxn>
                  <a:cxn ang="0">
                    <a:pos x="9" y="48"/>
                  </a:cxn>
                </a:cxnLst>
                <a:rect l="0" t="0" r="r" b="b"/>
                <a:pathLst>
                  <a:path w="12" h="63">
                    <a:moveTo>
                      <a:pt x="9" y="48"/>
                    </a:moveTo>
                    <a:cubicBezTo>
                      <a:pt x="12" y="14"/>
                      <a:pt x="7" y="0"/>
                      <a:pt x="0" y="63"/>
                    </a:cubicBezTo>
                    <a:cubicBezTo>
                      <a:pt x="3" y="56"/>
                      <a:pt x="6" y="50"/>
                      <a:pt x="9" y="4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8" name="Freeform 72"/>
              <p:cNvSpPr>
                <a:spLocks/>
              </p:cNvSpPr>
              <p:nvPr/>
            </p:nvSpPr>
            <p:spPr bwMode="auto">
              <a:xfrm>
                <a:off x="5349875" y="3770313"/>
                <a:ext cx="230188" cy="260350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5" y="21"/>
                  </a:cxn>
                  <a:cxn ang="0">
                    <a:pos x="48" y="15"/>
                  </a:cxn>
                  <a:cxn ang="0">
                    <a:pos x="45" y="29"/>
                  </a:cxn>
                  <a:cxn ang="0">
                    <a:pos x="61" y="0"/>
                  </a:cxn>
                </a:cxnLst>
                <a:rect l="0" t="0" r="r" b="b"/>
                <a:pathLst>
                  <a:path w="61" h="69">
                    <a:moveTo>
                      <a:pt x="61" y="0"/>
                    </a:moveTo>
                    <a:cubicBezTo>
                      <a:pt x="52" y="10"/>
                      <a:pt x="42" y="17"/>
                      <a:pt x="35" y="21"/>
                    </a:cubicBezTo>
                    <a:cubicBezTo>
                      <a:pt x="7" y="49"/>
                      <a:pt x="1" y="69"/>
                      <a:pt x="48" y="15"/>
                    </a:cubicBezTo>
                    <a:cubicBezTo>
                      <a:pt x="0" y="69"/>
                      <a:pt x="19" y="60"/>
                      <a:pt x="45" y="29"/>
                    </a:cubicBezTo>
                    <a:cubicBezTo>
                      <a:pt x="47" y="21"/>
                      <a:pt x="52" y="11"/>
                      <a:pt x="6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9" name="Freeform 73"/>
              <p:cNvSpPr>
                <a:spLocks/>
              </p:cNvSpPr>
              <p:nvPr/>
            </p:nvSpPr>
            <p:spPr bwMode="auto">
              <a:xfrm>
                <a:off x="5730875" y="3476625"/>
                <a:ext cx="269875" cy="161925"/>
              </a:xfrm>
              <a:custGeom>
                <a:avLst/>
                <a:gdLst/>
                <a:ahLst/>
                <a:cxnLst>
                  <a:cxn ang="0">
                    <a:pos x="31" y="27"/>
                  </a:cxn>
                  <a:cxn ang="0">
                    <a:pos x="19" y="27"/>
                  </a:cxn>
                  <a:cxn ang="0">
                    <a:pos x="0" y="43"/>
                  </a:cxn>
                  <a:cxn ang="0">
                    <a:pos x="31" y="27"/>
                  </a:cxn>
                </a:cxnLst>
                <a:rect l="0" t="0" r="r" b="b"/>
                <a:pathLst>
                  <a:path w="72" h="43">
                    <a:moveTo>
                      <a:pt x="31" y="27"/>
                    </a:moveTo>
                    <a:cubicBezTo>
                      <a:pt x="72" y="0"/>
                      <a:pt x="50" y="6"/>
                      <a:pt x="19" y="27"/>
                    </a:cubicBezTo>
                    <a:cubicBezTo>
                      <a:pt x="15" y="31"/>
                      <a:pt x="9" y="37"/>
                      <a:pt x="0" y="43"/>
                    </a:cubicBezTo>
                    <a:cubicBezTo>
                      <a:pt x="17" y="30"/>
                      <a:pt x="27" y="26"/>
                      <a:pt x="31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0" name="Freeform 74"/>
              <p:cNvSpPr>
                <a:spLocks/>
              </p:cNvSpPr>
              <p:nvPr/>
            </p:nvSpPr>
            <p:spPr bwMode="auto">
              <a:xfrm>
                <a:off x="5722938" y="3781425"/>
                <a:ext cx="228600" cy="200025"/>
              </a:xfrm>
              <a:custGeom>
                <a:avLst/>
                <a:gdLst/>
                <a:ahLst/>
                <a:cxnLst>
                  <a:cxn ang="0">
                    <a:pos x="22" y="28"/>
                  </a:cxn>
                  <a:cxn ang="0">
                    <a:pos x="16" y="13"/>
                  </a:cxn>
                  <a:cxn ang="0">
                    <a:pos x="0" y="0"/>
                  </a:cxn>
                  <a:cxn ang="0">
                    <a:pos x="22" y="28"/>
                  </a:cxn>
                </a:cxnLst>
                <a:rect l="0" t="0" r="r" b="b"/>
                <a:pathLst>
                  <a:path w="61" h="53">
                    <a:moveTo>
                      <a:pt x="22" y="28"/>
                    </a:moveTo>
                    <a:cubicBezTo>
                      <a:pt x="47" y="50"/>
                      <a:pt x="61" y="53"/>
                      <a:pt x="16" y="13"/>
                    </a:cubicBezTo>
                    <a:cubicBezTo>
                      <a:pt x="12" y="10"/>
                      <a:pt x="6" y="6"/>
                      <a:pt x="0" y="0"/>
                    </a:cubicBezTo>
                    <a:cubicBezTo>
                      <a:pt x="16" y="15"/>
                      <a:pt x="23" y="24"/>
                      <a:pt x="22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1" name="Freeform 75"/>
              <p:cNvSpPr>
                <a:spLocks/>
              </p:cNvSpPr>
              <p:nvPr/>
            </p:nvSpPr>
            <p:spPr bwMode="auto">
              <a:xfrm>
                <a:off x="5470525" y="3811588"/>
                <a:ext cx="128588" cy="27940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30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30" y="12"/>
                    </a:cubicBezTo>
                    <a:cubicBezTo>
                      <a:pt x="5" y="74"/>
                      <a:pt x="15" y="66"/>
                      <a:pt x="28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2" name="Freeform 76"/>
              <p:cNvSpPr>
                <a:spLocks/>
              </p:cNvSpPr>
              <p:nvPr/>
            </p:nvSpPr>
            <p:spPr bwMode="auto">
              <a:xfrm>
                <a:off x="5500688" y="3306763"/>
                <a:ext cx="98425" cy="293688"/>
              </a:xfrm>
              <a:custGeom>
                <a:avLst/>
                <a:gdLst/>
                <a:ahLst/>
                <a:cxnLst>
                  <a:cxn ang="0">
                    <a:pos x="14" y="49"/>
                  </a:cxn>
                  <a:cxn ang="0">
                    <a:pos x="26" y="78"/>
                  </a:cxn>
                  <a:cxn ang="0">
                    <a:pos x="21" y="59"/>
                  </a:cxn>
                  <a:cxn ang="0">
                    <a:pos x="14" y="49"/>
                  </a:cxn>
                </a:cxnLst>
                <a:rect l="0" t="0" r="r" b="b"/>
                <a:pathLst>
                  <a:path w="26" h="78">
                    <a:moveTo>
                      <a:pt x="14" y="49"/>
                    </a:moveTo>
                    <a:cubicBezTo>
                      <a:pt x="17" y="54"/>
                      <a:pt x="21" y="63"/>
                      <a:pt x="26" y="78"/>
                    </a:cubicBezTo>
                    <a:cubicBezTo>
                      <a:pt x="24" y="70"/>
                      <a:pt x="22" y="64"/>
                      <a:pt x="21" y="59"/>
                    </a:cubicBezTo>
                    <a:cubicBezTo>
                      <a:pt x="0" y="0"/>
                      <a:pt x="2" y="15"/>
                      <a:pt x="14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3" name="Freeform 77"/>
              <p:cNvSpPr>
                <a:spLocks/>
              </p:cNvSpPr>
              <p:nvPr/>
            </p:nvSpPr>
            <p:spPr bwMode="auto">
              <a:xfrm>
                <a:off x="5294313" y="3767138"/>
                <a:ext cx="247650" cy="153988"/>
              </a:xfrm>
              <a:custGeom>
                <a:avLst/>
                <a:gdLst/>
                <a:ahLst/>
                <a:cxnLst>
                  <a:cxn ang="0">
                    <a:pos x="33" y="13"/>
                  </a:cxn>
                  <a:cxn ang="0">
                    <a:pos x="48" y="11"/>
                  </a:cxn>
                  <a:cxn ang="0">
                    <a:pos x="66" y="0"/>
                  </a:cxn>
                  <a:cxn ang="0">
                    <a:pos x="33" y="13"/>
                  </a:cxn>
                </a:cxnLst>
                <a:rect l="0" t="0" r="r" b="b"/>
                <a:pathLst>
                  <a:path w="66" h="41">
                    <a:moveTo>
                      <a:pt x="33" y="13"/>
                    </a:moveTo>
                    <a:cubicBezTo>
                      <a:pt x="6" y="30"/>
                      <a:pt x="0" y="41"/>
                      <a:pt x="48" y="11"/>
                    </a:cubicBezTo>
                    <a:cubicBezTo>
                      <a:pt x="52" y="8"/>
                      <a:pt x="58" y="4"/>
                      <a:pt x="66" y="0"/>
                    </a:cubicBezTo>
                    <a:cubicBezTo>
                      <a:pt x="41" y="15"/>
                      <a:pt x="31" y="17"/>
                      <a:pt x="33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4" name="Freeform 78"/>
              <p:cNvSpPr>
                <a:spLocks/>
              </p:cNvSpPr>
              <p:nvPr/>
            </p:nvSpPr>
            <p:spPr bwMode="auto">
              <a:xfrm>
                <a:off x="5676900" y="3317875"/>
                <a:ext cx="117475" cy="282575"/>
              </a:xfrm>
              <a:custGeom>
                <a:avLst/>
                <a:gdLst/>
                <a:ahLst/>
                <a:cxnLst>
                  <a:cxn ang="0">
                    <a:pos x="12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2" y="49"/>
                  </a:cxn>
                </a:cxnLst>
                <a:rect l="0" t="0" r="r" b="b"/>
                <a:pathLst>
                  <a:path w="31" h="75">
                    <a:moveTo>
                      <a:pt x="12" y="49"/>
                    </a:moveTo>
                    <a:cubicBezTo>
                      <a:pt x="31" y="0"/>
                      <a:pt x="19" y="11"/>
                      <a:pt x="8" y="42"/>
                    </a:cubicBezTo>
                    <a:cubicBezTo>
                      <a:pt x="8" y="47"/>
                      <a:pt x="6" y="58"/>
                      <a:pt x="0" y="75"/>
                    </a:cubicBezTo>
                    <a:cubicBezTo>
                      <a:pt x="5" y="62"/>
                      <a:pt x="9" y="53"/>
                      <a:pt x="12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5" name="Freeform 79"/>
              <p:cNvSpPr>
                <a:spLocks/>
              </p:cNvSpPr>
              <p:nvPr/>
            </p:nvSpPr>
            <p:spPr bwMode="auto">
              <a:xfrm>
                <a:off x="5580063" y="3792538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9" y="31"/>
                      <a:pt x="4" y="37"/>
                    </a:cubicBezTo>
                    <a:cubicBezTo>
                      <a:pt x="0" y="73"/>
                      <a:pt x="6" y="89"/>
                      <a:pt x="13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6" name="Freeform 80"/>
              <p:cNvSpPr>
                <a:spLocks/>
              </p:cNvSpPr>
              <p:nvPr/>
            </p:nvSpPr>
            <p:spPr bwMode="auto">
              <a:xfrm>
                <a:off x="5726113" y="3322638"/>
                <a:ext cx="76200" cy="176213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20" y="0"/>
                      <a:pt x="0" y="47"/>
                    </a:cubicBezTo>
                    <a:cubicBezTo>
                      <a:pt x="4" y="41"/>
                      <a:pt x="7" y="42"/>
                      <a:pt x="7" y="4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7" name="Freeform 81"/>
              <p:cNvSpPr>
                <a:spLocks/>
              </p:cNvSpPr>
              <p:nvPr/>
            </p:nvSpPr>
            <p:spPr bwMode="auto">
              <a:xfrm>
                <a:off x="5681663" y="3781425"/>
                <a:ext cx="187325" cy="290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3"/>
                  </a:cxn>
                  <a:cxn ang="0">
                    <a:pos x="13" y="17"/>
                  </a:cxn>
                  <a:cxn ang="0">
                    <a:pos x="28" y="28"/>
                  </a:cxn>
                  <a:cxn ang="0">
                    <a:pos x="0" y="0"/>
                  </a:cxn>
                </a:cxnLst>
                <a:rect l="0" t="0" r="r" b="b"/>
                <a:pathLst>
                  <a:path w="50" h="77">
                    <a:moveTo>
                      <a:pt x="0" y="0"/>
                    </a:moveTo>
                    <a:cubicBezTo>
                      <a:pt x="9" y="14"/>
                      <a:pt x="14" y="26"/>
                      <a:pt x="16" y="33"/>
                    </a:cubicBezTo>
                    <a:cubicBezTo>
                      <a:pt x="35" y="66"/>
                      <a:pt x="50" y="77"/>
                      <a:pt x="13" y="17"/>
                    </a:cubicBezTo>
                    <a:cubicBezTo>
                      <a:pt x="50" y="75"/>
                      <a:pt x="48" y="59"/>
                      <a:pt x="28" y="28"/>
                    </a:cubicBezTo>
                    <a:cubicBezTo>
                      <a:pt x="22" y="25"/>
                      <a:pt x="10" y="1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8" name="Freeform 82"/>
              <p:cNvSpPr>
                <a:spLocks/>
              </p:cNvSpPr>
              <p:nvPr/>
            </p:nvSpPr>
            <p:spPr bwMode="auto">
              <a:xfrm>
                <a:off x="5387975" y="3457575"/>
                <a:ext cx="504825" cy="493713"/>
              </a:xfrm>
              <a:custGeom>
                <a:avLst/>
                <a:gdLst/>
                <a:ahLst/>
                <a:cxnLst>
                  <a:cxn ang="0">
                    <a:pos x="40" y="7"/>
                  </a:cxn>
                  <a:cxn ang="0">
                    <a:pos x="31" y="19"/>
                  </a:cxn>
                  <a:cxn ang="0">
                    <a:pos x="32" y="33"/>
                  </a:cxn>
                  <a:cxn ang="0">
                    <a:pos x="44" y="46"/>
                  </a:cxn>
                  <a:cxn ang="0">
                    <a:pos x="16" y="38"/>
                  </a:cxn>
                  <a:cxn ang="0">
                    <a:pos x="16" y="52"/>
                  </a:cxn>
                  <a:cxn ang="0">
                    <a:pos x="8" y="60"/>
                  </a:cxn>
                  <a:cxn ang="0">
                    <a:pos x="36" y="64"/>
                  </a:cxn>
                  <a:cxn ang="0">
                    <a:pos x="8" y="76"/>
                  </a:cxn>
                  <a:cxn ang="0">
                    <a:pos x="17" y="87"/>
                  </a:cxn>
                  <a:cxn ang="0">
                    <a:pos x="41" y="82"/>
                  </a:cxn>
                  <a:cxn ang="0">
                    <a:pos x="23" y="94"/>
                  </a:cxn>
                  <a:cxn ang="0">
                    <a:pos x="25" y="104"/>
                  </a:cxn>
                  <a:cxn ang="0">
                    <a:pos x="35" y="112"/>
                  </a:cxn>
                  <a:cxn ang="0">
                    <a:pos x="56" y="94"/>
                  </a:cxn>
                  <a:cxn ang="0">
                    <a:pos x="55" y="126"/>
                  </a:cxn>
                  <a:cxn ang="0">
                    <a:pos x="72" y="124"/>
                  </a:cxn>
                  <a:cxn ang="0">
                    <a:pos x="76" y="94"/>
                  </a:cxn>
                  <a:cxn ang="0">
                    <a:pos x="87" y="118"/>
                  </a:cxn>
                  <a:cxn ang="0">
                    <a:pos x="94" y="119"/>
                  </a:cxn>
                  <a:cxn ang="0">
                    <a:pos x="106" y="114"/>
                  </a:cxn>
                  <a:cxn ang="0">
                    <a:pos x="89" y="86"/>
                  </a:cxn>
                  <a:cxn ang="0">
                    <a:pos x="105" y="99"/>
                  </a:cxn>
                  <a:cxn ang="0">
                    <a:pos x="120" y="97"/>
                  </a:cxn>
                  <a:cxn ang="0">
                    <a:pos x="121" y="80"/>
                  </a:cxn>
                  <a:cxn ang="0">
                    <a:pos x="121" y="71"/>
                  </a:cxn>
                  <a:cxn ang="0">
                    <a:pos x="96" y="68"/>
                  </a:cxn>
                  <a:cxn ang="0">
                    <a:pos x="126" y="56"/>
                  </a:cxn>
                  <a:cxn ang="0">
                    <a:pos x="110" y="47"/>
                  </a:cxn>
                  <a:cxn ang="0">
                    <a:pos x="123" y="32"/>
                  </a:cxn>
                  <a:cxn ang="0">
                    <a:pos x="91" y="48"/>
                  </a:cxn>
                  <a:cxn ang="0">
                    <a:pos x="115" y="21"/>
                  </a:cxn>
                  <a:cxn ang="0">
                    <a:pos x="95" y="21"/>
                  </a:cxn>
                  <a:cxn ang="0">
                    <a:pos x="90" y="11"/>
                  </a:cxn>
                  <a:cxn ang="0">
                    <a:pos x="77" y="38"/>
                  </a:cxn>
                  <a:cxn ang="0">
                    <a:pos x="81" y="3"/>
                  </a:cxn>
                  <a:cxn ang="0">
                    <a:pos x="72" y="19"/>
                  </a:cxn>
                  <a:cxn ang="0">
                    <a:pos x="63" y="12"/>
                  </a:cxn>
                  <a:cxn ang="0">
                    <a:pos x="51" y="19"/>
                  </a:cxn>
                  <a:cxn ang="0">
                    <a:pos x="56" y="38"/>
                  </a:cxn>
                </a:cxnLst>
                <a:rect l="0" t="0" r="r" b="b"/>
                <a:pathLst>
                  <a:path w="134" h="131">
                    <a:moveTo>
                      <a:pt x="44" y="9"/>
                    </a:moveTo>
                    <a:cubicBezTo>
                      <a:pt x="41" y="4"/>
                      <a:pt x="40" y="4"/>
                      <a:pt x="40" y="7"/>
                    </a:cubicBezTo>
                    <a:cubicBezTo>
                      <a:pt x="40" y="13"/>
                      <a:pt x="44" y="28"/>
                      <a:pt x="55" y="47"/>
                    </a:cubicBezTo>
                    <a:cubicBezTo>
                      <a:pt x="47" y="33"/>
                      <a:pt x="38" y="24"/>
                      <a:pt x="31" y="19"/>
                    </a:cubicBezTo>
                    <a:cubicBezTo>
                      <a:pt x="28" y="17"/>
                      <a:pt x="25" y="16"/>
                      <a:pt x="23" y="17"/>
                    </a:cubicBezTo>
                    <a:cubicBezTo>
                      <a:pt x="21" y="18"/>
                      <a:pt x="23" y="23"/>
                      <a:pt x="32" y="33"/>
                    </a:cubicBezTo>
                    <a:cubicBezTo>
                      <a:pt x="32" y="33"/>
                      <a:pt x="32" y="34"/>
                      <a:pt x="32" y="34"/>
                    </a:cubicBezTo>
                    <a:cubicBezTo>
                      <a:pt x="35" y="37"/>
                      <a:pt x="39" y="41"/>
                      <a:pt x="44" y="46"/>
                    </a:cubicBezTo>
                    <a:cubicBezTo>
                      <a:pt x="24" y="27"/>
                      <a:pt x="14" y="25"/>
                      <a:pt x="13" y="29"/>
                    </a:cubicBezTo>
                    <a:cubicBezTo>
                      <a:pt x="12" y="31"/>
                      <a:pt x="13" y="34"/>
                      <a:pt x="16" y="38"/>
                    </a:cubicBezTo>
                    <a:cubicBezTo>
                      <a:pt x="21" y="44"/>
                      <a:pt x="30" y="53"/>
                      <a:pt x="45" y="58"/>
                    </a:cubicBezTo>
                    <a:cubicBezTo>
                      <a:pt x="34" y="54"/>
                      <a:pt x="24" y="52"/>
                      <a:pt x="16" y="52"/>
                    </a:cubicBezTo>
                    <a:cubicBezTo>
                      <a:pt x="11" y="52"/>
                      <a:pt x="7" y="52"/>
                      <a:pt x="5" y="53"/>
                    </a:cubicBezTo>
                    <a:cubicBezTo>
                      <a:pt x="0" y="54"/>
                      <a:pt x="0" y="57"/>
                      <a:pt x="8" y="60"/>
                    </a:cubicBezTo>
                    <a:cubicBezTo>
                      <a:pt x="8" y="60"/>
                      <a:pt x="9" y="60"/>
                      <a:pt x="9" y="60"/>
                    </a:cubicBezTo>
                    <a:cubicBezTo>
                      <a:pt x="15" y="62"/>
                      <a:pt x="24" y="64"/>
                      <a:pt x="36" y="64"/>
                    </a:cubicBezTo>
                    <a:cubicBezTo>
                      <a:pt x="14" y="63"/>
                      <a:pt x="4" y="66"/>
                      <a:pt x="2" y="70"/>
                    </a:cubicBezTo>
                    <a:cubicBezTo>
                      <a:pt x="1" y="72"/>
                      <a:pt x="3" y="74"/>
                      <a:pt x="8" y="76"/>
                    </a:cubicBezTo>
                    <a:cubicBezTo>
                      <a:pt x="15" y="79"/>
                      <a:pt x="29" y="80"/>
                      <a:pt x="45" y="74"/>
                    </a:cubicBezTo>
                    <a:cubicBezTo>
                      <a:pt x="33" y="78"/>
                      <a:pt x="23" y="83"/>
                      <a:pt x="17" y="87"/>
                    </a:cubicBezTo>
                    <a:cubicBezTo>
                      <a:pt x="12" y="91"/>
                      <a:pt x="9" y="93"/>
                      <a:pt x="8" y="95"/>
                    </a:cubicBezTo>
                    <a:cubicBezTo>
                      <a:pt x="6" y="99"/>
                      <a:pt x="16" y="97"/>
                      <a:pt x="41" y="82"/>
                    </a:cubicBezTo>
                    <a:cubicBezTo>
                      <a:pt x="33" y="86"/>
                      <a:pt x="27" y="90"/>
                      <a:pt x="23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13" y="101"/>
                      <a:pt x="12" y="106"/>
                      <a:pt x="15" y="106"/>
                    </a:cubicBezTo>
                    <a:cubicBezTo>
                      <a:pt x="17" y="107"/>
                      <a:pt x="21" y="106"/>
                      <a:pt x="25" y="104"/>
                    </a:cubicBezTo>
                    <a:cubicBezTo>
                      <a:pt x="32" y="100"/>
                      <a:pt x="42" y="93"/>
                      <a:pt x="51" y="83"/>
                    </a:cubicBezTo>
                    <a:cubicBezTo>
                      <a:pt x="42" y="94"/>
                      <a:pt x="37" y="104"/>
                      <a:pt x="35" y="112"/>
                    </a:cubicBezTo>
                    <a:cubicBezTo>
                      <a:pt x="34" y="116"/>
                      <a:pt x="34" y="120"/>
                      <a:pt x="35" y="122"/>
                    </a:cubicBezTo>
                    <a:cubicBezTo>
                      <a:pt x="37" y="128"/>
                      <a:pt x="46" y="123"/>
                      <a:pt x="56" y="94"/>
                    </a:cubicBezTo>
                    <a:cubicBezTo>
                      <a:pt x="48" y="116"/>
                      <a:pt x="47" y="127"/>
                      <a:pt x="50" y="129"/>
                    </a:cubicBezTo>
                    <a:cubicBezTo>
                      <a:pt x="51" y="131"/>
                      <a:pt x="53" y="129"/>
                      <a:pt x="55" y="126"/>
                    </a:cubicBezTo>
                    <a:cubicBezTo>
                      <a:pt x="60" y="120"/>
                      <a:pt x="64" y="106"/>
                      <a:pt x="65" y="89"/>
                    </a:cubicBezTo>
                    <a:cubicBezTo>
                      <a:pt x="64" y="105"/>
                      <a:pt x="68" y="117"/>
                      <a:pt x="72" y="124"/>
                    </a:cubicBezTo>
                    <a:cubicBezTo>
                      <a:pt x="75" y="128"/>
                      <a:pt x="78" y="130"/>
                      <a:pt x="80" y="130"/>
                    </a:cubicBezTo>
                    <a:cubicBezTo>
                      <a:pt x="84" y="130"/>
                      <a:pt x="86" y="119"/>
                      <a:pt x="76" y="94"/>
                    </a:cubicBezTo>
                    <a:cubicBezTo>
                      <a:pt x="80" y="105"/>
                      <a:pt x="83" y="112"/>
                      <a:pt x="86" y="117"/>
                    </a:cubicBezTo>
                    <a:cubicBezTo>
                      <a:pt x="86" y="117"/>
                      <a:pt x="86" y="118"/>
                      <a:pt x="87" y="118"/>
                    </a:cubicBezTo>
                    <a:cubicBezTo>
                      <a:pt x="90" y="124"/>
                      <a:pt x="92" y="127"/>
                      <a:pt x="93" y="127"/>
                    </a:cubicBezTo>
                    <a:cubicBezTo>
                      <a:pt x="94" y="127"/>
                      <a:pt x="95" y="124"/>
                      <a:pt x="94" y="119"/>
                    </a:cubicBezTo>
                    <a:cubicBezTo>
                      <a:pt x="92" y="112"/>
                      <a:pt x="87" y="100"/>
                      <a:pt x="78" y="86"/>
                    </a:cubicBezTo>
                    <a:cubicBezTo>
                      <a:pt x="88" y="102"/>
                      <a:pt x="100" y="111"/>
                      <a:pt x="106" y="114"/>
                    </a:cubicBezTo>
                    <a:cubicBezTo>
                      <a:pt x="109" y="116"/>
                      <a:pt x="111" y="116"/>
                      <a:pt x="111" y="114"/>
                    </a:cubicBezTo>
                    <a:cubicBezTo>
                      <a:pt x="112" y="110"/>
                      <a:pt x="105" y="101"/>
                      <a:pt x="89" y="86"/>
                    </a:cubicBezTo>
                    <a:cubicBezTo>
                      <a:pt x="95" y="92"/>
                      <a:pt x="101" y="96"/>
                      <a:pt x="10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13" y="104"/>
                      <a:pt x="118" y="105"/>
                      <a:pt x="120" y="104"/>
                    </a:cubicBezTo>
                    <a:cubicBezTo>
                      <a:pt x="122" y="103"/>
                      <a:pt x="122" y="100"/>
                      <a:pt x="120" y="97"/>
                    </a:cubicBezTo>
                    <a:cubicBezTo>
                      <a:pt x="116" y="90"/>
                      <a:pt x="106" y="80"/>
                      <a:pt x="88" y="74"/>
                    </a:cubicBezTo>
                    <a:cubicBezTo>
                      <a:pt x="101" y="79"/>
                      <a:pt x="113" y="80"/>
                      <a:pt x="121" y="80"/>
                    </a:cubicBezTo>
                    <a:cubicBezTo>
                      <a:pt x="125" y="80"/>
                      <a:pt x="128" y="79"/>
                      <a:pt x="130" y="78"/>
                    </a:cubicBezTo>
                    <a:cubicBezTo>
                      <a:pt x="134" y="76"/>
                      <a:pt x="132" y="73"/>
                      <a:pt x="121" y="71"/>
                    </a:cubicBezTo>
                    <a:cubicBezTo>
                      <a:pt x="121" y="71"/>
                      <a:pt x="120" y="71"/>
                      <a:pt x="120" y="71"/>
                    </a:cubicBezTo>
                    <a:cubicBezTo>
                      <a:pt x="114" y="69"/>
                      <a:pt x="107" y="68"/>
                      <a:pt x="96" y="68"/>
                    </a:cubicBezTo>
                    <a:cubicBezTo>
                      <a:pt x="120" y="69"/>
                      <a:pt x="131" y="65"/>
                      <a:pt x="132" y="62"/>
                    </a:cubicBezTo>
                    <a:cubicBezTo>
                      <a:pt x="132" y="59"/>
                      <a:pt x="130" y="57"/>
                      <a:pt x="126" y="56"/>
                    </a:cubicBezTo>
                    <a:cubicBezTo>
                      <a:pt x="118" y="53"/>
                      <a:pt x="104" y="53"/>
                      <a:pt x="88" y="59"/>
                    </a:cubicBezTo>
                    <a:cubicBezTo>
                      <a:pt x="97" y="55"/>
                      <a:pt x="104" y="51"/>
                      <a:pt x="110" y="47"/>
                    </a:cubicBezTo>
                    <a:cubicBezTo>
                      <a:pt x="112" y="46"/>
                      <a:pt x="114" y="45"/>
                      <a:pt x="116" y="43"/>
                    </a:cubicBezTo>
                    <a:cubicBezTo>
                      <a:pt x="123" y="38"/>
                      <a:pt x="125" y="33"/>
                      <a:pt x="123" y="32"/>
                    </a:cubicBezTo>
                    <a:cubicBezTo>
                      <a:pt x="123" y="32"/>
                      <a:pt x="122" y="32"/>
                      <a:pt x="122" y="32"/>
                    </a:cubicBezTo>
                    <a:cubicBezTo>
                      <a:pt x="118" y="31"/>
                      <a:pt x="108" y="35"/>
                      <a:pt x="91" y="48"/>
                    </a:cubicBezTo>
                    <a:cubicBezTo>
                      <a:pt x="100" y="42"/>
                      <a:pt x="106" y="36"/>
                      <a:pt x="110" y="32"/>
                    </a:cubicBezTo>
                    <a:cubicBezTo>
                      <a:pt x="116" y="26"/>
                      <a:pt x="117" y="22"/>
                      <a:pt x="115" y="21"/>
                    </a:cubicBezTo>
                    <a:cubicBezTo>
                      <a:pt x="111" y="20"/>
                      <a:pt x="95" y="28"/>
                      <a:pt x="80" y="48"/>
                    </a:cubicBezTo>
                    <a:cubicBezTo>
                      <a:pt x="88" y="38"/>
                      <a:pt x="93" y="28"/>
                      <a:pt x="95" y="21"/>
                    </a:cubicBezTo>
                    <a:cubicBezTo>
                      <a:pt x="96" y="16"/>
                      <a:pt x="97" y="13"/>
                      <a:pt x="97" y="10"/>
                    </a:cubicBezTo>
                    <a:cubicBezTo>
                      <a:pt x="97" y="6"/>
                      <a:pt x="94" y="5"/>
                      <a:pt x="90" y="11"/>
                    </a:cubicBezTo>
                    <a:cubicBezTo>
                      <a:pt x="90" y="11"/>
                      <a:pt x="89" y="11"/>
                      <a:pt x="89" y="12"/>
                    </a:cubicBezTo>
                    <a:cubicBezTo>
                      <a:pt x="86" y="16"/>
                      <a:pt x="82" y="25"/>
                      <a:pt x="77" y="38"/>
                    </a:cubicBezTo>
                    <a:cubicBezTo>
                      <a:pt x="83" y="21"/>
                      <a:pt x="85" y="10"/>
                      <a:pt x="85" y="5"/>
                    </a:cubicBezTo>
                    <a:cubicBezTo>
                      <a:pt x="84" y="2"/>
                      <a:pt x="83" y="1"/>
                      <a:pt x="81" y="3"/>
                    </a:cubicBezTo>
                    <a:cubicBezTo>
                      <a:pt x="78" y="5"/>
                      <a:pt x="75" y="11"/>
                      <a:pt x="72" y="18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0" y="25"/>
                      <a:pt x="68" y="34"/>
                      <a:pt x="68" y="44"/>
                    </a:cubicBezTo>
                    <a:cubicBezTo>
                      <a:pt x="69" y="30"/>
                      <a:pt x="66" y="20"/>
                      <a:pt x="63" y="12"/>
                    </a:cubicBezTo>
                    <a:cubicBezTo>
                      <a:pt x="61" y="7"/>
                      <a:pt x="59" y="4"/>
                      <a:pt x="56" y="3"/>
                    </a:cubicBezTo>
                    <a:cubicBezTo>
                      <a:pt x="52" y="0"/>
                      <a:pt x="48" y="4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2" y="24"/>
                      <a:pt x="54" y="30"/>
                      <a:pt x="56" y="38"/>
                    </a:cubicBezTo>
                    <a:cubicBezTo>
                      <a:pt x="51" y="23"/>
                      <a:pt x="47" y="14"/>
                      <a:pt x="44" y="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914400" rtl="0" eaLnBrk="1" latinLnBrk="0" hangingPunct="1"/>
                <a:endPara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304" name="Freeform 83"/>
            <p:cNvSpPr>
              <a:spLocks/>
            </p:cNvSpPr>
            <p:nvPr/>
          </p:nvSpPr>
          <p:spPr bwMode="auto">
            <a:xfrm rot="1639090">
              <a:off x="8277894" y="1349267"/>
              <a:ext cx="208610" cy="197210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14" y="10"/>
                </a:cxn>
                <a:cxn ang="0">
                  <a:pos x="15" y="20"/>
                </a:cxn>
                <a:cxn ang="0">
                  <a:pos x="4" y="21"/>
                </a:cxn>
                <a:cxn ang="0">
                  <a:pos x="9" y="30"/>
                </a:cxn>
                <a:cxn ang="0">
                  <a:pos x="0" y="35"/>
                </a:cxn>
                <a:cxn ang="0">
                  <a:pos x="8" y="41"/>
                </a:cxn>
                <a:cxn ang="0">
                  <a:pos x="2" y="50"/>
                </a:cxn>
                <a:cxn ang="0">
                  <a:pos x="12" y="52"/>
                </a:cxn>
                <a:cxn ang="0">
                  <a:pos x="10" y="62"/>
                </a:cxn>
                <a:cxn ang="0">
                  <a:pos x="20" y="60"/>
                </a:cxn>
                <a:cxn ang="0">
                  <a:pos x="22" y="70"/>
                </a:cxn>
                <a:cxn ang="0">
                  <a:pos x="31" y="64"/>
                </a:cxn>
                <a:cxn ang="0">
                  <a:pos x="36" y="73"/>
                </a:cxn>
                <a:cxn ang="0">
                  <a:pos x="42" y="64"/>
                </a:cxn>
                <a:cxn ang="0">
                  <a:pos x="51" y="71"/>
                </a:cxn>
                <a:cxn ang="0">
                  <a:pos x="53" y="60"/>
                </a:cxn>
                <a:cxn ang="0">
                  <a:pos x="63" y="64"/>
                </a:cxn>
                <a:cxn ang="0">
                  <a:pos x="62" y="53"/>
                </a:cxn>
                <a:cxn ang="0">
                  <a:pos x="73" y="52"/>
                </a:cxn>
                <a:cxn ang="0">
                  <a:pos x="68" y="43"/>
                </a:cxn>
                <a:cxn ang="0">
                  <a:pos x="77" y="38"/>
                </a:cxn>
                <a:cxn ang="0">
                  <a:pos x="69" y="32"/>
                </a:cxn>
                <a:cxn ang="0">
                  <a:pos x="75" y="23"/>
                </a:cxn>
                <a:cxn ang="0">
                  <a:pos x="65" y="21"/>
                </a:cxn>
                <a:cxn ang="0">
                  <a:pos x="67" y="11"/>
                </a:cxn>
                <a:cxn ang="0">
                  <a:pos x="57" y="13"/>
                </a:cxn>
                <a:cxn ang="0">
                  <a:pos x="55" y="3"/>
                </a:cxn>
                <a:cxn ang="0">
                  <a:pos x="46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6" y="2"/>
                </a:cxn>
                <a:cxn ang="0">
                  <a:pos x="24" y="13"/>
                </a:cxn>
              </a:cxnLst>
              <a:rect l="0" t="0" r="r" b="b"/>
              <a:pathLst>
                <a:path w="77" h="73">
                  <a:moveTo>
                    <a:pt x="24" y="13"/>
                  </a:moveTo>
                  <a:cubicBezTo>
                    <a:pt x="22" y="14"/>
                    <a:pt x="15" y="8"/>
                    <a:pt x="14" y="10"/>
                  </a:cubicBezTo>
                  <a:cubicBezTo>
                    <a:pt x="12" y="11"/>
                    <a:pt x="16" y="19"/>
                    <a:pt x="15" y="20"/>
                  </a:cubicBezTo>
                  <a:cubicBezTo>
                    <a:pt x="14" y="22"/>
                    <a:pt x="5" y="19"/>
                    <a:pt x="4" y="21"/>
                  </a:cubicBezTo>
                  <a:cubicBezTo>
                    <a:pt x="3" y="23"/>
                    <a:pt x="10" y="28"/>
                    <a:pt x="9" y="30"/>
                  </a:cubicBezTo>
                  <a:cubicBezTo>
                    <a:pt x="9" y="32"/>
                    <a:pt x="0" y="33"/>
                    <a:pt x="0" y="35"/>
                  </a:cubicBezTo>
                  <a:cubicBezTo>
                    <a:pt x="0" y="37"/>
                    <a:pt x="8" y="39"/>
                    <a:pt x="8" y="41"/>
                  </a:cubicBezTo>
                  <a:cubicBezTo>
                    <a:pt x="9" y="44"/>
                    <a:pt x="1" y="48"/>
                    <a:pt x="2" y="50"/>
                  </a:cubicBezTo>
                  <a:cubicBezTo>
                    <a:pt x="3" y="52"/>
                    <a:pt x="11" y="50"/>
                    <a:pt x="12" y="52"/>
                  </a:cubicBezTo>
                  <a:cubicBezTo>
                    <a:pt x="13" y="54"/>
                    <a:pt x="8" y="61"/>
                    <a:pt x="10" y="62"/>
                  </a:cubicBezTo>
                  <a:cubicBezTo>
                    <a:pt x="11" y="64"/>
                    <a:pt x="18" y="59"/>
                    <a:pt x="20" y="60"/>
                  </a:cubicBezTo>
                  <a:cubicBezTo>
                    <a:pt x="22" y="61"/>
                    <a:pt x="20" y="70"/>
                    <a:pt x="22" y="70"/>
                  </a:cubicBezTo>
                  <a:cubicBezTo>
                    <a:pt x="24" y="71"/>
                    <a:pt x="29" y="64"/>
                    <a:pt x="31" y="64"/>
                  </a:cubicBezTo>
                  <a:cubicBezTo>
                    <a:pt x="33" y="65"/>
                    <a:pt x="34" y="73"/>
                    <a:pt x="36" y="73"/>
                  </a:cubicBezTo>
                  <a:cubicBezTo>
                    <a:pt x="39" y="73"/>
                    <a:pt x="40" y="65"/>
                    <a:pt x="42" y="64"/>
                  </a:cubicBezTo>
                  <a:cubicBezTo>
                    <a:pt x="44" y="64"/>
                    <a:pt x="49" y="72"/>
                    <a:pt x="51" y="71"/>
                  </a:cubicBezTo>
                  <a:cubicBezTo>
                    <a:pt x="53" y="70"/>
                    <a:pt x="51" y="62"/>
                    <a:pt x="53" y="60"/>
                  </a:cubicBezTo>
                  <a:cubicBezTo>
                    <a:pt x="55" y="59"/>
                    <a:pt x="62" y="65"/>
                    <a:pt x="63" y="64"/>
                  </a:cubicBezTo>
                  <a:cubicBezTo>
                    <a:pt x="65" y="62"/>
                    <a:pt x="61" y="55"/>
                    <a:pt x="62" y="53"/>
                  </a:cubicBezTo>
                  <a:cubicBezTo>
                    <a:pt x="64" y="51"/>
                    <a:pt x="72" y="54"/>
                    <a:pt x="73" y="52"/>
                  </a:cubicBezTo>
                  <a:cubicBezTo>
                    <a:pt x="74" y="50"/>
                    <a:pt x="67" y="45"/>
                    <a:pt x="68" y="43"/>
                  </a:cubicBezTo>
                  <a:cubicBezTo>
                    <a:pt x="68" y="41"/>
                    <a:pt x="77" y="40"/>
                    <a:pt x="77" y="38"/>
                  </a:cubicBezTo>
                  <a:cubicBezTo>
                    <a:pt x="77" y="36"/>
                    <a:pt x="69" y="34"/>
                    <a:pt x="69" y="32"/>
                  </a:cubicBezTo>
                  <a:cubicBezTo>
                    <a:pt x="68" y="30"/>
                    <a:pt x="76" y="26"/>
                    <a:pt x="75" y="23"/>
                  </a:cubicBezTo>
                  <a:cubicBezTo>
                    <a:pt x="74" y="21"/>
                    <a:pt x="66" y="23"/>
                    <a:pt x="65" y="21"/>
                  </a:cubicBezTo>
                  <a:cubicBezTo>
                    <a:pt x="64" y="19"/>
                    <a:pt x="69" y="12"/>
                    <a:pt x="67" y="11"/>
                  </a:cubicBezTo>
                  <a:cubicBezTo>
                    <a:pt x="66" y="9"/>
                    <a:pt x="59" y="14"/>
                    <a:pt x="57" y="13"/>
                  </a:cubicBezTo>
                  <a:cubicBezTo>
                    <a:pt x="55" y="12"/>
                    <a:pt x="57" y="4"/>
                    <a:pt x="55" y="3"/>
                  </a:cubicBezTo>
                  <a:cubicBezTo>
                    <a:pt x="53" y="2"/>
                    <a:pt x="49" y="9"/>
                    <a:pt x="46" y="9"/>
                  </a:cubicBezTo>
                  <a:cubicBezTo>
                    <a:pt x="44" y="9"/>
                    <a:pt x="43" y="0"/>
                    <a:pt x="41" y="0"/>
                  </a:cubicBezTo>
                  <a:cubicBezTo>
                    <a:pt x="38" y="0"/>
                    <a:pt x="37" y="8"/>
                    <a:pt x="35" y="9"/>
                  </a:cubicBezTo>
                  <a:cubicBezTo>
                    <a:pt x="33" y="9"/>
                    <a:pt x="28" y="2"/>
                    <a:pt x="26" y="2"/>
                  </a:cubicBezTo>
                  <a:cubicBezTo>
                    <a:pt x="24" y="3"/>
                    <a:pt x="26" y="12"/>
                    <a:pt x="24" y="13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5" name="Freeform 84"/>
            <p:cNvSpPr>
              <a:spLocks/>
            </p:cNvSpPr>
            <p:nvPr/>
          </p:nvSpPr>
          <p:spPr bwMode="auto">
            <a:xfrm rot="1639090">
              <a:off x="8162861" y="2249348"/>
              <a:ext cx="53578" cy="1162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10"/>
                </a:cxn>
                <a:cxn ang="0">
                  <a:pos x="0" y="14"/>
                </a:cxn>
                <a:cxn ang="0">
                  <a:pos x="8" y="21"/>
                </a:cxn>
                <a:cxn ang="0">
                  <a:pos x="2" y="29"/>
                </a:cxn>
                <a:cxn ang="0">
                  <a:pos x="12" y="31"/>
                </a:cxn>
                <a:cxn ang="0">
                  <a:pos x="10" y="42"/>
                </a:cxn>
                <a:cxn ang="0">
                  <a:pos x="20" y="39"/>
                </a:cxn>
                <a:cxn ang="0">
                  <a:pos x="20" y="40"/>
                </a:cxn>
                <a:cxn ang="0">
                  <a:pos x="12" y="6"/>
                </a:cxn>
                <a:cxn ang="0">
                  <a:pos x="7" y="0"/>
                </a:cxn>
                <a:cxn ang="0">
                  <a:pos x="4" y="0"/>
                </a:cxn>
              </a:cxnLst>
              <a:rect l="0" t="0" r="r" b="b"/>
              <a:pathLst>
                <a:path w="20" h="43">
                  <a:moveTo>
                    <a:pt x="4" y="0"/>
                  </a:moveTo>
                  <a:cubicBezTo>
                    <a:pt x="3" y="2"/>
                    <a:pt x="10" y="8"/>
                    <a:pt x="9" y="10"/>
                  </a:cubicBezTo>
                  <a:cubicBezTo>
                    <a:pt x="9" y="12"/>
                    <a:pt x="0" y="12"/>
                    <a:pt x="0" y="14"/>
                  </a:cubicBezTo>
                  <a:cubicBezTo>
                    <a:pt x="0" y="17"/>
                    <a:pt x="8" y="19"/>
                    <a:pt x="8" y="21"/>
                  </a:cubicBezTo>
                  <a:cubicBezTo>
                    <a:pt x="9" y="23"/>
                    <a:pt x="1" y="27"/>
                    <a:pt x="2" y="29"/>
                  </a:cubicBezTo>
                  <a:cubicBezTo>
                    <a:pt x="2" y="31"/>
                    <a:pt x="11" y="30"/>
                    <a:pt x="12" y="31"/>
                  </a:cubicBezTo>
                  <a:cubicBezTo>
                    <a:pt x="13" y="33"/>
                    <a:pt x="8" y="40"/>
                    <a:pt x="10" y="42"/>
                  </a:cubicBezTo>
                  <a:cubicBezTo>
                    <a:pt x="11" y="43"/>
                    <a:pt x="18" y="38"/>
                    <a:pt x="20" y="39"/>
                  </a:cubicBezTo>
                  <a:cubicBezTo>
                    <a:pt x="20" y="39"/>
                    <a:pt x="20" y="40"/>
                    <a:pt x="20" y="40"/>
                  </a:cubicBezTo>
                  <a:cubicBezTo>
                    <a:pt x="17" y="21"/>
                    <a:pt x="12" y="6"/>
                    <a:pt x="12" y="6"/>
                  </a:cubicBezTo>
                  <a:cubicBezTo>
                    <a:pt x="10" y="4"/>
                    <a:pt x="8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85"/>
            <p:cNvSpPr>
              <a:spLocks/>
            </p:cNvSpPr>
            <p:nvPr/>
          </p:nvSpPr>
          <p:spPr bwMode="auto">
            <a:xfrm rot="1639090">
              <a:off x="8183239" y="2379385"/>
              <a:ext cx="114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3" name="Group 69"/>
            <p:cNvGrpSpPr/>
            <p:nvPr/>
          </p:nvGrpSpPr>
          <p:grpSpPr>
            <a:xfrm rot="1639090">
              <a:off x="8545294" y="1385194"/>
              <a:ext cx="197210" cy="373902"/>
              <a:chOff x="7513638" y="568325"/>
              <a:chExt cx="274637" cy="520701"/>
            </a:xfrm>
          </p:grpSpPr>
          <p:sp>
            <p:nvSpPr>
              <p:cNvPr id="535" name="Freeform 86"/>
              <p:cNvSpPr>
                <a:spLocks/>
              </p:cNvSpPr>
              <p:nvPr/>
            </p:nvSpPr>
            <p:spPr bwMode="auto">
              <a:xfrm>
                <a:off x="7596188" y="900113"/>
                <a:ext cx="134938" cy="161925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26" y="20"/>
                  </a:cxn>
                  <a:cxn ang="0">
                    <a:pos x="27" y="19"/>
                  </a:cxn>
                  <a:cxn ang="0">
                    <a:pos x="36" y="0"/>
                  </a:cxn>
                  <a:cxn ang="0">
                    <a:pos x="31" y="3"/>
                  </a:cxn>
                  <a:cxn ang="0">
                    <a:pos x="4" y="40"/>
                  </a:cxn>
                </a:cxnLst>
                <a:rect l="0" t="0" r="r" b="b"/>
                <a:pathLst>
                  <a:path w="36" h="43">
                    <a:moveTo>
                      <a:pt x="4" y="40"/>
                    </a:moveTo>
                    <a:cubicBezTo>
                      <a:pt x="6" y="43"/>
                      <a:pt x="16" y="31"/>
                      <a:pt x="26" y="20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30" y="11"/>
                      <a:pt x="36" y="0"/>
                    </a:cubicBezTo>
                    <a:cubicBezTo>
                      <a:pt x="34" y="1"/>
                      <a:pt x="33" y="2"/>
                      <a:pt x="31" y="3"/>
                    </a:cubicBezTo>
                    <a:cubicBezTo>
                      <a:pt x="19" y="17"/>
                      <a:pt x="0" y="37"/>
                      <a:pt x="4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6" name="Freeform 87"/>
              <p:cNvSpPr>
                <a:spLocks/>
              </p:cNvSpPr>
              <p:nvPr/>
            </p:nvSpPr>
            <p:spPr bwMode="auto">
              <a:xfrm>
                <a:off x="7513638" y="77628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9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7" name="Freeform 88"/>
              <p:cNvSpPr>
                <a:spLocks/>
              </p:cNvSpPr>
              <p:nvPr/>
            </p:nvSpPr>
            <p:spPr bwMode="auto">
              <a:xfrm>
                <a:off x="7675563" y="573088"/>
                <a:ext cx="90488" cy="206375"/>
              </a:xfrm>
              <a:custGeom>
                <a:avLst/>
                <a:gdLst/>
                <a:ahLst/>
                <a:cxnLst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23" y="55"/>
                  </a:cxn>
                  <a:cxn ang="0">
                    <a:pos x="23" y="42"/>
                  </a:cxn>
                </a:cxnLst>
                <a:rect l="0" t="0" r="r" b="b"/>
                <a:pathLst>
                  <a:path w="24" h="55">
                    <a:moveTo>
                      <a:pt x="23" y="42"/>
                    </a:move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9" y="50"/>
                      <a:pt x="21" y="53"/>
                      <a:pt x="23" y="55"/>
                    </a:cubicBezTo>
                    <a:cubicBezTo>
                      <a:pt x="24" y="51"/>
                      <a:pt x="23" y="47"/>
                      <a:pt x="23" y="4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8" name="Freeform 89"/>
              <p:cNvSpPr>
                <a:spLocks/>
              </p:cNvSpPr>
              <p:nvPr/>
            </p:nvSpPr>
            <p:spPr bwMode="auto">
              <a:xfrm>
                <a:off x="7708900" y="708025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9" name="Freeform 90"/>
              <p:cNvSpPr>
                <a:spLocks/>
              </p:cNvSpPr>
              <p:nvPr/>
            </p:nvSpPr>
            <p:spPr bwMode="auto">
              <a:xfrm>
                <a:off x="7629525" y="606425"/>
                <a:ext cx="79375" cy="98425"/>
              </a:xfrm>
              <a:custGeom>
                <a:avLst/>
                <a:gdLst/>
                <a:ahLst/>
                <a:cxnLst>
                  <a:cxn ang="0">
                    <a:pos x="21" y="26"/>
                  </a:cxn>
                  <a:cxn ang="0">
                    <a:pos x="0" y="2"/>
                  </a:cxn>
                  <a:cxn ang="0">
                    <a:pos x="21" y="26"/>
                  </a:cxn>
                </a:cxnLst>
                <a:rect l="0" t="0" r="r" b="b"/>
                <a:pathLst>
                  <a:path w="21" h="26">
                    <a:moveTo>
                      <a:pt x="21" y="26"/>
                    </a:moveTo>
                    <a:cubicBezTo>
                      <a:pt x="12" y="13"/>
                      <a:pt x="3" y="0"/>
                      <a:pt x="0" y="2"/>
                    </a:cubicBezTo>
                    <a:cubicBezTo>
                      <a:pt x="3" y="0"/>
                      <a:pt x="12" y="13"/>
                      <a:pt x="21" y="2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0" name="Freeform 91"/>
              <p:cNvSpPr>
                <a:spLocks/>
              </p:cNvSpPr>
              <p:nvPr/>
            </p:nvSpPr>
            <p:spPr bwMode="auto">
              <a:xfrm>
                <a:off x="7664450" y="1036638"/>
                <a:ext cx="17463" cy="52388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5" y="0"/>
                  </a:cxn>
                  <a:cxn ang="0">
                    <a:pos x="1" y="14"/>
                  </a:cxn>
                </a:cxnLst>
                <a:rect l="0" t="0" r="r" b="b"/>
                <a:pathLst>
                  <a:path w="5" h="14">
                    <a:moveTo>
                      <a:pt x="1" y="14"/>
                    </a:moveTo>
                    <a:cubicBezTo>
                      <a:pt x="2" y="9"/>
                      <a:pt x="4" y="4"/>
                      <a:pt x="5" y="0"/>
                    </a:cubicBezTo>
                    <a:cubicBezTo>
                      <a:pt x="2" y="7"/>
                      <a:pt x="0" y="12"/>
                      <a:pt x="1" y="1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1" name="Freeform 92"/>
              <p:cNvSpPr>
                <a:spLocks/>
              </p:cNvSpPr>
              <p:nvPr/>
            </p:nvSpPr>
            <p:spPr bwMode="auto">
              <a:xfrm>
                <a:off x="7610475" y="606425"/>
                <a:ext cx="150813" cy="188913"/>
              </a:xfrm>
              <a:custGeom>
                <a:avLst/>
                <a:gdLst/>
                <a:ahLst/>
                <a:cxnLst>
                  <a:cxn ang="0">
                    <a:pos x="40" y="50"/>
                  </a:cxn>
                  <a:cxn ang="0">
                    <a:pos x="40" y="46"/>
                  </a:cxn>
                  <a:cxn ang="0">
                    <a:pos x="34" y="38"/>
                  </a:cxn>
                  <a:cxn ang="0">
                    <a:pos x="29" y="30"/>
                  </a:cxn>
                  <a:cxn ang="0">
                    <a:pos x="26" y="27"/>
                  </a:cxn>
                  <a:cxn ang="0">
                    <a:pos x="26" y="26"/>
                  </a:cxn>
                  <a:cxn ang="0">
                    <a:pos x="5" y="2"/>
                  </a:cxn>
                  <a:cxn ang="0">
                    <a:pos x="28" y="42"/>
                  </a:cxn>
                  <a:cxn ang="0">
                    <a:pos x="40" y="50"/>
                  </a:cxn>
                </a:cxnLst>
                <a:rect l="0" t="0" r="r" b="b"/>
                <a:pathLst>
                  <a:path w="40" h="50">
                    <a:moveTo>
                      <a:pt x="40" y="50"/>
                    </a:moveTo>
                    <a:cubicBezTo>
                      <a:pt x="40" y="49"/>
                      <a:pt x="40" y="47"/>
                      <a:pt x="40" y="46"/>
                    </a:cubicBezTo>
                    <a:cubicBezTo>
                      <a:pt x="38" y="44"/>
                      <a:pt x="36" y="41"/>
                      <a:pt x="34" y="38"/>
                    </a:cubicBezTo>
                    <a:cubicBezTo>
                      <a:pt x="32" y="35"/>
                      <a:pt x="30" y="33"/>
                      <a:pt x="29" y="30"/>
                    </a:cubicBezTo>
                    <a:cubicBezTo>
                      <a:pt x="28" y="29"/>
                      <a:pt x="27" y="28"/>
                      <a:pt x="26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17" y="13"/>
                      <a:pt x="8" y="0"/>
                      <a:pt x="5" y="2"/>
                    </a:cubicBezTo>
                    <a:cubicBezTo>
                      <a:pt x="0" y="5"/>
                      <a:pt x="18" y="27"/>
                      <a:pt x="28" y="42"/>
                    </a:cubicBezTo>
                    <a:cubicBezTo>
                      <a:pt x="33" y="46"/>
                      <a:pt x="37" y="49"/>
                      <a:pt x="40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2" name="Freeform 93"/>
              <p:cNvSpPr>
                <a:spLocks/>
              </p:cNvSpPr>
              <p:nvPr/>
            </p:nvSpPr>
            <p:spPr bwMode="auto">
              <a:xfrm>
                <a:off x="7513638" y="828675"/>
                <a:ext cx="217488" cy="5715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0" y="10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5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25" y="4"/>
                      <a:pt x="0" y="5"/>
                      <a:pt x="0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0" y="7"/>
                      <a:pt x="56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3" name="Freeform 94"/>
              <p:cNvSpPr>
                <a:spLocks/>
              </p:cNvSpPr>
              <p:nvPr/>
            </p:nvSpPr>
            <p:spPr bwMode="auto">
              <a:xfrm>
                <a:off x="7521575" y="836613"/>
                <a:ext cx="209550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4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0" y="20"/>
                      <a:pt x="48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4" name="Freeform 95"/>
              <p:cNvSpPr>
                <a:spLocks/>
              </p:cNvSpPr>
              <p:nvPr/>
            </p:nvSpPr>
            <p:spPr bwMode="auto">
              <a:xfrm>
                <a:off x="7562850" y="647700"/>
                <a:ext cx="198438" cy="158750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3" y="39"/>
                  </a:cxn>
                  <a:cxn ang="0">
                    <a:pos x="41" y="31"/>
                  </a:cxn>
                  <a:cxn ang="0">
                    <a:pos x="4" y="4"/>
                  </a:cxn>
                  <a:cxn ang="0">
                    <a:pos x="36" y="36"/>
                  </a:cxn>
                  <a:cxn ang="0">
                    <a:pos x="51" y="41"/>
                  </a:cxn>
                </a:cxnLst>
                <a:rect l="0" t="0" r="r" b="b"/>
                <a:pathLst>
                  <a:path w="53" h="42">
                    <a:moveTo>
                      <a:pt x="51" y="41"/>
                    </a:moveTo>
                    <a:cubicBezTo>
                      <a:pt x="52" y="40"/>
                      <a:pt x="52" y="40"/>
                      <a:pt x="53" y="39"/>
                    </a:cubicBezTo>
                    <a:cubicBezTo>
                      <a:pt x="50" y="38"/>
                      <a:pt x="46" y="35"/>
                      <a:pt x="41" y="31"/>
                    </a:cubicBezTo>
                    <a:cubicBezTo>
                      <a:pt x="27" y="19"/>
                      <a:pt x="7" y="0"/>
                      <a:pt x="4" y="4"/>
                    </a:cubicBezTo>
                    <a:cubicBezTo>
                      <a:pt x="0" y="8"/>
                      <a:pt x="23" y="24"/>
                      <a:pt x="36" y="36"/>
                    </a:cubicBezTo>
                    <a:cubicBezTo>
                      <a:pt x="44" y="40"/>
                      <a:pt x="50" y="42"/>
                      <a:pt x="51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5" name="Freeform 96"/>
              <p:cNvSpPr>
                <a:spLocks/>
              </p:cNvSpPr>
              <p:nvPr/>
            </p:nvSpPr>
            <p:spPr bwMode="auto">
              <a:xfrm>
                <a:off x="7521575" y="836613"/>
                <a:ext cx="214313" cy="115888"/>
              </a:xfrm>
              <a:custGeom>
                <a:avLst/>
                <a:gdLst/>
                <a:ahLst/>
                <a:cxnLst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44" y="15"/>
                  </a:cxn>
                  <a:cxn ang="0">
                    <a:pos x="57" y="2"/>
                  </a:cxn>
                </a:cxnLst>
                <a:rect l="0" t="0" r="r" b="b"/>
                <a:pathLst>
                  <a:path w="57" h="31">
                    <a:moveTo>
                      <a:pt x="57" y="2"/>
                    </a:moveTo>
                    <a:cubicBezTo>
                      <a:pt x="57" y="2"/>
                      <a:pt x="57" y="1"/>
                      <a:pt x="56" y="0"/>
                    </a:cubicBezTo>
                    <a:cubicBezTo>
                      <a:pt x="48" y="8"/>
                      <a:pt x="0" y="20"/>
                      <a:pt x="2" y="26"/>
                    </a:cubicBezTo>
                    <a:cubicBezTo>
                      <a:pt x="4" y="31"/>
                      <a:pt x="27" y="21"/>
                      <a:pt x="44" y="15"/>
                    </a:cubicBezTo>
                    <a:cubicBezTo>
                      <a:pt x="52" y="9"/>
                      <a:pt x="57" y="5"/>
                      <a:pt x="5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6" name="Freeform 97"/>
              <p:cNvSpPr>
                <a:spLocks/>
              </p:cNvSpPr>
              <p:nvPr/>
            </p:nvSpPr>
            <p:spPr bwMode="auto">
              <a:xfrm>
                <a:off x="7527925" y="568325"/>
                <a:ext cx="260350" cy="444500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2" y="43"/>
                  </a:cxn>
                  <a:cxn ang="0">
                    <a:pos x="62" y="56"/>
                  </a:cxn>
                  <a:cxn ang="0">
                    <a:pos x="62" y="60"/>
                  </a:cxn>
                  <a:cxn ang="0">
                    <a:pos x="60" y="62"/>
                  </a:cxn>
                  <a:cxn ang="0">
                    <a:pos x="45" y="57"/>
                  </a:cxn>
                  <a:cxn ang="0">
                    <a:pos x="2" y="41"/>
                  </a:cxn>
                  <a:cxn ang="0">
                    <a:pos x="40" y="63"/>
                  </a:cxn>
                  <a:cxn ang="0">
                    <a:pos x="51" y="69"/>
                  </a:cxn>
                  <a:cxn ang="0">
                    <a:pos x="54" y="71"/>
                  </a:cxn>
                  <a:cxn ang="0">
                    <a:pos x="54" y="71"/>
                  </a:cxn>
                  <a:cxn ang="0">
                    <a:pos x="55" y="73"/>
                  </a:cxn>
                  <a:cxn ang="0">
                    <a:pos x="42" y="86"/>
                  </a:cxn>
                  <a:cxn ang="0">
                    <a:pos x="9" y="114"/>
                  </a:cxn>
                  <a:cxn ang="0">
                    <a:pos x="49" y="91"/>
                  </a:cxn>
                  <a:cxn ang="0">
                    <a:pos x="54" y="88"/>
                  </a:cxn>
                  <a:cxn ang="0">
                    <a:pos x="60" y="74"/>
                  </a:cxn>
                  <a:cxn ang="0">
                    <a:pos x="65" y="1"/>
                  </a:cxn>
                  <a:cxn ang="0">
                    <a:pos x="63" y="0"/>
                  </a:cxn>
                </a:cxnLst>
                <a:rect l="0" t="0" r="r" b="b"/>
                <a:pathLst>
                  <a:path w="69" h="118">
                    <a:moveTo>
                      <a:pt x="63" y="0"/>
                    </a:moveTo>
                    <a:cubicBezTo>
                      <a:pt x="58" y="0"/>
                      <a:pt x="61" y="25"/>
                      <a:pt x="62" y="43"/>
                    </a:cubicBezTo>
                    <a:cubicBezTo>
                      <a:pt x="62" y="48"/>
                      <a:pt x="63" y="52"/>
                      <a:pt x="62" y="56"/>
                    </a:cubicBezTo>
                    <a:cubicBezTo>
                      <a:pt x="62" y="57"/>
                      <a:pt x="62" y="59"/>
                      <a:pt x="62" y="60"/>
                    </a:cubicBezTo>
                    <a:cubicBezTo>
                      <a:pt x="61" y="61"/>
                      <a:pt x="61" y="61"/>
                      <a:pt x="60" y="62"/>
                    </a:cubicBezTo>
                    <a:cubicBezTo>
                      <a:pt x="59" y="63"/>
                      <a:pt x="53" y="61"/>
                      <a:pt x="45" y="57"/>
                    </a:cubicBezTo>
                    <a:cubicBezTo>
                      <a:pt x="29" y="50"/>
                      <a:pt x="4" y="36"/>
                      <a:pt x="2" y="41"/>
                    </a:cubicBezTo>
                    <a:cubicBezTo>
                      <a:pt x="0" y="46"/>
                      <a:pt x="24" y="55"/>
                      <a:pt x="40" y="63"/>
                    </a:cubicBezTo>
                    <a:cubicBezTo>
                      <a:pt x="45" y="65"/>
                      <a:pt x="48" y="67"/>
                      <a:pt x="51" y="69"/>
                    </a:cubicBezTo>
                    <a:cubicBezTo>
                      <a:pt x="52" y="70"/>
                      <a:pt x="53" y="71"/>
                      <a:pt x="5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5" y="72"/>
                      <a:pt x="55" y="73"/>
                      <a:pt x="55" y="73"/>
                    </a:cubicBezTo>
                    <a:cubicBezTo>
                      <a:pt x="55" y="76"/>
                      <a:pt x="50" y="80"/>
                      <a:pt x="42" y="86"/>
                    </a:cubicBezTo>
                    <a:cubicBezTo>
                      <a:pt x="28" y="97"/>
                      <a:pt x="6" y="110"/>
                      <a:pt x="9" y="114"/>
                    </a:cubicBezTo>
                    <a:cubicBezTo>
                      <a:pt x="12" y="118"/>
                      <a:pt x="34" y="101"/>
                      <a:pt x="49" y="91"/>
                    </a:cubicBezTo>
                    <a:cubicBezTo>
                      <a:pt x="51" y="90"/>
                      <a:pt x="52" y="89"/>
                      <a:pt x="54" y="88"/>
                    </a:cubicBezTo>
                    <a:cubicBezTo>
                      <a:pt x="55" y="84"/>
                      <a:pt x="58" y="79"/>
                      <a:pt x="60" y="74"/>
                    </a:cubicBezTo>
                    <a:cubicBezTo>
                      <a:pt x="69" y="56"/>
                      <a:pt x="63" y="55"/>
                      <a:pt x="65" y="1"/>
                    </a:cubicBezTo>
                    <a:cubicBezTo>
                      <a:pt x="64" y="0"/>
                      <a:pt x="64" y="0"/>
                      <a:pt x="63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82"/>
            <p:cNvGrpSpPr/>
            <p:nvPr/>
          </p:nvGrpSpPr>
          <p:grpSpPr>
            <a:xfrm rot="1639090">
              <a:off x="7864020" y="1638894"/>
              <a:ext cx="530074" cy="394421"/>
              <a:chOff x="6813550" y="1209675"/>
              <a:chExt cx="738188" cy="549275"/>
            </a:xfrm>
          </p:grpSpPr>
          <p:sp>
            <p:nvSpPr>
              <p:cNvPr id="483" name="Freeform 17"/>
              <p:cNvSpPr>
                <a:spLocks/>
              </p:cNvSpPr>
              <p:nvPr/>
            </p:nvSpPr>
            <p:spPr bwMode="auto">
              <a:xfrm>
                <a:off x="7392988" y="1522413"/>
                <a:ext cx="63500" cy="22225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17" y="3"/>
                  </a:cxn>
                  <a:cxn ang="0">
                    <a:pos x="0" y="0"/>
                  </a:cxn>
                  <a:cxn ang="0">
                    <a:pos x="13" y="6"/>
                  </a:cxn>
                </a:cxnLst>
                <a:rect l="0" t="0" r="r" b="b"/>
                <a:pathLst>
                  <a:path w="17" h="6">
                    <a:moveTo>
                      <a:pt x="13" y="6"/>
                    </a:moveTo>
                    <a:cubicBezTo>
                      <a:pt x="14" y="5"/>
                      <a:pt x="16" y="4"/>
                      <a:pt x="17" y="3"/>
                    </a:cubicBezTo>
                    <a:cubicBezTo>
                      <a:pt x="11" y="2"/>
                      <a:pt x="5" y="1"/>
                      <a:pt x="0" y="0"/>
                    </a:cubicBezTo>
                    <a:cubicBezTo>
                      <a:pt x="4" y="2"/>
                      <a:pt x="9" y="4"/>
                      <a:pt x="13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4" name="Freeform 18"/>
              <p:cNvSpPr>
                <a:spLocks/>
              </p:cNvSpPr>
              <p:nvPr/>
            </p:nvSpPr>
            <p:spPr bwMode="auto">
              <a:xfrm>
                <a:off x="7373938" y="1544638"/>
                <a:ext cx="46038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7"/>
                  </a:cxn>
                  <a:cxn ang="0">
                    <a:pos x="12" y="5"/>
                  </a:cxn>
                  <a:cxn ang="0">
                    <a:pos x="0" y="0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3" y="2"/>
                      <a:pt x="6" y="5"/>
                      <a:pt x="9" y="7"/>
                    </a:cubicBezTo>
                    <a:cubicBezTo>
                      <a:pt x="10" y="6"/>
                      <a:pt x="11" y="6"/>
                      <a:pt x="12" y="5"/>
                    </a:cubicBezTo>
                    <a:cubicBezTo>
                      <a:pt x="8" y="3"/>
                      <a:pt x="4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5" name="Freeform 21"/>
              <p:cNvSpPr>
                <a:spLocks/>
              </p:cNvSpPr>
              <p:nvPr/>
            </p:nvSpPr>
            <p:spPr bwMode="auto">
              <a:xfrm>
                <a:off x="7354888" y="1563688"/>
                <a:ext cx="30163" cy="30163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6" y="8"/>
                  </a:cxn>
                </a:cxnLst>
                <a:rect l="0" t="0" r="r" b="b"/>
                <a:pathLst>
                  <a:path w="8" h="8">
                    <a:moveTo>
                      <a:pt x="6" y="8"/>
                    </a:moveTo>
                    <a:cubicBezTo>
                      <a:pt x="6" y="7"/>
                      <a:pt x="7" y="7"/>
                      <a:pt x="8" y="7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2" y="3"/>
                      <a:pt x="4" y="5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6" name="Freeform 22"/>
              <p:cNvSpPr>
                <a:spLocks/>
              </p:cNvSpPr>
              <p:nvPr/>
            </p:nvSpPr>
            <p:spPr bwMode="auto">
              <a:xfrm>
                <a:off x="7396163" y="1481138"/>
                <a:ext cx="106363" cy="25400"/>
              </a:xfrm>
              <a:custGeom>
                <a:avLst/>
                <a:gdLst/>
                <a:ahLst/>
                <a:cxnLst>
                  <a:cxn ang="0">
                    <a:pos x="22" y="7"/>
                  </a:cxn>
                  <a:cxn ang="0">
                    <a:pos x="28" y="0"/>
                  </a:cxn>
                  <a:cxn ang="0">
                    <a:pos x="0" y="3"/>
                  </a:cxn>
                  <a:cxn ang="0">
                    <a:pos x="22" y="7"/>
                  </a:cxn>
                </a:cxnLst>
                <a:rect l="0" t="0" r="r" b="b"/>
                <a:pathLst>
                  <a:path w="28" h="7">
                    <a:moveTo>
                      <a:pt x="22" y="7"/>
                    </a:moveTo>
                    <a:cubicBezTo>
                      <a:pt x="25" y="5"/>
                      <a:pt x="26" y="3"/>
                      <a:pt x="28" y="0"/>
                    </a:cubicBezTo>
                    <a:cubicBezTo>
                      <a:pt x="20" y="1"/>
                      <a:pt x="9" y="2"/>
                      <a:pt x="0" y="3"/>
                    </a:cubicBezTo>
                    <a:cubicBezTo>
                      <a:pt x="7" y="5"/>
                      <a:pt x="15" y="6"/>
                      <a:pt x="22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7" name="Freeform 24"/>
              <p:cNvSpPr>
                <a:spLocks/>
              </p:cNvSpPr>
              <p:nvPr/>
            </p:nvSpPr>
            <p:spPr bwMode="auto">
              <a:xfrm>
                <a:off x="7332663" y="1577975"/>
                <a:ext cx="22225" cy="34925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3" y="9"/>
                  </a:cxn>
                </a:cxnLst>
                <a:rect l="0" t="0" r="r" b="b"/>
                <a:pathLst>
                  <a:path w="6" h="9">
                    <a:moveTo>
                      <a:pt x="3" y="9"/>
                    </a:moveTo>
                    <a:cubicBezTo>
                      <a:pt x="4" y="9"/>
                      <a:pt x="5" y="8"/>
                      <a:pt x="6" y="8"/>
                    </a:cubicBezTo>
                    <a:cubicBezTo>
                      <a:pt x="4" y="5"/>
                      <a:pt x="2" y="3"/>
                      <a:pt x="0" y="0"/>
                    </a:cubicBezTo>
                    <a:cubicBezTo>
                      <a:pt x="1" y="3"/>
                      <a:pt x="2" y="6"/>
                      <a:pt x="3" y="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8" name="Freeform 31"/>
              <p:cNvSpPr>
                <a:spLocks/>
              </p:cNvSpPr>
              <p:nvPr/>
            </p:nvSpPr>
            <p:spPr bwMode="auto">
              <a:xfrm>
                <a:off x="7272338" y="1597025"/>
                <a:ext cx="11113" cy="5715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3" y="13"/>
                  </a:cxn>
                  <a:cxn ang="0">
                    <a:pos x="2" y="0"/>
                  </a:cxn>
                  <a:cxn ang="0">
                    <a:pos x="0" y="15"/>
                  </a:cxn>
                </a:cxnLst>
                <a:rect l="0" t="0" r="r" b="b"/>
                <a:pathLst>
                  <a:path w="3" h="15">
                    <a:moveTo>
                      <a:pt x="0" y="15"/>
                    </a:moveTo>
                    <a:cubicBezTo>
                      <a:pt x="1" y="14"/>
                      <a:pt x="2" y="13"/>
                      <a:pt x="3" y="13"/>
                    </a:cubicBezTo>
                    <a:cubicBezTo>
                      <a:pt x="3" y="8"/>
                      <a:pt x="3" y="4"/>
                      <a:pt x="2" y="0"/>
                    </a:cubicBezTo>
                    <a:cubicBezTo>
                      <a:pt x="2" y="5"/>
                      <a:pt x="1" y="10"/>
                      <a:pt x="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9" name="Freeform 32"/>
              <p:cNvSpPr>
                <a:spLocks/>
              </p:cNvSpPr>
              <p:nvPr/>
            </p:nvSpPr>
            <p:spPr bwMode="auto">
              <a:xfrm>
                <a:off x="7310438" y="1597025"/>
                <a:ext cx="11113" cy="34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9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cubicBezTo>
                      <a:pt x="0" y="3"/>
                      <a:pt x="1" y="6"/>
                      <a:pt x="1" y="9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2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0" name="Freeform 41"/>
              <p:cNvSpPr>
                <a:spLocks/>
              </p:cNvSpPr>
              <p:nvPr/>
            </p:nvSpPr>
            <p:spPr bwMode="auto">
              <a:xfrm>
                <a:off x="7102475" y="1476375"/>
                <a:ext cx="71438" cy="7938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  <a:cxn ang="0">
                    <a:pos x="19" y="1"/>
                  </a:cxn>
                </a:cxnLst>
                <a:rect l="0" t="0" r="r" b="b"/>
                <a:pathLst>
                  <a:path w="19" h="2">
                    <a:moveTo>
                      <a:pt x="19" y="1"/>
                    </a:moveTo>
                    <a:cubicBezTo>
                      <a:pt x="17" y="0"/>
                      <a:pt x="16" y="0"/>
                      <a:pt x="14" y="0"/>
                    </a:cubicBezTo>
                    <a:cubicBezTo>
                      <a:pt x="10" y="1"/>
                      <a:pt x="4" y="2"/>
                      <a:pt x="0" y="2"/>
                    </a:cubicBezTo>
                    <a:cubicBezTo>
                      <a:pt x="6" y="2"/>
                      <a:pt x="13" y="1"/>
                      <a:pt x="19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1" name="Freeform 42"/>
              <p:cNvSpPr>
                <a:spLocks/>
              </p:cNvSpPr>
              <p:nvPr/>
            </p:nvSpPr>
            <p:spPr bwMode="auto">
              <a:xfrm>
                <a:off x="7077075" y="1487488"/>
                <a:ext cx="190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2" name="Freeform 43"/>
              <p:cNvSpPr>
                <a:spLocks/>
              </p:cNvSpPr>
              <p:nvPr/>
            </p:nvSpPr>
            <p:spPr bwMode="auto">
              <a:xfrm>
                <a:off x="7054850" y="1349375"/>
                <a:ext cx="142875" cy="77788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7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6" y="0"/>
                      <a:pt x="2" y="2"/>
                      <a:pt x="0" y="4"/>
                    </a:cubicBezTo>
                    <a:cubicBezTo>
                      <a:pt x="9" y="7"/>
                      <a:pt x="26" y="16"/>
                      <a:pt x="38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3" name="Freeform 44"/>
              <p:cNvSpPr>
                <a:spLocks/>
              </p:cNvSpPr>
              <p:nvPr/>
            </p:nvSpPr>
            <p:spPr bwMode="auto">
              <a:xfrm>
                <a:off x="7219950" y="1360488"/>
                <a:ext cx="19050" cy="333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4" name="Freeform 45"/>
              <p:cNvSpPr>
                <a:spLocks/>
              </p:cNvSpPr>
              <p:nvPr/>
            </p:nvSpPr>
            <p:spPr bwMode="auto">
              <a:xfrm>
                <a:off x="7197725" y="1555750"/>
                <a:ext cx="11113" cy="79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5" name="Freeform 46"/>
              <p:cNvSpPr>
                <a:spLocks/>
              </p:cNvSpPr>
              <p:nvPr/>
            </p:nvSpPr>
            <p:spPr bwMode="auto">
              <a:xfrm>
                <a:off x="7058025" y="1536700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4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6" name="Freeform 47"/>
              <p:cNvSpPr>
                <a:spLocks/>
              </p:cNvSpPr>
              <p:nvPr/>
            </p:nvSpPr>
            <p:spPr bwMode="auto">
              <a:xfrm>
                <a:off x="7162800" y="1363663"/>
                <a:ext cx="53975" cy="46038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5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7" name="Freeform 48"/>
              <p:cNvSpPr>
                <a:spLocks/>
              </p:cNvSpPr>
              <p:nvPr/>
            </p:nvSpPr>
            <p:spPr bwMode="auto">
              <a:xfrm>
                <a:off x="6813550" y="1385888"/>
                <a:ext cx="365125" cy="200025"/>
              </a:xfrm>
              <a:custGeom>
                <a:avLst/>
                <a:gdLst/>
                <a:ahLst/>
                <a:cxnLst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2"/>
                  </a:cxn>
                  <a:cxn ang="0">
                    <a:pos x="39" y="33"/>
                  </a:cxn>
                  <a:cxn ang="0">
                    <a:pos x="7" y="26"/>
                  </a:cxn>
                  <a:cxn ang="0">
                    <a:pos x="42" y="32"/>
                  </a:cxn>
                  <a:cxn ang="0">
                    <a:pos x="74" y="25"/>
                  </a:cxn>
                  <a:cxn ang="0">
                    <a:pos x="87" y="23"/>
                  </a:cxn>
                  <a:cxn ang="0">
                    <a:pos x="54" y="14"/>
                  </a:cxn>
                  <a:cxn ang="0">
                    <a:pos x="97" y="17"/>
                  </a:cxn>
                  <a:cxn ang="0">
                    <a:pos x="62" y="0"/>
                  </a:cxn>
                  <a:cxn ang="0">
                    <a:pos x="62" y="0"/>
                  </a:cxn>
                  <a:cxn ang="0">
                    <a:pos x="56" y="5"/>
                  </a:cxn>
                  <a:cxn ang="0">
                    <a:pos x="37" y="7"/>
                  </a:cxn>
                  <a:cxn ang="0">
                    <a:pos x="21" y="16"/>
                  </a:cxn>
                  <a:cxn ang="0">
                    <a:pos x="9" y="24"/>
                  </a:cxn>
                  <a:cxn ang="0">
                    <a:pos x="0" y="24"/>
                  </a:cxn>
                  <a:cxn ang="0">
                    <a:pos x="13" y="33"/>
                  </a:cxn>
                  <a:cxn ang="0">
                    <a:pos x="25" y="44"/>
                  </a:cxn>
                  <a:cxn ang="0">
                    <a:pos x="46" y="49"/>
                  </a:cxn>
                  <a:cxn ang="0">
                    <a:pos x="55" y="46"/>
                  </a:cxn>
                  <a:cxn ang="0">
                    <a:pos x="58" y="49"/>
                  </a:cxn>
                  <a:cxn ang="0">
                    <a:pos x="96" y="32"/>
                  </a:cxn>
                  <a:cxn ang="0">
                    <a:pos x="53" y="33"/>
                  </a:cxn>
                </a:cxnLst>
                <a:rect l="0" t="0" r="r" b="b"/>
                <a:pathLst>
                  <a:path w="97" h="5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47" y="33"/>
                      <a:pt x="42" y="34"/>
                      <a:pt x="39" y="33"/>
                    </a:cubicBezTo>
                    <a:cubicBezTo>
                      <a:pt x="31" y="31"/>
                      <a:pt x="7" y="26"/>
                      <a:pt x="7" y="26"/>
                    </a:cubicBezTo>
                    <a:cubicBezTo>
                      <a:pt x="7" y="26"/>
                      <a:pt x="39" y="32"/>
                      <a:pt x="42" y="32"/>
                    </a:cubicBezTo>
                    <a:cubicBezTo>
                      <a:pt x="46" y="31"/>
                      <a:pt x="70" y="25"/>
                      <a:pt x="74" y="25"/>
                    </a:cubicBezTo>
                    <a:cubicBezTo>
                      <a:pt x="75" y="25"/>
                      <a:pt x="81" y="24"/>
                      <a:pt x="87" y="23"/>
                    </a:cubicBezTo>
                    <a:cubicBezTo>
                      <a:pt x="71" y="20"/>
                      <a:pt x="53" y="18"/>
                      <a:pt x="54" y="14"/>
                    </a:cubicBezTo>
                    <a:cubicBezTo>
                      <a:pt x="54" y="9"/>
                      <a:pt x="79" y="14"/>
                      <a:pt x="97" y="17"/>
                    </a:cubicBezTo>
                    <a:cubicBezTo>
                      <a:pt x="85" y="11"/>
                      <a:pt x="69" y="5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4"/>
                      <a:pt x="62" y="4"/>
                      <a:pt x="56" y="5"/>
                    </a:cubicBezTo>
                    <a:cubicBezTo>
                      <a:pt x="49" y="6"/>
                      <a:pt x="43" y="6"/>
                      <a:pt x="37" y="7"/>
                    </a:cubicBezTo>
                    <a:cubicBezTo>
                      <a:pt x="31" y="9"/>
                      <a:pt x="26" y="15"/>
                      <a:pt x="21" y="16"/>
                    </a:cubicBezTo>
                    <a:cubicBezTo>
                      <a:pt x="16" y="17"/>
                      <a:pt x="15" y="22"/>
                      <a:pt x="9" y="24"/>
                    </a:cubicBezTo>
                    <a:cubicBezTo>
                      <a:pt x="3" y="25"/>
                      <a:pt x="0" y="24"/>
                      <a:pt x="0" y="24"/>
                    </a:cubicBezTo>
                    <a:cubicBezTo>
                      <a:pt x="0" y="24"/>
                      <a:pt x="6" y="31"/>
                      <a:pt x="13" y="33"/>
                    </a:cubicBezTo>
                    <a:cubicBezTo>
                      <a:pt x="19" y="34"/>
                      <a:pt x="23" y="42"/>
                      <a:pt x="25" y="44"/>
                    </a:cubicBezTo>
                    <a:cubicBezTo>
                      <a:pt x="33" y="53"/>
                      <a:pt x="46" y="49"/>
                      <a:pt x="46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6" y="47"/>
                      <a:pt x="58" y="49"/>
                    </a:cubicBezTo>
                    <a:cubicBezTo>
                      <a:pt x="63" y="44"/>
                      <a:pt x="82" y="38"/>
                      <a:pt x="96" y="32"/>
                    </a:cubicBezTo>
                    <a:cubicBezTo>
                      <a:pt x="78" y="34"/>
                      <a:pt x="53" y="38"/>
                      <a:pt x="53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8" name="Freeform 49"/>
              <p:cNvSpPr>
                <a:spLocks/>
              </p:cNvSpPr>
              <p:nvPr/>
            </p:nvSpPr>
            <p:spPr bwMode="auto">
              <a:xfrm>
                <a:off x="6840538" y="1473200"/>
                <a:ext cx="315913" cy="41275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8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7" y="2"/>
                  </a:cxn>
                  <a:cxn ang="0">
                    <a:pos x="35" y="9"/>
                  </a:cxn>
                  <a:cxn ang="0">
                    <a:pos x="0" y="3"/>
                  </a:cxn>
                  <a:cxn ang="0">
                    <a:pos x="32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8" y="4"/>
                    </a:cubicBezTo>
                    <a:cubicBezTo>
                      <a:pt x="68" y="4"/>
                      <a:pt x="69" y="4"/>
                      <a:pt x="70" y="3"/>
                    </a:cubicBezTo>
                    <a:cubicBezTo>
                      <a:pt x="74" y="3"/>
                      <a:pt x="80" y="2"/>
                      <a:pt x="84" y="1"/>
                    </a:cubicBezTo>
                    <a:cubicBezTo>
                      <a:pt x="83" y="1"/>
                      <a:pt x="82" y="0"/>
                      <a:pt x="80" y="0"/>
                    </a:cubicBezTo>
                    <a:cubicBezTo>
                      <a:pt x="74" y="1"/>
                      <a:pt x="68" y="2"/>
                      <a:pt x="67" y="2"/>
                    </a:cubicBezTo>
                    <a:cubicBezTo>
                      <a:pt x="63" y="2"/>
                      <a:pt x="39" y="8"/>
                      <a:pt x="35" y="9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4" y="8"/>
                      <a:pt x="32" y="10"/>
                    </a:cubicBezTo>
                    <a:cubicBezTo>
                      <a:pt x="35" y="11"/>
                      <a:pt x="40" y="10"/>
                      <a:pt x="46" y="9"/>
                    </a:cubicBezTo>
                    <a:cubicBezTo>
                      <a:pt x="47" y="7"/>
                      <a:pt x="54" y="5"/>
                      <a:pt x="63" y="4"/>
                    </a:cubicBezTo>
                    <a:close/>
                  </a:path>
                </a:pathLst>
              </a:custGeom>
              <a:solidFill>
                <a:srgbClr val="61B5CC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9" name="Freeform 98"/>
              <p:cNvSpPr>
                <a:spLocks/>
              </p:cNvSpPr>
              <p:nvPr/>
            </p:nvSpPr>
            <p:spPr bwMode="auto">
              <a:xfrm>
                <a:off x="7091363" y="1533525"/>
                <a:ext cx="155575" cy="173038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4" y="43"/>
                  </a:cxn>
                  <a:cxn ang="0">
                    <a:pos x="36" y="13"/>
                  </a:cxn>
                  <a:cxn ang="0">
                    <a:pos x="41" y="0"/>
                  </a:cxn>
                  <a:cxn ang="0">
                    <a:pos x="32" y="6"/>
                  </a:cxn>
                </a:cxnLst>
                <a:rect l="0" t="0" r="r" b="b"/>
                <a:pathLst>
                  <a:path w="41" h="46">
                    <a:moveTo>
                      <a:pt x="32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4" y="26"/>
                      <a:pt x="36" y="13"/>
                    </a:cubicBezTo>
                    <a:cubicBezTo>
                      <a:pt x="38" y="8"/>
                      <a:pt x="40" y="4"/>
                      <a:pt x="41" y="0"/>
                    </a:cubicBezTo>
                    <a:cubicBezTo>
                      <a:pt x="38" y="1"/>
                      <a:pt x="35" y="3"/>
                      <a:pt x="32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0" name="Freeform 99"/>
              <p:cNvSpPr>
                <a:spLocks/>
              </p:cNvSpPr>
              <p:nvPr/>
            </p:nvSpPr>
            <p:spPr bwMode="auto">
              <a:xfrm>
                <a:off x="7351713" y="1492250"/>
                <a:ext cx="127000" cy="4127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1" y="8"/>
                  </a:cxn>
                  <a:cxn ang="0">
                    <a:pos x="28" y="11"/>
                  </a:cxn>
                  <a:cxn ang="0">
                    <a:pos x="34" y="4"/>
                  </a:cxn>
                  <a:cxn ang="0">
                    <a:pos x="12" y="0"/>
                  </a:cxn>
                  <a:cxn ang="0">
                    <a:pos x="0" y="2"/>
                  </a:cxn>
                </a:cxnLst>
                <a:rect l="0" t="0" r="r" b="b"/>
                <a:pathLst>
                  <a:path w="34" h="11">
                    <a:moveTo>
                      <a:pt x="0" y="2"/>
                    </a:moveTo>
                    <a:cubicBezTo>
                      <a:pt x="3" y="4"/>
                      <a:pt x="7" y="6"/>
                      <a:pt x="11" y="8"/>
                    </a:cubicBezTo>
                    <a:cubicBezTo>
                      <a:pt x="16" y="9"/>
                      <a:pt x="22" y="10"/>
                      <a:pt x="28" y="11"/>
                    </a:cubicBezTo>
                    <a:cubicBezTo>
                      <a:pt x="30" y="9"/>
                      <a:pt x="32" y="6"/>
                      <a:pt x="34" y="4"/>
                    </a:cubicBezTo>
                    <a:cubicBezTo>
                      <a:pt x="27" y="3"/>
                      <a:pt x="19" y="2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1" name="Freeform 100"/>
              <p:cNvSpPr>
                <a:spLocks/>
              </p:cNvSpPr>
              <p:nvPr/>
            </p:nvSpPr>
            <p:spPr bwMode="auto">
              <a:xfrm>
                <a:off x="7324725" y="1262063"/>
                <a:ext cx="153988" cy="177800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7"/>
                  </a:cxn>
                  <a:cxn ang="0">
                    <a:pos x="9" y="41"/>
                  </a:cxn>
                </a:cxnLst>
                <a:rect l="0" t="0" r="r" b="b"/>
                <a:pathLst>
                  <a:path w="41" h="47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7"/>
                    </a:cubicBezTo>
                    <a:cubicBezTo>
                      <a:pt x="3" y="45"/>
                      <a:pt x="6" y="44"/>
                      <a:pt x="9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2" name="Freeform 101"/>
              <p:cNvSpPr>
                <a:spLocks/>
              </p:cNvSpPr>
              <p:nvPr/>
            </p:nvSpPr>
            <p:spPr bwMode="auto">
              <a:xfrm>
                <a:off x="7310438" y="1547813"/>
                <a:ext cx="33338" cy="79375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3" y="21"/>
                  </a:cxn>
                  <a:cxn ang="0">
                    <a:pos x="9" y="17"/>
                  </a:cxn>
                  <a:cxn ang="0">
                    <a:pos x="6" y="8"/>
                  </a:cxn>
                </a:cxnLst>
                <a:rect l="0" t="0" r="r" b="b"/>
                <a:pathLst>
                  <a:path w="9" h="21">
                    <a:moveTo>
                      <a:pt x="6" y="8"/>
                    </a:move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ubicBezTo>
                      <a:pt x="1" y="15"/>
                      <a:pt x="2" y="18"/>
                      <a:pt x="3" y="21"/>
                    </a:cubicBezTo>
                    <a:cubicBezTo>
                      <a:pt x="5" y="20"/>
                      <a:pt x="7" y="18"/>
                      <a:pt x="9" y="17"/>
                    </a:cubicBezTo>
                    <a:cubicBezTo>
                      <a:pt x="8" y="14"/>
                      <a:pt x="7" y="11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3" name="Freeform 102"/>
              <p:cNvSpPr>
                <a:spLocks/>
              </p:cNvSpPr>
              <p:nvPr/>
            </p:nvSpPr>
            <p:spPr bwMode="auto">
              <a:xfrm>
                <a:off x="7173913" y="12176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4" name="Freeform 103"/>
              <p:cNvSpPr>
                <a:spLocks/>
              </p:cNvSpPr>
              <p:nvPr/>
            </p:nvSpPr>
            <p:spPr bwMode="auto">
              <a:xfrm>
                <a:off x="7013575" y="1420813"/>
                <a:ext cx="206375" cy="60325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1" y="5"/>
                  </a:cxn>
                </a:cxnLst>
                <a:rect l="0" t="0" r="r" b="b"/>
                <a:pathLst>
                  <a:path w="55" h="16">
                    <a:moveTo>
                      <a:pt x="1" y="5"/>
                    </a:move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5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ubicBezTo>
                      <a:pt x="47" y="15"/>
                      <a:pt x="52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1" y="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5" name="Freeform 104"/>
              <p:cNvSpPr>
                <a:spLocks/>
              </p:cNvSpPr>
              <p:nvPr/>
            </p:nvSpPr>
            <p:spPr bwMode="auto">
              <a:xfrm>
                <a:off x="7396163" y="1454150"/>
                <a:ext cx="12858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0" y="3"/>
                  </a:cxn>
                </a:cxnLst>
                <a:rect l="0" t="0" r="r" b="b"/>
                <a:pathLst>
                  <a:path w="34" h="3">
                    <a:moveTo>
                      <a:pt x="0" y="3"/>
                    </a:moveTo>
                    <a:cubicBezTo>
                      <a:pt x="11" y="2"/>
                      <a:pt x="25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5" y="0"/>
                      <a:pt x="11" y="2"/>
                      <a:pt x="0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6" name="Freeform 105"/>
              <p:cNvSpPr>
                <a:spLocks/>
              </p:cNvSpPr>
              <p:nvPr/>
            </p:nvSpPr>
            <p:spPr bwMode="auto">
              <a:xfrm>
                <a:off x="7129463" y="1281113"/>
                <a:ext cx="7938" cy="14288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7" name="Freeform 106"/>
              <p:cNvSpPr>
                <a:spLocks/>
              </p:cNvSpPr>
              <p:nvPr/>
            </p:nvSpPr>
            <p:spPr bwMode="auto">
              <a:xfrm>
                <a:off x="7126288" y="1270000"/>
                <a:ext cx="1588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8" name="Freeform 107"/>
              <p:cNvSpPr>
                <a:spLocks/>
              </p:cNvSpPr>
              <p:nvPr/>
            </p:nvSpPr>
            <p:spPr bwMode="auto">
              <a:xfrm>
                <a:off x="7148513" y="13112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9" name="Freeform 108"/>
              <p:cNvSpPr>
                <a:spLocks/>
              </p:cNvSpPr>
              <p:nvPr/>
            </p:nvSpPr>
            <p:spPr bwMode="auto">
              <a:xfrm>
                <a:off x="7167563" y="1709738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0" name="Freeform 109"/>
              <p:cNvSpPr>
                <a:spLocks/>
              </p:cNvSpPr>
              <p:nvPr/>
            </p:nvSpPr>
            <p:spPr bwMode="auto">
              <a:xfrm>
                <a:off x="7359650" y="1277938"/>
                <a:ext cx="11113" cy="142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1" y="3"/>
                      <a:pt x="2" y="1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1" name="Freeform 110"/>
              <p:cNvSpPr>
                <a:spLocks/>
              </p:cNvSpPr>
              <p:nvPr/>
            </p:nvSpPr>
            <p:spPr bwMode="auto">
              <a:xfrm>
                <a:off x="7377113" y="1250950"/>
                <a:ext cx="793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2" name="Freeform 111"/>
              <p:cNvSpPr>
                <a:spLocks/>
              </p:cNvSpPr>
              <p:nvPr/>
            </p:nvSpPr>
            <p:spPr bwMode="auto">
              <a:xfrm>
                <a:off x="7318375" y="1292225"/>
                <a:ext cx="41275" cy="873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8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8"/>
                      <a:pt x="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3" name="Freeform 112"/>
              <p:cNvSpPr>
                <a:spLocks/>
              </p:cNvSpPr>
              <p:nvPr/>
            </p:nvSpPr>
            <p:spPr bwMode="auto">
              <a:xfrm>
                <a:off x="7178675" y="1352550"/>
                <a:ext cx="38100" cy="57150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10" y="15"/>
                  </a:cxn>
                </a:cxnLst>
                <a:rect l="0" t="0" r="r" b="b"/>
                <a:pathLst>
                  <a:path w="10" h="15">
                    <a:moveTo>
                      <a:pt x="10" y="15"/>
                    </a:moveTo>
                    <a:cubicBezTo>
                      <a:pt x="7" y="10"/>
                      <a:pt x="3" y="5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5" y="8"/>
                      <a:pt x="8" y="12"/>
                      <a:pt x="1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4" name="Freeform 113"/>
              <p:cNvSpPr>
                <a:spLocks/>
              </p:cNvSpPr>
              <p:nvPr/>
            </p:nvSpPr>
            <p:spPr bwMode="auto">
              <a:xfrm>
                <a:off x="7008813" y="1473200"/>
                <a:ext cx="211138" cy="38100"/>
              </a:xfrm>
              <a:custGeom>
                <a:avLst/>
                <a:gdLst/>
                <a:ahLst/>
                <a:cxnLst>
                  <a:cxn ang="0">
                    <a:pos x="25" y="3"/>
                  </a:cxn>
                  <a:cxn ang="0">
                    <a:pos x="23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</a:cxnLst>
                <a:rect l="0" t="0" r="r" b="b"/>
                <a:pathLst>
                  <a:path w="56" h="10">
                    <a:moveTo>
                      <a:pt x="25" y="3"/>
                    </a:moveTo>
                    <a:cubicBezTo>
                      <a:pt x="24" y="4"/>
                      <a:pt x="23" y="4"/>
                      <a:pt x="23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9" y="5"/>
                      <a:pt x="2" y="7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5" name="Freeform 114"/>
              <p:cNvSpPr>
                <a:spLocks/>
              </p:cNvSpPr>
              <p:nvPr/>
            </p:nvSpPr>
            <p:spPr bwMode="auto">
              <a:xfrm>
                <a:off x="7227888" y="1533525"/>
                <a:ext cx="19050" cy="492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" y="0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4"/>
                      <a:pt x="2" y="8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6" name="Freeform 115"/>
              <p:cNvSpPr>
                <a:spLocks/>
              </p:cNvSpPr>
              <p:nvPr/>
            </p:nvSpPr>
            <p:spPr bwMode="auto">
              <a:xfrm>
                <a:off x="7310438" y="1533525"/>
                <a:ext cx="66675" cy="746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12" y="20"/>
                  </a:cxn>
                  <a:cxn ang="0">
                    <a:pos x="18" y="16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18" h="20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8" y="15"/>
                      <a:pt x="10" y="17"/>
                      <a:pt x="12" y="20"/>
                    </a:cubicBezTo>
                    <a:cubicBezTo>
                      <a:pt x="14" y="19"/>
                      <a:pt x="16" y="17"/>
                      <a:pt x="18" y="16"/>
                    </a:cubicBezTo>
                    <a:cubicBezTo>
                      <a:pt x="16" y="13"/>
                      <a:pt x="14" y="11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7" name="Freeform 116"/>
              <p:cNvSpPr>
                <a:spLocks/>
              </p:cNvSpPr>
              <p:nvPr/>
            </p:nvSpPr>
            <p:spPr bwMode="auto">
              <a:xfrm>
                <a:off x="7310438" y="1235075"/>
                <a:ext cx="109538" cy="207963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4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6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5"/>
                      <a:pt x="3" y="54"/>
                      <a:pt x="4" y="54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4" y="0"/>
                      <a:pt x="22" y="1"/>
                      <a:pt x="20" y="4"/>
                    </a:cubicBezTo>
                    <a:cubicBezTo>
                      <a:pt x="19" y="5"/>
                      <a:pt x="19" y="6"/>
                      <a:pt x="18" y="7"/>
                    </a:cubicBezTo>
                    <a:cubicBezTo>
                      <a:pt x="17" y="8"/>
                      <a:pt x="16" y="10"/>
                      <a:pt x="16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3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8" name="Freeform 117"/>
              <p:cNvSpPr>
                <a:spLocks/>
              </p:cNvSpPr>
              <p:nvPr/>
            </p:nvSpPr>
            <p:spPr bwMode="auto">
              <a:xfrm>
                <a:off x="7156450" y="1530350"/>
                <a:ext cx="104775" cy="2063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4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4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2" y="30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9" name="Freeform 118"/>
              <p:cNvSpPr>
                <a:spLocks/>
              </p:cNvSpPr>
              <p:nvPr/>
            </p:nvSpPr>
            <p:spPr bwMode="auto">
              <a:xfrm>
                <a:off x="7340600" y="1454150"/>
                <a:ext cx="184150" cy="4603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3" y="12"/>
                  </a:cxn>
                  <a:cxn ang="0">
                    <a:pos x="15" y="10"/>
                  </a:cxn>
                  <a:cxn ang="0">
                    <a:pos x="43" y="7"/>
                  </a:cxn>
                  <a:cxn ang="0">
                    <a:pos x="49" y="0"/>
                  </a:cxn>
                  <a:cxn ang="0">
                    <a:pos x="15" y="3"/>
                  </a:cxn>
                  <a:cxn ang="0">
                    <a:pos x="0" y="10"/>
                  </a:cxn>
                </a:cxnLst>
                <a:rect l="0" t="0" r="r" b="b"/>
                <a:pathLst>
                  <a:path w="49" h="12">
                    <a:moveTo>
                      <a:pt x="0" y="10"/>
                    </a:moveTo>
                    <a:cubicBezTo>
                      <a:pt x="1" y="10"/>
                      <a:pt x="2" y="11"/>
                      <a:pt x="3" y="12"/>
                    </a:cubicBezTo>
                    <a:cubicBezTo>
                      <a:pt x="6" y="11"/>
                      <a:pt x="10" y="11"/>
                      <a:pt x="15" y="10"/>
                    </a:cubicBezTo>
                    <a:cubicBezTo>
                      <a:pt x="24" y="9"/>
                      <a:pt x="35" y="8"/>
                      <a:pt x="43" y="7"/>
                    </a:cubicBezTo>
                    <a:cubicBezTo>
                      <a:pt x="45" y="5"/>
                      <a:pt x="47" y="2"/>
                      <a:pt x="49" y="0"/>
                    </a:cubicBezTo>
                    <a:cubicBezTo>
                      <a:pt x="40" y="0"/>
                      <a:pt x="26" y="2"/>
                      <a:pt x="15" y="3"/>
                    </a:cubicBezTo>
                    <a:cubicBezTo>
                      <a:pt x="8" y="5"/>
                      <a:pt x="3" y="8"/>
                      <a:pt x="0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0" name="Freeform 119"/>
              <p:cNvSpPr>
                <a:spLocks/>
              </p:cNvSpPr>
              <p:nvPr/>
            </p:nvSpPr>
            <p:spPr bwMode="auto">
              <a:xfrm>
                <a:off x="7126288" y="1254125"/>
                <a:ext cx="134938" cy="180975"/>
              </a:xfrm>
              <a:custGeom>
                <a:avLst/>
                <a:gdLst/>
                <a:ahLst/>
                <a:cxnLst>
                  <a:cxn ang="0">
                    <a:pos x="24" y="41"/>
                  </a:cxn>
                  <a:cxn ang="0">
                    <a:pos x="35" y="48"/>
                  </a:cxn>
                  <a:cxn ang="0">
                    <a:pos x="36" y="44"/>
                  </a:cxn>
                  <a:cxn ang="0">
                    <a:pos x="30" y="37"/>
                  </a:cxn>
                  <a:cxn ang="0">
                    <a:pos x="25" y="30"/>
                  </a:cxn>
                  <a:cxn ang="0">
                    <a:pos x="4" y="2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3" y="11"/>
                  </a:cxn>
                  <a:cxn ang="0">
                    <a:pos x="6" y="15"/>
                  </a:cxn>
                  <a:cxn ang="0">
                    <a:pos x="8" y="18"/>
                  </a:cxn>
                  <a:cxn ang="0">
                    <a:pos x="14" y="26"/>
                  </a:cxn>
                  <a:cxn ang="0">
                    <a:pos x="24" y="41"/>
                  </a:cxn>
                </a:cxnLst>
                <a:rect l="0" t="0" r="r" b="b"/>
                <a:pathLst>
                  <a:path w="36" h="48">
                    <a:moveTo>
                      <a:pt x="24" y="41"/>
                    </a:moveTo>
                    <a:cubicBezTo>
                      <a:pt x="29" y="45"/>
                      <a:pt x="33" y="48"/>
                      <a:pt x="35" y="48"/>
                    </a:cubicBezTo>
                    <a:cubicBezTo>
                      <a:pt x="36" y="47"/>
                      <a:pt x="36" y="46"/>
                      <a:pt x="36" y="44"/>
                    </a:cubicBezTo>
                    <a:cubicBezTo>
                      <a:pt x="34" y="42"/>
                      <a:pt x="32" y="40"/>
                      <a:pt x="30" y="37"/>
                    </a:cubicBezTo>
                    <a:cubicBezTo>
                      <a:pt x="28" y="35"/>
                      <a:pt x="27" y="32"/>
                      <a:pt x="25" y="30"/>
                    </a:cubicBezTo>
                    <a:cubicBezTo>
                      <a:pt x="18" y="19"/>
                      <a:pt x="9" y="5"/>
                      <a:pt x="4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2" y="8"/>
                      <a:pt x="2" y="10"/>
                      <a:pt x="3" y="11"/>
                    </a:cubicBezTo>
                    <a:cubicBezTo>
                      <a:pt x="4" y="12"/>
                      <a:pt x="5" y="14"/>
                      <a:pt x="6" y="15"/>
                    </a:cubicBezTo>
                    <a:cubicBezTo>
                      <a:pt x="7" y="16"/>
                      <a:pt x="7" y="17"/>
                      <a:pt x="8" y="18"/>
                    </a:cubicBezTo>
                    <a:cubicBezTo>
                      <a:pt x="10" y="21"/>
                      <a:pt x="12" y="24"/>
                      <a:pt x="14" y="26"/>
                    </a:cubicBezTo>
                    <a:cubicBezTo>
                      <a:pt x="17" y="31"/>
                      <a:pt x="21" y="36"/>
                      <a:pt x="24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1" name="Freeform 120"/>
              <p:cNvSpPr>
                <a:spLocks/>
              </p:cNvSpPr>
              <p:nvPr/>
            </p:nvSpPr>
            <p:spPr bwMode="auto">
              <a:xfrm>
                <a:off x="7008813" y="1473200"/>
                <a:ext cx="222250" cy="57150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</a:cxnLst>
                <a:rect l="0" t="0" r="r" b="b"/>
                <a:pathLst>
                  <a:path w="59" h="15"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2" name="Freeform 121"/>
              <p:cNvSpPr>
                <a:spLocks/>
              </p:cNvSpPr>
              <p:nvPr/>
            </p:nvSpPr>
            <p:spPr bwMode="auto">
              <a:xfrm>
                <a:off x="7291388" y="1363663"/>
                <a:ext cx="158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3" name="Freeform 122"/>
              <p:cNvSpPr>
                <a:spLocks/>
              </p:cNvSpPr>
              <p:nvPr/>
            </p:nvSpPr>
            <p:spPr bwMode="auto">
              <a:xfrm>
                <a:off x="7291388" y="1217613"/>
                <a:ext cx="41275" cy="146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9"/>
                  </a:cxn>
                  <a:cxn ang="0">
                    <a:pos x="11" y="0"/>
                  </a:cxn>
                </a:cxnLst>
                <a:rect l="0" t="0" r="r" b="b"/>
                <a:pathLst>
                  <a:path w="11" h="39">
                    <a:moveTo>
                      <a:pt x="11" y="0"/>
                    </a:moveTo>
                    <a:cubicBezTo>
                      <a:pt x="7" y="1"/>
                      <a:pt x="4" y="22"/>
                      <a:pt x="0" y="39"/>
                    </a:cubicBezTo>
                    <a:cubicBezTo>
                      <a:pt x="4" y="22"/>
                      <a:pt x="7" y="1"/>
                      <a:pt x="11" y="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4" name="Freeform 123"/>
              <p:cNvSpPr>
                <a:spLocks/>
              </p:cNvSpPr>
              <p:nvPr/>
            </p:nvSpPr>
            <p:spPr bwMode="auto">
              <a:xfrm>
                <a:off x="7181850" y="1416050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5" name="Freeform 124"/>
              <p:cNvSpPr>
                <a:spLocks/>
              </p:cNvSpPr>
              <p:nvPr/>
            </p:nvSpPr>
            <p:spPr bwMode="auto">
              <a:xfrm>
                <a:off x="7031038" y="1481138"/>
                <a:ext cx="200025" cy="90488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38" y="7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53" y="0"/>
                  </a:cxn>
                </a:cxnLst>
                <a:rect l="0" t="0" r="r" b="b"/>
                <a:pathLst>
                  <a:path w="53" h="24"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0" y="2"/>
                      <a:pt x="45" y="5"/>
                      <a:pt x="38" y="7"/>
                    </a:cubicBezTo>
                    <a:cubicBezTo>
                      <a:pt x="24" y="13"/>
                      <a:pt x="5" y="19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" y="17"/>
                      <a:pt x="45" y="7"/>
                      <a:pt x="5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6" name="Freeform 125"/>
              <p:cNvSpPr>
                <a:spLocks/>
              </p:cNvSpPr>
              <p:nvPr/>
            </p:nvSpPr>
            <p:spPr bwMode="auto">
              <a:xfrm>
                <a:off x="7219950" y="1530350"/>
                <a:ext cx="44450" cy="2222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9"/>
                  </a:cxn>
                  <a:cxn ang="0">
                    <a:pos x="10" y="0"/>
                  </a:cxn>
                </a:cxnLst>
                <a:rect l="0" t="0" r="r" b="b"/>
                <a:pathLst>
                  <a:path w="12" h="59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3"/>
                      <a:pt x="3" y="59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7" name="Freeform 126"/>
              <p:cNvSpPr>
                <a:spLocks/>
              </p:cNvSpPr>
              <p:nvPr/>
            </p:nvSpPr>
            <p:spPr bwMode="auto">
              <a:xfrm>
                <a:off x="7219950" y="15303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9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3" y="35"/>
                  </a:cxn>
                  <a:cxn ang="0">
                    <a:pos x="12" y="34"/>
                  </a:cxn>
                  <a:cxn ang="0">
                    <a:pos x="14" y="33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9"/>
                    </a:cubicBezTo>
                    <a:cubicBezTo>
                      <a:pt x="3" y="60"/>
                      <a:pt x="4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9" y="58"/>
                      <a:pt x="11" y="47"/>
                      <a:pt x="13" y="35"/>
                    </a:cubicBezTo>
                    <a:cubicBezTo>
                      <a:pt x="13" y="34"/>
                      <a:pt x="12" y="34"/>
                      <a:pt x="12" y="34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5" y="28"/>
                      <a:pt x="16" y="23"/>
                      <a:pt x="16" y="18"/>
                    </a:cubicBezTo>
                    <a:cubicBezTo>
                      <a:pt x="16" y="9"/>
                      <a:pt x="14" y="1"/>
                      <a:pt x="1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8" name="Freeform 127"/>
              <p:cNvSpPr>
                <a:spLocks/>
              </p:cNvSpPr>
              <p:nvPr/>
            </p:nvSpPr>
            <p:spPr bwMode="auto">
              <a:xfrm>
                <a:off x="7291388" y="1217613"/>
                <a:ext cx="60325" cy="225425"/>
              </a:xfrm>
              <a:custGeom>
                <a:avLst/>
                <a:gdLst/>
                <a:ahLst/>
                <a:cxnLst>
                  <a:cxn ang="0">
                    <a:pos x="4" y="60"/>
                  </a:cxn>
                  <a:cxn ang="0">
                    <a:pos x="6" y="60"/>
                  </a:cxn>
                  <a:cxn ang="0">
                    <a:pos x="7" y="43"/>
                  </a:cxn>
                  <a:cxn ang="0">
                    <a:pos x="7" y="43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0" y="39"/>
                  </a:cxn>
                  <a:cxn ang="0">
                    <a:pos x="0" y="42"/>
                  </a:cxn>
                  <a:cxn ang="0">
                    <a:pos x="4" y="60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5" y="60"/>
                      <a:pt x="5" y="60"/>
                      <a:pt x="6" y="60"/>
                    </a:cubicBezTo>
                    <a:cubicBezTo>
                      <a:pt x="5" y="57"/>
                      <a:pt x="6" y="50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0" y="25"/>
                      <a:pt x="16" y="1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1"/>
                      <a:pt x="4" y="22"/>
                      <a:pt x="0" y="39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0" y="51"/>
                      <a:pt x="2" y="58"/>
                      <a:pt x="4" y="6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9" name="Freeform 128"/>
              <p:cNvSpPr>
                <a:spLocks/>
              </p:cNvSpPr>
              <p:nvPr/>
            </p:nvSpPr>
            <p:spPr bwMode="auto">
              <a:xfrm>
                <a:off x="7313613" y="1522413"/>
                <a:ext cx="93663" cy="6826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19" y="18"/>
                  </a:cxn>
                  <a:cxn ang="0">
                    <a:pos x="25" y="13"/>
                  </a:cxn>
                  <a:cxn ang="0">
                    <a:pos x="16" y="6"/>
                  </a:cxn>
                  <a:cxn ang="0">
                    <a:pos x="1" y="1"/>
                  </a:cxn>
                </a:cxnLst>
                <a:rect l="0" t="0" r="r" b="b"/>
                <a:pathLst>
                  <a:path w="25" h="18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14" y="13"/>
                      <a:pt x="16" y="15"/>
                      <a:pt x="19" y="18"/>
                    </a:cubicBezTo>
                    <a:cubicBezTo>
                      <a:pt x="21" y="16"/>
                      <a:pt x="23" y="15"/>
                      <a:pt x="25" y="13"/>
                    </a:cubicBezTo>
                    <a:cubicBezTo>
                      <a:pt x="22" y="11"/>
                      <a:pt x="19" y="8"/>
                      <a:pt x="16" y="6"/>
                    </a:cubicBezTo>
                    <a:cubicBezTo>
                      <a:pt x="9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0" name="Freeform 129"/>
              <p:cNvSpPr>
                <a:spLocks/>
              </p:cNvSpPr>
              <p:nvPr/>
            </p:nvSpPr>
            <p:spPr bwMode="auto">
              <a:xfrm>
                <a:off x="7027863" y="1481138"/>
                <a:ext cx="206375" cy="104775"/>
              </a:xfrm>
              <a:custGeom>
                <a:avLst/>
                <a:gdLst/>
                <a:ahLst/>
                <a:cxnLst>
                  <a:cxn ang="0">
                    <a:pos x="42" y="15"/>
                  </a:cxn>
                  <a:cxn ang="0">
                    <a:pos x="55" y="2"/>
                  </a:cxn>
                  <a:cxn ang="0">
                    <a:pos x="54" y="0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8" y="27"/>
                  </a:cxn>
                  <a:cxn ang="0">
                    <a:pos x="42" y="15"/>
                  </a:cxn>
                </a:cxnLst>
                <a:rect l="0" t="0" r="r" b="b"/>
                <a:pathLst>
                  <a:path w="55" h="28">
                    <a:moveTo>
                      <a:pt x="42" y="15"/>
                    </a:moveTo>
                    <a:cubicBezTo>
                      <a:pt x="49" y="9"/>
                      <a:pt x="55" y="4"/>
                      <a:pt x="55" y="2"/>
                    </a:cubicBezTo>
                    <a:cubicBezTo>
                      <a:pt x="55" y="1"/>
                      <a:pt x="54" y="1"/>
                      <a:pt x="54" y="0"/>
                    </a:cubicBezTo>
                    <a:cubicBezTo>
                      <a:pt x="46" y="7"/>
                      <a:pt x="7" y="17"/>
                      <a:pt x="1" y="24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8"/>
                      <a:pt x="3" y="28"/>
                      <a:pt x="8" y="27"/>
                    </a:cubicBezTo>
                    <a:cubicBezTo>
                      <a:pt x="16" y="24"/>
                      <a:pt x="30" y="19"/>
                      <a:pt x="42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1" name="Freeform 130"/>
              <p:cNvSpPr>
                <a:spLocks/>
              </p:cNvSpPr>
              <p:nvPr/>
            </p:nvSpPr>
            <p:spPr bwMode="auto">
              <a:xfrm>
                <a:off x="7069138" y="1295400"/>
                <a:ext cx="188913" cy="155575"/>
              </a:xfrm>
              <a:custGeom>
                <a:avLst/>
                <a:gdLst/>
                <a:ahLst/>
                <a:cxnLst>
                  <a:cxn ang="0">
                    <a:pos x="34" y="35"/>
                  </a:cxn>
                  <a:cxn ang="0">
                    <a:pos x="49" y="39"/>
                  </a:cxn>
                  <a:cxn ang="0">
                    <a:pos x="50" y="37"/>
                  </a:cxn>
                  <a:cxn ang="0">
                    <a:pos x="39" y="30"/>
                  </a:cxn>
                  <a:cxn ang="0">
                    <a:pos x="39" y="30"/>
                  </a:cxn>
                  <a:cxn ang="0">
                    <a:pos x="25" y="18"/>
                  </a:cxn>
                  <a:cxn ang="0">
                    <a:pos x="1" y="3"/>
                  </a:cxn>
                  <a:cxn ang="0">
                    <a:pos x="9" y="14"/>
                  </a:cxn>
                  <a:cxn ang="0">
                    <a:pos x="30" y="32"/>
                  </a:cxn>
                  <a:cxn ang="0">
                    <a:pos x="34" y="35"/>
                  </a:cxn>
                </a:cxnLst>
                <a:rect l="0" t="0" r="r" b="b"/>
                <a:pathLst>
                  <a:path w="50" h="41">
                    <a:moveTo>
                      <a:pt x="34" y="35"/>
                    </a:moveTo>
                    <a:cubicBezTo>
                      <a:pt x="41" y="39"/>
                      <a:pt x="47" y="41"/>
                      <a:pt x="49" y="39"/>
                    </a:cubicBezTo>
                    <a:cubicBezTo>
                      <a:pt x="50" y="39"/>
                      <a:pt x="50" y="38"/>
                      <a:pt x="50" y="37"/>
                    </a:cubicBezTo>
                    <a:cubicBezTo>
                      <a:pt x="48" y="37"/>
                      <a:pt x="44" y="34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4" y="26"/>
                      <a:pt x="30" y="22"/>
                      <a:pt x="25" y="18"/>
                    </a:cubicBezTo>
                    <a:cubicBezTo>
                      <a:pt x="14" y="8"/>
                      <a:pt x="4" y="0"/>
                      <a:pt x="1" y="3"/>
                    </a:cubicBezTo>
                    <a:cubicBezTo>
                      <a:pt x="0" y="5"/>
                      <a:pt x="3" y="9"/>
                      <a:pt x="9" y="14"/>
                    </a:cubicBezTo>
                    <a:cubicBezTo>
                      <a:pt x="15" y="20"/>
                      <a:pt x="23" y="26"/>
                      <a:pt x="30" y="32"/>
                    </a:cubicBezTo>
                    <a:cubicBezTo>
                      <a:pt x="31" y="33"/>
                      <a:pt x="33" y="34"/>
                      <a:pt x="34" y="3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2" name="Freeform 131"/>
              <p:cNvSpPr>
                <a:spLocks/>
              </p:cNvSpPr>
              <p:nvPr/>
            </p:nvSpPr>
            <p:spPr bwMode="auto">
              <a:xfrm>
                <a:off x="7335838" y="1374775"/>
                <a:ext cx="215900" cy="117475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4" y="29"/>
                      <a:pt x="9" y="26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6" y="22"/>
                      <a:pt x="0" y="26"/>
                      <a:pt x="0" y="2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3" name="Freeform 132"/>
              <p:cNvSpPr>
                <a:spLocks/>
              </p:cNvSpPr>
              <p:nvPr/>
            </p:nvSpPr>
            <p:spPr bwMode="auto">
              <a:xfrm>
                <a:off x="7288213" y="1676400"/>
                <a:ext cx="30163" cy="82550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5" y="22"/>
                  </a:cxn>
                </a:cxnLst>
                <a:rect l="0" t="0" r="r" b="b"/>
                <a:pathLst>
                  <a:path w="8" h="22">
                    <a:moveTo>
                      <a:pt x="5" y="22"/>
                    </a:moveTo>
                    <a:cubicBezTo>
                      <a:pt x="8" y="22"/>
                      <a:pt x="8" y="15"/>
                      <a:pt x="8" y="6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1" y="12"/>
                      <a:pt x="2" y="22"/>
                      <a:pt x="5" y="2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4" name="Freeform 133"/>
              <p:cNvSpPr>
                <a:spLocks/>
              </p:cNvSpPr>
              <p:nvPr/>
            </p:nvSpPr>
            <p:spPr bwMode="auto">
              <a:xfrm>
                <a:off x="7031038" y="1209675"/>
                <a:ext cx="490538" cy="447675"/>
              </a:xfrm>
              <a:custGeom>
                <a:avLst/>
                <a:gdLst/>
                <a:ahLst/>
                <a:cxnLst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1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9" y="44"/>
                  </a:cxn>
                  <a:cxn ang="0">
                    <a:pos x="69" y="44"/>
                  </a:cxn>
                  <a:cxn ang="0">
                    <a:pos x="62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8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8" y="92"/>
                  </a:cxn>
                  <a:cxn ang="0">
                    <a:pos x="57" y="86"/>
                  </a:cxn>
                  <a:cxn ang="0">
                    <a:pos x="57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67" y="116"/>
                  </a:cxn>
                  <a:cxn ang="0">
                    <a:pos x="75" y="112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9"/>
                  </a:cxn>
                  <a:cxn ang="0">
                    <a:pos x="103" y="94"/>
                  </a:cxn>
                  <a:cxn ang="0">
                    <a:pos x="109" y="89"/>
                  </a:cxn>
                  <a:cxn ang="0">
                    <a:pos x="96" y="83"/>
                  </a:cxn>
                </a:cxnLst>
                <a:rect l="0" t="0" r="r" b="b"/>
                <a:pathLst>
                  <a:path w="130" h="119">
                    <a:moveTo>
                      <a:pt x="96" y="83"/>
                    </a:move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7" y="66"/>
                      <a:pt x="94" y="60"/>
                    </a:cubicBezTo>
                    <a:cubicBezTo>
                      <a:pt x="109" y="49"/>
                      <a:pt x="130" y="36"/>
                      <a:pt x="127" y="32"/>
                    </a:cubicBezTo>
                    <a:cubicBezTo>
                      <a:pt x="124" y="28"/>
                      <a:pt x="103" y="45"/>
                      <a:pt x="87" y="55"/>
                    </a:cubicBezTo>
                    <a:cubicBezTo>
                      <a:pt x="84" y="58"/>
                      <a:pt x="81" y="59"/>
                      <a:pt x="78" y="61"/>
                    </a:cubicBezTo>
                    <a:cubicBezTo>
                      <a:pt x="77" y="61"/>
                      <a:pt x="76" y="62"/>
                      <a:pt x="75" y="62"/>
                    </a:cubicBezTo>
                    <a:cubicBezTo>
                      <a:pt x="74" y="62"/>
                      <a:pt x="74" y="62"/>
                      <a:pt x="73" y="62"/>
                    </a:cubicBezTo>
                    <a:cubicBezTo>
                      <a:pt x="71" y="60"/>
                      <a:pt x="69" y="53"/>
                      <a:pt x="69" y="44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26"/>
                      <a:pt x="67" y="0"/>
                      <a:pt x="62" y="1"/>
                    </a:cubicBezTo>
                    <a:cubicBezTo>
                      <a:pt x="57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1" y="59"/>
                      <a:pt x="60" y="60"/>
                    </a:cubicBezTo>
                    <a:cubicBezTo>
                      <a:pt x="60" y="61"/>
                      <a:pt x="60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2" y="53"/>
                      <a:pt x="15" y="44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2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4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1" y="94"/>
                      <a:pt x="25" y="98"/>
                    </a:cubicBezTo>
                    <a:cubicBezTo>
                      <a:pt x="15" y="105"/>
                      <a:pt x="6" y="112"/>
                      <a:pt x="8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8" y="92"/>
                    </a:cubicBezTo>
                    <a:cubicBezTo>
                      <a:pt x="51" y="89"/>
                      <a:pt x="54" y="87"/>
                      <a:pt x="57" y="86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6" y="94"/>
                      <a:pt x="66" y="103"/>
                    </a:cubicBezTo>
                    <a:cubicBezTo>
                      <a:pt x="67" y="107"/>
                      <a:pt x="67" y="111"/>
                      <a:pt x="67" y="116"/>
                    </a:cubicBezTo>
                    <a:cubicBezTo>
                      <a:pt x="70" y="114"/>
                      <a:pt x="72" y="113"/>
                      <a:pt x="75" y="112"/>
                    </a:cubicBezTo>
                    <a:cubicBezTo>
                      <a:pt x="75" y="109"/>
                      <a:pt x="74" y="106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4" y="85"/>
                      <a:pt x="91" y="89"/>
                    </a:cubicBezTo>
                    <a:cubicBezTo>
                      <a:pt x="95" y="90"/>
                      <a:pt x="99" y="92"/>
                      <a:pt x="103" y="94"/>
                    </a:cubicBezTo>
                    <a:cubicBezTo>
                      <a:pt x="105" y="92"/>
                      <a:pt x="107" y="91"/>
                      <a:pt x="109" y="89"/>
                    </a:cubicBezTo>
                    <a:cubicBezTo>
                      <a:pt x="105" y="87"/>
                      <a:pt x="100" y="85"/>
                      <a:pt x="96" y="83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09" name="Freeform 143"/>
            <p:cNvSpPr>
              <a:spLocks noEditPoints="1"/>
            </p:cNvSpPr>
            <p:nvPr/>
          </p:nvSpPr>
          <p:spPr bwMode="auto">
            <a:xfrm rot="1639090">
              <a:off x="6813850" y="1631634"/>
              <a:ext cx="145913" cy="178972"/>
            </a:xfrm>
            <a:custGeom>
              <a:avLst/>
              <a:gdLst/>
              <a:ahLst/>
              <a:cxnLst>
                <a:cxn ang="0">
                  <a:pos x="46" y="20"/>
                </a:cxn>
                <a:cxn ang="0">
                  <a:pos x="38" y="19"/>
                </a:cxn>
                <a:cxn ang="0">
                  <a:pos x="33" y="18"/>
                </a:cxn>
                <a:cxn ang="0">
                  <a:pos x="28" y="10"/>
                </a:cxn>
                <a:cxn ang="0">
                  <a:pos x="19" y="7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7" y="11"/>
                </a:cxn>
                <a:cxn ang="0">
                  <a:pos x="3" y="23"/>
                </a:cxn>
                <a:cxn ang="0">
                  <a:pos x="6" y="36"/>
                </a:cxn>
                <a:cxn ang="0">
                  <a:pos x="10" y="38"/>
                </a:cxn>
                <a:cxn ang="0">
                  <a:pos x="9" y="48"/>
                </a:cxn>
                <a:cxn ang="0">
                  <a:pos x="14" y="55"/>
                </a:cxn>
                <a:cxn ang="0">
                  <a:pos x="20" y="58"/>
                </a:cxn>
                <a:cxn ang="0">
                  <a:pos x="18" y="61"/>
                </a:cxn>
                <a:cxn ang="0">
                  <a:pos x="45" y="66"/>
                </a:cxn>
                <a:cxn ang="0">
                  <a:pos x="53" y="41"/>
                </a:cxn>
                <a:cxn ang="0">
                  <a:pos x="49" y="40"/>
                </a:cxn>
                <a:cxn ang="0">
                  <a:pos x="46" y="20"/>
                </a:cxn>
                <a:cxn ang="0">
                  <a:pos x="36" y="50"/>
                </a:cxn>
                <a:cxn ang="0">
                  <a:pos x="25" y="37"/>
                </a:cxn>
                <a:cxn ang="0">
                  <a:pos x="13" y="24"/>
                </a:cxn>
                <a:cxn ang="0">
                  <a:pos x="9" y="5"/>
                </a:cxn>
                <a:cxn ang="0">
                  <a:pos x="15" y="25"/>
                </a:cxn>
                <a:cxn ang="0">
                  <a:pos x="26" y="37"/>
                </a:cxn>
                <a:cxn ang="0">
                  <a:pos x="36" y="50"/>
                </a:cxn>
              </a:cxnLst>
              <a:rect l="0" t="0" r="r" b="b"/>
              <a:pathLst>
                <a:path w="54" h="66">
                  <a:moveTo>
                    <a:pt x="46" y="20"/>
                  </a:moveTo>
                  <a:cubicBezTo>
                    <a:pt x="45" y="16"/>
                    <a:pt x="40" y="17"/>
                    <a:pt x="38" y="19"/>
                  </a:cubicBezTo>
                  <a:cubicBezTo>
                    <a:pt x="35" y="22"/>
                    <a:pt x="35" y="21"/>
                    <a:pt x="33" y="18"/>
                  </a:cubicBezTo>
                  <a:cubicBezTo>
                    <a:pt x="31" y="16"/>
                    <a:pt x="30" y="13"/>
                    <a:pt x="28" y="10"/>
                  </a:cubicBezTo>
                  <a:cubicBezTo>
                    <a:pt x="25" y="8"/>
                    <a:pt x="21" y="9"/>
                    <a:pt x="19" y="7"/>
                  </a:cubicBezTo>
                  <a:cubicBezTo>
                    <a:pt x="17" y="5"/>
                    <a:pt x="14" y="7"/>
                    <a:pt x="11" y="4"/>
                  </a:cubicBezTo>
                  <a:cubicBezTo>
                    <a:pt x="9" y="2"/>
                    <a:pt x="9" y="0"/>
                    <a:pt x="9" y="0"/>
                  </a:cubicBezTo>
                  <a:cubicBezTo>
                    <a:pt x="9" y="0"/>
                    <a:pt x="6" y="7"/>
                    <a:pt x="7" y="11"/>
                  </a:cubicBezTo>
                  <a:cubicBezTo>
                    <a:pt x="8" y="15"/>
                    <a:pt x="4" y="21"/>
                    <a:pt x="3" y="23"/>
                  </a:cubicBezTo>
                  <a:cubicBezTo>
                    <a:pt x="0" y="31"/>
                    <a:pt x="6" y="36"/>
                    <a:pt x="6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8" y="44"/>
                    <a:pt x="9" y="48"/>
                  </a:cubicBezTo>
                  <a:cubicBezTo>
                    <a:pt x="11" y="52"/>
                    <a:pt x="14" y="55"/>
                    <a:pt x="14" y="5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16" y="58"/>
                    <a:pt x="18" y="61"/>
                  </a:cubicBezTo>
                  <a:cubicBezTo>
                    <a:pt x="20" y="64"/>
                    <a:pt x="45" y="66"/>
                    <a:pt x="45" y="66"/>
                  </a:cubicBezTo>
                  <a:cubicBezTo>
                    <a:pt x="42" y="64"/>
                    <a:pt x="51" y="46"/>
                    <a:pt x="53" y="41"/>
                  </a:cubicBezTo>
                  <a:cubicBezTo>
                    <a:pt x="54" y="36"/>
                    <a:pt x="49" y="44"/>
                    <a:pt x="49" y="40"/>
                  </a:cubicBezTo>
                  <a:cubicBezTo>
                    <a:pt x="50" y="35"/>
                    <a:pt x="48" y="23"/>
                    <a:pt x="46" y="20"/>
                  </a:cubicBezTo>
                  <a:close/>
                  <a:moveTo>
                    <a:pt x="36" y="50"/>
                  </a:moveTo>
                  <a:cubicBezTo>
                    <a:pt x="36" y="50"/>
                    <a:pt x="26" y="41"/>
                    <a:pt x="25" y="37"/>
                  </a:cubicBezTo>
                  <a:cubicBezTo>
                    <a:pt x="25" y="37"/>
                    <a:pt x="14" y="29"/>
                    <a:pt x="13" y="24"/>
                  </a:cubicBezTo>
                  <a:cubicBezTo>
                    <a:pt x="12" y="19"/>
                    <a:pt x="9" y="5"/>
                    <a:pt x="9" y="5"/>
                  </a:cubicBezTo>
                  <a:cubicBezTo>
                    <a:pt x="9" y="5"/>
                    <a:pt x="14" y="23"/>
                    <a:pt x="15" y="25"/>
                  </a:cubicBezTo>
                  <a:cubicBezTo>
                    <a:pt x="16" y="27"/>
                    <a:pt x="25" y="36"/>
                    <a:pt x="26" y="37"/>
                  </a:cubicBezTo>
                  <a:cubicBezTo>
                    <a:pt x="27" y="39"/>
                    <a:pt x="31" y="44"/>
                    <a:pt x="36" y="50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144"/>
            <p:cNvSpPr>
              <a:spLocks/>
            </p:cNvSpPr>
            <p:nvPr/>
          </p:nvSpPr>
          <p:spPr bwMode="auto">
            <a:xfrm rot="1639090">
              <a:off x="6845989" y="1641212"/>
              <a:ext cx="72956" cy="1219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9"/>
                </a:cxn>
                <a:cxn ang="0">
                  <a:pos x="16" y="32"/>
                </a:cxn>
                <a:cxn ang="0">
                  <a:pos x="27" y="45"/>
                </a:cxn>
                <a:cxn ang="0">
                  <a:pos x="17" y="32"/>
                </a:cxn>
                <a:cxn ang="0">
                  <a:pos x="6" y="20"/>
                </a:cxn>
                <a:cxn ang="0">
                  <a:pos x="0" y="0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cubicBezTo>
                    <a:pt x="0" y="0"/>
                    <a:pt x="3" y="14"/>
                    <a:pt x="4" y="19"/>
                  </a:cubicBezTo>
                  <a:cubicBezTo>
                    <a:pt x="5" y="24"/>
                    <a:pt x="16" y="32"/>
                    <a:pt x="16" y="32"/>
                  </a:cubicBezTo>
                  <a:cubicBezTo>
                    <a:pt x="17" y="36"/>
                    <a:pt x="27" y="45"/>
                    <a:pt x="27" y="45"/>
                  </a:cubicBezTo>
                  <a:cubicBezTo>
                    <a:pt x="22" y="39"/>
                    <a:pt x="18" y="34"/>
                    <a:pt x="17" y="32"/>
                  </a:cubicBezTo>
                  <a:cubicBezTo>
                    <a:pt x="16" y="31"/>
                    <a:pt x="7" y="22"/>
                    <a:pt x="6" y="20"/>
                  </a:cubicBezTo>
                  <a:cubicBezTo>
                    <a:pt x="5" y="1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B5CC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1639090">
              <a:off x="7091669" y="1042245"/>
              <a:ext cx="589351" cy="598471"/>
              <a:chOff x="5902325" y="2266950"/>
              <a:chExt cx="820738" cy="833438"/>
            </a:xfrm>
            <a:solidFill>
              <a:schemeClr val="accent4">
                <a:alpha val="20000"/>
              </a:schemeClr>
            </a:solidFill>
          </p:grpSpPr>
          <p:sp>
            <p:nvSpPr>
              <p:cNvPr id="44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45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2" name="Freeform 177"/>
                <p:cNvSpPr>
                  <a:spLocks/>
                </p:cNvSpPr>
                <p:nvPr/>
              </p:nvSpPr>
              <p:spPr bwMode="auto">
                <a:xfrm>
                  <a:off x="4270375" y="2417763"/>
                  <a:ext cx="458788" cy="493713"/>
                </a:xfrm>
                <a:custGeom>
                  <a:avLst/>
                  <a:gdLst/>
                  <a:ahLst/>
                  <a:cxnLst>
                    <a:cxn ang="0">
                      <a:pos x="63" y="13"/>
                    </a:cxn>
                    <a:cxn ang="0">
                      <a:pos x="56" y="3"/>
                    </a:cxn>
                    <a:cxn ang="0">
                      <a:pos x="51" y="19"/>
                    </a:cxn>
                    <a:cxn ang="0">
                      <a:pos x="44" y="10"/>
                    </a:cxn>
                    <a:cxn ang="0">
                      <a:pos x="55" y="47"/>
                    </a:cxn>
                    <a:cxn ang="0">
                      <a:pos x="23" y="17"/>
                    </a:cxn>
                    <a:cxn ang="0">
                      <a:pos x="32" y="34"/>
                    </a:cxn>
                    <a:cxn ang="0">
                      <a:pos x="13" y="30"/>
                    </a:cxn>
                    <a:cxn ang="0">
                      <a:pos x="45" y="59"/>
                    </a:cxn>
                    <a:cxn ang="0">
                      <a:pos x="5" y="53"/>
                    </a:cxn>
                    <a:cxn ang="0">
                      <a:pos x="9" y="61"/>
                    </a:cxn>
                    <a:cxn ang="0">
                      <a:pos x="2" y="70"/>
                    </a:cxn>
                    <a:cxn ang="0">
                      <a:pos x="45" y="74"/>
                    </a:cxn>
                    <a:cxn ang="0">
                      <a:pos x="8" y="95"/>
                    </a:cxn>
                    <a:cxn ang="0">
                      <a:pos x="23" y="94"/>
                    </a:cxn>
                    <a:cxn ang="0">
                      <a:pos x="15" y="107"/>
                    </a:cxn>
                    <a:cxn ang="0">
                      <a:pos x="51" y="83"/>
                    </a:cxn>
                    <a:cxn ang="0">
                      <a:pos x="35" y="122"/>
                    </a:cxn>
                    <a:cxn ang="0">
                      <a:pos x="50" y="130"/>
                    </a:cxn>
                    <a:cxn ang="0">
                      <a:pos x="65" y="89"/>
                    </a:cxn>
                    <a:cxn ang="0">
                      <a:pos x="80" y="130"/>
                    </a:cxn>
                    <a:cxn ang="0">
                      <a:pos x="86" y="117"/>
                    </a:cxn>
                    <a:cxn ang="0">
                      <a:pos x="93" y="127"/>
                    </a:cxn>
                    <a:cxn ang="0">
                      <a:pos x="78" y="86"/>
                    </a:cxn>
                    <a:cxn ang="0">
                      <a:pos x="111" y="114"/>
                    </a:cxn>
                    <a:cxn ang="0">
                      <a:pos x="105" y="99"/>
                    </a:cxn>
                    <a:cxn ang="0">
                      <a:pos x="120" y="104"/>
                    </a:cxn>
                    <a:cxn ang="0">
                      <a:pos x="99" y="79"/>
                    </a:cxn>
                    <a:cxn ang="0">
                      <a:pos x="93" y="76"/>
                    </a:cxn>
                    <a:cxn ang="0">
                      <a:pos x="93" y="76"/>
                    </a:cxn>
                    <a:cxn ang="0">
                      <a:pos x="80" y="48"/>
                    </a:cxn>
                    <a:cxn ang="0">
                      <a:pos x="77" y="36"/>
                    </a:cxn>
                    <a:cxn ang="0">
                      <a:pos x="77" y="36"/>
                    </a:cxn>
                    <a:cxn ang="0">
                      <a:pos x="68" y="44"/>
                    </a:cxn>
                  </a:cxnLst>
                  <a:rect l="0" t="0" r="r" b="b"/>
                  <a:pathLst>
                    <a:path w="122" h="131">
                      <a:moveTo>
                        <a:pt x="68" y="44"/>
                      </a:moveTo>
                      <a:cubicBezTo>
                        <a:pt x="68" y="31"/>
                        <a:pt x="66" y="20"/>
                        <a:pt x="63" y="13"/>
                      </a:cubicBezTo>
                      <a:cubicBezTo>
                        <a:pt x="62" y="10"/>
                        <a:pt x="61" y="8"/>
                        <a:pt x="60" y="6"/>
                      </a:cubicBezTo>
                      <a:cubicBezTo>
                        <a:pt x="58" y="5"/>
                        <a:pt x="57" y="4"/>
                        <a:pt x="56" y="3"/>
                      </a:cubicBezTo>
                      <a:cubicBezTo>
                        <a:pt x="52" y="0"/>
                        <a:pt x="48" y="5"/>
                        <a:pt x="51" y="19"/>
                      </a:cubicBezTo>
                      <a:cubicBezTo>
                        <a:pt x="51" y="19"/>
                        <a:pt x="51" y="19"/>
                        <a:pt x="51" y="19"/>
                      </a:cubicBezTo>
                      <a:cubicBezTo>
                        <a:pt x="52" y="24"/>
                        <a:pt x="53" y="31"/>
                        <a:pt x="56" y="38"/>
                      </a:cubicBezTo>
                      <a:cubicBezTo>
                        <a:pt x="51" y="24"/>
                        <a:pt x="47" y="14"/>
                        <a:pt x="44" y="10"/>
                      </a:cubicBezTo>
                      <a:cubicBezTo>
                        <a:pt x="41" y="5"/>
                        <a:pt x="40" y="4"/>
                        <a:pt x="40" y="8"/>
                      </a:cubicBezTo>
                      <a:cubicBezTo>
                        <a:pt x="40" y="13"/>
                        <a:pt x="44" y="29"/>
                        <a:pt x="55" y="47"/>
                      </a:cubicBezTo>
                      <a:cubicBezTo>
                        <a:pt x="47" y="33"/>
                        <a:pt x="38" y="24"/>
                        <a:pt x="31" y="20"/>
                      </a:cubicBezTo>
                      <a:cubicBezTo>
                        <a:pt x="27" y="17"/>
                        <a:pt x="25" y="16"/>
                        <a:pt x="23" y="17"/>
                      </a:cubicBezTo>
                      <a:cubicBezTo>
                        <a:pt x="21" y="18"/>
                        <a:pt x="23" y="2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5" y="38"/>
                        <a:pt x="39" y="42"/>
                        <a:pt x="44" y="46"/>
                      </a:cubicBezTo>
                      <a:cubicBezTo>
                        <a:pt x="24" y="27"/>
                        <a:pt x="14" y="25"/>
                        <a:pt x="13" y="30"/>
                      </a:cubicBezTo>
                      <a:cubicBezTo>
                        <a:pt x="12" y="32"/>
                        <a:pt x="13" y="35"/>
                        <a:pt x="16" y="38"/>
                      </a:cubicBezTo>
                      <a:cubicBezTo>
                        <a:pt x="20" y="45"/>
                        <a:pt x="30" y="53"/>
                        <a:pt x="45" y="59"/>
                      </a:cubicBezTo>
                      <a:cubicBezTo>
                        <a:pt x="34" y="54"/>
                        <a:pt x="24" y="53"/>
                        <a:pt x="16" y="52"/>
                      </a:cubicBezTo>
                      <a:cubicBezTo>
                        <a:pt x="11" y="52"/>
                        <a:pt x="7" y="52"/>
                        <a:pt x="5" y="53"/>
                      </a:cubicBezTo>
                      <a:cubicBezTo>
                        <a:pt x="0" y="55"/>
                        <a:pt x="0" y="58"/>
                        <a:pt x="8" y="60"/>
                      </a:cubicBezTo>
                      <a:cubicBezTo>
                        <a:pt x="8" y="60"/>
                        <a:pt x="9" y="60"/>
                        <a:pt x="9" y="61"/>
                      </a:cubicBezTo>
                      <a:cubicBezTo>
                        <a:pt x="15" y="62"/>
                        <a:pt x="23" y="64"/>
                        <a:pt x="36" y="65"/>
                      </a:cubicBezTo>
                      <a:cubicBezTo>
                        <a:pt x="14" y="63"/>
                        <a:pt x="4" y="66"/>
                        <a:pt x="2" y="70"/>
                      </a:cubicBezTo>
                      <a:cubicBezTo>
                        <a:pt x="1" y="72"/>
                        <a:pt x="3" y="75"/>
                        <a:pt x="8" y="77"/>
                      </a:cubicBezTo>
                      <a:cubicBezTo>
                        <a:pt x="15" y="79"/>
                        <a:pt x="29" y="80"/>
                        <a:pt x="45" y="74"/>
                      </a:cubicBezTo>
                      <a:cubicBezTo>
                        <a:pt x="33" y="79"/>
                        <a:pt x="23" y="83"/>
                        <a:pt x="17" y="88"/>
                      </a:cubicBezTo>
                      <a:cubicBezTo>
                        <a:pt x="12" y="91"/>
                        <a:pt x="9" y="94"/>
                        <a:pt x="8" y="95"/>
                      </a:cubicBezTo>
                      <a:cubicBezTo>
                        <a:pt x="6" y="99"/>
                        <a:pt x="15" y="97"/>
                        <a:pt x="41" y="82"/>
                      </a:cubicBezTo>
                      <a:cubicBezTo>
                        <a:pt x="33" y="87"/>
                        <a:pt x="27" y="90"/>
                        <a:pt x="23" y="94"/>
                      </a:cubicBezTo>
                      <a:cubicBezTo>
                        <a:pt x="23" y="94"/>
                        <a:pt x="23" y="94"/>
                        <a:pt x="22" y="94"/>
                      </a:cubicBezTo>
                      <a:cubicBezTo>
                        <a:pt x="13" y="102"/>
                        <a:pt x="12" y="106"/>
                        <a:pt x="15" y="107"/>
                      </a:cubicBezTo>
                      <a:cubicBezTo>
                        <a:pt x="17" y="107"/>
                        <a:pt x="21" y="106"/>
                        <a:pt x="25" y="104"/>
                      </a:cubicBezTo>
                      <a:cubicBezTo>
                        <a:pt x="32" y="101"/>
                        <a:pt x="42" y="94"/>
                        <a:pt x="51" y="83"/>
                      </a:cubicBezTo>
                      <a:cubicBezTo>
                        <a:pt x="41" y="94"/>
                        <a:pt x="36" y="105"/>
                        <a:pt x="35" y="113"/>
                      </a:cubicBezTo>
                      <a:cubicBezTo>
                        <a:pt x="34" y="117"/>
                        <a:pt x="34" y="120"/>
                        <a:pt x="35" y="122"/>
                      </a:cubicBezTo>
                      <a:cubicBezTo>
                        <a:pt x="37" y="128"/>
                        <a:pt x="46" y="123"/>
                        <a:pt x="56" y="95"/>
                      </a:cubicBezTo>
                      <a:cubicBezTo>
                        <a:pt x="48" y="117"/>
                        <a:pt x="47" y="127"/>
                        <a:pt x="50" y="130"/>
                      </a:cubicBezTo>
                      <a:cubicBezTo>
                        <a:pt x="51" y="131"/>
                        <a:pt x="53" y="130"/>
                        <a:pt x="55" y="126"/>
                      </a:cubicBezTo>
                      <a:cubicBezTo>
                        <a:pt x="59" y="120"/>
                        <a:pt x="64" y="107"/>
                        <a:pt x="65" y="89"/>
                      </a:cubicBezTo>
                      <a:cubicBezTo>
                        <a:pt x="64" y="105"/>
                        <a:pt x="68" y="117"/>
                        <a:pt x="72" y="124"/>
                      </a:cubicBezTo>
                      <a:cubicBezTo>
                        <a:pt x="75" y="128"/>
                        <a:pt x="78" y="131"/>
                        <a:pt x="80" y="130"/>
                      </a:cubicBezTo>
                      <a:cubicBezTo>
                        <a:pt x="84" y="130"/>
                        <a:pt x="86" y="120"/>
                        <a:pt x="76" y="95"/>
                      </a:cubicBezTo>
                      <a:cubicBezTo>
                        <a:pt x="80" y="105"/>
                        <a:pt x="83" y="112"/>
                        <a:pt x="86" y="117"/>
                      </a:cubicBezTo>
                      <a:cubicBezTo>
                        <a:pt x="86" y="118"/>
                        <a:pt x="86" y="118"/>
                        <a:pt x="87" y="119"/>
                      </a:cubicBezTo>
                      <a:cubicBezTo>
                        <a:pt x="90" y="125"/>
                        <a:pt x="92" y="127"/>
                        <a:pt x="93" y="127"/>
                      </a:cubicBezTo>
                      <a:cubicBezTo>
                        <a:pt x="94" y="127"/>
                        <a:pt x="95" y="124"/>
                        <a:pt x="93" y="120"/>
                      </a:cubicBezTo>
                      <a:cubicBezTo>
                        <a:pt x="92" y="112"/>
                        <a:pt x="87" y="100"/>
                        <a:pt x="78" y="86"/>
                      </a:cubicBezTo>
                      <a:cubicBezTo>
                        <a:pt x="88" y="102"/>
                        <a:pt x="99" y="112"/>
                        <a:pt x="106" y="115"/>
                      </a:cubicBezTo>
                      <a:cubicBezTo>
                        <a:pt x="109" y="116"/>
                        <a:pt x="111" y="116"/>
                        <a:pt x="111" y="114"/>
                      </a:cubicBezTo>
                      <a:cubicBezTo>
                        <a:pt x="111" y="111"/>
                        <a:pt x="105" y="102"/>
                        <a:pt x="89" y="87"/>
                      </a:cubicBezTo>
                      <a:cubicBezTo>
                        <a:pt x="95" y="92"/>
                        <a:pt x="100" y="97"/>
                        <a:pt x="105" y="99"/>
                      </a:cubicBezTo>
                      <a:cubicBezTo>
                        <a:pt x="105" y="99"/>
                        <a:pt x="105" y="100"/>
                        <a:pt x="105" y="100"/>
                      </a:cubicBezTo>
                      <a:cubicBezTo>
                        <a:pt x="113" y="104"/>
                        <a:pt x="118" y="105"/>
                        <a:pt x="120" y="104"/>
                      </a:cubicBezTo>
                      <a:cubicBezTo>
                        <a:pt x="122" y="103"/>
                        <a:pt x="122" y="101"/>
                        <a:pt x="120" y="97"/>
                      </a:cubicBezTo>
                      <a:cubicBezTo>
                        <a:pt x="117" y="92"/>
                        <a:pt x="110" y="85"/>
                        <a:pt x="99" y="79"/>
                      </a:cubicBezTo>
                      <a:cubicBezTo>
                        <a:pt x="98" y="82"/>
                        <a:pt x="98" y="85"/>
                        <a:pt x="97" y="89"/>
                      </a:cubicBezTo>
                      <a:cubicBezTo>
                        <a:pt x="96" y="86"/>
                        <a:pt x="95" y="82"/>
                        <a:pt x="93" y="76"/>
                      </a:cubicBezTo>
                      <a:cubicBezTo>
                        <a:pt x="91" y="76"/>
                        <a:pt x="89" y="75"/>
                        <a:pt x="88" y="74"/>
                      </a:cubicBezTo>
                      <a:cubicBezTo>
                        <a:pt x="89" y="75"/>
                        <a:pt x="91" y="75"/>
                        <a:pt x="93" y="76"/>
                      </a:cubicBezTo>
                      <a:cubicBezTo>
                        <a:pt x="90" y="68"/>
                        <a:pt x="87" y="57"/>
                        <a:pt x="82" y="46"/>
                      </a:cubicBezTo>
                      <a:cubicBezTo>
                        <a:pt x="81" y="47"/>
                        <a:pt x="80" y="48"/>
                        <a:pt x="80" y="48"/>
                      </a:cubicBezTo>
                      <a:cubicBezTo>
                        <a:pt x="80" y="48"/>
                        <a:pt x="81" y="47"/>
                        <a:pt x="82" y="46"/>
                      </a:cubicBezTo>
                      <a:cubicBezTo>
                        <a:pt x="80" y="43"/>
                        <a:pt x="79" y="40"/>
                        <a:pt x="77" y="36"/>
                      </a:cubicBezTo>
                      <a:cubicBezTo>
                        <a:pt x="77" y="37"/>
                        <a:pt x="77" y="38"/>
                        <a:pt x="77" y="38"/>
                      </a:cubicBezTo>
                      <a:cubicBezTo>
                        <a:pt x="77" y="38"/>
                        <a:pt x="77" y="37"/>
                        <a:pt x="77" y="36"/>
                      </a:cubicBezTo>
                      <a:cubicBezTo>
                        <a:pt x="75" y="32"/>
                        <a:pt x="73" y="28"/>
                        <a:pt x="71" y="23"/>
                      </a:cubicBezTo>
                      <a:cubicBezTo>
                        <a:pt x="69" y="29"/>
                        <a:pt x="68" y="36"/>
                        <a:pt x="68" y="4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914400" rtl="0" eaLnBrk="1" latinLnBrk="0" hangingPunct="1"/>
                  <a:endPara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" name="Group 294"/>
            <p:cNvGrpSpPr/>
            <p:nvPr/>
          </p:nvGrpSpPr>
          <p:grpSpPr>
            <a:xfrm rot="1639090">
              <a:off x="6306880" y="1162691"/>
              <a:ext cx="457117" cy="587071"/>
              <a:chOff x="3224213" y="2960688"/>
              <a:chExt cx="636587" cy="817562"/>
            </a:xfrm>
          </p:grpSpPr>
          <p:sp>
            <p:nvSpPr>
              <p:cNvPr id="407" name="Freeform 11"/>
              <p:cNvSpPr>
                <a:spLocks/>
              </p:cNvSpPr>
              <p:nvPr/>
            </p:nvSpPr>
            <p:spPr bwMode="auto">
              <a:xfrm>
                <a:off x="3355975" y="3152775"/>
                <a:ext cx="7938" cy="19050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5"/>
                  </a:cxn>
                  <a:cxn ang="0">
                    <a:pos x="2" y="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cubicBezTo>
                      <a:pt x="1" y="3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2"/>
              <p:cNvSpPr>
                <a:spLocks/>
              </p:cNvSpPr>
              <p:nvPr/>
            </p:nvSpPr>
            <p:spPr bwMode="auto">
              <a:xfrm>
                <a:off x="3389313" y="3095625"/>
                <a:ext cx="23813" cy="492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5"/>
                  </a:cxn>
                  <a:cxn ang="0">
                    <a:pos x="5" y="13"/>
                  </a:cxn>
                  <a:cxn ang="0">
                    <a:pos x="6" y="0"/>
                  </a:cxn>
                </a:cxnLst>
                <a:rect l="0" t="0" r="r" b="b"/>
                <a:pathLst>
                  <a:path w="6" h="13">
                    <a:moveTo>
                      <a:pt x="6" y="0"/>
                    </a:moveTo>
                    <a:cubicBezTo>
                      <a:pt x="4" y="1"/>
                      <a:pt x="2" y="3"/>
                      <a:pt x="0" y="5"/>
                    </a:cubicBezTo>
                    <a:cubicBezTo>
                      <a:pt x="2" y="7"/>
                      <a:pt x="3" y="10"/>
                      <a:pt x="5" y="13"/>
                    </a:cubicBezTo>
                    <a:cubicBezTo>
                      <a:pt x="5" y="8"/>
                      <a:pt x="5" y="4"/>
                      <a:pt x="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15"/>
              <p:cNvSpPr>
                <a:spLocks/>
              </p:cNvSpPr>
              <p:nvPr/>
            </p:nvSpPr>
            <p:spPr bwMode="auto">
              <a:xfrm>
                <a:off x="3257550" y="3281363"/>
                <a:ext cx="15875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3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16"/>
              <p:cNvSpPr>
                <a:spLocks/>
              </p:cNvSpPr>
              <p:nvPr/>
            </p:nvSpPr>
            <p:spPr bwMode="auto">
              <a:xfrm>
                <a:off x="3325813" y="3186113"/>
                <a:ext cx="11113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0" y="0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410"/>
              <p:cNvSpPr>
                <a:spLocks/>
              </p:cNvSpPr>
              <p:nvPr/>
            </p:nvSpPr>
            <p:spPr bwMode="auto">
              <a:xfrm>
                <a:off x="3443288" y="3046413"/>
                <a:ext cx="14288" cy="12541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33"/>
                  </a:cxn>
                  <a:cxn ang="0">
                    <a:pos x="0" y="32"/>
                  </a:cxn>
                </a:cxnLst>
                <a:rect l="0" t="0" r="r" b="b"/>
                <a:pathLst>
                  <a:path w="4" h="33">
                    <a:moveTo>
                      <a:pt x="0" y="32"/>
                    </a:moveTo>
                    <a:cubicBezTo>
                      <a:pt x="2" y="18"/>
                      <a:pt x="3" y="7"/>
                      <a:pt x="4" y="0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10"/>
                      <a:pt x="1" y="20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3"/>
              <p:cNvSpPr>
                <a:spLocks/>
              </p:cNvSpPr>
              <p:nvPr/>
            </p:nvSpPr>
            <p:spPr bwMode="auto">
              <a:xfrm>
                <a:off x="3224213" y="3449638"/>
                <a:ext cx="33338" cy="238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9" h="6">
                    <a:moveTo>
                      <a:pt x="9" y="0"/>
                    </a:moveTo>
                    <a:cubicBezTo>
                      <a:pt x="6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5"/>
                      <a:pt x="5" y="3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6"/>
              <p:cNvSpPr>
                <a:spLocks/>
              </p:cNvSpPr>
              <p:nvPr/>
            </p:nvSpPr>
            <p:spPr bwMode="auto">
              <a:xfrm>
                <a:off x="3224213" y="3487738"/>
                <a:ext cx="41275" cy="4127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4"/>
                  </a:cxn>
                  <a:cxn ang="0">
                    <a:pos x="2" y="11"/>
                  </a:cxn>
                  <a:cxn ang="0">
                    <a:pos x="11" y="0"/>
                  </a:cxn>
                  <a:cxn ang="0">
                    <a:pos x="1" y="3"/>
                  </a:cxn>
                </a:cxnLst>
                <a:rect l="0" t="0" r="r" b="b"/>
                <a:pathLst>
                  <a:path w="11" h="11">
                    <a:moveTo>
                      <a:pt x="1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1" y="6"/>
                      <a:pt x="1" y="8"/>
                      <a:pt x="2" y="11"/>
                    </a:cubicBezTo>
                    <a:cubicBezTo>
                      <a:pt x="4" y="7"/>
                      <a:pt x="7" y="4"/>
                      <a:pt x="11" y="0"/>
                    </a:cubicBezTo>
                    <a:cubicBezTo>
                      <a:pt x="7" y="3"/>
                      <a:pt x="3" y="3"/>
                      <a:pt x="1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7"/>
              <p:cNvSpPr>
                <a:spLocks/>
              </p:cNvSpPr>
              <p:nvPr/>
            </p:nvSpPr>
            <p:spPr bwMode="auto">
              <a:xfrm>
                <a:off x="3240088" y="3468688"/>
                <a:ext cx="74613" cy="9048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4"/>
                  </a:cxn>
                  <a:cxn ang="0">
                    <a:pos x="20" y="0"/>
                  </a:cxn>
                  <a:cxn ang="0">
                    <a:pos x="0" y="22"/>
                  </a:cxn>
                </a:cxnLst>
                <a:rect l="0" t="0" r="r" b="b"/>
                <a:pathLst>
                  <a:path w="20" h="24">
                    <a:moveTo>
                      <a:pt x="0" y="22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5" y="18"/>
                      <a:pt x="11" y="10"/>
                      <a:pt x="20" y="0"/>
                    </a:cubicBezTo>
                    <a:cubicBezTo>
                      <a:pt x="12" y="10"/>
                      <a:pt x="5" y="17"/>
                      <a:pt x="0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8"/>
              <p:cNvSpPr>
                <a:spLocks/>
              </p:cNvSpPr>
              <p:nvPr/>
            </p:nvSpPr>
            <p:spPr bwMode="auto">
              <a:xfrm>
                <a:off x="3227388" y="3402013"/>
                <a:ext cx="41275" cy="174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1" y="0"/>
                  </a:cxn>
                  <a:cxn ang="0">
                    <a:pos x="0" y="4"/>
                  </a:cxn>
                </a:cxnLst>
                <a:rect l="0" t="0" r="r" b="b"/>
                <a:pathLst>
                  <a:path w="11" h="5">
                    <a:moveTo>
                      <a:pt x="0" y="4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3" y="3"/>
                      <a:pt x="7" y="2"/>
                      <a:pt x="11" y="0"/>
                    </a:cubicBezTo>
                    <a:cubicBezTo>
                      <a:pt x="7" y="2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9"/>
              <p:cNvSpPr>
                <a:spLocks/>
              </p:cNvSpPr>
              <p:nvPr/>
            </p:nvSpPr>
            <p:spPr bwMode="auto">
              <a:xfrm>
                <a:off x="3227388" y="3427413"/>
                <a:ext cx="7938" cy="793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1"/>
                      <a:pt x="1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178"/>
              <p:cNvSpPr>
                <a:spLocks/>
              </p:cNvSpPr>
              <p:nvPr/>
            </p:nvSpPr>
            <p:spPr bwMode="auto">
              <a:xfrm>
                <a:off x="3254375" y="3454400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29" y="12"/>
                  </a:cxn>
                  <a:cxn ang="0">
                    <a:pos x="27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4"/>
                      <a:pt x="15" y="66"/>
                      <a:pt x="27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179"/>
              <p:cNvSpPr>
                <a:spLocks/>
              </p:cNvSpPr>
              <p:nvPr/>
            </p:nvSpPr>
            <p:spPr bwMode="auto">
              <a:xfrm>
                <a:off x="3232150" y="3413125"/>
                <a:ext cx="131763" cy="16510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9" y="20"/>
                  </a:cxn>
                  <a:cxn ang="0">
                    <a:pos x="0" y="31"/>
                  </a:cxn>
                  <a:cxn ang="0">
                    <a:pos x="2" y="37"/>
                  </a:cxn>
                  <a:cxn ang="0">
                    <a:pos x="22" y="15"/>
                  </a:cxn>
                  <a:cxn ang="0">
                    <a:pos x="2" y="39"/>
                  </a:cxn>
                  <a:cxn ang="0">
                    <a:pos x="2" y="39"/>
                  </a:cxn>
                  <a:cxn ang="0">
                    <a:pos x="5" y="44"/>
                  </a:cxn>
                  <a:cxn ang="0">
                    <a:pos x="19" y="29"/>
                  </a:cxn>
                  <a:cxn ang="0">
                    <a:pos x="35" y="0"/>
                  </a:cxn>
                </a:cxnLst>
                <a:rect l="0" t="0" r="r" b="b"/>
                <a:pathLst>
                  <a:path w="35" h="44">
                    <a:moveTo>
                      <a:pt x="35" y="0"/>
                    </a:moveTo>
                    <a:cubicBezTo>
                      <a:pt x="26" y="10"/>
                      <a:pt x="16" y="17"/>
                      <a:pt x="9" y="20"/>
                    </a:cubicBezTo>
                    <a:cubicBezTo>
                      <a:pt x="5" y="24"/>
                      <a:pt x="2" y="27"/>
                      <a:pt x="0" y="31"/>
                    </a:cubicBezTo>
                    <a:cubicBezTo>
                      <a:pt x="0" y="33"/>
                      <a:pt x="1" y="35"/>
                      <a:pt x="2" y="37"/>
                    </a:cubicBezTo>
                    <a:cubicBezTo>
                      <a:pt x="7" y="32"/>
                      <a:pt x="14" y="25"/>
                      <a:pt x="22" y="15"/>
                    </a:cubicBezTo>
                    <a:cubicBezTo>
                      <a:pt x="13" y="25"/>
                      <a:pt x="7" y="33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3" y="41"/>
                      <a:pt x="4" y="43"/>
                      <a:pt x="5" y="44"/>
                    </a:cubicBezTo>
                    <a:cubicBezTo>
                      <a:pt x="9" y="40"/>
                      <a:pt x="14" y="35"/>
                      <a:pt x="19" y="29"/>
                    </a:cubicBezTo>
                    <a:cubicBezTo>
                      <a:pt x="20" y="21"/>
                      <a:pt x="25" y="10"/>
                      <a:pt x="3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180"/>
              <p:cNvSpPr>
                <a:spLocks/>
              </p:cNvSpPr>
              <p:nvPr/>
            </p:nvSpPr>
            <p:spPr bwMode="auto">
              <a:xfrm>
                <a:off x="3292475" y="3227388"/>
                <a:ext cx="44450" cy="460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2" y="1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4"/>
                      <a:pt x="7" y="7"/>
                      <a:pt x="12" y="12"/>
                    </a:cubicBezTo>
                    <a:cubicBezTo>
                      <a:pt x="7" y="7"/>
                      <a:pt x="4" y="4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181"/>
              <p:cNvSpPr>
                <a:spLocks/>
              </p:cNvSpPr>
              <p:nvPr/>
            </p:nvSpPr>
            <p:spPr bwMode="auto">
              <a:xfrm>
                <a:off x="3355975" y="3149600"/>
                <a:ext cx="7938" cy="222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2" y="6"/>
                  </a:cxn>
                  <a:cxn ang="0">
                    <a:pos x="1" y="0"/>
                  </a:cxn>
                </a:cxnLst>
                <a:rect l="0" t="0" r="r" b="b"/>
                <a:pathLst>
                  <a:path w="2" h="6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1" y="4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182"/>
              <p:cNvSpPr>
                <a:spLocks/>
              </p:cNvSpPr>
              <p:nvPr/>
            </p:nvSpPr>
            <p:spPr bwMode="auto">
              <a:xfrm>
                <a:off x="3509963" y="2963863"/>
                <a:ext cx="76200" cy="177800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19" y="0"/>
                      <a:pt x="0" y="47"/>
                    </a:cubicBezTo>
                    <a:cubicBezTo>
                      <a:pt x="4" y="41"/>
                      <a:pt x="7" y="41"/>
                      <a:pt x="7" y="4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2" name="Freeform 183"/>
              <p:cNvSpPr>
                <a:spLocks/>
              </p:cNvSpPr>
              <p:nvPr/>
            </p:nvSpPr>
            <p:spPr bwMode="auto">
              <a:xfrm>
                <a:off x="3408363" y="3059113"/>
                <a:ext cx="41275" cy="203200"/>
              </a:xfrm>
              <a:custGeom>
                <a:avLst/>
                <a:gdLst/>
                <a:ahLst/>
                <a:cxnLst>
                  <a:cxn ang="0">
                    <a:pos x="4" y="54"/>
                  </a:cxn>
                  <a:cxn ang="0">
                    <a:pos x="9" y="30"/>
                  </a:cxn>
                  <a:cxn ang="0">
                    <a:pos x="11" y="0"/>
                  </a:cxn>
                  <a:cxn ang="0">
                    <a:pos x="1" y="10"/>
                  </a:cxn>
                  <a:cxn ang="0">
                    <a:pos x="0" y="23"/>
                  </a:cxn>
                  <a:cxn ang="0">
                    <a:pos x="4" y="54"/>
                  </a:cxn>
                </a:cxnLst>
                <a:rect l="0" t="0" r="r" b="b"/>
                <a:pathLst>
                  <a:path w="11" h="54">
                    <a:moveTo>
                      <a:pt x="4" y="54"/>
                    </a:moveTo>
                    <a:cubicBezTo>
                      <a:pt x="5" y="45"/>
                      <a:pt x="7" y="36"/>
                      <a:pt x="9" y="30"/>
                    </a:cubicBezTo>
                    <a:cubicBezTo>
                      <a:pt x="10" y="17"/>
                      <a:pt x="11" y="7"/>
                      <a:pt x="11" y="0"/>
                    </a:cubicBezTo>
                    <a:cubicBezTo>
                      <a:pt x="7" y="3"/>
                      <a:pt x="4" y="6"/>
                      <a:pt x="1" y="10"/>
                    </a:cubicBezTo>
                    <a:cubicBezTo>
                      <a:pt x="0" y="14"/>
                      <a:pt x="0" y="18"/>
                      <a:pt x="0" y="23"/>
                    </a:cubicBezTo>
                    <a:cubicBezTo>
                      <a:pt x="3" y="30"/>
                      <a:pt x="5" y="41"/>
                      <a:pt x="4" y="5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3" name="Freeform 184"/>
              <p:cNvSpPr>
                <a:spLocks/>
              </p:cNvSpPr>
              <p:nvPr/>
            </p:nvSpPr>
            <p:spPr bwMode="auto">
              <a:xfrm>
                <a:off x="3363913" y="3435350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2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8" y="31"/>
                      <a:pt x="4" y="37"/>
                    </a:cubicBezTo>
                    <a:cubicBezTo>
                      <a:pt x="0" y="73"/>
                      <a:pt x="6" y="89"/>
                      <a:pt x="12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5"/>
                      <a:pt x="1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4" name="Freeform 185"/>
              <p:cNvSpPr>
                <a:spLocks/>
              </p:cNvSpPr>
              <p:nvPr/>
            </p:nvSpPr>
            <p:spPr bwMode="auto">
              <a:xfrm>
                <a:off x="3457575" y="2960688"/>
                <a:ext cx="115888" cy="282575"/>
              </a:xfrm>
              <a:custGeom>
                <a:avLst/>
                <a:gdLst/>
                <a:ahLst/>
                <a:cxnLst>
                  <a:cxn ang="0">
                    <a:pos x="13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3" y="49"/>
                  </a:cxn>
                </a:cxnLst>
                <a:rect l="0" t="0" r="r" b="b"/>
                <a:pathLst>
                  <a:path w="31" h="75">
                    <a:moveTo>
                      <a:pt x="13" y="49"/>
                    </a:moveTo>
                    <a:cubicBezTo>
                      <a:pt x="31" y="0"/>
                      <a:pt x="20" y="11"/>
                      <a:pt x="8" y="42"/>
                    </a:cubicBezTo>
                    <a:cubicBezTo>
                      <a:pt x="9" y="47"/>
                      <a:pt x="7" y="58"/>
                      <a:pt x="0" y="75"/>
                    </a:cubicBezTo>
                    <a:cubicBezTo>
                      <a:pt x="5" y="62"/>
                      <a:pt x="10" y="53"/>
                      <a:pt x="13" y="4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5" name="Freeform 186"/>
              <p:cNvSpPr>
                <a:spLocks/>
              </p:cNvSpPr>
              <p:nvPr/>
            </p:nvSpPr>
            <p:spPr bwMode="auto">
              <a:xfrm>
                <a:off x="3443288" y="3032125"/>
                <a:ext cx="36513" cy="134938"/>
              </a:xfrm>
              <a:custGeom>
                <a:avLst/>
                <a:gdLst/>
                <a:ahLst/>
                <a:cxnLst>
                  <a:cxn ang="0">
                    <a:pos x="8" y="21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36"/>
                  </a:cxn>
                  <a:cxn ang="0">
                    <a:pos x="8" y="21"/>
                  </a:cxn>
                </a:cxnLst>
                <a:rect l="0" t="0" r="r" b="b"/>
                <a:pathLst>
                  <a:path w="10" h="36">
                    <a:moveTo>
                      <a:pt x="8" y="21"/>
                    </a:moveTo>
                    <a:cubicBezTo>
                      <a:pt x="9" y="12"/>
                      <a:pt x="10" y="5"/>
                      <a:pt x="9" y="0"/>
                    </a:cubicBezTo>
                    <a:cubicBezTo>
                      <a:pt x="8" y="1"/>
                      <a:pt x="6" y="3"/>
                      <a:pt x="4" y="4"/>
                    </a:cubicBezTo>
                    <a:cubicBezTo>
                      <a:pt x="3" y="11"/>
                      <a:pt x="2" y="22"/>
                      <a:pt x="0" y="36"/>
                    </a:cubicBezTo>
                    <a:cubicBezTo>
                      <a:pt x="3" y="28"/>
                      <a:pt x="6" y="23"/>
                      <a:pt x="8" y="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6" name="Freeform 187"/>
              <p:cNvSpPr>
                <a:spLocks/>
              </p:cNvSpPr>
              <p:nvPr/>
            </p:nvSpPr>
            <p:spPr bwMode="auto">
              <a:xfrm>
                <a:off x="3352800" y="3152775"/>
                <a:ext cx="30163" cy="90488"/>
              </a:xfrm>
              <a:custGeom>
                <a:avLst/>
                <a:gdLst/>
                <a:ahLst/>
                <a:cxnLst>
                  <a:cxn ang="0">
                    <a:pos x="8" y="24"/>
                  </a:cxn>
                  <a:cxn ang="0">
                    <a:pos x="3" y="5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8" y="24"/>
                  </a:cxn>
                </a:cxnLst>
                <a:rect l="0" t="0" r="r" b="b"/>
                <a:pathLst>
                  <a:path w="8" h="24">
                    <a:moveTo>
                      <a:pt x="8" y="24"/>
                    </a:moveTo>
                    <a:cubicBezTo>
                      <a:pt x="5" y="16"/>
                      <a:pt x="4" y="10"/>
                      <a:pt x="3" y="5"/>
                    </a:cubicBezTo>
                    <a:cubicBezTo>
                      <a:pt x="2" y="3"/>
                      <a:pt x="2" y="2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2" y="7"/>
                      <a:pt x="5" y="14"/>
                      <a:pt x="8" y="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7" name="Freeform 188"/>
              <p:cNvSpPr>
                <a:spLocks/>
              </p:cNvSpPr>
              <p:nvPr/>
            </p:nvSpPr>
            <p:spPr bwMode="auto">
              <a:xfrm>
                <a:off x="3224213" y="3498850"/>
                <a:ext cx="3175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8" name="Freeform 189"/>
              <p:cNvSpPr>
                <a:spLocks/>
              </p:cNvSpPr>
              <p:nvPr/>
            </p:nvSpPr>
            <p:spPr bwMode="auto">
              <a:xfrm>
                <a:off x="3224213" y="3408363"/>
                <a:ext cx="98425" cy="65088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9" y="11"/>
                  </a:cxn>
                  <a:cxn ang="0">
                    <a:pos x="26" y="0"/>
                  </a:cxn>
                </a:cxnLst>
                <a:rect l="0" t="0" r="r" b="b"/>
                <a:pathLst>
                  <a:path w="26" h="17">
                    <a:moveTo>
                      <a:pt x="26" y="0"/>
                    </a:moveTo>
                    <a:cubicBezTo>
                      <a:pt x="14" y="7"/>
                      <a:pt x="5" y="11"/>
                      <a:pt x="0" y="13"/>
                    </a:cubicBezTo>
                    <a:cubicBezTo>
                      <a:pt x="0" y="14"/>
                      <a:pt x="0" y="16"/>
                      <a:pt x="0" y="17"/>
                    </a:cubicBezTo>
                    <a:cubicBezTo>
                      <a:pt x="3" y="15"/>
                      <a:pt x="6" y="13"/>
                      <a:pt x="9" y="11"/>
                    </a:cubicBezTo>
                    <a:cubicBezTo>
                      <a:pt x="13" y="8"/>
                      <a:pt x="19" y="4"/>
                      <a:pt x="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9" name="Freeform 190"/>
              <p:cNvSpPr>
                <a:spLocks/>
              </p:cNvSpPr>
              <p:nvPr/>
            </p:nvSpPr>
            <p:spPr bwMode="auto">
              <a:xfrm>
                <a:off x="3243263" y="3333750"/>
                <a:ext cx="63500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7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4" y="2"/>
                      <a:pt x="10" y="2"/>
                      <a:pt x="17" y="2"/>
                    </a:cubicBezTo>
                    <a:cubicBezTo>
                      <a:pt x="10" y="2"/>
                      <a:pt x="5" y="1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0" name="Freeform 191"/>
              <p:cNvSpPr>
                <a:spLocks/>
              </p:cNvSpPr>
              <p:nvPr/>
            </p:nvSpPr>
            <p:spPr bwMode="auto">
              <a:xfrm>
                <a:off x="3254375" y="3273425"/>
                <a:ext cx="87313" cy="444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2"/>
                  </a:cxn>
                  <a:cxn ang="0">
                    <a:pos x="5" y="3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23" y="12"/>
                  </a:cxn>
                  <a:cxn ang="0">
                    <a:pos x="2" y="0"/>
                  </a:cxn>
                </a:cxnLst>
                <a:rect l="0" t="0" r="r" b="b"/>
                <a:pathLst>
                  <a:path w="23" h="12">
                    <a:moveTo>
                      <a:pt x="2" y="0"/>
                    </a:moveTo>
                    <a:cubicBezTo>
                      <a:pt x="2" y="1"/>
                      <a:pt x="2" y="1"/>
                      <a:pt x="1" y="2"/>
                    </a:cubicBezTo>
                    <a:cubicBezTo>
                      <a:pt x="3" y="2"/>
                      <a:pt x="4" y="3"/>
                      <a:pt x="5" y="3"/>
                    </a:cubicBezTo>
                    <a:cubicBezTo>
                      <a:pt x="4" y="3"/>
                      <a:pt x="3" y="2"/>
                      <a:pt x="1" y="2"/>
                    </a:cubicBezTo>
                    <a:cubicBezTo>
                      <a:pt x="1" y="3"/>
                      <a:pt x="0" y="5"/>
                      <a:pt x="0" y="6"/>
                    </a:cubicBezTo>
                    <a:cubicBezTo>
                      <a:pt x="7" y="7"/>
                      <a:pt x="14" y="9"/>
                      <a:pt x="23" y="12"/>
                    </a:cubicBezTo>
                    <a:cubicBezTo>
                      <a:pt x="14" y="9"/>
                      <a:pt x="7" y="5"/>
                      <a:pt x="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1" name="Freeform 192"/>
              <p:cNvSpPr>
                <a:spLocks/>
              </p:cNvSpPr>
              <p:nvPr/>
            </p:nvSpPr>
            <p:spPr bwMode="auto">
              <a:xfrm>
                <a:off x="3227388" y="3378200"/>
                <a:ext cx="114300" cy="5397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11" y="6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2" y="13"/>
                  </a:cxn>
                  <a:cxn ang="0">
                    <a:pos x="30" y="0"/>
                  </a:cxn>
                </a:cxnLst>
                <a:rect l="0" t="0" r="r" b="b"/>
                <a:pathLst>
                  <a:path w="30" h="14">
                    <a:moveTo>
                      <a:pt x="30" y="0"/>
                    </a:moveTo>
                    <a:cubicBezTo>
                      <a:pt x="19" y="4"/>
                      <a:pt x="9" y="5"/>
                      <a:pt x="1" y="4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3" y="9"/>
                      <a:pt x="7" y="8"/>
                      <a:pt x="11" y="6"/>
                    </a:cubicBezTo>
                    <a:cubicBezTo>
                      <a:pt x="7" y="8"/>
                      <a:pt x="3" y="9"/>
                      <a:pt x="0" y="11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4"/>
                      <a:pt x="1" y="14"/>
                      <a:pt x="2" y="13"/>
                    </a:cubicBezTo>
                    <a:cubicBezTo>
                      <a:pt x="8" y="9"/>
                      <a:pt x="18" y="4"/>
                      <a:pt x="3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2" name="Freeform 193"/>
              <p:cNvSpPr>
                <a:spLocks/>
              </p:cNvSpPr>
              <p:nvPr/>
            </p:nvSpPr>
            <p:spPr bwMode="auto">
              <a:xfrm>
                <a:off x="3317875" y="3182938"/>
                <a:ext cx="60325" cy="936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1"/>
                  </a:cxn>
                  <a:cxn ang="0">
                    <a:pos x="5" y="6"/>
                  </a:cxn>
                  <a:cxn ang="0">
                    <a:pos x="2" y="1"/>
                  </a:cxn>
                  <a:cxn ang="0">
                    <a:pos x="0" y="4"/>
                  </a:cxn>
                  <a:cxn ang="0">
                    <a:pos x="16" y="25"/>
                  </a:cxn>
                  <a:cxn ang="0">
                    <a:pos x="4" y="0"/>
                  </a:cxn>
                </a:cxnLst>
                <a:rect l="0" t="0" r="r" b="b"/>
                <a:pathLst>
                  <a:path w="16" h="25"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4" y="4"/>
                      <a:pt x="3" y="3"/>
                      <a:pt x="2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9"/>
                      <a:pt x="11" y="16"/>
                      <a:pt x="16" y="25"/>
                    </a:cubicBezTo>
                    <a:cubicBezTo>
                      <a:pt x="10" y="15"/>
                      <a:pt x="6" y="7"/>
                      <a:pt x="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3" name="Freeform 194"/>
              <p:cNvSpPr>
                <a:spLocks/>
              </p:cNvSpPr>
              <p:nvPr/>
            </p:nvSpPr>
            <p:spPr bwMode="auto">
              <a:xfrm>
                <a:off x="3465513" y="3419475"/>
                <a:ext cx="187325" cy="2952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34"/>
                  </a:cxn>
                  <a:cxn ang="0">
                    <a:pos x="13" y="18"/>
                  </a:cxn>
                  <a:cxn ang="0">
                    <a:pos x="28" y="29"/>
                  </a:cxn>
                  <a:cxn ang="0">
                    <a:pos x="0" y="0"/>
                  </a:cxn>
                </a:cxnLst>
                <a:rect l="0" t="0" r="r" b="b"/>
                <a:pathLst>
                  <a:path w="50" h="78">
                    <a:moveTo>
                      <a:pt x="0" y="0"/>
                    </a:moveTo>
                    <a:cubicBezTo>
                      <a:pt x="9" y="14"/>
                      <a:pt x="14" y="27"/>
                      <a:pt x="15" y="34"/>
                    </a:cubicBezTo>
                    <a:cubicBezTo>
                      <a:pt x="35" y="67"/>
                      <a:pt x="50" y="78"/>
                      <a:pt x="13" y="18"/>
                    </a:cubicBezTo>
                    <a:cubicBezTo>
                      <a:pt x="49" y="76"/>
                      <a:pt x="48" y="60"/>
                      <a:pt x="28" y="29"/>
                    </a:cubicBezTo>
                    <a:cubicBezTo>
                      <a:pt x="21" y="26"/>
                      <a:pt x="10" y="17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4" name="Freeform 195"/>
              <p:cNvSpPr>
                <a:spLocks/>
              </p:cNvSpPr>
              <p:nvPr/>
            </p:nvSpPr>
            <p:spPr bwMode="auto">
              <a:xfrm>
                <a:off x="3502025" y="3424238"/>
                <a:ext cx="230188" cy="200025"/>
              </a:xfrm>
              <a:custGeom>
                <a:avLst/>
                <a:gdLst/>
                <a:ahLst/>
                <a:cxnLst>
                  <a:cxn ang="0">
                    <a:pos x="23" y="28"/>
                  </a:cxn>
                  <a:cxn ang="0">
                    <a:pos x="17" y="13"/>
                  </a:cxn>
                  <a:cxn ang="0">
                    <a:pos x="0" y="0"/>
                  </a:cxn>
                  <a:cxn ang="0">
                    <a:pos x="23" y="28"/>
                  </a:cxn>
                </a:cxnLst>
                <a:rect l="0" t="0" r="r" b="b"/>
                <a:pathLst>
                  <a:path w="61" h="53">
                    <a:moveTo>
                      <a:pt x="23" y="28"/>
                    </a:moveTo>
                    <a:cubicBezTo>
                      <a:pt x="48" y="50"/>
                      <a:pt x="61" y="53"/>
                      <a:pt x="17" y="13"/>
                    </a:cubicBezTo>
                    <a:cubicBezTo>
                      <a:pt x="12" y="10"/>
                      <a:pt x="7" y="6"/>
                      <a:pt x="0" y="0"/>
                    </a:cubicBezTo>
                    <a:cubicBezTo>
                      <a:pt x="17" y="15"/>
                      <a:pt x="23" y="24"/>
                      <a:pt x="23" y="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5" name="Freeform 196"/>
              <p:cNvSpPr>
                <a:spLocks/>
              </p:cNvSpPr>
              <p:nvPr/>
            </p:nvSpPr>
            <p:spPr bwMode="auto">
              <a:xfrm>
                <a:off x="3567113" y="3473450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6" name="Freeform 197"/>
              <p:cNvSpPr>
                <a:spLocks/>
              </p:cNvSpPr>
              <p:nvPr/>
            </p:nvSpPr>
            <p:spPr bwMode="auto">
              <a:xfrm>
                <a:off x="3498850" y="3544888"/>
                <a:ext cx="68263" cy="1873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7" name="Freeform 198"/>
              <p:cNvSpPr>
                <a:spLocks/>
              </p:cNvSpPr>
              <p:nvPr/>
            </p:nvSpPr>
            <p:spPr bwMode="auto">
              <a:xfrm>
                <a:off x="3498850" y="3378200"/>
                <a:ext cx="334963" cy="144463"/>
              </a:xfrm>
              <a:custGeom>
                <a:avLst/>
                <a:gdLst/>
                <a:ahLst/>
                <a:cxnLst>
                  <a:cxn ang="0">
                    <a:pos x="33" y="23"/>
                  </a:cxn>
                  <a:cxn ang="0">
                    <a:pos x="21" y="8"/>
                  </a:cxn>
                  <a:cxn ang="0">
                    <a:pos x="34" y="6"/>
                  </a:cxn>
                  <a:cxn ang="0">
                    <a:pos x="0" y="0"/>
                  </a:cxn>
                  <a:cxn ang="0">
                    <a:pos x="33" y="23"/>
                  </a:cxn>
                </a:cxnLst>
                <a:rect l="0" t="0" r="r" b="b"/>
                <a:pathLst>
                  <a:path w="89" h="38">
                    <a:moveTo>
                      <a:pt x="33" y="23"/>
                    </a:moveTo>
                    <a:cubicBezTo>
                      <a:pt x="67" y="38"/>
                      <a:pt x="86" y="33"/>
                      <a:pt x="21" y="8"/>
                    </a:cubicBezTo>
                    <a:cubicBezTo>
                      <a:pt x="89" y="35"/>
                      <a:pt x="73" y="19"/>
                      <a:pt x="34" y="6"/>
                    </a:cubicBezTo>
                    <a:cubicBezTo>
                      <a:pt x="26" y="6"/>
                      <a:pt x="14" y="5"/>
                      <a:pt x="0" y="0"/>
                    </a:cubicBezTo>
                    <a:cubicBezTo>
                      <a:pt x="18" y="6"/>
                      <a:pt x="29" y="16"/>
                      <a:pt x="33" y="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8" name="Freeform 199"/>
              <p:cNvSpPr>
                <a:spLocks/>
              </p:cNvSpPr>
              <p:nvPr/>
            </p:nvSpPr>
            <p:spPr bwMode="auto">
              <a:xfrm>
                <a:off x="3457575" y="3454400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4">
                    <a:moveTo>
                      <a:pt x="4" y="36"/>
                    </a:moveTo>
                    <a:cubicBezTo>
                      <a:pt x="14" y="66"/>
                      <a:pt x="27" y="74"/>
                      <a:pt x="10" y="23"/>
                    </a:cubicBezTo>
                    <a:cubicBezTo>
                      <a:pt x="7" y="18"/>
                      <a:pt x="4" y="10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9" name="Freeform 200"/>
              <p:cNvSpPr>
                <a:spLocks/>
              </p:cNvSpPr>
              <p:nvPr/>
            </p:nvSpPr>
            <p:spPr bwMode="auto">
              <a:xfrm>
                <a:off x="3471863" y="2994025"/>
                <a:ext cx="227013" cy="287338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8"/>
                  </a:cxn>
                  <a:cxn ang="0">
                    <a:pos x="0" y="76"/>
                  </a:cxn>
                </a:cxnLst>
                <a:rect l="0" t="0" r="r" b="b"/>
                <a:pathLst>
                  <a:path w="60" h="76">
                    <a:moveTo>
                      <a:pt x="0" y="76"/>
                    </a:moveTo>
                    <a:cubicBezTo>
                      <a:pt x="15" y="56"/>
                      <a:pt x="31" y="47"/>
                      <a:pt x="35" y="49"/>
                    </a:cubicBezTo>
                    <a:cubicBezTo>
                      <a:pt x="56" y="22"/>
                      <a:pt x="56" y="6"/>
                      <a:pt x="15" y="59"/>
                    </a:cubicBezTo>
                    <a:cubicBezTo>
                      <a:pt x="60" y="0"/>
                      <a:pt x="39" y="13"/>
                      <a:pt x="15" y="48"/>
                    </a:cubicBezTo>
                    <a:cubicBezTo>
                      <a:pt x="12" y="56"/>
                      <a:pt x="8" y="66"/>
                      <a:pt x="0" y="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/>
                  <a:t>7</a:t>
                </a:r>
              </a:p>
            </p:txBody>
          </p:sp>
          <p:sp>
            <p:nvSpPr>
              <p:cNvPr id="440" name="Freeform 201"/>
              <p:cNvSpPr>
                <a:spLocks/>
              </p:cNvSpPr>
              <p:nvPr/>
            </p:nvSpPr>
            <p:spPr bwMode="auto">
              <a:xfrm>
                <a:off x="3608388" y="3125788"/>
                <a:ext cx="184150" cy="1365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25"/>
                  </a:cxn>
                  <a:cxn ang="0">
                    <a:pos x="0" y="36"/>
                  </a:cxn>
                </a:cxnLst>
                <a:rect l="0" t="0" r="r" b="b"/>
                <a:pathLst>
                  <a:path w="49" h="36">
                    <a:moveTo>
                      <a:pt x="0" y="36"/>
                    </a:moveTo>
                    <a:cubicBezTo>
                      <a:pt x="33" y="18"/>
                      <a:pt x="49" y="0"/>
                      <a:pt x="7" y="25"/>
                    </a:cubicBezTo>
                    <a:cubicBezTo>
                      <a:pt x="9" y="26"/>
                      <a:pt x="7" y="31"/>
                      <a:pt x="0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1" name="Freeform 202"/>
              <p:cNvSpPr>
                <a:spLocks/>
              </p:cNvSpPr>
              <p:nvPr/>
            </p:nvSpPr>
            <p:spPr bwMode="auto">
              <a:xfrm>
                <a:off x="3509963" y="3119438"/>
                <a:ext cx="271463" cy="161925"/>
              </a:xfrm>
              <a:custGeom>
                <a:avLst/>
                <a:gdLst/>
                <a:ahLst/>
                <a:cxnLst>
                  <a:cxn ang="0">
                    <a:pos x="32" y="27"/>
                  </a:cxn>
                  <a:cxn ang="0">
                    <a:pos x="20" y="27"/>
                  </a:cxn>
                  <a:cxn ang="0">
                    <a:pos x="0" y="43"/>
                  </a:cxn>
                  <a:cxn ang="0">
                    <a:pos x="32" y="27"/>
                  </a:cxn>
                </a:cxnLst>
                <a:rect l="0" t="0" r="r" b="b"/>
                <a:pathLst>
                  <a:path w="72" h="43">
                    <a:moveTo>
                      <a:pt x="32" y="27"/>
                    </a:moveTo>
                    <a:cubicBezTo>
                      <a:pt x="72" y="0"/>
                      <a:pt x="51" y="6"/>
                      <a:pt x="20" y="27"/>
                    </a:cubicBezTo>
                    <a:cubicBezTo>
                      <a:pt x="16" y="31"/>
                      <a:pt x="10" y="37"/>
                      <a:pt x="0" y="43"/>
                    </a:cubicBezTo>
                    <a:cubicBezTo>
                      <a:pt x="18" y="30"/>
                      <a:pt x="28" y="26"/>
                      <a:pt x="32" y="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2" name="Freeform 203"/>
              <p:cNvSpPr>
                <a:spLocks/>
              </p:cNvSpPr>
              <p:nvPr/>
            </p:nvSpPr>
            <p:spPr bwMode="auto">
              <a:xfrm>
                <a:off x="3627438" y="3367088"/>
                <a:ext cx="209550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6" h="11">
                    <a:moveTo>
                      <a:pt x="9" y="7"/>
                    </a:moveTo>
                    <a:cubicBezTo>
                      <a:pt x="42" y="11"/>
                      <a:pt x="56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3" name="Freeform 204"/>
              <p:cNvSpPr>
                <a:spLocks/>
              </p:cNvSpPr>
              <p:nvPr/>
            </p:nvSpPr>
            <p:spPr bwMode="auto">
              <a:xfrm>
                <a:off x="3498850" y="3190875"/>
                <a:ext cx="361950" cy="127000"/>
              </a:xfrm>
              <a:custGeom>
                <a:avLst/>
                <a:gdLst/>
                <a:ahLst/>
                <a:cxnLst>
                  <a:cxn ang="0">
                    <a:pos x="39" y="32"/>
                  </a:cxn>
                  <a:cxn ang="0">
                    <a:pos x="22" y="27"/>
                  </a:cxn>
                  <a:cxn ang="0">
                    <a:pos x="23" y="23"/>
                  </a:cxn>
                  <a:cxn ang="0">
                    <a:pos x="0" y="34"/>
                  </a:cxn>
                  <a:cxn ang="0">
                    <a:pos x="39" y="32"/>
                  </a:cxn>
                </a:cxnLst>
                <a:rect l="0" t="0" r="r" b="b"/>
                <a:pathLst>
                  <a:path w="96" h="34">
                    <a:moveTo>
                      <a:pt x="39" y="32"/>
                    </a:moveTo>
                    <a:cubicBezTo>
                      <a:pt x="75" y="20"/>
                      <a:pt x="88" y="3"/>
                      <a:pt x="22" y="27"/>
                    </a:cubicBezTo>
                    <a:cubicBezTo>
                      <a:pt x="96" y="0"/>
                      <a:pt x="67" y="6"/>
                      <a:pt x="23" y="23"/>
                    </a:cubicBezTo>
                    <a:cubicBezTo>
                      <a:pt x="17" y="27"/>
                      <a:pt x="10" y="31"/>
                      <a:pt x="0" y="34"/>
                    </a:cubicBezTo>
                    <a:cubicBezTo>
                      <a:pt x="17" y="28"/>
                      <a:pt x="31" y="29"/>
                      <a:pt x="39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4" name="Freeform 443"/>
              <p:cNvSpPr>
                <a:spLocks/>
              </p:cNvSpPr>
              <p:nvPr/>
            </p:nvSpPr>
            <p:spPr bwMode="auto">
              <a:xfrm>
                <a:off x="3532188" y="3330575"/>
                <a:ext cx="304800" cy="5238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7"/>
                  </a:cxn>
                </a:cxnLst>
                <a:rect l="0" t="0" r="r" b="b"/>
                <a:pathLst>
                  <a:path w="81" h="14">
                    <a:moveTo>
                      <a:pt x="0" y="7"/>
                    </a:moveTo>
                    <a:cubicBezTo>
                      <a:pt x="11" y="7"/>
                      <a:pt x="18" y="8"/>
                      <a:pt x="24" y="9"/>
                    </a:cubicBezTo>
                    <a:cubicBezTo>
                      <a:pt x="81" y="14"/>
                      <a:pt x="69" y="3"/>
                      <a:pt x="36" y="0"/>
                    </a:cubicBezTo>
                    <a:cubicBezTo>
                      <a:pt x="35" y="4"/>
                      <a:pt x="24" y="8"/>
                      <a:pt x="0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5" name="Freeform 444"/>
              <p:cNvSpPr>
                <a:spLocks/>
              </p:cNvSpPr>
              <p:nvPr/>
            </p:nvSpPr>
            <p:spPr bwMode="auto">
              <a:xfrm>
                <a:off x="3224213" y="3454400"/>
                <a:ext cx="301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0" y="5"/>
                  </a:cxn>
                </a:cxnLst>
                <a:rect l="0" t="0" r="r" b="b"/>
                <a:pathLst>
                  <a:path w="8" h="8">
                    <a:moveTo>
                      <a:pt x="0" y="5"/>
                    </a:moveTo>
                    <a:cubicBezTo>
                      <a:pt x="0" y="6"/>
                      <a:pt x="0" y="7"/>
                      <a:pt x="0" y="8"/>
                    </a:cubicBezTo>
                    <a:cubicBezTo>
                      <a:pt x="1" y="6"/>
                      <a:pt x="4" y="3"/>
                      <a:pt x="8" y="0"/>
                    </a:cubicBezTo>
                    <a:cubicBezTo>
                      <a:pt x="5" y="2"/>
                      <a:pt x="3" y="4"/>
                      <a:pt x="0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6" name="Freeform 445"/>
              <p:cNvSpPr>
                <a:spLocks/>
              </p:cNvSpPr>
              <p:nvPr/>
            </p:nvSpPr>
            <p:spPr bwMode="auto">
              <a:xfrm>
                <a:off x="3224213" y="3103563"/>
                <a:ext cx="450850" cy="490538"/>
              </a:xfrm>
              <a:custGeom>
                <a:avLst/>
                <a:gdLst/>
                <a:ahLst/>
                <a:cxnLst>
                  <a:cxn ang="0">
                    <a:pos x="11" y="102"/>
                  </a:cxn>
                  <a:cxn ang="0">
                    <a:pos x="21" y="111"/>
                  </a:cxn>
                  <a:cxn ang="0">
                    <a:pos x="42" y="93"/>
                  </a:cxn>
                  <a:cxn ang="0">
                    <a:pos x="41" y="125"/>
                  </a:cxn>
                  <a:cxn ang="0">
                    <a:pos x="58" y="123"/>
                  </a:cxn>
                  <a:cxn ang="0">
                    <a:pos x="62" y="93"/>
                  </a:cxn>
                  <a:cxn ang="0">
                    <a:pos x="73" y="117"/>
                  </a:cxn>
                  <a:cxn ang="0">
                    <a:pos x="79" y="118"/>
                  </a:cxn>
                  <a:cxn ang="0">
                    <a:pos x="92" y="113"/>
                  </a:cxn>
                  <a:cxn ang="0">
                    <a:pos x="74" y="85"/>
                  </a:cxn>
                  <a:cxn ang="0">
                    <a:pos x="91" y="98"/>
                  </a:cxn>
                  <a:cxn ang="0">
                    <a:pos x="106" y="96"/>
                  </a:cxn>
                  <a:cxn ang="0">
                    <a:pos x="107" y="79"/>
                  </a:cxn>
                  <a:cxn ang="0">
                    <a:pos x="107" y="70"/>
                  </a:cxn>
                  <a:cxn ang="0">
                    <a:pos x="82" y="67"/>
                  </a:cxn>
                  <a:cxn ang="0">
                    <a:pos x="112" y="55"/>
                  </a:cxn>
                  <a:cxn ang="0">
                    <a:pos x="96" y="46"/>
                  </a:cxn>
                  <a:cxn ang="0">
                    <a:pos x="109" y="31"/>
                  </a:cxn>
                  <a:cxn ang="0">
                    <a:pos x="76" y="47"/>
                  </a:cxn>
                  <a:cxn ang="0">
                    <a:pos x="101" y="20"/>
                  </a:cxn>
                  <a:cxn ang="0">
                    <a:pos x="81" y="19"/>
                  </a:cxn>
                  <a:cxn ang="0">
                    <a:pos x="76" y="10"/>
                  </a:cxn>
                  <a:cxn ang="0">
                    <a:pos x="62" y="37"/>
                  </a:cxn>
                  <a:cxn ang="0">
                    <a:pos x="66" y="2"/>
                  </a:cxn>
                  <a:cxn ang="0">
                    <a:pos x="58" y="18"/>
                  </a:cxn>
                  <a:cxn ang="0">
                    <a:pos x="49" y="11"/>
                  </a:cxn>
                  <a:cxn ang="0">
                    <a:pos x="36" y="12"/>
                  </a:cxn>
                  <a:cxn ang="0">
                    <a:pos x="37" y="18"/>
                  </a:cxn>
                  <a:cxn ang="0">
                    <a:pos x="34" y="15"/>
                  </a:cxn>
                  <a:cxn ang="0">
                    <a:pos x="41" y="46"/>
                  </a:cxn>
                  <a:cxn ang="0">
                    <a:pos x="19" y="33"/>
                  </a:cxn>
                  <a:cxn ang="0">
                    <a:pos x="18" y="34"/>
                  </a:cxn>
                  <a:cxn ang="0">
                    <a:pos x="10" y="45"/>
                  </a:cxn>
                  <a:cxn ang="0">
                    <a:pos x="8" y="51"/>
                  </a:cxn>
                  <a:cxn ang="0">
                    <a:pos x="22" y="63"/>
                  </a:cxn>
                  <a:cxn ang="0">
                    <a:pos x="2" y="77"/>
                  </a:cxn>
                  <a:cxn ang="0">
                    <a:pos x="3" y="86"/>
                  </a:cxn>
                  <a:cxn ang="0">
                    <a:pos x="0" y="94"/>
                  </a:cxn>
                  <a:cxn ang="0">
                    <a:pos x="9" y="92"/>
                  </a:cxn>
                  <a:cxn ang="0">
                    <a:pos x="0" y="101"/>
                  </a:cxn>
                  <a:cxn ang="0">
                    <a:pos x="1" y="105"/>
                  </a:cxn>
                </a:cxnLst>
                <a:rect l="0" t="0" r="r" b="b"/>
                <a:pathLst>
                  <a:path w="120" h="130">
                    <a:moveTo>
                      <a:pt x="1" y="105"/>
                    </a:moveTo>
                    <a:cubicBezTo>
                      <a:pt x="3" y="105"/>
                      <a:pt x="7" y="105"/>
                      <a:pt x="11" y="102"/>
                    </a:cubicBezTo>
                    <a:cubicBezTo>
                      <a:pt x="18" y="99"/>
                      <a:pt x="28" y="92"/>
                      <a:pt x="37" y="82"/>
                    </a:cubicBezTo>
                    <a:cubicBezTo>
                      <a:pt x="27" y="92"/>
                      <a:pt x="22" y="103"/>
                      <a:pt x="21" y="111"/>
                    </a:cubicBezTo>
                    <a:cubicBezTo>
                      <a:pt x="20" y="115"/>
                      <a:pt x="20" y="119"/>
                      <a:pt x="21" y="121"/>
                    </a:cubicBezTo>
                    <a:cubicBezTo>
                      <a:pt x="23" y="127"/>
                      <a:pt x="32" y="122"/>
                      <a:pt x="42" y="93"/>
                    </a:cubicBezTo>
                    <a:cubicBezTo>
                      <a:pt x="34" y="115"/>
                      <a:pt x="33" y="126"/>
                      <a:pt x="35" y="128"/>
                    </a:cubicBezTo>
                    <a:cubicBezTo>
                      <a:pt x="37" y="130"/>
                      <a:pt x="39" y="128"/>
                      <a:pt x="41" y="125"/>
                    </a:cubicBezTo>
                    <a:cubicBezTo>
                      <a:pt x="45" y="119"/>
                      <a:pt x="50" y="105"/>
                      <a:pt x="51" y="88"/>
                    </a:cubicBezTo>
                    <a:cubicBezTo>
                      <a:pt x="50" y="103"/>
                      <a:pt x="54" y="116"/>
                      <a:pt x="58" y="123"/>
                    </a:cubicBezTo>
                    <a:cubicBezTo>
                      <a:pt x="61" y="127"/>
                      <a:pt x="63" y="129"/>
                      <a:pt x="66" y="129"/>
                    </a:cubicBezTo>
                    <a:cubicBezTo>
                      <a:pt x="70" y="129"/>
                      <a:pt x="72" y="118"/>
                      <a:pt x="62" y="93"/>
                    </a:cubicBezTo>
                    <a:cubicBezTo>
                      <a:pt x="66" y="103"/>
                      <a:pt x="69" y="111"/>
                      <a:pt x="72" y="116"/>
                    </a:cubicBezTo>
                    <a:cubicBezTo>
                      <a:pt x="72" y="116"/>
                      <a:pt x="72" y="117"/>
                      <a:pt x="73" y="117"/>
                    </a:cubicBezTo>
                    <a:cubicBezTo>
                      <a:pt x="76" y="123"/>
                      <a:pt x="78" y="126"/>
                      <a:pt x="79" y="126"/>
                    </a:cubicBezTo>
                    <a:cubicBezTo>
                      <a:pt x="80" y="126"/>
                      <a:pt x="80" y="123"/>
                      <a:pt x="79" y="118"/>
                    </a:cubicBezTo>
                    <a:cubicBezTo>
                      <a:pt x="78" y="111"/>
                      <a:pt x="73" y="98"/>
                      <a:pt x="64" y="84"/>
                    </a:cubicBezTo>
                    <a:cubicBezTo>
                      <a:pt x="74" y="101"/>
                      <a:pt x="85" y="110"/>
                      <a:pt x="92" y="113"/>
                    </a:cubicBezTo>
                    <a:cubicBezTo>
                      <a:pt x="95" y="115"/>
                      <a:pt x="97" y="115"/>
                      <a:pt x="97" y="113"/>
                    </a:cubicBezTo>
                    <a:cubicBezTo>
                      <a:pt x="97" y="109"/>
                      <a:pt x="91" y="100"/>
                      <a:pt x="74" y="85"/>
                    </a:cubicBezTo>
                    <a:cubicBezTo>
                      <a:pt x="81" y="91"/>
                      <a:pt x="86" y="95"/>
                      <a:pt x="91" y="98"/>
                    </a:cubicBezTo>
                    <a:cubicBezTo>
                      <a:pt x="91" y="98"/>
                      <a:pt x="91" y="98"/>
                      <a:pt x="91" y="98"/>
                    </a:cubicBezTo>
                    <a:cubicBezTo>
                      <a:pt x="99" y="103"/>
                      <a:pt x="104" y="104"/>
                      <a:pt x="106" y="103"/>
                    </a:cubicBezTo>
                    <a:cubicBezTo>
                      <a:pt x="108" y="102"/>
                      <a:pt x="107" y="99"/>
                      <a:pt x="106" y="96"/>
                    </a:cubicBezTo>
                    <a:cubicBezTo>
                      <a:pt x="102" y="89"/>
                      <a:pt x="91" y="79"/>
                      <a:pt x="73" y="73"/>
                    </a:cubicBezTo>
                    <a:cubicBezTo>
                      <a:pt x="87" y="78"/>
                      <a:pt x="99" y="79"/>
                      <a:pt x="107" y="79"/>
                    </a:cubicBezTo>
                    <a:cubicBezTo>
                      <a:pt x="111" y="79"/>
                      <a:pt x="114" y="78"/>
                      <a:pt x="116" y="77"/>
                    </a:cubicBezTo>
                    <a:cubicBezTo>
                      <a:pt x="120" y="75"/>
                      <a:pt x="118" y="72"/>
                      <a:pt x="107" y="70"/>
                    </a:cubicBezTo>
                    <a:cubicBezTo>
                      <a:pt x="107" y="70"/>
                      <a:pt x="106" y="70"/>
                      <a:pt x="106" y="69"/>
                    </a:cubicBezTo>
                    <a:cubicBezTo>
                      <a:pt x="100" y="68"/>
                      <a:pt x="93" y="67"/>
                      <a:pt x="82" y="67"/>
                    </a:cubicBezTo>
                    <a:cubicBezTo>
                      <a:pt x="106" y="68"/>
                      <a:pt x="117" y="64"/>
                      <a:pt x="118" y="60"/>
                    </a:cubicBezTo>
                    <a:cubicBezTo>
                      <a:pt x="118" y="58"/>
                      <a:pt x="116" y="56"/>
                      <a:pt x="112" y="55"/>
                    </a:cubicBezTo>
                    <a:cubicBezTo>
                      <a:pt x="104" y="52"/>
                      <a:pt x="90" y="51"/>
                      <a:pt x="73" y="57"/>
                    </a:cubicBezTo>
                    <a:cubicBezTo>
                      <a:pt x="83" y="54"/>
                      <a:pt x="90" y="50"/>
                      <a:pt x="96" y="46"/>
                    </a:cubicBezTo>
                    <a:cubicBezTo>
                      <a:pt x="98" y="45"/>
                      <a:pt x="100" y="44"/>
                      <a:pt x="102" y="42"/>
                    </a:cubicBezTo>
                    <a:cubicBezTo>
                      <a:pt x="109" y="37"/>
                      <a:pt x="111" y="32"/>
                      <a:pt x="109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4" y="30"/>
                      <a:pt x="94" y="34"/>
                      <a:pt x="76" y="47"/>
                    </a:cubicBezTo>
                    <a:cubicBezTo>
                      <a:pt x="86" y="41"/>
                      <a:pt x="92" y="35"/>
                      <a:pt x="96" y="31"/>
                    </a:cubicBezTo>
                    <a:cubicBezTo>
                      <a:pt x="102" y="25"/>
                      <a:pt x="103" y="21"/>
                      <a:pt x="101" y="20"/>
                    </a:cubicBezTo>
                    <a:cubicBezTo>
                      <a:pt x="97" y="18"/>
                      <a:pt x="81" y="27"/>
                      <a:pt x="66" y="47"/>
                    </a:cubicBezTo>
                    <a:cubicBezTo>
                      <a:pt x="74" y="37"/>
                      <a:pt x="78" y="27"/>
                      <a:pt x="81" y="19"/>
                    </a:cubicBezTo>
                    <a:cubicBezTo>
                      <a:pt x="82" y="15"/>
                      <a:pt x="83" y="12"/>
                      <a:pt x="83" y="9"/>
                    </a:cubicBezTo>
                    <a:cubicBezTo>
                      <a:pt x="83" y="4"/>
                      <a:pt x="80" y="4"/>
                      <a:pt x="76" y="10"/>
                    </a:cubicBezTo>
                    <a:cubicBezTo>
                      <a:pt x="75" y="10"/>
                      <a:pt x="75" y="10"/>
                      <a:pt x="75" y="11"/>
                    </a:cubicBezTo>
                    <a:cubicBezTo>
                      <a:pt x="72" y="15"/>
                      <a:pt x="67" y="24"/>
                      <a:pt x="62" y="37"/>
                    </a:cubicBezTo>
                    <a:cubicBezTo>
                      <a:pt x="69" y="20"/>
                      <a:pt x="71" y="9"/>
                      <a:pt x="70" y="4"/>
                    </a:cubicBezTo>
                    <a:cubicBezTo>
                      <a:pt x="70" y="1"/>
                      <a:pt x="69" y="0"/>
                      <a:pt x="66" y="2"/>
                    </a:cubicBezTo>
                    <a:cubicBezTo>
                      <a:pt x="64" y="4"/>
                      <a:pt x="61" y="9"/>
                      <a:pt x="58" y="17"/>
                    </a:cubicBezTo>
                    <a:cubicBezTo>
                      <a:pt x="58" y="17"/>
                      <a:pt x="58" y="18"/>
                      <a:pt x="58" y="18"/>
                    </a:cubicBezTo>
                    <a:cubicBezTo>
                      <a:pt x="56" y="24"/>
                      <a:pt x="54" y="33"/>
                      <a:pt x="53" y="42"/>
                    </a:cubicBezTo>
                    <a:cubicBezTo>
                      <a:pt x="54" y="29"/>
                      <a:pt x="52" y="18"/>
                      <a:pt x="49" y="11"/>
                    </a:cubicBezTo>
                    <a:cubicBezTo>
                      <a:pt x="47" y="8"/>
                      <a:pt x="46" y="5"/>
                      <a:pt x="44" y="3"/>
                    </a:cubicBezTo>
                    <a:cubicBezTo>
                      <a:pt x="41" y="6"/>
                      <a:pt x="39" y="9"/>
                      <a:pt x="36" y="12"/>
                    </a:cubicBezTo>
                    <a:cubicBezTo>
                      <a:pt x="36" y="14"/>
                      <a:pt x="36" y="16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23"/>
                      <a:pt x="39" y="29"/>
                      <a:pt x="42" y="37"/>
                    </a:cubicBezTo>
                    <a:cubicBezTo>
                      <a:pt x="39" y="27"/>
                      <a:pt x="36" y="20"/>
                      <a:pt x="34" y="15"/>
                    </a:cubicBezTo>
                    <a:cubicBezTo>
                      <a:pt x="32" y="17"/>
                      <a:pt x="30" y="19"/>
                      <a:pt x="29" y="21"/>
                    </a:cubicBezTo>
                    <a:cubicBezTo>
                      <a:pt x="31" y="28"/>
                      <a:pt x="35" y="36"/>
                      <a:pt x="41" y="46"/>
                    </a:cubicBezTo>
                    <a:cubicBezTo>
                      <a:pt x="36" y="37"/>
                      <a:pt x="30" y="30"/>
                      <a:pt x="25" y="25"/>
                    </a:cubicBezTo>
                    <a:cubicBezTo>
                      <a:pt x="23" y="28"/>
                      <a:pt x="21" y="30"/>
                      <a:pt x="19" y="33"/>
                    </a:cubicBezTo>
                    <a:cubicBezTo>
                      <a:pt x="22" y="37"/>
                      <a:pt x="25" y="40"/>
                      <a:pt x="30" y="45"/>
                    </a:cubicBezTo>
                    <a:cubicBezTo>
                      <a:pt x="25" y="40"/>
                      <a:pt x="21" y="37"/>
                      <a:pt x="18" y="34"/>
                    </a:cubicBezTo>
                    <a:cubicBezTo>
                      <a:pt x="15" y="37"/>
                      <a:pt x="13" y="40"/>
                      <a:pt x="10" y="44"/>
                    </a:cubicBezTo>
                    <a:cubicBezTo>
                      <a:pt x="10" y="44"/>
                      <a:pt x="10" y="44"/>
                      <a:pt x="10" y="45"/>
                    </a:cubicBezTo>
                    <a:cubicBezTo>
                      <a:pt x="15" y="50"/>
                      <a:pt x="22" y="54"/>
                      <a:pt x="31" y="57"/>
                    </a:cubicBezTo>
                    <a:cubicBezTo>
                      <a:pt x="22" y="54"/>
                      <a:pt x="15" y="52"/>
                      <a:pt x="8" y="51"/>
                    </a:cubicBezTo>
                    <a:cubicBezTo>
                      <a:pt x="7" y="54"/>
                      <a:pt x="6" y="58"/>
                      <a:pt x="5" y="61"/>
                    </a:cubicBezTo>
                    <a:cubicBezTo>
                      <a:pt x="10" y="62"/>
                      <a:pt x="15" y="63"/>
                      <a:pt x="22" y="63"/>
                    </a:cubicBezTo>
                    <a:cubicBezTo>
                      <a:pt x="15" y="63"/>
                      <a:pt x="9" y="63"/>
                      <a:pt x="5" y="63"/>
                    </a:cubicBezTo>
                    <a:cubicBezTo>
                      <a:pt x="4" y="67"/>
                      <a:pt x="3" y="72"/>
                      <a:pt x="2" y="77"/>
                    </a:cubicBezTo>
                    <a:cubicBezTo>
                      <a:pt x="10" y="78"/>
                      <a:pt x="20" y="77"/>
                      <a:pt x="31" y="73"/>
                    </a:cubicBezTo>
                    <a:cubicBezTo>
                      <a:pt x="19" y="77"/>
                      <a:pt x="9" y="82"/>
                      <a:pt x="3" y="86"/>
                    </a:cubicBezTo>
                    <a:cubicBezTo>
                      <a:pt x="2" y="87"/>
                      <a:pt x="1" y="87"/>
                      <a:pt x="1" y="88"/>
                    </a:cubicBezTo>
                    <a:cubicBezTo>
                      <a:pt x="0" y="90"/>
                      <a:pt x="0" y="92"/>
                      <a:pt x="0" y="94"/>
                    </a:cubicBezTo>
                    <a:cubicBezTo>
                      <a:pt x="5" y="92"/>
                      <a:pt x="14" y="88"/>
                      <a:pt x="26" y="81"/>
                    </a:cubicBezTo>
                    <a:cubicBezTo>
                      <a:pt x="19" y="85"/>
                      <a:pt x="13" y="89"/>
                      <a:pt x="9" y="92"/>
                    </a:cubicBezTo>
                    <a:cubicBezTo>
                      <a:pt x="9" y="92"/>
                      <a:pt x="9" y="93"/>
                      <a:pt x="8" y="93"/>
                    </a:cubicBezTo>
                    <a:cubicBezTo>
                      <a:pt x="4" y="96"/>
                      <a:pt x="1" y="99"/>
                      <a:pt x="0" y="101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1" y="105"/>
                      <a:pt x="1" y="105"/>
                      <a:pt x="1" y="105"/>
                    </a:cubicBezTo>
                    <a:close/>
                  </a:path>
                </a:pathLst>
              </a:custGeom>
              <a:solidFill>
                <a:schemeClr val="accent4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13" name="Freeform 312"/>
            <p:cNvSpPr>
              <a:spLocks/>
            </p:cNvSpPr>
            <p:nvPr/>
          </p:nvSpPr>
          <p:spPr bwMode="auto">
            <a:xfrm rot="1639090">
              <a:off x="6977722" y="408666"/>
              <a:ext cx="200631" cy="17555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15" y="12"/>
                </a:cxn>
                <a:cxn ang="0">
                  <a:pos x="4" y="13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8" y="33"/>
                </a:cxn>
                <a:cxn ang="0">
                  <a:pos x="2" y="42"/>
                </a:cxn>
                <a:cxn ang="0">
                  <a:pos x="12" y="44"/>
                </a:cxn>
                <a:cxn ang="0">
                  <a:pos x="10" y="54"/>
                </a:cxn>
                <a:cxn ang="0">
                  <a:pos x="20" y="52"/>
                </a:cxn>
                <a:cxn ang="0">
                  <a:pos x="22" y="62"/>
                </a:cxn>
                <a:cxn ang="0">
                  <a:pos x="31" y="56"/>
                </a:cxn>
                <a:cxn ang="0">
                  <a:pos x="36" y="65"/>
                </a:cxn>
                <a:cxn ang="0">
                  <a:pos x="42" y="56"/>
                </a:cxn>
                <a:cxn ang="0">
                  <a:pos x="51" y="63"/>
                </a:cxn>
                <a:cxn ang="0">
                  <a:pos x="53" y="52"/>
                </a:cxn>
                <a:cxn ang="0">
                  <a:pos x="63" y="55"/>
                </a:cxn>
                <a:cxn ang="0">
                  <a:pos x="62" y="45"/>
                </a:cxn>
                <a:cxn ang="0">
                  <a:pos x="73" y="44"/>
                </a:cxn>
                <a:cxn ang="0">
                  <a:pos x="67" y="35"/>
                </a:cxn>
                <a:cxn ang="0">
                  <a:pos x="70" y="33"/>
                </a:cxn>
                <a:cxn ang="0">
                  <a:pos x="22" y="5"/>
                </a:cxn>
                <a:cxn ang="0">
                  <a:pos x="14" y="2"/>
                </a:cxn>
              </a:cxnLst>
              <a:rect l="0" t="0" r="r" b="b"/>
              <a:pathLst>
                <a:path w="74" h="65">
                  <a:moveTo>
                    <a:pt x="14" y="2"/>
                  </a:moveTo>
                  <a:cubicBezTo>
                    <a:pt x="12" y="3"/>
                    <a:pt x="16" y="10"/>
                    <a:pt x="15" y="12"/>
                  </a:cubicBezTo>
                  <a:cubicBezTo>
                    <a:pt x="13" y="14"/>
                    <a:pt x="5" y="11"/>
                    <a:pt x="4" y="13"/>
                  </a:cubicBezTo>
                  <a:cubicBezTo>
                    <a:pt x="3" y="15"/>
                    <a:pt x="10" y="20"/>
                    <a:pt x="9" y="22"/>
                  </a:cubicBezTo>
                  <a:cubicBezTo>
                    <a:pt x="9" y="24"/>
                    <a:pt x="0" y="25"/>
                    <a:pt x="0" y="27"/>
                  </a:cubicBezTo>
                  <a:cubicBezTo>
                    <a:pt x="0" y="29"/>
                    <a:pt x="8" y="31"/>
                    <a:pt x="8" y="33"/>
                  </a:cubicBezTo>
                  <a:cubicBezTo>
                    <a:pt x="9" y="36"/>
                    <a:pt x="1" y="40"/>
                    <a:pt x="2" y="42"/>
                  </a:cubicBezTo>
                  <a:cubicBezTo>
                    <a:pt x="2" y="44"/>
                    <a:pt x="11" y="42"/>
                    <a:pt x="12" y="44"/>
                  </a:cubicBezTo>
                  <a:cubicBezTo>
                    <a:pt x="13" y="46"/>
                    <a:pt x="8" y="53"/>
                    <a:pt x="10" y="54"/>
                  </a:cubicBezTo>
                  <a:cubicBezTo>
                    <a:pt x="11" y="56"/>
                    <a:pt x="18" y="51"/>
                    <a:pt x="20" y="52"/>
                  </a:cubicBezTo>
                  <a:cubicBezTo>
                    <a:pt x="22" y="53"/>
                    <a:pt x="20" y="62"/>
                    <a:pt x="22" y="62"/>
                  </a:cubicBezTo>
                  <a:cubicBezTo>
                    <a:pt x="24" y="63"/>
                    <a:pt x="28" y="56"/>
                    <a:pt x="31" y="56"/>
                  </a:cubicBezTo>
                  <a:cubicBezTo>
                    <a:pt x="33" y="57"/>
                    <a:pt x="34" y="65"/>
                    <a:pt x="36" y="65"/>
                  </a:cubicBezTo>
                  <a:cubicBezTo>
                    <a:pt x="38" y="65"/>
                    <a:pt x="40" y="57"/>
                    <a:pt x="42" y="56"/>
                  </a:cubicBezTo>
                  <a:cubicBezTo>
                    <a:pt x="44" y="56"/>
                    <a:pt x="49" y="63"/>
                    <a:pt x="51" y="63"/>
                  </a:cubicBezTo>
                  <a:cubicBezTo>
                    <a:pt x="53" y="62"/>
                    <a:pt x="51" y="53"/>
                    <a:pt x="53" y="52"/>
                  </a:cubicBezTo>
                  <a:cubicBezTo>
                    <a:pt x="55" y="51"/>
                    <a:pt x="62" y="57"/>
                    <a:pt x="63" y="55"/>
                  </a:cubicBezTo>
                  <a:cubicBezTo>
                    <a:pt x="65" y="54"/>
                    <a:pt x="61" y="47"/>
                    <a:pt x="62" y="45"/>
                  </a:cubicBezTo>
                  <a:cubicBezTo>
                    <a:pt x="63" y="43"/>
                    <a:pt x="72" y="46"/>
                    <a:pt x="73" y="44"/>
                  </a:cubicBezTo>
                  <a:cubicBezTo>
                    <a:pt x="74" y="42"/>
                    <a:pt x="67" y="37"/>
                    <a:pt x="67" y="35"/>
                  </a:cubicBezTo>
                  <a:cubicBezTo>
                    <a:pt x="68" y="34"/>
                    <a:pt x="69" y="34"/>
                    <a:pt x="70" y="33"/>
                  </a:cubicBezTo>
                  <a:cubicBezTo>
                    <a:pt x="52" y="22"/>
                    <a:pt x="36" y="12"/>
                    <a:pt x="22" y="5"/>
                  </a:cubicBezTo>
                  <a:cubicBezTo>
                    <a:pt x="20" y="4"/>
                    <a:pt x="15" y="0"/>
                    <a:pt x="14" y="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4" name="Freeform 313"/>
            <p:cNvSpPr>
              <a:spLocks/>
            </p:cNvSpPr>
            <p:nvPr/>
          </p:nvSpPr>
          <p:spPr bwMode="auto">
            <a:xfrm rot="1639090">
              <a:off x="6330436" y="1811582"/>
              <a:ext cx="798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14"/>
            <p:cNvSpPr>
              <a:spLocks/>
            </p:cNvSpPr>
            <p:nvPr/>
          </p:nvSpPr>
          <p:spPr bwMode="auto">
            <a:xfrm rot="1639090">
              <a:off x="6337842" y="1830335"/>
              <a:ext cx="88916" cy="55858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0" y="3"/>
                </a:cxn>
                <a:cxn ang="0">
                  <a:pos x="11" y="9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6" y="13"/>
                </a:cxn>
                <a:cxn ang="0">
                  <a:pos x="29" y="21"/>
                </a:cxn>
                <a:cxn ang="0">
                  <a:pos x="32" y="11"/>
                </a:cxn>
                <a:cxn ang="0">
                  <a:pos x="22" y="14"/>
                </a:cxn>
              </a:cxnLst>
              <a:rect l="0" t="0" r="r" b="b"/>
              <a:pathLst>
                <a:path w="33" h="21">
                  <a:moveTo>
                    <a:pt x="22" y="14"/>
                  </a:moveTo>
                  <a:cubicBezTo>
                    <a:pt x="20" y="12"/>
                    <a:pt x="22" y="4"/>
                    <a:pt x="20" y="3"/>
                  </a:cubicBezTo>
                  <a:cubicBezTo>
                    <a:pt x="18" y="2"/>
                    <a:pt x="13" y="10"/>
                    <a:pt x="11" y="9"/>
                  </a:cubicBezTo>
                  <a:cubicBezTo>
                    <a:pt x="9" y="9"/>
                    <a:pt x="7" y="0"/>
                    <a:pt x="5" y="0"/>
                  </a:cubicBezTo>
                  <a:cubicBezTo>
                    <a:pt x="3" y="0"/>
                    <a:pt x="2" y="8"/>
                    <a:pt x="0" y="9"/>
                  </a:cubicBezTo>
                  <a:cubicBezTo>
                    <a:pt x="2" y="11"/>
                    <a:pt x="4" y="12"/>
                    <a:pt x="6" y="13"/>
                  </a:cubicBezTo>
                  <a:cubicBezTo>
                    <a:pt x="12" y="15"/>
                    <a:pt x="20" y="18"/>
                    <a:pt x="29" y="21"/>
                  </a:cubicBezTo>
                  <a:cubicBezTo>
                    <a:pt x="29" y="18"/>
                    <a:pt x="33" y="13"/>
                    <a:pt x="32" y="11"/>
                  </a:cubicBezTo>
                  <a:cubicBezTo>
                    <a:pt x="30" y="10"/>
                    <a:pt x="23" y="15"/>
                    <a:pt x="22" y="14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15"/>
            <p:cNvSpPr>
              <a:spLocks/>
            </p:cNvSpPr>
            <p:nvPr/>
          </p:nvSpPr>
          <p:spPr bwMode="auto">
            <a:xfrm rot="1639090">
              <a:off x="6861943" y="1270387"/>
              <a:ext cx="210890" cy="199490"/>
            </a:xfrm>
            <a:custGeom>
              <a:avLst/>
              <a:gdLst/>
              <a:ahLst/>
              <a:cxnLst>
                <a:cxn ang="0">
                  <a:pos x="54" y="61"/>
                </a:cxn>
                <a:cxn ang="0">
                  <a:pos x="64" y="64"/>
                </a:cxn>
                <a:cxn ang="0">
                  <a:pos x="63" y="53"/>
                </a:cxn>
                <a:cxn ang="0">
                  <a:pos x="73" y="53"/>
                </a:cxn>
                <a:cxn ang="0">
                  <a:pos x="68" y="43"/>
                </a:cxn>
                <a:cxn ang="0">
                  <a:pos x="78" y="38"/>
                </a:cxn>
                <a:cxn ang="0">
                  <a:pos x="69" y="32"/>
                </a:cxn>
                <a:cxn ang="0">
                  <a:pos x="76" y="24"/>
                </a:cxn>
                <a:cxn ang="0">
                  <a:pos x="66" y="21"/>
                </a:cxn>
                <a:cxn ang="0">
                  <a:pos x="68" y="11"/>
                </a:cxn>
                <a:cxn ang="0">
                  <a:pos x="58" y="13"/>
                </a:cxn>
                <a:cxn ang="0">
                  <a:pos x="56" y="3"/>
                </a:cxn>
                <a:cxn ang="0">
                  <a:pos x="47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7" y="3"/>
                </a:cxn>
                <a:cxn ang="0">
                  <a:pos x="24" y="13"/>
                </a:cxn>
                <a:cxn ang="0">
                  <a:pos x="14" y="10"/>
                </a:cxn>
                <a:cxn ang="0">
                  <a:pos x="16" y="20"/>
                </a:cxn>
                <a:cxn ang="0">
                  <a:pos x="5" y="21"/>
                </a:cxn>
                <a:cxn ang="0">
                  <a:pos x="10" y="31"/>
                </a:cxn>
                <a:cxn ang="0">
                  <a:pos x="1" y="35"/>
                </a:cxn>
                <a:cxn ang="0">
                  <a:pos x="9" y="42"/>
                </a:cxn>
                <a:cxn ang="0">
                  <a:pos x="3" y="50"/>
                </a:cxn>
                <a:cxn ang="0">
                  <a:pos x="13" y="52"/>
                </a:cxn>
                <a:cxn ang="0">
                  <a:pos x="10" y="63"/>
                </a:cxn>
                <a:cxn ang="0">
                  <a:pos x="21" y="60"/>
                </a:cxn>
                <a:cxn ang="0">
                  <a:pos x="23" y="71"/>
                </a:cxn>
                <a:cxn ang="0">
                  <a:pos x="31" y="65"/>
                </a:cxn>
                <a:cxn ang="0">
                  <a:pos x="37" y="73"/>
                </a:cxn>
                <a:cxn ang="0">
                  <a:pos x="43" y="65"/>
                </a:cxn>
                <a:cxn ang="0">
                  <a:pos x="51" y="71"/>
                </a:cxn>
                <a:cxn ang="0">
                  <a:pos x="54" y="61"/>
                </a:cxn>
              </a:cxnLst>
              <a:rect l="0" t="0" r="r" b="b"/>
              <a:pathLst>
                <a:path w="78" h="74">
                  <a:moveTo>
                    <a:pt x="54" y="61"/>
                  </a:moveTo>
                  <a:cubicBezTo>
                    <a:pt x="56" y="60"/>
                    <a:pt x="62" y="65"/>
                    <a:pt x="64" y="64"/>
                  </a:cubicBezTo>
                  <a:cubicBezTo>
                    <a:pt x="66" y="62"/>
                    <a:pt x="61" y="55"/>
                    <a:pt x="63" y="53"/>
                  </a:cubicBezTo>
                  <a:cubicBezTo>
                    <a:pt x="64" y="52"/>
                    <a:pt x="72" y="54"/>
                    <a:pt x="73" y="53"/>
                  </a:cubicBezTo>
                  <a:cubicBezTo>
                    <a:pt x="74" y="51"/>
                    <a:pt x="68" y="45"/>
                    <a:pt x="68" y="43"/>
                  </a:cubicBezTo>
                  <a:cubicBezTo>
                    <a:pt x="69" y="41"/>
                    <a:pt x="78" y="41"/>
                    <a:pt x="78" y="38"/>
                  </a:cubicBezTo>
                  <a:cubicBezTo>
                    <a:pt x="78" y="36"/>
                    <a:pt x="70" y="34"/>
                    <a:pt x="69" y="32"/>
                  </a:cubicBezTo>
                  <a:cubicBezTo>
                    <a:pt x="69" y="30"/>
                    <a:pt x="77" y="26"/>
                    <a:pt x="76" y="24"/>
                  </a:cubicBezTo>
                  <a:cubicBezTo>
                    <a:pt x="75" y="22"/>
                    <a:pt x="67" y="23"/>
                    <a:pt x="66" y="21"/>
                  </a:cubicBezTo>
                  <a:cubicBezTo>
                    <a:pt x="64" y="20"/>
                    <a:pt x="70" y="13"/>
                    <a:pt x="68" y="11"/>
                  </a:cubicBezTo>
                  <a:cubicBezTo>
                    <a:pt x="66" y="10"/>
                    <a:pt x="59" y="15"/>
                    <a:pt x="58" y="13"/>
                  </a:cubicBezTo>
                  <a:cubicBezTo>
                    <a:pt x="56" y="12"/>
                    <a:pt x="58" y="4"/>
                    <a:pt x="56" y="3"/>
                  </a:cubicBezTo>
                  <a:cubicBezTo>
                    <a:pt x="54" y="2"/>
                    <a:pt x="49" y="10"/>
                    <a:pt x="47" y="9"/>
                  </a:cubicBezTo>
                  <a:cubicBezTo>
                    <a:pt x="45" y="9"/>
                    <a:pt x="44" y="0"/>
                    <a:pt x="41" y="0"/>
                  </a:cubicBezTo>
                  <a:cubicBezTo>
                    <a:pt x="39" y="0"/>
                    <a:pt x="38" y="9"/>
                    <a:pt x="35" y="9"/>
                  </a:cubicBezTo>
                  <a:cubicBezTo>
                    <a:pt x="33" y="9"/>
                    <a:pt x="29" y="2"/>
                    <a:pt x="27" y="3"/>
                  </a:cubicBezTo>
                  <a:cubicBezTo>
                    <a:pt x="25" y="4"/>
                    <a:pt x="26" y="12"/>
                    <a:pt x="24" y="13"/>
                  </a:cubicBezTo>
                  <a:cubicBezTo>
                    <a:pt x="23" y="14"/>
                    <a:pt x="16" y="9"/>
                    <a:pt x="14" y="10"/>
                  </a:cubicBezTo>
                  <a:cubicBezTo>
                    <a:pt x="13" y="11"/>
                    <a:pt x="17" y="19"/>
                    <a:pt x="16" y="20"/>
                  </a:cubicBezTo>
                  <a:cubicBezTo>
                    <a:pt x="14" y="22"/>
                    <a:pt x="6" y="19"/>
                    <a:pt x="5" y="21"/>
                  </a:cubicBezTo>
                  <a:cubicBezTo>
                    <a:pt x="4" y="23"/>
                    <a:pt x="11" y="28"/>
                    <a:pt x="10" y="31"/>
                  </a:cubicBezTo>
                  <a:cubicBezTo>
                    <a:pt x="9" y="33"/>
                    <a:pt x="1" y="33"/>
                    <a:pt x="1" y="35"/>
                  </a:cubicBezTo>
                  <a:cubicBezTo>
                    <a:pt x="0" y="37"/>
                    <a:pt x="9" y="40"/>
                    <a:pt x="9" y="42"/>
                  </a:cubicBezTo>
                  <a:cubicBezTo>
                    <a:pt x="9" y="44"/>
                    <a:pt x="2" y="48"/>
                    <a:pt x="3" y="50"/>
                  </a:cubicBezTo>
                  <a:cubicBezTo>
                    <a:pt x="3" y="52"/>
                    <a:pt x="12" y="50"/>
                    <a:pt x="13" y="52"/>
                  </a:cubicBezTo>
                  <a:cubicBezTo>
                    <a:pt x="14" y="54"/>
                    <a:pt x="9" y="61"/>
                    <a:pt x="10" y="63"/>
                  </a:cubicBezTo>
                  <a:cubicBezTo>
                    <a:pt x="12" y="64"/>
                    <a:pt x="19" y="59"/>
                    <a:pt x="21" y="60"/>
                  </a:cubicBezTo>
                  <a:cubicBezTo>
                    <a:pt x="23" y="62"/>
                    <a:pt x="21" y="70"/>
                    <a:pt x="23" y="71"/>
                  </a:cubicBezTo>
                  <a:cubicBezTo>
                    <a:pt x="25" y="72"/>
                    <a:pt x="29" y="64"/>
                    <a:pt x="31" y="65"/>
                  </a:cubicBezTo>
                  <a:cubicBezTo>
                    <a:pt x="34" y="65"/>
                    <a:pt x="35" y="73"/>
                    <a:pt x="37" y="73"/>
                  </a:cubicBezTo>
                  <a:cubicBezTo>
                    <a:pt x="39" y="74"/>
                    <a:pt x="41" y="65"/>
                    <a:pt x="43" y="65"/>
                  </a:cubicBezTo>
                  <a:cubicBezTo>
                    <a:pt x="45" y="64"/>
                    <a:pt x="49" y="72"/>
                    <a:pt x="51" y="71"/>
                  </a:cubicBezTo>
                  <a:cubicBezTo>
                    <a:pt x="54" y="70"/>
                    <a:pt x="52" y="62"/>
                    <a:pt x="54" y="61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7" name="Freeform 316"/>
            <p:cNvSpPr>
              <a:spLocks/>
            </p:cNvSpPr>
            <p:nvPr/>
          </p:nvSpPr>
          <p:spPr bwMode="auto">
            <a:xfrm rot="1639090">
              <a:off x="7199681" y="1808101"/>
              <a:ext cx="72956" cy="197210"/>
            </a:xfrm>
            <a:custGeom>
              <a:avLst/>
              <a:gdLst/>
              <a:ahLst/>
              <a:cxnLst>
                <a:cxn ang="0">
                  <a:pos x="22" y="9"/>
                </a:cxn>
                <a:cxn ang="0">
                  <a:pos x="16" y="0"/>
                </a:cxn>
                <a:cxn ang="0">
                  <a:pos x="11" y="9"/>
                </a:cxn>
                <a:cxn ang="0">
                  <a:pos x="0" y="3"/>
                </a:cxn>
                <a:cxn ang="0">
                  <a:pos x="2" y="67"/>
                </a:cxn>
                <a:cxn ang="0">
                  <a:pos x="12" y="73"/>
                </a:cxn>
                <a:cxn ang="0">
                  <a:pos x="27" y="5"/>
                </a:cxn>
                <a:cxn ang="0">
                  <a:pos x="22" y="9"/>
                </a:cxn>
              </a:cxnLst>
              <a:rect l="0" t="0" r="r" b="b"/>
              <a:pathLst>
                <a:path w="27" h="73">
                  <a:moveTo>
                    <a:pt x="22" y="9"/>
                  </a:moveTo>
                  <a:cubicBezTo>
                    <a:pt x="20" y="8"/>
                    <a:pt x="19" y="0"/>
                    <a:pt x="16" y="0"/>
                  </a:cubicBezTo>
                  <a:cubicBezTo>
                    <a:pt x="14" y="0"/>
                    <a:pt x="13" y="8"/>
                    <a:pt x="11" y="9"/>
                  </a:cubicBezTo>
                  <a:cubicBezTo>
                    <a:pt x="8" y="9"/>
                    <a:pt x="1" y="0"/>
                    <a:pt x="0" y="3"/>
                  </a:cubicBezTo>
                  <a:cubicBezTo>
                    <a:pt x="0" y="22"/>
                    <a:pt x="2" y="67"/>
                    <a:pt x="2" y="67"/>
                  </a:cubicBezTo>
                  <a:cubicBezTo>
                    <a:pt x="2" y="67"/>
                    <a:pt x="10" y="73"/>
                    <a:pt x="12" y="73"/>
                  </a:cubicBezTo>
                  <a:cubicBezTo>
                    <a:pt x="14" y="73"/>
                    <a:pt x="27" y="32"/>
                    <a:pt x="27" y="5"/>
                  </a:cubicBezTo>
                  <a:cubicBezTo>
                    <a:pt x="25" y="7"/>
                    <a:pt x="23" y="9"/>
                    <a:pt x="22" y="9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8" name="Group 293"/>
            <p:cNvGrpSpPr/>
            <p:nvPr/>
          </p:nvGrpSpPr>
          <p:grpSpPr>
            <a:xfrm rot="1639090">
              <a:off x="7152696" y="1818418"/>
              <a:ext cx="208610" cy="108295"/>
              <a:chOff x="4556125" y="3348038"/>
              <a:chExt cx="290513" cy="150813"/>
            </a:xfrm>
          </p:grpSpPr>
          <p:sp>
            <p:nvSpPr>
              <p:cNvPr id="405" name="Freeform 404"/>
              <p:cNvSpPr>
                <a:spLocks/>
              </p:cNvSpPr>
              <p:nvPr/>
            </p:nvSpPr>
            <p:spPr bwMode="auto">
              <a:xfrm>
                <a:off x="4748213" y="3348038"/>
                <a:ext cx="98425" cy="150813"/>
              </a:xfrm>
              <a:custGeom>
                <a:avLst/>
                <a:gdLst/>
                <a:ahLst/>
                <a:cxnLst>
                  <a:cxn ang="0">
                    <a:pos x="26" y="35"/>
                  </a:cxn>
                  <a:cxn ang="0">
                    <a:pos x="18" y="29"/>
                  </a:cxn>
                  <a:cxn ang="0">
                    <a:pos x="24" y="21"/>
                  </a:cxn>
                  <a:cxn ang="0">
                    <a:pos x="14" y="18"/>
                  </a:cxn>
                  <a:cxn ang="0">
                    <a:pos x="16" y="8"/>
                  </a:cxn>
                  <a:cxn ang="0">
                    <a:pos x="6" y="1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17" y="40"/>
                  </a:cxn>
                  <a:cxn ang="0">
                    <a:pos x="26" y="35"/>
                  </a:cxn>
                </a:cxnLst>
                <a:rect l="0" t="0" r="r" b="b"/>
                <a:pathLst>
                  <a:path w="26" h="40">
                    <a:moveTo>
                      <a:pt x="26" y="35"/>
                    </a:moveTo>
                    <a:cubicBezTo>
                      <a:pt x="26" y="33"/>
                      <a:pt x="18" y="31"/>
                      <a:pt x="18" y="29"/>
                    </a:cubicBezTo>
                    <a:cubicBezTo>
                      <a:pt x="18" y="27"/>
                      <a:pt x="25" y="23"/>
                      <a:pt x="24" y="21"/>
                    </a:cubicBezTo>
                    <a:cubicBezTo>
                      <a:pt x="24" y="19"/>
                      <a:pt x="15" y="20"/>
                      <a:pt x="14" y="18"/>
                    </a:cubicBezTo>
                    <a:cubicBezTo>
                      <a:pt x="13" y="17"/>
                      <a:pt x="18" y="10"/>
                      <a:pt x="16" y="8"/>
                    </a:cubicBezTo>
                    <a:cubicBezTo>
                      <a:pt x="15" y="7"/>
                      <a:pt x="8" y="12"/>
                      <a:pt x="6" y="10"/>
                    </a:cubicBezTo>
                    <a:cubicBezTo>
                      <a:pt x="4" y="9"/>
                      <a:pt x="6" y="1"/>
                      <a:pt x="4" y="0"/>
                    </a:cubicBezTo>
                    <a:cubicBezTo>
                      <a:pt x="3" y="0"/>
                      <a:pt x="2" y="1"/>
                      <a:pt x="0" y="3"/>
                    </a:cubicBezTo>
                    <a:cubicBezTo>
                      <a:pt x="5" y="15"/>
                      <a:pt x="11" y="28"/>
                      <a:pt x="17" y="40"/>
                    </a:cubicBezTo>
                    <a:cubicBezTo>
                      <a:pt x="19" y="38"/>
                      <a:pt x="26" y="37"/>
                      <a:pt x="26" y="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405"/>
              <p:cNvSpPr>
                <a:spLocks/>
              </p:cNvSpPr>
              <p:nvPr/>
            </p:nvSpPr>
            <p:spPr bwMode="auto">
              <a:xfrm>
                <a:off x="4556125" y="3371850"/>
                <a:ext cx="76200" cy="112713"/>
              </a:xfrm>
              <a:custGeom>
                <a:avLst/>
                <a:gdLst/>
                <a:ahLst/>
                <a:cxnLst>
                  <a:cxn ang="0">
                    <a:pos x="14" y="1"/>
                  </a:cxn>
                  <a:cxn ang="0">
                    <a:pos x="15" y="11"/>
                  </a:cxn>
                  <a:cxn ang="0">
                    <a:pos x="5" y="12"/>
                  </a:cxn>
                  <a:cxn ang="0">
                    <a:pos x="10" y="21"/>
                  </a:cxn>
                  <a:cxn ang="0">
                    <a:pos x="0" y="26"/>
                  </a:cxn>
                  <a:cxn ang="0">
                    <a:pos x="6" y="30"/>
                  </a:cxn>
                  <a:cxn ang="0">
                    <a:pos x="20" y="3"/>
                  </a:cxn>
                  <a:cxn ang="0">
                    <a:pos x="14" y="1"/>
                  </a:cxn>
                </a:cxnLst>
                <a:rect l="0" t="0" r="r" b="b"/>
                <a:pathLst>
                  <a:path w="20" h="30">
                    <a:moveTo>
                      <a:pt x="14" y="1"/>
                    </a:moveTo>
                    <a:cubicBezTo>
                      <a:pt x="12" y="2"/>
                      <a:pt x="16" y="10"/>
                      <a:pt x="15" y="11"/>
                    </a:cubicBezTo>
                    <a:cubicBezTo>
                      <a:pt x="14" y="13"/>
                      <a:pt x="6" y="10"/>
                      <a:pt x="5" y="12"/>
                    </a:cubicBezTo>
                    <a:cubicBezTo>
                      <a:pt x="3" y="14"/>
                      <a:pt x="10" y="19"/>
                      <a:pt x="10" y="21"/>
                    </a:cubicBezTo>
                    <a:cubicBezTo>
                      <a:pt x="9" y="24"/>
                      <a:pt x="0" y="24"/>
                      <a:pt x="0" y="26"/>
                    </a:cubicBezTo>
                    <a:cubicBezTo>
                      <a:pt x="0" y="28"/>
                      <a:pt x="3" y="29"/>
                      <a:pt x="6" y="30"/>
                    </a:cubicBezTo>
                    <a:cubicBezTo>
                      <a:pt x="11" y="22"/>
                      <a:pt x="16" y="12"/>
                      <a:pt x="20" y="3"/>
                    </a:cubicBezTo>
                    <a:cubicBezTo>
                      <a:pt x="18" y="2"/>
                      <a:pt x="15" y="0"/>
                      <a:pt x="1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9" name="Group 290"/>
            <p:cNvGrpSpPr/>
            <p:nvPr/>
          </p:nvGrpSpPr>
          <p:grpSpPr>
            <a:xfrm rot="1639090">
              <a:off x="6570562" y="1812529"/>
              <a:ext cx="343123" cy="265608"/>
              <a:chOff x="3871913" y="3657600"/>
              <a:chExt cx="477837" cy="369888"/>
            </a:xfrm>
          </p:grpSpPr>
          <p:sp>
            <p:nvSpPr>
              <p:cNvPr id="377" name="Freeform 376"/>
              <p:cNvSpPr>
                <a:spLocks/>
              </p:cNvSpPr>
              <p:nvPr/>
            </p:nvSpPr>
            <p:spPr bwMode="auto">
              <a:xfrm>
                <a:off x="3932238" y="3986213"/>
                <a:ext cx="112713" cy="41275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9" y="7"/>
                  </a:cxn>
                  <a:cxn ang="0">
                    <a:pos x="0" y="11"/>
                  </a:cxn>
                  <a:cxn ang="0">
                    <a:pos x="19" y="8"/>
                  </a:cxn>
                  <a:cxn ang="0">
                    <a:pos x="30" y="0"/>
                  </a:cxn>
                  <a:cxn ang="0">
                    <a:pos x="27" y="1"/>
                  </a:cxn>
                </a:cxnLst>
                <a:rect l="0" t="0" r="r" b="b"/>
                <a:pathLst>
                  <a:path w="30" h="11">
                    <a:moveTo>
                      <a:pt x="27" y="1"/>
                    </a:moveTo>
                    <a:cubicBezTo>
                      <a:pt x="21" y="3"/>
                      <a:pt x="15" y="5"/>
                      <a:pt x="9" y="7"/>
                    </a:cubicBezTo>
                    <a:cubicBezTo>
                      <a:pt x="6" y="9"/>
                      <a:pt x="3" y="10"/>
                      <a:pt x="0" y="11"/>
                    </a:cubicBezTo>
                    <a:cubicBezTo>
                      <a:pt x="6" y="10"/>
                      <a:pt x="12" y="9"/>
                      <a:pt x="19" y="8"/>
                    </a:cubicBezTo>
                    <a:cubicBezTo>
                      <a:pt x="23" y="5"/>
                      <a:pt x="27" y="2"/>
                      <a:pt x="30" y="0"/>
                    </a:cubicBezTo>
                    <a:cubicBezTo>
                      <a:pt x="29" y="0"/>
                      <a:pt x="28" y="0"/>
                      <a:pt x="27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9"/>
              <p:cNvSpPr>
                <a:spLocks/>
              </p:cNvSpPr>
              <p:nvPr/>
            </p:nvSpPr>
            <p:spPr bwMode="auto">
              <a:xfrm>
                <a:off x="4243388" y="3876675"/>
                <a:ext cx="15875" cy="635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2" y="2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1"/>
                      <a:pt x="3" y="0"/>
                      <a:pt x="4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378"/>
              <p:cNvSpPr>
                <a:spLocks/>
              </p:cNvSpPr>
              <p:nvPr/>
            </p:nvSpPr>
            <p:spPr bwMode="auto">
              <a:xfrm>
                <a:off x="3871913" y="386873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379"/>
              <p:cNvSpPr>
                <a:spLocks/>
              </p:cNvSpPr>
              <p:nvPr/>
            </p:nvSpPr>
            <p:spPr bwMode="auto">
              <a:xfrm>
                <a:off x="4187825" y="3714750"/>
                <a:ext cx="150813" cy="173038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36" y="3"/>
                  </a:cxn>
                  <a:cxn ang="0">
                    <a:pos x="4" y="33"/>
                  </a:cxn>
                  <a:cxn ang="0">
                    <a:pos x="0" y="46"/>
                  </a:cxn>
                  <a:cxn ang="0">
                    <a:pos x="9" y="40"/>
                  </a:cxn>
                </a:cxnLst>
                <a:rect l="0" t="0" r="r" b="b"/>
                <a:pathLst>
                  <a:path w="40" h="46">
                    <a:moveTo>
                      <a:pt x="9" y="40"/>
                    </a:moveTo>
                    <a:cubicBezTo>
                      <a:pt x="20" y="26"/>
                      <a:pt x="40" y="6"/>
                      <a:pt x="36" y="3"/>
                    </a:cubicBezTo>
                    <a:cubicBezTo>
                      <a:pt x="32" y="0"/>
                      <a:pt x="17" y="20"/>
                      <a:pt x="4" y="33"/>
                    </a:cubicBezTo>
                    <a:cubicBezTo>
                      <a:pt x="2" y="38"/>
                      <a:pt x="0" y="42"/>
                      <a:pt x="0" y="46"/>
                    </a:cubicBezTo>
                    <a:cubicBezTo>
                      <a:pt x="2" y="44"/>
                      <a:pt x="5" y="43"/>
                      <a:pt x="9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380"/>
              <p:cNvSpPr>
                <a:spLocks/>
              </p:cNvSpPr>
              <p:nvPr/>
            </p:nvSpPr>
            <p:spPr bwMode="auto">
              <a:xfrm>
                <a:off x="4033838" y="3665538"/>
                <a:ext cx="85725" cy="206375"/>
              </a:xfrm>
              <a:custGeom>
                <a:avLst/>
                <a:gdLst/>
                <a:ahLst/>
                <a:cxnLst>
                  <a:cxn ang="0">
                    <a:pos x="19" y="50"/>
                  </a:cxn>
                  <a:cxn ang="0">
                    <a:pos x="22" y="53"/>
                  </a:cxn>
                  <a:cxn ang="0">
                    <a:pos x="23" y="55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18" y="48"/>
                  </a:cxn>
                  <a:cxn ang="0">
                    <a:pos x="19" y="50"/>
                  </a:cxn>
                </a:cxnLst>
                <a:rect l="0" t="0" r="r" b="b"/>
                <a:pathLst>
                  <a:path w="23" h="55">
                    <a:moveTo>
                      <a:pt x="19" y="50"/>
                    </a:moveTo>
                    <a:cubicBezTo>
                      <a:pt x="20" y="51"/>
                      <a:pt x="21" y="52"/>
                      <a:pt x="22" y="53"/>
                    </a:cubicBezTo>
                    <a:cubicBezTo>
                      <a:pt x="22" y="54"/>
                      <a:pt x="23" y="54"/>
                      <a:pt x="23" y="55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7" y="47"/>
                      <a:pt x="18" y="48"/>
                      <a:pt x="18" y="48"/>
                    </a:cubicBezTo>
                    <a:cubicBezTo>
                      <a:pt x="18" y="49"/>
                      <a:pt x="19" y="49"/>
                      <a:pt x="19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381"/>
              <p:cNvSpPr>
                <a:spLocks/>
              </p:cNvSpPr>
              <p:nvPr/>
            </p:nvSpPr>
            <p:spPr bwMode="auto">
              <a:xfrm>
                <a:off x="4078288" y="3981450"/>
                <a:ext cx="26988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6" y="2"/>
                  </a:cxn>
                  <a:cxn ang="0">
                    <a:pos x="7" y="0"/>
                  </a:cxn>
                  <a:cxn ang="0">
                    <a:pos x="0" y="4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2" y="3"/>
                      <a:pt x="4" y="3"/>
                      <a:pt x="6" y="2"/>
                    </a:cubicBezTo>
                    <a:cubicBezTo>
                      <a:pt x="6" y="1"/>
                      <a:pt x="7" y="1"/>
                      <a:pt x="7" y="0"/>
                    </a:cubicBezTo>
                    <a:cubicBezTo>
                      <a:pt x="5" y="1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382"/>
              <p:cNvSpPr>
                <a:spLocks/>
              </p:cNvSpPr>
              <p:nvPr/>
            </p:nvSpPr>
            <p:spPr bwMode="auto">
              <a:xfrm>
                <a:off x="4183063" y="3687763"/>
                <a:ext cx="76200" cy="128588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0" y="0"/>
                  </a:cxn>
                  <a:cxn ang="0">
                    <a:pos x="0" y="34"/>
                  </a:cxn>
                </a:cxnLst>
                <a:rect l="0" t="0" r="r" b="b"/>
                <a:pathLst>
                  <a:path w="20" h="34">
                    <a:moveTo>
                      <a:pt x="0" y="34"/>
                    </a:moveTo>
                    <a:cubicBezTo>
                      <a:pt x="7" y="20"/>
                      <a:pt x="15" y="2"/>
                      <a:pt x="20" y="0"/>
                    </a:cubicBezTo>
                    <a:cubicBezTo>
                      <a:pt x="15" y="2"/>
                      <a:pt x="7" y="20"/>
                      <a:pt x="0" y="3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383"/>
              <p:cNvSpPr>
                <a:spLocks/>
              </p:cNvSpPr>
              <p:nvPr/>
            </p:nvSpPr>
            <p:spPr bwMode="auto">
              <a:xfrm>
                <a:off x="3987800" y="3725863"/>
                <a:ext cx="87313" cy="131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35"/>
                  </a:cxn>
                  <a:cxn ang="0">
                    <a:pos x="23" y="35"/>
                  </a:cxn>
                  <a:cxn ang="0">
                    <a:pos x="0" y="0"/>
                  </a:cxn>
                </a:cxnLst>
                <a:rect l="0" t="0" r="r" b="b"/>
                <a:pathLst>
                  <a:path w="23" h="35">
                    <a:moveTo>
                      <a:pt x="0" y="0"/>
                    </a:moveTo>
                    <a:cubicBezTo>
                      <a:pt x="3" y="7"/>
                      <a:pt x="15" y="23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5" y="23"/>
                      <a:pt x="3" y="7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384"/>
              <p:cNvSpPr>
                <a:spLocks/>
              </p:cNvSpPr>
              <p:nvPr/>
            </p:nvSpPr>
            <p:spPr bwMode="auto">
              <a:xfrm>
                <a:off x="4176713" y="3816350"/>
                <a:ext cx="6350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385"/>
              <p:cNvSpPr>
                <a:spLocks/>
              </p:cNvSpPr>
              <p:nvPr/>
            </p:nvSpPr>
            <p:spPr bwMode="auto">
              <a:xfrm>
                <a:off x="3984625" y="3695700"/>
                <a:ext cx="134938" cy="192088"/>
              </a:xfrm>
              <a:custGeom>
                <a:avLst/>
                <a:gdLst/>
                <a:ahLst/>
                <a:cxnLst>
                  <a:cxn ang="0">
                    <a:pos x="35" y="51"/>
                  </a:cxn>
                  <a:cxn ang="0">
                    <a:pos x="36" y="47"/>
                  </a:cxn>
                  <a:cxn ang="0">
                    <a:pos x="35" y="45"/>
                  </a:cxn>
                  <a:cxn ang="0">
                    <a:pos x="32" y="42"/>
                  </a:cxn>
                  <a:cxn ang="0">
                    <a:pos x="31" y="40"/>
                  </a:cxn>
                  <a:cxn ang="0">
                    <a:pos x="30" y="39"/>
                  </a:cxn>
                  <a:cxn ang="0">
                    <a:pos x="1" y="3"/>
                  </a:cxn>
                  <a:cxn ang="0">
                    <a:pos x="1" y="8"/>
                  </a:cxn>
                  <a:cxn ang="0">
                    <a:pos x="24" y="43"/>
                  </a:cxn>
                  <a:cxn ang="0">
                    <a:pos x="35" y="51"/>
                  </a:cxn>
                </a:cxnLst>
                <a:rect l="0" t="0" r="r" b="b"/>
                <a:pathLst>
                  <a:path w="36" h="51">
                    <a:moveTo>
                      <a:pt x="35" y="51"/>
                    </a:moveTo>
                    <a:cubicBezTo>
                      <a:pt x="36" y="50"/>
                      <a:pt x="36" y="48"/>
                      <a:pt x="36" y="47"/>
                    </a:cubicBezTo>
                    <a:cubicBezTo>
                      <a:pt x="36" y="46"/>
                      <a:pt x="35" y="46"/>
                      <a:pt x="35" y="45"/>
                    </a:cubicBezTo>
                    <a:cubicBezTo>
                      <a:pt x="34" y="44"/>
                      <a:pt x="33" y="43"/>
                      <a:pt x="32" y="42"/>
                    </a:cubicBezTo>
                    <a:cubicBezTo>
                      <a:pt x="32" y="41"/>
                      <a:pt x="31" y="41"/>
                      <a:pt x="31" y="40"/>
                    </a:cubicBezTo>
                    <a:cubicBezTo>
                      <a:pt x="31" y="40"/>
                      <a:pt x="30" y="39"/>
                      <a:pt x="30" y="39"/>
                    </a:cubicBezTo>
                    <a:cubicBezTo>
                      <a:pt x="19" y="24"/>
                      <a:pt x="5" y="0"/>
                      <a:pt x="1" y="3"/>
                    </a:cubicBezTo>
                    <a:cubicBezTo>
                      <a:pt x="0" y="4"/>
                      <a:pt x="0" y="5"/>
                      <a:pt x="1" y="8"/>
                    </a:cubicBezTo>
                    <a:cubicBezTo>
                      <a:pt x="4" y="15"/>
                      <a:pt x="16" y="31"/>
                      <a:pt x="24" y="43"/>
                    </a:cubicBezTo>
                    <a:cubicBezTo>
                      <a:pt x="29" y="47"/>
                      <a:pt x="33" y="50"/>
                      <a:pt x="35" y="5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386"/>
              <p:cNvSpPr>
                <a:spLocks/>
              </p:cNvSpPr>
              <p:nvPr/>
            </p:nvSpPr>
            <p:spPr bwMode="auto">
              <a:xfrm>
                <a:off x="3871913" y="3921125"/>
                <a:ext cx="217488" cy="4921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18" y="4"/>
                  </a:cxn>
                  <a:cxn ang="0">
                    <a:pos x="15" y="4"/>
                  </a:cxn>
                  <a:cxn ang="0">
                    <a:pos x="11" y="5"/>
                  </a:cxn>
                  <a:cxn ang="0">
                    <a:pos x="0" y="10"/>
                  </a:cxn>
                  <a:cxn ang="0">
                    <a:pos x="3" y="12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3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35" y="3"/>
                      <a:pt x="26" y="3"/>
                      <a:pt x="18" y="4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4" y="5"/>
                      <a:pt x="12" y="5"/>
                      <a:pt x="11" y="5"/>
                    </a:cubicBezTo>
                    <a:cubicBezTo>
                      <a:pt x="4" y="6"/>
                      <a:pt x="0" y="8"/>
                      <a:pt x="0" y="10"/>
                    </a:cubicBezTo>
                    <a:cubicBezTo>
                      <a:pt x="0" y="11"/>
                      <a:pt x="1" y="11"/>
                      <a:pt x="3" y="12"/>
                    </a:cubicBezTo>
                    <a:cubicBezTo>
                      <a:pt x="10" y="13"/>
                      <a:pt x="29" y="10"/>
                      <a:pt x="44" y="9"/>
                    </a:cubicBezTo>
                    <a:cubicBezTo>
                      <a:pt x="50" y="7"/>
                      <a:pt x="55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387"/>
              <p:cNvSpPr>
                <a:spLocks/>
              </p:cNvSpPr>
              <p:nvPr/>
            </p:nvSpPr>
            <p:spPr bwMode="auto">
              <a:xfrm>
                <a:off x="4171950" y="3684588"/>
                <a:ext cx="106363" cy="206375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0" y="55"/>
                  </a:cxn>
                  <a:cxn ang="0">
                    <a:pos x="4" y="54"/>
                  </a:cxn>
                  <a:cxn ang="0">
                    <a:pos x="8" y="41"/>
                  </a:cxn>
                  <a:cxn ang="0">
                    <a:pos x="24" y="1"/>
                  </a:cxn>
                  <a:cxn ang="0">
                    <a:pos x="23" y="1"/>
                  </a:cxn>
                  <a:cxn ang="0">
                    <a:pos x="3" y="35"/>
                  </a:cxn>
                  <a:cxn ang="0">
                    <a:pos x="1" y="38"/>
                  </a:cxn>
                  <a:cxn ang="0">
                    <a:pos x="0" y="45"/>
                  </a:cxn>
                </a:cxnLst>
                <a:rect l="0" t="0" r="r" b="b"/>
                <a:pathLst>
                  <a:path w="28" h="55">
                    <a:moveTo>
                      <a:pt x="0" y="45"/>
                    </a:moveTo>
                    <a:cubicBezTo>
                      <a:pt x="0" y="49"/>
                      <a:pt x="0" y="53"/>
                      <a:pt x="0" y="55"/>
                    </a:cubicBezTo>
                    <a:cubicBezTo>
                      <a:pt x="1" y="55"/>
                      <a:pt x="2" y="54"/>
                      <a:pt x="4" y="54"/>
                    </a:cubicBezTo>
                    <a:cubicBezTo>
                      <a:pt x="4" y="50"/>
                      <a:pt x="6" y="46"/>
                      <a:pt x="8" y="41"/>
                    </a:cubicBezTo>
                    <a:cubicBezTo>
                      <a:pt x="16" y="25"/>
                      <a:pt x="28" y="3"/>
                      <a:pt x="24" y="1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18" y="3"/>
                      <a:pt x="10" y="21"/>
                      <a:pt x="3" y="35"/>
                    </a:cubicBezTo>
                    <a:cubicBezTo>
                      <a:pt x="2" y="36"/>
                      <a:pt x="2" y="37"/>
                      <a:pt x="1" y="38"/>
                    </a:cubicBezTo>
                    <a:cubicBezTo>
                      <a:pt x="1" y="41"/>
                      <a:pt x="1" y="43"/>
                      <a:pt x="0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388"/>
              <p:cNvSpPr>
                <a:spLocks/>
              </p:cNvSpPr>
              <p:nvPr/>
            </p:nvSpPr>
            <p:spPr bwMode="auto">
              <a:xfrm>
                <a:off x="4100513" y="3978275"/>
                <a:ext cx="15875" cy="1111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1" y="1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2"/>
                      <a:pt x="0" y="2"/>
                      <a:pt x="0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389"/>
              <p:cNvSpPr>
                <a:spLocks/>
              </p:cNvSpPr>
              <p:nvPr/>
            </p:nvSpPr>
            <p:spPr bwMode="auto">
              <a:xfrm>
                <a:off x="3932238" y="3762375"/>
                <a:ext cx="123825" cy="114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30"/>
                  </a:cxn>
                  <a:cxn ang="0">
                    <a:pos x="33" y="30"/>
                  </a:cxn>
                  <a:cxn ang="0">
                    <a:pos x="0" y="0"/>
                  </a:cxn>
                </a:cxnLst>
                <a:rect l="0" t="0" r="r" b="b"/>
                <a:pathLst>
                  <a:path w="33" h="30">
                    <a:moveTo>
                      <a:pt x="0" y="0"/>
                    </a:moveTo>
                    <a:cubicBezTo>
                      <a:pt x="3" y="6"/>
                      <a:pt x="21" y="20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1" y="20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390"/>
              <p:cNvSpPr>
                <a:spLocks/>
              </p:cNvSpPr>
              <p:nvPr/>
            </p:nvSpPr>
            <p:spPr bwMode="auto">
              <a:xfrm>
                <a:off x="4243388" y="3883025"/>
                <a:ext cx="793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391"/>
              <p:cNvSpPr>
                <a:spLocks/>
              </p:cNvSpPr>
              <p:nvPr/>
            </p:nvSpPr>
            <p:spPr bwMode="auto">
              <a:xfrm>
                <a:off x="3878263" y="3929063"/>
                <a:ext cx="211138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3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0"/>
                      <a:pt x="47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392"/>
              <p:cNvSpPr>
                <a:spLocks/>
              </p:cNvSpPr>
              <p:nvPr/>
            </p:nvSpPr>
            <p:spPr bwMode="auto">
              <a:xfrm>
                <a:off x="4149725" y="3819525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393"/>
              <p:cNvSpPr>
                <a:spLocks/>
              </p:cNvSpPr>
              <p:nvPr/>
            </p:nvSpPr>
            <p:spPr bwMode="auto">
              <a:xfrm>
                <a:off x="4033838" y="3986213"/>
                <a:ext cx="11113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394"/>
              <p:cNvSpPr>
                <a:spLocks/>
              </p:cNvSpPr>
              <p:nvPr/>
            </p:nvSpPr>
            <p:spPr bwMode="auto">
              <a:xfrm>
                <a:off x="3932238" y="4011613"/>
                <a:ext cx="33338" cy="158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6" y="2"/>
                      <a:pt x="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395"/>
              <p:cNvSpPr>
                <a:spLocks/>
              </p:cNvSpPr>
              <p:nvPr/>
            </p:nvSpPr>
            <p:spPr bwMode="auto">
              <a:xfrm>
                <a:off x="3932238" y="3751263"/>
                <a:ext cx="3175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0" y="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396"/>
              <p:cNvSpPr>
                <a:spLocks/>
              </p:cNvSpPr>
              <p:nvPr/>
            </p:nvSpPr>
            <p:spPr bwMode="auto">
              <a:xfrm>
                <a:off x="4149725" y="3660775"/>
                <a:ext cx="49213" cy="158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12" y="1"/>
                  </a:cxn>
                </a:cxnLst>
                <a:rect l="0" t="0" r="r" b="b"/>
                <a:pathLst>
                  <a:path w="13" h="42">
                    <a:moveTo>
                      <a:pt x="12" y="1"/>
                    </a:moveTo>
                    <a:cubicBezTo>
                      <a:pt x="12" y="1"/>
                      <a:pt x="13" y="1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4" y="24"/>
                      <a:pt x="7" y="0"/>
                      <a:pt x="1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397"/>
              <p:cNvSpPr>
                <a:spLocks/>
              </p:cNvSpPr>
              <p:nvPr/>
            </p:nvSpPr>
            <p:spPr bwMode="auto">
              <a:xfrm>
                <a:off x="4116388" y="3978275"/>
                <a:ext cx="15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398"/>
              <p:cNvSpPr>
                <a:spLocks/>
              </p:cNvSpPr>
              <p:nvPr/>
            </p:nvSpPr>
            <p:spPr bwMode="auto">
              <a:xfrm>
                <a:off x="3878263" y="3929063"/>
                <a:ext cx="215900" cy="98425"/>
              </a:xfrm>
              <a:custGeom>
                <a:avLst/>
                <a:gdLst/>
                <a:ahLst/>
                <a:cxnLst>
                  <a:cxn ang="0">
                    <a:pos x="41" y="16"/>
                  </a:cxn>
                  <a:cxn ang="0">
                    <a:pos x="44" y="15"/>
                  </a:cxn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14" y="26"/>
                  </a:cxn>
                  <a:cxn ang="0">
                    <a:pos x="23" y="22"/>
                  </a:cxn>
                  <a:cxn ang="0">
                    <a:pos x="41" y="16"/>
                  </a:cxn>
                </a:cxnLst>
                <a:rect l="0" t="0" r="r" b="b"/>
                <a:pathLst>
                  <a:path w="57" h="26">
                    <a:moveTo>
                      <a:pt x="41" y="16"/>
                    </a:moveTo>
                    <a:cubicBezTo>
                      <a:pt x="42" y="15"/>
                      <a:pt x="43" y="15"/>
                      <a:pt x="44" y="15"/>
                    </a:cubicBezTo>
                    <a:cubicBezTo>
                      <a:pt x="51" y="9"/>
                      <a:pt x="57" y="5"/>
                      <a:pt x="57" y="2"/>
                    </a:cubicBezTo>
                    <a:cubicBezTo>
                      <a:pt x="57" y="1"/>
                      <a:pt x="56" y="1"/>
                      <a:pt x="56" y="0"/>
                    </a:cubicBezTo>
                    <a:cubicBezTo>
                      <a:pt x="47" y="8"/>
                      <a:pt x="0" y="20"/>
                      <a:pt x="2" y="26"/>
                    </a:cubicBezTo>
                    <a:cubicBezTo>
                      <a:pt x="6" y="26"/>
                      <a:pt x="10" y="26"/>
                      <a:pt x="14" y="26"/>
                    </a:cubicBezTo>
                    <a:cubicBezTo>
                      <a:pt x="17" y="25"/>
                      <a:pt x="20" y="24"/>
                      <a:pt x="23" y="22"/>
                    </a:cubicBezTo>
                    <a:cubicBezTo>
                      <a:pt x="29" y="20"/>
                      <a:pt x="35" y="18"/>
                      <a:pt x="41" y="1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399"/>
              <p:cNvSpPr>
                <a:spLocks/>
              </p:cNvSpPr>
              <p:nvPr/>
            </p:nvSpPr>
            <p:spPr bwMode="auto">
              <a:xfrm>
                <a:off x="3932238" y="3744913"/>
                <a:ext cx="184150" cy="153988"/>
              </a:xfrm>
              <a:custGeom>
                <a:avLst/>
                <a:gdLst/>
                <a:ahLst/>
                <a:cxnLst>
                  <a:cxn ang="0">
                    <a:pos x="48" y="40"/>
                  </a:cxn>
                  <a:cxn ang="0">
                    <a:pos x="49" y="3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33" y="35"/>
                  </a:cxn>
                  <a:cxn ang="0">
                    <a:pos x="48" y="40"/>
                  </a:cxn>
                </a:cxnLst>
                <a:rect l="0" t="0" r="r" b="b"/>
                <a:pathLst>
                  <a:path w="49" h="41">
                    <a:moveTo>
                      <a:pt x="48" y="40"/>
                    </a:moveTo>
                    <a:cubicBezTo>
                      <a:pt x="49" y="39"/>
                      <a:pt x="49" y="39"/>
                      <a:pt x="49" y="38"/>
                    </a:cubicBezTo>
                    <a:cubicBezTo>
                      <a:pt x="47" y="37"/>
                      <a:pt x="43" y="34"/>
                      <a:pt x="38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24" y="19"/>
                      <a:pt x="6" y="0"/>
                      <a:pt x="1" y="2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3" y="11"/>
                      <a:pt x="21" y="25"/>
                      <a:pt x="33" y="35"/>
                    </a:cubicBezTo>
                    <a:cubicBezTo>
                      <a:pt x="40" y="39"/>
                      <a:pt x="46" y="41"/>
                      <a:pt x="48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400"/>
              <p:cNvSpPr>
                <a:spLocks/>
              </p:cNvSpPr>
              <p:nvPr/>
            </p:nvSpPr>
            <p:spPr bwMode="auto">
              <a:xfrm>
                <a:off x="4149725" y="3660775"/>
                <a:ext cx="57150" cy="230188"/>
              </a:xfrm>
              <a:custGeom>
                <a:avLst/>
                <a:gdLst/>
                <a:ahLst/>
                <a:cxnLst>
                  <a:cxn ang="0">
                    <a:pos x="4" y="61"/>
                  </a:cxn>
                  <a:cxn ang="0">
                    <a:pos x="6" y="61"/>
                  </a:cxn>
                  <a:cxn ang="0">
                    <a:pos x="6" y="51"/>
                  </a:cxn>
                  <a:cxn ang="0">
                    <a:pos x="7" y="44"/>
                  </a:cxn>
                  <a:cxn ang="0">
                    <a:pos x="7" y="4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0" y="43"/>
                  </a:cxn>
                  <a:cxn ang="0">
                    <a:pos x="4" y="61"/>
                  </a:cxn>
                </a:cxnLst>
                <a:rect l="0" t="0" r="r" b="b"/>
                <a:pathLst>
                  <a:path w="15" h="61">
                    <a:moveTo>
                      <a:pt x="4" y="61"/>
                    </a:moveTo>
                    <a:cubicBezTo>
                      <a:pt x="5" y="61"/>
                      <a:pt x="5" y="61"/>
                      <a:pt x="6" y="61"/>
                    </a:cubicBezTo>
                    <a:cubicBezTo>
                      <a:pt x="6" y="59"/>
                      <a:pt x="6" y="55"/>
                      <a:pt x="6" y="51"/>
                    </a:cubicBezTo>
                    <a:cubicBezTo>
                      <a:pt x="7" y="49"/>
                      <a:pt x="7" y="47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0" y="29"/>
                      <a:pt x="15" y="8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1" y="52"/>
                      <a:pt x="2" y="60"/>
                      <a:pt x="4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401"/>
              <p:cNvSpPr>
                <a:spLocks/>
              </p:cNvSpPr>
              <p:nvPr/>
            </p:nvSpPr>
            <p:spPr bwMode="auto">
              <a:xfrm>
                <a:off x="4195763" y="3883025"/>
                <a:ext cx="55563" cy="539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4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0" y="13"/>
                  </a:cxn>
                </a:cxnLst>
                <a:rect l="0" t="0" r="r" b="b"/>
                <a:pathLst>
                  <a:path w="15" h="14">
                    <a:moveTo>
                      <a:pt x="0" y="13"/>
                    </a:moveTo>
                    <a:cubicBezTo>
                      <a:pt x="0" y="13"/>
                      <a:pt x="1" y="14"/>
                      <a:pt x="1" y="14"/>
                    </a:cubicBezTo>
                    <a:cubicBezTo>
                      <a:pt x="7" y="9"/>
                      <a:pt x="11" y="4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6" y="6"/>
                      <a:pt x="0" y="11"/>
                      <a:pt x="0" y="1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402"/>
              <p:cNvSpPr>
                <a:spLocks/>
              </p:cNvSpPr>
              <p:nvPr/>
            </p:nvSpPr>
            <p:spPr bwMode="auto">
              <a:xfrm>
                <a:off x="4116388" y="3978275"/>
                <a:ext cx="793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403"/>
              <p:cNvSpPr>
                <a:spLocks/>
              </p:cNvSpPr>
              <p:nvPr/>
            </p:nvSpPr>
            <p:spPr bwMode="auto">
              <a:xfrm>
                <a:off x="3886200" y="3657600"/>
                <a:ext cx="463550" cy="358775"/>
              </a:xfrm>
              <a:custGeom>
                <a:avLst/>
                <a:gdLst/>
                <a:ahLst/>
                <a:cxnLst>
                  <a:cxn ang="0">
                    <a:pos x="80" y="61"/>
                  </a:cxn>
                  <a:cxn ang="0">
                    <a:pos x="76" y="62"/>
                  </a:cxn>
                  <a:cxn ang="0">
                    <a:pos x="74" y="62"/>
                  </a:cxn>
                  <a:cxn ang="0">
                    <a:pos x="70" y="44"/>
                  </a:cxn>
                  <a:cxn ang="0">
                    <a:pos x="70" y="44"/>
                  </a:cxn>
                  <a:cxn ang="0">
                    <a:pos x="63" y="1"/>
                  </a:cxn>
                  <a:cxn ang="0">
                    <a:pos x="62" y="44"/>
                  </a:cxn>
                  <a:cxn ang="0">
                    <a:pos x="62" y="57"/>
                  </a:cxn>
                  <a:cxn ang="0">
                    <a:pos x="61" y="61"/>
                  </a:cxn>
                  <a:cxn ang="0">
                    <a:pos x="60" y="63"/>
                  </a:cxn>
                  <a:cxn ang="0">
                    <a:pos x="45" y="58"/>
                  </a:cxn>
                  <a:cxn ang="0">
                    <a:pos x="45" y="58"/>
                  </a:cxn>
                  <a:cxn ang="0">
                    <a:pos x="2" y="42"/>
                  </a:cxn>
                  <a:cxn ang="0">
                    <a:pos x="40" y="64"/>
                  </a:cxn>
                  <a:cxn ang="0">
                    <a:pos x="51" y="70"/>
                  </a:cxn>
                  <a:cxn ang="0">
                    <a:pos x="54" y="72"/>
                  </a:cxn>
                  <a:cxn ang="0">
                    <a:pos x="54" y="72"/>
                  </a:cxn>
                  <a:cxn ang="0">
                    <a:pos x="55" y="74"/>
                  </a:cxn>
                  <a:cxn ang="0">
                    <a:pos x="42" y="87"/>
                  </a:cxn>
                  <a:cxn ang="0">
                    <a:pos x="42" y="87"/>
                  </a:cxn>
                  <a:cxn ang="0">
                    <a:pos x="31" y="95"/>
                  </a:cxn>
                  <a:cxn ang="0">
                    <a:pos x="33" y="95"/>
                  </a:cxn>
                  <a:cxn ang="0">
                    <a:pos x="51" y="90"/>
                  </a:cxn>
                  <a:cxn ang="0">
                    <a:pos x="58" y="86"/>
                  </a:cxn>
                  <a:cxn ang="0">
                    <a:pos x="61" y="85"/>
                  </a:cxn>
                  <a:cxn ang="0">
                    <a:pos x="61" y="85"/>
                  </a:cxn>
                  <a:cxn ang="0">
                    <a:pos x="63" y="85"/>
                  </a:cxn>
                  <a:cxn ang="0">
                    <a:pos x="63" y="86"/>
                  </a:cxn>
                  <a:cxn ang="0">
                    <a:pos x="83" y="74"/>
                  </a:cxn>
                  <a:cxn ang="0">
                    <a:pos x="82" y="73"/>
                  </a:cxn>
                  <a:cxn ang="0">
                    <a:pos x="95" y="60"/>
                  </a:cxn>
                  <a:cxn ang="0">
                    <a:pos x="95" y="60"/>
                  </a:cxn>
                  <a:cxn ang="0">
                    <a:pos x="99" y="58"/>
                  </a:cxn>
                  <a:cxn ang="0">
                    <a:pos x="110" y="45"/>
                  </a:cxn>
                  <a:cxn ang="0">
                    <a:pos x="123" y="33"/>
                  </a:cxn>
                  <a:cxn ang="0">
                    <a:pos x="89" y="55"/>
                  </a:cxn>
                  <a:cxn ang="0">
                    <a:pos x="80" y="61"/>
                  </a:cxn>
                </a:cxnLst>
                <a:rect l="0" t="0" r="r" b="b"/>
                <a:pathLst>
                  <a:path w="123" h="95">
                    <a:moveTo>
                      <a:pt x="80" y="61"/>
                    </a:moveTo>
                    <a:cubicBezTo>
                      <a:pt x="78" y="61"/>
                      <a:pt x="77" y="62"/>
                      <a:pt x="76" y="62"/>
                    </a:cubicBezTo>
                    <a:cubicBezTo>
                      <a:pt x="75" y="62"/>
                      <a:pt x="75" y="62"/>
                      <a:pt x="74" y="62"/>
                    </a:cubicBezTo>
                    <a:cubicBezTo>
                      <a:pt x="72" y="61"/>
                      <a:pt x="71" y="53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8" y="26"/>
                      <a:pt x="68" y="0"/>
                      <a:pt x="63" y="1"/>
                    </a:cubicBezTo>
                    <a:cubicBezTo>
                      <a:pt x="58" y="1"/>
                      <a:pt x="61" y="26"/>
                      <a:pt x="62" y="44"/>
                    </a:cubicBezTo>
                    <a:cubicBezTo>
                      <a:pt x="62" y="49"/>
                      <a:pt x="62" y="53"/>
                      <a:pt x="62" y="57"/>
                    </a:cubicBezTo>
                    <a:cubicBezTo>
                      <a:pt x="62" y="58"/>
                      <a:pt x="62" y="60"/>
                      <a:pt x="61" y="61"/>
                    </a:cubicBezTo>
                    <a:cubicBezTo>
                      <a:pt x="61" y="62"/>
                      <a:pt x="61" y="62"/>
                      <a:pt x="60" y="63"/>
                    </a:cubicBezTo>
                    <a:cubicBezTo>
                      <a:pt x="58" y="64"/>
                      <a:pt x="52" y="62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29" y="51"/>
                      <a:pt x="4" y="37"/>
                      <a:pt x="2" y="42"/>
                    </a:cubicBezTo>
                    <a:cubicBezTo>
                      <a:pt x="0" y="47"/>
                      <a:pt x="24" y="56"/>
                      <a:pt x="40" y="64"/>
                    </a:cubicBezTo>
                    <a:cubicBezTo>
                      <a:pt x="44" y="66"/>
                      <a:pt x="48" y="68"/>
                      <a:pt x="51" y="70"/>
                    </a:cubicBezTo>
                    <a:cubicBezTo>
                      <a:pt x="52" y="71"/>
                      <a:pt x="53" y="72"/>
                      <a:pt x="54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4" y="73"/>
                      <a:pt x="55" y="73"/>
                      <a:pt x="55" y="74"/>
                    </a:cubicBezTo>
                    <a:cubicBezTo>
                      <a:pt x="55" y="77"/>
                      <a:pt x="49" y="81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39" y="89"/>
                      <a:pt x="35" y="92"/>
                      <a:pt x="31" y="95"/>
                    </a:cubicBezTo>
                    <a:cubicBezTo>
                      <a:pt x="31" y="95"/>
                      <a:pt x="32" y="95"/>
                      <a:pt x="33" y="95"/>
                    </a:cubicBezTo>
                    <a:cubicBezTo>
                      <a:pt x="40" y="93"/>
                      <a:pt x="46" y="92"/>
                      <a:pt x="51" y="90"/>
                    </a:cubicBezTo>
                    <a:cubicBezTo>
                      <a:pt x="54" y="89"/>
                      <a:pt x="56" y="87"/>
                      <a:pt x="58" y="86"/>
                    </a:cubicBezTo>
                    <a:cubicBezTo>
                      <a:pt x="59" y="86"/>
                      <a:pt x="60" y="85"/>
                      <a:pt x="61" y="85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2" y="85"/>
                      <a:pt x="63" y="85"/>
                      <a:pt x="63" y="85"/>
                    </a:cubicBezTo>
                    <a:cubicBezTo>
                      <a:pt x="63" y="85"/>
                      <a:pt x="63" y="86"/>
                      <a:pt x="63" y="86"/>
                    </a:cubicBezTo>
                    <a:cubicBezTo>
                      <a:pt x="72" y="82"/>
                      <a:pt x="78" y="78"/>
                      <a:pt x="83" y="74"/>
                    </a:cubicBezTo>
                    <a:cubicBezTo>
                      <a:pt x="83" y="74"/>
                      <a:pt x="82" y="73"/>
                      <a:pt x="82" y="73"/>
                    </a:cubicBezTo>
                    <a:cubicBezTo>
                      <a:pt x="82" y="71"/>
                      <a:pt x="88" y="66"/>
                      <a:pt x="95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6" y="59"/>
                      <a:pt x="97" y="59"/>
                      <a:pt x="99" y="58"/>
                    </a:cubicBezTo>
                    <a:cubicBezTo>
                      <a:pt x="102" y="53"/>
                      <a:pt x="106" y="49"/>
                      <a:pt x="110" y="45"/>
                    </a:cubicBezTo>
                    <a:cubicBezTo>
                      <a:pt x="113" y="42"/>
                      <a:pt x="118" y="38"/>
                      <a:pt x="123" y="33"/>
                    </a:cubicBezTo>
                    <a:cubicBezTo>
                      <a:pt x="114" y="37"/>
                      <a:pt x="100" y="48"/>
                      <a:pt x="89" y="55"/>
                    </a:cubicBezTo>
                    <a:cubicBezTo>
                      <a:pt x="85" y="58"/>
                      <a:pt x="82" y="59"/>
                      <a:pt x="80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0" name="Group 289"/>
            <p:cNvGrpSpPr/>
            <p:nvPr/>
          </p:nvGrpSpPr>
          <p:grpSpPr>
            <a:xfrm rot="1639090">
              <a:off x="7207991" y="711628"/>
              <a:ext cx="129953" cy="86636"/>
              <a:chOff x="3916363" y="1970088"/>
              <a:chExt cx="180975" cy="120650"/>
            </a:xfrm>
          </p:grpSpPr>
          <p:sp>
            <p:nvSpPr>
              <p:cNvPr id="373" name="Freeform 372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373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5" name="Freeform 374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375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1" name="Group 288"/>
            <p:cNvGrpSpPr/>
            <p:nvPr/>
          </p:nvGrpSpPr>
          <p:grpSpPr>
            <a:xfrm rot="1639090">
              <a:off x="6580582" y="684579"/>
              <a:ext cx="524374" cy="395561"/>
              <a:chOff x="3190875" y="2187575"/>
              <a:chExt cx="730250" cy="550863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9" name="Freeform 134"/>
              <p:cNvSpPr>
                <a:spLocks/>
              </p:cNvSpPr>
              <p:nvPr/>
            </p:nvSpPr>
            <p:spPr bwMode="auto">
              <a:xfrm>
                <a:off x="3521075" y="2343150"/>
                <a:ext cx="52388" cy="44450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4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0" name="Freeform 135"/>
              <p:cNvSpPr>
                <a:spLocks/>
              </p:cNvSpPr>
              <p:nvPr/>
            </p:nvSpPr>
            <p:spPr bwMode="auto">
              <a:xfrm>
                <a:off x="3413125" y="2327275"/>
                <a:ext cx="142875" cy="79375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6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0" y="0"/>
                      <a:pt x="9" y="0"/>
                    </a:cubicBezTo>
                    <a:cubicBezTo>
                      <a:pt x="5" y="0"/>
                      <a:pt x="2" y="2"/>
                      <a:pt x="0" y="4"/>
                    </a:cubicBezTo>
                    <a:cubicBezTo>
                      <a:pt x="9" y="6"/>
                      <a:pt x="25" y="16"/>
                      <a:pt x="38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1" name="Freeform 136"/>
              <p:cNvSpPr>
                <a:spLocks/>
              </p:cNvSpPr>
              <p:nvPr/>
            </p:nvSpPr>
            <p:spPr bwMode="auto">
              <a:xfrm>
                <a:off x="3556000" y="2535238"/>
                <a:ext cx="11113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2" name="Freeform 137"/>
              <p:cNvSpPr>
                <a:spLocks/>
              </p:cNvSpPr>
              <p:nvPr/>
            </p:nvSpPr>
            <p:spPr bwMode="auto">
              <a:xfrm>
                <a:off x="3416300" y="2516188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3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3" name="Freeform 138"/>
              <p:cNvSpPr>
                <a:spLocks/>
              </p:cNvSpPr>
              <p:nvPr/>
            </p:nvSpPr>
            <p:spPr bwMode="auto">
              <a:xfrm>
                <a:off x="3578225" y="2338388"/>
                <a:ext cx="19050" cy="34925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4" name="Freeform 139"/>
              <p:cNvSpPr>
                <a:spLocks/>
              </p:cNvSpPr>
              <p:nvPr/>
            </p:nvSpPr>
            <p:spPr bwMode="auto">
              <a:xfrm>
                <a:off x="3190875" y="2365375"/>
                <a:ext cx="346075" cy="200025"/>
              </a:xfrm>
              <a:custGeom>
                <a:avLst/>
                <a:gdLst/>
                <a:ahLst/>
                <a:cxnLst>
                  <a:cxn ang="0">
                    <a:pos x="8" y="33"/>
                  </a:cxn>
                  <a:cxn ang="0">
                    <a:pos x="20" y="44"/>
                  </a:cxn>
                  <a:cxn ang="0">
                    <a:pos x="41" y="49"/>
                  </a:cxn>
                  <a:cxn ang="0">
                    <a:pos x="50" y="46"/>
                  </a:cxn>
                  <a:cxn ang="0">
                    <a:pos x="53" y="48"/>
                  </a:cxn>
                  <a:cxn ang="0">
                    <a:pos x="91" y="32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2"/>
                  </a:cxn>
                  <a:cxn ang="0">
                    <a:pos x="33" y="33"/>
                  </a:cxn>
                  <a:cxn ang="0">
                    <a:pos x="2" y="26"/>
                  </a:cxn>
                  <a:cxn ang="0">
                    <a:pos x="37" y="31"/>
                  </a:cxn>
                  <a:cxn ang="0">
                    <a:pos x="68" y="25"/>
                  </a:cxn>
                  <a:cxn ang="0">
                    <a:pos x="82" y="23"/>
                  </a:cxn>
                  <a:cxn ang="0">
                    <a:pos x="48" y="14"/>
                  </a:cxn>
                  <a:cxn ang="0">
                    <a:pos x="92" y="17"/>
                  </a:cxn>
                  <a:cxn ang="0">
                    <a:pos x="57" y="0"/>
                  </a:cxn>
                  <a:cxn ang="0">
                    <a:pos x="57" y="0"/>
                  </a:cxn>
                  <a:cxn ang="0">
                    <a:pos x="51" y="5"/>
                  </a:cxn>
                  <a:cxn ang="0">
                    <a:pos x="32" y="7"/>
                  </a:cxn>
                  <a:cxn ang="0">
                    <a:pos x="16" y="16"/>
                  </a:cxn>
                  <a:cxn ang="0">
                    <a:pos x="4" y="23"/>
                  </a:cxn>
                  <a:cxn ang="0">
                    <a:pos x="0" y="24"/>
                  </a:cxn>
                  <a:cxn ang="0">
                    <a:pos x="3" y="31"/>
                  </a:cxn>
                  <a:cxn ang="0">
                    <a:pos x="8" y="33"/>
                  </a:cxn>
                </a:cxnLst>
                <a:rect l="0" t="0" r="r" b="b"/>
                <a:pathLst>
                  <a:path w="92" h="53">
                    <a:moveTo>
                      <a:pt x="8" y="33"/>
                    </a:moveTo>
                    <a:cubicBezTo>
                      <a:pt x="14" y="34"/>
                      <a:pt x="18" y="42"/>
                      <a:pt x="20" y="44"/>
                    </a:cubicBezTo>
                    <a:cubicBezTo>
                      <a:pt x="27" y="53"/>
                      <a:pt x="41" y="49"/>
                      <a:pt x="41" y="49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1" y="47"/>
                      <a:pt x="53" y="48"/>
                    </a:cubicBezTo>
                    <a:cubicBezTo>
                      <a:pt x="58" y="44"/>
                      <a:pt x="77" y="38"/>
                      <a:pt x="91" y="32"/>
                    </a:cubicBezTo>
                    <a:cubicBezTo>
                      <a:pt x="73" y="34"/>
                      <a:pt x="48" y="37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2" y="33"/>
                      <a:pt x="36" y="34"/>
                      <a:pt x="33" y="33"/>
                    </a:cubicBezTo>
                    <a:cubicBezTo>
                      <a:pt x="25" y="31"/>
                      <a:pt x="2" y="26"/>
                      <a:pt x="2" y="26"/>
                    </a:cubicBezTo>
                    <a:cubicBezTo>
                      <a:pt x="2" y="26"/>
                      <a:pt x="34" y="32"/>
                      <a:pt x="37" y="31"/>
                    </a:cubicBezTo>
                    <a:cubicBezTo>
                      <a:pt x="41" y="31"/>
                      <a:pt x="65" y="25"/>
                      <a:pt x="68" y="25"/>
                    </a:cubicBezTo>
                    <a:cubicBezTo>
                      <a:pt x="70" y="25"/>
                      <a:pt x="76" y="24"/>
                      <a:pt x="82" y="23"/>
                    </a:cubicBezTo>
                    <a:cubicBezTo>
                      <a:pt x="66" y="20"/>
                      <a:pt x="48" y="18"/>
                      <a:pt x="48" y="14"/>
                    </a:cubicBezTo>
                    <a:cubicBezTo>
                      <a:pt x="49" y="9"/>
                      <a:pt x="74" y="14"/>
                      <a:pt x="92" y="17"/>
                    </a:cubicBezTo>
                    <a:cubicBezTo>
                      <a:pt x="80" y="11"/>
                      <a:pt x="64" y="5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4"/>
                      <a:pt x="57" y="4"/>
                      <a:pt x="51" y="5"/>
                    </a:cubicBezTo>
                    <a:cubicBezTo>
                      <a:pt x="44" y="6"/>
                      <a:pt x="38" y="5"/>
                      <a:pt x="32" y="7"/>
                    </a:cubicBezTo>
                    <a:cubicBezTo>
                      <a:pt x="26" y="8"/>
                      <a:pt x="21" y="15"/>
                      <a:pt x="16" y="16"/>
                    </a:cubicBezTo>
                    <a:cubicBezTo>
                      <a:pt x="11" y="17"/>
                      <a:pt x="10" y="22"/>
                      <a:pt x="4" y="23"/>
                    </a:cubicBezTo>
                    <a:cubicBezTo>
                      <a:pt x="3" y="24"/>
                      <a:pt x="2" y="24"/>
                      <a:pt x="0" y="24"/>
                    </a:cubicBezTo>
                    <a:cubicBezTo>
                      <a:pt x="1" y="26"/>
                      <a:pt x="2" y="29"/>
                      <a:pt x="3" y="31"/>
                    </a:cubicBezTo>
                    <a:cubicBezTo>
                      <a:pt x="5" y="32"/>
                      <a:pt x="6" y="32"/>
                      <a:pt x="8" y="3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5" name="Freeform 140"/>
              <p:cNvSpPr>
                <a:spLocks/>
              </p:cNvSpPr>
              <p:nvPr/>
            </p:nvSpPr>
            <p:spPr bwMode="auto">
              <a:xfrm>
                <a:off x="3435350" y="2466975"/>
                <a:ext cx="142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6" name="Freeform 141"/>
              <p:cNvSpPr>
                <a:spLocks/>
              </p:cNvSpPr>
              <p:nvPr/>
            </p:nvSpPr>
            <p:spPr bwMode="auto">
              <a:xfrm>
                <a:off x="3460750" y="2455863"/>
                <a:ext cx="71438" cy="793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</a:cxnLst>
                <a:rect l="0" t="0" r="r" b="b"/>
                <a:pathLst>
                  <a:path w="19" h="2">
                    <a:moveTo>
                      <a:pt x="0" y="2"/>
                    </a:moveTo>
                    <a:cubicBezTo>
                      <a:pt x="6" y="2"/>
                      <a:pt x="13" y="1"/>
                      <a:pt x="19" y="1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9" y="1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7" name="Freeform 142"/>
              <p:cNvSpPr>
                <a:spLocks/>
              </p:cNvSpPr>
              <p:nvPr/>
            </p:nvSpPr>
            <p:spPr bwMode="auto">
              <a:xfrm>
                <a:off x="3197225" y="2451100"/>
                <a:ext cx="317500" cy="42863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7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6" y="2"/>
                  </a:cxn>
                  <a:cxn ang="0">
                    <a:pos x="35" y="8"/>
                  </a:cxn>
                  <a:cxn ang="0">
                    <a:pos x="0" y="3"/>
                  </a:cxn>
                  <a:cxn ang="0">
                    <a:pos x="31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7" y="4"/>
                    </a:cubicBezTo>
                    <a:cubicBezTo>
                      <a:pt x="68" y="4"/>
                      <a:pt x="69" y="3"/>
                      <a:pt x="70" y="3"/>
                    </a:cubicBezTo>
                    <a:cubicBezTo>
                      <a:pt x="74" y="3"/>
                      <a:pt x="79" y="2"/>
                      <a:pt x="84" y="1"/>
                    </a:cubicBezTo>
                    <a:cubicBezTo>
                      <a:pt x="83" y="0"/>
                      <a:pt x="82" y="0"/>
                      <a:pt x="80" y="0"/>
                    </a:cubicBezTo>
                    <a:cubicBezTo>
                      <a:pt x="74" y="1"/>
                      <a:pt x="68" y="2"/>
                      <a:pt x="66" y="2"/>
                    </a:cubicBezTo>
                    <a:cubicBezTo>
                      <a:pt x="63" y="2"/>
                      <a:pt x="39" y="8"/>
                      <a:pt x="35" y="8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3" y="8"/>
                      <a:pt x="31" y="10"/>
                    </a:cubicBezTo>
                    <a:cubicBezTo>
                      <a:pt x="34" y="11"/>
                      <a:pt x="40" y="10"/>
                      <a:pt x="46" y="9"/>
                    </a:cubicBezTo>
                    <a:cubicBezTo>
                      <a:pt x="47" y="6"/>
                      <a:pt x="54" y="5"/>
                      <a:pt x="63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8" name="Freeform 337"/>
              <p:cNvSpPr>
                <a:spLocks/>
              </p:cNvSpPr>
              <p:nvPr/>
            </p:nvSpPr>
            <p:spPr bwMode="auto">
              <a:xfrm>
                <a:off x="3709988" y="2470150"/>
                <a:ext cx="206375" cy="60325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54" y="11"/>
                  </a:cxn>
                  <a:cxn ang="0">
                    <a:pos x="12" y="0"/>
                  </a:cxn>
                  <a:cxn ang="0">
                    <a:pos x="0" y="2"/>
                  </a:cxn>
                  <a:cxn ang="0">
                    <a:pos x="11" y="8"/>
                  </a:cxn>
                </a:cxnLst>
                <a:rect l="0" t="0" r="r" b="b"/>
                <a:pathLst>
                  <a:path w="55" h="16">
                    <a:moveTo>
                      <a:pt x="11" y="8"/>
                    </a:moveTo>
                    <a:cubicBezTo>
                      <a:pt x="29" y="11"/>
                      <a:pt x="53" y="16"/>
                      <a:pt x="54" y="11"/>
                    </a:cubicBezTo>
                    <a:cubicBezTo>
                      <a:pt x="55" y="6"/>
                      <a:pt x="30" y="4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ubicBezTo>
                      <a:pt x="3" y="4"/>
                      <a:pt x="7" y="6"/>
                      <a:pt x="11" y="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9" name="Freeform 338"/>
              <p:cNvSpPr>
                <a:spLocks/>
              </p:cNvSpPr>
              <p:nvPr/>
            </p:nvSpPr>
            <p:spPr bwMode="auto">
              <a:xfrm>
                <a:off x="3449638" y="2511425"/>
                <a:ext cx="150813" cy="174625"/>
              </a:xfrm>
              <a:custGeom>
                <a:avLst/>
                <a:gdLst/>
                <a:ahLst/>
                <a:cxnLst>
                  <a:cxn ang="0">
                    <a:pos x="31" y="6"/>
                  </a:cxn>
                  <a:cxn ang="0">
                    <a:pos x="4" y="43"/>
                  </a:cxn>
                  <a:cxn ang="0">
                    <a:pos x="36" y="12"/>
                  </a:cxn>
                  <a:cxn ang="0">
                    <a:pos x="40" y="0"/>
                  </a:cxn>
                  <a:cxn ang="0">
                    <a:pos x="31" y="6"/>
                  </a:cxn>
                </a:cxnLst>
                <a:rect l="0" t="0" r="r" b="b"/>
                <a:pathLst>
                  <a:path w="40" h="46">
                    <a:moveTo>
                      <a:pt x="31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3" y="26"/>
                      <a:pt x="36" y="12"/>
                    </a:cubicBezTo>
                    <a:cubicBezTo>
                      <a:pt x="38" y="8"/>
                      <a:pt x="40" y="3"/>
                      <a:pt x="40" y="0"/>
                    </a:cubicBezTo>
                    <a:cubicBezTo>
                      <a:pt x="38" y="1"/>
                      <a:pt x="35" y="3"/>
                      <a:pt x="31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0" name="Freeform 339"/>
              <p:cNvSpPr>
                <a:spLocks/>
              </p:cNvSpPr>
              <p:nvPr/>
            </p:nvSpPr>
            <p:spPr bwMode="auto">
              <a:xfrm>
                <a:off x="3668713" y="2527300"/>
                <a:ext cx="85725" cy="2063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8" y="53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23" h="55">
                    <a:moveTo>
                      <a:pt x="0" y="13"/>
                    </a:moveTo>
                    <a:cubicBezTo>
                      <a:pt x="6" y="30"/>
                      <a:pt x="13" y="55"/>
                      <a:pt x="18" y="53"/>
                    </a:cubicBezTo>
                    <a:cubicBezTo>
                      <a:pt x="23" y="51"/>
                      <a:pt x="12" y="25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1" name="Freeform 340"/>
              <p:cNvSpPr>
                <a:spLocks/>
              </p:cNvSpPr>
              <p:nvPr/>
            </p:nvSpPr>
            <p:spPr bwMode="auto">
              <a:xfrm>
                <a:off x="3683000" y="2241550"/>
                <a:ext cx="153988" cy="173038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6"/>
                  </a:cxn>
                  <a:cxn ang="0">
                    <a:pos x="9" y="41"/>
                  </a:cxn>
                </a:cxnLst>
                <a:rect l="0" t="0" r="r" b="b"/>
                <a:pathLst>
                  <a:path w="41" h="46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6"/>
                    </a:cubicBezTo>
                    <a:cubicBezTo>
                      <a:pt x="3" y="45"/>
                      <a:pt x="6" y="43"/>
                      <a:pt x="9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2" name="Freeform 341"/>
              <p:cNvSpPr>
                <a:spLocks/>
              </p:cNvSpPr>
              <p:nvPr/>
            </p:nvSpPr>
            <p:spPr bwMode="auto">
              <a:xfrm>
                <a:off x="3370263" y="2398713"/>
                <a:ext cx="207963" cy="60325"/>
              </a:xfrm>
              <a:custGeom>
                <a:avLst/>
                <a:gdLst/>
                <a:ahLst/>
                <a:cxnLst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0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</a:cxnLst>
                <a:rect l="0" t="0" r="r" b="b"/>
                <a:pathLst>
                  <a:path w="55" h="16">
                    <a:moveTo>
                      <a:pt x="43" y="16"/>
                    </a:moveTo>
                    <a:cubicBezTo>
                      <a:pt x="47" y="15"/>
                      <a:pt x="51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0" y="5"/>
                    </a:cubicBez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4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3" name="Freeform 342"/>
              <p:cNvSpPr>
                <a:spLocks/>
              </p:cNvSpPr>
              <p:nvPr/>
            </p:nvSpPr>
            <p:spPr bwMode="auto">
              <a:xfrm>
                <a:off x="3532188" y="21955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4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6" y="25"/>
                      <a:pt x="9" y="0"/>
                      <a:pt x="4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4" name="Freeform 343"/>
              <p:cNvSpPr>
                <a:spLocks/>
              </p:cNvSpPr>
              <p:nvPr/>
            </p:nvSpPr>
            <p:spPr bwMode="auto">
              <a:xfrm>
                <a:off x="3525838" y="2689225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5" name="Freeform 344"/>
              <p:cNvSpPr>
                <a:spLocks/>
              </p:cNvSpPr>
              <p:nvPr/>
            </p:nvSpPr>
            <p:spPr bwMode="auto">
              <a:xfrm>
                <a:off x="3487738" y="2259013"/>
                <a:ext cx="7938" cy="15875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6" name="Freeform 345"/>
              <p:cNvSpPr>
                <a:spLocks/>
              </p:cNvSpPr>
              <p:nvPr/>
            </p:nvSpPr>
            <p:spPr bwMode="auto">
              <a:xfrm>
                <a:off x="3735388" y="2228850"/>
                <a:ext cx="7938" cy="1270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7" name="Freeform 346"/>
              <p:cNvSpPr>
                <a:spLocks/>
              </p:cNvSpPr>
              <p:nvPr/>
            </p:nvSpPr>
            <p:spPr bwMode="auto">
              <a:xfrm>
                <a:off x="3484563" y="2247900"/>
                <a:ext cx="1588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8" name="Freeform 347"/>
              <p:cNvSpPr>
                <a:spLocks/>
              </p:cNvSpPr>
              <p:nvPr/>
            </p:nvSpPr>
            <p:spPr bwMode="auto">
              <a:xfrm>
                <a:off x="3751263" y="2428875"/>
                <a:ext cx="153988" cy="11113"/>
              </a:xfrm>
              <a:custGeom>
                <a:avLst/>
                <a:gdLst/>
                <a:ahLst/>
                <a:cxnLst>
                  <a:cxn ang="0">
                    <a:pos x="41" y="1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1" y="1"/>
                  </a:cxn>
                </a:cxnLst>
                <a:rect l="0" t="0" r="r" b="b"/>
                <a:pathLst>
                  <a:path w="41" h="3">
                    <a:moveTo>
                      <a:pt x="41" y="1"/>
                    </a:moveTo>
                    <a:cubicBezTo>
                      <a:pt x="34" y="0"/>
                      <a:pt x="15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5" y="2"/>
                      <a:pt x="34" y="0"/>
                      <a:pt x="4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9" name="Freeform 348"/>
              <p:cNvSpPr>
                <a:spLocks/>
              </p:cNvSpPr>
              <p:nvPr/>
            </p:nvSpPr>
            <p:spPr bwMode="auto">
              <a:xfrm>
                <a:off x="3717925" y="2255838"/>
                <a:ext cx="6350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0"/>
                  </a:cxn>
                  <a:cxn ang="0">
                    <a:pos x="0" y="4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2" y="1"/>
                      <a:pt x="2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0" name="Freeform 349"/>
              <p:cNvSpPr>
                <a:spLocks/>
              </p:cNvSpPr>
              <p:nvPr/>
            </p:nvSpPr>
            <p:spPr bwMode="auto">
              <a:xfrm>
                <a:off x="3675063" y="2271713"/>
                <a:ext cx="42863" cy="857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7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7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1" name="Freeform 350"/>
              <p:cNvSpPr>
                <a:spLocks/>
              </p:cNvSpPr>
              <p:nvPr/>
            </p:nvSpPr>
            <p:spPr bwMode="auto">
              <a:xfrm>
                <a:off x="3506788" y="22891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2" name="Freeform 351"/>
              <p:cNvSpPr>
                <a:spLocks/>
              </p:cNvSpPr>
              <p:nvPr/>
            </p:nvSpPr>
            <p:spPr bwMode="auto">
              <a:xfrm>
                <a:off x="3367088" y="2451100"/>
                <a:ext cx="211138" cy="381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  <a:cxn ang="0">
                    <a:pos x="22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</a:cxnLst>
                <a:rect l="0" t="0" r="r" b="b"/>
                <a:pathLst>
                  <a:path w="56" h="10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2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ubicBezTo>
                      <a:pt x="24" y="3"/>
                      <a:pt x="23" y="4"/>
                      <a:pt x="22" y="4"/>
                    </a:cubicBezTo>
                    <a:cubicBezTo>
                      <a:pt x="21" y="4"/>
                      <a:pt x="19" y="4"/>
                      <a:pt x="18" y="4"/>
                    </a:cubicBezTo>
                    <a:cubicBezTo>
                      <a:pt x="9" y="5"/>
                      <a:pt x="2" y="6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3" name="Freeform 352"/>
              <p:cNvSpPr>
                <a:spLocks/>
              </p:cNvSpPr>
              <p:nvPr/>
            </p:nvSpPr>
            <p:spPr bwMode="auto">
              <a:xfrm>
                <a:off x="3532188" y="2330450"/>
                <a:ext cx="41275" cy="57150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1" y="15"/>
                  </a:cxn>
                </a:cxnLst>
                <a:rect l="0" t="0" r="r" b="b"/>
                <a:pathLst>
                  <a:path w="11" h="15">
                    <a:moveTo>
                      <a:pt x="11" y="15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2" y="2"/>
                      <a:pt x="3" y="3"/>
                      <a:pt x="4" y="5"/>
                    </a:cubicBezTo>
                    <a:cubicBezTo>
                      <a:pt x="6" y="8"/>
                      <a:pt x="9" y="12"/>
                      <a:pt x="11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53"/>
              <p:cNvSpPr>
                <a:spLocks/>
              </p:cNvSpPr>
              <p:nvPr/>
            </p:nvSpPr>
            <p:spPr bwMode="auto">
              <a:xfrm>
                <a:off x="3586163" y="2511425"/>
                <a:ext cx="14288" cy="492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4" y="0"/>
                  </a:cxn>
                </a:cxnLst>
                <a:rect l="0" t="0" r="r" b="b"/>
                <a:pathLst>
                  <a:path w="4" h="1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2" y="8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54"/>
              <p:cNvSpPr>
                <a:spLocks/>
              </p:cNvSpPr>
              <p:nvPr/>
            </p:nvSpPr>
            <p:spPr bwMode="auto">
              <a:xfrm>
                <a:off x="3668713" y="2214563"/>
                <a:ext cx="107950" cy="206375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3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5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4"/>
                      <a:pt x="3" y="54"/>
                      <a:pt x="4" y="53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3" y="0"/>
                      <a:pt x="22" y="1"/>
                      <a:pt x="20" y="4"/>
                    </a:cubicBezTo>
                    <a:cubicBezTo>
                      <a:pt x="19" y="5"/>
                      <a:pt x="18" y="6"/>
                      <a:pt x="18" y="7"/>
                    </a:cubicBezTo>
                    <a:cubicBezTo>
                      <a:pt x="17" y="8"/>
                      <a:pt x="16" y="10"/>
                      <a:pt x="15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2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55"/>
              <p:cNvSpPr>
                <a:spLocks/>
              </p:cNvSpPr>
              <p:nvPr/>
            </p:nvSpPr>
            <p:spPr bwMode="auto">
              <a:xfrm>
                <a:off x="3514725" y="2508250"/>
                <a:ext cx="104775" cy="20796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3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3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1" y="29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56"/>
              <p:cNvSpPr>
                <a:spLocks/>
              </p:cNvSpPr>
              <p:nvPr/>
            </p:nvSpPr>
            <p:spPr bwMode="auto">
              <a:xfrm>
                <a:off x="3698875" y="2428875"/>
                <a:ext cx="222250" cy="492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3" y="13"/>
                  </a:cxn>
                  <a:cxn ang="0">
                    <a:pos x="15" y="11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14" y="3"/>
                  </a:cxn>
                  <a:cxn ang="0">
                    <a:pos x="0" y="11"/>
                  </a:cxn>
                </a:cxnLst>
                <a:rect l="0" t="0" r="r" b="b"/>
                <a:pathLst>
                  <a:path w="59" h="13">
                    <a:moveTo>
                      <a:pt x="0" y="11"/>
                    </a:moveTo>
                    <a:cubicBezTo>
                      <a:pt x="1" y="11"/>
                      <a:pt x="2" y="12"/>
                      <a:pt x="3" y="13"/>
                    </a:cubicBezTo>
                    <a:cubicBezTo>
                      <a:pt x="6" y="12"/>
                      <a:pt x="10" y="12"/>
                      <a:pt x="15" y="11"/>
                    </a:cubicBezTo>
                    <a:cubicBezTo>
                      <a:pt x="33" y="9"/>
                      <a:pt x="59" y="8"/>
                      <a:pt x="58" y="3"/>
                    </a:cubicBezTo>
                    <a:cubicBezTo>
                      <a:pt x="58" y="2"/>
                      <a:pt x="57" y="2"/>
                      <a:pt x="55" y="1"/>
                    </a:cubicBezTo>
                    <a:cubicBezTo>
                      <a:pt x="48" y="0"/>
                      <a:pt x="29" y="2"/>
                      <a:pt x="14" y="3"/>
                    </a:cubicBezTo>
                    <a:cubicBezTo>
                      <a:pt x="8" y="6"/>
                      <a:pt x="2" y="8"/>
                      <a:pt x="0" y="1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57"/>
              <p:cNvSpPr>
                <a:spLocks/>
              </p:cNvSpPr>
              <p:nvPr/>
            </p:nvSpPr>
            <p:spPr bwMode="auto">
              <a:xfrm>
                <a:off x="3479800" y="2233613"/>
                <a:ext cx="139700" cy="180975"/>
              </a:xfrm>
              <a:custGeom>
                <a:avLst/>
                <a:gdLst/>
                <a:ahLst/>
                <a:cxnLst>
                  <a:cxn ang="0">
                    <a:pos x="25" y="41"/>
                  </a:cxn>
                  <a:cxn ang="0">
                    <a:pos x="36" y="48"/>
                  </a:cxn>
                  <a:cxn ang="0">
                    <a:pos x="37" y="44"/>
                  </a:cxn>
                  <a:cxn ang="0">
                    <a:pos x="31" y="37"/>
                  </a:cxn>
                  <a:cxn ang="0">
                    <a:pos x="26" y="30"/>
                  </a:cxn>
                  <a:cxn ang="0">
                    <a:pos x="5" y="1"/>
                  </a:cxn>
                  <a:cxn ang="0">
                    <a:pos x="1" y="1"/>
                  </a:cxn>
                  <a:cxn ang="0">
                    <a:pos x="1" y="4"/>
                  </a:cxn>
                  <a:cxn ang="0">
                    <a:pos x="1" y="5"/>
                  </a:cxn>
                  <a:cxn ang="0">
                    <a:pos x="2" y="7"/>
                  </a:cxn>
                  <a:cxn ang="0">
                    <a:pos x="4" y="11"/>
                  </a:cxn>
                  <a:cxn ang="0">
                    <a:pos x="7" y="15"/>
                  </a:cxn>
                  <a:cxn ang="0">
                    <a:pos x="9" y="18"/>
                  </a:cxn>
                  <a:cxn ang="0">
                    <a:pos x="14" y="26"/>
                  </a:cxn>
                  <a:cxn ang="0">
                    <a:pos x="25" y="41"/>
                  </a:cxn>
                </a:cxnLst>
                <a:rect l="0" t="0" r="r" b="b"/>
                <a:pathLst>
                  <a:path w="37" h="48">
                    <a:moveTo>
                      <a:pt x="25" y="41"/>
                    </a:moveTo>
                    <a:cubicBezTo>
                      <a:pt x="29" y="45"/>
                      <a:pt x="33" y="48"/>
                      <a:pt x="36" y="48"/>
                    </a:cubicBezTo>
                    <a:cubicBezTo>
                      <a:pt x="36" y="47"/>
                      <a:pt x="37" y="46"/>
                      <a:pt x="37" y="44"/>
                    </a:cubicBezTo>
                    <a:cubicBezTo>
                      <a:pt x="35" y="42"/>
                      <a:pt x="33" y="40"/>
                      <a:pt x="31" y="37"/>
                    </a:cubicBezTo>
                    <a:cubicBezTo>
                      <a:pt x="29" y="35"/>
                      <a:pt x="28" y="32"/>
                      <a:pt x="26" y="30"/>
                    </a:cubicBezTo>
                    <a:cubicBezTo>
                      <a:pt x="18" y="19"/>
                      <a:pt x="10" y="5"/>
                      <a:pt x="5" y="1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2" y="6"/>
                      <a:pt x="2" y="7"/>
                    </a:cubicBezTo>
                    <a:cubicBezTo>
                      <a:pt x="3" y="8"/>
                      <a:pt x="3" y="10"/>
                      <a:pt x="4" y="11"/>
                    </a:cubicBezTo>
                    <a:cubicBezTo>
                      <a:pt x="5" y="12"/>
                      <a:pt x="6" y="14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10" y="21"/>
                      <a:pt x="12" y="23"/>
                      <a:pt x="14" y="26"/>
                    </a:cubicBezTo>
                    <a:cubicBezTo>
                      <a:pt x="18" y="31"/>
                      <a:pt x="22" y="36"/>
                      <a:pt x="25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9" name="Freeform 358"/>
              <p:cNvSpPr>
                <a:spLocks/>
              </p:cNvSpPr>
              <p:nvPr/>
            </p:nvSpPr>
            <p:spPr bwMode="auto">
              <a:xfrm>
                <a:off x="3367088" y="2451100"/>
                <a:ext cx="222250" cy="53975"/>
              </a:xfrm>
              <a:custGeom>
                <a:avLst/>
                <a:gdLst/>
                <a:ahLst/>
                <a:cxnLst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</a:cxnLst>
                <a:rect l="0" t="0" r="r" b="b"/>
                <a:pathLst>
                  <a:path w="59" h="14">
                    <a:moveTo>
                      <a:pt x="59" y="2"/>
                    </a:move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4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59"/>
              <p:cNvSpPr>
                <a:spLocks/>
              </p:cNvSpPr>
              <p:nvPr/>
            </p:nvSpPr>
            <p:spPr bwMode="auto">
              <a:xfrm>
                <a:off x="3668713" y="2511425"/>
                <a:ext cx="150813" cy="1857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32" y="47"/>
                  </a:cxn>
                  <a:cxn ang="0">
                    <a:pos x="35" y="48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40" h="49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15" y="24"/>
                      <a:pt x="26" y="43"/>
                      <a:pt x="32" y="47"/>
                    </a:cubicBezTo>
                    <a:cubicBezTo>
                      <a:pt x="33" y="48"/>
                      <a:pt x="35" y="49"/>
                      <a:pt x="35" y="48"/>
                    </a:cubicBezTo>
                    <a:cubicBezTo>
                      <a:pt x="40" y="45"/>
                      <a:pt x="22" y="23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60"/>
              <p:cNvSpPr>
                <a:spLocks/>
              </p:cNvSpPr>
              <p:nvPr/>
            </p:nvSpPr>
            <p:spPr bwMode="auto">
              <a:xfrm>
                <a:off x="3649663" y="2195513"/>
                <a:ext cx="41275" cy="1428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8"/>
                  </a:cxn>
                  <a:cxn ang="0">
                    <a:pos x="11" y="0"/>
                  </a:cxn>
                </a:cxnLst>
                <a:rect l="0" t="0" r="r" b="b"/>
                <a:pathLst>
                  <a:path w="11" h="38">
                    <a:moveTo>
                      <a:pt x="11" y="0"/>
                    </a:moveTo>
                    <a:cubicBezTo>
                      <a:pt x="7" y="1"/>
                      <a:pt x="3" y="22"/>
                      <a:pt x="0" y="38"/>
                    </a:cubicBezTo>
                    <a:cubicBezTo>
                      <a:pt x="3" y="22"/>
                      <a:pt x="7" y="1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61"/>
              <p:cNvSpPr>
                <a:spLocks/>
              </p:cNvSpPr>
              <p:nvPr/>
            </p:nvSpPr>
            <p:spPr bwMode="auto">
              <a:xfrm>
                <a:off x="3646488" y="2338388"/>
                <a:ext cx="317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0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62"/>
              <p:cNvSpPr>
                <a:spLocks/>
              </p:cNvSpPr>
              <p:nvPr/>
            </p:nvSpPr>
            <p:spPr bwMode="auto">
              <a:xfrm>
                <a:off x="3540125" y="2395538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63"/>
              <p:cNvSpPr>
                <a:spLocks/>
              </p:cNvSpPr>
              <p:nvPr/>
            </p:nvSpPr>
            <p:spPr bwMode="auto">
              <a:xfrm>
                <a:off x="3386138" y="2459038"/>
                <a:ext cx="203200" cy="9048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4" y="0"/>
                  </a:cxn>
                  <a:cxn ang="0">
                    <a:pos x="39" y="7"/>
                  </a:cxn>
                  <a:cxn ang="0">
                    <a:pos x="1" y="23"/>
                  </a:cxn>
                  <a:cxn ang="0">
                    <a:pos x="0" y="24"/>
                  </a:cxn>
                  <a:cxn ang="0">
                    <a:pos x="54" y="0"/>
                  </a:cxn>
                </a:cxnLst>
                <a:rect l="0" t="0" r="r" b="b"/>
                <a:pathLst>
                  <a:path w="54" h="24">
                    <a:moveTo>
                      <a:pt x="54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1" y="2"/>
                      <a:pt x="46" y="5"/>
                      <a:pt x="39" y="7"/>
                    </a:cubicBezTo>
                    <a:cubicBezTo>
                      <a:pt x="25" y="13"/>
                      <a:pt x="6" y="19"/>
                      <a:pt x="1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7" y="17"/>
                      <a:pt x="46" y="7"/>
                      <a:pt x="5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64"/>
              <p:cNvSpPr>
                <a:spLocks/>
              </p:cNvSpPr>
              <p:nvPr/>
            </p:nvSpPr>
            <p:spPr bwMode="auto">
              <a:xfrm>
                <a:off x="3578225" y="2508250"/>
                <a:ext cx="44450" cy="2190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8"/>
                  </a:cxn>
                  <a:cxn ang="0">
                    <a:pos x="10" y="0"/>
                  </a:cxn>
                </a:cxnLst>
                <a:rect l="0" t="0" r="r" b="b"/>
                <a:pathLst>
                  <a:path w="12" h="58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2"/>
                      <a:pt x="3" y="58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6" name="Freeform 365"/>
              <p:cNvSpPr>
                <a:spLocks/>
              </p:cNvSpPr>
              <p:nvPr/>
            </p:nvSpPr>
            <p:spPr bwMode="auto">
              <a:xfrm>
                <a:off x="3646488" y="2192338"/>
                <a:ext cx="63500" cy="228600"/>
              </a:xfrm>
              <a:custGeom>
                <a:avLst/>
                <a:gdLst/>
                <a:ahLst/>
                <a:cxnLst>
                  <a:cxn ang="0">
                    <a:pos x="5" y="61"/>
                  </a:cxn>
                  <a:cxn ang="0">
                    <a:pos x="7" y="61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" y="39"/>
                  </a:cxn>
                  <a:cxn ang="0">
                    <a:pos x="0" y="43"/>
                  </a:cxn>
                  <a:cxn ang="0">
                    <a:pos x="5" y="61"/>
                  </a:cxn>
                </a:cxnLst>
                <a:rect l="0" t="0" r="r" b="b"/>
                <a:pathLst>
                  <a:path w="17" h="61">
                    <a:moveTo>
                      <a:pt x="5" y="61"/>
                    </a:moveTo>
                    <a:cubicBezTo>
                      <a:pt x="5" y="61"/>
                      <a:pt x="6" y="61"/>
                      <a:pt x="7" y="61"/>
                    </a:cubicBezTo>
                    <a:cubicBezTo>
                      <a:pt x="6" y="58"/>
                      <a:pt x="7" y="51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11" y="26"/>
                      <a:pt x="17" y="1"/>
                      <a:pt x="13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8" y="2"/>
                      <a:pt x="4" y="23"/>
                      <a:pt x="1" y="39"/>
                    </a:cubicBezTo>
                    <a:cubicBezTo>
                      <a:pt x="1" y="41"/>
                      <a:pt x="1" y="42"/>
                      <a:pt x="0" y="43"/>
                    </a:cubicBezTo>
                    <a:cubicBezTo>
                      <a:pt x="1" y="52"/>
                      <a:pt x="2" y="59"/>
                      <a:pt x="5" y="6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366"/>
              <p:cNvSpPr>
                <a:spLocks/>
              </p:cNvSpPr>
              <p:nvPr/>
            </p:nvSpPr>
            <p:spPr bwMode="auto">
              <a:xfrm>
                <a:off x="3578225" y="25082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8"/>
                    </a:cubicBezTo>
                    <a:cubicBezTo>
                      <a:pt x="3" y="59"/>
                      <a:pt x="3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10" y="56"/>
                      <a:pt x="13" y="34"/>
                      <a:pt x="16" y="18"/>
                    </a:cubicBezTo>
                    <a:cubicBezTo>
                      <a:pt x="15" y="9"/>
                      <a:pt x="14" y="1"/>
                      <a:pt x="12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367"/>
              <p:cNvSpPr>
                <a:spLocks/>
              </p:cNvSpPr>
              <p:nvPr/>
            </p:nvSpPr>
            <p:spPr bwMode="auto">
              <a:xfrm>
                <a:off x="3424238" y="2274888"/>
                <a:ext cx="192088" cy="153988"/>
              </a:xfrm>
              <a:custGeom>
                <a:avLst/>
                <a:gdLst/>
                <a:ahLst/>
                <a:cxnLst>
                  <a:cxn ang="0">
                    <a:pos x="35" y="35"/>
                  </a:cxn>
                  <a:cxn ang="0">
                    <a:pos x="50" y="39"/>
                  </a:cxn>
                  <a:cxn ang="0">
                    <a:pos x="51" y="37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26" y="18"/>
                  </a:cxn>
                  <a:cxn ang="0">
                    <a:pos x="2" y="3"/>
                  </a:cxn>
                  <a:cxn ang="0">
                    <a:pos x="10" y="14"/>
                  </a:cxn>
                  <a:cxn ang="0">
                    <a:pos x="31" y="32"/>
                  </a:cxn>
                  <a:cxn ang="0">
                    <a:pos x="35" y="35"/>
                  </a:cxn>
                </a:cxnLst>
                <a:rect l="0" t="0" r="r" b="b"/>
                <a:pathLst>
                  <a:path w="51" h="41">
                    <a:moveTo>
                      <a:pt x="35" y="35"/>
                    </a:moveTo>
                    <a:cubicBezTo>
                      <a:pt x="42" y="39"/>
                      <a:pt x="48" y="41"/>
                      <a:pt x="50" y="39"/>
                    </a:cubicBezTo>
                    <a:cubicBezTo>
                      <a:pt x="50" y="39"/>
                      <a:pt x="51" y="38"/>
                      <a:pt x="51" y="37"/>
                    </a:cubicBezTo>
                    <a:cubicBezTo>
                      <a:pt x="48" y="37"/>
                      <a:pt x="44" y="34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35" y="26"/>
                      <a:pt x="30" y="22"/>
                      <a:pt x="26" y="18"/>
                    </a:cubicBezTo>
                    <a:cubicBezTo>
                      <a:pt x="15" y="8"/>
                      <a:pt x="5" y="0"/>
                      <a:pt x="2" y="3"/>
                    </a:cubicBezTo>
                    <a:cubicBezTo>
                      <a:pt x="0" y="5"/>
                      <a:pt x="4" y="9"/>
                      <a:pt x="10" y="14"/>
                    </a:cubicBezTo>
                    <a:cubicBezTo>
                      <a:pt x="16" y="20"/>
                      <a:pt x="24" y="26"/>
                      <a:pt x="31" y="32"/>
                    </a:cubicBezTo>
                    <a:cubicBezTo>
                      <a:pt x="32" y="33"/>
                      <a:pt x="33" y="34"/>
                      <a:pt x="35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368"/>
              <p:cNvSpPr>
                <a:spLocks/>
              </p:cNvSpPr>
              <p:nvPr/>
            </p:nvSpPr>
            <p:spPr bwMode="auto">
              <a:xfrm>
                <a:off x="3382963" y="2459038"/>
                <a:ext cx="209550" cy="106363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56" y="2"/>
                  </a:cxn>
                  <a:cxn ang="0">
                    <a:pos x="55" y="0"/>
                  </a:cxn>
                  <a:cxn ang="0">
                    <a:pos x="1" y="2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43" y="15"/>
                  </a:cxn>
                </a:cxnLst>
                <a:rect l="0" t="0" r="r" b="b"/>
                <a:pathLst>
                  <a:path w="56" h="28">
                    <a:moveTo>
                      <a:pt x="43" y="15"/>
                    </a:moveTo>
                    <a:cubicBezTo>
                      <a:pt x="50" y="9"/>
                      <a:pt x="56" y="4"/>
                      <a:pt x="56" y="2"/>
                    </a:cubicBezTo>
                    <a:cubicBezTo>
                      <a:pt x="55" y="1"/>
                      <a:pt x="55" y="1"/>
                      <a:pt x="55" y="0"/>
                    </a:cubicBezTo>
                    <a:cubicBezTo>
                      <a:pt x="47" y="7"/>
                      <a:pt x="8" y="17"/>
                      <a:pt x="1" y="24"/>
                    </a:cubicBezTo>
                    <a:cubicBezTo>
                      <a:pt x="1" y="25"/>
                      <a:pt x="0" y="26"/>
                      <a:pt x="1" y="26"/>
                    </a:cubicBezTo>
                    <a:cubicBezTo>
                      <a:pt x="1" y="28"/>
                      <a:pt x="4" y="28"/>
                      <a:pt x="9" y="27"/>
                    </a:cubicBezTo>
                    <a:cubicBezTo>
                      <a:pt x="17" y="24"/>
                      <a:pt x="31" y="19"/>
                      <a:pt x="43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369"/>
              <p:cNvSpPr>
                <a:spLocks/>
              </p:cNvSpPr>
              <p:nvPr/>
            </p:nvSpPr>
            <p:spPr bwMode="auto">
              <a:xfrm>
                <a:off x="3694113" y="2354263"/>
                <a:ext cx="214313" cy="11588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5" y="23"/>
                  </a:cxn>
                  <a:cxn ang="0">
                    <a:pos x="15" y="23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3" y="28"/>
                      <a:pt x="9" y="26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5" y="22"/>
                      <a:pt x="0" y="26"/>
                      <a:pt x="0" y="2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370"/>
              <p:cNvSpPr>
                <a:spLocks/>
              </p:cNvSpPr>
              <p:nvPr/>
            </p:nvSpPr>
            <p:spPr bwMode="auto">
              <a:xfrm>
                <a:off x="3671888" y="2500313"/>
                <a:ext cx="195263" cy="147638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46" y="38"/>
                  </a:cxn>
                  <a:cxn ang="0">
                    <a:pos x="49" y="38"/>
                  </a:cxn>
                  <a:cxn ang="0">
                    <a:pos x="16" y="5"/>
                  </a:cxn>
                  <a:cxn ang="0">
                    <a:pos x="1" y="1"/>
                  </a:cxn>
                </a:cxnLst>
                <a:rect l="0" t="0" r="r" b="b"/>
                <a:pathLst>
                  <a:path w="52" h="39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23" y="21"/>
                      <a:pt x="40" y="37"/>
                      <a:pt x="46" y="38"/>
                    </a:cubicBezTo>
                    <a:cubicBezTo>
                      <a:pt x="47" y="39"/>
                      <a:pt x="48" y="39"/>
                      <a:pt x="49" y="38"/>
                    </a:cubicBezTo>
                    <a:cubicBezTo>
                      <a:pt x="52" y="34"/>
                      <a:pt x="30" y="17"/>
                      <a:pt x="16" y="5"/>
                    </a:cubicBezTo>
                    <a:cubicBezTo>
                      <a:pt x="8" y="2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371"/>
              <p:cNvSpPr>
                <a:spLocks/>
              </p:cNvSpPr>
              <p:nvPr/>
            </p:nvSpPr>
            <p:spPr bwMode="auto">
              <a:xfrm>
                <a:off x="3389313" y="2187575"/>
                <a:ext cx="512763" cy="550863"/>
              </a:xfrm>
              <a:custGeom>
                <a:avLst/>
                <a:gdLst/>
                <a:ahLst/>
                <a:cxnLst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7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7" y="92"/>
                  </a:cxn>
                  <a:cxn ang="0">
                    <a:pos x="56" y="86"/>
                  </a:cxn>
                  <a:cxn ang="0">
                    <a:pos x="56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73" y="146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8"/>
                  </a:cxn>
                  <a:cxn ang="0">
                    <a:pos x="134" y="105"/>
                  </a:cxn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0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61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</a:cxnLst>
                <a:rect l="0" t="0" r="r" b="b"/>
                <a:pathLst>
                  <a:path w="136" h="146">
                    <a:moveTo>
                      <a:pt x="39" y="64"/>
                    </a:move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3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0" y="94"/>
                      <a:pt x="25" y="98"/>
                    </a:cubicBezTo>
                    <a:cubicBezTo>
                      <a:pt x="15" y="105"/>
                      <a:pt x="5" y="112"/>
                      <a:pt x="7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51" y="89"/>
                      <a:pt x="54" y="87"/>
                      <a:pt x="56" y="86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5" y="94"/>
                      <a:pt x="66" y="103"/>
                    </a:cubicBezTo>
                    <a:cubicBezTo>
                      <a:pt x="68" y="121"/>
                      <a:pt x="68" y="146"/>
                      <a:pt x="73" y="146"/>
                    </a:cubicBezTo>
                    <a:cubicBezTo>
                      <a:pt x="78" y="146"/>
                      <a:pt x="75" y="121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3" y="85"/>
                      <a:pt x="91" y="88"/>
                    </a:cubicBezTo>
                    <a:cubicBezTo>
                      <a:pt x="107" y="96"/>
                      <a:pt x="132" y="110"/>
                      <a:pt x="134" y="105"/>
                    </a:cubicBezTo>
                    <a:cubicBezTo>
                      <a:pt x="136" y="100"/>
                      <a:pt x="112" y="91"/>
                      <a:pt x="96" y="83"/>
                    </a:cubicBez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6" y="66"/>
                      <a:pt x="94" y="60"/>
                    </a:cubicBezTo>
                    <a:cubicBezTo>
                      <a:pt x="108" y="49"/>
                      <a:pt x="130" y="36"/>
                      <a:pt x="127" y="32"/>
                    </a:cubicBezTo>
                    <a:cubicBezTo>
                      <a:pt x="124" y="27"/>
                      <a:pt x="103" y="45"/>
                      <a:pt x="87" y="55"/>
                    </a:cubicBezTo>
                    <a:cubicBezTo>
                      <a:pt x="84" y="57"/>
                      <a:pt x="81" y="59"/>
                      <a:pt x="78" y="60"/>
                    </a:cubicBezTo>
                    <a:cubicBezTo>
                      <a:pt x="77" y="61"/>
                      <a:pt x="76" y="61"/>
                      <a:pt x="75" y="62"/>
                    </a:cubicBezTo>
                    <a:cubicBezTo>
                      <a:pt x="74" y="62"/>
                      <a:pt x="73" y="62"/>
                      <a:pt x="73" y="62"/>
                    </a:cubicBezTo>
                    <a:cubicBezTo>
                      <a:pt x="70" y="60"/>
                      <a:pt x="69" y="53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26"/>
                      <a:pt x="66" y="0"/>
                      <a:pt x="61" y="1"/>
                    </a:cubicBezTo>
                    <a:cubicBezTo>
                      <a:pt x="56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0" y="59"/>
                      <a:pt x="60" y="60"/>
                    </a:cubicBezTo>
                    <a:cubicBezTo>
                      <a:pt x="60" y="61"/>
                      <a:pt x="59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1" y="53"/>
                      <a:pt x="15" y="43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1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" name="Group 281"/>
            <p:cNvGrpSpPr/>
            <p:nvPr/>
          </p:nvGrpSpPr>
          <p:grpSpPr>
            <a:xfrm rot="1639090">
              <a:off x="7439061" y="1694089"/>
              <a:ext cx="288406" cy="246228"/>
              <a:chOff x="6294438" y="1638300"/>
              <a:chExt cx="401638" cy="342900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23" name="Freeform 283"/>
            <p:cNvSpPr>
              <a:spLocks/>
            </p:cNvSpPr>
            <p:nvPr/>
          </p:nvSpPr>
          <p:spPr bwMode="auto">
            <a:xfrm rot="1639090">
              <a:off x="7420358" y="865033"/>
              <a:ext cx="181252" cy="490176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284"/>
            <p:cNvSpPr>
              <a:spLocks/>
            </p:cNvSpPr>
            <p:nvPr/>
          </p:nvSpPr>
          <p:spPr bwMode="auto">
            <a:xfrm rot="1639090">
              <a:off x="7642024" y="962290"/>
              <a:ext cx="173272" cy="493596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724"/>
          <p:cNvGrpSpPr/>
          <p:nvPr/>
        </p:nvGrpSpPr>
        <p:grpSpPr>
          <a:xfrm>
            <a:off x="1669229" y="5000575"/>
            <a:ext cx="690418" cy="906472"/>
            <a:chOff x="1669229" y="5000575"/>
            <a:chExt cx="690418" cy="906472"/>
          </a:xfrm>
        </p:grpSpPr>
        <p:sp>
          <p:nvSpPr>
            <p:cNvPr id="1299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0" name="Freeform 1299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4516355">
              <a:off x="1940620" y="5277944"/>
              <a:ext cx="225204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39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0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6" name="Group 281"/>
            <p:cNvGrpSpPr/>
            <p:nvPr/>
          </p:nvGrpSpPr>
          <p:grpSpPr>
            <a:xfrm rot="4516355">
              <a:off x="1913510" y="5522862"/>
              <a:ext cx="110206" cy="94089"/>
              <a:chOff x="6294438" y="1638300"/>
              <a:chExt cx="401638" cy="342900"/>
            </a:xfrm>
          </p:grpSpPr>
          <p:sp>
            <p:nvSpPr>
              <p:cNvPr id="13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13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4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7" name="Group 1725"/>
          <p:cNvGrpSpPr/>
          <p:nvPr/>
        </p:nvGrpSpPr>
        <p:grpSpPr>
          <a:xfrm>
            <a:off x="1238130" y="6052653"/>
            <a:ext cx="698371" cy="531091"/>
            <a:chOff x="1238130" y="6052653"/>
            <a:chExt cx="698371" cy="531091"/>
          </a:xfrm>
        </p:grpSpPr>
        <p:sp>
          <p:nvSpPr>
            <p:cNvPr id="101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0" name="Freeform 101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8" name="Group 296"/>
            <p:cNvGrpSpPr/>
            <p:nvPr/>
          </p:nvGrpSpPr>
          <p:grpSpPr>
            <a:xfrm rot="2467258">
              <a:off x="1498277" y="6174330"/>
              <a:ext cx="173234" cy="175911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11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12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5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30" name="Group 289"/>
            <p:cNvGrpSpPr/>
            <p:nvPr/>
          </p:nvGrpSpPr>
          <p:grpSpPr>
            <a:xfrm rot="2467258">
              <a:off x="1574579" y="6074179"/>
              <a:ext cx="38200" cy="25465"/>
              <a:chOff x="3916363" y="1970088"/>
              <a:chExt cx="180975" cy="120650"/>
            </a:xfrm>
          </p:grpSpPr>
          <p:sp>
            <p:nvSpPr>
              <p:cNvPr id="1082" name="Freeform 1081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3" name="Freeform 1082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4" name="Freeform 1083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5" name="Freeform 1084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1" name="Group 281"/>
            <p:cNvGrpSpPr/>
            <p:nvPr/>
          </p:nvGrpSpPr>
          <p:grpSpPr>
            <a:xfrm rot="2467258">
              <a:off x="1565350" y="6375704"/>
              <a:ext cx="84774" cy="72376"/>
              <a:chOff x="6294438" y="1638300"/>
              <a:chExt cx="401638" cy="342900"/>
            </a:xfrm>
          </p:grpSpPr>
          <p:sp>
            <p:nvSpPr>
              <p:cNvPr id="103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03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39" name="Group 1726"/>
          <p:cNvGrpSpPr/>
          <p:nvPr/>
        </p:nvGrpSpPr>
        <p:grpSpPr>
          <a:xfrm>
            <a:off x="515430" y="6131024"/>
            <a:ext cx="424872" cy="557829"/>
            <a:chOff x="515430" y="6131024"/>
            <a:chExt cx="424872" cy="557829"/>
          </a:xfrm>
        </p:grpSpPr>
        <p:sp>
          <p:nvSpPr>
            <p:cNvPr id="612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4" name="Freeform 613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1" name="Group 296"/>
            <p:cNvGrpSpPr/>
            <p:nvPr/>
          </p:nvGrpSpPr>
          <p:grpSpPr>
            <a:xfrm rot="3025731">
              <a:off x="664323" y="6295190"/>
              <a:ext cx="138587" cy="140729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7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8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73" name="Group 281"/>
            <p:cNvGrpSpPr/>
            <p:nvPr/>
          </p:nvGrpSpPr>
          <p:grpSpPr>
            <a:xfrm rot="3025731">
              <a:off x="698382" y="6457669"/>
              <a:ext cx="67819" cy="57901"/>
              <a:chOff x="6294438" y="1638300"/>
              <a:chExt cx="401638" cy="342900"/>
            </a:xfrm>
          </p:grpSpPr>
          <p:sp>
            <p:nvSpPr>
              <p:cNvPr id="89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89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4" name="Group 1578"/>
          <p:cNvGrpSpPr/>
          <p:nvPr/>
        </p:nvGrpSpPr>
        <p:grpSpPr>
          <a:xfrm>
            <a:off x="1475175" y="3681289"/>
            <a:ext cx="558053" cy="424872"/>
            <a:chOff x="1475175" y="3681289"/>
            <a:chExt cx="558053" cy="424872"/>
          </a:xfrm>
        </p:grpSpPr>
        <p:sp>
          <p:nvSpPr>
            <p:cNvPr id="1584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5" name="Freeform 1584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  <a:alpha val="6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5" name="Group 296"/>
            <p:cNvGrpSpPr/>
            <p:nvPr/>
          </p:nvGrpSpPr>
          <p:grpSpPr>
            <a:xfrm rot="1778703">
              <a:off x="1674422" y="3779824"/>
              <a:ext cx="138587" cy="140729"/>
              <a:chOff x="5902325" y="2266950"/>
              <a:chExt cx="820738" cy="833438"/>
            </a:xfrm>
            <a:noFill/>
          </p:grpSpPr>
          <p:sp>
            <p:nvSpPr>
              <p:cNvPr id="168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68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598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9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7" name="Group 1727"/>
          <p:cNvGrpSpPr>
            <a:grpSpLocks noChangeAspect="1"/>
          </p:cNvGrpSpPr>
          <p:nvPr/>
        </p:nvGrpSpPr>
        <p:grpSpPr>
          <a:xfrm>
            <a:off x="320040" y="5029200"/>
            <a:ext cx="1042416" cy="795528"/>
            <a:chOff x="1238130" y="6052653"/>
            <a:chExt cx="698371" cy="531091"/>
          </a:xfrm>
        </p:grpSpPr>
        <p:sp>
          <p:nvSpPr>
            <p:cNvPr id="172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0" name="Freeform 172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6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8" name="Group 296"/>
            <p:cNvGrpSpPr/>
            <p:nvPr/>
          </p:nvGrpSpPr>
          <p:grpSpPr>
            <a:xfrm rot="2467258">
              <a:off x="1498291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74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74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4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4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5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6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7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8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9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0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1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2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3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4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5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6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7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8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9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0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1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2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3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4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5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6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7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8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8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740" name="Freeform 1739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1" name="Freeform 1740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2" name="Freeform 1741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3" name="Freeform 1742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58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36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7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8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9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734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5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rot="5400000" flipH="1">
            <a:off x="770066" y="-664288"/>
            <a:ext cx="2444681" cy="3886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157"/>
          <p:cNvGrpSpPr/>
          <p:nvPr/>
        </p:nvGrpSpPr>
        <p:grpSpPr>
          <a:xfrm rot="893329">
            <a:off x="421009" y="279563"/>
            <a:ext cx="1484755" cy="1691685"/>
            <a:chOff x="429768" y="5047488"/>
            <a:chExt cx="1484755" cy="1691685"/>
          </a:xfrm>
        </p:grpSpPr>
        <p:grpSp>
          <p:nvGrpSpPr>
            <p:cNvPr id="10" name="Group 9"/>
            <p:cNvGrpSpPr/>
            <p:nvPr/>
          </p:nvGrpSpPr>
          <p:grpSpPr>
            <a:xfrm>
              <a:off x="1216152" y="6035040"/>
              <a:ext cx="698371" cy="531091"/>
              <a:chOff x="1238130" y="6052653"/>
              <a:chExt cx="698371" cy="531091"/>
            </a:xfrm>
          </p:grpSpPr>
          <p:sp>
            <p:nvSpPr>
              <p:cNvPr id="11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6"/>
              <p:cNvGrpSpPr/>
              <p:nvPr/>
            </p:nvGrpSpPr>
            <p:grpSpPr>
              <a:xfrm rot="2467258">
                <a:off x="1498298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26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14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30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3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4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5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6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7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8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9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0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1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2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3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4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5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6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7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8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9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60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15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" name="Freeform 24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9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6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4" name="Group 60"/>
            <p:cNvGrpSpPr/>
            <p:nvPr/>
          </p:nvGrpSpPr>
          <p:grpSpPr>
            <a:xfrm>
              <a:off x="429768" y="6181344"/>
              <a:ext cx="424872" cy="557829"/>
              <a:chOff x="515430" y="6131024"/>
              <a:chExt cx="424872" cy="557829"/>
            </a:xfrm>
          </p:grpSpPr>
          <p:sp>
            <p:nvSpPr>
              <p:cNvPr id="62" name="AutoShape 3"/>
              <p:cNvSpPr>
                <a:spLocks noChangeAspect="1" noChangeArrowheads="1" noTextEdit="1"/>
              </p:cNvSpPr>
              <p:nvPr/>
            </p:nvSpPr>
            <p:spPr bwMode="auto">
              <a:xfrm rot="3025731">
                <a:off x="455334" y="6203378"/>
                <a:ext cx="552736" cy="408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3" name="Freeform 62"/>
              <p:cNvSpPr>
                <a:spLocks noEditPoints="1"/>
              </p:cNvSpPr>
              <p:nvPr/>
            </p:nvSpPr>
            <p:spPr bwMode="auto">
              <a:xfrm rot="3025731">
                <a:off x="448951" y="6197503"/>
                <a:ext cx="557829" cy="424872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5" name="Group 296"/>
              <p:cNvGrpSpPr/>
              <p:nvPr/>
            </p:nvGrpSpPr>
            <p:grpSpPr>
              <a:xfrm rot="3025731">
                <a:off x="664340" y="6295206"/>
                <a:ext cx="138589" cy="140726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72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3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26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76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7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8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9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0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1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2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3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4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5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6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7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8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9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0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1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2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3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4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5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6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7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8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9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0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1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2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3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4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5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6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27" name="Group 281"/>
              <p:cNvGrpSpPr/>
              <p:nvPr/>
            </p:nvGrpSpPr>
            <p:grpSpPr>
              <a:xfrm rot="3025731">
                <a:off x="698372" y="6457657"/>
                <a:ext cx="67818" cy="57901"/>
                <a:chOff x="6294438" y="1638300"/>
                <a:chExt cx="401638" cy="342900"/>
              </a:xfrm>
            </p:grpSpPr>
            <p:sp>
              <p:nvSpPr>
                <p:cNvPr id="6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66" name="Freeform 283"/>
              <p:cNvSpPr>
                <a:spLocks/>
              </p:cNvSpPr>
              <p:nvPr/>
            </p:nvSpPr>
            <p:spPr bwMode="auto">
              <a:xfrm rot="3025731">
                <a:off x="760608" y="6269384"/>
                <a:ext cx="42621" cy="115265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4"/>
              <p:cNvSpPr>
                <a:spLocks/>
              </p:cNvSpPr>
              <p:nvPr/>
            </p:nvSpPr>
            <p:spPr bwMode="auto">
              <a:xfrm rot="3025731">
                <a:off x="799490" y="6310478"/>
                <a:ext cx="40745" cy="116069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8" name="Group 106"/>
            <p:cNvGrpSpPr>
              <a:grpSpLocks noChangeAspect="1"/>
            </p:cNvGrpSpPr>
            <p:nvPr/>
          </p:nvGrpSpPr>
          <p:grpSpPr>
            <a:xfrm rot="21069806">
              <a:off x="484632" y="5047488"/>
              <a:ext cx="1042416" cy="795528"/>
              <a:chOff x="1238130" y="6052653"/>
              <a:chExt cx="698371" cy="531091"/>
            </a:xfrm>
          </p:grpSpPr>
          <p:sp>
            <p:nvSpPr>
              <p:cNvPr id="108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9" name="Freeform 108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5">
                  <a:alpha val="4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9" name="Group 296"/>
              <p:cNvGrpSpPr/>
              <p:nvPr/>
            </p:nvGrpSpPr>
            <p:grpSpPr>
              <a:xfrm rot="2467258">
                <a:off x="1498299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123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4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30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127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8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9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0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1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2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3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4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5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6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7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8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9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0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1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2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3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4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5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6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7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8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9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0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1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2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3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4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5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6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7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31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119" name="Freeform 118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0" name="Freeform 119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1" name="Freeform 120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2" name="Freeform 121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32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15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6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7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8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13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550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843088"/>
            <a:ext cx="6159500" cy="4194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  <p:grpSp>
        <p:nvGrpSpPr>
          <p:cNvPr id="233" name="Group 245"/>
          <p:cNvGrpSpPr/>
          <p:nvPr/>
        </p:nvGrpSpPr>
        <p:grpSpPr>
          <a:xfrm rot="618885">
            <a:off x="8476218" y="6093223"/>
            <a:ext cx="558053" cy="424872"/>
            <a:chOff x="1475175" y="3681289"/>
            <a:chExt cx="558053" cy="424872"/>
          </a:xfrm>
        </p:grpSpPr>
        <p:sp>
          <p:nvSpPr>
            <p:cNvPr id="247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34" name="Group 296"/>
            <p:cNvGrpSpPr/>
            <p:nvPr/>
          </p:nvGrpSpPr>
          <p:grpSpPr>
            <a:xfrm rot="1778703">
              <a:off x="1674442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25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3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5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250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2" name="Group 296"/>
            <p:cNvGrpSpPr/>
            <p:nvPr/>
          </p:nvGrpSpPr>
          <p:grpSpPr>
            <a:xfrm rot="2467258">
              <a:off x="1498294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4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3" name="Group 296"/>
            <p:cNvGrpSpPr/>
            <p:nvPr/>
          </p:nvGrpSpPr>
          <p:grpSpPr>
            <a:xfrm rot="3025731">
              <a:off x="664340" y="6295202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4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9" name="Group 296"/>
            <p:cNvGrpSpPr/>
            <p:nvPr/>
          </p:nvGrpSpPr>
          <p:grpSpPr>
            <a:xfrm rot="2467258">
              <a:off x="1498295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0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1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5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345" y="1600200"/>
            <a:ext cx="7041356" cy="1362075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1" y="3059113"/>
            <a:ext cx="5575299" cy="19700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8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01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6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9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0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6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74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6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1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3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7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9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2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6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59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1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6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4" name="Group 103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5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7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0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4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6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0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3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2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3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0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718" y="1843088"/>
            <a:ext cx="3886200" cy="41148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8"/>
            <a:ext cx="3008313" cy="1828800"/>
          </a:xfrm>
        </p:spPr>
        <p:txBody>
          <a:bodyPr/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162050"/>
          </a:xfr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1718" y="1843087"/>
            <a:ext cx="4114800" cy="4194175"/>
          </a:xfrm>
          <a:prstGeom prst="ellipse">
            <a:avLst/>
          </a:prstGeom>
          <a:solidFill>
            <a:schemeClr val="bg1">
              <a:alpha val="5000"/>
            </a:schemeClr>
          </a:solidFill>
          <a:ln w="50800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16800000" scaled="0"/>
            </a:gradFill>
          </a:ln>
          <a:effectLst/>
          <a:scene3d>
            <a:camera prst="orthographicFront"/>
            <a:lightRig rig="threePt" dir="t"/>
          </a:scene3d>
          <a:sp3d contourW="12700" prstMaterial="powder">
            <a:bevelT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 defTabSz="914400" rtl="0" eaLnBrk="1" latinLnBrk="0" hangingPunct="1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7"/>
            <a:ext cx="3008312" cy="1828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Rectangle 159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55" name="Picture 1554" descr="vines15.png"/>
          <p:cNvPicPr>
            <a:picLocks noChangeAspect="1"/>
          </p:cNvPicPr>
          <p:nvPr/>
        </p:nvPicPr>
        <p:blipFill>
          <a:blip r:embed="rId13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3601"/>
            <a:ext cx="5943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15287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2A79D787-BA0C-47ED-B564-16A5526AF2AD}" type="datetimeFigureOut">
              <a:rPr lang="en-US" smtClean="0"/>
              <a:pPr/>
              <a:t>3/7/2014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15287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6515287"/>
            <a:ext cx="6858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5164777B-6831-4570-A494-AC8F805DB3EA}" type="slidenum">
              <a:rPr lang="en-IN" smtClean="0"/>
              <a:pPr/>
              <a:t>‹#›</a:t>
            </a:fld>
            <a:endParaRPr lang="en-IN" dirty="0"/>
          </a:p>
        </p:txBody>
      </p:sp>
      <p:grpSp>
        <p:nvGrpSpPr>
          <p:cNvPr id="7" name="Group 854"/>
          <p:cNvGrpSpPr/>
          <p:nvPr/>
        </p:nvGrpSpPr>
        <p:grpSpPr>
          <a:xfrm>
            <a:off x="7287768" y="1005840"/>
            <a:ext cx="836744" cy="637309"/>
            <a:chOff x="796323" y="4190170"/>
            <a:chExt cx="836744" cy="637309"/>
          </a:xfrm>
        </p:grpSpPr>
        <p:sp>
          <p:nvSpPr>
            <p:cNvPr id="856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7" name="Freeform 856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4" y="4350687"/>
              <a:ext cx="207881" cy="211092"/>
              <a:chOff x="5902325" y="2266950"/>
              <a:chExt cx="820738" cy="833438"/>
            </a:xfrm>
            <a:noFill/>
          </p:grpSpPr>
          <p:sp>
            <p:nvSpPr>
              <p:cNvPr id="86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86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859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0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" name="Group 895"/>
          <p:cNvGrpSpPr/>
          <p:nvPr/>
        </p:nvGrpSpPr>
        <p:grpSpPr>
          <a:xfrm rot="21061999">
            <a:off x="8158559" y="1724666"/>
            <a:ext cx="690418" cy="906472"/>
            <a:chOff x="1669229" y="5000575"/>
            <a:chExt cx="690418" cy="906472"/>
          </a:xfrm>
        </p:grpSpPr>
        <p:sp>
          <p:nvSpPr>
            <p:cNvPr id="897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8" name="Freeform 897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96"/>
            <p:cNvGrpSpPr/>
            <p:nvPr/>
          </p:nvGrpSpPr>
          <p:grpSpPr>
            <a:xfrm rot="4516355">
              <a:off x="1940614" y="5277922"/>
              <a:ext cx="225201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0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1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1"/>
            <p:cNvGrpSpPr/>
            <p:nvPr/>
          </p:nvGrpSpPr>
          <p:grpSpPr>
            <a:xfrm rot="4516355">
              <a:off x="1913505" y="5522863"/>
              <a:ext cx="110206" cy="94090"/>
              <a:chOff x="6294438" y="1638300"/>
              <a:chExt cx="401638" cy="342900"/>
            </a:xfrm>
          </p:grpSpPr>
          <p:sp>
            <p:nvSpPr>
              <p:cNvPr id="903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4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5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6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01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2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" name="Group 941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943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4" name="Freeform 943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2467258">
              <a:off x="1498292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5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6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6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7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954" name="Freeform 953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5" name="Freeform 954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6" name="Freeform 955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7" name="Freeform 956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95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48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9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992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994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5" name="Freeform 994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0" name="Group 296"/>
            <p:cNvGrpSpPr/>
            <p:nvPr/>
          </p:nvGrpSpPr>
          <p:grpSpPr>
            <a:xfrm rot="3025731">
              <a:off x="664340" y="6295200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00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00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100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98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9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461"/>
          <p:cNvGrpSpPr/>
          <p:nvPr/>
        </p:nvGrpSpPr>
        <p:grpSpPr>
          <a:xfrm>
            <a:off x="7964424" y="493776"/>
            <a:ext cx="558053" cy="424872"/>
            <a:chOff x="1475175" y="3681289"/>
            <a:chExt cx="558053" cy="424872"/>
          </a:xfrm>
        </p:grpSpPr>
        <p:sp>
          <p:nvSpPr>
            <p:cNvPr id="1463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4" name="Freeform 1463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1778703">
              <a:off x="1674440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146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6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7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7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66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7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1502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504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5" name="Freeform 1504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7" name="Group 296"/>
            <p:cNvGrpSpPr/>
            <p:nvPr/>
          </p:nvGrpSpPr>
          <p:grpSpPr>
            <a:xfrm rot="2467258">
              <a:off x="1498293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51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2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515" name="Freeform 1514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6" name="Freeform 1515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7" name="Freeform 1516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8" name="Freeform 1517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0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11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2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3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4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09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0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 spc="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13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"/>
        <a:defRPr sz="22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1pPr>
      <a:lvl2pPr marL="68262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2pPr>
      <a:lvl3pPr marL="102393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3pPr>
      <a:lvl4pPr marL="137795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4pPr>
      <a:lvl5pPr marL="171926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5pPr>
      <a:lvl6pPr marL="206057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6pPr>
      <a:lvl7pPr marL="240188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7pPr>
      <a:lvl8pPr marL="274320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8pPr>
      <a:lvl9pPr marL="30845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mmon_rail" TargetMode="External"/><Relationship Id="rId2" Type="http://schemas.openxmlformats.org/officeDocument/2006/relationships/hyperlink" Target="http://en.wikipedia.org/wiki/Diesel_engin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Solenoid_valve" TargetMode="External"/><Relationship Id="rId4" Type="http://schemas.openxmlformats.org/officeDocument/2006/relationships/hyperlink" Target="http://en.wikipedia.org/wiki/Fuel_injector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coustic_coupling" TargetMode="External"/><Relationship Id="rId2" Type="http://schemas.openxmlformats.org/officeDocument/2006/relationships/hyperlink" Target="http://en.wikipedia.org/wiki/Transform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Kilohertz" TargetMode="External"/><Relationship Id="rId5" Type="http://schemas.openxmlformats.org/officeDocument/2006/relationships/hyperlink" Target="http://en.wikipedia.org/wiki/Resonance" TargetMode="External"/><Relationship Id="rId4" Type="http://schemas.openxmlformats.org/officeDocument/2006/relationships/hyperlink" Target="http://en.wikipedia.org/wiki/Lead_zirconate_titanate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eb.archive.org/web/19990430001744/http:/www.mtm.kuleuven.ac.be/Reports/ScientificReport92-94/Chap1Sec3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tress_(physics)" TargetMode="External"/><Relationship Id="rId7" Type="http://schemas.openxmlformats.org/officeDocument/2006/relationships/hyperlink" Target="http://en.wikipedia.org/wiki/Magnetic_field" TargetMode="External"/><Relationship Id="rId2" Type="http://schemas.openxmlformats.org/officeDocument/2006/relationships/hyperlink" Target="http://en.wikipedia.org/wiki/Designed_materia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Electric_field" TargetMode="External"/><Relationship Id="rId5" Type="http://schemas.openxmlformats.org/officeDocument/2006/relationships/hyperlink" Target="http://en.wikipedia.org/wiki/PH" TargetMode="External"/><Relationship Id="rId4" Type="http://schemas.openxmlformats.org/officeDocument/2006/relationships/hyperlink" Target="http://en.wikipedia.org/wiki/Temperatur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Vacuum_Induction_Melting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Variable_resistor" TargetMode="External"/><Relationship Id="rId2" Type="http://schemas.openxmlformats.org/officeDocument/2006/relationships/hyperlink" Target="http://en.wikipedia.org/wiki/Heat_engine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iezoelectrics.net/piezoelectrichistory.htm" TargetMode="External"/><Relationship Id="rId13" Type="http://schemas.openxmlformats.org/officeDocument/2006/relationships/hyperlink" Target="http://www.patent-invent.com/electricity/inventions/piezoelectricity.html" TargetMode="External"/><Relationship Id="rId3" Type="http://schemas.openxmlformats.org/officeDocument/2006/relationships/hyperlink" Target="http://www.sma-inc.com/html/johnson_matthey_home_page.html" TargetMode="External"/><Relationship Id="rId7" Type="http://schemas.openxmlformats.org/officeDocument/2006/relationships/hyperlink" Target="http://www.piezo.com/tech4history.html" TargetMode="External"/><Relationship Id="rId12" Type="http://schemas.openxmlformats.org/officeDocument/2006/relationships/hyperlink" Target="http://www.apple.com/iphone/features/index.html#accelerometer" TargetMode="External"/><Relationship Id="rId2" Type="http://schemas.openxmlformats.org/officeDocument/2006/relationships/hyperlink" Target="http://www.academia.edu/1071824/Development_and_application_of_piezoelectric_materials_for_ultrasound_generation_and_detec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iezo.com/tech1terms.html" TargetMode="External"/><Relationship Id="rId11" Type="http://schemas.openxmlformats.org/officeDocument/2006/relationships/hyperlink" Target="http://www.sensotec.com/accelerometer_faq.asp?category=All" TargetMode="External"/><Relationship Id="rId5" Type="http://schemas.openxmlformats.org/officeDocument/2006/relationships/hyperlink" Target="http://content.aip.org/APPLAB/v84/i1/31_1.html" TargetMode="External"/><Relationship Id="rId10" Type="http://schemas.openxmlformats.org/officeDocument/2006/relationships/hyperlink" Target="http://www.cedrat-groupe.com/" TargetMode="External"/><Relationship Id="rId4" Type="http://schemas.openxmlformats.org/officeDocument/2006/relationships/hyperlink" Target="http://www.memory-metalle.de/shape-memory-alloy.html" TargetMode="External"/><Relationship Id="rId9" Type="http://schemas.openxmlformats.org/officeDocument/2006/relationships/hyperlink" Target="http://www.americanpiezo.com/piezo_theory/index.html" TargetMode="External"/><Relationship Id="rId14" Type="http://schemas.openxmlformats.org/officeDocument/2006/relationships/hyperlink" Target="http://en.wikipedia.org/wiki/Piezoelectricity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6916" y="1837108"/>
            <a:ext cx="9123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Right"/>
              <a:lightRig rig="sunset" dir="t"/>
            </a:scene3d>
            <a:sp3d extrusionH="57150" prstMaterial="plastic">
              <a:bevelT w="38100" h="38100" prst="angle"/>
            </a:sp3d>
          </a:bodyPr>
          <a:lstStyle/>
          <a:p>
            <a:pPr algn="ctr"/>
            <a:r>
              <a:rPr lang="en-IN" sz="5400" b="1" dirty="0" smtClean="0">
                <a:ln w="18000">
                  <a:solidFill>
                    <a:srgbClr val="FF3399"/>
                  </a:solidFill>
                  <a:prstDash val="solid"/>
                  <a:miter lim="800000"/>
                </a:ln>
                <a:solidFill>
                  <a:srgbClr val="FF3399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hiller" pitchFamily="82" charset="0"/>
              </a:rPr>
              <a:t>SMART MATERIAL FOR SMART FUTURE</a:t>
            </a:r>
            <a:endParaRPr lang="en-US" sz="5400" b="1" dirty="0">
              <a:ln w="18000">
                <a:gradFill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0"/>
                </a:gradFill>
                <a:prstDash val="solid"/>
                <a:miter lim="800000"/>
              </a:ln>
              <a:solidFill>
                <a:srgbClr val="FF3399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Chiller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39006" y="548072"/>
            <a:ext cx="5788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Left"/>
              <a:lightRig rig="sunset" dir="t"/>
            </a:scene3d>
            <a:sp3d prstMaterial="metal"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rgbClr val="FF3399"/>
                  </a:solidFill>
                  <a:prstDash val="solid"/>
                  <a:miter lim="800000"/>
                </a:ln>
                <a:gradFill>
                  <a:gsLst>
                    <a:gs pos="0">
                      <a:srgbClr val="FF3399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hiller" pitchFamily="82" charset="0"/>
              </a:rPr>
              <a:t>TOLANI TRANSTECH ‘14</a:t>
            </a:r>
            <a:endParaRPr lang="en-US" sz="5400" b="1" cap="none" spc="0" dirty="0">
              <a:ln w="24500" cmpd="dbl">
                <a:solidFill>
                  <a:srgbClr val="FF3399"/>
                </a:solidFill>
                <a:prstDash val="solid"/>
                <a:miter lim="800000"/>
              </a:ln>
              <a:gradFill>
                <a:gsLst>
                  <a:gs pos="0">
                    <a:srgbClr val="FF3399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02420" y="1399871"/>
            <a:ext cx="5508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/>
              <a:t> NATIONAL LEVEL PAPER PRESENTATION    </a:t>
            </a:r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3635942" y="5562600"/>
            <a:ext cx="58412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 smtClean="0"/>
              <a:t>BY:- </a:t>
            </a:r>
          </a:p>
          <a:p>
            <a:r>
              <a:rPr lang="en-US" sz="2400" b="1" dirty="0" smtClean="0">
                <a:latin typeface="Castellar" panose="020A0402060406010301" pitchFamily="18" charset="0"/>
              </a:rPr>
              <a:t>       G.VINOTH KUMAR,</a:t>
            </a:r>
            <a:r>
              <a:rPr lang="en-US" dirty="0" smtClean="0">
                <a:latin typeface="Century" panose="02040604050505020304" pitchFamily="18" charset="0"/>
              </a:rPr>
              <a:t>3</a:t>
            </a:r>
            <a:r>
              <a:rPr lang="en-US" baseline="30000" dirty="0" smtClean="0">
                <a:latin typeface="Century" panose="02040604050505020304" pitchFamily="18" charset="0"/>
              </a:rPr>
              <a:t>RD</a:t>
            </a:r>
            <a:r>
              <a:rPr lang="en-US" dirty="0" smtClean="0">
                <a:latin typeface="Century" panose="02040604050505020304" pitchFamily="18" charset="0"/>
              </a:rPr>
              <a:t> YEAR</a:t>
            </a:r>
          </a:p>
          <a:p>
            <a:r>
              <a:rPr lang="en-US" sz="2400" b="1" dirty="0">
                <a:latin typeface="Castellar" panose="020A0402060406010301" pitchFamily="18" charset="0"/>
              </a:rPr>
              <a:t> </a:t>
            </a:r>
            <a:r>
              <a:rPr lang="en-US" sz="2400" b="1" dirty="0" smtClean="0">
                <a:latin typeface="Castellar" panose="020A0402060406010301" pitchFamily="18" charset="0"/>
              </a:rPr>
              <a:t>      K.SATHEESH BABU</a:t>
            </a:r>
            <a:r>
              <a:rPr lang="en-US" sz="2400" dirty="0" smtClean="0"/>
              <a:t>,2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</a:t>
            </a:r>
            <a:r>
              <a:rPr lang="en-US" dirty="0" smtClean="0"/>
              <a:t>YEAR</a:t>
            </a:r>
          </a:p>
          <a:p>
            <a:r>
              <a:rPr lang="en-US" sz="2400" b="1" dirty="0" smtClean="0">
                <a:latin typeface="Castellar" panose="020A0402060406010301" pitchFamily="18" charset="0"/>
              </a:rPr>
              <a:t>      </a:t>
            </a:r>
            <a:endParaRPr lang="en-US" dirty="0">
              <a:latin typeface="Century" panose="02040604050505020304" pitchFamily="18" charset="0"/>
            </a:endParaRPr>
          </a:p>
          <a:p>
            <a:endParaRPr lang="en-US" sz="2400" dirty="0" smtClean="0">
              <a:latin typeface="Castellar" panose="020A0402060406010301" pitchFamily="18" charset="0"/>
            </a:endParaRPr>
          </a:p>
          <a:p>
            <a:r>
              <a:rPr lang="en-US" sz="2400" b="1" dirty="0" smtClean="0">
                <a:latin typeface="Castellar" panose="020A0402060406010301" pitchFamily="18" charset="0"/>
              </a:rPr>
              <a:t>      </a:t>
            </a:r>
            <a:endParaRPr lang="en-IN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686292" y="45363"/>
            <a:ext cx="42941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DEPARTMENT OF MARINE ENGINEERING</a:t>
            </a:r>
          </a:p>
          <a:p>
            <a:pPr algn="ctr"/>
            <a:r>
              <a:rPr lang="en-US" sz="1400" dirty="0" smtClean="0">
                <a:latin typeface="+mj-lt"/>
              </a:rPr>
              <a:t>NOORUL </a:t>
            </a:r>
            <a:r>
              <a:rPr lang="en-US" sz="1400" dirty="0">
                <a:latin typeface="+mj-lt"/>
              </a:rPr>
              <a:t>ISLAM </a:t>
            </a:r>
            <a:r>
              <a:rPr lang="en-US" sz="1400" dirty="0" smtClean="0">
                <a:latin typeface="+mj-lt"/>
              </a:rPr>
              <a:t>UNIVERSITY</a:t>
            </a:r>
          </a:p>
          <a:p>
            <a:endParaRPr lang="en-US" sz="1400" dirty="0">
              <a:solidFill>
                <a:srgbClr val="FFC000"/>
              </a:solidFill>
              <a:latin typeface="+mj-lt"/>
            </a:endParaRPr>
          </a:p>
          <a:p>
            <a:endParaRPr lang="en-US" sz="14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509478"/>
            <a:ext cx="386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sailorsatheeshseafarer@gmail.com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6" descr="ABB shore connec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0" b="19563"/>
          <a:stretch>
            <a:fillRect/>
          </a:stretch>
        </p:blipFill>
        <p:spPr bwMode="auto">
          <a:xfrm>
            <a:off x="646472" y="2552633"/>
            <a:ext cx="7741952" cy="2857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Documents and Settings\User\Desktop\Untitledsw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16632"/>
            <a:ext cx="1550020" cy="1720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1" descr="http://www.mna.org.uk/images/tugt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048" y="5234943"/>
            <a:ext cx="25908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419600" cy="685800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0"/>
            <a:ext cx="4724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7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334" y="0"/>
            <a:ext cx="7924800" cy="1840149"/>
          </a:xfrm>
        </p:spPr>
        <p:txBody>
          <a:bodyPr/>
          <a:lstStyle/>
          <a:p>
            <a:r>
              <a:rPr lang="en-US" sz="3600" dirty="0" smtClean="0">
                <a:solidFill>
                  <a:srgbClr val="FF3399"/>
                </a:solidFill>
              </a:rPr>
              <a:t>PIEZO ELECTRIC INJECTION SYSTEM ( FUEL)</a:t>
            </a:r>
            <a:endParaRPr lang="en-US" sz="3600" dirty="0">
              <a:solidFill>
                <a:srgbClr val="FF339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990600" y="1219200"/>
            <a:ext cx="7620000" cy="47244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A </a:t>
            </a:r>
            <a:r>
              <a:rPr lang="en-US" sz="2000" dirty="0"/>
              <a:t>slice of piezo </a:t>
            </a:r>
            <a:r>
              <a:rPr lang="en-US" sz="2000" dirty="0" smtClean="0"/>
              <a:t>material property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An relay unit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hundreds of little piezo slices </a:t>
            </a:r>
            <a:r>
              <a:rPr lang="en-US" sz="2000" dirty="0" smtClean="0"/>
              <a:t>stacked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0.004 </a:t>
            </a:r>
            <a:r>
              <a:rPr lang="en-US" sz="2000" dirty="0"/>
              <a:t>inch of movement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/>
              <a:t>expansion of  the piezo stack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On the completion of the Injection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F12EF-F265-4E8C-B44D-D6980538FAD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185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914400"/>
          </a:xfrm>
        </p:spPr>
        <p:txBody>
          <a:bodyPr/>
          <a:lstStyle/>
          <a:p>
            <a:r>
              <a:rPr lang="en-US" sz="3200" dirty="0">
                <a:solidFill>
                  <a:srgbClr val="FF3399"/>
                </a:solidFill>
              </a:rPr>
              <a:t>Piezoelectric fuel injector schematic diagram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295400"/>
            <a:ext cx="86106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72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914400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3399"/>
                </a:solidFill>
              </a:rPr>
              <a:t>Advantages of piezo electric injection system</a:t>
            </a:r>
            <a:endParaRPr lang="en-US" sz="2800" b="1" i="1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09600" y="1066801"/>
            <a:ext cx="7924800" cy="544848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1"/>
                </a:solidFill>
              </a:rPr>
              <a:t>control </a:t>
            </a:r>
            <a:r>
              <a:rPr lang="en-US" sz="2000" b="1" dirty="0">
                <a:solidFill>
                  <a:schemeClr val="tx1"/>
                </a:solidFill>
              </a:rPr>
              <a:t>of the injection </a:t>
            </a:r>
            <a:r>
              <a:rPr lang="en-US" sz="2000" b="1" dirty="0" smtClean="0">
                <a:solidFill>
                  <a:schemeClr val="tx1"/>
                </a:solidFill>
              </a:rPr>
              <a:t>interval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  <a:effectLst/>
              </a:rPr>
              <a:t>piezoelectric crystals and the drive by wire concept will completely </a:t>
            </a:r>
            <a:r>
              <a:rPr lang="en-US" sz="1800" b="1" dirty="0">
                <a:solidFill>
                  <a:srgbClr val="FF0000"/>
                </a:solidFill>
                <a:effectLst/>
              </a:rPr>
              <a:t>eliminate the camshaft, push rod, rocker arm </a:t>
            </a:r>
            <a:r>
              <a:rPr lang="en-US" sz="1800" b="1" dirty="0">
                <a:solidFill>
                  <a:schemeClr val="tx1"/>
                </a:solidFill>
                <a:effectLst/>
              </a:rPr>
              <a:t>and other conventional valve operating related items.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1"/>
                </a:solidFill>
              </a:rPr>
              <a:t>improved </a:t>
            </a:r>
            <a:r>
              <a:rPr lang="en-US" sz="2000" b="1" dirty="0">
                <a:solidFill>
                  <a:schemeClr val="tx1"/>
                </a:solidFill>
              </a:rPr>
              <a:t>combustion, Accurate </a:t>
            </a:r>
            <a:r>
              <a:rPr lang="en-US" sz="2000" b="1" dirty="0" smtClean="0">
                <a:solidFill>
                  <a:schemeClr val="tx1"/>
                </a:solidFill>
              </a:rPr>
              <a:t>injection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Piezoelectric </a:t>
            </a:r>
            <a:r>
              <a:rPr lang="en-US" sz="2000" b="1" dirty="0">
                <a:solidFill>
                  <a:schemeClr val="tx1"/>
                </a:solidFill>
              </a:rPr>
              <a:t>fuel injectors provide a means </a:t>
            </a:r>
            <a:r>
              <a:rPr lang="en-US" sz="2000" b="1" dirty="0" smtClean="0">
                <a:solidFill>
                  <a:schemeClr val="tx1"/>
                </a:solidFill>
              </a:rPr>
              <a:t>to reduce </a:t>
            </a:r>
            <a:r>
              <a:rPr lang="en-US" sz="2000" b="1" dirty="0">
                <a:solidFill>
                  <a:schemeClr val="tx1"/>
                </a:solidFill>
              </a:rPr>
              <a:t>fuel consumption, noise and emissions in modern </a:t>
            </a:r>
            <a:r>
              <a:rPr lang="en-US" sz="2000" b="1" dirty="0" smtClean="0">
                <a:solidFill>
                  <a:schemeClr val="tx1"/>
                </a:solidFill>
              </a:rPr>
              <a:t>IC engines.</a:t>
            </a:r>
          </a:p>
          <a:p>
            <a:pPr lvl="0"/>
            <a:r>
              <a:rPr lang="en-US" sz="2000" b="1" u="sng" dirty="0">
                <a:solidFill>
                  <a:schemeClr val="tx1"/>
                </a:solidFill>
                <a:effectLst/>
                <a:hlinkClick r:id="rId2" tooltip="Diesel engine"/>
              </a:rPr>
              <a:t>Diesel engines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: High-performance </a:t>
            </a:r>
            <a:r>
              <a:rPr lang="en-US" sz="2000" b="1" u="sng" dirty="0">
                <a:solidFill>
                  <a:schemeClr val="tx1"/>
                </a:solidFill>
                <a:effectLst/>
                <a:hlinkClick r:id="rId3" tooltip="Common rail"/>
              </a:rPr>
              <a:t>common rail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 diesel engines use piezoelectric </a:t>
            </a:r>
            <a:r>
              <a:rPr lang="en-US" sz="2000" b="1" u="sng" dirty="0">
                <a:solidFill>
                  <a:schemeClr val="tx1"/>
                </a:solidFill>
                <a:effectLst/>
                <a:hlinkClick r:id="rId4" tooltip="Fuel injector"/>
              </a:rPr>
              <a:t>fuel injectors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, </a:t>
            </a:r>
            <a:r>
              <a:rPr lang="en-US" sz="2000" b="1" dirty="0" smtClean="0">
                <a:solidFill>
                  <a:schemeClr val="tx1"/>
                </a:solidFill>
                <a:effectLst/>
              </a:rPr>
              <a:t>instead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of the more common </a:t>
            </a:r>
            <a:r>
              <a:rPr lang="en-US" sz="2000" b="1" u="sng" dirty="0">
                <a:solidFill>
                  <a:schemeClr val="tx1"/>
                </a:solidFill>
                <a:effectLst/>
                <a:hlinkClick r:id="rId5" tooltip="Solenoid valve"/>
              </a:rPr>
              <a:t>solenoid valve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 devices</a:t>
            </a:r>
            <a:r>
              <a:rPr lang="en-US" sz="2000" b="1" dirty="0" smtClean="0">
                <a:solidFill>
                  <a:schemeClr val="tx1"/>
                </a:solidFill>
                <a:effectLst/>
              </a:rPr>
              <a:t>.</a:t>
            </a:r>
          </a:p>
          <a:p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A piezoelectric transducer is  used in fuel injection systems to </a:t>
            </a: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measure the </a:t>
            </a:r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manifold absolute pressure (MAP </a:t>
            </a: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sensor) and to </a:t>
            </a:r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determine engine </a:t>
            </a: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load.</a:t>
            </a:r>
          </a:p>
          <a:p>
            <a:r>
              <a:rPr lang="en-US" sz="2000" b="1" dirty="0" err="1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piezo</a:t>
            </a:r>
            <a:r>
              <a:rPr lang="en-US" sz="2000" b="1" dirty="0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-controlled injection valves in combustion engines reduce the transition times and significantly improve the smoothness and exhaust gas quality.</a:t>
            </a:r>
          </a:p>
          <a:p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b="1" dirty="0">
              <a:solidFill>
                <a:schemeClr val="tx1"/>
              </a:solidFill>
              <a:effectLst/>
            </a:endParaRPr>
          </a:p>
          <a:p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F12EF-F265-4E8C-B44D-D6980538FAD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09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991600" cy="1143000"/>
          </a:xfrm>
        </p:spPr>
        <p:txBody>
          <a:bodyPr/>
          <a:lstStyle/>
          <a:p>
            <a:r>
              <a:rPr lang="en-US" sz="4000" dirty="0">
                <a:solidFill>
                  <a:srgbClr val="FF3399"/>
                </a:solidFill>
              </a:rPr>
              <a:t>High voltage and power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543800" cy="5486400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q"/>
            </a:pPr>
            <a:r>
              <a:rPr lang="en-US" sz="2000" b="1" dirty="0">
                <a:effectLst/>
              </a:rPr>
              <a:t>A piezoelectric </a:t>
            </a:r>
            <a:r>
              <a:rPr lang="en-US" sz="2000" b="1" u="sng" dirty="0">
                <a:effectLst/>
                <a:hlinkClick r:id="rId2" tooltip="Transformer"/>
              </a:rPr>
              <a:t>transformer</a:t>
            </a:r>
            <a:r>
              <a:rPr lang="en-US" sz="2000" b="1" dirty="0">
                <a:effectLst/>
              </a:rPr>
              <a:t> is a type of AC voltage multiplier. Unlike a conventional transformer, which uses magnetic coupling between input and output, the piezoelectric transformer uses </a:t>
            </a:r>
            <a:r>
              <a:rPr lang="en-US" sz="2000" b="1" u="sng" dirty="0">
                <a:effectLst/>
                <a:hlinkClick r:id="rId3" tooltip="Acoustic coupling"/>
              </a:rPr>
              <a:t>acoustic coupling</a:t>
            </a:r>
            <a:r>
              <a:rPr lang="en-US" sz="2000" b="1" dirty="0">
                <a:effectLst/>
              </a:rPr>
              <a:t>. </a:t>
            </a:r>
            <a:endParaRPr lang="en-US" sz="2000" b="1" dirty="0" smtClean="0">
              <a:effectLst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2000" b="1" dirty="0" smtClean="0">
                <a:effectLst/>
              </a:rPr>
              <a:t>An </a:t>
            </a:r>
            <a:r>
              <a:rPr lang="en-US" sz="2000" b="1" dirty="0">
                <a:effectLst/>
              </a:rPr>
              <a:t>input voltage is applied across a short length of a bar of </a:t>
            </a:r>
            <a:r>
              <a:rPr lang="en-US" sz="2000" b="1" dirty="0" err="1">
                <a:effectLst/>
              </a:rPr>
              <a:t>piezoceramic</a:t>
            </a:r>
            <a:r>
              <a:rPr lang="en-US" sz="2000" b="1" dirty="0">
                <a:effectLst/>
              </a:rPr>
              <a:t> material such as </a:t>
            </a:r>
            <a:r>
              <a:rPr lang="en-US" sz="2000" b="1" u="sng" dirty="0">
                <a:effectLst/>
                <a:hlinkClick r:id="rId4" tooltip="Lead zirconate titanate"/>
              </a:rPr>
              <a:t>PZT</a:t>
            </a:r>
            <a:r>
              <a:rPr lang="en-US" sz="2000" b="1" dirty="0">
                <a:effectLst/>
              </a:rPr>
              <a:t>, creating an alternating stress in the bar by the inverse piezoelectric effect and causing the whole bar to vibrate</a:t>
            </a:r>
            <a:r>
              <a:rPr lang="en-US" sz="2000" b="1" dirty="0" smtClean="0">
                <a:effectLst/>
              </a:rPr>
              <a:t>.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2000" b="1" dirty="0" smtClean="0">
                <a:effectLst/>
              </a:rPr>
              <a:t> </a:t>
            </a:r>
            <a:r>
              <a:rPr lang="en-US" sz="2000" b="1" dirty="0">
                <a:effectLst/>
              </a:rPr>
              <a:t>The vibration frequency is chosen to be the </a:t>
            </a:r>
            <a:r>
              <a:rPr lang="en-US" sz="2000" b="1" u="sng" dirty="0">
                <a:effectLst/>
                <a:hlinkClick r:id="rId5" tooltip="Resonance"/>
              </a:rPr>
              <a:t>resonant</a:t>
            </a:r>
            <a:r>
              <a:rPr lang="en-US" sz="2000" b="1" dirty="0">
                <a:effectLst/>
              </a:rPr>
              <a:t> frequency of the block, typically in the 100 </a:t>
            </a:r>
            <a:r>
              <a:rPr lang="en-US" sz="2000" b="1" u="sng" dirty="0">
                <a:effectLst/>
                <a:hlinkClick r:id="rId6" tooltip="Kilohertz"/>
              </a:rPr>
              <a:t>kilohertz</a:t>
            </a:r>
            <a:r>
              <a:rPr lang="en-US" sz="2000" b="1" dirty="0">
                <a:effectLst/>
              </a:rPr>
              <a:t> to 1 megahertz range</a:t>
            </a:r>
            <a:r>
              <a:rPr lang="en-US" sz="2000" b="1" dirty="0" smtClean="0">
                <a:effectLst/>
              </a:rPr>
              <a:t>.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2000" b="1" dirty="0" smtClean="0">
                <a:effectLst/>
              </a:rPr>
              <a:t>Step-up </a:t>
            </a:r>
            <a:r>
              <a:rPr lang="en-US" sz="2000" b="1" dirty="0">
                <a:effectLst/>
              </a:rPr>
              <a:t>ratios of more than 1000:1 have been </a:t>
            </a:r>
            <a:r>
              <a:rPr lang="en-US" sz="2000" b="1" dirty="0" smtClean="0">
                <a:effectLst/>
              </a:rPr>
              <a:t>demonstrated.</a:t>
            </a:r>
          </a:p>
        </p:txBody>
      </p:sp>
    </p:spTree>
    <p:extLst>
      <p:ext uri="{BB962C8B-B14F-4D97-AF65-F5344CB8AC3E}">
        <p14:creationId xmlns:p14="http://schemas.microsoft.com/office/powerpoint/2010/main" val="38123509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981200"/>
            <a:ext cx="7467600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Transient pressure measurement to study explosives, internal combustion engines (knock sensors), and any other vibrations, accelerations, or impacts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Energy Harvesting from impact on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ground</a:t>
            </a:r>
          </a:p>
          <a:p>
            <a:endParaRPr lang="en-US" sz="2400" b="1" dirty="0"/>
          </a:p>
          <a:p>
            <a:r>
              <a:rPr lang="en-US" sz="2400" b="1" dirty="0"/>
              <a:t> Vibrations from industrial machinery can also be harvested by piezoelectric materials to</a:t>
            </a:r>
            <a:r>
              <a:rPr lang="en-US" sz="2400" b="1" dirty="0">
                <a:solidFill>
                  <a:srgbClr val="FF0000"/>
                </a:solidFill>
              </a:rPr>
              <a:t> charge batteries for backup supplies</a:t>
            </a:r>
            <a:r>
              <a:rPr lang="en-US" sz="2400" b="1" dirty="0"/>
              <a:t> or to power low-power microprocessors and wireless radios</a:t>
            </a:r>
          </a:p>
          <a:p>
            <a:endParaRPr lang="en-US" sz="2400" dirty="0"/>
          </a:p>
          <a:p>
            <a:pPr>
              <a:lnSpc>
                <a:spcPct val="90000"/>
              </a:lnSpc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04800" y="457200"/>
            <a:ext cx="8610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rgbClr val="FF3399"/>
                </a:solidFill>
              </a:rPr>
              <a:t>PRESSURE</a:t>
            </a:r>
            <a:r>
              <a:rPr lang="en-US" dirty="0" smtClean="0">
                <a:solidFill>
                  <a:srgbClr val="FF3399"/>
                </a:solidFill>
              </a:rPr>
              <a:t> </a:t>
            </a:r>
            <a:r>
              <a:rPr lang="en-US" sz="2800" dirty="0" smtClean="0">
                <a:solidFill>
                  <a:srgbClr val="FF3399"/>
                </a:solidFill>
              </a:rPr>
              <a:t>APPLICATIONS</a:t>
            </a:r>
            <a:endParaRPr lang="en-US" sz="28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299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4311553" cy="3625754"/>
          </a:xfrm>
          <a:prstGeom prst="rect">
            <a:avLst/>
          </a:prstGeom>
        </p:spPr>
      </p:pic>
      <p:pic>
        <p:nvPicPr>
          <p:cNvPr id="3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553" y="76199"/>
            <a:ext cx="4800601" cy="3549555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657600"/>
            <a:ext cx="4311554" cy="3200400"/>
          </a:xfrm>
          <a:prstGeom prst="rect">
            <a:avLst/>
          </a:prstGeom>
        </p:spPr>
      </p:pic>
      <p:pic>
        <p:nvPicPr>
          <p:cNvPr id="6" name="Content Placeholder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1555" y="3657600"/>
            <a:ext cx="4800600" cy="316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88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19256" cy="1260376"/>
          </a:xfrm>
        </p:spPr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SHAPE MEMORY ALLOY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029400" cy="504056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i="1" dirty="0">
                <a:solidFill>
                  <a:schemeClr val="tx1"/>
                </a:solidFill>
                <a:effectLst/>
              </a:rPr>
              <a:t>Shape Memory Alloys. </a:t>
            </a:r>
            <a:r>
              <a:rPr lang="en-US" b="1" dirty="0">
                <a:solidFill>
                  <a:schemeClr val="tx1"/>
                </a:solidFill>
                <a:effectLst/>
              </a:rPr>
              <a:t>When subjected to a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thermal field</a:t>
            </a:r>
            <a:r>
              <a:rPr lang="en-US" b="1" dirty="0">
                <a:solidFill>
                  <a:schemeClr val="tx1"/>
                </a:solidFill>
                <a:effectLst/>
              </a:rPr>
              <a:t>, this material will undergo phase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transformations which </a:t>
            </a:r>
            <a:r>
              <a:rPr lang="en-US" b="1" dirty="0">
                <a:solidFill>
                  <a:schemeClr val="tx1"/>
                </a:solidFill>
                <a:effectLst/>
              </a:rPr>
              <a:t>will produce shape changes. It deforms to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its ‘martensitic</a:t>
            </a:r>
            <a:r>
              <a:rPr lang="en-US" b="1" dirty="0">
                <a:solidFill>
                  <a:schemeClr val="tx1"/>
                </a:solidFill>
                <a:effectLst/>
              </a:rPr>
              <a:t>’ condition with low temperature,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and regains </a:t>
            </a:r>
            <a:r>
              <a:rPr lang="en-US" b="1" dirty="0">
                <a:solidFill>
                  <a:schemeClr val="tx1"/>
                </a:solidFill>
                <a:effectLst/>
              </a:rPr>
              <a:t>its original shape in its ‘austenite’ condition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when heated </a:t>
            </a:r>
            <a:r>
              <a:rPr lang="en-US" b="1" dirty="0">
                <a:solidFill>
                  <a:schemeClr val="tx1"/>
                </a:solidFill>
                <a:effectLst/>
              </a:rPr>
              <a:t>(high temperature). (Example: </a:t>
            </a:r>
            <a:r>
              <a:rPr lang="en-US" b="1" dirty="0" err="1">
                <a:solidFill>
                  <a:schemeClr val="tx1"/>
                </a:solidFill>
                <a:effectLst/>
              </a:rPr>
              <a:t>Nitinol</a:t>
            </a:r>
            <a:r>
              <a:rPr lang="en-US" b="1" dirty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>
                <a:solidFill>
                  <a:schemeClr val="tx1"/>
                </a:solidFill>
                <a:effectLst/>
              </a:rPr>
              <a:t>TiNi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.)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effectLst/>
              </a:rPr>
              <a:t>Nickel-titanium alloys have been found to be the most useful of all SMAs. Other shape memory alloys include </a:t>
            </a:r>
            <a:r>
              <a:rPr lang="en-US" b="1" u="sng" dirty="0">
                <a:solidFill>
                  <a:schemeClr val="tx1"/>
                </a:solidFill>
                <a:effectLst/>
                <a:hlinkClick r:id="rId2"/>
              </a:rPr>
              <a:t>copper-aluminum-nickel, copper-zinc-aluminum, and iron- manganese-silicon alloys</a:t>
            </a:r>
            <a:r>
              <a:rPr lang="en-US" b="1" u="sng" dirty="0" smtClean="0">
                <a:solidFill>
                  <a:schemeClr val="tx1"/>
                </a:solidFill>
                <a:effectLst/>
                <a:hlinkClick r:id="rId2"/>
              </a:rPr>
              <a:t>.</a:t>
            </a:r>
            <a:endParaRPr lang="en-US" b="1" u="sng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effectLst/>
              </a:rPr>
              <a:t>The generic name for the family of nickel-titanium alloys is </a:t>
            </a:r>
            <a:r>
              <a:rPr lang="en-US" b="1" dirty="0" err="1">
                <a:solidFill>
                  <a:schemeClr val="tx1"/>
                </a:solidFill>
                <a:effectLst/>
              </a:rPr>
              <a:t>Nitinol</a:t>
            </a:r>
            <a:r>
              <a:rPr lang="en-US" b="1" dirty="0">
                <a:solidFill>
                  <a:schemeClr val="tx1"/>
                </a:solidFill>
                <a:effectLst/>
              </a:rPr>
              <a:t>. In 1961, </a:t>
            </a:r>
            <a:r>
              <a:rPr lang="en-US" b="1" dirty="0" err="1">
                <a:solidFill>
                  <a:schemeClr val="tx1"/>
                </a:solidFill>
                <a:effectLst/>
              </a:rPr>
              <a:t>Nitinol</a:t>
            </a:r>
            <a:r>
              <a:rPr lang="en-US" b="1" dirty="0">
                <a:solidFill>
                  <a:schemeClr val="tx1"/>
                </a:solidFill>
                <a:effectLst/>
              </a:rPr>
              <a:t>, which stands for Nickel Titanium Naval Ordnance Laboratory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53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260648"/>
            <a:ext cx="2967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VIDEO:-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My Movi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4825" y="1143000"/>
            <a:ext cx="8134350" cy="545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39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47800"/>
          </a:xfrm>
        </p:spPr>
        <p:txBody>
          <a:bodyPr/>
          <a:lstStyle/>
          <a:p>
            <a:r>
              <a:rPr lang="en-US" sz="3200" b="1" dirty="0">
                <a:solidFill>
                  <a:srgbClr val="FF3399"/>
                </a:solidFill>
              </a:rPr>
              <a:t>Stress-Strain Characteristics of </a:t>
            </a:r>
            <a:r>
              <a:rPr lang="en-US" sz="3200" b="1" dirty="0" err="1">
                <a:solidFill>
                  <a:srgbClr val="FF3399"/>
                </a:solidFill>
              </a:rPr>
              <a:t>Nitinol</a:t>
            </a:r>
            <a:r>
              <a:rPr lang="en-US" sz="3200" b="1" dirty="0">
                <a:solidFill>
                  <a:srgbClr val="FF3399"/>
                </a:solidFill>
              </a:rPr>
              <a:t> at Various Temperatures</a:t>
            </a:r>
            <a:endParaRPr lang="en-US" sz="3200" dirty="0">
              <a:solidFill>
                <a:srgbClr val="FF339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00200"/>
            <a:ext cx="8839200" cy="532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946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0150" y="357166"/>
            <a:ext cx="6288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unset" dir="t"/>
            </a:scene3d>
            <a:sp3d prstMaterial="metal"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rgbClr val="FF3399"/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INTRODUCTION</a:t>
            </a:r>
            <a:endParaRPr lang="en-US" sz="5400" b="1" cap="none" spc="200" dirty="0">
              <a:ln w="29210">
                <a:solidFill>
                  <a:srgbClr val="FF3399"/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514600"/>
            <a:ext cx="6433592" cy="3886200"/>
          </a:xfrm>
        </p:spPr>
        <p:txBody>
          <a:bodyPr>
            <a:normAutofit/>
          </a:bodyPr>
          <a:lstStyle/>
          <a:p>
            <a:r>
              <a:rPr lang="en-US" sz="2800" dirty="0">
                <a:effectLst/>
              </a:rPr>
              <a:t>Smart materials are </a:t>
            </a:r>
            <a:r>
              <a:rPr lang="en-US" sz="2800" u="sng" dirty="0">
                <a:effectLst/>
                <a:hlinkClick r:id="rId2" tooltip="Designed materials"/>
              </a:rPr>
              <a:t>designed materials</a:t>
            </a:r>
            <a:r>
              <a:rPr lang="en-US" sz="2800" dirty="0">
                <a:effectLst/>
              </a:rPr>
              <a:t> that have one or more properties that can be significantly changed in a controlled fashion by external stimuli, such as </a:t>
            </a:r>
            <a:r>
              <a:rPr lang="en-US" sz="2800" u="sng" dirty="0">
                <a:effectLst/>
                <a:hlinkClick r:id="rId3" tooltip="Stress (physics)"/>
              </a:rPr>
              <a:t>stress</a:t>
            </a:r>
            <a:r>
              <a:rPr lang="en-US" sz="2800" dirty="0">
                <a:effectLst/>
              </a:rPr>
              <a:t>, </a:t>
            </a:r>
            <a:r>
              <a:rPr lang="en-US" sz="2800" u="sng" dirty="0">
                <a:effectLst/>
                <a:hlinkClick r:id="rId4" tooltip="Temperature"/>
              </a:rPr>
              <a:t>temperature</a:t>
            </a:r>
            <a:r>
              <a:rPr lang="en-US" sz="2800" dirty="0">
                <a:effectLst/>
              </a:rPr>
              <a:t>, moisture, </a:t>
            </a:r>
            <a:r>
              <a:rPr lang="en-US" sz="2800" u="sng" dirty="0">
                <a:effectLst/>
                <a:hlinkClick r:id="rId5" tooltip="PH"/>
              </a:rPr>
              <a:t>pH</a:t>
            </a:r>
            <a:r>
              <a:rPr lang="en-US" sz="2800" dirty="0">
                <a:effectLst/>
              </a:rPr>
              <a:t>, </a:t>
            </a:r>
            <a:r>
              <a:rPr lang="en-US" sz="2800" u="sng" dirty="0">
                <a:effectLst/>
                <a:hlinkClick r:id="rId6" tooltip="Electric field"/>
              </a:rPr>
              <a:t>electric</a:t>
            </a:r>
            <a:r>
              <a:rPr lang="en-US" sz="2800" dirty="0">
                <a:effectLst/>
              </a:rPr>
              <a:t> or </a:t>
            </a:r>
            <a:r>
              <a:rPr lang="en-US" sz="2800" u="sng" dirty="0">
                <a:effectLst/>
                <a:hlinkClick r:id="rId7" tooltip="Magnetic field"/>
              </a:rPr>
              <a:t>magnetic</a:t>
            </a:r>
            <a:r>
              <a:rPr lang="en-US" sz="2800" dirty="0">
                <a:effectLst/>
              </a:rPr>
              <a:t> fields. 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1844824"/>
            <a:ext cx="5447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WHAT IS SMART MATERIAL?</a:t>
            </a:r>
            <a:endParaRPr lang="en-US" sz="28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3399"/>
                </a:solidFill>
              </a:rPr>
              <a:t>Mechanical Properties of </a:t>
            </a:r>
            <a:r>
              <a:rPr lang="en-US" b="1" dirty="0" err="1">
                <a:solidFill>
                  <a:srgbClr val="FF3399"/>
                </a:solidFill>
              </a:rPr>
              <a:t>Nitinol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133600"/>
            <a:ext cx="7488832" cy="424772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• </a:t>
            </a:r>
            <a:r>
              <a:rPr lang="en-US" b="1" dirty="0">
                <a:solidFill>
                  <a:schemeClr val="tx1"/>
                </a:solidFill>
              </a:rPr>
              <a:t>Ultimate Tensile Strength: 754 - 960 </a:t>
            </a:r>
            <a:r>
              <a:rPr lang="en-US" b="1" dirty="0" err="1">
                <a:solidFill>
                  <a:schemeClr val="tx1"/>
                </a:solidFill>
              </a:rPr>
              <a:t>MPa</a:t>
            </a:r>
            <a:r>
              <a:rPr lang="en-US" b="1" dirty="0">
                <a:solidFill>
                  <a:schemeClr val="tx1"/>
                </a:solidFill>
              </a:rPr>
              <a:t> or 110 - 140 </a:t>
            </a:r>
            <a:r>
              <a:rPr lang="en-US" b="1" dirty="0" err="1">
                <a:solidFill>
                  <a:schemeClr val="tx1"/>
                </a:solidFill>
              </a:rPr>
              <a:t>ksi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• Typical Elongation to Fracture: 15.5 percent</a:t>
            </a:r>
          </a:p>
          <a:p>
            <a:r>
              <a:rPr lang="en-US" b="1" dirty="0">
                <a:solidFill>
                  <a:schemeClr val="tx1"/>
                </a:solidFill>
              </a:rPr>
              <a:t>• Typical Yield Strength (hi-temp): 560 </a:t>
            </a:r>
            <a:r>
              <a:rPr lang="en-US" b="1" dirty="0" err="1">
                <a:solidFill>
                  <a:schemeClr val="tx1"/>
                </a:solidFill>
              </a:rPr>
              <a:t>MPa</a:t>
            </a:r>
            <a:r>
              <a:rPr lang="en-US" b="1" dirty="0">
                <a:solidFill>
                  <a:schemeClr val="tx1"/>
                </a:solidFill>
              </a:rPr>
              <a:t>, 80 </a:t>
            </a:r>
            <a:r>
              <a:rPr lang="en-US" b="1" dirty="0" err="1">
                <a:solidFill>
                  <a:schemeClr val="tx1"/>
                </a:solidFill>
              </a:rPr>
              <a:t>ksi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• Typical Yield Strength (lo-temp): 100 </a:t>
            </a:r>
            <a:r>
              <a:rPr lang="en-US" b="1" dirty="0" err="1">
                <a:solidFill>
                  <a:schemeClr val="tx1"/>
                </a:solidFill>
              </a:rPr>
              <a:t>MPa</a:t>
            </a:r>
            <a:r>
              <a:rPr lang="en-US" b="1" dirty="0">
                <a:solidFill>
                  <a:schemeClr val="tx1"/>
                </a:solidFill>
              </a:rPr>
              <a:t>, 15 </a:t>
            </a:r>
            <a:r>
              <a:rPr lang="en-US" b="1" dirty="0" err="1">
                <a:solidFill>
                  <a:schemeClr val="tx1"/>
                </a:solidFill>
              </a:rPr>
              <a:t>ksi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• Approximate Elastic Modulus (hi-tem): 75 GPa, 11 Mpsi</a:t>
            </a:r>
          </a:p>
          <a:p>
            <a:r>
              <a:rPr lang="en-US" b="1" dirty="0">
                <a:solidFill>
                  <a:schemeClr val="tx1"/>
                </a:solidFill>
              </a:rPr>
              <a:t>• Approximate Elastic Modulus (lo-temp): 28 </a:t>
            </a:r>
            <a:r>
              <a:rPr lang="en-US" b="1" dirty="0" err="1">
                <a:solidFill>
                  <a:schemeClr val="tx1"/>
                </a:solidFill>
              </a:rPr>
              <a:t>GPa</a:t>
            </a:r>
            <a:r>
              <a:rPr lang="en-US" b="1" dirty="0">
                <a:solidFill>
                  <a:schemeClr val="tx1"/>
                </a:solidFill>
              </a:rPr>
              <a:t>, 4 </a:t>
            </a:r>
            <a:r>
              <a:rPr lang="en-US" b="1" dirty="0" err="1">
                <a:solidFill>
                  <a:schemeClr val="tx1"/>
                </a:solidFill>
              </a:rPr>
              <a:t>Mpsi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• Approximate Poisson's Ratio: 0.3</a:t>
            </a:r>
          </a:p>
        </p:txBody>
      </p:sp>
    </p:spTree>
    <p:extLst>
      <p:ext uri="{BB962C8B-B14F-4D97-AF65-F5344CB8AC3E}">
        <p14:creationId xmlns:p14="http://schemas.microsoft.com/office/powerpoint/2010/main" val="2440300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8FB5-0C06-4DB0-810F-9A921E08EEBE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691993"/>
              </p:ext>
            </p:extLst>
          </p:nvPr>
        </p:nvGraphicFramePr>
        <p:xfrm>
          <a:off x="1043608" y="1052736"/>
          <a:ext cx="5762600" cy="5607848"/>
        </p:xfrm>
        <a:graphic>
          <a:graphicData uri="http://schemas.openxmlformats.org/drawingml/2006/table">
            <a:tbl>
              <a:tblPr firstRow="1" firstCol="1" bandRow="1" bandCol="1">
                <a:tableStyleId>{5940675A-B579-460E-94D1-54222C63F5DA}</a:tableStyleId>
              </a:tblPr>
              <a:tblGrid>
                <a:gridCol w="1658144"/>
                <a:gridCol w="936104"/>
                <a:gridCol w="1008112"/>
                <a:gridCol w="1080120"/>
                <a:gridCol w="1080120"/>
              </a:tblGrid>
              <a:tr h="396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olonna MT" pitchFamily="82" charset="0"/>
                        </a:rPr>
                        <a:t>ITEM </a:t>
                      </a:r>
                      <a:endParaRPr lang="en-US" sz="36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olonna MT" pitchFamily="82" charset="0"/>
                        </a:rPr>
                        <a:t>UNIT </a:t>
                      </a:r>
                      <a:endParaRPr lang="en-US" sz="36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olonna MT" pitchFamily="82" charset="0"/>
                        </a:rPr>
                        <a:t>STEEL </a:t>
                      </a:r>
                      <a:endParaRPr lang="en-US" sz="36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olonna MT" pitchFamily="82" charset="0"/>
                        </a:rPr>
                        <a:t>Zro2 </a:t>
                      </a:r>
                      <a:endParaRPr lang="en-US" sz="36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olonna MT" pitchFamily="82" charset="0"/>
                        </a:rPr>
                        <a:t>Al2o3 </a:t>
                      </a:r>
                      <a:endParaRPr lang="en-US" sz="36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192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olonna MT" pitchFamily="82" charset="0"/>
                        </a:rPr>
                        <a:t>DENSITY </a:t>
                      </a:r>
                      <a:endParaRPr lang="en-US" sz="24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g/cm3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7.85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6.05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3.95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536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olonna MT" pitchFamily="82" charset="0"/>
                        </a:rPr>
                        <a:t>THERMAL EXPANSION COEFFICIENT </a:t>
                      </a:r>
                      <a:endParaRPr lang="en-US" sz="24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10-6/k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10.0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10.5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9.1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48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olonna MT" pitchFamily="82" charset="0"/>
                        </a:rPr>
                        <a:t>HARDNESS </a:t>
                      </a:r>
                      <a:endParaRPr lang="en-US" sz="24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--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700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1200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1800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358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olonna MT" pitchFamily="82" charset="0"/>
                        </a:rPr>
                        <a:t>CORRISION RESISTANCE </a:t>
                      </a:r>
                      <a:endParaRPr lang="en-US" sz="24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--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WORSE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BETTER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BETTER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669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olonna MT" pitchFamily="82" charset="0"/>
                        </a:rPr>
                        <a:t>CRUSHING STRENGTH </a:t>
                      </a:r>
                      <a:endParaRPr lang="en-US" sz="24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Mpa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--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2100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1500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358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olonna MT" pitchFamily="82" charset="0"/>
                        </a:rPr>
                        <a:t>THERMAL CONDUCTIVITY </a:t>
                      </a:r>
                      <a:endParaRPr lang="en-US" sz="24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w/mk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30-40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358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Colonna MT" pitchFamily="82" charset="0"/>
                        </a:rPr>
                        <a:t>MAX </a:t>
                      </a:r>
                      <a:r>
                        <a:rPr lang="en-US" sz="1600" b="1" dirty="0">
                          <a:effectLst/>
                          <a:latin typeface="Colonna MT" pitchFamily="82" charset="0"/>
                        </a:rPr>
                        <a:t>TEMPERATURE </a:t>
                      </a:r>
                      <a:endParaRPr lang="en-US" sz="2400" b="1" dirty="0"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celsius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1200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2510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1850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580818"/>
              </p:ext>
            </p:extLst>
          </p:nvPr>
        </p:nvGraphicFramePr>
        <p:xfrm>
          <a:off x="6804248" y="1052736"/>
          <a:ext cx="1296144" cy="5607848"/>
        </p:xfrm>
        <a:graphic>
          <a:graphicData uri="http://schemas.openxmlformats.org/drawingml/2006/table">
            <a:tbl>
              <a:tblPr firstRow="1" firstCol="1" bandRow="1" bandCol="1">
                <a:tableStyleId>{5940675A-B579-460E-94D1-54222C63F5DA}</a:tableStyleId>
              </a:tblPr>
              <a:tblGrid>
                <a:gridCol w="1296144"/>
              </a:tblGrid>
              <a:tr h="440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FF00"/>
                          </a:solidFill>
                          <a:effectLst/>
                          <a:latin typeface="Colonna MT" pitchFamily="82" charset="0"/>
                          <a:ea typeface="Calibri"/>
                          <a:cs typeface="Times New Roman"/>
                        </a:rPr>
                        <a:t>Ni-Ti</a:t>
                      </a:r>
                      <a:endParaRPr lang="en-US" sz="2400" b="1" dirty="0">
                        <a:solidFill>
                          <a:srgbClr val="FFFF00"/>
                        </a:solidFill>
                        <a:effectLst/>
                        <a:latin typeface="Colonna MT" pitchFamily="82" charset="0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192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6.45</a:t>
                      </a:r>
                      <a:endParaRPr lang="en-US" sz="2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5362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2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48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_</a:t>
                      </a:r>
                      <a:endParaRPr lang="en-US" sz="2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358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Excellent</a:t>
                      </a:r>
                      <a:r>
                        <a:rPr lang="en-US" sz="2400" baseline="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2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669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1200</a:t>
                      </a:r>
                      <a:endParaRPr lang="en-US" sz="2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358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0.1</a:t>
                      </a:r>
                      <a:endParaRPr lang="en-US" sz="2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358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1350</a:t>
                      </a:r>
                      <a:endParaRPr lang="en-US" sz="2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260648"/>
            <a:ext cx="90008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COMPARISION BETWEEN STEEL,Zro</a:t>
            </a:r>
            <a:r>
              <a:rPr lang="en-US" sz="1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r>
              <a:rPr lang="en-US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,Al</a:t>
            </a:r>
            <a:r>
              <a:rPr lang="en-US" sz="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r>
              <a:rPr lang="en-US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</a:t>
            </a:r>
            <a:r>
              <a:rPr lang="en-US" sz="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r>
              <a:rPr lang="en-US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,NiTi</a:t>
            </a:r>
            <a:endParaRPr lang="en-U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11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716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476672"/>
            <a:ext cx="61798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</a:rPr>
              <a:t>Manufacturing process</a:t>
            </a:r>
            <a:endParaRPr lang="en-US" sz="4400" dirty="0">
              <a:solidFill>
                <a:srgbClr val="FF3399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7584" y="1876011"/>
            <a:ext cx="7920880" cy="3652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ts val="1800"/>
              </a:lnSpc>
              <a:spcBef>
                <a:spcPts val="0"/>
              </a:spcBef>
              <a:spcAft>
                <a:spcPts val="12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>
                <a:solidFill>
                  <a:srgbClr val="0B008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Vacuum Arc </a:t>
            </a:r>
            <a:r>
              <a:rPr lang="en-US" sz="2400" dirty="0" err="1" smtClean="0">
                <a:solidFill>
                  <a:srgbClr val="0B008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Remelting</a:t>
            </a:r>
            <a:r>
              <a:rPr lang="en-US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:- This 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 done by striking an electrical arc between the raw material and a water-cooled copper strike plate. Melting is done in a high vacuum, and the mold itself is water-cooled copper, so no carbon is introduced during melting.</a:t>
            </a:r>
            <a:endParaRPr lang="en-US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ts val="1800"/>
              </a:lnSpc>
              <a:spcBef>
                <a:spcPts val="0"/>
              </a:spcBef>
              <a:spcAft>
                <a:spcPts val="12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400" dirty="0" smtClean="0">
              <a:solidFill>
                <a:srgbClr val="0B0080"/>
              </a:solidFill>
              <a:ea typeface="Times New Roman" panose="02020603050405020304" pitchFamily="18" charset="0"/>
              <a:cs typeface="Times New Roman" panose="02020603050405020304" pitchFamily="18" charset="0"/>
              <a:hlinkClick r:id="rId2" tooltip="Vacuum Induction Melting"/>
            </a:endParaRPr>
          </a:p>
          <a:p>
            <a:pPr marL="342900" marR="0" lvl="0" indent="-342900">
              <a:lnSpc>
                <a:spcPts val="1800"/>
              </a:lnSpc>
              <a:spcBef>
                <a:spcPts val="0"/>
              </a:spcBef>
              <a:spcAft>
                <a:spcPts val="12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400" dirty="0">
              <a:solidFill>
                <a:srgbClr val="0B0080"/>
              </a:solidFill>
              <a:ea typeface="Times New Roman" panose="02020603050405020304" pitchFamily="18" charset="0"/>
              <a:cs typeface="Times New Roman" panose="02020603050405020304" pitchFamily="18" charset="0"/>
              <a:hlinkClick r:id="rId2" tooltip="Vacuum Induction Melting"/>
            </a:endParaRPr>
          </a:p>
          <a:p>
            <a:pPr marL="342900" marR="0" lvl="0" indent="-342900">
              <a:lnSpc>
                <a:spcPts val="1800"/>
              </a:lnSpc>
              <a:spcBef>
                <a:spcPts val="0"/>
              </a:spcBef>
              <a:spcAft>
                <a:spcPts val="12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400" dirty="0" smtClean="0">
              <a:solidFill>
                <a:srgbClr val="0B0080"/>
              </a:solidFill>
              <a:ea typeface="Times New Roman" panose="02020603050405020304" pitchFamily="18" charset="0"/>
              <a:cs typeface="Times New Roman" panose="02020603050405020304" pitchFamily="18" charset="0"/>
              <a:hlinkClick r:id="rId2" tooltip="Vacuum Induction Melting"/>
            </a:endParaRPr>
          </a:p>
          <a:p>
            <a:pPr marL="342900" marR="0" lvl="0" indent="-342900">
              <a:lnSpc>
                <a:spcPts val="1800"/>
              </a:lnSpc>
              <a:spcBef>
                <a:spcPts val="0"/>
              </a:spcBef>
              <a:spcAft>
                <a:spcPts val="12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400" dirty="0">
              <a:solidFill>
                <a:srgbClr val="0B0080"/>
              </a:solidFill>
              <a:ea typeface="Times New Roman" panose="02020603050405020304" pitchFamily="18" charset="0"/>
              <a:cs typeface="Times New Roman" panose="02020603050405020304" pitchFamily="18" charset="0"/>
              <a:hlinkClick r:id="rId2" tooltip="Vacuum Induction Melting"/>
            </a:endParaRPr>
          </a:p>
          <a:p>
            <a:pPr marL="342900" marR="0" lvl="0" indent="-342900">
              <a:lnSpc>
                <a:spcPts val="1800"/>
              </a:lnSpc>
              <a:spcBef>
                <a:spcPts val="0"/>
              </a:spcBef>
              <a:spcAft>
                <a:spcPts val="12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400" dirty="0" smtClean="0">
              <a:solidFill>
                <a:srgbClr val="0B0080"/>
              </a:solidFill>
              <a:ea typeface="Times New Roman" panose="02020603050405020304" pitchFamily="18" charset="0"/>
              <a:cs typeface="Times New Roman" panose="02020603050405020304" pitchFamily="18" charset="0"/>
              <a:hlinkClick r:id="rId2" tooltip="Vacuum Induction Melting"/>
            </a:endParaRPr>
          </a:p>
          <a:p>
            <a:pPr marL="342900" marR="0" lvl="0" indent="-342900">
              <a:lnSpc>
                <a:spcPts val="1800"/>
              </a:lnSpc>
              <a:spcBef>
                <a:spcPts val="0"/>
              </a:spcBef>
              <a:spcAft>
                <a:spcPts val="12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 smtClean="0">
                <a:solidFill>
                  <a:srgbClr val="0B0080"/>
                </a:solidFill>
                <a:ea typeface="Times New Roman" panose="02020603050405020304" pitchFamily="18" charset="0"/>
                <a:cs typeface="Times New Roman" panose="02020603050405020304" pitchFamily="18" charset="0"/>
                <a:hlinkClick r:id="rId2" tooltip="Vacuum Induction Melting"/>
              </a:rPr>
              <a:t>Vacuum </a:t>
            </a:r>
            <a:r>
              <a:rPr lang="en-US" sz="2400" dirty="0">
                <a:solidFill>
                  <a:srgbClr val="0B0080"/>
                </a:solidFill>
                <a:ea typeface="Times New Roman" panose="02020603050405020304" pitchFamily="18" charset="0"/>
                <a:cs typeface="Times New Roman" panose="02020603050405020304" pitchFamily="18" charset="0"/>
                <a:hlinkClick r:id="rId2" tooltip="Vacuum Induction Melting"/>
              </a:rPr>
              <a:t>Induction Melting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This is done by using alternating magnetic fields to heat the raw materials in a crucible (generally carbon). This is also done in a high vacuum, but carbon is introduced during the process.</a:t>
            </a:r>
            <a:endParaRPr lang="en-US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694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042187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/>
              <a:t>Application of SMAs in the pipe fitting business started back in the 1970s</a:t>
            </a:r>
            <a:r>
              <a:rPr lang="en-US" sz="20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/>
              <a:t> The coupling </a:t>
            </a:r>
            <a:r>
              <a:rPr lang="en-US" sz="2000" dirty="0"/>
              <a:t>is a tube made from a SMA tube.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/>
              <a:t>The </a:t>
            </a:r>
            <a:r>
              <a:rPr lang="en-US" sz="2000" dirty="0"/>
              <a:t>SMA tube is formed with its </a:t>
            </a:r>
            <a:r>
              <a:rPr lang="en-US" sz="2000" dirty="0" smtClean="0"/>
              <a:t>inner diameter </a:t>
            </a:r>
            <a:r>
              <a:rPr lang="en-US" sz="2000" dirty="0"/>
              <a:t>set to 4% smaller than the outer diameter of the tubes that will be joined</a:t>
            </a:r>
            <a:r>
              <a:rPr lang="en-US" sz="20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/>
              <a:t> The alloy </a:t>
            </a:r>
            <a:r>
              <a:rPr lang="en-US" sz="2000" dirty="0"/>
              <a:t>is designed to have a transformation temperature far lower than room </a:t>
            </a:r>
            <a:r>
              <a:rPr lang="en-US" sz="2000" dirty="0" smtClean="0"/>
              <a:t>temperature(about </a:t>
            </a:r>
            <a:r>
              <a:rPr lang="en-US" sz="2000" dirty="0"/>
              <a:t>-150</a:t>
            </a:r>
            <a:r>
              <a:rPr lang="en-US" sz="1100" dirty="0"/>
              <a:t>o</a:t>
            </a:r>
            <a:r>
              <a:rPr lang="en-US" sz="2000" dirty="0"/>
              <a:t>C</a:t>
            </a:r>
            <a:r>
              <a:rPr lang="en-US" sz="2000" dirty="0" smtClean="0"/>
              <a:t>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/>
              <a:t>Before </a:t>
            </a:r>
            <a:r>
              <a:rPr lang="en-US" sz="2000" dirty="0"/>
              <a:t>the connection, the coupling is cooled below its </a:t>
            </a:r>
            <a:r>
              <a:rPr lang="en-US" sz="2000" dirty="0" smtClean="0"/>
              <a:t>transformation temperature</a:t>
            </a:r>
            <a:r>
              <a:rPr lang="en-US" sz="2000" dirty="0"/>
              <a:t>. </a:t>
            </a: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/>
              <a:t>Then </a:t>
            </a:r>
            <a:r>
              <a:rPr lang="en-US" sz="2000" dirty="0"/>
              <a:t>it is forced to open to 7% or 8% greater than its starting size so </a:t>
            </a:r>
            <a:r>
              <a:rPr lang="en-US" sz="2000" dirty="0" smtClean="0"/>
              <a:t>that the </a:t>
            </a:r>
            <a:r>
              <a:rPr lang="en-US" sz="2000" dirty="0"/>
              <a:t>two pipes can be inserted at either end of the coupling</a:t>
            </a:r>
            <a:r>
              <a:rPr lang="en-US" sz="20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/>
              <a:t> </a:t>
            </a:r>
            <a:r>
              <a:rPr lang="en-US" sz="2000" dirty="0"/>
              <a:t>As the coupling </a:t>
            </a:r>
            <a:r>
              <a:rPr lang="en-US" sz="2000" dirty="0" smtClean="0"/>
              <a:t>temperature rises </a:t>
            </a:r>
            <a:r>
              <a:rPr lang="en-US" sz="2000" dirty="0"/>
              <a:t>to room temperature, it reverts to its original diameter, binding the ends of the </a:t>
            </a:r>
            <a:r>
              <a:rPr lang="en-US" sz="2000" dirty="0" smtClean="0"/>
              <a:t>pipes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/>
              <a:t>Such </a:t>
            </a:r>
            <a:r>
              <a:rPr lang="en-US" sz="2000" dirty="0"/>
              <a:t>coupling have also found massive use in </a:t>
            </a:r>
            <a:r>
              <a:rPr lang="en-US" sz="2000" dirty="0" smtClean="0"/>
              <a:t>the plumbing </a:t>
            </a:r>
            <a:r>
              <a:rPr lang="en-US" sz="2000" dirty="0"/>
              <a:t>of atomic submarines, warships, and ocean-floor oil transportation of oil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2156392" y="113105"/>
            <a:ext cx="4095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COUPLING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46579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24744"/>
            <a:ext cx="8496945" cy="56166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120438" y="188640"/>
            <a:ext cx="112408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/>
              <a:t>Shape Memory Alloy Pipe Coupling</a:t>
            </a:r>
            <a:endParaRPr lang="en-US" sz="4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20951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6886" y="116632"/>
            <a:ext cx="2652008" cy="62324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Advantages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219200"/>
            <a:ext cx="8001000" cy="5256584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chemeClr val="tx1"/>
                </a:solidFill>
                <a:effectLst/>
              </a:rPr>
              <a:t>Good Mechanical Properties (strong, corrosion resistant),</a:t>
            </a:r>
            <a:r>
              <a:rPr lang="en-US" sz="1600" b="1" dirty="0" smtClean="0">
                <a:solidFill>
                  <a:schemeClr val="tx1"/>
                </a:solidFill>
                <a:effectLst/>
              </a:rPr>
              <a:t>piping</a:t>
            </a:r>
          </a:p>
          <a:p>
            <a:r>
              <a:rPr lang="en-US" sz="1600" b="1" dirty="0" err="1">
                <a:solidFill>
                  <a:schemeClr val="tx1"/>
                </a:solidFill>
              </a:rPr>
              <a:t>Nitinol</a:t>
            </a:r>
            <a:r>
              <a:rPr lang="en-US" sz="1600" b="1" dirty="0">
                <a:solidFill>
                  <a:schemeClr val="tx1"/>
                </a:solidFill>
              </a:rPr>
              <a:t> is </a:t>
            </a:r>
            <a:r>
              <a:rPr lang="en-US" sz="1600" b="1" dirty="0" smtClean="0">
                <a:solidFill>
                  <a:schemeClr val="tx1"/>
                </a:solidFill>
              </a:rPr>
              <a:t>an actuator</a:t>
            </a:r>
            <a:r>
              <a:rPr lang="en-US" sz="1600" b="1" dirty="0">
                <a:solidFill>
                  <a:schemeClr val="tx1"/>
                </a:solidFill>
              </a:rPr>
              <a:t>, sensor, and heater all in one material</a:t>
            </a:r>
            <a:r>
              <a:rPr lang="en-US" sz="16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1600" b="1" dirty="0">
                <a:solidFill>
                  <a:schemeClr val="tx1"/>
                </a:solidFill>
                <a:effectLst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effectLst/>
              </a:rPr>
              <a:t>Using </a:t>
            </a:r>
            <a:r>
              <a:rPr lang="en-US" sz="1600" b="1" dirty="0">
                <a:solidFill>
                  <a:schemeClr val="tx1"/>
                </a:solidFill>
                <a:effectLst/>
              </a:rPr>
              <a:t>SMA springs include engine </a:t>
            </a:r>
            <a:r>
              <a:rPr lang="en-US" sz="1600" b="1" dirty="0" err="1" smtClean="0">
                <a:solidFill>
                  <a:schemeClr val="tx1"/>
                </a:solidFill>
                <a:effectLst/>
              </a:rPr>
              <a:t>cooling,and</a:t>
            </a:r>
            <a:r>
              <a:rPr lang="en-US" sz="1600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1600" b="1" dirty="0">
                <a:solidFill>
                  <a:schemeClr val="tx1"/>
                </a:solidFill>
                <a:effectLst/>
              </a:rPr>
              <a:t>engine lubrication controls, and the control of a </a:t>
            </a:r>
            <a:r>
              <a:rPr lang="en-US" sz="1600" b="1" dirty="0" smtClean="0">
                <a:solidFill>
                  <a:schemeClr val="tx1"/>
                </a:solidFill>
                <a:effectLst/>
              </a:rPr>
              <a:t>radiator</a:t>
            </a:r>
          </a:p>
          <a:p>
            <a:r>
              <a:rPr lang="en-US" sz="1600" b="1" dirty="0">
                <a:solidFill>
                  <a:schemeClr val="tx1"/>
                </a:solidFill>
                <a:effectLst/>
              </a:rPr>
              <a:t>SMAs are "ideally suited for use as fasteners, seals, connectors, and clamps" in a variety of applications </a:t>
            </a:r>
            <a:r>
              <a:rPr lang="en-US" sz="1600" b="1" dirty="0" smtClean="0">
                <a:solidFill>
                  <a:schemeClr val="tx1"/>
                </a:solidFill>
                <a:effectLst/>
              </a:rPr>
              <a:t> </a:t>
            </a:r>
          </a:p>
          <a:p>
            <a:r>
              <a:rPr lang="en-US" sz="1600" b="1" dirty="0" err="1">
                <a:solidFill>
                  <a:schemeClr val="tx1"/>
                </a:solidFill>
                <a:effectLst/>
              </a:rPr>
              <a:t>Nitinol</a:t>
            </a:r>
            <a:r>
              <a:rPr lang="en-US" sz="1600" b="1" dirty="0">
                <a:solidFill>
                  <a:schemeClr val="tx1"/>
                </a:solidFill>
                <a:effectLst/>
              </a:rPr>
              <a:t> actuators as engine mounts and suspensions can also control vibration</a:t>
            </a:r>
            <a:r>
              <a:rPr lang="en-US" sz="1600" b="1" dirty="0" smtClean="0">
                <a:solidFill>
                  <a:schemeClr val="tx1"/>
                </a:solidFill>
                <a:effectLst/>
              </a:rPr>
              <a:t>.</a:t>
            </a:r>
          </a:p>
          <a:p>
            <a:r>
              <a:rPr lang="en-US" sz="1600" b="1" dirty="0">
                <a:solidFill>
                  <a:schemeClr val="tx1"/>
                </a:solidFill>
                <a:effectLst/>
              </a:rPr>
              <a:t>It is used for couplings, </a:t>
            </a:r>
          </a:p>
          <a:p>
            <a:r>
              <a:rPr lang="en-US" sz="1600" b="1" dirty="0">
                <a:solidFill>
                  <a:schemeClr val="tx1"/>
                </a:solidFill>
                <a:effectLst/>
              </a:rPr>
              <a:t>Demonstration model </a:t>
            </a:r>
            <a:r>
              <a:rPr lang="en-US" sz="1600" b="1" u="sng" dirty="0">
                <a:solidFill>
                  <a:schemeClr val="tx1"/>
                </a:solidFill>
                <a:effectLst/>
                <a:hlinkClick r:id="rId2" tooltip="Heat engine"/>
              </a:rPr>
              <a:t>heat engines</a:t>
            </a:r>
            <a:r>
              <a:rPr lang="en-US" sz="1600" b="1" dirty="0">
                <a:solidFill>
                  <a:schemeClr val="tx1"/>
                </a:solidFill>
                <a:effectLst/>
              </a:rPr>
              <a:t> have been built which use </a:t>
            </a:r>
            <a:r>
              <a:rPr lang="en-US" sz="1600" b="1" dirty="0" err="1">
                <a:solidFill>
                  <a:schemeClr val="tx1"/>
                </a:solidFill>
                <a:effectLst/>
              </a:rPr>
              <a:t>nitinol</a:t>
            </a:r>
            <a:r>
              <a:rPr lang="en-US" sz="1600" b="1" dirty="0">
                <a:solidFill>
                  <a:schemeClr val="tx1"/>
                </a:solidFill>
                <a:effectLst/>
              </a:rPr>
              <a:t> wire to produce mechanical energy from hot and cold heat sources</a:t>
            </a:r>
          </a:p>
          <a:p>
            <a:r>
              <a:rPr lang="en-US" sz="1600" b="1" dirty="0">
                <a:solidFill>
                  <a:schemeClr val="tx1"/>
                </a:solidFill>
                <a:effectLst/>
              </a:rPr>
              <a:t>It can be used as a temperature control system; as it changes shape, it can activate a switch or a </a:t>
            </a:r>
            <a:r>
              <a:rPr lang="en-US" sz="1600" b="1" u="sng" dirty="0">
                <a:solidFill>
                  <a:schemeClr val="tx1"/>
                </a:solidFill>
                <a:effectLst/>
                <a:hlinkClick r:id="rId3" tooltip="Variable resistor"/>
              </a:rPr>
              <a:t>variable resistor</a:t>
            </a:r>
            <a:r>
              <a:rPr lang="en-US" sz="1600" b="1" dirty="0">
                <a:solidFill>
                  <a:schemeClr val="tx1"/>
                </a:solidFill>
                <a:effectLst/>
              </a:rPr>
              <a:t> to control the </a:t>
            </a:r>
            <a:r>
              <a:rPr lang="en-US" sz="1600" b="1">
                <a:solidFill>
                  <a:schemeClr val="tx1"/>
                </a:solidFill>
                <a:effectLst/>
              </a:rPr>
              <a:t>temperature</a:t>
            </a:r>
            <a:r>
              <a:rPr lang="en-US" sz="1600" b="1" smtClean="0">
                <a:solidFill>
                  <a:schemeClr val="tx1"/>
                </a:solidFill>
                <a:effectLst/>
              </a:rPr>
              <a:t>.</a:t>
            </a:r>
            <a:endParaRPr lang="en-US" sz="1600" b="1" dirty="0" smtClean="0">
              <a:solidFill>
                <a:schemeClr val="tx1"/>
              </a:solidFill>
              <a:effectLst/>
            </a:endParaRPr>
          </a:p>
          <a:p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47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Program Files\Microsoft Office\MEDIA\CAGCAT10\j0233018.wm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75" y="761999"/>
            <a:ext cx="7341325" cy="5334001"/>
          </a:xfrm>
          <a:prstGeom prst="rect">
            <a:avLst/>
          </a:prstGeom>
          <a:noFill/>
          <a:effectLst>
            <a:glow rad="635000">
              <a:schemeClr val="tx1">
                <a:alpha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ubOvalCallout"/>
          <p:cNvSpPr>
            <a:spLocks noEditPoints="1" noChangeArrowheads="1"/>
          </p:cNvSpPr>
          <p:nvPr/>
        </p:nvSpPr>
        <p:spPr bwMode="auto">
          <a:xfrm rot="19392436">
            <a:off x="3186284" y="497075"/>
            <a:ext cx="2026848" cy="1899245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-1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b="1" dirty="0" smtClean="0">
                <a:latin typeface="Comic Sans MS" pitchFamily="66" charset="0"/>
                <a:cs typeface="Andalus" pitchFamily="18" charset="-78"/>
              </a:rPr>
              <a:t>Yeah, it requires less maintenance……..!</a:t>
            </a:r>
            <a:endParaRPr lang="en-US" sz="1600" b="1" dirty="0">
              <a:latin typeface="Comic Sans MS" pitchFamily="66" charset="0"/>
              <a:cs typeface="Andalus" pitchFamily="18" charset="-78"/>
            </a:endParaRPr>
          </a:p>
        </p:txBody>
      </p:sp>
      <p:sp>
        <p:nvSpPr>
          <p:cNvPr id="4" name="PubRRectCallout"/>
          <p:cNvSpPr>
            <a:spLocks noEditPoints="1" noChangeArrowheads="1"/>
          </p:cNvSpPr>
          <p:nvPr/>
        </p:nvSpPr>
        <p:spPr bwMode="auto">
          <a:xfrm>
            <a:off x="964475" y="996607"/>
            <a:ext cx="2007326" cy="204729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latin typeface="Comic Sans MS" pitchFamily="66" charset="0"/>
                <a:cs typeface="Aharoni" pitchFamily="2" charset="-79"/>
              </a:rPr>
              <a:t>yep, smart material increases the overhauling period………………!</a:t>
            </a:r>
            <a:endParaRPr lang="en-US" b="1" dirty="0">
              <a:latin typeface="Comic Sans MS" pitchFamily="66" charset="0"/>
              <a:cs typeface="Aharoni" pitchFamily="2" charset="-79"/>
            </a:endParaRPr>
          </a:p>
        </p:txBody>
      </p:sp>
      <p:sp>
        <p:nvSpPr>
          <p:cNvPr id="6" name="PubOvalCallout"/>
          <p:cNvSpPr>
            <a:spLocks noEditPoints="1" noChangeArrowheads="1"/>
          </p:cNvSpPr>
          <p:nvPr/>
        </p:nvSpPr>
        <p:spPr bwMode="auto">
          <a:xfrm rot="19174137">
            <a:off x="5706462" y="688944"/>
            <a:ext cx="2573144" cy="1898712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-1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b="1" dirty="0" smtClean="0">
                <a:latin typeface="Comic Sans MS" pitchFamily="66" charset="0"/>
              </a:rPr>
              <a:t>Yes, it is corrosion resistance……!</a:t>
            </a:r>
            <a:endParaRPr lang="en-US" sz="1600" b="1" dirty="0">
              <a:latin typeface="Comic Sans MS" pitchFamily="66" charset="0"/>
            </a:endParaRP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 rot="19192154">
            <a:off x="4664509" y="3456133"/>
            <a:ext cx="2154259" cy="178327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latin typeface="Comic Sans MS" pitchFamily="66" charset="0"/>
              </a:rPr>
              <a:t>Its possible………!</a:t>
            </a:r>
          </a:p>
          <a:p>
            <a:r>
              <a:rPr lang="en-US" b="1" dirty="0" smtClean="0">
                <a:latin typeface="Comic Sans MS" pitchFamily="66" charset="0"/>
              </a:rPr>
              <a:t>We can use this materials in future………! 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8FB5-0C06-4DB0-810F-9A921E08EEB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8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:dissolve/>
      </p:transition>
    </mc:Choice>
    <mc:Fallback xmlns="">
      <p:transition spd="slow" advClick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IN" sz="4000" b="1"/>
              <a:t>CONCLUSION: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5734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48"/>
          <a:stretch>
            <a:fillRect/>
          </a:stretch>
        </p:blipFill>
        <p:spPr bwMode="auto">
          <a:xfrm>
            <a:off x="457200" y="1371600"/>
            <a:ext cx="8229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3" descr="newt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86200"/>
            <a:ext cx="25241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4" descr="Environm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8" t="21951"/>
          <a:stretch>
            <a:fillRect/>
          </a:stretch>
        </p:blipFill>
        <p:spPr bwMode="auto">
          <a:xfrm>
            <a:off x="3657600" y="4038600"/>
            <a:ext cx="2133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5" descr="save_mone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7" r="31207"/>
          <a:stretch>
            <a:fillRect/>
          </a:stretch>
        </p:blipFill>
        <p:spPr bwMode="auto">
          <a:xfrm>
            <a:off x="6629400" y="4038600"/>
            <a:ext cx="20288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Rectangle 6"/>
          <p:cNvSpPr>
            <a:spLocks noChangeArrowheads="1"/>
          </p:cNvSpPr>
          <p:nvPr/>
        </p:nvSpPr>
        <p:spPr bwMode="auto">
          <a:xfrm>
            <a:off x="609600" y="3697288"/>
            <a:ext cx="792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SMART                                                                                            STRONG                                                                          FLEXIBLE</a:t>
            </a:r>
            <a:endParaRPr lang="en-US">
              <a:latin typeface="Arial" panose="020B0604020202020204" pitchFamily="34" charset="0"/>
            </a:endParaRPr>
          </a:p>
        </p:txBody>
      </p:sp>
      <p:sp>
        <p:nvSpPr>
          <p:cNvPr id="57352" name="Rectangle 7"/>
          <p:cNvSpPr>
            <a:spLocks noChangeArrowheads="1"/>
          </p:cNvSpPr>
          <p:nvPr/>
        </p:nvSpPr>
        <p:spPr bwMode="auto">
          <a:xfrm>
            <a:off x="685800" y="6021388"/>
            <a:ext cx="7924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INNOVATIVE                                                                              ECOFRIENDLY                                                                MONEY SAVING</a:t>
            </a:r>
            <a:endParaRPr lang="en-US" sz="900">
              <a:latin typeface="Arial" panose="020B0604020202020204" pitchFamily="34" charset="0"/>
            </a:endParaRPr>
          </a:p>
          <a:p>
            <a:pPr eaLnBrk="0" hangingPunct="0"/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806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0" y="0"/>
            <a:ext cx="2744983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692498"/>
            <a:ext cx="7533456" cy="6165502"/>
          </a:xfrm>
        </p:spPr>
        <p:txBody>
          <a:bodyPr>
            <a:normAutofit fontScale="55000" lnSpcReduction="20000"/>
          </a:bodyPr>
          <a:lstStyle/>
          <a:p>
            <a:r>
              <a:rPr lang="en-US" sz="2400" dirty="0"/>
              <a:t>http://www.memory-metalle.de/html/01_start/index_outer_frame.htm</a:t>
            </a:r>
          </a:p>
          <a:p>
            <a:endParaRPr lang="en-US" dirty="0" smtClean="0"/>
          </a:p>
          <a:p>
            <a:r>
              <a:rPr lang="en-US" dirty="0" smtClean="0">
                <a:effectLst/>
                <a:hlinkClick r:id="rId2"/>
              </a:rPr>
              <a:t>http</a:t>
            </a:r>
            <a:r>
              <a:rPr lang="en-US" dirty="0">
                <a:effectLst/>
                <a:hlinkClick r:id="rId2"/>
              </a:rPr>
              <a:t>://www.academia.edu/1071824/Development_and_application_of_piezoelectric_materials_for_ultrasound_generation_and_detection</a:t>
            </a:r>
            <a:r>
              <a:rPr lang="en-US" dirty="0" smtClean="0">
                <a:effectLst/>
                <a:hlinkClick r:id="rId2"/>
              </a:rPr>
              <a:t>#</a:t>
            </a:r>
            <a:endParaRPr lang="en-US" dirty="0" smtClean="0">
              <a:effectLst/>
            </a:endParaRPr>
          </a:p>
          <a:p>
            <a:r>
              <a:rPr lang="en-US" dirty="0">
                <a:effectLst/>
              </a:rPr>
              <a:t>1. L.C. Chang and T.A. Read, Trans. AIME, </a:t>
            </a:r>
            <a:r>
              <a:rPr lang="en-US" dirty="0" err="1">
                <a:effectLst/>
              </a:rPr>
              <a:t>Vol</a:t>
            </a:r>
            <a:r>
              <a:rPr lang="en-US" dirty="0">
                <a:effectLst/>
              </a:rPr>
              <a:t> 191, 1951, p 47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2. W.J. Buehler, J.V. </a:t>
            </a:r>
            <a:r>
              <a:rPr lang="en-US" dirty="0" err="1">
                <a:effectLst/>
              </a:rPr>
              <a:t>Gilfrich</a:t>
            </a:r>
            <a:r>
              <a:rPr lang="en-US" dirty="0">
                <a:effectLst/>
              </a:rPr>
              <a:t>, and R.C. Wiley, J. Appl. Phys., </a:t>
            </a:r>
            <a:r>
              <a:rPr lang="en-US" dirty="0" err="1">
                <a:effectLst/>
              </a:rPr>
              <a:t>Vol</a:t>
            </a:r>
            <a:r>
              <a:rPr lang="en-US" dirty="0">
                <a:effectLst/>
              </a:rPr>
              <a:t> 34, 1963, p 1475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3. Proceedings of Engineering Aspects of Shape Memory Alloys (Lansing, MI). 1988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4. D.E. Hodgson, Using Shape Memory Alloys, Shape Memory Applications, </a:t>
            </a:r>
            <a:r>
              <a:rPr lang="en-US" dirty="0" smtClean="0">
                <a:effectLst/>
              </a:rPr>
              <a:t>1988</a:t>
            </a:r>
          </a:p>
          <a:p>
            <a:r>
              <a:rPr lang="en-US" dirty="0">
                <a:hlinkClick r:id="rId3"/>
              </a:rPr>
              <a:t>http://www.sma-inc.com/html/johnson_matthey_home_page.html</a:t>
            </a:r>
            <a:endParaRPr lang="en-US" dirty="0"/>
          </a:p>
          <a:p>
            <a:r>
              <a:rPr lang="en-US" dirty="0">
                <a:hlinkClick r:id="rId4"/>
              </a:rPr>
              <a:t>http://www.memory-metalle.de/shape-memory-alloy.html</a:t>
            </a:r>
            <a:endParaRPr lang="en-US" dirty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content.aip.org/APPLAB/v84/i1/31_1.html</a:t>
            </a:r>
            <a:endParaRPr lang="en-US" dirty="0" smtClean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hlinkClick r:id="rId6"/>
              </a:rPr>
              <a:t>http://www.piezo.com/tech1terms.html</a:t>
            </a:r>
            <a:endParaRPr lang="en-US" sz="2400" dirty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hlinkClick r:id="rId7"/>
              </a:rPr>
              <a:t>http://www.piezo.com/tech4history.html</a:t>
            </a:r>
            <a:endParaRPr lang="en-US" sz="2400" dirty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hlinkClick r:id="rId8"/>
              </a:rPr>
              <a:t>http://www.piezoelectrics.net/piezoelectrichistory.htm</a:t>
            </a:r>
            <a:endParaRPr lang="en-US" sz="2400" dirty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hlinkClick r:id="rId9"/>
              </a:rPr>
              <a:t>http://www.americanpiezo.com/piezo_theory/index.html</a:t>
            </a:r>
            <a:endParaRPr lang="en-US" sz="2400" dirty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hlinkClick r:id="rId10"/>
              </a:rPr>
              <a:t>http://www.cedrat-groupe.com/</a:t>
            </a:r>
            <a:endParaRPr lang="en-US" sz="2400" dirty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hlinkClick r:id="rId11"/>
              </a:rPr>
              <a:t>http://www.sensotec.com/accelerometer_faq.asp?category=All</a:t>
            </a:r>
            <a:endParaRPr lang="en-US" sz="2400" dirty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hlinkClick r:id="rId12"/>
              </a:rPr>
              <a:t>http://www.apple.com/iphone/features/index.html#accelerometer</a:t>
            </a:r>
            <a:endParaRPr lang="en-US" sz="2400" dirty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hlinkClick r:id="rId13"/>
              </a:rPr>
              <a:t>http://www.patent-invent.com/electricity/inventions/piezoelectricity.html</a:t>
            </a:r>
            <a:endParaRPr lang="en-US" sz="2400" dirty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hlinkClick r:id="rId14"/>
              </a:rPr>
              <a:t>http://en.wikipedia.org/wiki/Piezoelectricity</a:t>
            </a:r>
            <a:endParaRPr lang="en-US" sz="2400" dirty="0"/>
          </a:p>
          <a:p>
            <a:endParaRPr lang="en-US" dirty="0"/>
          </a:p>
          <a:p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60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95320" cy="1676400"/>
          </a:xfrm>
        </p:spPr>
        <p:txBody>
          <a:bodyPr/>
          <a:lstStyle/>
          <a:p>
            <a:r>
              <a:rPr lang="en-US" b="1" dirty="0">
                <a:solidFill>
                  <a:srgbClr val="FF3399"/>
                </a:solidFill>
              </a:rPr>
              <a:t>Smart Technologies Prospects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1</a:t>
            </a:r>
            <a:r>
              <a:rPr lang="en-US" dirty="0">
                <a:effectLst/>
              </a:rPr>
              <a:t>. New sensing materials and devices.</a:t>
            </a:r>
          </a:p>
          <a:p>
            <a:r>
              <a:rPr lang="en-US" dirty="0">
                <a:effectLst/>
              </a:rPr>
              <a:t>2. New actuation materials and devices.</a:t>
            </a:r>
          </a:p>
          <a:p>
            <a:r>
              <a:rPr lang="en-US" dirty="0">
                <a:effectLst/>
              </a:rPr>
              <a:t>3. New control devices and techniques.</a:t>
            </a:r>
          </a:p>
          <a:p>
            <a:r>
              <a:rPr lang="en-US" dirty="0">
                <a:effectLst/>
              </a:rPr>
              <a:t>4. Self-detection, self-diagnostic, self-corrective and</a:t>
            </a:r>
          </a:p>
          <a:p>
            <a:r>
              <a:rPr lang="en-US" dirty="0">
                <a:effectLst/>
              </a:rPr>
              <a:t>self-controlled functions of smart materials/systems.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6126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743200"/>
            <a:ext cx="7965130" cy="1546577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  <a:softEdge rad="31750"/>
          </a:effectLst>
          <a:scene3d>
            <a:camera prst="perspectiveRelaxed"/>
            <a:lightRig rig="threePt" dir="t"/>
          </a:scene3d>
          <a:sp3d>
            <a:bevelT prst="relaxedInset"/>
          </a:sp3d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THANK YOU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1295400"/>
            <a:ext cx="6858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ANY QUERIES ?</a:t>
            </a:r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>
            <a:off x="2514600" y="5737577"/>
            <a:ext cx="6629400" cy="1482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i="1" dirty="0" smtClean="0">
                <a:latin typeface="Britannic Bold" panose="020B09030607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 IS THE MANIFESTATION OF THE PERFECTION ALREADY IN MAN “</a:t>
            </a:r>
            <a:endParaRPr lang="en-US" i="1" dirty="0">
              <a:latin typeface="Britannic Bold" panose="020B09030607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-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swami </a:t>
            </a:r>
            <a:r>
              <a:rPr lang="en-US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vivekananda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923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6965245" cy="935018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3399"/>
                </a:solidFill>
                <a:latin typeface="Century" panose="02040604050505020304" pitchFamily="18" charset="0"/>
              </a:rPr>
              <a:t>DEFECTS IN CONVENTIONAL MATERIALS</a:t>
            </a:r>
            <a:endParaRPr lang="en-US" sz="3600" b="1" dirty="0">
              <a:solidFill>
                <a:srgbClr val="FF3399"/>
              </a:solidFill>
              <a:latin typeface="Century" panose="020406040505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2647876"/>
            <a:ext cx="5029200" cy="4038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Corrosion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Wear and tear.</a:t>
            </a:r>
          </a:p>
          <a:p>
            <a:r>
              <a:rPr lang="en-US" b="1" dirty="0" smtClean="0">
                <a:latin typeface="Comic Sans MS" pitchFamily="66" charset="0"/>
              </a:rPr>
              <a:t>Higher maintenance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en-US" b="1" dirty="0" smtClean="0">
                <a:latin typeface="Comic Sans MS" pitchFamily="66" charset="0"/>
              </a:rPr>
              <a:t>Higher thermal conductivity leads to heat loss 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6146" name="Picture 2" descr="C:\Program Files\Microsoft Office\MEDIA\CAGCAT10\j029755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2297541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8FB5-0C06-4DB0-810F-9A921E08EEB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965245" cy="630218"/>
          </a:xfrm>
        </p:spPr>
        <p:txBody>
          <a:bodyPr>
            <a:normAutofit fontScale="90000"/>
          </a:bodyPr>
          <a:lstStyle/>
          <a:p>
            <a:r>
              <a:rPr lang="en-US" sz="3000" dirty="0" smtClean="0">
                <a:solidFill>
                  <a:srgbClr val="FF3399"/>
                </a:solidFill>
                <a:latin typeface="Century" panose="02040604050505020304" pitchFamily="18" charset="0"/>
              </a:rPr>
              <a:t>WHY WE NEED NEW MATERIALS ?</a:t>
            </a:r>
            <a:endParaRPr lang="en-US" sz="3000" dirty="0">
              <a:solidFill>
                <a:srgbClr val="FF3399"/>
              </a:solidFill>
              <a:latin typeface="Century" panose="020406040505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447801" y="1447800"/>
            <a:ext cx="4038599" cy="4495800"/>
          </a:xfrm>
        </p:spPr>
        <p:txBody>
          <a:bodyPr>
            <a:normAutofit/>
          </a:bodyPr>
          <a:lstStyle/>
          <a:p>
            <a:endParaRPr lang="en-US" b="1" dirty="0" smtClean="0">
              <a:latin typeface="David" pitchFamily="34" charset="-79"/>
              <a:cs typeface="David" pitchFamily="34" charset="-79"/>
            </a:endParaRPr>
          </a:p>
          <a:p>
            <a:r>
              <a:rPr lang="en-US" dirty="0" smtClean="0">
                <a:latin typeface="Comic Sans MS" pitchFamily="66" charset="0"/>
                <a:cs typeface="David" pitchFamily="34" charset="-79"/>
              </a:rPr>
              <a:t>To 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David" pitchFamily="34" charset="-79"/>
              </a:rPr>
              <a:t>Increase the power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David" pitchFamily="34" charset="-79"/>
              </a:rPr>
              <a:t> </a:t>
            </a:r>
            <a:r>
              <a:rPr lang="en-US" dirty="0" smtClean="0">
                <a:latin typeface="Comic Sans MS" pitchFamily="66" charset="0"/>
                <a:cs typeface="David" pitchFamily="34" charset="-79"/>
              </a:rPr>
              <a:t>of engines</a:t>
            </a:r>
          </a:p>
          <a:p>
            <a:r>
              <a:rPr lang="en-US" dirty="0" smtClean="0">
                <a:latin typeface="Comic Sans MS" pitchFamily="66" charset="0"/>
                <a:cs typeface="David" pitchFamily="34" charset="-79"/>
              </a:rPr>
              <a:t>To get </a:t>
            </a:r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  <a:cs typeface="David" pitchFamily="34" charset="-79"/>
              </a:rPr>
              <a:t>higher efficiency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David" pitchFamily="34" charset="-79"/>
            </a:endParaRPr>
          </a:p>
          <a:p>
            <a:r>
              <a:rPr lang="en-US" dirty="0" smtClean="0">
                <a:latin typeface="Comic Sans MS" pitchFamily="66" charset="0"/>
                <a:cs typeface="David" pitchFamily="34" charset="-79"/>
              </a:rPr>
              <a:t>To reduce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cs typeface="David" pitchFamily="34" charset="-79"/>
              </a:rPr>
              <a:t>size</a:t>
            </a:r>
            <a:r>
              <a:rPr lang="en-US" dirty="0" smtClean="0">
                <a:latin typeface="Comic Sans MS" pitchFamily="66" charset="0"/>
                <a:cs typeface="David" pitchFamily="34" charset="-79"/>
              </a:rPr>
              <a:t> and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cs typeface="David" pitchFamily="34" charset="-79"/>
              </a:rPr>
              <a:t>weight</a:t>
            </a:r>
            <a:r>
              <a:rPr lang="en-US" dirty="0" smtClean="0">
                <a:latin typeface="Comic Sans MS" pitchFamily="66" charset="0"/>
                <a:cs typeface="David" pitchFamily="34" charset="-79"/>
              </a:rPr>
              <a:t> of the engine</a:t>
            </a:r>
          </a:p>
          <a:p>
            <a:r>
              <a:rPr lang="en-US" dirty="0" smtClean="0">
                <a:latin typeface="Comic Sans MS" pitchFamily="66" charset="0"/>
                <a:cs typeface="David" pitchFamily="34" charset="-79"/>
              </a:rPr>
              <a:t>To achieve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  <a:cs typeface="David" pitchFamily="34" charset="-79"/>
              </a:rPr>
              <a:t>Economically benefi</a:t>
            </a:r>
            <a:r>
              <a:rPr lang="en-US" b="1" dirty="0" smtClean="0">
                <a:solidFill>
                  <a:srgbClr val="002060"/>
                </a:solidFill>
                <a:latin typeface="David" pitchFamily="34" charset="-79"/>
                <a:cs typeface="David" pitchFamily="34" charset="-79"/>
              </a:rPr>
              <a:t>t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p:pic>
        <p:nvPicPr>
          <p:cNvPr id="2051" name="Picture 3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981200"/>
            <a:ext cx="2345654" cy="3657600"/>
          </a:xfrm>
          <a:prstGeom prst="rect">
            <a:avLst/>
          </a:prstGeom>
          <a:noFill/>
          <a:effectLst>
            <a:glow rad="152400">
              <a:schemeClr val="tx1">
                <a:alpha val="8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8FB5-0C06-4DB0-810F-9A921E08EEB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3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23" y="716280"/>
            <a:ext cx="7450183" cy="5493413"/>
          </a:xfrm>
          <a:prstGeom prst="rect">
            <a:avLst/>
          </a:prstGeom>
          <a:noFill/>
          <a:effectLst>
            <a:glow rad="533400">
              <a:schemeClr val="tx1">
                <a:alpha val="82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ubOvalCallout"/>
          <p:cNvSpPr>
            <a:spLocks noEditPoints="1" noChangeArrowheads="1"/>
          </p:cNvSpPr>
          <p:nvPr/>
        </p:nvSpPr>
        <p:spPr bwMode="auto">
          <a:xfrm rot="19690272">
            <a:off x="3332459" y="627016"/>
            <a:ext cx="1828800" cy="1600200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-1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Bodoni MT" pitchFamily="18" charset="0"/>
              </a:rPr>
              <a:t>Low </a:t>
            </a:r>
            <a:r>
              <a:rPr lang="en-US" sz="1600" b="1" dirty="0" smtClean="0">
                <a:latin typeface="Bodoni MT" pitchFamily="18" charset="0"/>
              </a:rPr>
              <a:t>maintenance cost ?.....</a:t>
            </a:r>
            <a:endParaRPr lang="en-US" sz="1600" b="1" dirty="0">
              <a:latin typeface="Bodoni MT" pitchFamily="18" charset="0"/>
            </a:endParaRPr>
          </a:p>
        </p:txBody>
      </p:sp>
      <p:sp>
        <p:nvSpPr>
          <p:cNvPr id="7" name="PubOvalCallout"/>
          <p:cNvSpPr>
            <a:spLocks noEditPoints="1" noChangeArrowheads="1"/>
          </p:cNvSpPr>
          <p:nvPr/>
        </p:nvSpPr>
        <p:spPr bwMode="auto">
          <a:xfrm rot="21239003">
            <a:off x="5310977" y="3200400"/>
            <a:ext cx="1828800" cy="1600200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-1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Aharoni" pitchFamily="2" charset="-79"/>
                <a:cs typeface="Aharoni" pitchFamily="2" charset="-79"/>
              </a:rPr>
              <a:t>Then what’s that material ?...</a:t>
            </a:r>
            <a:endParaRPr lang="en-US" sz="1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PubOvalCallout"/>
          <p:cNvSpPr>
            <a:spLocks noEditPoints="1" noChangeArrowheads="1"/>
          </p:cNvSpPr>
          <p:nvPr/>
        </p:nvSpPr>
        <p:spPr bwMode="auto">
          <a:xfrm rot="19275480">
            <a:off x="6197074" y="853440"/>
            <a:ext cx="1828800" cy="1600200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-1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Arial Narrow" pitchFamily="34" charset="0"/>
              </a:rPr>
              <a:t> </a:t>
            </a:r>
            <a:r>
              <a:rPr lang="en-US" sz="1600" dirty="0">
                <a:latin typeface="Arial Narrow" pitchFamily="34" charset="0"/>
              </a:rPr>
              <a:t>C</a:t>
            </a:r>
            <a:r>
              <a:rPr lang="en-US" sz="1600" dirty="0" smtClean="0">
                <a:latin typeface="Arial Narrow" pitchFamily="34" charset="0"/>
              </a:rPr>
              <a:t>orrosion resistance</a:t>
            </a:r>
            <a:r>
              <a:rPr lang="en-US" sz="1600" b="1" dirty="0" smtClean="0">
                <a:latin typeface="Arial Narrow" pitchFamily="34" charset="0"/>
              </a:rPr>
              <a:t>?...</a:t>
            </a:r>
            <a:endParaRPr lang="en-US" sz="1600" b="1" dirty="0">
              <a:latin typeface="Arial Narrow" pitchFamily="34" charset="0"/>
            </a:endParaRP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1143000" y="1752600"/>
            <a:ext cx="1918790" cy="128656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b="1" dirty="0" smtClean="0">
                <a:latin typeface="Andalus" pitchFamily="18" charset="-78"/>
                <a:cs typeface="Andalus" pitchFamily="18" charset="-78"/>
              </a:rPr>
              <a:t>     Less in cost ?....</a:t>
            </a:r>
            <a:endParaRPr lang="en-US" sz="20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8FB5-0C06-4DB0-810F-9A921E08EEB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8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5" descr="new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036496" cy="6741367"/>
          </a:xfrm>
        </p:spPr>
        <p:txBody>
          <a:bodyPr>
            <a:normAutofit lnSpcReduction="10000"/>
          </a:bodyPr>
          <a:lstStyle/>
          <a:p>
            <a:r>
              <a:rPr lang="en-US" sz="7200" dirty="0" smtClean="0">
                <a:solidFill>
                  <a:srgbClr val="00B050"/>
                </a:solidFill>
              </a:rPr>
              <a:t>PIEZOELECTRIC MATERIALS </a:t>
            </a:r>
            <a:r>
              <a:rPr lang="en-US" sz="7200" dirty="0" smtClean="0">
                <a:solidFill>
                  <a:srgbClr val="C00000"/>
                </a:solidFill>
              </a:rPr>
              <a:t>AND</a:t>
            </a:r>
          </a:p>
          <a:p>
            <a:endParaRPr lang="en-US" sz="7200" dirty="0" smtClean="0">
              <a:solidFill>
                <a:srgbClr val="FF0000"/>
              </a:solidFill>
            </a:endParaRPr>
          </a:p>
          <a:p>
            <a:r>
              <a:rPr lang="en-US" sz="7200" dirty="0" smtClean="0">
                <a:solidFill>
                  <a:srgbClr val="FF0000"/>
                </a:solidFill>
              </a:rPr>
              <a:t>SHAPE MEMORY ALLOY MATERIALS</a:t>
            </a:r>
            <a:endParaRPr lang="en-US" sz="7200" dirty="0">
              <a:solidFill>
                <a:srgbClr val="FF0000"/>
              </a:solidFill>
            </a:endParaRPr>
          </a:p>
        </p:txBody>
      </p:sp>
      <p:pic>
        <p:nvPicPr>
          <p:cNvPr id="5" name="Picture 41" descr="http://www.mna.org.uk/images/tugtr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41151"/>
            <a:ext cx="25908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1" descr="http://www.mna.org.uk/images/tugtr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2292" y="1841151"/>
            <a:ext cx="25908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887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3999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piezoelectric materials =( 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piezo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electric)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Piezo (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Greek word 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piezein) -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 tightly or squeeze. </a:t>
            </a:r>
          </a:p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piezein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 electric -‘‘squeeze electricity.’’ </a:t>
            </a:r>
          </a:p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Piezoelectric materials generate an electric field along their surface when subject to mechanical stress.</a:t>
            </a:r>
          </a:p>
          <a:p>
            <a:r>
              <a:rPr lang="en-US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piezoelectric effect first proven in 1880 by the brothers Pierre and Jacques Curie.</a:t>
            </a:r>
          </a:p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Based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electrical polarity piezoelectric materials  change shape when an electrical field is applied by compression or expansion.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631"/>
            <a:ext cx="9296400" cy="911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u="sng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Piezoelectric materials</a:t>
            </a:r>
            <a:endParaRPr lang="en-US" sz="54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674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676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TYPES OF PIEZOELECTRIC 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BE1B389-E4BB-44B2-B10F-147395AC83C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US" sz="24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Naturally occurring crystals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Berlinite (AlPO4), cane sugar,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Quartz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Rochelle salt, Topaz, Tourmaline Group Minerals, and dry bone (apatite crystals)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n-US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Man-made crystals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Gallium orthophosphate (GaPO4), Langasite (La3Ga5SiO14)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n-US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Man-made ceramics: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Barium titanate (BaTiO3), Lead titanate (PbTiO3),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Lead zirconate titanate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(Pb[Zr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Ti1-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]O3 0&lt;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&lt;1) - More commonly known as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PZT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Potassium niobate (KNbO3), Lithium niobate (LiNbO3), Lithium tantalate (LiTaO3), Sodium tungstate (NaxWO3), Ba2NaNb5O5, Pb2KNb5O15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n-US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Polymers: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Polyvinylidene fluoride (PVDF) </a:t>
            </a:r>
          </a:p>
        </p:txBody>
      </p:sp>
    </p:spTree>
    <p:extLst>
      <p:ext uri="{BB962C8B-B14F-4D97-AF65-F5344CB8AC3E}">
        <p14:creationId xmlns:p14="http://schemas.microsoft.com/office/powerpoint/2010/main" val="297390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tterfly">
  <a:themeElements>
    <a:clrScheme name="Butterfly">
      <a:dk1>
        <a:sysClr val="windowText" lastClr="000000"/>
      </a:dk1>
      <a:lt1>
        <a:sysClr val="window" lastClr="FFFFFF"/>
      </a:lt1>
      <a:dk2>
        <a:srgbClr val="444D26"/>
      </a:dk2>
      <a:lt2>
        <a:srgbClr val="F9FDEF"/>
      </a:lt2>
      <a:accent1>
        <a:srgbClr val="4B7937"/>
      </a:accent1>
      <a:accent2>
        <a:srgbClr val="B79214"/>
      </a:accent2>
      <a:accent3>
        <a:srgbClr val="935409"/>
      </a:accent3>
      <a:accent4>
        <a:srgbClr val="7153A0"/>
      </a:accent4>
      <a:accent5>
        <a:srgbClr val="4E74A3"/>
      </a:accent5>
      <a:accent6>
        <a:srgbClr val="6F6702"/>
      </a:accent6>
      <a:hlink>
        <a:srgbClr val="CB7E0E"/>
      </a:hlink>
      <a:folHlink>
        <a:srgbClr val="7C9263"/>
      </a:folHlink>
    </a:clrScheme>
    <a:fontScheme name="Butterfly">
      <a:maj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utterfl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35000">
              <a:schemeClr val="phClr">
                <a:tint val="65000"/>
                <a:satMod val="180000"/>
              </a:schemeClr>
            </a:gs>
            <a:gs pos="100000">
              <a:schemeClr val="phClr">
                <a:tint val="50000"/>
                <a:satMod val="2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65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016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soft" dir="tl">
              <a:rot lat="0" lon="0" rev="6000000"/>
            </a:lightRig>
          </a:scene3d>
          <a:sp3d prstMaterial="powder">
            <a:bevelT w="0" h="0"/>
          </a:sp3d>
        </a:effectStyle>
        <a:effectStyle>
          <a:effectLst>
            <a:innerShdw blurRad="1270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morning" dir="t">
              <a:rot lat="0" lon="0" rev="11400000"/>
            </a:lightRig>
          </a:scene3d>
          <a:sp3d prstMaterial="translucentPowder">
            <a:bevelT w="88900" h="381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  <a:satMod val="16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Butterfly</Template>
  <TotalTime>2355</TotalTime>
  <Words>1303</Words>
  <Application>Microsoft Office PowerPoint</Application>
  <PresentationFormat>On-screen Show (4:3)</PresentationFormat>
  <Paragraphs>220</Paragraphs>
  <Slides>30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7" baseType="lpstr">
      <vt:lpstr>Aharoni</vt:lpstr>
      <vt:lpstr>Andalus</vt:lpstr>
      <vt:lpstr>Arial</vt:lpstr>
      <vt:lpstr>Arial Narrow</vt:lpstr>
      <vt:lpstr>Bodoni MT</vt:lpstr>
      <vt:lpstr>Britannic Bold</vt:lpstr>
      <vt:lpstr>Calibri</vt:lpstr>
      <vt:lpstr>Castellar</vt:lpstr>
      <vt:lpstr>Century</vt:lpstr>
      <vt:lpstr>Chiller</vt:lpstr>
      <vt:lpstr>Colonna MT</vt:lpstr>
      <vt:lpstr>Comic Sans MS</vt:lpstr>
      <vt:lpstr>David</vt:lpstr>
      <vt:lpstr>Symbol</vt:lpstr>
      <vt:lpstr>Times New Roman</vt:lpstr>
      <vt:lpstr>Wingdings</vt:lpstr>
      <vt:lpstr>Butterfly</vt:lpstr>
      <vt:lpstr>PowerPoint Presentation</vt:lpstr>
      <vt:lpstr>PowerPoint Presentation</vt:lpstr>
      <vt:lpstr>Smart Technologies Prospects </vt:lpstr>
      <vt:lpstr>DEFECTS IN CONVENTIONAL MATERIALS</vt:lpstr>
      <vt:lpstr>WHY WE NEED NEW MATERIALS ?</vt:lpstr>
      <vt:lpstr>PowerPoint Presentation</vt:lpstr>
      <vt:lpstr>PowerPoint Presentation</vt:lpstr>
      <vt:lpstr>PowerPoint Presentation</vt:lpstr>
      <vt:lpstr>TYPES OF PIEZOELECTRIC MATERIALS</vt:lpstr>
      <vt:lpstr>PowerPoint Presentation</vt:lpstr>
      <vt:lpstr>PIEZO ELECTRIC INJECTION SYSTEM ( FUEL)</vt:lpstr>
      <vt:lpstr>Piezoelectric fuel injector schematic diagram</vt:lpstr>
      <vt:lpstr>Advantages of piezo electric injection system</vt:lpstr>
      <vt:lpstr>High voltage and power sources</vt:lpstr>
      <vt:lpstr>PowerPoint Presentation</vt:lpstr>
      <vt:lpstr>PowerPoint Presentation</vt:lpstr>
      <vt:lpstr>SHAPE MEMORY ALLOY</vt:lpstr>
      <vt:lpstr>PowerPoint Presentation</vt:lpstr>
      <vt:lpstr>Stress-Strain Characteristics of Nitinol at Various Temperatures</vt:lpstr>
      <vt:lpstr>Mechanical Properties of Nitinol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CONCLUSION: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PILU</dc:creator>
  <cp:lastModifiedBy>Rakesh</cp:lastModifiedBy>
  <cp:revision>304</cp:revision>
  <dcterms:created xsi:type="dcterms:W3CDTF">2011-03-27T06:45:22Z</dcterms:created>
  <dcterms:modified xsi:type="dcterms:W3CDTF">2014-03-07T06:48:46Z</dcterms:modified>
</cp:coreProperties>
</file>