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Default Extension="wmv" ContentType="video/x-ms-wmv"/>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0"/>
  </p:notesMasterIdLst>
  <p:sldIdLst>
    <p:sldId id="256" r:id="rId2"/>
    <p:sldId id="260" r:id="rId3"/>
    <p:sldId id="274" r:id="rId4"/>
    <p:sldId id="275" r:id="rId5"/>
    <p:sldId id="276" r:id="rId6"/>
    <p:sldId id="277" r:id="rId7"/>
    <p:sldId id="278" r:id="rId8"/>
    <p:sldId id="279" r:id="rId9"/>
    <p:sldId id="280" r:id="rId10"/>
    <p:sldId id="281" r:id="rId11"/>
    <p:sldId id="282" r:id="rId12"/>
    <p:sldId id="283" r:id="rId13"/>
    <p:sldId id="284" r:id="rId14"/>
    <p:sldId id="285" r:id="rId15"/>
    <p:sldId id="286" r:id="rId16"/>
    <p:sldId id="287" r:id="rId17"/>
    <p:sldId id="261" r:id="rId18"/>
    <p:sldId id="267" r:id="rId19"/>
    <p:sldId id="266" r:id="rId20"/>
    <p:sldId id="265" r:id="rId21"/>
    <p:sldId id="262" r:id="rId22"/>
    <p:sldId id="268" r:id="rId23"/>
    <p:sldId id="263" r:id="rId24"/>
    <p:sldId id="264" r:id="rId25"/>
    <p:sldId id="257" r:id="rId26"/>
    <p:sldId id="259" r:id="rId27"/>
    <p:sldId id="269" r:id="rId28"/>
    <p:sldId id="258" r:id="rId29"/>
    <p:sldId id="272" r:id="rId30"/>
    <p:sldId id="270" r:id="rId31"/>
    <p:sldId id="271" r:id="rId32"/>
    <p:sldId id="288" r:id="rId33"/>
    <p:sldId id="289" r:id="rId34"/>
    <p:sldId id="290" r:id="rId35"/>
    <p:sldId id="291" r:id="rId36"/>
    <p:sldId id="292" r:id="rId37"/>
    <p:sldId id="294" r:id="rId38"/>
    <p:sldId id="295"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27" autoAdjust="0"/>
    <p:restoredTop sz="94660"/>
  </p:normalViewPr>
  <p:slideViewPr>
    <p:cSldViewPr>
      <p:cViewPr varScale="1">
        <p:scale>
          <a:sx n="74" d="100"/>
          <a:sy n="74" d="100"/>
        </p:scale>
        <p:origin x="-1026"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AE1FC6-D262-4E38-805F-4FF202127E69}" type="datetimeFigureOut">
              <a:rPr lang="en-IN" smtClean="0"/>
              <a:pPr/>
              <a:t>10-03-2011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EC90F6-6DB6-4524-8E52-5F06D16A7982}" type="slidenum">
              <a:rPr lang="en-IN" smtClean="0"/>
              <a:pPr/>
              <a:t>‹#›</a:t>
            </a:fld>
            <a:endParaRPr lang="en-IN"/>
          </a:p>
        </p:txBody>
      </p:sp>
    </p:spTree>
    <p:extLst>
      <p:ext uri="{BB962C8B-B14F-4D97-AF65-F5344CB8AC3E}">
        <p14:creationId xmlns="" xmlns:p14="http://schemas.microsoft.com/office/powerpoint/2010/main" val="651337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23EC90F6-6DB6-4524-8E52-5F06D16A7982}" type="slidenum">
              <a:rPr lang="en-IN" smtClean="0"/>
              <a:pPr/>
              <a:t>1</a:t>
            </a:fld>
            <a:endParaRPr lang="en-IN"/>
          </a:p>
        </p:txBody>
      </p:sp>
    </p:spTree>
    <p:extLst>
      <p:ext uri="{BB962C8B-B14F-4D97-AF65-F5344CB8AC3E}">
        <p14:creationId xmlns="" xmlns:p14="http://schemas.microsoft.com/office/powerpoint/2010/main" val="417774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F5C35B-589C-445B-B6FA-3D123806AB8C}"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17" name="Footer Placeholder 16"/>
          <p:cNvSpPr>
            <a:spLocks noGrp="1"/>
          </p:cNvSpPr>
          <p:nvPr>
            <p:ph type="ftr" sz="quarter" idx="11"/>
          </p:nvPr>
        </p:nvSpPr>
        <p:spPr/>
        <p:txBody>
          <a:bodyPr/>
          <a:lstStyle/>
          <a:p>
            <a:endParaRPr lang="en-IN"/>
          </a:p>
        </p:txBody>
      </p:sp>
      <p:sp>
        <p:nvSpPr>
          <p:cNvPr id="29" name="Slide Number Placeholder 28"/>
          <p:cNvSpPr>
            <a:spLocks noGrp="1"/>
          </p:cNvSpPr>
          <p:nvPr>
            <p:ph type="sldNum" sz="quarter" idx="12"/>
          </p:nvPr>
        </p:nvSpPr>
        <p:spPr/>
        <p:txBody>
          <a:bodyPr/>
          <a:lstStyle/>
          <a:p>
            <a:fld id="{890AB509-715C-4333-B346-39C2C644D93B}" type="slidenum">
              <a:rPr lang="en-IN" smtClean="0"/>
              <a:pPr/>
              <a:t>‹#›</a:t>
            </a:fld>
            <a:endParaRPr lang="en-IN"/>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90AB509-715C-4333-B346-39C2C644D93B}"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90AB509-715C-4333-B346-39C2C644D93B}"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90AB509-715C-4333-B346-39C2C644D93B}"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a:xfrm>
            <a:off x="7924800" y="6416675"/>
            <a:ext cx="762000" cy="365125"/>
          </a:xfrm>
        </p:spPr>
        <p:txBody>
          <a:bodyPr/>
          <a:lstStyle/>
          <a:p>
            <a:fld id="{890AB509-715C-4333-B346-39C2C644D93B}"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90AB509-715C-4333-B346-39C2C644D93B}"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890AB509-715C-4333-B346-39C2C644D93B}"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890AB509-715C-4333-B346-39C2C644D93B}"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890AB509-715C-4333-B346-39C2C644D93B}"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90AB509-715C-4333-B346-39C2C644D93B}"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AA47DAA-F30D-4CFF-A8C9-FF6DCE9CA255}" type="datetimeFigureOut">
              <a:rPr lang="en-IN" smtClean="0"/>
              <a:pPr/>
              <a:t>10-03-2011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90AB509-715C-4333-B346-39C2C644D93B}"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AA47DAA-F30D-4CFF-A8C9-FF6DCE9CA255}" type="datetimeFigureOut">
              <a:rPr lang="en-IN" smtClean="0"/>
              <a:pPr/>
              <a:t>10-03-2011</a:t>
            </a:fld>
            <a:endParaRPr lang="en-IN"/>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IN"/>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90AB509-715C-4333-B346-39C2C644D93B}" type="slidenum">
              <a:rPr lang="en-IN" smtClean="0"/>
              <a:pPr/>
              <a:t>‹#›</a:t>
            </a:fld>
            <a:endParaRPr lang="en-IN"/>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3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3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3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media" Target="../media/media1.wmv"/><Relationship Id="rId2" Type="http://schemas.openxmlformats.org/officeDocument/2006/relationships/slideLayout" Target="../slideLayouts/slideLayout2.xml"/><Relationship Id="rId1" Type="http://schemas.openxmlformats.org/officeDocument/2006/relationships/video" Target="../media/media1.wmv"/><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en.wikipedia.org/wiki/File:Sketch_propeller.sv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3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3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slide" Target="slide3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42919"/>
            <a:ext cx="7386662" cy="1928825"/>
          </a:xfrm>
        </p:spPr>
        <p:txBody>
          <a:bodyPr/>
          <a:lstStyle/>
          <a:p>
            <a:r>
              <a:rPr lang="en-US" dirty="0" smtClean="0">
                <a:latin typeface="Times New Roman" pitchFamily="18" charset="0"/>
                <a:cs typeface="Times New Roman" pitchFamily="18" charset="0"/>
              </a:rPr>
              <a:t>HULL AND PROPELLER</a:t>
            </a:r>
            <a:endParaRPr lang="en-IN" dirty="0">
              <a:latin typeface="Times New Roman" pitchFamily="18" charset="0"/>
              <a:cs typeface="Times New Roman" pitchFamily="18" charset="0"/>
            </a:endParaRPr>
          </a:p>
        </p:txBody>
      </p:sp>
      <p:sp>
        <p:nvSpPr>
          <p:cNvPr id="3" name="Subtitle 2"/>
          <p:cNvSpPr>
            <a:spLocks noGrp="1"/>
          </p:cNvSpPr>
          <p:nvPr>
            <p:ph type="subTitle" idx="1"/>
          </p:nvPr>
        </p:nvSpPr>
        <p:spPr>
          <a:xfrm>
            <a:off x="3635896" y="2928934"/>
            <a:ext cx="5008070" cy="3000396"/>
          </a:xfrm>
        </p:spPr>
        <p:txBody>
          <a:bodyPr>
            <a:normAutofit lnSpcReduction="10000"/>
          </a:bodyPr>
          <a:lstStyle/>
          <a:p>
            <a:endParaRPr lang="en-US" dirty="0" smtClean="0"/>
          </a:p>
          <a:p>
            <a:pPr algn="l"/>
            <a:r>
              <a:rPr lang="en-US" dirty="0" smtClean="0"/>
              <a:t>PRESENTED BY:</a:t>
            </a:r>
          </a:p>
          <a:p>
            <a:pPr marL="342900" indent="-342900" algn="l">
              <a:buFont typeface="Wingdings" pitchFamily="2" charset="2"/>
              <a:buChar char="Ø"/>
            </a:pPr>
            <a:r>
              <a:rPr lang="en-US" dirty="0" smtClean="0"/>
              <a:t>RAMINDER SOOD</a:t>
            </a:r>
          </a:p>
          <a:p>
            <a:pPr marL="342900" indent="-342900" algn="l">
              <a:buFont typeface="Wingdings" pitchFamily="2" charset="2"/>
              <a:buChar char="Ø"/>
            </a:pPr>
            <a:r>
              <a:rPr lang="en-US" dirty="0" smtClean="0"/>
              <a:t>LOKESH </a:t>
            </a:r>
            <a:r>
              <a:rPr lang="en-US" dirty="0" smtClean="0"/>
              <a:t>RAO     </a:t>
            </a:r>
            <a:endParaRPr lang="en-US" dirty="0" smtClean="0"/>
          </a:p>
          <a:p>
            <a:pPr marL="342900" indent="-342900" algn="l"/>
            <a:endParaRPr lang="en-US" dirty="0" smtClean="0"/>
          </a:p>
          <a:p>
            <a:pPr marL="342900" indent="-342900" algn="l"/>
            <a:r>
              <a:rPr lang="en-US" dirty="0" smtClean="0"/>
              <a:t>    </a:t>
            </a:r>
            <a:r>
              <a:rPr lang="en-US" dirty="0" smtClean="0">
                <a:solidFill>
                  <a:schemeClr val="tx1">
                    <a:lumMod val="65000"/>
                  </a:schemeClr>
                </a:solidFill>
              </a:rPr>
              <a:t>M.E.R.I -MUMBAI</a:t>
            </a:r>
            <a:r>
              <a:rPr lang="en-US" dirty="0" smtClean="0">
                <a:solidFill>
                  <a:schemeClr val="tx1">
                    <a:lumMod val="65000"/>
                  </a:schemeClr>
                </a:solidFill>
              </a:rPr>
              <a:t>   </a:t>
            </a:r>
            <a:endParaRPr lang="en-IN" dirty="0">
              <a:solidFill>
                <a:schemeClr val="tx1">
                  <a:lumMod val="65000"/>
                </a:schemeClr>
              </a:solidFill>
            </a:endParaRPr>
          </a:p>
        </p:txBody>
      </p:sp>
      <p:pic>
        <p:nvPicPr>
          <p:cNvPr id="4" name="Picture 3" descr="DALPHIN_I.jpg"/>
          <p:cNvPicPr>
            <a:picLocks noChangeAspect="1"/>
          </p:cNvPicPr>
          <p:nvPr/>
        </p:nvPicPr>
        <p:blipFill>
          <a:blip r:embed="rId3" cstate="print"/>
          <a:stretch>
            <a:fillRect/>
          </a:stretch>
        </p:blipFill>
        <p:spPr>
          <a:xfrm>
            <a:off x="2643174" y="0"/>
            <a:ext cx="3711377" cy="1928802"/>
          </a:xfrm>
          <a:prstGeom prst="rect">
            <a:avLst/>
          </a:prstGeom>
        </p:spPr>
      </p:pic>
    </p:spTree>
    <p:extLst>
      <p:ext uri="{BB962C8B-B14F-4D97-AF65-F5344CB8AC3E}">
        <p14:creationId xmlns="" xmlns:p14="http://schemas.microsoft.com/office/powerpoint/2010/main" val="1865970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u="sng" dirty="0" smtClean="0"/>
              <a:t>CAVITATION</a:t>
            </a:r>
            <a:r>
              <a:rPr lang="en-US" u="sng" dirty="0" smtClean="0"/>
              <a:t> OF MARINE PROPELLER</a:t>
            </a:r>
            <a:r>
              <a:rPr lang="en-US" b="1" dirty="0" smtClean="0"/>
              <a:t/>
            </a:r>
            <a:br>
              <a:rPr lang="en-US" b="1" dirty="0" smtClean="0"/>
            </a:br>
            <a:endParaRPr lang="en-US" dirty="0"/>
          </a:p>
        </p:txBody>
      </p:sp>
      <p:sp>
        <p:nvSpPr>
          <p:cNvPr id="3" name="Content Placeholder 2"/>
          <p:cNvSpPr>
            <a:spLocks noGrp="1"/>
          </p:cNvSpPr>
          <p:nvPr>
            <p:ph idx="1"/>
          </p:nvPr>
        </p:nvSpPr>
        <p:spPr>
          <a:xfrm>
            <a:off x="457200" y="1219200"/>
            <a:ext cx="8229600" cy="5334000"/>
          </a:xfrm>
        </p:spPr>
        <p:txBody>
          <a:bodyPr>
            <a:normAutofit/>
          </a:bodyPr>
          <a:lstStyle/>
          <a:p>
            <a:pPr>
              <a:buFont typeface="Wingdings" pitchFamily="2" charset="2"/>
              <a:buChar char="v"/>
            </a:pP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Cavitation</a:t>
            </a:r>
            <a:r>
              <a:rPr lang="en-US" sz="2800" dirty="0" smtClean="0">
                <a:latin typeface="Times New Roman" pitchFamily="18" charset="0"/>
                <a:cs typeface="Times New Roman" pitchFamily="18" charset="0"/>
              </a:rPr>
              <a:t> occurs when the pressure in the fluid flowing around the propeller blades drops and causes some fluid to change into water vapor. </a:t>
            </a:r>
          </a:p>
          <a:p>
            <a:pPr>
              <a:buFont typeface="Wingdings" pitchFamily="2" charset="2"/>
              <a:buChar char="v"/>
            </a:pPr>
            <a:r>
              <a:rPr lang="en-US" sz="2800" dirty="0" smtClean="0">
                <a:latin typeface="Times New Roman" pitchFamily="18" charset="0"/>
                <a:cs typeface="Times New Roman" pitchFamily="18" charset="0"/>
              </a:rPr>
              <a:t>It occur if transmit too much power through the screw or propeller is operating at a very high speed.</a:t>
            </a:r>
          </a:p>
          <a:p>
            <a:pPr marL="514350" indent="-514350">
              <a:buFont typeface="Wingdings" pitchFamily="2" charset="2"/>
              <a:buChar char="v"/>
            </a:pPr>
            <a:r>
              <a:rPr lang="en-US" sz="2800" dirty="0" smtClean="0">
                <a:latin typeface="Times New Roman" pitchFamily="18" charset="0"/>
                <a:cs typeface="Times New Roman" pitchFamily="18" charset="0"/>
              </a:rPr>
              <a:t>It changes the homogeneity of the fluid flow. </a:t>
            </a:r>
          </a:p>
          <a:p>
            <a:pPr>
              <a:buFont typeface="Wingdings" pitchFamily="2" charset="2"/>
              <a:buChar char="v"/>
            </a:pPr>
            <a:r>
              <a:rPr lang="en-US" sz="2800" dirty="0" smtClean="0">
                <a:latin typeface="Times New Roman" pitchFamily="18" charset="0"/>
                <a:cs typeface="Times New Roman" pitchFamily="18" charset="0"/>
              </a:rPr>
              <a:t> This causes the racing of propeller shaft but the speed of the ship drops.</a:t>
            </a:r>
          </a:p>
          <a:p>
            <a:pPr>
              <a:buFont typeface="Wingdings" pitchFamily="2" charset="2"/>
              <a:buChar char="v"/>
            </a:pPr>
            <a:r>
              <a:rPr lang="en-US" sz="2800" dirty="0" smtClean="0">
                <a:latin typeface="Times New Roman" pitchFamily="18" charset="0"/>
                <a:cs typeface="Times New Roman" pitchFamily="18" charset="0"/>
              </a:rPr>
              <a:t>It causes the erosion of material particularly on the surface of the propeller blade</a:t>
            </a:r>
          </a:p>
          <a:p>
            <a:pPr>
              <a:buFont typeface="Wingdings" pitchFamily="2" charset="2"/>
              <a:buChar char="v"/>
            </a:pPr>
            <a:endParaRPr lang="en-US" sz="2800" dirty="0">
              <a:latin typeface="Times New Roman" pitchFamily="18" charset="0"/>
              <a:cs typeface="Times New Roman" pitchFamily="18" charset="0"/>
            </a:endParaRPr>
          </a:p>
        </p:txBody>
      </p:sp>
      <p:sp>
        <p:nvSpPr>
          <p:cNvPr id="4" name="Action Button: Forward or Next 3">
            <a:hlinkClick r:id="rId2" action="ppaction://hlinksldjump" highlightClick="1"/>
          </p:cNvPr>
          <p:cNvSpPr/>
          <p:nvPr/>
        </p:nvSpPr>
        <p:spPr>
          <a:xfrm>
            <a:off x="6357950" y="5572140"/>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itchFamily="18" charset="0"/>
                <a:cs typeface="Times New Roman" pitchFamily="18" charset="0"/>
              </a:rPr>
              <a:t>SUCTION SIDE SURFACE CAVITATION</a:t>
            </a:r>
            <a:endParaRPr lang="en-US" sz="3200" b="1"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It forms when the propeller is operating at high rotational speeds or under heavy load</a:t>
            </a:r>
          </a:p>
          <a:p>
            <a:r>
              <a:rPr lang="en-US" sz="2800" dirty="0" smtClean="0">
                <a:latin typeface="Times New Roman" pitchFamily="18" charset="0"/>
                <a:cs typeface="Times New Roman" pitchFamily="18" charset="0"/>
              </a:rPr>
              <a:t>When most of the blade surface is covered by </a:t>
            </a:r>
            <a:r>
              <a:rPr lang="en-US" sz="2800" dirty="0" err="1" smtClean="0">
                <a:latin typeface="Times New Roman" pitchFamily="18" charset="0"/>
                <a:cs typeface="Times New Roman" pitchFamily="18" charset="0"/>
              </a:rPr>
              <a:t>cavitation</a:t>
            </a:r>
            <a:r>
              <a:rPr lang="en-US" sz="2800" dirty="0" smtClean="0">
                <a:latin typeface="Times New Roman" pitchFamily="18" charset="0"/>
                <a:cs typeface="Times New Roman" pitchFamily="18" charset="0"/>
              </a:rPr>
              <a:t>, the pressure difference between the pressure side and suction side of the blade drops considerably, and thrust produced by the propeller drops. This condition is called "</a:t>
            </a:r>
            <a:r>
              <a:rPr lang="en-US" sz="2800" u="sng" dirty="0" smtClean="0">
                <a:latin typeface="Times New Roman" pitchFamily="18" charset="0"/>
                <a:cs typeface="Times New Roman" pitchFamily="18" charset="0"/>
              </a:rPr>
              <a:t>thrust breakdown</a:t>
            </a:r>
            <a:r>
              <a:rPr lang="en-US" sz="2800" dirty="0" smtClean="0">
                <a:latin typeface="Times New Roman" pitchFamily="18" charset="0"/>
                <a:cs typeface="Times New Roman" pitchFamily="18" charset="0"/>
              </a:rPr>
              <a:t>". </a:t>
            </a:r>
          </a:p>
          <a:p>
            <a:endParaRPr lang="en-US" sz="2800" dirty="0">
              <a:latin typeface="Times New Roman" pitchFamily="18" charset="0"/>
              <a:cs typeface="Times New Roman" pitchFamily="18" charset="0"/>
            </a:endParaRPr>
          </a:p>
        </p:txBody>
      </p:sp>
      <p:sp>
        <p:nvSpPr>
          <p:cNvPr id="4" name="Action Button: Forward or Next 3">
            <a:hlinkClick r:id="rId2" action="ppaction://hlinksldjump" highlightClick="1"/>
          </p:cNvPr>
          <p:cNvSpPr/>
          <p:nvPr/>
        </p:nvSpPr>
        <p:spPr>
          <a:xfrm>
            <a:off x="6786578" y="54292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smtClean="0">
                <a:latin typeface="Times New Roman" pitchFamily="18" charset="0"/>
                <a:cs typeface="Times New Roman" pitchFamily="18" charset="0"/>
              </a:rPr>
              <a:t>TIP  VORTEX CAVITATION</a:t>
            </a:r>
            <a:endParaRPr lang="en-US" sz="3200" b="1" u="sng"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Tip vortex </a:t>
            </a:r>
            <a:r>
              <a:rPr lang="en-US" sz="2800" dirty="0" err="1" smtClean="0">
                <a:latin typeface="Times New Roman" pitchFamily="18" charset="0"/>
                <a:cs typeface="Times New Roman" pitchFamily="18" charset="0"/>
              </a:rPr>
              <a:t>cavitation</a:t>
            </a:r>
            <a:r>
              <a:rPr lang="en-US" sz="2800" dirty="0" smtClean="0">
                <a:latin typeface="Times New Roman" pitchFamily="18" charset="0"/>
                <a:cs typeface="Times New Roman" pitchFamily="18" charset="0"/>
              </a:rPr>
              <a:t> is caused by the extremely low pressures formed at the core of the tip vortex.</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 The tip vortex is caused by fluid wrapping around the tip of the propeller; from the pressure side to the suction side.</a:t>
            </a:r>
          </a:p>
          <a:p>
            <a:pPr>
              <a:buNone/>
            </a:pPr>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
        <p:nvSpPr>
          <p:cNvPr id="4" name="Action Button: Forward or Next 3">
            <a:hlinkClick r:id="rId2" action="ppaction://hlinksldjump" highlightClick="1"/>
          </p:cNvPr>
          <p:cNvSpPr/>
          <p:nvPr/>
        </p:nvSpPr>
        <p:spPr>
          <a:xfrm>
            <a:off x="6500826" y="54292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INSPECTION OF PROPELLER</a:t>
            </a:r>
            <a:endParaRPr lang="en-US" dirty="0"/>
          </a:p>
        </p:txBody>
      </p:sp>
      <p:sp>
        <p:nvSpPr>
          <p:cNvPr id="3" name="Content Placeholder 2"/>
          <p:cNvSpPr>
            <a:spLocks noGrp="1"/>
          </p:cNvSpPr>
          <p:nvPr>
            <p:ph idx="1"/>
          </p:nvPr>
        </p:nvSpPr>
        <p:spPr/>
        <p:txBody>
          <a:bodyPr>
            <a:normAutofit fontScale="92500"/>
          </a:bodyPr>
          <a:lstStyle/>
          <a:p>
            <a:pPr>
              <a:buNone/>
            </a:pPr>
            <a:r>
              <a:rPr lang="en-US" sz="3200" dirty="0" smtClean="0">
                <a:latin typeface="Times New Roman" pitchFamily="18" charset="0"/>
                <a:cs typeface="Times New Roman" pitchFamily="18" charset="0"/>
              </a:rPr>
              <a:t>   </a:t>
            </a:r>
            <a:r>
              <a:rPr lang="en-US" sz="3200" b="1" u="sng" dirty="0" smtClean="0">
                <a:latin typeface="Times New Roman" pitchFamily="18" charset="0"/>
                <a:cs typeface="Times New Roman" pitchFamily="18" charset="0"/>
              </a:rPr>
              <a:t>PROPELLER MAINENANCE</a:t>
            </a:r>
            <a:endParaRPr lang="en-US" sz="3200" b="1"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Should be cleaned each time the vessel is </a:t>
            </a:r>
            <a:r>
              <a:rPr lang="en-US" dirty="0" err="1" smtClean="0">
                <a:latin typeface="Times New Roman" pitchFamily="18" charset="0"/>
                <a:cs typeface="Times New Roman" pitchFamily="18" charset="0"/>
              </a:rPr>
              <a:t>drydocked</a:t>
            </a:r>
            <a:r>
              <a:rPr lang="en-US"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    May be cleaned by divers if the vessel is long out of dock.</a:t>
            </a:r>
          </a:p>
          <a:p>
            <a:pPr>
              <a:buNone/>
            </a:pPr>
            <a:r>
              <a:rPr lang="en-US" dirty="0" smtClean="0">
                <a:latin typeface="Times New Roman" pitchFamily="18" charset="0"/>
                <a:cs typeface="Times New Roman" pitchFamily="18" charset="0"/>
              </a:rPr>
              <a:t>    </a:t>
            </a:r>
            <a:r>
              <a:rPr lang="en-US" sz="3200" b="1" u="sng" dirty="0" smtClean="0">
                <a:latin typeface="Times New Roman" pitchFamily="18" charset="0"/>
                <a:cs typeface="Times New Roman" pitchFamily="18" charset="0"/>
              </a:rPr>
              <a:t>PROPELLER VIBRATION</a:t>
            </a:r>
          </a:p>
          <a:p>
            <a:r>
              <a:rPr lang="en-US" dirty="0" smtClean="0">
                <a:latin typeface="Times New Roman" pitchFamily="18" charset="0"/>
                <a:cs typeface="Times New Roman" pitchFamily="18" charset="0"/>
              </a:rPr>
              <a:t>Frequency of vibration should be determined.</a:t>
            </a:r>
          </a:p>
          <a:p>
            <a:r>
              <a:rPr lang="en-US" dirty="0" smtClean="0">
                <a:latin typeface="Times New Roman" pitchFamily="18" charset="0"/>
                <a:cs typeface="Times New Roman" pitchFamily="18" charset="0"/>
              </a:rPr>
              <a:t>Vibration with frequency equal to RPM of shaft is called unbalanced vibrations.</a:t>
            </a:r>
          </a:p>
          <a:p>
            <a:r>
              <a:rPr lang="en-US" dirty="0" smtClean="0">
                <a:latin typeface="Times New Roman" pitchFamily="18" charset="0"/>
                <a:cs typeface="Times New Roman" pitchFamily="18" charset="0"/>
              </a:rPr>
              <a:t>Its dimensions should be checked with applicable drawing.</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REPLACEMENT OF PROPELLER</a:t>
            </a:r>
            <a:endParaRPr lang="en-US" dirty="0"/>
          </a:p>
        </p:txBody>
      </p:sp>
      <p:sp>
        <p:nvSpPr>
          <p:cNvPr id="3" name="Content Placeholder 2"/>
          <p:cNvSpPr>
            <a:spLocks noGrp="1"/>
          </p:cNvSpPr>
          <p:nvPr>
            <p:ph idx="1"/>
          </p:nvPr>
        </p:nvSpPr>
        <p:spPr/>
        <p:txBody>
          <a:bodyPr>
            <a:normAutofit/>
          </a:bodyPr>
          <a:lstStyle/>
          <a:p>
            <a:pPr>
              <a:buNone/>
            </a:pPr>
            <a:r>
              <a:rPr lang="en-US" b="1" u="sng" dirty="0" smtClean="0">
                <a:latin typeface="Times New Roman" pitchFamily="18" charset="0"/>
                <a:cs typeface="Times New Roman" pitchFamily="18" charset="0"/>
              </a:rPr>
              <a:t>BLADE INSPECTION</a:t>
            </a:r>
          </a:p>
          <a:p>
            <a:r>
              <a:rPr lang="en-US" dirty="0" smtClean="0">
                <a:latin typeface="Times New Roman" pitchFamily="18" charset="0"/>
                <a:cs typeface="Times New Roman" pitchFamily="18" charset="0"/>
              </a:rPr>
              <a:t>Cracks in blade</a:t>
            </a:r>
          </a:p>
          <a:p>
            <a:r>
              <a:rPr lang="en-US" dirty="0" smtClean="0">
                <a:latin typeface="Times New Roman" pitchFamily="18" charset="0"/>
                <a:cs typeface="Times New Roman" pitchFamily="18" charset="0"/>
              </a:rPr>
              <a:t>Broken blade tips</a:t>
            </a:r>
          </a:p>
          <a:p>
            <a:r>
              <a:rPr lang="en-US" dirty="0" smtClean="0">
                <a:latin typeface="Times New Roman" pitchFamily="18" charset="0"/>
                <a:cs typeface="Times New Roman" pitchFamily="18" charset="0"/>
              </a:rPr>
              <a:t>Curled or bend blade.</a:t>
            </a:r>
          </a:p>
          <a:p>
            <a:pPr>
              <a:buNone/>
            </a:pPr>
            <a:r>
              <a:rPr lang="en-US" b="1" u="sng" dirty="0" smtClean="0">
                <a:latin typeface="Times New Roman" pitchFamily="18" charset="0"/>
                <a:cs typeface="Times New Roman" pitchFamily="18" charset="0"/>
              </a:rPr>
              <a:t>HUB INSPECTION</a:t>
            </a:r>
          </a:p>
          <a:p>
            <a:r>
              <a:rPr lang="en-US" dirty="0" smtClean="0">
                <a:latin typeface="Times New Roman" pitchFamily="18" charset="0"/>
                <a:cs typeface="Times New Roman" pitchFamily="18" charset="0"/>
              </a:rPr>
              <a:t>Wear around keyway.</a:t>
            </a:r>
          </a:p>
          <a:p>
            <a:r>
              <a:rPr lang="en-US" dirty="0" smtClean="0">
                <a:latin typeface="Times New Roman" pitchFamily="18" charset="0"/>
                <a:cs typeface="Times New Roman" pitchFamily="18" charset="0"/>
              </a:rPr>
              <a:t>Crack around outside of hub</a:t>
            </a:r>
          </a:p>
          <a:p>
            <a:r>
              <a:rPr lang="en-US" dirty="0" smtClean="0">
                <a:latin typeface="Times New Roman" pitchFamily="18" charset="0"/>
                <a:cs typeface="Times New Roman" pitchFamily="18" charset="0"/>
              </a:rPr>
              <a:t>Wear inside the hub</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buNone/>
            </a:pPr>
            <a:r>
              <a:rPr lang="en-US" sz="2800" dirty="0" smtClean="0">
                <a:latin typeface="Times New Roman" pitchFamily="18" charset="0"/>
                <a:cs typeface="Times New Roman" pitchFamily="18" charset="0"/>
              </a:rPr>
              <a:t>    </a:t>
            </a:r>
            <a:r>
              <a:rPr lang="en-US" sz="2800" b="1" u="sng" dirty="0" smtClean="0">
                <a:latin typeface="Times New Roman" pitchFamily="18" charset="0"/>
                <a:cs typeface="Times New Roman" pitchFamily="18" charset="0"/>
              </a:rPr>
              <a:t>PROPELLER CLEANING</a:t>
            </a:r>
          </a:p>
          <a:p>
            <a:r>
              <a:rPr lang="en-US" sz="2800" dirty="0" smtClean="0">
                <a:latin typeface="Times New Roman" pitchFamily="18" charset="0"/>
                <a:cs typeface="Times New Roman" pitchFamily="18" charset="0"/>
              </a:rPr>
              <a:t>Remove barnacles by scraping and wire-brushing.</a:t>
            </a:r>
          </a:p>
          <a:p>
            <a:r>
              <a:rPr lang="en-US" sz="2800" dirty="0" smtClean="0">
                <a:latin typeface="Times New Roman" pitchFamily="18" charset="0"/>
                <a:cs typeface="Times New Roman" pitchFamily="18" charset="0"/>
              </a:rPr>
              <a:t>Polish them with fine abrasive</a:t>
            </a:r>
          </a:p>
          <a:p>
            <a:r>
              <a:rPr lang="en-US" sz="2800" dirty="0" smtClean="0">
                <a:latin typeface="Times New Roman" pitchFamily="18" charset="0"/>
                <a:cs typeface="Times New Roman" pitchFamily="18" charset="0"/>
              </a:rPr>
              <a:t>Coat the propeller with approved rust –preventive compound.</a:t>
            </a:r>
          </a:p>
          <a:p>
            <a:pPr>
              <a:buNone/>
            </a:pPr>
            <a:r>
              <a:rPr lang="en-US" sz="2800" dirty="0" smtClean="0">
                <a:latin typeface="Times New Roman" pitchFamily="18" charset="0"/>
                <a:cs typeface="Times New Roman" pitchFamily="18" charset="0"/>
              </a:rPr>
              <a:t>    </a:t>
            </a:r>
            <a:r>
              <a:rPr lang="en-US" sz="2800" b="1" u="sng" dirty="0" smtClean="0">
                <a:latin typeface="Times New Roman" pitchFamily="18" charset="0"/>
                <a:cs typeface="Times New Roman" pitchFamily="18" charset="0"/>
              </a:rPr>
              <a:t>PROPELLER BALANCING</a:t>
            </a:r>
          </a:p>
          <a:p>
            <a:r>
              <a:rPr lang="en-US" sz="2800" dirty="0" smtClean="0">
                <a:latin typeface="Times New Roman" pitchFamily="18" charset="0"/>
                <a:cs typeface="Times New Roman" pitchFamily="18" charset="0"/>
              </a:rPr>
              <a:t>A ball bearing or knife-edge balancer is used as it has greater sensitivity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CAUTION	</a:t>
            </a:r>
            <a:endParaRPr lang="en-US" dirty="0"/>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Propeller usually can be handled by hand but caution must be exercised to avoid damaging.</a:t>
            </a:r>
          </a:p>
          <a:p>
            <a:r>
              <a:rPr lang="en-US" sz="2800" dirty="0" smtClean="0">
                <a:latin typeface="Times New Roman" pitchFamily="18" charset="0"/>
                <a:cs typeface="Times New Roman" pitchFamily="18" charset="0"/>
              </a:rPr>
              <a:t>Each </a:t>
            </a:r>
            <a:r>
              <a:rPr lang="en-US" sz="2800" dirty="0" err="1" smtClean="0">
                <a:latin typeface="Times New Roman" pitchFamily="18" charset="0"/>
                <a:cs typeface="Times New Roman" pitchFamily="18" charset="0"/>
              </a:rPr>
              <a:t>drawbolt</a:t>
            </a:r>
            <a:r>
              <a:rPr lang="en-US" sz="2800" dirty="0" smtClean="0">
                <a:latin typeface="Times New Roman" pitchFamily="18" charset="0"/>
                <a:cs typeface="Times New Roman" pitchFamily="18" charset="0"/>
              </a:rPr>
              <a:t> must have sufficient thread in the propeller hub.</a:t>
            </a:r>
          </a:p>
          <a:p>
            <a:r>
              <a:rPr lang="en-US" sz="2800" dirty="0" smtClean="0">
                <a:latin typeface="Times New Roman" pitchFamily="18" charset="0"/>
                <a:cs typeface="Times New Roman" pitchFamily="18" charset="0"/>
              </a:rPr>
              <a:t>Multi-brush units shall not be used on any of the propeller surfaces</a:t>
            </a:r>
            <a:r>
              <a:rPr lang="en-US" sz="2800" b="1" dirty="0" smtClean="0">
                <a:latin typeface="Times New Roman" pitchFamily="18" charset="0"/>
                <a:cs typeface="Times New Roman" pitchFamily="18" charset="0"/>
              </a:rPr>
              <a:t>.</a:t>
            </a:r>
            <a:endParaRPr lang="en-US" sz="28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HULL</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800" dirty="0" smtClean="0">
                <a:latin typeface="Times New Roman" pitchFamily="18" charset="0"/>
                <a:cs typeface="Times New Roman" pitchFamily="18" charset="0"/>
              </a:rPr>
              <a:t>Hull is the watertight body of the ship or boat</a:t>
            </a:r>
          </a:p>
          <a:p>
            <a:pPr>
              <a:buFont typeface="Wingdings" pitchFamily="2" charset="2"/>
              <a:buChar char="Ø"/>
            </a:pPr>
            <a:r>
              <a:rPr lang="en-US" sz="2800" dirty="0" smtClean="0">
                <a:latin typeface="Times New Roman" pitchFamily="18" charset="0"/>
                <a:cs typeface="Times New Roman" pitchFamily="18" charset="0"/>
              </a:rPr>
              <a:t>Shape entirely depends on the need of the design.</a:t>
            </a:r>
          </a:p>
          <a:p>
            <a:pPr>
              <a:buFont typeface="Wingdings" pitchFamily="2" charset="2"/>
              <a:buChar char="Ø"/>
            </a:pPr>
            <a:r>
              <a:rPr lang="en-US" sz="2800" dirty="0" smtClean="0">
                <a:latin typeface="Times New Roman" pitchFamily="18" charset="0"/>
                <a:cs typeface="Times New Roman" pitchFamily="18" charset="0"/>
              </a:rPr>
              <a:t>Above the hull is the superstructure or the deckhouse.</a:t>
            </a:r>
          </a:p>
          <a:p>
            <a:pPr>
              <a:buFont typeface="Wingdings" pitchFamily="2" charset="2"/>
              <a:buChar char="Ø"/>
            </a:pPr>
            <a:r>
              <a:rPr lang="en-US" sz="2800" dirty="0" smtClean="0">
                <a:latin typeface="Times New Roman" pitchFamily="18" charset="0"/>
                <a:cs typeface="Times New Roman" pitchFamily="18" charset="0"/>
              </a:rPr>
              <a:t>Line where the hull meets the water surface is called the waterline.</a:t>
            </a:r>
          </a:p>
          <a:p>
            <a:pPr>
              <a:buFont typeface="Wingdings" pitchFamily="2" charset="2"/>
              <a:buChar char="Ø"/>
            </a:pPr>
            <a:r>
              <a:rPr lang="en-US" sz="2800" dirty="0" smtClean="0">
                <a:latin typeface="Times New Roman" pitchFamily="18" charset="0"/>
                <a:cs typeface="Times New Roman" pitchFamily="18" charset="0"/>
              </a:rPr>
              <a:t>Keel is a centerline longitudinal member.</a:t>
            </a:r>
          </a:p>
          <a:p>
            <a:pPr>
              <a:buFont typeface="Wingdings" pitchFamily="2" charset="2"/>
              <a:buChar char="Ø"/>
            </a:pPr>
            <a:r>
              <a:rPr lang="en-US" sz="2800" dirty="0" smtClean="0">
                <a:latin typeface="Times New Roman" pitchFamily="18" charset="0"/>
                <a:cs typeface="Times New Roman" pitchFamily="18" charset="0"/>
              </a:rPr>
              <a:t>Types of ship </a:t>
            </a:r>
          </a:p>
          <a:p>
            <a:pPr indent="0">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1.Monohull   2.Multihull   </a:t>
            </a:r>
            <a:endParaRPr lang="en-IN" sz="2800" dirty="0">
              <a:latin typeface="Times New Roman" pitchFamily="18" charset="0"/>
              <a:cs typeface="Times New Roman" pitchFamily="18" charset="0"/>
            </a:endParaRPr>
          </a:p>
          <a:p>
            <a:pPr indent="0">
              <a:buNone/>
            </a:pPr>
            <a:endParaRPr lang="en-US" sz="28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1293125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ircle(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ircle(in)">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circle(in)">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circle(in)">
                                      <p:cBhvr>
                                        <p:cTn id="4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itchFamily="2" charset="2"/>
              <a:buChar char="Ø"/>
            </a:pPr>
            <a:r>
              <a:rPr lang="en-US" sz="2800" dirty="0">
                <a:latin typeface="Times New Roman" pitchFamily="18" charset="0"/>
                <a:cs typeface="Times New Roman" pitchFamily="18" charset="0"/>
              </a:rPr>
              <a:t>Not all hull have deck like dinghy.</a:t>
            </a:r>
          </a:p>
          <a:p>
            <a:pPr>
              <a:buFont typeface="Wingdings" pitchFamily="2" charset="2"/>
              <a:buChar char="Ø"/>
            </a:pPr>
            <a:r>
              <a:rPr lang="en-US" sz="2800" dirty="0" smtClean="0">
                <a:latin typeface="Times New Roman" pitchFamily="18" charset="0"/>
                <a:cs typeface="Times New Roman" pitchFamily="18" charset="0"/>
              </a:rPr>
              <a:t>Shape chosen to have balance between</a:t>
            </a:r>
          </a:p>
          <a:p>
            <a:pPr lvl="1">
              <a:buFontTx/>
              <a:buChar char="-"/>
            </a:pPr>
            <a:r>
              <a:rPr lang="en-US" sz="2400" dirty="0" smtClean="0">
                <a:latin typeface="Times New Roman" pitchFamily="18" charset="0"/>
                <a:cs typeface="Times New Roman" pitchFamily="18" charset="0"/>
              </a:rPr>
              <a:t>Cost </a:t>
            </a:r>
          </a:p>
          <a:p>
            <a:pPr lvl="1">
              <a:buFontTx/>
              <a:buChar char="-"/>
            </a:pPr>
            <a:r>
              <a:rPr lang="en-US" sz="2400" dirty="0" smtClean="0">
                <a:latin typeface="Times New Roman" pitchFamily="18" charset="0"/>
                <a:cs typeface="Times New Roman" pitchFamily="18" charset="0"/>
              </a:rPr>
              <a:t>Hydrodynamics</a:t>
            </a:r>
          </a:p>
          <a:p>
            <a:pPr lvl="1">
              <a:buFontTx/>
              <a:buChar char="-"/>
            </a:pPr>
            <a:r>
              <a:rPr lang="en-US" sz="2400" dirty="0" smtClean="0">
                <a:latin typeface="Times New Roman" pitchFamily="18" charset="0"/>
                <a:cs typeface="Times New Roman" pitchFamily="18" charset="0"/>
              </a:rPr>
              <a:t>Hydrostatic consideration</a:t>
            </a:r>
          </a:p>
          <a:p>
            <a:pPr lvl="1">
              <a:buFontTx/>
              <a:buChar char="-"/>
            </a:pPr>
            <a:endParaRPr lang="en-US" sz="1800" dirty="0" smtClean="0"/>
          </a:p>
        </p:txBody>
      </p:sp>
    </p:spTree>
    <p:extLst>
      <p:ext uri="{BB962C8B-B14F-4D97-AF65-F5344CB8AC3E}">
        <p14:creationId xmlns="" xmlns:p14="http://schemas.microsoft.com/office/powerpoint/2010/main" val="1648783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wipe(down)">
                                      <p:cBhvr>
                                        <p:cTn id="41" dur="580">
                                          <p:stCondLst>
                                            <p:cond delay="0"/>
                                          </p:stCondLst>
                                        </p:cTn>
                                        <p:tgtEl>
                                          <p:spTgt spid="3">
                                            <p:txEl>
                                              <p:pRg st="2" end="2"/>
                                            </p:txEl>
                                          </p:spTgt>
                                        </p:tgtEl>
                                      </p:cBhvr>
                                    </p:animEffect>
                                    <p:anim calcmode="lin" valueType="num">
                                      <p:cBhvr>
                                        <p:cTn id="4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2" end="2"/>
                                            </p:txEl>
                                          </p:spTgt>
                                        </p:tgtEl>
                                      </p:cBhvr>
                                      <p:to x="100000" y="60000"/>
                                    </p:animScale>
                                    <p:animScale>
                                      <p:cBhvr>
                                        <p:cTn id="48" dur="166" decel="50000">
                                          <p:stCondLst>
                                            <p:cond delay="676"/>
                                          </p:stCondLst>
                                        </p:cTn>
                                        <p:tgtEl>
                                          <p:spTgt spid="3">
                                            <p:txEl>
                                              <p:pRg st="2" end="2"/>
                                            </p:txEl>
                                          </p:spTgt>
                                        </p:tgtEl>
                                      </p:cBhvr>
                                      <p:to x="100000" y="100000"/>
                                    </p:animScale>
                                    <p:animScale>
                                      <p:cBhvr>
                                        <p:cTn id="49" dur="26">
                                          <p:stCondLst>
                                            <p:cond delay="1312"/>
                                          </p:stCondLst>
                                        </p:cTn>
                                        <p:tgtEl>
                                          <p:spTgt spid="3">
                                            <p:txEl>
                                              <p:pRg st="2" end="2"/>
                                            </p:txEl>
                                          </p:spTgt>
                                        </p:tgtEl>
                                      </p:cBhvr>
                                      <p:to x="100000" y="80000"/>
                                    </p:animScale>
                                    <p:animScale>
                                      <p:cBhvr>
                                        <p:cTn id="50" dur="166" decel="50000">
                                          <p:stCondLst>
                                            <p:cond delay="1338"/>
                                          </p:stCondLst>
                                        </p:cTn>
                                        <p:tgtEl>
                                          <p:spTgt spid="3">
                                            <p:txEl>
                                              <p:pRg st="2" end="2"/>
                                            </p:txEl>
                                          </p:spTgt>
                                        </p:tgtEl>
                                      </p:cBhvr>
                                      <p:to x="100000" y="100000"/>
                                    </p:animScale>
                                    <p:animScale>
                                      <p:cBhvr>
                                        <p:cTn id="51" dur="26">
                                          <p:stCondLst>
                                            <p:cond delay="1642"/>
                                          </p:stCondLst>
                                        </p:cTn>
                                        <p:tgtEl>
                                          <p:spTgt spid="3">
                                            <p:txEl>
                                              <p:pRg st="2" end="2"/>
                                            </p:txEl>
                                          </p:spTgt>
                                        </p:tgtEl>
                                      </p:cBhvr>
                                      <p:to x="100000" y="90000"/>
                                    </p:animScale>
                                    <p:animScale>
                                      <p:cBhvr>
                                        <p:cTn id="52" dur="166" decel="50000">
                                          <p:stCondLst>
                                            <p:cond delay="1668"/>
                                          </p:stCondLst>
                                        </p:cTn>
                                        <p:tgtEl>
                                          <p:spTgt spid="3">
                                            <p:txEl>
                                              <p:pRg st="2" end="2"/>
                                            </p:txEl>
                                          </p:spTgt>
                                        </p:tgtEl>
                                      </p:cBhvr>
                                      <p:to x="100000" y="100000"/>
                                    </p:animScale>
                                    <p:animScale>
                                      <p:cBhvr>
                                        <p:cTn id="53" dur="26">
                                          <p:stCondLst>
                                            <p:cond delay="1808"/>
                                          </p:stCondLst>
                                        </p:cTn>
                                        <p:tgtEl>
                                          <p:spTgt spid="3">
                                            <p:txEl>
                                              <p:pRg st="2" end="2"/>
                                            </p:txEl>
                                          </p:spTgt>
                                        </p:tgtEl>
                                      </p:cBhvr>
                                      <p:to x="100000" y="95000"/>
                                    </p:animScale>
                                    <p:animScale>
                                      <p:cBhvr>
                                        <p:cTn id="54" dur="166" decel="50000">
                                          <p:stCondLst>
                                            <p:cond delay="1834"/>
                                          </p:stCondLst>
                                        </p:cTn>
                                        <p:tgtEl>
                                          <p:spTgt spid="3">
                                            <p:txEl>
                                              <p:pRg st="2" end="2"/>
                                            </p:tx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3">
                                            <p:txEl>
                                              <p:pRg st="3" end="3"/>
                                            </p:txEl>
                                          </p:spTgt>
                                        </p:tgtEl>
                                        <p:attrNameLst>
                                          <p:attrName>style.visibility</p:attrName>
                                        </p:attrNameLst>
                                      </p:cBhvr>
                                      <p:to>
                                        <p:strVal val="visible"/>
                                      </p:to>
                                    </p:set>
                                    <p:animEffect transition="in" filter="wipe(down)">
                                      <p:cBhvr>
                                        <p:cTn id="57" dur="580">
                                          <p:stCondLst>
                                            <p:cond delay="0"/>
                                          </p:stCondLst>
                                        </p:cTn>
                                        <p:tgtEl>
                                          <p:spTgt spid="3">
                                            <p:txEl>
                                              <p:pRg st="3" end="3"/>
                                            </p:txEl>
                                          </p:spTgt>
                                        </p:tgtEl>
                                      </p:cBhvr>
                                    </p:animEffect>
                                    <p:anim calcmode="lin" valueType="num">
                                      <p:cBhvr>
                                        <p:cTn id="5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3" end="3"/>
                                            </p:txEl>
                                          </p:spTgt>
                                        </p:tgtEl>
                                      </p:cBhvr>
                                      <p:to x="100000" y="60000"/>
                                    </p:animScale>
                                    <p:animScale>
                                      <p:cBhvr>
                                        <p:cTn id="64" dur="166" decel="50000">
                                          <p:stCondLst>
                                            <p:cond delay="676"/>
                                          </p:stCondLst>
                                        </p:cTn>
                                        <p:tgtEl>
                                          <p:spTgt spid="3">
                                            <p:txEl>
                                              <p:pRg st="3" end="3"/>
                                            </p:txEl>
                                          </p:spTgt>
                                        </p:tgtEl>
                                      </p:cBhvr>
                                      <p:to x="100000" y="100000"/>
                                    </p:animScale>
                                    <p:animScale>
                                      <p:cBhvr>
                                        <p:cTn id="65" dur="26">
                                          <p:stCondLst>
                                            <p:cond delay="1312"/>
                                          </p:stCondLst>
                                        </p:cTn>
                                        <p:tgtEl>
                                          <p:spTgt spid="3">
                                            <p:txEl>
                                              <p:pRg st="3" end="3"/>
                                            </p:txEl>
                                          </p:spTgt>
                                        </p:tgtEl>
                                      </p:cBhvr>
                                      <p:to x="100000" y="80000"/>
                                    </p:animScale>
                                    <p:animScale>
                                      <p:cBhvr>
                                        <p:cTn id="66" dur="166" decel="50000">
                                          <p:stCondLst>
                                            <p:cond delay="1338"/>
                                          </p:stCondLst>
                                        </p:cTn>
                                        <p:tgtEl>
                                          <p:spTgt spid="3">
                                            <p:txEl>
                                              <p:pRg st="3" end="3"/>
                                            </p:txEl>
                                          </p:spTgt>
                                        </p:tgtEl>
                                      </p:cBhvr>
                                      <p:to x="100000" y="100000"/>
                                    </p:animScale>
                                    <p:animScale>
                                      <p:cBhvr>
                                        <p:cTn id="67" dur="26">
                                          <p:stCondLst>
                                            <p:cond delay="1642"/>
                                          </p:stCondLst>
                                        </p:cTn>
                                        <p:tgtEl>
                                          <p:spTgt spid="3">
                                            <p:txEl>
                                              <p:pRg st="3" end="3"/>
                                            </p:txEl>
                                          </p:spTgt>
                                        </p:tgtEl>
                                      </p:cBhvr>
                                      <p:to x="100000" y="90000"/>
                                    </p:animScale>
                                    <p:animScale>
                                      <p:cBhvr>
                                        <p:cTn id="68" dur="166" decel="50000">
                                          <p:stCondLst>
                                            <p:cond delay="1668"/>
                                          </p:stCondLst>
                                        </p:cTn>
                                        <p:tgtEl>
                                          <p:spTgt spid="3">
                                            <p:txEl>
                                              <p:pRg st="3" end="3"/>
                                            </p:txEl>
                                          </p:spTgt>
                                        </p:tgtEl>
                                      </p:cBhvr>
                                      <p:to x="100000" y="100000"/>
                                    </p:animScale>
                                    <p:animScale>
                                      <p:cBhvr>
                                        <p:cTn id="69" dur="26">
                                          <p:stCondLst>
                                            <p:cond delay="1808"/>
                                          </p:stCondLst>
                                        </p:cTn>
                                        <p:tgtEl>
                                          <p:spTgt spid="3">
                                            <p:txEl>
                                              <p:pRg st="3" end="3"/>
                                            </p:txEl>
                                          </p:spTgt>
                                        </p:tgtEl>
                                      </p:cBhvr>
                                      <p:to x="100000" y="95000"/>
                                    </p:animScale>
                                    <p:animScale>
                                      <p:cBhvr>
                                        <p:cTn id="70" dur="166" decel="50000">
                                          <p:stCondLst>
                                            <p:cond delay="1834"/>
                                          </p:stCondLst>
                                        </p:cTn>
                                        <p:tgtEl>
                                          <p:spTgt spid="3">
                                            <p:txEl>
                                              <p:pRg st="3" end="3"/>
                                            </p:txEl>
                                          </p:spTgt>
                                        </p:tgtEl>
                                      </p:cBhvr>
                                      <p:to x="100000" y="100000"/>
                                    </p:animScale>
                                  </p:childTnLst>
                                </p:cTn>
                              </p:par>
                              <p:par>
                                <p:cTn id="71" presetID="26" presetClass="entr" presetSubtype="0" fill="hold" grpId="0" nodeType="withEffect">
                                  <p:stCondLst>
                                    <p:cond delay="0"/>
                                  </p:stCondLst>
                                  <p:childTnLst>
                                    <p:set>
                                      <p:cBhvr>
                                        <p:cTn id="72" dur="1" fill="hold">
                                          <p:stCondLst>
                                            <p:cond delay="0"/>
                                          </p:stCondLst>
                                        </p:cTn>
                                        <p:tgtEl>
                                          <p:spTgt spid="3">
                                            <p:txEl>
                                              <p:pRg st="4" end="4"/>
                                            </p:txEl>
                                          </p:spTgt>
                                        </p:tgtEl>
                                        <p:attrNameLst>
                                          <p:attrName>style.visibility</p:attrName>
                                        </p:attrNameLst>
                                      </p:cBhvr>
                                      <p:to>
                                        <p:strVal val="visible"/>
                                      </p:to>
                                    </p:set>
                                    <p:animEffect transition="in" filter="wipe(down)">
                                      <p:cBhvr>
                                        <p:cTn id="73" dur="580">
                                          <p:stCondLst>
                                            <p:cond delay="0"/>
                                          </p:stCondLst>
                                        </p:cTn>
                                        <p:tgtEl>
                                          <p:spTgt spid="3">
                                            <p:txEl>
                                              <p:pRg st="4" end="4"/>
                                            </p:txEl>
                                          </p:spTgt>
                                        </p:tgtEl>
                                      </p:cBhvr>
                                    </p:animEffect>
                                    <p:anim calcmode="lin" valueType="num">
                                      <p:cBhvr>
                                        <p:cTn id="74"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4" end="4"/>
                                            </p:txEl>
                                          </p:spTgt>
                                        </p:tgtEl>
                                      </p:cBhvr>
                                      <p:to x="100000" y="60000"/>
                                    </p:animScale>
                                    <p:animScale>
                                      <p:cBhvr>
                                        <p:cTn id="80" dur="166" decel="50000">
                                          <p:stCondLst>
                                            <p:cond delay="676"/>
                                          </p:stCondLst>
                                        </p:cTn>
                                        <p:tgtEl>
                                          <p:spTgt spid="3">
                                            <p:txEl>
                                              <p:pRg st="4" end="4"/>
                                            </p:txEl>
                                          </p:spTgt>
                                        </p:tgtEl>
                                      </p:cBhvr>
                                      <p:to x="100000" y="100000"/>
                                    </p:animScale>
                                    <p:animScale>
                                      <p:cBhvr>
                                        <p:cTn id="81" dur="26">
                                          <p:stCondLst>
                                            <p:cond delay="1312"/>
                                          </p:stCondLst>
                                        </p:cTn>
                                        <p:tgtEl>
                                          <p:spTgt spid="3">
                                            <p:txEl>
                                              <p:pRg st="4" end="4"/>
                                            </p:txEl>
                                          </p:spTgt>
                                        </p:tgtEl>
                                      </p:cBhvr>
                                      <p:to x="100000" y="80000"/>
                                    </p:animScale>
                                    <p:animScale>
                                      <p:cBhvr>
                                        <p:cTn id="82" dur="166" decel="50000">
                                          <p:stCondLst>
                                            <p:cond delay="1338"/>
                                          </p:stCondLst>
                                        </p:cTn>
                                        <p:tgtEl>
                                          <p:spTgt spid="3">
                                            <p:txEl>
                                              <p:pRg st="4" end="4"/>
                                            </p:txEl>
                                          </p:spTgt>
                                        </p:tgtEl>
                                      </p:cBhvr>
                                      <p:to x="100000" y="100000"/>
                                    </p:animScale>
                                    <p:animScale>
                                      <p:cBhvr>
                                        <p:cTn id="83" dur="26">
                                          <p:stCondLst>
                                            <p:cond delay="1642"/>
                                          </p:stCondLst>
                                        </p:cTn>
                                        <p:tgtEl>
                                          <p:spTgt spid="3">
                                            <p:txEl>
                                              <p:pRg st="4" end="4"/>
                                            </p:txEl>
                                          </p:spTgt>
                                        </p:tgtEl>
                                      </p:cBhvr>
                                      <p:to x="100000" y="90000"/>
                                    </p:animScale>
                                    <p:animScale>
                                      <p:cBhvr>
                                        <p:cTn id="84" dur="166" decel="50000">
                                          <p:stCondLst>
                                            <p:cond delay="1668"/>
                                          </p:stCondLst>
                                        </p:cTn>
                                        <p:tgtEl>
                                          <p:spTgt spid="3">
                                            <p:txEl>
                                              <p:pRg st="4" end="4"/>
                                            </p:txEl>
                                          </p:spTgt>
                                        </p:tgtEl>
                                      </p:cBhvr>
                                      <p:to x="100000" y="100000"/>
                                    </p:animScale>
                                    <p:animScale>
                                      <p:cBhvr>
                                        <p:cTn id="85" dur="26">
                                          <p:stCondLst>
                                            <p:cond delay="1808"/>
                                          </p:stCondLst>
                                        </p:cTn>
                                        <p:tgtEl>
                                          <p:spTgt spid="3">
                                            <p:txEl>
                                              <p:pRg st="4" end="4"/>
                                            </p:txEl>
                                          </p:spTgt>
                                        </p:tgtEl>
                                      </p:cBhvr>
                                      <p:to x="100000" y="95000"/>
                                    </p:animScale>
                                    <p:animScale>
                                      <p:cBhvr>
                                        <p:cTn id="86"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p:spPr>
      </p:pic>
    </p:spTree>
    <p:extLst>
      <p:ext uri="{BB962C8B-B14F-4D97-AF65-F5344CB8AC3E}">
        <p14:creationId xmlns="" xmlns:p14="http://schemas.microsoft.com/office/powerpoint/2010/main" val="3964339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INTRODUCTION</a:t>
            </a:r>
            <a:endParaRPr lang="en-IN"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800" dirty="0" smtClean="0">
                <a:latin typeface="Times New Roman" pitchFamily="18" charset="0"/>
                <a:cs typeface="Times New Roman" pitchFamily="18" charset="0"/>
              </a:rPr>
              <a:t>Why choose this topic?</a:t>
            </a:r>
          </a:p>
          <a:p>
            <a:pPr indent="0" algn="just">
              <a:buNone/>
            </a:pPr>
            <a:r>
              <a:rPr lang="en-US" sz="2800" dirty="0" smtClean="0">
                <a:latin typeface="Times New Roman" pitchFamily="18" charset="0"/>
                <a:cs typeface="Times New Roman" pitchFamily="18" charset="0"/>
              </a:rPr>
              <a:t>	- Earth covered with 70% of water.</a:t>
            </a:r>
          </a:p>
          <a:p>
            <a:pPr indent="0" algn="just">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Ship major means of transport </a:t>
            </a:r>
          </a:p>
          <a:p>
            <a:pPr indent="0">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Each year several billion tons of bulk     		   transported through ship.</a:t>
            </a:r>
          </a:p>
          <a:p>
            <a:pPr indent="0" algn="just">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Hull and propeller being the most important part   	   of the ship we are concentrating on it. </a:t>
            </a:r>
            <a:endParaRPr lang="en-IN"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2699325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6858000"/>
          </a:xfrm>
        </p:spPr>
      </p:pic>
    </p:spTree>
    <p:extLst>
      <p:ext uri="{BB962C8B-B14F-4D97-AF65-F5344CB8AC3E}">
        <p14:creationId xmlns="" xmlns:p14="http://schemas.microsoft.com/office/powerpoint/2010/main" val="3876001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HULL TYPES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nSpc>
                <a:spcPct val="100000"/>
              </a:lnSpc>
              <a:buFont typeface="Wingdings" pitchFamily="2" charset="2"/>
              <a:buChar char="Ø"/>
            </a:pPr>
            <a:r>
              <a:rPr lang="en-US" sz="2800" dirty="0">
                <a:latin typeface="Times New Roman" pitchFamily="18" charset="0"/>
                <a:cs typeface="Times New Roman" pitchFamily="18" charset="0"/>
              </a:rPr>
              <a:t>Three main classification of hull:</a:t>
            </a:r>
          </a:p>
          <a:p>
            <a:pPr indent="0">
              <a:lnSpc>
                <a:spcPct val="100000"/>
              </a:lnSpc>
              <a:buNone/>
            </a:pPr>
            <a:r>
              <a:rPr lang="en-US" sz="2800" dirty="0">
                <a:latin typeface="Times New Roman" pitchFamily="18" charset="0"/>
                <a:cs typeface="Times New Roman" pitchFamily="18" charset="0"/>
              </a:rPr>
              <a:t>	- displacement type</a:t>
            </a:r>
          </a:p>
          <a:p>
            <a:pPr indent="0">
              <a:lnSpc>
                <a:spcPct val="100000"/>
              </a:lnSpc>
              <a:buNone/>
            </a:pPr>
            <a:r>
              <a:rPr lang="en-US" sz="2800" dirty="0">
                <a:latin typeface="Times New Roman" pitchFamily="18" charset="0"/>
                <a:cs typeface="Times New Roman" pitchFamily="18" charset="0"/>
              </a:rPr>
              <a:t>	- semi displacement </a:t>
            </a:r>
          </a:p>
          <a:p>
            <a:pPr indent="0">
              <a:lnSpc>
                <a:spcPct val="100000"/>
              </a:lnSpc>
              <a:buNone/>
            </a:pPr>
            <a:r>
              <a:rPr lang="en-US" sz="2800" dirty="0">
                <a:latin typeface="Times New Roman" pitchFamily="18" charset="0"/>
                <a:cs typeface="Times New Roman" pitchFamily="18" charset="0"/>
              </a:rPr>
              <a:t>	- </a:t>
            </a:r>
            <a:r>
              <a:rPr lang="en-US" sz="2800" dirty="0" err="1">
                <a:latin typeface="Times New Roman" pitchFamily="18" charset="0"/>
                <a:cs typeface="Times New Roman" pitchFamily="18" charset="0"/>
              </a:rPr>
              <a:t>planing</a:t>
            </a:r>
            <a:endParaRPr lang="en-US" sz="2800" dirty="0">
              <a:latin typeface="Times New Roman" pitchFamily="18" charset="0"/>
              <a:cs typeface="Times New Roman" pitchFamily="18" charset="0"/>
            </a:endParaRPr>
          </a:p>
          <a:p>
            <a:pPr marL="285750" indent="-285750">
              <a:lnSpc>
                <a:spcPct val="100000"/>
              </a:lnSpc>
              <a:buFont typeface="Wingdings" pitchFamily="2" charset="2"/>
              <a:buChar char="Ø"/>
            </a:pPr>
            <a:r>
              <a:rPr lang="en-US" sz="2800" dirty="0">
                <a:latin typeface="Times New Roman" pitchFamily="18" charset="0"/>
                <a:cs typeface="Times New Roman" pitchFamily="18" charset="0"/>
              </a:rPr>
              <a:t>Type named according to its shape</a:t>
            </a:r>
          </a:p>
          <a:p>
            <a:pPr indent="0">
              <a:buNone/>
            </a:pPr>
            <a:endParaRPr lang="en-IN" sz="2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80112" y="2564904"/>
            <a:ext cx="2529135" cy="25202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14937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mph" presetSubtype="0" fill="hold" nodeType="clickEffect">
                                  <p:stCondLst>
                                    <p:cond delay="0"/>
                                  </p:stCondLst>
                                  <p:childTnLst>
                                    <p:animScale>
                                      <p:cBhvr>
                                        <p:cTn id="36" dur="2000" fill="hold"/>
                                        <p:tgtEl>
                                          <p:spTgt spid="10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HULL FORMS</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68580" indent="-342900">
              <a:buFont typeface="+mj-lt"/>
              <a:buAutoNum type="alphaUcPeriod"/>
            </a:pPr>
            <a:r>
              <a:rPr lang="en-US" sz="2800" dirty="0" smtClean="0">
                <a:latin typeface="Times New Roman" pitchFamily="18" charset="0"/>
                <a:cs typeface="Times New Roman" pitchFamily="18" charset="0"/>
              </a:rPr>
              <a:t>S shaped hull</a:t>
            </a:r>
          </a:p>
          <a:p>
            <a:pPr marL="68580" indent="-342900">
              <a:buFont typeface="+mj-lt"/>
              <a:buAutoNum type="alphaUcPeriod"/>
            </a:pPr>
            <a:r>
              <a:rPr lang="en-US" sz="2800" dirty="0" smtClean="0">
                <a:latin typeface="Times New Roman" pitchFamily="18" charset="0"/>
                <a:cs typeface="Times New Roman" pitchFamily="18" charset="0"/>
              </a:rPr>
              <a:t>Hard chinned hull</a:t>
            </a:r>
          </a:p>
          <a:p>
            <a:pPr marL="68580" indent="-342900">
              <a:buFont typeface="+mj-lt"/>
              <a:buAutoNum type="alphaUcPeriod"/>
            </a:pPr>
            <a:r>
              <a:rPr lang="en-US" sz="2800" dirty="0" smtClean="0">
                <a:latin typeface="Times New Roman" pitchFamily="18" charset="0"/>
                <a:cs typeface="Times New Roman" pitchFamily="18" charset="0"/>
              </a:rPr>
              <a:t>Soft chinned hull</a:t>
            </a:r>
            <a:endParaRPr lang="en-IN" sz="2800" dirty="0">
              <a:latin typeface="Times New Roman" pitchFamily="18" charset="0"/>
              <a:cs typeface="Times New Roman" pitchFamily="18" charset="0"/>
            </a:endParaRPr>
          </a:p>
        </p:txBody>
      </p:sp>
      <p:pic>
        <p:nvPicPr>
          <p:cNvPr id="2050" name="Picture 2" descr="C:\Users\loki\Desktop\Capture4.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932040" y="2492896"/>
            <a:ext cx="2370377" cy="237626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08792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6" presetClass="emph" presetSubtype="0" fill="hold" nodeType="clickEffect">
                                  <p:stCondLst>
                                    <p:cond delay="0"/>
                                  </p:stCondLst>
                                  <p:childTnLst>
                                    <p:animScale>
                                      <p:cBhvr>
                                        <p:cTn id="31" dur="2000" fill="hold"/>
                                        <p:tgtEl>
                                          <p:spTgt spid="205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DRYDOCKING</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GB" sz="2800" dirty="0">
                <a:latin typeface="Times New Roman" pitchFamily="18" charset="0"/>
                <a:cs typeface="Times New Roman" pitchFamily="18" charset="0"/>
              </a:rPr>
              <a:t>Normal dry-dock period once every 2 </a:t>
            </a:r>
            <a:r>
              <a:rPr lang="en-GB" sz="2800" dirty="0" smtClean="0">
                <a:latin typeface="Times New Roman" pitchFamily="18" charset="0"/>
                <a:cs typeface="Times New Roman" pitchFamily="18" charset="0"/>
              </a:rPr>
              <a:t>years or 5 years.</a:t>
            </a:r>
          </a:p>
          <a:p>
            <a:pPr>
              <a:buFont typeface="Wingdings" pitchFamily="2" charset="2"/>
              <a:buChar char="Ø"/>
            </a:pPr>
            <a:r>
              <a:rPr lang="en-GB" sz="2800" dirty="0" smtClean="0">
                <a:latin typeface="Times New Roman" pitchFamily="18" charset="0"/>
                <a:cs typeface="Times New Roman" pitchFamily="18" charset="0"/>
              </a:rPr>
              <a:t>When ships are taken to dry ports for their repairing ,maintenance painting  and other purposes it is called dry-docking.</a:t>
            </a:r>
          </a:p>
          <a:p>
            <a:pPr>
              <a:buFont typeface="Wingdings" pitchFamily="2" charset="2"/>
              <a:buChar char="Ø"/>
            </a:pPr>
            <a:r>
              <a:rPr lang="en-GB" sz="2800" dirty="0" smtClean="0">
                <a:latin typeface="Times New Roman" pitchFamily="18" charset="0"/>
                <a:cs typeface="Times New Roman" pitchFamily="18" charset="0"/>
              </a:rPr>
              <a:t>Using ROV at different ports may increase the span between 2 dry docking.</a:t>
            </a:r>
            <a:endParaRPr lang="en-GB" sz="2800" dirty="0">
              <a:latin typeface="Times New Roman" pitchFamily="18" charset="0"/>
              <a:cs typeface="Times New Roman" pitchFamily="18" charset="0"/>
            </a:endParaRPr>
          </a:p>
          <a:p>
            <a:pPr>
              <a:buFont typeface="Wingdings" pitchFamily="2" charset="2"/>
              <a:buChar char="Ø"/>
            </a:pPr>
            <a:endParaRPr lang="en-IN"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1392490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STANDARD PREPARATIONS</a:t>
            </a:r>
            <a:endParaRPr lang="en-IN" dirty="0"/>
          </a:p>
        </p:txBody>
      </p:sp>
      <p:sp>
        <p:nvSpPr>
          <p:cNvPr id="3" name="Content Placeholder 2"/>
          <p:cNvSpPr>
            <a:spLocks noGrp="1"/>
          </p:cNvSpPr>
          <p:nvPr>
            <p:ph idx="1"/>
          </p:nvPr>
        </p:nvSpPr>
        <p:spPr/>
        <p:txBody>
          <a:bodyPr>
            <a:normAutofit fontScale="77500" lnSpcReduction="20000"/>
          </a:bodyPr>
          <a:lstStyle/>
          <a:p>
            <a:pPr>
              <a:lnSpc>
                <a:spcPct val="110000"/>
              </a:lnSpc>
              <a:buFont typeface="Wingdings" pitchFamily="2" charset="2"/>
              <a:buChar char="Ø"/>
            </a:pPr>
            <a:r>
              <a:rPr lang="en-GB" dirty="0"/>
              <a:t>Hull cleaning and surface preparation. </a:t>
            </a:r>
          </a:p>
          <a:p>
            <a:pPr>
              <a:lnSpc>
                <a:spcPct val="110000"/>
              </a:lnSpc>
              <a:buFont typeface="Wingdings" pitchFamily="2" charset="2"/>
              <a:buChar char="Ø"/>
            </a:pPr>
            <a:r>
              <a:rPr lang="en-GB" dirty="0"/>
              <a:t>Survey of ships bottom (sighting the bottom). </a:t>
            </a:r>
          </a:p>
          <a:p>
            <a:pPr>
              <a:lnSpc>
                <a:spcPct val="110000"/>
              </a:lnSpc>
              <a:buFont typeface="Wingdings" pitchFamily="2" charset="2"/>
              <a:buChar char="Ø"/>
            </a:pPr>
            <a:r>
              <a:rPr lang="en-GB" dirty="0"/>
              <a:t>Anchors- including ranging and marking, turned end to end. </a:t>
            </a:r>
            <a:endParaRPr lang="en-GB" dirty="0" smtClean="0"/>
          </a:p>
          <a:p>
            <a:pPr>
              <a:lnSpc>
                <a:spcPct val="110000"/>
              </a:lnSpc>
              <a:buFont typeface="Wingdings" pitchFamily="2" charset="2"/>
              <a:buChar char="Ø"/>
            </a:pPr>
            <a:r>
              <a:rPr lang="en-GB" dirty="0"/>
              <a:t>Chain locker- chipping, painting, bitter end and chain </a:t>
            </a:r>
            <a:r>
              <a:rPr lang="en-GB" dirty="0" smtClean="0"/>
              <a:t>locker </a:t>
            </a:r>
            <a:r>
              <a:rPr lang="en-GB" dirty="0" err="1" smtClean="0"/>
              <a:t>educting</a:t>
            </a:r>
            <a:r>
              <a:rPr lang="en-GB" dirty="0" smtClean="0"/>
              <a:t> </a:t>
            </a:r>
            <a:r>
              <a:rPr lang="en-GB" dirty="0"/>
              <a:t>system. </a:t>
            </a:r>
          </a:p>
          <a:p>
            <a:pPr>
              <a:lnSpc>
                <a:spcPct val="110000"/>
              </a:lnSpc>
              <a:buFont typeface="Wingdings" pitchFamily="2" charset="2"/>
              <a:buChar char="Ø"/>
            </a:pPr>
            <a:r>
              <a:rPr lang="en-GB" dirty="0" smtClean="0"/>
              <a:t>Sea </a:t>
            </a:r>
            <a:r>
              <a:rPr lang="en-GB" dirty="0"/>
              <a:t>chest to be inspected, overhauled and painted. </a:t>
            </a:r>
          </a:p>
          <a:p>
            <a:pPr>
              <a:lnSpc>
                <a:spcPct val="110000"/>
              </a:lnSpc>
              <a:buFont typeface="Wingdings" pitchFamily="2" charset="2"/>
              <a:buChar char="Ø"/>
            </a:pPr>
            <a:r>
              <a:rPr lang="en-GB" dirty="0"/>
              <a:t>Anodes- location, weight and size. </a:t>
            </a:r>
          </a:p>
          <a:p>
            <a:pPr>
              <a:lnSpc>
                <a:spcPct val="110000"/>
              </a:lnSpc>
              <a:buFont typeface="Wingdings" pitchFamily="2" charset="2"/>
              <a:buChar char="Ø"/>
            </a:pPr>
            <a:r>
              <a:rPr lang="en-GB" dirty="0"/>
              <a:t>Inspection and overhaul and load test of lifting equipment</a:t>
            </a:r>
            <a:r>
              <a:rPr lang="en-GB" dirty="0" smtClean="0"/>
              <a:t>.</a:t>
            </a:r>
          </a:p>
          <a:p>
            <a:pPr>
              <a:lnSpc>
                <a:spcPct val="110000"/>
              </a:lnSpc>
              <a:buFont typeface="Wingdings" pitchFamily="2" charset="2"/>
              <a:buChar char="Ø"/>
            </a:pPr>
            <a:r>
              <a:rPr lang="en-GB" dirty="0"/>
              <a:t>Tank, hold and closing appliances to be to be inspected and overhauled.</a:t>
            </a:r>
            <a:endParaRPr lang="en-US" dirty="0"/>
          </a:p>
          <a:p>
            <a:pPr>
              <a:lnSpc>
                <a:spcPct val="80000"/>
              </a:lnSpc>
            </a:pPr>
            <a:endParaRPr lang="en-US" dirty="0"/>
          </a:p>
          <a:p>
            <a:pPr indent="0">
              <a:lnSpc>
                <a:spcPct val="80000"/>
              </a:lnSpc>
              <a:buNone/>
            </a:pPr>
            <a:r>
              <a:rPr lang="en-GB" dirty="0" smtClean="0"/>
              <a:t> </a:t>
            </a:r>
            <a:endParaRPr lang="en-GB" dirty="0"/>
          </a:p>
          <a:p>
            <a:pPr>
              <a:lnSpc>
                <a:spcPct val="80000"/>
              </a:lnSpc>
              <a:buFont typeface="Wingdings" pitchFamily="2" charset="2"/>
              <a:buChar char="Ø"/>
            </a:pPr>
            <a:endParaRPr lang="en-GB" dirty="0"/>
          </a:p>
          <a:p>
            <a:pPr>
              <a:buFont typeface="Wingdings" pitchFamily="2" charset="2"/>
              <a:buChar char="Ø"/>
            </a:pPr>
            <a:endParaRPr lang="en-IN" dirty="0"/>
          </a:p>
        </p:txBody>
      </p:sp>
    </p:spTree>
    <p:extLst>
      <p:ext uri="{BB962C8B-B14F-4D97-AF65-F5344CB8AC3E}">
        <p14:creationId xmlns="" xmlns:p14="http://schemas.microsoft.com/office/powerpoint/2010/main" val="2092168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3">
                                            <p:txEl>
                                              <p:pRg st="9" end="9"/>
                                            </p:txEl>
                                          </p:spTgt>
                                        </p:tgtEl>
                                        <p:attrNameLst>
                                          <p:attrName>style.visibility</p:attrName>
                                        </p:attrNameLst>
                                      </p:cBhvr>
                                      <p:to>
                                        <p:strVal val="visible"/>
                                      </p:to>
                                    </p:set>
                                    <p:anim calcmode="lin" valueType="num">
                                      <p:cBhvr additive="base">
                                        <p:cTn id="6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itchFamily="18" charset="0"/>
                <a:cs typeface="Times New Roman" pitchFamily="18" charset="0"/>
              </a:rPr>
              <a:t>FOULING</a:t>
            </a:r>
            <a:endParaRPr lang="en-IN" sz="4000" dirty="0">
              <a:latin typeface="Times New Roman" pitchFamily="18" charset="0"/>
              <a:cs typeface="Times New Roman" pitchFamily="18" charset="0"/>
            </a:endParaRPr>
          </a:p>
        </p:txBody>
      </p:sp>
      <p:sp>
        <p:nvSpPr>
          <p:cNvPr id="5" name="Content Placeholder 4"/>
          <p:cNvSpPr>
            <a:spLocks noGrp="1"/>
          </p:cNvSpPr>
          <p:nvPr>
            <p:ph idx="1"/>
          </p:nvPr>
        </p:nvSpPr>
        <p:spPr/>
        <p:txBody>
          <a:bodyPr>
            <a:normAutofit/>
          </a:bodyPr>
          <a:lstStyle/>
          <a:p>
            <a:pPr marL="285750" indent="-285750">
              <a:buFont typeface="Wingdings" pitchFamily="2" charset="2"/>
              <a:buChar char="Ø"/>
            </a:pPr>
            <a:r>
              <a:rPr lang="en-US" sz="2800" dirty="0" smtClean="0">
                <a:latin typeface="Times New Roman" pitchFamily="18" charset="0"/>
                <a:cs typeface="Times New Roman" pitchFamily="18" charset="0"/>
              </a:rPr>
              <a:t>Unwanted growth of biological organisms.</a:t>
            </a:r>
          </a:p>
          <a:p>
            <a:pPr marL="285750" indent="-285750">
              <a:buFont typeface="Wingdings" pitchFamily="2" charset="2"/>
              <a:buChar char="Ø"/>
            </a:pPr>
            <a:r>
              <a:rPr lang="en-US" sz="2800" dirty="0" smtClean="0">
                <a:latin typeface="Times New Roman" pitchFamily="18" charset="0"/>
                <a:cs typeface="Times New Roman" pitchFamily="18" charset="0"/>
              </a:rPr>
              <a:t>Negatively affects the hydrodynamics of hull </a:t>
            </a:r>
          </a:p>
          <a:p>
            <a:pPr marL="285750" indent="-285750">
              <a:buFont typeface="Wingdings" pitchFamily="2" charset="2"/>
              <a:buChar char="Ø"/>
            </a:pPr>
            <a:r>
              <a:rPr lang="en-US" sz="2800" dirty="0" smtClean="0">
                <a:latin typeface="Times New Roman" pitchFamily="18" charset="0"/>
                <a:cs typeface="Times New Roman" pitchFamily="18" charset="0"/>
              </a:rPr>
              <a:t>Increases cost of fuel and power required. </a:t>
            </a:r>
          </a:p>
          <a:p>
            <a:pPr marL="285750" indent="-285750">
              <a:buFont typeface="Wingdings" pitchFamily="2" charset="2"/>
              <a:buChar char="Ø"/>
            </a:pPr>
            <a:endParaRPr lang="en-IN"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2706164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 calcmode="lin" valueType="num">
                                      <p:cBhvr additive="base">
                                        <p:cTn id="26"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p:spPr>
      </p:pic>
    </p:spTree>
    <p:extLst>
      <p:ext uri="{BB962C8B-B14F-4D97-AF65-F5344CB8AC3E}">
        <p14:creationId xmlns="" xmlns:p14="http://schemas.microsoft.com/office/powerpoint/2010/main" val="82461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6858000"/>
          </a:xfrm>
        </p:spPr>
      </p:pic>
    </p:spTree>
    <p:extLst>
      <p:ext uri="{BB962C8B-B14F-4D97-AF65-F5344CB8AC3E}">
        <p14:creationId xmlns="" xmlns:p14="http://schemas.microsoft.com/office/powerpoint/2010/main" val="4228087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p:spPr>
      </p:pic>
    </p:spTree>
    <p:extLst>
      <p:ext uri="{BB962C8B-B14F-4D97-AF65-F5344CB8AC3E}">
        <p14:creationId xmlns="" xmlns:p14="http://schemas.microsoft.com/office/powerpoint/2010/main" val="348795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ANTI-FOULING</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285750" indent="-285750">
              <a:buFont typeface="Wingdings" pitchFamily="2" charset="2"/>
              <a:buChar char="Ø"/>
            </a:pPr>
            <a:r>
              <a:rPr lang="en-US" sz="2800" dirty="0" smtClean="0">
                <a:latin typeface="Times New Roman" pitchFamily="18" charset="0"/>
                <a:cs typeface="Times New Roman" pitchFamily="18" charset="0"/>
              </a:rPr>
              <a:t>Coatings should be environmentally acceptable and maintain long life.</a:t>
            </a:r>
          </a:p>
          <a:p>
            <a:pPr marL="285750" indent="-285750">
              <a:buFont typeface="Wingdings" pitchFamily="2" charset="2"/>
              <a:buChar char="Ø"/>
            </a:pPr>
            <a:r>
              <a:rPr lang="en-US" sz="2800" dirty="0" smtClean="0">
                <a:latin typeface="Times New Roman" pitchFamily="18" charset="0"/>
                <a:cs typeface="Times New Roman" pitchFamily="18" charset="0"/>
              </a:rPr>
              <a:t>Commercial use of TBT was mostly preferred but it is now banned due to its adverse effects.</a:t>
            </a:r>
            <a:endParaRPr lang="en-IN"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1378076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5.jpg"/>
          <p:cNvPicPr>
            <a:picLocks noChangeAspect="1"/>
          </p:cNvPicPr>
          <p:nvPr/>
        </p:nvPicPr>
        <p:blipFill>
          <a:blip r:embed="rId2" cstate="print"/>
          <a:stretch>
            <a:fillRect/>
          </a:stretch>
        </p:blipFill>
        <p:spPr>
          <a:xfrm>
            <a:off x="3962399" y="3343523"/>
            <a:ext cx="5181601" cy="3514477"/>
          </a:xfrm>
          <a:prstGeom prst="rect">
            <a:avLst/>
          </a:prstGeom>
        </p:spPr>
      </p:pic>
      <p:sp>
        <p:nvSpPr>
          <p:cNvPr id="2" name="Title 1"/>
          <p:cNvSpPr>
            <a:spLocks noGrp="1"/>
          </p:cNvSpPr>
          <p:nvPr>
            <p:ph type="ctrTitle"/>
          </p:nvPr>
        </p:nvSpPr>
        <p:spPr>
          <a:xfrm>
            <a:off x="500034" y="285728"/>
            <a:ext cx="8153400" cy="2285999"/>
          </a:xfrm>
        </p:spPr>
        <p:txBody>
          <a:bodyPr>
            <a:noAutofit/>
          </a:bodyPr>
          <a:lstStyle/>
          <a:p>
            <a:pPr algn="l"/>
            <a:r>
              <a:rPr lang="en-US" sz="2800" b="0" dirty="0" smtClean="0">
                <a:latin typeface="Times New Roman" pitchFamily="18" charset="0"/>
                <a:cs typeface="Times New Roman" pitchFamily="18" charset="0"/>
              </a:rPr>
              <a:t/>
            </a:r>
            <a:br>
              <a:rPr lang="en-US" sz="2800" b="0" dirty="0" smtClean="0">
                <a:latin typeface="Times New Roman" pitchFamily="18" charset="0"/>
                <a:cs typeface="Times New Roman" pitchFamily="18" charset="0"/>
              </a:rPr>
            </a:br>
            <a:r>
              <a:rPr lang="en-US" sz="2800" b="0" dirty="0" smtClean="0">
                <a:latin typeface="Times New Roman" pitchFamily="18" charset="0"/>
                <a:cs typeface="Times New Roman" pitchFamily="18" charset="0"/>
              </a:rPr>
              <a:t>PROPELLER</a:t>
            </a:r>
            <a:br>
              <a:rPr lang="en-US" sz="2800" b="0" dirty="0" smtClean="0">
                <a:latin typeface="Times New Roman" pitchFamily="18" charset="0"/>
                <a:cs typeface="Times New Roman" pitchFamily="18" charset="0"/>
              </a:rPr>
            </a:br>
            <a:r>
              <a:rPr lang="en-US" sz="2800" b="0" dirty="0" smtClean="0">
                <a:latin typeface="Times New Roman" pitchFamily="18" charset="0"/>
                <a:cs typeface="Times New Roman" pitchFamily="18" charset="0"/>
              </a:rPr>
              <a:t/>
            </a:r>
            <a:br>
              <a:rPr lang="en-US" sz="2800" b="0" dirty="0" smtClean="0">
                <a:latin typeface="Times New Roman" pitchFamily="18" charset="0"/>
                <a:cs typeface="Times New Roman" pitchFamily="18" charset="0"/>
              </a:rPr>
            </a:br>
            <a:r>
              <a:rPr lang="en-US" sz="2800" b="0" dirty="0" smtClean="0">
                <a:latin typeface="Times New Roman" pitchFamily="18" charset="0"/>
                <a:cs typeface="Times New Roman" pitchFamily="18" charset="0"/>
              </a:rPr>
              <a:t> </a:t>
            </a:r>
            <a:r>
              <a:rPr lang="en-US" sz="2800" b="0" dirty="0" smtClean="0">
                <a:solidFill>
                  <a:schemeClr val="tx1"/>
                </a:solidFill>
                <a:effectLst/>
                <a:latin typeface="Times New Roman" pitchFamily="18" charset="0"/>
                <a:cs typeface="Times New Roman" pitchFamily="18" charset="0"/>
              </a:rPr>
              <a:t>A PROPELLER IS A TYPE OF FAN THAT TRANSMITS POWERBY CONVERTING ROTATIONAL MOTION INTO THRUST</a:t>
            </a:r>
            <a:endParaRPr lang="en-US" sz="2800" b="0" dirty="0">
              <a:solidFill>
                <a:schemeClr val="tx1"/>
              </a:solidFill>
              <a:effectLst/>
              <a:latin typeface="Times New Roman" pitchFamily="18" charset="0"/>
              <a:cs typeface="Times New Roman" pitchFamily="18" charset="0"/>
            </a:endParaRPr>
          </a:p>
        </p:txBody>
      </p:sp>
      <p:sp>
        <p:nvSpPr>
          <p:cNvPr id="3" name="Subtitle 2"/>
          <p:cNvSpPr>
            <a:spLocks noGrp="1"/>
          </p:cNvSpPr>
          <p:nvPr>
            <p:ph type="subTitle" idx="1"/>
          </p:nvPr>
        </p:nvSpPr>
        <p:spPr>
          <a:xfrm>
            <a:off x="381000" y="2362200"/>
            <a:ext cx="8382000" cy="3657600"/>
          </a:xfrm>
        </p:spPr>
        <p:txBody>
          <a:bodyPr>
            <a:noAutofit/>
          </a:bodyPr>
          <a:lstStyle/>
          <a:p>
            <a:pPr algn="l"/>
            <a:endParaRPr lang="en-US" sz="2800" dirty="0" smtClean="0">
              <a:solidFill>
                <a:schemeClr val="tx1"/>
              </a:solidFill>
              <a:latin typeface="Times New Roman" pitchFamily="18" charset="0"/>
              <a:cs typeface="Times New Roman" pitchFamily="18" charset="0"/>
            </a:endParaRPr>
          </a:p>
          <a:p>
            <a:pPr algn="l"/>
            <a:r>
              <a:rPr lang="en-US" sz="2800" dirty="0" smtClean="0">
                <a:solidFill>
                  <a:schemeClr val="tx1"/>
                </a:solidFill>
                <a:latin typeface="Times New Roman" pitchFamily="18" charset="0"/>
                <a:cs typeface="Times New Roman" pitchFamily="18" charset="0"/>
              </a:rPr>
              <a:t>A  propeller is the most common </a:t>
            </a:r>
            <a:r>
              <a:rPr lang="en-US" sz="2800" dirty="0" err="1" smtClean="0">
                <a:solidFill>
                  <a:schemeClr val="tx1"/>
                </a:solidFill>
                <a:latin typeface="Times New Roman" pitchFamily="18" charset="0"/>
                <a:cs typeface="Times New Roman" pitchFamily="18" charset="0"/>
              </a:rPr>
              <a:t>propulsor</a:t>
            </a:r>
            <a:r>
              <a:rPr lang="en-US" sz="2800" dirty="0" smtClean="0">
                <a:solidFill>
                  <a:schemeClr val="tx1"/>
                </a:solidFill>
                <a:latin typeface="Times New Roman" pitchFamily="18" charset="0"/>
                <a:cs typeface="Times New Roman" pitchFamily="18" charset="0"/>
              </a:rPr>
              <a:t> on ships, imparting momentum to</a:t>
            </a:r>
          </a:p>
          <a:p>
            <a:pPr algn="l"/>
            <a:r>
              <a:rPr lang="en-US" sz="2800" dirty="0" smtClean="0">
                <a:solidFill>
                  <a:schemeClr val="tx1"/>
                </a:solidFill>
                <a:latin typeface="Times New Roman" pitchFamily="18" charset="0"/>
                <a:cs typeface="Times New Roman" pitchFamily="18" charset="0"/>
              </a:rPr>
              <a:t>a fluid which causes a</a:t>
            </a:r>
          </a:p>
          <a:p>
            <a:pPr algn="l"/>
            <a:r>
              <a:rPr lang="en-US" sz="2800" dirty="0" smtClean="0">
                <a:solidFill>
                  <a:schemeClr val="tx1"/>
                </a:solidFill>
                <a:latin typeface="Times New Roman" pitchFamily="18" charset="0"/>
                <a:cs typeface="Times New Roman" pitchFamily="18" charset="0"/>
              </a:rPr>
              <a:t>force to act on the ship</a:t>
            </a:r>
            <a:endParaRPr lang="en-US" sz="2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dirty="0"/>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043826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07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 o v</a:t>
            </a:r>
            <a:endParaRPr lang="en-IN" dirty="0"/>
          </a:p>
        </p:txBody>
      </p:sp>
      <p:pic>
        <p:nvPicPr>
          <p:cNvPr id="4" name="My Movie.wmv">
            <a:hlinkClick r:id="" action="ppaction://media"/>
          </p:cNvPr>
          <p:cNvPicPr>
            <a:picLocks noGrp="1" noChangeAspect="1"/>
          </p:cNvPicPr>
          <p:nvPr>
            <p:ph idx="1"/>
            <a:videoFile r:link="rId1"/>
            <p:extLst>
              <p:ext uri="{DAA4B4D4-6D71-4841-9C94-3DE7FCFB9230}">
                <p14:media xmlns="" xmlns:p14="http://schemas.microsoft.com/office/powerpoint/2010/main" r:embed="rId3"/>
              </p:ext>
            </p:extLst>
          </p:nvPr>
        </p:nvPicPr>
        <p:blipFill>
          <a:blip r:embed="rId4" cstate="print"/>
          <a:stretch>
            <a:fillRect/>
          </a:stretch>
        </p:blipFill>
        <p:spPr>
          <a:xfrm>
            <a:off x="1825625" y="2438400"/>
            <a:ext cx="5418138" cy="3048000"/>
          </a:xfrm>
        </p:spPr>
      </p:pic>
    </p:spTree>
    <p:extLst>
      <p:ext uri="{BB962C8B-B14F-4D97-AF65-F5344CB8AC3E}">
        <p14:creationId xmlns="" xmlns:p14="http://schemas.microsoft.com/office/powerpoint/2010/main" val="942342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nodeType="clickEffect">
                                  <p:stCondLst>
                                    <p:cond delay="0"/>
                                  </p:stCondLst>
                                  <p:childTnLst>
                                    <p:animScale>
                                      <p:cBhvr>
                                        <p:cTn id="13"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video>
              <p:cMediaNode vol="80000">
                <p:cTn id="14" fill="hold" display="0">
                  <p:stCondLst>
                    <p:cond delay="indefinite"/>
                  </p:stCondLst>
                </p:cTn>
                <p:tgtEl>
                  <p:spTgt spid="4"/>
                </p:tgtEl>
              </p:cMediaNode>
            </p:video>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ntolable prop_.JPG"/>
          <p:cNvPicPr>
            <a:picLocks noGrp="1" noChangeAspect="1"/>
          </p:cNvPicPr>
          <p:nvPr>
            <p:ph idx="1"/>
          </p:nvPr>
        </p:nvPicPr>
        <p:blipFill>
          <a:blip r:embed="rId2" cstate="print"/>
          <a:stretch>
            <a:fillRect/>
          </a:stretch>
        </p:blipFill>
        <p:spPr>
          <a:xfrm>
            <a:off x="0" y="-1"/>
            <a:ext cx="9144000" cy="8440615"/>
          </a:xfrm>
        </p:spPr>
      </p:pic>
      <p:sp>
        <p:nvSpPr>
          <p:cNvPr id="5" name="Action Button: Back or Previous 4">
            <a:hlinkClick r:id="rId3" action="ppaction://hlinksldjump" highlightClick="1"/>
          </p:cNvPr>
          <p:cNvSpPr/>
          <p:nvPr/>
        </p:nvSpPr>
        <p:spPr>
          <a:xfrm>
            <a:off x="6929454" y="581558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uctted propeller.jpg"/>
          <p:cNvPicPr>
            <a:picLocks noGrp="1" noChangeAspect="1"/>
          </p:cNvPicPr>
          <p:nvPr>
            <p:ph idx="1"/>
          </p:nvPr>
        </p:nvPicPr>
        <p:blipFill>
          <a:blip r:embed="rId2" cstate="print"/>
          <a:stretch>
            <a:fillRect/>
          </a:stretch>
        </p:blipFill>
        <p:spPr>
          <a:xfrm>
            <a:off x="0" y="0"/>
            <a:ext cx="9144000" cy="6858000"/>
          </a:xfrm>
        </p:spPr>
      </p:pic>
      <p:sp>
        <p:nvSpPr>
          <p:cNvPr id="5" name="Action Button: Back or Previous 4">
            <a:hlinkClick r:id="rId3" action="ppaction://hlinksldjump" highlightClick="1"/>
          </p:cNvPr>
          <p:cNvSpPr/>
          <p:nvPr/>
        </p:nvSpPr>
        <p:spPr>
          <a:xfrm>
            <a:off x="7572396" y="581558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olding type.jpg"/>
          <p:cNvPicPr>
            <a:picLocks noGrp="1" noChangeAspect="1"/>
          </p:cNvPicPr>
          <p:nvPr>
            <p:ph idx="1"/>
          </p:nvPr>
        </p:nvPicPr>
        <p:blipFill>
          <a:blip r:embed="rId2" cstate="print"/>
          <a:stretch>
            <a:fillRect/>
          </a:stretch>
        </p:blipFill>
        <p:spPr>
          <a:xfrm>
            <a:off x="-142908" y="0"/>
            <a:ext cx="9286908" cy="6965181"/>
          </a:xfrm>
        </p:spPr>
      </p:pic>
      <p:sp>
        <p:nvSpPr>
          <p:cNvPr id="5" name="Action Button: Back or Previous 4">
            <a:hlinkClick r:id="rId3" action="ppaction://hlinksldjump" highlightClick="1"/>
          </p:cNvPr>
          <p:cNvSpPr/>
          <p:nvPr/>
        </p:nvSpPr>
        <p:spPr>
          <a:xfrm>
            <a:off x="7786710" y="581558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fixed-pitch-propeller-.jpg"/>
          <p:cNvPicPr>
            <a:picLocks noGrp="1" noChangeAspect="1"/>
          </p:cNvPicPr>
          <p:nvPr>
            <p:ph idx="1"/>
          </p:nvPr>
        </p:nvPicPr>
        <p:blipFill>
          <a:blip r:embed="rId2" cstate="print"/>
          <a:stretch>
            <a:fillRect/>
          </a:stretch>
        </p:blipFill>
        <p:spPr>
          <a:xfrm>
            <a:off x="-1996" y="0"/>
            <a:ext cx="9145995" cy="7907200"/>
          </a:xfrm>
        </p:spPr>
      </p:pic>
      <p:sp>
        <p:nvSpPr>
          <p:cNvPr id="7" name="Action Button: Back or Previous 6">
            <a:hlinkClick r:id="rId3" action="ppaction://hlinksldjump" highlightClick="1"/>
          </p:cNvPr>
          <p:cNvSpPr/>
          <p:nvPr/>
        </p:nvSpPr>
        <p:spPr>
          <a:xfrm>
            <a:off x="7858148" y="6000768"/>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vitation.jpg"/>
          <p:cNvPicPr>
            <a:picLocks noGrp="1" noChangeAspect="1"/>
          </p:cNvPicPr>
          <p:nvPr>
            <p:ph idx="1"/>
          </p:nvPr>
        </p:nvPicPr>
        <p:blipFill>
          <a:blip r:embed="rId2" cstate="print"/>
          <a:stretch>
            <a:fillRect/>
          </a:stretch>
        </p:blipFill>
        <p:spPr>
          <a:xfrm>
            <a:off x="0" y="0"/>
            <a:ext cx="9144000" cy="6858000"/>
          </a:xfrm>
        </p:spPr>
      </p:pic>
      <p:sp>
        <p:nvSpPr>
          <p:cNvPr id="5" name="Action Button: Back or Previous 4">
            <a:hlinkClick r:id="rId3" action="ppaction://hlinksldjump" highlightClick="1"/>
          </p:cNvPr>
          <p:cNvSpPr/>
          <p:nvPr/>
        </p:nvSpPr>
        <p:spPr>
          <a:xfrm>
            <a:off x="7858148" y="581558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ip vertex cavitaation.jpg"/>
          <p:cNvPicPr>
            <a:picLocks noGrp="1" noChangeAspect="1"/>
          </p:cNvPicPr>
          <p:nvPr>
            <p:ph idx="1"/>
          </p:nvPr>
        </p:nvPicPr>
        <p:blipFill>
          <a:blip r:embed="rId2" cstate="print"/>
          <a:stretch>
            <a:fillRect/>
          </a:stretch>
        </p:blipFill>
        <p:spPr>
          <a:xfrm>
            <a:off x="0" y="0"/>
            <a:ext cx="9203372" cy="6858000"/>
          </a:xfrm>
        </p:spPr>
      </p:pic>
      <p:sp>
        <p:nvSpPr>
          <p:cNvPr id="5" name="Action Button: Back or Previous 4">
            <a:hlinkClick r:id="rId3" action="ppaction://hlinksldjump" highlightClick="1"/>
          </p:cNvPr>
          <p:cNvSpPr/>
          <p:nvPr/>
        </p:nvSpPr>
        <p:spPr>
          <a:xfrm>
            <a:off x="8101584" y="581558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vetex cVITATION TIP.jpg"/>
          <p:cNvPicPr>
            <a:picLocks noGrp="1" noChangeAspect="1"/>
          </p:cNvPicPr>
          <p:nvPr>
            <p:ph idx="1"/>
          </p:nvPr>
        </p:nvPicPr>
        <p:blipFill>
          <a:blip r:embed="rId2" cstate="print"/>
          <a:stretch>
            <a:fillRect/>
          </a:stretch>
        </p:blipFill>
        <p:spPr>
          <a:xfrm>
            <a:off x="-1" y="0"/>
            <a:ext cx="9148171" cy="6858000"/>
          </a:xfrm>
        </p:spPr>
      </p:pic>
      <p:sp>
        <p:nvSpPr>
          <p:cNvPr id="5" name="Action Button: Back or Previous 4">
            <a:hlinkClick r:id="rId3" action="ppaction://hlinksldjump" highlightClick="1"/>
          </p:cNvPr>
          <p:cNvSpPr/>
          <p:nvPr/>
        </p:nvSpPr>
        <p:spPr>
          <a:xfrm>
            <a:off x="8101584" y="581558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10600" cy="5745163"/>
          </a:xfrm>
        </p:spPr>
        <p:txBody>
          <a:bodyPr>
            <a:noAutofit/>
          </a:bodyPr>
          <a:lstStyle/>
          <a:p>
            <a:pPr>
              <a:buFont typeface="Wingdings" pitchFamily="2" charset="2"/>
              <a:buChar char="v"/>
            </a:pPr>
            <a:r>
              <a:rPr lang="en-US" sz="2800" dirty="0" smtClean="0">
                <a:latin typeface="Times New Roman" pitchFamily="18" charset="0"/>
                <a:cs typeface="Times New Roman" pitchFamily="18" charset="0"/>
              </a:rPr>
              <a:t>A pressure difference is produced between the forward and rear surfaces of the airfoil</a:t>
            </a:r>
            <a:r>
              <a:rPr lang="en-US" sz="2800" i="1" dirty="0" smtClean="0">
                <a:latin typeface="Times New Roman" pitchFamily="18" charset="0"/>
                <a:cs typeface="Times New Roman" pitchFamily="18" charset="0"/>
              </a:rPr>
              <a:t>-s</a:t>
            </a:r>
            <a:r>
              <a:rPr lang="en-US" sz="2800" dirty="0" smtClean="0">
                <a:latin typeface="Times New Roman" pitchFamily="18" charset="0"/>
                <a:cs typeface="Times New Roman" pitchFamily="18" charset="0"/>
              </a:rPr>
              <a:t>haped </a:t>
            </a:r>
            <a:r>
              <a:rPr lang="en-US" sz="2800" dirty="0" err="1" smtClean="0">
                <a:latin typeface="Times New Roman" pitchFamily="18" charset="0"/>
                <a:cs typeface="Times New Roman" pitchFamily="18" charset="0"/>
              </a:rPr>
              <a:t>blade,and</a:t>
            </a:r>
            <a:r>
              <a:rPr lang="en-US" sz="2800" dirty="0" smtClean="0">
                <a:latin typeface="Times New Roman" pitchFamily="18" charset="0"/>
                <a:cs typeface="Times New Roman" pitchFamily="18" charset="0"/>
              </a:rPr>
              <a:t> air or water is accelerated behind the blade.</a:t>
            </a:r>
          </a:p>
          <a:p>
            <a:pPr>
              <a:buNone/>
            </a:pPr>
            <a:endParaRPr lang="en-US" sz="2800" dirty="0" smtClean="0">
              <a:latin typeface="Times New Roman" pitchFamily="18" charset="0"/>
              <a:cs typeface="Times New Roman" pitchFamily="18" charset="0"/>
            </a:endParaRPr>
          </a:p>
          <a:p>
            <a:pPr>
              <a:buFont typeface="Wingdings" pitchFamily="2" charset="2"/>
              <a:buChar char="v"/>
            </a:pPr>
            <a:r>
              <a:rPr lang="en-US" sz="2800" dirty="0" smtClean="0">
                <a:latin typeface="Times New Roman" pitchFamily="18" charset="0"/>
                <a:cs typeface="Times New Roman" pitchFamily="18" charset="0"/>
              </a:rPr>
              <a:t>A propeller that turns clockwise to produce forward thrust, when viewed from aft, is called right-handed. One that turns anticlockwise is said to be left-handed.</a:t>
            </a:r>
          </a:p>
          <a:p>
            <a:pPr>
              <a:buNone/>
            </a:pPr>
            <a:endParaRPr lang="en-US" sz="2800" dirty="0" smtClean="0">
              <a:latin typeface="Times New Roman" pitchFamily="18" charset="0"/>
              <a:cs typeface="Times New Roman" pitchFamily="18" charset="0"/>
            </a:endParaRPr>
          </a:p>
          <a:p>
            <a:pPr>
              <a:buFont typeface="Wingdings" pitchFamily="2" charset="2"/>
              <a:buChar char="v"/>
            </a:pPr>
            <a:r>
              <a:rPr lang="en-US" sz="2800" dirty="0" smtClean="0">
                <a:latin typeface="Times New Roman" pitchFamily="18" charset="0"/>
                <a:cs typeface="Times New Roman" pitchFamily="18" charset="0"/>
              </a:rPr>
              <a:t>Another possibility is contra-rotating propeller, where two propellers rotate in opposing directions on a single shaft, or on separate shafts on nearly the same axis. </a:t>
            </a:r>
          </a:p>
          <a:p>
            <a:endParaRPr lang="en-US" sz="2800" dirty="0" smtClean="0">
              <a:latin typeface="Times New Roman" pitchFamily="18" charset="0"/>
              <a:cs typeface="Times New Roman" pitchFamily="18" charset="0"/>
            </a:endParaRPr>
          </a:p>
          <a:p>
            <a:pPr>
              <a:buFont typeface="Wingdings" pitchFamily="2" charset="2"/>
              <a:buChar char="v"/>
            </a:pP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505200"/>
            <a:ext cx="4114800" cy="2620963"/>
          </a:xfrm>
        </p:spPr>
        <p:txBody>
          <a:bodyPr>
            <a:noAutofit/>
          </a:bodyPr>
          <a:lstStyle/>
          <a:p>
            <a:r>
              <a:rPr lang="en-US" sz="2800" dirty="0" smtClean="0">
                <a:solidFill>
                  <a:srgbClr val="000000"/>
                </a:solidFill>
                <a:latin typeface="Times New Roman" pitchFamily="18" charset="0"/>
                <a:ea typeface="Times New Roman"/>
                <a:cs typeface="Times New Roman" pitchFamily="18" charset="0"/>
              </a:rPr>
              <a:t>1) Trailing edge</a:t>
            </a:r>
            <a:br>
              <a:rPr lang="en-US" sz="2800" dirty="0" smtClean="0">
                <a:solidFill>
                  <a:srgbClr val="000000"/>
                </a:solidFill>
                <a:latin typeface="Times New Roman" pitchFamily="18" charset="0"/>
                <a:ea typeface="Times New Roman"/>
                <a:cs typeface="Times New Roman" pitchFamily="18" charset="0"/>
              </a:rPr>
            </a:br>
            <a:r>
              <a:rPr lang="en-US" sz="2800" dirty="0" smtClean="0">
                <a:solidFill>
                  <a:srgbClr val="000000"/>
                </a:solidFill>
                <a:latin typeface="Times New Roman" pitchFamily="18" charset="0"/>
                <a:ea typeface="Times New Roman"/>
                <a:cs typeface="Times New Roman" pitchFamily="18" charset="0"/>
              </a:rPr>
              <a:t>2) Face</a:t>
            </a:r>
            <a:br>
              <a:rPr lang="en-US" sz="2800" dirty="0" smtClean="0">
                <a:solidFill>
                  <a:srgbClr val="000000"/>
                </a:solidFill>
                <a:latin typeface="Times New Roman" pitchFamily="18" charset="0"/>
                <a:ea typeface="Times New Roman"/>
                <a:cs typeface="Times New Roman" pitchFamily="18" charset="0"/>
              </a:rPr>
            </a:br>
            <a:r>
              <a:rPr lang="en-US" sz="2800" dirty="0" smtClean="0">
                <a:solidFill>
                  <a:srgbClr val="000000"/>
                </a:solidFill>
                <a:latin typeface="Times New Roman" pitchFamily="18" charset="0"/>
                <a:ea typeface="Times New Roman"/>
                <a:cs typeface="Times New Roman" pitchFamily="18" charset="0"/>
              </a:rPr>
              <a:t>3) Fillet area</a:t>
            </a:r>
            <a:br>
              <a:rPr lang="en-US" sz="2800" dirty="0" smtClean="0">
                <a:solidFill>
                  <a:srgbClr val="000000"/>
                </a:solidFill>
                <a:latin typeface="Times New Roman" pitchFamily="18" charset="0"/>
                <a:ea typeface="Times New Roman"/>
                <a:cs typeface="Times New Roman" pitchFamily="18" charset="0"/>
              </a:rPr>
            </a:br>
            <a:r>
              <a:rPr lang="en-US" sz="2800" dirty="0" smtClean="0">
                <a:solidFill>
                  <a:srgbClr val="000000"/>
                </a:solidFill>
                <a:latin typeface="Times New Roman" pitchFamily="18" charset="0"/>
                <a:ea typeface="Times New Roman"/>
                <a:cs typeface="Times New Roman" pitchFamily="18" charset="0"/>
              </a:rPr>
              <a:t>4) Hub or Boss</a:t>
            </a:r>
            <a:br>
              <a:rPr lang="en-US" sz="2800" dirty="0" smtClean="0">
                <a:solidFill>
                  <a:srgbClr val="000000"/>
                </a:solidFill>
                <a:latin typeface="Times New Roman" pitchFamily="18" charset="0"/>
                <a:ea typeface="Times New Roman"/>
                <a:cs typeface="Times New Roman" pitchFamily="18" charset="0"/>
              </a:rPr>
            </a:br>
            <a:r>
              <a:rPr lang="en-US" sz="2800" dirty="0" smtClean="0">
                <a:solidFill>
                  <a:srgbClr val="000000"/>
                </a:solidFill>
                <a:latin typeface="Times New Roman" pitchFamily="18" charset="0"/>
                <a:ea typeface="Times New Roman"/>
                <a:cs typeface="Times New Roman" pitchFamily="18" charset="0"/>
              </a:rPr>
              <a:t>5) Hub or Boss Cap</a:t>
            </a:r>
            <a:endParaRPr lang="en-US" sz="2800" dirty="0" smtClean="0">
              <a:latin typeface="Times New Roman" pitchFamily="18" charset="0"/>
              <a:ea typeface="Calibri"/>
              <a:cs typeface="Times New Roman" pitchFamily="18" charset="0"/>
            </a:endParaRPr>
          </a:p>
          <a:p>
            <a:endParaRPr lang="en-US" sz="2800" dirty="0" smtClean="0">
              <a:solidFill>
                <a:srgbClr val="000000"/>
              </a:solidFill>
              <a:latin typeface="Times New Roman" pitchFamily="18" charset="0"/>
              <a:ea typeface="Times New Roman"/>
              <a:cs typeface="Times New Roman" pitchFamily="18" charset="0"/>
            </a:endParaRPr>
          </a:p>
          <a:p>
            <a:endParaRPr lang="en-US" sz="2800" dirty="0">
              <a:latin typeface="Times New Roman" pitchFamily="18" charset="0"/>
              <a:cs typeface="Times New Roman" pitchFamily="18" charset="0"/>
            </a:endParaRPr>
          </a:p>
        </p:txBody>
      </p:sp>
      <p:pic>
        <p:nvPicPr>
          <p:cNvPr id="4" name="Content Placeholder 3" descr="Sketch propeller.svg">
            <a:hlinkClick r:id="rId2"/>
          </p:cNvPr>
          <p:cNvPicPr>
            <a:picLocks/>
          </p:cNvPicPr>
          <p:nvPr/>
        </p:nvPicPr>
        <p:blipFill>
          <a:blip r:embed="rId3" cstate="print"/>
          <a:srcRect/>
          <a:stretch>
            <a:fillRect/>
          </a:stretch>
        </p:blipFill>
        <p:spPr bwMode="auto">
          <a:xfrm>
            <a:off x="1828800" y="0"/>
            <a:ext cx="5334000" cy="3352800"/>
          </a:xfrm>
          <a:prstGeom prst="rect">
            <a:avLst/>
          </a:prstGeom>
          <a:noFill/>
          <a:ln w="9525">
            <a:noFill/>
            <a:miter lim="800000"/>
            <a:headEnd/>
            <a:tailEnd/>
          </a:ln>
        </p:spPr>
      </p:pic>
      <p:sp>
        <p:nvSpPr>
          <p:cNvPr id="5" name="Rectangle 4"/>
          <p:cNvSpPr/>
          <p:nvPr/>
        </p:nvSpPr>
        <p:spPr>
          <a:xfrm>
            <a:off x="4953000" y="3505200"/>
            <a:ext cx="3886200" cy="2246769"/>
          </a:xfrm>
          <a:prstGeom prst="rect">
            <a:avLst/>
          </a:prstGeom>
        </p:spPr>
        <p:txBody>
          <a:bodyPr wrap="square">
            <a:spAutoFit/>
          </a:bodyPr>
          <a:lstStyle/>
          <a:p>
            <a:r>
              <a:rPr lang="en-US" sz="2800" dirty="0" smtClean="0">
                <a:solidFill>
                  <a:srgbClr val="000000"/>
                </a:solidFill>
                <a:latin typeface="Times New Roman"/>
                <a:ea typeface="Times New Roman"/>
                <a:cs typeface="Times New Roman"/>
              </a:rPr>
              <a:t>6) Leading edge</a:t>
            </a:r>
            <a:br>
              <a:rPr lang="en-US" sz="2800" dirty="0" smtClean="0">
                <a:solidFill>
                  <a:srgbClr val="000000"/>
                </a:solidFill>
                <a:latin typeface="Times New Roman"/>
                <a:ea typeface="Times New Roman"/>
                <a:cs typeface="Times New Roman"/>
              </a:rPr>
            </a:br>
            <a:r>
              <a:rPr lang="en-US" sz="2800" dirty="0" smtClean="0">
                <a:solidFill>
                  <a:srgbClr val="000000"/>
                </a:solidFill>
                <a:latin typeface="Times New Roman"/>
                <a:ea typeface="Times New Roman"/>
                <a:cs typeface="Times New Roman"/>
              </a:rPr>
              <a:t>7) Back</a:t>
            </a:r>
            <a:br>
              <a:rPr lang="en-US" sz="2800" dirty="0" smtClean="0">
                <a:solidFill>
                  <a:srgbClr val="000000"/>
                </a:solidFill>
                <a:latin typeface="Times New Roman"/>
                <a:ea typeface="Times New Roman"/>
                <a:cs typeface="Times New Roman"/>
              </a:rPr>
            </a:br>
            <a:r>
              <a:rPr lang="en-US" sz="2800" dirty="0" smtClean="0">
                <a:solidFill>
                  <a:srgbClr val="000000"/>
                </a:solidFill>
                <a:latin typeface="Times New Roman"/>
                <a:ea typeface="Times New Roman"/>
                <a:cs typeface="Times New Roman"/>
              </a:rPr>
              <a:t>8) Propeller shaft</a:t>
            </a:r>
            <a:br>
              <a:rPr lang="en-US" sz="2800" dirty="0" smtClean="0">
                <a:solidFill>
                  <a:srgbClr val="000000"/>
                </a:solidFill>
                <a:latin typeface="Times New Roman"/>
                <a:ea typeface="Times New Roman"/>
                <a:cs typeface="Times New Roman"/>
              </a:rPr>
            </a:br>
            <a:r>
              <a:rPr lang="en-US" sz="2800" dirty="0" smtClean="0">
                <a:solidFill>
                  <a:srgbClr val="000000"/>
                </a:solidFill>
                <a:latin typeface="Times New Roman"/>
                <a:ea typeface="Times New Roman"/>
                <a:cs typeface="Times New Roman"/>
              </a:rPr>
              <a:t>9) Stern tube bearing</a:t>
            </a:r>
            <a:br>
              <a:rPr lang="en-US" sz="2800" dirty="0" smtClean="0">
                <a:solidFill>
                  <a:srgbClr val="000000"/>
                </a:solidFill>
                <a:latin typeface="Times New Roman"/>
                <a:ea typeface="Times New Roman"/>
                <a:cs typeface="Times New Roman"/>
              </a:rPr>
            </a:br>
            <a:r>
              <a:rPr lang="en-US" sz="2800" dirty="0" smtClean="0">
                <a:solidFill>
                  <a:srgbClr val="000000"/>
                </a:solidFill>
                <a:latin typeface="Times New Roman"/>
                <a:ea typeface="Times New Roman"/>
                <a:cs typeface="Times New Roman"/>
              </a:rPr>
              <a:t>10) Stern tube</a:t>
            </a:r>
            <a:endParaRPr lang="en-US" sz="2800" dirty="0" smtClean="0">
              <a:ea typeface="Calibri"/>
              <a:cs typeface="Times New Roman"/>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u="sng" dirty="0" smtClean="0">
                <a:latin typeface="Times New Roman" pitchFamily="18" charset="0"/>
                <a:cs typeface="Times New Roman" pitchFamily="18" charset="0"/>
              </a:rPr>
              <a:t>TYPES</a:t>
            </a:r>
            <a:r>
              <a:rPr lang="en-US" u="sng" dirty="0" smtClean="0">
                <a:latin typeface="Times New Roman" pitchFamily="18" charset="0"/>
                <a:cs typeface="Times New Roman" pitchFamily="18" charset="0"/>
              </a:rPr>
              <a:t> OF MARINE PROPELLERS</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0">
              <a:buFont typeface="Wingdings" pitchFamily="2" charset="2"/>
              <a:buChar char="v"/>
            </a:pPr>
            <a:r>
              <a:rPr lang="en-US" sz="2800" dirty="0" smtClean="0">
                <a:latin typeface="Times New Roman" pitchFamily="18" charset="0"/>
                <a:cs typeface="Times New Roman" pitchFamily="18" charset="0"/>
              </a:rPr>
              <a:t>CONTROLLABLE PITCH PROPELLER</a:t>
            </a:r>
          </a:p>
          <a:p>
            <a:pPr lvl="0">
              <a:buFont typeface="Wingdings" pitchFamily="2" charset="2"/>
              <a:buChar char="v"/>
            </a:pPr>
            <a:r>
              <a:rPr lang="en-US" sz="2800" dirty="0" smtClean="0">
                <a:latin typeface="Times New Roman" pitchFamily="18" charset="0"/>
                <a:cs typeface="Times New Roman" pitchFamily="18" charset="0"/>
              </a:rPr>
              <a:t>SKEWBACK PROPELLER</a:t>
            </a:r>
          </a:p>
          <a:p>
            <a:pPr>
              <a:buFont typeface="Wingdings" pitchFamily="2" charset="2"/>
              <a:buChar char="v"/>
            </a:pPr>
            <a:r>
              <a:rPr lang="en-US" sz="2800" dirty="0" smtClean="0">
                <a:latin typeface="Times New Roman" pitchFamily="18" charset="0"/>
                <a:cs typeface="Times New Roman" pitchFamily="18" charset="0"/>
              </a:rPr>
              <a:t>ADJUSTABLE BOLTED PROPELLER</a:t>
            </a:r>
          </a:p>
          <a:p>
            <a:pPr>
              <a:buFont typeface="Wingdings" pitchFamily="2" charset="2"/>
              <a:buChar char="v"/>
            </a:pPr>
            <a:r>
              <a:rPr lang="en-US" sz="2800" dirty="0" smtClean="0">
                <a:latin typeface="Times New Roman" pitchFamily="18" charset="0"/>
                <a:cs typeface="Times New Roman" pitchFamily="18" charset="0"/>
              </a:rPr>
              <a:t>FIXED PITCH PROPELLER</a:t>
            </a:r>
          </a:p>
          <a:p>
            <a:pPr>
              <a:buFont typeface="Wingdings" pitchFamily="2" charset="2"/>
              <a:buChar char="v"/>
            </a:pPr>
            <a:r>
              <a:rPr lang="en-US" sz="2800" dirty="0" smtClean="0">
                <a:latin typeface="Times New Roman" pitchFamily="18" charset="0"/>
                <a:cs typeface="Times New Roman" pitchFamily="18" charset="0"/>
              </a:rPr>
              <a:t>DUCTED PROPELLER</a:t>
            </a:r>
          </a:p>
          <a:p>
            <a:pPr>
              <a:buFont typeface="Wingdings" pitchFamily="2" charset="2"/>
              <a:buChar char="v"/>
            </a:pPr>
            <a:r>
              <a:rPr lang="en-US" sz="2800" dirty="0" smtClean="0">
                <a:latin typeface="Times New Roman" pitchFamily="18" charset="0"/>
                <a:cs typeface="Times New Roman" pitchFamily="18" charset="0"/>
              </a:rPr>
              <a:t>FOLDING PROPELLER</a:t>
            </a:r>
          </a:p>
          <a:p>
            <a:pPr lvl="0"/>
            <a:endParaRPr lang="en-US" sz="28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763000" cy="5897563"/>
          </a:xfrm>
        </p:spPr>
        <p:txBody>
          <a:bodyPr>
            <a:noAutofit/>
          </a:bodyPr>
          <a:lstStyle/>
          <a:p>
            <a:pPr>
              <a:buNone/>
            </a:pPr>
            <a:r>
              <a:rPr lang="en-US" sz="2800" dirty="0" smtClean="0">
                <a:latin typeface="Times New Roman" pitchFamily="18" charset="0"/>
                <a:cs typeface="Times New Roman" pitchFamily="18" charset="0"/>
              </a:rPr>
              <a:t>   </a:t>
            </a:r>
            <a:r>
              <a:rPr lang="en-US" sz="2800" b="1" u="sng" dirty="0" smtClean="0">
                <a:latin typeface="Times New Roman" pitchFamily="18" charset="0"/>
                <a:cs typeface="Times New Roman" pitchFamily="18" charset="0"/>
              </a:rPr>
              <a:t>CONTROLLABLE PITCH PROPELLER</a:t>
            </a:r>
          </a:p>
          <a:p>
            <a:pPr>
              <a:buFont typeface="Wingdings" pitchFamily="2" charset="2"/>
              <a:buChar char="v"/>
            </a:pPr>
            <a:r>
              <a:rPr lang="en-US" sz="2800" dirty="0" smtClean="0">
                <a:latin typeface="Times New Roman" pitchFamily="18" charset="0"/>
                <a:cs typeface="Times New Roman" pitchFamily="18" charset="0"/>
              </a:rPr>
              <a:t>It give the highest propulsive efficiency over a broad range of speeds and load conditions. By adjusting the blade pitch, the optimum efficiency can be obtained and fuel can be saved. </a:t>
            </a:r>
          </a:p>
          <a:p>
            <a:pPr lvl="0">
              <a:buFont typeface="Wingdings" pitchFamily="2" charset="2"/>
              <a:buChar char="v"/>
            </a:pPr>
            <a:r>
              <a:rPr lang="en-US" sz="2800" dirty="0" smtClean="0">
                <a:latin typeface="Times New Roman" pitchFamily="18" charset="0"/>
                <a:cs typeface="Times New Roman" pitchFamily="18" charset="0"/>
              </a:rPr>
              <a:t>Load sensing hydraulics give low noise and vibration with low energy consumption</a:t>
            </a:r>
          </a:p>
          <a:p>
            <a:pPr lvl="0">
              <a:buFont typeface="Wingdings" pitchFamily="2" charset="2"/>
              <a:buChar char="v"/>
            </a:pPr>
            <a:r>
              <a:rPr lang="en-US" sz="2800" dirty="0" smtClean="0">
                <a:latin typeface="Times New Roman" pitchFamily="18" charset="0"/>
                <a:cs typeface="Times New Roman" pitchFamily="18" charset="0"/>
              </a:rPr>
              <a:t>Blades and blade seals can be changed underwater</a:t>
            </a:r>
          </a:p>
          <a:p>
            <a:pPr>
              <a:buNone/>
            </a:pPr>
            <a:r>
              <a:rPr lang="en-US" sz="2800" dirty="0" smtClean="0">
                <a:latin typeface="Times New Roman" pitchFamily="18" charset="0"/>
                <a:cs typeface="Times New Roman" pitchFamily="18" charset="0"/>
              </a:rPr>
              <a:t>   </a:t>
            </a:r>
            <a:r>
              <a:rPr lang="en-US" sz="2800" b="1" u="sng" dirty="0" smtClean="0">
                <a:latin typeface="Times New Roman" pitchFamily="18" charset="0"/>
                <a:cs typeface="Times New Roman" pitchFamily="18" charset="0"/>
              </a:rPr>
              <a:t>SKEWBACK PROPELLER</a:t>
            </a:r>
          </a:p>
          <a:p>
            <a:pPr>
              <a:buFont typeface="Wingdings" pitchFamily="2" charset="2"/>
              <a:buChar char="v"/>
            </a:pPr>
            <a:r>
              <a:rPr lang="en-US" sz="2800" dirty="0" smtClean="0">
                <a:latin typeface="Times New Roman" pitchFamily="18" charset="0"/>
                <a:cs typeface="Times New Roman" pitchFamily="18" charset="0"/>
              </a:rPr>
              <a:t>An advanced type of propeller used on German Type 212 submarines. </a:t>
            </a:r>
          </a:p>
          <a:p>
            <a:pPr>
              <a:buFont typeface="Wingdings" pitchFamily="2" charset="2"/>
              <a:buChar char="v"/>
            </a:pPr>
            <a:r>
              <a:rPr lang="en-US" sz="2800" dirty="0" smtClean="0">
                <a:latin typeface="Times New Roman" pitchFamily="18" charset="0"/>
                <a:cs typeface="Times New Roman" pitchFamily="18" charset="0"/>
              </a:rPr>
              <a:t> This design preserves thrust efficiency while reducing </a:t>
            </a:r>
            <a:r>
              <a:rPr lang="en-US" sz="2800" dirty="0" err="1" smtClean="0">
                <a:latin typeface="Times New Roman" pitchFamily="18" charset="0"/>
                <a:cs typeface="Times New Roman" pitchFamily="18" charset="0"/>
              </a:rPr>
              <a:t>cavitation</a:t>
            </a:r>
            <a:r>
              <a:rPr lang="en-US" sz="2800" dirty="0" smtClean="0">
                <a:latin typeface="Times New Roman" pitchFamily="18" charset="0"/>
                <a:cs typeface="Times New Roman" pitchFamily="18" charset="0"/>
              </a:rPr>
              <a:t>, and thus makes for a quiet, stealthy design.</a:t>
            </a:r>
          </a:p>
          <a:p>
            <a:endParaRPr lang="en-US" sz="2800" dirty="0" smtClean="0">
              <a:latin typeface="Times New Roman" pitchFamily="18" charset="0"/>
              <a:cs typeface="Times New Roman" pitchFamily="18" charset="0"/>
            </a:endParaRPr>
          </a:p>
          <a:p>
            <a:pPr>
              <a:buFont typeface="Wingdings" pitchFamily="2" charset="2"/>
              <a:buChar char="v"/>
            </a:pPr>
            <a:endParaRPr lang="en-US" sz="2800" dirty="0" smtClean="0">
              <a:latin typeface="Times New Roman" pitchFamily="18" charset="0"/>
              <a:cs typeface="Times New Roman" pitchFamily="18" charset="0"/>
            </a:endParaRPr>
          </a:p>
          <a:p>
            <a:pPr>
              <a:buFont typeface="Wingdings" pitchFamily="2" charset="2"/>
              <a:buChar char="v"/>
            </a:pPr>
            <a:endParaRPr lang="en-US" sz="2800" dirty="0" smtClean="0">
              <a:latin typeface="Times New Roman" pitchFamily="18" charset="0"/>
              <a:cs typeface="Times New Roman" pitchFamily="18" charset="0"/>
            </a:endParaRPr>
          </a:p>
          <a:p>
            <a:pPr>
              <a:buFont typeface="Wingdings" pitchFamily="2" charset="2"/>
              <a:buChar char="v"/>
            </a:pPr>
            <a:endParaRPr lang="en-US" sz="2800" dirty="0" smtClean="0">
              <a:latin typeface="Times New Roman" pitchFamily="18" charset="0"/>
              <a:cs typeface="Times New Roman" pitchFamily="18" charset="0"/>
            </a:endParaRPr>
          </a:p>
        </p:txBody>
      </p:sp>
      <p:sp>
        <p:nvSpPr>
          <p:cNvPr id="4" name="Action Button: Forward or Next 3">
            <a:hlinkClick r:id="rId2" action="ppaction://hlinksldjump" highlightClick="1"/>
          </p:cNvPr>
          <p:cNvSpPr/>
          <p:nvPr/>
        </p:nvSpPr>
        <p:spPr>
          <a:xfrm>
            <a:off x="7286644" y="2857496"/>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Autofit/>
          </a:bodyPr>
          <a:lstStyle/>
          <a:p>
            <a:pPr>
              <a:buNone/>
            </a:pPr>
            <a:r>
              <a:rPr lang="en-US" sz="2800" dirty="0" smtClean="0">
                <a:latin typeface="Times New Roman" pitchFamily="18" charset="0"/>
                <a:cs typeface="Times New Roman" pitchFamily="18" charset="0"/>
              </a:rPr>
              <a:t>    </a:t>
            </a:r>
            <a:r>
              <a:rPr lang="en-US" sz="3200" b="1" u="sng" dirty="0" smtClean="0">
                <a:latin typeface="Times New Roman" pitchFamily="18" charset="0"/>
                <a:cs typeface="Times New Roman" pitchFamily="18" charset="0"/>
              </a:rPr>
              <a:t>ADJUSTABLE BOLTED PROPELLER </a:t>
            </a:r>
          </a:p>
          <a:p>
            <a:pPr>
              <a:buFont typeface="Wingdings" pitchFamily="2" charset="2"/>
              <a:buChar char="v"/>
            </a:pPr>
            <a:r>
              <a:rPr lang="en-US" sz="2800" dirty="0" smtClean="0">
                <a:latin typeface="Times New Roman" pitchFamily="18" charset="0"/>
                <a:cs typeface="Times New Roman" pitchFamily="18" charset="0"/>
              </a:rPr>
              <a:t>The Adjustable Bolted Propeller (ABP) allows the most efficient blade matching for optimum efficiency while simplifying the installation process.</a:t>
            </a:r>
          </a:p>
          <a:p>
            <a:pPr lvl="0">
              <a:buFont typeface="Wingdings" pitchFamily="2" charset="2"/>
              <a:buChar char="v"/>
            </a:pPr>
            <a:r>
              <a:rPr lang="en-US" sz="2800" dirty="0" smtClean="0">
                <a:latin typeface="Times New Roman" pitchFamily="18" charset="0"/>
                <a:cs typeface="Times New Roman" pitchFamily="18" charset="0"/>
              </a:rPr>
              <a:t>Simpler, less costly installation at the shipyard</a:t>
            </a:r>
          </a:p>
          <a:p>
            <a:pPr>
              <a:buFont typeface="Wingdings" pitchFamily="2" charset="2"/>
              <a:buChar char="v"/>
            </a:pPr>
            <a:r>
              <a:rPr lang="en-US" sz="2800" dirty="0" smtClean="0">
                <a:latin typeface="Times New Roman" pitchFamily="18" charset="0"/>
                <a:cs typeface="Times New Roman" pitchFamily="18" charset="0"/>
              </a:rPr>
              <a:t>Individual blades can be replaced if damaged</a:t>
            </a:r>
          </a:p>
          <a:p>
            <a:pPr lvl="0">
              <a:buFont typeface="Wingdings" pitchFamily="2" charset="2"/>
              <a:buChar char="v"/>
            </a:pPr>
            <a:r>
              <a:rPr lang="en-US" sz="2800" dirty="0" smtClean="0">
                <a:latin typeface="Times New Roman" pitchFamily="18" charset="0"/>
                <a:cs typeface="Times New Roman" pitchFamily="18" charset="0"/>
              </a:rPr>
              <a:t>Hollow hub reduces total weight </a:t>
            </a:r>
          </a:p>
          <a:p>
            <a:pPr>
              <a:buNone/>
            </a:pPr>
            <a:r>
              <a:rPr lang="en-US" sz="2800" dirty="0" smtClean="0">
                <a:latin typeface="Times New Roman" pitchFamily="18" charset="0"/>
                <a:cs typeface="Times New Roman" pitchFamily="18" charset="0"/>
              </a:rPr>
              <a:t>    </a:t>
            </a:r>
          </a:p>
          <a:p>
            <a:pPr>
              <a:buNone/>
            </a:pPr>
            <a:r>
              <a:rPr lang="en-US" sz="2800" dirty="0" smtClean="0">
                <a:latin typeface="Times New Roman" pitchFamily="18" charset="0"/>
                <a:cs typeface="Times New Roman" pitchFamily="18" charset="0"/>
              </a:rPr>
              <a:t>	</a:t>
            </a:r>
            <a:r>
              <a:rPr lang="en-US" sz="2800" b="1" u="sng" dirty="0" smtClean="0">
                <a:latin typeface="Times New Roman" pitchFamily="18" charset="0"/>
                <a:cs typeface="Times New Roman" pitchFamily="18" charset="0"/>
              </a:rPr>
              <a:t>FIXED PITCH PROPELLER</a:t>
            </a:r>
          </a:p>
          <a:p>
            <a:pPr>
              <a:buFont typeface="Wingdings" pitchFamily="2" charset="2"/>
              <a:buChar char="v"/>
            </a:pPr>
            <a:r>
              <a:rPr lang="en-US" sz="2800" dirty="0" smtClean="0">
                <a:latin typeface="Times New Roman" pitchFamily="18" charset="0"/>
                <a:cs typeface="Times New Roman" pitchFamily="18" charset="0"/>
              </a:rPr>
              <a:t>It is more efficient than a CPP under a specific rotational speed and load condition.</a:t>
            </a:r>
          </a:p>
          <a:p>
            <a:pPr lvl="0">
              <a:buNone/>
            </a:pPr>
            <a:endParaRPr lang="en-US" sz="2800" dirty="0" smtClean="0">
              <a:latin typeface="Times New Roman" pitchFamily="18" charset="0"/>
              <a:cs typeface="Times New Roman" pitchFamily="18" charset="0"/>
            </a:endParaRPr>
          </a:p>
        </p:txBody>
      </p:sp>
      <p:sp>
        <p:nvSpPr>
          <p:cNvPr id="4" name="Action Button: Forward or Next 3">
            <a:hlinkClick r:id="rId2" action="ppaction://hlinksldjump" highlightClick="1"/>
          </p:cNvPr>
          <p:cNvSpPr/>
          <p:nvPr/>
        </p:nvSpPr>
        <p:spPr>
          <a:xfrm>
            <a:off x="6786578" y="54292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a:bodyPr>
          <a:lstStyle/>
          <a:p>
            <a:pPr>
              <a:buNone/>
            </a:pPr>
            <a:r>
              <a:rPr lang="en-US" sz="2800" dirty="0" smtClean="0">
                <a:latin typeface="Times New Roman" pitchFamily="18" charset="0"/>
                <a:cs typeface="Times New Roman" pitchFamily="18" charset="0"/>
              </a:rPr>
              <a:t>    </a:t>
            </a:r>
            <a:r>
              <a:rPr lang="en-US" sz="3200" b="1" u="sng" dirty="0" smtClean="0">
                <a:latin typeface="Times New Roman" pitchFamily="18" charset="0"/>
                <a:cs typeface="Times New Roman" pitchFamily="18" charset="0"/>
              </a:rPr>
              <a:t>DUCTED PROPELLER</a:t>
            </a:r>
          </a:p>
          <a:p>
            <a:r>
              <a:rPr lang="en-US" sz="2800" dirty="0" smtClean="0">
                <a:latin typeface="Times New Roman" pitchFamily="18" charset="0"/>
                <a:cs typeface="Times New Roman" pitchFamily="18" charset="0"/>
              </a:rPr>
              <a:t>A ducted propeller is fitted with a non-rotating nozzle. It is used to improve the efficiency of the propeller and are especially used on heavily loaded propellers or propellers with limited diameter.  </a:t>
            </a:r>
          </a:p>
          <a:p>
            <a:pPr>
              <a:buNone/>
            </a:pPr>
            <a:r>
              <a:rPr lang="en-US" sz="2800" dirty="0" smtClean="0">
                <a:latin typeface="Times New Roman" pitchFamily="18" charset="0"/>
                <a:cs typeface="Times New Roman" pitchFamily="18" charset="0"/>
              </a:rPr>
              <a:t> </a:t>
            </a:r>
          </a:p>
          <a:p>
            <a:pPr>
              <a:buNone/>
            </a:pPr>
            <a:r>
              <a:rPr lang="en-US" sz="2800" dirty="0" smtClean="0">
                <a:latin typeface="Times New Roman" pitchFamily="18" charset="0"/>
                <a:cs typeface="Times New Roman" pitchFamily="18" charset="0"/>
              </a:rPr>
              <a:t>    </a:t>
            </a:r>
            <a:r>
              <a:rPr lang="en-US" sz="3200" b="1" u="sng" dirty="0" smtClean="0">
                <a:latin typeface="Times New Roman" pitchFamily="18" charset="0"/>
                <a:cs typeface="Times New Roman" pitchFamily="18" charset="0"/>
              </a:rPr>
              <a:t>FOLDING PROPELLER</a:t>
            </a:r>
          </a:p>
          <a:p>
            <a:r>
              <a:rPr lang="en-US" sz="2800" dirty="0" smtClean="0">
                <a:latin typeface="Times New Roman" pitchFamily="18" charset="0"/>
                <a:cs typeface="Times New Roman" pitchFamily="18" charset="0"/>
              </a:rPr>
              <a:t>Type of propeller where the propeller blades fold in when the propeller is not in use, and out when the propeller is in use. This type of propeller is often used on sailing </a:t>
            </a:r>
            <a:r>
              <a:rPr lang="en-US" sz="2800" dirty="0" err="1" smtClean="0">
                <a:latin typeface="Times New Roman" pitchFamily="18" charset="0"/>
                <a:cs typeface="Times New Roman" pitchFamily="18" charset="0"/>
              </a:rPr>
              <a:t>yachtsto</a:t>
            </a:r>
            <a:r>
              <a:rPr lang="en-US" sz="2800" dirty="0" smtClean="0">
                <a:latin typeface="Times New Roman" pitchFamily="18" charset="0"/>
                <a:cs typeface="Times New Roman" pitchFamily="18" charset="0"/>
              </a:rPr>
              <a:t> reduce drag while under sail. </a:t>
            </a:r>
          </a:p>
          <a:p>
            <a:endParaRPr lang="en-US" sz="28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
        <p:nvSpPr>
          <p:cNvPr id="4" name="Action Button: Forward or Next 3">
            <a:hlinkClick r:id="rId2" action="ppaction://hlinksldjump" highlightClick="1"/>
          </p:cNvPr>
          <p:cNvSpPr/>
          <p:nvPr/>
        </p:nvSpPr>
        <p:spPr>
          <a:xfrm>
            <a:off x="6500826" y="54292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Forward or Next 4">
            <a:hlinkClick r:id="rId3" action="ppaction://hlinksldjump" highlightClick="1"/>
          </p:cNvPr>
          <p:cNvSpPr/>
          <p:nvPr/>
        </p:nvSpPr>
        <p:spPr>
          <a:xfrm>
            <a:off x="7572396" y="1928802"/>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1057</TotalTime>
  <Words>897</Words>
  <Application>Microsoft Office PowerPoint</Application>
  <PresentationFormat>On-screen Show (4:3)</PresentationFormat>
  <Paragraphs>145</Paragraphs>
  <Slides>38</Slides>
  <Notes>2</Notes>
  <HiddenSlides>7</HiddenSlides>
  <MMClips>1</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Apex</vt:lpstr>
      <vt:lpstr>HULL AND PROPELLER</vt:lpstr>
      <vt:lpstr>INTRODUCTION</vt:lpstr>
      <vt:lpstr> PROPELLER   A PROPELLER IS A TYPE OF FAN THAT TRANSMITS POWERBY CONVERTING ROTATIONAL MOTION INTO THRUST</vt:lpstr>
      <vt:lpstr>Slide 4</vt:lpstr>
      <vt:lpstr>Slide 5</vt:lpstr>
      <vt:lpstr>TYPES OF MARINE PROPELLERS </vt:lpstr>
      <vt:lpstr>Slide 7</vt:lpstr>
      <vt:lpstr>Slide 8</vt:lpstr>
      <vt:lpstr>Slide 9</vt:lpstr>
      <vt:lpstr>CAVITATION OF MARINE PROPELLER </vt:lpstr>
      <vt:lpstr>SUCTION SIDE SURFACE CAVITATION</vt:lpstr>
      <vt:lpstr>TIP  VORTEX CAVITATION</vt:lpstr>
      <vt:lpstr>INSPECTION OF PROPELLER</vt:lpstr>
      <vt:lpstr>REPLACEMENT OF PROPELLER</vt:lpstr>
      <vt:lpstr>Slide 15</vt:lpstr>
      <vt:lpstr>CAUTION </vt:lpstr>
      <vt:lpstr>HULL</vt:lpstr>
      <vt:lpstr>Slide 18</vt:lpstr>
      <vt:lpstr>Slide 19</vt:lpstr>
      <vt:lpstr>Slide 20</vt:lpstr>
      <vt:lpstr>HULL TYPES</vt:lpstr>
      <vt:lpstr>HULL FORMS</vt:lpstr>
      <vt:lpstr>DRYDOCKING</vt:lpstr>
      <vt:lpstr>STANDARD PREPARATIONS</vt:lpstr>
      <vt:lpstr>FOULING</vt:lpstr>
      <vt:lpstr>Slide 26</vt:lpstr>
      <vt:lpstr>Slide 27</vt:lpstr>
      <vt:lpstr>Slide 28</vt:lpstr>
      <vt:lpstr>ANTI-FOULING</vt:lpstr>
      <vt:lpstr>Slide 30</vt:lpstr>
      <vt:lpstr>R o v</vt:lpstr>
      <vt:lpstr>Slide 32</vt:lpstr>
      <vt:lpstr>Slide 33</vt:lpstr>
      <vt:lpstr>Slide 34</vt:lpstr>
      <vt:lpstr>Slide 35</vt:lpstr>
      <vt:lpstr>Slide 36</vt:lpstr>
      <vt:lpstr>Slide 37</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HULL AND PROPELLER</dc:title>
  <dc:creator>loki</dc:creator>
  <cp:lastModifiedBy>ViDa creations</cp:lastModifiedBy>
  <cp:revision>34</cp:revision>
  <dcterms:created xsi:type="dcterms:W3CDTF">2011-03-04T10:01:14Z</dcterms:created>
  <dcterms:modified xsi:type="dcterms:W3CDTF">2011-03-10T04:22:03Z</dcterms:modified>
</cp:coreProperties>
</file>