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5" r:id="rId3"/>
    <p:sldId id="266" r:id="rId4"/>
    <p:sldId id="267" r:id="rId5"/>
    <p:sldId id="268" r:id="rId6"/>
    <p:sldId id="284" r:id="rId7"/>
    <p:sldId id="272" r:id="rId8"/>
    <p:sldId id="273" r:id="rId9"/>
    <p:sldId id="274" r:id="rId10"/>
    <p:sldId id="275" r:id="rId11"/>
    <p:sldId id="269" r:id="rId12"/>
    <p:sldId id="270" r:id="rId13"/>
    <p:sldId id="271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63" r:id="rId22"/>
    <p:sldId id="264" r:id="rId23"/>
    <p:sldId id="28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 snapToGrid="0">
      <p:cViewPr varScale="1">
        <p:scale>
          <a:sx n="64" d="100"/>
          <a:sy n="64" d="100"/>
        </p:scale>
        <p:origin x="96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A1767-4532-4AE5-BCFF-9962B56D6D6B}" type="datetimeFigureOut">
              <a:rPr lang="en-IN" smtClean="0"/>
              <a:pPr/>
              <a:t>26-02-2015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BC2D-867E-4081-A8E0-F1216284C212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76860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A1767-4532-4AE5-BCFF-9962B56D6D6B}" type="datetimeFigureOut">
              <a:rPr lang="en-IN" smtClean="0"/>
              <a:pPr/>
              <a:t>26-02-2015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BC2D-867E-4081-A8E0-F1216284C212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7765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A1767-4532-4AE5-BCFF-9962B56D6D6B}" type="datetimeFigureOut">
              <a:rPr lang="en-IN" smtClean="0"/>
              <a:pPr/>
              <a:t>26-02-2015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BC2D-867E-4081-A8E0-F1216284C212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9759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A1767-4532-4AE5-BCFF-9962B56D6D6B}" type="datetimeFigureOut">
              <a:rPr lang="en-IN" smtClean="0"/>
              <a:pPr/>
              <a:t>26-02-2015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BC2D-867E-4081-A8E0-F1216284C212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268735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A1767-4532-4AE5-BCFF-9962B56D6D6B}" type="datetimeFigureOut">
              <a:rPr lang="en-IN" smtClean="0"/>
              <a:pPr/>
              <a:t>26-02-2015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BC2D-867E-4081-A8E0-F1216284C212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973072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A1767-4532-4AE5-BCFF-9962B56D6D6B}" type="datetimeFigureOut">
              <a:rPr lang="en-IN" smtClean="0"/>
              <a:pPr/>
              <a:t>26-02-2015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BC2D-867E-4081-A8E0-F1216284C212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78224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A1767-4532-4AE5-BCFF-9962B56D6D6B}" type="datetimeFigureOut">
              <a:rPr lang="en-IN" smtClean="0"/>
              <a:pPr/>
              <a:t>26-02-2015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BC2D-867E-4081-A8E0-F1216284C212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32116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A1767-4532-4AE5-BCFF-9962B56D6D6B}" type="datetimeFigureOut">
              <a:rPr lang="en-IN" smtClean="0"/>
              <a:pPr/>
              <a:t>26-02-2015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BC2D-867E-4081-A8E0-F1216284C212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85834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A1767-4532-4AE5-BCFF-9962B56D6D6B}" type="datetimeFigureOut">
              <a:rPr lang="en-IN" smtClean="0"/>
              <a:pPr/>
              <a:t>26-02-2015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BC2D-867E-4081-A8E0-F1216284C212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80040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A1767-4532-4AE5-BCFF-9962B56D6D6B}" type="datetimeFigureOut">
              <a:rPr lang="en-IN" smtClean="0"/>
              <a:pPr/>
              <a:t>26-02-2015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616BC2D-867E-4081-A8E0-F1216284C212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1133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A1767-4532-4AE5-BCFF-9962B56D6D6B}" type="datetimeFigureOut">
              <a:rPr lang="en-IN" smtClean="0"/>
              <a:pPr/>
              <a:t>26-02-2015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BC2D-867E-4081-A8E0-F1216284C212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71451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A1767-4532-4AE5-BCFF-9962B56D6D6B}" type="datetimeFigureOut">
              <a:rPr lang="en-IN" smtClean="0"/>
              <a:pPr/>
              <a:t>26-02-2015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BC2D-867E-4081-A8E0-F1216284C212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26356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A1767-4532-4AE5-BCFF-9962B56D6D6B}" type="datetimeFigureOut">
              <a:rPr lang="en-IN" smtClean="0"/>
              <a:pPr/>
              <a:t>26-02-2015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BC2D-867E-4081-A8E0-F1216284C212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6506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A1767-4532-4AE5-BCFF-9962B56D6D6B}" type="datetimeFigureOut">
              <a:rPr lang="en-IN" smtClean="0"/>
              <a:pPr/>
              <a:t>26-02-2015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BC2D-867E-4081-A8E0-F1216284C212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58933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A1767-4532-4AE5-BCFF-9962B56D6D6B}" type="datetimeFigureOut">
              <a:rPr lang="en-IN" smtClean="0"/>
              <a:pPr/>
              <a:t>26-02-2015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BC2D-867E-4081-A8E0-F1216284C212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92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A1767-4532-4AE5-BCFF-9962B56D6D6B}" type="datetimeFigureOut">
              <a:rPr lang="en-IN" smtClean="0"/>
              <a:pPr/>
              <a:t>26-02-2015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BC2D-867E-4081-A8E0-F1216284C212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57107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A1767-4532-4AE5-BCFF-9962B56D6D6B}" type="datetimeFigureOut">
              <a:rPr lang="en-IN" smtClean="0"/>
              <a:pPr/>
              <a:t>26-02-2015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BC2D-867E-4081-A8E0-F1216284C212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94371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4EA1767-4532-4AE5-BCFF-9962B56D6D6B}" type="datetimeFigureOut">
              <a:rPr lang="en-IN" smtClean="0"/>
              <a:pPr/>
              <a:t>26-02-2015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616BC2D-867E-4081-A8E0-F1216284C212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4751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Users\faculty\Desktop\Transtech%20'15\Slides\Day%201\Technical%20Session%202\TMI%20,Pune\Untitled.wmv" TargetMode="External"/><Relationship Id="rId1" Type="http://schemas.microsoft.com/office/2007/relationships/media" Target="file:///C:\Users\faculty\Desktop\Transtech%20'15\Slides\Day%201\Technical%20Session%202\TMI%20,Pune\Untitled.wmv" TargetMode="Externa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4547" y="1102978"/>
            <a:ext cx="8574622" cy="2616199"/>
          </a:xfrm>
        </p:spPr>
        <p:txBody>
          <a:bodyPr>
            <a:normAutofit fontScale="90000"/>
          </a:bodyPr>
          <a:lstStyle/>
          <a:p>
            <a:r>
              <a:rPr lang="en-IN" b="1" u="sng" dirty="0" smtClean="0"/>
              <a:t>HYBRID RENEWABLE POWER GENERATION</a:t>
            </a:r>
            <a:br>
              <a:rPr lang="en-IN" b="1" u="sng" dirty="0" smtClean="0"/>
            </a:br>
            <a:r>
              <a:rPr lang="en-IN" sz="4400" b="1" u="sng" dirty="0" smtClean="0"/>
              <a:t>AND THEIR APPLICATIONS</a:t>
            </a:r>
            <a:r>
              <a:rPr lang="en-IN" b="1" u="sng" dirty="0" smtClean="0"/>
              <a:t/>
            </a:r>
            <a:br>
              <a:rPr lang="en-IN" b="1" u="sng" dirty="0" smtClean="0"/>
            </a:br>
            <a:endParaRPr lang="en-IN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47886" y="4508884"/>
            <a:ext cx="6987645" cy="2612351"/>
          </a:xfrm>
        </p:spPr>
        <p:txBody>
          <a:bodyPr>
            <a:normAutofit/>
          </a:bodyPr>
          <a:lstStyle/>
          <a:p>
            <a:r>
              <a:rPr lang="en-IN" sz="3200" b="1" dirty="0" smtClean="0"/>
              <a:t>ANKIT PARASAR</a:t>
            </a:r>
          </a:p>
          <a:p>
            <a:r>
              <a:rPr lang="en-IN" sz="3200" b="1" dirty="0" smtClean="0"/>
              <a:t>SHALABH AGARWAL</a:t>
            </a:r>
          </a:p>
          <a:p>
            <a:r>
              <a:rPr lang="en-IN" sz="3200" b="1" dirty="0" smtClean="0"/>
              <a:t>MANINDER SINGH</a:t>
            </a:r>
          </a:p>
        </p:txBody>
      </p:sp>
    </p:spTree>
    <p:extLst>
      <p:ext uri="{BB962C8B-B14F-4D97-AF65-F5344CB8AC3E}">
        <p14:creationId xmlns:p14="http://schemas.microsoft.com/office/powerpoint/2010/main" val="52209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228600"/>
            <a:ext cx="10018713" cy="1002323"/>
          </a:xfrm>
        </p:spPr>
        <p:txBody>
          <a:bodyPr/>
          <a:lstStyle/>
          <a:p>
            <a:pPr algn="l"/>
            <a:r>
              <a:rPr lang="en-IN" b="1" u="sng" dirty="0" smtClean="0"/>
              <a:t>PLOTS AT 20 AND 40 DEGREES</a:t>
            </a:r>
            <a:endParaRPr lang="en-IN" b="1" u="sng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039815" y="1957754"/>
            <a:ext cx="3997569" cy="3985846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646068" y="2028092"/>
            <a:ext cx="4168030" cy="3915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290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345830"/>
            <a:ext cx="10018713" cy="1752599"/>
          </a:xfrm>
        </p:spPr>
        <p:txBody>
          <a:bodyPr/>
          <a:lstStyle/>
          <a:p>
            <a:pPr algn="l"/>
            <a:r>
              <a:rPr lang="en-IN" b="1" u="sng" dirty="0" smtClean="0"/>
              <a:t>RESONANCE IN WIND BELTS:</a:t>
            </a:r>
            <a:endParaRPr lang="en-IN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227384"/>
            <a:ext cx="10018713" cy="3786553"/>
          </a:xfrm>
        </p:spPr>
        <p:txBody>
          <a:bodyPr/>
          <a:lstStyle/>
          <a:p>
            <a:r>
              <a:rPr lang="en-IN" dirty="0" smtClean="0"/>
              <a:t>RESONANCE IS A CONDITION UNDER WHICH A BODY TENDS TO VIBRATE WITH A LARGER APMLITUDE WHEN THE APPLIED FREQUENCY BECOMES EQUAL TO ITS NATURAL FREQUENCY.</a:t>
            </a:r>
          </a:p>
          <a:p>
            <a:r>
              <a:rPr lang="en-IN" dirty="0" smtClean="0"/>
              <a:t>NATURAL FREQUENCY OF WIND BELT MADE UP OF </a:t>
            </a:r>
            <a:r>
              <a:rPr lang="en-IN" b="1" dirty="0" smtClean="0"/>
              <a:t>KEVLAR</a:t>
            </a:r>
            <a:r>
              <a:rPr lang="en-IN" dirty="0" smtClean="0"/>
              <a:t> IS FOUND TO BE </a:t>
            </a:r>
            <a:r>
              <a:rPr lang="en-IN" b="1" dirty="0" smtClean="0"/>
              <a:t>62.037 Hz </a:t>
            </a:r>
            <a:r>
              <a:rPr lang="en-IN" dirty="0" smtClean="0"/>
              <a:t>USING ANSYS.</a:t>
            </a:r>
          </a:p>
          <a:p>
            <a:r>
              <a:rPr lang="en-IN" dirty="0" smtClean="0"/>
              <a:t>IN ORDER TO ACHIEVE RESONANCE THE APPLIED FREQUENCY MUST BE MADE EQUAL TO </a:t>
            </a:r>
            <a:r>
              <a:rPr lang="en-IN" b="1" dirty="0" smtClean="0"/>
              <a:t>62.037 Hz.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20190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269632"/>
            <a:ext cx="10018713" cy="1371599"/>
          </a:xfrm>
        </p:spPr>
        <p:txBody>
          <a:bodyPr/>
          <a:lstStyle/>
          <a:p>
            <a:pPr algn="l"/>
            <a:r>
              <a:rPr lang="en-IN" b="1" u="sng" dirty="0" smtClean="0"/>
              <a:t>WIND BELT IN ANSYS</a:t>
            </a:r>
            <a:endParaRPr lang="en-IN" b="1" u="sng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06061" y="1887416"/>
            <a:ext cx="4090940" cy="3817394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1887416"/>
            <a:ext cx="4895056" cy="3903784"/>
          </a:xfrm>
        </p:spPr>
        <p:txBody>
          <a:bodyPr/>
          <a:lstStyle/>
          <a:p>
            <a:r>
              <a:rPr lang="en-IN" dirty="0" smtClean="0"/>
              <a:t>WIND BELT DESIGNED IN </a:t>
            </a:r>
            <a:r>
              <a:rPr lang="en-IN" b="1" dirty="0" smtClean="0"/>
              <a:t>PRO-ENGINEER </a:t>
            </a:r>
            <a:r>
              <a:rPr lang="en-IN" dirty="0" smtClean="0"/>
              <a:t>AND THEN IMPORTED IN </a:t>
            </a:r>
            <a:r>
              <a:rPr lang="en-IN" b="1" dirty="0" smtClean="0"/>
              <a:t>ANSYS.</a:t>
            </a:r>
          </a:p>
          <a:p>
            <a:r>
              <a:rPr lang="en-IN" dirty="0" smtClean="0"/>
              <a:t>ONE END OF THE WIND BELT IS FIXED.</a:t>
            </a:r>
          </a:p>
          <a:p>
            <a:r>
              <a:rPr lang="en-IN" dirty="0" smtClean="0"/>
              <a:t>LOAD IS APPLIED ON THE OTHER END TO KEEP THE BELT IN TENSION.</a:t>
            </a:r>
          </a:p>
          <a:p>
            <a:r>
              <a:rPr lang="en-IN" dirty="0" smtClean="0"/>
              <a:t>LOAD IS INCREASED STEP-WISE AND THE APPLIED FREQUENCY IS OBSERVED AT EACH LOAD.</a:t>
            </a:r>
          </a:p>
        </p:txBody>
      </p:sp>
    </p:spTree>
    <p:extLst>
      <p:ext uri="{BB962C8B-B14F-4D97-AF65-F5344CB8AC3E}">
        <p14:creationId xmlns:p14="http://schemas.microsoft.com/office/powerpoint/2010/main" val="2927741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817077" y="1371601"/>
            <a:ext cx="3985845" cy="4179276"/>
          </a:xfrm>
          <a:prstGeom prst="rect">
            <a:avLst/>
          </a:prstGeom>
        </p:spPr>
      </p:pic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45416143"/>
              </p:ext>
            </p:extLst>
          </p:nvPr>
        </p:nvGraphicFramePr>
        <p:xfrm>
          <a:off x="6595452" y="1342292"/>
          <a:ext cx="4895850" cy="42147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31950"/>
                <a:gridCol w="1631950"/>
                <a:gridCol w="1631950"/>
              </a:tblGrid>
              <a:tr h="625285">
                <a:tc>
                  <a:txBody>
                    <a:bodyPr/>
                    <a:lstStyle/>
                    <a:p>
                      <a:pPr algn="ctr"/>
                      <a:r>
                        <a:rPr lang="en-IN" b="1" dirty="0" smtClean="0"/>
                        <a:t>NATURAL</a:t>
                      </a:r>
                    </a:p>
                    <a:p>
                      <a:pPr algn="ctr"/>
                      <a:r>
                        <a:rPr lang="en-IN" b="1" dirty="0" smtClean="0"/>
                        <a:t>FREQUENCY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b="1" dirty="0" smtClean="0"/>
                        <a:t>LOAD </a:t>
                      </a:r>
                    </a:p>
                    <a:p>
                      <a:pPr algn="ctr"/>
                      <a:r>
                        <a:rPr lang="en-IN" b="1" dirty="0" smtClean="0"/>
                        <a:t>APPLIED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b="1" dirty="0" smtClean="0"/>
                        <a:t>APPLIED </a:t>
                      </a:r>
                    </a:p>
                    <a:p>
                      <a:pPr algn="ctr"/>
                      <a:r>
                        <a:rPr lang="en-IN" b="1" dirty="0" smtClean="0"/>
                        <a:t>FREQUENCY</a:t>
                      </a:r>
                      <a:endParaRPr lang="en-IN" b="1" dirty="0"/>
                    </a:p>
                  </a:txBody>
                  <a:tcPr/>
                </a:tc>
              </a:tr>
              <a:tr h="448586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62.037 Hz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10 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17.547 Hz</a:t>
                      </a:r>
                      <a:endParaRPr lang="en-IN" dirty="0"/>
                    </a:p>
                  </a:txBody>
                  <a:tcPr/>
                </a:tc>
              </a:tr>
              <a:tr h="448586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62.037 Hz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20 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22.114 Hz</a:t>
                      </a:r>
                      <a:endParaRPr lang="en-IN" dirty="0"/>
                    </a:p>
                  </a:txBody>
                  <a:tcPr/>
                </a:tc>
              </a:tr>
              <a:tr h="44858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62.037 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50 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31.168 Hz</a:t>
                      </a:r>
                      <a:endParaRPr lang="en-IN" dirty="0"/>
                    </a:p>
                  </a:txBody>
                  <a:tcPr/>
                </a:tc>
              </a:tr>
              <a:tr h="448586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62.037 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100</a:t>
                      </a:r>
                      <a:r>
                        <a:rPr lang="en-IN" baseline="0" dirty="0" smtClean="0"/>
                        <a:t> 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41.413 Hz</a:t>
                      </a:r>
                      <a:endParaRPr lang="en-IN" dirty="0"/>
                    </a:p>
                  </a:txBody>
                  <a:tcPr/>
                </a:tc>
              </a:tr>
              <a:tr h="434607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62.037 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150 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49.330 Hz</a:t>
                      </a:r>
                      <a:endParaRPr lang="en-IN" dirty="0"/>
                    </a:p>
                  </a:txBody>
                  <a:tcPr/>
                </a:tc>
              </a:tr>
              <a:tr h="44858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62.037 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200 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56.035 Hz</a:t>
                      </a:r>
                      <a:endParaRPr lang="en-IN" dirty="0"/>
                    </a:p>
                  </a:txBody>
                  <a:tcPr/>
                </a:tc>
              </a:tr>
              <a:tr h="44858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62.037 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250 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61.959 Hz</a:t>
                      </a:r>
                      <a:endParaRPr lang="en-IN" dirty="0"/>
                    </a:p>
                  </a:txBody>
                  <a:tcPr/>
                </a:tc>
              </a:tr>
              <a:tr h="44858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b="1" dirty="0" smtClean="0"/>
                        <a:t>62.037 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b="1" dirty="0" smtClean="0"/>
                        <a:t>251 N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b="1" dirty="0" smtClean="0"/>
                        <a:t>62.071 Hz</a:t>
                      </a:r>
                      <a:endParaRPr lang="en-IN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94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875" y="481808"/>
            <a:ext cx="10018713" cy="1419368"/>
          </a:xfrm>
        </p:spPr>
        <p:txBody>
          <a:bodyPr>
            <a:normAutofit/>
          </a:bodyPr>
          <a:lstStyle/>
          <a:p>
            <a:pPr algn="l"/>
            <a:r>
              <a:rPr lang="en-IN" sz="4400" b="1" u="sng" dirty="0" smtClean="0"/>
              <a:t>WAVE ENERGY</a:t>
            </a:r>
            <a:endParaRPr lang="en-IN" sz="44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8164" y="1473957"/>
            <a:ext cx="10018713" cy="4844955"/>
          </a:xfrm>
        </p:spPr>
        <p:txBody>
          <a:bodyPr/>
          <a:lstStyle/>
          <a:p>
            <a:r>
              <a:rPr lang="en-IN" dirty="0" smtClean="0"/>
              <a:t>POTENTIAL OF WAVE ENERGY</a:t>
            </a:r>
            <a:endParaRPr lang="en-IN" dirty="0"/>
          </a:p>
          <a:p>
            <a:pPr lvl="1"/>
            <a:r>
              <a:rPr lang="en-IN" dirty="0" smtClean="0"/>
              <a:t>WAVE ENERGY CAN GIVE POWER TO EVERY SINGLE COUNTRY ON EARTH.</a:t>
            </a:r>
          </a:p>
          <a:p>
            <a:pPr lvl="1"/>
            <a:r>
              <a:rPr lang="en-IN" dirty="0" smtClean="0"/>
              <a:t>ESTIMATED WORLDWIDE  RESOURCE IS GREATER THAN </a:t>
            </a:r>
            <a:r>
              <a:rPr lang="en-IN" b="1" dirty="0" smtClean="0"/>
              <a:t>2 TW</a:t>
            </a:r>
            <a:r>
              <a:rPr lang="en-IN" dirty="0" smtClean="0"/>
              <a:t>.</a:t>
            </a:r>
          </a:p>
          <a:p>
            <a:r>
              <a:rPr lang="en-IN" dirty="0" smtClean="0"/>
              <a:t>COMPARISON WITH OTHER SOURCES OF ENERGY.</a:t>
            </a:r>
          </a:p>
          <a:p>
            <a:pPr lvl="1"/>
            <a:r>
              <a:rPr lang="en-IN" dirty="0" smtClean="0"/>
              <a:t>DENSER MEDIUM</a:t>
            </a:r>
          </a:p>
          <a:p>
            <a:pPr lvl="1"/>
            <a:r>
              <a:rPr lang="en-IN" dirty="0" smtClean="0"/>
              <a:t>HIGHER PREDICTABILITY</a:t>
            </a:r>
          </a:p>
          <a:p>
            <a:pPr lvl="1"/>
            <a:r>
              <a:rPr lang="en-IN" dirty="0" smtClean="0"/>
              <a:t>LESSER IMPACT ON ENVIRONMENT</a:t>
            </a:r>
          </a:p>
          <a:p>
            <a:endParaRPr lang="en-IN" dirty="0" smtClean="0"/>
          </a:p>
        </p:txBody>
      </p:sp>
    </p:spTree>
    <p:extLst>
      <p:ext uri="{BB962C8B-B14F-4D97-AF65-F5344CB8AC3E}">
        <p14:creationId xmlns:p14="http://schemas.microsoft.com/office/powerpoint/2010/main" val="1066870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8165" y="384413"/>
            <a:ext cx="10018713" cy="1392072"/>
          </a:xfrm>
        </p:spPr>
        <p:txBody>
          <a:bodyPr>
            <a:normAutofit/>
          </a:bodyPr>
          <a:lstStyle/>
          <a:p>
            <a:pPr algn="l"/>
            <a:r>
              <a:rPr lang="en-IN" sz="4400" b="1" u="sng" dirty="0" smtClean="0"/>
              <a:t>SEA WAVES FORMATION</a:t>
            </a:r>
            <a:endParaRPr lang="en-IN" sz="44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320938"/>
            <a:ext cx="10257747" cy="5008729"/>
          </a:xfrm>
        </p:spPr>
        <p:txBody>
          <a:bodyPr/>
          <a:lstStyle/>
          <a:p>
            <a:r>
              <a:rPr lang="en-IN" dirty="0" smtClean="0"/>
              <a:t>WAVES GENERATION BY WINDS.</a:t>
            </a:r>
          </a:p>
          <a:p>
            <a:r>
              <a:rPr lang="en-IN" dirty="0" smtClean="0"/>
              <a:t>FORMATION OF WRINKLES DUE TO FRICTION BETWEEN AIR AND WATER.</a:t>
            </a:r>
          </a:p>
          <a:p>
            <a:r>
              <a:rPr lang="en-IN" dirty="0" smtClean="0"/>
              <a:t>WIND EASILY GRIPS THE ROUGHENED SURFACE AND INTENSIFIES THE WAVES.</a:t>
            </a:r>
          </a:p>
          <a:p>
            <a:r>
              <a:rPr lang="en-IN" b="1" dirty="0" smtClean="0"/>
              <a:t>CREST</a:t>
            </a:r>
            <a:r>
              <a:rPr lang="en-IN" dirty="0" smtClean="0"/>
              <a:t>.</a:t>
            </a:r>
          </a:p>
          <a:p>
            <a:r>
              <a:rPr lang="en-IN" b="1" dirty="0" smtClean="0"/>
              <a:t>TROUGH</a:t>
            </a:r>
            <a:r>
              <a:rPr lang="en-IN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7396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705" y="629315"/>
            <a:ext cx="7856913" cy="4788878"/>
          </a:xfrm>
        </p:spPr>
      </p:pic>
      <p:sp>
        <p:nvSpPr>
          <p:cNvPr id="2" name="TextBox 1"/>
          <p:cNvSpPr txBox="1"/>
          <p:nvPr/>
        </p:nvSpPr>
        <p:spPr>
          <a:xfrm>
            <a:off x="3616036" y="5694218"/>
            <a:ext cx="5583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u="sng" dirty="0" smtClean="0"/>
              <a:t>GLOBAL POWER DENSITY DISTRIBUTION</a:t>
            </a:r>
            <a:endParaRPr lang="en-IN" b="1" u="sng" dirty="0"/>
          </a:p>
        </p:txBody>
      </p:sp>
    </p:spTree>
    <p:extLst>
      <p:ext uri="{BB962C8B-B14F-4D97-AF65-F5344CB8AC3E}">
        <p14:creationId xmlns:p14="http://schemas.microsoft.com/office/powerpoint/2010/main" val="3464781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1379" y="304800"/>
            <a:ext cx="10629021" cy="1973943"/>
          </a:xfrm>
        </p:spPr>
        <p:txBody>
          <a:bodyPr>
            <a:normAutofit fontScale="90000"/>
          </a:bodyPr>
          <a:lstStyle/>
          <a:p>
            <a:pPr algn="l"/>
            <a:r>
              <a:rPr lang="en-IN" b="1" u="sng" dirty="0" smtClean="0"/>
              <a:t>OSCILLATING BODY WAVE ENERGY CONVERTER</a:t>
            </a:r>
            <a:r>
              <a:rPr lang="en-IN" sz="3600" b="1" u="sng" dirty="0" smtClean="0"/>
              <a:t/>
            </a:r>
            <a:br>
              <a:rPr lang="en-IN" sz="3600" b="1" u="sng" dirty="0" smtClean="0"/>
            </a:br>
            <a:r>
              <a:rPr lang="en-IN" sz="2200" b="1" dirty="0" smtClean="0"/>
              <a:t>PROPOSED BY SUBMARINE TECHNOLOGY LABORATORY AT COPPE/FEDERAL UNIVERSITY OF RIO DE JANEIRO (BRAZIL).</a:t>
            </a:r>
            <a:r>
              <a:rPr lang="en-IN" sz="2200" b="1" u="sng" dirty="0" smtClean="0"/>
              <a:t/>
            </a:r>
            <a:br>
              <a:rPr lang="en-IN" sz="2200" b="1" u="sng" dirty="0" smtClean="0"/>
            </a:br>
            <a:r>
              <a:rPr lang="en-IN" sz="3100" b="1" u="sng" dirty="0" smtClean="0"/>
              <a:t>FLOATING BUOY AND MECHANICAL ARM ARRANGEMENT</a:t>
            </a:r>
            <a:endParaRPr lang="en-IN" sz="1800" u="sng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472" y="2261329"/>
            <a:ext cx="7767308" cy="3913175"/>
          </a:xfr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2847419" y="3903260"/>
            <a:ext cx="382138" cy="8325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4244454" y="2770496"/>
            <a:ext cx="300250" cy="11327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01589" y="3507811"/>
            <a:ext cx="23097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dirty="0" smtClean="0"/>
              <a:t>FLOATING BUOY</a:t>
            </a:r>
            <a:endParaRPr lang="en-IN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420411" y="2381872"/>
            <a:ext cx="24890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dirty="0" smtClean="0"/>
              <a:t>MECHANICAL ARM</a:t>
            </a:r>
            <a:endParaRPr lang="en-IN" sz="2000" b="1" dirty="0"/>
          </a:p>
        </p:txBody>
      </p:sp>
    </p:spTree>
    <p:extLst>
      <p:ext uri="{BB962C8B-B14F-4D97-AF65-F5344CB8AC3E}">
        <p14:creationId xmlns:p14="http://schemas.microsoft.com/office/powerpoint/2010/main" val="3522315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6338" y="3647265"/>
            <a:ext cx="10018713" cy="2781245"/>
          </a:xfrm>
        </p:spPr>
        <p:txBody>
          <a:bodyPr>
            <a:normAutofit/>
          </a:bodyPr>
          <a:lstStyle/>
          <a:p>
            <a:r>
              <a:rPr lang="en-IN" sz="2200" b="1" dirty="0" smtClean="0"/>
              <a:t>FLOATING BUOY</a:t>
            </a:r>
            <a:r>
              <a:rPr lang="en-IN" sz="2200" dirty="0" smtClean="0"/>
              <a:t> CONNECTED TO A </a:t>
            </a:r>
            <a:r>
              <a:rPr lang="en-IN" sz="2200" b="1" dirty="0" smtClean="0"/>
              <a:t>MECHANICAL ARM.</a:t>
            </a:r>
            <a:endParaRPr lang="en-IN" sz="2200" dirty="0" smtClean="0"/>
          </a:p>
          <a:p>
            <a:r>
              <a:rPr lang="en-IN" sz="2200" dirty="0" smtClean="0"/>
              <a:t>THE ORBITAL MOTION OF WATER CAUSES THE FLOATING BUOY TO BOB UP AND DOWN AS THE WAVE PASSES UNDER.</a:t>
            </a:r>
          </a:p>
          <a:p>
            <a:r>
              <a:rPr lang="en-IN" sz="2200" dirty="0"/>
              <a:t>VERTICAL MOTION INDUCES THE </a:t>
            </a:r>
            <a:r>
              <a:rPr lang="en-IN" sz="2200" b="1" dirty="0"/>
              <a:t>HYDRAULIC PUMP </a:t>
            </a:r>
            <a:r>
              <a:rPr lang="en-IN" sz="2200" dirty="0"/>
              <a:t>TO DISPLACE WATER FROM A CLOSED CIRCUIT TO </a:t>
            </a:r>
            <a:r>
              <a:rPr lang="en-IN" sz="2200" b="1" dirty="0"/>
              <a:t>HYDROPNUEMATIC </a:t>
            </a:r>
            <a:r>
              <a:rPr lang="en-IN" sz="2200" b="1" dirty="0" smtClean="0"/>
              <a:t>ACCUMULATOR</a:t>
            </a:r>
            <a:r>
              <a:rPr lang="en-IN" sz="2200" dirty="0" smtClean="0"/>
              <a:t>.</a:t>
            </a:r>
            <a:endParaRPr lang="en-IN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540" y="485477"/>
            <a:ext cx="8782050" cy="2888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314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6449" y="3374115"/>
            <a:ext cx="10018713" cy="2854037"/>
          </a:xfrm>
        </p:spPr>
        <p:txBody>
          <a:bodyPr>
            <a:noAutofit/>
          </a:bodyPr>
          <a:lstStyle/>
          <a:p>
            <a:r>
              <a:rPr lang="en-IN" sz="2200" dirty="0" smtClean="0"/>
              <a:t>THE </a:t>
            </a:r>
            <a:r>
              <a:rPr lang="en-IN" sz="2200" dirty="0"/>
              <a:t>HYDROPNUEMATIC ACCUMULATOR </a:t>
            </a:r>
            <a:r>
              <a:rPr lang="en-IN" sz="2200" dirty="0" smtClean="0"/>
              <a:t>IS CONNECTED TO A LARGE </a:t>
            </a:r>
            <a:r>
              <a:rPr lang="en-IN" sz="2200" b="1" dirty="0" smtClean="0"/>
              <a:t>HYPERBARIC CHAMBER </a:t>
            </a:r>
            <a:r>
              <a:rPr lang="en-IN" sz="2200" dirty="0" smtClean="0"/>
              <a:t>FILLED WITH NITROGEN.</a:t>
            </a:r>
          </a:p>
          <a:p>
            <a:r>
              <a:rPr lang="en-IN" sz="2200" dirty="0" smtClean="0"/>
              <a:t>PROVIDES </a:t>
            </a:r>
            <a:r>
              <a:rPr lang="en-IN" sz="2200" dirty="0"/>
              <a:t>AN APPROX. CONSTANT HYDRAULIC PRESSURE, EVEN WITH VARIATIONS IN THE </a:t>
            </a:r>
            <a:r>
              <a:rPr lang="en-IN" sz="2200" dirty="0" smtClean="0"/>
              <a:t>WAVES AND IN THE STORED WATER LEVEL.</a:t>
            </a:r>
          </a:p>
          <a:p>
            <a:r>
              <a:rPr lang="en-IN" sz="2200" dirty="0"/>
              <a:t>WATER IS THEN RELEASED IN THE FORM OF JET WHICH  MOVES A </a:t>
            </a:r>
            <a:r>
              <a:rPr lang="en-IN" sz="2200" b="1" dirty="0"/>
              <a:t>TURBINE</a:t>
            </a:r>
            <a:r>
              <a:rPr lang="en-IN" sz="2200" dirty="0"/>
              <a:t> COUPLED TO A </a:t>
            </a:r>
            <a:r>
              <a:rPr lang="en-IN" sz="2200" b="1" dirty="0"/>
              <a:t>GENERATOR</a:t>
            </a:r>
            <a:r>
              <a:rPr lang="en-IN" sz="2200" dirty="0" smtClean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540" y="485477"/>
            <a:ext cx="8782050" cy="2888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877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232012"/>
            <a:ext cx="10018713" cy="1837898"/>
          </a:xfrm>
        </p:spPr>
        <p:txBody>
          <a:bodyPr/>
          <a:lstStyle/>
          <a:p>
            <a:pPr algn="l"/>
            <a:r>
              <a:rPr lang="en-IN" b="1" u="sng" dirty="0" smtClean="0"/>
              <a:t>RENEWABLE ENERGY</a:t>
            </a:r>
            <a:endParaRPr lang="en-IN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09" y="2298510"/>
            <a:ext cx="10018713" cy="3124201"/>
          </a:xfrm>
        </p:spPr>
        <p:txBody>
          <a:bodyPr/>
          <a:lstStyle/>
          <a:p>
            <a:r>
              <a:rPr lang="en-IN" dirty="0" smtClean="0"/>
              <a:t>RENEWABLE SOURCES LIKE WIND, WAVE, SOLAR, GEOTHERMAL AND BIOFUELS</a:t>
            </a:r>
          </a:p>
          <a:p>
            <a:r>
              <a:rPr lang="en-IN" dirty="0" smtClean="0"/>
              <a:t>LIMITED UTILIZATION OF INDIVIDUAL SOURCES INTRODUCES THE CONCEPT OF HYBRID POWER </a:t>
            </a:r>
          </a:p>
          <a:p>
            <a:r>
              <a:rPr lang="en-IN" dirty="0" smtClean="0"/>
              <a:t>AIM OF OUR PRESENTATION IS TO </a:t>
            </a:r>
            <a:r>
              <a:rPr lang="en-IN" b="1" dirty="0" smtClean="0"/>
              <a:t>COMBINE WIND AND WAVE ENERGY</a:t>
            </a:r>
            <a:r>
              <a:rPr lang="en-IN" dirty="0" smtClean="0"/>
              <a:t>.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7894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Untitled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46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204716"/>
            <a:ext cx="10018713" cy="1828801"/>
          </a:xfrm>
        </p:spPr>
        <p:txBody>
          <a:bodyPr/>
          <a:lstStyle/>
          <a:p>
            <a:pPr algn="l"/>
            <a:r>
              <a:rPr lang="en-IN" b="1" u="sng" dirty="0" smtClean="0"/>
              <a:t>HYBRID OF WIND AND WAVE</a:t>
            </a:r>
            <a:endParaRPr lang="en-IN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910687"/>
            <a:ext cx="10018713" cy="4080680"/>
          </a:xfrm>
        </p:spPr>
        <p:txBody>
          <a:bodyPr/>
          <a:lstStyle/>
          <a:p>
            <a:r>
              <a:rPr lang="en-IN" dirty="0" smtClean="0"/>
              <a:t>PREPARING A COMMON PLATFORM TO SUPPORT BOTH THE WINDBELT AND THE FLOATING BUOY.</a:t>
            </a:r>
          </a:p>
          <a:p>
            <a:r>
              <a:rPr lang="en-IN" dirty="0" smtClean="0"/>
              <a:t>BEST OPTION AVAILABLE WOULD BE TO USE IT ON OFFSHORE PLATFORMS OR NEAR BREAKWATERS.</a:t>
            </a:r>
          </a:p>
          <a:p>
            <a:r>
              <a:rPr lang="en-IN" dirty="0" smtClean="0"/>
              <a:t>SIDES OF PLATFORM HAVE A NUMBER OF OSCILLATING BODY WECs.</a:t>
            </a:r>
          </a:p>
          <a:p>
            <a:r>
              <a:rPr lang="en-IN" dirty="0" smtClean="0"/>
              <a:t>CERTAIN DECKS FOR INSTALLING LARGE NUMBER OF WIND BELTS WITH ARRANGEMENTS FOR CHANGING THE DIRECTION OF FRAME AS PER THE WIND DIRECTION.</a:t>
            </a:r>
          </a:p>
        </p:txBody>
      </p:sp>
    </p:spTree>
    <p:extLst>
      <p:ext uri="{BB962C8B-B14F-4D97-AF65-F5344CB8AC3E}">
        <p14:creationId xmlns:p14="http://schemas.microsoft.com/office/powerpoint/2010/main" val="144808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097" y="819490"/>
            <a:ext cx="9211961" cy="5134692"/>
          </a:xfrm>
        </p:spPr>
      </p:pic>
    </p:spTree>
    <p:extLst>
      <p:ext uri="{BB962C8B-B14F-4D97-AF65-F5344CB8AC3E}">
        <p14:creationId xmlns:p14="http://schemas.microsoft.com/office/powerpoint/2010/main" val="3759070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798287"/>
            <a:ext cx="10018713" cy="55299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IN" sz="6000" dirty="0" smtClean="0"/>
              <a:t>ANY QUESTIONS?</a:t>
            </a:r>
            <a:endParaRPr lang="en-IN" sz="6000" dirty="0"/>
          </a:p>
        </p:txBody>
      </p:sp>
    </p:spTree>
    <p:extLst>
      <p:ext uri="{BB962C8B-B14F-4D97-AF65-F5344CB8AC3E}">
        <p14:creationId xmlns:p14="http://schemas.microsoft.com/office/powerpoint/2010/main" val="9128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368490"/>
            <a:ext cx="10018713" cy="1501253"/>
          </a:xfrm>
        </p:spPr>
        <p:txBody>
          <a:bodyPr/>
          <a:lstStyle/>
          <a:p>
            <a:pPr algn="l"/>
            <a:r>
              <a:rPr lang="en-IN" b="1" u="sng" dirty="0" smtClean="0"/>
              <a:t>HARNESSING WIND ENERGY</a:t>
            </a:r>
            <a:endParaRPr lang="en-IN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0455" y="1878015"/>
            <a:ext cx="10018713" cy="3552967"/>
          </a:xfrm>
        </p:spPr>
        <p:txBody>
          <a:bodyPr/>
          <a:lstStyle/>
          <a:p>
            <a:r>
              <a:rPr lang="en-IN" dirty="0" smtClean="0"/>
              <a:t>WINDFARMS : HUNDREDS OF WIND TURBINES CONNECTED TO ELECTRIC POWER TRANSMISSION NETWORK.</a:t>
            </a:r>
          </a:p>
          <a:p>
            <a:r>
              <a:rPr lang="en-IN" dirty="0" smtClean="0"/>
              <a:t>VIBRO WIND OSCILLATORS: FRAME MOUNTED WITH FOAM PADS COUPLED WITH PIEZOELECTRIC TRANSDUCER.</a:t>
            </a:r>
          </a:p>
          <a:p>
            <a:r>
              <a:rPr lang="en-IN" dirty="0" smtClean="0"/>
              <a:t>WINDBELTS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25354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191069"/>
            <a:ext cx="10018713" cy="1343166"/>
          </a:xfrm>
        </p:spPr>
        <p:txBody>
          <a:bodyPr/>
          <a:lstStyle/>
          <a:p>
            <a:pPr algn="l"/>
            <a:r>
              <a:rPr lang="en-IN" b="1" u="sng" dirty="0" smtClean="0"/>
              <a:t>WINDBELT</a:t>
            </a:r>
            <a:endParaRPr lang="en-IN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08" y="1665027"/>
            <a:ext cx="10018713" cy="4558352"/>
          </a:xfrm>
        </p:spPr>
        <p:txBody>
          <a:bodyPr/>
          <a:lstStyle/>
          <a:p>
            <a:r>
              <a:rPr lang="en-IN" dirty="0" smtClean="0"/>
              <a:t>RELIES ON AN AERODYNAMIC PHENOMENON KNOWN AS </a:t>
            </a:r>
            <a:r>
              <a:rPr lang="en-IN" b="1" dirty="0" smtClean="0"/>
              <a:t>AEROELASTIC FLUTTER </a:t>
            </a:r>
          </a:p>
          <a:p>
            <a:r>
              <a:rPr lang="en-IN" dirty="0" smtClean="0"/>
              <a:t>EFFECTIVE AT PRODUCING ELECTRICITY AT LOW WIND SPEED</a:t>
            </a:r>
          </a:p>
          <a:p>
            <a:r>
              <a:rPr lang="en-IN" dirty="0" smtClean="0"/>
              <a:t>CONSTRUCTION:</a:t>
            </a:r>
          </a:p>
          <a:p>
            <a:pPr lvl="1"/>
            <a:r>
              <a:rPr lang="en-IN" b="1" dirty="0" smtClean="0"/>
              <a:t>FRAME</a:t>
            </a:r>
            <a:r>
              <a:rPr lang="en-IN" dirty="0" smtClean="0"/>
              <a:t>: HOLDS THE ENTIRE UNIT MADE OF TIMBER, Al OR PLASTIC</a:t>
            </a:r>
          </a:p>
          <a:p>
            <a:pPr lvl="1"/>
            <a:r>
              <a:rPr lang="en-IN" b="1" dirty="0" smtClean="0"/>
              <a:t>RIBBON</a:t>
            </a:r>
            <a:r>
              <a:rPr lang="en-IN" dirty="0" smtClean="0"/>
              <a:t>: LIGHTWEIGHT AND ACT AS AIRFOIL, HIGH TENSILE STRENGTH &amp; TORSIONALLY STRONG. MADE OF </a:t>
            </a:r>
            <a:r>
              <a:rPr lang="en-IN" b="1" dirty="0" smtClean="0"/>
              <a:t>MYLAR COATED TAFFETA OR KEVLAR</a:t>
            </a:r>
            <a:r>
              <a:rPr lang="en-IN" dirty="0" smtClean="0"/>
              <a:t>. PROPERTIES: RD=1.44, UTS=3620 MPa, E=131 </a:t>
            </a:r>
            <a:r>
              <a:rPr lang="en-IN" dirty="0" err="1" smtClean="0"/>
              <a:t>GPa</a:t>
            </a:r>
            <a:r>
              <a:rPr lang="en-IN" dirty="0" smtClean="0"/>
              <a:t>, POISSON’S RATIO=0.36</a:t>
            </a:r>
          </a:p>
          <a:p>
            <a:pPr lvl="1"/>
            <a:r>
              <a:rPr lang="en-IN" b="1" dirty="0" smtClean="0"/>
              <a:t>MAGNETS</a:t>
            </a:r>
            <a:r>
              <a:rPr lang="en-IN" dirty="0" smtClean="0"/>
              <a:t>: STRONG AND LIGHTWEIGHT</a:t>
            </a:r>
          </a:p>
          <a:p>
            <a:pPr lvl="1"/>
            <a:r>
              <a:rPr lang="en-IN" b="1" dirty="0" smtClean="0"/>
              <a:t>COILS</a:t>
            </a:r>
            <a:r>
              <a:rPr lang="en-IN" dirty="0" smtClean="0"/>
              <a:t>: NUMBER OF TURNS DIRECTLY PROPORTIONAL TO OUTPUT EMF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27222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8095" y="855785"/>
            <a:ext cx="9863628" cy="525193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IN" b="1" dirty="0" smtClean="0"/>
              <a:t>WORKING</a:t>
            </a:r>
          </a:p>
          <a:p>
            <a:r>
              <a:rPr lang="en-IN" dirty="0" smtClean="0"/>
              <a:t>TENSIONED MEMBRANE UNDERGO FLUTTER OSCILLATION.</a:t>
            </a:r>
          </a:p>
          <a:p>
            <a:r>
              <a:rPr lang="en-IN" dirty="0" smtClean="0"/>
              <a:t> MAGNETS FOLLOW THE SAME MOTION.</a:t>
            </a:r>
          </a:p>
          <a:p>
            <a:r>
              <a:rPr lang="en-IN" dirty="0" smtClean="0"/>
              <a:t>MAGNETS NEAR THE STATOR COIL INDUCES CURRENT TO FLOW.</a:t>
            </a:r>
          </a:p>
          <a:p>
            <a:pPr marL="0" indent="0">
              <a:buNone/>
            </a:pPr>
            <a:r>
              <a:rPr lang="en-IN" b="1" dirty="0" smtClean="0"/>
              <a:t>ADVANTAGES</a:t>
            </a:r>
          </a:p>
          <a:p>
            <a:r>
              <a:rPr lang="en-IN" dirty="0" smtClean="0"/>
              <a:t>NEW AND EXPERIMENTAL DESIGN</a:t>
            </a:r>
          </a:p>
          <a:p>
            <a:r>
              <a:rPr lang="en-IN" dirty="0" smtClean="0"/>
              <a:t>LOW COST</a:t>
            </a:r>
          </a:p>
          <a:p>
            <a:r>
              <a:rPr lang="en-IN" dirty="0" smtClean="0"/>
              <a:t>WORKS ON LOW WIND SPEED</a:t>
            </a:r>
          </a:p>
          <a:p>
            <a:pPr marL="0" indent="0">
              <a:buNone/>
            </a:pPr>
            <a:r>
              <a:rPr lang="en-IN" b="1" dirty="0" smtClean="0"/>
              <a:t>ANALYSIS: </a:t>
            </a:r>
            <a:r>
              <a:rPr lang="en-IN" dirty="0" smtClean="0"/>
              <a:t>MATERIAL, WIND SPEED, </a:t>
            </a:r>
            <a:r>
              <a:rPr lang="en-IN" b="1" dirty="0" smtClean="0"/>
              <a:t>BELT TENSION </a:t>
            </a:r>
            <a:r>
              <a:rPr lang="en-IN" dirty="0" smtClean="0"/>
              <a:t>FOR RESONATING FREQUENCY, </a:t>
            </a:r>
            <a:r>
              <a:rPr lang="en-IN" b="1" dirty="0" smtClean="0"/>
              <a:t>ANGLE OF INCIDENCE </a:t>
            </a:r>
            <a:r>
              <a:rPr lang="en-IN" dirty="0" smtClean="0"/>
              <a:t>OF WIND FOR MAXIMUM FLUTTER, MAGNET PLACEMENT, LENGTH OF BELT AND OTHER DESIGNS CAN BE TESTED.</a:t>
            </a:r>
          </a:p>
          <a:p>
            <a:pPr marL="0" indent="0">
              <a:buNone/>
            </a:pPr>
            <a:r>
              <a:rPr lang="en-IN" dirty="0" smtClean="0"/>
              <a:t> </a:t>
            </a:r>
          </a:p>
          <a:p>
            <a:pPr marL="0" indent="0">
              <a:buNone/>
            </a:pPr>
            <a:endParaRPr lang="en-IN" dirty="0" smtClean="0"/>
          </a:p>
        </p:txBody>
      </p:sp>
    </p:spTree>
    <p:extLst>
      <p:ext uri="{BB962C8B-B14F-4D97-AF65-F5344CB8AC3E}">
        <p14:creationId xmlns:p14="http://schemas.microsoft.com/office/powerpoint/2010/main" val="2646127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-164891"/>
            <a:ext cx="10018713" cy="2023672"/>
          </a:xfrm>
        </p:spPr>
        <p:txBody>
          <a:bodyPr/>
          <a:lstStyle/>
          <a:p>
            <a:r>
              <a:rPr lang="en-US" b="1" dirty="0" smtClean="0"/>
              <a:t>The Wind Belt</a:t>
            </a:r>
            <a:endParaRPr lang="en-US" b="1" dirty="0"/>
          </a:p>
        </p:txBody>
      </p:sp>
      <p:pic>
        <p:nvPicPr>
          <p:cNvPr id="4" name="vlc-record-2015-02-26-00h53m08s-Wind Belt project.mp4-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74448" y="1310454"/>
            <a:ext cx="9863243" cy="5547546"/>
          </a:xfrm>
        </p:spPr>
      </p:pic>
    </p:spTree>
    <p:extLst>
      <p:ext uri="{BB962C8B-B14F-4D97-AF65-F5344CB8AC3E}">
        <p14:creationId xmlns:p14="http://schemas.microsoft.com/office/powerpoint/2010/main" val="273638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2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370010" y="310662"/>
            <a:ext cx="10018713" cy="1752599"/>
          </a:xfrm>
        </p:spPr>
        <p:txBody>
          <a:bodyPr/>
          <a:lstStyle/>
          <a:p>
            <a:r>
              <a:rPr lang="en-IN" b="1" u="sng" dirty="0" smtClean="0"/>
              <a:t>OPTIMIZATION OF ANGLE OF WIND BELT WITH RESPECT TO THE WIND DIRECTION</a:t>
            </a:r>
            <a:endParaRPr lang="en-IN" b="1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BELT DESIGNED IN </a:t>
            </a:r>
            <a:r>
              <a:rPr lang="en-IN" b="1" dirty="0" smtClean="0"/>
              <a:t>PRO – ENGINEER</a:t>
            </a:r>
            <a:r>
              <a:rPr lang="en-IN" dirty="0" smtClean="0"/>
              <a:t>.</a:t>
            </a:r>
          </a:p>
          <a:p>
            <a:r>
              <a:rPr lang="en-IN" dirty="0" smtClean="0"/>
              <a:t>IMPORTED IN </a:t>
            </a:r>
            <a:r>
              <a:rPr lang="en-IN" b="1" dirty="0" smtClean="0"/>
              <a:t>ANSYS WORKBENCH.</a:t>
            </a:r>
          </a:p>
          <a:p>
            <a:r>
              <a:rPr lang="en-IN" dirty="0" smtClean="0"/>
              <a:t>WIND SPEED CONSIDERED </a:t>
            </a:r>
            <a:r>
              <a:rPr lang="en-IN" b="1" dirty="0" smtClean="0"/>
              <a:t>6m/s.</a:t>
            </a:r>
            <a:r>
              <a:rPr lang="en-IN" dirty="0" smtClean="0"/>
              <a:t> </a:t>
            </a:r>
          </a:p>
          <a:p>
            <a:r>
              <a:rPr lang="en-IN" smtClean="0"/>
              <a:t>HIGH DENSITY MESHING TO CAPTURE THE EFFECT OF CHANGING ANGLES.</a:t>
            </a:r>
            <a:endParaRPr lang="en-IN" dirty="0" smtClean="0"/>
          </a:p>
          <a:p>
            <a:r>
              <a:rPr lang="en-IN" dirty="0" smtClean="0"/>
              <a:t>PRESSURE FORCE ON UPPER AND LOWER SIDES OF THE BELT MUST BE EQUAL TO MINIMIZE THE FLUTTER DAMPENING EFFECT.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14829" y="2667000"/>
            <a:ext cx="483323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000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808891"/>
            <a:ext cx="4895056" cy="5404339"/>
          </a:xfrm>
        </p:spPr>
        <p:txBody>
          <a:bodyPr/>
          <a:lstStyle/>
          <a:p>
            <a:r>
              <a:rPr lang="en-IN" dirty="0" smtClean="0"/>
              <a:t>PRESSURE FORCES AT THE LOWER AND UPPER SIDES OF THE BELT BECOMES NEARLY EQUAL AT </a:t>
            </a:r>
            <a:r>
              <a:rPr lang="en-IN" b="1" dirty="0" smtClean="0"/>
              <a:t>30 DEGREES.</a:t>
            </a:r>
          </a:p>
          <a:p>
            <a:r>
              <a:rPr lang="en-IN" dirty="0" smtClean="0"/>
              <a:t>FOR MORE PRECISE RESULTS , THE PRESSURES AT THE UPPER AND LOWER SIDES BECOME ALMOST EQUAL AT </a:t>
            </a:r>
            <a:r>
              <a:rPr lang="en-IN" b="1" dirty="0" smtClean="0"/>
              <a:t>33 DEGREES.</a:t>
            </a:r>
          </a:p>
          <a:p>
            <a:r>
              <a:rPr lang="en-IN" dirty="0" smtClean="0"/>
              <a:t>HENCE MAXIMUM AEROELASTIC FLUTTER CAN BE OBTAINED AT AN ANGLE OF 33 DEGREES.</a:t>
            </a:r>
            <a:endParaRPr lang="en-IN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71148954"/>
              </p:ext>
            </p:extLst>
          </p:nvPr>
        </p:nvGraphicFramePr>
        <p:xfrm>
          <a:off x="1214683" y="767862"/>
          <a:ext cx="4894263" cy="58226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31421"/>
                <a:gridCol w="1631421"/>
                <a:gridCol w="1631421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u="none" dirty="0">
                          <a:effectLst/>
                        </a:rPr>
                        <a:t>Angle</a:t>
                      </a:r>
                      <a:endParaRPr lang="en-IN" sz="1800" b="1" u="none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u="none" dirty="0">
                          <a:effectLst/>
                        </a:rPr>
                        <a:t>(in Degrees)</a:t>
                      </a:r>
                      <a:endParaRPr lang="en-IN" sz="1800" b="1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u="none">
                          <a:effectLst/>
                        </a:rPr>
                        <a:t>Zones</a:t>
                      </a:r>
                      <a:endParaRPr lang="en-IN" sz="1800" b="1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u="none" dirty="0">
                          <a:effectLst/>
                        </a:rPr>
                        <a:t>Pressure</a:t>
                      </a:r>
                      <a:endParaRPr lang="en-IN" sz="1800" b="1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P1_lower</a:t>
                      </a:r>
                      <a:endParaRPr lang="en-IN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P1_upper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P1_lower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-0.039341715    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P1_upper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-0.044080873    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P1_lower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-0.098131149    </a:t>
                      </a:r>
                      <a:endParaRPr lang="en-IN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P1_upper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-0.17388427     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30</a:t>
                      </a:r>
                      <a:endParaRPr lang="en-IN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P1_lower</a:t>
                      </a:r>
                      <a:endParaRPr lang="en-IN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-0.31364420</a:t>
                      </a:r>
                      <a:endParaRPr lang="en-IN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 </a:t>
                      </a:r>
                      <a:endParaRPr lang="en-IN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P1_upper</a:t>
                      </a:r>
                      <a:endParaRPr lang="en-IN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-0.29069931</a:t>
                      </a:r>
                      <a:endParaRPr lang="en-IN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40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P1_lower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-0.44527532     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P1_upper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-0.50162226     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P1_lower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-0.70972979     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P1_upper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-0.64470047     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60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P1_lower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-0.99646966     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P1_upper</a:t>
                      </a:r>
                      <a:endParaRPr lang="en-IN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-0.75648045     </a:t>
                      </a:r>
                      <a:endParaRPr lang="en-IN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552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252046"/>
            <a:ext cx="10018713" cy="1131277"/>
          </a:xfrm>
        </p:spPr>
        <p:txBody>
          <a:bodyPr/>
          <a:lstStyle/>
          <a:p>
            <a:r>
              <a:rPr lang="en-IN" b="1" u="sng" dirty="0" smtClean="0"/>
              <a:t>PLOTS OBTAINED AFTER THE ANALYSIS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1795975"/>
            <a:ext cx="4895056" cy="3798277"/>
          </a:xfrm>
        </p:spPr>
        <p:txBody>
          <a:bodyPr>
            <a:normAutofit/>
          </a:bodyPr>
          <a:lstStyle/>
          <a:p>
            <a:r>
              <a:rPr lang="en-IN" sz="2000" dirty="0" smtClean="0"/>
              <a:t>PLOT OF </a:t>
            </a:r>
            <a:r>
              <a:rPr lang="en-IN" sz="2000" b="1" dirty="0" smtClean="0"/>
              <a:t>STATIC PRESSURE VERSUS THE POSITION </a:t>
            </a:r>
            <a:r>
              <a:rPr lang="en-IN" sz="2000" dirty="0" smtClean="0"/>
              <a:t>ON THE PLATE AT AN ANGLE OF </a:t>
            </a:r>
            <a:r>
              <a:rPr lang="en-IN" sz="2000" b="1" dirty="0" smtClean="0"/>
              <a:t>ZERO DEGREES</a:t>
            </a:r>
            <a:r>
              <a:rPr lang="en-IN" sz="2000" dirty="0" smtClean="0"/>
              <a:t>. </a:t>
            </a:r>
            <a:endParaRPr lang="en-IN" sz="20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817078" y="1992923"/>
            <a:ext cx="3845168" cy="379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567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611</TotalTime>
  <Words>859</Words>
  <Application>Microsoft Office PowerPoint</Application>
  <PresentationFormat>Widescreen</PresentationFormat>
  <Paragraphs>158</Paragraphs>
  <Slides>23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Corbel</vt:lpstr>
      <vt:lpstr>Times New Roman</vt:lpstr>
      <vt:lpstr>Parallax</vt:lpstr>
      <vt:lpstr>HYBRID RENEWABLE POWER GENERATION AND THEIR APPLICATIONS </vt:lpstr>
      <vt:lpstr>RENEWABLE ENERGY</vt:lpstr>
      <vt:lpstr>HARNESSING WIND ENERGY</vt:lpstr>
      <vt:lpstr>WINDBELT</vt:lpstr>
      <vt:lpstr>PowerPoint Presentation</vt:lpstr>
      <vt:lpstr>The Wind Belt</vt:lpstr>
      <vt:lpstr>OPTIMIZATION OF ANGLE OF WIND BELT WITH RESPECT TO THE WIND DIRECTION</vt:lpstr>
      <vt:lpstr>PowerPoint Presentation</vt:lpstr>
      <vt:lpstr>PLOTS OBTAINED AFTER THE ANALYSIS</vt:lpstr>
      <vt:lpstr>PLOTS AT 20 AND 40 DEGREES</vt:lpstr>
      <vt:lpstr>RESONANCE IN WIND BELTS:</vt:lpstr>
      <vt:lpstr>WIND BELT IN ANSYS</vt:lpstr>
      <vt:lpstr>PowerPoint Presentation</vt:lpstr>
      <vt:lpstr>WAVE ENERGY</vt:lpstr>
      <vt:lpstr>SEA WAVES FORMATION</vt:lpstr>
      <vt:lpstr>PowerPoint Presentation</vt:lpstr>
      <vt:lpstr>OSCILLATING BODY WAVE ENERGY CONVERTER PROPOSED BY SUBMARINE TECHNOLOGY LABORATORY AT COPPE/FEDERAL UNIVERSITY OF RIO DE JANEIRO (BRAZIL). FLOATING BUOY AND MECHANICAL ARM ARRANGEMENT</vt:lpstr>
      <vt:lpstr>PowerPoint Presentation</vt:lpstr>
      <vt:lpstr>PowerPoint Presentation</vt:lpstr>
      <vt:lpstr>PowerPoint Presentation</vt:lpstr>
      <vt:lpstr>HYBRID OF WIND AND WAVE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HYBRID RENEWABLE POWER GENERATION</dc:title>
  <dc:creator>Windows User</dc:creator>
  <cp:lastModifiedBy>faculty</cp:lastModifiedBy>
  <cp:revision>62</cp:revision>
  <dcterms:created xsi:type="dcterms:W3CDTF">2015-02-19T15:54:51Z</dcterms:created>
  <dcterms:modified xsi:type="dcterms:W3CDTF">2015-02-26T08:46:56Z</dcterms:modified>
</cp:coreProperties>
</file>