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32"/>
  </p:notesMasterIdLst>
  <p:sldIdLst>
    <p:sldId id="256" r:id="rId5"/>
    <p:sldId id="257" r:id="rId6"/>
    <p:sldId id="258" r:id="rId7"/>
    <p:sldId id="259" r:id="rId8"/>
    <p:sldId id="260" r:id="rId9"/>
    <p:sldId id="261" r:id="rId10"/>
    <p:sldId id="285" r:id="rId11"/>
    <p:sldId id="262" r:id="rId12"/>
    <p:sldId id="263" r:id="rId13"/>
    <p:sldId id="264" r:id="rId14"/>
    <p:sldId id="284" r:id="rId15"/>
    <p:sldId id="283" r:id="rId16"/>
    <p:sldId id="288" r:id="rId17"/>
    <p:sldId id="269" r:id="rId18"/>
    <p:sldId id="270" r:id="rId19"/>
    <p:sldId id="271" r:id="rId20"/>
    <p:sldId id="290" r:id="rId21"/>
    <p:sldId id="286" r:id="rId22"/>
    <p:sldId id="273" r:id="rId23"/>
    <p:sldId id="274" r:id="rId24"/>
    <p:sldId id="275" r:id="rId25"/>
    <p:sldId id="276" r:id="rId26"/>
    <p:sldId id="277" r:id="rId27"/>
    <p:sldId id="278" r:id="rId28"/>
    <p:sldId id="289" r:id="rId29"/>
    <p:sldId id="281" r:id="rId30"/>
    <p:sldId id="282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image" Target="../media/image49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image" Target="../media/image4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3E07C5-5EA7-43DE-A685-2B0A0A48D0E2}" type="doc">
      <dgm:prSet loTypeId="urn:microsoft.com/office/officeart/2005/8/layout/radial6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IN"/>
        </a:p>
      </dgm:t>
    </dgm:pt>
    <dgm:pt modelId="{73310F31-2470-4C62-A2AC-00EED91C1EEF}">
      <dgm:prSet phldrT="[Text]" custT="1"/>
      <dgm:spPr/>
      <dgm:t>
        <a:bodyPr/>
        <a:lstStyle/>
        <a:p>
          <a:r>
            <a:rPr lang="en-IN" sz="1900" dirty="0" smtClean="0"/>
            <a:t>As Temperature decrease</a:t>
          </a:r>
          <a:endParaRPr lang="en-IN" sz="1900" dirty="0"/>
        </a:p>
      </dgm:t>
    </dgm:pt>
    <dgm:pt modelId="{F01E2D76-8A42-4DD9-95A7-CACE4B707D38}" type="parTrans" cxnId="{74CB80C5-9471-4AC5-8234-414102F90670}">
      <dgm:prSet/>
      <dgm:spPr/>
      <dgm:t>
        <a:bodyPr/>
        <a:lstStyle/>
        <a:p>
          <a:endParaRPr lang="en-IN"/>
        </a:p>
      </dgm:t>
    </dgm:pt>
    <dgm:pt modelId="{0C528A3D-754D-48AE-A52A-57D0207ECAC1}" type="sibTrans" cxnId="{74CB80C5-9471-4AC5-8234-414102F90670}">
      <dgm:prSet/>
      <dgm:spPr/>
      <dgm:t>
        <a:bodyPr/>
        <a:lstStyle/>
        <a:p>
          <a:endParaRPr lang="en-IN"/>
        </a:p>
      </dgm:t>
    </dgm:pt>
    <dgm:pt modelId="{AD215FCA-1207-439E-BD92-9FD28279200A}">
      <dgm:prSet phldrT="[Text]" custT="1"/>
      <dgm:spPr/>
      <dgm:t>
        <a:bodyPr/>
        <a:lstStyle/>
        <a:p>
          <a:r>
            <a:rPr lang="en-IN" sz="1900" dirty="0" smtClean="0"/>
            <a:t>Conductivity Increases</a:t>
          </a:r>
          <a:endParaRPr lang="en-IN" sz="1900" dirty="0"/>
        </a:p>
      </dgm:t>
    </dgm:pt>
    <dgm:pt modelId="{FEDFB90E-15DE-4702-AECF-B0A16F9F7839}" type="parTrans" cxnId="{33340BED-A307-47E2-924E-B544408843F0}">
      <dgm:prSet/>
      <dgm:spPr/>
      <dgm:t>
        <a:bodyPr/>
        <a:lstStyle/>
        <a:p>
          <a:endParaRPr lang="en-IN"/>
        </a:p>
      </dgm:t>
    </dgm:pt>
    <dgm:pt modelId="{F5763BCD-A7D5-493A-AC06-74CDE89F787E}" type="sibTrans" cxnId="{33340BED-A307-47E2-924E-B544408843F0}">
      <dgm:prSet/>
      <dgm:spPr/>
      <dgm:t>
        <a:bodyPr/>
        <a:lstStyle/>
        <a:p>
          <a:endParaRPr lang="en-IN"/>
        </a:p>
      </dgm:t>
    </dgm:pt>
    <dgm:pt modelId="{61476492-F2AD-4ACE-BA3C-5ECD0AB09E82}">
      <dgm:prSet phldrT="[Text]"/>
      <dgm:spPr/>
      <dgm:t>
        <a:bodyPr/>
        <a:lstStyle/>
        <a:p>
          <a:r>
            <a:rPr lang="en-IN" dirty="0" smtClean="0"/>
            <a:t>Const. Current </a:t>
          </a:r>
          <a:endParaRPr lang="en-IN" dirty="0"/>
        </a:p>
      </dgm:t>
    </dgm:pt>
    <dgm:pt modelId="{334D0C6F-4B93-4D8A-B6D1-60920F389CD9}" type="parTrans" cxnId="{1EF9D846-47EB-4FC0-9960-1010278B2F3C}">
      <dgm:prSet/>
      <dgm:spPr/>
      <dgm:t>
        <a:bodyPr/>
        <a:lstStyle/>
        <a:p>
          <a:endParaRPr lang="en-IN"/>
        </a:p>
      </dgm:t>
    </dgm:pt>
    <dgm:pt modelId="{37D1D6A8-C523-4DAA-8C39-C22141AE7B7B}" type="sibTrans" cxnId="{1EF9D846-47EB-4FC0-9960-1010278B2F3C}">
      <dgm:prSet/>
      <dgm:spPr/>
      <dgm:t>
        <a:bodyPr/>
        <a:lstStyle/>
        <a:p>
          <a:endParaRPr lang="en-IN"/>
        </a:p>
      </dgm:t>
    </dgm:pt>
    <dgm:pt modelId="{8317A61F-580C-447A-8E17-4B10A0222550}">
      <dgm:prSet phldrT="[Text]"/>
      <dgm:spPr/>
      <dgm:t>
        <a:bodyPr/>
        <a:lstStyle/>
        <a:p>
          <a:r>
            <a:rPr lang="en-IN" dirty="0" smtClean="0"/>
            <a:t>Resistivity Decreases </a:t>
          </a:r>
          <a:endParaRPr lang="en-IN" dirty="0"/>
        </a:p>
      </dgm:t>
    </dgm:pt>
    <dgm:pt modelId="{9009A83C-21B2-4E5F-BBB7-6612EC2730F5}" type="parTrans" cxnId="{3C50F38E-7FC0-416E-B73E-2792CDC4F60A}">
      <dgm:prSet/>
      <dgm:spPr/>
      <dgm:t>
        <a:bodyPr/>
        <a:lstStyle/>
        <a:p>
          <a:endParaRPr lang="en-IN"/>
        </a:p>
      </dgm:t>
    </dgm:pt>
    <dgm:pt modelId="{BED1269A-F2DF-458B-A730-8B76C4ECDED0}" type="sibTrans" cxnId="{3C50F38E-7FC0-416E-B73E-2792CDC4F60A}">
      <dgm:prSet/>
      <dgm:spPr/>
      <dgm:t>
        <a:bodyPr/>
        <a:lstStyle/>
        <a:p>
          <a:endParaRPr lang="en-IN"/>
        </a:p>
      </dgm:t>
    </dgm:pt>
    <dgm:pt modelId="{438520E9-D854-4CDF-9BB0-BF2C9B597F10}" type="pres">
      <dgm:prSet presAssocID="{803E07C5-5EA7-43DE-A685-2B0A0A48D0E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B22221A4-799D-42AA-827E-CBA22D79B41A}" type="pres">
      <dgm:prSet presAssocID="{73310F31-2470-4C62-A2AC-00EED91C1EEF}" presName="centerShape" presStyleLbl="node0" presStyleIdx="0" presStyleCnt="1"/>
      <dgm:spPr/>
      <dgm:t>
        <a:bodyPr/>
        <a:lstStyle/>
        <a:p>
          <a:endParaRPr lang="en-IN"/>
        </a:p>
      </dgm:t>
    </dgm:pt>
    <dgm:pt modelId="{136F5FCC-5C63-4637-B268-ADBFDB4FCFFF}" type="pres">
      <dgm:prSet presAssocID="{AD215FCA-1207-439E-BD92-9FD28279200A}" presName="node" presStyleLbl="node1" presStyleIdx="0" presStyleCnt="3" custScaleX="14657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DE6F28D-E924-44A0-8E8B-8BD3815FFE45}" type="pres">
      <dgm:prSet presAssocID="{AD215FCA-1207-439E-BD92-9FD28279200A}" presName="dummy" presStyleCnt="0"/>
      <dgm:spPr/>
    </dgm:pt>
    <dgm:pt modelId="{0A49C9D7-50B3-43AD-B56A-200799B77343}" type="pres">
      <dgm:prSet presAssocID="{F5763BCD-A7D5-493A-AC06-74CDE89F787E}" presName="sibTrans" presStyleLbl="sibTrans2D1" presStyleIdx="0" presStyleCnt="3" custLinFactNeighborX="459"/>
      <dgm:spPr/>
      <dgm:t>
        <a:bodyPr/>
        <a:lstStyle/>
        <a:p>
          <a:endParaRPr lang="en-IN"/>
        </a:p>
      </dgm:t>
    </dgm:pt>
    <dgm:pt modelId="{39930B50-CA76-4174-A2A9-A286A7DA52F6}" type="pres">
      <dgm:prSet presAssocID="{61476492-F2AD-4ACE-BA3C-5ECD0AB09E82}" presName="node" presStyleLbl="node1" presStyleIdx="1" presStyleCnt="3" custScaleX="12823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A63B091-379C-4D91-BA49-25732C27BB1F}" type="pres">
      <dgm:prSet presAssocID="{61476492-F2AD-4ACE-BA3C-5ECD0AB09E82}" presName="dummy" presStyleCnt="0"/>
      <dgm:spPr/>
    </dgm:pt>
    <dgm:pt modelId="{4C7862A1-1A4F-4302-8CCE-DC09BE8754A7}" type="pres">
      <dgm:prSet presAssocID="{37D1D6A8-C523-4DAA-8C39-C22141AE7B7B}" presName="sibTrans" presStyleLbl="sibTrans2D1" presStyleIdx="1" presStyleCnt="3"/>
      <dgm:spPr/>
      <dgm:t>
        <a:bodyPr/>
        <a:lstStyle/>
        <a:p>
          <a:endParaRPr lang="en-IN"/>
        </a:p>
      </dgm:t>
    </dgm:pt>
    <dgm:pt modelId="{6561C322-3A42-4CC7-AB9C-CA70458C1188}" type="pres">
      <dgm:prSet presAssocID="{8317A61F-580C-447A-8E17-4B10A0222550}" presName="node" presStyleLbl="node1" presStyleIdx="2" presStyleCnt="3" custScaleX="11458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7275B17-F6F1-4668-BA59-9860937A6E7D}" type="pres">
      <dgm:prSet presAssocID="{8317A61F-580C-447A-8E17-4B10A0222550}" presName="dummy" presStyleCnt="0"/>
      <dgm:spPr/>
    </dgm:pt>
    <dgm:pt modelId="{49CECCB9-FEC5-4F3A-ADAC-ECDE0EF49AAB}" type="pres">
      <dgm:prSet presAssocID="{BED1269A-F2DF-458B-A730-8B76C4ECDED0}" presName="sibTrans" presStyleLbl="sibTrans2D1" presStyleIdx="2" presStyleCnt="3"/>
      <dgm:spPr/>
      <dgm:t>
        <a:bodyPr/>
        <a:lstStyle/>
        <a:p>
          <a:endParaRPr lang="en-IN"/>
        </a:p>
      </dgm:t>
    </dgm:pt>
  </dgm:ptLst>
  <dgm:cxnLst>
    <dgm:cxn modelId="{A6C53F17-BA40-44C0-BC0C-10989D7ADD44}" type="presOf" srcId="{803E07C5-5EA7-43DE-A685-2B0A0A48D0E2}" destId="{438520E9-D854-4CDF-9BB0-BF2C9B597F10}" srcOrd="0" destOrd="0" presId="urn:microsoft.com/office/officeart/2005/8/layout/radial6"/>
    <dgm:cxn modelId="{E8DF75D4-8E77-4B6A-81BF-091BF8CFD55F}" type="presOf" srcId="{73310F31-2470-4C62-A2AC-00EED91C1EEF}" destId="{B22221A4-799D-42AA-827E-CBA22D79B41A}" srcOrd="0" destOrd="0" presId="urn:microsoft.com/office/officeart/2005/8/layout/radial6"/>
    <dgm:cxn modelId="{1EF9D846-47EB-4FC0-9960-1010278B2F3C}" srcId="{73310F31-2470-4C62-A2AC-00EED91C1EEF}" destId="{61476492-F2AD-4ACE-BA3C-5ECD0AB09E82}" srcOrd="1" destOrd="0" parTransId="{334D0C6F-4B93-4D8A-B6D1-60920F389CD9}" sibTransId="{37D1D6A8-C523-4DAA-8C39-C22141AE7B7B}"/>
    <dgm:cxn modelId="{546FF6A9-0EFC-41BA-8153-3A13C8914B09}" type="presOf" srcId="{37D1D6A8-C523-4DAA-8C39-C22141AE7B7B}" destId="{4C7862A1-1A4F-4302-8CCE-DC09BE8754A7}" srcOrd="0" destOrd="0" presId="urn:microsoft.com/office/officeart/2005/8/layout/radial6"/>
    <dgm:cxn modelId="{F98DDFF9-2BDF-47A3-B50E-B5A4692540A1}" type="presOf" srcId="{BED1269A-F2DF-458B-A730-8B76C4ECDED0}" destId="{49CECCB9-FEC5-4F3A-ADAC-ECDE0EF49AAB}" srcOrd="0" destOrd="0" presId="urn:microsoft.com/office/officeart/2005/8/layout/radial6"/>
    <dgm:cxn modelId="{80547E06-E046-4836-86BD-717DF44C9936}" type="presOf" srcId="{8317A61F-580C-447A-8E17-4B10A0222550}" destId="{6561C322-3A42-4CC7-AB9C-CA70458C1188}" srcOrd="0" destOrd="0" presId="urn:microsoft.com/office/officeart/2005/8/layout/radial6"/>
    <dgm:cxn modelId="{3C50F38E-7FC0-416E-B73E-2792CDC4F60A}" srcId="{73310F31-2470-4C62-A2AC-00EED91C1EEF}" destId="{8317A61F-580C-447A-8E17-4B10A0222550}" srcOrd="2" destOrd="0" parTransId="{9009A83C-21B2-4E5F-BBB7-6612EC2730F5}" sibTransId="{BED1269A-F2DF-458B-A730-8B76C4ECDED0}"/>
    <dgm:cxn modelId="{4386749F-85F5-4923-9D72-0ECB42CD4921}" type="presOf" srcId="{AD215FCA-1207-439E-BD92-9FD28279200A}" destId="{136F5FCC-5C63-4637-B268-ADBFDB4FCFFF}" srcOrd="0" destOrd="0" presId="urn:microsoft.com/office/officeart/2005/8/layout/radial6"/>
    <dgm:cxn modelId="{33340BED-A307-47E2-924E-B544408843F0}" srcId="{73310F31-2470-4C62-A2AC-00EED91C1EEF}" destId="{AD215FCA-1207-439E-BD92-9FD28279200A}" srcOrd="0" destOrd="0" parTransId="{FEDFB90E-15DE-4702-AECF-B0A16F9F7839}" sibTransId="{F5763BCD-A7D5-493A-AC06-74CDE89F787E}"/>
    <dgm:cxn modelId="{E8160C02-67FD-4E7D-8C30-8F8AE380DBA4}" type="presOf" srcId="{61476492-F2AD-4ACE-BA3C-5ECD0AB09E82}" destId="{39930B50-CA76-4174-A2A9-A286A7DA52F6}" srcOrd="0" destOrd="0" presId="urn:microsoft.com/office/officeart/2005/8/layout/radial6"/>
    <dgm:cxn modelId="{9789DE16-BBDA-4804-9E05-8269E2BB4E26}" type="presOf" srcId="{F5763BCD-A7D5-493A-AC06-74CDE89F787E}" destId="{0A49C9D7-50B3-43AD-B56A-200799B77343}" srcOrd="0" destOrd="0" presId="urn:microsoft.com/office/officeart/2005/8/layout/radial6"/>
    <dgm:cxn modelId="{74CB80C5-9471-4AC5-8234-414102F90670}" srcId="{803E07C5-5EA7-43DE-A685-2B0A0A48D0E2}" destId="{73310F31-2470-4C62-A2AC-00EED91C1EEF}" srcOrd="0" destOrd="0" parTransId="{F01E2D76-8A42-4DD9-95A7-CACE4B707D38}" sibTransId="{0C528A3D-754D-48AE-A52A-57D0207ECAC1}"/>
    <dgm:cxn modelId="{A722A3E0-1290-4B4F-8F70-949E8A258865}" type="presParOf" srcId="{438520E9-D854-4CDF-9BB0-BF2C9B597F10}" destId="{B22221A4-799D-42AA-827E-CBA22D79B41A}" srcOrd="0" destOrd="0" presId="urn:microsoft.com/office/officeart/2005/8/layout/radial6"/>
    <dgm:cxn modelId="{D7D54F88-4651-4A68-B6BD-D3B890675303}" type="presParOf" srcId="{438520E9-D854-4CDF-9BB0-BF2C9B597F10}" destId="{136F5FCC-5C63-4637-B268-ADBFDB4FCFFF}" srcOrd="1" destOrd="0" presId="urn:microsoft.com/office/officeart/2005/8/layout/radial6"/>
    <dgm:cxn modelId="{136BC9B0-C143-4232-A1A5-7AFE6D23B5D2}" type="presParOf" srcId="{438520E9-D854-4CDF-9BB0-BF2C9B597F10}" destId="{9DE6F28D-E924-44A0-8E8B-8BD3815FFE45}" srcOrd="2" destOrd="0" presId="urn:microsoft.com/office/officeart/2005/8/layout/radial6"/>
    <dgm:cxn modelId="{5271F129-9D4D-48EB-81A7-39B857902592}" type="presParOf" srcId="{438520E9-D854-4CDF-9BB0-BF2C9B597F10}" destId="{0A49C9D7-50B3-43AD-B56A-200799B77343}" srcOrd="3" destOrd="0" presId="urn:microsoft.com/office/officeart/2005/8/layout/radial6"/>
    <dgm:cxn modelId="{D9FEBB14-B87D-497D-9663-E598FFB4C261}" type="presParOf" srcId="{438520E9-D854-4CDF-9BB0-BF2C9B597F10}" destId="{39930B50-CA76-4174-A2A9-A286A7DA52F6}" srcOrd="4" destOrd="0" presId="urn:microsoft.com/office/officeart/2005/8/layout/radial6"/>
    <dgm:cxn modelId="{2D231B50-6A18-4CA7-9D29-21E318AFA79C}" type="presParOf" srcId="{438520E9-D854-4CDF-9BB0-BF2C9B597F10}" destId="{9A63B091-379C-4D91-BA49-25732C27BB1F}" srcOrd="5" destOrd="0" presId="urn:microsoft.com/office/officeart/2005/8/layout/radial6"/>
    <dgm:cxn modelId="{5FA6172F-E026-499D-871F-FB06ABC2A53E}" type="presParOf" srcId="{438520E9-D854-4CDF-9BB0-BF2C9B597F10}" destId="{4C7862A1-1A4F-4302-8CCE-DC09BE8754A7}" srcOrd="6" destOrd="0" presId="urn:microsoft.com/office/officeart/2005/8/layout/radial6"/>
    <dgm:cxn modelId="{D0A5C35D-E7B0-4D53-9A64-FE0A4F46E1D7}" type="presParOf" srcId="{438520E9-D854-4CDF-9BB0-BF2C9B597F10}" destId="{6561C322-3A42-4CC7-AB9C-CA70458C1188}" srcOrd="7" destOrd="0" presId="urn:microsoft.com/office/officeart/2005/8/layout/radial6"/>
    <dgm:cxn modelId="{8D11107E-DA39-4C20-92AA-5AB7AD8AF0FA}" type="presParOf" srcId="{438520E9-D854-4CDF-9BB0-BF2C9B597F10}" destId="{47275B17-F6F1-4668-BA59-9860937A6E7D}" srcOrd="8" destOrd="0" presId="urn:microsoft.com/office/officeart/2005/8/layout/radial6"/>
    <dgm:cxn modelId="{AB41D6DA-F672-4A77-8365-DD0E40D0B7DC}" type="presParOf" srcId="{438520E9-D854-4CDF-9BB0-BF2C9B597F10}" destId="{49CECCB9-FEC5-4F3A-ADAC-ECDE0EF49AAB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4E7460-D8BA-4F63-BECC-4F8B431EED33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076E1E0F-8024-4011-B727-9286462A2CAB}">
      <dgm:prSet phldrT="[Text]"/>
      <dgm:spPr/>
      <dgm:t>
        <a:bodyPr/>
        <a:lstStyle/>
        <a:p>
          <a:r>
            <a:rPr lang="en-IN" dirty="0" smtClean="0"/>
            <a:t> </a:t>
          </a:r>
          <a:endParaRPr lang="en-IN" dirty="0"/>
        </a:p>
      </dgm:t>
    </dgm:pt>
    <dgm:pt modelId="{59CB56DE-CE94-48FE-95D9-8DE040D03FCA}" type="parTrans" cxnId="{89BF5FDB-A400-4160-837A-62393F3F660E}">
      <dgm:prSet/>
      <dgm:spPr/>
      <dgm:t>
        <a:bodyPr/>
        <a:lstStyle/>
        <a:p>
          <a:endParaRPr lang="en-IN"/>
        </a:p>
      </dgm:t>
    </dgm:pt>
    <dgm:pt modelId="{41DB564F-BD8D-4D43-B7A7-D282B75DFA0B}" type="sibTrans" cxnId="{89BF5FDB-A400-4160-837A-62393F3F660E}">
      <dgm:prSet/>
      <dgm:spPr/>
      <dgm:t>
        <a:bodyPr/>
        <a:lstStyle/>
        <a:p>
          <a:endParaRPr lang="en-IN"/>
        </a:p>
      </dgm:t>
    </dgm:pt>
    <dgm:pt modelId="{3EBD38B3-35CD-4C09-AC75-A1BA39922DF9}">
      <dgm:prSet phldrT="[Text]"/>
      <dgm:spPr/>
      <dgm:t>
        <a:bodyPr/>
        <a:lstStyle/>
        <a:p>
          <a:r>
            <a:rPr lang="en-IN" dirty="0" smtClean="0"/>
            <a:t>Materials that exhibit zero resistance when cooled below a specific transition temperature.</a:t>
          </a:r>
          <a:endParaRPr lang="en-IN" dirty="0"/>
        </a:p>
      </dgm:t>
    </dgm:pt>
    <dgm:pt modelId="{940D5312-D81E-49ED-A025-4704A48819B8}" type="parTrans" cxnId="{B631A268-21BD-49D0-B30D-81B7F072F9C1}">
      <dgm:prSet/>
      <dgm:spPr/>
      <dgm:t>
        <a:bodyPr/>
        <a:lstStyle/>
        <a:p>
          <a:endParaRPr lang="en-IN"/>
        </a:p>
      </dgm:t>
    </dgm:pt>
    <dgm:pt modelId="{105F7957-5193-482A-BC8A-A309C5A9F8AF}" type="sibTrans" cxnId="{B631A268-21BD-49D0-B30D-81B7F072F9C1}">
      <dgm:prSet/>
      <dgm:spPr/>
      <dgm:t>
        <a:bodyPr/>
        <a:lstStyle/>
        <a:p>
          <a:endParaRPr lang="en-IN"/>
        </a:p>
      </dgm:t>
    </dgm:pt>
    <dgm:pt modelId="{43B0260F-380F-4759-AEC0-393AAD111D81}" type="pres">
      <dgm:prSet presAssocID="{9B4E7460-D8BA-4F63-BECC-4F8B431EED3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9817F1D7-9D55-44FB-A67C-5ABD0C0B20C7}" type="pres">
      <dgm:prSet presAssocID="{076E1E0F-8024-4011-B727-9286462A2CAB}" presName="composite" presStyleCnt="0"/>
      <dgm:spPr/>
    </dgm:pt>
    <dgm:pt modelId="{75780EF5-3886-40B7-B341-4B48DF6E1C25}" type="pres">
      <dgm:prSet presAssocID="{076E1E0F-8024-4011-B727-9286462A2CAB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77AC1C6-4304-417F-89F1-C5352B59B465}" type="pres">
      <dgm:prSet presAssocID="{076E1E0F-8024-4011-B727-9286462A2CAB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C213B4AF-A589-4E0E-A841-4FF1C46C490E}" type="presOf" srcId="{3EBD38B3-35CD-4C09-AC75-A1BA39922DF9}" destId="{677AC1C6-4304-417F-89F1-C5352B59B465}" srcOrd="0" destOrd="0" presId="urn:microsoft.com/office/officeart/2005/8/layout/chevron2"/>
    <dgm:cxn modelId="{37DE6649-A50E-4EEC-91D8-79CCE423DDB5}" type="presOf" srcId="{9B4E7460-D8BA-4F63-BECC-4F8B431EED33}" destId="{43B0260F-380F-4759-AEC0-393AAD111D81}" srcOrd="0" destOrd="0" presId="urn:microsoft.com/office/officeart/2005/8/layout/chevron2"/>
    <dgm:cxn modelId="{1B2B3C2F-834C-4FEF-9E9A-C2EFA5A4B7E9}" type="presOf" srcId="{076E1E0F-8024-4011-B727-9286462A2CAB}" destId="{75780EF5-3886-40B7-B341-4B48DF6E1C25}" srcOrd="0" destOrd="0" presId="urn:microsoft.com/office/officeart/2005/8/layout/chevron2"/>
    <dgm:cxn modelId="{B631A268-21BD-49D0-B30D-81B7F072F9C1}" srcId="{076E1E0F-8024-4011-B727-9286462A2CAB}" destId="{3EBD38B3-35CD-4C09-AC75-A1BA39922DF9}" srcOrd="0" destOrd="0" parTransId="{940D5312-D81E-49ED-A025-4704A48819B8}" sibTransId="{105F7957-5193-482A-BC8A-A309C5A9F8AF}"/>
    <dgm:cxn modelId="{89BF5FDB-A400-4160-837A-62393F3F660E}" srcId="{9B4E7460-D8BA-4F63-BECC-4F8B431EED33}" destId="{076E1E0F-8024-4011-B727-9286462A2CAB}" srcOrd="0" destOrd="0" parTransId="{59CB56DE-CE94-48FE-95D9-8DE040D03FCA}" sibTransId="{41DB564F-BD8D-4D43-B7A7-D282B75DFA0B}"/>
    <dgm:cxn modelId="{A0335144-59AB-4210-B779-247C4DCC82B5}" type="presParOf" srcId="{43B0260F-380F-4759-AEC0-393AAD111D81}" destId="{9817F1D7-9D55-44FB-A67C-5ABD0C0B20C7}" srcOrd="0" destOrd="0" presId="urn:microsoft.com/office/officeart/2005/8/layout/chevron2"/>
    <dgm:cxn modelId="{A7FBE6BC-A5B9-4313-BD6C-E20F9D4D2A6D}" type="presParOf" srcId="{9817F1D7-9D55-44FB-A67C-5ABD0C0B20C7}" destId="{75780EF5-3886-40B7-B341-4B48DF6E1C25}" srcOrd="0" destOrd="0" presId="urn:microsoft.com/office/officeart/2005/8/layout/chevron2"/>
    <dgm:cxn modelId="{FC6C9A76-0245-4BFF-B39F-2ED5FA20B567}" type="presParOf" srcId="{9817F1D7-9D55-44FB-A67C-5ABD0C0B20C7}" destId="{677AC1C6-4304-417F-89F1-C5352B59B46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811615C-39D1-432E-BD6B-CAC4BB74B9AB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7077FC1A-586C-4D6D-9842-6531272050A0}">
      <dgm:prSet phldrT="[Text]"/>
      <dgm:spPr/>
      <dgm:t>
        <a:bodyPr/>
        <a:lstStyle/>
        <a:p>
          <a:r>
            <a:rPr lang="en-IN" dirty="0" smtClean="0"/>
            <a:t>Transition/critical temperature</a:t>
          </a:r>
          <a:endParaRPr lang="en-IN" dirty="0"/>
        </a:p>
      </dgm:t>
    </dgm:pt>
    <dgm:pt modelId="{4B709FA8-44D7-471C-BD25-048C07FB81F6}" type="parTrans" cxnId="{020FD352-4B5D-4E30-A3DB-C6AA65A6807C}">
      <dgm:prSet/>
      <dgm:spPr/>
      <dgm:t>
        <a:bodyPr/>
        <a:lstStyle/>
        <a:p>
          <a:endParaRPr lang="en-IN"/>
        </a:p>
      </dgm:t>
    </dgm:pt>
    <dgm:pt modelId="{EB5C9EF4-1FF7-440F-826A-C051E460EE33}" type="sibTrans" cxnId="{020FD352-4B5D-4E30-A3DB-C6AA65A6807C}">
      <dgm:prSet/>
      <dgm:spPr/>
      <dgm:t>
        <a:bodyPr/>
        <a:lstStyle/>
        <a:p>
          <a:endParaRPr lang="en-IN"/>
        </a:p>
      </dgm:t>
    </dgm:pt>
    <dgm:pt modelId="{DAAAF403-4679-42A2-9EBF-D06D79E987CF}">
      <dgm:prSet phldrT="[Text]"/>
      <dgm:spPr/>
      <dgm:t>
        <a:bodyPr/>
        <a:lstStyle/>
        <a:p>
          <a:r>
            <a:rPr lang="en-IN" dirty="0" smtClean="0">
              <a:solidFill>
                <a:schemeClr val="bg1">
                  <a:lumMod val="95000"/>
                </a:schemeClr>
              </a:solidFill>
            </a:rPr>
            <a:t>The temperature below which superconductivity occurs</a:t>
          </a:r>
          <a:endParaRPr lang="en-IN" dirty="0">
            <a:solidFill>
              <a:schemeClr val="bg1">
                <a:lumMod val="95000"/>
              </a:schemeClr>
            </a:solidFill>
          </a:endParaRPr>
        </a:p>
      </dgm:t>
    </dgm:pt>
    <dgm:pt modelId="{E546384A-D4F2-460B-B157-79DC66EFA5E3}" type="parTrans" cxnId="{AE25816A-4931-4FB0-AA41-CA5DEAA0A39C}">
      <dgm:prSet/>
      <dgm:spPr/>
      <dgm:t>
        <a:bodyPr/>
        <a:lstStyle/>
        <a:p>
          <a:endParaRPr lang="en-IN"/>
        </a:p>
      </dgm:t>
    </dgm:pt>
    <dgm:pt modelId="{99879D9E-1478-4775-9666-2A20389F5B41}" type="sibTrans" cxnId="{AE25816A-4931-4FB0-AA41-CA5DEAA0A39C}">
      <dgm:prSet/>
      <dgm:spPr/>
      <dgm:t>
        <a:bodyPr/>
        <a:lstStyle/>
        <a:p>
          <a:endParaRPr lang="en-IN"/>
        </a:p>
      </dgm:t>
    </dgm:pt>
    <dgm:pt modelId="{4C693E9C-37BA-433E-A317-07F00A5D2C16}" type="pres">
      <dgm:prSet presAssocID="{E811615C-39D1-432E-BD6B-CAC4BB74B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A0B2842D-BF12-40E1-8CA1-BE60AF0AD732}" type="pres">
      <dgm:prSet presAssocID="{7077FC1A-586C-4D6D-9842-6531272050A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E74540D-3FAF-4E4A-93CC-0776635F4AC0}" type="pres">
      <dgm:prSet presAssocID="{7077FC1A-586C-4D6D-9842-6531272050A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955A732C-BBD7-43AF-8FE8-13E8CD416B7F}" type="presOf" srcId="{7077FC1A-586C-4D6D-9842-6531272050A0}" destId="{A0B2842D-BF12-40E1-8CA1-BE60AF0AD732}" srcOrd="0" destOrd="0" presId="urn:microsoft.com/office/officeart/2005/8/layout/vList2"/>
    <dgm:cxn modelId="{AE25816A-4931-4FB0-AA41-CA5DEAA0A39C}" srcId="{7077FC1A-586C-4D6D-9842-6531272050A0}" destId="{DAAAF403-4679-42A2-9EBF-D06D79E987CF}" srcOrd="0" destOrd="0" parTransId="{E546384A-D4F2-460B-B157-79DC66EFA5E3}" sibTransId="{99879D9E-1478-4775-9666-2A20389F5B41}"/>
    <dgm:cxn modelId="{131B580E-5727-473E-8BA6-263FEC151598}" type="presOf" srcId="{E811615C-39D1-432E-BD6B-CAC4BB74B9AB}" destId="{4C693E9C-37BA-433E-A317-07F00A5D2C16}" srcOrd="0" destOrd="0" presId="urn:microsoft.com/office/officeart/2005/8/layout/vList2"/>
    <dgm:cxn modelId="{020FD352-4B5D-4E30-A3DB-C6AA65A6807C}" srcId="{E811615C-39D1-432E-BD6B-CAC4BB74B9AB}" destId="{7077FC1A-586C-4D6D-9842-6531272050A0}" srcOrd="0" destOrd="0" parTransId="{4B709FA8-44D7-471C-BD25-048C07FB81F6}" sibTransId="{EB5C9EF4-1FF7-440F-826A-C051E460EE33}"/>
    <dgm:cxn modelId="{5A0DE67D-F224-4ADD-AC49-41A6E7D2D210}" type="presOf" srcId="{DAAAF403-4679-42A2-9EBF-D06D79E987CF}" destId="{EE74540D-3FAF-4E4A-93CC-0776635F4AC0}" srcOrd="0" destOrd="0" presId="urn:microsoft.com/office/officeart/2005/8/layout/vList2"/>
    <dgm:cxn modelId="{E9F9A4F1-E3D7-4A58-BF42-85FB2D0F08F6}" type="presParOf" srcId="{4C693E9C-37BA-433E-A317-07F00A5D2C16}" destId="{A0B2842D-BF12-40E1-8CA1-BE60AF0AD732}" srcOrd="0" destOrd="0" presId="urn:microsoft.com/office/officeart/2005/8/layout/vList2"/>
    <dgm:cxn modelId="{C5DD1D34-4326-4209-B990-3F78139EFA92}" type="presParOf" srcId="{4C693E9C-37BA-433E-A317-07F00A5D2C16}" destId="{EE74540D-3FAF-4E4A-93CC-0776635F4AC0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6512C72-17A0-4898-A456-C5370893C7C4}" type="doc">
      <dgm:prSet loTypeId="urn:microsoft.com/office/officeart/2005/8/layout/hList6" loCatId="list" qsTypeId="urn:microsoft.com/office/officeart/2005/8/quickstyle/3d7" qsCatId="3D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BE4B509F-7881-4EFB-B125-C675C1E9B719}">
      <dgm:prSet phldrT="[Text]" custT="1"/>
      <dgm:spPr/>
      <dgm:t>
        <a:bodyPr/>
        <a:lstStyle/>
        <a:p>
          <a:pPr algn="ctr"/>
          <a:r>
            <a:rPr lang="en-GB" sz="2400" dirty="0" smtClean="0"/>
            <a:t>Generators that employ HTS in rotor field winding</a:t>
          </a:r>
          <a:endParaRPr lang="en-GB" sz="2200" dirty="0"/>
        </a:p>
      </dgm:t>
    </dgm:pt>
    <dgm:pt modelId="{D3BF1BB9-26D3-4E96-9048-89645ACA94C6}" type="parTrans" cxnId="{89C63E4C-0354-4333-BAD7-7740346B5EE6}">
      <dgm:prSet/>
      <dgm:spPr/>
      <dgm:t>
        <a:bodyPr/>
        <a:lstStyle/>
        <a:p>
          <a:endParaRPr lang="en-GB"/>
        </a:p>
      </dgm:t>
    </dgm:pt>
    <dgm:pt modelId="{DF868781-9DE9-4372-A909-A0CD0D92D1A7}" type="sibTrans" cxnId="{89C63E4C-0354-4333-BAD7-7740346B5EE6}">
      <dgm:prSet/>
      <dgm:spPr/>
      <dgm:t>
        <a:bodyPr/>
        <a:lstStyle/>
        <a:p>
          <a:endParaRPr lang="en-GB"/>
        </a:p>
      </dgm:t>
    </dgm:pt>
    <dgm:pt modelId="{C66E8ADC-CF43-47E4-92A3-81A2411DDD49}">
      <dgm:prSet phldrT="[Text]" custT="1"/>
      <dgm:spPr/>
      <dgm:t>
        <a:bodyPr/>
        <a:lstStyle/>
        <a:p>
          <a:pPr algn="ctr"/>
          <a:r>
            <a:rPr lang="en-US" sz="2400" dirty="0" smtClean="0"/>
            <a:t>HTS generators can either be new or retrofitted to existing generators.</a:t>
          </a:r>
          <a:endParaRPr lang="en-GB" sz="2400" dirty="0"/>
        </a:p>
      </dgm:t>
    </dgm:pt>
    <dgm:pt modelId="{A4547C47-ED5B-46A1-94D0-6D683D935B6E}" type="parTrans" cxnId="{CEB126D0-2C16-481D-8ED9-CB57E46C397B}">
      <dgm:prSet/>
      <dgm:spPr/>
      <dgm:t>
        <a:bodyPr/>
        <a:lstStyle/>
        <a:p>
          <a:endParaRPr lang="en-GB"/>
        </a:p>
      </dgm:t>
    </dgm:pt>
    <dgm:pt modelId="{09F5196F-91E1-4453-B777-A4AAEACEEFA0}" type="sibTrans" cxnId="{CEB126D0-2C16-481D-8ED9-CB57E46C397B}">
      <dgm:prSet/>
      <dgm:spPr/>
      <dgm:t>
        <a:bodyPr/>
        <a:lstStyle/>
        <a:p>
          <a:endParaRPr lang="en-GB"/>
        </a:p>
      </dgm:t>
    </dgm:pt>
    <dgm:pt modelId="{980D2E9F-A657-46EA-9697-B2824C83636A}">
      <dgm:prSet phldrT="[Text]" custT="1"/>
      <dgm:spPr>
        <a:solidFill>
          <a:srgbClr val="00B0F0"/>
        </a:solidFill>
      </dgm:spPr>
      <dgm:t>
        <a:bodyPr/>
        <a:lstStyle/>
        <a:p>
          <a:pPr algn="ctr"/>
          <a:r>
            <a:rPr lang="en-GB" sz="2400" dirty="0" smtClean="0"/>
            <a:t>Applications in industries and on-board vessels</a:t>
          </a:r>
          <a:endParaRPr lang="en-GB" sz="2400" dirty="0"/>
        </a:p>
      </dgm:t>
    </dgm:pt>
    <dgm:pt modelId="{72B6FEB6-FA3B-486E-8A6A-91E7A83F65F0}" type="parTrans" cxnId="{0E9E55FD-D8C0-4864-9E46-6C38AE13F195}">
      <dgm:prSet/>
      <dgm:spPr/>
      <dgm:t>
        <a:bodyPr/>
        <a:lstStyle/>
        <a:p>
          <a:endParaRPr lang="en-GB"/>
        </a:p>
      </dgm:t>
    </dgm:pt>
    <dgm:pt modelId="{D157E6D2-44B6-42B3-9699-05FA9F17B4F3}" type="sibTrans" cxnId="{0E9E55FD-D8C0-4864-9E46-6C38AE13F195}">
      <dgm:prSet/>
      <dgm:spPr/>
      <dgm:t>
        <a:bodyPr/>
        <a:lstStyle/>
        <a:p>
          <a:endParaRPr lang="en-GB"/>
        </a:p>
      </dgm:t>
    </dgm:pt>
    <dgm:pt modelId="{271BC0DE-EFD4-4D8D-BB0D-D738AB81FB7C}" type="pres">
      <dgm:prSet presAssocID="{26512C72-17A0-4898-A456-C5370893C7C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E5C3FC0-D6AA-4FC1-90A3-490B50F9391E}" type="pres">
      <dgm:prSet presAssocID="{BE4B509F-7881-4EFB-B125-C675C1E9B719}" presName="node" presStyleLbl="node1" presStyleIdx="0" presStyleCnt="3" custLinFactNeighborX="-3704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4EEF9C-4B0C-4A97-9B72-B04BE0178701}" type="pres">
      <dgm:prSet presAssocID="{DF868781-9DE9-4372-A909-A0CD0D92D1A7}" presName="sibTrans" presStyleCnt="0"/>
      <dgm:spPr/>
      <dgm:t>
        <a:bodyPr/>
        <a:lstStyle/>
        <a:p>
          <a:endParaRPr lang="en-IN"/>
        </a:p>
      </dgm:t>
    </dgm:pt>
    <dgm:pt modelId="{EFB4C5A5-5B7C-4D72-B0B2-A0CBC3738CC5}" type="pres">
      <dgm:prSet presAssocID="{C66E8ADC-CF43-47E4-92A3-81A2411DDD49}" presName="node" presStyleLbl="node1" presStyleIdx="1" presStyleCnt="3" custLinFactNeighborX="-225" custLinFactNeighborY="359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5A7BE96-ABAD-4B41-8EA9-BC0B69E13E95}" type="pres">
      <dgm:prSet presAssocID="{09F5196F-91E1-4453-B777-A4AAEACEEFA0}" presName="sibTrans" presStyleCnt="0"/>
      <dgm:spPr/>
      <dgm:t>
        <a:bodyPr/>
        <a:lstStyle/>
        <a:p>
          <a:endParaRPr lang="en-IN"/>
        </a:p>
      </dgm:t>
    </dgm:pt>
    <dgm:pt modelId="{C100E966-17BA-4BED-B38B-1E0DF40DC879}" type="pres">
      <dgm:prSet presAssocID="{980D2E9F-A657-46EA-9697-B2824C83636A}" presName="node" presStyleLbl="node1" presStyleIdx="2" presStyleCnt="3" custLinFactNeighborX="63" custLinFactNeighborY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FE34BF2-FCE7-4D4A-82A5-21C55C76C920}" type="presOf" srcId="{C66E8ADC-CF43-47E4-92A3-81A2411DDD49}" destId="{EFB4C5A5-5B7C-4D72-B0B2-A0CBC3738CC5}" srcOrd="0" destOrd="0" presId="urn:microsoft.com/office/officeart/2005/8/layout/hList6"/>
    <dgm:cxn modelId="{7FD31241-6473-4DCE-A530-D5312909186E}" type="presOf" srcId="{980D2E9F-A657-46EA-9697-B2824C83636A}" destId="{C100E966-17BA-4BED-B38B-1E0DF40DC879}" srcOrd="0" destOrd="0" presId="urn:microsoft.com/office/officeart/2005/8/layout/hList6"/>
    <dgm:cxn modelId="{7A1170CA-5067-4CD5-8977-EAE8097E7960}" type="presOf" srcId="{BE4B509F-7881-4EFB-B125-C675C1E9B719}" destId="{DE5C3FC0-D6AA-4FC1-90A3-490B50F9391E}" srcOrd="0" destOrd="0" presId="urn:microsoft.com/office/officeart/2005/8/layout/hList6"/>
    <dgm:cxn modelId="{250B4CA4-27DF-44D6-B333-AE39ED5C30A5}" type="presOf" srcId="{26512C72-17A0-4898-A456-C5370893C7C4}" destId="{271BC0DE-EFD4-4D8D-BB0D-D738AB81FB7C}" srcOrd="0" destOrd="0" presId="urn:microsoft.com/office/officeart/2005/8/layout/hList6"/>
    <dgm:cxn modelId="{CEB126D0-2C16-481D-8ED9-CB57E46C397B}" srcId="{26512C72-17A0-4898-A456-C5370893C7C4}" destId="{C66E8ADC-CF43-47E4-92A3-81A2411DDD49}" srcOrd="1" destOrd="0" parTransId="{A4547C47-ED5B-46A1-94D0-6D683D935B6E}" sibTransId="{09F5196F-91E1-4453-B777-A4AAEACEEFA0}"/>
    <dgm:cxn modelId="{89C63E4C-0354-4333-BAD7-7740346B5EE6}" srcId="{26512C72-17A0-4898-A456-C5370893C7C4}" destId="{BE4B509F-7881-4EFB-B125-C675C1E9B719}" srcOrd="0" destOrd="0" parTransId="{D3BF1BB9-26D3-4E96-9048-89645ACA94C6}" sibTransId="{DF868781-9DE9-4372-A909-A0CD0D92D1A7}"/>
    <dgm:cxn modelId="{0E9E55FD-D8C0-4864-9E46-6C38AE13F195}" srcId="{26512C72-17A0-4898-A456-C5370893C7C4}" destId="{980D2E9F-A657-46EA-9697-B2824C83636A}" srcOrd="2" destOrd="0" parTransId="{72B6FEB6-FA3B-486E-8A6A-91E7A83F65F0}" sibTransId="{D157E6D2-44B6-42B3-9699-05FA9F17B4F3}"/>
    <dgm:cxn modelId="{9EDF391B-E30D-4F5B-AB1D-64F5CDE40383}" type="presParOf" srcId="{271BC0DE-EFD4-4D8D-BB0D-D738AB81FB7C}" destId="{DE5C3FC0-D6AA-4FC1-90A3-490B50F9391E}" srcOrd="0" destOrd="0" presId="urn:microsoft.com/office/officeart/2005/8/layout/hList6"/>
    <dgm:cxn modelId="{D1D4977B-CF97-4D90-B1A3-9840AC8DFD13}" type="presParOf" srcId="{271BC0DE-EFD4-4D8D-BB0D-D738AB81FB7C}" destId="{DA4EEF9C-4B0C-4A97-9B72-B04BE0178701}" srcOrd="1" destOrd="0" presId="urn:microsoft.com/office/officeart/2005/8/layout/hList6"/>
    <dgm:cxn modelId="{C1D9F86E-2409-446F-ADFB-D2606EEED400}" type="presParOf" srcId="{271BC0DE-EFD4-4D8D-BB0D-D738AB81FB7C}" destId="{EFB4C5A5-5B7C-4D72-B0B2-A0CBC3738CC5}" srcOrd="2" destOrd="0" presId="urn:microsoft.com/office/officeart/2005/8/layout/hList6"/>
    <dgm:cxn modelId="{00E5BF69-5BE9-4AFB-BC4A-F110BC42E14D}" type="presParOf" srcId="{271BC0DE-EFD4-4D8D-BB0D-D738AB81FB7C}" destId="{C5A7BE96-ABAD-4B41-8EA9-BC0B69E13E95}" srcOrd="3" destOrd="0" presId="urn:microsoft.com/office/officeart/2005/8/layout/hList6"/>
    <dgm:cxn modelId="{08368A67-5F4C-4F61-BFAF-CE49C7D74FB7}" type="presParOf" srcId="{271BC0DE-EFD4-4D8D-BB0D-D738AB81FB7C}" destId="{C100E966-17BA-4BED-B38B-1E0DF40DC879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DC1E9EA-F512-40F0-9547-6A4F966EF7C3}" type="doc">
      <dgm:prSet loTypeId="urn:microsoft.com/office/officeart/2008/layout/AlternatingPictureBlocks" loCatId="list" qsTypeId="urn:microsoft.com/office/officeart/2005/8/quickstyle/3d2" qsCatId="3D" csTypeId="urn:microsoft.com/office/officeart/2005/8/colors/colorful5" csCatId="colorful" phldr="1"/>
      <dgm:spPr/>
    </dgm:pt>
    <dgm:pt modelId="{7B12C64A-22AF-43A2-A9A8-FEB034E5FCB9}">
      <dgm:prSet phldrT="[Text]"/>
      <dgm:spPr/>
      <dgm:t>
        <a:bodyPr/>
        <a:lstStyle/>
        <a:p>
          <a:r>
            <a:rPr lang="en-IN" dirty="0" smtClean="0"/>
            <a:t>Synchronous motors that employ HTS as field windings.</a:t>
          </a:r>
          <a:endParaRPr lang="en-IN" dirty="0"/>
        </a:p>
      </dgm:t>
    </dgm:pt>
    <dgm:pt modelId="{382CD1B7-41B3-4AD9-B575-C78F17FBD3B5}" type="parTrans" cxnId="{D051960E-AC22-4EC1-A2AC-F387222E2580}">
      <dgm:prSet/>
      <dgm:spPr/>
      <dgm:t>
        <a:bodyPr/>
        <a:lstStyle/>
        <a:p>
          <a:endParaRPr lang="en-IN"/>
        </a:p>
      </dgm:t>
    </dgm:pt>
    <dgm:pt modelId="{1E25D3B4-6A37-4E84-923C-288DC0D08761}" type="sibTrans" cxnId="{D051960E-AC22-4EC1-A2AC-F387222E2580}">
      <dgm:prSet/>
      <dgm:spPr/>
      <dgm:t>
        <a:bodyPr/>
        <a:lstStyle/>
        <a:p>
          <a:endParaRPr lang="en-IN"/>
        </a:p>
      </dgm:t>
    </dgm:pt>
    <dgm:pt modelId="{F9B2DBB8-9E83-4F6E-8648-13D1FD361543}">
      <dgm:prSet phldrT="[Text]"/>
      <dgm:spPr>
        <a:solidFill>
          <a:srgbClr val="00B050"/>
        </a:solidFill>
      </dgm:spPr>
      <dgm:t>
        <a:bodyPr/>
        <a:lstStyle/>
        <a:p>
          <a:r>
            <a:rPr lang="en-IN" dirty="0" smtClean="0"/>
            <a:t>Significant volume and weight reduction</a:t>
          </a:r>
          <a:endParaRPr lang="en-IN" dirty="0"/>
        </a:p>
      </dgm:t>
    </dgm:pt>
    <dgm:pt modelId="{6EDD4241-1C02-43C8-9B8E-B2183ECEF096}" type="parTrans" cxnId="{B54E5317-FF94-4F09-AC51-9B4F0D0774EF}">
      <dgm:prSet/>
      <dgm:spPr/>
      <dgm:t>
        <a:bodyPr/>
        <a:lstStyle/>
        <a:p>
          <a:endParaRPr lang="en-IN"/>
        </a:p>
      </dgm:t>
    </dgm:pt>
    <dgm:pt modelId="{08EF6199-AC1E-408A-BAC3-09752E2C7A68}" type="sibTrans" cxnId="{B54E5317-FF94-4F09-AC51-9B4F0D0774EF}">
      <dgm:prSet/>
      <dgm:spPr/>
      <dgm:t>
        <a:bodyPr/>
        <a:lstStyle/>
        <a:p>
          <a:endParaRPr lang="en-IN"/>
        </a:p>
      </dgm:t>
    </dgm:pt>
    <dgm:pt modelId="{23B71A69-248B-4396-9C01-FD2225985EA8}">
      <dgm:prSet/>
      <dgm:spPr>
        <a:solidFill>
          <a:schemeClr val="accent2"/>
        </a:solidFill>
      </dgm:spPr>
      <dgm:t>
        <a:bodyPr/>
        <a:lstStyle/>
        <a:p>
          <a:r>
            <a:rPr lang="en-IN" dirty="0" smtClean="0"/>
            <a:t>HTS wire has a much higher current density.</a:t>
          </a:r>
          <a:endParaRPr lang="en-IN" dirty="0"/>
        </a:p>
      </dgm:t>
    </dgm:pt>
    <dgm:pt modelId="{32732663-E573-4DAC-9F8E-61EB02D2DCF7}" type="parTrans" cxnId="{1A7CA525-0DA8-4105-BB7D-BBE5FEC4A8C0}">
      <dgm:prSet/>
      <dgm:spPr/>
      <dgm:t>
        <a:bodyPr/>
        <a:lstStyle/>
        <a:p>
          <a:endParaRPr lang="en-IN"/>
        </a:p>
      </dgm:t>
    </dgm:pt>
    <dgm:pt modelId="{5E0D351A-2D63-4EE8-AA1B-6168B40C260A}" type="sibTrans" cxnId="{1A7CA525-0DA8-4105-BB7D-BBE5FEC4A8C0}">
      <dgm:prSet/>
      <dgm:spPr/>
      <dgm:t>
        <a:bodyPr/>
        <a:lstStyle/>
        <a:p>
          <a:endParaRPr lang="en-IN"/>
        </a:p>
      </dgm:t>
    </dgm:pt>
    <dgm:pt modelId="{9DB861AE-DE55-46D0-94A7-988A80C72E9B}" type="pres">
      <dgm:prSet presAssocID="{6DC1E9EA-F512-40F0-9547-6A4F966EF7C3}" presName="linearFlow" presStyleCnt="0">
        <dgm:presLayoutVars>
          <dgm:dir/>
          <dgm:resizeHandles val="exact"/>
        </dgm:presLayoutVars>
      </dgm:prSet>
      <dgm:spPr/>
    </dgm:pt>
    <dgm:pt modelId="{A08BC579-880F-4868-973C-AF72F976EAD3}" type="pres">
      <dgm:prSet presAssocID="{7B12C64A-22AF-43A2-A9A8-FEB034E5FCB9}" presName="comp" presStyleCnt="0"/>
      <dgm:spPr/>
    </dgm:pt>
    <dgm:pt modelId="{F6BDBF5E-2C4B-414C-A033-F4A51DC9D678}" type="pres">
      <dgm:prSet presAssocID="{7B12C64A-22AF-43A2-A9A8-FEB034E5FCB9}" presName="rect2" presStyleLbl="node1" presStyleIdx="0" presStyleCnt="3" custScaleX="187180" custLinFactNeighborX="55578" custLinFactNeighborY="-758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86A5FB9-CDE4-44A0-92A2-CD4620580CDA}" type="pres">
      <dgm:prSet presAssocID="{7B12C64A-22AF-43A2-A9A8-FEB034E5FCB9}" presName="rect1" presStyleLbl="lnNode1" presStyleIdx="0" presStyleCnt="3" custScaleX="149871" custScaleY="127531" custLinFactNeighborX="-5427" custLinFactNeighborY="-2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4000" r="-44000"/>
          </a:stretch>
        </a:blipFill>
      </dgm:spPr>
    </dgm:pt>
    <dgm:pt modelId="{A60BCF47-D273-4CCD-9008-CFC246C101E0}" type="pres">
      <dgm:prSet presAssocID="{1E25D3B4-6A37-4E84-923C-288DC0D08761}" presName="sibTrans" presStyleCnt="0"/>
      <dgm:spPr/>
    </dgm:pt>
    <dgm:pt modelId="{E9C25594-67E0-4D8F-83AC-46D056B7604E}" type="pres">
      <dgm:prSet presAssocID="{F9B2DBB8-9E83-4F6E-8648-13D1FD361543}" presName="comp" presStyleCnt="0"/>
      <dgm:spPr/>
    </dgm:pt>
    <dgm:pt modelId="{044755D3-B383-46B8-BA11-828DA2DA5519}" type="pres">
      <dgm:prSet presAssocID="{F9B2DBB8-9E83-4F6E-8648-13D1FD361543}" presName="rect2" presStyleLbl="node1" presStyleIdx="1" presStyleCnt="3" custScaleX="159701" custLinFactNeighborX="-3534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DCD8B71-D7A4-4CB2-846D-FE44642A0AFB}" type="pres">
      <dgm:prSet presAssocID="{F9B2DBB8-9E83-4F6E-8648-13D1FD361543}" presName="rect1" presStyleLbl="lnNode1" presStyleIdx="1" presStyleCnt="3" custScaleX="124779" custScaleY="95911" custLinFactNeighborX="22298" custLinFactNeighborY="-742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DF698781-A76A-4768-AF05-16DEDBA9148F}" type="pres">
      <dgm:prSet presAssocID="{08EF6199-AC1E-408A-BAC3-09752E2C7A68}" presName="sibTrans" presStyleCnt="0"/>
      <dgm:spPr/>
    </dgm:pt>
    <dgm:pt modelId="{4ECD2346-8F9C-4187-AAE5-B2230040FFB7}" type="pres">
      <dgm:prSet presAssocID="{23B71A69-248B-4396-9C01-FD2225985EA8}" presName="comp" presStyleCnt="0"/>
      <dgm:spPr/>
    </dgm:pt>
    <dgm:pt modelId="{8C0BE5FB-8A3B-4F56-BFFA-C5ACAC3F2AF2}" type="pres">
      <dgm:prSet presAssocID="{23B71A69-248B-4396-9C01-FD2225985EA8}" presName="rect2" presStyleLbl="node1" presStyleIdx="2" presStyleCnt="3" custScaleX="148389" custLinFactNeighborX="49788" custLinFactNeighborY="686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CDE3EBA-BB48-4A47-BFB1-28C29CB21B2E}" type="pres">
      <dgm:prSet presAssocID="{23B71A69-248B-4396-9C01-FD2225985EA8}" presName="rect1" presStyleLbl="lnNode1" presStyleIdx="2" presStyleCnt="3" custScaleX="134787" custScaleY="133103" custLinFactNeighborX="12770" custLinFactNeighborY="686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</dgm:spPr>
    </dgm:pt>
  </dgm:ptLst>
  <dgm:cxnLst>
    <dgm:cxn modelId="{D051960E-AC22-4EC1-A2AC-F387222E2580}" srcId="{6DC1E9EA-F512-40F0-9547-6A4F966EF7C3}" destId="{7B12C64A-22AF-43A2-A9A8-FEB034E5FCB9}" srcOrd="0" destOrd="0" parTransId="{382CD1B7-41B3-4AD9-B575-C78F17FBD3B5}" sibTransId="{1E25D3B4-6A37-4E84-923C-288DC0D08761}"/>
    <dgm:cxn modelId="{3762D50A-BD78-4969-971A-1677616A15D9}" type="presOf" srcId="{F9B2DBB8-9E83-4F6E-8648-13D1FD361543}" destId="{044755D3-B383-46B8-BA11-828DA2DA5519}" srcOrd="0" destOrd="0" presId="urn:microsoft.com/office/officeart/2008/layout/AlternatingPictureBlocks"/>
    <dgm:cxn modelId="{B54E5317-FF94-4F09-AC51-9B4F0D0774EF}" srcId="{6DC1E9EA-F512-40F0-9547-6A4F966EF7C3}" destId="{F9B2DBB8-9E83-4F6E-8648-13D1FD361543}" srcOrd="1" destOrd="0" parTransId="{6EDD4241-1C02-43C8-9B8E-B2183ECEF096}" sibTransId="{08EF6199-AC1E-408A-BAC3-09752E2C7A68}"/>
    <dgm:cxn modelId="{3E9FA560-C311-40D6-A3E4-22C104E3D5C1}" type="presOf" srcId="{6DC1E9EA-F512-40F0-9547-6A4F966EF7C3}" destId="{9DB861AE-DE55-46D0-94A7-988A80C72E9B}" srcOrd="0" destOrd="0" presId="urn:microsoft.com/office/officeart/2008/layout/AlternatingPictureBlocks"/>
    <dgm:cxn modelId="{3D1FC91D-3597-433C-AA79-6C80C581A881}" type="presOf" srcId="{7B12C64A-22AF-43A2-A9A8-FEB034E5FCB9}" destId="{F6BDBF5E-2C4B-414C-A033-F4A51DC9D678}" srcOrd="0" destOrd="0" presId="urn:microsoft.com/office/officeart/2008/layout/AlternatingPictureBlocks"/>
    <dgm:cxn modelId="{404517BF-C793-4928-8C8E-72F654CC6625}" type="presOf" srcId="{23B71A69-248B-4396-9C01-FD2225985EA8}" destId="{8C0BE5FB-8A3B-4F56-BFFA-C5ACAC3F2AF2}" srcOrd="0" destOrd="0" presId="urn:microsoft.com/office/officeart/2008/layout/AlternatingPictureBlocks"/>
    <dgm:cxn modelId="{1A7CA525-0DA8-4105-BB7D-BBE5FEC4A8C0}" srcId="{6DC1E9EA-F512-40F0-9547-6A4F966EF7C3}" destId="{23B71A69-248B-4396-9C01-FD2225985EA8}" srcOrd="2" destOrd="0" parTransId="{32732663-E573-4DAC-9F8E-61EB02D2DCF7}" sibTransId="{5E0D351A-2D63-4EE8-AA1B-6168B40C260A}"/>
    <dgm:cxn modelId="{4C6747F2-CB45-47C0-AB93-7DA2D4D554B4}" type="presParOf" srcId="{9DB861AE-DE55-46D0-94A7-988A80C72E9B}" destId="{A08BC579-880F-4868-973C-AF72F976EAD3}" srcOrd="0" destOrd="0" presId="urn:microsoft.com/office/officeart/2008/layout/AlternatingPictureBlocks"/>
    <dgm:cxn modelId="{3D546BD8-6570-4ABD-A531-81D6B645ACAF}" type="presParOf" srcId="{A08BC579-880F-4868-973C-AF72F976EAD3}" destId="{F6BDBF5E-2C4B-414C-A033-F4A51DC9D678}" srcOrd="0" destOrd="0" presId="urn:microsoft.com/office/officeart/2008/layout/AlternatingPictureBlocks"/>
    <dgm:cxn modelId="{350A8F0C-8CEC-40CD-AD4B-2C5DA9B124CD}" type="presParOf" srcId="{A08BC579-880F-4868-973C-AF72F976EAD3}" destId="{486A5FB9-CDE4-44A0-92A2-CD4620580CDA}" srcOrd="1" destOrd="0" presId="urn:microsoft.com/office/officeart/2008/layout/AlternatingPictureBlocks"/>
    <dgm:cxn modelId="{67B282F8-1A36-4E22-8DA8-1E4E2D00EF97}" type="presParOf" srcId="{9DB861AE-DE55-46D0-94A7-988A80C72E9B}" destId="{A60BCF47-D273-4CCD-9008-CFC246C101E0}" srcOrd="1" destOrd="0" presId="urn:microsoft.com/office/officeart/2008/layout/AlternatingPictureBlocks"/>
    <dgm:cxn modelId="{A4A432EE-E1A8-45BE-BB94-5C9A4E80FC85}" type="presParOf" srcId="{9DB861AE-DE55-46D0-94A7-988A80C72E9B}" destId="{E9C25594-67E0-4D8F-83AC-46D056B7604E}" srcOrd="2" destOrd="0" presId="urn:microsoft.com/office/officeart/2008/layout/AlternatingPictureBlocks"/>
    <dgm:cxn modelId="{2116229D-F028-4964-8F81-6ED3296D17B0}" type="presParOf" srcId="{E9C25594-67E0-4D8F-83AC-46D056B7604E}" destId="{044755D3-B383-46B8-BA11-828DA2DA5519}" srcOrd="0" destOrd="0" presId="urn:microsoft.com/office/officeart/2008/layout/AlternatingPictureBlocks"/>
    <dgm:cxn modelId="{66CD8328-BD1E-428B-9610-7187E8019A89}" type="presParOf" srcId="{E9C25594-67E0-4D8F-83AC-46D056B7604E}" destId="{ADCD8B71-D7A4-4CB2-846D-FE44642A0AFB}" srcOrd="1" destOrd="0" presId="urn:microsoft.com/office/officeart/2008/layout/AlternatingPictureBlocks"/>
    <dgm:cxn modelId="{4DD2D297-B9E7-4932-82FA-9E43A42F63E5}" type="presParOf" srcId="{9DB861AE-DE55-46D0-94A7-988A80C72E9B}" destId="{DF698781-A76A-4768-AF05-16DEDBA9148F}" srcOrd="3" destOrd="0" presId="urn:microsoft.com/office/officeart/2008/layout/AlternatingPictureBlocks"/>
    <dgm:cxn modelId="{D1257EB7-48DC-41CE-8E03-0EF5D01B8EAE}" type="presParOf" srcId="{9DB861AE-DE55-46D0-94A7-988A80C72E9B}" destId="{4ECD2346-8F9C-4187-AAE5-B2230040FFB7}" srcOrd="4" destOrd="0" presId="urn:microsoft.com/office/officeart/2008/layout/AlternatingPictureBlocks"/>
    <dgm:cxn modelId="{7C706446-4751-4CD5-802C-1B485688045E}" type="presParOf" srcId="{4ECD2346-8F9C-4187-AAE5-B2230040FFB7}" destId="{8C0BE5FB-8A3B-4F56-BFFA-C5ACAC3F2AF2}" srcOrd="0" destOrd="0" presId="urn:microsoft.com/office/officeart/2008/layout/AlternatingPictureBlocks"/>
    <dgm:cxn modelId="{68A56698-14E6-460D-A438-F27ADE264369}" type="presParOf" srcId="{4ECD2346-8F9C-4187-AAE5-B2230040FFB7}" destId="{DCDE3EBA-BB48-4A47-BFB1-28C29CB21B2E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89144EA-AA89-46E1-B6CC-01468256342A}" type="doc">
      <dgm:prSet loTypeId="urn:microsoft.com/office/officeart/2008/layout/AscendingPictureAccentProcess" loCatId="process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8B33F014-E5F4-4346-99E5-D983C70E2F9B}">
      <dgm:prSet phldrT="[Text]"/>
      <dgm:spPr/>
      <dgm:t>
        <a:bodyPr/>
        <a:lstStyle/>
        <a:p>
          <a:r>
            <a:rPr lang="en-IN" dirty="0" smtClean="0"/>
            <a:t>Drawback : Requirement of keeping the HTS windings at a very low operating temperature. </a:t>
          </a:r>
          <a:endParaRPr lang="en-IN" dirty="0"/>
        </a:p>
      </dgm:t>
    </dgm:pt>
    <dgm:pt modelId="{5F96A3BE-FE8F-4A7B-814D-9630C713D458}" type="parTrans" cxnId="{83EF3136-2B64-462F-8F63-39FEAA800402}">
      <dgm:prSet/>
      <dgm:spPr/>
      <dgm:t>
        <a:bodyPr/>
        <a:lstStyle/>
        <a:p>
          <a:endParaRPr lang="en-IN"/>
        </a:p>
      </dgm:t>
    </dgm:pt>
    <dgm:pt modelId="{57BBE874-ABEB-4372-B48E-08D100BF19C0}" type="sibTrans" cxnId="{83EF3136-2B64-462F-8F63-39FEAA800402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IN"/>
        </a:p>
      </dgm:t>
    </dgm:pt>
    <dgm:pt modelId="{AF76E63C-2F5D-41C8-AA9A-3E4168C448CB}" type="pres">
      <dgm:prSet presAssocID="{489144EA-AA89-46E1-B6CC-01468256342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IN"/>
        </a:p>
      </dgm:t>
    </dgm:pt>
    <dgm:pt modelId="{AEB01260-7B97-4182-A63C-59E6AC923F7B}" type="pres">
      <dgm:prSet presAssocID="{8B33F014-E5F4-4346-99E5-D983C70E2F9B}" presName="parTx1" presStyleLbl="node1" presStyleIdx="0" presStyleCnt="1"/>
      <dgm:spPr/>
      <dgm:t>
        <a:bodyPr/>
        <a:lstStyle/>
        <a:p>
          <a:endParaRPr lang="en-IN"/>
        </a:p>
      </dgm:t>
    </dgm:pt>
    <dgm:pt modelId="{3197696E-075A-47B2-97D1-FB3DF2142D1E}" type="pres">
      <dgm:prSet presAssocID="{57BBE874-ABEB-4372-B48E-08D100BF19C0}" presName="picture1" presStyleCnt="0"/>
      <dgm:spPr/>
      <dgm:t>
        <a:bodyPr/>
        <a:lstStyle/>
        <a:p>
          <a:endParaRPr lang="en-IN"/>
        </a:p>
      </dgm:t>
    </dgm:pt>
    <dgm:pt modelId="{BB60E596-A9F5-4E65-B287-3F282FA9AE8B}" type="pres">
      <dgm:prSet presAssocID="{57BBE874-ABEB-4372-B48E-08D100BF19C0}" presName="imageRepeatNode" presStyleLbl="fgImgPlace1" presStyleIdx="0" presStyleCnt="1" custLinFactNeighborX="2738" custLinFactNeighborY="2980"/>
      <dgm:spPr/>
      <dgm:t>
        <a:bodyPr/>
        <a:lstStyle/>
        <a:p>
          <a:endParaRPr lang="en-IN"/>
        </a:p>
      </dgm:t>
    </dgm:pt>
  </dgm:ptLst>
  <dgm:cxnLst>
    <dgm:cxn modelId="{0315F6D9-0FD6-4409-9B8B-B7B9C95A5152}" type="presOf" srcId="{489144EA-AA89-46E1-B6CC-01468256342A}" destId="{AF76E63C-2F5D-41C8-AA9A-3E4168C448CB}" srcOrd="0" destOrd="0" presId="urn:microsoft.com/office/officeart/2008/layout/AscendingPictureAccentProcess"/>
    <dgm:cxn modelId="{E228ED96-2D88-429A-B9B0-AD80037F1FAD}" type="presOf" srcId="{8B33F014-E5F4-4346-99E5-D983C70E2F9B}" destId="{AEB01260-7B97-4182-A63C-59E6AC923F7B}" srcOrd="0" destOrd="0" presId="urn:microsoft.com/office/officeart/2008/layout/AscendingPictureAccentProcess"/>
    <dgm:cxn modelId="{282D54D9-C6EC-4664-A585-86D7C9E98E2E}" type="presOf" srcId="{57BBE874-ABEB-4372-B48E-08D100BF19C0}" destId="{BB60E596-A9F5-4E65-B287-3F282FA9AE8B}" srcOrd="0" destOrd="0" presId="urn:microsoft.com/office/officeart/2008/layout/AscendingPictureAccentProcess"/>
    <dgm:cxn modelId="{83EF3136-2B64-462F-8F63-39FEAA800402}" srcId="{489144EA-AA89-46E1-B6CC-01468256342A}" destId="{8B33F014-E5F4-4346-99E5-D983C70E2F9B}" srcOrd="0" destOrd="0" parTransId="{5F96A3BE-FE8F-4A7B-814D-9630C713D458}" sibTransId="{57BBE874-ABEB-4372-B48E-08D100BF19C0}"/>
    <dgm:cxn modelId="{9DD20F59-286D-48F1-9E24-78547354FBF7}" type="presParOf" srcId="{AF76E63C-2F5D-41C8-AA9A-3E4168C448CB}" destId="{AEB01260-7B97-4182-A63C-59E6AC923F7B}" srcOrd="0" destOrd="0" presId="urn:microsoft.com/office/officeart/2008/layout/AscendingPictureAccentProcess"/>
    <dgm:cxn modelId="{AE3F2289-6D89-4268-B8E9-ED23F762D535}" type="presParOf" srcId="{AF76E63C-2F5D-41C8-AA9A-3E4168C448CB}" destId="{3197696E-075A-47B2-97D1-FB3DF2142D1E}" srcOrd="1" destOrd="0" presId="urn:microsoft.com/office/officeart/2008/layout/AscendingPictureAccentProcess"/>
    <dgm:cxn modelId="{C473309F-3C1F-4335-B5C5-7A505FCBDDC8}" type="presParOf" srcId="{3197696E-075A-47B2-97D1-FB3DF2142D1E}" destId="{BB60E596-A9F5-4E65-B287-3F282FA9AE8B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F42BDA5-149D-4CAF-BFE8-5DF33BB2586B}" type="doc">
      <dgm:prSet loTypeId="urn:microsoft.com/office/officeart/2005/8/layout/chevron2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IN"/>
        </a:p>
      </dgm:t>
    </dgm:pt>
    <dgm:pt modelId="{94C06BD1-0747-4BDA-90AB-4D9A7230A55E}">
      <dgm:prSet phldrT="[Text]"/>
      <dgm:spPr/>
      <dgm:t>
        <a:bodyPr/>
        <a:lstStyle/>
        <a:p>
          <a:r>
            <a:rPr lang="en-IN" dirty="0" smtClean="0"/>
            <a:t> </a:t>
          </a:r>
          <a:endParaRPr lang="en-IN" dirty="0"/>
        </a:p>
      </dgm:t>
    </dgm:pt>
    <dgm:pt modelId="{D50E2D7C-0675-45F2-A8C9-BC783C3B5053}" type="parTrans" cxnId="{F6DE9F46-857C-4441-8256-EEBBC5D26C14}">
      <dgm:prSet/>
      <dgm:spPr/>
      <dgm:t>
        <a:bodyPr/>
        <a:lstStyle/>
        <a:p>
          <a:endParaRPr lang="en-IN"/>
        </a:p>
      </dgm:t>
    </dgm:pt>
    <dgm:pt modelId="{E8A04434-E5F0-4E07-B644-6219D4632CAD}" type="sibTrans" cxnId="{F6DE9F46-857C-4441-8256-EEBBC5D26C14}">
      <dgm:prSet/>
      <dgm:spPr/>
      <dgm:t>
        <a:bodyPr/>
        <a:lstStyle/>
        <a:p>
          <a:endParaRPr lang="en-IN"/>
        </a:p>
      </dgm:t>
    </dgm:pt>
    <dgm:pt modelId="{497664B8-CC9F-40E2-90BA-3569A0B8E92A}">
      <dgm:prSet phldrT="[Text]"/>
      <dgm:spPr/>
      <dgm:t>
        <a:bodyPr/>
        <a:lstStyle/>
        <a:p>
          <a:r>
            <a:rPr lang="en-IN" dirty="0" smtClean="0"/>
            <a:t>Cooperative research groups have developed an HTS motor for the podded propulsion system of a merchant ship since 2007</a:t>
          </a:r>
          <a:endParaRPr lang="en-IN" dirty="0"/>
        </a:p>
      </dgm:t>
    </dgm:pt>
    <dgm:pt modelId="{1745D3DD-657E-46A9-AA6C-484DC35D0D71}" type="parTrans" cxnId="{BCE82524-36CE-499F-93C9-DD1295482A0F}">
      <dgm:prSet/>
      <dgm:spPr/>
      <dgm:t>
        <a:bodyPr/>
        <a:lstStyle/>
        <a:p>
          <a:endParaRPr lang="en-IN"/>
        </a:p>
      </dgm:t>
    </dgm:pt>
    <dgm:pt modelId="{BDBBD148-23F7-4437-B423-1986E8698037}" type="sibTrans" cxnId="{BCE82524-36CE-499F-93C9-DD1295482A0F}">
      <dgm:prSet/>
      <dgm:spPr/>
      <dgm:t>
        <a:bodyPr/>
        <a:lstStyle/>
        <a:p>
          <a:endParaRPr lang="en-IN"/>
        </a:p>
      </dgm:t>
    </dgm:pt>
    <dgm:pt modelId="{2CC0394A-480C-45A6-9885-A1E0B0ABCE6F}">
      <dgm:prSet phldrT="[Text]"/>
      <dgm:spPr/>
      <dgm:t>
        <a:bodyPr/>
        <a:lstStyle/>
        <a:p>
          <a:r>
            <a:rPr lang="en-IN" dirty="0" smtClean="0"/>
            <a:t> </a:t>
          </a:r>
          <a:endParaRPr lang="en-IN" dirty="0"/>
        </a:p>
      </dgm:t>
    </dgm:pt>
    <dgm:pt modelId="{9BE68BE3-88FA-460B-A589-CD0A9088DED5}" type="parTrans" cxnId="{4D971A23-A88E-4E05-B907-477FE6E19D13}">
      <dgm:prSet/>
      <dgm:spPr/>
      <dgm:t>
        <a:bodyPr/>
        <a:lstStyle/>
        <a:p>
          <a:endParaRPr lang="en-IN"/>
        </a:p>
      </dgm:t>
    </dgm:pt>
    <dgm:pt modelId="{9647C4FC-35B5-4254-B8C7-133FBB6C56CC}" type="sibTrans" cxnId="{4D971A23-A88E-4E05-B907-477FE6E19D13}">
      <dgm:prSet/>
      <dgm:spPr/>
      <dgm:t>
        <a:bodyPr/>
        <a:lstStyle/>
        <a:p>
          <a:endParaRPr lang="en-IN"/>
        </a:p>
      </dgm:t>
    </dgm:pt>
    <dgm:pt modelId="{E885D7FC-49A8-47E3-BDE7-DE5DE8BF124C}">
      <dgm:prSet phldrT="[Text]"/>
      <dgm:spPr/>
      <dgm:t>
        <a:bodyPr/>
        <a:lstStyle/>
        <a:p>
          <a:r>
            <a:rPr lang="en-IN" smtClean="0"/>
            <a:t>HTS motor can have higher efficiency than conventional motors and greatly decrease its weight and size</a:t>
          </a:r>
          <a:endParaRPr lang="en-IN" dirty="0"/>
        </a:p>
      </dgm:t>
    </dgm:pt>
    <dgm:pt modelId="{F10708C5-81E6-42BD-8E77-6E0901B1B03B}" type="parTrans" cxnId="{FCEE56C7-A393-46B9-9287-09CD63D8C38E}">
      <dgm:prSet/>
      <dgm:spPr/>
      <dgm:t>
        <a:bodyPr/>
        <a:lstStyle/>
        <a:p>
          <a:endParaRPr lang="en-IN"/>
        </a:p>
      </dgm:t>
    </dgm:pt>
    <dgm:pt modelId="{60EB73C4-D44F-41AE-BE1F-F557D477FBF3}" type="sibTrans" cxnId="{FCEE56C7-A393-46B9-9287-09CD63D8C38E}">
      <dgm:prSet/>
      <dgm:spPr/>
      <dgm:t>
        <a:bodyPr/>
        <a:lstStyle/>
        <a:p>
          <a:endParaRPr lang="en-IN"/>
        </a:p>
      </dgm:t>
    </dgm:pt>
    <dgm:pt modelId="{622F462A-D5E0-4090-BD2E-8FEA5C8F09C0}">
      <dgm:prSet phldrT="[Text]"/>
      <dgm:spPr/>
      <dgm:t>
        <a:bodyPr/>
        <a:lstStyle/>
        <a:p>
          <a:r>
            <a:rPr lang="en-IN" dirty="0" smtClean="0"/>
            <a:t> </a:t>
          </a:r>
          <a:endParaRPr lang="en-IN" dirty="0"/>
        </a:p>
      </dgm:t>
    </dgm:pt>
    <dgm:pt modelId="{A6D54311-9566-4492-9A61-16788F6140AE}" type="parTrans" cxnId="{98623242-0B08-47C8-8602-F27D20CBDC4D}">
      <dgm:prSet/>
      <dgm:spPr/>
      <dgm:t>
        <a:bodyPr/>
        <a:lstStyle/>
        <a:p>
          <a:endParaRPr lang="en-IN"/>
        </a:p>
      </dgm:t>
    </dgm:pt>
    <dgm:pt modelId="{299AE696-746D-4969-8365-D103795A48F0}" type="sibTrans" cxnId="{98623242-0B08-47C8-8602-F27D20CBDC4D}">
      <dgm:prSet/>
      <dgm:spPr/>
      <dgm:t>
        <a:bodyPr/>
        <a:lstStyle/>
        <a:p>
          <a:endParaRPr lang="en-IN"/>
        </a:p>
      </dgm:t>
    </dgm:pt>
    <dgm:pt modelId="{E0DBF261-238C-4428-8C63-23C44A1E4D16}">
      <dgm:prSet phldrT="[Text]"/>
      <dgm:spPr/>
      <dgm:t>
        <a:bodyPr/>
        <a:lstStyle/>
        <a:p>
          <a:r>
            <a:rPr lang="en-IN" smtClean="0"/>
            <a:t>Such characteristics become advantageous further in large torque and slow rotation rate</a:t>
          </a:r>
          <a:endParaRPr lang="en-IN" dirty="0"/>
        </a:p>
      </dgm:t>
    </dgm:pt>
    <dgm:pt modelId="{FDF19D5D-BF49-4B53-B791-CAB756C25E26}" type="parTrans" cxnId="{B747F89B-5AE6-4E1E-9F5C-E7091FFFF731}">
      <dgm:prSet/>
      <dgm:spPr/>
      <dgm:t>
        <a:bodyPr/>
        <a:lstStyle/>
        <a:p>
          <a:endParaRPr lang="en-IN"/>
        </a:p>
      </dgm:t>
    </dgm:pt>
    <dgm:pt modelId="{C2BB6CC5-4FC5-4861-8428-384AEEBFC16E}" type="sibTrans" cxnId="{B747F89B-5AE6-4E1E-9F5C-E7091FFFF731}">
      <dgm:prSet/>
      <dgm:spPr/>
      <dgm:t>
        <a:bodyPr/>
        <a:lstStyle/>
        <a:p>
          <a:endParaRPr lang="en-IN"/>
        </a:p>
      </dgm:t>
    </dgm:pt>
    <dgm:pt modelId="{6A2363E0-5BB4-4EF7-BD46-3AFAF68DE421}">
      <dgm:prSet/>
      <dgm:spPr/>
      <dgm:t>
        <a:bodyPr/>
        <a:lstStyle/>
        <a:p>
          <a:endParaRPr lang="en-IN" dirty="0" smtClean="0">
            <a:solidFill>
              <a:schemeClr val="tx1"/>
            </a:solidFill>
          </a:endParaRPr>
        </a:p>
      </dgm:t>
    </dgm:pt>
    <dgm:pt modelId="{4C40E21F-EE5D-4BBC-B325-C4B0E2EDF03A}" type="parTrans" cxnId="{69F7C362-EF29-4345-B709-45363245E6A7}">
      <dgm:prSet/>
      <dgm:spPr/>
      <dgm:t>
        <a:bodyPr/>
        <a:lstStyle/>
        <a:p>
          <a:endParaRPr lang="en-IN"/>
        </a:p>
      </dgm:t>
    </dgm:pt>
    <dgm:pt modelId="{3B4C7D39-F4CA-438F-8A30-52596521A44F}" type="sibTrans" cxnId="{69F7C362-EF29-4345-B709-45363245E6A7}">
      <dgm:prSet/>
      <dgm:spPr/>
      <dgm:t>
        <a:bodyPr/>
        <a:lstStyle/>
        <a:p>
          <a:endParaRPr lang="en-IN"/>
        </a:p>
      </dgm:t>
    </dgm:pt>
    <dgm:pt modelId="{85211B44-070B-4C38-809C-553130C49CF0}" type="pres">
      <dgm:prSet presAssocID="{CF42BDA5-149D-4CAF-BFE8-5DF33BB2586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F7731C-3C26-48C4-A9BA-1BDECF0A8A9C}" type="pres">
      <dgm:prSet presAssocID="{94C06BD1-0747-4BDA-90AB-4D9A7230A55E}" presName="composite" presStyleCnt="0"/>
      <dgm:spPr/>
    </dgm:pt>
    <dgm:pt modelId="{8209F215-B1BA-4F35-80AD-C5EEB244C58B}" type="pres">
      <dgm:prSet presAssocID="{94C06BD1-0747-4BDA-90AB-4D9A7230A55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829FA2-B4C5-4DD8-BFFE-0EDE31BC2C18}" type="pres">
      <dgm:prSet presAssocID="{94C06BD1-0747-4BDA-90AB-4D9A7230A55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638F4BC-B7C7-4FC0-9DFE-BCCF1719F1B3}" type="pres">
      <dgm:prSet presAssocID="{E8A04434-E5F0-4E07-B644-6219D4632CAD}" presName="sp" presStyleCnt="0"/>
      <dgm:spPr/>
    </dgm:pt>
    <dgm:pt modelId="{341624B2-4EEC-4874-B967-2C8B5CD15301}" type="pres">
      <dgm:prSet presAssocID="{2CC0394A-480C-45A6-9885-A1E0B0ABCE6F}" presName="composite" presStyleCnt="0"/>
      <dgm:spPr/>
    </dgm:pt>
    <dgm:pt modelId="{8D397150-C105-44BD-9416-5C89404DA6CB}" type="pres">
      <dgm:prSet presAssocID="{2CC0394A-480C-45A6-9885-A1E0B0ABCE6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18A0F4-5878-417C-86E0-42F1479FC4A6}" type="pres">
      <dgm:prSet presAssocID="{2CC0394A-480C-45A6-9885-A1E0B0ABCE6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B3E2ABC-F1DB-4C05-88A4-FCFD0DF4248C}" type="pres">
      <dgm:prSet presAssocID="{9647C4FC-35B5-4254-B8C7-133FBB6C56CC}" presName="sp" presStyleCnt="0"/>
      <dgm:spPr/>
    </dgm:pt>
    <dgm:pt modelId="{A2EA1C76-0783-4108-96A8-67FB68B1E223}" type="pres">
      <dgm:prSet presAssocID="{622F462A-D5E0-4090-BD2E-8FEA5C8F09C0}" presName="composite" presStyleCnt="0"/>
      <dgm:spPr/>
    </dgm:pt>
    <dgm:pt modelId="{B207AD4B-021E-410D-B636-3E3086F8B71E}" type="pres">
      <dgm:prSet presAssocID="{622F462A-D5E0-4090-BD2E-8FEA5C8F09C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5D4607-8ED2-4E51-93F8-1DF1A121D99B}" type="pres">
      <dgm:prSet presAssocID="{622F462A-D5E0-4090-BD2E-8FEA5C8F09C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1FE7AD5C-B622-43F2-80F0-FB32471ADE40}" type="presOf" srcId="{2CC0394A-480C-45A6-9885-A1E0B0ABCE6F}" destId="{8D397150-C105-44BD-9416-5C89404DA6CB}" srcOrd="0" destOrd="0" presId="urn:microsoft.com/office/officeart/2005/8/layout/chevron2"/>
    <dgm:cxn modelId="{BCE82524-36CE-499F-93C9-DD1295482A0F}" srcId="{94C06BD1-0747-4BDA-90AB-4D9A7230A55E}" destId="{497664B8-CC9F-40E2-90BA-3569A0B8E92A}" srcOrd="0" destOrd="0" parTransId="{1745D3DD-657E-46A9-AA6C-484DC35D0D71}" sibTransId="{BDBBD148-23F7-4437-B423-1986E8698037}"/>
    <dgm:cxn modelId="{33B55477-D796-40A5-90C0-E400E5162E79}" type="presOf" srcId="{497664B8-CC9F-40E2-90BA-3569A0B8E92A}" destId="{53829FA2-B4C5-4DD8-BFFE-0EDE31BC2C18}" srcOrd="0" destOrd="0" presId="urn:microsoft.com/office/officeart/2005/8/layout/chevron2"/>
    <dgm:cxn modelId="{CBEC1F33-854C-4D47-A605-D568C7168FB9}" type="presOf" srcId="{622F462A-D5E0-4090-BD2E-8FEA5C8F09C0}" destId="{B207AD4B-021E-410D-B636-3E3086F8B71E}" srcOrd="0" destOrd="0" presId="urn:microsoft.com/office/officeart/2005/8/layout/chevron2"/>
    <dgm:cxn modelId="{B747F89B-5AE6-4E1E-9F5C-E7091FFFF731}" srcId="{622F462A-D5E0-4090-BD2E-8FEA5C8F09C0}" destId="{E0DBF261-238C-4428-8C63-23C44A1E4D16}" srcOrd="0" destOrd="0" parTransId="{FDF19D5D-BF49-4B53-B791-CAB756C25E26}" sibTransId="{C2BB6CC5-4FC5-4861-8428-384AEEBFC16E}"/>
    <dgm:cxn modelId="{D33A6C0B-EC7C-4B7F-943E-A374A3096607}" type="presOf" srcId="{6A2363E0-5BB4-4EF7-BD46-3AFAF68DE421}" destId="{53829FA2-B4C5-4DD8-BFFE-0EDE31BC2C18}" srcOrd="0" destOrd="1" presId="urn:microsoft.com/office/officeart/2005/8/layout/chevron2"/>
    <dgm:cxn modelId="{73A0305F-EC9E-486F-AB0F-775101E6CA7A}" type="presOf" srcId="{E0DBF261-238C-4428-8C63-23C44A1E4D16}" destId="{925D4607-8ED2-4E51-93F8-1DF1A121D99B}" srcOrd="0" destOrd="0" presId="urn:microsoft.com/office/officeart/2005/8/layout/chevron2"/>
    <dgm:cxn modelId="{FCEE56C7-A393-46B9-9287-09CD63D8C38E}" srcId="{2CC0394A-480C-45A6-9885-A1E0B0ABCE6F}" destId="{E885D7FC-49A8-47E3-BDE7-DE5DE8BF124C}" srcOrd="0" destOrd="0" parTransId="{F10708C5-81E6-42BD-8E77-6E0901B1B03B}" sibTransId="{60EB73C4-D44F-41AE-BE1F-F557D477FBF3}"/>
    <dgm:cxn modelId="{D8C1744E-DB19-46BE-A100-F32D6A932AAD}" type="presOf" srcId="{CF42BDA5-149D-4CAF-BFE8-5DF33BB2586B}" destId="{85211B44-070B-4C38-809C-553130C49CF0}" srcOrd="0" destOrd="0" presId="urn:microsoft.com/office/officeart/2005/8/layout/chevron2"/>
    <dgm:cxn modelId="{8D1FE523-EA5E-4118-9107-967651F52765}" type="presOf" srcId="{E885D7FC-49A8-47E3-BDE7-DE5DE8BF124C}" destId="{5318A0F4-5878-417C-86E0-42F1479FC4A6}" srcOrd="0" destOrd="0" presId="urn:microsoft.com/office/officeart/2005/8/layout/chevron2"/>
    <dgm:cxn modelId="{98623242-0B08-47C8-8602-F27D20CBDC4D}" srcId="{CF42BDA5-149D-4CAF-BFE8-5DF33BB2586B}" destId="{622F462A-D5E0-4090-BD2E-8FEA5C8F09C0}" srcOrd="2" destOrd="0" parTransId="{A6D54311-9566-4492-9A61-16788F6140AE}" sibTransId="{299AE696-746D-4969-8365-D103795A48F0}"/>
    <dgm:cxn modelId="{4D971A23-A88E-4E05-B907-477FE6E19D13}" srcId="{CF42BDA5-149D-4CAF-BFE8-5DF33BB2586B}" destId="{2CC0394A-480C-45A6-9885-A1E0B0ABCE6F}" srcOrd="1" destOrd="0" parTransId="{9BE68BE3-88FA-460B-A589-CD0A9088DED5}" sibTransId="{9647C4FC-35B5-4254-B8C7-133FBB6C56CC}"/>
    <dgm:cxn modelId="{0F6580C1-AC0B-4EBE-972E-2F82AF752BDF}" type="presOf" srcId="{94C06BD1-0747-4BDA-90AB-4D9A7230A55E}" destId="{8209F215-B1BA-4F35-80AD-C5EEB244C58B}" srcOrd="0" destOrd="0" presId="urn:microsoft.com/office/officeart/2005/8/layout/chevron2"/>
    <dgm:cxn modelId="{F6DE9F46-857C-4441-8256-EEBBC5D26C14}" srcId="{CF42BDA5-149D-4CAF-BFE8-5DF33BB2586B}" destId="{94C06BD1-0747-4BDA-90AB-4D9A7230A55E}" srcOrd="0" destOrd="0" parTransId="{D50E2D7C-0675-45F2-A8C9-BC783C3B5053}" sibTransId="{E8A04434-E5F0-4E07-B644-6219D4632CAD}"/>
    <dgm:cxn modelId="{69F7C362-EF29-4345-B709-45363245E6A7}" srcId="{94C06BD1-0747-4BDA-90AB-4D9A7230A55E}" destId="{6A2363E0-5BB4-4EF7-BD46-3AFAF68DE421}" srcOrd="1" destOrd="0" parTransId="{4C40E21F-EE5D-4BBC-B325-C4B0E2EDF03A}" sibTransId="{3B4C7D39-F4CA-438F-8A30-52596521A44F}"/>
    <dgm:cxn modelId="{C762F6A5-B249-4052-83C0-6DDCE96A60BF}" type="presParOf" srcId="{85211B44-070B-4C38-809C-553130C49CF0}" destId="{F1F7731C-3C26-48C4-A9BA-1BDECF0A8A9C}" srcOrd="0" destOrd="0" presId="urn:microsoft.com/office/officeart/2005/8/layout/chevron2"/>
    <dgm:cxn modelId="{32323C58-44D9-43A3-A3F8-F230961FEC11}" type="presParOf" srcId="{F1F7731C-3C26-48C4-A9BA-1BDECF0A8A9C}" destId="{8209F215-B1BA-4F35-80AD-C5EEB244C58B}" srcOrd="0" destOrd="0" presId="urn:microsoft.com/office/officeart/2005/8/layout/chevron2"/>
    <dgm:cxn modelId="{FE189766-76A4-4488-8980-D588BB55AEA8}" type="presParOf" srcId="{F1F7731C-3C26-48C4-A9BA-1BDECF0A8A9C}" destId="{53829FA2-B4C5-4DD8-BFFE-0EDE31BC2C18}" srcOrd="1" destOrd="0" presId="urn:microsoft.com/office/officeart/2005/8/layout/chevron2"/>
    <dgm:cxn modelId="{9C490B42-CAB6-47E5-9994-8ABA383D33D1}" type="presParOf" srcId="{85211B44-070B-4C38-809C-553130C49CF0}" destId="{2638F4BC-B7C7-4FC0-9DFE-BCCF1719F1B3}" srcOrd="1" destOrd="0" presId="urn:microsoft.com/office/officeart/2005/8/layout/chevron2"/>
    <dgm:cxn modelId="{C533B3F0-550B-4266-965C-12A5E2777178}" type="presParOf" srcId="{85211B44-070B-4C38-809C-553130C49CF0}" destId="{341624B2-4EEC-4874-B967-2C8B5CD15301}" srcOrd="2" destOrd="0" presId="urn:microsoft.com/office/officeart/2005/8/layout/chevron2"/>
    <dgm:cxn modelId="{80F6B143-7FD9-4FBB-96EE-C58152A96CAA}" type="presParOf" srcId="{341624B2-4EEC-4874-B967-2C8B5CD15301}" destId="{8D397150-C105-44BD-9416-5C89404DA6CB}" srcOrd="0" destOrd="0" presId="urn:microsoft.com/office/officeart/2005/8/layout/chevron2"/>
    <dgm:cxn modelId="{7EE0EFC0-0B2C-4D5B-9669-F3F5A143205E}" type="presParOf" srcId="{341624B2-4EEC-4874-B967-2C8B5CD15301}" destId="{5318A0F4-5878-417C-86E0-42F1479FC4A6}" srcOrd="1" destOrd="0" presId="urn:microsoft.com/office/officeart/2005/8/layout/chevron2"/>
    <dgm:cxn modelId="{0540F4E1-4C1B-41A4-9624-31DAC8177610}" type="presParOf" srcId="{85211B44-070B-4C38-809C-553130C49CF0}" destId="{6B3E2ABC-F1DB-4C05-88A4-FCFD0DF4248C}" srcOrd="3" destOrd="0" presId="urn:microsoft.com/office/officeart/2005/8/layout/chevron2"/>
    <dgm:cxn modelId="{A4B9C38D-E4A9-4192-B498-18F05603A12F}" type="presParOf" srcId="{85211B44-070B-4C38-809C-553130C49CF0}" destId="{A2EA1C76-0783-4108-96A8-67FB68B1E223}" srcOrd="4" destOrd="0" presId="urn:microsoft.com/office/officeart/2005/8/layout/chevron2"/>
    <dgm:cxn modelId="{9875C222-83F6-4B83-A2CC-B4B01DCBFBDD}" type="presParOf" srcId="{A2EA1C76-0783-4108-96A8-67FB68B1E223}" destId="{B207AD4B-021E-410D-B636-3E3086F8B71E}" srcOrd="0" destOrd="0" presId="urn:microsoft.com/office/officeart/2005/8/layout/chevron2"/>
    <dgm:cxn modelId="{06D7E62E-5012-4DDF-90D4-5CCB84CAE73E}" type="presParOf" srcId="{A2EA1C76-0783-4108-96A8-67FB68B1E223}" destId="{925D4607-8ED2-4E51-93F8-1DF1A121D99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A6ED62A-3B91-4767-9E0C-386936CB2916}" type="doc">
      <dgm:prSet loTypeId="urn:microsoft.com/office/officeart/2008/layout/VerticalCurvedList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IN"/>
        </a:p>
      </dgm:t>
    </dgm:pt>
    <dgm:pt modelId="{2F4C9A70-558C-4B0C-A8FC-712EFD458CA1}">
      <dgm:prSet phldrT="[Text]"/>
      <dgm:spPr/>
      <dgm:t>
        <a:bodyPr/>
        <a:lstStyle/>
        <a:p>
          <a:r>
            <a:rPr lang="en-IN" dirty="0" smtClean="0"/>
            <a:t>Podded ship propulsion with an HTS motor becomes slenderer than that with a conventional motor.</a:t>
          </a:r>
          <a:endParaRPr lang="en-IN" dirty="0"/>
        </a:p>
      </dgm:t>
    </dgm:pt>
    <dgm:pt modelId="{9F488D01-BC71-4095-96F3-26961B5DCA92}" type="parTrans" cxnId="{3E96C3B3-085C-487E-8BBA-A55B9E48639C}">
      <dgm:prSet/>
      <dgm:spPr/>
      <dgm:t>
        <a:bodyPr/>
        <a:lstStyle/>
        <a:p>
          <a:endParaRPr lang="en-IN"/>
        </a:p>
      </dgm:t>
    </dgm:pt>
    <dgm:pt modelId="{EDA412B4-F39B-47BB-9993-BBD2BCCDDDA2}" type="sibTrans" cxnId="{3E96C3B3-085C-487E-8BBA-A55B9E48639C}">
      <dgm:prSet/>
      <dgm:spPr/>
      <dgm:t>
        <a:bodyPr/>
        <a:lstStyle/>
        <a:p>
          <a:endParaRPr lang="en-IN"/>
        </a:p>
      </dgm:t>
    </dgm:pt>
    <dgm:pt modelId="{B48C68D3-B053-4534-939F-674978104ABF}">
      <dgm:prSet phldrT="[Text]"/>
      <dgm:spPr/>
      <dgm:t>
        <a:bodyPr/>
        <a:lstStyle/>
        <a:p>
          <a:endParaRPr lang="en-IN" dirty="0" smtClean="0"/>
        </a:p>
        <a:p>
          <a:r>
            <a:rPr lang="en-US" dirty="0" smtClean="0"/>
            <a:t>The use of HTS generators on board is going to make the Integrated power system even more efficient.</a:t>
          </a:r>
          <a:endParaRPr lang="en-IN" dirty="0"/>
        </a:p>
      </dgm:t>
    </dgm:pt>
    <dgm:pt modelId="{49197831-8BF5-4E38-98E9-4A7BECD564C1}" type="parTrans" cxnId="{6E4D5B09-12D4-4192-8AEE-1871DA2F0121}">
      <dgm:prSet/>
      <dgm:spPr/>
      <dgm:t>
        <a:bodyPr/>
        <a:lstStyle/>
        <a:p>
          <a:endParaRPr lang="en-IN"/>
        </a:p>
      </dgm:t>
    </dgm:pt>
    <dgm:pt modelId="{DE189207-963F-4565-80BA-BB7B527AF9CC}" type="sibTrans" cxnId="{6E4D5B09-12D4-4192-8AEE-1871DA2F0121}">
      <dgm:prSet/>
      <dgm:spPr/>
      <dgm:t>
        <a:bodyPr/>
        <a:lstStyle/>
        <a:p>
          <a:endParaRPr lang="en-IN"/>
        </a:p>
      </dgm:t>
    </dgm:pt>
    <dgm:pt modelId="{DB282B39-09DA-4005-BACA-0474AFE2069F}">
      <dgm:prSet phldrT="[Text]"/>
      <dgm:spPr/>
      <dgm:t>
        <a:bodyPr/>
        <a:lstStyle/>
        <a:p>
          <a:r>
            <a:rPr lang="en-US" dirty="0" smtClean="0"/>
            <a:t>The application of HTS  as  transmission medium  will provide us with cleaner energy.</a:t>
          </a:r>
          <a:endParaRPr lang="en-IN" dirty="0"/>
        </a:p>
      </dgm:t>
    </dgm:pt>
    <dgm:pt modelId="{43C95803-F2FC-4708-8CF9-797F2425C53F}" type="parTrans" cxnId="{84FE19BC-ED5F-413D-8DE4-02929B8FD654}">
      <dgm:prSet/>
      <dgm:spPr/>
      <dgm:t>
        <a:bodyPr/>
        <a:lstStyle/>
        <a:p>
          <a:endParaRPr lang="en-IN"/>
        </a:p>
      </dgm:t>
    </dgm:pt>
    <dgm:pt modelId="{62D04C67-D9CC-44E2-9A2A-F4BFC744672E}" type="sibTrans" cxnId="{84FE19BC-ED5F-413D-8DE4-02929B8FD654}">
      <dgm:prSet/>
      <dgm:spPr/>
      <dgm:t>
        <a:bodyPr/>
        <a:lstStyle/>
        <a:p>
          <a:endParaRPr lang="en-IN"/>
        </a:p>
      </dgm:t>
    </dgm:pt>
    <dgm:pt modelId="{EADAD100-E749-470B-A0DF-2BE7D26482EE}" type="pres">
      <dgm:prSet presAssocID="{3A6ED62A-3B91-4767-9E0C-386936CB291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28639553-65AE-4358-B568-1B51FC9ABA2E}" type="pres">
      <dgm:prSet presAssocID="{3A6ED62A-3B91-4767-9E0C-386936CB2916}" presName="Name1" presStyleCnt="0"/>
      <dgm:spPr/>
    </dgm:pt>
    <dgm:pt modelId="{5ECD4FA8-9EBF-4DDA-A37F-7090688420BB}" type="pres">
      <dgm:prSet presAssocID="{3A6ED62A-3B91-4767-9E0C-386936CB2916}" presName="cycle" presStyleCnt="0"/>
      <dgm:spPr/>
    </dgm:pt>
    <dgm:pt modelId="{A40D1B23-70D8-41F1-A527-3CA01D8C10BD}" type="pres">
      <dgm:prSet presAssocID="{3A6ED62A-3B91-4767-9E0C-386936CB2916}" presName="srcNode" presStyleLbl="node1" presStyleIdx="0" presStyleCnt="3"/>
      <dgm:spPr/>
    </dgm:pt>
    <dgm:pt modelId="{6C2E6100-668B-4E09-B4EE-9255AF1FF3DB}" type="pres">
      <dgm:prSet presAssocID="{3A6ED62A-3B91-4767-9E0C-386936CB2916}" presName="conn" presStyleLbl="parChTrans1D2" presStyleIdx="0" presStyleCnt="1"/>
      <dgm:spPr/>
      <dgm:t>
        <a:bodyPr/>
        <a:lstStyle/>
        <a:p>
          <a:endParaRPr lang="en-US"/>
        </a:p>
      </dgm:t>
    </dgm:pt>
    <dgm:pt modelId="{715A88CA-6769-4629-97F1-76F699724614}" type="pres">
      <dgm:prSet presAssocID="{3A6ED62A-3B91-4767-9E0C-386936CB2916}" presName="extraNode" presStyleLbl="node1" presStyleIdx="0" presStyleCnt="3"/>
      <dgm:spPr/>
    </dgm:pt>
    <dgm:pt modelId="{704585DE-C4DA-4E29-AC3A-BE5F2B61F99E}" type="pres">
      <dgm:prSet presAssocID="{3A6ED62A-3B91-4767-9E0C-386936CB2916}" presName="dstNode" presStyleLbl="node1" presStyleIdx="0" presStyleCnt="3"/>
      <dgm:spPr/>
    </dgm:pt>
    <dgm:pt modelId="{7703619B-5BCB-4601-8763-493B7CA12993}" type="pres">
      <dgm:prSet presAssocID="{2F4C9A70-558C-4B0C-A8FC-712EFD458CA1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23C3FCF-D0E1-4173-84BB-6E0FEC0B0326}" type="pres">
      <dgm:prSet presAssocID="{2F4C9A70-558C-4B0C-A8FC-712EFD458CA1}" presName="accent_1" presStyleCnt="0"/>
      <dgm:spPr/>
    </dgm:pt>
    <dgm:pt modelId="{1490B8F4-8A4C-41C7-A613-F5B4084D828B}" type="pres">
      <dgm:prSet presAssocID="{2F4C9A70-558C-4B0C-A8FC-712EFD458CA1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01DCBB9-0646-4D9B-A3B7-5C1FAF7F562A}" type="pres">
      <dgm:prSet presAssocID="{B48C68D3-B053-4534-939F-674978104ABF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3D43B94-915A-45ED-8D30-2F50E8F3B3CA}" type="pres">
      <dgm:prSet presAssocID="{B48C68D3-B053-4534-939F-674978104ABF}" presName="accent_2" presStyleCnt="0"/>
      <dgm:spPr/>
    </dgm:pt>
    <dgm:pt modelId="{A9846014-B5BF-4FBD-BB52-7434D7BD0046}" type="pres">
      <dgm:prSet presAssocID="{B48C68D3-B053-4534-939F-674978104ABF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CEA8469-95BB-4B74-9271-8F191FD8ED74}" type="pres">
      <dgm:prSet presAssocID="{DB282B39-09DA-4005-BACA-0474AFE2069F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64FF5B1-5D99-466A-BAD9-84BE71D0EEF4}" type="pres">
      <dgm:prSet presAssocID="{DB282B39-09DA-4005-BACA-0474AFE2069F}" presName="accent_3" presStyleCnt="0"/>
      <dgm:spPr/>
    </dgm:pt>
    <dgm:pt modelId="{F311EE12-09EB-4469-955F-F4CB8213E721}" type="pres">
      <dgm:prSet presAssocID="{DB282B39-09DA-4005-BACA-0474AFE2069F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226927C8-861A-4AF3-8FF1-AD5A0C32B3BD}" type="presOf" srcId="{EDA412B4-F39B-47BB-9993-BBD2BCCDDDA2}" destId="{6C2E6100-668B-4E09-B4EE-9255AF1FF3DB}" srcOrd="0" destOrd="0" presId="urn:microsoft.com/office/officeart/2008/layout/VerticalCurvedList"/>
    <dgm:cxn modelId="{84FE19BC-ED5F-413D-8DE4-02929B8FD654}" srcId="{3A6ED62A-3B91-4767-9E0C-386936CB2916}" destId="{DB282B39-09DA-4005-BACA-0474AFE2069F}" srcOrd="2" destOrd="0" parTransId="{43C95803-F2FC-4708-8CF9-797F2425C53F}" sibTransId="{62D04C67-D9CC-44E2-9A2A-F4BFC744672E}"/>
    <dgm:cxn modelId="{3E96C3B3-085C-487E-8BBA-A55B9E48639C}" srcId="{3A6ED62A-3B91-4767-9E0C-386936CB2916}" destId="{2F4C9A70-558C-4B0C-A8FC-712EFD458CA1}" srcOrd="0" destOrd="0" parTransId="{9F488D01-BC71-4095-96F3-26961B5DCA92}" sibTransId="{EDA412B4-F39B-47BB-9993-BBD2BCCDDDA2}"/>
    <dgm:cxn modelId="{6E4D5B09-12D4-4192-8AEE-1871DA2F0121}" srcId="{3A6ED62A-3B91-4767-9E0C-386936CB2916}" destId="{B48C68D3-B053-4534-939F-674978104ABF}" srcOrd="1" destOrd="0" parTransId="{49197831-8BF5-4E38-98E9-4A7BECD564C1}" sibTransId="{DE189207-963F-4565-80BA-BB7B527AF9CC}"/>
    <dgm:cxn modelId="{5ABD91A0-1011-40E4-9A28-B84E5829C116}" type="presOf" srcId="{3A6ED62A-3B91-4767-9E0C-386936CB2916}" destId="{EADAD100-E749-470B-A0DF-2BE7D26482EE}" srcOrd="0" destOrd="0" presId="urn:microsoft.com/office/officeart/2008/layout/VerticalCurvedList"/>
    <dgm:cxn modelId="{18B633A2-91E9-47F0-9FDF-F06162161AEA}" type="presOf" srcId="{B48C68D3-B053-4534-939F-674978104ABF}" destId="{101DCBB9-0646-4D9B-A3B7-5C1FAF7F562A}" srcOrd="0" destOrd="0" presId="urn:microsoft.com/office/officeart/2008/layout/VerticalCurvedList"/>
    <dgm:cxn modelId="{BAF40F43-039D-42B7-A029-5A7EC1A8FE83}" type="presOf" srcId="{2F4C9A70-558C-4B0C-A8FC-712EFD458CA1}" destId="{7703619B-5BCB-4601-8763-493B7CA12993}" srcOrd="0" destOrd="0" presId="urn:microsoft.com/office/officeart/2008/layout/VerticalCurvedList"/>
    <dgm:cxn modelId="{D079EE40-9B2E-4CFC-9032-FDE4054D4442}" type="presOf" srcId="{DB282B39-09DA-4005-BACA-0474AFE2069F}" destId="{3CEA8469-95BB-4B74-9271-8F191FD8ED74}" srcOrd="0" destOrd="0" presId="urn:microsoft.com/office/officeart/2008/layout/VerticalCurvedList"/>
    <dgm:cxn modelId="{948B2A7C-0682-4E52-A309-110C8CDF21F0}" type="presParOf" srcId="{EADAD100-E749-470B-A0DF-2BE7D26482EE}" destId="{28639553-65AE-4358-B568-1B51FC9ABA2E}" srcOrd="0" destOrd="0" presId="urn:microsoft.com/office/officeart/2008/layout/VerticalCurvedList"/>
    <dgm:cxn modelId="{3F030632-3A51-4F2E-80F0-B1668EE4610A}" type="presParOf" srcId="{28639553-65AE-4358-B568-1B51FC9ABA2E}" destId="{5ECD4FA8-9EBF-4DDA-A37F-7090688420BB}" srcOrd="0" destOrd="0" presId="urn:microsoft.com/office/officeart/2008/layout/VerticalCurvedList"/>
    <dgm:cxn modelId="{A47AD9F9-2F29-4080-968A-31E0024DA45B}" type="presParOf" srcId="{5ECD4FA8-9EBF-4DDA-A37F-7090688420BB}" destId="{A40D1B23-70D8-41F1-A527-3CA01D8C10BD}" srcOrd="0" destOrd="0" presId="urn:microsoft.com/office/officeart/2008/layout/VerticalCurvedList"/>
    <dgm:cxn modelId="{B4A4ACDF-047C-43FA-B456-C75C09E1F894}" type="presParOf" srcId="{5ECD4FA8-9EBF-4DDA-A37F-7090688420BB}" destId="{6C2E6100-668B-4E09-B4EE-9255AF1FF3DB}" srcOrd="1" destOrd="0" presId="urn:microsoft.com/office/officeart/2008/layout/VerticalCurvedList"/>
    <dgm:cxn modelId="{BC9C0ED7-D932-4F38-95BE-3AC0BE9AA07B}" type="presParOf" srcId="{5ECD4FA8-9EBF-4DDA-A37F-7090688420BB}" destId="{715A88CA-6769-4629-97F1-76F699724614}" srcOrd="2" destOrd="0" presId="urn:microsoft.com/office/officeart/2008/layout/VerticalCurvedList"/>
    <dgm:cxn modelId="{E0DCC8F6-4883-45D0-B585-DA5976EE21E5}" type="presParOf" srcId="{5ECD4FA8-9EBF-4DDA-A37F-7090688420BB}" destId="{704585DE-C4DA-4E29-AC3A-BE5F2B61F99E}" srcOrd="3" destOrd="0" presId="urn:microsoft.com/office/officeart/2008/layout/VerticalCurvedList"/>
    <dgm:cxn modelId="{DD8325E1-FFF2-4DFB-B1FD-FA659100CDDB}" type="presParOf" srcId="{28639553-65AE-4358-B568-1B51FC9ABA2E}" destId="{7703619B-5BCB-4601-8763-493B7CA12993}" srcOrd="1" destOrd="0" presId="urn:microsoft.com/office/officeart/2008/layout/VerticalCurvedList"/>
    <dgm:cxn modelId="{86C93F87-7CF0-4C31-8ABD-B6472027D43C}" type="presParOf" srcId="{28639553-65AE-4358-B568-1B51FC9ABA2E}" destId="{023C3FCF-D0E1-4173-84BB-6E0FEC0B0326}" srcOrd="2" destOrd="0" presId="urn:microsoft.com/office/officeart/2008/layout/VerticalCurvedList"/>
    <dgm:cxn modelId="{82941794-15BE-4C11-86BF-DB1EFEBC3480}" type="presParOf" srcId="{023C3FCF-D0E1-4173-84BB-6E0FEC0B0326}" destId="{1490B8F4-8A4C-41C7-A613-F5B4084D828B}" srcOrd="0" destOrd="0" presId="urn:microsoft.com/office/officeart/2008/layout/VerticalCurvedList"/>
    <dgm:cxn modelId="{9F3EB09D-6885-4F6B-B333-A0E0B4E468E0}" type="presParOf" srcId="{28639553-65AE-4358-B568-1B51FC9ABA2E}" destId="{101DCBB9-0646-4D9B-A3B7-5C1FAF7F562A}" srcOrd="3" destOrd="0" presId="urn:microsoft.com/office/officeart/2008/layout/VerticalCurvedList"/>
    <dgm:cxn modelId="{30577A78-EE15-41A8-8831-AE1FDE96299E}" type="presParOf" srcId="{28639553-65AE-4358-B568-1B51FC9ABA2E}" destId="{A3D43B94-915A-45ED-8D30-2F50E8F3B3CA}" srcOrd="4" destOrd="0" presId="urn:microsoft.com/office/officeart/2008/layout/VerticalCurvedList"/>
    <dgm:cxn modelId="{389AE6C6-213A-43D0-B5C4-6D72680A2C49}" type="presParOf" srcId="{A3D43B94-915A-45ED-8D30-2F50E8F3B3CA}" destId="{A9846014-B5BF-4FBD-BB52-7434D7BD0046}" srcOrd="0" destOrd="0" presId="urn:microsoft.com/office/officeart/2008/layout/VerticalCurvedList"/>
    <dgm:cxn modelId="{E7C4A701-A502-470D-AD1E-2B5CAFDE225B}" type="presParOf" srcId="{28639553-65AE-4358-B568-1B51FC9ABA2E}" destId="{3CEA8469-95BB-4B74-9271-8F191FD8ED74}" srcOrd="5" destOrd="0" presId="urn:microsoft.com/office/officeart/2008/layout/VerticalCurvedList"/>
    <dgm:cxn modelId="{B7110C47-2900-4362-BA89-0005EF3D127B}" type="presParOf" srcId="{28639553-65AE-4358-B568-1B51FC9ABA2E}" destId="{164FF5B1-5D99-466A-BAD9-84BE71D0EEF4}" srcOrd="6" destOrd="0" presId="urn:microsoft.com/office/officeart/2008/layout/VerticalCurvedList"/>
    <dgm:cxn modelId="{CBA35BB8-04AD-459B-81B5-A09AB1EC583B}" type="presParOf" srcId="{164FF5B1-5D99-466A-BAD9-84BE71D0EEF4}" destId="{F311EE12-09EB-4469-955F-F4CB8213E72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CECCB9-FEC5-4F3A-ADAC-ECDE0EF49AAB}">
      <dsp:nvSpPr>
        <dsp:cNvPr id="0" name=""/>
        <dsp:cNvSpPr/>
      </dsp:nvSpPr>
      <dsp:spPr>
        <a:xfrm>
          <a:off x="1852646" y="640433"/>
          <a:ext cx="4265730" cy="4265730"/>
        </a:xfrm>
        <a:prstGeom prst="blockArc">
          <a:avLst>
            <a:gd name="adj1" fmla="val 9000000"/>
            <a:gd name="adj2" fmla="val 16200000"/>
            <a:gd name="adj3" fmla="val 4643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7862A1-1A4F-4302-8CCE-DC09BE8754A7}">
      <dsp:nvSpPr>
        <dsp:cNvPr id="0" name=""/>
        <dsp:cNvSpPr/>
      </dsp:nvSpPr>
      <dsp:spPr>
        <a:xfrm>
          <a:off x="1852646" y="640433"/>
          <a:ext cx="4265730" cy="4265730"/>
        </a:xfrm>
        <a:prstGeom prst="blockArc">
          <a:avLst>
            <a:gd name="adj1" fmla="val 1800000"/>
            <a:gd name="adj2" fmla="val 9000000"/>
            <a:gd name="adj3" fmla="val 4643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A49C9D7-50B3-43AD-B56A-200799B77343}">
      <dsp:nvSpPr>
        <dsp:cNvPr id="0" name=""/>
        <dsp:cNvSpPr/>
      </dsp:nvSpPr>
      <dsp:spPr>
        <a:xfrm>
          <a:off x="1872225" y="640433"/>
          <a:ext cx="4265730" cy="4265730"/>
        </a:xfrm>
        <a:prstGeom prst="blockArc">
          <a:avLst>
            <a:gd name="adj1" fmla="val 16200000"/>
            <a:gd name="adj2" fmla="val 1800000"/>
            <a:gd name="adj3" fmla="val 4643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2221A4-799D-42AA-827E-CBA22D79B41A}">
      <dsp:nvSpPr>
        <dsp:cNvPr id="0" name=""/>
        <dsp:cNvSpPr/>
      </dsp:nvSpPr>
      <dsp:spPr>
        <a:xfrm>
          <a:off x="3002996" y="1790783"/>
          <a:ext cx="1965030" cy="19650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900" kern="1200" dirty="0" smtClean="0"/>
            <a:t>As Temperature decrease</a:t>
          </a:r>
          <a:endParaRPr lang="en-IN" sz="1900" kern="1200" dirty="0"/>
        </a:p>
      </dsp:txBody>
      <dsp:txXfrm>
        <a:off x="3290768" y="2078555"/>
        <a:ext cx="1389486" cy="1389486"/>
      </dsp:txXfrm>
    </dsp:sp>
    <dsp:sp modelId="{136F5FCC-5C63-4637-B268-ADBFDB4FCFFF}">
      <dsp:nvSpPr>
        <dsp:cNvPr id="0" name=""/>
        <dsp:cNvSpPr/>
      </dsp:nvSpPr>
      <dsp:spPr>
        <a:xfrm>
          <a:off x="2977398" y="2191"/>
          <a:ext cx="2016225" cy="137552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900" kern="1200" dirty="0" smtClean="0"/>
            <a:t>Conductivity Increases</a:t>
          </a:r>
          <a:endParaRPr lang="en-IN" sz="1900" kern="1200" dirty="0"/>
        </a:p>
      </dsp:txBody>
      <dsp:txXfrm>
        <a:off x="3272667" y="203631"/>
        <a:ext cx="1425687" cy="972641"/>
      </dsp:txXfrm>
    </dsp:sp>
    <dsp:sp modelId="{39930B50-CA76-4174-A2A9-A286A7DA52F6}">
      <dsp:nvSpPr>
        <dsp:cNvPr id="0" name=""/>
        <dsp:cNvSpPr/>
      </dsp:nvSpPr>
      <dsp:spPr>
        <a:xfrm>
          <a:off x="4907813" y="3127211"/>
          <a:ext cx="1763858" cy="1375521"/>
        </a:xfrm>
        <a:prstGeom prst="ellipse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/>
            <a:t>Const. Current </a:t>
          </a:r>
          <a:endParaRPr lang="en-IN" sz="2000" kern="1200" dirty="0"/>
        </a:p>
      </dsp:txBody>
      <dsp:txXfrm>
        <a:off x="5166124" y="3328651"/>
        <a:ext cx="1247236" cy="972641"/>
      </dsp:txXfrm>
    </dsp:sp>
    <dsp:sp modelId="{6561C322-3A42-4CC7-AB9C-CA70458C1188}">
      <dsp:nvSpPr>
        <dsp:cNvPr id="0" name=""/>
        <dsp:cNvSpPr/>
      </dsp:nvSpPr>
      <dsp:spPr>
        <a:xfrm>
          <a:off x="1393223" y="3127211"/>
          <a:ext cx="1576113" cy="1375521"/>
        </a:xfrm>
        <a:prstGeom prst="ellips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/>
            <a:t>Resistivity Decreases </a:t>
          </a:r>
          <a:endParaRPr lang="en-IN" sz="2000" kern="1200" dirty="0"/>
        </a:p>
      </dsp:txBody>
      <dsp:txXfrm>
        <a:off x="1624039" y="3328651"/>
        <a:ext cx="1114481" cy="9726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780EF5-3886-40B7-B341-4B48DF6E1C25}">
      <dsp:nvSpPr>
        <dsp:cNvPr id="0" name=""/>
        <dsp:cNvSpPr/>
      </dsp:nvSpPr>
      <dsp:spPr>
        <a:xfrm rot="5400000">
          <a:off x="-222080" y="222080"/>
          <a:ext cx="1480537" cy="1036375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900" kern="1200" dirty="0" smtClean="0"/>
            <a:t> </a:t>
          </a:r>
          <a:endParaRPr lang="en-IN" sz="2900" kern="1200" dirty="0"/>
        </a:p>
      </dsp:txBody>
      <dsp:txXfrm rot="-5400000">
        <a:off x="2" y="518187"/>
        <a:ext cx="1036375" cy="444162"/>
      </dsp:txXfrm>
    </dsp:sp>
    <dsp:sp modelId="{677AC1C6-4304-417F-89F1-C5352B59B465}">
      <dsp:nvSpPr>
        <dsp:cNvPr id="0" name=""/>
        <dsp:cNvSpPr/>
      </dsp:nvSpPr>
      <dsp:spPr>
        <a:xfrm rot="5400000">
          <a:off x="2342330" y="-1305954"/>
          <a:ext cx="962349" cy="35742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900" kern="1200" dirty="0" smtClean="0"/>
            <a:t>Materials that exhibit zero resistance when cooled below a specific transition temperature.</a:t>
          </a:r>
          <a:endParaRPr lang="en-IN" sz="1900" kern="1200" dirty="0"/>
        </a:p>
      </dsp:txBody>
      <dsp:txXfrm rot="-5400000">
        <a:off x="1036376" y="46978"/>
        <a:ext cx="3527280" cy="8683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B2842D-BF12-40E1-8CA1-BE60AF0AD732}">
      <dsp:nvSpPr>
        <dsp:cNvPr id="0" name=""/>
        <dsp:cNvSpPr/>
      </dsp:nvSpPr>
      <dsp:spPr>
        <a:xfrm>
          <a:off x="0" y="7398"/>
          <a:ext cx="2880320" cy="11138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Transition/critical temperature</a:t>
          </a:r>
          <a:endParaRPr lang="en-IN" sz="2800" kern="1200" dirty="0"/>
        </a:p>
      </dsp:txBody>
      <dsp:txXfrm>
        <a:off x="54373" y="61771"/>
        <a:ext cx="2771574" cy="1005094"/>
      </dsp:txXfrm>
    </dsp:sp>
    <dsp:sp modelId="{EE74540D-3FAF-4E4A-93CC-0776635F4AC0}">
      <dsp:nvSpPr>
        <dsp:cNvPr id="0" name=""/>
        <dsp:cNvSpPr/>
      </dsp:nvSpPr>
      <dsp:spPr>
        <a:xfrm>
          <a:off x="0" y="1121238"/>
          <a:ext cx="2880320" cy="1304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50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IN" sz="2200" kern="1200" dirty="0" smtClean="0">
              <a:solidFill>
                <a:schemeClr val="bg1">
                  <a:lumMod val="95000"/>
                </a:schemeClr>
              </a:solidFill>
            </a:rPr>
            <a:t>The temperature below which superconductivity occurs</a:t>
          </a:r>
          <a:endParaRPr lang="en-IN" sz="2200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0" y="1121238"/>
        <a:ext cx="2880320" cy="13041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5C3FC0-D6AA-4FC1-90A3-490B50F9391E}">
      <dsp:nvSpPr>
        <dsp:cNvPr id="0" name=""/>
        <dsp:cNvSpPr/>
      </dsp:nvSpPr>
      <dsp:spPr>
        <a:xfrm rot="16200000">
          <a:off x="-918137" y="918137"/>
          <a:ext cx="4464496" cy="2628221"/>
        </a:xfrm>
        <a:prstGeom prst="flowChartManualOperati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3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Generators that employ HTS in rotor field winding</a:t>
          </a:r>
          <a:endParaRPr lang="en-GB" sz="2200" kern="1200" dirty="0"/>
        </a:p>
      </dsp:txBody>
      <dsp:txXfrm rot="5400000">
        <a:off x="0" y="892899"/>
        <a:ext cx="2628221" cy="2678698"/>
      </dsp:txXfrm>
    </dsp:sp>
    <dsp:sp modelId="{EFB4C5A5-5B7C-4D72-B0B2-A0CBC3738CC5}">
      <dsp:nvSpPr>
        <dsp:cNvPr id="0" name=""/>
        <dsp:cNvSpPr/>
      </dsp:nvSpPr>
      <dsp:spPr>
        <a:xfrm rot="16200000">
          <a:off x="1907768" y="918137"/>
          <a:ext cx="4464496" cy="2628221"/>
        </a:xfrm>
        <a:prstGeom prst="flowChartManualOperation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>
          <a:glow rad="63500">
            <a:schemeClr val="accent3">
              <a:hueOff val="5625132"/>
              <a:satOff val="-8440"/>
              <a:lumOff val="-1373"/>
              <a:alphaOff val="0"/>
              <a:alpha val="45000"/>
              <a:satMod val="120000"/>
            </a:schemeClr>
          </a:glo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HTS generators can either be new or retrofitted to existing generators.</a:t>
          </a:r>
          <a:endParaRPr lang="en-GB" sz="2400" kern="1200" dirty="0"/>
        </a:p>
      </dsp:txBody>
      <dsp:txXfrm rot="5400000">
        <a:off x="2825905" y="892899"/>
        <a:ext cx="2628221" cy="2678698"/>
      </dsp:txXfrm>
    </dsp:sp>
    <dsp:sp modelId="{C100E966-17BA-4BED-B38B-1E0DF40DC879}">
      <dsp:nvSpPr>
        <dsp:cNvPr id="0" name=""/>
        <dsp:cNvSpPr/>
      </dsp:nvSpPr>
      <dsp:spPr>
        <a:xfrm rot="16200000">
          <a:off x="4733674" y="918137"/>
          <a:ext cx="4464496" cy="2628221"/>
        </a:xfrm>
        <a:prstGeom prst="flowChartManualOperation">
          <a:avLst/>
        </a:prstGeom>
        <a:solidFill>
          <a:srgbClr val="00B0F0"/>
        </a:solidFill>
        <a:ln>
          <a:noFill/>
        </a:ln>
        <a:effectLst>
          <a:glow rad="63500">
            <a:schemeClr val="accent3">
              <a:hueOff val="11250264"/>
              <a:satOff val="-16880"/>
              <a:lumOff val="-2745"/>
              <a:alphaOff val="0"/>
              <a:alpha val="45000"/>
              <a:satMod val="120000"/>
            </a:schemeClr>
          </a:glo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Applications in industries and on-board vessels</a:t>
          </a:r>
          <a:endParaRPr lang="en-GB" sz="2400" kern="1200" dirty="0"/>
        </a:p>
      </dsp:txBody>
      <dsp:txXfrm rot="5400000">
        <a:off x="5651811" y="892899"/>
        <a:ext cx="2628221" cy="267869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BDBF5E-2C4B-414C-A033-F4A51DC9D678}">
      <dsp:nvSpPr>
        <dsp:cNvPr id="0" name=""/>
        <dsp:cNvSpPr/>
      </dsp:nvSpPr>
      <dsp:spPr>
        <a:xfrm>
          <a:off x="3494232" y="62419"/>
          <a:ext cx="4165524" cy="100651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/>
            <a:t>Synchronous motors that employ HTS as field windings.</a:t>
          </a:r>
          <a:endParaRPr lang="en-IN" sz="2400" kern="1200" dirty="0"/>
        </a:p>
      </dsp:txBody>
      <dsp:txXfrm>
        <a:off x="3494232" y="62419"/>
        <a:ext cx="4165524" cy="1006517"/>
      </dsp:txXfrm>
    </dsp:sp>
    <dsp:sp modelId="{486A5FB9-CDE4-44A0-92A2-CD4620580CDA}">
      <dsp:nvSpPr>
        <dsp:cNvPr id="0" name=""/>
        <dsp:cNvSpPr/>
      </dsp:nvSpPr>
      <dsp:spPr>
        <a:xfrm>
          <a:off x="1828804" y="0"/>
          <a:ext cx="1493393" cy="128362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4000" r="-44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4755D3-B383-46B8-BA11-828DA2DA5519}">
      <dsp:nvSpPr>
        <dsp:cNvPr id="0" name=""/>
        <dsp:cNvSpPr/>
      </dsp:nvSpPr>
      <dsp:spPr>
        <a:xfrm>
          <a:off x="1311742" y="1449899"/>
          <a:ext cx="3554003" cy="1006517"/>
        </a:xfrm>
        <a:prstGeom prst="rect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/>
            <a:t>Significant volume and weight reduction</a:t>
          </a:r>
          <a:endParaRPr lang="en-IN" sz="2300" kern="1200" dirty="0"/>
        </a:p>
      </dsp:txBody>
      <dsp:txXfrm>
        <a:off x="1311742" y="1449899"/>
        <a:ext cx="3554003" cy="1006517"/>
      </dsp:txXfrm>
    </dsp:sp>
    <dsp:sp modelId="{ADCD8B71-D7A4-4CB2-846D-FE44642A0AFB}">
      <dsp:nvSpPr>
        <dsp:cNvPr id="0" name=""/>
        <dsp:cNvSpPr/>
      </dsp:nvSpPr>
      <dsp:spPr>
        <a:xfrm>
          <a:off x="5186355" y="1395763"/>
          <a:ext cx="1243363" cy="965361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0BE5FB-8A3B-4F56-BFFA-C5ACAC3F2AF2}">
      <dsp:nvSpPr>
        <dsp:cNvPr id="0" name=""/>
        <dsp:cNvSpPr/>
      </dsp:nvSpPr>
      <dsp:spPr>
        <a:xfrm>
          <a:off x="3975249" y="2858194"/>
          <a:ext cx="3302265" cy="1006517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/>
            <a:t>HTS wire has a much higher current density.</a:t>
          </a:r>
          <a:endParaRPr lang="en-IN" sz="2200" kern="1200" dirty="0"/>
        </a:p>
      </dsp:txBody>
      <dsp:txXfrm>
        <a:off x="3975249" y="2858194"/>
        <a:ext cx="3302265" cy="1006517"/>
      </dsp:txXfrm>
    </dsp:sp>
    <dsp:sp modelId="{DCDE3EBA-BB48-4A47-BFB1-28C29CB21B2E}">
      <dsp:nvSpPr>
        <dsp:cNvPr id="0" name=""/>
        <dsp:cNvSpPr/>
      </dsp:nvSpPr>
      <dsp:spPr>
        <a:xfrm>
          <a:off x="2263520" y="2622694"/>
          <a:ext cx="1343088" cy="133970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B01260-7B97-4182-A63C-59E6AC923F7B}">
      <dsp:nvSpPr>
        <dsp:cNvPr id="0" name=""/>
        <dsp:cNvSpPr/>
      </dsp:nvSpPr>
      <dsp:spPr>
        <a:xfrm>
          <a:off x="1665768" y="2094938"/>
          <a:ext cx="4984996" cy="133691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55158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/>
            <a:t>Drawback : Requirement of keeping the HTS windings at a very low operating temperature. </a:t>
          </a:r>
          <a:endParaRPr lang="en-IN" sz="2200" kern="1200" dirty="0"/>
        </a:p>
      </dsp:txBody>
      <dsp:txXfrm>
        <a:off x="1731031" y="2160201"/>
        <a:ext cx="4854470" cy="1206387"/>
      </dsp:txXfrm>
    </dsp:sp>
    <dsp:sp modelId="{BB60E596-A9F5-4E65-B287-3F282FA9AE8B}">
      <dsp:nvSpPr>
        <dsp:cNvPr id="0" name=""/>
        <dsp:cNvSpPr/>
      </dsp:nvSpPr>
      <dsp:spPr>
        <a:xfrm>
          <a:off x="346715" y="853431"/>
          <a:ext cx="2311168" cy="231151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09F215-B1BA-4F35-80AD-C5EEB244C58B}">
      <dsp:nvSpPr>
        <dsp:cNvPr id="0" name=""/>
        <dsp:cNvSpPr/>
      </dsp:nvSpPr>
      <dsp:spPr>
        <a:xfrm rot="5400000">
          <a:off x="-259133" y="260866"/>
          <a:ext cx="1727559" cy="1209291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400" kern="1200" dirty="0" smtClean="0"/>
            <a:t> </a:t>
          </a:r>
          <a:endParaRPr lang="en-IN" sz="3400" kern="1200" dirty="0"/>
        </a:p>
      </dsp:txBody>
      <dsp:txXfrm rot="-5400000">
        <a:off x="2" y="606378"/>
        <a:ext cx="1209291" cy="518268"/>
      </dsp:txXfrm>
    </dsp:sp>
    <dsp:sp modelId="{53829FA2-B4C5-4DD8-BFFE-0EDE31BC2C18}">
      <dsp:nvSpPr>
        <dsp:cNvPr id="0" name=""/>
        <dsp:cNvSpPr/>
      </dsp:nvSpPr>
      <dsp:spPr>
        <a:xfrm rot="5400000">
          <a:off x="3795355" y="-2584331"/>
          <a:ext cx="1122913" cy="629504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800" kern="1200" dirty="0" smtClean="0"/>
            <a:t>Cooperative research groups have developed an HTS motor for the podded propulsion system of a merchant ship since 2007</a:t>
          </a:r>
          <a:endParaRPr lang="en-IN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IN" sz="1800" kern="1200" dirty="0" smtClean="0">
            <a:solidFill>
              <a:schemeClr val="tx1"/>
            </a:solidFill>
          </a:endParaRPr>
        </a:p>
      </dsp:txBody>
      <dsp:txXfrm rot="-5400000">
        <a:off x="1209291" y="56549"/>
        <a:ext cx="6240225" cy="1013281"/>
      </dsp:txXfrm>
    </dsp:sp>
    <dsp:sp modelId="{8D397150-C105-44BD-9416-5C89404DA6CB}">
      <dsp:nvSpPr>
        <dsp:cNvPr id="0" name=""/>
        <dsp:cNvSpPr/>
      </dsp:nvSpPr>
      <dsp:spPr>
        <a:xfrm rot="5400000">
          <a:off x="-259133" y="1795654"/>
          <a:ext cx="1727559" cy="1209291"/>
        </a:xfrm>
        <a:prstGeom prst="chevron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400" kern="1200" dirty="0" smtClean="0"/>
            <a:t> </a:t>
          </a:r>
          <a:endParaRPr lang="en-IN" sz="3400" kern="1200" dirty="0"/>
        </a:p>
      </dsp:txBody>
      <dsp:txXfrm rot="-5400000">
        <a:off x="2" y="2141166"/>
        <a:ext cx="1209291" cy="518268"/>
      </dsp:txXfrm>
    </dsp:sp>
    <dsp:sp modelId="{5318A0F4-5878-417C-86E0-42F1479FC4A6}">
      <dsp:nvSpPr>
        <dsp:cNvPr id="0" name=""/>
        <dsp:cNvSpPr/>
      </dsp:nvSpPr>
      <dsp:spPr>
        <a:xfrm rot="5400000">
          <a:off x="3795355" y="-1049543"/>
          <a:ext cx="1122913" cy="629504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800" kern="1200" smtClean="0"/>
            <a:t>HTS motor can have higher efficiency than conventional motors and greatly decrease its weight and size</a:t>
          </a:r>
          <a:endParaRPr lang="en-IN" sz="1800" kern="1200" dirty="0"/>
        </a:p>
      </dsp:txBody>
      <dsp:txXfrm rot="-5400000">
        <a:off x="1209291" y="1591337"/>
        <a:ext cx="6240225" cy="1013281"/>
      </dsp:txXfrm>
    </dsp:sp>
    <dsp:sp modelId="{B207AD4B-021E-410D-B636-3E3086F8B71E}">
      <dsp:nvSpPr>
        <dsp:cNvPr id="0" name=""/>
        <dsp:cNvSpPr/>
      </dsp:nvSpPr>
      <dsp:spPr>
        <a:xfrm rot="5400000">
          <a:off x="-259133" y="3330442"/>
          <a:ext cx="1727559" cy="1209291"/>
        </a:xfrm>
        <a:prstGeom prst="chevron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400" kern="1200" dirty="0" smtClean="0"/>
            <a:t> </a:t>
          </a:r>
          <a:endParaRPr lang="en-IN" sz="3400" kern="1200" dirty="0"/>
        </a:p>
      </dsp:txBody>
      <dsp:txXfrm rot="-5400000">
        <a:off x="2" y="3675954"/>
        <a:ext cx="1209291" cy="518268"/>
      </dsp:txXfrm>
    </dsp:sp>
    <dsp:sp modelId="{925D4607-8ED2-4E51-93F8-1DF1A121D99B}">
      <dsp:nvSpPr>
        <dsp:cNvPr id="0" name=""/>
        <dsp:cNvSpPr/>
      </dsp:nvSpPr>
      <dsp:spPr>
        <a:xfrm rot="5400000">
          <a:off x="3795355" y="485244"/>
          <a:ext cx="1122913" cy="629504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800" kern="1200" smtClean="0"/>
            <a:t>Such characteristics become advantageous further in large torque and slow rotation rate</a:t>
          </a:r>
          <a:endParaRPr lang="en-IN" sz="1800" kern="1200" dirty="0"/>
        </a:p>
      </dsp:txBody>
      <dsp:txXfrm rot="-5400000">
        <a:off x="1209291" y="3126124"/>
        <a:ext cx="6240225" cy="101328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E6100-668B-4E09-B4EE-9255AF1FF3DB}">
      <dsp:nvSpPr>
        <dsp:cNvPr id="0" name=""/>
        <dsp:cNvSpPr/>
      </dsp:nvSpPr>
      <dsp:spPr>
        <a:xfrm>
          <a:off x="-6545911" y="-1001486"/>
          <a:ext cx="7794172" cy="7794172"/>
        </a:xfrm>
        <a:prstGeom prst="blockArc">
          <a:avLst>
            <a:gd name="adj1" fmla="val 18900000"/>
            <a:gd name="adj2" fmla="val 2700000"/>
            <a:gd name="adj3" fmla="val 277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03619B-5BCB-4601-8763-493B7CA12993}">
      <dsp:nvSpPr>
        <dsp:cNvPr id="0" name=""/>
        <dsp:cNvSpPr/>
      </dsp:nvSpPr>
      <dsp:spPr>
        <a:xfrm>
          <a:off x="803818" y="579120"/>
          <a:ext cx="7498262" cy="115824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9353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/>
            <a:t>Podded ship propulsion with an HTS motor becomes slenderer than that with a conventional motor.</a:t>
          </a:r>
          <a:endParaRPr lang="en-IN" sz="2200" kern="1200" dirty="0"/>
        </a:p>
      </dsp:txBody>
      <dsp:txXfrm>
        <a:off x="803818" y="579120"/>
        <a:ext cx="7498262" cy="1158240"/>
      </dsp:txXfrm>
    </dsp:sp>
    <dsp:sp modelId="{1490B8F4-8A4C-41C7-A613-F5B4084D828B}">
      <dsp:nvSpPr>
        <dsp:cNvPr id="0" name=""/>
        <dsp:cNvSpPr/>
      </dsp:nvSpPr>
      <dsp:spPr>
        <a:xfrm>
          <a:off x="79918" y="434340"/>
          <a:ext cx="1447800" cy="144780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01DCBB9-0646-4D9B-A3B7-5C1FAF7F562A}">
      <dsp:nvSpPr>
        <dsp:cNvPr id="0" name=""/>
        <dsp:cNvSpPr/>
      </dsp:nvSpPr>
      <dsp:spPr>
        <a:xfrm>
          <a:off x="1224838" y="2316480"/>
          <a:ext cx="7077242" cy="1158240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9353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2200" kern="1200" dirty="0" smtClean="0"/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The use of HTS generators on board is going to make the Integrated power system even more efficient.</a:t>
          </a:r>
          <a:endParaRPr lang="en-IN" sz="2200" kern="1200" dirty="0"/>
        </a:p>
      </dsp:txBody>
      <dsp:txXfrm>
        <a:off x="1224838" y="2316480"/>
        <a:ext cx="7077242" cy="1158240"/>
      </dsp:txXfrm>
    </dsp:sp>
    <dsp:sp modelId="{A9846014-B5BF-4FBD-BB52-7434D7BD0046}">
      <dsp:nvSpPr>
        <dsp:cNvPr id="0" name=""/>
        <dsp:cNvSpPr/>
      </dsp:nvSpPr>
      <dsp:spPr>
        <a:xfrm>
          <a:off x="500938" y="2171700"/>
          <a:ext cx="1447800" cy="144780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CEA8469-95BB-4B74-9271-8F191FD8ED74}">
      <dsp:nvSpPr>
        <dsp:cNvPr id="0" name=""/>
        <dsp:cNvSpPr/>
      </dsp:nvSpPr>
      <dsp:spPr>
        <a:xfrm>
          <a:off x="803818" y="4053840"/>
          <a:ext cx="7498262" cy="1158240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9353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The application of HTS  as  transmission medium  will provide us with cleaner energy.</a:t>
          </a:r>
          <a:endParaRPr lang="en-IN" sz="2200" kern="1200" dirty="0"/>
        </a:p>
      </dsp:txBody>
      <dsp:txXfrm>
        <a:off x="803818" y="4053840"/>
        <a:ext cx="7498262" cy="1158240"/>
      </dsp:txXfrm>
    </dsp:sp>
    <dsp:sp modelId="{F311EE12-09EB-4469-955F-F4CB8213E721}">
      <dsp:nvSpPr>
        <dsp:cNvPr id="0" name=""/>
        <dsp:cNvSpPr/>
      </dsp:nvSpPr>
      <dsp:spPr>
        <a:xfrm>
          <a:off x="79918" y="3909060"/>
          <a:ext cx="1447800" cy="1447800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5BA54-ACFD-434D-9DEB-75EC98D801B8}" type="datetimeFigureOut">
              <a:rPr lang="en-IN" smtClean="0"/>
              <a:pPr/>
              <a:t>06-03-2014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51857-53A1-481D-A6FF-30AE3EB3E2A6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50436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33AD6-8E93-447B-821B-83C027E0CA9F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B6E-A651-45AD-B58B-002E798223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4FF2F-9557-47A1-8C32-1C53FB68D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360859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B6E-A651-45AD-B58B-002E798223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4FF2F-9557-47A1-8C32-1C53FB68D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37081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B6E-A651-45AD-B58B-002E798223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4FF2F-9557-47A1-8C32-1C53FB68D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999694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B6E-A651-45AD-B58B-002E798223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4FF2F-9557-47A1-8C32-1C53FB68D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376071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B6E-A651-45AD-B58B-002E798223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4FF2F-9557-47A1-8C32-1C53FB68D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12683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B6E-A651-45AD-B58B-002E798223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4FF2F-9557-47A1-8C32-1C53FB68D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864210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B6E-A651-45AD-B58B-002E798223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4FF2F-9557-47A1-8C32-1C53FB68D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774708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B6E-A651-45AD-B58B-002E798223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4FF2F-9557-47A1-8C32-1C53FB68D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55418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B6E-A651-45AD-B58B-002E798223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4FF2F-9557-47A1-8C32-1C53FB68D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19389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B6E-A651-45AD-B58B-002E798223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4FF2F-9557-47A1-8C32-1C53FB68D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50381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B6E-A651-45AD-B58B-002E798223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4FF2F-9557-47A1-8C32-1C53FB68D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017426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8873-6678-4696-B86B-92842BABE8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FAA3-E416-4D26-9329-8635AFD35760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0987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8873-6678-4696-B86B-92842BABE8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FAA3-E416-4D26-9329-8635AFD35760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3995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8873-6678-4696-B86B-92842BABE8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FAA3-E416-4D26-9329-8635AFD35760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9450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8873-6678-4696-B86B-92842BABE8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FAA3-E416-4D26-9329-8635AFD35760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0698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8873-6678-4696-B86B-92842BABE8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FAA3-E416-4D26-9329-8635AFD35760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0909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8873-6678-4696-B86B-92842BABE8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FAA3-E416-4D26-9329-8635AFD35760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5729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8873-6678-4696-B86B-92842BABE8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FAA3-E416-4D26-9329-8635AFD35760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121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8873-6678-4696-B86B-92842BABE8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FAA3-E416-4D26-9329-8635AFD35760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3111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8873-6678-4696-B86B-92842BABE8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FAA3-E416-4D26-9329-8635AFD35760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019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8873-6678-4696-B86B-92842BABE8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FAA3-E416-4D26-9329-8635AFD35760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7764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8873-6678-4696-B86B-92842BABE8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2FAA3-E416-4D26-9329-8635AFD35760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5869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8634C-64BF-48A1-A7D4-02FE3551ECF5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06/03/2014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20BDF-35B2-4257-9EEF-B0389BD3A50E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5544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E3D9B-D511-49E4-B450-B2D6B8D5C12D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06/03/2014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78280-D452-4BAB-969E-C4CCD9E0FDF9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9718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26EE8-4D6D-4759-8419-B16EF538B43C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06/03/2014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72BA8-A27D-45DA-9879-F44C1474410D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130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45166-D210-4978-BA36-4F5D7AE9357B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06/03/2014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62F2D-012D-4DD6-B675-686F56612709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7091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65ACD-75EE-4521-9B73-9561A46D00BC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06/03/2014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185BD-0CF4-4211-8843-149B9698E252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7358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09CC0-D3DD-493C-8EE4-E43EB4DBBF34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06/03/2014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8E1C9-521E-4E1B-BDE0-0DBB32216273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789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D469D-B1B4-44AE-B16D-285B9520BCF5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06/03/2014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2E101-05D5-4A40-BBDE-4FF5D4204062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4826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257E3-E100-4EEB-8640-94E861A947BD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06/03/2014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43FE6-0333-42D6-BD07-1ED88F884B50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6062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fr-CA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B7E17-866D-4197-8DC8-F11D39A29FF8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06/03/2014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25541-B920-4B7C-8096-B7C673A4FD8F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3560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F3E44-A6F5-4521-8ECC-72B9CC9B9A7A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06/03/2014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E8591-0FFC-4657-89D6-72755B47B661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4178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EEFD9-837E-47C2-90C3-96AAD4F1692F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06/03/2014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1722E-653B-4EA5-95EF-701338CDD5A9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133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40B6E-A651-45AD-B58B-002E798223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06/03/2014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4FF2F-9557-47A1-8C32-1C53FB68D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2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58873-6678-4696-B86B-92842BABE8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2FAA3-E416-4D26-9329-8635AFD35760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066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A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F14679-7ECC-45B1-BE8C-9CECE70B5624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06/03/2014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CB7CDF-B955-4CA3-AB57-81C2BF1804E5}" type="slidenum">
              <a:rPr lang="fr-C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C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97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31.png"/><Relationship Id="rId7" Type="http://schemas.openxmlformats.org/officeDocument/2006/relationships/diagramColors" Target="../diagrams/colors7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9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9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7.jpeg"/><Relationship Id="rId9" Type="http://schemas.microsoft.com/office/2007/relationships/diagramDrawing" Target="../diagrams/drawin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New folder\abstract-white-cool-backgrounds-powerpoi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736574" y="461665"/>
            <a:ext cx="44702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</a:rPr>
              <a:t>TRANSTECH’14</a:t>
            </a:r>
            <a:endParaRPr lang="en-US" sz="5400" b="1" dirty="0">
              <a:ln w="900" cmpd="sng">
                <a:solidFill>
                  <a:srgbClr val="4F81BD">
                    <a:satMod val="190000"/>
                    <a:alpha val="55000"/>
                  </a:srgb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94049" y="1906957"/>
            <a:ext cx="5235152" cy="160043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astellar" pitchFamily="18" charset="0"/>
              </a:rPr>
              <a:t>SUB THEME:</a:t>
            </a:r>
          </a:p>
          <a:p>
            <a:pPr algn="ctr"/>
            <a:r>
              <a:rPr lang="en-US" sz="2600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astellar" pitchFamily="18" charset="0"/>
              </a:rPr>
              <a:t>HIGH VOLTAGE APPLICATION </a:t>
            </a:r>
          </a:p>
          <a:p>
            <a:pPr algn="ctr"/>
            <a:r>
              <a:rPr lang="en-US" sz="2600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astellar" pitchFamily="18" charset="0"/>
              </a:rPr>
              <a:t>IN </a:t>
            </a:r>
          </a:p>
          <a:p>
            <a:pPr algn="ctr"/>
            <a:r>
              <a:rPr lang="en-US" sz="2600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astellar" pitchFamily="18" charset="0"/>
              </a:rPr>
              <a:t>INDUSTRIES AND TRANSPORT</a:t>
            </a:r>
            <a:endParaRPr lang="en-US" sz="2600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0070C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Castellar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76264" y="5157192"/>
            <a:ext cx="24599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all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Ram keshav</a:t>
            </a:r>
          </a:p>
        </p:txBody>
      </p:sp>
      <p:sp>
        <p:nvSpPr>
          <p:cNvPr id="8" name="Rectangle 7"/>
          <p:cNvSpPr/>
          <p:nvPr/>
        </p:nvSpPr>
        <p:spPr>
          <a:xfrm>
            <a:off x="2642520" y="4543429"/>
            <a:ext cx="33696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all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Kelvin d’almeida</a:t>
            </a:r>
            <a:endParaRPr lang="en-US" sz="3200" b="1" cap="all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429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500969" y="1447800"/>
            <a:ext cx="5066806" cy="4315343"/>
            <a:chOff x="1143596" y="2095330"/>
            <a:chExt cx="4574859" cy="4315343"/>
          </a:xfrm>
        </p:grpSpPr>
        <p:sp>
          <p:nvSpPr>
            <p:cNvPr id="5" name="Freeform 4"/>
            <p:cNvSpPr/>
            <p:nvPr/>
          </p:nvSpPr>
          <p:spPr>
            <a:xfrm>
              <a:off x="1143596" y="3429001"/>
              <a:ext cx="1763672" cy="749424"/>
            </a:xfrm>
            <a:custGeom>
              <a:avLst/>
              <a:gdLst>
                <a:gd name="connsiteX0" fmla="*/ 0 w 1498848"/>
                <a:gd name="connsiteY0" fmla="*/ 74942 h 749424"/>
                <a:gd name="connsiteX1" fmla="*/ 74942 w 1498848"/>
                <a:gd name="connsiteY1" fmla="*/ 0 h 749424"/>
                <a:gd name="connsiteX2" fmla="*/ 1423906 w 1498848"/>
                <a:gd name="connsiteY2" fmla="*/ 0 h 749424"/>
                <a:gd name="connsiteX3" fmla="*/ 1498848 w 1498848"/>
                <a:gd name="connsiteY3" fmla="*/ 74942 h 749424"/>
                <a:gd name="connsiteX4" fmla="*/ 1498848 w 1498848"/>
                <a:gd name="connsiteY4" fmla="*/ 674482 h 749424"/>
                <a:gd name="connsiteX5" fmla="*/ 1423906 w 1498848"/>
                <a:gd name="connsiteY5" fmla="*/ 749424 h 749424"/>
                <a:gd name="connsiteX6" fmla="*/ 74942 w 1498848"/>
                <a:gd name="connsiteY6" fmla="*/ 749424 h 749424"/>
                <a:gd name="connsiteX7" fmla="*/ 0 w 1498848"/>
                <a:gd name="connsiteY7" fmla="*/ 674482 h 749424"/>
                <a:gd name="connsiteX8" fmla="*/ 0 w 1498848"/>
                <a:gd name="connsiteY8" fmla="*/ 74942 h 74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8848" h="749424">
                  <a:moveTo>
                    <a:pt x="0" y="74942"/>
                  </a:moveTo>
                  <a:cubicBezTo>
                    <a:pt x="0" y="33553"/>
                    <a:pt x="33553" y="0"/>
                    <a:pt x="74942" y="0"/>
                  </a:cubicBezTo>
                  <a:lnTo>
                    <a:pt x="1423906" y="0"/>
                  </a:lnTo>
                  <a:cubicBezTo>
                    <a:pt x="1465295" y="0"/>
                    <a:pt x="1498848" y="33553"/>
                    <a:pt x="1498848" y="74942"/>
                  </a:cubicBezTo>
                  <a:lnTo>
                    <a:pt x="1498848" y="674482"/>
                  </a:lnTo>
                  <a:cubicBezTo>
                    <a:pt x="1498848" y="715871"/>
                    <a:pt x="1465295" y="749424"/>
                    <a:pt x="1423906" y="749424"/>
                  </a:cubicBezTo>
                  <a:lnTo>
                    <a:pt x="74942" y="749424"/>
                  </a:lnTo>
                  <a:cubicBezTo>
                    <a:pt x="33553" y="749424"/>
                    <a:pt x="0" y="715871"/>
                    <a:pt x="0" y="674482"/>
                  </a:cubicBezTo>
                  <a:lnTo>
                    <a:pt x="0" y="74942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8620" tIns="39730" rIns="48620" bIns="39730" numCol="1" spcCol="1270" anchor="ctr" anchorCtr="0">
              <a:noAutofit/>
            </a:bodyPr>
            <a:lstStyle/>
            <a:p>
              <a:pPr algn="ctr" defTabSz="6223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dirty="0" smtClean="0">
                  <a:solidFill>
                    <a:prstClr val="white"/>
                  </a:solidFill>
                </a:rPr>
                <a:t>Energy saving</a:t>
              </a:r>
              <a:endParaRPr lang="en-IN" sz="2400" dirty="0">
                <a:solidFill>
                  <a:prstClr val="white"/>
                </a:solidFill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1243449" y="4687596"/>
              <a:ext cx="1663819" cy="749424"/>
            </a:xfrm>
            <a:custGeom>
              <a:avLst/>
              <a:gdLst>
                <a:gd name="connsiteX0" fmla="*/ 0 w 1498848"/>
                <a:gd name="connsiteY0" fmla="*/ 74942 h 749424"/>
                <a:gd name="connsiteX1" fmla="*/ 74942 w 1498848"/>
                <a:gd name="connsiteY1" fmla="*/ 0 h 749424"/>
                <a:gd name="connsiteX2" fmla="*/ 1423906 w 1498848"/>
                <a:gd name="connsiteY2" fmla="*/ 0 h 749424"/>
                <a:gd name="connsiteX3" fmla="*/ 1498848 w 1498848"/>
                <a:gd name="connsiteY3" fmla="*/ 74942 h 749424"/>
                <a:gd name="connsiteX4" fmla="*/ 1498848 w 1498848"/>
                <a:gd name="connsiteY4" fmla="*/ 674482 h 749424"/>
                <a:gd name="connsiteX5" fmla="*/ 1423906 w 1498848"/>
                <a:gd name="connsiteY5" fmla="*/ 749424 h 749424"/>
                <a:gd name="connsiteX6" fmla="*/ 74942 w 1498848"/>
                <a:gd name="connsiteY6" fmla="*/ 749424 h 749424"/>
                <a:gd name="connsiteX7" fmla="*/ 0 w 1498848"/>
                <a:gd name="connsiteY7" fmla="*/ 674482 h 749424"/>
                <a:gd name="connsiteX8" fmla="*/ 0 w 1498848"/>
                <a:gd name="connsiteY8" fmla="*/ 74942 h 74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8848" h="749424">
                  <a:moveTo>
                    <a:pt x="0" y="74942"/>
                  </a:moveTo>
                  <a:cubicBezTo>
                    <a:pt x="0" y="33553"/>
                    <a:pt x="33553" y="0"/>
                    <a:pt x="74942" y="0"/>
                  </a:cubicBezTo>
                  <a:lnTo>
                    <a:pt x="1423906" y="0"/>
                  </a:lnTo>
                  <a:cubicBezTo>
                    <a:pt x="1465295" y="0"/>
                    <a:pt x="1498848" y="33553"/>
                    <a:pt x="1498848" y="74942"/>
                  </a:cubicBezTo>
                  <a:lnTo>
                    <a:pt x="1498848" y="674482"/>
                  </a:lnTo>
                  <a:cubicBezTo>
                    <a:pt x="1498848" y="715871"/>
                    <a:pt x="1465295" y="749424"/>
                    <a:pt x="1423906" y="749424"/>
                  </a:cubicBezTo>
                  <a:lnTo>
                    <a:pt x="74942" y="749424"/>
                  </a:lnTo>
                  <a:cubicBezTo>
                    <a:pt x="33553" y="749424"/>
                    <a:pt x="0" y="715871"/>
                    <a:pt x="0" y="674482"/>
                  </a:cubicBezTo>
                  <a:lnTo>
                    <a:pt x="0" y="74942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8620" tIns="39730" rIns="48620" bIns="39730" numCol="1" spcCol="1270" anchor="ctr" anchorCtr="0">
              <a:noAutofit/>
            </a:bodyPr>
            <a:lstStyle/>
            <a:p>
              <a:pPr algn="ctr" defTabSz="6223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prstClr val="white"/>
                  </a:solidFill>
                </a:rPr>
                <a:t>Reduce Heat loss</a:t>
              </a:r>
              <a:endParaRPr lang="en-IN" sz="2000" dirty="0">
                <a:solidFill>
                  <a:prstClr val="white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2907268" y="2095330"/>
              <a:ext cx="1809000" cy="749424"/>
            </a:xfrm>
            <a:custGeom>
              <a:avLst/>
              <a:gdLst>
                <a:gd name="connsiteX0" fmla="*/ 0 w 1498848"/>
                <a:gd name="connsiteY0" fmla="*/ 74942 h 749424"/>
                <a:gd name="connsiteX1" fmla="*/ 74942 w 1498848"/>
                <a:gd name="connsiteY1" fmla="*/ 0 h 749424"/>
                <a:gd name="connsiteX2" fmla="*/ 1423906 w 1498848"/>
                <a:gd name="connsiteY2" fmla="*/ 0 h 749424"/>
                <a:gd name="connsiteX3" fmla="*/ 1498848 w 1498848"/>
                <a:gd name="connsiteY3" fmla="*/ 74942 h 749424"/>
                <a:gd name="connsiteX4" fmla="*/ 1498848 w 1498848"/>
                <a:gd name="connsiteY4" fmla="*/ 674482 h 749424"/>
                <a:gd name="connsiteX5" fmla="*/ 1423906 w 1498848"/>
                <a:gd name="connsiteY5" fmla="*/ 749424 h 749424"/>
                <a:gd name="connsiteX6" fmla="*/ 74942 w 1498848"/>
                <a:gd name="connsiteY6" fmla="*/ 749424 h 749424"/>
                <a:gd name="connsiteX7" fmla="*/ 0 w 1498848"/>
                <a:gd name="connsiteY7" fmla="*/ 674482 h 749424"/>
                <a:gd name="connsiteX8" fmla="*/ 0 w 1498848"/>
                <a:gd name="connsiteY8" fmla="*/ 74942 h 74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8848" h="749424">
                  <a:moveTo>
                    <a:pt x="0" y="74942"/>
                  </a:moveTo>
                  <a:cubicBezTo>
                    <a:pt x="0" y="33553"/>
                    <a:pt x="33553" y="0"/>
                    <a:pt x="74942" y="0"/>
                  </a:cubicBezTo>
                  <a:lnTo>
                    <a:pt x="1423906" y="0"/>
                  </a:lnTo>
                  <a:cubicBezTo>
                    <a:pt x="1465295" y="0"/>
                    <a:pt x="1498848" y="33553"/>
                    <a:pt x="1498848" y="74942"/>
                  </a:cubicBezTo>
                  <a:lnTo>
                    <a:pt x="1498848" y="674482"/>
                  </a:lnTo>
                  <a:cubicBezTo>
                    <a:pt x="1498848" y="715871"/>
                    <a:pt x="1465295" y="749424"/>
                    <a:pt x="1423906" y="749424"/>
                  </a:cubicBezTo>
                  <a:lnTo>
                    <a:pt x="74942" y="749424"/>
                  </a:lnTo>
                  <a:cubicBezTo>
                    <a:pt x="33553" y="749424"/>
                    <a:pt x="0" y="715871"/>
                    <a:pt x="0" y="674482"/>
                  </a:cubicBezTo>
                  <a:lnTo>
                    <a:pt x="0" y="74942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8620" tIns="39730" rIns="48620" bIns="39730" numCol="1" spcCol="1270" anchor="ctr" anchorCtr="0">
              <a:noAutofit/>
            </a:bodyPr>
            <a:lstStyle/>
            <a:p>
              <a:pPr algn="ctr" defTabSz="6223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>
                  <a:solidFill>
                    <a:prstClr val="white">
                      <a:lumMod val="95000"/>
                    </a:prstClr>
                  </a:solidFill>
                </a:rPr>
                <a:t> Increase machine efficiency </a:t>
              </a:r>
              <a:endParaRPr lang="en-IN" sz="2000" dirty="0">
                <a:solidFill>
                  <a:prstClr val="white"/>
                </a:solidFill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3057154" y="2821112"/>
              <a:ext cx="288064" cy="62256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622561"/>
                  </a:lnTo>
                  <a:lnTo>
                    <a:pt x="282158" y="622561"/>
                  </a:lnTo>
                </a:path>
              </a:pathLst>
            </a:custGeom>
            <a:noFill/>
          </p:spPr>
          <p:style>
            <a:lnRef idx="2">
              <a:schemeClr val="accent3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3339310" y="3068962"/>
              <a:ext cx="1476180" cy="749424"/>
            </a:xfrm>
            <a:custGeom>
              <a:avLst/>
              <a:gdLst>
                <a:gd name="connsiteX0" fmla="*/ 0 w 1199078"/>
                <a:gd name="connsiteY0" fmla="*/ 74942 h 749424"/>
                <a:gd name="connsiteX1" fmla="*/ 74942 w 1199078"/>
                <a:gd name="connsiteY1" fmla="*/ 0 h 749424"/>
                <a:gd name="connsiteX2" fmla="*/ 1124136 w 1199078"/>
                <a:gd name="connsiteY2" fmla="*/ 0 h 749424"/>
                <a:gd name="connsiteX3" fmla="*/ 1199078 w 1199078"/>
                <a:gd name="connsiteY3" fmla="*/ 74942 h 749424"/>
                <a:gd name="connsiteX4" fmla="*/ 1199078 w 1199078"/>
                <a:gd name="connsiteY4" fmla="*/ 674482 h 749424"/>
                <a:gd name="connsiteX5" fmla="*/ 1124136 w 1199078"/>
                <a:gd name="connsiteY5" fmla="*/ 749424 h 749424"/>
                <a:gd name="connsiteX6" fmla="*/ 74942 w 1199078"/>
                <a:gd name="connsiteY6" fmla="*/ 749424 h 749424"/>
                <a:gd name="connsiteX7" fmla="*/ 0 w 1199078"/>
                <a:gd name="connsiteY7" fmla="*/ 674482 h 749424"/>
                <a:gd name="connsiteX8" fmla="*/ 0 w 1199078"/>
                <a:gd name="connsiteY8" fmla="*/ 74942 h 74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9078" h="749424">
                  <a:moveTo>
                    <a:pt x="0" y="74942"/>
                  </a:moveTo>
                  <a:cubicBezTo>
                    <a:pt x="0" y="33553"/>
                    <a:pt x="33553" y="0"/>
                    <a:pt x="74942" y="0"/>
                  </a:cubicBezTo>
                  <a:lnTo>
                    <a:pt x="1124136" y="0"/>
                  </a:lnTo>
                  <a:cubicBezTo>
                    <a:pt x="1165525" y="0"/>
                    <a:pt x="1199078" y="33553"/>
                    <a:pt x="1199078" y="74942"/>
                  </a:cubicBezTo>
                  <a:lnTo>
                    <a:pt x="1199078" y="674482"/>
                  </a:lnTo>
                  <a:cubicBezTo>
                    <a:pt x="1199078" y="715871"/>
                    <a:pt x="1165525" y="749424"/>
                    <a:pt x="1124136" y="749424"/>
                  </a:cubicBezTo>
                  <a:lnTo>
                    <a:pt x="74942" y="749424"/>
                  </a:lnTo>
                  <a:cubicBezTo>
                    <a:pt x="33553" y="749424"/>
                    <a:pt x="0" y="715871"/>
                    <a:pt x="0" y="674482"/>
                  </a:cubicBezTo>
                  <a:lnTo>
                    <a:pt x="0" y="74942"/>
                  </a:lnTo>
                  <a:close/>
                </a:path>
              </a:pathLst>
            </a:cu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050" tIns="47350" rIns="60050" bIns="47350" numCol="1" spcCol="1270" anchor="ctr" anchorCtr="0">
              <a:noAutofit/>
            </a:bodyPr>
            <a:lstStyle/>
            <a:p>
              <a:pPr algn="ctr" defTabSz="8890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Smaller prime mover</a:t>
              </a:r>
              <a:endParaRPr lang="en-IN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3057154" y="2821112"/>
              <a:ext cx="729158" cy="148665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486655"/>
                  </a:lnTo>
                  <a:lnTo>
                    <a:pt x="714210" y="1486655"/>
                  </a:lnTo>
                </a:path>
              </a:pathLst>
            </a:custGeom>
            <a:noFill/>
          </p:spPr>
          <p:style>
            <a:lnRef idx="2">
              <a:schemeClr val="accent3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3714081" y="3933055"/>
              <a:ext cx="1224175" cy="749424"/>
            </a:xfrm>
            <a:custGeom>
              <a:avLst/>
              <a:gdLst>
                <a:gd name="connsiteX0" fmla="*/ 0 w 1199078"/>
                <a:gd name="connsiteY0" fmla="*/ 74942 h 749424"/>
                <a:gd name="connsiteX1" fmla="*/ 74942 w 1199078"/>
                <a:gd name="connsiteY1" fmla="*/ 0 h 749424"/>
                <a:gd name="connsiteX2" fmla="*/ 1124136 w 1199078"/>
                <a:gd name="connsiteY2" fmla="*/ 0 h 749424"/>
                <a:gd name="connsiteX3" fmla="*/ 1199078 w 1199078"/>
                <a:gd name="connsiteY3" fmla="*/ 74942 h 749424"/>
                <a:gd name="connsiteX4" fmla="*/ 1199078 w 1199078"/>
                <a:gd name="connsiteY4" fmla="*/ 674482 h 749424"/>
                <a:gd name="connsiteX5" fmla="*/ 1124136 w 1199078"/>
                <a:gd name="connsiteY5" fmla="*/ 749424 h 749424"/>
                <a:gd name="connsiteX6" fmla="*/ 74942 w 1199078"/>
                <a:gd name="connsiteY6" fmla="*/ 749424 h 749424"/>
                <a:gd name="connsiteX7" fmla="*/ 0 w 1199078"/>
                <a:gd name="connsiteY7" fmla="*/ 674482 h 749424"/>
                <a:gd name="connsiteX8" fmla="*/ 0 w 1199078"/>
                <a:gd name="connsiteY8" fmla="*/ 74942 h 74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9078" h="749424">
                  <a:moveTo>
                    <a:pt x="0" y="74942"/>
                  </a:moveTo>
                  <a:cubicBezTo>
                    <a:pt x="0" y="33553"/>
                    <a:pt x="33553" y="0"/>
                    <a:pt x="74942" y="0"/>
                  </a:cubicBezTo>
                  <a:lnTo>
                    <a:pt x="1124136" y="0"/>
                  </a:lnTo>
                  <a:cubicBezTo>
                    <a:pt x="1165525" y="0"/>
                    <a:pt x="1199078" y="33553"/>
                    <a:pt x="1199078" y="74942"/>
                  </a:cubicBezTo>
                  <a:lnTo>
                    <a:pt x="1199078" y="674482"/>
                  </a:lnTo>
                  <a:cubicBezTo>
                    <a:pt x="1199078" y="715871"/>
                    <a:pt x="1165525" y="749424"/>
                    <a:pt x="1124136" y="749424"/>
                  </a:cubicBezTo>
                  <a:lnTo>
                    <a:pt x="74942" y="749424"/>
                  </a:lnTo>
                  <a:cubicBezTo>
                    <a:pt x="33553" y="749424"/>
                    <a:pt x="0" y="715871"/>
                    <a:pt x="0" y="674482"/>
                  </a:cubicBezTo>
                  <a:lnTo>
                    <a:pt x="0" y="74942"/>
                  </a:lnTo>
                  <a:close/>
                </a:path>
              </a:pathLst>
            </a:cu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050" tIns="47350" rIns="60050" bIns="47350" numCol="1" spcCol="1270" anchor="ctr" anchorCtr="0">
              <a:noAutofit/>
            </a:bodyPr>
            <a:lstStyle/>
            <a:p>
              <a:pPr algn="ctr" defTabSz="8890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N" sz="20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Lower life cycle cost</a:t>
              </a:r>
              <a:endParaRPr lang="en-IN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3057153" y="2821112"/>
              <a:ext cx="1170241" cy="235074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350748"/>
                  </a:lnTo>
                  <a:lnTo>
                    <a:pt x="1146250" y="2350748"/>
                  </a:lnTo>
                </a:path>
              </a:pathLst>
            </a:custGeom>
            <a:noFill/>
          </p:spPr>
          <p:style>
            <a:lnRef idx="2">
              <a:schemeClr val="accent3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4104181" y="4797148"/>
              <a:ext cx="1224175" cy="749424"/>
            </a:xfrm>
            <a:custGeom>
              <a:avLst/>
              <a:gdLst>
                <a:gd name="connsiteX0" fmla="*/ 0 w 1199078"/>
                <a:gd name="connsiteY0" fmla="*/ 74942 h 749424"/>
                <a:gd name="connsiteX1" fmla="*/ 74942 w 1199078"/>
                <a:gd name="connsiteY1" fmla="*/ 0 h 749424"/>
                <a:gd name="connsiteX2" fmla="*/ 1124136 w 1199078"/>
                <a:gd name="connsiteY2" fmla="*/ 0 h 749424"/>
                <a:gd name="connsiteX3" fmla="*/ 1199078 w 1199078"/>
                <a:gd name="connsiteY3" fmla="*/ 74942 h 749424"/>
                <a:gd name="connsiteX4" fmla="*/ 1199078 w 1199078"/>
                <a:gd name="connsiteY4" fmla="*/ 674482 h 749424"/>
                <a:gd name="connsiteX5" fmla="*/ 1124136 w 1199078"/>
                <a:gd name="connsiteY5" fmla="*/ 749424 h 749424"/>
                <a:gd name="connsiteX6" fmla="*/ 74942 w 1199078"/>
                <a:gd name="connsiteY6" fmla="*/ 749424 h 749424"/>
                <a:gd name="connsiteX7" fmla="*/ 0 w 1199078"/>
                <a:gd name="connsiteY7" fmla="*/ 674482 h 749424"/>
                <a:gd name="connsiteX8" fmla="*/ 0 w 1199078"/>
                <a:gd name="connsiteY8" fmla="*/ 74942 h 74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9078" h="749424">
                  <a:moveTo>
                    <a:pt x="0" y="74942"/>
                  </a:moveTo>
                  <a:cubicBezTo>
                    <a:pt x="0" y="33553"/>
                    <a:pt x="33553" y="0"/>
                    <a:pt x="74942" y="0"/>
                  </a:cubicBezTo>
                  <a:lnTo>
                    <a:pt x="1124136" y="0"/>
                  </a:lnTo>
                  <a:cubicBezTo>
                    <a:pt x="1165525" y="0"/>
                    <a:pt x="1199078" y="33553"/>
                    <a:pt x="1199078" y="74942"/>
                  </a:cubicBezTo>
                  <a:lnTo>
                    <a:pt x="1199078" y="674482"/>
                  </a:lnTo>
                  <a:cubicBezTo>
                    <a:pt x="1199078" y="715871"/>
                    <a:pt x="1165525" y="749424"/>
                    <a:pt x="1124136" y="749424"/>
                  </a:cubicBezTo>
                  <a:lnTo>
                    <a:pt x="74942" y="749424"/>
                  </a:lnTo>
                  <a:cubicBezTo>
                    <a:pt x="33553" y="749424"/>
                    <a:pt x="0" y="715871"/>
                    <a:pt x="0" y="674482"/>
                  </a:cubicBezTo>
                  <a:lnTo>
                    <a:pt x="0" y="74942"/>
                  </a:lnTo>
                  <a:close/>
                </a:path>
              </a:pathLst>
            </a:cu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050" tIns="47350" rIns="60050" bIns="47350" numCol="1" spcCol="1270" anchor="ctr" anchorCtr="0">
              <a:noAutofit/>
            </a:bodyPr>
            <a:lstStyle/>
            <a:p>
              <a:pPr algn="ctr" defTabSz="8890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N" sz="20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Grid stability</a:t>
              </a:r>
              <a:endParaRPr lang="en-IN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3057154" y="2821112"/>
              <a:ext cx="1611335" cy="321484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214849"/>
                  </a:lnTo>
                  <a:lnTo>
                    <a:pt x="1578301" y="3214849"/>
                  </a:lnTo>
                </a:path>
              </a:pathLst>
            </a:custGeom>
            <a:noFill/>
          </p:spPr>
          <p:style>
            <a:lnRef idx="2">
              <a:schemeClr val="accent3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4494280" y="5661249"/>
              <a:ext cx="1224175" cy="749424"/>
            </a:xfrm>
            <a:custGeom>
              <a:avLst/>
              <a:gdLst>
                <a:gd name="connsiteX0" fmla="*/ 0 w 1199078"/>
                <a:gd name="connsiteY0" fmla="*/ 74942 h 749424"/>
                <a:gd name="connsiteX1" fmla="*/ 74942 w 1199078"/>
                <a:gd name="connsiteY1" fmla="*/ 0 h 749424"/>
                <a:gd name="connsiteX2" fmla="*/ 1124136 w 1199078"/>
                <a:gd name="connsiteY2" fmla="*/ 0 h 749424"/>
                <a:gd name="connsiteX3" fmla="*/ 1199078 w 1199078"/>
                <a:gd name="connsiteY3" fmla="*/ 74942 h 749424"/>
                <a:gd name="connsiteX4" fmla="*/ 1199078 w 1199078"/>
                <a:gd name="connsiteY4" fmla="*/ 674482 h 749424"/>
                <a:gd name="connsiteX5" fmla="*/ 1124136 w 1199078"/>
                <a:gd name="connsiteY5" fmla="*/ 749424 h 749424"/>
                <a:gd name="connsiteX6" fmla="*/ 74942 w 1199078"/>
                <a:gd name="connsiteY6" fmla="*/ 749424 h 749424"/>
                <a:gd name="connsiteX7" fmla="*/ 0 w 1199078"/>
                <a:gd name="connsiteY7" fmla="*/ 674482 h 749424"/>
                <a:gd name="connsiteX8" fmla="*/ 0 w 1199078"/>
                <a:gd name="connsiteY8" fmla="*/ 74942 h 74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9078" h="749424">
                  <a:moveTo>
                    <a:pt x="0" y="74942"/>
                  </a:moveTo>
                  <a:cubicBezTo>
                    <a:pt x="0" y="33553"/>
                    <a:pt x="33553" y="0"/>
                    <a:pt x="74942" y="0"/>
                  </a:cubicBezTo>
                  <a:lnTo>
                    <a:pt x="1124136" y="0"/>
                  </a:lnTo>
                  <a:cubicBezTo>
                    <a:pt x="1165525" y="0"/>
                    <a:pt x="1199078" y="33553"/>
                    <a:pt x="1199078" y="74942"/>
                  </a:cubicBezTo>
                  <a:lnTo>
                    <a:pt x="1199078" y="674482"/>
                  </a:lnTo>
                  <a:cubicBezTo>
                    <a:pt x="1199078" y="715871"/>
                    <a:pt x="1165525" y="749424"/>
                    <a:pt x="1124136" y="749424"/>
                  </a:cubicBezTo>
                  <a:lnTo>
                    <a:pt x="74942" y="749424"/>
                  </a:lnTo>
                  <a:cubicBezTo>
                    <a:pt x="33553" y="749424"/>
                    <a:pt x="0" y="715871"/>
                    <a:pt x="0" y="674482"/>
                  </a:cubicBezTo>
                  <a:lnTo>
                    <a:pt x="0" y="74942"/>
                  </a:lnTo>
                  <a:close/>
                </a:path>
              </a:pathLst>
            </a:cu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050" tIns="47350" rIns="60050" bIns="47350" numCol="1" spcCol="1270" anchor="ctr" anchorCtr="0">
              <a:noAutofit/>
            </a:bodyPr>
            <a:lstStyle/>
            <a:p>
              <a:pPr algn="ctr" defTabSz="8890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Reduced pollution</a:t>
              </a:r>
              <a:endParaRPr lang="en-IN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3478975" y="228600"/>
            <a:ext cx="25408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rgbClr val="C0504D">
                      <a:satMod val="140000"/>
                    </a:srgbClr>
                  </a:solidFill>
                  <a:prstDash val="solid"/>
                  <a:miter lim="800000"/>
                </a:ln>
                <a:solidFill>
                  <a:prstClr val="white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Benefits</a:t>
            </a:r>
            <a:endParaRPr lang="en-US" sz="5400" b="1" dirty="0">
              <a:ln w="18000">
                <a:solidFill>
                  <a:srgbClr val="C0504D">
                    <a:satMod val="140000"/>
                  </a:srgbClr>
                </a:solidFill>
                <a:prstDash val="solid"/>
                <a:miter lim="800000"/>
              </a:ln>
              <a:solidFill>
                <a:prstClr val="white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9" name="Picture 2" descr="C:\Documents and Settings\STUDENT\Desktop\New Folder\lens2352805_1235707577money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1709482"/>
            <a:ext cx="3451337" cy="27196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2429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95798272"/>
              </p:ext>
            </p:extLst>
          </p:nvPr>
        </p:nvGraphicFramePr>
        <p:xfrm>
          <a:off x="-152400" y="1981200"/>
          <a:ext cx="83058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ctangle 11"/>
          <p:cNvSpPr/>
          <p:nvPr/>
        </p:nvSpPr>
        <p:spPr>
          <a:xfrm>
            <a:off x="2819400" y="829270"/>
            <a:ext cx="30716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 JULIAN" pitchFamily="2" charset="0"/>
              </a:rPr>
              <a:t>HTS MOTOR</a:t>
            </a:r>
            <a:endParaRPr lang="en-US" sz="5400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 JULIAN" pitchFamily="2" charset="0"/>
            </a:endParaRPr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1412752111"/>
              </p:ext>
            </p:extLst>
          </p:nvPr>
        </p:nvGraphicFramePr>
        <p:xfrm>
          <a:off x="1295400" y="1524000"/>
          <a:ext cx="6934200" cy="421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4265031660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2" grpId="1">
        <p:bldAsOne/>
      </p:bldGraphic>
      <p:bldP spid="12" grpId="0"/>
      <p:bldGraphic spid="1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045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857079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714412" y="2571744"/>
            <a:ext cx="1057282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IN" sz="36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oper Black" pitchFamily="18" charset="0"/>
              </a:rPr>
              <a:t>POWER GENERATION </a:t>
            </a:r>
            <a:endParaRPr lang="en-IN" sz="36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oper Black" pitchFamily="18" charset="0"/>
            </a:endParaRPr>
          </a:p>
          <a:p>
            <a:pPr algn="ctr"/>
            <a:r>
              <a:rPr lang="en-IN" sz="36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oper Black" pitchFamily="18" charset="0"/>
              </a:rPr>
              <a:t>AND </a:t>
            </a:r>
          </a:p>
          <a:p>
            <a:pPr algn="ctr"/>
            <a:r>
              <a:rPr lang="en-IN" sz="36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oper Black" pitchFamily="18" charset="0"/>
              </a:rPr>
              <a:t>DISTRIBUTION ON-BOARD VESSELS </a:t>
            </a:r>
            <a:endParaRPr lang="en-US" sz="36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191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902" y="1563548"/>
            <a:ext cx="8850246" cy="4303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857224" y="558654"/>
            <a:ext cx="30043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prstClr val="white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erlin Sans FB Demi" pitchFamily="34" charset="0"/>
              </a:rPr>
              <a:t>Segregated </a:t>
            </a: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prstClr val="white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erlin Sans FB Demi" pitchFamily="34" charset="0"/>
              </a:rPr>
              <a:t>:</a:t>
            </a:r>
            <a:endParaRPr 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prstClr val="white"/>
              </a:solidFill>
              <a:effectLst>
                <a:outerShdw blurRad="50800" algn="tl" rotWithShape="0">
                  <a:srgbClr val="000000"/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29256" y="565148"/>
            <a:ext cx="287771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prstClr val="white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erlin Sans FB Demi" pitchFamily="34" charset="0"/>
              </a:rPr>
              <a:t>Integrated </a:t>
            </a: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prstClr val="white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erlin Sans FB Demi" pitchFamily="34" charset="0"/>
              </a:rPr>
              <a:t>:</a:t>
            </a:r>
            <a:endParaRPr 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prstClr val="white"/>
              </a:solidFill>
              <a:effectLst>
                <a:outerShdw blurRad="50800" algn="tl" rotWithShape="0">
                  <a:srgbClr val="000000"/>
                </a:outerShdw>
              </a:effectLst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94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00826" y="214290"/>
            <a:ext cx="234923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prstClr val="black"/>
                </a:solidFill>
              </a:rPr>
              <a:t>Less than half the size</a:t>
            </a:r>
          </a:p>
          <a:p>
            <a:pPr>
              <a:buFont typeface="Arial" pitchFamily="34" charset="0"/>
              <a:buChar char="•"/>
            </a:pPr>
            <a:endParaRPr lang="en-US" b="1" dirty="0" smtClean="0">
              <a:solidFill>
                <a:prstClr val="black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prstClr val="black"/>
                </a:solidFill>
              </a:rPr>
              <a:t>One-third the weight</a:t>
            </a:r>
          </a:p>
          <a:p>
            <a:endParaRPr lang="en-US" b="1" dirty="0" smtClean="0">
              <a:solidFill>
                <a:prstClr val="black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prstClr val="black"/>
                </a:solidFill>
              </a:rPr>
              <a:t>Lower operating cost</a:t>
            </a:r>
          </a:p>
          <a:p>
            <a:pPr>
              <a:buFont typeface="Arial" pitchFamily="34" charset="0"/>
              <a:buChar char="•"/>
            </a:pPr>
            <a:endParaRPr lang="en-US" b="1" dirty="0" smtClean="0">
              <a:solidFill>
                <a:prstClr val="black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prstClr val="black"/>
                </a:solidFill>
              </a:rPr>
              <a:t>Equivalent prices</a:t>
            </a:r>
          </a:p>
          <a:p>
            <a:endParaRPr lang="en-IN" b="1" dirty="0" smtClean="0">
              <a:solidFill>
                <a:prstClr val="black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Higher net efficiency</a:t>
            </a:r>
          </a:p>
          <a:p>
            <a:pPr>
              <a:buFont typeface="Arial" pitchFamily="34" charset="0"/>
              <a:buChar char="•"/>
            </a:pPr>
            <a:endParaRPr lang="en-IN" b="1" dirty="0" smtClean="0">
              <a:solidFill>
                <a:prstClr val="black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Inherently quieter</a:t>
            </a:r>
          </a:p>
          <a:p>
            <a:pPr>
              <a:buFont typeface="Arial" pitchFamily="34" charset="0"/>
              <a:buChar char="•"/>
            </a:pPr>
            <a:endParaRPr lang="en-IN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10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1000" t="-3000" r="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1939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410200" y="4876800"/>
            <a:ext cx="32576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PODDED 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PROPULSION</a:t>
            </a:r>
            <a:endParaRPr lang="en-US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7599890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85860"/>
            <a:ext cx="8372475" cy="4972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7588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0100" y="2143116"/>
            <a:ext cx="733983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HIGH TEMPERATURE SUPERCONDUCTING</a:t>
            </a:r>
          </a:p>
          <a:p>
            <a:pPr algn="ctr"/>
            <a:r>
              <a:rPr lang="en-US" sz="54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MACHINES</a:t>
            </a:r>
            <a:endParaRPr lang="en-US" sz="5400" b="1" cap="all" dirty="0">
              <a:ln/>
              <a:solidFill>
                <a:srgbClr val="4F81BD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1218" y="5000636"/>
            <a:ext cx="69285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Algerian" pitchFamily="82" charset="0"/>
              </a:rPr>
              <a:t>	“FOR  TODAY AND THE DAYS TO COME !!!”</a:t>
            </a:r>
            <a:endParaRPr lang="en-IN" sz="2400" dirty="0">
              <a:solidFill>
                <a:srgbClr val="00206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151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39812" y="166255"/>
            <a:ext cx="483658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u="sng" dirty="0" smtClean="0">
                <a:ln w="11430"/>
                <a:solidFill>
                  <a:schemeClr val="bg1">
                    <a:lumMod val="9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JULIAN" pitchFamily="2" charset="0"/>
              </a:rPr>
              <a:t>The 1MW-class HTS motor </a:t>
            </a:r>
          </a:p>
          <a:p>
            <a:pPr algn="ctr"/>
            <a:r>
              <a:rPr lang="en-US" sz="4400" b="1" u="sng" dirty="0" smtClean="0">
                <a:ln w="11430"/>
                <a:solidFill>
                  <a:schemeClr val="bg1">
                    <a:lumMod val="9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JULIAN" pitchFamily="2" charset="0"/>
              </a:rPr>
              <a:t>for </a:t>
            </a:r>
            <a:r>
              <a:rPr lang="en-US" sz="4400" b="1" u="sng" dirty="0" err="1" smtClean="0">
                <a:ln w="11430"/>
                <a:solidFill>
                  <a:schemeClr val="bg1">
                    <a:lumMod val="9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JULIAN" pitchFamily="2" charset="0"/>
              </a:rPr>
              <a:t>Podded</a:t>
            </a:r>
            <a:r>
              <a:rPr lang="en-US" sz="4400" b="1" u="sng" dirty="0" smtClean="0">
                <a:ln w="11430"/>
                <a:solidFill>
                  <a:schemeClr val="bg1">
                    <a:lumMod val="9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JULIAN" pitchFamily="2" charset="0"/>
              </a:rPr>
              <a:t> propulsion</a:t>
            </a:r>
            <a:endParaRPr lang="en-US" sz="4400" b="1" u="sng" dirty="0">
              <a:ln w="11430"/>
              <a:solidFill>
                <a:schemeClr val="bg1">
                  <a:lumMod val="9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 JULIAN" pitchFamily="2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0575" y="1905000"/>
            <a:ext cx="6786566" cy="4493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10336449"/>
              </p:ext>
            </p:extLst>
          </p:nvPr>
        </p:nvGraphicFramePr>
        <p:xfrm>
          <a:off x="953867" y="1828800"/>
          <a:ext cx="7504333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876568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2" grpId="0">
        <p:bldAsOne/>
      </p:bldGraphic>
      <p:bldGraphic spid="2" grpId="1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81" y="2071678"/>
            <a:ext cx="4714875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82" y="2857496"/>
            <a:ext cx="4714874" cy="87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3714752"/>
            <a:ext cx="4714908" cy="111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48" y="4786322"/>
            <a:ext cx="4714908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76" y="1785926"/>
            <a:ext cx="4000496" cy="61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44" y="2357430"/>
            <a:ext cx="4000528" cy="671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44" y="3000372"/>
            <a:ext cx="400052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2844" y="3729045"/>
            <a:ext cx="400052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42876" y="4500570"/>
            <a:ext cx="4000496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42844" y="5214950"/>
            <a:ext cx="400052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42844" y="5929331"/>
            <a:ext cx="4000528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571472" y="571480"/>
            <a:ext cx="2454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itannic Bold" pitchFamily="34" charset="0"/>
              </a:rPr>
              <a:t>Stator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itannic Bold" pitchFamily="34" charset="0"/>
              </a:rPr>
              <a:t> :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00694" y="571480"/>
            <a:ext cx="22974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itannic Bold" pitchFamily="34" charset="0"/>
              </a:rPr>
              <a:t>Rotor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itannic Bold" pitchFamily="34" charset="0"/>
              </a:rPr>
              <a:t> :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itannic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73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0" y="3581400"/>
            <a:ext cx="535274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4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AR JULIAN" pitchFamily="2" charset="0"/>
              </a:rPr>
              <a:t>CRYOGENIC DESIGN</a:t>
            </a:r>
            <a:endParaRPr lang="en-US" sz="4400" b="1" cap="all" dirty="0">
              <a:ln/>
              <a:solidFill>
                <a:srgbClr val="00B0F0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  <a:latin typeface="AR JULIA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968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" y="857232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IN" sz="2400" dirty="0" smtClean="0">
                <a:solidFill>
                  <a:prstClr val="black"/>
                </a:solidFill>
              </a:rPr>
              <a:t>Bi-2223 HTS field coils are cooled by conduction heat transfer of liquid neon and copper armature coils cooled by water passing through them.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200" y="836712"/>
            <a:ext cx="8858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IN" sz="2400" dirty="0" smtClean="0">
                <a:solidFill>
                  <a:prstClr val="black"/>
                </a:solidFill>
              </a:rPr>
              <a:t>Liquid neon is supplied from outside of the rotor through a long stainless steel pipe connected to a cold head of a </a:t>
            </a:r>
            <a:r>
              <a:rPr lang="en-IN" sz="2400" dirty="0" err="1" smtClean="0">
                <a:solidFill>
                  <a:prstClr val="black"/>
                </a:solidFill>
              </a:rPr>
              <a:t>cryocooler</a:t>
            </a:r>
            <a:r>
              <a:rPr lang="en-IN" sz="2400" dirty="0" smtClean="0">
                <a:solidFill>
                  <a:prstClr val="black"/>
                </a:solidFill>
              </a:rPr>
              <a:t> which liquefies gas neon evaporated from inside of the rotor</a:t>
            </a:r>
          </a:p>
          <a:p>
            <a:endParaRPr lang="en-IN" sz="24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96" y="851228"/>
            <a:ext cx="8286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IN" sz="2400" dirty="0" smtClean="0">
                <a:solidFill>
                  <a:prstClr val="black"/>
                </a:solidFill>
              </a:rPr>
              <a:t>To improve the heat exchange between cryogenic neon gas and the rotor core, turbulence promoters are installed on the inner surface of the cryogen piping.</a:t>
            </a:r>
          </a:p>
          <a:p>
            <a:endParaRPr lang="en-IN" sz="2400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3174" y="2071678"/>
            <a:ext cx="6926543" cy="458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9285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6" grpId="0" build="allAtOnce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84867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00438"/>
            <a:ext cx="84867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098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936143604"/>
              </p:ext>
            </p:extLst>
          </p:nvPr>
        </p:nvGraphicFramePr>
        <p:xfrm>
          <a:off x="0" y="1066800"/>
          <a:ext cx="83820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2362200" y="524470"/>
            <a:ext cx="44518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 JULIAN" pitchFamily="2" charset="0"/>
              </a:rPr>
              <a:t>CONCLUSION:</a:t>
            </a:r>
            <a:endParaRPr lang="en-US" sz="5400" b="1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 JULIA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860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71736" y="4357694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2910" y="1285860"/>
            <a:ext cx="16001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RAM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72198" y="5286388"/>
            <a:ext cx="24523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KESHAV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00430" y="5286388"/>
            <a:ext cx="21387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KELVIN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3636" y="1357298"/>
            <a:ext cx="27986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ALMEIDA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31043" y="3124200"/>
            <a:ext cx="5037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</a:rPr>
              <a:t>PRESENTED BY:</a:t>
            </a:r>
            <a:endParaRPr lang="en-US" sz="5400" b="1" spc="300" dirty="0">
              <a:ln w="11430" cmpd="sng">
                <a:solidFill>
                  <a:srgbClr val="4F81B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F81BD">
                      <a:tint val="83000"/>
                      <a:shade val="100000"/>
                      <a:satMod val="200000"/>
                    </a:srgbClr>
                  </a:gs>
                  <a:gs pos="75000">
                    <a:srgbClr val="4F81B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</a:endParaRPr>
          </a:p>
        </p:txBody>
      </p:sp>
      <p:pic>
        <p:nvPicPr>
          <p:cNvPr id="4098" name="Picture 2" descr="G:\TOLANI\PICS\PIC\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0" y="1397000"/>
            <a:ext cx="3149600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26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0.38941 0.4657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00" y="233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22222E-6 L -0.03038 -0.1178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" y="-59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16 -4.44444E-6 L 0.04792 -0.2752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-138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22222E-6 L -0.00191 0.29768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1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5992"/>
            <a:ext cx="52559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ANY QUESTIONS?</a:t>
            </a:r>
            <a:endParaRPr lang="en-US" sz="54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547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18566" y="554777"/>
            <a:ext cx="480150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1F497D">
                    <a:lumMod val="50000"/>
                  </a:srgb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SUPERCONDUCTORS?</a:t>
            </a:r>
            <a:endParaRPr lang="en-US" sz="4000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1F497D">
                  <a:lumMod val="50000"/>
                </a:srgb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3086869" cy="2939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561601671"/>
              </p:ext>
            </p:extLst>
          </p:nvPr>
        </p:nvGraphicFramePr>
        <p:xfrm>
          <a:off x="2438400" y="1752600"/>
          <a:ext cx="806489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710487743"/>
              </p:ext>
            </p:extLst>
          </p:nvPr>
        </p:nvGraphicFramePr>
        <p:xfrm>
          <a:off x="418566" y="1447800"/>
          <a:ext cx="4610634" cy="1480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34240555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2" grpId="0">
        <p:bldAsOne/>
      </p:bldGraphic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8" name="Rectangle 6"/>
          <p:cNvSpPr>
            <a:spLocks/>
          </p:cNvSpPr>
          <p:nvPr/>
        </p:nvSpPr>
        <p:spPr bwMode="auto">
          <a:xfrm>
            <a:off x="3860813" y="5857892"/>
            <a:ext cx="3015443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E40033"/>
              </a:buClr>
              <a:buSzPct val="60000"/>
              <a:buFont typeface="Wingdings" pitchFamily="2" charset="2"/>
              <a:buNone/>
            </a:pPr>
            <a:endParaRPr lang="en-GB" sz="3200" dirty="0">
              <a:solidFill>
                <a:prstClr val="black"/>
              </a:solidFill>
              <a:latin typeface="Tw Cen MT" pitchFamily="34" charset="0"/>
            </a:endParaRPr>
          </a:p>
        </p:txBody>
      </p:sp>
      <p:pic>
        <p:nvPicPr>
          <p:cNvPr id="7" name="Picture 4" descr="R_superconducto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2756" y="1760554"/>
            <a:ext cx="5473700" cy="402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827108" y="620688"/>
            <a:ext cx="58304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rgbClr val="C0504D">
                      <a:satMod val="140000"/>
                    </a:srgbClr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 JULIAN" pitchFamily="2" charset="0"/>
              </a:rPr>
              <a:t>Superconductivity</a:t>
            </a:r>
            <a:endParaRPr lang="en-US" sz="5400" b="1" dirty="0">
              <a:ln w="18000">
                <a:solidFill>
                  <a:srgbClr val="C0504D">
                    <a:satMod val="140000"/>
                  </a:srgbClr>
                </a:solidFill>
                <a:prstDash val="solid"/>
                <a:miter lim="800000"/>
              </a:ln>
              <a:solidFill>
                <a:schemeClr val="bg1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 JULIAN" pitchFamily="2" charset="0"/>
            </a:endParaRPr>
          </a:p>
        </p:txBody>
      </p:sp>
      <p:sp>
        <p:nvSpPr>
          <p:cNvPr id="2" name="Up Arrow Callout 1"/>
          <p:cNvSpPr/>
          <p:nvPr/>
        </p:nvSpPr>
        <p:spPr>
          <a:xfrm>
            <a:off x="3420418" y="5857892"/>
            <a:ext cx="2447726" cy="792088"/>
          </a:xfrm>
          <a:prstGeom prst="upArrow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9872" y="6196280"/>
            <a:ext cx="2302618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b="1" dirty="0" smtClean="0">
                <a:solidFill>
                  <a:prstClr val="black"/>
                </a:solidFill>
                <a:latin typeface="Tw Cen MT" pitchFamily="34" charset="0"/>
              </a:rPr>
              <a:t>  </a:t>
            </a:r>
            <a:r>
              <a:rPr lang="en-GB" sz="2000" b="1" dirty="0" smtClean="0">
                <a:solidFill>
                  <a:prstClr val="black"/>
                </a:solidFill>
                <a:latin typeface="Tw Cen MT" pitchFamily="34" charset="0"/>
              </a:rPr>
              <a:t>Zero </a:t>
            </a:r>
            <a:r>
              <a:rPr lang="en-GB" sz="2000" b="1" dirty="0">
                <a:solidFill>
                  <a:prstClr val="black"/>
                </a:solidFill>
                <a:latin typeface="Tw Cen MT" pitchFamily="34" charset="0"/>
              </a:rPr>
              <a:t>Resistivity</a:t>
            </a:r>
          </a:p>
          <a:p>
            <a:endParaRPr lang="en-IN" sz="1700" b="1" dirty="0">
              <a:solidFill>
                <a:prstClr val="black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48747136"/>
              </p:ext>
            </p:extLst>
          </p:nvPr>
        </p:nvGraphicFramePr>
        <p:xfrm>
          <a:off x="179512" y="2636912"/>
          <a:ext cx="2880320" cy="2432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4790136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3" grpId="0"/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8"/>
          <p:cNvSpPr>
            <a:spLocks noGrp="1"/>
          </p:cNvSpPr>
          <p:nvPr>
            <p:ph idx="1"/>
          </p:nvPr>
        </p:nvSpPr>
        <p:spPr>
          <a:xfrm>
            <a:off x="179513" y="1484784"/>
            <a:ext cx="8835750" cy="485313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Superconductivity at comparatively </a:t>
            </a:r>
            <a:r>
              <a:rPr lang="en-GB" b="1" dirty="0" smtClean="0">
                <a:solidFill>
                  <a:schemeClr val="bg1">
                    <a:lumMod val="95000"/>
                  </a:schemeClr>
                </a:solidFill>
              </a:rPr>
              <a:t>High Temperature </a:t>
            </a:r>
          </a:p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For Conventional superconductors–</a:t>
            </a:r>
          </a:p>
          <a:p>
            <a:pPr lvl="4"/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Transition temperature below 5 K(-268 °C)</a:t>
            </a:r>
          </a:p>
          <a:p>
            <a:pPr lvl="4"/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Caused practical inconvenience </a:t>
            </a:r>
          </a:p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HTS – </a:t>
            </a:r>
          </a:p>
          <a:p>
            <a:pPr lvl="4"/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Higher transition temperature</a:t>
            </a:r>
          </a:p>
          <a:p>
            <a:pPr lvl="4"/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As high as 138 K (-135 °C)</a:t>
            </a:r>
          </a:p>
          <a:p>
            <a:pPr lvl="4"/>
            <a:endParaRPr lang="en-GB" sz="2400" dirty="0" smtClean="0">
              <a:solidFill>
                <a:schemeClr val="bg1">
                  <a:lumMod val="95000"/>
                </a:schemeClr>
              </a:solidFill>
            </a:endParaRPr>
          </a:p>
          <a:p>
            <a:pPr lvl="4"/>
            <a:endParaRPr lang="en-GB" sz="2400" dirty="0" smtClean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Yttrium barium copper oxide (YBa</a:t>
            </a:r>
            <a:r>
              <a:rPr lang="en-US" baseline="-25000" dirty="0" smtClean="0">
                <a:solidFill>
                  <a:schemeClr val="bg1">
                    <a:lumMod val="9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Cu</a:t>
            </a:r>
            <a:r>
              <a:rPr lang="en-US" baseline="-25000" dirty="0" smtClean="0">
                <a:solidFill>
                  <a:schemeClr val="bg1">
                    <a:lumMod val="95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O</a:t>
            </a:r>
            <a:r>
              <a:rPr lang="en-US" baseline="-25000" dirty="0" smtClean="0">
                <a:solidFill>
                  <a:schemeClr val="bg1">
                    <a:lumMod val="95000"/>
                  </a:schemeClr>
                </a:solidFill>
              </a:rPr>
              <a:t>7-x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)</a:t>
            </a:r>
          </a:p>
          <a:p>
            <a:pPr lvl="7"/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393" y="3356992"/>
            <a:ext cx="2859087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-144823" y="247471"/>
            <a:ext cx="937468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35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AR JULIAN" pitchFamily="2" charset="0"/>
              </a:rPr>
              <a:t>HIGH-TEMPERATURE SUPER CONDUCTORS</a:t>
            </a:r>
          </a:p>
          <a:p>
            <a:pPr algn="ctr"/>
            <a:r>
              <a:rPr lang="en-US" sz="35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AR JULIAN" pitchFamily="2" charset="0"/>
              </a:rPr>
              <a:t>(hts)</a:t>
            </a:r>
            <a:endParaRPr lang="en-US" sz="3500" b="1" cap="all" dirty="0">
              <a:ln/>
              <a:solidFill>
                <a:srgbClr val="00B0F0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  <a:latin typeface="AR JULIA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9868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9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396552" y="3934364"/>
            <a:ext cx="87849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APPLICATION OF HTS </a:t>
            </a:r>
          </a:p>
          <a:p>
            <a:pPr algn="ctr"/>
            <a:r>
              <a:rPr lang="en-US" sz="5400" b="1" spc="50" dirty="0" smtClean="0">
                <a:ln w="11430"/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			IN MACHINARY</a:t>
            </a:r>
            <a:endParaRPr lang="en-US" sz="5400" b="1" spc="50" dirty="0">
              <a:ln w="11430"/>
              <a:solidFill>
                <a:srgbClr val="F79646">
                  <a:lumMod val="60000"/>
                  <a:lumOff val="40000"/>
                </a:srgb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356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2000" r="1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0299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366610099"/>
              </p:ext>
            </p:extLst>
          </p:nvPr>
        </p:nvGraphicFramePr>
        <p:xfrm>
          <a:off x="0" y="1772816"/>
          <a:ext cx="828092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3"/>
          <p:cNvSpPr/>
          <p:nvPr/>
        </p:nvSpPr>
        <p:spPr>
          <a:xfrm>
            <a:off x="-36512" y="764704"/>
            <a:ext cx="935384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700" b="1" spc="50" dirty="0" smtClean="0">
                <a:ln w="11430"/>
                <a:solidFill>
                  <a:srgbClr val="8064A2">
                    <a:lumMod val="50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 JULIAN" pitchFamily="2" charset="0"/>
              </a:rPr>
              <a:t>WHAT ARE HTS GENERATORS?</a:t>
            </a:r>
            <a:endParaRPr lang="en-US" sz="4700" b="1" spc="50" dirty="0">
              <a:ln w="11430"/>
              <a:solidFill>
                <a:srgbClr val="8064A2">
                  <a:lumMod val="50000"/>
                </a:srgb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 JULIA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134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OBEL\Desktop\New folder\New Folder (2)\In the future, though, much smaller gas turbines and HTS generators (see graphic) could be used to power a ship's propulsion system and onboard equipment.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9560" y="1634119"/>
            <a:ext cx="8786936" cy="34684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680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3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437</Words>
  <Application>Microsoft Office PowerPoint</Application>
  <PresentationFormat>On-screen Show (4:3)</PresentationFormat>
  <Paragraphs>96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Office Theme</vt:lpstr>
      <vt:lpstr>1_Office Theme</vt:lpstr>
      <vt:lpstr>2_Office Theme</vt:lpstr>
      <vt:lpstr>138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ADARSH</dc:creator>
  <cp:lastModifiedBy>HP</cp:lastModifiedBy>
  <cp:revision>47</cp:revision>
  <dcterms:created xsi:type="dcterms:W3CDTF">2006-08-16T00:00:00Z</dcterms:created>
  <dcterms:modified xsi:type="dcterms:W3CDTF">2014-03-06T18:24:55Z</dcterms:modified>
</cp:coreProperties>
</file>