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45"/>
  </p:handoutMasterIdLst>
  <p:sldIdLst>
    <p:sldId id="258" r:id="rId2"/>
    <p:sldId id="312" r:id="rId3"/>
    <p:sldId id="313" r:id="rId4"/>
    <p:sldId id="311" r:id="rId5"/>
    <p:sldId id="261" r:id="rId6"/>
    <p:sldId id="269" r:id="rId7"/>
    <p:sldId id="270" r:id="rId8"/>
    <p:sldId id="271" r:id="rId9"/>
    <p:sldId id="275" r:id="rId10"/>
    <p:sldId id="272" r:id="rId11"/>
    <p:sldId id="273" r:id="rId12"/>
    <p:sldId id="259" r:id="rId13"/>
    <p:sldId id="290" r:id="rId14"/>
    <p:sldId id="264" r:id="rId15"/>
    <p:sldId id="265" r:id="rId16"/>
    <p:sldId id="276" r:id="rId17"/>
    <p:sldId id="286" r:id="rId18"/>
    <p:sldId id="266" r:id="rId19"/>
    <p:sldId id="291" r:id="rId20"/>
    <p:sldId id="279" r:id="rId21"/>
    <p:sldId id="298" r:id="rId22"/>
    <p:sldId id="301" r:id="rId23"/>
    <p:sldId id="304" r:id="rId24"/>
    <p:sldId id="287" r:id="rId25"/>
    <p:sldId id="267" r:id="rId26"/>
    <p:sldId id="283" r:id="rId27"/>
    <p:sldId id="284" r:id="rId28"/>
    <p:sldId id="285" r:id="rId29"/>
    <p:sldId id="308" r:id="rId30"/>
    <p:sldId id="268" r:id="rId31"/>
    <p:sldId id="309" r:id="rId32"/>
    <p:sldId id="319" r:id="rId33"/>
    <p:sldId id="300" r:id="rId34"/>
    <p:sldId id="297" r:id="rId35"/>
    <p:sldId id="306" r:id="rId36"/>
    <p:sldId id="314" r:id="rId37"/>
    <p:sldId id="315" r:id="rId38"/>
    <p:sldId id="316" r:id="rId39"/>
    <p:sldId id="317" r:id="rId40"/>
    <p:sldId id="318" r:id="rId41"/>
    <p:sldId id="320" r:id="rId42"/>
    <p:sldId id="321" r:id="rId43"/>
    <p:sldId id="322" r:id="rId4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81B5F-861E-4262-B832-F7373F950407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B0D7A-85F3-434E-95F8-CF19A9311FB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3065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9CF4D4-53EF-43A4-8656-1CBF67EAF624}" type="datetimeFigureOut">
              <a:rPr lang="en-IN" smtClean="0"/>
              <a:t>17-05-2013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C3E216-878D-4892-AE55-4C9FD63DEEB6}" type="slidenum">
              <a:rPr lang="en-IN" smtClean="0"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032448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Garamond" pitchFamily="18" charset="0"/>
              </a:rPr>
              <a:t>Recent Advances in Antifouling Coatings</a:t>
            </a:r>
            <a:endParaRPr lang="en-IN" sz="60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Fouling can grow on top of other fouling</a:t>
            </a:r>
            <a:endParaRPr lang="en-IN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51"/>
            <a:ext cx="828092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09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>Barnacles can cut through Coatings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87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Main Objective of A/F Coatings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04864"/>
            <a:ext cx="7920880" cy="648072"/>
          </a:xfrm>
        </p:spPr>
        <p:txBody>
          <a:bodyPr>
            <a:noAutofit/>
          </a:bodyPr>
          <a:lstStyle/>
          <a:p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r>
              <a:rPr lang="en-IN" sz="4000" b="1" i="1" dirty="0" smtClean="0"/>
              <a:t>Preventing </a:t>
            </a:r>
            <a:r>
              <a:rPr lang="en-IN" sz="4000" b="1" i="1" dirty="0"/>
              <a:t>the attachment of fouling and hence minimising drag is the main objective of marine </a:t>
            </a:r>
            <a:r>
              <a:rPr lang="en-IN" sz="4000" b="1" i="1" dirty="0" smtClean="0"/>
              <a:t>antifouling coatings</a:t>
            </a:r>
          </a:p>
          <a:p>
            <a:pPr marL="0" indent="0">
              <a:buNone/>
            </a:pPr>
            <a:endParaRPr lang="en-IN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537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/>
          <a:lstStyle/>
          <a:p>
            <a:r>
              <a:rPr lang="en-IN" b="1" u="sng" dirty="0"/>
              <a:t>Challenges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 fontScale="77500" lnSpcReduction="20000"/>
          </a:bodyPr>
          <a:lstStyle/>
          <a:p>
            <a:endParaRPr lang="en-IN" dirty="0"/>
          </a:p>
          <a:p>
            <a:r>
              <a:rPr lang="en-IN" sz="3100" dirty="0"/>
              <a:t>Ever increasing and unpredictable fuel prices</a:t>
            </a:r>
          </a:p>
          <a:p>
            <a:pPr marL="0" indent="0">
              <a:buNone/>
            </a:pPr>
            <a:r>
              <a:rPr lang="en-IN" sz="3100" i="1" dirty="0"/>
              <a:t>            - Operators are looking at cost more closely than ever</a:t>
            </a:r>
            <a:endParaRPr lang="en-IN" sz="3100" dirty="0"/>
          </a:p>
          <a:p>
            <a:endParaRPr lang="en-IN" sz="3100" dirty="0"/>
          </a:p>
          <a:p>
            <a:r>
              <a:rPr lang="en-IN" sz="3100" dirty="0"/>
              <a:t>New paint technologies and associated products</a:t>
            </a:r>
          </a:p>
          <a:p>
            <a:pPr marL="0" indent="0">
              <a:buNone/>
            </a:pPr>
            <a:r>
              <a:rPr lang="en-IN" sz="3100" i="1" dirty="0"/>
              <a:t>             - Operators are confused by the claims and counter claims</a:t>
            </a:r>
          </a:p>
          <a:p>
            <a:pPr marL="0" indent="0">
              <a:buNone/>
            </a:pPr>
            <a:r>
              <a:rPr lang="en-US" sz="3100" i="1" dirty="0"/>
              <a:t>                regarding to A/F</a:t>
            </a:r>
            <a:endParaRPr lang="en-IN" sz="3100" dirty="0"/>
          </a:p>
          <a:p>
            <a:endParaRPr lang="en-IN" sz="3100" dirty="0"/>
          </a:p>
          <a:p>
            <a:r>
              <a:rPr lang="en-IN" sz="3100" dirty="0" smtClean="0"/>
              <a:t>IMO</a:t>
            </a:r>
            <a:endParaRPr lang="en-IN" sz="3100" dirty="0"/>
          </a:p>
          <a:p>
            <a:pPr marL="0" indent="0">
              <a:buNone/>
            </a:pPr>
            <a:r>
              <a:rPr lang="en-IN" sz="3100" i="1" dirty="0"/>
              <a:t>              - Operators have A/F high on the agenda by law</a:t>
            </a:r>
            <a:endParaRPr lang="en-IN" sz="3100" dirty="0"/>
          </a:p>
          <a:p>
            <a:endParaRPr lang="en-IN" sz="3100" dirty="0"/>
          </a:p>
          <a:p>
            <a:r>
              <a:rPr lang="en-IN" sz="3100" dirty="0"/>
              <a:t>The Environment matters more than ever</a:t>
            </a:r>
          </a:p>
          <a:p>
            <a:pPr marL="0" indent="0">
              <a:buNone/>
            </a:pPr>
            <a:r>
              <a:rPr lang="en-IN" sz="3100" i="1" dirty="0"/>
              <a:t>              - Operators want to be environmentally compliant</a:t>
            </a:r>
            <a:endParaRPr lang="en-IN" sz="3100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442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484784"/>
            <a:ext cx="7344934" cy="1296144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Current Antifouling Technologies</a:t>
            </a:r>
            <a:r>
              <a:rPr lang="en-US" b="1" u="sng" dirty="0"/>
              <a:t/>
            </a:r>
            <a:br>
              <a:rPr lang="en-US" b="1" u="sng" dirty="0"/>
            </a:b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endParaRPr lang="en-IN" sz="2400" dirty="0"/>
          </a:p>
          <a:p>
            <a:r>
              <a:rPr lang="en-IN" sz="3800" b="1" dirty="0">
                <a:solidFill>
                  <a:srgbClr val="FF0000"/>
                </a:solidFill>
              </a:rPr>
              <a:t>Biocidal technology</a:t>
            </a:r>
          </a:p>
          <a:p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H</a:t>
            </a:r>
            <a:r>
              <a:rPr lang="en-US" sz="2600" dirty="0" smtClean="0"/>
              <a:t>ydration</a:t>
            </a:r>
            <a:endParaRPr lang="en-IN" sz="2600" dirty="0"/>
          </a:p>
          <a:p>
            <a:pPr>
              <a:buFont typeface="Wingdings" pitchFamily="2" charset="2"/>
              <a:buChar char="Ø"/>
            </a:pPr>
            <a:r>
              <a:rPr lang="en-IN" sz="2600" dirty="0" smtClean="0"/>
              <a:t>Hydrolysis Self Polishing Copolymer</a:t>
            </a:r>
            <a:endParaRPr lang="en-IN" sz="2600" dirty="0"/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Fusion</a:t>
            </a:r>
            <a:r>
              <a:rPr lang="en-IN" sz="2600" dirty="0" smtClean="0"/>
              <a:t> Self Polishing Copolymer</a:t>
            </a:r>
            <a:endParaRPr lang="en-IN" sz="2600" dirty="0"/>
          </a:p>
          <a:p>
            <a:pPr marL="0" indent="0">
              <a:buNone/>
            </a:pPr>
            <a:endParaRPr lang="en-IN" sz="2400" dirty="0"/>
          </a:p>
          <a:p>
            <a:r>
              <a:rPr lang="en-IN" sz="3800" b="1" dirty="0" smtClean="0">
                <a:solidFill>
                  <a:srgbClr val="FF0000"/>
                </a:solidFill>
              </a:rPr>
              <a:t>Non-Biocidal technology</a:t>
            </a:r>
          </a:p>
          <a:p>
            <a:pPr marL="0" indent="0">
              <a:buNone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600" dirty="0" smtClean="0"/>
              <a:t>Foul </a:t>
            </a:r>
            <a:r>
              <a:rPr lang="en-IN" sz="2600" dirty="0"/>
              <a:t>Release (non-stick)</a:t>
            </a:r>
          </a:p>
          <a:p>
            <a:pPr marL="0" indent="0">
              <a:buNone/>
            </a:pPr>
            <a:endParaRPr lang="en-IN" sz="2400" dirty="0"/>
          </a:p>
          <a:p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496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0080"/>
          </a:xfrm>
        </p:spPr>
        <p:txBody>
          <a:bodyPr>
            <a:noAutofit/>
          </a:bodyPr>
          <a:lstStyle/>
          <a:p>
            <a:r>
              <a:rPr lang="en-IN" sz="3600" b="1" u="sng" dirty="0" smtClean="0"/>
              <a:t>Biocidal Technology – Hydration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6120680"/>
          </a:xfrm>
        </p:spPr>
        <p:txBody>
          <a:bodyPr>
            <a:noAutofit/>
          </a:bodyPr>
          <a:lstStyle/>
          <a:p>
            <a:r>
              <a:rPr lang="en-IN" sz="2400" dirty="0" smtClean="0"/>
              <a:t>Use </a:t>
            </a:r>
            <a:r>
              <a:rPr lang="en-IN" sz="2400" dirty="0"/>
              <a:t>of </a:t>
            </a:r>
            <a:r>
              <a:rPr lang="en-IN" sz="2400" dirty="0" smtClean="0"/>
              <a:t>Rosin</a:t>
            </a:r>
            <a:r>
              <a:rPr lang="en-IN" sz="2400" dirty="0"/>
              <a:t>, or derivatives, in the biocide releasing mechanism via “hydration</a:t>
            </a:r>
            <a:r>
              <a:rPr lang="en-IN" sz="2400" dirty="0" smtClean="0"/>
              <a:t>”</a:t>
            </a:r>
            <a:endParaRPr lang="en-IN" sz="2400" dirty="0"/>
          </a:p>
          <a:p>
            <a:endParaRPr lang="en-IN" sz="2400" dirty="0" smtClean="0"/>
          </a:p>
          <a:p>
            <a:r>
              <a:rPr lang="en-IN" sz="2400" dirty="0" smtClean="0"/>
              <a:t>Leached </a:t>
            </a:r>
            <a:r>
              <a:rPr lang="en-IN" sz="2400" dirty="0"/>
              <a:t>layers can become </a:t>
            </a:r>
            <a:r>
              <a:rPr lang="en-IN" sz="2400" dirty="0" smtClean="0"/>
              <a:t>thick- </a:t>
            </a:r>
            <a:r>
              <a:rPr lang="en-IN" sz="2400" dirty="0"/>
              <a:t>increasing roughness (~75μm</a:t>
            </a:r>
            <a:r>
              <a:rPr lang="en-IN" sz="2400" dirty="0" smtClean="0"/>
              <a:t>)</a:t>
            </a:r>
            <a:endParaRPr lang="en-IN" sz="2400" dirty="0"/>
          </a:p>
          <a:p>
            <a:endParaRPr lang="en-IN" sz="2400" dirty="0" smtClean="0"/>
          </a:p>
          <a:p>
            <a:r>
              <a:rPr lang="en-IN" sz="2400" dirty="0" smtClean="0"/>
              <a:t>Higher </a:t>
            </a:r>
            <a:r>
              <a:rPr lang="en-IN" sz="2400" dirty="0"/>
              <a:t>volume solids content (55-60</a:t>
            </a:r>
            <a:r>
              <a:rPr lang="en-IN" sz="2400" dirty="0" smtClean="0"/>
              <a:t>%)</a:t>
            </a:r>
          </a:p>
          <a:p>
            <a:endParaRPr lang="en-IN" sz="2400" dirty="0" smtClean="0"/>
          </a:p>
          <a:p>
            <a:r>
              <a:rPr lang="en-IN" sz="2400" dirty="0" smtClean="0"/>
              <a:t>Film </a:t>
            </a:r>
            <a:r>
              <a:rPr lang="en-IN" sz="2400" dirty="0"/>
              <a:t>integrity is generally poor, and re-blasting is needed after 10 </a:t>
            </a:r>
            <a:r>
              <a:rPr lang="en-IN" sz="2400" dirty="0" smtClean="0"/>
              <a:t>years</a:t>
            </a:r>
          </a:p>
          <a:p>
            <a:endParaRPr lang="en-IN" sz="2400" dirty="0" smtClean="0"/>
          </a:p>
          <a:p>
            <a:r>
              <a:rPr lang="en-IN" sz="2400" dirty="0" smtClean="0"/>
              <a:t>But </a:t>
            </a:r>
            <a:r>
              <a:rPr lang="en-IN" sz="2400" dirty="0"/>
              <a:t>they are “value for money” for use in lower fouling </a:t>
            </a:r>
            <a:r>
              <a:rPr lang="en-IN" sz="2400" dirty="0" smtClean="0"/>
              <a:t> </a:t>
            </a:r>
            <a:r>
              <a:rPr lang="en-IN" sz="2400" dirty="0"/>
              <a:t>areas or for vessels with short dry-docking intervals (up to 36 months)</a:t>
            </a:r>
          </a:p>
          <a:p>
            <a:pPr marL="0" indent="0">
              <a:buNone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86330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EM 香山丸　ＭＳ２０改　塗膜－２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1886545"/>
            <a:ext cx="6513512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89013" y="625624"/>
            <a:ext cx="5455195" cy="1219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4000" b="1" u="sng" dirty="0" smtClean="0">
                <a:solidFill>
                  <a:schemeClr val="tx2"/>
                </a:solidFill>
              </a:rPr>
              <a:t>Section of Hydration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71501" y="1881138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Seawater side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227763" y="1773238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Hull side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240088" y="5229225"/>
            <a:ext cx="0" cy="1187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240088" y="5229225"/>
            <a:ext cx="0" cy="1187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3660775" y="6237288"/>
            <a:ext cx="0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660775" y="6632575"/>
            <a:ext cx="550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73550" y="6120085"/>
            <a:ext cx="43672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Inactive Layer</a:t>
            </a:r>
          </a:p>
        </p:txBody>
      </p: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3997325" y="1222648"/>
            <a:ext cx="3995738" cy="838200"/>
            <a:chOff x="2381" y="703"/>
            <a:chExt cx="2517" cy="528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 flipH="1" flipV="1">
              <a:off x="2381" y="845"/>
              <a:ext cx="386" cy="3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381 h 21600"/>
                <a:gd name="T20" fmla="*/ 18522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540" y="703"/>
              <a:ext cx="235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altLang="ja-JP" sz="2400" dirty="0">
                  <a:solidFill>
                    <a:srgbClr val="FF0000"/>
                  </a:solidFill>
                  <a:latin typeface="Arial" pitchFamily="34" charset="0"/>
                </a:rPr>
                <a:t>     AF Film (White)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833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Shortcomings in Hydration Technology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656327"/>
            <a:ext cx="6777317" cy="350897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Coating is reliable </a:t>
            </a:r>
            <a:r>
              <a:rPr lang="en-US" sz="3200" dirty="0" err="1" smtClean="0"/>
              <a:t>upto</a:t>
            </a:r>
            <a:r>
              <a:rPr lang="en-US" sz="3200" dirty="0" smtClean="0"/>
              <a:t> 3 years only</a:t>
            </a:r>
          </a:p>
          <a:p>
            <a:r>
              <a:rPr lang="en-US" sz="3200" dirty="0" smtClean="0"/>
              <a:t>The dissolution gradually slows down because of a leached layer formed by insoluble materials at the surface.</a:t>
            </a:r>
          </a:p>
          <a:p>
            <a:r>
              <a:rPr lang="en-US" sz="3200" dirty="0"/>
              <a:t>H</a:t>
            </a:r>
            <a:r>
              <a:rPr lang="en-US" sz="3200" dirty="0" smtClean="0"/>
              <a:t>ull roughness of surface and fuel consumption will increase with time.</a:t>
            </a:r>
          </a:p>
          <a:p>
            <a:pPr marL="0" indent="0">
              <a:buNone/>
            </a:pP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2016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92088"/>
          </a:xfrm>
        </p:spPr>
        <p:txBody>
          <a:bodyPr>
            <a:noAutofit/>
          </a:bodyPr>
          <a:lstStyle/>
          <a:p>
            <a:r>
              <a:rPr lang="en-IN" sz="3600" b="1" u="sng" dirty="0"/>
              <a:t>Biocidal Technology – </a:t>
            </a:r>
            <a:r>
              <a:rPr lang="en-IN" sz="3600" b="1" u="sng" dirty="0" smtClean="0"/>
              <a:t> Hydrolysis</a:t>
            </a:r>
            <a:endParaRPr lang="en-IN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5328592"/>
          </a:xfrm>
        </p:spPr>
        <p:txBody>
          <a:bodyPr>
            <a:normAutofit fontScale="47500" lnSpcReduction="20000"/>
          </a:bodyPr>
          <a:lstStyle/>
          <a:p>
            <a:endParaRPr lang="en-IN" sz="1800" dirty="0"/>
          </a:p>
          <a:p>
            <a:r>
              <a:rPr lang="en-IN" sz="5100" dirty="0"/>
              <a:t>Controlled chemical dissolution (“hydrolysis”) of the paint film presents thin leached layers </a:t>
            </a:r>
            <a:r>
              <a:rPr lang="en-IN" sz="5100" dirty="0" smtClean="0"/>
              <a:t>(10-15 </a:t>
            </a:r>
            <a:r>
              <a:rPr lang="en-IN" sz="5100" dirty="0"/>
              <a:t>μm</a:t>
            </a:r>
            <a:r>
              <a:rPr lang="en-IN" sz="5100" dirty="0" smtClean="0"/>
              <a:t>)</a:t>
            </a:r>
          </a:p>
          <a:p>
            <a:pPr marL="0" indent="0">
              <a:buNone/>
            </a:pPr>
            <a:endParaRPr lang="en-IN" sz="5100" dirty="0"/>
          </a:p>
          <a:p>
            <a:r>
              <a:rPr lang="en-IN" sz="5100" dirty="0" smtClean="0"/>
              <a:t>Therefore </a:t>
            </a:r>
            <a:r>
              <a:rPr lang="en-IN" sz="5100" dirty="0"/>
              <a:t>long dry-docking intervals (up to 60 months) and better </a:t>
            </a:r>
            <a:r>
              <a:rPr lang="en-IN" sz="5100" dirty="0" smtClean="0"/>
              <a:t>smoothing</a:t>
            </a:r>
          </a:p>
          <a:p>
            <a:pPr marL="0" indent="0">
              <a:buNone/>
            </a:pPr>
            <a:endParaRPr lang="en-IN" sz="5100" dirty="0"/>
          </a:p>
          <a:p>
            <a:r>
              <a:rPr lang="en-US" sz="5100" dirty="0" smtClean="0"/>
              <a:t>Superior </a:t>
            </a:r>
            <a:r>
              <a:rPr lang="en-US" sz="5100" dirty="0" err="1" smtClean="0"/>
              <a:t>overcoatability</a:t>
            </a:r>
            <a:endParaRPr lang="en-IN" sz="5100" dirty="0" smtClean="0"/>
          </a:p>
          <a:p>
            <a:pPr marL="0" indent="0">
              <a:buNone/>
            </a:pPr>
            <a:endParaRPr lang="en-IN" sz="5100" dirty="0"/>
          </a:p>
          <a:p>
            <a:r>
              <a:rPr lang="en-IN" sz="5100" dirty="0"/>
              <a:t>F</a:t>
            </a:r>
            <a:r>
              <a:rPr lang="en-IN" sz="5100" dirty="0" smtClean="0"/>
              <a:t>ouling </a:t>
            </a:r>
            <a:r>
              <a:rPr lang="en-IN" sz="5100" dirty="0"/>
              <a:t>control in </a:t>
            </a:r>
            <a:r>
              <a:rPr lang="en-IN" sz="5100" dirty="0" smtClean="0"/>
              <a:t>outfitting.</a:t>
            </a:r>
            <a:endParaRPr lang="en-IN" sz="51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b="1" dirty="0" smtClean="0"/>
              <a:t>           </a:t>
            </a:r>
            <a:endParaRPr lang="en-IN" sz="1800" b="1" dirty="0"/>
          </a:p>
        </p:txBody>
      </p:sp>
    </p:spTree>
    <p:extLst>
      <p:ext uri="{BB962C8B-B14F-4D97-AF65-F5344CB8AC3E}">
        <p14:creationId xmlns:p14="http://schemas.microsoft.com/office/powerpoint/2010/main" val="15539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加水分解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844675"/>
            <a:ext cx="4029075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625624"/>
            <a:ext cx="6296348" cy="1219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4000" b="1" u="sng" dirty="0" smtClean="0">
                <a:solidFill>
                  <a:schemeClr val="tx2"/>
                </a:solidFill>
              </a:rPr>
              <a:t>Hydrolysis Mechanism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39863" y="1268413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>
                <a:latin typeface="Arial" charset="0"/>
              </a:rPr>
              <a:t>Seawater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716463" y="1268413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>
                <a:latin typeface="Arial" charset="0"/>
              </a:rPr>
              <a:t>Paint Film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6443663" y="5589588"/>
            <a:ext cx="612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804248" y="5337175"/>
            <a:ext cx="1825625" cy="468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Arial" charset="0"/>
              </a:rPr>
              <a:t>Biocide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464050" y="4329113"/>
            <a:ext cx="2592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732240" y="3824288"/>
            <a:ext cx="1908175" cy="1044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Arial" charset="0"/>
              </a:rPr>
              <a:t>Dissolved</a:t>
            </a:r>
          </a:p>
          <a:p>
            <a:pPr algn="ctr"/>
            <a:r>
              <a:rPr lang="en-US" altLang="ja-JP" sz="2400" dirty="0">
                <a:latin typeface="Arial" charset="0"/>
              </a:rPr>
              <a:t>Biocide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5472113" y="2889250"/>
            <a:ext cx="1547812" cy="0"/>
          </a:xfrm>
          <a:prstGeom prst="line">
            <a:avLst/>
          </a:prstGeom>
          <a:noFill/>
          <a:ln w="38100">
            <a:solidFill>
              <a:srgbClr val="33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732240" y="2349500"/>
            <a:ext cx="1908175" cy="1044575"/>
          </a:xfrm>
          <a:prstGeom prst="rect">
            <a:avLst/>
          </a:prstGeom>
          <a:solidFill>
            <a:srgbClr val="33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Arial" charset="0"/>
              </a:rPr>
              <a:t>Hydrolyzing</a:t>
            </a:r>
          </a:p>
          <a:p>
            <a:pPr algn="ctr"/>
            <a:r>
              <a:rPr lang="en-US" altLang="ja-JP" sz="2400" dirty="0">
                <a:latin typeface="Arial" charset="0"/>
              </a:rPr>
              <a:t>Polymer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2250" y="1844675"/>
            <a:ext cx="647700" cy="4284663"/>
          </a:xfrm>
          <a:prstGeom prst="rect">
            <a:avLst/>
          </a:prstGeom>
          <a:solidFill>
            <a:srgbClr val="CC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11659" y="2347913"/>
            <a:ext cx="1656085" cy="1044575"/>
          </a:xfrm>
          <a:prstGeom prst="rect">
            <a:avLst/>
          </a:prstGeom>
          <a:solidFill>
            <a:srgbClr val="33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Arial" charset="0"/>
              </a:rPr>
              <a:t>Hydrolyzed</a:t>
            </a:r>
          </a:p>
          <a:p>
            <a:pPr algn="ctr"/>
            <a:r>
              <a:rPr lang="en-US" altLang="ja-JP" sz="2400" dirty="0">
                <a:latin typeface="Arial" charset="0"/>
              </a:rPr>
              <a:t>Polymer</a:t>
            </a: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979613" y="2889250"/>
            <a:ext cx="863600" cy="0"/>
          </a:xfrm>
          <a:prstGeom prst="line">
            <a:avLst/>
          </a:prstGeom>
          <a:noFill/>
          <a:ln w="38100">
            <a:solidFill>
              <a:srgbClr val="33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3095625" y="5796681"/>
            <a:ext cx="2484438" cy="728663"/>
          </a:xfrm>
          <a:prstGeom prst="upArrowCallout">
            <a:avLst>
              <a:gd name="adj1" fmla="val 26140"/>
              <a:gd name="adj2" fmla="val 25083"/>
              <a:gd name="adj3" fmla="val 16667"/>
              <a:gd name="adj4" fmla="val 61222"/>
            </a:avLst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Arial" charset="0"/>
              </a:rPr>
              <a:t>Reaction layer</a:t>
            </a:r>
          </a:p>
        </p:txBody>
      </p:sp>
      <p:sp>
        <p:nvSpPr>
          <p:cNvPr id="16" name="Oval 23"/>
          <p:cNvSpPr>
            <a:spLocks noChangeArrowheads="1"/>
          </p:cNvSpPr>
          <p:nvPr/>
        </p:nvSpPr>
        <p:spPr bwMode="auto">
          <a:xfrm>
            <a:off x="4895850" y="3176588"/>
            <a:ext cx="1728788" cy="936625"/>
          </a:xfrm>
          <a:prstGeom prst="ellipse">
            <a:avLst/>
          </a:prstGeom>
          <a:gradFill rotWithShape="1">
            <a:gsLst>
              <a:gs pos="0">
                <a:srgbClr val="33CCCC"/>
              </a:gs>
              <a:gs pos="100000">
                <a:srgbClr val="185E5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000" b="1">
                <a:latin typeface="Arial" charset="0"/>
              </a:rPr>
              <a:t>Hydrophobic</a:t>
            </a:r>
          </a:p>
          <a:p>
            <a:pPr algn="ctr"/>
            <a:r>
              <a:rPr lang="en-US" altLang="ja-JP" sz="2000" b="1">
                <a:latin typeface="Arial" charset="0"/>
              </a:rPr>
              <a:t>resin</a:t>
            </a: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3490913" y="3176588"/>
            <a:ext cx="1728787" cy="936625"/>
          </a:xfrm>
          <a:prstGeom prst="ellipse">
            <a:avLst/>
          </a:prstGeom>
          <a:gradFill rotWithShape="1">
            <a:gsLst>
              <a:gs pos="0">
                <a:srgbClr val="339966"/>
              </a:gs>
              <a:gs pos="100000">
                <a:srgbClr val="18472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000" b="1">
                <a:latin typeface="Arial" charset="0"/>
              </a:rPr>
              <a:t>Hydrophilic</a:t>
            </a:r>
          </a:p>
          <a:p>
            <a:pPr algn="ctr"/>
            <a:r>
              <a:rPr lang="en-US" altLang="ja-JP" sz="2000" b="1">
                <a:latin typeface="Arial" charset="0"/>
              </a:rPr>
              <a:t>resin</a:t>
            </a:r>
          </a:p>
        </p:txBody>
      </p:sp>
    </p:spTree>
    <p:extLst>
      <p:ext uri="{BB962C8B-B14F-4D97-AF65-F5344CB8AC3E}">
        <p14:creationId xmlns:p14="http://schemas.microsoft.com/office/powerpoint/2010/main" val="391367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4798E-6 L -0.15746 2.9479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2.94798E-6 L -0.16129 2.94798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en-IN" b="1" u="sng" dirty="0">
                <a:solidFill>
                  <a:srgbClr val="0070C0"/>
                </a:solidFill>
              </a:rPr>
              <a:t>Presentation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en-IN" sz="4600" dirty="0"/>
              <a:t>Introduction </a:t>
            </a:r>
          </a:p>
          <a:p>
            <a:pPr marL="0" indent="0">
              <a:buNone/>
            </a:pPr>
            <a:r>
              <a:rPr lang="en-IN" dirty="0" smtClean="0"/>
              <a:t>        - What </a:t>
            </a:r>
            <a:r>
              <a:rPr lang="en-IN" dirty="0"/>
              <a:t>is fouling?</a:t>
            </a:r>
          </a:p>
          <a:p>
            <a:pPr marL="0" indent="0">
              <a:buNone/>
            </a:pPr>
            <a:r>
              <a:rPr lang="en-IN" dirty="0" smtClean="0"/>
              <a:t>        - Factors </a:t>
            </a:r>
            <a:r>
              <a:rPr lang="en-IN" dirty="0"/>
              <a:t>a</a:t>
            </a:r>
            <a:r>
              <a:rPr lang="en-IN" dirty="0" smtClean="0"/>
              <a:t>ffecting fouling</a:t>
            </a:r>
            <a:endParaRPr lang="en-IN" dirty="0"/>
          </a:p>
          <a:p>
            <a:pPr marL="0" indent="0">
              <a:buNone/>
            </a:pPr>
            <a:r>
              <a:rPr lang="en-IN" dirty="0" smtClean="0"/>
              <a:t>        - Main fouling effects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Main objective of antifouling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Challenges</a:t>
            </a:r>
            <a:endParaRPr lang="en-IN" dirty="0" smtClean="0"/>
          </a:p>
          <a:p>
            <a:r>
              <a:rPr lang="en-IN" sz="4600" dirty="0" smtClean="0"/>
              <a:t>Current </a:t>
            </a:r>
            <a:r>
              <a:rPr lang="en-IN" sz="4600" dirty="0"/>
              <a:t>antifouling technology </a:t>
            </a:r>
          </a:p>
          <a:p>
            <a:pPr marL="0" indent="0">
              <a:buNone/>
            </a:pPr>
            <a:r>
              <a:rPr lang="en-IN" dirty="0" smtClean="0"/>
              <a:t>         - Biocidal technology </a:t>
            </a:r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dirty="0" smtClean="0"/>
              <a:t>        - Non-</a:t>
            </a:r>
            <a:r>
              <a:rPr lang="en-IN" dirty="0" err="1" smtClean="0"/>
              <a:t>Biocidal</a:t>
            </a:r>
            <a:r>
              <a:rPr lang="en-IN" dirty="0" smtClean="0"/>
              <a:t> technology</a:t>
            </a:r>
            <a:endParaRPr lang="en-IN" sz="4400" dirty="0"/>
          </a:p>
          <a:p>
            <a:r>
              <a:rPr lang="en-US" sz="4600" dirty="0" smtClean="0"/>
              <a:t>Recent advances</a:t>
            </a:r>
            <a:endParaRPr lang="en-IN" sz="4600" dirty="0" smtClean="0"/>
          </a:p>
          <a:p>
            <a:pPr marL="0" indent="0">
              <a:buNone/>
            </a:pPr>
            <a:endParaRPr lang="en-IN" dirty="0"/>
          </a:p>
          <a:p>
            <a:r>
              <a:rPr lang="en-US" sz="4600" dirty="0" smtClean="0"/>
              <a:t>Future challenges</a:t>
            </a:r>
            <a:endParaRPr lang="en-IN" sz="46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395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50" descr="SEM 1000H フェリーおおさか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1752600"/>
            <a:ext cx="6513512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051"/>
          <p:cNvSpPr txBox="1">
            <a:spLocks noChangeArrowheads="1"/>
          </p:cNvSpPr>
          <p:nvPr/>
        </p:nvSpPr>
        <p:spPr>
          <a:xfrm>
            <a:off x="323528" y="625624"/>
            <a:ext cx="5616624" cy="1219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4000" b="1" u="sng" dirty="0" smtClean="0">
                <a:solidFill>
                  <a:schemeClr val="tx2"/>
                </a:solidFill>
              </a:rPr>
              <a:t>Section of Hydrolysis</a:t>
            </a:r>
          </a:p>
        </p:txBody>
      </p:sp>
      <p:sp>
        <p:nvSpPr>
          <p:cNvPr id="4" name="Rectangle 2052"/>
          <p:cNvSpPr>
            <a:spLocks noChangeArrowheads="1"/>
          </p:cNvSpPr>
          <p:nvPr/>
        </p:nvSpPr>
        <p:spPr bwMode="auto">
          <a:xfrm>
            <a:off x="1043509" y="1773238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Seawater side</a:t>
            </a:r>
          </a:p>
        </p:txBody>
      </p:sp>
      <p:sp>
        <p:nvSpPr>
          <p:cNvPr id="5" name="Rectangle 2053"/>
          <p:cNvSpPr>
            <a:spLocks noChangeArrowheads="1"/>
          </p:cNvSpPr>
          <p:nvPr/>
        </p:nvSpPr>
        <p:spPr bwMode="auto">
          <a:xfrm>
            <a:off x="5796136" y="1773238"/>
            <a:ext cx="25923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Hull side</a:t>
            </a:r>
          </a:p>
        </p:txBody>
      </p:sp>
      <p:sp>
        <p:nvSpPr>
          <p:cNvPr id="8" name="Line 2056"/>
          <p:cNvSpPr>
            <a:spLocks noChangeShapeType="1"/>
          </p:cNvSpPr>
          <p:nvPr/>
        </p:nvSpPr>
        <p:spPr bwMode="auto">
          <a:xfrm flipV="1">
            <a:off x="3660775" y="5986041"/>
            <a:ext cx="0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Line 2057"/>
          <p:cNvSpPr>
            <a:spLocks noChangeShapeType="1"/>
          </p:cNvSpPr>
          <p:nvPr/>
        </p:nvSpPr>
        <p:spPr bwMode="auto">
          <a:xfrm>
            <a:off x="3660775" y="6381328"/>
            <a:ext cx="587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Rectangle 2058"/>
          <p:cNvSpPr>
            <a:spLocks noChangeArrowheads="1"/>
          </p:cNvSpPr>
          <p:nvPr/>
        </p:nvSpPr>
        <p:spPr bwMode="auto">
          <a:xfrm>
            <a:off x="4273550" y="6021288"/>
            <a:ext cx="43672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ja-JP" sz="2400" dirty="0">
                <a:solidFill>
                  <a:srgbClr val="FF0000"/>
                </a:solidFill>
                <a:latin typeface="Arial" pitchFamily="34" charset="0"/>
              </a:rPr>
              <a:t>Reaction Layer</a:t>
            </a:r>
          </a:p>
        </p:txBody>
      </p:sp>
      <p:grpSp>
        <p:nvGrpSpPr>
          <p:cNvPr id="11" name="Group 2059"/>
          <p:cNvGrpSpPr>
            <a:grpSpLocks/>
          </p:cNvGrpSpPr>
          <p:nvPr/>
        </p:nvGrpSpPr>
        <p:grpSpPr bwMode="auto">
          <a:xfrm>
            <a:off x="3779838" y="1223963"/>
            <a:ext cx="3995737" cy="730250"/>
            <a:chOff x="2381" y="771"/>
            <a:chExt cx="2517" cy="460"/>
          </a:xfrm>
        </p:grpSpPr>
        <p:sp>
          <p:nvSpPr>
            <p:cNvPr id="12" name="AutoShape 2060"/>
            <p:cNvSpPr>
              <a:spLocks noChangeArrowheads="1"/>
            </p:cNvSpPr>
            <p:nvPr/>
          </p:nvSpPr>
          <p:spPr bwMode="auto">
            <a:xfrm flipH="1" flipV="1">
              <a:off x="2381" y="845"/>
              <a:ext cx="386" cy="3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381 h 21600"/>
                <a:gd name="T20" fmla="*/ 18522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" name="Rectangle 2061"/>
            <p:cNvSpPr>
              <a:spLocks noChangeArrowheads="1"/>
            </p:cNvSpPr>
            <p:nvPr/>
          </p:nvSpPr>
          <p:spPr bwMode="auto">
            <a:xfrm>
              <a:off x="2540" y="771"/>
              <a:ext cx="235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altLang="ja-JP" sz="2400" dirty="0">
                  <a:solidFill>
                    <a:srgbClr val="FF0000"/>
                  </a:solidFill>
                  <a:latin typeface="Arial" pitchFamily="34" charset="0"/>
                </a:rPr>
                <a:t>     AF Film (White)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9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Further addition in Hydrolysis Technology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800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800" dirty="0" smtClean="0">
                <a:solidFill>
                  <a:schemeClr val="tx2"/>
                </a:solidFill>
              </a:rPr>
              <a:t>          </a:t>
            </a:r>
            <a:r>
              <a:rPr lang="en-US" sz="4800" b="1" dirty="0" smtClean="0">
                <a:solidFill>
                  <a:schemeClr val="tx2"/>
                </a:solidFill>
              </a:rPr>
              <a:t>Copper free A/F</a:t>
            </a:r>
            <a:endParaRPr lang="en-IN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43434"/>
            <a:ext cx="9144000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altLang="ja-JP" sz="4000" b="1" u="sng" dirty="0" smtClean="0">
                <a:solidFill>
                  <a:schemeClr val="tx2"/>
                </a:solidFill>
              </a:rPr>
              <a:t>Features- Copper Free A/F </a:t>
            </a:r>
            <a:endParaRPr lang="en-US" altLang="ja-JP" sz="4000" b="1" u="sng" dirty="0">
              <a:solidFill>
                <a:schemeClr val="tx2"/>
              </a:solidFill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460375" y="1773238"/>
            <a:ext cx="8144074" cy="1219200"/>
            <a:chOff x="602" y="1117"/>
            <a:chExt cx="5158" cy="768"/>
          </a:xfrm>
          <a:noFill/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602" y="1117"/>
              <a:ext cx="5157" cy="768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12" y="1344"/>
              <a:ext cx="5148" cy="369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endParaRPr lang="en-US" altLang="ja-JP" sz="3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60375" y="3335340"/>
            <a:ext cx="8143464" cy="1316038"/>
            <a:chOff x="414" y="2055"/>
            <a:chExt cx="5163" cy="829"/>
          </a:xfrm>
          <a:noFill/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414" y="2055"/>
              <a:ext cx="5157" cy="768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435" y="2205"/>
              <a:ext cx="5142" cy="679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2075" tIns="46038" rIns="92075" bIns="46038">
              <a:spAutoFit/>
            </a:bodyPr>
            <a:lstStyle/>
            <a:p>
              <a:pPr marL="457200" indent="-457200">
                <a:buFont typeface="Arial" pitchFamily="34" charset="0"/>
                <a:buChar char="•"/>
              </a:pPr>
              <a:r>
                <a:rPr lang="en-US" altLang="ja-JP" sz="3200" dirty="0" smtClean="0">
                  <a:solidFill>
                    <a:schemeClr val="tx1"/>
                  </a:solidFill>
                </a:rPr>
                <a:t>Anti discoloration for outfitting period/copper free tech</a:t>
              </a:r>
              <a:r>
                <a:rPr lang="en-US" altLang="ja-JP" sz="3200" dirty="0">
                  <a:solidFill>
                    <a:schemeClr val="tx1"/>
                  </a:solidFill>
                </a:rPr>
                <a:t>.</a:t>
              </a:r>
            </a:p>
          </p:txBody>
        </p:sp>
      </p:grp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459824" y="4834733"/>
            <a:ext cx="8144625" cy="1219200"/>
            <a:chOff x="591" y="3203"/>
            <a:chExt cx="5169" cy="768"/>
          </a:xfrm>
          <a:noFill/>
        </p:grpSpPr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591" y="3203"/>
              <a:ext cx="5157" cy="768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612" y="3430"/>
              <a:ext cx="5148" cy="369"/>
            </a:xfrm>
            <a:prstGeom prst="rect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2075" tIns="46038" rIns="92075" bIns="46038">
              <a:spAutoFit/>
            </a:bodyPr>
            <a:lstStyle/>
            <a:p>
              <a:pPr marL="457200" indent="-457200">
                <a:buFont typeface="Arial" pitchFamily="34" charset="0"/>
                <a:buChar char="•"/>
              </a:pPr>
              <a:r>
                <a:rPr lang="en-US" altLang="ja-JP" sz="3200" dirty="0" smtClean="0">
                  <a:solidFill>
                    <a:schemeClr val="tx1"/>
                  </a:solidFill>
                </a:rPr>
                <a:t>Suitable for application on </a:t>
              </a:r>
              <a:r>
                <a:rPr lang="en-US" altLang="ja-JP" sz="3200" dirty="0">
                  <a:solidFill>
                    <a:schemeClr val="tx1"/>
                  </a:solidFill>
                </a:rPr>
                <a:t>aluminum </a:t>
              </a:r>
              <a:r>
                <a:rPr lang="en-US" altLang="ja-JP" sz="3200" dirty="0" smtClean="0">
                  <a:solidFill>
                    <a:schemeClr val="tx1"/>
                  </a:solidFill>
                </a:rPr>
                <a:t>boats. </a:t>
              </a:r>
              <a:endParaRPr lang="en-US" altLang="ja-JP" sz="3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15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0824" y="5734050"/>
            <a:ext cx="42782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dirty="0" smtClean="0"/>
              <a:t>     </a:t>
            </a:r>
            <a:r>
              <a:rPr lang="en-US" altLang="ja-JP" sz="2000" dirty="0" smtClean="0"/>
              <a:t>Copper free  – After 12 months</a:t>
            </a:r>
            <a:endParaRPr lang="en-US" altLang="ja-JP" sz="20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716463" y="5734050"/>
            <a:ext cx="41036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dirty="0" smtClean="0"/>
              <a:t>     </a:t>
            </a:r>
            <a:r>
              <a:rPr lang="en-US" altLang="ja-JP" sz="2000" dirty="0" smtClean="0"/>
              <a:t>Copper based AF – after 8 months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pic>
        <p:nvPicPr>
          <p:cNvPr id="12" name="Picture 5" descr="CF 10 FWD"/>
          <p:cNvPicPr>
            <a:picLocks noChangeAspect="1" noChangeArrowheads="1"/>
          </p:cNvPicPr>
          <p:nvPr/>
        </p:nvPicPr>
        <p:blipFill>
          <a:blip r:embed="rId2">
            <a:lum bright="6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65288"/>
            <a:ext cx="4421592" cy="284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IPK FWD"/>
          <p:cNvPicPr>
            <a:picLocks noChangeAspect="1" noChangeArrowheads="1"/>
          </p:cNvPicPr>
          <p:nvPr/>
        </p:nvPicPr>
        <p:blipFill>
          <a:blip r:embed="rId3">
            <a:lum bright="-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665288"/>
            <a:ext cx="4248025" cy="284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4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Shortcomings in Hydrolysis Technology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3501008"/>
            <a:ext cx="6777317" cy="2808312"/>
          </a:xfrm>
        </p:spPr>
        <p:txBody>
          <a:bodyPr/>
          <a:lstStyle/>
          <a:p>
            <a:r>
              <a:rPr lang="en-US" dirty="0" smtClean="0"/>
              <a:t>Solid content is less, hence coverage is low.</a:t>
            </a:r>
          </a:p>
          <a:p>
            <a:r>
              <a:rPr lang="en-US" dirty="0" smtClean="0"/>
              <a:t>Higher cost.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484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1124744"/>
            <a:ext cx="8229600" cy="1296144"/>
          </a:xfrm>
        </p:spPr>
        <p:txBody>
          <a:bodyPr>
            <a:noAutofit/>
          </a:bodyPr>
          <a:lstStyle/>
          <a:p>
            <a:r>
              <a:rPr lang="en-IN" sz="3600" b="1" u="sng" dirty="0"/>
              <a:t>Biocidal Technology – </a:t>
            </a:r>
            <a:r>
              <a:rPr lang="en-IN" sz="3600" b="1" u="sng" dirty="0" smtClean="0"/>
              <a:t>Fusion Self Polishing Co Polymer (SPC)</a:t>
            </a:r>
            <a:endParaRPr lang="en-IN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996952"/>
            <a:ext cx="8640960" cy="3096344"/>
          </a:xfrm>
        </p:spPr>
        <p:txBody>
          <a:bodyPr>
            <a:normAutofit/>
          </a:bodyPr>
          <a:lstStyle/>
          <a:p>
            <a:endParaRPr lang="en-IN" sz="2400" dirty="0"/>
          </a:p>
          <a:p>
            <a:r>
              <a:rPr lang="en-IN" sz="2800" dirty="0"/>
              <a:t>Biocide releasing technology is a mixture of “hydrolysis” and “hydration” mechanisms, combining SPC acrylic polymer with a certain amount Rosin. </a:t>
            </a:r>
            <a:endParaRPr lang="en-IN" sz="2800" dirty="0" smtClean="0"/>
          </a:p>
          <a:p>
            <a:r>
              <a:rPr lang="en-IN" sz="2800" dirty="0" smtClean="0"/>
              <a:t>Reasonable </a:t>
            </a:r>
            <a:r>
              <a:rPr lang="en-IN" sz="2800" dirty="0"/>
              <a:t>leached layer thickness </a:t>
            </a:r>
            <a:r>
              <a:rPr lang="en-IN" sz="2800" dirty="0" smtClean="0"/>
              <a:t> (25-30 </a:t>
            </a:r>
            <a:r>
              <a:rPr lang="en-IN" sz="2800" dirty="0"/>
              <a:t>μm</a:t>
            </a:r>
            <a:r>
              <a:rPr lang="en-IN" sz="2800" dirty="0" smtClean="0"/>
              <a:t>)</a:t>
            </a:r>
          </a:p>
          <a:p>
            <a:pPr marL="0" indent="0">
              <a:buNone/>
            </a:pPr>
            <a:endParaRPr lang="en-IN" sz="2800" dirty="0"/>
          </a:p>
          <a:p>
            <a:pPr marL="68580" indent="0">
              <a:buNone/>
            </a:pPr>
            <a:endParaRPr lang="en-IN" sz="2800" dirty="0"/>
          </a:p>
          <a:p>
            <a:pPr marL="0" indent="0">
              <a:buNone/>
            </a:pPr>
            <a:endParaRPr lang="en-IN" sz="2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95351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838200" y="1900238"/>
            <a:ext cx="2887663" cy="4605337"/>
          </a:xfrm>
          <a:prstGeom prst="rect">
            <a:avLst/>
          </a:prstGeom>
          <a:solidFill>
            <a:srgbClr val="BB53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164"/>
          <p:cNvSpPr>
            <a:spLocks noChangeShapeType="1"/>
          </p:cNvSpPr>
          <p:nvPr/>
        </p:nvSpPr>
        <p:spPr bwMode="auto">
          <a:xfrm>
            <a:off x="1125538" y="4835525"/>
            <a:ext cx="1447800" cy="14795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" name="Line 165"/>
          <p:cNvSpPr>
            <a:spLocks noChangeShapeType="1"/>
          </p:cNvSpPr>
          <p:nvPr/>
        </p:nvSpPr>
        <p:spPr bwMode="auto">
          <a:xfrm>
            <a:off x="1125538" y="6086475"/>
            <a:ext cx="254000" cy="25400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5" name="Line 159"/>
          <p:cNvSpPr>
            <a:spLocks noChangeShapeType="1"/>
          </p:cNvSpPr>
          <p:nvPr/>
        </p:nvSpPr>
        <p:spPr bwMode="auto">
          <a:xfrm>
            <a:off x="1125538" y="233997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" name="Line 163"/>
          <p:cNvSpPr>
            <a:spLocks noChangeShapeType="1"/>
          </p:cNvSpPr>
          <p:nvPr/>
        </p:nvSpPr>
        <p:spPr bwMode="auto">
          <a:xfrm>
            <a:off x="1125538" y="357822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Line 166"/>
          <p:cNvSpPr>
            <a:spLocks noChangeShapeType="1"/>
          </p:cNvSpPr>
          <p:nvPr/>
        </p:nvSpPr>
        <p:spPr bwMode="auto">
          <a:xfrm>
            <a:off x="2230438" y="2263775"/>
            <a:ext cx="1289050" cy="13017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8" name="Line 167"/>
          <p:cNvSpPr>
            <a:spLocks noChangeShapeType="1"/>
          </p:cNvSpPr>
          <p:nvPr/>
        </p:nvSpPr>
        <p:spPr bwMode="auto">
          <a:xfrm flipH="1">
            <a:off x="1074738" y="227012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Line 168"/>
          <p:cNvSpPr>
            <a:spLocks noChangeShapeType="1"/>
          </p:cNvSpPr>
          <p:nvPr/>
        </p:nvSpPr>
        <p:spPr bwMode="auto">
          <a:xfrm flipH="1">
            <a:off x="1049338" y="2270125"/>
            <a:ext cx="1212850" cy="123190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Line 170"/>
          <p:cNvSpPr>
            <a:spLocks noChangeShapeType="1"/>
          </p:cNvSpPr>
          <p:nvPr/>
        </p:nvSpPr>
        <p:spPr bwMode="auto">
          <a:xfrm flipH="1">
            <a:off x="1919288" y="4740275"/>
            <a:ext cx="1581150" cy="15938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" name="Line 172"/>
          <p:cNvSpPr>
            <a:spLocks noChangeShapeType="1"/>
          </p:cNvSpPr>
          <p:nvPr/>
        </p:nvSpPr>
        <p:spPr bwMode="auto">
          <a:xfrm flipH="1">
            <a:off x="1011238" y="354647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831850" y="1893888"/>
            <a:ext cx="5091113" cy="4611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3719513" y="1893888"/>
            <a:ext cx="6350" cy="461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9350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909638" y="3192463"/>
            <a:ext cx="338137" cy="647700"/>
            <a:chOff x="295" y="1768"/>
            <a:chExt cx="408" cy="784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8" name="Group 15"/>
          <p:cNvGrpSpPr>
            <a:grpSpLocks/>
          </p:cNvGrpSpPr>
          <p:nvPr/>
        </p:nvGrpSpPr>
        <p:grpSpPr bwMode="auto">
          <a:xfrm>
            <a:off x="909638" y="1968500"/>
            <a:ext cx="338137" cy="647700"/>
            <a:chOff x="295" y="1768"/>
            <a:chExt cx="408" cy="784"/>
          </a:xfrm>
        </p:grpSpPr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9350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9350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909638" y="5640388"/>
            <a:ext cx="338137" cy="647700"/>
            <a:chOff x="295" y="1768"/>
            <a:chExt cx="408" cy="784"/>
          </a:xfrm>
        </p:grpSpPr>
        <p:sp>
          <p:nvSpPr>
            <p:cNvPr id="24" name="AutoShape 2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909638" y="4416425"/>
            <a:ext cx="338137" cy="647700"/>
            <a:chOff x="295" y="1768"/>
            <a:chExt cx="408" cy="784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151288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0" name="Oval 31"/>
          <p:cNvSpPr>
            <a:spLocks noChangeArrowheads="1"/>
          </p:cNvSpPr>
          <p:nvPr/>
        </p:nvSpPr>
        <p:spPr bwMode="auto">
          <a:xfrm>
            <a:off x="151288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58432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151288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151288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158432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5" name="AutoShape 36"/>
          <p:cNvSpPr>
            <a:spLocks noChangeArrowheads="1"/>
          </p:cNvSpPr>
          <p:nvPr/>
        </p:nvSpPr>
        <p:spPr bwMode="auto">
          <a:xfrm>
            <a:off x="158432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210978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37" name="Group 38"/>
          <p:cNvGrpSpPr>
            <a:grpSpLocks/>
          </p:cNvGrpSpPr>
          <p:nvPr/>
        </p:nvGrpSpPr>
        <p:grpSpPr bwMode="auto">
          <a:xfrm>
            <a:off x="2084388" y="3192463"/>
            <a:ext cx="338137" cy="647700"/>
            <a:chOff x="295" y="1768"/>
            <a:chExt cx="408" cy="784"/>
          </a:xfrm>
        </p:grpSpPr>
        <p:sp>
          <p:nvSpPr>
            <p:cNvPr id="38" name="AutoShape 39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9" name="AutoShape 40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40" name="Group 41"/>
          <p:cNvGrpSpPr>
            <a:grpSpLocks/>
          </p:cNvGrpSpPr>
          <p:nvPr/>
        </p:nvGrpSpPr>
        <p:grpSpPr bwMode="auto">
          <a:xfrm>
            <a:off x="2084388" y="1968500"/>
            <a:ext cx="338137" cy="647700"/>
            <a:chOff x="295" y="1768"/>
            <a:chExt cx="408" cy="784"/>
          </a:xfrm>
        </p:grpSpPr>
        <p:sp>
          <p:nvSpPr>
            <p:cNvPr id="41" name="AutoShape 42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2" name="AutoShape 43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43" name="Oval 44"/>
          <p:cNvSpPr>
            <a:spLocks noChangeArrowheads="1"/>
          </p:cNvSpPr>
          <p:nvPr/>
        </p:nvSpPr>
        <p:spPr bwMode="auto">
          <a:xfrm>
            <a:off x="210978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4" name="Oval 45"/>
          <p:cNvSpPr>
            <a:spLocks noChangeArrowheads="1"/>
          </p:cNvSpPr>
          <p:nvPr/>
        </p:nvSpPr>
        <p:spPr bwMode="auto">
          <a:xfrm>
            <a:off x="210978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45" name="Group 46"/>
          <p:cNvGrpSpPr>
            <a:grpSpLocks/>
          </p:cNvGrpSpPr>
          <p:nvPr/>
        </p:nvGrpSpPr>
        <p:grpSpPr bwMode="auto">
          <a:xfrm>
            <a:off x="2084388" y="5640388"/>
            <a:ext cx="338137" cy="647700"/>
            <a:chOff x="295" y="1768"/>
            <a:chExt cx="408" cy="784"/>
          </a:xfrm>
        </p:grpSpPr>
        <p:sp>
          <p:nvSpPr>
            <p:cNvPr id="46" name="AutoShape 47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7" name="AutoShape 48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48" name="Group 49"/>
          <p:cNvGrpSpPr>
            <a:grpSpLocks/>
          </p:cNvGrpSpPr>
          <p:nvPr/>
        </p:nvGrpSpPr>
        <p:grpSpPr bwMode="auto">
          <a:xfrm>
            <a:off x="2084388" y="4416425"/>
            <a:ext cx="338137" cy="647700"/>
            <a:chOff x="295" y="1768"/>
            <a:chExt cx="408" cy="784"/>
          </a:xfrm>
        </p:grpSpPr>
        <p:sp>
          <p:nvSpPr>
            <p:cNvPr id="49" name="AutoShape 50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0" name="AutoShape 51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51" name="Oval 52"/>
          <p:cNvSpPr>
            <a:spLocks noChangeArrowheads="1"/>
          </p:cNvSpPr>
          <p:nvPr/>
        </p:nvSpPr>
        <p:spPr bwMode="auto">
          <a:xfrm>
            <a:off x="271303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2" name="Oval 53"/>
          <p:cNvSpPr>
            <a:spLocks noChangeArrowheads="1"/>
          </p:cNvSpPr>
          <p:nvPr/>
        </p:nvSpPr>
        <p:spPr bwMode="auto">
          <a:xfrm>
            <a:off x="271303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3" name="AutoShape 54"/>
          <p:cNvSpPr>
            <a:spLocks noChangeArrowheads="1"/>
          </p:cNvSpPr>
          <p:nvPr/>
        </p:nvSpPr>
        <p:spPr bwMode="auto">
          <a:xfrm>
            <a:off x="278447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4" name="Oval 55"/>
          <p:cNvSpPr>
            <a:spLocks noChangeArrowheads="1"/>
          </p:cNvSpPr>
          <p:nvPr/>
        </p:nvSpPr>
        <p:spPr bwMode="auto">
          <a:xfrm>
            <a:off x="271303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5" name="Oval 56"/>
          <p:cNvSpPr>
            <a:spLocks noChangeArrowheads="1"/>
          </p:cNvSpPr>
          <p:nvPr/>
        </p:nvSpPr>
        <p:spPr bwMode="auto">
          <a:xfrm>
            <a:off x="271303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6" name="AutoShape 57"/>
          <p:cNvSpPr>
            <a:spLocks noChangeArrowheads="1"/>
          </p:cNvSpPr>
          <p:nvPr/>
        </p:nvSpPr>
        <p:spPr bwMode="auto">
          <a:xfrm>
            <a:off x="278447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7" name="AutoShape 58"/>
          <p:cNvSpPr>
            <a:spLocks noChangeArrowheads="1"/>
          </p:cNvSpPr>
          <p:nvPr/>
        </p:nvSpPr>
        <p:spPr bwMode="auto">
          <a:xfrm>
            <a:off x="278447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8" name="Oval 59"/>
          <p:cNvSpPr>
            <a:spLocks noChangeArrowheads="1"/>
          </p:cNvSpPr>
          <p:nvPr/>
        </p:nvSpPr>
        <p:spPr bwMode="auto">
          <a:xfrm>
            <a:off x="33353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59" name="Group 60"/>
          <p:cNvGrpSpPr>
            <a:grpSpLocks/>
          </p:cNvGrpSpPr>
          <p:nvPr/>
        </p:nvGrpSpPr>
        <p:grpSpPr bwMode="auto">
          <a:xfrm>
            <a:off x="3309938" y="3192463"/>
            <a:ext cx="338137" cy="647700"/>
            <a:chOff x="295" y="1768"/>
            <a:chExt cx="408" cy="784"/>
          </a:xfrm>
        </p:grpSpPr>
        <p:sp>
          <p:nvSpPr>
            <p:cNvPr id="60" name="AutoShape 6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1" name="AutoShape 6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62" name="Group 63"/>
          <p:cNvGrpSpPr>
            <a:grpSpLocks/>
          </p:cNvGrpSpPr>
          <p:nvPr/>
        </p:nvGrpSpPr>
        <p:grpSpPr bwMode="auto">
          <a:xfrm>
            <a:off x="3309938" y="1968500"/>
            <a:ext cx="338137" cy="647700"/>
            <a:chOff x="295" y="1768"/>
            <a:chExt cx="408" cy="784"/>
          </a:xfrm>
        </p:grpSpPr>
        <p:sp>
          <p:nvSpPr>
            <p:cNvPr id="63" name="AutoShape 64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4" name="AutoShape 65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65" name="Oval 66"/>
          <p:cNvSpPr>
            <a:spLocks noChangeArrowheads="1"/>
          </p:cNvSpPr>
          <p:nvPr/>
        </p:nvSpPr>
        <p:spPr bwMode="auto">
          <a:xfrm>
            <a:off x="33353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6" name="Oval 67"/>
          <p:cNvSpPr>
            <a:spLocks noChangeArrowheads="1"/>
          </p:cNvSpPr>
          <p:nvPr/>
        </p:nvSpPr>
        <p:spPr bwMode="auto">
          <a:xfrm>
            <a:off x="33353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67" name="Group 68"/>
          <p:cNvGrpSpPr>
            <a:grpSpLocks/>
          </p:cNvGrpSpPr>
          <p:nvPr/>
        </p:nvGrpSpPr>
        <p:grpSpPr bwMode="auto">
          <a:xfrm>
            <a:off x="3309938" y="5640388"/>
            <a:ext cx="338137" cy="647700"/>
            <a:chOff x="295" y="1768"/>
            <a:chExt cx="408" cy="784"/>
          </a:xfrm>
        </p:grpSpPr>
        <p:sp>
          <p:nvSpPr>
            <p:cNvPr id="68" name="AutoShape 69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9" name="AutoShape 70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0" name="Group 71"/>
          <p:cNvGrpSpPr>
            <a:grpSpLocks/>
          </p:cNvGrpSpPr>
          <p:nvPr/>
        </p:nvGrpSpPr>
        <p:grpSpPr bwMode="auto">
          <a:xfrm>
            <a:off x="3309938" y="4416425"/>
            <a:ext cx="338137" cy="647700"/>
            <a:chOff x="295" y="1768"/>
            <a:chExt cx="408" cy="784"/>
          </a:xfrm>
        </p:grpSpPr>
        <p:sp>
          <p:nvSpPr>
            <p:cNvPr id="71" name="AutoShape 72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2" name="AutoShape 73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3" name="Group 77"/>
          <p:cNvGrpSpPr>
            <a:grpSpLocks/>
          </p:cNvGrpSpPr>
          <p:nvPr/>
        </p:nvGrpSpPr>
        <p:grpSpPr bwMode="auto">
          <a:xfrm>
            <a:off x="1265238" y="2481263"/>
            <a:ext cx="192087" cy="192087"/>
            <a:chOff x="3524" y="2257"/>
            <a:chExt cx="121" cy="121"/>
          </a:xfrm>
        </p:grpSpPr>
        <p:sp>
          <p:nvSpPr>
            <p:cNvPr id="74" name="Oval 7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5" name="Oval 7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6" name="Group 78"/>
          <p:cNvGrpSpPr>
            <a:grpSpLocks/>
          </p:cNvGrpSpPr>
          <p:nvPr/>
        </p:nvGrpSpPr>
        <p:grpSpPr bwMode="auto">
          <a:xfrm>
            <a:off x="1265238" y="3103563"/>
            <a:ext cx="192087" cy="192087"/>
            <a:chOff x="3524" y="2257"/>
            <a:chExt cx="121" cy="121"/>
          </a:xfrm>
        </p:grpSpPr>
        <p:sp>
          <p:nvSpPr>
            <p:cNvPr id="77" name="Oval 7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8" name="Oval 8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9" name="Group 81"/>
          <p:cNvGrpSpPr>
            <a:grpSpLocks/>
          </p:cNvGrpSpPr>
          <p:nvPr/>
        </p:nvGrpSpPr>
        <p:grpSpPr bwMode="auto">
          <a:xfrm>
            <a:off x="1265238" y="3719513"/>
            <a:ext cx="192087" cy="192087"/>
            <a:chOff x="3524" y="2257"/>
            <a:chExt cx="121" cy="121"/>
          </a:xfrm>
        </p:grpSpPr>
        <p:sp>
          <p:nvSpPr>
            <p:cNvPr id="80" name="Oval 8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1" name="Oval 8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2" name="Group 84"/>
          <p:cNvGrpSpPr>
            <a:grpSpLocks/>
          </p:cNvGrpSpPr>
          <p:nvPr/>
        </p:nvGrpSpPr>
        <p:grpSpPr bwMode="auto">
          <a:xfrm>
            <a:off x="1265238" y="4303713"/>
            <a:ext cx="192087" cy="192087"/>
            <a:chOff x="3524" y="2257"/>
            <a:chExt cx="121" cy="121"/>
          </a:xfrm>
        </p:grpSpPr>
        <p:sp>
          <p:nvSpPr>
            <p:cNvPr id="83" name="Oval 8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4" name="Oval 8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5" name="Group 87"/>
          <p:cNvGrpSpPr>
            <a:grpSpLocks/>
          </p:cNvGrpSpPr>
          <p:nvPr/>
        </p:nvGrpSpPr>
        <p:grpSpPr bwMode="auto">
          <a:xfrm>
            <a:off x="1265238" y="4938713"/>
            <a:ext cx="192087" cy="192087"/>
            <a:chOff x="3524" y="2257"/>
            <a:chExt cx="121" cy="121"/>
          </a:xfrm>
        </p:grpSpPr>
        <p:sp>
          <p:nvSpPr>
            <p:cNvPr id="86" name="Oval 8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7" name="Oval 8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8" name="Group 90"/>
          <p:cNvGrpSpPr>
            <a:grpSpLocks/>
          </p:cNvGrpSpPr>
          <p:nvPr/>
        </p:nvGrpSpPr>
        <p:grpSpPr bwMode="auto">
          <a:xfrm>
            <a:off x="1265238" y="5567363"/>
            <a:ext cx="192087" cy="192087"/>
            <a:chOff x="3524" y="2257"/>
            <a:chExt cx="121" cy="121"/>
          </a:xfrm>
        </p:grpSpPr>
        <p:sp>
          <p:nvSpPr>
            <p:cNvPr id="89" name="Oval 9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0" name="Oval 9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1" name="Group 93"/>
          <p:cNvGrpSpPr>
            <a:grpSpLocks/>
          </p:cNvGrpSpPr>
          <p:nvPr/>
        </p:nvGrpSpPr>
        <p:grpSpPr bwMode="auto">
          <a:xfrm>
            <a:off x="1265238" y="6221413"/>
            <a:ext cx="192087" cy="192087"/>
            <a:chOff x="3524" y="2257"/>
            <a:chExt cx="121" cy="121"/>
          </a:xfrm>
        </p:grpSpPr>
        <p:sp>
          <p:nvSpPr>
            <p:cNvPr id="92" name="Oval 9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3" name="Oval 9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4" name="Group 96"/>
          <p:cNvGrpSpPr>
            <a:grpSpLocks/>
          </p:cNvGrpSpPr>
          <p:nvPr/>
        </p:nvGrpSpPr>
        <p:grpSpPr bwMode="auto">
          <a:xfrm>
            <a:off x="1849438" y="2481263"/>
            <a:ext cx="192087" cy="192087"/>
            <a:chOff x="3524" y="2257"/>
            <a:chExt cx="121" cy="121"/>
          </a:xfrm>
        </p:grpSpPr>
        <p:sp>
          <p:nvSpPr>
            <p:cNvPr id="95" name="Oval 9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6" name="Oval 9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7" name="Group 99"/>
          <p:cNvGrpSpPr>
            <a:grpSpLocks/>
          </p:cNvGrpSpPr>
          <p:nvPr/>
        </p:nvGrpSpPr>
        <p:grpSpPr bwMode="auto">
          <a:xfrm>
            <a:off x="1849438" y="3103563"/>
            <a:ext cx="192087" cy="192087"/>
            <a:chOff x="3524" y="2257"/>
            <a:chExt cx="121" cy="121"/>
          </a:xfrm>
        </p:grpSpPr>
        <p:sp>
          <p:nvSpPr>
            <p:cNvPr id="98" name="Oval 10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9" name="Oval 10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0" name="Group 102"/>
          <p:cNvGrpSpPr>
            <a:grpSpLocks/>
          </p:cNvGrpSpPr>
          <p:nvPr/>
        </p:nvGrpSpPr>
        <p:grpSpPr bwMode="auto">
          <a:xfrm>
            <a:off x="1849438" y="3719513"/>
            <a:ext cx="192087" cy="192087"/>
            <a:chOff x="3524" y="2257"/>
            <a:chExt cx="121" cy="121"/>
          </a:xfrm>
        </p:grpSpPr>
        <p:sp>
          <p:nvSpPr>
            <p:cNvPr id="101" name="Oval 10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2" name="Oval 10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3" name="Group 105"/>
          <p:cNvGrpSpPr>
            <a:grpSpLocks/>
          </p:cNvGrpSpPr>
          <p:nvPr/>
        </p:nvGrpSpPr>
        <p:grpSpPr bwMode="auto">
          <a:xfrm>
            <a:off x="1849438" y="4303713"/>
            <a:ext cx="192087" cy="192087"/>
            <a:chOff x="3524" y="2257"/>
            <a:chExt cx="121" cy="121"/>
          </a:xfrm>
        </p:grpSpPr>
        <p:sp>
          <p:nvSpPr>
            <p:cNvPr id="104" name="Oval 10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5" name="Oval 10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6" name="Group 108"/>
          <p:cNvGrpSpPr>
            <a:grpSpLocks/>
          </p:cNvGrpSpPr>
          <p:nvPr/>
        </p:nvGrpSpPr>
        <p:grpSpPr bwMode="auto">
          <a:xfrm>
            <a:off x="1849438" y="4938713"/>
            <a:ext cx="192087" cy="192087"/>
            <a:chOff x="3524" y="2257"/>
            <a:chExt cx="121" cy="121"/>
          </a:xfrm>
        </p:grpSpPr>
        <p:sp>
          <p:nvSpPr>
            <p:cNvPr id="107" name="Oval 10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8" name="Oval 11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9" name="Group 111"/>
          <p:cNvGrpSpPr>
            <a:grpSpLocks/>
          </p:cNvGrpSpPr>
          <p:nvPr/>
        </p:nvGrpSpPr>
        <p:grpSpPr bwMode="auto">
          <a:xfrm>
            <a:off x="1849438" y="5567363"/>
            <a:ext cx="192087" cy="192087"/>
            <a:chOff x="3524" y="2257"/>
            <a:chExt cx="121" cy="121"/>
          </a:xfrm>
        </p:grpSpPr>
        <p:sp>
          <p:nvSpPr>
            <p:cNvPr id="110" name="Oval 11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1" name="Oval 11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2" name="Group 114"/>
          <p:cNvGrpSpPr>
            <a:grpSpLocks/>
          </p:cNvGrpSpPr>
          <p:nvPr/>
        </p:nvGrpSpPr>
        <p:grpSpPr bwMode="auto">
          <a:xfrm>
            <a:off x="1849438" y="6221413"/>
            <a:ext cx="192087" cy="192087"/>
            <a:chOff x="3524" y="2257"/>
            <a:chExt cx="121" cy="121"/>
          </a:xfrm>
        </p:grpSpPr>
        <p:sp>
          <p:nvSpPr>
            <p:cNvPr id="113" name="Oval 11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4" name="Oval 11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5" name="Group 117"/>
          <p:cNvGrpSpPr>
            <a:grpSpLocks/>
          </p:cNvGrpSpPr>
          <p:nvPr/>
        </p:nvGrpSpPr>
        <p:grpSpPr bwMode="auto">
          <a:xfrm>
            <a:off x="2459038" y="2481263"/>
            <a:ext cx="192087" cy="192087"/>
            <a:chOff x="3524" y="2257"/>
            <a:chExt cx="121" cy="121"/>
          </a:xfrm>
        </p:grpSpPr>
        <p:sp>
          <p:nvSpPr>
            <p:cNvPr id="116" name="Oval 11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7" name="Oval 11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8" name="Group 120"/>
          <p:cNvGrpSpPr>
            <a:grpSpLocks/>
          </p:cNvGrpSpPr>
          <p:nvPr/>
        </p:nvGrpSpPr>
        <p:grpSpPr bwMode="auto">
          <a:xfrm>
            <a:off x="2459038" y="3103563"/>
            <a:ext cx="192087" cy="192087"/>
            <a:chOff x="3524" y="2257"/>
            <a:chExt cx="121" cy="121"/>
          </a:xfrm>
        </p:grpSpPr>
        <p:sp>
          <p:nvSpPr>
            <p:cNvPr id="119" name="Oval 12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0" name="Oval 12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1" name="Group 123"/>
          <p:cNvGrpSpPr>
            <a:grpSpLocks/>
          </p:cNvGrpSpPr>
          <p:nvPr/>
        </p:nvGrpSpPr>
        <p:grpSpPr bwMode="auto">
          <a:xfrm>
            <a:off x="2459038" y="3719513"/>
            <a:ext cx="192087" cy="192087"/>
            <a:chOff x="3524" y="2257"/>
            <a:chExt cx="121" cy="121"/>
          </a:xfrm>
        </p:grpSpPr>
        <p:sp>
          <p:nvSpPr>
            <p:cNvPr id="122" name="Oval 12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3" name="Oval 12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4" name="Group 126"/>
          <p:cNvGrpSpPr>
            <a:grpSpLocks/>
          </p:cNvGrpSpPr>
          <p:nvPr/>
        </p:nvGrpSpPr>
        <p:grpSpPr bwMode="auto">
          <a:xfrm>
            <a:off x="2459038" y="4303713"/>
            <a:ext cx="192087" cy="192087"/>
            <a:chOff x="3524" y="2257"/>
            <a:chExt cx="121" cy="121"/>
          </a:xfrm>
        </p:grpSpPr>
        <p:sp>
          <p:nvSpPr>
            <p:cNvPr id="125" name="Oval 12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6" name="Oval 12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7" name="Group 129"/>
          <p:cNvGrpSpPr>
            <a:grpSpLocks/>
          </p:cNvGrpSpPr>
          <p:nvPr/>
        </p:nvGrpSpPr>
        <p:grpSpPr bwMode="auto">
          <a:xfrm>
            <a:off x="2459038" y="4938713"/>
            <a:ext cx="192087" cy="192087"/>
            <a:chOff x="3524" y="2257"/>
            <a:chExt cx="121" cy="121"/>
          </a:xfrm>
        </p:grpSpPr>
        <p:sp>
          <p:nvSpPr>
            <p:cNvPr id="128" name="Oval 13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9" name="Oval 13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0" name="Group 132"/>
          <p:cNvGrpSpPr>
            <a:grpSpLocks/>
          </p:cNvGrpSpPr>
          <p:nvPr/>
        </p:nvGrpSpPr>
        <p:grpSpPr bwMode="auto">
          <a:xfrm>
            <a:off x="2459038" y="5567363"/>
            <a:ext cx="192087" cy="192087"/>
            <a:chOff x="3524" y="2257"/>
            <a:chExt cx="121" cy="121"/>
          </a:xfrm>
        </p:grpSpPr>
        <p:sp>
          <p:nvSpPr>
            <p:cNvPr id="131" name="Oval 13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2" name="Oval 13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3" name="Group 135"/>
          <p:cNvGrpSpPr>
            <a:grpSpLocks/>
          </p:cNvGrpSpPr>
          <p:nvPr/>
        </p:nvGrpSpPr>
        <p:grpSpPr bwMode="auto">
          <a:xfrm>
            <a:off x="2459038" y="6221413"/>
            <a:ext cx="192087" cy="192087"/>
            <a:chOff x="3524" y="2257"/>
            <a:chExt cx="121" cy="121"/>
          </a:xfrm>
        </p:grpSpPr>
        <p:sp>
          <p:nvSpPr>
            <p:cNvPr id="134" name="Oval 13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5" name="Oval 13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6" name="Group 138"/>
          <p:cNvGrpSpPr>
            <a:grpSpLocks/>
          </p:cNvGrpSpPr>
          <p:nvPr/>
        </p:nvGrpSpPr>
        <p:grpSpPr bwMode="auto">
          <a:xfrm>
            <a:off x="3062288" y="2481263"/>
            <a:ext cx="192087" cy="192087"/>
            <a:chOff x="3524" y="2257"/>
            <a:chExt cx="121" cy="121"/>
          </a:xfrm>
        </p:grpSpPr>
        <p:sp>
          <p:nvSpPr>
            <p:cNvPr id="137" name="Oval 13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8" name="Oval 14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9" name="Group 141"/>
          <p:cNvGrpSpPr>
            <a:grpSpLocks/>
          </p:cNvGrpSpPr>
          <p:nvPr/>
        </p:nvGrpSpPr>
        <p:grpSpPr bwMode="auto">
          <a:xfrm>
            <a:off x="3062288" y="3103563"/>
            <a:ext cx="192087" cy="192087"/>
            <a:chOff x="3524" y="2257"/>
            <a:chExt cx="121" cy="121"/>
          </a:xfrm>
        </p:grpSpPr>
        <p:sp>
          <p:nvSpPr>
            <p:cNvPr id="140" name="Oval 14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1" name="Oval 14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2" name="Group 144"/>
          <p:cNvGrpSpPr>
            <a:grpSpLocks/>
          </p:cNvGrpSpPr>
          <p:nvPr/>
        </p:nvGrpSpPr>
        <p:grpSpPr bwMode="auto">
          <a:xfrm>
            <a:off x="3062288" y="3719513"/>
            <a:ext cx="192087" cy="192087"/>
            <a:chOff x="3524" y="2257"/>
            <a:chExt cx="121" cy="121"/>
          </a:xfrm>
        </p:grpSpPr>
        <p:sp>
          <p:nvSpPr>
            <p:cNvPr id="143" name="Oval 14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4" name="Oval 14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5" name="Group 147"/>
          <p:cNvGrpSpPr>
            <a:grpSpLocks/>
          </p:cNvGrpSpPr>
          <p:nvPr/>
        </p:nvGrpSpPr>
        <p:grpSpPr bwMode="auto">
          <a:xfrm>
            <a:off x="3062288" y="4303713"/>
            <a:ext cx="192087" cy="192087"/>
            <a:chOff x="3524" y="2257"/>
            <a:chExt cx="121" cy="121"/>
          </a:xfrm>
        </p:grpSpPr>
        <p:sp>
          <p:nvSpPr>
            <p:cNvPr id="146" name="Oval 14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7" name="Oval 14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8" name="Group 150"/>
          <p:cNvGrpSpPr>
            <a:grpSpLocks/>
          </p:cNvGrpSpPr>
          <p:nvPr/>
        </p:nvGrpSpPr>
        <p:grpSpPr bwMode="auto">
          <a:xfrm>
            <a:off x="3062288" y="4938713"/>
            <a:ext cx="192087" cy="192087"/>
            <a:chOff x="3524" y="2257"/>
            <a:chExt cx="121" cy="121"/>
          </a:xfrm>
        </p:grpSpPr>
        <p:sp>
          <p:nvSpPr>
            <p:cNvPr id="149" name="Oval 15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0" name="Oval 15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1" name="Group 153"/>
          <p:cNvGrpSpPr>
            <a:grpSpLocks/>
          </p:cNvGrpSpPr>
          <p:nvPr/>
        </p:nvGrpSpPr>
        <p:grpSpPr bwMode="auto">
          <a:xfrm>
            <a:off x="3062288" y="5567363"/>
            <a:ext cx="192087" cy="192087"/>
            <a:chOff x="3524" y="2257"/>
            <a:chExt cx="121" cy="121"/>
          </a:xfrm>
        </p:grpSpPr>
        <p:sp>
          <p:nvSpPr>
            <p:cNvPr id="152" name="Oval 15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3" name="Oval 15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4" name="Group 156"/>
          <p:cNvGrpSpPr>
            <a:grpSpLocks/>
          </p:cNvGrpSpPr>
          <p:nvPr/>
        </p:nvGrpSpPr>
        <p:grpSpPr bwMode="auto">
          <a:xfrm>
            <a:off x="3062288" y="6221413"/>
            <a:ext cx="192087" cy="192087"/>
            <a:chOff x="3524" y="2257"/>
            <a:chExt cx="121" cy="121"/>
          </a:xfrm>
        </p:grpSpPr>
        <p:sp>
          <p:nvSpPr>
            <p:cNvPr id="155" name="Oval 15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6" name="Oval 15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157" name="Oval 173"/>
          <p:cNvSpPr>
            <a:spLocks noChangeArrowheads="1"/>
          </p:cNvSpPr>
          <p:nvPr/>
        </p:nvSpPr>
        <p:spPr bwMode="auto">
          <a:xfrm>
            <a:off x="6165850" y="4767263"/>
            <a:ext cx="287338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58" name="Group 174"/>
          <p:cNvGrpSpPr>
            <a:grpSpLocks/>
          </p:cNvGrpSpPr>
          <p:nvPr/>
        </p:nvGrpSpPr>
        <p:grpSpPr bwMode="auto">
          <a:xfrm>
            <a:off x="6208713" y="5251450"/>
            <a:ext cx="192087" cy="192088"/>
            <a:chOff x="3524" y="2257"/>
            <a:chExt cx="121" cy="121"/>
          </a:xfrm>
        </p:grpSpPr>
        <p:sp>
          <p:nvSpPr>
            <p:cNvPr id="159" name="Oval 17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0" name="Oval 17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1" name="Group 177"/>
          <p:cNvGrpSpPr>
            <a:grpSpLocks/>
          </p:cNvGrpSpPr>
          <p:nvPr/>
        </p:nvGrpSpPr>
        <p:grpSpPr bwMode="auto">
          <a:xfrm rot="4116483">
            <a:off x="6172201" y="5988050"/>
            <a:ext cx="279400" cy="536575"/>
            <a:chOff x="295" y="1768"/>
            <a:chExt cx="408" cy="784"/>
          </a:xfrm>
        </p:grpSpPr>
        <p:sp>
          <p:nvSpPr>
            <p:cNvPr id="162" name="AutoShape 178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3" name="AutoShape 179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164" name="AutoShape 180"/>
          <p:cNvSpPr>
            <a:spLocks noChangeArrowheads="1"/>
          </p:cNvSpPr>
          <p:nvPr/>
        </p:nvSpPr>
        <p:spPr bwMode="auto">
          <a:xfrm rot="3784420">
            <a:off x="6257926" y="5524500"/>
            <a:ext cx="131762" cy="5603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65" name="Text Box 181"/>
          <p:cNvSpPr txBox="1">
            <a:spLocks noChangeArrowheads="1"/>
          </p:cNvSpPr>
          <p:nvPr/>
        </p:nvSpPr>
        <p:spPr bwMode="auto">
          <a:xfrm>
            <a:off x="6519863" y="4587875"/>
            <a:ext cx="2025650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60000"/>
              </a:lnSpc>
            </a:pPr>
            <a:r>
              <a:rPr lang="en-US" altLang="ja-JP"/>
              <a:t>Biocide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Release controller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Hydrophobic resin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Hydrolysis resin</a:t>
            </a:r>
          </a:p>
        </p:txBody>
      </p:sp>
      <p:sp>
        <p:nvSpPr>
          <p:cNvPr id="166" name="Line 182"/>
          <p:cNvSpPr>
            <a:spLocks noChangeShapeType="1"/>
          </p:cNvSpPr>
          <p:nvPr/>
        </p:nvSpPr>
        <p:spPr bwMode="auto">
          <a:xfrm>
            <a:off x="6111875" y="51260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67" name="Line 183"/>
          <p:cNvSpPr>
            <a:spLocks noChangeShapeType="1"/>
          </p:cNvSpPr>
          <p:nvPr/>
        </p:nvSpPr>
        <p:spPr bwMode="auto">
          <a:xfrm>
            <a:off x="6111875" y="55594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68" name="Line 184"/>
          <p:cNvSpPr>
            <a:spLocks noChangeShapeType="1"/>
          </p:cNvSpPr>
          <p:nvPr/>
        </p:nvSpPr>
        <p:spPr bwMode="auto">
          <a:xfrm>
            <a:off x="6111875" y="602138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69" name="Line 185"/>
          <p:cNvSpPr>
            <a:spLocks noChangeShapeType="1"/>
          </p:cNvSpPr>
          <p:nvPr/>
        </p:nvSpPr>
        <p:spPr bwMode="auto">
          <a:xfrm>
            <a:off x="6111875" y="64849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0" name="Line 186"/>
          <p:cNvSpPr>
            <a:spLocks noChangeShapeType="1"/>
          </p:cNvSpPr>
          <p:nvPr/>
        </p:nvSpPr>
        <p:spPr bwMode="auto">
          <a:xfrm>
            <a:off x="6111875" y="46831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1" name="Text Box 187"/>
          <p:cNvSpPr txBox="1">
            <a:spLocks noChangeArrowheads="1"/>
          </p:cNvSpPr>
          <p:nvPr/>
        </p:nvSpPr>
        <p:spPr bwMode="auto">
          <a:xfrm>
            <a:off x="540196" y="900009"/>
            <a:ext cx="7992244" cy="584775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en-US" sz="3200" b="1" u="sng" dirty="0" smtClean="0">
                <a:solidFill>
                  <a:schemeClr val="bg2">
                    <a:lumMod val="50000"/>
                  </a:schemeClr>
                </a:solidFill>
              </a:rPr>
              <a:t>Fusion Self Polishing </a:t>
            </a:r>
            <a:r>
              <a:rPr lang="en-US" altLang="en-US" sz="3200" b="1" u="sng" dirty="0">
                <a:solidFill>
                  <a:schemeClr val="bg2">
                    <a:lumMod val="50000"/>
                  </a:schemeClr>
                </a:solidFill>
              </a:rPr>
              <a:t>M</a:t>
            </a:r>
            <a:r>
              <a:rPr lang="en-US" altLang="en-US" sz="3200" b="1" u="sng" dirty="0" smtClean="0">
                <a:solidFill>
                  <a:schemeClr val="bg2">
                    <a:lumMod val="50000"/>
                  </a:schemeClr>
                </a:solidFill>
              </a:rPr>
              <a:t>echanism</a:t>
            </a:r>
            <a:endParaRPr lang="en-US" altLang="ja-JP" sz="32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2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1"/>
          <p:cNvSpPr>
            <a:spLocks noChangeArrowheads="1"/>
          </p:cNvSpPr>
          <p:nvPr/>
        </p:nvSpPr>
        <p:spPr bwMode="auto">
          <a:xfrm>
            <a:off x="3730625" y="1885950"/>
            <a:ext cx="2200275" cy="4624388"/>
          </a:xfrm>
          <a:prstGeom prst="rect">
            <a:avLst/>
          </a:prstGeom>
          <a:gradFill rotWithShape="1">
            <a:gsLst>
              <a:gs pos="0">
                <a:srgbClr val="3FD7F5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38200" y="1900238"/>
            <a:ext cx="2887663" cy="4605337"/>
          </a:xfrm>
          <a:prstGeom prst="rect">
            <a:avLst/>
          </a:prstGeom>
          <a:solidFill>
            <a:srgbClr val="BB53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174"/>
          <p:cNvSpPr>
            <a:spLocks noChangeArrowheads="1"/>
          </p:cNvSpPr>
          <p:nvPr/>
        </p:nvSpPr>
        <p:spPr bwMode="auto">
          <a:xfrm>
            <a:off x="2536825" y="1893888"/>
            <a:ext cx="1185863" cy="4616450"/>
          </a:xfrm>
          <a:prstGeom prst="rect">
            <a:avLst/>
          </a:prstGeom>
          <a:solidFill>
            <a:srgbClr val="E46E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2230438" y="2263775"/>
            <a:ext cx="1289050" cy="13017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125538" y="4835525"/>
            <a:ext cx="1447800" cy="14795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25538" y="6086475"/>
            <a:ext cx="254000" cy="25400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125538" y="233997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125538" y="357822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1074738" y="227012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1049338" y="2270125"/>
            <a:ext cx="1212850" cy="123190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>
            <a:off x="1919288" y="4740275"/>
            <a:ext cx="1581150" cy="15938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1011238" y="3546475"/>
            <a:ext cx="2387600" cy="2432050"/>
          </a:xfrm>
          <a:prstGeom prst="line">
            <a:avLst/>
          </a:prstGeom>
          <a:noFill/>
          <a:ln w="57150">
            <a:solidFill>
              <a:srgbClr val="DEF72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4" name="Rectangle 175"/>
          <p:cNvSpPr>
            <a:spLocks noChangeArrowheads="1"/>
          </p:cNvSpPr>
          <p:nvPr/>
        </p:nvSpPr>
        <p:spPr bwMode="auto">
          <a:xfrm>
            <a:off x="2601913" y="2090738"/>
            <a:ext cx="1023937" cy="4298950"/>
          </a:xfrm>
          <a:prstGeom prst="rect">
            <a:avLst/>
          </a:prstGeom>
          <a:solidFill>
            <a:srgbClr val="E46E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5" name="Text Box 172"/>
          <p:cNvSpPr txBox="1">
            <a:spLocks noChangeArrowheads="1"/>
          </p:cNvSpPr>
          <p:nvPr/>
        </p:nvSpPr>
        <p:spPr bwMode="auto">
          <a:xfrm>
            <a:off x="4500563" y="6130925"/>
            <a:ext cx="1382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>
                <a:solidFill>
                  <a:schemeClr val="bg1"/>
                </a:solidFill>
              </a:rPr>
              <a:t>Sea Water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831850" y="1893888"/>
            <a:ext cx="5091113" cy="4611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9350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8" name="Group 15"/>
          <p:cNvGrpSpPr>
            <a:grpSpLocks/>
          </p:cNvGrpSpPr>
          <p:nvPr/>
        </p:nvGrpSpPr>
        <p:grpSpPr bwMode="auto">
          <a:xfrm>
            <a:off x="909638" y="3192463"/>
            <a:ext cx="338137" cy="647700"/>
            <a:chOff x="295" y="1768"/>
            <a:chExt cx="408" cy="784"/>
          </a:xfrm>
        </p:grpSpPr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909638" y="1968500"/>
            <a:ext cx="338137" cy="647700"/>
            <a:chOff x="295" y="1768"/>
            <a:chExt cx="408" cy="784"/>
          </a:xfrm>
        </p:grpSpPr>
        <p:sp>
          <p:nvSpPr>
            <p:cNvPr id="22" name="AutoShape 19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4" name="Oval 21"/>
          <p:cNvSpPr>
            <a:spLocks noChangeArrowheads="1"/>
          </p:cNvSpPr>
          <p:nvPr/>
        </p:nvSpPr>
        <p:spPr bwMode="auto">
          <a:xfrm>
            <a:off x="9350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5" name="Oval 22"/>
          <p:cNvSpPr>
            <a:spLocks noChangeArrowheads="1"/>
          </p:cNvSpPr>
          <p:nvPr/>
        </p:nvSpPr>
        <p:spPr bwMode="auto">
          <a:xfrm>
            <a:off x="9350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909638" y="5640388"/>
            <a:ext cx="338137" cy="647700"/>
            <a:chOff x="295" y="1768"/>
            <a:chExt cx="408" cy="784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909638" y="4416425"/>
            <a:ext cx="338137" cy="647700"/>
            <a:chOff x="295" y="1768"/>
            <a:chExt cx="408" cy="784"/>
          </a:xfrm>
        </p:grpSpPr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1" name="AutoShape 28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32" name="Oval 29"/>
          <p:cNvSpPr>
            <a:spLocks noChangeArrowheads="1"/>
          </p:cNvSpPr>
          <p:nvPr/>
        </p:nvSpPr>
        <p:spPr bwMode="auto">
          <a:xfrm>
            <a:off x="151288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3" name="Oval 30"/>
          <p:cNvSpPr>
            <a:spLocks noChangeArrowheads="1"/>
          </p:cNvSpPr>
          <p:nvPr/>
        </p:nvSpPr>
        <p:spPr bwMode="auto">
          <a:xfrm>
            <a:off x="151288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4" name="AutoShape 31"/>
          <p:cNvSpPr>
            <a:spLocks noChangeArrowheads="1"/>
          </p:cNvSpPr>
          <p:nvPr/>
        </p:nvSpPr>
        <p:spPr bwMode="auto">
          <a:xfrm>
            <a:off x="158432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5" name="Oval 32"/>
          <p:cNvSpPr>
            <a:spLocks noChangeArrowheads="1"/>
          </p:cNvSpPr>
          <p:nvPr/>
        </p:nvSpPr>
        <p:spPr bwMode="auto">
          <a:xfrm>
            <a:off x="151288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151288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7" name="AutoShape 34"/>
          <p:cNvSpPr>
            <a:spLocks noChangeArrowheads="1"/>
          </p:cNvSpPr>
          <p:nvPr/>
        </p:nvSpPr>
        <p:spPr bwMode="auto">
          <a:xfrm>
            <a:off x="158432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auto">
          <a:xfrm>
            <a:off x="158432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9" name="Oval 36"/>
          <p:cNvSpPr>
            <a:spLocks noChangeArrowheads="1"/>
          </p:cNvSpPr>
          <p:nvPr/>
        </p:nvSpPr>
        <p:spPr bwMode="auto">
          <a:xfrm>
            <a:off x="210978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40" name="Group 37"/>
          <p:cNvGrpSpPr>
            <a:grpSpLocks/>
          </p:cNvGrpSpPr>
          <p:nvPr/>
        </p:nvGrpSpPr>
        <p:grpSpPr bwMode="auto">
          <a:xfrm>
            <a:off x="2084388" y="3192463"/>
            <a:ext cx="338137" cy="647700"/>
            <a:chOff x="295" y="1768"/>
            <a:chExt cx="408" cy="784"/>
          </a:xfrm>
        </p:grpSpPr>
        <p:sp>
          <p:nvSpPr>
            <p:cNvPr id="41" name="AutoShape 38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2" name="AutoShape 39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43" name="Group 40"/>
          <p:cNvGrpSpPr>
            <a:grpSpLocks/>
          </p:cNvGrpSpPr>
          <p:nvPr/>
        </p:nvGrpSpPr>
        <p:grpSpPr bwMode="auto">
          <a:xfrm>
            <a:off x="2084388" y="1968500"/>
            <a:ext cx="338137" cy="647700"/>
            <a:chOff x="295" y="1768"/>
            <a:chExt cx="408" cy="784"/>
          </a:xfrm>
        </p:grpSpPr>
        <p:sp>
          <p:nvSpPr>
            <p:cNvPr id="44" name="AutoShape 4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5" name="AutoShape 4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46" name="Oval 43"/>
          <p:cNvSpPr>
            <a:spLocks noChangeArrowheads="1"/>
          </p:cNvSpPr>
          <p:nvPr/>
        </p:nvSpPr>
        <p:spPr bwMode="auto">
          <a:xfrm>
            <a:off x="210978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7" name="Oval 44"/>
          <p:cNvSpPr>
            <a:spLocks noChangeArrowheads="1"/>
          </p:cNvSpPr>
          <p:nvPr/>
        </p:nvSpPr>
        <p:spPr bwMode="auto">
          <a:xfrm>
            <a:off x="210978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48" name="Group 45"/>
          <p:cNvGrpSpPr>
            <a:grpSpLocks/>
          </p:cNvGrpSpPr>
          <p:nvPr/>
        </p:nvGrpSpPr>
        <p:grpSpPr bwMode="auto">
          <a:xfrm>
            <a:off x="2084388" y="5640388"/>
            <a:ext cx="338137" cy="647700"/>
            <a:chOff x="295" y="1768"/>
            <a:chExt cx="408" cy="784"/>
          </a:xfrm>
        </p:grpSpPr>
        <p:sp>
          <p:nvSpPr>
            <p:cNvPr id="49" name="AutoShape 46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0" name="AutoShape 47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51" name="Group 48"/>
          <p:cNvGrpSpPr>
            <a:grpSpLocks/>
          </p:cNvGrpSpPr>
          <p:nvPr/>
        </p:nvGrpSpPr>
        <p:grpSpPr bwMode="auto">
          <a:xfrm>
            <a:off x="2084388" y="4416425"/>
            <a:ext cx="338137" cy="647700"/>
            <a:chOff x="295" y="1768"/>
            <a:chExt cx="408" cy="784"/>
          </a:xfrm>
        </p:grpSpPr>
        <p:sp>
          <p:nvSpPr>
            <p:cNvPr id="52" name="AutoShape 49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3" name="AutoShape 50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54" name="Oval 51"/>
          <p:cNvSpPr>
            <a:spLocks noChangeArrowheads="1"/>
          </p:cNvSpPr>
          <p:nvPr/>
        </p:nvSpPr>
        <p:spPr bwMode="auto">
          <a:xfrm>
            <a:off x="271303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5" name="Oval 52"/>
          <p:cNvSpPr>
            <a:spLocks noChangeArrowheads="1"/>
          </p:cNvSpPr>
          <p:nvPr/>
        </p:nvSpPr>
        <p:spPr bwMode="auto">
          <a:xfrm>
            <a:off x="271303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6" name="AutoShape 53"/>
          <p:cNvSpPr>
            <a:spLocks noChangeArrowheads="1"/>
          </p:cNvSpPr>
          <p:nvPr/>
        </p:nvSpPr>
        <p:spPr bwMode="auto">
          <a:xfrm>
            <a:off x="278447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7" name="Oval 54"/>
          <p:cNvSpPr>
            <a:spLocks noChangeArrowheads="1"/>
          </p:cNvSpPr>
          <p:nvPr/>
        </p:nvSpPr>
        <p:spPr bwMode="auto">
          <a:xfrm>
            <a:off x="271303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8" name="Oval 55"/>
          <p:cNvSpPr>
            <a:spLocks noChangeArrowheads="1"/>
          </p:cNvSpPr>
          <p:nvPr/>
        </p:nvSpPr>
        <p:spPr bwMode="auto">
          <a:xfrm>
            <a:off x="271303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9" name="AutoShape 56"/>
          <p:cNvSpPr>
            <a:spLocks noChangeArrowheads="1"/>
          </p:cNvSpPr>
          <p:nvPr/>
        </p:nvSpPr>
        <p:spPr bwMode="auto">
          <a:xfrm>
            <a:off x="278447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0" name="AutoShape 57"/>
          <p:cNvSpPr>
            <a:spLocks noChangeArrowheads="1"/>
          </p:cNvSpPr>
          <p:nvPr/>
        </p:nvSpPr>
        <p:spPr bwMode="auto">
          <a:xfrm>
            <a:off x="278447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" name="Oval 58"/>
          <p:cNvSpPr>
            <a:spLocks noChangeArrowheads="1"/>
          </p:cNvSpPr>
          <p:nvPr/>
        </p:nvSpPr>
        <p:spPr bwMode="auto">
          <a:xfrm>
            <a:off x="33353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62" name="Group 59"/>
          <p:cNvGrpSpPr>
            <a:grpSpLocks/>
          </p:cNvGrpSpPr>
          <p:nvPr/>
        </p:nvGrpSpPr>
        <p:grpSpPr bwMode="auto">
          <a:xfrm>
            <a:off x="3309938" y="3192463"/>
            <a:ext cx="338137" cy="647700"/>
            <a:chOff x="295" y="1768"/>
            <a:chExt cx="408" cy="784"/>
          </a:xfrm>
        </p:grpSpPr>
        <p:sp>
          <p:nvSpPr>
            <p:cNvPr id="63" name="AutoShape 60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4" name="AutoShape 61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65" name="Group 62"/>
          <p:cNvGrpSpPr>
            <a:grpSpLocks/>
          </p:cNvGrpSpPr>
          <p:nvPr/>
        </p:nvGrpSpPr>
        <p:grpSpPr bwMode="auto">
          <a:xfrm>
            <a:off x="3309938" y="1968500"/>
            <a:ext cx="338137" cy="647700"/>
            <a:chOff x="295" y="1768"/>
            <a:chExt cx="408" cy="784"/>
          </a:xfrm>
        </p:grpSpPr>
        <p:sp>
          <p:nvSpPr>
            <p:cNvPr id="66" name="AutoShape 63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7" name="AutoShape 64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68" name="Oval 65"/>
          <p:cNvSpPr>
            <a:spLocks noChangeArrowheads="1"/>
          </p:cNvSpPr>
          <p:nvPr/>
        </p:nvSpPr>
        <p:spPr bwMode="auto">
          <a:xfrm>
            <a:off x="33353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9" name="Oval 66"/>
          <p:cNvSpPr>
            <a:spLocks noChangeArrowheads="1"/>
          </p:cNvSpPr>
          <p:nvPr/>
        </p:nvSpPr>
        <p:spPr bwMode="auto">
          <a:xfrm>
            <a:off x="33353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70" name="Group 67"/>
          <p:cNvGrpSpPr>
            <a:grpSpLocks/>
          </p:cNvGrpSpPr>
          <p:nvPr/>
        </p:nvGrpSpPr>
        <p:grpSpPr bwMode="auto">
          <a:xfrm>
            <a:off x="3309938" y="5640388"/>
            <a:ext cx="338137" cy="647700"/>
            <a:chOff x="295" y="1768"/>
            <a:chExt cx="408" cy="784"/>
          </a:xfrm>
        </p:grpSpPr>
        <p:sp>
          <p:nvSpPr>
            <p:cNvPr id="71" name="AutoShape 68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2" name="AutoShape 69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3" name="Group 70"/>
          <p:cNvGrpSpPr>
            <a:grpSpLocks/>
          </p:cNvGrpSpPr>
          <p:nvPr/>
        </p:nvGrpSpPr>
        <p:grpSpPr bwMode="auto">
          <a:xfrm>
            <a:off x="3309938" y="4416425"/>
            <a:ext cx="338137" cy="647700"/>
            <a:chOff x="295" y="1768"/>
            <a:chExt cx="408" cy="784"/>
          </a:xfrm>
        </p:grpSpPr>
        <p:sp>
          <p:nvSpPr>
            <p:cNvPr id="74" name="AutoShape 7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5" name="AutoShape 7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6" name="Group 73"/>
          <p:cNvGrpSpPr>
            <a:grpSpLocks/>
          </p:cNvGrpSpPr>
          <p:nvPr/>
        </p:nvGrpSpPr>
        <p:grpSpPr bwMode="auto">
          <a:xfrm>
            <a:off x="1265238" y="2481263"/>
            <a:ext cx="192087" cy="192087"/>
            <a:chOff x="3524" y="2257"/>
            <a:chExt cx="121" cy="121"/>
          </a:xfrm>
        </p:grpSpPr>
        <p:sp>
          <p:nvSpPr>
            <p:cNvPr id="77" name="Oval 7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8" name="Oval 7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9" name="Group 76"/>
          <p:cNvGrpSpPr>
            <a:grpSpLocks/>
          </p:cNvGrpSpPr>
          <p:nvPr/>
        </p:nvGrpSpPr>
        <p:grpSpPr bwMode="auto">
          <a:xfrm>
            <a:off x="1265238" y="3103563"/>
            <a:ext cx="192087" cy="192087"/>
            <a:chOff x="3524" y="2257"/>
            <a:chExt cx="121" cy="121"/>
          </a:xfrm>
        </p:grpSpPr>
        <p:sp>
          <p:nvSpPr>
            <p:cNvPr id="80" name="Oval 7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1" name="Oval 7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2" name="Group 79"/>
          <p:cNvGrpSpPr>
            <a:grpSpLocks/>
          </p:cNvGrpSpPr>
          <p:nvPr/>
        </p:nvGrpSpPr>
        <p:grpSpPr bwMode="auto">
          <a:xfrm>
            <a:off x="1265238" y="3719513"/>
            <a:ext cx="192087" cy="192087"/>
            <a:chOff x="3524" y="2257"/>
            <a:chExt cx="121" cy="121"/>
          </a:xfrm>
        </p:grpSpPr>
        <p:sp>
          <p:nvSpPr>
            <p:cNvPr id="83" name="Oval 8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4" name="Oval 8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5" name="Group 82"/>
          <p:cNvGrpSpPr>
            <a:grpSpLocks/>
          </p:cNvGrpSpPr>
          <p:nvPr/>
        </p:nvGrpSpPr>
        <p:grpSpPr bwMode="auto">
          <a:xfrm>
            <a:off x="1265238" y="4303713"/>
            <a:ext cx="192087" cy="192087"/>
            <a:chOff x="3524" y="2257"/>
            <a:chExt cx="121" cy="121"/>
          </a:xfrm>
        </p:grpSpPr>
        <p:sp>
          <p:nvSpPr>
            <p:cNvPr id="86" name="Oval 8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7" name="Oval 8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8" name="Group 85"/>
          <p:cNvGrpSpPr>
            <a:grpSpLocks/>
          </p:cNvGrpSpPr>
          <p:nvPr/>
        </p:nvGrpSpPr>
        <p:grpSpPr bwMode="auto">
          <a:xfrm>
            <a:off x="1265238" y="4938713"/>
            <a:ext cx="192087" cy="192087"/>
            <a:chOff x="3524" y="2257"/>
            <a:chExt cx="121" cy="121"/>
          </a:xfrm>
        </p:grpSpPr>
        <p:sp>
          <p:nvSpPr>
            <p:cNvPr id="89" name="Oval 8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0" name="Oval 8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1" name="Group 88"/>
          <p:cNvGrpSpPr>
            <a:grpSpLocks/>
          </p:cNvGrpSpPr>
          <p:nvPr/>
        </p:nvGrpSpPr>
        <p:grpSpPr bwMode="auto">
          <a:xfrm>
            <a:off x="1265238" y="5567363"/>
            <a:ext cx="192087" cy="192087"/>
            <a:chOff x="3524" y="2257"/>
            <a:chExt cx="121" cy="121"/>
          </a:xfrm>
        </p:grpSpPr>
        <p:sp>
          <p:nvSpPr>
            <p:cNvPr id="92" name="Oval 8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3" name="Oval 9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4" name="Group 91"/>
          <p:cNvGrpSpPr>
            <a:grpSpLocks/>
          </p:cNvGrpSpPr>
          <p:nvPr/>
        </p:nvGrpSpPr>
        <p:grpSpPr bwMode="auto">
          <a:xfrm>
            <a:off x="1265238" y="6221413"/>
            <a:ext cx="192087" cy="192087"/>
            <a:chOff x="3524" y="2257"/>
            <a:chExt cx="121" cy="121"/>
          </a:xfrm>
        </p:grpSpPr>
        <p:sp>
          <p:nvSpPr>
            <p:cNvPr id="95" name="Oval 9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6" name="Oval 9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7" name="Group 94"/>
          <p:cNvGrpSpPr>
            <a:grpSpLocks/>
          </p:cNvGrpSpPr>
          <p:nvPr/>
        </p:nvGrpSpPr>
        <p:grpSpPr bwMode="auto">
          <a:xfrm>
            <a:off x="1849438" y="2481263"/>
            <a:ext cx="192087" cy="192087"/>
            <a:chOff x="3524" y="2257"/>
            <a:chExt cx="121" cy="121"/>
          </a:xfrm>
        </p:grpSpPr>
        <p:sp>
          <p:nvSpPr>
            <p:cNvPr id="98" name="Oval 9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9" name="Oval 9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0" name="Group 97"/>
          <p:cNvGrpSpPr>
            <a:grpSpLocks/>
          </p:cNvGrpSpPr>
          <p:nvPr/>
        </p:nvGrpSpPr>
        <p:grpSpPr bwMode="auto">
          <a:xfrm>
            <a:off x="1849438" y="3103563"/>
            <a:ext cx="192087" cy="192087"/>
            <a:chOff x="3524" y="2257"/>
            <a:chExt cx="121" cy="121"/>
          </a:xfrm>
        </p:grpSpPr>
        <p:sp>
          <p:nvSpPr>
            <p:cNvPr id="101" name="Oval 9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2" name="Oval 9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3" name="Group 100"/>
          <p:cNvGrpSpPr>
            <a:grpSpLocks/>
          </p:cNvGrpSpPr>
          <p:nvPr/>
        </p:nvGrpSpPr>
        <p:grpSpPr bwMode="auto">
          <a:xfrm>
            <a:off x="1849438" y="3719513"/>
            <a:ext cx="192087" cy="192087"/>
            <a:chOff x="3524" y="2257"/>
            <a:chExt cx="121" cy="121"/>
          </a:xfrm>
        </p:grpSpPr>
        <p:sp>
          <p:nvSpPr>
            <p:cNvPr id="104" name="Oval 10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5" name="Oval 10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6" name="Group 103"/>
          <p:cNvGrpSpPr>
            <a:grpSpLocks/>
          </p:cNvGrpSpPr>
          <p:nvPr/>
        </p:nvGrpSpPr>
        <p:grpSpPr bwMode="auto">
          <a:xfrm>
            <a:off x="1849438" y="4303713"/>
            <a:ext cx="192087" cy="192087"/>
            <a:chOff x="3524" y="2257"/>
            <a:chExt cx="121" cy="121"/>
          </a:xfrm>
        </p:grpSpPr>
        <p:sp>
          <p:nvSpPr>
            <p:cNvPr id="107" name="Oval 10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8" name="Oval 10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9" name="Group 106"/>
          <p:cNvGrpSpPr>
            <a:grpSpLocks/>
          </p:cNvGrpSpPr>
          <p:nvPr/>
        </p:nvGrpSpPr>
        <p:grpSpPr bwMode="auto">
          <a:xfrm>
            <a:off x="1849438" y="4938713"/>
            <a:ext cx="192087" cy="192087"/>
            <a:chOff x="3524" y="2257"/>
            <a:chExt cx="121" cy="121"/>
          </a:xfrm>
        </p:grpSpPr>
        <p:sp>
          <p:nvSpPr>
            <p:cNvPr id="110" name="Oval 10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1" name="Oval 10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2" name="Group 109"/>
          <p:cNvGrpSpPr>
            <a:grpSpLocks/>
          </p:cNvGrpSpPr>
          <p:nvPr/>
        </p:nvGrpSpPr>
        <p:grpSpPr bwMode="auto">
          <a:xfrm>
            <a:off x="1849438" y="5567363"/>
            <a:ext cx="192087" cy="192087"/>
            <a:chOff x="3524" y="2257"/>
            <a:chExt cx="121" cy="121"/>
          </a:xfrm>
        </p:grpSpPr>
        <p:sp>
          <p:nvSpPr>
            <p:cNvPr id="113" name="Oval 11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4" name="Oval 11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5" name="Group 112"/>
          <p:cNvGrpSpPr>
            <a:grpSpLocks/>
          </p:cNvGrpSpPr>
          <p:nvPr/>
        </p:nvGrpSpPr>
        <p:grpSpPr bwMode="auto">
          <a:xfrm>
            <a:off x="1849438" y="6221413"/>
            <a:ext cx="192087" cy="192087"/>
            <a:chOff x="3524" y="2257"/>
            <a:chExt cx="121" cy="121"/>
          </a:xfrm>
        </p:grpSpPr>
        <p:sp>
          <p:nvSpPr>
            <p:cNvPr id="116" name="Oval 11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7" name="Oval 11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8" name="Group 115"/>
          <p:cNvGrpSpPr>
            <a:grpSpLocks/>
          </p:cNvGrpSpPr>
          <p:nvPr/>
        </p:nvGrpSpPr>
        <p:grpSpPr bwMode="auto">
          <a:xfrm>
            <a:off x="2459038" y="2481263"/>
            <a:ext cx="192087" cy="192087"/>
            <a:chOff x="3524" y="2257"/>
            <a:chExt cx="121" cy="121"/>
          </a:xfrm>
        </p:grpSpPr>
        <p:sp>
          <p:nvSpPr>
            <p:cNvPr id="119" name="Oval 11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0" name="Oval 11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1" name="Group 118"/>
          <p:cNvGrpSpPr>
            <a:grpSpLocks/>
          </p:cNvGrpSpPr>
          <p:nvPr/>
        </p:nvGrpSpPr>
        <p:grpSpPr bwMode="auto">
          <a:xfrm>
            <a:off x="2459038" y="3103563"/>
            <a:ext cx="192087" cy="192087"/>
            <a:chOff x="3524" y="2257"/>
            <a:chExt cx="121" cy="121"/>
          </a:xfrm>
        </p:grpSpPr>
        <p:sp>
          <p:nvSpPr>
            <p:cNvPr id="122" name="Oval 11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3" name="Oval 12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4" name="Group 121"/>
          <p:cNvGrpSpPr>
            <a:grpSpLocks/>
          </p:cNvGrpSpPr>
          <p:nvPr/>
        </p:nvGrpSpPr>
        <p:grpSpPr bwMode="auto">
          <a:xfrm>
            <a:off x="2459038" y="3719513"/>
            <a:ext cx="192087" cy="192087"/>
            <a:chOff x="3524" y="2257"/>
            <a:chExt cx="121" cy="121"/>
          </a:xfrm>
        </p:grpSpPr>
        <p:sp>
          <p:nvSpPr>
            <p:cNvPr id="125" name="Oval 12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6" name="Oval 12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7" name="Group 124"/>
          <p:cNvGrpSpPr>
            <a:grpSpLocks/>
          </p:cNvGrpSpPr>
          <p:nvPr/>
        </p:nvGrpSpPr>
        <p:grpSpPr bwMode="auto">
          <a:xfrm>
            <a:off x="2459038" y="4303713"/>
            <a:ext cx="192087" cy="192087"/>
            <a:chOff x="3524" y="2257"/>
            <a:chExt cx="121" cy="121"/>
          </a:xfrm>
        </p:grpSpPr>
        <p:sp>
          <p:nvSpPr>
            <p:cNvPr id="128" name="Oval 12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9" name="Oval 12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0" name="Group 127"/>
          <p:cNvGrpSpPr>
            <a:grpSpLocks/>
          </p:cNvGrpSpPr>
          <p:nvPr/>
        </p:nvGrpSpPr>
        <p:grpSpPr bwMode="auto">
          <a:xfrm>
            <a:off x="2459038" y="4938713"/>
            <a:ext cx="192087" cy="192087"/>
            <a:chOff x="3524" y="2257"/>
            <a:chExt cx="121" cy="121"/>
          </a:xfrm>
        </p:grpSpPr>
        <p:sp>
          <p:nvSpPr>
            <p:cNvPr id="131" name="Oval 12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2" name="Oval 12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3" name="Group 130"/>
          <p:cNvGrpSpPr>
            <a:grpSpLocks/>
          </p:cNvGrpSpPr>
          <p:nvPr/>
        </p:nvGrpSpPr>
        <p:grpSpPr bwMode="auto">
          <a:xfrm>
            <a:off x="2459038" y="5567363"/>
            <a:ext cx="192087" cy="192087"/>
            <a:chOff x="3524" y="2257"/>
            <a:chExt cx="121" cy="121"/>
          </a:xfrm>
        </p:grpSpPr>
        <p:sp>
          <p:nvSpPr>
            <p:cNvPr id="134" name="Oval 13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5" name="Oval 13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6" name="Group 133"/>
          <p:cNvGrpSpPr>
            <a:grpSpLocks/>
          </p:cNvGrpSpPr>
          <p:nvPr/>
        </p:nvGrpSpPr>
        <p:grpSpPr bwMode="auto">
          <a:xfrm>
            <a:off x="2459038" y="6221413"/>
            <a:ext cx="192087" cy="192087"/>
            <a:chOff x="3524" y="2257"/>
            <a:chExt cx="121" cy="121"/>
          </a:xfrm>
        </p:grpSpPr>
        <p:sp>
          <p:nvSpPr>
            <p:cNvPr id="137" name="Oval 13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8" name="Oval 13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9" name="Group 136"/>
          <p:cNvGrpSpPr>
            <a:grpSpLocks/>
          </p:cNvGrpSpPr>
          <p:nvPr/>
        </p:nvGrpSpPr>
        <p:grpSpPr bwMode="auto">
          <a:xfrm>
            <a:off x="3062288" y="2481263"/>
            <a:ext cx="192087" cy="192087"/>
            <a:chOff x="3524" y="2257"/>
            <a:chExt cx="121" cy="121"/>
          </a:xfrm>
        </p:grpSpPr>
        <p:sp>
          <p:nvSpPr>
            <p:cNvPr id="140" name="Oval 13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1" name="Oval 13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2" name="Group 139"/>
          <p:cNvGrpSpPr>
            <a:grpSpLocks/>
          </p:cNvGrpSpPr>
          <p:nvPr/>
        </p:nvGrpSpPr>
        <p:grpSpPr bwMode="auto">
          <a:xfrm>
            <a:off x="3062288" y="3103563"/>
            <a:ext cx="192087" cy="192087"/>
            <a:chOff x="3524" y="2257"/>
            <a:chExt cx="121" cy="121"/>
          </a:xfrm>
        </p:grpSpPr>
        <p:sp>
          <p:nvSpPr>
            <p:cNvPr id="143" name="Oval 14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4" name="Oval 14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5" name="Group 142"/>
          <p:cNvGrpSpPr>
            <a:grpSpLocks/>
          </p:cNvGrpSpPr>
          <p:nvPr/>
        </p:nvGrpSpPr>
        <p:grpSpPr bwMode="auto">
          <a:xfrm>
            <a:off x="3062288" y="3719513"/>
            <a:ext cx="192087" cy="192087"/>
            <a:chOff x="3524" y="2257"/>
            <a:chExt cx="121" cy="121"/>
          </a:xfrm>
        </p:grpSpPr>
        <p:sp>
          <p:nvSpPr>
            <p:cNvPr id="146" name="Oval 14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7" name="Oval 14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8" name="Group 145"/>
          <p:cNvGrpSpPr>
            <a:grpSpLocks/>
          </p:cNvGrpSpPr>
          <p:nvPr/>
        </p:nvGrpSpPr>
        <p:grpSpPr bwMode="auto">
          <a:xfrm>
            <a:off x="3062288" y="4303713"/>
            <a:ext cx="192087" cy="192087"/>
            <a:chOff x="3524" y="2257"/>
            <a:chExt cx="121" cy="121"/>
          </a:xfrm>
        </p:grpSpPr>
        <p:sp>
          <p:nvSpPr>
            <p:cNvPr id="149" name="Oval 14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0" name="Oval 14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1" name="Group 148"/>
          <p:cNvGrpSpPr>
            <a:grpSpLocks/>
          </p:cNvGrpSpPr>
          <p:nvPr/>
        </p:nvGrpSpPr>
        <p:grpSpPr bwMode="auto">
          <a:xfrm>
            <a:off x="3062288" y="4938713"/>
            <a:ext cx="192087" cy="192087"/>
            <a:chOff x="3524" y="2257"/>
            <a:chExt cx="121" cy="121"/>
          </a:xfrm>
        </p:grpSpPr>
        <p:sp>
          <p:nvSpPr>
            <p:cNvPr id="152" name="Oval 14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3" name="Oval 15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4" name="Group 151"/>
          <p:cNvGrpSpPr>
            <a:grpSpLocks/>
          </p:cNvGrpSpPr>
          <p:nvPr/>
        </p:nvGrpSpPr>
        <p:grpSpPr bwMode="auto">
          <a:xfrm>
            <a:off x="3062288" y="5567363"/>
            <a:ext cx="192087" cy="192087"/>
            <a:chOff x="3524" y="2257"/>
            <a:chExt cx="121" cy="121"/>
          </a:xfrm>
        </p:grpSpPr>
        <p:sp>
          <p:nvSpPr>
            <p:cNvPr id="155" name="Oval 15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6" name="Oval 15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7" name="Group 154"/>
          <p:cNvGrpSpPr>
            <a:grpSpLocks/>
          </p:cNvGrpSpPr>
          <p:nvPr/>
        </p:nvGrpSpPr>
        <p:grpSpPr bwMode="auto">
          <a:xfrm>
            <a:off x="3062288" y="6221413"/>
            <a:ext cx="192087" cy="192087"/>
            <a:chOff x="3524" y="2257"/>
            <a:chExt cx="121" cy="121"/>
          </a:xfrm>
        </p:grpSpPr>
        <p:sp>
          <p:nvSpPr>
            <p:cNvPr id="158" name="Oval 15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9" name="Oval 15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0" name="Group 178"/>
          <p:cNvGrpSpPr>
            <a:grpSpLocks/>
          </p:cNvGrpSpPr>
          <p:nvPr/>
        </p:nvGrpSpPr>
        <p:grpSpPr bwMode="auto">
          <a:xfrm>
            <a:off x="2470150" y="1392238"/>
            <a:ext cx="1257300" cy="474662"/>
            <a:chOff x="1556" y="703"/>
            <a:chExt cx="792" cy="299"/>
          </a:xfrm>
        </p:grpSpPr>
        <p:sp>
          <p:nvSpPr>
            <p:cNvPr id="161" name="AutoShape 176"/>
            <p:cNvSpPr>
              <a:spLocks noChangeArrowheads="1"/>
            </p:cNvSpPr>
            <p:nvPr/>
          </p:nvSpPr>
          <p:spPr bwMode="auto">
            <a:xfrm>
              <a:off x="1584" y="921"/>
              <a:ext cx="750" cy="81"/>
            </a:xfrm>
            <a:prstGeom prst="leftRightArrow">
              <a:avLst>
                <a:gd name="adj1" fmla="val 16046"/>
                <a:gd name="adj2" fmla="val 10369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2" name="Text Box 177"/>
            <p:cNvSpPr txBox="1">
              <a:spLocks noChangeArrowheads="1"/>
            </p:cNvSpPr>
            <p:nvPr/>
          </p:nvSpPr>
          <p:spPr bwMode="auto">
            <a:xfrm>
              <a:off x="1556" y="703"/>
              <a:ext cx="7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000" b="1">
                  <a:solidFill>
                    <a:srgbClr val="FF0000"/>
                  </a:solidFill>
                </a:rPr>
                <a:t>Reaction</a:t>
              </a:r>
            </a:p>
          </p:txBody>
        </p:sp>
      </p:grpSp>
      <p:sp>
        <p:nvSpPr>
          <p:cNvPr id="165" name="Oval 196"/>
          <p:cNvSpPr>
            <a:spLocks noChangeArrowheads="1"/>
          </p:cNvSpPr>
          <p:nvPr/>
        </p:nvSpPr>
        <p:spPr bwMode="auto">
          <a:xfrm>
            <a:off x="6165850" y="4767263"/>
            <a:ext cx="287338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66" name="Group 197"/>
          <p:cNvGrpSpPr>
            <a:grpSpLocks/>
          </p:cNvGrpSpPr>
          <p:nvPr/>
        </p:nvGrpSpPr>
        <p:grpSpPr bwMode="auto">
          <a:xfrm>
            <a:off x="6208713" y="5251450"/>
            <a:ext cx="192087" cy="192088"/>
            <a:chOff x="3524" y="2257"/>
            <a:chExt cx="121" cy="121"/>
          </a:xfrm>
        </p:grpSpPr>
        <p:sp>
          <p:nvSpPr>
            <p:cNvPr id="167" name="Oval 19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8" name="Oval 19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9" name="Group 200"/>
          <p:cNvGrpSpPr>
            <a:grpSpLocks/>
          </p:cNvGrpSpPr>
          <p:nvPr/>
        </p:nvGrpSpPr>
        <p:grpSpPr bwMode="auto">
          <a:xfrm rot="4116483">
            <a:off x="6172201" y="5988050"/>
            <a:ext cx="279400" cy="536575"/>
            <a:chOff x="295" y="1768"/>
            <a:chExt cx="408" cy="784"/>
          </a:xfrm>
        </p:grpSpPr>
        <p:sp>
          <p:nvSpPr>
            <p:cNvPr id="170" name="AutoShape 20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1" name="AutoShape 20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172" name="AutoShape 203"/>
          <p:cNvSpPr>
            <a:spLocks noChangeArrowheads="1"/>
          </p:cNvSpPr>
          <p:nvPr/>
        </p:nvSpPr>
        <p:spPr bwMode="auto">
          <a:xfrm rot="3784420">
            <a:off x="6257926" y="5524500"/>
            <a:ext cx="131762" cy="5603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73" name="Text Box 204"/>
          <p:cNvSpPr txBox="1">
            <a:spLocks noChangeArrowheads="1"/>
          </p:cNvSpPr>
          <p:nvPr/>
        </p:nvSpPr>
        <p:spPr bwMode="auto">
          <a:xfrm>
            <a:off x="6519863" y="4587875"/>
            <a:ext cx="2025650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60000"/>
              </a:lnSpc>
            </a:pPr>
            <a:r>
              <a:rPr lang="en-US" altLang="ja-JP"/>
              <a:t>Biocide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Release controller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Hydrophobic resin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Hydrolysis resin</a:t>
            </a:r>
          </a:p>
        </p:txBody>
      </p:sp>
      <p:sp>
        <p:nvSpPr>
          <p:cNvPr id="174" name="Line 205"/>
          <p:cNvSpPr>
            <a:spLocks noChangeShapeType="1"/>
          </p:cNvSpPr>
          <p:nvPr/>
        </p:nvSpPr>
        <p:spPr bwMode="auto">
          <a:xfrm>
            <a:off x="6111875" y="51260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5" name="Line 206"/>
          <p:cNvSpPr>
            <a:spLocks noChangeShapeType="1"/>
          </p:cNvSpPr>
          <p:nvPr/>
        </p:nvSpPr>
        <p:spPr bwMode="auto">
          <a:xfrm>
            <a:off x="6111875" y="55594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6" name="Line 207"/>
          <p:cNvSpPr>
            <a:spLocks noChangeShapeType="1"/>
          </p:cNvSpPr>
          <p:nvPr/>
        </p:nvSpPr>
        <p:spPr bwMode="auto">
          <a:xfrm>
            <a:off x="6111875" y="602138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7" name="Line 208"/>
          <p:cNvSpPr>
            <a:spLocks noChangeShapeType="1"/>
          </p:cNvSpPr>
          <p:nvPr/>
        </p:nvSpPr>
        <p:spPr bwMode="auto">
          <a:xfrm>
            <a:off x="6111875" y="64849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8" name="Line 209"/>
          <p:cNvSpPr>
            <a:spLocks noChangeShapeType="1"/>
          </p:cNvSpPr>
          <p:nvPr/>
        </p:nvSpPr>
        <p:spPr bwMode="auto">
          <a:xfrm>
            <a:off x="6111875" y="46831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145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38200" y="1900238"/>
            <a:ext cx="2887663" cy="4605337"/>
          </a:xfrm>
          <a:prstGeom prst="rect">
            <a:avLst/>
          </a:prstGeom>
          <a:solidFill>
            <a:srgbClr val="BB53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80"/>
          <p:cNvGrpSpPr>
            <a:grpSpLocks/>
          </p:cNvGrpSpPr>
          <p:nvPr/>
        </p:nvGrpSpPr>
        <p:grpSpPr bwMode="auto">
          <a:xfrm>
            <a:off x="1011238" y="2263775"/>
            <a:ext cx="2508250" cy="4076700"/>
            <a:chOff x="637" y="1282"/>
            <a:chExt cx="1580" cy="2568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1405" y="1282"/>
              <a:ext cx="812" cy="820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709" y="1330"/>
              <a:ext cx="1504" cy="1532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6" name="Line 12"/>
            <p:cNvSpPr>
              <a:spLocks noChangeShapeType="1"/>
            </p:cNvSpPr>
            <p:nvPr/>
          </p:nvSpPr>
          <p:spPr bwMode="auto">
            <a:xfrm flipH="1">
              <a:off x="637" y="2090"/>
              <a:ext cx="1504" cy="1532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709" y="2110"/>
              <a:ext cx="1504" cy="1532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677" y="1286"/>
              <a:ext cx="1504" cy="1532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1209" y="2842"/>
              <a:ext cx="996" cy="1004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709" y="2902"/>
              <a:ext cx="912" cy="932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709" y="3690"/>
              <a:ext cx="160" cy="160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661" y="1286"/>
              <a:ext cx="764" cy="776"/>
            </a:xfrm>
            <a:prstGeom prst="line">
              <a:avLst/>
            </a:prstGeom>
            <a:noFill/>
            <a:ln w="57150">
              <a:solidFill>
                <a:srgbClr val="DEF729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601913" y="2090738"/>
            <a:ext cx="719137" cy="4298950"/>
          </a:xfrm>
          <a:prstGeom prst="rect">
            <a:avLst/>
          </a:prstGeom>
          <a:solidFill>
            <a:srgbClr val="E46E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36825" y="1893888"/>
            <a:ext cx="1185863" cy="4616450"/>
          </a:xfrm>
          <a:prstGeom prst="rect">
            <a:avLst/>
          </a:prstGeom>
          <a:solidFill>
            <a:srgbClr val="E46E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5" name="Rectangle 181"/>
          <p:cNvSpPr>
            <a:spLocks noChangeArrowheads="1"/>
          </p:cNvSpPr>
          <p:nvPr/>
        </p:nvSpPr>
        <p:spPr bwMode="auto">
          <a:xfrm>
            <a:off x="2670175" y="1895475"/>
            <a:ext cx="655638" cy="4624388"/>
          </a:xfrm>
          <a:prstGeom prst="rect">
            <a:avLst/>
          </a:prstGeom>
          <a:gradFill rotWithShape="1">
            <a:gsLst>
              <a:gs pos="0">
                <a:srgbClr val="3FD7F5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6" name="Rectangle 177"/>
          <p:cNvSpPr>
            <a:spLocks noChangeArrowheads="1"/>
          </p:cNvSpPr>
          <p:nvPr/>
        </p:nvSpPr>
        <p:spPr bwMode="auto">
          <a:xfrm>
            <a:off x="3324225" y="1895475"/>
            <a:ext cx="438150" cy="4624388"/>
          </a:xfrm>
          <a:prstGeom prst="rect">
            <a:avLst/>
          </a:prstGeom>
          <a:gradFill rotWithShape="1">
            <a:gsLst>
              <a:gs pos="0">
                <a:srgbClr val="3FD7F5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7" name="Rectangle 175"/>
          <p:cNvSpPr>
            <a:spLocks noChangeArrowheads="1"/>
          </p:cNvSpPr>
          <p:nvPr/>
        </p:nvSpPr>
        <p:spPr bwMode="auto">
          <a:xfrm>
            <a:off x="3729038" y="1895475"/>
            <a:ext cx="2200275" cy="4624388"/>
          </a:xfrm>
          <a:prstGeom prst="rect">
            <a:avLst/>
          </a:prstGeom>
          <a:gradFill rotWithShape="1">
            <a:gsLst>
              <a:gs pos="0">
                <a:srgbClr val="3FD7F5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500563" y="6130925"/>
            <a:ext cx="1382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>
                <a:solidFill>
                  <a:schemeClr val="bg1"/>
                </a:solidFill>
              </a:rPr>
              <a:t>Sea Water</a:t>
            </a: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9350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909638" y="3192463"/>
            <a:ext cx="338137" cy="647700"/>
            <a:chOff x="295" y="1768"/>
            <a:chExt cx="408" cy="784"/>
          </a:xfrm>
        </p:grpSpPr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909638" y="1968500"/>
            <a:ext cx="338137" cy="647700"/>
            <a:chOff x="295" y="1768"/>
            <a:chExt cx="408" cy="784"/>
          </a:xfrm>
        </p:grpSpPr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9350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9350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909638" y="5640388"/>
            <a:ext cx="338137" cy="647700"/>
            <a:chOff x="295" y="1768"/>
            <a:chExt cx="408" cy="784"/>
          </a:xfrm>
        </p:grpSpPr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" name="AutoShape 29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909638" y="4416425"/>
            <a:ext cx="338137" cy="647700"/>
            <a:chOff x="295" y="1768"/>
            <a:chExt cx="408" cy="784"/>
          </a:xfrm>
        </p:grpSpPr>
        <p:sp>
          <p:nvSpPr>
            <p:cNvPr id="32" name="AutoShape 31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151288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151288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6" name="AutoShape 35"/>
          <p:cNvSpPr>
            <a:spLocks noChangeArrowheads="1"/>
          </p:cNvSpPr>
          <p:nvPr/>
        </p:nvSpPr>
        <p:spPr bwMode="auto">
          <a:xfrm>
            <a:off x="158432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7" name="Oval 36"/>
          <p:cNvSpPr>
            <a:spLocks noChangeArrowheads="1"/>
          </p:cNvSpPr>
          <p:nvPr/>
        </p:nvSpPr>
        <p:spPr bwMode="auto">
          <a:xfrm>
            <a:off x="151288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8" name="Oval 37"/>
          <p:cNvSpPr>
            <a:spLocks noChangeArrowheads="1"/>
          </p:cNvSpPr>
          <p:nvPr/>
        </p:nvSpPr>
        <p:spPr bwMode="auto">
          <a:xfrm>
            <a:off x="151288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39" name="AutoShape 38"/>
          <p:cNvSpPr>
            <a:spLocks noChangeArrowheads="1"/>
          </p:cNvSpPr>
          <p:nvPr/>
        </p:nvSpPr>
        <p:spPr bwMode="auto">
          <a:xfrm>
            <a:off x="158432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0" name="AutoShape 39"/>
          <p:cNvSpPr>
            <a:spLocks noChangeArrowheads="1"/>
          </p:cNvSpPr>
          <p:nvPr/>
        </p:nvSpPr>
        <p:spPr bwMode="auto">
          <a:xfrm>
            <a:off x="158432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210978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2084388" y="3192463"/>
            <a:ext cx="338137" cy="647700"/>
            <a:chOff x="295" y="1768"/>
            <a:chExt cx="408" cy="784"/>
          </a:xfrm>
        </p:grpSpPr>
        <p:sp>
          <p:nvSpPr>
            <p:cNvPr id="43" name="AutoShape 42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4" name="AutoShape 43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2084388" y="1968500"/>
            <a:ext cx="338137" cy="647700"/>
            <a:chOff x="295" y="1768"/>
            <a:chExt cx="408" cy="784"/>
          </a:xfrm>
        </p:grpSpPr>
        <p:sp>
          <p:nvSpPr>
            <p:cNvPr id="46" name="AutoShape 45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7" name="AutoShape 46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210978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9" name="Oval 48"/>
          <p:cNvSpPr>
            <a:spLocks noChangeArrowheads="1"/>
          </p:cNvSpPr>
          <p:nvPr/>
        </p:nvSpPr>
        <p:spPr bwMode="auto">
          <a:xfrm>
            <a:off x="210978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2084388" y="5640388"/>
            <a:ext cx="338137" cy="647700"/>
            <a:chOff x="295" y="1768"/>
            <a:chExt cx="408" cy="784"/>
          </a:xfrm>
        </p:grpSpPr>
        <p:sp>
          <p:nvSpPr>
            <p:cNvPr id="51" name="AutoShape 50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2" name="AutoShape 51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2084388" y="4416425"/>
            <a:ext cx="338137" cy="647700"/>
            <a:chOff x="295" y="1768"/>
            <a:chExt cx="408" cy="784"/>
          </a:xfrm>
        </p:grpSpPr>
        <p:sp>
          <p:nvSpPr>
            <p:cNvPr id="54" name="AutoShape 53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5" name="AutoShape 54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56" name="Oval 55"/>
          <p:cNvSpPr>
            <a:spLocks noChangeArrowheads="1"/>
          </p:cNvSpPr>
          <p:nvPr/>
        </p:nvSpPr>
        <p:spPr bwMode="auto">
          <a:xfrm>
            <a:off x="2713038" y="21447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7" name="Oval 56"/>
          <p:cNvSpPr>
            <a:spLocks noChangeArrowheads="1"/>
          </p:cNvSpPr>
          <p:nvPr/>
        </p:nvSpPr>
        <p:spPr bwMode="auto">
          <a:xfrm>
            <a:off x="2713038" y="33893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8" name="AutoShape 57"/>
          <p:cNvSpPr>
            <a:spLocks noChangeArrowheads="1"/>
          </p:cNvSpPr>
          <p:nvPr/>
        </p:nvSpPr>
        <p:spPr bwMode="auto">
          <a:xfrm>
            <a:off x="2784475" y="50720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59" name="Oval 58"/>
          <p:cNvSpPr>
            <a:spLocks noChangeArrowheads="1"/>
          </p:cNvSpPr>
          <p:nvPr/>
        </p:nvSpPr>
        <p:spPr bwMode="auto">
          <a:xfrm>
            <a:off x="2713038" y="46021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0" name="Oval 59"/>
          <p:cNvSpPr>
            <a:spLocks noChangeArrowheads="1"/>
          </p:cNvSpPr>
          <p:nvPr/>
        </p:nvSpPr>
        <p:spPr bwMode="auto">
          <a:xfrm>
            <a:off x="2713038" y="586581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" name="AutoShape 60"/>
          <p:cNvSpPr>
            <a:spLocks noChangeArrowheads="1"/>
          </p:cNvSpPr>
          <p:nvPr/>
        </p:nvSpPr>
        <p:spPr bwMode="auto">
          <a:xfrm>
            <a:off x="2784475" y="38401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2" name="AutoShape 61"/>
          <p:cNvSpPr>
            <a:spLocks noChangeArrowheads="1"/>
          </p:cNvSpPr>
          <p:nvPr/>
        </p:nvSpPr>
        <p:spPr bwMode="auto">
          <a:xfrm>
            <a:off x="2784475" y="2620963"/>
            <a:ext cx="144463" cy="61277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3" name="Oval 62"/>
          <p:cNvSpPr>
            <a:spLocks noChangeArrowheads="1"/>
          </p:cNvSpPr>
          <p:nvPr/>
        </p:nvSpPr>
        <p:spPr bwMode="auto">
          <a:xfrm>
            <a:off x="3335338" y="2760663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64" name="Group 63"/>
          <p:cNvGrpSpPr>
            <a:grpSpLocks/>
          </p:cNvGrpSpPr>
          <p:nvPr/>
        </p:nvGrpSpPr>
        <p:grpSpPr bwMode="auto">
          <a:xfrm>
            <a:off x="3309938" y="3192463"/>
            <a:ext cx="338137" cy="647700"/>
            <a:chOff x="295" y="1768"/>
            <a:chExt cx="408" cy="784"/>
          </a:xfrm>
        </p:grpSpPr>
        <p:sp>
          <p:nvSpPr>
            <p:cNvPr id="65" name="AutoShape 64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6" name="AutoShape 65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3309938" y="1968500"/>
            <a:ext cx="338137" cy="647700"/>
            <a:chOff x="295" y="1768"/>
            <a:chExt cx="408" cy="784"/>
          </a:xfrm>
        </p:grpSpPr>
        <p:sp>
          <p:nvSpPr>
            <p:cNvPr id="68" name="AutoShape 67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9" name="AutoShape 68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70" name="Oval 69"/>
          <p:cNvSpPr>
            <a:spLocks noChangeArrowheads="1"/>
          </p:cNvSpPr>
          <p:nvPr/>
        </p:nvSpPr>
        <p:spPr bwMode="auto">
          <a:xfrm>
            <a:off x="3335338" y="3984625"/>
            <a:ext cx="287337" cy="2873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71" name="Oval 70"/>
          <p:cNvSpPr>
            <a:spLocks noChangeArrowheads="1"/>
          </p:cNvSpPr>
          <p:nvPr/>
        </p:nvSpPr>
        <p:spPr bwMode="auto">
          <a:xfrm>
            <a:off x="3335338" y="5208588"/>
            <a:ext cx="287337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3309938" y="5640388"/>
            <a:ext cx="338137" cy="647700"/>
            <a:chOff x="295" y="1768"/>
            <a:chExt cx="408" cy="784"/>
          </a:xfrm>
        </p:grpSpPr>
        <p:sp>
          <p:nvSpPr>
            <p:cNvPr id="73" name="AutoShape 72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4" name="AutoShape 73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3309938" y="4416425"/>
            <a:ext cx="338137" cy="647700"/>
            <a:chOff x="295" y="1768"/>
            <a:chExt cx="408" cy="784"/>
          </a:xfrm>
        </p:grpSpPr>
        <p:sp>
          <p:nvSpPr>
            <p:cNvPr id="76" name="AutoShape 75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7" name="AutoShape 76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8" name="Group 77"/>
          <p:cNvGrpSpPr>
            <a:grpSpLocks/>
          </p:cNvGrpSpPr>
          <p:nvPr/>
        </p:nvGrpSpPr>
        <p:grpSpPr bwMode="auto">
          <a:xfrm>
            <a:off x="1265238" y="2481263"/>
            <a:ext cx="192087" cy="192087"/>
            <a:chOff x="3524" y="2257"/>
            <a:chExt cx="121" cy="121"/>
          </a:xfrm>
        </p:grpSpPr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0" name="Oval 7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1" name="Group 80"/>
          <p:cNvGrpSpPr>
            <a:grpSpLocks/>
          </p:cNvGrpSpPr>
          <p:nvPr/>
        </p:nvGrpSpPr>
        <p:grpSpPr bwMode="auto">
          <a:xfrm>
            <a:off x="1265238" y="3103563"/>
            <a:ext cx="192087" cy="192087"/>
            <a:chOff x="3524" y="2257"/>
            <a:chExt cx="121" cy="121"/>
          </a:xfrm>
        </p:grpSpPr>
        <p:sp>
          <p:nvSpPr>
            <p:cNvPr id="82" name="Oval 8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4" name="Group 83"/>
          <p:cNvGrpSpPr>
            <a:grpSpLocks/>
          </p:cNvGrpSpPr>
          <p:nvPr/>
        </p:nvGrpSpPr>
        <p:grpSpPr bwMode="auto">
          <a:xfrm>
            <a:off x="1265238" y="3719513"/>
            <a:ext cx="192087" cy="192087"/>
            <a:chOff x="3524" y="2257"/>
            <a:chExt cx="121" cy="121"/>
          </a:xfrm>
        </p:grpSpPr>
        <p:sp>
          <p:nvSpPr>
            <p:cNvPr id="85" name="Oval 8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6" name="Oval 8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87" name="Group 86"/>
          <p:cNvGrpSpPr>
            <a:grpSpLocks/>
          </p:cNvGrpSpPr>
          <p:nvPr/>
        </p:nvGrpSpPr>
        <p:grpSpPr bwMode="auto">
          <a:xfrm>
            <a:off x="1265238" y="4303713"/>
            <a:ext cx="192087" cy="192087"/>
            <a:chOff x="3524" y="2257"/>
            <a:chExt cx="121" cy="121"/>
          </a:xfrm>
        </p:grpSpPr>
        <p:sp>
          <p:nvSpPr>
            <p:cNvPr id="88" name="Oval 8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0" name="Group 89"/>
          <p:cNvGrpSpPr>
            <a:grpSpLocks/>
          </p:cNvGrpSpPr>
          <p:nvPr/>
        </p:nvGrpSpPr>
        <p:grpSpPr bwMode="auto">
          <a:xfrm>
            <a:off x="1265238" y="4938713"/>
            <a:ext cx="192087" cy="192087"/>
            <a:chOff x="3524" y="2257"/>
            <a:chExt cx="121" cy="121"/>
          </a:xfrm>
        </p:grpSpPr>
        <p:sp>
          <p:nvSpPr>
            <p:cNvPr id="91" name="Oval 9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2" name="Oval 9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3" name="Group 92"/>
          <p:cNvGrpSpPr>
            <a:grpSpLocks/>
          </p:cNvGrpSpPr>
          <p:nvPr/>
        </p:nvGrpSpPr>
        <p:grpSpPr bwMode="auto">
          <a:xfrm>
            <a:off x="1265238" y="5567363"/>
            <a:ext cx="192087" cy="192087"/>
            <a:chOff x="3524" y="2257"/>
            <a:chExt cx="121" cy="121"/>
          </a:xfrm>
        </p:grpSpPr>
        <p:sp>
          <p:nvSpPr>
            <p:cNvPr id="94" name="Oval 9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5" name="Oval 9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6" name="Group 95"/>
          <p:cNvGrpSpPr>
            <a:grpSpLocks/>
          </p:cNvGrpSpPr>
          <p:nvPr/>
        </p:nvGrpSpPr>
        <p:grpSpPr bwMode="auto">
          <a:xfrm>
            <a:off x="1265238" y="6221413"/>
            <a:ext cx="192087" cy="192087"/>
            <a:chOff x="3524" y="2257"/>
            <a:chExt cx="121" cy="121"/>
          </a:xfrm>
        </p:grpSpPr>
        <p:sp>
          <p:nvSpPr>
            <p:cNvPr id="97" name="Oval 9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8" name="Oval 9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9" name="Group 98"/>
          <p:cNvGrpSpPr>
            <a:grpSpLocks/>
          </p:cNvGrpSpPr>
          <p:nvPr/>
        </p:nvGrpSpPr>
        <p:grpSpPr bwMode="auto">
          <a:xfrm>
            <a:off x="1849438" y="2481263"/>
            <a:ext cx="192087" cy="192087"/>
            <a:chOff x="3524" y="2257"/>
            <a:chExt cx="121" cy="121"/>
          </a:xfrm>
        </p:grpSpPr>
        <p:sp>
          <p:nvSpPr>
            <p:cNvPr id="100" name="Oval 9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1" name="Oval 10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2" name="Group 101"/>
          <p:cNvGrpSpPr>
            <a:grpSpLocks/>
          </p:cNvGrpSpPr>
          <p:nvPr/>
        </p:nvGrpSpPr>
        <p:grpSpPr bwMode="auto">
          <a:xfrm>
            <a:off x="1849438" y="3103563"/>
            <a:ext cx="192087" cy="192087"/>
            <a:chOff x="3524" y="2257"/>
            <a:chExt cx="121" cy="121"/>
          </a:xfrm>
        </p:grpSpPr>
        <p:sp>
          <p:nvSpPr>
            <p:cNvPr id="103" name="Oval 10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5" name="Group 104"/>
          <p:cNvGrpSpPr>
            <a:grpSpLocks/>
          </p:cNvGrpSpPr>
          <p:nvPr/>
        </p:nvGrpSpPr>
        <p:grpSpPr bwMode="auto">
          <a:xfrm>
            <a:off x="1849438" y="3719513"/>
            <a:ext cx="192087" cy="192087"/>
            <a:chOff x="3524" y="2257"/>
            <a:chExt cx="121" cy="121"/>
          </a:xfrm>
        </p:grpSpPr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7" name="Oval 10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08" name="Group 107"/>
          <p:cNvGrpSpPr>
            <a:grpSpLocks/>
          </p:cNvGrpSpPr>
          <p:nvPr/>
        </p:nvGrpSpPr>
        <p:grpSpPr bwMode="auto">
          <a:xfrm>
            <a:off x="1849438" y="4303713"/>
            <a:ext cx="192087" cy="192087"/>
            <a:chOff x="3524" y="2257"/>
            <a:chExt cx="121" cy="121"/>
          </a:xfrm>
        </p:grpSpPr>
        <p:sp>
          <p:nvSpPr>
            <p:cNvPr id="109" name="Oval 10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1" name="Group 110"/>
          <p:cNvGrpSpPr>
            <a:grpSpLocks/>
          </p:cNvGrpSpPr>
          <p:nvPr/>
        </p:nvGrpSpPr>
        <p:grpSpPr bwMode="auto">
          <a:xfrm>
            <a:off x="1849438" y="4938713"/>
            <a:ext cx="192087" cy="192087"/>
            <a:chOff x="3524" y="2257"/>
            <a:chExt cx="121" cy="121"/>
          </a:xfrm>
        </p:grpSpPr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4" name="Group 113"/>
          <p:cNvGrpSpPr>
            <a:grpSpLocks/>
          </p:cNvGrpSpPr>
          <p:nvPr/>
        </p:nvGrpSpPr>
        <p:grpSpPr bwMode="auto">
          <a:xfrm>
            <a:off x="1849438" y="5567363"/>
            <a:ext cx="192087" cy="192087"/>
            <a:chOff x="3524" y="2257"/>
            <a:chExt cx="121" cy="121"/>
          </a:xfrm>
        </p:grpSpPr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7" name="Group 116"/>
          <p:cNvGrpSpPr>
            <a:grpSpLocks/>
          </p:cNvGrpSpPr>
          <p:nvPr/>
        </p:nvGrpSpPr>
        <p:grpSpPr bwMode="auto">
          <a:xfrm>
            <a:off x="1849438" y="6221413"/>
            <a:ext cx="192087" cy="192087"/>
            <a:chOff x="3524" y="2257"/>
            <a:chExt cx="121" cy="121"/>
          </a:xfrm>
        </p:grpSpPr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0" name="Group 119"/>
          <p:cNvGrpSpPr>
            <a:grpSpLocks/>
          </p:cNvGrpSpPr>
          <p:nvPr/>
        </p:nvGrpSpPr>
        <p:grpSpPr bwMode="auto">
          <a:xfrm>
            <a:off x="2459038" y="2481263"/>
            <a:ext cx="192087" cy="192087"/>
            <a:chOff x="3524" y="2257"/>
            <a:chExt cx="121" cy="121"/>
          </a:xfrm>
        </p:grpSpPr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3" name="Group 122"/>
          <p:cNvGrpSpPr>
            <a:grpSpLocks/>
          </p:cNvGrpSpPr>
          <p:nvPr/>
        </p:nvGrpSpPr>
        <p:grpSpPr bwMode="auto">
          <a:xfrm>
            <a:off x="2459038" y="3103563"/>
            <a:ext cx="192087" cy="192087"/>
            <a:chOff x="3524" y="2257"/>
            <a:chExt cx="121" cy="121"/>
          </a:xfrm>
        </p:grpSpPr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6" name="Group 125"/>
          <p:cNvGrpSpPr>
            <a:grpSpLocks/>
          </p:cNvGrpSpPr>
          <p:nvPr/>
        </p:nvGrpSpPr>
        <p:grpSpPr bwMode="auto">
          <a:xfrm>
            <a:off x="2459038" y="3719513"/>
            <a:ext cx="192087" cy="192087"/>
            <a:chOff x="3524" y="2257"/>
            <a:chExt cx="121" cy="121"/>
          </a:xfrm>
        </p:grpSpPr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29" name="Group 128"/>
          <p:cNvGrpSpPr>
            <a:grpSpLocks/>
          </p:cNvGrpSpPr>
          <p:nvPr/>
        </p:nvGrpSpPr>
        <p:grpSpPr bwMode="auto">
          <a:xfrm>
            <a:off x="2459038" y="4303713"/>
            <a:ext cx="192087" cy="192087"/>
            <a:chOff x="3524" y="2257"/>
            <a:chExt cx="121" cy="121"/>
          </a:xfrm>
        </p:grpSpPr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2" name="Group 131"/>
          <p:cNvGrpSpPr>
            <a:grpSpLocks/>
          </p:cNvGrpSpPr>
          <p:nvPr/>
        </p:nvGrpSpPr>
        <p:grpSpPr bwMode="auto">
          <a:xfrm>
            <a:off x="2459038" y="4938713"/>
            <a:ext cx="192087" cy="192087"/>
            <a:chOff x="3524" y="2257"/>
            <a:chExt cx="121" cy="121"/>
          </a:xfrm>
        </p:grpSpPr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5" name="Group 134"/>
          <p:cNvGrpSpPr>
            <a:grpSpLocks/>
          </p:cNvGrpSpPr>
          <p:nvPr/>
        </p:nvGrpSpPr>
        <p:grpSpPr bwMode="auto">
          <a:xfrm>
            <a:off x="2459038" y="5567363"/>
            <a:ext cx="192087" cy="192087"/>
            <a:chOff x="3524" y="2257"/>
            <a:chExt cx="121" cy="121"/>
          </a:xfrm>
        </p:grpSpPr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38" name="Group 137"/>
          <p:cNvGrpSpPr>
            <a:grpSpLocks/>
          </p:cNvGrpSpPr>
          <p:nvPr/>
        </p:nvGrpSpPr>
        <p:grpSpPr bwMode="auto">
          <a:xfrm>
            <a:off x="2459038" y="6221413"/>
            <a:ext cx="192087" cy="192087"/>
            <a:chOff x="3524" y="2257"/>
            <a:chExt cx="121" cy="121"/>
          </a:xfrm>
        </p:grpSpPr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1" name="Group 140"/>
          <p:cNvGrpSpPr>
            <a:grpSpLocks/>
          </p:cNvGrpSpPr>
          <p:nvPr/>
        </p:nvGrpSpPr>
        <p:grpSpPr bwMode="auto">
          <a:xfrm>
            <a:off x="3062288" y="2481263"/>
            <a:ext cx="192087" cy="192087"/>
            <a:chOff x="3524" y="2257"/>
            <a:chExt cx="121" cy="121"/>
          </a:xfrm>
        </p:grpSpPr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4" name="Group 143"/>
          <p:cNvGrpSpPr>
            <a:grpSpLocks/>
          </p:cNvGrpSpPr>
          <p:nvPr/>
        </p:nvGrpSpPr>
        <p:grpSpPr bwMode="auto">
          <a:xfrm>
            <a:off x="3062288" y="3103563"/>
            <a:ext cx="192087" cy="192087"/>
            <a:chOff x="3524" y="2257"/>
            <a:chExt cx="121" cy="121"/>
          </a:xfrm>
        </p:grpSpPr>
        <p:sp>
          <p:nvSpPr>
            <p:cNvPr id="145" name="Oval 144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6" name="Oval 145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7" name="Group 146"/>
          <p:cNvGrpSpPr>
            <a:grpSpLocks/>
          </p:cNvGrpSpPr>
          <p:nvPr/>
        </p:nvGrpSpPr>
        <p:grpSpPr bwMode="auto">
          <a:xfrm>
            <a:off x="3062288" y="3719513"/>
            <a:ext cx="192087" cy="192087"/>
            <a:chOff x="3524" y="2257"/>
            <a:chExt cx="121" cy="121"/>
          </a:xfrm>
        </p:grpSpPr>
        <p:sp>
          <p:nvSpPr>
            <p:cNvPr id="148" name="Oval 147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9" name="Oval 148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0" name="Group 149"/>
          <p:cNvGrpSpPr>
            <a:grpSpLocks/>
          </p:cNvGrpSpPr>
          <p:nvPr/>
        </p:nvGrpSpPr>
        <p:grpSpPr bwMode="auto">
          <a:xfrm>
            <a:off x="3062288" y="4303713"/>
            <a:ext cx="192087" cy="192087"/>
            <a:chOff x="3524" y="2257"/>
            <a:chExt cx="121" cy="121"/>
          </a:xfrm>
        </p:grpSpPr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2" name="Oval 151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3" name="Group 152"/>
          <p:cNvGrpSpPr>
            <a:grpSpLocks/>
          </p:cNvGrpSpPr>
          <p:nvPr/>
        </p:nvGrpSpPr>
        <p:grpSpPr bwMode="auto">
          <a:xfrm>
            <a:off x="3062288" y="4938713"/>
            <a:ext cx="192087" cy="192087"/>
            <a:chOff x="3524" y="2257"/>
            <a:chExt cx="121" cy="121"/>
          </a:xfrm>
        </p:grpSpPr>
        <p:sp>
          <p:nvSpPr>
            <p:cNvPr id="154" name="Oval 153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5" name="Oval 154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6" name="Group 155"/>
          <p:cNvGrpSpPr>
            <a:grpSpLocks/>
          </p:cNvGrpSpPr>
          <p:nvPr/>
        </p:nvGrpSpPr>
        <p:grpSpPr bwMode="auto">
          <a:xfrm>
            <a:off x="3062288" y="5567363"/>
            <a:ext cx="192087" cy="192087"/>
            <a:chOff x="3524" y="2257"/>
            <a:chExt cx="121" cy="121"/>
          </a:xfrm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8" name="Oval 157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9" name="Group 158"/>
          <p:cNvGrpSpPr>
            <a:grpSpLocks/>
          </p:cNvGrpSpPr>
          <p:nvPr/>
        </p:nvGrpSpPr>
        <p:grpSpPr bwMode="auto">
          <a:xfrm>
            <a:off x="3062288" y="6221413"/>
            <a:ext cx="192087" cy="192087"/>
            <a:chOff x="3524" y="2257"/>
            <a:chExt cx="121" cy="121"/>
          </a:xfrm>
        </p:grpSpPr>
        <p:sp>
          <p:nvSpPr>
            <p:cNvPr id="160" name="Oval 159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1" name="Oval 160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162" name="Rectangle 16"/>
          <p:cNvSpPr>
            <a:spLocks noChangeArrowheads="1"/>
          </p:cNvSpPr>
          <p:nvPr/>
        </p:nvSpPr>
        <p:spPr bwMode="auto">
          <a:xfrm>
            <a:off x="831850" y="1893888"/>
            <a:ext cx="5091113" cy="4611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63" name="Group 186"/>
          <p:cNvGrpSpPr>
            <a:grpSpLocks/>
          </p:cNvGrpSpPr>
          <p:nvPr/>
        </p:nvGrpSpPr>
        <p:grpSpPr bwMode="auto">
          <a:xfrm>
            <a:off x="2470150" y="1392238"/>
            <a:ext cx="1257300" cy="474662"/>
            <a:chOff x="1556" y="703"/>
            <a:chExt cx="792" cy="299"/>
          </a:xfrm>
        </p:grpSpPr>
        <p:sp>
          <p:nvSpPr>
            <p:cNvPr id="164" name="AutoShape 187"/>
            <p:cNvSpPr>
              <a:spLocks noChangeArrowheads="1"/>
            </p:cNvSpPr>
            <p:nvPr/>
          </p:nvSpPr>
          <p:spPr bwMode="auto">
            <a:xfrm>
              <a:off x="1584" y="921"/>
              <a:ext cx="750" cy="81"/>
            </a:xfrm>
            <a:prstGeom prst="leftRightArrow">
              <a:avLst>
                <a:gd name="adj1" fmla="val 16046"/>
                <a:gd name="adj2" fmla="val 10369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5" name="Text Box 188"/>
            <p:cNvSpPr txBox="1">
              <a:spLocks noChangeArrowheads="1"/>
            </p:cNvSpPr>
            <p:nvPr/>
          </p:nvSpPr>
          <p:spPr bwMode="auto">
            <a:xfrm>
              <a:off x="1556" y="703"/>
              <a:ext cx="7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2000" b="1">
                  <a:solidFill>
                    <a:srgbClr val="FF0000"/>
                  </a:solidFill>
                </a:rPr>
                <a:t>Reaction</a:t>
              </a:r>
            </a:p>
          </p:txBody>
        </p:sp>
      </p:grpSp>
      <p:sp>
        <p:nvSpPr>
          <p:cNvPr id="168" name="Oval 193"/>
          <p:cNvSpPr>
            <a:spLocks noChangeArrowheads="1"/>
          </p:cNvSpPr>
          <p:nvPr/>
        </p:nvSpPr>
        <p:spPr bwMode="auto">
          <a:xfrm>
            <a:off x="6165850" y="4767263"/>
            <a:ext cx="287338" cy="2873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ABFE4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169" name="Group 194"/>
          <p:cNvGrpSpPr>
            <a:grpSpLocks/>
          </p:cNvGrpSpPr>
          <p:nvPr/>
        </p:nvGrpSpPr>
        <p:grpSpPr bwMode="auto">
          <a:xfrm>
            <a:off x="6208713" y="5251450"/>
            <a:ext cx="192087" cy="192088"/>
            <a:chOff x="3524" y="2257"/>
            <a:chExt cx="121" cy="121"/>
          </a:xfrm>
        </p:grpSpPr>
        <p:sp>
          <p:nvSpPr>
            <p:cNvPr id="170" name="Oval 195"/>
            <p:cNvSpPr>
              <a:spLocks noChangeArrowheads="1"/>
            </p:cNvSpPr>
            <p:nvPr/>
          </p:nvSpPr>
          <p:spPr bwMode="auto">
            <a:xfrm>
              <a:off x="3524" y="2257"/>
              <a:ext cx="121" cy="121"/>
            </a:xfrm>
            <a:prstGeom prst="ellipse">
              <a:avLst/>
            </a:prstGeom>
            <a:gradFill rotWithShape="1">
              <a:gsLst>
                <a:gs pos="0">
                  <a:srgbClr val="EAFF21"/>
                </a:gs>
                <a:gs pos="100000">
                  <a:srgbClr val="EBBE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1" name="Oval 196"/>
            <p:cNvSpPr>
              <a:spLocks noChangeArrowheads="1"/>
            </p:cNvSpPr>
            <p:nvPr/>
          </p:nvSpPr>
          <p:spPr bwMode="auto">
            <a:xfrm>
              <a:off x="3550" y="2273"/>
              <a:ext cx="25" cy="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72" name="Group 197"/>
          <p:cNvGrpSpPr>
            <a:grpSpLocks/>
          </p:cNvGrpSpPr>
          <p:nvPr/>
        </p:nvGrpSpPr>
        <p:grpSpPr bwMode="auto">
          <a:xfrm rot="4116483">
            <a:off x="6172201" y="5988050"/>
            <a:ext cx="279400" cy="536575"/>
            <a:chOff x="295" y="1768"/>
            <a:chExt cx="408" cy="784"/>
          </a:xfrm>
        </p:grpSpPr>
        <p:sp>
          <p:nvSpPr>
            <p:cNvPr id="173" name="AutoShape 198"/>
            <p:cNvSpPr>
              <a:spLocks noChangeArrowheads="1"/>
            </p:cNvSpPr>
            <p:nvPr/>
          </p:nvSpPr>
          <p:spPr bwMode="auto">
            <a:xfrm>
              <a:off x="295" y="1768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4" name="AutoShape 199"/>
            <p:cNvSpPr>
              <a:spLocks noChangeArrowheads="1"/>
            </p:cNvSpPr>
            <p:nvPr/>
          </p:nvSpPr>
          <p:spPr bwMode="auto">
            <a:xfrm flipV="1">
              <a:off x="295" y="2160"/>
              <a:ext cx="408" cy="3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FFCC"/>
                </a:gs>
                <a:gs pos="100000">
                  <a:srgbClr val="00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175" name="AutoShape 200"/>
          <p:cNvSpPr>
            <a:spLocks noChangeArrowheads="1"/>
          </p:cNvSpPr>
          <p:nvPr/>
        </p:nvSpPr>
        <p:spPr bwMode="auto">
          <a:xfrm rot="3784420">
            <a:off x="6257926" y="5524500"/>
            <a:ext cx="131762" cy="560387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176" name="Text Box 201"/>
          <p:cNvSpPr txBox="1">
            <a:spLocks noChangeArrowheads="1"/>
          </p:cNvSpPr>
          <p:nvPr/>
        </p:nvSpPr>
        <p:spPr bwMode="auto">
          <a:xfrm>
            <a:off x="6519863" y="4587875"/>
            <a:ext cx="2025650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60000"/>
              </a:lnSpc>
            </a:pPr>
            <a:r>
              <a:rPr lang="en-US" altLang="ja-JP"/>
              <a:t>Biocide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Release controller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Hydrophobic resin</a:t>
            </a:r>
          </a:p>
          <a:p>
            <a:pPr algn="l">
              <a:lnSpc>
                <a:spcPct val="160000"/>
              </a:lnSpc>
            </a:pPr>
            <a:r>
              <a:rPr lang="en-US" altLang="ja-JP"/>
              <a:t>Hydrolysis resin</a:t>
            </a:r>
          </a:p>
        </p:txBody>
      </p:sp>
      <p:sp>
        <p:nvSpPr>
          <p:cNvPr id="177" name="Line 202"/>
          <p:cNvSpPr>
            <a:spLocks noChangeShapeType="1"/>
          </p:cNvSpPr>
          <p:nvPr/>
        </p:nvSpPr>
        <p:spPr bwMode="auto">
          <a:xfrm>
            <a:off x="6111875" y="51260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8" name="Line 203"/>
          <p:cNvSpPr>
            <a:spLocks noChangeShapeType="1"/>
          </p:cNvSpPr>
          <p:nvPr/>
        </p:nvSpPr>
        <p:spPr bwMode="auto">
          <a:xfrm>
            <a:off x="6111875" y="55594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79" name="Line 204"/>
          <p:cNvSpPr>
            <a:spLocks noChangeShapeType="1"/>
          </p:cNvSpPr>
          <p:nvPr/>
        </p:nvSpPr>
        <p:spPr bwMode="auto">
          <a:xfrm>
            <a:off x="6111875" y="602138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80" name="Line 205"/>
          <p:cNvSpPr>
            <a:spLocks noChangeShapeType="1"/>
          </p:cNvSpPr>
          <p:nvPr/>
        </p:nvSpPr>
        <p:spPr bwMode="auto">
          <a:xfrm>
            <a:off x="6111875" y="6484938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181" name="Line 206"/>
          <p:cNvSpPr>
            <a:spLocks noChangeShapeType="1"/>
          </p:cNvSpPr>
          <p:nvPr/>
        </p:nvSpPr>
        <p:spPr bwMode="auto">
          <a:xfrm>
            <a:off x="6111875" y="4683125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216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162 C 0.029 -0.00741 0.05816 -0.01621 0.08281 -0.01598 C 0.10764 -0.01551 0.1316 0.00069 0.14827 0.00486 C 0.16493 0.00902 0.17361 0.00787 0.18351 0.00787 " pathEditMode="relative" rAng="0" ptsTypes="aaaA">
                                      <p:cBhvr>
                                        <p:cTn id="1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-5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C 0.0033 -0.01343 0.00608 -0.00949 0.01545 -0.01273 C 0.02448 -0.01227 0.04462 -0.01597 0.05469 -0.00648 C 0.0592 0.01157 0.07083 0.0037 0.08559 0.00463 C 0.09288 0.00671 0.10313 0.01111 0.11059 0.01111 " pathEditMode="relative" ptsTypes="ffffA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C 0.00069 1.85185E-6 0.01979 0.00092 0.025 0.00324 C 0.03194 0.00625 0.03385 0.02245 0.04045 0.02384 C 0.04757 0.02523 0.05469 0.025 0.0618 0.02546 C 0.06979 0.02778 0.0651 0.02916 0.07135 0.03495 C 0.07448 0.04676 0.06979 0.03217 0.07621 0.04282 C 0.07847 0.04676 0.07604 0.0493 0.07969 0.05231 C 0.08385 0.05579 0.0967 0.06134 0.10121 0.06342 C 0.10555 0.06528 0.11423 0.06829 0.11423 0.06829 C 0.11701 0.07338 0.11684 0.0787 0.1191 0.08403 C 0.11927 0.08449 0.1191 0.08287 0.1191 0.08241 " pathEditMode="relative" ptsTypes="ffffffffffA">
                                      <p:cBhvr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C 0.00868 0.00046 0.01753 0.00069 0.02621 0.00162 C 0.03073 0.00208 0.03923 0.00648 0.03923 0.00648 C 0.04375 0.01203 0.04861 0.01759 0.05364 0.02222 C 0.05503 0.02523 0.05521 0.02916 0.05712 0.03171 C 0.0592 0.03449 0.06423 0.03819 0.06423 0.03819 C 0.06996 0.0493 0.0941 0.04699 0.10243 0.04768 C 0.11146 0.05185 0.1184 0.05578 0.12621 0.06342 C 0.1316 0.07477 0.12847 0.07106 0.13455 0.07615 C 0.14253 0.09213 0.15469 0.09375 0.16788 0.09537 C 0.17743 0.09884 0.17344 0.09722 0.17986 0.1 C 0.18107 0.10532 0.17969 0.10486 0.18212 0.10486 " pathEditMode="relative" ptsTypes="fffffffffffA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69 C 0.03125 0.03519 0.0632 0.07107 0.08993 0.08495 C 0.11667 0.09884 0.13837 0.09097 0.16007 0.08333 " pathEditMode="relative" ptsTypes="aaA">
                                      <p:cBhvr>
                                        <p:cTn id="2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2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C 0.00712 -0.00162 0.01198 -0.00578 0.01788 -0.01111 C 0.02187 -0.01851 0.02726 -0.01712 0.0309 -0.02685 C 0.03594 -0.04004 0.04444 -0.05023 0.05243 -0.06018 C 0.05851 -0.08472 0.10191 -0.07453 0.10712 -0.07453 " pathEditMode="relative" ptsTypes="ffffA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C 0.01945 -0.00046 0.03889 -0.00023 0.05834 -0.00162 C 0.06163 -0.00185 0.06788 -0.00486 0.06788 -0.00486 C 0.07188 -0.00833 0.07587 -0.01088 0.07986 -0.01435 C 0.08594 -0.02569 0.09636 -0.03194 0.10486 -0.03981 C 0.1066 -0.04143 0.11823 -0.04328 0.12153 -0.04444 C 0.18143 -0.04305 0.15955 -0.04305 0.18698 -0.04305 " pathEditMode="relative" ptsTypes="ffffffA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8.33333E-7 -3.33333E-6 C 0.01111 -0.01481 0.02709 -0.01458 0.04167 -0.01666 C 0.05347 -0.0162 0.06528 -0.01713 0.07709 -0.01527 C 0.0809 -0.01458 0.08646 -0.00555 0.08959 -0.00277 C 0.09514 -0.00324 0.10087 -0.00254 0.10625 -0.00416 C 0.11285 -0.00625 0.1125 -0.00694 0.1125 -0.01111 " pathEditMode="relative" ptsTypes="fffffA">
                                      <p:cBhvr>
                                        <p:cTn id="3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4.07407E-6 C 0.01701 -0.00764 0.03298 -0.00209 0.05208 -0.00139 C 0.05798 0.00046 0.06354 0.00162 0.06875 0.00555 C 0.07309 0.00879 0.07465 0.01366 0.07917 0.01666 C 0.08038 0.01921 0.08073 0.02291 0.08229 0.025 C 0.08403 0.02731 0.08854 0.03055 0.08854 0.03055 C 0.0908 0.03495 0.09792 0.03981 0.10208 0.04166 C 0.11441 0.0581 0.14774 0.05231 0.15833 0.05278 C 0.16545 0.0544 0.16753 0.05694 0.175 0.05694 " pathEditMode="relative" ptsTypes="ffffffffA">
                                      <p:cBhvr>
                                        <p:cTn id="3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-2.22222E-6 C 0.00972 -0.01296 0.02083 -0.00625 0.03646 -0.00695 C 0.04097 -0.01088 0.04253 -0.01574 0.04792 -0.01806 C 0.04948 -0.02408 0.05399 -0.02917 0.05833 -0.03195 C 0.06111 -0.0375 0.06285 -0.03866 0.06771 -0.04028 C 0.07483 -0.04653 0.08698 -0.04514 0.09479 -0.04583 C 0.0974 -0.05116 0.10122 -0.05347 0.10417 -0.05833 C 0.10781 -0.06482 0.10868 -0.06945 0.11354 -0.07361 C 0.1151 -0.07662 0.11649 -0.08056 0.11979 -0.08056 " pathEditMode="relative" ptsTypes="ffffffffA">
                                      <p:cBhvr>
                                        <p:cTn id="3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33333E-7 1.85185E-6 C 0.01372 -0.00602 0.02813 -0.00162 0.04167 0.00278 C 0.05191 0.01181 0.05677 0.00995 0.07084 0.01111 C 0.07396 0.01389 0.07431 0.01343 0.07605 0.01806 C 0.07657 0.01944 0.07639 0.0213 0.07709 0.02222 C 0.08039 0.02662 0.0875 0.02315 0.0875 0.03056 " pathEditMode="relative" ptsTypes="fffffA">
                                      <p:cBhvr>
                                        <p:cTn id="4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6.66667E-6 C 0.00799 0.00093 0.01719 0.0007 0.025 0.00417 C 0.02969 0.0088 0.03473 0.01228 0.03959 0.01667 C 0.04323 0.01992 0.04427 0.02593 0.04792 0.02917 C 0.05018 0.03103 0.05278 0.03172 0.05521 0.03334 C 0.05868 0.04005 0.06337 0.03936 0.06771 0.04445 C 0.06997 0.047 0.07396 0.05279 0.07396 0.05279 C 0.07761 0.0676 0.09098 0.06436 0.10105 0.06529 C 0.10209 0.06482 0.10417 0.0639 0.10417 0.0639 " pathEditMode="relative" ptsTypes="ffffffffA">
                                      <p:cBhvr>
                                        <p:cTn id="4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33333E-7 -8.67362E-19 C 0.02865 0.00278 0.0573 0.00579 0.08021 0.01667 C 0.10313 0.02755 0.12361 0.05695 0.1375 0.06528 C 0.15139 0.07361 0.15747 0.07014 0.16355 0.06667 " pathEditMode="relative" ptsTypes="aaaA">
                                      <p:cBhvr>
                                        <p:cTn id="4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7.5E-6 2.59259E-6 C 0.02275 -0.00764 0.0474 -0.00185 0.07084 -0.00417 C 0.08021 -0.0125 0.0882 -0.02014 0.09896 -0.025 C 0.10365 -0.02708 0.10869 -0.025 0.11355 -0.025 " pathEditMode="relative" ptsTypes="fffA">
                                      <p:cBhvr>
                                        <p:cTn id="4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6.94444E-6 -5.92593E-6 C 0.00711 -0.00649 0.00381 -0.0044 0.00937 -0.00695 C 0.01388 -0.00626 0.01926 -0.00788 0.02291 -0.00417 C 0.02968 0.003 0.02031 -0.00209 0.02812 0.00138 C 0.03472 0.01481 0.05156 0.00786 0.06145 0.00833 C 0.06614 0.01041 0.06631 0.01435 0.06979 0.01805 C 0.07065 0.01898 0.07187 0.01874 0.07291 0.01944 C 0.07343 0.01967 0.0736 0.02036 0.07395 0.02083 " pathEditMode="relative" ptsTypes="fffffffA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3600000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7 3.7037E-6 C 0.02031 0.00671 0.0283 0.00463 0.05625 0.00555 C 0.075 0.00694 0.06979 0.00139 0.07604 0.00972 " pathEditMode="relative" rAng="0" ptsTypes="ffA">
                                      <p:cBhvr>
                                        <p:cTn id="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" y="486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7 2.22222E-6 C 0.0092 -0.00139 0.01892 -0.00324 0.02604 -0.00648 C 0.03316 -0.01019 0.03629 -0.01759 0.04271 -0.02037 C 0.04896 -0.02315 0.05955 -0.02269 0.06458 -0.02269 " pathEditMode="relative" rAng="0" ptsTypes="aaaA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115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61111E-6 7.40741E-7 C 0.01372 -0.00162 0.00851 -0.00139 0.01771 -0.00556 C 0.0309 -0.03195 0.06615 -0.02362 0.08438 -0.02362 " pathEditMode="relative" ptsTypes="ffA">
                                      <p:cBhvr>
                                        <p:cTn id="5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2400000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0" presetClass="path" presetSubtype="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94444E-6 4.81481E-6 C 0.0033 -0.00671 0.00816 -0.00671 0.01354 -0.00833 C 0.02344 -0.01134 0.03264 -0.01273 0.04271 -0.01389 C 0.04601 -0.0169 0.04861 -0.02106 0.05208 -0.02361 C 0.05903 -0.02894 0.06962 -0.02917 0.07708 -0.02917 " pathEditMode="relative" ptsTypes="ffffA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94444E-6 -7.40741E-7 C 0.02656 0.00092 0.05347 0.00277 0.08021 0.00277 " pathEditMode="relative" ptsTypes="fA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5400000">
                                      <p:cBhvr>
                                        <p:cTn id="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7 -3.7037E-7 C 0.01093 -0.0037 0.02309 -0.0037 0.03437 -0.00555 C 0.04635 -0.01088 0.03646 -0.00694 0.06562 -0.00694 " pathEditMode="relative" ptsTypes="ffA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56" grpId="0" animBg="1"/>
      <p:bldP spid="57" grpId="0" animBg="1"/>
      <p:bldP spid="58" grpId="0" animBg="1"/>
      <p:bldP spid="58" grpId="1" animBg="1"/>
      <p:bldP spid="59" grpId="0" animBg="1"/>
      <p:bldP spid="60" grpId="0" animBg="1"/>
      <p:bldP spid="61" grpId="0" animBg="1"/>
      <p:bldP spid="61" grpId="1" animBg="1"/>
      <p:bldP spid="62" grpId="0" animBg="1"/>
      <p:bldP spid="62" grpId="1" animBg="1"/>
      <p:bldP spid="63" grpId="0" animBg="1"/>
      <p:bldP spid="70" grpId="0" animBg="1"/>
      <p:bldP spid="7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845840"/>
            <a:ext cx="8229600" cy="7829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 smtClean="0">
                <a:solidFill>
                  <a:schemeClr val="bg2">
                    <a:lumMod val="50000"/>
                  </a:schemeClr>
                </a:solidFill>
              </a:rPr>
              <a:t>Biocidal technology - Summary</a:t>
            </a:r>
            <a:endParaRPr lang="en-IN" sz="4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407691" y="2041525"/>
            <a:ext cx="6116637" cy="4110038"/>
            <a:chOff x="2167" y="2974"/>
            <a:chExt cx="9633" cy="6473"/>
          </a:xfrm>
        </p:grpSpPr>
        <p:sp>
          <p:nvSpPr>
            <p:cNvPr id="4" name="Rectangle 3"/>
            <p:cNvSpPr>
              <a:spLocks/>
            </p:cNvSpPr>
            <p:nvPr/>
          </p:nvSpPr>
          <p:spPr bwMode="auto">
            <a:xfrm>
              <a:off x="2174" y="2987"/>
              <a:ext cx="9618" cy="64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9000" y="2981"/>
              <a:ext cx="2792" cy="1728"/>
            </a:xfrm>
            <a:custGeom>
              <a:avLst/>
              <a:gdLst>
                <a:gd name="T0" fmla="*/ 1282 w 2792"/>
                <a:gd name="T1" fmla="*/ 2 h 1728"/>
                <a:gd name="T2" fmla="*/ 1061 w 2792"/>
                <a:gd name="T3" fmla="*/ 25 h 1728"/>
                <a:gd name="T4" fmla="*/ 853 w 2792"/>
                <a:gd name="T5" fmla="*/ 68 h 1728"/>
                <a:gd name="T6" fmla="*/ 660 w 2792"/>
                <a:gd name="T7" fmla="*/ 129 h 1728"/>
                <a:gd name="T8" fmla="*/ 487 w 2792"/>
                <a:gd name="T9" fmla="*/ 208 h 1728"/>
                <a:gd name="T10" fmla="*/ 336 w 2792"/>
                <a:gd name="T11" fmla="*/ 302 h 1728"/>
                <a:gd name="T12" fmla="*/ 209 w 2792"/>
                <a:gd name="T13" fmla="*/ 409 h 1728"/>
                <a:gd name="T14" fmla="*/ 109 w 2792"/>
                <a:gd name="T15" fmla="*/ 528 h 1728"/>
                <a:gd name="T16" fmla="*/ 40 w 2792"/>
                <a:gd name="T17" fmla="*/ 656 h 1728"/>
                <a:gd name="T18" fmla="*/ 4 w 2792"/>
                <a:gd name="T19" fmla="*/ 793 h 1728"/>
                <a:gd name="T20" fmla="*/ 4 w 2792"/>
                <a:gd name="T21" fmla="*/ 934 h 1728"/>
                <a:gd name="T22" fmla="*/ 40 w 2792"/>
                <a:gd name="T23" fmla="*/ 1071 h 1728"/>
                <a:gd name="T24" fmla="*/ 109 w 2792"/>
                <a:gd name="T25" fmla="*/ 1200 h 1728"/>
                <a:gd name="T26" fmla="*/ 209 w 2792"/>
                <a:gd name="T27" fmla="*/ 1319 h 1728"/>
                <a:gd name="T28" fmla="*/ 336 w 2792"/>
                <a:gd name="T29" fmla="*/ 1426 h 1728"/>
                <a:gd name="T30" fmla="*/ 487 w 2792"/>
                <a:gd name="T31" fmla="*/ 1520 h 1728"/>
                <a:gd name="T32" fmla="*/ 660 w 2792"/>
                <a:gd name="T33" fmla="*/ 1598 h 1728"/>
                <a:gd name="T34" fmla="*/ 853 w 2792"/>
                <a:gd name="T35" fmla="*/ 1660 h 1728"/>
                <a:gd name="T36" fmla="*/ 1061 w 2792"/>
                <a:gd name="T37" fmla="*/ 1702 h 1728"/>
                <a:gd name="T38" fmla="*/ 1282 w 2792"/>
                <a:gd name="T39" fmla="*/ 1725 h 1728"/>
                <a:gd name="T40" fmla="*/ 1511 w 2792"/>
                <a:gd name="T41" fmla="*/ 1725 h 1728"/>
                <a:gd name="T42" fmla="*/ 1732 w 2792"/>
                <a:gd name="T43" fmla="*/ 1702 h 1728"/>
                <a:gd name="T44" fmla="*/ 1939 w 2792"/>
                <a:gd name="T45" fmla="*/ 1660 h 1728"/>
                <a:gd name="T46" fmla="*/ 2131 w 2792"/>
                <a:gd name="T47" fmla="*/ 1598 h 1728"/>
                <a:gd name="T48" fmla="*/ 2304 w 2792"/>
                <a:gd name="T49" fmla="*/ 1520 h 1728"/>
                <a:gd name="T50" fmla="*/ 2456 w 2792"/>
                <a:gd name="T51" fmla="*/ 1426 h 1728"/>
                <a:gd name="T52" fmla="*/ 2583 w 2792"/>
                <a:gd name="T53" fmla="*/ 1319 h 1728"/>
                <a:gd name="T54" fmla="*/ 2682 w 2792"/>
                <a:gd name="T55" fmla="*/ 1200 h 1728"/>
                <a:gd name="T56" fmla="*/ 2751 w 2792"/>
                <a:gd name="T57" fmla="*/ 1071 h 1728"/>
                <a:gd name="T58" fmla="*/ 2787 w 2792"/>
                <a:gd name="T59" fmla="*/ 934 h 1728"/>
                <a:gd name="T60" fmla="*/ 2787 w 2792"/>
                <a:gd name="T61" fmla="*/ 793 h 1728"/>
                <a:gd name="T62" fmla="*/ 2751 w 2792"/>
                <a:gd name="T63" fmla="*/ 656 h 1728"/>
                <a:gd name="T64" fmla="*/ 2682 w 2792"/>
                <a:gd name="T65" fmla="*/ 528 h 1728"/>
                <a:gd name="T66" fmla="*/ 2583 w 2792"/>
                <a:gd name="T67" fmla="*/ 409 h 1728"/>
                <a:gd name="T68" fmla="*/ 2456 w 2792"/>
                <a:gd name="T69" fmla="*/ 302 h 1728"/>
                <a:gd name="T70" fmla="*/ 2304 w 2792"/>
                <a:gd name="T71" fmla="*/ 208 h 1728"/>
                <a:gd name="T72" fmla="*/ 2131 w 2792"/>
                <a:gd name="T73" fmla="*/ 129 h 1728"/>
                <a:gd name="T74" fmla="*/ 1939 w 2792"/>
                <a:gd name="T75" fmla="*/ 68 h 1728"/>
                <a:gd name="T76" fmla="*/ 1732 w 2792"/>
                <a:gd name="T77" fmla="*/ 25 h 1728"/>
                <a:gd name="T78" fmla="*/ 1511 w 2792"/>
                <a:gd name="T79" fmla="*/ 2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92" h="1728">
                  <a:moveTo>
                    <a:pt x="1396" y="0"/>
                  </a:moveTo>
                  <a:lnTo>
                    <a:pt x="1282" y="2"/>
                  </a:lnTo>
                  <a:lnTo>
                    <a:pt x="1170" y="11"/>
                  </a:lnTo>
                  <a:lnTo>
                    <a:pt x="1061" y="25"/>
                  </a:lnTo>
                  <a:lnTo>
                    <a:pt x="955" y="44"/>
                  </a:lnTo>
                  <a:lnTo>
                    <a:pt x="853" y="68"/>
                  </a:lnTo>
                  <a:lnTo>
                    <a:pt x="754" y="96"/>
                  </a:lnTo>
                  <a:lnTo>
                    <a:pt x="660" y="129"/>
                  </a:lnTo>
                  <a:lnTo>
                    <a:pt x="571" y="166"/>
                  </a:lnTo>
                  <a:lnTo>
                    <a:pt x="487" y="208"/>
                  </a:lnTo>
                  <a:lnTo>
                    <a:pt x="409" y="253"/>
                  </a:lnTo>
                  <a:lnTo>
                    <a:pt x="336" y="302"/>
                  </a:lnTo>
                  <a:lnTo>
                    <a:pt x="269" y="354"/>
                  </a:lnTo>
                  <a:lnTo>
                    <a:pt x="209" y="409"/>
                  </a:lnTo>
                  <a:lnTo>
                    <a:pt x="155" y="467"/>
                  </a:lnTo>
                  <a:lnTo>
                    <a:pt x="109" y="528"/>
                  </a:lnTo>
                  <a:lnTo>
                    <a:pt x="71" y="591"/>
                  </a:lnTo>
                  <a:lnTo>
                    <a:pt x="40" y="656"/>
                  </a:lnTo>
                  <a:lnTo>
                    <a:pt x="18" y="724"/>
                  </a:lnTo>
                  <a:lnTo>
                    <a:pt x="4" y="793"/>
                  </a:lnTo>
                  <a:lnTo>
                    <a:pt x="0" y="864"/>
                  </a:lnTo>
                  <a:lnTo>
                    <a:pt x="4" y="934"/>
                  </a:lnTo>
                  <a:lnTo>
                    <a:pt x="18" y="1004"/>
                  </a:lnTo>
                  <a:lnTo>
                    <a:pt x="40" y="1071"/>
                  </a:lnTo>
                  <a:lnTo>
                    <a:pt x="71" y="1137"/>
                  </a:lnTo>
                  <a:lnTo>
                    <a:pt x="109" y="1200"/>
                  </a:lnTo>
                  <a:lnTo>
                    <a:pt x="155" y="1261"/>
                  </a:lnTo>
                  <a:lnTo>
                    <a:pt x="209" y="1319"/>
                  </a:lnTo>
                  <a:lnTo>
                    <a:pt x="269" y="1374"/>
                  </a:lnTo>
                  <a:lnTo>
                    <a:pt x="336" y="1426"/>
                  </a:lnTo>
                  <a:lnTo>
                    <a:pt x="409" y="1475"/>
                  </a:lnTo>
                  <a:lnTo>
                    <a:pt x="487" y="1520"/>
                  </a:lnTo>
                  <a:lnTo>
                    <a:pt x="571" y="1561"/>
                  </a:lnTo>
                  <a:lnTo>
                    <a:pt x="660" y="1598"/>
                  </a:lnTo>
                  <a:lnTo>
                    <a:pt x="754" y="1631"/>
                  </a:lnTo>
                  <a:lnTo>
                    <a:pt x="853" y="1660"/>
                  </a:lnTo>
                  <a:lnTo>
                    <a:pt x="955" y="1683"/>
                  </a:lnTo>
                  <a:lnTo>
                    <a:pt x="1061" y="1702"/>
                  </a:lnTo>
                  <a:lnTo>
                    <a:pt x="1170" y="1716"/>
                  </a:lnTo>
                  <a:lnTo>
                    <a:pt x="1282" y="1725"/>
                  </a:lnTo>
                  <a:lnTo>
                    <a:pt x="1396" y="1728"/>
                  </a:lnTo>
                  <a:lnTo>
                    <a:pt x="1511" y="1725"/>
                  </a:lnTo>
                  <a:lnTo>
                    <a:pt x="1623" y="1716"/>
                  </a:lnTo>
                  <a:lnTo>
                    <a:pt x="1732" y="1702"/>
                  </a:lnTo>
                  <a:lnTo>
                    <a:pt x="1837" y="1683"/>
                  </a:lnTo>
                  <a:lnTo>
                    <a:pt x="1939" y="1660"/>
                  </a:lnTo>
                  <a:lnTo>
                    <a:pt x="2037" y="1631"/>
                  </a:lnTo>
                  <a:lnTo>
                    <a:pt x="2131" y="1598"/>
                  </a:lnTo>
                  <a:lnTo>
                    <a:pt x="2220" y="1561"/>
                  </a:lnTo>
                  <a:lnTo>
                    <a:pt x="2304" y="1520"/>
                  </a:lnTo>
                  <a:lnTo>
                    <a:pt x="2383" y="1475"/>
                  </a:lnTo>
                  <a:lnTo>
                    <a:pt x="2456" y="1426"/>
                  </a:lnTo>
                  <a:lnTo>
                    <a:pt x="2523" y="1374"/>
                  </a:lnTo>
                  <a:lnTo>
                    <a:pt x="2583" y="1319"/>
                  </a:lnTo>
                  <a:lnTo>
                    <a:pt x="2636" y="1261"/>
                  </a:lnTo>
                  <a:lnTo>
                    <a:pt x="2682" y="1200"/>
                  </a:lnTo>
                  <a:lnTo>
                    <a:pt x="2721" y="1137"/>
                  </a:lnTo>
                  <a:lnTo>
                    <a:pt x="2751" y="1071"/>
                  </a:lnTo>
                  <a:lnTo>
                    <a:pt x="2774" y="1004"/>
                  </a:lnTo>
                  <a:lnTo>
                    <a:pt x="2787" y="934"/>
                  </a:lnTo>
                  <a:lnTo>
                    <a:pt x="2792" y="863"/>
                  </a:lnTo>
                  <a:lnTo>
                    <a:pt x="2787" y="793"/>
                  </a:lnTo>
                  <a:lnTo>
                    <a:pt x="2774" y="724"/>
                  </a:lnTo>
                  <a:lnTo>
                    <a:pt x="2751" y="656"/>
                  </a:lnTo>
                  <a:lnTo>
                    <a:pt x="2721" y="591"/>
                  </a:lnTo>
                  <a:lnTo>
                    <a:pt x="2682" y="528"/>
                  </a:lnTo>
                  <a:lnTo>
                    <a:pt x="2636" y="467"/>
                  </a:lnTo>
                  <a:lnTo>
                    <a:pt x="2583" y="409"/>
                  </a:lnTo>
                  <a:lnTo>
                    <a:pt x="2523" y="354"/>
                  </a:lnTo>
                  <a:lnTo>
                    <a:pt x="2456" y="302"/>
                  </a:lnTo>
                  <a:lnTo>
                    <a:pt x="2383" y="253"/>
                  </a:lnTo>
                  <a:lnTo>
                    <a:pt x="2304" y="208"/>
                  </a:lnTo>
                  <a:lnTo>
                    <a:pt x="2220" y="166"/>
                  </a:lnTo>
                  <a:lnTo>
                    <a:pt x="2131" y="129"/>
                  </a:lnTo>
                  <a:lnTo>
                    <a:pt x="2037" y="96"/>
                  </a:lnTo>
                  <a:lnTo>
                    <a:pt x="1939" y="68"/>
                  </a:lnTo>
                  <a:lnTo>
                    <a:pt x="1837" y="44"/>
                  </a:lnTo>
                  <a:lnTo>
                    <a:pt x="1732" y="25"/>
                  </a:lnTo>
                  <a:lnTo>
                    <a:pt x="1623" y="11"/>
                  </a:lnTo>
                  <a:lnTo>
                    <a:pt x="1511" y="2"/>
                  </a:lnTo>
                  <a:lnTo>
                    <a:pt x="1396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174" y="7712"/>
              <a:ext cx="2790" cy="1728"/>
            </a:xfrm>
            <a:custGeom>
              <a:avLst/>
              <a:gdLst>
                <a:gd name="T0" fmla="*/ 1281 w 2790"/>
                <a:gd name="T1" fmla="*/ 2 h 1728"/>
                <a:gd name="T2" fmla="*/ 1060 w 2790"/>
                <a:gd name="T3" fmla="*/ 25 h 1728"/>
                <a:gd name="T4" fmla="*/ 852 w 2790"/>
                <a:gd name="T5" fmla="*/ 67 h 1728"/>
                <a:gd name="T6" fmla="*/ 660 w 2790"/>
                <a:gd name="T7" fmla="*/ 129 h 1728"/>
                <a:gd name="T8" fmla="*/ 487 w 2790"/>
                <a:gd name="T9" fmla="*/ 207 h 1728"/>
                <a:gd name="T10" fmla="*/ 336 w 2790"/>
                <a:gd name="T11" fmla="*/ 301 h 1728"/>
                <a:gd name="T12" fmla="*/ 209 w 2790"/>
                <a:gd name="T13" fmla="*/ 408 h 1728"/>
                <a:gd name="T14" fmla="*/ 109 w 2790"/>
                <a:gd name="T15" fmla="*/ 527 h 1728"/>
                <a:gd name="T16" fmla="*/ 40 w 2790"/>
                <a:gd name="T17" fmla="*/ 656 h 1728"/>
                <a:gd name="T18" fmla="*/ 4 w 2790"/>
                <a:gd name="T19" fmla="*/ 793 h 1728"/>
                <a:gd name="T20" fmla="*/ 4 w 2790"/>
                <a:gd name="T21" fmla="*/ 934 h 1728"/>
                <a:gd name="T22" fmla="*/ 40 w 2790"/>
                <a:gd name="T23" fmla="*/ 1071 h 1728"/>
                <a:gd name="T24" fmla="*/ 109 w 2790"/>
                <a:gd name="T25" fmla="*/ 1199 h 1728"/>
                <a:gd name="T26" fmla="*/ 209 w 2790"/>
                <a:gd name="T27" fmla="*/ 1318 h 1728"/>
                <a:gd name="T28" fmla="*/ 336 w 2790"/>
                <a:gd name="T29" fmla="*/ 1425 h 1728"/>
                <a:gd name="T30" fmla="*/ 487 w 2790"/>
                <a:gd name="T31" fmla="*/ 1519 h 1728"/>
                <a:gd name="T32" fmla="*/ 660 w 2790"/>
                <a:gd name="T33" fmla="*/ 1598 h 1728"/>
                <a:gd name="T34" fmla="*/ 852 w 2790"/>
                <a:gd name="T35" fmla="*/ 1659 h 1728"/>
                <a:gd name="T36" fmla="*/ 1060 w 2790"/>
                <a:gd name="T37" fmla="*/ 1702 h 1728"/>
                <a:gd name="T38" fmla="*/ 1281 w 2790"/>
                <a:gd name="T39" fmla="*/ 1725 h 1728"/>
                <a:gd name="T40" fmla="*/ 1510 w 2790"/>
                <a:gd name="T41" fmla="*/ 1725 h 1728"/>
                <a:gd name="T42" fmla="*/ 1730 w 2790"/>
                <a:gd name="T43" fmla="*/ 1702 h 1728"/>
                <a:gd name="T44" fmla="*/ 1938 w 2790"/>
                <a:gd name="T45" fmla="*/ 1659 h 1728"/>
                <a:gd name="T46" fmla="*/ 2130 w 2790"/>
                <a:gd name="T47" fmla="*/ 1598 h 1728"/>
                <a:gd name="T48" fmla="*/ 2303 w 2790"/>
                <a:gd name="T49" fmla="*/ 1519 h 1728"/>
                <a:gd name="T50" fmla="*/ 2454 w 2790"/>
                <a:gd name="T51" fmla="*/ 1425 h 1728"/>
                <a:gd name="T52" fmla="*/ 2581 w 2790"/>
                <a:gd name="T53" fmla="*/ 1318 h 1728"/>
                <a:gd name="T54" fmla="*/ 2680 w 2790"/>
                <a:gd name="T55" fmla="*/ 1199 h 1728"/>
                <a:gd name="T56" fmla="*/ 2749 w 2790"/>
                <a:gd name="T57" fmla="*/ 1071 h 1728"/>
                <a:gd name="T58" fmla="*/ 2785 w 2790"/>
                <a:gd name="T59" fmla="*/ 934 h 1728"/>
                <a:gd name="T60" fmla="*/ 2785 w 2790"/>
                <a:gd name="T61" fmla="*/ 793 h 1728"/>
                <a:gd name="T62" fmla="*/ 2749 w 2790"/>
                <a:gd name="T63" fmla="*/ 656 h 1728"/>
                <a:gd name="T64" fmla="*/ 2680 w 2790"/>
                <a:gd name="T65" fmla="*/ 527 h 1728"/>
                <a:gd name="T66" fmla="*/ 2581 w 2790"/>
                <a:gd name="T67" fmla="*/ 408 h 1728"/>
                <a:gd name="T68" fmla="*/ 2454 w 2790"/>
                <a:gd name="T69" fmla="*/ 301 h 1728"/>
                <a:gd name="T70" fmla="*/ 2303 w 2790"/>
                <a:gd name="T71" fmla="*/ 207 h 1728"/>
                <a:gd name="T72" fmla="*/ 2130 w 2790"/>
                <a:gd name="T73" fmla="*/ 129 h 1728"/>
                <a:gd name="T74" fmla="*/ 1938 w 2790"/>
                <a:gd name="T75" fmla="*/ 67 h 1728"/>
                <a:gd name="T76" fmla="*/ 1730 w 2790"/>
                <a:gd name="T77" fmla="*/ 25 h 1728"/>
                <a:gd name="T78" fmla="*/ 1510 w 2790"/>
                <a:gd name="T79" fmla="*/ 2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90" h="1728">
                  <a:moveTo>
                    <a:pt x="1395" y="0"/>
                  </a:moveTo>
                  <a:lnTo>
                    <a:pt x="1281" y="2"/>
                  </a:lnTo>
                  <a:lnTo>
                    <a:pt x="1169" y="11"/>
                  </a:lnTo>
                  <a:lnTo>
                    <a:pt x="1060" y="25"/>
                  </a:lnTo>
                  <a:lnTo>
                    <a:pt x="954" y="44"/>
                  </a:lnTo>
                  <a:lnTo>
                    <a:pt x="852" y="67"/>
                  </a:lnTo>
                  <a:lnTo>
                    <a:pt x="754" y="96"/>
                  </a:lnTo>
                  <a:lnTo>
                    <a:pt x="660" y="129"/>
                  </a:lnTo>
                  <a:lnTo>
                    <a:pt x="571" y="166"/>
                  </a:lnTo>
                  <a:lnTo>
                    <a:pt x="487" y="207"/>
                  </a:lnTo>
                  <a:lnTo>
                    <a:pt x="408" y="252"/>
                  </a:lnTo>
                  <a:lnTo>
                    <a:pt x="336" y="301"/>
                  </a:lnTo>
                  <a:lnTo>
                    <a:pt x="269" y="353"/>
                  </a:lnTo>
                  <a:lnTo>
                    <a:pt x="209" y="408"/>
                  </a:lnTo>
                  <a:lnTo>
                    <a:pt x="155" y="466"/>
                  </a:lnTo>
                  <a:lnTo>
                    <a:pt x="109" y="527"/>
                  </a:lnTo>
                  <a:lnTo>
                    <a:pt x="71" y="590"/>
                  </a:lnTo>
                  <a:lnTo>
                    <a:pt x="40" y="656"/>
                  </a:lnTo>
                  <a:lnTo>
                    <a:pt x="18" y="723"/>
                  </a:lnTo>
                  <a:lnTo>
                    <a:pt x="4" y="793"/>
                  </a:lnTo>
                  <a:lnTo>
                    <a:pt x="0" y="864"/>
                  </a:lnTo>
                  <a:lnTo>
                    <a:pt x="4" y="934"/>
                  </a:lnTo>
                  <a:lnTo>
                    <a:pt x="18" y="1003"/>
                  </a:lnTo>
                  <a:lnTo>
                    <a:pt x="40" y="1071"/>
                  </a:lnTo>
                  <a:lnTo>
                    <a:pt x="71" y="1136"/>
                  </a:lnTo>
                  <a:lnTo>
                    <a:pt x="109" y="1199"/>
                  </a:lnTo>
                  <a:lnTo>
                    <a:pt x="155" y="1260"/>
                  </a:lnTo>
                  <a:lnTo>
                    <a:pt x="209" y="1318"/>
                  </a:lnTo>
                  <a:lnTo>
                    <a:pt x="269" y="1373"/>
                  </a:lnTo>
                  <a:lnTo>
                    <a:pt x="336" y="1425"/>
                  </a:lnTo>
                  <a:lnTo>
                    <a:pt x="408" y="1474"/>
                  </a:lnTo>
                  <a:lnTo>
                    <a:pt x="487" y="1519"/>
                  </a:lnTo>
                  <a:lnTo>
                    <a:pt x="571" y="1561"/>
                  </a:lnTo>
                  <a:lnTo>
                    <a:pt x="660" y="1598"/>
                  </a:lnTo>
                  <a:lnTo>
                    <a:pt x="754" y="1631"/>
                  </a:lnTo>
                  <a:lnTo>
                    <a:pt x="852" y="1659"/>
                  </a:lnTo>
                  <a:lnTo>
                    <a:pt x="954" y="1683"/>
                  </a:lnTo>
                  <a:lnTo>
                    <a:pt x="1060" y="1702"/>
                  </a:lnTo>
                  <a:lnTo>
                    <a:pt x="1169" y="1716"/>
                  </a:lnTo>
                  <a:lnTo>
                    <a:pt x="1281" y="1725"/>
                  </a:lnTo>
                  <a:lnTo>
                    <a:pt x="1395" y="1728"/>
                  </a:lnTo>
                  <a:lnTo>
                    <a:pt x="1510" y="1725"/>
                  </a:lnTo>
                  <a:lnTo>
                    <a:pt x="1621" y="1716"/>
                  </a:lnTo>
                  <a:lnTo>
                    <a:pt x="1730" y="1702"/>
                  </a:lnTo>
                  <a:lnTo>
                    <a:pt x="1836" y="1683"/>
                  </a:lnTo>
                  <a:lnTo>
                    <a:pt x="1938" y="1659"/>
                  </a:lnTo>
                  <a:lnTo>
                    <a:pt x="2036" y="1631"/>
                  </a:lnTo>
                  <a:lnTo>
                    <a:pt x="2130" y="1598"/>
                  </a:lnTo>
                  <a:lnTo>
                    <a:pt x="2219" y="1561"/>
                  </a:lnTo>
                  <a:lnTo>
                    <a:pt x="2303" y="1519"/>
                  </a:lnTo>
                  <a:lnTo>
                    <a:pt x="2381" y="1474"/>
                  </a:lnTo>
                  <a:lnTo>
                    <a:pt x="2454" y="1425"/>
                  </a:lnTo>
                  <a:lnTo>
                    <a:pt x="2521" y="1373"/>
                  </a:lnTo>
                  <a:lnTo>
                    <a:pt x="2581" y="1318"/>
                  </a:lnTo>
                  <a:lnTo>
                    <a:pt x="2634" y="1260"/>
                  </a:lnTo>
                  <a:lnTo>
                    <a:pt x="2680" y="1199"/>
                  </a:lnTo>
                  <a:lnTo>
                    <a:pt x="2718" y="1136"/>
                  </a:lnTo>
                  <a:lnTo>
                    <a:pt x="2749" y="1071"/>
                  </a:lnTo>
                  <a:lnTo>
                    <a:pt x="2771" y="1003"/>
                  </a:lnTo>
                  <a:lnTo>
                    <a:pt x="2785" y="934"/>
                  </a:lnTo>
                  <a:lnTo>
                    <a:pt x="2790" y="863"/>
                  </a:lnTo>
                  <a:lnTo>
                    <a:pt x="2785" y="793"/>
                  </a:lnTo>
                  <a:lnTo>
                    <a:pt x="2771" y="723"/>
                  </a:lnTo>
                  <a:lnTo>
                    <a:pt x="2749" y="656"/>
                  </a:lnTo>
                  <a:lnTo>
                    <a:pt x="2718" y="590"/>
                  </a:lnTo>
                  <a:lnTo>
                    <a:pt x="2680" y="527"/>
                  </a:lnTo>
                  <a:lnTo>
                    <a:pt x="2634" y="466"/>
                  </a:lnTo>
                  <a:lnTo>
                    <a:pt x="2581" y="408"/>
                  </a:lnTo>
                  <a:lnTo>
                    <a:pt x="2521" y="353"/>
                  </a:lnTo>
                  <a:lnTo>
                    <a:pt x="2454" y="301"/>
                  </a:lnTo>
                  <a:lnTo>
                    <a:pt x="2381" y="252"/>
                  </a:lnTo>
                  <a:lnTo>
                    <a:pt x="2303" y="207"/>
                  </a:lnTo>
                  <a:lnTo>
                    <a:pt x="2219" y="166"/>
                  </a:lnTo>
                  <a:lnTo>
                    <a:pt x="2130" y="129"/>
                  </a:lnTo>
                  <a:lnTo>
                    <a:pt x="2036" y="96"/>
                  </a:lnTo>
                  <a:lnTo>
                    <a:pt x="1938" y="67"/>
                  </a:lnTo>
                  <a:lnTo>
                    <a:pt x="1836" y="44"/>
                  </a:lnTo>
                  <a:lnTo>
                    <a:pt x="1730" y="25"/>
                  </a:lnTo>
                  <a:lnTo>
                    <a:pt x="1621" y="11"/>
                  </a:lnTo>
                  <a:lnTo>
                    <a:pt x="1510" y="2"/>
                  </a:lnTo>
                  <a:lnTo>
                    <a:pt x="1395" y="0"/>
                  </a:lnTo>
                  <a:close/>
                </a:path>
              </a:pathLst>
            </a:custGeom>
            <a:solidFill>
              <a:srgbClr val="FEF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628" y="5177"/>
              <a:ext cx="2792" cy="1727"/>
            </a:xfrm>
            <a:custGeom>
              <a:avLst/>
              <a:gdLst>
                <a:gd name="T0" fmla="*/ 1281 w 2792"/>
                <a:gd name="T1" fmla="*/ 2 h 1727"/>
                <a:gd name="T2" fmla="*/ 1059 w 2792"/>
                <a:gd name="T3" fmla="*/ 25 h 1727"/>
                <a:gd name="T4" fmla="*/ 852 w 2792"/>
                <a:gd name="T5" fmla="*/ 67 h 1727"/>
                <a:gd name="T6" fmla="*/ 660 w 2792"/>
                <a:gd name="T7" fmla="*/ 129 h 1727"/>
                <a:gd name="T8" fmla="*/ 487 w 2792"/>
                <a:gd name="T9" fmla="*/ 207 h 1727"/>
                <a:gd name="T10" fmla="*/ 335 w 2792"/>
                <a:gd name="T11" fmla="*/ 301 h 1727"/>
                <a:gd name="T12" fmla="*/ 208 w 2792"/>
                <a:gd name="T13" fmla="*/ 408 h 1727"/>
                <a:gd name="T14" fmla="*/ 109 w 2792"/>
                <a:gd name="T15" fmla="*/ 527 h 1727"/>
                <a:gd name="T16" fmla="*/ 40 w 2792"/>
                <a:gd name="T17" fmla="*/ 655 h 1727"/>
                <a:gd name="T18" fmla="*/ 4 w 2792"/>
                <a:gd name="T19" fmla="*/ 792 h 1727"/>
                <a:gd name="T20" fmla="*/ 4 w 2792"/>
                <a:gd name="T21" fmla="*/ 933 h 1727"/>
                <a:gd name="T22" fmla="*/ 40 w 2792"/>
                <a:gd name="T23" fmla="*/ 1070 h 1727"/>
                <a:gd name="T24" fmla="*/ 109 w 2792"/>
                <a:gd name="T25" fmla="*/ 1199 h 1727"/>
                <a:gd name="T26" fmla="*/ 208 w 2792"/>
                <a:gd name="T27" fmla="*/ 1318 h 1727"/>
                <a:gd name="T28" fmla="*/ 335 w 2792"/>
                <a:gd name="T29" fmla="*/ 1425 h 1727"/>
                <a:gd name="T30" fmla="*/ 487 w 2792"/>
                <a:gd name="T31" fmla="*/ 1518 h 1727"/>
                <a:gd name="T32" fmla="*/ 660 w 2792"/>
                <a:gd name="T33" fmla="*/ 1597 h 1727"/>
                <a:gd name="T34" fmla="*/ 852 w 2792"/>
                <a:gd name="T35" fmla="*/ 1658 h 1727"/>
                <a:gd name="T36" fmla="*/ 1059 w 2792"/>
                <a:gd name="T37" fmla="*/ 1701 h 1727"/>
                <a:gd name="T38" fmla="*/ 1281 w 2792"/>
                <a:gd name="T39" fmla="*/ 1723 h 1727"/>
                <a:gd name="T40" fmla="*/ 1510 w 2792"/>
                <a:gd name="T41" fmla="*/ 1723 h 1727"/>
                <a:gd name="T42" fmla="*/ 1731 w 2792"/>
                <a:gd name="T43" fmla="*/ 1701 h 1727"/>
                <a:gd name="T44" fmla="*/ 1939 w 2792"/>
                <a:gd name="T45" fmla="*/ 1658 h 1727"/>
                <a:gd name="T46" fmla="*/ 2131 w 2792"/>
                <a:gd name="T47" fmla="*/ 1597 h 1727"/>
                <a:gd name="T48" fmla="*/ 2304 w 2792"/>
                <a:gd name="T49" fmla="*/ 1518 h 1727"/>
                <a:gd name="T50" fmla="*/ 2456 w 2792"/>
                <a:gd name="T51" fmla="*/ 1425 h 1727"/>
                <a:gd name="T52" fmla="*/ 2583 w 2792"/>
                <a:gd name="T53" fmla="*/ 1318 h 1727"/>
                <a:gd name="T54" fmla="*/ 2682 w 2792"/>
                <a:gd name="T55" fmla="*/ 1199 h 1727"/>
                <a:gd name="T56" fmla="*/ 2751 w 2792"/>
                <a:gd name="T57" fmla="*/ 1070 h 1727"/>
                <a:gd name="T58" fmla="*/ 2787 w 2792"/>
                <a:gd name="T59" fmla="*/ 933 h 1727"/>
                <a:gd name="T60" fmla="*/ 2787 w 2792"/>
                <a:gd name="T61" fmla="*/ 792 h 1727"/>
                <a:gd name="T62" fmla="*/ 2751 w 2792"/>
                <a:gd name="T63" fmla="*/ 655 h 1727"/>
                <a:gd name="T64" fmla="*/ 2682 w 2792"/>
                <a:gd name="T65" fmla="*/ 527 h 1727"/>
                <a:gd name="T66" fmla="*/ 2583 w 2792"/>
                <a:gd name="T67" fmla="*/ 408 h 1727"/>
                <a:gd name="T68" fmla="*/ 2456 w 2792"/>
                <a:gd name="T69" fmla="*/ 301 h 1727"/>
                <a:gd name="T70" fmla="*/ 2304 w 2792"/>
                <a:gd name="T71" fmla="*/ 207 h 1727"/>
                <a:gd name="T72" fmla="*/ 2131 w 2792"/>
                <a:gd name="T73" fmla="*/ 129 h 1727"/>
                <a:gd name="T74" fmla="*/ 1939 w 2792"/>
                <a:gd name="T75" fmla="*/ 67 h 1727"/>
                <a:gd name="T76" fmla="*/ 1731 w 2792"/>
                <a:gd name="T77" fmla="*/ 25 h 1727"/>
                <a:gd name="T78" fmla="*/ 1510 w 2792"/>
                <a:gd name="T79" fmla="*/ 2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92" h="1727">
                  <a:moveTo>
                    <a:pt x="1395" y="0"/>
                  </a:moveTo>
                  <a:lnTo>
                    <a:pt x="1281" y="2"/>
                  </a:lnTo>
                  <a:lnTo>
                    <a:pt x="1169" y="11"/>
                  </a:lnTo>
                  <a:lnTo>
                    <a:pt x="1059" y="25"/>
                  </a:lnTo>
                  <a:lnTo>
                    <a:pt x="954" y="43"/>
                  </a:lnTo>
                  <a:lnTo>
                    <a:pt x="852" y="67"/>
                  </a:lnTo>
                  <a:lnTo>
                    <a:pt x="753" y="96"/>
                  </a:lnTo>
                  <a:lnTo>
                    <a:pt x="660" y="129"/>
                  </a:lnTo>
                  <a:lnTo>
                    <a:pt x="571" y="166"/>
                  </a:lnTo>
                  <a:lnTo>
                    <a:pt x="487" y="207"/>
                  </a:lnTo>
                  <a:lnTo>
                    <a:pt x="408" y="252"/>
                  </a:lnTo>
                  <a:lnTo>
                    <a:pt x="335" y="301"/>
                  </a:lnTo>
                  <a:lnTo>
                    <a:pt x="269" y="353"/>
                  </a:lnTo>
                  <a:lnTo>
                    <a:pt x="208" y="408"/>
                  </a:lnTo>
                  <a:lnTo>
                    <a:pt x="155" y="466"/>
                  </a:lnTo>
                  <a:lnTo>
                    <a:pt x="109" y="527"/>
                  </a:lnTo>
                  <a:lnTo>
                    <a:pt x="71" y="590"/>
                  </a:lnTo>
                  <a:lnTo>
                    <a:pt x="40" y="655"/>
                  </a:lnTo>
                  <a:lnTo>
                    <a:pt x="18" y="722"/>
                  </a:lnTo>
                  <a:lnTo>
                    <a:pt x="4" y="792"/>
                  </a:lnTo>
                  <a:lnTo>
                    <a:pt x="0" y="862"/>
                  </a:lnTo>
                  <a:lnTo>
                    <a:pt x="4" y="933"/>
                  </a:lnTo>
                  <a:lnTo>
                    <a:pt x="18" y="1003"/>
                  </a:lnTo>
                  <a:lnTo>
                    <a:pt x="40" y="1070"/>
                  </a:lnTo>
                  <a:lnTo>
                    <a:pt x="71" y="1136"/>
                  </a:lnTo>
                  <a:lnTo>
                    <a:pt x="109" y="1199"/>
                  </a:lnTo>
                  <a:lnTo>
                    <a:pt x="155" y="1260"/>
                  </a:lnTo>
                  <a:lnTo>
                    <a:pt x="208" y="1318"/>
                  </a:lnTo>
                  <a:lnTo>
                    <a:pt x="269" y="1373"/>
                  </a:lnTo>
                  <a:lnTo>
                    <a:pt x="335" y="1425"/>
                  </a:lnTo>
                  <a:lnTo>
                    <a:pt x="408" y="1473"/>
                  </a:lnTo>
                  <a:lnTo>
                    <a:pt x="487" y="1518"/>
                  </a:lnTo>
                  <a:lnTo>
                    <a:pt x="571" y="1560"/>
                  </a:lnTo>
                  <a:lnTo>
                    <a:pt x="660" y="1597"/>
                  </a:lnTo>
                  <a:lnTo>
                    <a:pt x="753" y="1630"/>
                  </a:lnTo>
                  <a:lnTo>
                    <a:pt x="852" y="1658"/>
                  </a:lnTo>
                  <a:lnTo>
                    <a:pt x="954" y="1682"/>
                  </a:lnTo>
                  <a:lnTo>
                    <a:pt x="1059" y="1701"/>
                  </a:lnTo>
                  <a:lnTo>
                    <a:pt x="1169" y="1715"/>
                  </a:lnTo>
                  <a:lnTo>
                    <a:pt x="1281" y="1723"/>
                  </a:lnTo>
                  <a:lnTo>
                    <a:pt x="1395" y="1726"/>
                  </a:lnTo>
                  <a:lnTo>
                    <a:pt x="1510" y="1723"/>
                  </a:lnTo>
                  <a:lnTo>
                    <a:pt x="1622" y="1715"/>
                  </a:lnTo>
                  <a:lnTo>
                    <a:pt x="1731" y="1701"/>
                  </a:lnTo>
                  <a:lnTo>
                    <a:pt x="1837" y="1682"/>
                  </a:lnTo>
                  <a:lnTo>
                    <a:pt x="1939" y="1658"/>
                  </a:lnTo>
                  <a:lnTo>
                    <a:pt x="2037" y="1630"/>
                  </a:lnTo>
                  <a:lnTo>
                    <a:pt x="2131" y="1597"/>
                  </a:lnTo>
                  <a:lnTo>
                    <a:pt x="2220" y="1560"/>
                  </a:lnTo>
                  <a:lnTo>
                    <a:pt x="2304" y="1518"/>
                  </a:lnTo>
                  <a:lnTo>
                    <a:pt x="2383" y="1473"/>
                  </a:lnTo>
                  <a:lnTo>
                    <a:pt x="2456" y="1425"/>
                  </a:lnTo>
                  <a:lnTo>
                    <a:pt x="2522" y="1373"/>
                  </a:lnTo>
                  <a:lnTo>
                    <a:pt x="2583" y="1318"/>
                  </a:lnTo>
                  <a:lnTo>
                    <a:pt x="2636" y="1260"/>
                  </a:lnTo>
                  <a:lnTo>
                    <a:pt x="2682" y="1199"/>
                  </a:lnTo>
                  <a:lnTo>
                    <a:pt x="2721" y="1136"/>
                  </a:lnTo>
                  <a:lnTo>
                    <a:pt x="2751" y="1070"/>
                  </a:lnTo>
                  <a:lnTo>
                    <a:pt x="2774" y="1003"/>
                  </a:lnTo>
                  <a:lnTo>
                    <a:pt x="2787" y="933"/>
                  </a:lnTo>
                  <a:lnTo>
                    <a:pt x="2792" y="862"/>
                  </a:lnTo>
                  <a:lnTo>
                    <a:pt x="2787" y="792"/>
                  </a:lnTo>
                  <a:lnTo>
                    <a:pt x="2774" y="722"/>
                  </a:lnTo>
                  <a:lnTo>
                    <a:pt x="2751" y="655"/>
                  </a:lnTo>
                  <a:lnTo>
                    <a:pt x="2721" y="590"/>
                  </a:lnTo>
                  <a:lnTo>
                    <a:pt x="2682" y="527"/>
                  </a:lnTo>
                  <a:lnTo>
                    <a:pt x="2636" y="466"/>
                  </a:lnTo>
                  <a:lnTo>
                    <a:pt x="2583" y="408"/>
                  </a:lnTo>
                  <a:lnTo>
                    <a:pt x="2522" y="353"/>
                  </a:lnTo>
                  <a:lnTo>
                    <a:pt x="2456" y="301"/>
                  </a:lnTo>
                  <a:lnTo>
                    <a:pt x="2383" y="252"/>
                  </a:lnTo>
                  <a:lnTo>
                    <a:pt x="2304" y="207"/>
                  </a:lnTo>
                  <a:lnTo>
                    <a:pt x="2220" y="166"/>
                  </a:lnTo>
                  <a:lnTo>
                    <a:pt x="2131" y="129"/>
                  </a:lnTo>
                  <a:lnTo>
                    <a:pt x="2037" y="96"/>
                  </a:lnTo>
                  <a:lnTo>
                    <a:pt x="1939" y="67"/>
                  </a:lnTo>
                  <a:lnTo>
                    <a:pt x="1837" y="43"/>
                  </a:lnTo>
                  <a:lnTo>
                    <a:pt x="1731" y="25"/>
                  </a:lnTo>
                  <a:lnTo>
                    <a:pt x="1622" y="11"/>
                  </a:lnTo>
                  <a:lnTo>
                    <a:pt x="1510" y="2"/>
                  </a:lnTo>
                  <a:lnTo>
                    <a:pt x="1395" y="0"/>
                  </a:lnTo>
                  <a:close/>
                </a:path>
              </a:pathLst>
            </a:custGeom>
            <a:solidFill>
              <a:srgbClr val="FE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" name="Rectangle 7"/>
          <p:cNvSpPr/>
          <p:nvPr/>
        </p:nvSpPr>
        <p:spPr>
          <a:xfrm>
            <a:off x="1488907" y="3068960"/>
            <a:ext cx="2723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“</a:t>
            </a:r>
            <a:r>
              <a:rPr lang="en-US" dirty="0"/>
              <a:t>Self-Polishing Copolymer”</a:t>
            </a:r>
            <a:endParaRPr lang="en-IN" dirty="0"/>
          </a:p>
        </p:txBody>
      </p:sp>
      <p:sp>
        <p:nvSpPr>
          <p:cNvPr id="9" name="Rectangle 8"/>
          <p:cNvSpPr/>
          <p:nvPr/>
        </p:nvSpPr>
        <p:spPr>
          <a:xfrm>
            <a:off x="6084168" y="2420888"/>
            <a:ext cx="1165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Hydrolysis</a:t>
            </a:r>
            <a:endParaRPr lang="en-IN" dirty="0"/>
          </a:p>
        </p:txBody>
      </p:sp>
      <p:sp>
        <p:nvSpPr>
          <p:cNvPr id="10" name="Rectangle 9"/>
          <p:cNvSpPr/>
          <p:nvPr/>
        </p:nvSpPr>
        <p:spPr>
          <a:xfrm>
            <a:off x="4067944" y="3635732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Fusion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4211960" y="3923764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SPC</a:t>
            </a:r>
            <a:endParaRPr lang="en-IN" dirty="0"/>
          </a:p>
        </p:txBody>
      </p:sp>
      <p:sp>
        <p:nvSpPr>
          <p:cNvPr id="12" name="Rectangle 11"/>
          <p:cNvSpPr/>
          <p:nvPr/>
        </p:nvSpPr>
        <p:spPr>
          <a:xfrm>
            <a:off x="1711895" y="5363924"/>
            <a:ext cx="1131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Hydration</a:t>
            </a:r>
            <a:endParaRPr lang="en-IN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905255" y="3913022"/>
            <a:ext cx="3528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PERFORMANCE</a:t>
            </a:r>
            <a:endParaRPr lang="en-IN" sz="2000" dirty="0"/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3895725" y="6165304"/>
            <a:ext cx="1377950" cy="363538"/>
          </a:xfrm>
          <a:prstGeom prst="rect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/>
              <a:t>PRICE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241802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241484"/>
            <a:ext cx="2758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</a:rPr>
              <a:t>What is Fouling</a:t>
            </a:r>
            <a:r>
              <a:rPr lang="en-US" sz="2800" b="1" dirty="0">
                <a:solidFill>
                  <a:srgbClr val="0070C0"/>
                </a:solidFill>
              </a:rPr>
              <a:t>?</a:t>
            </a:r>
            <a:endParaRPr lang="en-IN" sz="2800" b="1" dirty="0">
              <a:solidFill>
                <a:srgbClr val="0070C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259632" y="836712"/>
            <a:ext cx="6264696" cy="43204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Clean Surface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19488" name="Straight Arrow Connector 19487"/>
          <p:cNvCxnSpPr/>
          <p:nvPr/>
        </p:nvCxnSpPr>
        <p:spPr>
          <a:xfrm>
            <a:off x="4499992" y="141277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9491" name="Rectangle 19490"/>
          <p:cNvSpPr/>
          <p:nvPr/>
        </p:nvSpPr>
        <p:spPr>
          <a:xfrm>
            <a:off x="1256897" y="1907348"/>
            <a:ext cx="6267431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Conditioning Film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4499992" y="24928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72" name="Rectangle 71"/>
          <p:cNvSpPr/>
          <p:nvPr/>
        </p:nvSpPr>
        <p:spPr>
          <a:xfrm>
            <a:off x="1259632" y="2996952"/>
            <a:ext cx="6264696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Slime/Biofilm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9492" name="Rectangle 19491"/>
          <p:cNvSpPr/>
          <p:nvPr/>
        </p:nvSpPr>
        <p:spPr>
          <a:xfrm>
            <a:off x="4572000" y="1412776"/>
            <a:ext cx="334258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absorbed organics/minerals</a:t>
            </a:r>
            <a:endParaRPr lang="en-IN" dirty="0"/>
          </a:p>
        </p:txBody>
      </p:sp>
      <p:sp>
        <p:nvSpPr>
          <p:cNvPr id="19493" name="Rectangle 19492"/>
          <p:cNvSpPr/>
          <p:nvPr/>
        </p:nvSpPr>
        <p:spPr>
          <a:xfrm>
            <a:off x="4572000" y="2492896"/>
            <a:ext cx="11352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bacteria</a:t>
            </a:r>
            <a:endParaRPr lang="en-IN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4499992" y="357301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9494" name="Rectangle 19493"/>
          <p:cNvSpPr/>
          <p:nvPr/>
        </p:nvSpPr>
        <p:spPr>
          <a:xfrm>
            <a:off x="4547868" y="3573016"/>
            <a:ext cx="209031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microspores/algae </a:t>
            </a:r>
            <a:endParaRPr lang="en-IN" dirty="0"/>
          </a:p>
        </p:txBody>
      </p:sp>
      <p:sp>
        <p:nvSpPr>
          <p:cNvPr id="77" name="Rectangle 76"/>
          <p:cNvSpPr/>
          <p:nvPr/>
        </p:nvSpPr>
        <p:spPr>
          <a:xfrm>
            <a:off x="1259632" y="4067588"/>
            <a:ext cx="6264696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Macro fouling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6300192" y="45811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2771800" y="45811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80" name="Rectangle 79"/>
          <p:cNvSpPr/>
          <p:nvPr/>
        </p:nvSpPr>
        <p:spPr>
          <a:xfrm>
            <a:off x="1700064" y="5147708"/>
            <a:ext cx="2151856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Plant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228456" y="5157192"/>
            <a:ext cx="2151856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Animal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2771800" y="56612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3563888" y="56612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1979712" y="56612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89" name="Rectangle 88"/>
          <p:cNvSpPr/>
          <p:nvPr/>
        </p:nvSpPr>
        <p:spPr>
          <a:xfrm>
            <a:off x="3203848" y="5949280"/>
            <a:ext cx="864096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Brown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2339752" y="5949280"/>
            <a:ext cx="792088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Red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259632" y="5949280"/>
            <a:ext cx="1008112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Green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652120" y="56612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020272" y="56612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94" name="Rectangle 93"/>
          <p:cNvSpPr/>
          <p:nvPr/>
        </p:nvSpPr>
        <p:spPr>
          <a:xfrm>
            <a:off x="6732240" y="5949280"/>
            <a:ext cx="792088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Soft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92080" y="5949280"/>
            <a:ext cx="792088" cy="4415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Hard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flipV="1">
            <a:off x="7596337" y="840652"/>
            <a:ext cx="1008111" cy="428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96337" y="1907348"/>
            <a:ext cx="1008112" cy="4228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 Min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 rot="10800000" flipV="1">
            <a:off x="7596337" y="2996949"/>
            <a:ext cx="1008111" cy="441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 Hr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10800000" flipV="1">
            <a:off x="7596336" y="4081017"/>
            <a:ext cx="1008112" cy="428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 Day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10800000" flipV="1">
            <a:off x="7596336" y="5157192"/>
            <a:ext cx="1008112" cy="428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 Week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0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600" b="1" u="sng" dirty="0"/>
              <a:t>Non-biocidal technology – Foul </a:t>
            </a:r>
            <a:r>
              <a:rPr lang="en-IN" sz="3600" b="1" u="sng" dirty="0" smtClean="0"/>
              <a:t>Release</a:t>
            </a:r>
            <a:endParaRPr lang="en-IN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sz="3500" dirty="0"/>
          </a:p>
          <a:p>
            <a:r>
              <a:rPr lang="en-IN" sz="3600" dirty="0" smtClean="0"/>
              <a:t>Silicon based coating</a:t>
            </a:r>
          </a:p>
          <a:p>
            <a:r>
              <a:rPr lang="en-IN" sz="3600" dirty="0" smtClean="0"/>
              <a:t>No biocide and hence no leaching </a:t>
            </a:r>
            <a:endParaRPr lang="en-IN" sz="3600" dirty="0"/>
          </a:p>
          <a:p>
            <a:r>
              <a:rPr lang="en-IN" sz="3600" dirty="0" smtClean="0"/>
              <a:t>Function </a:t>
            </a:r>
            <a:r>
              <a:rPr lang="en-IN" sz="3600" dirty="0"/>
              <a:t>by preventing or reducing the adhesion (“non-stick”) of fouling organism </a:t>
            </a:r>
          </a:p>
          <a:p>
            <a:r>
              <a:rPr lang="en-IN" sz="3600" dirty="0" smtClean="0"/>
              <a:t>Rely </a:t>
            </a:r>
            <a:r>
              <a:rPr lang="en-IN" sz="3600" dirty="0"/>
              <a:t>on the movement of the vessel to remove fouling by </a:t>
            </a:r>
            <a:r>
              <a:rPr lang="en-IN" sz="3600" dirty="0" smtClean="0"/>
              <a:t>shear</a:t>
            </a:r>
            <a:endParaRPr lang="en-IN" sz="3600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5145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5" name="Rectangle 267"/>
          <p:cNvSpPr>
            <a:spLocks noChangeArrowheads="1"/>
          </p:cNvSpPr>
          <p:nvPr/>
        </p:nvSpPr>
        <p:spPr bwMode="auto">
          <a:xfrm>
            <a:off x="0" y="457200"/>
            <a:ext cx="91440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146" name="Group 268"/>
          <p:cNvGrpSpPr>
            <a:grpSpLocks/>
          </p:cNvGrpSpPr>
          <p:nvPr/>
        </p:nvGrpSpPr>
        <p:grpSpPr bwMode="auto">
          <a:xfrm>
            <a:off x="251520" y="673224"/>
            <a:ext cx="8712968" cy="5708104"/>
            <a:chOff x="0" y="1994"/>
            <a:chExt cx="14400" cy="8803"/>
          </a:xfrm>
        </p:grpSpPr>
        <p:sp>
          <p:nvSpPr>
            <p:cNvPr id="3147" name="Freeform 329"/>
            <p:cNvSpPr>
              <a:spLocks/>
            </p:cNvSpPr>
            <p:nvPr/>
          </p:nvSpPr>
          <p:spPr bwMode="auto">
            <a:xfrm>
              <a:off x="4550" y="5789"/>
              <a:ext cx="4768" cy="1868"/>
            </a:xfrm>
            <a:custGeom>
              <a:avLst/>
              <a:gdLst>
                <a:gd name="T0" fmla="*/ 2187 w 4768"/>
                <a:gd name="T1" fmla="*/ 3 h 1868"/>
                <a:gd name="T2" fmla="*/ 1810 w 4768"/>
                <a:gd name="T3" fmla="*/ 27 h 1868"/>
                <a:gd name="T4" fmla="*/ 1455 w 4768"/>
                <a:gd name="T5" fmla="*/ 73 h 1868"/>
                <a:gd name="T6" fmla="*/ 1127 w 4768"/>
                <a:gd name="T7" fmla="*/ 139 h 1868"/>
                <a:gd name="T8" fmla="*/ 832 w 4768"/>
                <a:gd name="T9" fmla="*/ 224 h 1868"/>
                <a:gd name="T10" fmla="*/ 573 w 4768"/>
                <a:gd name="T11" fmla="*/ 325 h 1868"/>
                <a:gd name="T12" fmla="*/ 357 w 4768"/>
                <a:gd name="T13" fmla="*/ 441 h 1868"/>
                <a:gd name="T14" fmla="*/ 187 w 4768"/>
                <a:gd name="T15" fmla="*/ 570 h 1868"/>
                <a:gd name="T16" fmla="*/ 69 w 4768"/>
                <a:gd name="T17" fmla="*/ 709 h 1868"/>
                <a:gd name="T18" fmla="*/ 7 w 4768"/>
                <a:gd name="T19" fmla="*/ 856 h 1868"/>
                <a:gd name="T20" fmla="*/ 7 w 4768"/>
                <a:gd name="T21" fmla="*/ 1010 h 1868"/>
                <a:gd name="T22" fmla="*/ 69 w 4768"/>
                <a:gd name="T23" fmla="*/ 1158 h 1868"/>
                <a:gd name="T24" fmla="*/ 187 w 4768"/>
                <a:gd name="T25" fmla="*/ 1297 h 1868"/>
                <a:gd name="T26" fmla="*/ 357 w 4768"/>
                <a:gd name="T27" fmla="*/ 1425 h 1868"/>
                <a:gd name="T28" fmla="*/ 573 w 4768"/>
                <a:gd name="T29" fmla="*/ 1541 h 1868"/>
                <a:gd name="T30" fmla="*/ 832 w 4768"/>
                <a:gd name="T31" fmla="*/ 1642 h 1868"/>
                <a:gd name="T32" fmla="*/ 1127 w 4768"/>
                <a:gd name="T33" fmla="*/ 1727 h 1868"/>
                <a:gd name="T34" fmla="*/ 1455 w 4768"/>
                <a:gd name="T35" fmla="*/ 1793 h 1868"/>
                <a:gd name="T36" fmla="*/ 1810 w 4768"/>
                <a:gd name="T37" fmla="*/ 1840 h 1868"/>
                <a:gd name="T38" fmla="*/ 2187 w 4768"/>
                <a:gd name="T39" fmla="*/ 1864 h 1868"/>
                <a:gd name="T40" fmla="*/ 2578 w 4768"/>
                <a:gd name="T41" fmla="*/ 1864 h 1868"/>
                <a:gd name="T42" fmla="*/ 2956 w 4768"/>
                <a:gd name="T43" fmla="*/ 1840 h 1868"/>
                <a:gd name="T44" fmla="*/ 3311 w 4768"/>
                <a:gd name="T45" fmla="*/ 1793 h 1868"/>
                <a:gd name="T46" fmla="*/ 3638 w 4768"/>
                <a:gd name="T47" fmla="*/ 1727 h 1868"/>
                <a:gd name="T48" fmla="*/ 3934 w 4768"/>
                <a:gd name="T49" fmla="*/ 1642 h 1868"/>
                <a:gd name="T50" fmla="*/ 4193 w 4768"/>
                <a:gd name="T51" fmla="*/ 1541 h 1868"/>
                <a:gd name="T52" fmla="*/ 4410 w 4768"/>
                <a:gd name="T53" fmla="*/ 1425 h 1868"/>
                <a:gd name="T54" fmla="*/ 4580 w 4768"/>
                <a:gd name="T55" fmla="*/ 1297 h 1868"/>
                <a:gd name="T56" fmla="*/ 4698 w 4768"/>
                <a:gd name="T57" fmla="*/ 1158 h 1868"/>
                <a:gd name="T58" fmla="*/ 4759 w 4768"/>
                <a:gd name="T59" fmla="*/ 1010 h 1868"/>
                <a:gd name="T60" fmla="*/ 4759 w 4768"/>
                <a:gd name="T61" fmla="*/ 856 h 1868"/>
                <a:gd name="T62" fmla="*/ 4698 w 4768"/>
                <a:gd name="T63" fmla="*/ 709 h 1868"/>
                <a:gd name="T64" fmla="*/ 4580 w 4768"/>
                <a:gd name="T65" fmla="*/ 570 h 1868"/>
                <a:gd name="T66" fmla="*/ 4410 w 4768"/>
                <a:gd name="T67" fmla="*/ 441 h 1868"/>
                <a:gd name="T68" fmla="*/ 4193 w 4768"/>
                <a:gd name="T69" fmla="*/ 325 h 1868"/>
                <a:gd name="T70" fmla="*/ 3934 w 4768"/>
                <a:gd name="T71" fmla="*/ 224 h 1868"/>
                <a:gd name="T72" fmla="*/ 3638 w 4768"/>
                <a:gd name="T73" fmla="*/ 139 h 1868"/>
                <a:gd name="T74" fmla="*/ 3311 w 4768"/>
                <a:gd name="T75" fmla="*/ 73 h 1868"/>
                <a:gd name="T76" fmla="*/ 2956 w 4768"/>
                <a:gd name="T77" fmla="*/ 27 h 1868"/>
                <a:gd name="T78" fmla="*/ 2578 w 4768"/>
                <a:gd name="T79" fmla="*/ 3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8" h="1868">
                  <a:moveTo>
                    <a:pt x="2383" y="0"/>
                  </a:moveTo>
                  <a:lnTo>
                    <a:pt x="2187" y="3"/>
                  </a:lnTo>
                  <a:lnTo>
                    <a:pt x="1996" y="12"/>
                  </a:lnTo>
                  <a:lnTo>
                    <a:pt x="1810" y="27"/>
                  </a:lnTo>
                  <a:lnTo>
                    <a:pt x="1629" y="47"/>
                  </a:lnTo>
                  <a:lnTo>
                    <a:pt x="1455" y="73"/>
                  </a:lnTo>
                  <a:lnTo>
                    <a:pt x="1287" y="104"/>
                  </a:lnTo>
                  <a:lnTo>
                    <a:pt x="1127" y="139"/>
                  </a:lnTo>
                  <a:lnTo>
                    <a:pt x="975" y="180"/>
                  </a:lnTo>
                  <a:lnTo>
                    <a:pt x="832" y="224"/>
                  </a:lnTo>
                  <a:lnTo>
                    <a:pt x="697" y="273"/>
                  </a:lnTo>
                  <a:lnTo>
                    <a:pt x="573" y="325"/>
                  </a:lnTo>
                  <a:lnTo>
                    <a:pt x="459" y="382"/>
                  </a:lnTo>
                  <a:lnTo>
                    <a:pt x="357" y="441"/>
                  </a:lnTo>
                  <a:lnTo>
                    <a:pt x="265" y="504"/>
                  </a:lnTo>
                  <a:lnTo>
                    <a:pt x="187" y="570"/>
                  </a:lnTo>
                  <a:lnTo>
                    <a:pt x="121" y="638"/>
                  </a:lnTo>
                  <a:lnTo>
                    <a:pt x="69" y="709"/>
                  </a:lnTo>
                  <a:lnTo>
                    <a:pt x="31" y="782"/>
                  </a:lnTo>
                  <a:lnTo>
                    <a:pt x="7" y="856"/>
                  </a:lnTo>
                  <a:lnTo>
                    <a:pt x="0" y="933"/>
                  </a:lnTo>
                  <a:lnTo>
                    <a:pt x="7" y="1010"/>
                  </a:lnTo>
                  <a:lnTo>
                    <a:pt x="31" y="1085"/>
                  </a:lnTo>
                  <a:lnTo>
                    <a:pt x="69" y="1158"/>
                  </a:lnTo>
                  <a:lnTo>
                    <a:pt x="121" y="1228"/>
                  </a:lnTo>
                  <a:lnTo>
                    <a:pt x="187" y="1297"/>
                  </a:lnTo>
                  <a:lnTo>
                    <a:pt x="265" y="1362"/>
                  </a:lnTo>
                  <a:lnTo>
                    <a:pt x="357" y="1425"/>
                  </a:lnTo>
                  <a:lnTo>
                    <a:pt x="459" y="1485"/>
                  </a:lnTo>
                  <a:lnTo>
                    <a:pt x="573" y="1541"/>
                  </a:lnTo>
                  <a:lnTo>
                    <a:pt x="697" y="1593"/>
                  </a:lnTo>
                  <a:lnTo>
                    <a:pt x="832" y="1642"/>
                  </a:lnTo>
                  <a:lnTo>
                    <a:pt x="975" y="1687"/>
                  </a:lnTo>
                  <a:lnTo>
                    <a:pt x="1127" y="1727"/>
                  </a:lnTo>
                  <a:lnTo>
                    <a:pt x="1287" y="1763"/>
                  </a:lnTo>
                  <a:lnTo>
                    <a:pt x="1455" y="1793"/>
                  </a:lnTo>
                  <a:lnTo>
                    <a:pt x="1629" y="1819"/>
                  </a:lnTo>
                  <a:lnTo>
                    <a:pt x="1810" y="1840"/>
                  </a:lnTo>
                  <a:lnTo>
                    <a:pt x="1996" y="1854"/>
                  </a:lnTo>
                  <a:lnTo>
                    <a:pt x="2187" y="1864"/>
                  </a:lnTo>
                  <a:lnTo>
                    <a:pt x="2383" y="1867"/>
                  </a:lnTo>
                  <a:lnTo>
                    <a:pt x="2578" y="1864"/>
                  </a:lnTo>
                  <a:lnTo>
                    <a:pt x="2769" y="1854"/>
                  </a:lnTo>
                  <a:lnTo>
                    <a:pt x="2956" y="1840"/>
                  </a:lnTo>
                  <a:lnTo>
                    <a:pt x="3136" y="1819"/>
                  </a:lnTo>
                  <a:lnTo>
                    <a:pt x="3311" y="1793"/>
                  </a:lnTo>
                  <a:lnTo>
                    <a:pt x="3478" y="1763"/>
                  </a:lnTo>
                  <a:lnTo>
                    <a:pt x="3638" y="1727"/>
                  </a:lnTo>
                  <a:lnTo>
                    <a:pt x="3791" y="1687"/>
                  </a:lnTo>
                  <a:lnTo>
                    <a:pt x="3934" y="1642"/>
                  </a:lnTo>
                  <a:lnTo>
                    <a:pt x="4069" y="1593"/>
                  </a:lnTo>
                  <a:lnTo>
                    <a:pt x="4193" y="1541"/>
                  </a:lnTo>
                  <a:lnTo>
                    <a:pt x="4307" y="1485"/>
                  </a:lnTo>
                  <a:lnTo>
                    <a:pt x="4410" y="1425"/>
                  </a:lnTo>
                  <a:lnTo>
                    <a:pt x="4501" y="1362"/>
                  </a:lnTo>
                  <a:lnTo>
                    <a:pt x="4580" y="1297"/>
                  </a:lnTo>
                  <a:lnTo>
                    <a:pt x="4645" y="1228"/>
                  </a:lnTo>
                  <a:lnTo>
                    <a:pt x="4698" y="1158"/>
                  </a:lnTo>
                  <a:lnTo>
                    <a:pt x="4736" y="1085"/>
                  </a:lnTo>
                  <a:lnTo>
                    <a:pt x="4759" y="1010"/>
                  </a:lnTo>
                  <a:lnTo>
                    <a:pt x="4767" y="933"/>
                  </a:lnTo>
                  <a:lnTo>
                    <a:pt x="4759" y="856"/>
                  </a:lnTo>
                  <a:lnTo>
                    <a:pt x="4736" y="782"/>
                  </a:lnTo>
                  <a:lnTo>
                    <a:pt x="4698" y="709"/>
                  </a:lnTo>
                  <a:lnTo>
                    <a:pt x="4645" y="638"/>
                  </a:lnTo>
                  <a:lnTo>
                    <a:pt x="4580" y="570"/>
                  </a:lnTo>
                  <a:lnTo>
                    <a:pt x="4501" y="504"/>
                  </a:lnTo>
                  <a:lnTo>
                    <a:pt x="4410" y="441"/>
                  </a:lnTo>
                  <a:lnTo>
                    <a:pt x="4307" y="382"/>
                  </a:lnTo>
                  <a:lnTo>
                    <a:pt x="4193" y="325"/>
                  </a:lnTo>
                  <a:lnTo>
                    <a:pt x="4069" y="273"/>
                  </a:lnTo>
                  <a:lnTo>
                    <a:pt x="3934" y="224"/>
                  </a:lnTo>
                  <a:lnTo>
                    <a:pt x="3791" y="180"/>
                  </a:lnTo>
                  <a:lnTo>
                    <a:pt x="3638" y="139"/>
                  </a:lnTo>
                  <a:lnTo>
                    <a:pt x="3478" y="104"/>
                  </a:lnTo>
                  <a:lnTo>
                    <a:pt x="3311" y="73"/>
                  </a:lnTo>
                  <a:lnTo>
                    <a:pt x="3136" y="47"/>
                  </a:lnTo>
                  <a:lnTo>
                    <a:pt x="2956" y="27"/>
                  </a:lnTo>
                  <a:lnTo>
                    <a:pt x="2769" y="12"/>
                  </a:lnTo>
                  <a:lnTo>
                    <a:pt x="2578" y="3"/>
                  </a:lnTo>
                  <a:lnTo>
                    <a:pt x="2383" y="0"/>
                  </a:lnTo>
                  <a:close/>
                </a:path>
              </a:pathLst>
            </a:cu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8" name="Freeform 328"/>
            <p:cNvSpPr>
              <a:spLocks/>
            </p:cNvSpPr>
            <p:nvPr/>
          </p:nvSpPr>
          <p:spPr bwMode="auto">
            <a:xfrm>
              <a:off x="4550" y="5789"/>
              <a:ext cx="4768" cy="1868"/>
            </a:xfrm>
            <a:custGeom>
              <a:avLst/>
              <a:gdLst>
                <a:gd name="T0" fmla="*/ 2187 w 4768"/>
                <a:gd name="T1" fmla="*/ 3 h 1868"/>
                <a:gd name="T2" fmla="*/ 1810 w 4768"/>
                <a:gd name="T3" fmla="*/ 27 h 1868"/>
                <a:gd name="T4" fmla="*/ 1455 w 4768"/>
                <a:gd name="T5" fmla="*/ 73 h 1868"/>
                <a:gd name="T6" fmla="*/ 1127 w 4768"/>
                <a:gd name="T7" fmla="*/ 139 h 1868"/>
                <a:gd name="T8" fmla="*/ 832 w 4768"/>
                <a:gd name="T9" fmla="*/ 224 h 1868"/>
                <a:gd name="T10" fmla="*/ 573 w 4768"/>
                <a:gd name="T11" fmla="*/ 325 h 1868"/>
                <a:gd name="T12" fmla="*/ 357 w 4768"/>
                <a:gd name="T13" fmla="*/ 441 h 1868"/>
                <a:gd name="T14" fmla="*/ 187 w 4768"/>
                <a:gd name="T15" fmla="*/ 570 h 1868"/>
                <a:gd name="T16" fmla="*/ 69 w 4768"/>
                <a:gd name="T17" fmla="*/ 709 h 1868"/>
                <a:gd name="T18" fmla="*/ 7 w 4768"/>
                <a:gd name="T19" fmla="*/ 856 h 1868"/>
                <a:gd name="T20" fmla="*/ 7 w 4768"/>
                <a:gd name="T21" fmla="*/ 1010 h 1868"/>
                <a:gd name="T22" fmla="*/ 69 w 4768"/>
                <a:gd name="T23" fmla="*/ 1158 h 1868"/>
                <a:gd name="T24" fmla="*/ 187 w 4768"/>
                <a:gd name="T25" fmla="*/ 1297 h 1868"/>
                <a:gd name="T26" fmla="*/ 357 w 4768"/>
                <a:gd name="T27" fmla="*/ 1425 h 1868"/>
                <a:gd name="T28" fmla="*/ 573 w 4768"/>
                <a:gd name="T29" fmla="*/ 1541 h 1868"/>
                <a:gd name="T30" fmla="*/ 832 w 4768"/>
                <a:gd name="T31" fmla="*/ 1642 h 1868"/>
                <a:gd name="T32" fmla="*/ 1127 w 4768"/>
                <a:gd name="T33" fmla="*/ 1727 h 1868"/>
                <a:gd name="T34" fmla="*/ 1455 w 4768"/>
                <a:gd name="T35" fmla="*/ 1793 h 1868"/>
                <a:gd name="T36" fmla="*/ 1810 w 4768"/>
                <a:gd name="T37" fmla="*/ 1840 h 1868"/>
                <a:gd name="T38" fmla="*/ 2187 w 4768"/>
                <a:gd name="T39" fmla="*/ 1864 h 1868"/>
                <a:gd name="T40" fmla="*/ 2578 w 4768"/>
                <a:gd name="T41" fmla="*/ 1864 h 1868"/>
                <a:gd name="T42" fmla="*/ 2956 w 4768"/>
                <a:gd name="T43" fmla="*/ 1840 h 1868"/>
                <a:gd name="T44" fmla="*/ 3311 w 4768"/>
                <a:gd name="T45" fmla="*/ 1793 h 1868"/>
                <a:gd name="T46" fmla="*/ 3638 w 4768"/>
                <a:gd name="T47" fmla="*/ 1727 h 1868"/>
                <a:gd name="T48" fmla="*/ 3934 w 4768"/>
                <a:gd name="T49" fmla="*/ 1642 h 1868"/>
                <a:gd name="T50" fmla="*/ 4193 w 4768"/>
                <a:gd name="T51" fmla="*/ 1541 h 1868"/>
                <a:gd name="T52" fmla="*/ 4410 w 4768"/>
                <a:gd name="T53" fmla="*/ 1425 h 1868"/>
                <a:gd name="T54" fmla="*/ 4580 w 4768"/>
                <a:gd name="T55" fmla="*/ 1297 h 1868"/>
                <a:gd name="T56" fmla="*/ 4698 w 4768"/>
                <a:gd name="T57" fmla="*/ 1158 h 1868"/>
                <a:gd name="T58" fmla="*/ 4759 w 4768"/>
                <a:gd name="T59" fmla="*/ 1010 h 1868"/>
                <a:gd name="T60" fmla="*/ 4759 w 4768"/>
                <a:gd name="T61" fmla="*/ 856 h 1868"/>
                <a:gd name="T62" fmla="*/ 4698 w 4768"/>
                <a:gd name="T63" fmla="*/ 709 h 1868"/>
                <a:gd name="T64" fmla="*/ 4580 w 4768"/>
                <a:gd name="T65" fmla="*/ 570 h 1868"/>
                <a:gd name="T66" fmla="*/ 4410 w 4768"/>
                <a:gd name="T67" fmla="*/ 441 h 1868"/>
                <a:gd name="T68" fmla="*/ 4193 w 4768"/>
                <a:gd name="T69" fmla="*/ 325 h 1868"/>
                <a:gd name="T70" fmla="*/ 3934 w 4768"/>
                <a:gd name="T71" fmla="*/ 224 h 1868"/>
                <a:gd name="T72" fmla="*/ 3638 w 4768"/>
                <a:gd name="T73" fmla="*/ 139 h 1868"/>
                <a:gd name="T74" fmla="*/ 3311 w 4768"/>
                <a:gd name="T75" fmla="*/ 73 h 1868"/>
                <a:gd name="T76" fmla="*/ 2956 w 4768"/>
                <a:gd name="T77" fmla="*/ 27 h 1868"/>
                <a:gd name="T78" fmla="*/ 2578 w 4768"/>
                <a:gd name="T79" fmla="*/ 3 h 1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8" h="1868">
                  <a:moveTo>
                    <a:pt x="2383" y="0"/>
                  </a:moveTo>
                  <a:lnTo>
                    <a:pt x="2187" y="3"/>
                  </a:lnTo>
                  <a:lnTo>
                    <a:pt x="1996" y="12"/>
                  </a:lnTo>
                  <a:lnTo>
                    <a:pt x="1810" y="27"/>
                  </a:lnTo>
                  <a:lnTo>
                    <a:pt x="1629" y="47"/>
                  </a:lnTo>
                  <a:lnTo>
                    <a:pt x="1455" y="73"/>
                  </a:lnTo>
                  <a:lnTo>
                    <a:pt x="1287" y="104"/>
                  </a:lnTo>
                  <a:lnTo>
                    <a:pt x="1127" y="139"/>
                  </a:lnTo>
                  <a:lnTo>
                    <a:pt x="975" y="180"/>
                  </a:lnTo>
                  <a:lnTo>
                    <a:pt x="832" y="224"/>
                  </a:lnTo>
                  <a:lnTo>
                    <a:pt x="697" y="273"/>
                  </a:lnTo>
                  <a:lnTo>
                    <a:pt x="573" y="325"/>
                  </a:lnTo>
                  <a:lnTo>
                    <a:pt x="459" y="382"/>
                  </a:lnTo>
                  <a:lnTo>
                    <a:pt x="357" y="441"/>
                  </a:lnTo>
                  <a:lnTo>
                    <a:pt x="265" y="504"/>
                  </a:lnTo>
                  <a:lnTo>
                    <a:pt x="187" y="570"/>
                  </a:lnTo>
                  <a:lnTo>
                    <a:pt x="121" y="638"/>
                  </a:lnTo>
                  <a:lnTo>
                    <a:pt x="69" y="709"/>
                  </a:lnTo>
                  <a:lnTo>
                    <a:pt x="31" y="782"/>
                  </a:lnTo>
                  <a:lnTo>
                    <a:pt x="7" y="856"/>
                  </a:lnTo>
                  <a:lnTo>
                    <a:pt x="0" y="933"/>
                  </a:lnTo>
                  <a:lnTo>
                    <a:pt x="7" y="1010"/>
                  </a:lnTo>
                  <a:lnTo>
                    <a:pt x="31" y="1085"/>
                  </a:lnTo>
                  <a:lnTo>
                    <a:pt x="69" y="1158"/>
                  </a:lnTo>
                  <a:lnTo>
                    <a:pt x="121" y="1228"/>
                  </a:lnTo>
                  <a:lnTo>
                    <a:pt x="187" y="1297"/>
                  </a:lnTo>
                  <a:lnTo>
                    <a:pt x="265" y="1362"/>
                  </a:lnTo>
                  <a:lnTo>
                    <a:pt x="357" y="1425"/>
                  </a:lnTo>
                  <a:lnTo>
                    <a:pt x="459" y="1485"/>
                  </a:lnTo>
                  <a:lnTo>
                    <a:pt x="573" y="1541"/>
                  </a:lnTo>
                  <a:lnTo>
                    <a:pt x="697" y="1593"/>
                  </a:lnTo>
                  <a:lnTo>
                    <a:pt x="832" y="1642"/>
                  </a:lnTo>
                  <a:lnTo>
                    <a:pt x="975" y="1687"/>
                  </a:lnTo>
                  <a:lnTo>
                    <a:pt x="1127" y="1727"/>
                  </a:lnTo>
                  <a:lnTo>
                    <a:pt x="1287" y="1763"/>
                  </a:lnTo>
                  <a:lnTo>
                    <a:pt x="1455" y="1793"/>
                  </a:lnTo>
                  <a:lnTo>
                    <a:pt x="1629" y="1819"/>
                  </a:lnTo>
                  <a:lnTo>
                    <a:pt x="1810" y="1840"/>
                  </a:lnTo>
                  <a:lnTo>
                    <a:pt x="1996" y="1854"/>
                  </a:lnTo>
                  <a:lnTo>
                    <a:pt x="2187" y="1864"/>
                  </a:lnTo>
                  <a:lnTo>
                    <a:pt x="2383" y="1867"/>
                  </a:lnTo>
                  <a:lnTo>
                    <a:pt x="2578" y="1864"/>
                  </a:lnTo>
                  <a:lnTo>
                    <a:pt x="2769" y="1854"/>
                  </a:lnTo>
                  <a:lnTo>
                    <a:pt x="2956" y="1840"/>
                  </a:lnTo>
                  <a:lnTo>
                    <a:pt x="3136" y="1819"/>
                  </a:lnTo>
                  <a:lnTo>
                    <a:pt x="3311" y="1793"/>
                  </a:lnTo>
                  <a:lnTo>
                    <a:pt x="3478" y="1763"/>
                  </a:lnTo>
                  <a:lnTo>
                    <a:pt x="3638" y="1727"/>
                  </a:lnTo>
                  <a:lnTo>
                    <a:pt x="3791" y="1687"/>
                  </a:lnTo>
                  <a:lnTo>
                    <a:pt x="3934" y="1642"/>
                  </a:lnTo>
                  <a:lnTo>
                    <a:pt x="4069" y="1593"/>
                  </a:lnTo>
                  <a:lnTo>
                    <a:pt x="4193" y="1541"/>
                  </a:lnTo>
                  <a:lnTo>
                    <a:pt x="4307" y="1485"/>
                  </a:lnTo>
                  <a:lnTo>
                    <a:pt x="4410" y="1425"/>
                  </a:lnTo>
                  <a:lnTo>
                    <a:pt x="4501" y="1362"/>
                  </a:lnTo>
                  <a:lnTo>
                    <a:pt x="4580" y="1297"/>
                  </a:lnTo>
                  <a:lnTo>
                    <a:pt x="4645" y="1228"/>
                  </a:lnTo>
                  <a:lnTo>
                    <a:pt x="4698" y="1158"/>
                  </a:lnTo>
                  <a:lnTo>
                    <a:pt x="4736" y="1085"/>
                  </a:lnTo>
                  <a:lnTo>
                    <a:pt x="4759" y="1010"/>
                  </a:lnTo>
                  <a:lnTo>
                    <a:pt x="4767" y="933"/>
                  </a:lnTo>
                  <a:lnTo>
                    <a:pt x="4759" y="856"/>
                  </a:lnTo>
                  <a:lnTo>
                    <a:pt x="4736" y="782"/>
                  </a:lnTo>
                  <a:lnTo>
                    <a:pt x="4698" y="709"/>
                  </a:lnTo>
                  <a:lnTo>
                    <a:pt x="4645" y="638"/>
                  </a:lnTo>
                  <a:lnTo>
                    <a:pt x="4580" y="570"/>
                  </a:lnTo>
                  <a:lnTo>
                    <a:pt x="4501" y="504"/>
                  </a:lnTo>
                  <a:lnTo>
                    <a:pt x="4410" y="441"/>
                  </a:lnTo>
                  <a:lnTo>
                    <a:pt x="4307" y="382"/>
                  </a:lnTo>
                  <a:lnTo>
                    <a:pt x="4193" y="325"/>
                  </a:lnTo>
                  <a:lnTo>
                    <a:pt x="4069" y="273"/>
                  </a:lnTo>
                  <a:lnTo>
                    <a:pt x="3934" y="224"/>
                  </a:lnTo>
                  <a:lnTo>
                    <a:pt x="3791" y="180"/>
                  </a:lnTo>
                  <a:lnTo>
                    <a:pt x="3638" y="139"/>
                  </a:lnTo>
                  <a:lnTo>
                    <a:pt x="3478" y="104"/>
                  </a:lnTo>
                  <a:lnTo>
                    <a:pt x="3311" y="73"/>
                  </a:lnTo>
                  <a:lnTo>
                    <a:pt x="3136" y="47"/>
                  </a:lnTo>
                  <a:lnTo>
                    <a:pt x="2956" y="27"/>
                  </a:lnTo>
                  <a:lnTo>
                    <a:pt x="2769" y="12"/>
                  </a:lnTo>
                  <a:lnTo>
                    <a:pt x="2578" y="3"/>
                  </a:lnTo>
                  <a:lnTo>
                    <a:pt x="2383" y="0"/>
                  </a:lnTo>
                  <a:close/>
                </a:path>
              </a:pathLst>
            </a:custGeom>
            <a:noFill/>
            <a:ln w="380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49" name="Freeform 327"/>
            <p:cNvSpPr>
              <a:spLocks/>
            </p:cNvSpPr>
            <p:nvPr/>
          </p:nvSpPr>
          <p:spPr bwMode="auto">
            <a:xfrm>
              <a:off x="639" y="4142"/>
              <a:ext cx="4643" cy="1098"/>
            </a:xfrm>
            <a:custGeom>
              <a:avLst/>
              <a:gdLst>
                <a:gd name="T0" fmla="*/ 2131 w 4643"/>
                <a:gd name="T1" fmla="*/ 1 h 1098"/>
                <a:gd name="T2" fmla="*/ 1763 w 4643"/>
                <a:gd name="T3" fmla="*/ 15 h 1098"/>
                <a:gd name="T4" fmla="*/ 1418 w 4643"/>
                <a:gd name="T5" fmla="*/ 43 h 1098"/>
                <a:gd name="T6" fmla="*/ 1098 w 4643"/>
                <a:gd name="T7" fmla="*/ 82 h 1098"/>
                <a:gd name="T8" fmla="*/ 810 w 4643"/>
                <a:gd name="T9" fmla="*/ 132 h 1098"/>
                <a:gd name="T10" fmla="*/ 558 w 4643"/>
                <a:gd name="T11" fmla="*/ 191 h 1098"/>
                <a:gd name="T12" fmla="*/ 347 w 4643"/>
                <a:gd name="T13" fmla="*/ 259 h 1098"/>
                <a:gd name="T14" fmla="*/ 182 w 4643"/>
                <a:gd name="T15" fmla="*/ 335 h 1098"/>
                <a:gd name="T16" fmla="*/ 67 w 4643"/>
                <a:gd name="T17" fmla="*/ 416 h 1098"/>
                <a:gd name="T18" fmla="*/ 7 w 4643"/>
                <a:gd name="T19" fmla="*/ 503 h 1098"/>
                <a:gd name="T20" fmla="*/ 7 w 4643"/>
                <a:gd name="T21" fmla="*/ 593 h 1098"/>
                <a:gd name="T22" fmla="*/ 67 w 4643"/>
                <a:gd name="T23" fmla="*/ 680 h 1098"/>
                <a:gd name="T24" fmla="*/ 182 w 4643"/>
                <a:gd name="T25" fmla="*/ 762 h 1098"/>
                <a:gd name="T26" fmla="*/ 347 w 4643"/>
                <a:gd name="T27" fmla="*/ 837 h 1098"/>
                <a:gd name="T28" fmla="*/ 558 w 4643"/>
                <a:gd name="T29" fmla="*/ 906 h 1098"/>
                <a:gd name="T30" fmla="*/ 810 w 4643"/>
                <a:gd name="T31" fmla="*/ 965 h 1098"/>
                <a:gd name="T32" fmla="*/ 1098 w 4643"/>
                <a:gd name="T33" fmla="*/ 1015 h 1098"/>
                <a:gd name="T34" fmla="*/ 1418 w 4643"/>
                <a:gd name="T35" fmla="*/ 1054 h 1098"/>
                <a:gd name="T36" fmla="*/ 1763 w 4643"/>
                <a:gd name="T37" fmla="*/ 1082 h 1098"/>
                <a:gd name="T38" fmla="*/ 2131 w 4643"/>
                <a:gd name="T39" fmla="*/ 1096 h 1098"/>
                <a:gd name="T40" fmla="*/ 2512 w 4643"/>
                <a:gd name="T41" fmla="*/ 1096 h 1098"/>
                <a:gd name="T42" fmla="*/ 2879 w 4643"/>
                <a:gd name="T43" fmla="*/ 1082 h 1098"/>
                <a:gd name="T44" fmla="*/ 3225 w 4643"/>
                <a:gd name="T45" fmla="*/ 1054 h 1098"/>
                <a:gd name="T46" fmla="*/ 3544 w 4643"/>
                <a:gd name="T47" fmla="*/ 1015 h 1098"/>
                <a:gd name="T48" fmla="*/ 3832 w 4643"/>
                <a:gd name="T49" fmla="*/ 965 h 1098"/>
                <a:gd name="T50" fmla="*/ 4084 w 4643"/>
                <a:gd name="T51" fmla="*/ 906 h 1098"/>
                <a:gd name="T52" fmla="*/ 4295 w 4643"/>
                <a:gd name="T53" fmla="*/ 837 h 1098"/>
                <a:gd name="T54" fmla="*/ 4460 w 4643"/>
                <a:gd name="T55" fmla="*/ 762 h 1098"/>
                <a:gd name="T56" fmla="*/ 4575 w 4643"/>
                <a:gd name="T57" fmla="*/ 680 h 1098"/>
                <a:gd name="T58" fmla="*/ 4635 w 4643"/>
                <a:gd name="T59" fmla="*/ 593 h 1098"/>
                <a:gd name="T60" fmla="*/ 4635 w 4643"/>
                <a:gd name="T61" fmla="*/ 503 h 1098"/>
                <a:gd name="T62" fmla="*/ 4575 w 4643"/>
                <a:gd name="T63" fmla="*/ 416 h 1098"/>
                <a:gd name="T64" fmla="*/ 4460 w 4643"/>
                <a:gd name="T65" fmla="*/ 335 h 1098"/>
                <a:gd name="T66" fmla="*/ 4295 w 4643"/>
                <a:gd name="T67" fmla="*/ 259 h 1098"/>
                <a:gd name="T68" fmla="*/ 4084 w 4643"/>
                <a:gd name="T69" fmla="*/ 191 h 1098"/>
                <a:gd name="T70" fmla="*/ 3832 w 4643"/>
                <a:gd name="T71" fmla="*/ 132 h 1098"/>
                <a:gd name="T72" fmla="*/ 3544 w 4643"/>
                <a:gd name="T73" fmla="*/ 82 h 1098"/>
                <a:gd name="T74" fmla="*/ 3225 w 4643"/>
                <a:gd name="T75" fmla="*/ 43 h 1098"/>
                <a:gd name="T76" fmla="*/ 2879 w 4643"/>
                <a:gd name="T77" fmla="*/ 15 h 1098"/>
                <a:gd name="T78" fmla="*/ 2512 w 4643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643" h="1098">
                  <a:moveTo>
                    <a:pt x="2322" y="0"/>
                  </a:moveTo>
                  <a:lnTo>
                    <a:pt x="2131" y="1"/>
                  </a:lnTo>
                  <a:lnTo>
                    <a:pt x="1945" y="7"/>
                  </a:lnTo>
                  <a:lnTo>
                    <a:pt x="1763" y="15"/>
                  </a:lnTo>
                  <a:lnTo>
                    <a:pt x="1587" y="28"/>
                  </a:lnTo>
                  <a:lnTo>
                    <a:pt x="1418" y="43"/>
                  </a:lnTo>
                  <a:lnTo>
                    <a:pt x="1254" y="61"/>
                  </a:lnTo>
                  <a:lnTo>
                    <a:pt x="1098" y="82"/>
                  </a:lnTo>
                  <a:lnTo>
                    <a:pt x="950" y="105"/>
                  </a:lnTo>
                  <a:lnTo>
                    <a:pt x="810" y="132"/>
                  </a:lnTo>
                  <a:lnTo>
                    <a:pt x="679" y="160"/>
                  </a:lnTo>
                  <a:lnTo>
                    <a:pt x="558" y="191"/>
                  </a:lnTo>
                  <a:lnTo>
                    <a:pt x="447" y="224"/>
                  </a:lnTo>
                  <a:lnTo>
                    <a:pt x="347" y="259"/>
                  </a:lnTo>
                  <a:lnTo>
                    <a:pt x="259" y="296"/>
                  </a:lnTo>
                  <a:lnTo>
                    <a:pt x="182" y="335"/>
                  </a:lnTo>
                  <a:lnTo>
                    <a:pt x="118" y="375"/>
                  </a:lnTo>
                  <a:lnTo>
                    <a:pt x="67" y="416"/>
                  </a:lnTo>
                  <a:lnTo>
                    <a:pt x="30" y="459"/>
                  </a:lnTo>
                  <a:lnTo>
                    <a:pt x="7" y="503"/>
                  </a:lnTo>
                  <a:lnTo>
                    <a:pt x="0" y="548"/>
                  </a:lnTo>
                  <a:lnTo>
                    <a:pt x="7" y="593"/>
                  </a:lnTo>
                  <a:lnTo>
                    <a:pt x="30" y="637"/>
                  </a:lnTo>
                  <a:lnTo>
                    <a:pt x="67" y="680"/>
                  </a:lnTo>
                  <a:lnTo>
                    <a:pt x="118" y="722"/>
                  </a:lnTo>
                  <a:lnTo>
                    <a:pt x="182" y="762"/>
                  </a:lnTo>
                  <a:lnTo>
                    <a:pt x="259" y="801"/>
                  </a:lnTo>
                  <a:lnTo>
                    <a:pt x="347" y="837"/>
                  </a:lnTo>
                  <a:lnTo>
                    <a:pt x="447" y="873"/>
                  </a:lnTo>
                  <a:lnTo>
                    <a:pt x="558" y="906"/>
                  </a:lnTo>
                  <a:lnTo>
                    <a:pt x="679" y="937"/>
                  </a:lnTo>
                  <a:lnTo>
                    <a:pt x="810" y="965"/>
                  </a:lnTo>
                  <a:lnTo>
                    <a:pt x="950" y="991"/>
                  </a:lnTo>
                  <a:lnTo>
                    <a:pt x="1098" y="1015"/>
                  </a:lnTo>
                  <a:lnTo>
                    <a:pt x="1254" y="1036"/>
                  </a:lnTo>
                  <a:lnTo>
                    <a:pt x="1418" y="1054"/>
                  </a:lnTo>
                  <a:lnTo>
                    <a:pt x="1587" y="1069"/>
                  </a:lnTo>
                  <a:lnTo>
                    <a:pt x="1763" y="1082"/>
                  </a:lnTo>
                  <a:lnTo>
                    <a:pt x="1945" y="1090"/>
                  </a:lnTo>
                  <a:lnTo>
                    <a:pt x="2131" y="1096"/>
                  </a:lnTo>
                  <a:lnTo>
                    <a:pt x="2322" y="1098"/>
                  </a:lnTo>
                  <a:lnTo>
                    <a:pt x="2512" y="1096"/>
                  </a:lnTo>
                  <a:lnTo>
                    <a:pt x="2698" y="1090"/>
                  </a:lnTo>
                  <a:lnTo>
                    <a:pt x="2879" y="1082"/>
                  </a:lnTo>
                  <a:lnTo>
                    <a:pt x="3055" y="1069"/>
                  </a:lnTo>
                  <a:lnTo>
                    <a:pt x="3225" y="1054"/>
                  </a:lnTo>
                  <a:lnTo>
                    <a:pt x="3388" y="1036"/>
                  </a:lnTo>
                  <a:lnTo>
                    <a:pt x="3544" y="1015"/>
                  </a:lnTo>
                  <a:lnTo>
                    <a:pt x="3692" y="991"/>
                  </a:lnTo>
                  <a:lnTo>
                    <a:pt x="3832" y="965"/>
                  </a:lnTo>
                  <a:lnTo>
                    <a:pt x="3962" y="937"/>
                  </a:lnTo>
                  <a:lnTo>
                    <a:pt x="4084" y="906"/>
                  </a:lnTo>
                  <a:lnTo>
                    <a:pt x="4194" y="873"/>
                  </a:lnTo>
                  <a:lnTo>
                    <a:pt x="4295" y="837"/>
                  </a:lnTo>
                  <a:lnTo>
                    <a:pt x="4383" y="801"/>
                  </a:lnTo>
                  <a:lnTo>
                    <a:pt x="4460" y="762"/>
                  </a:lnTo>
                  <a:lnTo>
                    <a:pt x="4524" y="722"/>
                  </a:lnTo>
                  <a:lnTo>
                    <a:pt x="4575" y="680"/>
                  </a:lnTo>
                  <a:lnTo>
                    <a:pt x="4612" y="637"/>
                  </a:lnTo>
                  <a:lnTo>
                    <a:pt x="4635" y="593"/>
                  </a:lnTo>
                  <a:lnTo>
                    <a:pt x="4642" y="548"/>
                  </a:lnTo>
                  <a:lnTo>
                    <a:pt x="4635" y="503"/>
                  </a:lnTo>
                  <a:lnTo>
                    <a:pt x="4612" y="459"/>
                  </a:lnTo>
                  <a:lnTo>
                    <a:pt x="4575" y="416"/>
                  </a:lnTo>
                  <a:lnTo>
                    <a:pt x="4524" y="375"/>
                  </a:lnTo>
                  <a:lnTo>
                    <a:pt x="4460" y="335"/>
                  </a:lnTo>
                  <a:lnTo>
                    <a:pt x="4383" y="296"/>
                  </a:lnTo>
                  <a:lnTo>
                    <a:pt x="4295" y="259"/>
                  </a:lnTo>
                  <a:lnTo>
                    <a:pt x="4194" y="224"/>
                  </a:lnTo>
                  <a:lnTo>
                    <a:pt x="4084" y="191"/>
                  </a:lnTo>
                  <a:lnTo>
                    <a:pt x="3962" y="160"/>
                  </a:lnTo>
                  <a:lnTo>
                    <a:pt x="3832" y="132"/>
                  </a:lnTo>
                  <a:lnTo>
                    <a:pt x="3692" y="105"/>
                  </a:lnTo>
                  <a:lnTo>
                    <a:pt x="3544" y="82"/>
                  </a:lnTo>
                  <a:lnTo>
                    <a:pt x="3388" y="61"/>
                  </a:lnTo>
                  <a:lnTo>
                    <a:pt x="3225" y="43"/>
                  </a:lnTo>
                  <a:lnTo>
                    <a:pt x="3055" y="28"/>
                  </a:lnTo>
                  <a:lnTo>
                    <a:pt x="2879" y="15"/>
                  </a:lnTo>
                  <a:lnTo>
                    <a:pt x="2698" y="7"/>
                  </a:lnTo>
                  <a:lnTo>
                    <a:pt x="2512" y="1"/>
                  </a:lnTo>
                  <a:lnTo>
                    <a:pt x="232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0" name="Freeform 326"/>
            <p:cNvSpPr>
              <a:spLocks/>
            </p:cNvSpPr>
            <p:nvPr/>
          </p:nvSpPr>
          <p:spPr bwMode="auto">
            <a:xfrm>
              <a:off x="639" y="4142"/>
              <a:ext cx="4643" cy="1098"/>
            </a:xfrm>
            <a:custGeom>
              <a:avLst/>
              <a:gdLst>
                <a:gd name="T0" fmla="*/ 2131 w 4643"/>
                <a:gd name="T1" fmla="*/ 1 h 1098"/>
                <a:gd name="T2" fmla="*/ 1763 w 4643"/>
                <a:gd name="T3" fmla="*/ 15 h 1098"/>
                <a:gd name="T4" fmla="*/ 1418 w 4643"/>
                <a:gd name="T5" fmla="*/ 43 h 1098"/>
                <a:gd name="T6" fmla="*/ 1098 w 4643"/>
                <a:gd name="T7" fmla="*/ 82 h 1098"/>
                <a:gd name="T8" fmla="*/ 810 w 4643"/>
                <a:gd name="T9" fmla="*/ 132 h 1098"/>
                <a:gd name="T10" fmla="*/ 558 w 4643"/>
                <a:gd name="T11" fmla="*/ 191 h 1098"/>
                <a:gd name="T12" fmla="*/ 347 w 4643"/>
                <a:gd name="T13" fmla="*/ 259 h 1098"/>
                <a:gd name="T14" fmla="*/ 182 w 4643"/>
                <a:gd name="T15" fmla="*/ 335 h 1098"/>
                <a:gd name="T16" fmla="*/ 67 w 4643"/>
                <a:gd name="T17" fmla="*/ 416 h 1098"/>
                <a:gd name="T18" fmla="*/ 7 w 4643"/>
                <a:gd name="T19" fmla="*/ 503 h 1098"/>
                <a:gd name="T20" fmla="*/ 7 w 4643"/>
                <a:gd name="T21" fmla="*/ 593 h 1098"/>
                <a:gd name="T22" fmla="*/ 67 w 4643"/>
                <a:gd name="T23" fmla="*/ 680 h 1098"/>
                <a:gd name="T24" fmla="*/ 182 w 4643"/>
                <a:gd name="T25" fmla="*/ 762 h 1098"/>
                <a:gd name="T26" fmla="*/ 347 w 4643"/>
                <a:gd name="T27" fmla="*/ 837 h 1098"/>
                <a:gd name="T28" fmla="*/ 558 w 4643"/>
                <a:gd name="T29" fmla="*/ 906 h 1098"/>
                <a:gd name="T30" fmla="*/ 810 w 4643"/>
                <a:gd name="T31" fmla="*/ 965 h 1098"/>
                <a:gd name="T32" fmla="*/ 1098 w 4643"/>
                <a:gd name="T33" fmla="*/ 1015 h 1098"/>
                <a:gd name="T34" fmla="*/ 1418 w 4643"/>
                <a:gd name="T35" fmla="*/ 1054 h 1098"/>
                <a:gd name="T36" fmla="*/ 1763 w 4643"/>
                <a:gd name="T37" fmla="*/ 1082 h 1098"/>
                <a:gd name="T38" fmla="*/ 2131 w 4643"/>
                <a:gd name="T39" fmla="*/ 1096 h 1098"/>
                <a:gd name="T40" fmla="*/ 2512 w 4643"/>
                <a:gd name="T41" fmla="*/ 1096 h 1098"/>
                <a:gd name="T42" fmla="*/ 2879 w 4643"/>
                <a:gd name="T43" fmla="*/ 1082 h 1098"/>
                <a:gd name="T44" fmla="*/ 3225 w 4643"/>
                <a:gd name="T45" fmla="*/ 1054 h 1098"/>
                <a:gd name="T46" fmla="*/ 3544 w 4643"/>
                <a:gd name="T47" fmla="*/ 1015 h 1098"/>
                <a:gd name="T48" fmla="*/ 3832 w 4643"/>
                <a:gd name="T49" fmla="*/ 965 h 1098"/>
                <a:gd name="T50" fmla="*/ 4084 w 4643"/>
                <a:gd name="T51" fmla="*/ 906 h 1098"/>
                <a:gd name="T52" fmla="*/ 4295 w 4643"/>
                <a:gd name="T53" fmla="*/ 837 h 1098"/>
                <a:gd name="T54" fmla="*/ 4460 w 4643"/>
                <a:gd name="T55" fmla="*/ 762 h 1098"/>
                <a:gd name="T56" fmla="*/ 4575 w 4643"/>
                <a:gd name="T57" fmla="*/ 680 h 1098"/>
                <a:gd name="T58" fmla="*/ 4635 w 4643"/>
                <a:gd name="T59" fmla="*/ 593 h 1098"/>
                <a:gd name="T60" fmla="*/ 4635 w 4643"/>
                <a:gd name="T61" fmla="*/ 503 h 1098"/>
                <a:gd name="T62" fmla="*/ 4575 w 4643"/>
                <a:gd name="T63" fmla="*/ 416 h 1098"/>
                <a:gd name="T64" fmla="*/ 4460 w 4643"/>
                <a:gd name="T65" fmla="*/ 335 h 1098"/>
                <a:gd name="T66" fmla="*/ 4295 w 4643"/>
                <a:gd name="T67" fmla="*/ 259 h 1098"/>
                <a:gd name="T68" fmla="*/ 4084 w 4643"/>
                <a:gd name="T69" fmla="*/ 191 h 1098"/>
                <a:gd name="T70" fmla="*/ 3832 w 4643"/>
                <a:gd name="T71" fmla="*/ 132 h 1098"/>
                <a:gd name="T72" fmla="*/ 3544 w 4643"/>
                <a:gd name="T73" fmla="*/ 82 h 1098"/>
                <a:gd name="T74" fmla="*/ 3225 w 4643"/>
                <a:gd name="T75" fmla="*/ 43 h 1098"/>
                <a:gd name="T76" fmla="*/ 2879 w 4643"/>
                <a:gd name="T77" fmla="*/ 15 h 1098"/>
                <a:gd name="T78" fmla="*/ 2512 w 4643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643" h="1098">
                  <a:moveTo>
                    <a:pt x="2322" y="0"/>
                  </a:moveTo>
                  <a:lnTo>
                    <a:pt x="2131" y="1"/>
                  </a:lnTo>
                  <a:lnTo>
                    <a:pt x="1945" y="7"/>
                  </a:lnTo>
                  <a:lnTo>
                    <a:pt x="1763" y="15"/>
                  </a:lnTo>
                  <a:lnTo>
                    <a:pt x="1587" y="28"/>
                  </a:lnTo>
                  <a:lnTo>
                    <a:pt x="1418" y="43"/>
                  </a:lnTo>
                  <a:lnTo>
                    <a:pt x="1254" y="61"/>
                  </a:lnTo>
                  <a:lnTo>
                    <a:pt x="1098" y="82"/>
                  </a:lnTo>
                  <a:lnTo>
                    <a:pt x="950" y="105"/>
                  </a:lnTo>
                  <a:lnTo>
                    <a:pt x="810" y="132"/>
                  </a:lnTo>
                  <a:lnTo>
                    <a:pt x="679" y="160"/>
                  </a:lnTo>
                  <a:lnTo>
                    <a:pt x="558" y="191"/>
                  </a:lnTo>
                  <a:lnTo>
                    <a:pt x="447" y="224"/>
                  </a:lnTo>
                  <a:lnTo>
                    <a:pt x="347" y="259"/>
                  </a:lnTo>
                  <a:lnTo>
                    <a:pt x="259" y="296"/>
                  </a:lnTo>
                  <a:lnTo>
                    <a:pt x="182" y="335"/>
                  </a:lnTo>
                  <a:lnTo>
                    <a:pt x="118" y="375"/>
                  </a:lnTo>
                  <a:lnTo>
                    <a:pt x="67" y="416"/>
                  </a:lnTo>
                  <a:lnTo>
                    <a:pt x="30" y="459"/>
                  </a:lnTo>
                  <a:lnTo>
                    <a:pt x="7" y="503"/>
                  </a:lnTo>
                  <a:lnTo>
                    <a:pt x="0" y="548"/>
                  </a:lnTo>
                  <a:lnTo>
                    <a:pt x="7" y="593"/>
                  </a:lnTo>
                  <a:lnTo>
                    <a:pt x="30" y="637"/>
                  </a:lnTo>
                  <a:lnTo>
                    <a:pt x="67" y="680"/>
                  </a:lnTo>
                  <a:lnTo>
                    <a:pt x="118" y="722"/>
                  </a:lnTo>
                  <a:lnTo>
                    <a:pt x="182" y="762"/>
                  </a:lnTo>
                  <a:lnTo>
                    <a:pt x="259" y="801"/>
                  </a:lnTo>
                  <a:lnTo>
                    <a:pt x="347" y="837"/>
                  </a:lnTo>
                  <a:lnTo>
                    <a:pt x="447" y="873"/>
                  </a:lnTo>
                  <a:lnTo>
                    <a:pt x="558" y="906"/>
                  </a:lnTo>
                  <a:lnTo>
                    <a:pt x="679" y="937"/>
                  </a:lnTo>
                  <a:lnTo>
                    <a:pt x="810" y="965"/>
                  </a:lnTo>
                  <a:lnTo>
                    <a:pt x="950" y="991"/>
                  </a:lnTo>
                  <a:lnTo>
                    <a:pt x="1098" y="1015"/>
                  </a:lnTo>
                  <a:lnTo>
                    <a:pt x="1254" y="1036"/>
                  </a:lnTo>
                  <a:lnTo>
                    <a:pt x="1418" y="1054"/>
                  </a:lnTo>
                  <a:lnTo>
                    <a:pt x="1587" y="1069"/>
                  </a:lnTo>
                  <a:lnTo>
                    <a:pt x="1763" y="1082"/>
                  </a:lnTo>
                  <a:lnTo>
                    <a:pt x="1945" y="1090"/>
                  </a:lnTo>
                  <a:lnTo>
                    <a:pt x="2131" y="1096"/>
                  </a:lnTo>
                  <a:lnTo>
                    <a:pt x="2322" y="1098"/>
                  </a:lnTo>
                  <a:lnTo>
                    <a:pt x="2512" y="1096"/>
                  </a:lnTo>
                  <a:lnTo>
                    <a:pt x="2698" y="1090"/>
                  </a:lnTo>
                  <a:lnTo>
                    <a:pt x="2879" y="1082"/>
                  </a:lnTo>
                  <a:lnTo>
                    <a:pt x="3055" y="1069"/>
                  </a:lnTo>
                  <a:lnTo>
                    <a:pt x="3225" y="1054"/>
                  </a:lnTo>
                  <a:lnTo>
                    <a:pt x="3388" y="1036"/>
                  </a:lnTo>
                  <a:lnTo>
                    <a:pt x="3544" y="1015"/>
                  </a:lnTo>
                  <a:lnTo>
                    <a:pt x="3692" y="991"/>
                  </a:lnTo>
                  <a:lnTo>
                    <a:pt x="3832" y="965"/>
                  </a:lnTo>
                  <a:lnTo>
                    <a:pt x="3962" y="937"/>
                  </a:lnTo>
                  <a:lnTo>
                    <a:pt x="4084" y="906"/>
                  </a:lnTo>
                  <a:lnTo>
                    <a:pt x="4194" y="873"/>
                  </a:lnTo>
                  <a:lnTo>
                    <a:pt x="4295" y="837"/>
                  </a:lnTo>
                  <a:lnTo>
                    <a:pt x="4383" y="801"/>
                  </a:lnTo>
                  <a:lnTo>
                    <a:pt x="4460" y="762"/>
                  </a:lnTo>
                  <a:lnTo>
                    <a:pt x="4524" y="722"/>
                  </a:lnTo>
                  <a:lnTo>
                    <a:pt x="4575" y="680"/>
                  </a:lnTo>
                  <a:lnTo>
                    <a:pt x="4612" y="637"/>
                  </a:lnTo>
                  <a:lnTo>
                    <a:pt x="4635" y="593"/>
                  </a:lnTo>
                  <a:lnTo>
                    <a:pt x="4642" y="548"/>
                  </a:lnTo>
                  <a:lnTo>
                    <a:pt x="4635" y="503"/>
                  </a:lnTo>
                  <a:lnTo>
                    <a:pt x="4612" y="459"/>
                  </a:lnTo>
                  <a:lnTo>
                    <a:pt x="4575" y="416"/>
                  </a:lnTo>
                  <a:lnTo>
                    <a:pt x="4524" y="375"/>
                  </a:lnTo>
                  <a:lnTo>
                    <a:pt x="4460" y="335"/>
                  </a:lnTo>
                  <a:lnTo>
                    <a:pt x="4383" y="296"/>
                  </a:lnTo>
                  <a:lnTo>
                    <a:pt x="4295" y="259"/>
                  </a:lnTo>
                  <a:lnTo>
                    <a:pt x="4194" y="224"/>
                  </a:lnTo>
                  <a:lnTo>
                    <a:pt x="4084" y="191"/>
                  </a:lnTo>
                  <a:lnTo>
                    <a:pt x="3962" y="160"/>
                  </a:lnTo>
                  <a:lnTo>
                    <a:pt x="3832" y="132"/>
                  </a:lnTo>
                  <a:lnTo>
                    <a:pt x="3692" y="105"/>
                  </a:lnTo>
                  <a:lnTo>
                    <a:pt x="3544" y="82"/>
                  </a:lnTo>
                  <a:lnTo>
                    <a:pt x="3388" y="61"/>
                  </a:lnTo>
                  <a:lnTo>
                    <a:pt x="3225" y="43"/>
                  </a:lnTo>
                  <a:lnTo>
                    <a:pt x="3055" y="28"/>
                  </a:lnTo>
                  <a:lnTo>
                    <a:pt x="2879" y="15"/>
                  </a:lnTo>
                  <a:lnTo>
                    <a:pt x="2698" y="7"/>
                  </a:lnTo>
                  <a:lnTo>
                    <a:pt x="2512" y="1"/>
                  </a:lnTo>
                  <a:lnTo>
                    <a:pt x="232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51" name="Group 321"/>
            <p:cNvGrpSpPr>
              <a:grpSpLocks/>
            </p:cNvGrpSpPr>
            <p:nvPr/>
          </p:nvGrpSpPr>
          <p:grpSpPr bwMode="auto">
            <a:xfrm>
              <a:off x="4167" y="5122"/>
              <a:ext cx="1353" cy="778"/>
              <a:chOff x="4167" y="5122"/>
              <a:chExt cx="1353" cy="778"/>
            </a:xfrm>
          </p:grpSpPr>
          <p:sp>
            <p:nvSpPr>
              <p:cNvPr id="3278" name="Freeform 325"/>
              <p:cNvSpPr>
                <a:spLocks/>
              </p:cNvSpPr>
              <p:nvPr/>
            </p:nvSpPr>
            <p:spPr bwMode="auto">
              <a:xfrm>
                <a:off x="4167" y="5122"/>
                <a:ext cx="1353" cy="778"/>
              </a:xfrm>
              <a:custGeom>
                <a:avLst/>
                <a:gdLst>
                  <a:gd name="T0" fmla="*/ 1273 w 1353"/>
                  <a:gd name="T1" fmla="*/ 726 h 778"/>
                  <a:gd name="T2" fmla="*/ 1244 w 1353"/>
                  <a:gd name="T3" fmla="*/ 724 h 778"/>
                  <a:gd name="T4" fmla="*/ 1262 w 1353"/>
                  <a:gd name="T5" fmla="*/ 734 h 778"/>
                  <a:gd name="T6" fmla="*/ 1272 w 1353"/>
                  <a:gd name="T7" fmla="*/ 730 h 778"/>
                  <a:gd name="T8" fmla="*/ 1273 w 1353"/>
                  <a:gd name="T9" fmla="*/ 726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3" h="778">
                    <a:moveTo>
                      <a:pt x="1273" y="726"/>
                    </a:moveTo>
                    <a:lnTo>
                      <a:pt x="1244" y="724"/>
                    </a:lnTo>
                    <a:lnTo>
                      <a:pt x="1262" y="734"/>
                    </a:lnTo>
                    <a:lnTo>
                      <a:pt x="1272" y="730"/>
                    </a:lnTo>
                    <a:lnTo>
                      <a:pt x="1273" y="7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0" name="Freeform 324"/>
              <p:cNvSpPr>
                <a:spLocks/>
              </p:cNvSpPr>
              <p:nvPr/>
            </p:nvSpPr>
            <p:spPr bwMode="auto">
              <a:xfrm>
                <a:off x="4167" y="5122"/>
                <a:ext cx="1353" cy="778"/>
              </a:xfrm>
              <a:custGeom>
                <a:avLst/>
                <a:gdLst>
                  <a:gd name="T0" fmla="*/ 1269 w 1353"/>
                  <a:gd name="T1" fmla="*/ 721 h 778"/>
                  <a:gd name="T2" fmla="*/ 1352 w 1353"/>
                  <a:gd name="T3" fmla="*/ 777 h 778"/>
                  <a:gd name="T4" fmla="*/ 1277 w 1353"/>
                  <a:gd name="T5" fmla="*/ 666 h 778"/>
                  <a:gd name="T6" fmla="*/ 1251 w 1353"/>
                  <a:gd name="T7" fmla="*/ 711 h 778"/>
                  <a:gd name="T8" fmla="*/ 1269 w 1353"/>
                  <a:gd name="T9" fmla="*/ 72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3" h="778">
                    <a:moveTo>
                      <a:pt x="1269" y="721"/>
                    </a:moveTo>
                    <a:lnTo>
                      <a:pt x="1352" y="777"/>
                    </a:lnTo>
                    <a:lnTo>
                      <a:pt x="1277" y="666"/>
                    </a:lnTo>
                    <a:lnTo>
                      <a:pt x="1251" y="711"/>
                    </a:lnTo>
                    <a:lnTo>
                      <a:pt x="1269" y="7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2" name="Freeform 323"/>
              <p:cNvSpPr>
                <a:spLocks/>
              </p:cNvSpPr>
              <p:nvPr/>
            </p:nvSpPr>
            <p:spPr bwMode="auto">
              <a:xfrm>
                <a:off x="4167" y="5122"/>
                <a:ext cx="1353" cy="778"/>
              </a:xfrm>
              <a:custGeom>
                <a:avLst/>
                <a:gdLst>
                  <a:gd name="T0" fmla="*/ 1352 w 1353"/>
                  <a:gd name="T1" fmla="*/ 777 h 778"/>
                  <a:gd name="T2" fmla="*/ 1267 w 1353"/>
                  <a:gd name="T3" fmla="*/ 734 h 778"/>
                  <a:gd name="T4" fmla="*/ 1217 w 1353"/>
                  <a:gd name="T5" fmla="*/ 769 h 778"/>
                  <a:gd name="T6" fmla="*/ 1352 w 1353"/>
                  <a:gd name="T7" fmla="*/ 777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3" h="778">
                    <a:moveTo>
                      <a:pt x="1352" y="777"/>
                    </a:moveTo>
                    <a:lnTo>
                      <a:pt x="1267" y="734"/>
                    </a:lnTo>
                    <a:lnTo>
                      <a:pt x="1217" y="769"/>
                    </a:lnTo>
                    <a:lnTo>
                      <a:pt x="1352" y="7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84" name="Freeform 322"/>
              <p:cNvSpPr>
                <a:spLocks/>
              </p:cNvSpPr>
              <p:nvPr/>
            </p:nvSpPr>
            <p:spPr bwMode="auto">
              <a:xfrm>
                <a:off x="4167" y="5122"/>
                <a:ext cx="1353" cy="778"/>
              </a:xfrm>
              <a:custGeom>
                <a:avLst/>
                <a:gdLst>
                  <a:gd name="T0" fmla="*/ 0 w 1353"/>
                  <a:gd name="T1" fmla="*/ 9 h 778"/>
                  <a:gd name="T2" fmla="*/ 3 w 1353"/>
                  <a:gd name="T3" fmla="*/ 13 h 778"/>
                  <a:gd name="T4" fmla="*/ 1244 w 1353"/>
                  <a:gd name="T5" fmla="*/ 724 h 778"/>
                  <a:gd name="T6" fmla="*/ 1273 w 1353"/>
                  <a:gd name="T7" fmla="*/ 726 h 778"/>
                  <a:gd name="T8" fmla="*/ 1272 w 1353"/>
                  <a:gd name="T9" fmla="*/ 730 h 778"/>
                  <a:gd name="T10" fmla="*/ 1262 w 1353"/>
                  <a:gd name="T11" fmla="*/ 734 h 778"/>
                  <a:gd name="T12" fmla="*/ 1244 w 1353"/>
                  <a:gd name="T13" fmla="*/ 724 h 778"/>
                  <a:gd name="T14" fmla="*/ 1217 w 1353"/>
                  <a:gd name="T15" fmla="*/ 769 h 778"/>
                  <a:gd name="T16" fmla="*/ 1267 w 1353"/>
                  <a:gd name="T17" fmla="*/ 734 h 778"/>
                  <a:gd name="T18" fmla="*/ 1352 w 1353"/>
                  <a:gd name="T19" fmla="*/ 777 h 778"/>
                  <a:gd name="T20" fmla="*/ 1269 w 1353"/>
                  <a:gd name="T21" fmla="*/ 721 h 778"/>
                  <a:gd name="T22" fmla="*/ 1251 w 1353"/>
                  <a:gd name="T23" fmla="*/ 711 h 778"/>
                  <a:gd name="T24" fmla="*/ 10 w 1353"/>
                  <a:gd name="T25" fmla="*/ 1 h 778"/>
                  <a:gd name="T26" fmla="*/ 5 w 1353"/>
                  <a:gd name="T27" fmla="*/ 0 h 778"/>
                  <a:gd name="T28" fmla="*/ 1 w 1353"/>
                  <a:gd name="T29" fmla="*/ 3 h 778"/>
                  <a:gd name="T30" fmla="*/ 0 w 1353"/>
                  <a:gd name="T31" fmla="*/ 9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3" h="778">
                    <a:moveTo>
                      <a:pt x="0" y="9"/>
                    </a:moveTo>
                    <a:lnTo>
                      <a:pt x="3" y="13"/>
                    </a:lnTo>
                    <a:lnTo>
                      <a:pt x="1244" y="724"/>
                    </a:lnTo>
                    <a:lnTo>
                      <a:pt x="1273" y="726"/>
                    </a:lnTo>
                    <a:lnTo>
                      <a:pt x="1272" y="730"/>
                    </a:lnTo>
                    <a:lnTo>
                      <a:pt x="1262" y="734"/>
                    </a:lnTo>
                    <a:lnTo>
                      <a:pt x="1244" y="724"/>
                    </a:lnTo>
                    <a:lnTo>
                      <a:pt x="1217" y="769"/>
                    </a:lnTo>
                    <a:lnTo>
                      <a:pt x="1267" y="734"/>
                    </a:lnTo>
                    <a:lnTo>
                      <a:pt x="1352" y="777"/>
                    </a:lnTo>
                    <a:lnTo>
                      <a:pt x="1269" y="721"/>
                    </a:lnTo>
                    <a:lnTo>
                      <a:pt x="1251" y="711"/>
                    </a:lnTo>
                    <a:lnTo>
                      <a:pt x="10" y="1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53" name="Freeform 320"/>
            <p:cNvSpPr>
              <a:spLocks/>
            </p:cNvSpPr>
            <p:nvPr/>
          </p:nvSpPr>
          <p:spPr bwMode="auto">
            <a:xfrm>
              <a:off x="1302" y="7767"/>
              <a:ext cx="4961" cy="1098"/>
            </a:xfrm>
            <a:custGeom>
              <a:avLst/>
              <a:gdLst>
                <a:gd name="T0" fmla="*/ 2277 w 4961"/>
                <a:gd name="T1" fmla="*/ 1 h 1098"/>
                <a:gd name="T2" fmla="*/ 1884 w 4961"/>
                <a:gd name="T3" fmla="*/ 15 h 1098"/>
                <a:gd name="T4" fmla="*/ 1515 w 4961"/>
                <a:gd name="T5" fmla="*/ 43 h 1098"/>
                <a:gd name="T6" fmla="*/ 1174 w 4961"/>
                <a:gd name="T7" fmla="*/ 82 h 1098"/>
                <a:gd name="T8" fmla="*/ 866 w 4961"/>
                <a:gd name="T9" fmla="*/ 132 h 1098"/>
                <a:gd name="T10" fmla="*/ 597 w 4961"/>
                <a:gd name="T11" fmla="*/ 191 h 1098"/>
                <a:gd name="T12" fmla="*/ 371 w 4961"/>
                <a:gd name="T13" fmla="*/ 259 h 1098"/>
                <a:gd name="T14" fmla="*/ 195 w 4961"/>
                <a:gd name="T15" fmla="*/ 335 h 1098"/>
                <a:gd name="T16" fmla="*/ 72 w 4961"/>
                <a:gd name="T17" fmla="*/ 416 h 1098"/>
                <a:gd name="T18" fmla="*/ 8 w 4961"/>
                <a:gd name="T19" fmla="*/ 503 h 1098"/>
                <a:gd name="T20" fmla="*/ 8 w 4961"/>
                <a:gd name="T21" fmla="*/ 593 h 1098"/>
                <a:gd name="T22" fmla="*/ 72 w 4961"/>
                <a:gd name="T23" fmla="*/ 680 h 1098"/>
                <a:gd name="T24" fmla="*/ 195 w 4961"/>
                <a:gd name="T25" fmla="*/ 762 h 1098"/>
                <a:gd name="T26" fmla="*/ 371 w 4961"/>
                <a:gd name="T27" fmla="*/ 837 h 1098"/>
                <a:gd name="T28" fmla="*/ 597 w 4961"/>
                <a:gd name="T29" fmla="*/ 906 h 1098"/>
                <a:gd name="T30" fmla="*/ 866 w 4961"/>
                <a:gd name="T31" fmla="*/ 965 h 1098"/>
                <a:gd name="T32" fmla="*/ 1174 w 4961"/>
                <a:gd name="T33" fmla="*/ 1015 h 1098"/>
                <a:gd name="T34" fmla="*/ 1515 w 4961"/>
                <a:gd name="T35" fmla="*/ 1054 h 1098"/>
                <a:gd name="T36" fmla="*/ 1884 w 4961"/>
                <a:gd name="T37" fmla="*/ 1082 h 1098"/>
                <a:gd name="T38" fmla="*/ 2277 w 4961"/>
                <a:gd name="T39" fmla="*/ 1096 h 1098"/>
                <a:gd name="T40" fmla="*/ 2683 w 4961"/>
                <a:gd name="T41" fmla="*/ 1096 h 1098"/>
                <a:gd name="T42" fmla="*/ 3076 w 4961"/>
                <a:gd name="T43" fmla="*/ 1082 h 1098"/>
                <a:gd name="T44" fmla="*/ 3446 w 4961"/>
                <a:gd name="T45" fmla="*/ 1054 h 1098"/>
                <a:gd name="T46" fmla="*/ 3787 w 4961"/>
                <a:gd name="T47" fmla="*/ 1015 h 1098"/>
                <a:gd name="T48" fmla="*/ 4094 w 4961"/>
                <a:gd name="T49" fmla="*/ 965 h 1098"/>
                <a:gd name="T50" fmla="*/ 4363 w 4961"/>
                <a:gd name="T51" fmla="*/ 906 h 1098"/>
                <a:gd name="T52" fmla="*/ 4589 w 4961"/>
                <a:gd name="T53" fmla="*/ 837 h 1098"/>
                <a:gd name="T54" fmla="*/ 4765 w 4961"/>
                <a:gd name="T55" fmla="*/ 762 h 1098"/>
                <a:gd name="T56" fmla="*/ 4888 w 4961"/>
                <a:gd name="T57" fmla="*/ 680 h 1098"/>
                <a:gd name="T58" fmla="*/ 4952 w 4961"/>
                <a:gd name="T59" fmla="*/ 593 h 1098"/>
                <a:gd name="T60" fmla="*/ 4952 w 4961"/>
                <a:gd name="T61" fmla="*/ 503 h 1098"/>
                <a:gd name="T62" fmla="*/ 4888 w 4961"/>
                <a:gd name="T63" fmla="*/ 416 h 1098"/>
                <a:gd name="T64" fmla="*/ 4765 w 4961"/>
                <a:gd name="T65" fmla="*/ 335 h 1098"/>
                <a:gd name="T66" fmla="*/ 4589 w 4961"/>
                <a:gd name="T67" fmla="*/ 259 h 1098"/>
                <a:gd name="T68" fmla="*/ 4363 w 4961"/>
                <a:gd name="T69" fmla="*/ 191 h 1098"/>
                <a:gd name="T70" fmla="*/ 4094 w 4961"/>
                <a:gd name="T71" fmla="*/ 132 h 1098"/>
                <a:gd name="T72" fmla="*/ 3787 w 4961"/>
                <a:gd name="T73" fmla="*/ 82 h 1098"/>
                <a:gd name="T74" fmla="*/ 3446 w 4961"/>
                <a:gd name="T75" fmla="*/ 43 h 1098"/>
                <a:gd name="T76" fmla="*/ 3076 w 4961"/>
                <a:gd name="T77" fmla="*/ 15 h 1098"/>
                <a:gd name="T78" fmla="*/ 2683 w 4961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61" h="1098">
                  <a:moveTo>
                    <a:pt x="2480" y="0"/>
                  </a:moveTo>
                  <a:lnTo>
                    <a:pt x="2277" y="1"/>
                  </a:lnTo>
                  <a:lnTo>
                    <a:pt x="2078" y="7"/>
                  </a:lnTo>
                  <a:lnTo>
                    <a:pt x="1884" y="15"/>
                  </a:lnTo>
                  <a:lnTo>
                    <a:pt x="1696" y="28"/>
                  </a:lnTo>
                  <a:lnTo>
                    <a:pt x="1515" y="43"/>
                  </a:lnTo>
                  <a:lnTo>
                    <a:pt x="1340" y="61"/>
                  </a:lnTo>
                  <a:lnTo>
                    <a:pt x="1174" y="82"/>
                  </a:lnTo>
                  <a:lnTo>
                    <a:pt x="1015" y="105"/>
                  </a:lnTo>
                  <a:lnTo>
                    <a:pt x="866" y="132"/>
                  </a:lnTo>
                  <a:lnTo>
                    <a:pt x="726" y="160"/>
                  </a:lnTo>
                  <a:lnTo>
                    <a:pt x="597" y="191"/>
                  </a:lnTo>
                  <a:lnTo>
                    <a:pt x="478" y="224"/>
                  </a:lnTo>
                  <a:lnTo>
                    <a:pt x="371" y="259"/>
                  </a:lnTo>
                  <a:lnTo>
                    <a:pt x="276" y="296"/>
                  </a:lnTo>
                  <a:lnTo>
                    <a:pt x="195" y="335"/>
                  </a:lnTo>
                  <a:lnTo>
                    <a:pt x="126" y="375"/>
                  </a:lnTo>
                  <a:lnTo>
                    <a:pt x="72" y="416"/>
                  </a:lnTo>
                  <a:lnTo>
                    <a:pt x="32" y="459"/>
                  </a:lnTo>
                  <a:lnTo>
                    <a:pt x="8" y="503"/>
                  </a:lnTo>
                  <a:lnTo>
                    <a:pt x="0" y="548"/>
                  </a:lnTo>
                  <a:lnTo>
                    <a:pt x="8" y="593"/>
                  </a:lnTo>
                  <a:lnTo>
                    <a:pt x="32" y="637"/>
                  </a:lnTo>
                  <a:lnTo>
                    <a:pt x="72" y="680"/>
                  </a:lnTo>
                  <a:lnTo>
                    <a:pt x="126" y="722"/>
                  </a:lnTo>
                  <a:lnTo>
                    <a:pt x="195" y="762"/>
                  </a:lnTo>
                  <a:lnTo>
                    <a:pt x="276" y="801"/>
                  </a:lnTo>
                  <a:lnTo>
                    <a:pt x="371" y="837"/>
                  </a:lnTo>
                  <a:lnTo>
                    <a:pt x="478" y="873"/>
                  </a:lnTo>
                  <a:lnTo>
                    <a:pt x="597" y="906"/>
                  </a:lnTo>
                  <a:lnTo>
                    <a:pt x="726" y="937"/>
                  </a:lnTo>
                  <a:lnTo>
                    <a:pt x="866" y="965"/>
                  </a:lnTo>
                  <a:lnTo>
                    <a:pt x="1015" y="991"/>
                  </a:lnTo>
                  <a:lnTo>
                    <a:pt x="1174" y="1015"/>
                  </a:lnTo>
                  <a:lnTo>
                    <a:pt x="1340" y="1036"/>
                  </a:lnTo>
                  <a:lnTo>
                    <a:pt x="1515" y="1054"/>
                  </a:lnTo>
                  <a:lnTo>
                    <a:pt x="1696" y="1069"/>
                  </a:lnTo>
                  <a:lnTo>
                    <a:pt x="1884" y="1082"/>
                  </a:lnTo>
                  <a:lnTo>
                    <a:pt x="2078" y="1090"/>
                  </a:lnTo>
                  <a:lnTo>
                    <a:pt x="2277" y="1096"/>
                  </a:lnTo>
                  <a:lnTo>
                    <a:pt x="2480" y="1098"/>
                  </a:lnTo>
                  <a:lnTo>
                    <a:pt x="2683" y="1096"/>
                  </a:lnTo>
                  <a:lnTo>
                    <a:pt x="2882" y="1090"/>
                  </a:lnTo>
                  <a:lnTo>
                    <a:pt x="3076" y="1082"/>
                  </a:lnTo>
                  <a:lnTo>
                    <a:pt x="3264" y="1069"/>
                  </a:lnTo>
                  <a:lnTo>
                    <a:pt x="3446" y="1054"/>
                  </a:lnTo>
                  <a:lnTo>
                    <a:pt x="3620" y="1036"/>
                  </a:lnTo>
                  <a:lnTo>
                    <a:pt x="3787" y="1015"/>
                  </a:lnTo>
                  <a:lnTo>
                    <a:pt x="3945" y="991"/>
                  </a:lnTo>
                  <a:lnTo>
                    <a:pt x="4094" y="965"/>
                  </a:lnTo>
                  <a:lnTo>
                    <a:pt x="4234" y="937"/>
                  </a:lnTo>
                  <a:lnTo>
                    <a:pt x="4363" y="906"/>
                  </a:lnTo>
                  <a:lnTo>
                    <a:pt x="4482" y="873"/>
                  </a:lnTo>
                  <a:lnTo>
                    <a:pt x="4589" y="837"/>
                  </a:lnTo>
                  <a:lnTo>
                    <a:pt x="4684" y="801"/>
                  </a:lnTo>
                  <a:lnTo>
                    <a:pt x="4765" y="762"/>
                  </a:lnTo>
                  <a:lnTo>
                    <a:pt x="4834" y="722"/>
                  </a:lnTo>
                  <a:lnTo>
                    <a:pt x="4888" y="680"/>
                  </a:lnTo>
                  <a:lnTo>
                    <a:pt x="4928" y="637"/>
                  </a:lnTo>
                  <a:lnTo>
                    <a:pt x="4952" y="593"/>
                  </a:lnTo>
                  <a:lnTo>
                    <a:pt x="4960" y="548"/>
                  </a:lnTo>
                  <a:lnTo>
                    <a:pt x="4952" y="503"/>
                  </a:lnTo>
                  <a:lnTo>
                    <a:pt x="4928" y="459"/>
                  </a:lnTo>
                  <a:lnTo>
                    <a:pt x="4888" y="416"/>
                  </a:lnTo>
                  <a:lnTo>
                    <a:pt x="4834" y="375"/>
                  </a:lnTo>
                  <a:lnTo>
                    <a:pt x="4765" y="335"/>
                  </a:lnTo>
                  <a:lnTo>
                    <a:pt x="4684" y="296"/>
                  </a:lnTo>
                  <a:lnTo>
                    <a:pt x="4589" y="259"/>
                  </a:lnTo>
                  <a:lnTo>
                    <a:pt x="4482" y="224"/>
                  </a:lnTo>
                  <a:lnTo>
                    <a:pt x="4363" y="191"/>
                  </a:lnTo>
                  <a:lnTo>
                    <a:pt x="4234" y="160"/>
                  </a:lnTo>
                  <a:lnTo>
                    <a:pt x="4094" y="132"/>
                  </a:lnTo>
                  <a:lnTo>
                    <a:pt x="3945" y="105"/>
                  </a:lnTo>
                  <a:lnTo>
                    <a:pt x="3787" y="82"/>
                  </a:lnTo>
                  <a:lnTo>
                    <a:pt x="3620" y="61"/>
                  </a:lnTo>
                  <a:lnTo>
                    <a:pt x="3446" y="43"/>
                  </a:lnTo>
                  <a:lnTo>
                    <a:pt x="3264" y="28"/>
                  </a:lnTo>
                  <a:lnTo>
                    <a:pt x="3076" y="15"/>
                  </a:lnTo>
                  <a:lnTo>
                    <a:pt x="2882" y="7"/>
                  </a:lnTo>
                  <a:lnTo>
                    <a:pt x="2683" y="1"/>
                  </a:lnTo>
                  <a:lnTo>
                    <a:pt x="2480" y="0"/>
                  </a:lnTo>
                  <a:close/>
                </a:path>
              </a:pathLst>
            </a:custGeom>
            <a:solidFill>
              <a:srgbClr val="00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54" name="Freeform 319"/>
            <p:cNvSpPr>
              <a:spLocks/>
            </p:cNvSpPr>
            <p:nvPr/>
          </p:nvSpPr>
          <p:spPr bwMode="auto">
            <a:xfrm>
              <a:off x="1302" y="7767"/>
              <a:ext cx="4961" cy="1098"/>
            </a:xfrm>
            <a:custGeom>
              <a:avLst/>
              <a:gdLst>
                <a:gd name="T0" fmla="*/ 2277 w 4961"/>
                <a:gd name="T1" fmla="*/ 1 h 1098"/>
                <a:gd name="T2" fmla="*/ 1884 w 4961"/>
                <a:gd name="T3" fmla="*/ 15 h 1098"/>
                <a:gd name="T4" fmla="*/ 1515 w 4961"/>
                <a:gd name="T5" fmla="*/ 43 h 1098"/>
                <a:gd name="T6" fmla="*/ 1174 w 4961"/>
                <a:gd name="T7" fmla="*/ 82 h 1098"/>
                <a:gd name="T8" fmla="*/ 866 w 4961"/>
                <a:gd name="T9" fmla="*/ 132 h 1098"/>
                <a:gd name="T10" fmla="*/ 597 w 4961"/>
                <a:gd name="T11" fmla="*/ 191 h 1098"/>
                <a:gd name="T12" fmla="*/ 371 w 4961"/>
                <a:gd name="T13" fmla="*/ 259 h 1098"/>
                <a:gd name="T14" fmla="*/ 195 w 4961"/>
                <a:gd name="T15" fmla="*/ 335 h 1098"/>
                <a:gd name="T16" fmla="*/ 72 w 4961"/>
                <a:gd name="T17" fmla="*/ 416 h 1098"/>
                <a:gd name="T18" fmla="*/ 8 w 4961"/>
                <a:gd name="T19" fmla="*/ 503 h 1098"/>
                <a:gd name="T20" fmla="*/ 8 w 4961"/>
                <a:gd name="T21" fmla="*/ 593 h 1098"/>
                <a:gd name="T22" fmla="*/ 72 w 4961"/>
                <a:gd name="T23" fmla="*/ 680 h 1098"/>
                <a:gd name="T24" fmla="*/ 195 w 4961"/>
                <a:gd name="T25" fmla="*/ 762 h 1098"/>
                <a:gd name="T26" fmla="*/ 371 w 4961"/>
                <a:gd name="T27" fmla="*/ 837 h 1098"/>
                <a:gd name="T28" fmla="*/ 597 w 4961"/>
                <a:gd name="T29" fmla="*/ 906 h 1098"/>
                <a:gd name="T30" fmla="*/ 866 w 4961"/>
                <a:gd name="T31" fmla="*/ 965 h 1098"/>
                <a:gd name="T32" fmla="*/ 1174 w 4961"/>
                <a:gd name="T33" fmla="*/ 1015 h 1098"/>
                <a:gd name="T34" fmla="*/ 1515 w 4961"/>
                <a:gd name="T35" fmla="*/ 1054 h 1098"/>
                <a:gd name="T36" fmla="*/ 1884 w 4961"/>
                <a:gd name="T37" fmla="*/ 1082 h 1098"/>
                <a:gd name="T38" fmla="*/ 2277 w 4961"/>
                <a:gd name="T39" fmla="*/ 1096 h 1098"/>
                <a:gd name="T40" fmla="*/ 2683 w 4961"/>
                <a:gd name="T41" fmla="*/ 1096 h 1098"/>
                <a:gd name="T42" fmla="*/ 3076 w 4961"/>
                <a:gd name="T43" fmla="*/ 1082 h 1098"/>
                <a:gd name="T44" fmla="*/ 3446 w 4961"/>
                <a:gd name="T45" fmla="*/ 1054 h 1098"/>
                <a:gd name="T46" fmla="*/ 3787 w 4961"/>
                <a:gd name="T47" fmla="*/ 1015 h 1098"/>
                <a:gd name="T48" fmla="*/ 4094 w 4961"/>
                <a:gd name="T49" fmla="*/ 965 h 1098"/>
                <a:gd name="T50" fmla="*/ 4363 w 4961"/>
                <a:gd name="T51" fmla="*/ 906 h 1098"/>
                <a:gd name="T52" fmla="*/ 4589 w 4961"/>
                <a:gd name="T53" fmla="*/ 837 h 1098"/>
                <a:gd name="T54" fmla="*/ 4765 w 4961"/>
                <a:gd name="T55" fmla="*/ 762 h 1098"/>
                <a:gd name="T56" fmla="*/ 4888 w 4961"/>
                <a:gd name="T57" fmla="*/ 680 h 1098"/>
                <a:gd name="T58" fmla="*/ 4952 w 4961"/>
                <a:gd name="T59" fmla="*/ 593 h 1098"/>
                <a:gd name="T60" fmla="*/ 4952 w 4961"/>
                <a:gd name="T61" fmla="*/ 503 h 1098"/>
                <a:gd name="T62" fmla="*/ 4888 w 4961"/>
                <a:gd name="T63" fmla="*/ 416 h 1098"/>
                <a:gd name="T64" fmla="*/ 4765 w 4961"/>
                <a:gd name="T65" fmla="*/ 335 h 1098"/>
                <a:gd name="T66" fmla="*/ 4589 w 4961"/>
                <a:gd name="T67" fmla="*/ 259 h 1098"/>
                <a:gd name="T68" fmla="*/ 4363 w 4961"/>
                <a:gd name="T69" fmla="*/ 191 h 1098"/>
                <a:gd name="T70" fmla="*/ 4094 w 4961"/>
                <a:gd name="T71" fmla="*/ 132 h 1098"/>
                <a:gd name="T72" fmla="*/ 3787 w 4961"/>
                <a:gd name="T73" fmla="*/ 82 h 1098"/>
                <a:gd name="T74" fmla="*/ 3446 w 4961"/>
                <a:gd name="T75" fmla="*/ 43 h 1098"/>
                <a:gd name="T76" fmla="*/ 3076 w 4961"/>
                <a:gd name="T77" fmla="*/ 15 h 1098"/>
                <a:gd name="T78" fmla="*/ 2683 w 4961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61" h="1098">
                  <a:moveTo>
                    <a:pt x="2480" y="0"/>
                  </a:moveTo>
                  <a:lnTo>
                    <a:pt x="2277" y="1"/>
                  </a:lnTo>
                  <a:lnTo>
                    <a:pt x="2078" y="7"/>
                  </a:lnTo>
                  <a:lnTo>
                    <a:pt x="1884" y="15"/>
                  </a:lnTo>
                  <a:lnTo>
                    <a:pt x="1696" y="28"/>
                  </a:lnTo>
                  <a:lnTo>
                    <a:pt x="1515" y="43"/>
                  </a:lnTo>
                  <a:lnTo>
                    <a:pt x="1340" y="61"/>
                  </a:lnTo>
                  <a:lnTo>
                    <a:pt x="1174" y="82"/>
                  </a:lnTo>
                  <a:lnTo>
                    <a:pt x="1015" y="105"/>
                  </a:lnTo>
                  <a:lnTo>
                    <a:pt x="866" y="132"/>
                  </a:lnTo>
                  <a:lnTo>
                    <a:pt x="726" y="160"/>
                  </a:lnTo>
                  <a:lnTo>
                    <a:pt x="597" y="191"/>
                  </a:lnTo>
                  <a:lnTo>
                    <a:pt x="478" y="224"/>
                  </a:lnTo>
                  <a:lnTo>
                    <a:pt x="371" y="259"/>
                  </a:lnTo>
                  <a:lnTo>
                    <a:pt x="276" y="296"/>
                  </a:lnTo>
                  <a:lnTo>
                    <a:pt x="195" y="335"/>
                  </a:lnTo>
                  <a:lnTo>
                    <a:pt x="126" y="375"/>
                  </a:lnTo>
                  <a:lnTo>
                    <a:pt x="72" y="416"/>
                  </a:lnTo>
                  <a:lnTo>
                    <a:pt x="32" y="459"/>
                  </a:lnTo>
                  <a:lnTo>
                    <a:pt x="8" y="503"/>
                  </a:lnTo>
                  <a:lnTo>
                    <a:pt x="0" y="548"/>
                  </a:lnTo>
                  <a:lnTo>
                    <a:pt x="8" y="593"/>
                  </a:lnTo>
                  <a:lnTo>
                    <a:pt x="32" y="637"/>
                  </a:lnTo>
                  <a:lnTo>
                    <a:pt x="72" y="680"/>
                  </a:lnTo>
                  <a:lnTo>
                    <a:pt x="126" y="722"/>
                  </a:lnTo>
                  <a:lnTo>
                    <a:pt x="195" y="762"/>
                  </a:lnTo>
                  <a:lnTo>
                    <a:pt x="276" y="801"/>
                  </a:lnTo>
                  <a:lnTo>
                    <a:pt x="371" y="837"/>
                  </a:lnTo>
                  <a:lnTo>
                    <a:pt x="478" y="873"/>
                  </a:lnTo>
                  <a:lnTo>
                    <a:pt x="597" y="906"/>
                  </a:lnTo>
                  <a:lnTo>
                    <a:pt x="726" y="937"/>
                  </a:lnTo>
                  <a:lnTo>
                    <a:pt x="866" y="965"/>
                  </a:lnTo>
                  <a:lnTo>
                    <a:pt x="1015" y="991"/>
                  </a:lnTo>
                  <a:lnTo>
                    <a:pt x="1174" y="1015"/>
                  </a:lnTo>
                  <a:lnTo>
                    <a:pt x="1340" y="1036"/>
                  </a:lnTo>
                  <a:lnTo>
                    <a:pt x="1515" y="1054"/>
                  </a:lnTo>
                  <a:lnTo>
                    <a:pt x="1696" y="1069"/>
                  </a:lnTo>
                  <a:lnTo>
                    <a:pt x="1884" y="1082"/>
                  </a:lnTo>
                  <a:lnTo>
                    <a:pt x="2078" y="1090"/>
                  </a:lnTo>
                  <a:lnTo>
                    <a:pt x="2277" y="1096"/>
                  </a:lnTo>
                  <a:lnTo>
                    <a:pt x="2480" y="1098"/>
                  </a:lnTo>
                  <a:lnTo>
                    <a:pt x="2683" y="1096"/>
                  </a:lnTo>
                  <a:lnTo>
                    <a:pt x="2882" y="1090"/>
                  </a:lnTo>
                  <a:lnTo>
                    <a:pt x="3076" y="1082"/>
                  </a:lnTo>
                  <a:lnTo>
                    <a:pt x="3264" y="1069"/>
                  </a:lnTo>
                  <a:lnTo>
                    <a:pt x="3446" y="1054"/>
                  </a:lnTo>
                  <a:lnTo>
                    <a:pt x="3620" y="1036"/>
                  </a:lnTo>
                  <a:lnTo>
                    <a:pt x="3787" y="1015"/>
                  </a:lnTo>
                  <a:lnTo>
                    <a:pt x="3945" y="991"/>
                  </a:lnTo>
                  <a:lnTo>
                    <a:pt x="4094" y="965"/>
                  </a:lnTo>
                  <a:lnTo>
                    <a:pt x="4234" y="937"/>
                  </a:lnTo>
                  <a:lnTo>
                    <a:pt x="4363" y="906"/>
                  </a:lnTo>
                  <a:lnTo>
                    <a:pt x="4482" y="873"/>
                  </a:lnTo>
                  <a:lnTo>
                    <a:pt x="4589" y="837"/>
                  </a:lnTo>
                  <a:lnTo>
                    <a:pt x="4684" y="801"/>
                  </a:lnTo>
                  <a:lnTo>
                    <a:pt x="4765" y="762"/>
                  </a:lnTo>
                  <a:lnTo>
                    <a:pt x="4834" y="722"/>
                  </a:lnTo>
                  <a:lnTo>
                    <a:pt x="4888" y="680"/>
                  </a:lnTo>
                  <a:lnTo>
                    <a:pt x="4928" y="637"/>
                  </a:lnTo>
                  <a:lnTo>
                    <a:pt x="4952" y="593"/>
                  </a:lnTo>
                  <a:lnTo>
                    <a:pt x="4960" y="548"/>
                  </a:lnTo>
                  <a:lnTo>
                    <a:pt x="4952" y="503"/>
                  </a:lnTo>
                  <a:lnTo>
                    <a:pt x="4928" y="459"/>
                  </a:lnTo>
                  <a:lnTo>
                    <a:pt x="4888" y="416"/>
                  </a:lnTo>
                  <a:lnTo>
                    <a:pt x="4834" y="375"/>
                  </a:lnTo>
                  <a:lnTo>
                    <a:pt x="4765" y="335"/>
                  </a:lnTo>
                  <a:lnTo>
                    <a:pt x="4684" y="296"/>
                  </a:lnTo>
                  <a:lnTo>
                    <a:pt x="4589" y="259"/>
                  </a:lnTo>
                  <a:lnTo>
                    <a:pt x="4482" y="224"/>
                  </a:lnTo>
                  <a:lnTo>
                    <a:pt x="4363" y="191"/>
                  </a:lnTo>
                  <a:lnTo>
                    <a:pt x="4234" y="160"/>
                  </a:lnTo>
                  <a:lnTo>
                    <a:pt x="4094" y="132"/>
                  </a:lnTo>
                  <a:lnTo>
                    <a:pt x="3945" y="105"/>
                  </a:lnTo>
                  <a:lnTo>
                    <a:pt x="3787" y="82"/>
                  </a:lnTo>
                  <a:lnTo>
                    <a:pt x="3620" y="61"/>
                  </a:lnTo>
                  <a:lnTo>
                    <a:pt x="3446" y="43"/>
                  </a:lnTo>
                  <a:lnTo>
                    <a:pt x="3264" y="28"/>
                  </a:lnTo>
                  <a:lnTo>
                    <a:pt x="3076" y="15"/>
                  </a:lnTo>
                  <a:lnTo>
                    <a:pt x="2882" y="7"/>
                  </a:lnTo>
                  <a:lnTo>
                    <a:pt x="2683" y="1"/>
                  </a:lnTo>
                  <a:lnTo>
                    <a:pt x="248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55" name="Group 315"/>
            <p:cNvGrpSpPr>
              <a:grpSpLocks/>
            </p:cNvGrpSpPr>
            <p:nvPr/>
          </p:nvGrpSpPr>
          <p:grpSpPr bwMode="auto">
            <a:xfrm>
              <a:off x="4297" y="7326"/>
              <a:ext cx="743" cy="448"/>
              <a:chOff x="4297" y="7326"/>
              <a:chExt cx="743" cy="448"/>
            </a:xfrm>
          </p:grpSpPr>
          <p:sp>
            <p:nvSpPr>
              <p:cNvPr id="3274" name="Freeform 318"/>
              <p:cNvSpPr>
                <a:spLocks/>
              </p:cNvSpPr>
              <p:nvPr/>
            </p:nvSpPr>
            <p:spPr bwMode="auto">
              <a:xfrm>
                <a:off x="4297" y="7326"/>
                <a:ext cx="743" cy="448"/>
              </a:xfrm>
              <a:custGeom>
                <a:avLst/>
                <a:gdLst>
                  <a:gd name="T0" fmla="*/ 12 w 743"/>
                  <a:gd name="T1" fmla="*/ 446 h 448"/>
                  <a:gd name="T2" fmla="*/ 643 w 743"/>
                  <a:gd name="T3" fmla="*/ 68 h 448"/>
                  <a:gd name="T4" fmla="*/ 670 w 743"/>
                  <a:gd name="T5" fmla="*/ 113 h 448"/>
                  <a:gd name="T6" fmla="*/ 742 w 743"/>
                  <a:gd name="T7" fmla="*/ 0 h 448"/>
                  <a:gd name="T8" fmla="*/ 658 w 743"/>
                  <a:gd name="T9" fmla="*/ 44 h 448"/>
                  <a:gd name="T10" fmla="*/ 609 w 743"/>
                  <a:gd name="T11" fmla="*/ 10 h 448"/>
                  <a:gd name="T12" fmla="*/ 636 w 743"/>
                  <a:gd name="T13" fmla="*/ 55 h 448"/>
                  <a:gd name="T14" fmla="*/ 652 w 743"/>
                  <a:gd name="T15" fmla="*/ 45 h 448"/>
                  <a:gd name="T16" fmla="*/ 663 w 743"/>
                  <a:gd name="T17" fmla="*/ 47 h 448"/>
                  <a:gd name="T18" fmla="*/ 664 w 743"/>
                  <a:gd name="T19" fmla="*/ 53 h 448"/>
                  <a:gd name="T20" fmla="*/ 661 w 743"/>
                  <a:gd name="T21" fmla="*/ 57 h 448"/>
                  <a:gd name="T22" fmla="*/ 636 w 743"/>
                  <a:gd name="T23" fmla="*/ 55 h 448"/>
                  <a:gd name="T24" fmla="*/ 3 w 743"/>
                  <a:gd name="T25" fmla="*/ 434 h 448"/>
                  <a:gd name="T26" fmla="*/ 0 w 743"/>
                  <a:gd name="T27" fmla="*/ 437 h 448"/>
                  <a:gd name="T28" fmla="*/ 1 w 743"/>
                  <a:gd name="T29" fmla="*/ 443 h 448"/>
                  <a:gd name="T30" fmla="*/ 6 w 743"/>
                  <a:gd name="T31" fmla="*/ 447 h 448"/>
                  <a:gd name="T32" fmla="*/ 12 w 743"/>
                  <a:gd name="T33" fmla="*/ 446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3" h="448">
                    <a:moveTo>
                      <a:pt x="12" y="446"/>
                    </a:moveTo>
                    <a:lnTo>
                      <a:pt x="643" y="68"/>
                    </a:lnTo>
                    <a:lnTo>
                      <a:pt x="670" y="113"/>
                    </a:lnTo>
                    <a:lnTo>
                      <a:pt x="742" y="0"/>
                    </a:lnTo>
                    <a:lnTo>
                      <a:pt x="658" y="44"/>
                    </a:lnTo>
                    <a:lnTo>
                      <a:pt x="609" y="10"/>
                    </a:lnTo>
                    <a:lnTo>
                      <a:pt x="636" y="55"/>
                    </a:lnTo>
                    <a:lnTo>
                      <a:pt x="652" y="45"/>
                    </a:lnTo>
                    <a:lnTo>
                      <a:pt x="663" y="47"/>
                    </a:lnTo>
                    <a:lnTo>
                      <a:pt x="664" y="53"/>
                    </a:lnTo>
                    <a:lnTo>
                      <a:pt x="661" y="57"/>
                    </a:lnTo>
                    <a:lnTo>
                      <a:pt x="636" y="55"/>
                    </a:lnTo>
                    <a:lnTo>
                      <a:pt x="3" y="434"/>
                    </a:lnTo>
                    <a:lnTo>
                      <a:pt x="0" y="437"/>
                    </a:lnTo>
                    <a:lnTo>
                      <a:pt x="1" y="443"/>
                    </a:lnTo>
                    <a:lnTo>
                      <a:pt x="6" y="447"/>
                    </a:lnTo>
                    <a:lnTo>
                      <a:pt x="12" y="4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5" name="Freeform 317"/>
              <p:cNvSpPr>
                <a:spLocks/>
              </p:cNvSpPr>
              <p:nvPr/>
            </p:nvSpPr>
            <p:spPr bwMode="auto">
              <a:xfrm>
                <a:off x="4297" y="7326"/>
                <a:ext cx="743" cy="448"/>
              </a:xfrm>
              <a:custGeom>
                <a:avLst/>
                <a:gdLst>
                  <a:gd name="T0" fmla="*/ 658 w 743"/>
                  <a:gd name="T1" fmla="*/ 44 h 448"/>
                  <a:gd name="T2" fmla="*/ 742 w 743"/>
                  <a:gd name="T3" fmla="*/ 0 h 448"/>
                  <a:gd name="T4" fmla="*/ 609 w 743"/>
                  <a:gd name="T5" fmla="*/ 10 h 448"/>
                  <a:gd name="T6" fmla="*/ 658 w 743"/>
                  <a:gd name="T7" fmla="*/ 4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3" h="448">
                    <a:moveTo>
                      <a:pt x="658" y="44"/>
                    </a:moveTo>
                    <a:lnTo>
                      <a:pt x="742" y="0"/>
                    </a:lnTo>
                    <a:lnTo>
                      <a:pt x="609" y="10"/>
                    </a:lnTo>
                    <a:lnTo>
                      <a:pt x="658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6" name="Freeform 316"/>
              <p:cNvSpPr>
                <a:spLocks/>
              </p:cNvSpPr>
              <p:nvPr/>
            </p:nvSpPr>
            <p:spPr bwMode="auto">
              <a:xfrm>
                <a:off x="4297" y="7326"/>
                <a:ext cx="743" cy="448"/>
              </a:xfrm>
              <a:custGeom>
                <a:avLst/>
                <a:gdLst>
                  <a:gd name="T0" fmla="*/ 636 w 743"/>
                  <a:gd name="T1" fmla="*/ 55 h 448"/>
                  <a:gd name="T2" fmla="*/ 661 w 743"/>
                  <a:gd name="T3" fmla="*/ 57 h 448"/>
                  <a:gd name="T4" fmla="*/ 664 w 743"/>
                  <a:gd name="T5" fmla="*/ 53 h 448"/>
                  <a:gd name="T6" fmla="*/ 663 w 743"/>
                  <a:gd name="T7" fmla="*/ 47 h 448"/>
                  <a:gd name="T8" fmla="*/ 652 w 743"/>
                  <a:gd name="T9" fmla="*/ 45 h 448"/>
                  <a:gd name="T10" fmla="*/ 636 w 743"/>
                  <a:gd name="T11" fmla="*/ 55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3" h="448">
                    <a:moveTo>
                      <a:pt x="636" y="55"/>
                    </a:moveTo>
                    <a:lnTo>
                      <a:pt x="661" y="57"/>
                    </a:lnTo>
                    <a:lnTo>
                      <a:pt x="664" y="53"/>
                    </a:lnTo>
                    <a:lnTo>
                      <a:pt x="663" y="47"/>
                    </a:lnTo>
                    <a:lnTo>
                      <a:pt x="652" y="45"/>
                    </a:lnTo>
                    <a:lnTo>
                      <a:pt x="636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57" name="Group 311"/>
            <p:cNvGrpSpPr>
              <a:grpSpLocks/>
            </p:cNvGrpSpPr>
            <p:nvPr/>
          </p:nvGrpSpPr>
          <p:grpSpPr bwMode="auto">
            <a:xfrm>
              <a:off x="6302" y="7656"/>
              <a:ext cx="691" cy="1545"/>
              <a:chOff x="6302" y="7656"/>
              <a:chExt cx="691" cy="1545"/>
            </a:xfrm>
          </p:grpSpPr>
          <p:sp>
            <p:nvSpPr>
              <p:cNvPr id="3271" name="Freeform 314"/>
              <p:cNvSpPr>
                <a:spLocks/>
              </p:cNvSpPr>
              <p:nvPr/>
            </p:nvSpPr>
            <p:spPr bwMode="auto">
              <a:xfrm>
                <a:off x="6302" y="7656"/>
                <a:ext cx="691" cy="1545"/>
              </a:xfrm>
              <a:custGeom>
                <a:avLst/>
                <a:gdLst>
                  <a:gd name="T0" fmla="*/ 14 w 691"/>
                  <a:gd name="T1" fmla="*/ 1540 h 1545"/>
                  <a:gd name="T2" fmla="*/ 643 w 691"/>
                  <a:gd name="T3" fmla="*/ 113 h 1545"/>
                  <a:gd name="T4" fmla="*/ 691 w 691"/>
                  <a:gd name="T5" fmla="*/ 134 h 1545"/>
                  <a:gd name="T6" fmla="*/ 685 w 691"/>
                  <a:gd name="T7" fmla="*/ 0 h 1545"/>
                  <a:gd name="T8" fmla="*/ 641 w 691"/>
                  <a:gd name="T9" fmla="*/ 85 h 1545"/>
                  <a:gd name="T10" fmla="*/ 582 w 691"/>
                  <a:gd name="T11" fmla="*/ 86 h 1545"/>
                  <a:gd name="T12" fmla="*/ 630 w 691"/>
                  <a:gd name="T13" fmla="*/ 107 h 1545"/>
                  <a:gd name="T14" fmla="*/ 638 w 691"/>
                  <a:gd name="T15" fmla="*/ 88 h 1545"/>
                  <a:gd name="T16" fmla="*/ 648 w 691"/>
                  <a:gd name="T17" fmla="*/ 85 h 1545"/>
                  <a:gd name="T18" fmla="*/ 651 w 691"/>
                  <a:gd name="T19" fmla="*/ 88 h 1545"/>
                  <a:gd name="T20" fmla="*/ 651 w 691"/>
                  <a:gd name="T21" fmla="*/ 94 h 1545"/>
                  <a:gd name="T22" fmla="*/ 630 w 691"/>
                  <a:gd name="T23" fmla="*/ 107 h 1545"/>
                  <a:gd name="T24" fmla="*/ 1 w 691"/>
                  <a:gd name="T25" fmla="*/ 1534 h 1545"/>
                  <a:gd name="T26" fmla="*/ 0 w 691"/>
                  <a:gd name="T27" fmla="*/ 1540 h 1545"/>
                  <a:gd name="T28" fmla="*/ 4 w 691"/>
                  <a:gd name="T29" fmla="*/ 1544 h 1545"/>
                  <a:gd name="T30" fmla="*/ 10 w 691"/>
                  <a:gd name="T31" fmla="*/ 1544 h 1545"/>
                  <a:gd name="T32" fmla="*/ 14 w 691"/>
                  <a:gd name="T33" fmla="*/ 1540 h 1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1" h="1545">
                    <a:moveTo>
                      <a:pt x="14" y="1540"/>
                    </a:moveTo>
                    <a:lnTo>
                      <a:pt x="643" y="113"/>
                    </a:lnTo>
                    <a:lnTo>
                      <a:pt x="691" y="134"/>
                    </a:lnTo>
                    <a:lnTo>
                      <a:pt x="685" y="0"/>
                    </a:lnTo>
                    <a:lnTo>
                      <a:pt x="641" y="85"/>
                    </a:lnTo>
                    <a:lnTo>
                      <a:pt x="582" y="86"/>
                    </a:lnTo>
                    <a:lnTo>
                      <a:pt x="630" y="107"/>
                    </a:lnTo>
                    <a:lnTo>
                      <a:pt x="638" y="88"/>
                    </a:lnTo>
                    <a:lnTo>
                      <a:pt x="648" y="85"/>
                    </a:lnTo>
                    <a:lnTo>
                      <a:pt x="651" y="88"/>
                    </a:lnTo>
                    <a:lnTo>
                      <a:pt x="651" y="94"/>
                    </a:lnTo>
                    <a:lnTo>
                      <a:pt x="630" y="107"/>
                    </a:lnTo>
                    <a:lnTo>
                      <a:pt x="1" y="1534"/>
                    </a:lnTo>
                    <a:lnTo>
                      <a:pt x="0" y="1540"/>
                    </a:lnTo>
                    <a:lnTo>
                      <a:pt x="4" y="1544"/>
                    </a:lnTo>
                    <a:lnTo>
                      <a:pt x="10" y="1544"/>
                    </a:lnTo>
                    <a:lnTo>
                      <a:pt x="14" y="15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2" name="Freeform 313"/>
              <p:cNvSpPr>
                <a:spLocks/>
              </p:cNvSpPr>
              <p:nvPr/>
            </p:nvSpPr>
            <p:spPr bwMode="auto">
              <a:xfrm>
                <a:off x="6302" y="7656"/>
                <a:ext cx="691" cy="1545"/>
              </a:xfrm>
              <a:custGeom>
                <a:avLst/>
                <a:gdLst>
                  <a:gd name="T0" fmla="*/ 582 w 691"/>
                  <a:gd name="T1" fmla="*/ 86 h 1545"/>
                  <a:gd name="T2" fmla="*/ 641 w 691"/>
                  <a:gd name="T3" fmla="*/ 85 h 1545"/>
                  <a:gd name="T4" fmla="*/ 685 w 691"/>
                  <a:gd name="T5" fmla="*/ 0 h 1545"/>
                  <a:gd name="T6" fmla="*/ 582 w 691"/>
                  <a:gd name="T7" fmla="*/ 86 h 1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1" h="1545">
                    <a:moveTo>
                      <a:pt x="582" y="86"/>
                    </a:moveTo>
                    <a:lnTo>
                      <a:pt x="641" y="85"/>
                    </a:lnTo>
                    <a:lnTo>
                      <a:pt x="685" y="0"/>
                    </a:lnTo>
                    <a:lnTo>
                      <a:pt x="582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3" name="Freeform 312"/>
              <p:cNvSpPr>
                <a:spLocks/>
              </p:cNvSpPr>
              <p:nvPr/>
            </p:nvSpPr>
            <p:spPr bwMode="auto">
              <a:xfrm>
                <a:off x="6302" y="7656"/>
                <a:ext cx="691" cy="1545"/>
              </a:xfrm>
              <a:custGeom>
                <a:avLst/>
                <a:gdLst>
                  <a:gd name="T0" fmla="*/ 651 w 691"/>
                  <a:gd name="T1" fmla="*/ 88 h 1545"/>
                  <a:gd name="T2" fmla="*/ 648 w 691"/>
                  <a:gd name="T3" fmla="*/ 85 h 1545"/>
                  <a:gd name="T4" fmla="*/ 638 w 691"/>
                  <a:gd name="T5" fmla="*/ 88 h 1545"/>
                  <a:gd name="T6" fmla="*/ 630 w 691"/>
                  <a:gd name="T7" fmla="*/ 107 h 1545"/>
                  <a:gd name="T8" fmla="*/ 651 w 691"/>
                  <a:gd name="T9" fmla="*/ 94 h 1545"/>
                  <a:gd name="T10" fmla="*/ 651 w 691"/>
                  <a:gd name="T11" fmla="*/ 88 h 1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1" h="1545">
                    <a:moveTo>
                      <a:pt x="651" y="88"/>
                    </a:moveTo>
                    <a:lnTo>
                      <a:pt x="648" y="85"/>
                    </a:lnTo>
                    <a:lnTo>
                      <a:pt x="638" y="88"/>
                    </a:lnTo>
                    <a:lnTo>
                      <a:pt x="630" y="107"/>
                    </a:lnTo>
                    <a:lnTo>
                      <a:pt x="651" y="94"/>
                    </a:lnTo>
                    <a:lnTo>
                      <a:pt x="651" y="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59" name="Group 307"/>
            <p:cNvGrpSpPr>
              <a:grpSpLocks/>
            </p:cNvGrpSpPr>
            <p:nvPr/>
          </p:nvGrpSpPr>
          <p:grpSpPr bwMode="auto">
            <a:xfrm>
              <a:off x="8340" y="5122"/>
              <a:ext cx="985" cy="778"/>
              <a:chOff x="8340" y="5122"/>
              <a:chExt cx="985" cy="778"/>
            </a:xfrm>
          </p:grpSpPr>
          <p:sp>
            <p:nvSpPr>
              <p:cNvPr id="3268" name="Freeform 310"/>
              <p:cNvSpPr>
                <a:spLocks/>
              </p:cNvSpPr>
              <p:nvPr/>
            </p:nvSpPr>
            <p:spPr bwMode="auto">
              <a:xfrm>
                <a:off x="8340" y="5122"/>
                <a:ext cx="985" cy="778"/>
              </a:xfrm>
              <a:custGeom>
                <a:avLst/>
                <a:gdLst>
                  <a:gd name="T0" fmla="*/ 74 w 985"/>
                  <a:gd name="T1" fmla="*/ 709 h 778"/>
                  <a:gd name="T2" fmla="*/ 89 w 985"/>
                  <a:gd name="T3" fmla="*/ 697 h 778"/>
                  <a:gd name="T4" fmla="*/ 57 w 985"/>
                  <a:gd name="T5" fmla="*/ 656 h 778"/>
                  <a:gd name="T6" fmla="*/ 0 w 985"/>
                  <a:gd name="T7" fmla="*/ 777 h 778"/>
                  <a:gd name="T8" fmla="*/ 70 w 985"/>
                  <a:gd name="T9" fmla="*/ 714 h 778"/>
                  <a:gd name="T10" fmla="*/ 74 w 985"/>
                  <a:gd name="T11" fmla="*/ 709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5" h="778">
                    <a:moveTo>
                      <a:pt x="74" y="709"/>
                    </a:moveTo>
                    <a:lnTo>
                      <a:pt x="89" y="697"/>
                    </a:lnTo>
                    <a:lnTo>
                      <a:pt x="57" y="656"/>
                    </a:lnTo>
                    <a:lnTo>
                      <a:pt x="0" y="777"/>
                    </a:lnTo>
                    <a:lnTo>
                      <a:pt x="70" y="714"/>
                    </a:lnTo>
                    <a:lnTo>
                      <a:pt x="74" y="7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9" name="Freeform 309"/>
              <p:cNvSpPr>
                <a:spLocks/>
              </p:cNvSpPr>
              <p:nvPr/>
            </p:nvSpPr>
            <p:spPr bwMode="auto">
              <a:xfrm>
                <a:off x="8340" y="5122"/>
                <a:ext cx="985" cy="778"/>
              </a:xfrm>
              <a:custGeom>
                <a:avLst/>
                <a:gdLst>
                  <a:gd name="T0" fmla="*/ 82 w 985"/>
                  <a:gd name="T1" fmla="*/ 721 h 778"/>
                  <a:gd name="T2" fmla="*/ 73 w 985"/>
                  <a:gd name="T3" fmla="*/ 720 h 778"/>
                  <a:gd name="T4" fmla="*/ 77 w 985"/>
                  <a:gd name="T5" fmla="*/ 722 h 778"/>
                  <a:gd name="T6" fmla="*/ 82 w 985"/>
                  <a:gd name="T7" fmla="*/ 72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5" h="778">
                    <a:moveTo>
                      <a:pt x="82" y="721"/>
                    </a:moveTo>
                    <a:lnTo>
                      <a:pt x="73" y="720"/>
                    </a:lnTo>
                    <a:lnTo>
                      <a:pt x="77" y="722"/>
                    </a:lnTo>
                    <a:lnTo>
                      <a:pt x="82" y="7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70" name="Freeform 308"/>
              <p:cNvSpPr>
                <a:spLocks/>
              </p:cNvSpPr>
              <p:nvPr/>
            </p:nvSpPr>
            <p:spPr bwMode="auto">
              <a:xfrm>
                <a:off x="8340" y="5122"/>
                <a:ext cx="985" cy="778"/>
              </a:xfrm>
              <a:custGeom>
                <a:avLst/>
                <a:gdLst>
                  <a:gd name="T0" fmla="*/ 98 w 985"/>
                  <a:gd name="T1" fmla="*/ 708 h 778"/>
                  <a:gd name="T2" fmla="*/ 82 w 985"/>
                  <a:gd name="T3" fmla="*/ 721 h 778"/>
                  <a:gd name="T4" fmla="*/ 77 w 985"/>
                  <a:gd name="T5" fmla="*/ 722 h 778"/>
                  <a:gd name="T6" fmla="*/ 73 w 985"/>
                  <a:gd name="T7" fmla="*/ 720 h 778"/>
                  <a:gd name="T8" fmla="*/ 82 w 985"/>
                  <a:gd name="T9" fmla="*/ 721 h 778"/>
                  <a:gd name="T10" fmla="*/ 98 w 985"/>
                  <a:gd name="T11" fmla="*/ 708 h 778"/>
                  <a:gd name="T12" fmla="*/ 981 w 985"/>
                  <a:gd name="T13" fmla="*/ 13 h 778"/>
                  <a:gd name="T14" fmla="*/ 985 w 985"/>
                  <a:gd name="T15" fmla="*/ 8 h 778"/>
                  <a:gd name="T16" fmla="*/ 982 w 985"/>
                  <a:gd name="T17" fmla="*/ 2 h 778"/>
                  <a:gd name="T18" fmla="*/ 977 w 985"/>
                  <a:gd name="T19" fmla="*/ 0 h 778"/>
                  <a:gd name="T20" fmla="*/ 973 w 985"/>
                  <a:gd name="T21" fmla="*/ 1 h 778"/>
                  <a:gd name="T22" fmla="*/ 89 w 985"/>
                  <a:gd name="T23" fmla="*/ 697 h 778"/>
                  <a:gd name="T24" fmla="*/ 74 w 985"/>
                  <a:gd name="T25" fmla="*/ 709 h 778"/>
                  <a:gd name="T26" fmla="*/ 70 w 985"/>
                  <a:gd name="T27" fmla="*/ 714 h 778"/>
                  <a:gd name="T28" fmla="*/ 0 w 985"/>
                  <a:gd name="T29" fmla="*/ 777 h 778"/>
                  <a:gd name="T30" fmla="*/ 130 w 985"/>
                  <a:gd name="T31" fmla="*/ 750 h 778"/>
                  <a:gd name="T32" fmla="*/ 98 w 985"/>
                  <a:gd name="T33" fmla="*/ 708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5" h="778">
                    <a:moveTo>
                      <a:pt x="98" y="708"/>
                    </a:moveTo>
                    <a:lnTo>
                      <a:pt x="82" y="721"/>
                    </a:lnTo>
                    <a:lnTo>
                      <a:pt x="77" y="722"/>
                    </a:lnTo>
                    <a:lnTo>
                      <a:pt x="73" y="720"/>
                    </a:lnTo>
                    <a:lnTo>
                      <a:pt x="82" y="721"/>
                    </a:lnTo>
                    <a:lnTo>
                      <a:pt x="98" y="708"/>
                    </a:lnTo>
                    <a:lnTo>
                      <a:pt x="981" y="13"/>
                    </a:lnTo>
                    <a:lnTo>
                      <a:pt x="985" y="8"/>
                    </a:lnTo>
                    <a:lnTo>
                      <a:pt x="982" y="2"/>
                    </a:lnTo>
                    <a:lnTo>
                      <a:pt x="977" y="0"/>
                    </a:lnTo>
                    <a:lnTo>
                      <a:pt x="973" y="1"/>
                    </a:lnTo>
                    <a:lnTo>
                      <a:pt x="89" y="697"/>
                    </a:lnTo>
                    <a:lnTo>
                      <a:pt x="74" y="709"/>
                    </a:lnTo>
                    <a:lnTo>
                      <a:pt x="70" y="714"/>
                    </a:lnTo>
                    <a:lnTo>
                      <a:pt x="0" y="777"/>
                    </a:lnTo>
                    <a:lnTo>
                      <a:pt x="130" y="750"/>
                    </a:lnTo>
                    <a:lnTo>
                      <a:pt x="98" y="7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61" name="Freeform 306"/>
            <p:cNvSpPr>
              <a:spLocks/>
            </p:cNvSpPr>
            <p:nvPr/>
          </p:nvSpPr>
          <p:spPr bwMode="auto">
            <a:xfrm>
              <a:off x="738" y="6107"/>
              <a:ext cx="2931" cy="878"/>
            </a:xfrm>
            <a:custGeom>
              <a:avLst/>
              <a:gdLst>
                <a:gd name="T0" fmla="*/ 1345 w 2931"/>
                <a:gd name="T1" fmla="*/ 1 h 878"/>
                <a:gd name="T2" fmla="*/ 1113 w 2931"/>
                <a:gd name="T3" fmla="*/ 12 h 878"/>
                <a:gd name="T4" fmla="*/ 895 w 2931"/>
                <a:gd name="T5" fmla="*/ 34 h 878"/>
                <a:gd name="T6" fmla="*/ 693 w 2931"/>
                <a:gd name="T7" fmla="*/ 65 h 878"/>
                <a:gd name="T8" fmla="*/ 511 w 2931"/>
                <a:gd name="T9" fmla="*/ 105 h 878"/>
                <a:gd name="T10" fmla="*/ 352 w 2931"/>
                <a:gd name="T11" fmla="*/ 152 h 878"/>
                <a:gd name="T12" fmla="*/ 219 w 2931"/>
                <a:gd name="T13" fmla="*/ 207 h 878"/>
                <a:gd name="T14" fmla="*/ 115 w 2931"/>
                <a:gd name="T15" fmla="*/ 267 h 878"/>
                <a:gd name="T16" fmla="*/ 42 w 2931"/>
                <a:gd name="T17" fmla="*/ 332 h 878"/>
                <a:gd name="T18" fmla="*/ 4 w 2931"/>
                <a:gd name="T19" fmla="*/ 402 h 878"/>
                <a:gd name="T20" fmla="*/ 4 w 2931"/>
                <a:gd name="T21" fmla="*/ 473 h 878"/>
                <a:gd name="T22" fmla="*/ 42 w 2931"/>
                <a:gd name="T23" fmla="*/ 543 h 878"/>
                <a:gd name="T24" fmla="*/ 115 w 2931"/>
                <a:gd name="T25" fmla="*/ 608 h 878"/>
                <a:gd name="T26" fmla="*/ 219 w 2931"/>
                <a:gd name="T27" fmla="*/ 669 h 878"/>
                <a:gd name="T28" fmla="*/ 352 w 2931"/>
                <a:gd name="T29" fmla="*/ 723 h 878"/>
                <a:gd name="T30" fmla="*/ 511 w 2931"/>
                <a:gd name="T31" fmla="*/ 771 h 878"/>
                <a:gd name="T32" fmla="*/ 693 w 2931"/>
                <a:gd name="T33" fmla="*/ 811 h 878"/>
                <a:gd name="T34" fmla="*/ 895 w 2931"/>
                <a:gd name="T35" fmla="*/ 842 h 878"/>
                <a:gd name="T36" fmla="*/ 1113 w 2931"/>
                <a:gd name="T37" fmla="*/ 864 h 878"/>
                <a:gd name="T38" fmla="*/ 1345 w 2931"/>
                <a:gd name="T39" fmla="*/ 875 h 878"/>
                <a:gd name="T40" fmla="*/ 1585 w 2931"/>
                <a:gd name="T41" fmla="*/ 875 h 878"/>
                <a:gd name="T42" fmla="*/ 1817 w 2931"/>
                <a:gd name="T43" fmla="*/ 864 h 878"/>
                <a:gd name="T44" fmla="*/ 2036 w 2931"/>
                <a:gd name="T45" fmla="*/ 842 h 878"/>
                <a:gd name="T46" fmla="*/ 2237 w 2931"/>
                <a:gd name="T47" fmla="*/ 811 h 878"/>
                <a:gd name="T48" fmla="*/ 2419 w 2931"/>
                <a:gd name="T49" fmla="*/ 771 h 878"/>
                <a:gd name="T50" fmla="*/ 2578 w 2931"/>
                <a:gd name="T51" fmla="*/ 723 h 878"/>
                <a:gd name="T52" fmla="*/ 2711 w 2931"/>
                <a:gd name="T53" fmla="*/ 669 h 878"/>
                <a:gd name="T54" fmla="*/ 2816 w 2931"/>
                <a:gd name="T55" fmla="*/ 608 h 878"/>
                <a:gd name="T56" fmla="*/ 2888 w 2931"/>
                <a:gd name="T57" fmla="*/ 543 h 878"/>
                <a:gd name="T58" fmla="*/ 2926 w 2931"/>
                <a:gd name="T59" fmla="*/ 473 h 878"/>
                <a:gd name="T60" fmla="*/ 2926 w 2931"/>
                <a:gd name="T61" fmla="*/ 402 h 878"/>
                <a:gd name="T62" fmla="*/ 2888 w 2931"/>
                <a:gd name="T63" fmla="*/ 332 h 878"/>
                <a:gd name="T64" fmla="*/ 2816 w 2931"/>
                <a:gd name="T65" fmla="*/ 267 h 878"/>
                <a:gd name="T66" fmla="*/ 2711 w 2931"/>
                <a:gd name="T67" fmla="*/ 207 h 878"/>
                <a:gd name="T68" fmla="*/ 2578 w 2931"/>
                <a:gd name="T69" fmla="*/ 152 h 878"/>
                <a:gd name="T70" fmla="*/ 2419 w 2931"/>
                <a:gd name="T71" fmla="*/ 105 h 878"/>
                <a:gd name="T72" fmla="*/ 2237 w 2931"/>
                <a:gd name="T73" fmla="*/ 65 h 878"/>
                <a:gd name="T74" fmla="*/ 2036 w 2931"/>
                <a:gd name="T75" fmla="*/ 34 h 878"/>
                <a:gd name="T76" fmla="*/ 1817 w 2931"/>
                <a:gd name="T77" fmla="*/ 12 h 878"/>
                <a:gd name="T78" fmla="*/ 1585 w 2931"/>
                <a:gd name="T79" fmla="*/ 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31" h="878">
                  <a:moveTo>
                    <a:pt x="1465" y="0"/>
                  </a:moveTo>
                  <a:lnTo>
                    <a:pt x="1345" y="1"/>
                  </a:lnTo>
                  <a:lnTo>
                    <a:pt x="1227" y="5"/>
                  </a:lnTo>
                  <a:lnTo>
                    <a:pt x="1113" y="12"/>
                  </a:lnTo>
                  <a:lnTo>
                    <a:pt x="1002" y="22"/>
                  </a:lnTo>
                  <a:lnTo>
                    <a:pt x="895" y="34"/>
                  </a:lnTo>
                  <a:lnTo>
                    <a:pt x="792" y="48"/>
                  </a:lnTo>
                  <a:lnTo>
                    <a:pt x="693" y="65"/>
                  </a:lnTo>
                  <a:lnTo>
                    <a:pt x="600" y="84"/>
                  </a:lnTo>
                  <a:lnTo>
                    <a:pt x="511" y="105"/>
                  </a:lnTo>
                  <a:lnTo>
                    <a:pt x="429" y="128"/>
                  </a:lnTo>
                  <a:lnTo>
                    <a:pt x="352" y="152"/>
                  </a:lnTo>
                  <a:lnTo>
                    <a:pt x="282" y="179"/>
                  </a:lnTo>
                  <a:lnTo>
                    <a:pt x="219" y="207"/>
                  </a:lnTo>
                  <a:lnTo>
                    <a:pt x="163" y="236"/>
                  </a:lnTo>
                  <a:lnTo>
                    <a:pt x="115" y="267"/>
                  </a:lnTo>
                  <a:lnTo>
                    <a:pt x="74" y="299"/>
                  </a:lnTo>
                  <a:lnTo>
                    <a:pt x="42" y="332"/>
                  </a:lnTo>
                  <a:lnTo>
                    <a:pt x="19" y="366"/>
                  </a:lnTo>
                  <a:lnTo>
                    <a:pt x="4" y="402"/>
                  </a:lnTo>
                  <a:lnTo>
                    <a:pt x="0" y="438"/>
                  </a:lnTo>
                  <a:lnTo>
                    <a:pt x="4" y="473"/>
                  </a:lnTo>
                  <a:lnTo>
                    <a:pt x="19" y="509"/>
                  </a:lnTo>
                  <a:lnTo>
                    <a:pt x="42" y="543"/>
                  </a:lnTo>
                  <a:lnTo>
                    <a:pt x="74" y="576"/>
                  </a:lnTo>
                  <a:lnTo>
                    <a:pt x="115" y="608"/>
                  </a:lnTo>
                  <a:lnTo>
                    <a:pt x="163" y="639"/>
                  </a:lnTo>
                  <a:lnTo>
                    <a:pt x="219" y="669"/>
                  </a:lnTo>
                  <a:lnTo>
                    <a:pt x="282" y="697"/>
                  </a:lnTo>
                  <a:lnTo>
                    <a:pt x="352" y="723"/>
                  </a:lnTo>
                  <a:lnTo>
                    <a:pt x="429" y="748"/>
                  </a:lnTo>
                  <a:lnTo>
                    <a:pt x="511" y="771"/>
                  </a:lnTo>
                  <a:lnTo>
                    <a:pt x="600" y="792"/>
                  </a:lnTo>
                  <a:lnTo>
                    <a:pt x="693" y="811"/>
                  </a:lnTo>
                  <a:lnTo>
                    <a:pt x="792" y="828"/>
                  </a:lnTo>
                  <a:lnTo>
                    <a:pt x="895" y="842"/>
                  </a:lnTo>
                  <a:lnTo>
                    <a:pt x="1002" y="854"/>
                  </a:lnTo>
                  <a:lnTo>
                    <a:pt x="1113" y="864"/>
                  </a:lnTo>
                  <a:lnTo>
                    <a:pt x="1227" y="871"/>
                  </a:lnTo>
                  <a:lnTo>
                    <a:pt x="1345" y="875"/>
                  </a:lnTo>
                  <a:lnTo>
                    <a:pt x="1465" y="877"/>
                  </a:lnTo>
                  <a:lnTo>
                    <a:pt x="1585" y="875"/>
                  </a:lnTo>
                  <a:lnTo>
                    <a:pt x="1703" y="871"/>
                  </a:lnTo>
                  <a:lnTo>
                    <a:pt x="1817" y="864"/>
                  </a:lnTo>
                  <a:lnTo>
                    <a:pt x="1928" y="854"/>
                  </a:lnTo>
                  <a:lnTo>
                    <a:pt x="2036" y="842"/>
                  </a:lnTo>
                  <a:lnTo>
                    <a:pt x="2139" y="828"/>
                  </a:lnTo>
                  <a:lnTo>
                    <a:pt x="2237" y="811"/>
                  </a:lnTo>
                  <a:lnTo>
                    <a:pt x="2331" y="792"/>
                  </a:lnTo>
                  <a:lnTo>
                    <a:pt x="2419" y="771"/>
                  </a:lnTo>
                  <a:lnTo>
                    <a:pt x="2502" y="748"/>
                  </a:lnTo>
                  <a:lnTo>
                    <a:pt x="2578" y="723"/>
                  </a:lnTo>
                  <a:lnTo>
                    <a:pt x="2648" y="697"/>
                  </a:lnTo>
                  <a:lnTo>
                    <a:pt x="2711" y="669"/>
                  </a:lnTo>
                  <a:lnTo>
                    <a:pt x="2767" y="639"/>
                  </a:lnTo>
                  <a:lnTo>
                    <a:pt x="2816" y="608"/>
                  </a:lnTo>
                  <a:lnTo>
                    <a:pt x="2856" y="576"/>
                  </a:lnTo>
                  <a:lnTo>
                    <a:pt x="2888" y="543"/>
                  </a:lnTo>
                  <a:lnTo>
                    <a:pt x="2912" y="509"/>
                  </a:lnTo>
                  <a:lnTo>
                    <a:pt x="2926" y="473"/>
                  </a:lnTo>
                  <a:lnTo>
                    <a:pt x="2931" y="437"/>
                  </a:lnTo>
                  <a:lnTo>
                    <a:pt x="2926" y="402"/>
                  </a:lnTo>
                  <a:lnTo>
                    <a:pt x="2912" y="366"/>
                  </a:lnTo>
                  <a:lnTo>
                    <a:pt x="2888" y="332"/>
                  </a:lnTo>
                  <a:lnTo>
                    <a:pt x="2856" y="299"/>
                  </a:lnTo>
                  <a:lnTo>
                    <a:pt x="2816" y="267"/>
                  </a:lnTo>
                  <a:lnTo>
                    <a:pt x="2767" y="236"/>
                  </a:lnTo>
                  <a:lnTo>
                    <a:pt x="2711" y="207"/>
                  </a:lnTo>
                  <a:lnTo>
                    <a:pt x="2648" y="179"/>
                  </a:lnTo>
                  <a:lnTo>
                    <a:pt x="2578" y="152"/>
                  </a:lnTo>
                  <a:lnTo>
                    <a:pt x="2502" y="128"/>
                  </a:lnTo>
                  <a:lnTo>
                    <a:pt x="2419" y="105"/>
                  </a:lnTo>
                  <a:lnTo>
                    <a:pt x="2331" y="84"/>
                  </a:lnTo>
                  <a:lnTo>
                    <a:pt x="2237" y="65"/>
                  </a:lnTo>
                  <a:lnTo>
                    <a:pt x="2139" y="48"/>
                  </a:lnTo>
                  <a:lnTo>
                    <a:pt x="2036" y="34"/>
                  </a:lnTo>
                  <a:lnTo>
                    <a:pt x="1928" y="22"/>
                  </a:lnTo>
                  <a:lnTo>
                    <a:pt x="1817" y="12"/>
                  </a:lnTo>
                  <a:lnTo>
                    <a:pt x="1703" y="5"/>
                  </a:lnTo>
                  <a:lnTo>
                    <a:pt x="1585" y="1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EC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63" name="Freeform 305"/>
            <p:cNvSpPr>
              <a:spLocks/>
            </p:cNvSpPr>
            <p:nvPr/>
          </p:nvSpPr>
          <p:spPr bwMode="auto">
            <a:xfrm>
              <a:off x="738" y="6107"/>
              <a:ext cx="2931" cy="878"/>
            </a:xfrm>
            <a:custGeom>
              <a:avLst/>
              <a:gdLst>
                <a:gd name="T0" fmla="*/ 1345 w 2931"/>
                <a:gd name="T1" fmla="*/ 1 h 878"/>
                <a:gd name="T2" fmla="*/ 1113 w 2931"/>
                <a:gd name="T3" fmla="*/ 12 h 878"/>
                <a:gd name="T4" fmla="*/ 895 w 2931"/>
                <a:gd name="T5" fmla="*/ 34 h 878"/>
                <a:gd name="T6" fmla="*/ 693 w 2931"/>
                <a:gd name="T7" fmla="*/ 65 h 878"/>
                <a:gd name="T8" fmla="*/ 511 w 2931"/>
                <a:gd name="T9" fmla="*/ 105 h 878"/>
                <a:gd name="T10" fmla="*/ 352 w 2931"/>
                <a:gd name="T11" fmla="*/ 152 h 878"/>
                <a:gd name="T12" fmla="*/ 219 w 2931"/>
                <a:gd name="T13" fmla="*/ 207 h 878"/>
                <a:gd name="T14" fmla="*/ 115 w 2931"/>
                <a:gd name="T15" fmla="*/ 267 h 878"/>
                <a:gd name="T16" fmla="*/ 42 w 2931"/>
                <a:gd name="T17" fmla="*/ 332 h 878"/>
                <a:gd name="T18" fmla="*/ 4 w 2931"/>
                <a:gd name="T19" fmla="*/ 402 h 878"/>
                <a:gd name="T20" fmla="*/ 4 w 2931"/>
                <a:gd name="T21" fmla="*/ 473 h 878"/>
                <a:gd name="T22" fmla="*/ 42 w 2931"/>
                <a:gd name="T23" fmla="*/ 543 h 878"/>
                <a:gd name="T24" fmla="*/ 115 w 2931"/>
                <a:gd name="T25" fmla="*/ 608 h 878"/>
                <a:gd name="T26" fmla="*/ 219 w 2931"/>
                <a:gd name="T27" fmla="*/ 669 h 878"/>
                <a:gd name="T28" fmla="*/ 352 w 2931"/>
                <a:gd name="T29" fmla="*/ 723 h 878"/>
                <a:gd name="T30" fmla="*/ 511 w 2931"/>
                <a:gd name="T31" fmla="*/ 771 h 878"/>
                <a:gd name="T32" fmla="*/ 693 w 2931"/>
                <a:gd name="T33" fmla="*/ 811 h 878"/>
                <a:gd name="T34" fmla="*/ 895 w 2931"/>
                <a:gd name="T35" fmla="*/ 842 h 878"/>
                <a:gd name="T36" fmla="*/ 1113 w 2931"/>
                <a:gd name="T37" fmla="*/ 864 h 878"/>
                <a:gd name="T38" fmla="*/ 1345 w 2931"/>
                <a:gd name="T39" fmla="*/ 875 h 878"/>
                <a:gd name="T40" fmla="*/ 1585 w 2931"/>
                <a:gd name="T41" fmla="*/ 875 h 878"/>
                <a:gd name="T42" fmla="*/ 1817 w 2931"/>
                <a:gd name="T43" fmla="*/ 864 h 878"/>
                <a:gd name="T44" fmla="*/ 2036 w 2931"/>
                <a:gd name="T45" fmla="*/ 842 h 878"/>
                <a:gd name="T46" fmla="*/ 2237 w 2931"/>
                <a:gd name="T47" fmla="*/ 811 h 878"/>
                <a:gd name="T48" fmla="*/ 2419 w 2931"/>
                <a:gd name="T49" fmla="*/ 771 h 878"/>
                <a:gd name="T50" fmla="*/ 2578 w 2931"/>
                <a:gd name="T51" fmla="*/ 723 h 878"/>
                <a:gd name="T52" fmla="*/ 2711 w 2931"/>
                <a:gd name="T53" fmla="*/ 669 h 878"/>
                <a:gd name="T54" fmla="*/ 2816 w 2931"/>
                <a:gd name="T55" fmla="*/ 608 h 878"/>
                <a:gd name="T56" fmla="*/ 2888 w 2931"/>
                <a:gd name="T57" fmla="*/ 543 h 878"/>
                <a:gd name="T58" fmla="*/ 2926 w 2931"/>
                <a:gd name="T59" fmla="*/ 473 h 878"/>
                <a:gd name="T60" fmla="*/ 2926 w 2931"/>
                <a:gd name="T61" fmla="*/ 402 h 878"/>
                <a:gd name="T62" fmla="*/ 2888 w 2931"/>
                <a:gd name="T63" fmla="*/ 332 h 878"/>
                <a:gd name="T64" fmla="*/ 2816 w 2931"/>
                <a:gd name="T65" fmla="*/ 267 h 878"/>
                <a:gd name="T66" fmla="*/ 2711 w 2931"/>
                <a:gd name="T67" fmla="*/ 207 h 878"/>
                <a:gd name="T68" fmla="*/ 2578 w 2931"/>
                <a:gd name="T69" fmla="*/ 152 h 878"/>
                <a:gd name="T70" fmla="*/ 2419 w 2931"/>
                <a:gd name="T71" fmla="*/ 105 h 878"/>
                <a:gd name="T72" fmla="*/ 2237 w 2931"/>
                <a:gd name="T73" fmla="*/ 65 h 878"/>
                <a:gd name="T74" fmla="*/ 2036 w 2931"/>
                <a:gd name="T75" fmla="*/ 34 h 878"/>
                <a:gd name="T76" fmla="*/ 1817 w 2931"/>
                <a:gd name="T77" fmla="*/ 12 h 878"/>
                <a:gd name="T78" fmla="*/ 1585 w 2931"/>
                <a:gd name="T79" fmla="*/ 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31" h="878">
                  <a:moveTo>
                    <a:pt x="1465" y="0"/>
                  </a:moveTo>
                  <a:lnTo>
                    <a:pt x="1345" y="1"/>
                  </a:lnTo>
                  <a:lnTo>
                    <a:pt x="1227" y="5"/>
                  </a:lnTo>
                  <a:lnTo>
                    <a:pt x="1113" y="12"/>
                  </a:lnTo>
                  <a:lnTo>
                    <a:pt x="1002" y="22"/>
                  </a:lnTo>
                  <a:lnTo>
                    <a:pt x="895" y="34"/>
                  </a:lnTo>
                  <a:lnTo>
                    <a:pt x="792" y="48"/>
                  </a:lnTo>
                  <a:lnTo>
                    <a:pt x="693" y="65"/>
                  </a:lnTo>
                  <a:lnTo>
                    <a:pt x="600" y="84"/>
                  </a:lnTo>
                  <a:lnTo>
                    <a:pt x="511" y="105"/>
                  </a:lnTo>
                  <a:lnTo>
                    <a:pt x="429" y="128"/>
                  </a:lnTo>
                  <a:lnTo>
                    <a:pt x="352" y="152"/>
                  </a:lnTo>
                  <a:lnTo>
                    <a:pt x="282" y="179"/>
                  </a:lnTo>
                  <a:lnTo>
                    <a:pt x="219" y="207"/>
                  </a:lnTo>
                  <a:lnTo>
                    <a:pt x="163" y="236"/>
                  </a:lnTo>
                  <a:lnTo>
                    <a:pt x="115" y="267"/>
                  </a:lnTo>
                  <a:lnTo>
                    <a:pt x="74" y="299"/>
                  </a:lnTo>
                  <a:lnTo>
                    <a:pt x="42" y="332"/>
                  </a:lnTo>
                  <a:lnTo>
                    <a:pt x="19" y="366"/>
                  </a:lnTo>
                  <a:lnTo>
                    <a:pt x="4" y="402"/>
                  </a:lnTo>
                  <a:lnTo>
                    <a:pt x="0" y="438"/>
                  </a:lnTo>
                  <a:lnTo>
                    <a:pt x="4" y="473"/>
                  </a:lnTo>
                  <a:lnTo>
                    <a:pt x="19" y="509"/>
                  </a:lnTo>
                  <a:lnTo>
                    <a:pt x="42" y="543"/>
                  </a:lnTo>
                  <a:lnTo>
                    <a:pt x="74" y="576"/>
                  </a:lnTo>
                  <a:lnTo>
                    <a:pt x="115" y="608"/>
                  </a:lnTo>
                  <a:lnTo>
                    <a:pt x="163" y="639"/>
                  </a:lnTo>
                  <a:lnTo>
                    <a:pt x="219" y="669"/>
                  </a:lnTo>
                  <a:lnTo>
                    <a:pt x="282" y="697"/>
                  </a:lnTo>
                  <a:lnTo>
                    <a:pt x="352" y="723"/>
                  </a:lnTo>
                  <a:lnTo>
                    <a:pt x="429" y="748"/>
                  </a:lnTo>
                  <a:lnTo>
                    <a:pt x="511" y="771"/>
                  </a:lnTo>
                  <a:lnTo>
                    <a:pt x="600" y="792"/>
                  </a:lnTo>
                  <a:lnTo>
                    <a:pt x="693" y="811"/>
                  </a:lnTo>
                  <a:lnTo>
                    <a:pt x="792" y="828"/>
                  </a:lnTo>
                  <a:lnTo>
                    <a:pt x="895" y="842"/>
                  </a:lnTo>
                  <a:lnTo>
                    <a:pt x="1002" y="854"/>
                  </a:lnTo>
                  <a:lnTo>
                    <a:pt x="1113" y="864"/>
                  </a:lnTo>
                  <a:lnTo>
                    <a:pt x="1227" y="871"/>
                  </a:lnTo>
                  <a:lnTo>
                    <a:pt x="1345" y="875"/>
                  </a:lnTo>
                  <a:lnTo>
                    <a:pt x="1465" y="877"/>
                  </a:lnTo>
                  <a:lnTo>
                    <a:pt x="1585" y="875"/>
                  </a:lnTo>
                  <a:lnTo>
                    <a:pt x="1703" y="871"/>
                  </a:lnTo>
                  <a:lnTo>
                    <a:pt x="1817" y="864"/>
                  </a:lnTo>
                  <a:lnTo>
                    <a:pt x="1928" y="854"/>
                  </a:lnTo>
                  <a:lnTo>
                    <a:pt x="2036" y="842"/>
                  </a:lnTo>
                  <a:lnTo>
                    <a:pt x="2139" y="828"/>
                  </a:lnTo>
                  <a:lnTo>
                    <a:pt x="2237" y="811"/>
                  </a:lnTo>
                  <a:lnTo>
                    <a:pt x="2331" y="792"/>
                  </a:lnTo>
                  <a:lnTo>
                    <a:pt x="2419" y="771"/>
                  </a:lnTo>
                  <a:lnTo>
                    <a:pt x="2502" y="748"/>
                  </a:lnTo>
                  <a:lnTo>
                    <a:pt x="2578" y="723"/>
                  </a:lnTo>
                  <a:lnTo>
                    <a:pt x="2648" y="697"/>
                  </a:lnTo>
                  <a:lnTo>
                    <a:pt x="2711" y="669"/>
                  </a:lnTo>
                  <a:lnTo>
                    <a:pt x="2767" y="639"/>
                  </a:lnTo>
                  <a:lnTo>
                    <a:pt x="2816" y="608"/>
                  </a:lnTo>
                  <a:lnTo>
                    <a:pt x="2856" y="576"/>
                  </a:lnTo>
                  <a:lnTo>
                    <a:pt x="2888" y="543"/>
                  </a:lnTo>
                  <a:lnTo>
                    <a:pt x="2912" y="509"/>
                  </a:lnTo>
                  <a:lnTo>
                    <a:pt x="2926" y="473"/>
                  </a:lnTo>
                  <a:lnTo>
                    <a:pt x="2931" y="437"/>
                  </a:lnTo>
                  <a:lnTo>
                    <a:pt x="2926" y="402"/>
                  </a:lnTo>
                  <a:lnTo>
                    <a:pt x="2912" y="366"/>
                  </a:lnTo>
                  <a:lnTo>
                    <a:pt x="2888" y="332"/>
                  </a:lnTo>
                  <a:lnTo>
                    <a:pt x="2856" y="299"/>
                  </a:lnTo>
                  <a:lnTo>
                    <a:pt x="2816" y="267"/>
                  </a:lnTo>
                  <a:lnTo>
                    <a:pt x="2767" y="236"/>
                  </a:lnTo>
                  <a:lnTo>
                    <a:pt x="2711" y="207"/>
                  </a:lnTo>
                  <a:lnTo>
                    <a:pt x="2648" y="179"/>
                  </a:lnTo>
                  <a:lnTo>
                    <a:pt x="2578" y="152"/>
                  </a:lnTo>
                  <a:lnTo>
                    <a:pt x="2502" y="128"/>
                  </a:lnTo>
                  <a:lnTo>
                    <a:pt x="2419" y="105"/>
                  </a:lnTo>
                  <a:lnTo>
                    <a:pt x="2331" y="84"/>
                  </a:lnTo>
                  <a:lnTo>
                    <a:pt x="2237" y="65"/>
                  </a:lnTo>
                  <a:lnTo>
                    <a:pt x="2139" y="48"/>
                  </a:lnTo>
                  <a:lnTo>
                    <a:pt x="2036" y="34"/>
                  </a:lnTo>
                  <a:lnTo>
                    <a:pt x="1928" y="22"/>
                  </a:lnTo>
                  <a:lnTo>
                    <a:pt x="1817" y="12"/>
                  </a:lnTo>
                  <a:lnTo>
                    <a:pt x="1703" y="5"/>
                  </a:lnTo>
                  <a:lnTo>
                    <a:pt x="1585" y="1"/>
                  </a:lnTo>
                  <a:lnTo>
                    <a:pt x="1465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65" name="Group 302"/>
            <p:cNvGrpSpPr>
              <a:grpSpLocks/>
            </p:cNvGrpSpPr>
            <p:nvPr/>
          </p:nvGrpSpPr>
          <p:grpSpPr bwMode="auto">
            <a:xfrm>
              <a:off x="3678" y="6472"/>
              <a:ext cx="909" cy="120"/>
              <a:chOff x="3678" y="6472"/>
              <a:chExt cx="909" cy="120"/>
            </a:xfrm>
          </p:grpSpPr>
          <p:sp>
            <p:nvSpPr>
              <p:cNvPr id="3266" name="Freeform 304"/>
              <p:cNvSpPr>
                <a:spLocks/>
              </p:cNvSpPr>
              <p:nvPr/>
            </p:nvSpPr>
            <p:spPr bwMode="auto">
              <a:xfrm>
                <a:off x="3678" y="6472"/>
                <a:ext cx="909" cy="120"/>
              </a:xfrm>
              <a:custGeom>
                <a:avLst/>
                <a:gdLst>
                  <a:gd name="T0" fmla="*/ 789 w 909"/>
                  <a:gd name="T1" fmla="*/ 67 h 120"/>
                  <a:gd name="T2" fmla="*/ 789 w 909"/>
                  <a:gd name="T3" fmla="*/ 119 h 120"/>
                  <a:gd name="T4" fmla="*/ 810 w 909"/>
                  <a:gd name="T5" fmla="*/ 67 h 120"/>
                  <a:gd name="T6" fmla="*/ 814 w 909"/>
                  <a:gd name="T7" fmla="*/ 64 h 120"/>
                  <a:gd name="T8" fmla="*/ 817 w 909"/>
                  <a:gd name="T9" fmla="*/ 59 h 120"/>
                  <a:gd name="T10" fmla="*/ 814 w 909"/>
                  <a:gd name="T11" fmla="*/ 53 h 120"/>
                  <a:gd name="T12" fmla="*/ 810 w 909"/>
                  <a:gd name="T13" fmla="*/ 52 h 120"/>
                  <a:gd name="T14" fmla="*/ 7 w 909"/>
                  <a:gd name="T15" fmla="*/ 52 h 120"/>
                  <a:gd name="T16" fmla="*/ 1 w 909"/>
                  <a:gd name="T17" fmla="*/ 53 h 120"/>
                  <a:gd name="T18" fmla="*/ 0 w 909"/>
                  <a:gd name="T19" fmla="*/ 59 h 120"/>
                  <a:gd name="T20" fmla="*/ 1 w 909"/>
                  <a:gd name="T21" fmla="*/ 64 h 120"/>
                  <a:gd name="T22" fmla="*/ 7 w 909"/>
                  <a:gd name="T23" fmla="*/ 67 h 120"/>
                  <a:gd name="T24" fmla="*/ 789 w 909"/>
                  <a:gd name="T25" fmla="*/ 6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9" h="120">
                    <a:moveTo>
                      <a:pt x="789" y="67"/>
                    </a:moveTo>
                    <a:lnTo>
                      <a:pt x="789" y="119"/>
                    </a:lnTo>
                    <a:lnTo>
                      <a:pt x="810" y="67"/>
                    </a:lnTo>
                    <a:lnTo>
                      <a:pt x="814" y="64"/>
                    </a:lnTo>
                    <a:lnTo>
                      <a:pt x="817" y="59"/>
                    </a:lnTo>
                    <a:lnTo>
                      <a:pt x="814" y="53"/>
                    </a:lnTo>
                    <a:lnTo>
                      <a:pt x="810" y="52"/>
                    </a:lnTo>
                    <a:lnTo>
                      <a:pt x="7" y="52"/>
                    </a:lnTo>
                    <a:lnTo>
                      <a:pt x="1" y="53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7" y="67"/>
                    </a:lnTo>
                    <a:lnTo>
                      <a:pt x="789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7" name="Freeform 303"/>
              <p:cNvSpPr>
                <a:spLocks/>
              </p:cNvSpPr>
              <p:nvPr/>
            </p:nvSpPr>
            <p:spPr bwMode="auto">
              <a:xfrm>
                <a:off x="3678" y="6472"/>
                <a:ext cx="909" cy="120"/>
              </a:xfrm>
              <a:custGeom>
                <a:avLst/>
                <a:gdLst>
                  <a:gd name="T0" fmla="*/ 814 w 909"/>
                  <a:gd name="T1" fmla="*/ 53 h 120"/>
                  <a:gd name="T2" fmla="*/ 817 w 909"/>
                  <a:gd name="T3" fmla="*/ 59 h 120"/>
                  <a:gd name="T4" fmla="*/ 814 w 909"/>
                  <a:gd name="T5" fmla="*/ 64 h 120"/>
                  <a:gd name="T6" fmla="*/ 810 w 909"/>
                  <a:gd name="T7" fmla="*/ 67 h 120"/>
                  <a:gd name="T8" fmla="*/ 789 w 909"/>
                  <a:gd name="T9" fmla="*/ 119 h 120"/>
                  <a:gd name="T10" fmla="*/ 909 w 909"/>
                  <a:gd name="T11" fmla="*/ 59 h 120"/>
                  <a:gd name="T12" fmla="*/ 789 w 909"/>
                  <a:gd name="T13" fmla="*/ 0 h 120"/>
                  <a:gd name="T14" fmla="*/ 789 w 909"/>
                  <a:gd name="T15" fmla="*/ 52 h 120"/>
                  <a:gd name="T16" fmla="*/ 810 w 909"/>
                  <a:gd name="T17" fmla="*/ 52 h 120"/>
                  <a:gd name="T18" fmla="*/ 814 w 909"/>
                  <a:gd name="T19" fmla="*/ 5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9" h="120">
                    <a:moveTo>
                      <a:pt x="814" y="53"/>
                    </a:moveTo>
                    <a:lnTo>
                      <a:pt x="817" y="59"/>
                    </a:lnTo>
                    <a:lnTo>
                      <a:pt x="814" y="64"/>
                    </a:lnTo>
                    <a:lnTo>
                      <a:pt x="810" y="67"/>
                    </a:lnTo>
                    <a:lnTo>
                      <a:pt x="789" y="119"/>
                    </a:lnTo>
                    <a:lnTo>
                      <a:pt x="909" y="59"/>
                    </a:lnTo>
                    <a:lnTo>
                      <a:pt x="789" y="0"/>
                    </a:lnTo>
                    <a:lnTo>
                      <a:pt x="789" y="52"/>
                    </a:lnTo>
                    <a:lnTo>
                      <a:pt x="810" y="52"/>
                    </a:lnTo>
                    <a:lnTo>
                      <a:pt x="814" y="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67" name="Group 298"/>
            <p:cNvGrpSpPr>
              <a:grpSpLocks/>
            </p:cNvGrpSpPr>
            <p:nvPr/>
          </p:nvGrpSpPr>
          <p:grpSpPr bwMode="auto">
            <a:xfrm>
              <a:off x="6935" y="4245"/>
              <a:ext cx="120" cy="1434"/>
              <a:chOff x="6935" y="4245"/>
              <a:chExt cx="120" cy="1434"/>
            </a:xfrm>
          </p:grpSpPr>
          <p:sp>
            <p:nvSpPr>
              <p:cNvPr id="3199" name="Freeform 301"/>
              <p:cNvSpPr>
                <a:spLocks/>
              </p:cNvSpPr>
              <p:nvPr/>
            </p:nvSpPr>
            <p:spPr bwMode="auto">
              <a:xfrm>
                <a:off x="6935" y="4245"/>
                <a:ext cx="120" cy="1434"/>
              </a:xfrm>
              <a:custGeom>
                <a:avLst/>
                <a:gdLst>
                  <a:gd name="T0" fmla="*/ 67 w 120"/>
                  <a:gd name="T1" fmla="*/ 1334 h 1434"/>
                  <a:gd name="T2" fmla="*/ 64 w 120"/>
                  <a:gd name="T3" fmla="*/ 1339 h 1434"/>
                  <a:gd name="T4" fmla="*/ 60 w 120"/>
                  <a:gd name="T5" fmla="*/ 1434 h 1434"/>
                  <a:gd name="T6" fmla="*/ 120 w 120"/>
                  <a:gd name="T7" fmla="*/ 1314 h 1434"/>
                  <a:gd name="T8" fmla="*/ 67 w 120"/>
                  <a:gd name="T9" fmla="*/ 1314 h 1434"/>
                  <a:gd name="T10" fmla="*/ 67 w 120"/>
                  <a:gd name="T11" fmla="*/ 1334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434">
                    <a:moveTo>
                      <a:pt x="67" y="1334"/>
                    </a:moveTo>
                    <a:lnTo>
                      <a:pt x="64" y="1339"/>
                    </a:lnTo>
                    <a:lnTo>
                      <a:pt x="60" y="1434"/>
                    </a:lnTo>
                    <a:lnTo>
                      <a:pt x="120" y="1314"/>
                    </a:lnTo>
                    <a:lnTo>
                      <a:pt x="67" y="1314"/>
                    </a:lnTo>
                    <a:lnTo>
                      <a:pt x="67" y="13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4" name="Freeform 300"/>
              <p:cNvSpPr>
                <a:spLocks/>
              </p:cNvSpPr>
              <p:nvPr/>
            </p:nvSpPr>
            <p:spPr bwMode="auto">
              <a:xfrm>
                <a:off x="6935" y="4245"/>
                <a:ext cx="120" cy="1434"/>
              </a:xfrm>
              <a:custGeom>
                <a:avLst/>
                <a:gdLst>
                  <a:gd name="T0" fmla="*/ 51 w 120"/>
                  <a:gd name="T1" fmla="*/ 1334 h 1434"/>
                  <a:gd name="T2" fmla="*/ 51 w 120"/>
                  <a:gd name="T3" fmla="*/ 1314 h 1434"/>
                  <a:gd name="T4" fmla="*/ 0 w 120"/>
                  <a:gd name="T5" fmla="*/ 1315 h 1434"/>
                  <a:gd name="T6" fmla="*/ 60 w 120"/>
                  <a:gd name="T7" fmla="*/ 1434 h 1434"/>
                  <a:gd name="T8" fmla="*/ 51 w 120"/>
                  <a:gd name="T9" fmla="*/ 1334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434">
                    <a:moveTo>
                      <a:pt x="51" y="1334"/>
                    </a:moveTo>
                    <a:lnTo>
                      <a:pt x="51" y="1314"/>
                    </a:lnTo>
                    <a:lnTo>
                      <a:pt x="0" y="1315"/>
                    </a:lnTo>
                    <a:lnTo>
                      <a:pt x="60" y="1434"/>
                    </a:lnTo>
                    <a:lnTo>
                      <a:pt x="51" y="13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265" name="Freeform 299"/>
              <p:cNvSpPr>
                <a:spLocks/>
              </p:cNvSpPr>
              <p:nvPr/>
            </p:nvSpPr>
            <p:spPr bwMode="auto">
              <a:xfrm>
                <a:off x="6935" y="4245"/>
                <a:ext cx="120" cy="1434"/>
              </a:xfrm>
              <a:custGeom>
                <a:avLst/>
                <a:gdLst>
                  <a:gd name="T0" fmla="*/ 67 w 120"/>
                  <a:gd name="T1" fmla="*/ 1334 h 1434"/>
                  <a:gd name="T2" fmla="*/ 54 w 120"/>
                  <a:gd name="T3" fmla="*/ 1340 h 1434"/>
                  <a:gd name="T4" fmla="*/ 60 w 120"/>
                  <a:gd name="T5" fmla="*/ 1341 h 1434"/>
                  <a:gd name="T6" fmla="*/ 54 w 120"/>
                  <a:gd name="T7" fmla="*/ 1340 h 1434"/>
                  <a:gd name="T8" fmla="*/ 67 w 120"/>
                  <a:gd name="T9" fmla="*/ 1334 h 1434"/>
                  <a:gd name="T10" fmla="*/ 67 w 120"/>
                  <a:gd name="T11" fmla="*/ 1314 h 1434"/>
                  <a:gd name="T12" fmla="*/ 60 w 120"/>
                  <a:gd name="T13" fmla="*/ 7 h 1434"/>
                  <a:gd name="T14" fmla="*/ 57 w 120"/>
                  <a:gd name="T15" fmla="*/ 1 h 1434"/>
                  <a:gd name="T16" fmla="*/ 52 w 120"/>
                  <a:gd name="T17" fmla="*/ 0 h 1434"/>
                  <a:gd name="T18" fmla="*/ 46 w 120"/>
                  <a:gd name="T19" fmla="*/ 1 h 1434"/>
                  <a:gd name="T20" fmla="*/ 45 w 120"/>
                  <a:gd name="T21" fmla="*/ 7 h 1434"/>
                  <a:gd name="T22" fmla="*/ 51 w 120"/>
                  <a:gd name="T23" fmla="*/ 1314 h 1434"/>
                  <a:gd name="T24" fmla="*/ 51 w 120"/>
                  <a:gd name="T25" fmla="*/ 1334 h 1434"/>
                  <a:gd name="T26" fmla="*/ 60 w 120"/>
                  <a:gd name="T27" fmla="*/ 1434 h 1434"/>
                  <a:gd name="T28" fmla="*/ 64 w 120"/>
                  <a:gd name="T29" fmla="*/ 1339 h 1434"/>
                  <a:gd name="T30" fmla="*/ 67 w 120"/>
                  <a:gd name="T31" fmla="*/ 1334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1434">
                    <a:moveTo>
                      <a:pt x="67" y="1334"/>
                    </a:moveTo>
                    <a:lnTo>
                      <a:pt x="54" y="1340"/>
                    </a:lnTo>
                    <a:lnTo>
                      <a:pt x="60" y="1341"/>
                    </a:lnTo>
                    <a:lnTo>
                      <a:pt x="54" y="1340"/>
                    </a:lnTo>
                    <a:lnTo>
                      <a:pt x="67" y="1334"/>
                    </a:lnTo>
                    <a:lnTo>
                      <a:pt x="67" y="1314"/>
                    </a:lnTo>
                    <a:lnTo>
                      <a:pt x="60" y="7"/>
                    </a:lnTo>
                    <a:lnTo>
                      <a:pt x="57" y="1"/>
                    </a:lnTo>
                    <a:lnTo>
                      <a:pt x="52" y="0"/>
                    </a:lnTo>
                    <a:lnTo>
                      <a:pt x="46" y="1"/>
                    </a:lnTo>
                    <a:lnTo>
                      <a:pt x="45" y="7"/>
                    </a:lnTo>
                    <a:lnTo>
                      <a:pt x="51" y="1314"/>
                    </a:lnTo>
                    <a:lnTo>
                      <a:pt x="51" y="1334"/>
                    </a:lnTo>
                    <a:lnTo>
                      <a:pt x="60" y="1434"/>
                    </a:lnTo>
                    <a:lnTo>
                      <a:pt x="64" y="1339"/>
                    </a:lnTo>
                    <a:lnTo>
                      <a:pt x="67" y="13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68" name="Freeform 297"/>
            <p:cNvSpPr>
              <a:spLocks/>
            </p:cNvSpPr>
            <p:nvPr/>
          </p:nvSpPr>
          <p:spPr bwMode="auto">
            <a:xfrm>
              <a:off x="4052" y="2902"/>
              <a:ext cx="5871" cy="1383"/>
            </a:xfrm>
            <a:custGeom>
              <a:avLst/>
              <a:gdLst>
                <a:gd name="T0" fmla="*/ 2694 w 5871"/>
                <a:gd name="T1" fmla="*/ 2 h 1383"/>
                <a:gd name="T2" fmla="*/ 2229 w 5871"/>
                <a:gd name="T3" fmla="*/ 20 h 1383"/>
                <a:gd name="T4" fmla="*/ 1792 w 5871"/>
                <a:gd name="T5" fmla="*/ 54 h 1383"/>
                <a:gd name="T6" fmla="*/ 1389 w 5871"/>
                <a:gd name="T7" fmla="*/ 103 h 1383"/>
                <a:gd name="T8" fmla="*/ 1024 w 5871"/>
                <a:gd name="T9" fmla="*/ 166 h 1383"/>
                <a:gd name="T10" fmla="*/ 706 w 5871"/>
                <a:gd name="T11" fmla="*/ 241 h 1383"/>
                <a:gd name="T12" fmla="*/ 439 w 5871"/>
                <a:gd name="T13" fmla="*/ 327 h 1383"/>
                <a:gd name="T14" fmla="*/ 230 w 5871"/>
                <a:gd name="T15" fmla="*/ 422 h 1383"/>
                <a:gd name="T16" fmla="*/ 85 w 5871"/>
                <a:gd name="T17" fmla="*/ 525 h 1383"/>
                <a:gd name="T18" fmla="*/ 9 w 5871"/>
                <a:gd name="T19" fmla="*/ 634 h 1383"/>
                <a:gd name="T20" fmla="*/ 9 w 5871"/>
                <a:gd name="T21" fmla="*/ 747 h 1383"/>
                <a:gd name="T22" fmla="*/ 85 w 5871"/>
                <a:gd name="T23" fmla="*/ 857 h 1383"/>
                <a:gd name="T24" fmla="*/ 230 w 5871"/>
                <a:gd name="T25" fmla="*/ 960 h 1383"/>
                <a:gd name="T26" fmla="*/ 439 w 5871"/>
                <a:gd name="T27" fmla="*/ 1055 h 1383"/>
                <a:gd name="T28" fmla="*/ 706 w 5871"/>
                <a:gd name="T29" fmla="*/ 1140 h 1383"/>
                <a:gd name="T30" fmla="*/ 1024 w 5871"/>
                <a:gd name="T31" fmla="*/ 1215 h 1383"/>
                <a:gd name="T32" fmla="*/ 1389 w 5871"/>
                <a:gd name="T33" fmla="*/ 1278 h 1383"/>
                <a:gd name="T34" fmla="*/ 1792 w 5871"/>
                <a:gd name="T35" fmla="*/ 1328 h 1383"/>
                <a:gd name="T36" fmla="*/ 2229 w 5871"/>
                <a:gd name="T37" fmla="*/ 1362 h 1383"/>
                <a:gd name="T38" fmla="*/ 2694 w 5871"/>
                <a:gd name="T39" fmla="*/ 1380 h 1383"/>
                <a:gd name="T40" fmla="*/ 3175 w 5871"/>
                <a:gd name="T41" fmla="*/ 1380 h 1383"/>
                <a:gd name="T42" fmla="*/ 3640 w 5871"/>
                <a:gd name="T43" fmla="*/ 1362 h 1383"/>
                <a:gd name="T44" fmla="*/ 4077 w 5871"/>
                <a:gd name="T45" fmla="*/ 1328 h 1383"/>
                <a:gd name="T46" fmla="*/ 4481 w 5871"/>
                <a:gd name="T47" fmla="*/ 1278 h 1383"/>
                <a:gd name="T48" fmla="*/ 4845 w 5871"/>
                <a:gd name="T49" fmla="*/ 1215 h 1383"/>
                <a:gd name="T50" fmla="*/ 5163 w 5871"/>
                <a:gd name="T51" fmla="*/ 1140 h 1383"/>
                <a:gd name="T52" fmla="*/ 5430 w 5871"/>
                <a:gd name="T53" fmla="*/ 1055 h 1383"/>
                <a:gd name="T54" fmla="*/ 5639 w 5871"/>
                <a:gd name="T55" fmla="*/ 960 h 1383"/>
                <a:gd name="T56" fmla="*/ 5785 w 5871"/>
                <a:gd name="T57" fmla="*/ 857 h 1383"/>
                <a:gd name="T58" fmla="*/ 5860 w 5871"/>
                <a:gd name="T59" fmla="*/ 747 h 1383"/>
                <a:gd name="T60" fmla="*/ 5860 w 5871"/>
                <a:gd name="T61" fmla="*/ 634 h 1383"/>
                <a:gd name="T62" fmla="*/ 5785 w 5871"/>
                <a:gd name="T63" fmla="*/ 525 h 1383"/>
                <a:gd name="T64" fmla="*/ 5639 w 5871"/>
                <a:gd name="T65" fmla="*/ 422 h 1383"/>
                <a:gd name="T66" fmla="*/ 5430 w 5871"/>
                <a:gd name="T67" fmla="*/ 327 h 1383"/>
                <a:gd name="T68" fmla="*/ 5163 w 5871"/>
                <a:gd name="T69" fmla="*/ 241 h 1383"/>
                <a:gd name="T70" fmla="*/ 4845 w 5871"/>
                <a:gd name="T71" fmla="*/ 166 h 1383"/>
                <a:gd name="T72" fmla="*/ 4481 w 5871"/>
                <a:gd name="T73" fmla="*/ 103 h 1383"/>
                <a:gd name="T74" fmla="*/ 4077 w 5871"/>
                <a:gd name="T75" fmla="*/ 54 h 1383"/>
                <a:gd name="T76" fmla="*/ 3640 w 5871"/>
                <a:gd name="T77" fmla="*/ 20 h 1383"/>
                <a:gd name="T78" fmla="*/ 3175 w 5871"/>
                <a:gd name="T79" fmla="*/ 2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71" h="1383">
                  <a:moveTo>
                    <a:pt x="2935" y="0"/>
                  </a:moveTo>
                  <a:lnTo>
                    <a:pt x="2694" y="2"/>
                  </a:lnTo>
                  <a:lnTo>
                    <a:pt x="2459" y="9"/>
                  </a:lnTo>
                  <a:lnTo>
                    <a:pt x="2229" y="20"/>
                  </a:lnTo>
                  <a:lnTo>
                    <a:pt x="2007" y="35"/>
                  </a:lnTo>
                  <a:lnTo>
                    <a:pt x="1792" y="54"/>
                  </a:lnTo>
                  <a:lnTo>
                    <a:pt x="1586" y="77"/>
                  </a:lnTo>
                  <a:lnTo>
                    <a:pt x="1389" y="103"/>
                  </a:lnTo>
                  <a:lnTo>
                    <a:pt x="1201" y="133"/>
                  </a:lnTo>
                  <a:lnTo>
                    <a:pt x="1024" y="166"/>
                  </a:lnTo>
                  <a:lnTo>
                    <a:pt x="859" y="202"/>
                  </a:lnTo>
                  <a:lnTo>
                    <a:pt x="706" y="241"/>
                  </a:lnTo>
                  <a:lnTo>
                    <a:pt x="566" y="283"/>
                  </a:lnTo>
                  <a:lnTo>
                    <a:pt x="439" y="327"/>
                  </a:lnTo>
                  <a:lnTo>
                    <a:pt x="327" y="373"/>
                  </a:lnTo>
                  <a:lnTo>
                    <a:pt x="230" y="422"/>
                  </a:lnTo>
                  <a:lnTo>
                    <a:pt x="149" y="472"/>
                  </a:lnTo>
                  <a:lnTo>
                    <a:pt x="85" y="525"/>
                  </a:lnTo>
                  <a:lnTo>
                    <a:pt x="38" y="579"/>
                  </a:lnTo>
                  <a:lnTo>
                    <a:pt x="9" y="634"/>
                  </a:lnTo>
                  <a:lnTo>
                    <a:pt x="0" y="691"/>
                  </a:lnTo>
                  <a:lnTo>
                    <a:pt x="9" y="747"/>
                  </a:lnTo>
                  <a:lnTo>
                    <a:pt x="38" y="803"/>
                  </a:lnTo>
                  <a:lnTo>
                    <a:pt x="85" y="857"/>
                  </a:lnTo>
                  <a:lnTo>
                    <a:pt x="149" y="909"/>
                  </a:lnTo>
                  <a:lnTo>
                    <a:pt x="230" y="960"/>
                  </a:lnTo>
                  <a:lnTo>
                    <a:pt x="327" y="1008"/>
                  </a:lnTo>
                  <a:lnTo>
                    <a:pt x="439" y="1055"/>
                  </a:lnTo>
                  <a:lnTo>
                    <a:pt x="566" y="1099"/>
                  </a:lnTo>
                  <a:lnTo>
                    <a:pt x="706" y="1140"/>
                  </a:lnTo>
                  <a:lnTo>
                    <a:pt x="859" y="1179"/>
                  </a:lnTo>
                  <a:lnTo>
                    <a:pt x="1024" y="1215"/>
                  </a:lnTo>
                  <a:lnTo>
                    <a:pt x="1201" y="1248"/>
                  </a:lnTo>
                  <a:lnTo>
                    <a:pt x="1389" y="1278"/>
                  </a:lnTo>
                  <a:lnTo>
                    <a:pt x="1586" y="1305"/>
                  </a:lnTo>
                  <a:lnTo>
                    <a:pt x="1792" y="1328"/>
                  </a:lnTo>
                  <a:lnTo>
                    <a:pt x="2007" y="1347"/>
                  </a:lnTo>
                  <a:lnTo>
                    <a:pt x="2229" y="1362"/>
                  </a:lnTo>
                  <a:lnTo>
                    <a:pt x="2459" y="1373"/>
                  </a:lnTo>
                  <a:lnTo>
                    <a:pt x="2694" y="1380"/>
                  </a:lnTo>
                  <a:lnTo>
                    <a:pt x="2935" y="1382"/>
                  </a:lnTo>
                  <a:lnTo>
                    <a:pt x="3175" y="1380"/>
                  </a:lnTo>
                  <a:lnTo>
                    <a:pt x="3411" y="1373"/>
                  </a:lnTo>
                  <a:lnTo>
                    <a:pt x="3640" y="1362"/>
                  </a:lnTo>
                  <a:lnTo>
                    <a:pt x="3863" y="1347"/>
                  </a:lnTo>
                  <a:lnTo>
                    <a:pt x="4077" y="1328"/>
                  </a:lnTo>
                  <a:lnTo>
                    <a:pt x="4284" y="1305"/>
                  </a:lnTo>
                  <a:lnTo>
                    <a:pt x="4481" y="1278"/>
                  </a:lnTo>
                  <a:lnTo>
                    <a:pt x="4668" y="1248"/>
                  </a:lnTo>
                  <a:lnTo>
                    <a:pt x="4845" y="1215"/>
                  </a:lnTo>
                  <a:lnTo>
                    <a:pt x="5010" y="1179"/>
                  </a:lnTo>
                  <a:lnTo>
                    <a:pt x="5163" y="1140"/>
                  </a:lnTo>
                  <a:lnTo>
                    <a:pt x="5304" y="1099"/>
                  </a:lnTo>
                  <a:lnTo>
                    <a:pt x="5430" y="1055"/>
                  </a:lnTo>
                  <a:lnTo>
                    <a:pt x="5542" y="1008"/>
                  </a:lnTo>
                  <a:lnTo>
                    <a:pt x="5639" y="960"/>
                  </a:lnTo>
                  <a:lnTo>
                    <a:pt x="5720" y="909"/>
                  </a:lnTo>
                  <a:lnTo>
                    <a:pt x="5785" y="857"/>
                  </a:lnTo>
                  <a:lnTo>
                    <a:pt x="5831" y="803"/>
                  </a:lnTo>
                  <a:lnTo>
                    <a:pt x="5860" y="747"/>
                  </a:lnTo>
                  <a:lnTo>
                    <a:pt x="5870" y="691"/>
                  </a:lnTo>
                  <a:lnTo>
                    <a:pt x="5860" y="634"/>
                  </a:lnTo>
                  <a:lnTo>
                    <a:pt x="5831" y="579"/>
                  </a:lnTo>
                  <a:lnTo>
                    <a:pt x="5785" y="525"/>
                  </a:lnTo>
                  <a:lnTo>
                    <a:pt x="5720" y="472"/>
                  </a:lnTo>
                  <a:lnTo>
                    <a:pt x="5639" y="422"/>
                  </a:lnTo>
                  <a:lnTo>
                    <a:pt x="5542" y="373"/>
                  </a:lnTo>
                  <a:lnTo>
                    <a:pt x="5430" y="327"/>
                  </a:lnTo>
                  <a:lnTo>
                    <a:pt x="5304" y="283"/>
                  </a:lnTo>
                  <a:lnTo>
                    <a:pt x="5163" y="241"/>
                  </a:lnTo>
                  <a:lnTo>
                    <a:pt x="5010" y="202"/>
                  </a:lnTo>
                  <a:lnTo>
                    <a:pt x="4845" y="166"/>
                  </a:lnTo>
                  <a:lnTo>
                    <a:pt x="4668" y="133"/>
                  </a:lnTo>
                  <a:lnTo>
                    <a:pt x="4481" y="103"/>
                  </a:lnTo>
                  <a:lnTo>
                    <a:pt x="4284" y="77"/>
                  </a:lnTo>
                  <a:lnTo>
                    <a:pt x="4077" y="54"/>
                  </a:lnTo>
                  <a:lnTo>
                    <a:pt x="3863" y="35"/>
                  </a:lnTo>
                  <a:lnTo>
                    <a:pt x="3640" y="20"/>
                  </a:lnTo>
                  <a:lnTo>
                    <a:pt x="3411" y="9"/>
                  </a:lnTo>
                  <a:lnTo>
                    <a:pt x="3175" y="2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rgbClr val="FE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0" name="Freeform 296"/>
            <p:cNvSpPr>
              <a:spLocks/>
            </p:cNvSpPr>
            <p:nvPr/>
          </p:nvSpPr>
          <p:spPr bwMode="auto">
            <a:xfrm>
              <a:off x="4052" y="2902"/>
              <a:ext cx="5871" cy="1383"/>
            </a:xfrm>
            <a:custGeom>
              <a:avLst/>
              <a:gdLst>
                <a:gd name="T0" fmla="*/ 2694 w 5871"/>
                <a:gd name="T1" fmla="*/ 2 h 1383"/>
                <a:gd name="T2" fmla="*/ 2229 w 5871"/>
                <a:gd name="T3" fmla="*/ 20 h 1383"/>
                <a:gd name="T4" fmla="*/ 1792 w 5871"/>
                <a:gd name="T5" fmla="*/ 54 h 1383"/>
                <a:gd name="T6" fmla="*/ 1389 w 5871"/>
                <a:gd name="T7" fmla="*/ 103 h 1383"/>
                <a:gd name="T8" fmla="*/ 1024 w 5871"/>
                <a:gd name="T9" fmla="*/ 166 h 1383"/>
                <a:gd name="T10" fmla="*/ 706 w 5871"/>
                <a:gd name="T11" fmla="*/ 241 h 1383"/>
                <a:gd name="T12" fmla="*/ 439 w 5871"/>
                <a:gd name="T13" fmla="*/ 327 h 1383"/>
                <a:gd name="T14" fmla="*/ 230 w 5871"/>
                <a:gd name="T15" fmla="*/ 422 h 1383"/>
                <a:gd name="T16" fmla="*/ 85 w 5871"/>
                <a:gd name="T17" fmla="*/ 525 h 1383"/>
                <a:gd name="T18" fmla="*/ 9 w 5871"/>
                <a:gd name="T19" fmla="*/ 634 h 1383"/>
                <a:gd name="T20" fmla="*/ 9 w 5871"/>
                <a:gd name="T21" fmla="*/ 747 h 1383"/>
                <a:gd name="T22" fmla="*/ 85 w 5871"/>
                <a:gd name="T23" fmla="*/ 857 h 1383"/>
                <a:gd name="T24" fmla="*/ 230 w 5871"/>
                <a:gd name="T25" fmla="*/ 960 h 1383"/>
                <a:gd name="T26" fmla="*/ 439 w 5871"/>
                <a:gd name="T27" fmla="*/ 1055 h 1383"/>
                <a:gd name="T28" fmla="*/ 706 w 5871"/>
                <a:gd name="T29" fmla="*/ 1140 h 1383"/>
                <a:gd name="T30" fmla="*/ 1024 w 5871"/>
                <a:gd name="T31" fmla="*/ 1215 h 1383"/>
                <a:gd name="T32" fmla="*/ 1389 w 5871"/>
                <a:gd name="T33" fmla="*/ 1278 h 1383"/>
                <a:gd name="T34" fmla="*/ 1792 w 5871"/>
                <a:gd name="T35" fmla="*/ 1328 h 1383"/>
                <a:gd name="T36" fmla="*/ 2229 w 5871"/>
                <a:gd name="T37" fmla="*/ 1362 h 1383"/>
                <a:gd name="T38" fmla="*/ 2694 w 5871"/>
                <a:gd name="T39" fmla="*/ 1380 h 1383"/>
                <a:gd name="T40" fmla="*/ 3175 w 5871"/>
                <a:gd name="T41" fmla="*/ 1380 h 1383"/>
                <a:gd name="T42" fmla="*/ 3640 w 5871"/>
                <a:gd name="T43" fmla="*/ 1362 h 1383"/>
                <a:gd name="T44" fmla="*/ 4077 w 5871"/>
                <a:gd name="T45" fmla="*/ 1328 h 1383"/>
                <a:gd name="T46" fmla="*/ 4481 w 5871"/>
                <a:gd name="T47" fmla="*/ 1278 h 1383"/>
                <a:gd name="T48" fmla="*/ 4845 w 5871"/>
                <a:gd name="T49" fmla="*/ 1215 h 1383"/>
                <a:gd name="T50" fmla="*/ 5163 w 5871"/>
                <a:gd name="T51" fmla="*/ 1140 h 1383"/>
                <a:gd name="T52" fmla="*/ 5430 w 5871"/>
                <a:gd name="T53" fmla="*/ 1055 h 1383"/>
                <a:gd name="T54" fmla="*/ 5639 w 5871"/>
                <a:gd name="T55" fmla="*/ 960 h 1383"/>
                <a:gd name="T56" fmla="*/ 5785 w 5871"/>
                <a:gd name="T57" fmla="*/ 857 h 1383"/>
                <a:gd name="T58" fmla="*/ 5860 w 5871"/>
                <a:gd name="T59" fmla="*/ 747 h 1383"/>
                <a:gd name="T60" fmla="*/ 5860 w 5871"/>
                <a:gd name="T61" fmla="*/ 634 h 1383"/>
                <a:gd name="T62" fmla="*/ 5785 w 5871"/>
                <a:gd name="T63" fmla="*/ 525 h 1383"/>
                <a:gd name="T64" fmla="*/ 5639 w 5871"/>
                <a:gd name="T65" fmla="*/ 422 h 1383"/>
                <a:gd name="T66" fmla="*/ 5430 w 5871"/>
                <a:gd name="T67" fmla="*/ 327 h 1383"/>
                <a:gd name="T68" fmla="*/ 5163 w 5871"/>
                <a:gd name="T69" fmla="*/ 241 h 1383"/>
                <a:gd name="T70" fmla="*/ 4845 w 5871"/>
                <a:gd name="T71" fmla="*/ 166 h 1383"/>
                <a:gd name="T72" fmla="*/ 4481 w 5871"/>
                <a:gd name="T73" fmla="*/ 103 h 1383"/>
                <a:gd name="T74" fmla="*/ 4077 w 5871"/>
                <a:gd name="T75" fmla="*/ 54 h 1383"/>
                <a:gd name="T76" fmla="*/ 3640 w 5871"/>
                <a:gd name="T77" fmla="*/ 20 h 1383"/>
                <a:gd name="T78" fmla="*/ 3175 w 5871"/>
                <a:gd name="T79" fmla="*/ 2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71" h="1383">
                  <a:moveTo>
                    <a:pt x="2935" y="0"/>
                  </a:moveTo>
                  <a:lnTo>
                    <a:pt x="2694" y="2"/>
                  </a:lnTo>
                  <a:lnTo>
                    <a:pt x="2459" y="9"/>
                  </a:lnTo>
                  <a:lnTo>
                    <a:pt x="2229" y="20"/>
                  </a:lnTo>
                  <a:lnTo>
                    <a:pt x="2007" y="35"/>
                  </a:lnTo>
                  <a:lnTo>
                    <a:pt x="1792" y="54"/>
                  </a:lnTo>
                  <a:lnTo>
                    <a:pt x="1586" y="77"/>
                  </a:lnTo>
                  <a:lnTo>
                    <a:pt x="1389" y="103"/>
                  </a:lnTo>
                  <a:lnTo>
                    <a:pt x="1201" y="133"/>
                  </a:lnTo>
                  <a:lnTo>
                    <a:pt x="1024" y="166"/>
                  </a:lnTo>
                  <a:lnTo>
                    <a:pt x="859" y="202"/>
                  </a:lnTo>
                  <a:lnTo>
                    <a:pt x="706" y="241"/>
                  </a:lnTo>
                  <a:lnTo>
                    <a:pt x="566" y="283"/>
                  </a:lnTo>
                  <a:lnTo>
                    <a:pt x="439" y="327"/>
                  </a:lnTo>
                  <a:lnTo>
                    <a:pt x="327" y="373"/>
                  </a:lnTo>
                  <a:lnTo>
                    <a:pt x="230" y="422"/>
                  </a:lnTo>
                  <a:lnTo>
                    <a:pt x="149" y="472"/>
                  </a:lnTo>
                  <a:lnTo>
                    <a:pt x="85" y="525"/>
                  </a:lnTo>
                  <a:lnTo>
                    <a:pt x="38" y="579"/>
                  </a:lnTo>
                  <a:lnTo>
                    <a:pt x="9" y="634"/>
                  </a:lnTo>
                  <a:lnTo>
                    <a:pt x="0" y="691"/>
                  </a:lnTo>
                  <a:lnTo>
                    <a:pt x="9" y="747"/>
                  </a:lnTo>
                  <a:lnTo>
                    <a:pt x="38" y="803"/>
                  </a:lnTo>
                  <a:lnTo>
                    <a:pt x="85" y="857"/>
                  </a:lnTo>
                  <a:lnTo>
                    <a:pt x="149" y="909"/>
                  </a:lnTo>
                  <a:lnTo>
                    <a:pt x="230" y="960"/>
                  </a:lnTo>
                  <a:lnTo>
                    <a:pt x="327" y="1008"/>
                  </a:lnTo>
                  <a:lnTo>
                    <a:pt x="439" y="1055"/>
                  </a:lnTo>
                  <a:lnTo>
                    <a:pt x="566" y="1099"/>
                  </a:lnTo>
                  <a:lnTo>
                    <a:pt x="706" y="1140"/>
                  </a:lnTo>
                  <a:lnTo>
                    <a:pt x="859" y="1179"/>
                  </a:lnTo>
                  <a:lnTo>
                    <a:pt x="1024" y="1215"/>
                  </a:lnTo>
                  <a:lnTo>
                    <a:pt x="1201" y="1248"/>
                  </a:lnTo>
                  <a:lnTo>
                    <a:pt x="1389" y="1278"/>
                  </a:lnTo>
                  <a:lnTo>
                    <a:pt x="1586" y="1305"/>
                  </a:lnTo>
                  <a:lnTo>
                    <a:pt x="1792" y="1328"/>
                  </a:lnTo>
                  <a:lnTo>
                    <a:pt x="2007" y="1347"/>
                  </a:lnTo>
                  <a:lnTo>
                    <a:pt x="2229" y="1362"/>
                  </a:lnTo>
                  <a:lnTo>
                    <a:pt x="2459" y="1373"/>
                  </a:lnTo>
                  <a:lnTo>
                    <a:pt x="2694" y="1380"/>
                  </a:lnTo>
                  <a:lnTo>
                    <a:pt x="2935" y="1382"/>
                  </a:lnTo>
                  <a:lnTo>
                    <a:pt x="3175" y="1380"/>
                  </a:lnTo>
                  <a:lnTo>
                    <a:pt x="3411" y="1373"/>
                  </a:lnTo>
                  <a:lnTo>
                    <a:pt x="3640" y="1362"/>
                  </a:lnTo>
                  <a:lnTo>
                    <a:pt x="3863" y="1347"/>
                  </a:lnTo>
                  <a:lnTo>
                    <a:pt x="4077" y="1328"/>
                  </a:lnTo>
                  <a:lnTo>
                    <a:pt x="4284" y="1305"/>
                  </a:lnTo>
                  <a:lnTo>
                    <a:pt x="4481" y="1278"/>
                  </a:lnTo>
                  <a:lnTo>
                    <a:pt x="4668" y="1248"/>
                  </a:lnTo>
                  <a:lnTo>
                    <a:pt x="4845" y="1215"/>
                  </a:lnTo>
                  <a:lnTo>
                    <a:pt x="5010" y="1179"/>
                  </a:lnTo>
                  <a:lnTo>
                    <a:pt x="5163" y="1140"/>
                  </a:lnTo>
                  <a:lnTo>
                    <a:pt x="5304" y="1099"/>
                  </a:lnTo>
                  <a:lnTo>
                    <a:pt x="5430" y="1055"/>
                  </a:lnTo>
                  <a:lnTo>
                    <a:pt x="5542" y="1008"/>
                  </a:lnTo>
                  <a:lnTo>
                    <a:pt x="5639" y="960"/>
                  </a:lnTo>
                  <a:lnTo>
                    <a:pt x="5720" y="909"/>
                  </a:lnTo>
                  <a:lnTo>
                    <a:pt x="5785" y="857"/>
                  </a:lnTo>
                  <a:lnTo>
                    <a:pt x="5831" y="803"/>
                  </a:lnTo>
                  <a:lnTo>
                    <a:pt x="5860" y="747"/>
                  </a:lnTo>
                  <a:lnTo>
                    <a:pt x="5870" y="691"/>
                  </a:lnTo>
                  <a:lnTo>
                    <a:pt x="5860" y="634"/>
                  </a:lnTo>
                  <a:lnTo>
                    <a:pt x="5831" y="579"/>
                  </a:lnTo>
                  <a:lnTo>
                    <a:pt x="5785" y="525"/>
                  </a:lnTo>
                  <a:lnTo>
                    <a:pt x="5720" y="472"/>
                  </a:lnTo>
                  <a:lnTo>
                    <a:pt x="5639" y="422"/>
                  </a:lnTo>
                  <a:lnTo>
                    <a:pt x="5542" y="373"/>
                  </a:lnTo>
                  <a:lnTo>
                    <a:pt x="5430" y="327"/>
                  </a:lnTo>
                  <a:lnTo>
                    <a:pt x="5304" y="283"/>
                  </a:lnTo>
                  <a:lnTo>
                    <a:pt x="5163" y="241"/>
                  </a:lnTo>
                  <a:lnTo>
                    <a:pt x="5010" y="202"/>
                  </a:lnTo>
                  <a:lnTo>
                    <a:pt x="4845" y="166"/>
                  </a:lnTo>
                  <a:lnTo>
                    <a:pt x="4668" y="133"/>
                  </a:lnTo>
                  <a:lnTo>
                    <a:pt x="4481" y="103"/>
                  </a:lnTo>
                  <a:lnTo>
                    <a:pt x="4284" y="77"/>
                  </a:lnTo>
                  <a:lnTo>
                    <a:pt x="4077" y="54"/>
                  </a:lnTo>
                  <a:lnTo>
                    <a:pt x="3863" y="35"/>
                  </a:lnTo>
                  <a:lnTo>
                    <a:pt x="3640" y="20"/>
                  </a:lnTo>
                  <a:lnTo>
                    <a:pt x="3411" y="9"/>
                  </a:lnTo>
                  <a:lnTo>
                    <a:pt x="3175" y="2"/>
                  </a:lnTo>
                  <a:lnTo>
                    <a:pt x="2935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1" name="Freeform 295"/>
            <p:cNvSpPr>
              <a:spLocks/>
            </p:cNvSpPr>
            <p:nvPr/>
          </p:nvSpPr>
          <p:spPr bwMode="auto">
            <a:xfrm>
              <a:off x="8462" y="4031"/>
              <a:ext cx="5255" cy="1098"/>
            </a:xfrm>
            <a:custGeom>
              <a:avLst/>
              <a:gdLst>
                <a:gd name="T0" fmla="*/ 2412 w 5255"/>
                <a:gd name="T1" fmla="*/ 1 h 1098"/>
                <a:gd name="T2" fmla="*/ 1996 w 5255"/>
                <a:gd name="T3" fmla="*/ 15 h 1098"/>
                <a:gd name="T4" fmla="*/ 1604 w 5255"/>
                <a:gd name="T5" fmla="*/ 43 h 1098"/>
                <a:gd name="T6" fmla="*/ 1243 w 5255"/>
                <a:gd name="T7" fmla="*/ 82 h 1098"/>
                <a:gd name="T8" fmla="*/ 917 w 5255"/>
                <a:gd name="T9" fmla="*/ 132 h 1098"/>
                <a:gd name="T10" fmla="*/ 632 w 5255"/>
                <a:gd name="T11" fmla="*/ 191 h 1098"/>
                <a:gd name="T12" fmla="*/ 393 w 5255"/>
                <a:gd name="T13" fmla="*/ 260 h 1098"/>
                <a:gd name="T14" fmla="*/ 206 w 5255"/>
                <a:gd name="T15" fmla="*/ 335 h 1098"/>
                <a:gd name="T16" fmla="*/ 76 w 5255"/>
                <a:gd name="T17" fmla="*/ 417 h 1098"/>
                <a:gd name="T18" fmla="*/ 8 w 5255"/>
                <a:gd name="T19" fmla="*/ 504 h 1098"/>
                <a:gd name="T20" fmla="*/ 8 w 5255"/>
                <a:gd name="T21" fmla="*/ 594 h 1098"/>
                <a:gd name="T22" fmla="*/ 76 w 5255"/>
                <a:gd name="T23" fmla="*/ 681 h 1098"/>
                <a:gd name="T24" fmla="*/ 206 w 5255"/>
                <a:gd name="T25" fmla="*/ 762 h 1098"/>
                <a:gd name="T26" fmla="*/ 393 w 5255"/>
                <a:gd name="T27" fmla="*/ 838 h 1098"/>
                <a:gd name="T28" fmla="*/ 632 w 5255"/>
                <a:gd name="T29" fmla="*/ 906 h 1098"/>
                <a:gd name="T30" fmla="*/ 917 w 5255"/>
                <a:gd name="T31" fmla="*/ 965 h 1098"/>
                <a:gd name="T32" fmla="*/ 1243 w 5255"/>
                <a:gd name="T33" fmla="*/ 1015 h 1098"/>
                <a:gd name="T34" fmla="*/ 1604 w 5255"/>
                <a:gd name="T35" fmla="*/ 1054 h 1098"/>
                <a:gd name="T36" fmla="*/ 1996 w 5255"/>
                <a:gd name="T37" fmla="*/ 1082 h 1098"/>
                <a:gd name="T38" fmla="*/ 2412 w 5255"/>
                <a:gd name="T39" fmla="*/ 1096 h 1098"/>
                <a:gd name="T40" fmla="*/ 2843 w 5255"/>
                <a:gd name="T41" fmla="*/ 1096 h 1098"/>
                <a:gd name="T42" fmla="*/ 3259 w 5255"/>
                <a:gd name="T43" fmla="*/ 1082 h 1098"/>
                <a:gd name="T44" fmla="*/ 3650 w 5255"/>
                <a:gd name="T45" fmla="*/ 1054 h 1098"/>
                <a:gd name="T46" fmla="*/ 4011 w 5255"/>
                <a:gd name="T47" fmla="*/ 1015 h 1098"/>
                <a:gd name="T48" fmla="*/ 4337 w 5255"/>
                <a:gd name="T49" fmla="*/ 965 h 1098"/>
                <a:gd name="T50" fmla="*/ 4622 w 5255"/>
                <a:gd name="T51" fmla="*/ 906 h 1098"/>
                <a:gd name="T52" fmla="*/ 4861 w 5255"/>
                <a:gd name="T53" fmla="*/ 838 h 1098"/>
                <a:gd name="T54" fmla="*/ 5048 w 5255"/>
                <a:gd name="T55" fmla="*/ 762 h 1098"/>
                <a:gd name="T56" fmla="*/ 5178 w 5255"/>
                <a:gd name="T57" fmla="*/ 681 h 1098"/>
                <a:gd name="T58" fmla="*/ 5246 w 5255"/>
                <a:gd name="T59" fmla="*/ 594 h 1098"/>
                <a:gd name="T60" fmla="*/ 5246 w 5255"/>
                <a:gd name="T61" fmla="*/ 504 h 1098"/>
                <a:gd name="T62" fmla="*/ 5178 w 5255"/>
                <a:gd name="T63" fmla="*/ 417 h 1098"/>
                <a:gd name="T64" fmla="*/ 5048 w 5255"/>
                <a:gd name="T65" fmla="*/ 335 h 1098"/>
                <a:gd name="T66" fmla="*/ 4861 w 5255"/>
                <a:gd name="T67" fmla="*/ 260 h 1098"/>
                <a:gd name="T68" fmla="*/ 4622 w 5255"/>
                <a:gd name="T69" fmla="*/ 191 h 1098"/>
                <a:gd name="T70" fmla="*/ 4337 w 5255"/>
                <a:gd name="T71" fmla="*/ 132 h 1098"/>
                <a:gd name="T72" fmla="*/ 4011 w 5255"/>
                <a:gd name="T73" fmla="*/ 82 h 1098"/>
                <a:gd name="T74" fmla="*/ 3650 w 5255"/>
                <a:gd name="T75" fmla="*/ 43 h 1098"/>
                <a:gd name="T76" fmla="*/ 3259 w 5255"/>
                <a:gd name="T77" fmla="*/ 15 h 1098"/>
                <a:gd name="T78" fmla="*/ 2843 w 5255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55" h="1098">
                  <a:moveTo>
                    <a:pt x="2627" y="0"/>
                  </a:moveTo>
                  <a:lnTo>
                    <a:pt x="2412" y="1"/>
                  </a:lnTo>
                  <a:lnTo>
                    <a:pt x="2201" y="7"/>
                  </a:lnTo>
                  <a:lnTo>
                    <a:pt x="1996" y="15"/>
                  </a:lnTo>
                  <a:lnTo>
                    <a:pt x="1797" y="28"/>
                  </a:lnTo>
                  <a:lnTo>
                    <a:pt x="1604" y="43"/>
                  </a:lnTo>
                  <a:lnTo>
                    <a:pt x="1420" y="61"/>
                  </a:lnTo>
                  <a:lnTo>
                    <a:pt x="1243" y="82"/>
                  </a:lnTo>
                  <a:lnTo>
                    <a:pt x="1075" y="106"/>
                  </a:lnTo>
                  <a:lnTo>
                    <a:pt x="917" y="132"/>
                  </a:lnTo>
                  <a:lnTo>
                    <a:pt x="769" y="160"/>
                  </a:lnTo>
                  <a:lnTo>
                    <a:pt x="632" y="191"/>
                  </a:lnTo>
                  <a:lnTo>
                    <a:pt x="506" y="224"/>
                  </a:lnTo>
                  <a:lnTo>
                    <a:pt x="393" y="260"/>
                  </a:lnTo>
                  <a:lnTo>
                    <a:pt x="293" y="296"/>
                  </a:lnTo>
                  <a:lnTo>
                    <a:pt x="206" y="335"/>
                  </a:lnTo>
                  <a:lnTo>
                    <a:pt x="133" y="375"/>
                  </a:lnTo>
                  <a:lnTo>
                    <a:pt x="76" y="417"/>
                  </a:lnTo>
                  <a:lnTo>
                    <a:pt x="34" y="460"/>
                  </a:lnTo>
                  <a:lnTo>
                    <a:pt x="8" y="504"/>
                  </a:lnTo>
                  <a:lnTo>
                    <a:pt x="0" y="549"/>
                  </a:lnTo>
                  <a:lnTo>
                    <a:pt x="8" y="594"/>
                  </a:lnTo>
                  <a:lnTo>
                    <a:pt x="34" y="638"/>
                  </a:lnTo>
                  <a:lnTo>
                    <a:pt x="76" y="681"/>
                  </a:lnTo>
                  <a:lnTo>
                    <a:pt x="133" y="722"/>
                  </a:lnTo>
                  <a:lnTo>
                    <a:pt x="206" y="762"/>
                  </a:lnTo>
                  <a:lnTo>
                    <a:pt x="293" y="801"/>
                  </a:lnTo>
                  <a:lnTo>
                    <a:pt x="393" y="838"/>
                  </a:lnTo>
                  <a:lnTo>
                    <a:pt x="506" y="873"/>
                  </a:lnTo>
                  <a:lnTo>
                    <a:pt x="632" y="906"/>
                  </a:lnTo>
                  <a:lnTo>
                    <a:pt x="769" y="937"/>
                  </a:lnTo>
                  <a:lnTo>
                    <a:pt x="917" y="965"/>
                  </a:lnTo>
                  <a:lnTo>
                    <a:pt x="1075" y="992"/>
                  </a:lnTo>
                  <a:lnTo>
                    <a:pt x="1243" y="1015"/>
                  </a:lnTo>
                  <a:lnTo>
                    <a:pt x="1420" y="1036"/>
                  </a:lnTo>
                  <a:lnTo>
                    <a:pt x="1604" y="1054"/>
                  </a:lnTo>
                  <a:lnTo>
                    <a:pt x="1797" y="1069"/>
                  </a:lnTo>
                  <a:lnTo>
                    <a:pt x="1996" y="1082"/>
                  </a:lnTo>
                  <a:lnTo>
                    <a:pt x="2201" y="1090"/>
                  </a:lnTo>
                  <a:lnTo>
                    <a:pt x="2412" y="1096"/>
                  </a:lnTo>
                  <a:lnTo>
                    <a:pt x="2627" y="1098"/>
                  </a:lnTo>
                  <a:lnTo>
                    <a:pt x="2843" y="1096"/>
                  </a:lnTo>
                  <a:lnTo>
                    <a:pt x="3054" y="1090"/>
                  </a:lnTo>
                  <a:lnTo>
                    <a:pt x="3259" y="1082"/>
                  </a:lnTo>
                  <a:lnTo>
                    <a:pt x="3458" y="1069"/>
                  </a:lnTo>
                  <a:lnTo>
                    <a:pt x="3650" y="1054"/>
                  </a:lnTo>
                  <a:lnTo>
                    <a:pt x="3835" y="1036"/>
                  </a:lnTo>
                  <a:lnTo>
                    <a:pt x="4011" y="1015"/>
                  </a:lnTo>
                  <a:lnTo>
                    <a:pt x="4179" y="992"/>
                  </a:lnTo>
                  <a:lnTo>
                    <a:pt x="4337" y="965"/>
                  </a:lnTo>
                  <a:lnTo>
                    <a:pt x="4485" y="937"/>
                  </a:lnTo>
                  <a:lnTo>
                    <a:pt x="4622" y="906"/>
                  </a:lnTo>
                  <a:lnTo>
                    <a:pt x="4747" y="873"/>
                  </a:lnTo>
                  <a:lnTo>
                    <a:pt x="4861" y="838"/>
                  </a:lnTo>
                  <a:lnTo>
                    <a:pt x="4961" y="801"/>
                  </a:lnTo>
                  <a:lnTo>
                    <a:pt x="5048" y="762"/>
                  </a:lnTo>
                  <a:lnTo>
                    <a:pt x="5120" y="722"/>
                  </a:lnTo>
                  <a:lnTo>
                    <a:pt x="5178" y="681"/>
                  </a:lnTo>
                  <a:lnTo>
                    <a:pt x="5220" y="638"/>
                  </a:lnTo>
                  <a:lnTo>
                    <a:pt x="5246" y="594"/>
                  </a:lnTo>
                  <a:lnTo>
                    <a:pt x="5254" y="549"/>
                  </a:lnTo>
                  <a:lnTo>
                    <a:pt x="5246" y="504"/>
                  </a:lnTo>
                  <a:lnTo>
                    <a:pt x="5220" y="460"/>
                  </a:lnTo>
                  <a:lnTo>
                    <a:pt x="5178" y="417"/>
                  </a:lnTo>
                  <a:lnTo>
                    <a:pt x="5120" y="375"/>
                  </a:lnTo>
                  <a:lnTo>
                    <a:pt x="5048" y="335"/>
                  </a:lnTo>
                  <a:lnTo>
                    <a:pt x="4961" y="296"/>
                  </a:lnTo>
                  <a:lnTo>
                    <a:pt x="4861" y="260"/>
                  </a:lnTo>
                  <a:lnTo>
                    <a:pt x="4747" y="224"/>
                  </a:lnTo>
                  <a:lnTo>
                    <a:pt x="4622" y="191"/>
                  </a:lnTo>
                  <a:lnTo>
                    <a:pt x="4485" y="160"/>
                  </a:lnTo>
                  <a:lnTo>
                    <a:pt x="4337" y="132"/>
                  </a:lnTo>
                  <a:lnTo>
                    <a:pt x="4179" y="106"/>
                  </a:lnTo>
                  <a:lnTo>
                    <a:pt x="4011" y="82"/>
                  </a:lnTo>
                  <a:lnTo>
                    <a:pt x="3835" y="61"/>
                  </a:lnTo>
                  <a:lnTo>
                    <a:pt x="3650" y="43"/>
                  </a:lnTo>
                  <a:lnTo>
                    <a:pt x="3458" y="28"/>
                  </a:lnTo>
                  <a:lnTo>
                    <a:pt x="3259" y="15"/>
                  </a:lnTo>
                  <a:lnTo>
                    <a:pt x="3054" y="7"/>
                  </a:lnTo>
                  <a:lnTo>
                    <a:pt x="2843" y="1"/>
                  </a:lnTo>
                  <a:lnTo>
                    <a:pt x="2627" y="0"/>
                  </a:lnTo>
                  <a:close/>
                </a:path>
              </a:pathLst>
            </a:custGeom>
            <a:solidFill>
              <a:srgbClr val="33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2" name="Freeform 294"/>
            <p:cNvSpPr>
              <a:spLocks/>
            </p:cNvSpPr>
            <p:nvPr/>
          </p:nvSpPr>
          <p:spPr bwMode="auto">
            <a:xfrm>
              <a:off x="8462" y="4031"/>
              <a:ext cx="5255" cy="1098"/>
            </a:xfrm>
            <a:custGeom>
              <a:avLst/>
              <a:gdLst>
                <a:gd name="T0" fmla="*/ 2412 w 5255"/>
                <a:gd name="T1" fmla="*/ 1 h 1098"/>
                <a:gd name="T2" fmla="*/ 1996 w 5255"/>
                <a:gd name="T3" fmla="*/ 15 h 1098"/>
                <a:gd name="T4" fmla="*/ 1604 w 5255"/>
                <a:gd name="T5" fmla="*/ 43 h 1098"/>
                <a:gd name="T6" fmla="*/ 1243 w 5255"/>
                <a:gd name="T7" fmla="*/ 82 h 1098"/>
                <a:gd name="T8" fmla="*/ 917 w 5255"/>
                <a:gd name="T9" fmla="*/ 132 h 1098"/>
                <a:gd name="T10" fmla="*/ 632 w 5255"/>
                <a:gd name="T11" fmla="*/ 191 h 1098"/>
                <a:gd name="T12" fmla="*/ 393 w 5255"/>
                <a:gd name="T13" fmla="*/ 260 h 1098"/>
                <a:gd name="T14" fmla="*/ 206 w 5255"/>
                <a:gd name="T15" fmla="*/ 335 h 1098"/>
                <a:gd name="T16" fmla="*/ 76 w 5255"/>
                <a:gd name="T17" fmla="*/ 417 h 1098"/>
                <a:gd name="T18" fmla="*/ 8 w 5255"/>
                <a:gd name="T19" fmla="*/ 504 h 1098"/>
                <a:gd name="T20" fmla="*/ 8 w 5255"/>
                <a:gd name="T21" fmla="*/ 594 h 1098"/>
                <a:gd name="T22" fmla="*/ 76 w 5255"/>
                <a:gd name="T23" fmla="*/ 681 h 1098"/>
                <a:gd name="T24" fmla="*/ 206 w 5255"/>
                <a:gd name="T25" fmla="*/ 762 h 1098"/>
                <a:gd name="T26" fmla="*/ 393 w 5255"/>
                <a:gd name="T27" fmla="*/ 838 h 1098"/>
                <a:gd name="T28" fmla="*/ 632 w 5255"/>
                <a:gd name="T29" fmla="*/ 906 h 1098"/>
                <a:gd name="T30" fmla="*/ 917 w 5255"/>
                <a:gd name="T31" fmla="*/ 965 h 1098"/>
                <a:gd name="T32" fmla="*/ 1243 w 5255"/>
                <a:gd name="T33" fmla="*/ 1015 h 1098"/>
                <a:gd name="T34" fmla="*/ 1604 w 5255"/>
                <a:gd name="T35" fmla="*/ 1054 h 1098"/>
                <a:gd name="T36" fmla="*/ 1996 w 5255"/>
                <a:gd name="T37" fmla="*/ 1082 h 1098"/>
                <a:gd name="T38" fmla="*/ 2412 w 5255"/>
                <a:gd name="T39" fmla="*/ 1096 h 1098"/>
                <a:gd name="T40" fmla="*/ 2843 w 5255"/>
                <a:gd name="T41" fmla="*/ 1096 h 1098"/>
                <a:gd name="T42" fmla="*/ 3259 w 5255"/>
                <a:gd name="T43" fmla="*/ 1082 h 1098"/>
                <a:gd name="T44" fmla="*/ 3650 w 5255"/>
                <a:gd name="T45" fmla="*/ 1054 h 1098"/>
                <a:gd name="T46" fmla="*/ 4011 w 5255"/>
                <a:gd name="T47" fmla="*/ 1015 h 1098"/>
                <a:gd name="T48" fmla="*/ 4337 w 5255"/>
                <a:gd name="T49" fmla="*/ 965 h 1098"/>
                <a:gd name="T50" fmla="*/ 4622 w 5255"/>
                <a:gd name="T51" fmla="*/ 906 h 1098"/>
                <a:gd name="T52" fmla="*/ 4861 w 5255"/>
                <a:gd name="T53" fmla="*/ 838 h 1098"/>
                <a:gd name="T54" fmla="*/ 5048 w 5255"/>
                <a:gd name="T55" fmla="*/ 762 h 1098"/>
                <a:gd name="T56" fmla="*/ 5178 w 5255"/>
                <a:gd name="T57" fmla="*/ 681 h 1098"/>
                <a:gd name="T58" fmla="*/ 5246 w 5255"/>
                <a:gd name="T59" fmla="*/ 594 h 1098"/>
                <a:gd name="T60" fmla="*/ 5246 w 5255"/>
                <a:gd name="T61" fmla="*/ 504 h 1098"/>
                <a:gd name="T62" fmla="*/ 5178 w 5255"/>
                <a:gd name="T63" fmla="*/ 417 h 1098"/>
                <a:gd name="T64" fmla="*/ 5048 w 5255"/>
                <a:gd name="T65" fmla="*/ 335 h 1098"/>
                <a:gd name="T66" fmla="*/ 4861 w 5255"/>
                <a:gd name="T67" fmla="*/ 260 h 1098"/>
                <a:gd name="T68" fmla="*/ 4622 w 5255"/>
                <a:gd name="T69" fmla="*/ 191 h 1098"/>
                <a:gd name="T70" fmla="*/ 4337 w 5255"/>
                <a:gd name="T71" fmla="*/ 132 h 1098"/>
                <a:gd name="T72" fmla="*/ 4011 w 5255"/>
                <a:gd name="T73" fmla="*/ 82 h 1098"/>
                <a:gd name="T74" fmla="*/ 3650 w 5255"/>
                <a:gd name="T75" fmla="*/ 43 h 1098"/>
                <a:gd name="T76" fmla="*/ 3259 w 5255"/>
                <a:gd name="T77" fmla="*/ 15 h 1098"/>
                <a:gd name="T78" fmla="*/ 2843 w 5255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55" h="1098">
                  <a:moveTo>
                    <a:pt x="2627" y="0"/>
                  </a:moveTo>
                  <a:lnTo>
                    <a:pt x="2412" y="1"/>
                  </a:lnTo>
                  <a:lnTo>
                    <a:pt x="2201" y="7"/>
                  </a:lnTo>
                  <a:lnTo>
                    <a:pt x="1996" y="15"/>
                  </a:lnTo>
                  <a:lnTo>
                    <a:pt x="1797" y="28"/>
                  </a:lnTo>
                  <a:lnTo>
                    <a:pt x="1604" y="43"/>
                  </a:lnTo>
                  <a:lnTo>
                    <a:pt x="1420" y="61"/>
                  </a:lnTo>
                  <a:lnTo>
                    <a:pt x="1243" y="82"/>
                  </a:lnTo>
                  <a:lnTo>
                    <a:pt x="1075" y="106"/>
                  </a:lnTo>
                  <a:lnTo>
                    <a:pt x="917" y="132"/>
                  </a:lnTo>
                  <a:lnTo>
                    <a:pt x="769" y="160"/>
                  </a:lnTo>
                  <a:lnTo>
                    <a:pt x="632" y="191"/>
                  </a:lnTo>
                  <a:lnTo>
                    <a:pt x="506" y="224"/>
                  </a:lnTo>
                  <a:lnTo>
                    <a:pt x="393" y="260"/>
                  </a:lnTo>
                  <a:lnTo>
                    <a:pt x="293" y="296"/>
                  </a:lnTo>
                  <a:lnTo>
                    <a:pt x="206" y="335"/>
                  </a:lnTo>
                  <a:lnTo>
                    <a:pt x="133" y="375"/>
                  </a:lnTo>
                  <a:lnTo>
                    <a:pt x="76" y="417"/>
                  </a:lnTo>
                  <a:lnTo>
                    <a:pt x="34" y="460"/>
                  </a:lnTo>
                  <a:lnTo>
                    <a:pt x="8" y="504"/>
                  </a:lnTo>
                  <a:lnTo>
                    <a:pt x="0" y="549"/>
                  </a:lnTo>
                  <a:lnTo>
                    <a:pt x="8" y="594"/>
                  </a:lnTo>
                  <a:lnTo>
                    <a:pt x="34" y="638"/>
                  </a:lnTo>
                  <a:lnTo>
                    <a:pt x="76" y="681"/>
                  </a:lnTo>
                  <a:lnTo>
                    <a:pt x="133" y="722"/>
                  </a:lnTo>
                  <a:lnTo>
                    <a:pt x="206" y="762"/>
                  </a:lnTo>
                  <a:lnTo>
                    <a:pt x="293" y="801"/>
                  </a:lnTo>
                  <a:lnTo>
                    <a:pt x="393" y="838"/>
                  </a:lnTo>
                  <a:lnTo>
                    <a:pt x="506" y="873"/>
                  </a:lnTo>
                  <a:lnTo>
                    <a:pt x="632" y="906"/>
                  </a:lnTo>
                  <a:lnTo>
                    <a:pt x="769" y="937"/>
                  </a:lnTo>
                  <a:lnTo>
                    <a:pt x="917" y="965"/>
                  </a:lnTo>
                  <a:lnTo>
                    <a:pt x="1075" y="992"/>
                  </a:lnTo>
                  <a:lnTo>
                    <a:pt x="1243" y="1015"/>
                  </a:lnTo>
                  <a:lnTo>
                    <a:pt x="1420" y="1036"/>
                  </a:lnTo>
                  <a:lnTo>
                    <a:pt x="1604" y="1054"/>
                  </a:lnTo>
                  <a:lnTo>
                    <a:pt x="1797" y="1069"/>
                  </a:lnTo>
                  <a:lnTo>
                    <a:pt x="1996" y="1082"/>
                  </a:lnTo>
                  <a:lnTo>
                    <a:pt x="2201" y="1090"/>
                  </a:lnTo>
                  <a:lnTo>
                    <a:pt x="2412" y="1096"/>
                  </a:lnTo>
                  <a:lnTo>
                    <a:pt x="2627" y="1098"/>
                  </a:lnTo>
                  <a:lnTo>
                    <a:pt x="2843" y="1096"/>
                  </a:lnTo>
                  <a:lnTo>
                    <a:pt x="3054" y="1090"/>
                  </a:lnTo>
                  <a:lnTo>
                    <a:pt x="3259" y="1082"/>
                  </a:lnTo>
                  <a:lnTo>
                    <a:pt x="3458" y="1069"/>
                  </a:lnTo>
                  <a:lnTo>
                    <a:pt x="3650" y="1054"/>
                  </a:lnTo>
                  <a:lnTo>
                    <a:pt x="3835" y="1036"/>
                  </a:lnTo>
                  <a:lnTo>
                    <a:pt x="4011" y="1015"/>
                  </a:lnTo>
                  <a:lnTo>
                    <a:pt x="4179" y="992"/>
                  </a:lnTo>
                  <a:lnTo>
                    <a:pt x="4337" y="965"/>
                  </a:lnTo>
                  <a:lnTo>
                    <a:pt x="4485" y="937"/>
                  </a:lnTo>
                  <a:lnTo>
                    <a:pt x="4622" y="906"/>
                  </a:lnTo>
                  <a:lnTo>
                    <a:pt x="4747" y="873"/>
                  </a:lnTo>
                  <a:lnTo>
                    <a:pt x="4861" y="838"/>
                  </a:lnTo>
                  <a:lnTo>
                    <a:pt x="4961" y="801"/>
                  </a:lnTo>
                  <a:lnTo>
                    <a:pt x="5048" y="762"/>
                  </a:lnTo>
                  <a:lnTo>
                    <a:pt x="5120" y="722"/>
                  </a:lnTo>
                  <a:lnTo>
                    <a:pt x="5178" y="681"/>
                  </a:lnTo>
                  <a:lnTo>
                    <a:pt x="5220" y="638"/>
                  </a:lnTo>
                  <a:lnTo>
                    <a:pt x="5246" y="594"/>
                  </a:lnTo>
                  <a:lnTo>
                    <a:pt x="5254" y="549"/>
                  </a:lnTo>
                  <a:lnTo>
                    <a:pt x="5246" y="504"/>
                  </a:lnTo>
                  <a:lnTo>
                    <a:pt x="5220" y="460"/>
                  </a:lnTo>
                  <a:lnTo>
                    <a:pt x="5178" y="417"/>
                  </a:lnTo>
                  <a:lnTo>
                    <a:pt x="5120" y="375"/>
                  </a:lnTo>
                  <a:lnTo>
                    <a:pt x="5048" y="335"/>
                  </a:lnTo>
                  <a:lnTo>
                    <a:pt x="4961" y="296"/>
                  </a:lnTo>
                  <a:lnTo>
                    <a:pt x="4861" y="260"/>
                  </a:lnTo>
                  <a:lnTo>
                    <a:pt x="4747" y="224"/>
                  </a:lnTo>
                  <a:lnTo>
                    <a:pt x="4622" y="191"/>
                  </a:lnTo>
                  <a:lnTo>
                    <a:pt x="4485" y="160"/>
                  </a:lnTo>
                  <a:lnTo>
                    <a:pt x="4337" y="132"/>
                  </a:lnTo>
                  <a:lnTo>
                    <a:pt x="4179" y="106"/>
                  </a:lnTo>
                  <a:lnTo>
                    <a:pt x="4011" y="82"/>
                  </a:lnTo>
                  <a:lnTo>
                    <a:pt x="3835" y="61"/>
                  </a:lnTo>
                  <a:lnTo>
                    <a:pt x="3650" y="43"/>
                  </a:lnTo>
                  <a:lnTo>
                    <a:pt x="3458" y="28"/>
                  </a:lnTo>
                  <a:lnTo>
                    <a:pt x="3259" y="15"/>
                  </a:lnTo>
                  <a:lnTo>
                    <a:pt x="3054" y="7"/>
                  </a:lnTo>
                  <a:lnTo>
                    <a:pt x="2843" y="1"/>
                  </a:lnTo>
                  <a:lnTo>
                    <a:pt x="2627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4" name="Freeform 293"/>
            <p:cNvSpPr>
              <a:spLocks/>
            </p:cNvSpPr>
            <p:nvPr/>
          </p:nvSpPr>
          <p:spPr bwMode="auto">
            <a:xfrm>
              <a:off x="9245" y="7657"/>
              <a:ext cx="3498" cy="1098"/>
            </a:xfrm>
            <a:custGeom>
              <a:avLst/>
              <a:gdLst>
                <a:gd name="T0" fmla="*/ 1605 w 3498"/>
                <a:gd name="T1" fmla="*/ 1 h 1098"/>
                <a:gd name="T2" fmla="*/ 1328 w 3498"/>
                <a:gd name="T3" fmla="*/ 15 h 1098"/>
                <a:gd name="T4" fmla="*/ 1068 w 3498"/>
                <a:gd name="T5" fmla="*/ 43 h 1098"/>
                <a:gd name="T6" fmla="*/ 827 w 3498"/>
                <a:gd name="T7" fmla="*/ 82 h 1098"/>
                <a:gd name="T8" fmla="*/ 610 w 3498"/>
                <a:gd name="T9" fmla="*/ 132 h 1098"/>
                <a:gd name="T10" fmla="*/ 421 w 3498"/>
                <a:gd name="T11" fmla="*/ 191 h 1098"/>
                <a:gd name="T12" fmla="*/ 262 w 3498"/>
                <a:gd name="T13" fmla="*/ 260 h 1098"/>
                <a:gd name="T14" fmla="*/ 137 w 3498"/>
                <a:gd name="T15" fmla="*/ 335 h 1098"/>
                <a:gd name="T16" fmla="*/ 50 w 3498"/>
                <a:gd name="T17" fmla="*/ 417 h 1098"/>
                <a:gd name="T18" fmla="*/ 5 w 3498"/>
                <a:gd name="T19" fmla="*/ 504 h 1098"/>
                <a:gd name="T20" fmla="*/ 5 w 3498"/>
                <a:gd name="T21" fmla="*/ 594 h 1098"/>
                <a:gd name="T22" fmla="*/ 50 w 3498"/>
                <a:gd name="T23" fmla="*/ 681 h 1098"/>
                <a:gd name="T24" fmla="*/ 137 w 3498"/>
                <a:gd name="T25" fmla="*/ 762 h 1098"/>
                <a:gd name="T26" fmla="*/ 262 w 3498"/>
                <a:gd name="T27" fmla="*/ 838 h 1098"/>
                <a:gd name="T28" fmla="*/ 421 w 3498"/>
                <a:gd name="T29" fmla="*/ 906 h 1098"/>
                <a:gd name="T30" fmla="*/ 610 w 3498"/>
                <a:gd name="T31" fmla="*/ 965 h 1098"/>
                <a:gd name="T32" fmla="*/ 827 w 3498"/>
                <a:gd name="T33" fmla="*/ 1015 h 1098"/>
                <a:gd name="T34" fmla="*/ 1068 w 3498"/>
                <a:gd name="T35" fmla="*/ 1054 h 1098"/>
                <a:gd name="T36" fmla="*/ 1328 w 3498"/>
                <a:gd name="T37" fmla="*/ 1082 h 1098"/>
                <a:gd name="T38" fmla="*/ 1605 w 3498"/>
                <a:gd name="T39" fmla="*/ 1096 h 1098"/>
                <a:gd name="T40" fmla="*/ 1891 w 3498"/>
                <a:gd name="T41" fmla="*/ 1096 h 1098"/>
                <a:gd name="T42" fmla="*/ 2168 w 3498"/>
                <a:gd name="T43" fmla="*/ 1082 h 1098"/>
                <a:gd name="T44" fmla="*/ 2429 w 3498"/>
                <a:gd name="T45" fmla="*/ 1054 h 1098"/>
                <a:gd name="T46" fmla="*/ 2669 w 3498"/>
                <a:gd name="T47" fmla="*/ 1015 h 1098"/>
                <a:gd name="T48" fmla="*/ 2886 w 3498"/>
                <a:gd name="T49" fmla="*/ 965 h 1098"/>
                <a:gd name="T50" fmla="*/ 3076 w 3498"/>
                <a:gd name="T51" fmla="*/ 906 h 1098"/>
                <a:gd name="T52" fmla="*/ 3235 w 3498"/>
                <a:gd name="T53" fmla="*/ 838 h 1098"/>
                <a:gd name="T54" fmla="*/ 3360 w 3498"/>
                <a:gd name="T55" fmla="*/ 762 h 1098"/>
                <a:gd name="T56" fmla="*/ 3447 w 3498"/>
                <a:gd name="T57" fmla="*/ 681 h 1098"/>
                <a:gd name="T58" fmla="*/ 3492 w 3498"/>
                <a:gd name="T59" fmla="*/ 594 h 1098"/>
                <a:gd name="T60" fmla="*/ 3492 w 3498"/>
                <a:gd name="T61" fmla="*/ 504 h 1098"/>
                <a:gd name="T62" fmla="*/ 3447 w 3498"/>
                <a:gd name="T63" fmla="*/ 417 h 1098"/>
                <a:gd name="T64" fmla="*/ 3360 w 3498"/>
                <a:gd name="T65" fmla="*/ 335 h 1098"/>
                <a:gd name="T66" fmla="*/ 3235 w 3498"/>
                <a:gd name="T67" fmla="*/ 260 h 1098"/>
                <a:gd name="T68" fmla="*/ 3076 w 3498"/>
                <a:gd name="T69" fmla="*/ 191 h 1098"/>
                <a:gd name="T70" fmla="*/ 2886 w 3498"/>
                <a:gd name="T71" fmla="*/ 132 h 1098"/>
                <a:gd name="T72" fmla="*/ 2669 w 3498"/>
                <a:gd name="T73" fmla="*/ 82 h 1098"/>
                <a:gd name="T74" fmla="*/ 2429 w 3498"/>
                <a:gd name="T75" fmla="*/ 43 h 1098"/>
                <a:gd name="T76" fmla="*/ 2168 w 3498"/>
                <a:gd name="T77" fmla="*/ 15 h 1098"/>
                <a:gd name="T78" fmla="*/ 1891 w 34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98" h="1098">
                  <a:moveTo>
                    <a:pt x="1748" y="0"/>
                  </a:moveTo>
                  <a:lnTo>
                    <a:pt x="1605" y="1"/>
                  </a:lnTo>
                  <a:lnTo>
                    <a:pt x="1464" y="7"/>
                  </a:lnTo>
                  <a:lnTo>
                    <a:pt x="1328" y="15"/>
                  </a:lnTo>
                  <a:lnTo>
                    <a:pt x="1196" y="28"/>
                  </a:lnTo>
                  <a:lnTo>
                    <a:pt x="1068" y="43"/>
                  </a:lnTo>
                  <a:lnTo>
                    <a:pt x="945" y="61"/>
                  </a:lnTo>
                  <a:lnTo>
                    <a:pt x="827" y="82"/>
                  </a:lnTo>
                  <a:lnTo>
                    <a:pt x="716" y="106"/>
                  </a:lnTo>
                  <a:lnTo>
                    <a:pt x="610" y="132"/>
                  </a:lnTo>
                  <a:lnTo>
                    <a:pt x="512" y="160"/>
                  </a:lnTo>
                  <a:lnTo>
                    <a:pt x="421" y="191"/>
                  </a:lnTo>
                  <a:lnTo>
                    <a:pt x="337" y="224"/>
                  </a:lnTo>
                  <a:lnTo>
                    <a:pt x="262" y="260"/>
                  </a:lnTo>
                  <a:lnTo>
                    <a:pt x="195" y="296"/>
                  </a:lnTo>
                  <a:lnTo>
                    <a:pt x="137" y="335"/>
                  </a:lnTo>
                  <a:lnTo>
                    <a:pt x="89" y="375"/>
                  </a:lnTo>
                  <a:lnTo>
                    <a:pt x="50" y="417"/>
                  </a:lnTo>
                  <a:lnTo>
                    <a:pt x="22" y="460"/>
                  </a:lnTo>
                  <a:lnTo>
                    <a:pt x="5" y="504"/>
                  </a:lnTo>
                  <a:lnTo>
                    <a:pt x="0" y="549"/>
                  </a:lnTo>
                  <a:lnTo>
                    <a:pt x="5" y="594"/>
                  </a:lnTo>
                  <a:lnTo>
                    <a:pt x="22" y="638"/>
                  </a:lnTo>
                  <a:lnTo>
                    <a:pt x="50" y="681"/>
                  </a:lnTo>
                  <a:lnTo>
                    <a:pt x="89" y="722"/>
                  </a:lnTo>
                  <a:lnTo>
                    <a:pt x="137" y="762"/>
                  </a:lnTo>
                  <a:lnTo>
                    <a:pt x="195" y="801"/>
                  </a:lnTo>
                  <a:lnTo>
                    <a:pt x="262" y="838"/>
                  </a:lnTo>
                  <a:lnTo>
                    <a:pt x="337" y="873"/>
                  </a:lnTo>
                  <a:lnTo>
                    <a:pt x="421" y="906"/>
                  </a:lnTo>
                  <a:lnTo>
                    <a:pt x="512" y="937"/>
                  </a:lnTo>
                  <a:lnTo>
                    <a:pt x="610" y="965"/>
                  </a:lnTo>
                  <a:lnTo>
                    <a:pt x="716" y="992"/>
                  </a:lnTo>
                  <a:lnTo>
                    <a:pt x="827" y="1015"/>
                  </a:lnTo>
                  <a:lnTo>
                    <a:pt x="945" y="1036"/>
                  </a:lnTo>
                  <a:lnTo>
                    <a:pt x="1068" y="1054"/>
                  </a:lnTo>
                  <a:lnTo>
                    <a:pt x="1196" y="1069"/>
                  </a:lnTo>
                  <a:lnTo>
                    <a:pt x="1328" y="1082"/>
                  </a:lnTo>
                  <a:lnTo>
                    <a:pt x="1464" y="1090"/>
                  </a:lnTo>
                  <a:lnTo>
                    <a:pt x="1605" y="1096"/>
                  </a:lnTo>
                  <a:lnTo>
                    <a:pt x="1748" y="1098"/>
                  </a:lnTo>
                  <a:lnTo>
                    <a:pt x="1891" y="1096"/>
                  </a:lnTo>
                  <a:lnTo>
                    <a:pt x="2032" y="1090"/>
                  </a:lnTo>
                  <a:lnTo>
                    <a:pt x="2168" y="1082"/>
                  </a:lnTo>
                  <a:lnTo>
                    <a:pt x="2301" y="1069"/>
                  </a:lnTo>
                  <a:lnTo>
                    <a:pt x="2429" y="1054"/>
                  </a:lnTo>
                  <a:lnTo>
                    <a:pt x="2552" y="1036"/>
                  </a:lnTo>
                  <a:lnTo>
                    <a:pt x="2669" y="1015"/>
                  </a:lnTo>
                  <a:lnTo>
                    <a:pt x="2781" y="992"/>
                  </a:lnTo>
                  <a:lnTo>
                    <a:pt x="2886" y="965"/>
                  </a:lnTo>
                  <a:lnTo>
                    <a:pt x="2985" y="937"/>
                  </a:lnTo>
                  <a:lnTo>
                    <a:pt x="3076" y="906"/>
                  </a:lnTo>
                  <a:lnTo>
                    <a:pt x="3160" y="873"/>
                  </a:lnTo>
                  <a:lnTo>
                    <a:pt x="3235" y="838"/>
                  </a:lnTo>
                  <a:lnTo>
                    <a:pt x="3302" y="801"/>
                  </a:lnTo>
                  <a:lnTo>
                    <a:pt x="3360" y="762"/>
                  </a:lnTo>
                  <a:lnTo>
                    <a:pt x="3408" y="722"/>
                  </a:lnTo>
                  <a:lnTo>
                    <a:pt x="3447" y="681"/>
                  </a:lnTo>
                  <a:lnTo>
                    <a:pt x="3475" y="638"/>
                  </a:lnTo>
                  <a:lnTo>
                    <a:pt x="3492" y="594"/>
                  </a:lnTo>
                  <a:lnTo>
                    <a:pt x="3498" y="549"/>
                  </a:lnTo>
                  <a:lnTo>
                    <a:pt x="3492" y="504"/>
                  </a:lnTo>
                  <a:lnTo>
                    <a:pt x="3475" y="460"/>
                  </a:lnTo>
                  <a:lnTo>
                    <a:pt x="3447" y="417"/>
                  </a:lnTo>
                  <a:lnTo>
                    <a:pt x="3408" y="375"/>
                  </a:lnTo>
                  <a:lnTo>
                    <a:pt x="3360" y="335"/>
                  </a:lnTo>
                  <a:lnTo>
                    <a:pt x="3302" y="296"/>
                  </a:lnTo>
                  <a:lnTo>
                    <a:pt x="3235" y="260"/>
                  </a:lnTo>
                  <a:lnTo>
                    <a:pt x="3160" y="224"/>
                  </a:lnTo>
                  <a:lnTo>
                    <a:pt x="3076" y="191"/>
                  </a:lnTo>
                  <a:lnTo>
                    <a:pt x="2985" y="160"/>
                  </a:lnTo>
                  <a:lnTo>
                    <a:pt x="2886" y="132"/>
                  </a:lnTo>
                  <a:lnTo>
                    <a:pt x="2781" y="106"/>
                  </a:lnTo>
                  <a:lnTo>
                    <a:pt x="2669" y="82"/>
                  </a:lnTo>
                  <a:lnTo>
                    <a:pt x="2552" y="61"/>
                  </a:lnTo>
                  <a:lnTo>
                    <a:pt x="2429" y="43"/>
                  </a:lnTo>
                  <a:lnTo>
                    <a:pt x="2301" y="28"/>
                  </a:lnTo>
                  <a:lnTo>
                    <a:pt x="2168" y="15"/>
                  </a:lnTo>
                  <a:lnTo>
                    <a:pt x="2032" y="7"/>
                  </a:lnTo>
                  <a:lnTo>
                    <a:pt x="1891" y="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5" name="Freeform 292"/>
            <p:cNvSpPr>
              <a:spLocks/>
            </p:cNvSpPr>
            <p:nvPr/>
          </p:nvSpPr>
          <p:spPr bwMode="auto">
            <a:xfrm>
              <a:off x="9245" y="7657"/>
              <a:ext cx="3498" cy="1098"/>
            </a:xfrm>
            <a:custGeom>
              <a:avLst/>
              <a:gdLst>
                <a:gd name="T0" fmla="*/ 1605 w 3498"/>
                <a:gd name="T1" fmla="*/ 1 h 1098"/>
                <a:gd name="T2" fmla="*/ 1328 w 3498"/>
                <a:gd name="T3" fmla="*/ 15 h 1098"/>
                <a:gd name="T4" fmla="*/ 1068 w 3498"/>
                <a:gd name="T5" fmla="*/ 43 h 1098"/>
                <a:gd name="T6" fmla="*/ 827 w 3498"/>
                <a:gd name="T7" fmla="*/ 82 h 1098"/>
                <a:gd name="T8" fmla="*/ 610 w 3498"/>
                <a:gd name="T9" fmla="*/ 132 h 1098"/>
                <a:gd name="T10" fmla="*/ 421 w 3498"/>
                <a:gd name="T11" fmla="*/ 191 h 1098"/>
                <a:gd name="T12" fmla="*/ 262 w 3498"/>
                <a:gd name="T13" fmla="*/ 260 h 1098"/>
                <a:gd name="T14" fmla="*/ 137 w 3498"/>
                <a:gd name="T15" fmla="*/ 335 h 1098"/>
                <a:gd name="T16" fmla="*/ 50 w 3498"/>
                <a:gd name="T17" fmla="*/ 417 h 1098"/>
                <a:gd name="T18" fmla="*/ 5 w 3498"/>
                <a:gd name="T19" fmla="*/ 504 h 1098"/>
                <a:gd name="T20" fmla="*/ 5 w 3498"/>
                <a:gd name="T21" fmla="*/ 594 h 1098"/>
                <a:gd name="T22" fmla="*/ 50 w 3498"/>
                <a:gd name="T23" fmla="*/ 681 h 1098"/>
                <a:gd name="T24" fmla="*/ 137 w 3498"/>
                <a:gd name="T25" fmla="*/ 762 h 1098"/>
                <a:gd name="T26" fmla="*/ 262 w 3498"/>
                <a:gd name="T27" fmla="*/ 838 h 1098"/>
                <a:gd name="T28" fmla="*/ 421 w 3498"/>
                <a:gd name="T29" fmla="*/ 906 h 1098"/>
                <a:gd name="T30" fmla="*/ 610 w 3498"/>
                <a:gd name="T31" fmla="*/ 965 h 1098"/>
                <a:gd name="T32" fmla="*/ 827 w 3498"/>
                <a:gd name="T33" fmla="*/ 1015 h 1098"/>
                <a:gd name="T34" fmla="*/ 1068 w 3498"/>
                <a:gd name="T35" fmla="*/ 1054 h 1098"/>
                <a:gd name="T36" fmla="*/ 1328 w 3498"/>
                <a:gd name="T37" fmla="*/ 1082 h 1098"/>
                <a:gd name="T38" fmla="*/ 1605 w 3498"/>
                <a:gd name="T39" fmla="*/ 1096 h 1098"/>
                <a:gd name="T40" fmla="*/ 1891 w 3498"/>
                <a:gd name="T41" fmla="*/ 1096 h 1098"/>
                <a:gd name="T42" fmla="*/ 2168 w 3498"/>
                <a:gd name="T43" fmla="*/ 1082 h 1098"/>
                <a:gd name="T44" fmla="*/ 2429 w 3498"/>
                <a:gd name="T45" fmla="*/ 1054 h 1098"/>
                <a:gd name="T46" fmla="*/ 2669 w 3498"/>
                <a:gd name="T47" fmla="*/ 1015 h 1098"/>
                <a:gd name="T48" fmla="*/ 2886 w 3498"/>
                <a:gd name="T49" fmla="*/ 965 h 1098"/>
                <a:gd name="T50" fmla="*/ 3076 w 3498"/>
                <a:gd name="T51" fmla="*/ 906 h 1098"/>
                <a:gd name="T52" fmla="*/ 3235 w 3498"/>
                <a:gd name="T53" fmla="*/ 838 h 1098"/>
                <a:gd name="T54" fmla="*/ 3360 w 3498"/>
                <a:gd name="T55" fmla="*/ 762 h 1098"/>
                <a:gd name="T56" fmla="*/ 3447 w 3498"/>
                <a:gd name="T57" fmla="*/ 681 h 1098"/>
                <a:gd name="T58" fmla="*/ 3492 w 3498"/>
                <a:gd name="T59" fmla="*/ 594 h 1098"/>
                <a:gd name="T60" fmla="*/ 3492 w 3498"/>
                <a:gd name="T61" fmla="*/ 504 h 1098"/>
                <a:gd name="T62" fmla="*/ 3447 w 3498"/>
                <a:gd name="T63" fmla="*/ 417 h 1098"/>
                <a:gd name="T64" fmla="*/ 3360 w 3498"/>
                <a:gd name="T65" fmla="*/ 335 h 1098"/>
                <a:gd name="T66" fmla="*/ 3235 w 3498"/>
                <a:gd name="T67" fmla="*/ 260 h 1098"/>
                <a:gd name="T68" fmla="*/ 3076 w 3498"/>
                <a:gd name="T69" fmla="*/ 191 h 1098"/>
                <a:gd name="T70" fmla="*/ 2886 w 3498"/>
                <a:gd name="T71" fmla="*/ 132 h 1098"/>
                <a:gd name="T72" fmla="*/ 2669 w 3498"/>
                <a:gd name="T73" fmla="*/ 82 h 1098"/>
                <a:gd name="T74" fmla="*/ 2429 w 3498"/>
                <a:gd name="T75" fmla="*/ 43 h 1098"/>
                <a:gd name="T76" fmla="*/ 2168 w 3498"/>
                <a:gd name="T77" fmla="*/ 15 h 1098"/>
                <a:gd name="T78" fmla="*/ 1891 w 34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98" h="1098">
                  <a:moveTo>
                    <a:pt x="1748" y="0"/>
                  </a:moveTo>
                  <a:lnTo>
                    <a:pt x="1605" y="1"/>
                  </a:lnTo>
                  <a:lnTo>
                    <a:pt x="1464" y="7"/>
                  </a:lnTo>
                  <a:lnTo>
                    <a:pt x="1328" y="15"/>
                  </a:lnTo>
                  <a:lnTo>
                    <a:pt x="1196" y="28"/>
                  </a:lnTo>
                  <a:lnTo>
                    <a:pt x="1068" y="43"/>
                  </a:lnTo>
                  <a:lnTo>
                    <a:pt x="945" y="61"/>
                  </a:lnTo>
                  <a:lnTo>
                    <a:pt x="827" y="82"/>
                  </a:lnTo>
                  <a:lnTo>
                    <a:pt x="716" y="106"/>
                  </a:lnTo>
                  <a:lnTo>
                    <a:pt x="610" y="132"/>
                  </a:lnTo>
                  <a:lnTo>
                    <a:pt x="512" y="160"/>
                  </a:lnTo>
                  <a:lnTo>
                    <a:pt x="421" y="191"/>
                  </a:lnTo>
                  <a:lnTo>
                    <a:pt x="337" y="224"/>
                  </a:lnTo>
                  <a:lnTo>
                    <a:pt x="262" y="260"/>
                  </a:lnTo>
                  <a:lnTo>
                    <a:pt x="195" y="296"/>
                  </a:lnTo>
                  <a:lnTo>
                    <a:pt x="137" y="335"/>
                  </a:lnTo>
                  <a:lnTo>
                    <a:pt x="89" y="375"/>
                  </a:lnTo>
                  <a:lnTo>
                    <a:pt x="50" y="417"/>
                  </a:lnTo>
                  <a:lnTo>
                    <a:pt x="22" y="460"/>
                  </a:lnTo>
                  <a:lnTo>
                    <a:pt x="5" y="504"/>
                  </a:lnTo>
                  <a:lnTo>
                    <a:pt x="0" y="549"/>
                  </a:lnTo>
                  <a:lnTo>
                    <a:pt x="5" y="594"/>
                  </a:lnTo>
                  <a:lnTo>
                    <a:pt x="22" y="638"/>
                  </a:lnTo>
                  <a:lnTo>
                    <a:pt x="50" y="681"/>
                  </a:lnTo>
                  <a:lnTo>
                    <a:pt x="89" y="722"/>
                  </a:lnTo>
                  <a:lnTo>
                    <a:pt x="137" y="762"/>
                  </a:lnTo>
                  <a:lnTo>
                    <a:pt x="195" y="801"/>
                  </a:lnTo>
                  <a:lnTo>
                    <a:pt x="262" y="838"/>
                  </a:lnTo>
                  <a:lnTo>
                    <a:pt x="337" y="873"/>
                  </a:lnTo>
                  <a:lnTo>
                    <a:pt x="421" y="906"/>
                  </a:lnTo>
                  <a:lnTo>
                    <a:pt x="512" y="937"/>
                  </a:lnTo>
                  <a:lnTo>
                    <a:pt x="610" y="965"/>
                  </a:lnTo>
                  <a:lnTo>
                    <a:pt x="716" y="992"/>
                  </a:lnTo>
                  <a:lnTo>
                    <a:pt x="827" y="1015"/>
                  </a:lnTo>
                  <a:lnTo>
                    <a:pt x="945" y="1036"/>
                  </a:lnTo>
                  <a:lnTo>
                    <a:pt x="1068" y="1054"/>
                  </a:lnTo>
                  <a:lnTo>
                    <a:pt x="1196" y="1069"/>
                  </a:lnTo>
                  <a:lnTo>
                    <a:pt x="1328" y="1082"/>
                  </a:lnTo>
                  <a:lnTo>
                    <a:pt x="1464" y="1090"/>
                  </a:lnTo>
                  <a:lnTo>
                    <a:pt x="1605" y="1096"/>
                  </a:lnTo>
                  <a:lnTo>
                    <a:pt x="1748" y="1098"/>
                  </a:lnTo>
                  <a:lnTo>
                    <a:pt x="1891" y="1096"/>
                  </a:lnTo>
                  <a:lnTo>
                    <a:pt x="2032" y="1090"/>
                  </a:lnTo>
                  <a:lnTo>
                    <a:pt x="2168" y="1082"/>
                  </a:lnTo>
                  <a:lnTo>
                    <a:pt x="2301" y="1069"/>
                  </a:lnTo>
                  <a:lnTo>
                    <a:pt x="2429" y="1054"/>
                  </a:lnTo>
                  <a:lnTo>
                    <a:pt x="2552" y="1036"/>
                  </a:lnTo>
                  <a:lnTo>
                    <a:pt x="2669" y="1015"/>
                  </a:lnTo>
                  <a:lnTo>
                    <a:pt x="2781" y="992"/>
                  </a:lnTo>
                  <a:lnTo>
                    <a:pt x="2886" y="965"/>
                  </a:lnTo>
                  <a:lnTo>
                    <a:pt x="2985" y="937"/>
                  </a:lnTo>
                  <a:lnTo>
                    <a:pt x="3076" y="906"/>
                  </a:lnTo>
                  <a:lnTo>
                    <a:pt x="3160" y="873"/>
                  </a:lnTo>
                  <a:lnTo>
                    <a:pt x="3235" y="838"/>
                  </a:lnTo>
                  <a:lnTo>
                    <a:pt x="3302" y="801"/>
                  </a:lnTo>
                  <a:lnTo>
                    <a:pt x="3360" y="762"/>
                  </a:lnTo>
                  <a:lnTo>
                    <a:pt x="3408" y="722"/>
                  </a:lnTo>
                  <a:lnTo>
                    <a:pt x="3447" y="681"/>
                  </a:lnTo>
                  <a:lnTo>
                    <a:pt x="3475" y="638"/>
                  </a:lnTo>
                  <a:lnTo>
                    <a:pt x="3492" y="594"/>
                  </a:lnTo>
                  <a:lnTo>
                    <a:pt x="3498" y="549"/>
                  </a:lnTo>
                  <a:lnTo>
                    <a:pt x="3492" y="504"/>
                  </a:lnTo>
                  <a:lnTo>
                    <a:pt x="3475" y="460"/>
                  </a:lnTo>
                  <a:lnTo>
                    <a:pt x="3447" y="417"/>
                  </a:lnTo>
                  <a:lnTo>
                    <a:pt x="3408" y="375"/>
                  </a:lnTo>
                  <a:lnTo>
                    <a:pt x="3360" y="335"/>
                  </a:lnTo>
                  <a:lnTo>
                    <a:pt x="3302" y="296"/>
                  </a:lnTo>
                  <a:lnTo>
                    <a:pt x="3235" y="260"/>
                  </a:lnTo>
                  <a:lnTo>
                    <a:pt x="3160" y="224"/>
                  </a:lnTo>
                  <a:lnTo>
                    <a:pt x="3076" y="191"/>
                  </a:lnTo>
                  <a:lnTo>
                    <a:pt x="2985" y="160"/>
                  </a:lnTo>
                  <a:lnTo>
                    <a:pt x="2886" y="132"/>
                  </a:lnTo>
                  <a:lnTo>
                    <a:pt x="2781" y="106"/>
                  </a:lnTo>
                  <a:lnTo>
                    <a:pt x="2669" y="82"/>
                  </a:lnTo>
                  <a:lnTo>
                    <a:pt x="2552" y="61"/>
                  </a:lnTo>
                  <a:lnTo>
                    <a:pt x="2429" y="43"/>
                  </a:lnTo>
                  <a:lnTo>
                    <a:pt x="2301" y="28"/>
                  </a:lnTo>
                  <a:lnTo>
                    <a:pt x="2168" y="15"/>
                  </a:lnTo>
                  <a:lnTo>
                    <a:pt x="2032" y="7"/>
                  </a:lnTo>
                  <a:lnTo>
                    <a:pt x="1891" y="1"/>
                  </a:lnTo>
                  <a:lnTo>
                    <a:pt x="1748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76" name="Group 288"/>
            <p:cNvGrpSpPr>
              <a:grpSpLocks/>
            </p:cNvGrpSpPr>
            <p:nvPr/>
          </p:nvGrpSpPr>
          <p:grpSpPr bwMode="auto">
            <a:xfrm>
              <a:off x="8829" y="7326"/>
              <a:ext cx="863" cy="448"/>
              <a:chOff x="8829" y="7326"/>
              <a:chExt cx="863" cy="448"/>
            </a:xfrm>
          </p:grpSpPr>
          <p:sp>
            <p:nvSpPr>
              <p:cNvPr id="3196" name="Freeform 291"/>
              <p:cNvSpPr>
                <a:spLocks/>
              </p:cNvSpPr>
              <p:nvPr/>
            </p:nvSpPr>
            <p:spPr bwMode="auto">
              <a:xfrm>
                <a:off x="8829" y="7326"/>
                <a:ext cx="863" cy="448"/>
              </a:xfrm>
              <a:custGeom>
                <a:avLst/>
                <a:gdLst>
                  <a:gd name="T0" fmla="*/ 81 w 863"/>
                  <a:gd name="T1" fmla="*/ 47 h 448"/>
                  <a:gd name="T2" fmla="*/ 0 w 863"/>
                  <a:gd name="T3" fmla="*/ 0 h 448"/>
                  <a:gd name="T4" fmla="*/ 79 w 863"/>
                  <a:gd name="T5" fmla="*/ 109 h 448"/>
                  <a:gd name="T6" fmla="*/ 86 w 863"/>
                  <a:gd name="T7" fmla="*/ 52 h 448"/>
                  <a:gd name="T8" fmla="*/ 81 w 863"/>
                  <a:gd name="T9" fmla="*/ 47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3" h="448">
                    <a:moveTo>
                      <a:pt x="81" y="47"/>
                    </a:moveTo>
                    <a:lnTo>
                      <a:pt x="0" y="0"/>
                    </a:lnTo>
                    <a:lnTo>
                      <a:pt x="79" y="109"/>
                    </a:lnTo>
                    <a:lnTo>
                      <a:pt x="86" y="52"/>
                    </a:lnTo>
                    <a:lnTo>
                      <a:pt x="81" y="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7" name="Freeform 290"/>
              <p:cNvSpPr>
                <a:spLocks/>
              </p:cNvSpPr>
              <p:nvPr/>
            </p:nvSpPr>
            <p:spPr bwMode="auto">
              <a:xfrm>
                <a:off x="8829" y="7326"/>
                <a:ext cx="863" cy="448"/>
              </a:xfrm>
              <a:custGeom>
                <a:avLst/>
                <a:gdLst>
                  <a:gd name="T0" fmla="*/ 82 w 863"/>
                  <a:gd name="T1" fmla="*/ 43 h 448"/>
                  <a:gd name="T2" fmla="*/ 92 w 863"/>
                  <a:gd name="T3" fmla="*/ 39 h 448"/>
                  <a:gd name="T4" fmla="*/ 86 w 863"/>
                  <a:gd name="T5" fmla="*/ 39 h 448"/>
                  <a:gd name="T6" fmla="*/ 82 w 863"/>
                  <a:gd name="T7" fmla="*/ 43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3" h="448">
                    <a:moveTo>
                      <a:pt x="82" y="43"/>
                    </a:moveTo>
                    <a:lnTo>
                      <a:pt x="92" y="39"/>
                    </a:lnTo>
                    <a:lnTo>
                      <a:pt x="86" y="39"/>
                    </a:lnTo>
                    <a:lnTo>
                      <a:pt x="82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8" name="Freeform 289"/>
              <p:cNvSpPr>
                <a:spLocks/>
              </p:cNvSpPr>
              <p:nvPr/>
            </p:nvSpPr>
            <p:spPr bwMode="auto">
              <a:xfrm>
                <a:off x="8829" y="7326"/>
                <a:ext cx="863" cy="448"/>
              </a:xfrm>
              <a:custGeom>
                <a:avLst/>
                <a:gdLst>
                  <a:gd name="T0" fmla="*/ 852 w 863"/>
                  <a:gd name="T1" fmla="*/ 447 h 448"/>
                  <a:gd name="T2" fmla="*/ 858 w 863"/>
                  <a:gd name="T3" fmla="*/ 447 h 448"/>
                  <a:gd name="T4" fmla="*/ 861 w 863"/>
                  <a:gd name="T5" fmla="*/ 443 h 448"/>
                  <a:gd name="T6" fmla="*/ 862 w 863"/>
                  <a:gd name="T7" fmla="*/ 437 h 448"/>
                  <a:gd name="T8" fmla="*/ 859 w 863"/>
                  <a:gd name="T9" fmla="*/ 433 h 448"/>
                  <a:gd name="T10" fmla="*/ 110 w 863"/>
                  <a:gd name="T11" fmla="*/ 48 h 448"/>
                  <a:gd name="T12" fmla="*/ 82 w 863"/>
                  <a:gd name="T13" fmla="*/ 43 h 448"/>
                  <a:gd name="T14" fmla="*/ 86 w 863"/>
                  <a:gd name="T15" fmla="*/ 39 h 448"/>
                  <a:gd name="T16" fmla="*/ 92 w 863"/>
                  <a:gd name="T17" fmla="*/ 39 h 448"/>
                  <a:gd name="T18" fmla="*/ 82 w 863"/>
                  <a:gd name="T19" fmla="*/ 43 h 448"/>
                  <a:gd name="T20" fmla="*/ 110 w 863"/>
                  <a:gd name="T21" fmla="*/ 48 h 448"/>
                  <a:gd name="T22" fmla="*/ 134 w 863"/>
                  <a:gd name="T23" fmla="*/ 2 h 448"/>
                  <a:gd name="T24" fmla="*/ 0 w 863"/>
                  <a:gd name="T25" fmla="*/ 0 h 448"/>
                  <a:gd name="T26" fmla="*/ 81 w 863"/>
                  <a:gd name="T27" fmla="*/ 47 h 448"/>
                  <a:gd name="T28" fmla="*/ 86 w 863"/>
                  <a:gd name="T29" fmla="*/ 52 h 448"/>
                  <a:gd name="T30" fmla="*/ 79 w 863"/>
                  <a:gd name="T31" fmla="*/ 109 h 448"/>
                  <a:gd name="T32" fmla="*/ 103 w 863"/>
                  <a:gd name="T33" fmla="*/ 61 h 448"/>
                  <a:gd name="T34" fmla="*/ 852 w 863"/>
                  <a:gd name="T35" fmla="*/ 447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63" h="448">
                    <a:moveTo>
                      <a:pt x="852" y="447"/>
                    </a:moveTo>
                    <a:lnTo>
                      <a:pt x="858" y="447"/>
                    </a:lnTo>
                    <a:lnTo>
                      <a:pt x="861" y="443"/>
                    </a:lnTo>
                    <a:lnTo>
                      <a:pt x="862" y="437"/>
                    </a:lnTo>
                    <a:lnTo>
                      <a:pt x="859" y="433"/>
                    </a:lnTo>
                    <a:lnTo>
                      <a:pt x="110" y="48"/>
                    </a:lnTo>
                    <a:lnTo>
                      <a:pt x="82" y="43"/>
                    </a:lnTo>
                    <a:lnTo>
                      <a:pt x="86" y="39"/>
                    </a:lnTo>
                    <a:lnTo>
                      <a:pt x="92" y="39"/>
                    </a:lnTo>
                    <a:lnTo>
                      <a:pt x="82" y="43"/>
                    </a:lnTo>
                    <a:lnTo>
                      <a:pt x="110" y="48"/>
                    </a:lnTo>
                    <a:lnTo>
                      <a:pt x="134" y="2"/>
                    </a:lnTo>
                    <a:lnTo>
                      <a:pt x="0" y="0"/>
                    </a:lnTo>
                    <a:lnTo>
                      <a:pt x="81" y="47"/>
                    </a:lnTo>
                    <a:lnTo>
                      <a:pt x="86" y="52"/>
                    </a:lnTo>
                    <a:lnTo>
                      <a:pt x="79" y="109"/>
                    </a:lnTo>
                    <a:lnTo>
                      <a:pt x="103" y="61"/>
                    </a:lnTo>
                    <a:lnTo>
                      <a:pt x="852" y="44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3177" name="Group 284"/>
            <p:cNvGrpSpPr>
              <a:grpSpLocks/>
            </p:cNvGrpSpPr>
            <p:nvPr/>
          </p:nvGrpSpPr>
          <p:grpSpPr bwMode="auto">
            <a:xfrm>
              <a:off x="9320" y="6500"/>
              <a:ext cx="495" cy="120"/>
              <a:chOff x="9320" y="6500"/>
              <a:chExt cx="495" cy="120"/>
            </a:xfrm>
          </p:grpSpPr>
          <p:sp>
            <p:nvSpPr>
              <p:cNvPr id="3193" name="Freeform 287"/>
              <p:cNvSpPr>
                <a:spLocks/>
              </p:cNvSpPr>
              <p:nvPr/>
            </p:nvSpPr>
            <p:spPr bwMode="auto">
              <a:xfrm>
                <a:off x="9320" y="6500"/>
                <a:ext cx="495" cy="120"/>
              </a:xfrm>
              <a:custGeom>
                <a:avLst/>
                <a:gdLst>
                  <a:gd name="T0" fmla="*/ 119 w 495"/>
                  <a:gd name="T1" fmla="*/ 67 h 120"/>
                  <a:gd name="T2" fmla="*/ 487 w 495"/>
                  <a:gd name="T3" fmla="*/ 67 h 120"/>
                  <a:gd name="T4" fmla="*/ 492 w 495"/>
                  <a:gd name="T5" fmla="*/ 64 h 120"/>
                  <a:gd name="T6" fmla="*/ 494 w 495"/>
                  <a:gd name="T7" fmla="*/ 59 h 120"/>
                  <a:gd name="T8" fmla="*/ 492 w 495"/>
                  <a:gd name="T9" fmla="*/ 53 h 120"/>
                  <a:gd name="T10" fmla="*/ 487 w 495"/>
                  <a:gd name="T11" fmla="*/ 51 h 120"/>
                  <a:gd name="T12" fmla="*/ 99 w 495"/>
                  <a:gd name="T13" fmla="*/ 51 h 120"/>
                  <a:gd name="T14" fmla="*/ 94 w 495"/>
                  <a:gd name="T15" fmla="*/ 53 h 120"/>
                  <a:gd name="T16" fmla="*/ 119 w 495"/>
                  <a:gd name="T17" fmla="*/ 6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5" h="120">
                    <a:moveTo>
                      <a:pt x="119" y="67"/>
                    </a:moveTo>
                    <a:lnTo>
                      <a:pt x="487" y="67"/>
                    </a:lnTo>
                    <a:lnTo>
                      <a:pt x="492" y="64"/>
                    </a:lnTo>
                    <a:lnTo>
                      <a:pt x="494" y="59"/>
                    </a:lnTo>
                    <a:lnTo>
                      <a:pt x="492" y="53"/>
                    </a:lnTo>
                    <a:lnTo>
                      <a:pt x="487" y="51"/>
                    </a:lnTo>
                    <a:lnTo>
                      <a:pt x="99" y="51"/>
                    </a:lnTo>
                    <a:lnTo>
                      <a:pt x="94" y="53"/>
                    </a:lnTo>
                    <a:lnTo>
                      <a:pt x="119" y="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4" name="Freeform 286"/>
              <p:cNvSpPr>
                <a:spLocks/>
              </p:cNvSpPr>
              <p:nvPr/>
            </p:nvSpPr>
            <p:spPr bwMode="auto">
              <a:xfrm>
                <a:off x="9320" y="6500"/>
                <a:ext cx="495" cy="120"/>
              </a:xfrm>
              <a:custGeom>
                <a:avLst/>
                <a:gdLst>
                  <a:gd name="T0" fmla="*/ 92 w 495"/>
                  <a:gd name="T1" fmla="*/ 59 h 120"/>
                  <a:gd name="T2" fmla="*/ 0 w 495"/>
                  <a:gd name="T3" fmla="*/ 59 h 120"/>
                  <a:gd name="T4" fmla="*/ 120 w 495"/>
                  <a:gd name="T5" fmla="*/ 119 h 120"/>
                  <a:gd name="T6" fmla="*/ 94 w 495"/>
                  <a:gd name="T7" fmla="*/ 64 h 120"/>
                  <a:gd name="T8" fmla="*/ 92 w 495"/>
                  <a:gd name="T9" fmla="*/ 5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120">
                    <a:moveTo>
                      <a:pt x="92" y="59"/>
                    </a:moveTo>
                    <a:lnTo>
                      <a:pt x="0" y="59"/>
                    </a:lnTo>
                    <a:lnTo>
                      <a:pt x="120" y="119"/>
                    </a:lnTo>
                    <a:lnTo>
                      <a:pt x="94" y="64"/>
                    </a:lnTo>
                    <a:lnTo>
                      <a:pt x="92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5" name="Freeform 285"/>
              <p:cNvSpPr>
                <a:spLocks/>
              </p:cNvSpPr>
              <p:nvPr/>
            </p:nvSpPr>
            <p:spPr bwMode="auto">
              <a:xfrm>
                <a:off x="9320" y="6500"/>
                <a:ext cx="495" cy="120"/>
              </a:xfrm>
              <a:custGeom>
                <a:avLst/>
                <a:gdLst>
                  <a:gd name="T0" fmla="*/ 119 w 495"/>
                  <a:gd name="T1" fmla="*/ 51 h 120"/>
                  <a:gd name="T2" fmla="*/ 120 w 495"/>
                  <a:gd name="T3" fmla="*/ 0 h 120"/>
                  <a:gd name="T4" fmla="*/ 0 w 495"/>
                  <a:gd name="T5" fmla="*/ 59 h 120"/>
                  <a:gd name="T6" fmla="*/ 92 w 495"/>
                  <a:gd name="T7" fmla="*/ 59 h 120"/>
                  <a:gd name="T8" fmla="*/ 94 w 495"/>
                  <a:gd name="T9" fmla="*/ 64 h 120"/>
                  <a:gd name="T10" fmla="*/ 120 w 495"/>
                  <a:gd name="T11" fmla="*/ 119 h 120"/>
                  <a:gd name="T12" fmla="*/ 119 w 495"/>
                  <a:gd name="T13" fmla="*/ 67 h 120"/>
                  <a:gd name="T14" fmla="*/ 99 w 495"/>
                  <a:gd name="T15" fmla="*/ 67 h 120"/>
                  <a:gd name="T16" fmla="*/ 119 w 495"/>
                  <a:gd name="T17" fmla="*/ 67 h 120"/>
                  <a:gd name="T18" fmla="*/ 94 w 495"/>
                  <a:gd name="T19" fmla="*/ 53 h 120"/>
                  <a:gd name="T20" fmla="*/ 99 w 495"/>
                  <a:gd name="T21" fmla="*/ 51 h 120"/>
                  <a:gd name="T22" fmla="*/ 119 w 495"/>
                  <a:gd name="T23" fmla="*/ 5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5" h="120">
                    <a:moveTo>
                      <a:pt x="119" y="51"/>
                    </a:moveTo>
                    <a:lnTo>
                      <a:pt x="120" y="0"/>
                    </a:lnTo>
                    <a:lnTo>
                      <a:pt x="0" y="59"/>
                    </a:lnTo>
                    <a:lnTo>
                      <a:pt x="92" y="59"/>
                    </a:lnTo>
                    <a:lnTo>
                      <a:pt x="94" y="64"/>
                    </a:lnTo>
                    <a:lnTo>
                      <a:pt x="120" y="119"/>
                    </a:lnTo>
                    <a:lnTo>
                      <a:pt x="119" y="67"/>
                    </a:lnTo>
                    <a:lnTo>
                      <a:pt x="99" y="67"/>
                    </a:lnTo>
                    <a:lnTo>
                      <a:pt x="119" y="67"/>
                    </a:lnTo>
                    <a:lnTo>
                      <a:pt x="94" y="53"/>
                    </a:lnTo>
                    <a:lnTo>
                      <a:pt x="99" y="51"/>
                    </a:lnTo>
                    <a:lnTo>
                      <a:pt x="119" y="5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78" name="Freeform 283"/>
            <p:cNvSpPr>
              <a:spLocks/>
            </p:cNvSpPr>
            <p:nvPr/>
          </p:nvSpPr>
          <p:spPr bwMode="auto">
            <a:xfrm>
              <a:off x="9810" y="6009"/>
              <a:ext cx="3498" cy="1098"/>
            </a:xfrm>
            <a:custGeom>
              <a:avLst/>
              <a:gdLst>
                <a:gd name="T0" fmla="*/ 1604 w 3498"/>
                <a:gd name="T1" fmla="*/ 1 h 1098"/>
                <a:gd name="T2" fmla="*/ 1328 w 3498"/>
                <a:gd name="T3" fmla="*/ 15 h 1098"/>
                <a:gd name="T4" fmla="*/ 1067 w 3498"/>
                <a:gd name="T5" fmla="*/ 43 h 1098"/>
                <a:gd name="T6" fmla="*/ 827 w 3498"/>
                <a:gd name="T7" fmla="*/ 82 h 1098"/>
                <a:gd name="T8" fmla="*/ 610 w 3498"/>
                <a:gd name="T9" fmla="*/ 132 h 1098"/>
                <a:gd name="T10" fmla="*/ 420 w 3498"/>
                <a:gd name="T11" fmla="*/ 191 h 1098"/>
                <a:gd name="T12" fmla="*/ 261 w 3498"/>
                <a:gd name="T13" fmla="*/ 260 h 1098"/>
                <a:gd name="T14" fmla="*/ 137 w 3498"/>
                <a:gd name="T15" fmla="*/ 335 h 1098"/>
                <a:gd name="T16" fmla="*/ 50 w 3498"/>
                <a:gd name="T17" fmla="*/ 417 h 1098"/>
                <a:gd name="T18" fmla="*/ 5 w 3498"/>
                <a:gd name="T19" fmla="*/ 504 h 1098"/>
                <a:gd name="T20" fmla="*/ 5 w 3498"/>
                <a:gd name="T21" fmla="*/ 594 h 1098"/>
                <a:gd name="T22" fmla="*/ 50 w 3498"/>
                <a:gd name="T23" fmla="*/ 681 h 1098"/>
                <a:gd name="T24" fmla="*/ 137 w 3498"/>
                <a:gd name="T25" fmla="*/ 762 h 1098"/>
                <a:gd name="T26" fmla="*/ 261 w 3498"/>
                <a:gd name="T27" fmla="*/ 838 h 1098"/>
                <a:gd name="T28" fmla="*/ 420 w 3498"/>
                <a:gd name="T29" fmla="*/ 906 h 1098"/>
                <a:gd name="T30" fmla="*/ 610 w 3498"/>
                <a:gd name="T31" fmla="*/ 965 h 1098"/>
                <a:gd name="T32" fmla="*/ 827 w 3498"/>
                <a:gd name="T33" fmla="*/ 1015 h 1098"/>
                <a:gd name="T34" fmla="*/ 1067 w 3498"/>
                <a:gd name="T35" fmla="*/ 1054 h 1098"/>
                <a:gd name="T36" fmla="*/ 1328 w 3498"/>
                <a:gd name="T37" fmla="*/ 1082 h 1098"/>
                <a:gd name="T38" fmla="*/ 1604 w 3498"/>
                <a:gd name="T39" fmla="*/ 1096 h 1098"/>
                <a:gd name="T40" fmla="*/ 1891 w 3498"/>
                <a:gd name="T41" fmla="*/ 1096 h 1098"/>
                <a:gd name="T42" fmla="*/ 2168 w 3498"/>
                <a:gd name="T43" fmla="*/ 1082 h 1098"/>
                <a:gd name="T44" fmla="*/ 2429 w 3498"/>
                <a:gd name="T45" fmla="*/ 1054 h 1098"/>
                <a:gd name="T46" fmla="*/ 2669 w 3498"/>
                <a:gd name="T47" fmla="*/ 1015 h 1098"/>
                <a:gd name="T48" fmla="*/ 2886 w 3498"/>
                <a:gd name="T49" fmla="*/ 965 h 1098"/>
                <a:gd name="T50" fmla="*/ 3076 w 3498"/>
                <a:gd name="T51" fmla="*/ 906 h 1098"/>
                <a:gd name="T52" fmla="*/ 3235 w 3498"/>
                <a:gd name="T53" fmla="*/ 838 h 1098"/>
                <a:gd name="T54" fmla="*/ 3360 w 3498"/>
                <a:gd name="T55" fmla="*/ 762 h 1098"/>
                <a:gd name="T56" fmla="*/ 3447 w 3498"/>
                <a:gd name="T57" fmla="*/ 681 h 1098"/>
                <a:gd name="T58" fmla="*/ 3492 w 3498"/>
                <a:gd name="T59" fmla="*/ 594 h 1098"/>
                <a:gd name="T60" fmla="*/ 3492 w 3498"/>
                <a:gd name="T61" fmla="*/ 504 h 1098"/>
                <a:gd name="T62" fmla="*/ 3447 w 3498"/>
                <a:gd name="T63" fmla="*/ 417 h 1098"/>
                <a:gd name="T64" fmla="*/ 3360 w 3498"/>
                <a:gd name="T65" fmla="*/ 335 h 1098"/>
                <a:gd name="T66" fmla="*/ 3235 w 3498"/>
                <a:gd name="T67" fmla="*/ 260 h 1098"/>
                <a:gd name="T68" fmla="*/ 3076 w 3498"/>
                <a:gd name="T69" fmla="*/ 191 h 1098"/>
                <a:gd name="T70" fmla="*/ 2886 w 3498"/>
                <a:gd name="T71" fmla="*/ 132 h 1098"/>
                <a:gd name="T72" fmla="*/ 2669 w 3498"/>
                <a:gd name="T73" fmla="*/ 82 h 1098"/>
                <a:gd name="T74" fmla="*/ 2429 w 3498"/>
                <a:gd name="T75" fmla="*/ 43 h 1098"/>
                <a:gd name="T76" fmla="*/ 2168 w 3498"/>
                <a:gd name="T77" fmla="*/ 15 h 1098"/>
                <a:gd name="T78" fmla="*/ 1891 w 34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98" h="1098">
                  <a:moveTo>
                    <a:pt x="1748" y="0"/>
                  </a:moveTo>
                  <a:lnTo>
                    <a:pt x="1604" y="1"/>
                  </a:lnTo>
                  <a:lnTo>
                    <a:pt x="1464" y="7"/>
                  </a:lnTo>
                  <a:lnTo>
                    <a:pt x="1328" y="15"/>
                  </a:lnTo>
                  <a:lnTo>
                    <a:pt x="1195" y="28"/>
                  </a:lnTo>
                  <a:lnTo>
                    <a:pt x="1067" y="43"/>
                  </a:lnTo>
                  <a:lnTo>
                    <a:pt x="944" y="61"/>
                  </a:lnTo>
                  <a:lnTo>
                    <a:pt x="827" y="82"/>
                  </a:lnTo>
                  <a:lnTo>
                    <a:pt x="715" y="106"/>
                  </a:lnTo>
                  <a:lnTo>
                    <a:pt x="610" y="132"/>
                  </a:lnTo>
                  <a:lnTo>
                    <a:pt x="511" y="160"/>
                  </a:lnTo>
                  <a:lnTo>
                    <a:pt x="420" y="191"/>
                  </a:lnTo>
                  <a:lnTo>
                    <a:pt x="337" y="224"/>
                  </a:lnTo>
                  <a:lnTo>
                    <a:pt x="261" y="260"/>
                  </a:lnTo>
                  <a:lnTo>
                    <a:pt x="195" y="296"/>
                  </a:lnTo>
                  <a:lnTo>
                    <a:pt x="137" y="335"/>
                  </a:lnTo>
                  <a:lnTo>
                    <a:pt x="89" y="375"/>
                  </a:lnTo>
                  <a:lnTo>
                    <a:pt x="50" y="417"/>
                  </a:lnTo>
                  <a:lnTo>
                    <a:pt x="22" y="460"/>
                  </a:lnTo>
                  <a:lnTo>
                    <a:pt x="5" y="504"/>
                  </a:lnTo>
                  <a:lnTo>
                    <a:pt x="0" y="549"/>
                  </a:lnTo>
                  <a:lnTo>
                    <a:pt x="5" y="594"/>
                  </a:lnTo>
                  <a:lnTo>
                    <a:pt x="22" y="638"/>
                  </a:lnTo>
                  <a:lnTo>
                    <a:pt x="50" y="681"/>
                  </a:lnTo>
                  <a:lnTo>
                    <a:pt x="89" y="722"/>
                  </a:lnTo>
                  <a:lnTo>
                    <a:pt x="137" y="762"/>
                  </a:lnTo>
                  <a:lnTo>
                    <a:pt x="195" y="801"/>
                  </a:lnTo>
                  <a:lnTo>
                    <a:pt x="261" y="838"/>
                  </a:lnTo>
                  <a:lnTo>
                    <a:pt x="337" y="873"/>
                  </a:lnTo>
                  <a:lnTo>
                    <a:pt x="420" y="906"/>
                  </a:lnTo>
                  <a:lnTo>
                    <a:pt x="511" y="937"/>
                  </a:lnTo>
                  <a:lnTo>
                    <a:pt x="610" y="965"/>
                  </a:lnTo>
                  <a:lnTo>
                    <a:pt x="715" y="992"/>
                  </a:lnTo>
                  <a:lnTo>
                    <a:pt x="827" y="1015"/>
                  </a:lnTo>
                  <a:lnTo>
                    <a:pt x="944" y="1036"/>
                  </a:lnTo>
                  <a:lnTo>
                    <a:pt x="1067" y="1054"/>
                  </a:lnTo>
                  <a:lnTo>
                    <a:pt x="1195" y="1069"/>
                  </a:lnTo>
                  <a:lnTo>
                    <a:pt x="1328" y="1082"/>
                  </a:lnTo>
                  <a:lnTo>
                    <a:pt x="1464" y="1090"/>
                  </a:lnTo>
                  <a:lnTo>
                    <a:pt x="1604" y="1096"/>
                  </a:lnTo>
                  <a:lnTo>
                    <a:pt x="1748" y="1098"/>
                  </a:lnTo>
                  <a:lnTo>
                    <a:pt x="1891" y="1096"/>
                  </a:lnTo>
                  <a:lnTo>
                    <a:pt x="2032" y="1090"/>
                  </a:lnTo>
                  <a:lnTo>
                    <a:pt x="2168" y="1082"/>
                  </a:lnTo>
                  <a:lnTo>
                    <a:pt x="2301" y="1069"/>
                  </a:lnTo>
                  <a:lnTo>
                    <a:pt x="2429" y="1054"/>
                  </a:lnTo>
                  <a:lnTo>
                    <a:pt x="2552" y="1036"/>
                  </a:lnTo>
                  <a:lnTo>
                    <a:pt x="2669" y="1015"/>
                  </a:lnTo>
                  <a:lnTo>
                    <a:pt x="2781" y="992"/>
                  </a:lnTo>
                  <a:lnTo>
                    <a:pt x="2886" y="965"/>
                  </a:lnTo>
                  <a:lnTo>
                    <a:pt x="2985" y="937"/>
                  </a:lnTo>
                  <a:lnTo>
                    <a:pt x="3076" y="906"/>
                  </a:lnTo>
                  <a:lnTo>
                    <a:pt x="3160" y="873"/>
                  </a:lnTo>
                  <a:lnTo>
                    <a:pt x="3235" y="838"/>
                  </a:lnTo>
                  <a:lnTo>
                    <a:pt x="3302" y="801"/>
                  </a:lnTo>
                  <a:lnTo>
                    <a:pt x="3360" y="762"/>
                  </a:lnTo>
                  <a:lnTo>
                    <a:pt x="3408" y="722"/>
                  </a:lnTo>
                  <a:lnTo>
                    <a:pt x="3447" y="681"/>
                  </a:lnTo>
                  <a:lnTo>
                    <a:pt x="3475" y="638"/>
                  </a:lnTo>
                  <a:lnTo>
                    <a:pt x="3492" y="594"/>
                  </a:lnTo>
                  <a:lnTo>
                    <a:pt x="3498" y="549"/>
                  </a:lnTo>
                  <a:lnTo>
                    <a:pt x="3492" y="504"/>
                  </a:lnTo>
                  <a:lnTo>
                    <a:pt x="3475" y="460"/>
                  </a:lnTo>
                  <a:lnTo>
                    <a:pt x="3447" y="417"/>
                  </a:lnTo>
                  <a:lnTo>
                    <a:pt x="3408" y="375"/>
                  </a:lnTo>
                  <a:lnTo>
                    <a:pt x="3360" y="335"/>
                  </a:lnTo>
                  <a:lnTo>
                    <a:pt x="3302" y="296"/>
                  </a:lnTo>
                  <a:lnTo>
                    <a:pt x="3235" y="260"/>
                  </a:lnTo>
                  <a:lnTo>
                    <a:pt x="3160" y="224"/>
                  </a:lnTo>
                  <a:lnTo>
                    <a:pt x="3076" y="191"/>
                  </a:lnTo>
                  <a:lnTo>
                    <a:pt x="2985" y="160"/>
                  </a:lnTo>
                  <a:lnTo>
                    <a:pt x="2886" y="132"/>
                  </a:lnTo>
                  <a:lnTo>
                    <a:pt x="2781" y="106"/>
                  </a:lnTo>
                  <a:lnTo>
                    <a:pt x="2669" y="82"/>
                  </a:lnTo>
                  <a:lnTo>
                    <a:pt x="2552" y="61"/>
                  </a:lnTo>
                  <a:lnTo>
                    <a:pt x="2429" y="43"/>
                  </a:lnTo>
                  <a:lnTo>
                    <a:pt x="2301" y="28"/>
                  </a:lnTo>
                  <a:lnTo>
                    <a:pt x="2168" y="15"/>
                  </a:lnTo>
                  <a:lnTo>
                    <a:pt x="2032" y="7"/>
                  </a:lnTo>
                  <a:lnTo>
                    <a:pt x="1891" y="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FEF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79" name="Freeform 282"/>
            <p:cNvSpPr>
              <a:spLocks/>
            </p:cNvSpPr>
            <p:nvPr/>
          </p:nvSpPr>
          <p:spPr bwMode="auto">
            <a:xfrm>
              <a:off x="9810" y="6009"/>
              <a:ext cx="3498" cy="1098"/>
            </a:xfrm>
            <a:custGeom>
              <a:avLst/>
              <a:gdLst>
                <a:gd name="T0" fmla="*/ 1604 w 3498"/>
                <a:gd name="T1" fmla="*/ 1 h 1098"/>
                <a:gd name="T2" fmla="*/ 1328 w 3498"/>
                <a:gd name="T3" fmla="*/ 15 h 1098"/>
                <a:gd name="T4" fmla="*/ 1067 w 3498"/>
                <a:gd name="T5" fmla="*/ 43 h 1098"/>
                <a:gd name="T6" fmla="*/ 827 w 3498"/>
                <a:gd name="T7" fmla="*/ 82 h 1098"/>
                <a:gd name="T8" fmla="*/ 610 w 3498"/>
                <a:gd name="T9" fmla="*/ 132 h 1098"/>
                <a:gd name="T10" fmla="*/ 420 w 3498"/>
                <a:gd name="T11" fmla="*/ 191 h 1098"/>
                <a:gd name="T12" fmla="*/ 261 w 3498"/>
                <a:gd name="T13" fmla="*/ 260 h 1098"/>
                <a:gd name="T14" fmla="*/ 137 w 3498"/>
                <a:gd name="T15" fmla="*/ 335 h 1098"/>
                <a:gd name="T16" fmla="*/ 50 w 3498"/>
                <a:gd name="T17" fmla="*/ 417 h 1098"/>
                <a:gd name="T18" fmla="*/ 5 w 3498"/>
                <a:gd name="T19" fmla="*/ 504 h 1098"/>
                <a:gd name="T20" fmla="*/ 5 w 3498"/>
                <a:gd name="T21" fmla="*/ 594 h 1098"/>
                <a:gd name="T22" fmla="*/ 50 w 3498"/>
                <a:gd name="T23" fmla="*/ 681 h 1098"/>
                <a:gd name="T24" fmla="*/ 137 w 3498"/>
                <a:gd name="T25" fmla="*/ 762 h 1098"/>
                <a:gd name="T26" fmla="*/ 261 w 3498"/>
                <a:gd name="T27" fmla="*/ 838 h 1098"/>
                <a:gd name="T28" fmla="*/ 420 w 3498"/>
                <a:gd name="T29" fmla="*/ 906 h 1098"/>
                <a:gd name="T30" fmla="*/ 610 w 3498"/>
                <a:gd name="T31" fmla="*/ 965 h 1098"/>
                <a:gd name="T32" fmla="*/ 827 w 3498"/>
                <a:gd name="T33" fmla="*/ 1015 h 1098"/>
                <a:gd name="T34" fmla="*/ 1067 w 3498"/>
                <a:gd name="T35" fmla="*/ 1054 h 1098"/>
                <a:gd name="T36" fmla="*/ 1328 w 3498"/>
                <a:gd name="T37" fmla="*/ 1082 h 1098"/>
                <a:gd name="T38" fmla="*/ 1604 w 3498"/>
                <a:gd name="T39" fmla="*/ 1096 h 1098"/>
                <a:gd name="T40" fmla="*/ 1891 w 3498"/>
                <a:gd name="T41" fmla="*/ 1096 h 1098"/>
                <a:gd name="T42" fmla="*/ 2168 w 3498"/>
                <a:gd name="T43" fmla="*/ 1082 h 1098"/>
                <a:gd name="T44" fmla="*/ 2429 w 3498"/>
                <a:gd name="T45" fmla="*/ 1054 h 1098"/>
                <a:gd name="T46" fmla="*/ 2669 w 3498"/>
                <a:gd name="T47" fmla="*/ 1015 h 1098"/>
                <a:gd name="T48" fmla="*/ 2886 w 3498"/>
                <a:gd name="T49" fmla="*/ 965 h 1098"/>
                <a:gd name="T50" fmla="*/ 3076 w 3498"/>
                <a:gd name="T51" fmla="*/ 906 h 1098"/>
                <a:gd name="T52" fmla="*/ 3235 w 3498"/>
                <a:gd name="T53" fmla="*/ 838 h 1098"/>
                <a:gd name="T54" fmla="*/ 3360 w 3498"/>
                <a:gd name="T55" fmla="*/ 762 h 1098"/>
                <a:gd name="T56" fmla="*/ 3447 w 3498"/>
                <a:gd name="T57" fmla="*/ 681 h 1098"/>
                <a:gd name="T58" fmla="*/ 3492 w 3498"/>
                <a:gd name="T59" fmla="*/ 594 h 1098"/>
                <a:gd name="T60" fmla="*/ 3492 w 3498"/>
                <a:gd name="T61" fmla="*/ 504 h 1098"/>
                <a:gd name="T62" fmla="*/ 3447 w 3498"/>
                <a:gd name="T63" fmla="*/ 417 h 1098"/>
                <a:gd name="T64" fmla="*/ 3360 w 3498"/>
                <a:gd name="T65" fmla="*/ 335 h 1098"/>
                <a:gd name="T66" fmla="*/ 3235 w 3498"/>
                <a:gd name="T67" fmla="*/ 260 h 1098"/>
                <a:gd name="T68" fmla="*/ 3076 w 3498"/>
                <a:gd name="T69" fmla="*/ 191 h 1098"/>
                <a:gd name="T70" fmla="*/ 2886 w 3498"/>
                <a:gd name="T71" fmla="*/ 132 h 1098"/>
                <a:gd name="T72" fmla="*/ 2669 w 3498"/>
                <a:gd name="T73" fmla="*/ 82 h 1098"/>
                <a:gd name="T74" fmla="*/ 2429 w 3498"/>
                <a:gd name="T75" fmla="*/ 43 h 1098"/>
                <a:gd name="T76" fmla="*/ 2168 w 3498"/>
                <a:gd name="T77" fmla="*/ 15 h 1098"/>
                <a:gd name="T78" fmla="*/ 1891 w 34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98" h="1098">
                  <a:moveTo>
                    <a:pt x="1748" y="0"/>
                  </a:moveTo>
                  <a:lnTo>
                    <a:pt x="1604" y="1"/>
                  </a:lnTo>
                  <a:lnTo>
                    <a:pt x="1464" y="7"/>
                  </a:lnTo>
                  <a:lnTo>
                    <a:pt x="1328" y="15"/>
                  </a:lnTo>
                  <a:lnTo>
                    <a:pt x="1195" y="28"/>
                  </a:lnTo>
                  <a:lnTo>
                    <a:pt x="1067" y="43"/>
                  </a:lnTo>
                  <a:lnTo>
                    <a:pt x="944" y="61"/>
                  </a:lnTo>
                  <a:lnTo>
                    <a:pt x="827" y="82"/>
                  </a:lnTo>
                  <a:lnTo>
                    <a:pt x="715" y="106"/>
                  </a:lnTo>
                  <a:lnTo>
                    <a:pt x="610" y="132"/>
                  </a:lnTo>
                  <a:lnTo>
                    <a:pt x="511" y="160"/>
                  </a:lnTo>
                  <a:lnTo>
                    <a:pt x="420" y="191"/>
                  </a:lnTo>
                  <a:lnTo>
                    <a:pt x="337" y="224"/>
                  </a:lnTo>
                  <a:lnTo>
                    <a:pt x="261" y="260"/>
                  </a:lnTo>
                  <a:lnTo>
                    <a:pt x="195" y="296"/>
                  </a:lnTo>
                  <a:lnTo>
                    <a:pt x="137" y="335"/>
                  </a:lnTo>
                  <a:lnTo>
                    <a:pt x="89" y="375"/>
                  </a:lnTo>
                  <a:lnTo>
                    <a:pt x="50" y="417"/>
                  </a:lnTo>
                  <a:lnTo>
                    <a:pt x="22" y="460"/>
                  </a:lnTo>
                  <a:lnTo>
                    <a:pt x="5" y="504"/>
                  </a:lnTo>
                  <a:lnTo>
                    <a:pt x="0" y="549"/>
                  </a:lnTo>
                  <a:lnTo>
                    <a:pt x="5" y="594"/>
                  </a:lnTo>
                  <a:lnTo>
                    <a:pt x="22" y="638"/>
                  </a:lnTo>
                  <a:lnTo>
                    <a:pt x="50" y="681"/>
                  </a:lnTo>
                  <a:lnTo>
                    <a:pt x="89" y="722"/>
                  </a:lnTo>
                  <a:lnTo>
                    <a:pt x="137" y="762"/>
                  </a:lnTo>
                  <a:lnTo>
                    <a:pt x="195" y="801"/>
                  </a:lnTo>
                  <a:lnTo>
                    <a:pt x="261" y="838"/>
                  </a:lnTo>
                  <a:lnTo>
                    <a:pt x="337" y="873"/>
                  </a:lnTo>
                  <a:lnTo>
                    <a:pt x="420" y="906"/>
                  </a:lnTo>
                  <a:lnTo>
                    <a:pt x="511" y="937"/>
                  </a:lnTo>
                  <a:lnTo>
                    <a:pt x="610" y="965"/>
                  </a:lnTo>
                  <a:lnTo>
                    <a:pt x="715" y="992"/>
                  </a:lnTo>
                  <a:lnTo>
                    <a:pt x="827" y="1015"/>
                  </a:lnTo>
                  <a:lnTo>
                    <a:pt x="944" y="1036"/>
                  </a:lnTo>
                  <a:lnTo>
                    <a:pt x="1067" y="1054"/>
                  </a:lnTo>
                  <a:lnTo>
                    <a:pt x="1195" y="1069"/>
                  </a:lnTo>
                  <a:lnTo>
                    <a:pt x="1328" y="1082"/>
                  </a:lnTo>
                  <a:lnTo>
                    <a:pt x="1464" y="1090"/>
                  </a:lnTo>
                  <a:lnTo>
                    <a:pt x="1604" y="1096"/>
                  </a:lnTo>
                  <a:lnTo>
                    <a:pt x="1748" y="1098"/>
                  </a:lnTo>
                  <a:lnTo>
                    <a:pt x="1891" y="1096"/>
                  </a:lnTo>
                  <a:lnTo>
                    <a:pt x="2032" y="1090"/>
                  </a:lnTo>
                  <a:lnTo>
                    <a:pt x="2168" y="1082"/>
                  </a:lnTo>
                  <a:lnTo>
                    <a:pt x="2301" y="1069"/>
                  </a:lnTo>
                  <a:lnTo>
                    <a:pt x="2429" y="1054"/>
                  </a:lnTo>
                  <a:lnTo>
                    <a:pt x="2552" y="1036"/>
                  </a:lnTo>
                  <a:lnTo>
                    <a:pt x="2669" y="1015"/>
                  </a:lnTo>
                  <a:lnTo>
                    <a:pt x="2781" y="992"/>
                  </a:lnTo>
                  <a:lnTo>
                    <a:pt x="2886" y="965"/>
                  </a:lnTo>
                  <a:lnTo>
                    <a:pt x="2985" y="937"/>
                  </a:lnTo>
                  <a:lnTo>
                    <a:pt x="3076" y="906"/>
                  </a:lnTo>
                  <a:lnTo>
                    <a:pt x="3160" y="873"/>
                  </a:lnTo>
                  <a:lnTo>
                    <a:pt x="3235" y="838"/>
                  </a:lnTo>
                  <a:lnTo>
                    <a:pt x="3302" y="801"/>
                  </a:lnTo>
                  <a:lnTo>
                    <a:pt x="3360" y="762"/>
                  </a:lnTo>
                  <a:lnTo>
                    <a:pt x="3408" y="722"/>
                  </a:lnTo>
                  <a:lnTo>
                    <a:pt x="3447" y="681"/>
                  </a:lnTo>
                  <a:lnTo>
                    <a:pt x="3475" y="638"/>
                  </a:lnTo>
                  <a:lnTo>
                    <a:pt x="3492" y="594"/>
                  </a:lnTo>
                  <a:lnTo>
                    <a:pt x="3498" y="549"/>
                  </a:lnTo>
                  <a:lnTo>
                    <a:pt x="3492" y="504"/>
                  </a:lnTo>
                  <a:lnTo>
                    <a:pt x="3475" y="460"/>
                  </a:lnTo>
                  <a:lnTo>
                    <a:pt x="3447" y="417"/>
                  </a:lnTo>
                  <a:lnTo>
                    <a:pt x="3408" y="375"/>
                  </a:lnTo>
                  <a:lnTo>
                    <a:pt x="3360" y="335"/>
                  </a:lnTo>
                  <a:lnTo>
                    <a:pt x="3302" y="296"/>
                  </a:lnTo>
                  <a:lnTo>
                    <a:pt x="3235" y="260"/>
                  </a:lnTo>
                  <a:lnTo>
                    <a:pt x="3160" y="224"/>
                  </a:lnTo>
                  <a:lnTo>
                    <a:pt x="3076" y="191"/>
                  </a:lnTo>
                  <a:lnTo>
                    <a:pt x="2985" y="160"/>
                  </a:lnTo>
                  <a:lnTo>
                    <a:pt x="2886" y="132"/>
                  </a:lnTo>
                  <a:lnTo>
                    <a:pt x="2781" y="106"/>
                  </a:lnTo>
                  <a:lnTo>
                    <a:pt x="2669" y="82"/>
                  </a:lnTo>
                  <a:lnTo>
                    <a:pt x="2552" y="61"/>
                  </a:lnTo>
                  <a:lnTo>
                    <a:pt x="2429" y="43"/>
                  </a:lnTo>
                  <a:lnTo>
                    <a:pt x="2301" y="28"/>
                  </a:lnTo>
                  <a:lnTo>
                    <a:pt x="2168" y="15"/>
                  </a:lnTo>
                  <a:lnTo>
                    <a:pt x="2032" y="7"/>
                  </a:lnTo>
                  <a:lnTo>
                    <a:pt x="1891" y="1"/>
                  </a:lnTo>
                  <a:lnTo>
                    <a:pt x="1748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0" name="Freeform 281"/>
            <p:cNvSpPr>
              <a:spLocks/>
            </p:cNvSpPr>
            <p:nvPr/>
          </p:nvSpPr>
          <p:spPr bwMode="auto">
            <a:xfrm>
              <a:off x="2550" y="9195"/>
              <a:ext cx="5003" cy="1097"/>
            </a:xfrm>
            <a:custGeom>
              <a:avLst/>
              <a:gdLst>
                <a:gd name="T0" fmla="*/ 2295 w 5003"/>
                <a:gd name="T1" fmla="*/ 1 h 1097"/>
                <a:gd name="T2" fmla="*/ 1899 w 5003"/>
                <a:gd name="T3" fmla="*/ 15 h 1097"/>
                <a:gd name="T4" fmla="*/ 1527 w 5003"/>
                <a:gd name="T5" fmla="*/ 42 h 1097"/>
                <a:gd name="T6" fmla="*/ 1183 w 5003"/>
                <a:gd name="T7" fmla="*/ 81 h 1097"/>
                <a:gd name="T8" fmla="*/ 873 w 5003"/>
                <a:gd name="T9" fmla="*/ 131 h 1097"/>
                <a:gd name="T10" fmla="*/ 601 w 5003"/>
                <a:gd name="T11" fmla="*/ 191 h 1097"/>
                <a:gd name="T12" fmla="*/ 374 w 5003"/>
                <a:gd name="T13" fmla="*/ 259 h 1097"/>
                <a:gd name="T14" fmla="*/ 196 w 5003"/>
                <a:gd name="T15" fmla="*/ 334 h 1097"/>
                <a:gd name="T16" fmla="*/ 72 w 5003"/>
                <a:gd name="T17" fmla="*/ 416 h 1097"/>
                <a:gd name="T18" fmla="*/ 8 w 5003"/>
                <a:gd name="T19" fmla="*/ 503 h 1097"/>
                <a:gd name="T20" fmla="*/ 8 w 5003"/>
                <a:gd name="T21" fmla="*/ 593 h 1097"/>
                <a:gd name="T22" fmla="*/ 72 w 5003"/>
                <a:gd name="T23" fmla="*/ 680 h 1097"/>
                <a:gd name="T24" fmla="*/ 196 w 5003"/>
                <a:gd name="T25" fmla="*/ 761 h 1097"/>
                <a:gd name="T26" fmla="*/ 374 w 5003"/>
                <a:gd name="T27" fmla="*/ 837 h 1097"/>
                <a:gd name="T28" fmla="*/ 601 w 5003"/>
                <a:gd name="T29" fmla="*/ 905 h 1097"/>
                <a:gd name="T30" fmla="*/ 873 w 5003"/>
                <a:gd name="T31" fmla="*/ 964 h 1097"/>
                <a:gd name="T32" fmla="*/ 1183 w 5003"/>
                <a:gd name="T33" fmla="*/ 1014 h 1097"/>
                <a:gd name="T34" fmla="*/ 1527 w 5003"/>
                <a:gd name="T35" fmla="*/ 1053 h 1097"/>
                <a:gd name="T36" fmla="*/ 1899 w 5003"/>
                <a:gd name="T37" fmla="*/ 1080 h 1097"/>
                <a:gd name="T38" fmla="*/ 2295 w 5003"/>
                <a:gd name="T39" fmla="*/ 1094 h 1097"/>
                <a:gd name="T40" fmla="*/ 2706 w 5003"/>
                <a:gd name="T41" fmla="*/ 1094 h 1097"/>
                <a:gd name="T42" fmla="*/ 3102 w 5003"/>
                <a:gd name="T43" fmla="*/ 1080 h 1097"/>
                <a:gd name="T44" fmla="*/ 3474 w 5003"/>
                <a:gd name="T45" fmla="*/ 1053 h 1097"/>
                <a:gd name="T46" fmla="*/ 3819 w 5003"/>
                <a:gd name="T47" fmla="*/ 1014 h 1097"/>
                <a:gd name="T48" fmla="*/ 4129 w 5003"/>
                <a:gd name="T49" fmla="*/ 964 h 1097"/>
                <a:gd name="T50" fmla="*/ 4400 w 5003"/>
                <a:gd name="T51" fmla="*/ 905 h 1097"/>
                <a:gd name="T52" fmla="*/ 4628 w 5003"/>
                <a:gd name="T53" fmla="*/ 837 h 1097"/>
                <a:gd name="T54" fmla="*/ 4806 w 5003"/>
                <a:gd name="T55" fmla="*/ 761 h 1097"/>
                <a:gd name="T56" fmla="*/ 4930 w 5003"/>
                <a:gd name="T57" fmla="*/ 680 h 1097"/>
                <a:gd name="T58" fmla="*/ 4994 w 5003"/>
                <a:gd name="T59" fmla="*/ 593 h 1097"/>
                <a:gd name="T60" fmla="*/ 4994 w 5003"/>
                <a:gd name="T61" fmla="*/ 503 h 1097"/>
                <a:gd name="T62" fmla="*/ 4930 w 5003"/>
                <a:gd name="T63" fmla="*/ 416 h 1097"/>
                <a:gd name="T64" fmla="*/ 4806 w 5003"/>
                <a:gd name="T65" fmla="*/ 334 h 1097"/>
                <a:gd name="T66" fmla="*/ 4628 w 5003"/>
                <a:gd name="T67" fmla="*/ 259 h 1097"/>
                <a:gd name="T68" fmla="*/ 4400 w 5003"/>
                <a:gd name="T69" fmla="*/ 191 h 1097"/>
                <a:gd name="T70" fmla="*/ 4129 w 5003"/>
                <a:gd name="T71" fmla="*/ 131 h 1097"/>
                <a:gd name="T72" fmla="*/ 3819 w 5003"/>
                <a:gd name="T73" fmla="*/ 81 h 1097"/>
                <a:gd name="T74" fmla="*/ 3474 w 5003"/>
                <a:gd name="T75" fmla="*/ 42 h 1097"/>
                <a:gd name="T76" fmla="*/ 3102 w 5003"/>
                <a:gd name="T77" fmla="*/ 15 h 1097"/>
                <a:gd name="T78" fmla="*/ 2706 w 5003"/>
                <a:gd name="T79" fmla="*/ 1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03" h="1097">
                  <a:moveTo>
                    <a:pt x="2500" y="0"/>
                  </a:moveTo>
                  <a:lnTo>
                    <a:pt x="2295" y="1"/>
                  </a:lnTo>
                  <a:lnTo>
                    <a:pt x="2095" y="7"/>
                  </a:lnTo>
                  <a:lnTo>
                    <a:pt x="1899" y="15"/>
                  </a:lnTo>
                  <a:lnTo>
                    <a:pt x="1710" y="27"/>
                  </a:lnTo>
                  <a:lnTo>
                    <a:pt x="1527" y="42"/>
                  </a:lnTo>
                  <a:lnTo>
                    <a:pt x="1351" y="61"/>
                  </a:lnTo>
                  <a:lnTo>
                    <a:pt x="1183" y="81"/>
                  </a:lnTo>
                  <a:lnTo>
                    <a:pt x="1023" y="105"/>
                  </a:lnTo>
                  <a:lnTo>
                    <a:pt x="873" y="131"/>
                  </a:lnTo>
                  <a:lnTo>
                    <a:pt x="732" y="160"/>
                  </a:lnTo>
                  <a:lnTo>
                    <a:pt x="601" y="191"/>
                  </a:lnTo>
                  <a:lnTo>
                    <a:pt x="482" y="224"/>
                  </a:lnTo>
                  <a:lnTo>
                    <a:pt x="374" y="259"/>
                  </a:lnTo>
                  <a:lnTo>
                    <a:pt x="279" y="296"/>
                  </a:lnTo>
                  <a:lnTo>
                    <a:pt x="196" y="334"/>
                  </a:lnTo>
                  <a:lnTo>
                    <a:pt x="127" y="374"/>
                  </a:lnTo>
                  <a:lnTo>
                    <a:pt x="72" y="416"/>
                  </a:lnTo>
                  <a:lnTo>
                    <a:pt x="32" y="459"/>
                  </a:lnTo>
                  <a:lnTo>
                    <a:pt x="8" y="503"/>
                  </a:lnTo>
                  <a:lnTo>
                    <a:pt x="0" y="548"/>
                  </a:lnTo>
                  <a:lnTo>
                    <a:pt x="8" y="593"/>
                  </a:lnTo>
                  <a:lnTo>
                    <a:pt x="32" y="637"/>
                  </a:lnTo>
                  <a:lnTo>
                    <a:pt x="72" y="680"/>
                  </a:lnTo>
                  <a:lnTo>
                    <a:pt x="127" y="721"/>
                  </a:lnTo>
                  <a:lnTo>
                    <a:pt x="196" y="761"/>
                  </a:lnTo>
                  <a:lnTo>
                    <a:pt x="279" y="800"/>
                  </a:lnTo>
                  <a:lnTo>
                    <a:pt x="374" y="837"/>
                  </a:lnTo>
                  <a:lnTo>
                    <a:pt x="482" y="872"/>
                  </a:lnTo>
                  <a:lnTo>
                    <a:pt x="601" y="905"/>
                  </a:lnTo>
                  <a:lnTo>
                    <a:pt x="732" y="936"/>
                  </a:lnTo>
                  <a:lnTo>
                    <a:pt x="873" y="964"/>
                  </a:lnTo>
                  <a:lnTo>
                    <a:pt x="1023" y="990"/>
                  </a:lnTo>
                  <a:lnTo>
                    <a:pt x="1183" y="1014"/>
                  </a:lnTo>
                  <a:lnTo>
                    <a:pt x="1351" y="1035"/>
                  </a:lnTo>
                  <a:lnTo>
                    <a:pt x="1527" y="1053"/>
                  </a:lnTo>
                  <a:lnTo>
                    <a:pt x="1710" y="1068"/>
                  </a:lnTo>
                  <a:lnTo>
                    <a:pt x="1899" y="1080"/>
                  </a:lnTo>
                  <a:lnTo>
                    <a:pt x="2095" y="1089"/>
                  </a:lnTo>
                  <a:lnTo>
                    <a:pt x="2295" y="1094"/>
                  </a:lnTo>
                  <a:lnTo>
                    <a:pt x="2500" y="1096"/>
                  </a:lnTo>
                  <a:lnTo>
                    <a:pt x="2706" y="1094"/>
                  </a:lnTo>
                  <a:lnTo>
                    <a:pt x="2906" y="1089"/>
                  </a:lnTo>
                  <a:lnTo>
                    <a:pt x="3102" y="1080"/>
                  </a:lnTo>
                  <a:lnTo>
                    <a:pt x="3291" y="1068"/>
                  </a:lnTo>
                  <a:lnTo>
                    <a:pt x="3474" y="1053"/>
                  </a:lnTo>
                  <a:lnTo>
                    <a:pt x="3650" y="1035"/>
                  </a:lnTo>
                  <a:lnTo>
                    <a:pt x="3819" y="1014"/>
                  </a:lnTo>
                  <a:lnTo>
                    <a:pt x="3978" y="990"/>
                  </a:lnTo>
                  <a:lnTo>
                    <a:pt x="4129" y="964"/>
                  </a:lnTo>
                  <a:lnTo>
                    <a:pt x="4270" y="935"/>
                  </a:lnTo>
                  <a:lnTo>
                    <a:pt x="4400" y="905"/>
                  </a:lnTo>
                  <a:lnTo>
                    <a:pt x="4520" y="872"/>
                  </a:lnTo>
                  <a:lnTo>
                    <a:pt x="4628" y="837"/>
                  </a:lnTo>
                  <a:lnTo>
                    <a:pt x="4723" y="800"/>
                  </a:lnTo>
                  <a:lnTo>
                    <a:pt x="4806" y="761"/>
                  </a:lnTo>
                  <a:lnTo>
                    <a:pt x="4875" y="721"/>
                  </a:lnTo>
                  <a:lnTo>
                    <a:pt x="4930" y="680"/>
                  </a:lnTo>
                  <a:lnTo>
                    <a:pt x="4970" y="637"/>
                  </a:lnTo>
                  <a:lnTo>
                    <a:pt x="4994" y="593"/>
                  </a:lnTo>
                  <a:lnTo>
                    <a:pt x="5002" y="548"/>
                  </a:lnTo>
                  <a:lnTo>
                    <a:pt x="4994" y="503"/>
                  </a:lnTo>
                  <a:lnTo>
                    <a:pt x="4970" y="459"/>
                  </a:lnTo>
                  <a:lnTo>
                    <a:pt x="4930" y="416"/>
                  </a:lnTo>
                  <a:lnTo>
                    <a:pt x="4875" y="374"/>
                  </a:lnTo>
                  <a:lnTo>
                    <a:pt x="4806" y="334"/>
                  </a:lnTo>
                  <a:lnTo>
                    <a:pt x="4723" y="296"/>
                  </a:lnTo>
                  <a:lnTo>
                    <a:pt x="4628" y="259"/>
                  </a:lnTo>
                  <a:lnTo>
                    <a:pt x="4520" y="224"/>
                  </a:lnTo>
                  <a:lnTo>
                    <a:pt x="4400" y="191"/>
                  </a:lnTo>
                  <a:lnTo>
                    <a:pt x="4270" y="160"/>
                  </a:lnTo>
                  <a:lnTo>
                    <a:pt x="4129" y="131"/>
                  </a:lnTo>
                  <a:lnTo>
                    <a:pt x="3978" y="105"/>
                  </a:lnTo>
                  <a:lnTo>
                    <a:pt x="3819" y="81"/>
                  </a:lnTo>
                  <a:lnTo>
                    <a:pt x="3650" y="61"/>
                  </a:lnTo>
                  <a:lnTo>
                    <a:pt x="3474" y="42"/>
                  </a:lnTo>
                  <a:lnTo>
                    <a:pt x="3291" y="27"/>
                  </a:lnTo>
                  <a:lnTo>
                    <a:pt x="3102" y="15"/>
                  </a:lnTo>
                  <a:lnTo>
                    <a:pt x="2906" y="7"/>
                  </a:lnTo>
                  <a:lnTo>
                    <a:pt x="2706" y="1"/>
                  </a:lnTo>
                  <a:lnTo>
                    <a:pt x="2500" y="0"/>
                  </a:lnTo>
                  <a:close/>
                </a:path>
              </a:pathLst>
            </a:custGeom>
            <a:solidFill>
              <a:srgbClr val="FE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1" name="Freeform 280"/>
            <p:cNvSpPr>
              <a:spLocks/>
            </p:cNvSpPr>
            <p:nvPr/>
          </p:nvSpPr>
          <p:spPr bwMode="auto">
            <a:xfrm>
              <a:off x="2550" y="9195"/>
              <a:ext cx="5003" cy="1097"/>
            </a:xfrm>
            <a:custGeom>
              <a:avLst/>
              <a:gdLst>
                <a:gd name="T0" fmla="*/ 2295 w 5003"/>
                <a:gd name="T1" fmla="*/ 1 h 1097"/>
                <a:gd name="T2" fmla="*/ 1899 w 5003"/>
                <a:gd name="T3" fmla="*/ 15 h 1097"/>
                <a:gd name="T4" fmla="*/ 1527 w 5003"/>
                <a:gd name="T5" fmla="*/ 42 h 1097"/>
                <a:gd name="T6" fmla="*/ 1183 w 5003"/>
                <a:gd name="T7" fmla="*/ 81 h 1097"/>
                <a:gd name="T8" fmla="*/ 873 w 5003"/>
                <a:gd name="T9" fmla="*/ 131 h 1097"/>
                <a:gd name="T10" fmla="*/ 601 w 5003"/>
                <a:gd name="T11" fmla="*/ 191 h 1097"/>
                <a:gd name="T12" fmla="*/ 374 w 5003"/>
                <a:gd name="T13" fmla="*/ 259 h 1097"/>
                <a:gd name="T14" fmla="*/ 196 w 5003"/>
                <a:gd name="T15" fmla="*/ 334 h 1097"/>
                <a:gd name="T16" fmla="*/ 72 w 5003"/>
                <a:gd name="T17" fmla="*/ 416 h 1097"/>
                <a:gd name="T18" fmla="*/ 8 w 5003"/>
                <a:gd name="T19" fmla="*/ 503 h 1097"/>
                <a:gd name="T20" fmla="*/ 8 w 5003"/>
                <a:gd name="T21" fmla="*/ 593 h 1097"/>
                <a:gd name="T22" fmla="*/ 72 w 5003"/>
                <a:gd name="T23" fmla="*/ 680 h 1097"/>
                <a:gd name="T24" fmla="*/ 196 w 5003"/>
                <a:gd name="T25" fmla="*/ 761 h 1097"/>
                <a:gd name="T26" fmla="*/ 374 w 5003"/>
                <a:gd name="T27" fmla="*/ 837 h 1097"/>
                <a:gd name="T28" fmla="*/ 601 w 5003"/>
                <a:gd name="T29" fmla="*/ 905 h 1097"/>
                <a:gd name="T30" fmla="*/ 873 w 5003"/>
                <a:gd name="T31" fmla="*/ 964 h 1097"/>
                <a:gd name="T32" fmla="*/ 1183 w 5003"/>
                <a:gd name="T33" fmla="*/ 1014 h 1097"/>
                <a:gd name="T34" fmla="*/ 1527 w 5003"/>
                <a:gd name="T35" fmla="*/ 1053 h 1097"/>
                <a:gd name="T36" fmla="*/ 1899 w 5003"/>
                <a:gd name="T37" fmla="*/ 1080 h 1097"/>
                <a:gd name="T38" fmla="*/ 2295 w 5003"/>
                <a:gd name="T39" fmla="*/ 1094 h 1097"/>
                <a:gd name="T40" fmla="*/ 2706 w 5003"/>
                <a:gd name="T41" fmla="*/ 1094 h 1097"/>
                <a:gd name="T42" fmla="*/ 3102 w 5003"/>
                <a:gd name="T43" fmla="*/ 1080 h 1097"/>
                <a:gd name="T44" fmla="*/ 3474 w 5003"/>
                <a:gd name="T45" fmla="*/ 1053 h 1097"/>
                <a:gd name="T46" fmla="*/ 3819 w 5003"/>
                <a:gd name="T47" fmla="*/ 1014 h 1097"/>
                <a:gd name="T48" fmla="*/ 4129 w 5003"/>
                <a:gd name="T49" fmla="*/ 964 h 1097"/>
                <a:gd name="T50" fmla="*/ 4400 w 5003"/>
                <a:gd name="T51" fmla="*/ 905 h 1097"/>
                <a:gd name="T52" fmla="*/ 4628 w 5003"/>
                <a:gd name="T53" fmla="*/ 837 h 1097"/>
                <a:gd name="T54" fmla="*/ 4806 w 5003"/>
                <a:gd name="T55" fmla="*/ 761 h 1097"/>
                <a:gd name="T56" fmla="*/ 4930 w 5003"/>
                <a:gd name="T57" fmla="*/ 680 h 1097"/>
                <a:gd name="T58" fmla="*/ 4994 w 5003"/>
                <a:gd name="T59" fmla="*/ 593 h 1097"/>
                <a:gd name="T60" fmla="*/ 4994 w 5003"/>
                <a:gd name="T61" fmla="*/ 503 h 1097"/>
                <a:gd name="T62" fmla="*/ 4930 w 5003"/>
                <a:gd name="T63" fmla="*/ 416 h 1097"/>
                <a:gd name="T64" fmla="*/ 4806 w 5003"/>
                <a:gd name="T65" fmla="*/ 334 h 1097"/>
                <a:gd name="T66" fmla="*/ 4628 w 5003"/>
                <a:gd name="T67" fmla="*/ 259 h 1097"/>
                <a:gd name="T68" fmla="*/ 4400 w 5003"/>
                <a:gd name="T69" fmla="*/ 191 h 1097"/>
                <a:gd name="T70" fmla="*/ 4129 w 5003"/>
                <a:gd name="T71" fmla="*/ 131 h 1097"/>
                <a:gd name="T72" fmla="*/ 3819 w 5003"/>
                <a:gd name="T73" fmla="*/ 81 h 1097"/>
                <a:gd name="T74" fmla="*/ 3474 w 5003"/>
                <a:gd name="T75" fmla="*/ 42 h 1097"/>
                <a:gd name="T76" fmla="*/ 3102 w 5003"/>
                <a:gd name="T77" fmla="*/ 15 h 1097"/>
                <a:gd name="T78" fmla="*/ 2706 w 5003"/>
                <a:gd name="T79" fmla="*/ 1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03" h="1097">
                  <a:moveTo>
                    <a:pt x="2500" y="0"/>
                  </a:moveTo>
                  <a:lnTo>
                    <a:pt x="2295" y="1"/>
                  </a:lnTo>
                  <a:lnTo>
                    <a:pt x="2095" y="7"/>
                  </a:lnTo>
                  <a:lnTo>
                    <a:pt x="1899" y="15"/>
                  </a:lnTo>
                  <a:lnTo>
                    <a:pt x="1710" y="27"/>
                  </a:lnTo>
                  <a:lnTo>
                    <a:pt x="1527" y="42"/>
                  </a:lnTo>
                  <a:lnTo>
                    <a:pt x="1351" y="61"/>
                  </a:lnTo>
                  <a:lnTo>
                    <a:pt x="1183" y="81"/>
                  </a:lnTo>
                  <a:lnTo>
                    <a:pt x="1023" y="105"/>
                  </a:lnTo>
                  <a:lnTo>
                    <a:pt x="873" y="131"/>
                  </a:lnTo>
                  <a:lnTo>
                    <a:pt x="732" y="160"/>
                  </a:lnTo>
                  <a:lnTo>
                    <a:pt x="601" y="191"/>
                  </a:lnTo>
                  <a:lnTo>
                    <a:pt x="482" y="224"/>
                  </a:lnTo>
                  <a:lnTo>
                    <a:pt x="374" y="259"/>
                  </a:lnTo>
                  <a:lnTo>
                    <a:pt x="279" y="296"/>
                  </a:lnTo>
                  <a:lnTo>
                    <a:pt x="196" y="334"/>
                  </a:lnTo>
                  <a:lnTo>
                    <a:pt x="127" y="374"/>
                  </a:lnTo>
                  <a:lnTo>
                    <a:pt x="72" y="416"/>
                  </a:lnTo>
                  <a:lnTo>
                    <a:pt x="32" y="459"/>
                  </a:lnTo>
                  <a:lnTo>
                    <a:pt x="8" y="503"/>
                  </a:lnTo>
                  <a:lnTo>
                    <a:pt x="0" y="548"/>
                  </a:lnTo>
                  <a:lnTo>
                    <a:pt x="8" y="593"/>
                  </a:lnTo>
                  <a:lnTo>
                    <a:pt x="32" y="637"/>
                  </a:lnTo>
                  <a:lnTo>
                    <a:pt x="72" y="680"/>
                  </a:lnTo>
                  <a:lnTo>
                    <a:pt x="127" y="721"/>
                  </a:lnTo>
                  <a:lnTo>
                    <a:pt x="196" y="761"/>
                  </a:lnTo>
                  <a:lnTo>
                    <a:pt x="279" y="800"/>
                  </a:lnTo>
                  <a:lnTo>
                    <a:pt x="374" y="837"/>
                  </a:lnTo>
                  <a:lnTo>
                    <a:pt x="482" y="872"/>
                  </a:lnTo>
                  <a:lnTo>
                    <a:pt x="601" y="905"/>
                  </a:lnTo>
                  <a:lnTo>
                    <a:pt x="732" y="936"/>
                  </a:lnTo>
                  <a:lnTo>
                    <a:pt x="873" y="964"/>
                  </a:lnTo>
                  <a:lnTo>
                    <a:pt x="1023" y="990"/>
                  </a:lnTo>
                  <a:lnTo>
                    <a:pt x="1183" y="1014"/>
                  </a:lnTo>
                  <a:lnTo>
                    <a:pt x="1351" y="1035"/>
                  </a:lnTo>
                  <a:lnTo>
                    <a:pt x="1527" y="1053"/>
                  </a:lnTo>
                  <a:lnTo>
                    <a:pt x="1710" y="1068"/>
                  </a:lnTo>
                  <a:lnTo>
                    <a:pt x="1899" y="1080"/>
                  </a:lnTo>
                  <a:lnTo>
                    <a:pt x="2095" y="1089"/>
                  </a:lnTo>
                  <a:lnTo>
                    <a:pt x="2295" y="1094"/>
                  </a:lnTo>
                  <a:lnTo>
                    <a:pt x="2500" y="1096"/>
                  </a:lnTo>
                  <a:lnTo>
                    <a:pt x="2706" y="1094"/>
                  </a:lnTo>
                  <a:lnTo>
                    <a:pt x="2906" y="1089"/>
                  </a:lnTo>
                  <a:lnTo>
                    <a:pt x="3102" y="1080"/>
                  </a:lnTo>
                  <a:lnTo>
                    <a:pt x="3291" y="1068"/>
                  </a:lnTo>
                  <a:lnTo>
                    <a:pt x="3474" y="1053"/>
                  </a:lnTo>
                  <a:lnTo>
                    <a:pt x="3650" y="1035"/>
                  </a:lnTo>
                  <a:lnTo>
                    <a:pt x="3819" y="1014"/>
                  </a:lnTo>
                  <a:lnTo>
                    <a:pt x="3978" y="990"/>
                  </a:lnTo>
                  <a:lnTo>
                    <a:pt x="4129" y="964"/>
                  </a:lnTo>
                  <a:lnTo>
                    <a:pt x="4270" y="935"/>
                  </a:lnTo>
                  <a:lnTo>
                    <a:pt x="4400" y="905"/>
                  </a:lnTo>
                  <a:lnTo>
                    <a:pt x="4520" y="872"/>
                  </a:lnTo>
                  <a:lnTo>
                    <a:pt x="4628" y="837"/>
                  </a:lnTo>
                  <a:lnTo>
                    <a:pt x="4723" y="800"/>
                  </a:lnTo>
                  <a:lnTo>
                    <a:pt x="4806" y="761"/>
                  </a:lnTo>
                  <a:lnTo>
                    <a:pt x="4875" y="721"/>
                  </a:lnTo>
                  <a:lnTo>
                    <a:pt x="4930" y="680"/>
                  </a:lnTo>
                  <a:lnTo>
                    <a:pt x="4970" y="637"/>
                  </a:lnTo>
                  <a:lnTo>
                    <a:pt x="4994" y="593"/>
                  </a:lnTo>
                  <a:lnTo>
                    <a:pt x="5002" y="548"/>
                  </a:lnTo>
                  <a:lnTo>
                    <a:pt x="4994" y="503"/>
                  </a:lnTo>
                  <a:lnTo>
                    <a:pt x="4970" y="459"/>
                  </a:lnTo>
                  <a:lnTo>
                    <a:pt x="4930" y="416"/>
                  </a:lnTo>
                  <a:lnTo>
                    <a:pt x="4875" y="374"/>
                  </a:lnTo>
                  <a:lnTo>
                    <a:pt x="4806" y="334"/>
                  </a:lnTo>
                  <a:lnTo>
                    <a:pt x="4723" y="296"/>
                  </a:lnTo>
                  <a:lnTo>
                    <a:pt x="4628" y="259"/>
                  </a:lnTo>
                  <a:lnTo>
                    <a:pt x="4520" y="224"/>
                  </a:lnTo>
                  <a:lnTo>
                    <a:pt x="4400" y="191"/>
                  </a:lnTo>
                  <a:lnTo>
                    <a:pt x="4270" y="160"/>
                  </a:lnTo>
                  <a:lnTo>
                    <a:pt x="4129" y="131"/>
                  </a:lnTo>
                  <a:lnTo>
                    <a:pt x="3978" y="105"/>
                  </a:lnTo>
                  <a:lnTo>
                    <a:pt x="3819" y="81"/>
                  </a:lnTo>
                  <a:lnTo>
                    <a:pt x="3650" y="61"/>
                  </a:lnTo>
                  <a:lnTo>
                    <a:pt x="3474" y="42"/>
                  </a:lnTo>
                  <a:lnTo>
                    <a:pt x="3291" y="27"/>
                  </a:lnTo>
                  <a:lnTo>
                    <a:pt x="3102" y="15"/>
                  </a:lnTo>
                  <a:lnTo>
                    <a:pt x="2906" y="7"/>
                  </a:lnTo>
                  <a:lnTo>
                    <a:pt x="2706" y="1"/>
                  </a:lnTo>
                  <a:lnTo>
                    <a:pt x="250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2" name="Freeform 279"/>
            <p:cNvSpPr>
              <a:spLocks/>
            </p:cNvSpPr>
            <p:nvPr/>
          </p:nvSpPr>
          <p:spPr bwMode="auto">
            <a:xfrm>
              <a:off x="7767" y="9251"/>
              <a:ext cx="4298" cy="1098"/>
            </a:xfrm>
            <a:custGeom>
              <a:avLst/>
              <a:gdLst>
                <a:gd name="T0" fmla="*/ 1972 w 4298"/>
                <a:gd name="T1" fmla="*/ 1 h 1098"/>
                <a:gd name="T2" fmla="*/ 1632 w 4298"/>
                <a:gd name="T3" fmla="*/ 15 h 1098"/>
                <a:gd name="T4" fmla="*/ 1312 w 4298"/>
                <a:gd name="T5" fmla="*/ 43 h 1098"/>
                <a:gd name="T6" fmla="*/ 1017 w 4298"/>
                <a:gd name="T7" fmla="*/ 82 h 1098"/>
                <a:gd name="T8" fmla="*/ 750 w 4298"/>
                <a:gd name="T9" fmla="*/ 132 h 1098"/>
                <a:gd name="T10" fmla="*/ 517 w 4298"/>
                <a:gd name="T11" fmla="*/ 191 h 1098"/>
                <a:gd name="T12" fmla="*/ 322 w 4298"/>
                <a:gd name="T13" fmla="*/ 260 h 1098"/>
                <a:gd name="T14" fmla="*/ 168 w 4298"/>
                <a:gd name="T15" fmla="*/ 335 h 1098"/>
                <a:gd name="T16" fmla="*/ 62 w 4298"/>
                <a:gd name="T17" fmla="*/ 417 h 1098"/>
                <a:gd name="T18" fmla="*/ 7 w 4298"/>
                <a:gd name="T19" fmla="*/ 504 h 1098"/>
                <a:gd name="T20" fmla="*/ 7 w 4298"/>
                <a:gd name="T21" fmla="*/ 594 h 1098"/>
                <a:gd name="T22" fmla="*/ 62 w 4298"/>
                <a:gd name="T23" fmla="*/ 681 h 1098"/>
                <a:gd name="T24" fmla="*/ 168 w 4298"/>
                <a:gd name="T25" fmla="*/ 762 h 1098"/>
                <a:gd name="T26" fmla="*/ 322 w 4298"/>
                <a:gd name="T27" fmla="*/ 838 h 1098"/>
                <a:gd name="T28" fmla="*/ 517 w 4298"/>
                <a:gd name="T29" fmla="*/ 906 h 1098"/>
                <a:gd name="T30" fmla="*/ 750 w 4298"/>
                <a:gd name="T31" fmla="*/ 965 h 1098"/>
                <a:gd name="T32" fmla="*/ 1017 w 4298"/>
                <a:gd name="T33" fmla="*/ 1015 h 1098"/>
                <a:gd name="T34" fmla="*/ 1312 w 4298"/>
                <a:gd name="T35" fmla="*/ 1054 h 1098"/>
                <a:gd name="T36" fmla="*/ 1632 w 4298"/>
                <a:gd name="T37" fmla="*/ 1082 h 1098"/>
                <a:gd name="T38" fmla="*/ 1972 w 4298"/>
                <a:gd name="T39" fmla="*/ 1096 h 1098"/>
                <a:gd name="T40" fmla="*/ 2325 w 4298"/>
                <a:gd name="T41" fmla="*/ 1096 h 1098"/>
                <a:gd name="T42" fmla="*/ 2665 w 4298"/>
                <a:gd name="T43" fmla="*/ 1082 h 1098"/>
                <a:gd name="T44" fmla="*/ 2984 w 4298"/>
                <a:gd name="T45" fmla="*/ 1054 h 1098"/>
                <a:gd name="T46" fmla="*/ 3280 w 4298"/>
                <a:gd name="T47" fmla="*/ 1015 h 1098"/>
                <a:gd name="T48" fmla="*/ 3546 w 4298"/>
                <a:gd name="T49" fmla="*/ 965 h 1098"/>
                <a:gd name="T50" fmla="*/ 3779 w 4298"/>
                <a:gd name="T51" fmla="*/ 906 h 1098"/>
                <a:gd name="T52" fmla="*/ 3975 w 4298"/>
                <a:gd name="T53" fmla="*/ 838 h 1098"/>
                <a:gd name="T54" fmla="*/ 4128 w 4298"/>
                <a:gd name="T55" fmla="*/ 762 h 1098"/>
                <a:gd name="T56" fmla="*/ 4234 w 4298"/>
                <a:gd name="T57" fmla="*/ 681 h 1098"/>
                <a:gd name="T58" fmla="*/ 4290 w 4298"/>
                <a:gd name="T59" fmla="*/ 594 h 1098"/>
                <a:gd name="T60" fmla="*/ 4290 w 4298"/>
                <a:gd name="T61" fmla="*/ 504 h 1098"/>
                <a:gd name="T62" fmla="*/ 4234 w 4298"/>
                <a:gd name="T63" fmla="*/ 417 h 1098"/>
                <a:gd name="T64" fmla="*/ 4128 w 4298"/>
                <a:gd name="T65" fmla="*/ 335 h 1098"/>
                <a:gd name="T66" fmla="*/ 3975 w 4298"/>
                <a:gd name="T67" fmla="*/ 260 h 1098"/>
                <a:gd name="T68" fmla="*/ 3779 w 4298"/>
                <a:gd name="T69" fmla="*/ 191 h 1098"/>
                <a:gd name="T70" fmla="*/ 3546 w 4298"/>
                <a:gd name="T71" fmla="*/ 132 h 1098"/>
                <a:gd name="T72" fmla="*/ 3280 w 4298"/>
                <a:gd name="T73" fmla="*/ 82 h 1098"/>
                <a:gd name="T74" fmla="*/ 2984 w 4298"/>
                <a:gd name="T75" fmla="*/ 43 h 1098"/>
                <a:gd name="T76" fmla="*/ 2665 w 4298"/>
                <a:gd name="T77" fmla="*/ 15 h 1098"/>
                <a:gd name="T78" fmla="*/ 2325 w 42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98" h="1098">
                  <a:moveTo>
                    <a:pt x="2149" y="0"/>
                  </a:moveTo>
                  <a:lnTo>
                    <a:pt x="1972" y="1"/>
                  </a:lnTo>
                  <a:lnTo>
                    <a:pt x="1800" y="7"/>
                  </a:lnTo>
                  <a:lnTo>
                    <a:pt x="1632" y="15"/>
                  </a:lnTo>
                  <a:lnTo>
                    <a:pt x="1469" y="28"/>
                  </a:lnTo>
                  <a:lnTo>
                    <a:pt x="1312" y="43"/>
                  </a:lnTo>
                  <a:lnTo>
                    <a:pt x="1161" y="61"/>
                  </a:lnTo>
                  <a:lnTo>
                    <a:pt x="1017" y="82"/>
                  </a:lnTo>
                  <a:lnTo>
                    <a:pt x="879" y="106"/>
                  </a:lnTo>
                  <a:lnTo>
                    <a:pt x="750" y="132"/>
                  </a:lnTo>
                  <a:lnTo>
                    <a:pt x="629" y="160"/>
                  </a:lnTo>
                  <a:lnTo>
                    <a:pt x="517" y="191"/>
                  </a:lnTo>
                  <a:lnTo>
                    <a:pt x="414" y="224"/>
                  </a:lnTo>
                  <a:lnTo>
                    <a:pt x="322" y="260"/>
                  </a:lnTo>
                  <a:lnTo>
                    <a:pt x="239" y="296"/>
                  </a:lnTo>
                  <a:lnTo>
                    <a:pt x="168" y="335"/>
                  </a:lnTo>
                  <a:lnTo>
                    <a:pt x="109" y="375"/>
                  </a:lnTo>
                  <a:lnTo>
                    <a:pt x="62" y="417"/>
                  </a:lnTo>
                  <a:lnTo>
                    <a:pt x="28" y="460"/>
                  </a:lnTo>
                  <a:lnTo>
                    <a:pt x="7" y="504"/>
                  </a:lnTo>
                  <a:lnTo>
                    <a:pt x="0" y="549"/>
                  </a:lnTo>
                  <a:lnTo>
                    <a:pt x="7" y="594"/>
                  </a:lnTo>
                  <a:lnTo>
                    <a:pt x="28" y="638"/>
                  </a:lnTo>
                  <a:lnTo>
                    <a:pt x="62" y="681"/>
                  </a:lnTo>
                  <a:lnTo>
                    <a:pt x="109" y="722"/>
                  </a:lnTo>
                  <a:lnTo>
                    <a:pt x="168" y="762"/>
                  </a:lnTo>
                  <a:lnTo>
                    <a:pt x="239" y="801"/>
                  </a:lnTo>
                  <a:lnTo>
                    <a:pt x="322" y="838"/>
                  </a:lnTo>
                  <a:lnTo>
                    <a:pt x="414" y="873"/>
                  </a:lnTo>
                  <a:lnTo>
                    <a:pt x="517" y="906"/>
                  </a:lnTo>
                  <a:lnTo>
                    <a:pt x="629" y="937"/>
                  </a:lnTo>
                  <a:lnTo>
                    <a:pt x="750" y="965"/>
                  </a:lnTo>
                  <a:lnTo>
                    <a:pt x="879" y="992"/>
                  </a:lnTo>
                  <a:lnTo>
                    <a:pt x="1017" y="1015"/>
                  </a:lnTo>
                  <a:lnTo>
                    <a:pt x="1161" y="1036"/>
                  </a:lnTo>
                  <a:lnTo>
                    <a:pt x="1312" y="1054"/>
                  </a:lnTo>
                  <a:lnTo>
                    <a:pt x="1469" y="1069"/>
                  </a:lnTo>
                  <a:lnTo>
                    <a:pt x="1632" y="1082"/>
                  </a:lnTo>
                  <a:lnTo>
                    <a:pt x="1800" y="1090"/>
                  </a:lnTo>
                  <a:lnTo>
                    <a:pt x="1972" y="1096"/>
                  </a:lnTo>
                  <a:lnTo>
                    <a:pt x="2149" y="1098"/>
                  </a:lnTo>
                  <a:lnTo>
                    <a:pt x="2325" y="1096"/>
                  </a:lnTo>
                  <a:lnTo>
                    <a:pt x="2497" y="1090"/>
                  </a:lnTo>
                  <a:lnTo>
                    <a:pt x="2665" y="1082"/>
                  </a:lnTo>
                  <a:lnTo>
                    <a:pt x="2827" y="1069"/>
                  </a:lnTo>
                  <a:lnTo>
                    <a:pt x="2984" y="1054"/>
                  </a:lnTo>
                  <a:lnTo>
                    <a:pt x="3136" y="1036"/>
                  </a:lnTo>
                  <a:lnTo>
                    <a:pt x="3280" y="1015"/>
                  </a:lnTo>
                  <a:lnTo>
                    <a:pt x="3417" y="992"/>
                  </a:lnTo>
                  <a:lnTo>
                    <a:pt x="3546" y="965"/>
                  </a:lnTo>
                  <a:lnTo>
                    <a:pt x="3667" y="937"/>
                  </a:lnTo>
                  <a:lnTo>
                    <a:pt x="3779" y="906"/>
                  </a:lnTo>
                  <a:lnTo>
                    <a:pt x="3882" y="873"/>
                  </a:lnTo>
                  <a:lnTo>
                    <a:pt x="3975" y="838"/>
                  </a:lnTo>
                  <a:lnTo>
                    <a:pt x="4057" y="801"/>
                  </a:lnTo>
                  <a:lnTo>
                    <a:pt x="4128" y="762"/>
                  </a:lnTo>
                  <a:lnTo>
                    <a:pt x="4187" y="722"/>
                  </a:lnTo>
                  <a:lnTo>
                    <a:pt x="4234" y="681"/>
                  </a:lnTo>
                  <a:lnTo>
                    <a:pt x="4269" y="638"/>
                  </a:lnTo>
                  <a:lnTo>
                    <a:pt x="4290" y="594"/>
                  </a:lnTo>
                  <a:lnTo>
                    <a:pt x="4297" y="549"/>
                  </a:lnTo>
                  <a:lnTo>
                    <a:pt x="4290" y="504"/>
                  </a:lnTo>
                  <a:lnTo>
                    <a:pt x="4269" y="460"/>
                  </a:lnTo>
                  <a:lnTo>
                    <a:pt x="4234" y="417"/>
                  </a:lnTo>
                  <a:lnTo>
                    <a:pt x="4187" y="375"/>
                  </a:lnTo>
                  <a:lnTo>
                    <a:pt x="4128" y="335"/>
                  </a:lnTo>
                  <a:lnTo>
                    <a:pt x="4057" y="296"/>
                  </a:lnTo>
                  <a:lnTo>
                    <a:pt x="3975" y="260"/>
                  </a:lnTo>
                  <a:lnTo>
                    <a:pt x="3882" y="224"/>
                  </a:lnTo>
                  <a:lnTo>
                    <a:pt x="3779" y="191"/>
                  </a:lnTo>
                  <a:lnTo>
                    <a:pt x="3667" y="160"/>
                  </a:lnTo>
                  <a:lnTo>
                    <a:pt x="3546" y="132"/>
                  </a:lnTo>
                  <a:lnTo>
                    <a:pt x="3417" y="106"/>
                  </a:lnTo>
                  <a:lnTo>
                    <a:pt x="3280" y="82"/>
                  </a:lnTo>
                  <a:lnTo>
                    <a:pt x="3136" y="61"/>
                  </a:lnTo>
                  <a:lnTo>
                    <a:pt x="2984" y="43"/>
                  </a:lnTo>
                  <a:lnTo>
                    <a:pt x="2827" y="28"/>
                  </a:lnTo>
                  <a:lnTo>
                    <a:pt x="2665" y="15"/>
                  </a:lnTo>
                  <a:lnTo>
                    <a:pt x="2497" y="7"/>
                  </a:lnTo>
                  <a:lnTo>
                    <a:pt x="2325" y="1"/>
                  </a:lnTo>
                  <a:lnTo>
                    <a:pt x="2149" y="0"/>
                  </a:lnTo>
                  <a:close/>
                </a:path>
              </a:pathLst>
            </a:custGeom>
            <a:solidFill>
              <a:srgbClr val="CC98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83" name="Freeform 278"/>
            <p:cNvSpPr>
              <a:spLocks/>
            </p:cNvSpPr>
            <p:nvPr/>
          </p:nvSpPr>
          <p:spPr bwMode="auto">
            <a:xfrm>
              <a:off x="7767" y="9251"/>
              <a:ext cx="4298" cy="1098"/>
            </a:xfrm>
            <a:custGeom>
              <a:avLst/>
              <a:gdLst>
                <a:gd name="T0" fmla="*/ 1972 w 4298"/>
                <a:gd name="T1" fmla="*/ 1 h 1098"/>
                <a:gd name="T2" fmla="*/ 1632 w 4298"/>
                <a:gd name="T3" fmla="*/ 15 h 1098"/>
                <a:gd name="T4" fmla="*/ 1312 w 4298"/>
                <a:gd name="T5" fmla="*/ 43 h 1098"/>
                <a:gd name="T6" fmla="*/ 1017 w 4298"/>
                <a:gd name="T7" fmla="*/ 82 h 1098"/>
                <a:gd name="T8" fmla="*/ 750 w 4298"/>
                <a:gd name="T9" fmla="*/ 132 h 1098"/>
                <a:gd name="T10" fmla="*/ 517 w 4298"/>
                <a:gd name="T11" fmla="*/ 191 h 1098"/>
                <a:gd name="T12" fmla="*/ 322 w 4298"/>
                <a:gd name="T13" fmla="*/ 260 h 1098"/>
                <a:gd name="T14" fmla="*/ 168 w 4298"/>
                <a:gd name="T15" fmla="*/ 335 h 1098"/>
                <a:gd name="T16" fmla="*/ 62 w 4298"/>
                <a:gd name="T17" fmla="*/ 417 h 1098"/>
                <a:gd name="T18" fmla="*/ 7 w 4298"/>
                <a:gd name="T19" fmla="*/ 504 h 1098"/>
                <a:gd name="T20" fmla="*/ 7 w 4298"/>
                <a:gd name="T21" fmla="*/ 594 h 1098"/>
                <a:gd name="T22" fmla="*/ 62 w 4298"/>
                <a:gd name="T23" fmla="*/ 681 h 1098"/>
                <a:gd name="T24" fmla="*/ 168 w 4298"/>
                <a:gd name="T25" fmla="*/ 762 h 1098"/>
                <a:gd name="T26" fmla="*/ 322 w 4298"/>
                <a:gd name="T27" fmla="*/ 838 h 1098"/>
                <a:gd name="T28" fmla="*/ 517 w 4298"/>
                <a:gd name="T29" fmla="*/ 906 h 1098"/>
                <a:gd name="T30" fmla="*/ 750 w 4298"/>
                <a:gd name="T31" fmla="*/ 965 h 1098"/>
                <a:gd name="T32" fmla="*/ 1017 w 4298"/>
                <a:gd name="T33" fmla="*/ 1015 h 1098"/>
                <a:gd name="T34" fmla="*/ 1312 w 4298"/>
                <a:gd name="T35" fmla="*/ 1054 h 1098"/>
                <a:gd name="T36" fmla="*/ 1632 w 4298"/>
                <a:gd name="T37" fmla="*/ 1082 h 1098"/>
                <a:gd name="T38" fmla="*/ 1972 w 4298"/>
                <a:gd name="T39" fmla="*/ 1096 h 1098"/>
                <a:gd name="T40" fmla="*/ 2325 w 4298"/>
                <a:gd name="T41" fmla="*/ 1096 h 1098"/>
                <a:gd name="T42" fmla="*/ 2665 w 4298"/>
                <a:gd name="T43" fmla="*/ 1082 h 1098"/>
                <a:gd name="T44" fmla="*/ 2984 w 4298"/>
                <a:gd name="T45" fmla="*/ 1054 h 1098"/>
                <a:gd name="T46" fmla="*/ 3280 w 4298"/>
                <a:gd name="T47" fmla="*/ 1015 h 1098"/>
                <a:gd name="T48" fmla="*/ 3546 w 4298"/>
                <a:gd name="T49" fmla="*/ 965 h 1098"/>
                <a:gd name="T50" fmla="*/ 3779 w 4298"/>
                <a:gd name="T51" fmla="*/ 906 h 1098"/>
                <a:gd name="T52" fmla="*/ 3975 w 4298"/>
                <a:gd name="T53" fmla="*/ 838 h 1098"/>
                <a:gd name="T54" fmla="*/ 4128 w 4298"/>
                <a:gd name="T55" fmla="*/ 762 h 1098"/>
                <a:gd name="T56" fmla="*/ 4234 w 4298"/>
                <a:gd name="T57" fmla="*/ 681 h 1098"/>
                <a:gd name="T58" fmla="*/ 4290 w 4298"/>
                <a:gd name="T59" fmla="*/ 594 h 1098"/>
                <a:gd name="T60" fmla="*/ 4290 w 4298"/>
                <a:gd name="T61" fmla="*/ 504 h 1098"/>
                <a:gd name="T62" fmla="*/ 4234 w 4298"/>
                <a:gd name="T63" fmla="*/ 417 h 1098"/>
                <a:gd name="T64" fmla="*/ 4128 w 4298"/>
                <a:gd name="T65" fmla="*/ 335 h 1098"/>
                <a:gd name="T66" fmla="*/ 3975 w 4298"/>
                <a:gd name="T67" fmla="*/ 260 h 1098"/>
                <a:gd name="T68" fmla="*/ 3779 w 4298"/>
                <a:gd name="T69" fmla="*/ 191 h 1098"/>
                <a:gd name="T70" fmla="*/ 3546 w 4298"/>
                <a:gd name="T71" fmla="*/ 132 h 1098"/>
                <a:gd name="T72" fmla="*/ 3280 w 4298"/>
                <a:gd name="T73" fmla="*/ 82 h 1098"/>
                <a:gd name="T74" fmla="*/ 2984 w 4298"/>
                <a:gd name="T75" fmla="*/ 43 h 1098"/>
                <a:gd name="T76" fmla="*/ 2665 w 4298"/>
                <a:gd name="T77" fmla="*/ 15 h 1098"/>
                <a:gd name="T78" fmla="*/ 2325 w 4298"/>
                <a:gd name="T79" fmla="*/ 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98" h="1098">
                  <a:moveTo>
                    <a:pt x="2149" y="0"/>
                  </a:moveTo>
                  <a:lnTo>
                    <a:pt x="1972" y="1"/>
                  </a:lnTo>
                  <a:lnTo>
                    <a:pt x="1800" y="7"/>
                  </a:lnTo>
                  <a:lnTo>
                    <a:pt x="1632" y="15"/>
                  </a:lnTo>
                  <a:lnTo>
                    <a:pt x="1469" y="28"/>
                  </a:lnTo>
                  <a:lnTo>
                    <a:pt x="1312" y="43"/>
                  </a:lnTo>
                  <a:lnTo>
                    <a:pt x="1161" y="61"/>
                  </a:lnTo>
                  <a:lnTo>
                    <a:pt x="1017" y="82"/>
                  </a:lnTo>
                  <a:lnTo>
                    <a:pt x="879" y="106"/>
                  </a:lnTo>
                  <a:lnTo>
                    <a:pt x="750" y="132"/>
                  </a:lnTo>
                  <a:lnTo>
                    <a:pt x="629" y="160"/>
                  </a:lnTo>
                  <a:lnTo>
                    <a:pt x="517" y="191"/>
                  </a:lnTo>
                  <a:lnTo>
                    <a:pt x="414" y="224"/>
                  </a:lnTo>
                  <a:lnTo>
                    <a:pt x="322" y="260"/>
                  </a:lnTo>
                  <a:lnTo>
                    <a:pt x="239" y="296"/>
                  </a:lnTo>
                  <a:lnTo>
                    <a:pt x="168" y="335"/>
                  </a:lnTo>
                  <a:lnTo>
                    <a:pt x="109" y="375"/>
                  </a:lnTo>
                  <a:lnTo>
                    <a:pt x="62" y="417"/>
                  </a:lnTo>
                  <a:lnTo>
                    <a:pt x="28" y="460"/>
                  </a:lnTo>
                  <a:lnTo>
                    <a:pt x="7" y="504"/>
                  </a:lnTo>
                  <a:lnTo>
                    <a:pt x="0" y="549"/>
                  </a:lnTo>
                  <a:lnTo>
                    <a:pt x="7" y="594"/>
                  </a:lnTo>
                  <a:lnTo>
                    <a:pt x="28" y="638"/>
                  </a:lnTo>
                  <a:lnTo>
                    <a:pt x="62" y="681"/>
                  </a:lnTo>
                  <a:lnTo>
                    <a:pt x="109" y="722"/>
                  </a:lnTo>
                  <a:lnTo>
                    <a:pt x="168" y="762"/>
                  </a:lnTo>
                  <a:lnTo>
                    <a:pt x="239" y="801"/>
                  </a:lnTo>
                  <a:lnTo>
                    <a:pt x="322" y="838"/>
                  </a:lnTo>
                  <a:lnTo>
                    <a:pt x="414" y="873"/>
                  </a:lnTo>
                  <a:lnTo>
                    <a:pt x="517" y="906"/>
                  </a:lnTo>
                  <a:lnTo>
                    <a:pt x="629" y="937"/>
                  </a:lnTo>
                  <a:lnTo>
                    <a:pt x="750" y="965"/>
                  </a:lnTo>
                  <a:lnTo>
                    <a:pt x="879" y="992"/>
                  </a:lnTo>
                  <a:lnTo>
                    <a:pt x="1017" y="1015"/>
                  </a:lnTo>
                  <a:lnTo>
                    <a:pt x="1161" y="1036"/>
                  </a:lnTo>
                  <a:lnTo>
                    <a:pt x="1312" y="1054"/>
                  </a:lnTo>
                  <a:lnTo>
                    <a:pt x="1469" y="1069"/>
                  </a:lnTo>
                  <a:lnTo>
                    <a:pt x="1632" y="1082"/>
                  </a:lnTo>
                  <a:lnTo>
                    <a:pt x="1800" y="1090"/>
                  </a:lnTo>
                  <a:lnTo>
                    <a:pt x="1972" y="1096"/>
                  </a:lnTo>
                  <a:lnTo>
                    <a:pt x="2149" y="1098"/>
                  </a:lnTo>
                  <a:lnTo>
                    <a:pt x="2325" y="1096"/>
                  </a:lnTo>
                  <a:lnTo>
                    <a:pt x="2497" y="1090"/>
                  </a:lnTo>
                  <a:lnTo>
                    <a:pt x="2665" y="1082"/>
                  </a:lnTo>
                  <a:lnTo>
                    <a:pt x="2827" y="1069"/>
                  </a:lnTo>
                  <a:lnTo>
                    <a:pt x="2984" y="1054"/>
                  </a:lnTo>
                  <a:lnTo>
                    <a:pt x="3136" y="1036"/>
                  </a:lnTo>
                  <a:lnTo>
                    <a:pt x="3280" y="1015"/>
                  </a:lnTo>
                  <a:lnTo>
                    <a:pt x="3417" y="992"/>
                  </a:lnTo>
                  <a:lnTo>
                    <a:pt x="3546" y="965"/>
                  </a:lnTo>
                  <a:lnTo>
                    <a:pt x="3667" y="937"/>
                  </a:lnTo>
                  <a:lnTo>
                    <a:pt x="3779" y="906"/>
                  </a:lnTo>
                  <a:lnTo>
                    <a:pt x="3882" y="873"/>
                  </a:lnTo>
                  <a:lnTo>
                    <a:pt x="3975" y="838"/>
                  </a:lnTo>
                  <a:lnTo>
                    <a:pt x="4057" y="801"/>
                  </a:lnTo>
                  <a:lnTo>
                    <a:pt x="4128" y="762"/>
                  </a:lnTo>
                  <a:lnTo>
                    <a:pt x="4187" y="722"/>
                  </a:lnTo>
                  <a:lnTo>
                    <a:pt x="4234" y="681"/>
                  </a:lnTo>
                  <a:lnTo>
                    <a:pt x="4269" y="638"/>
                  </a:lnTo>
                  <a:lnTo>
                    <a:pt x="4290" y="594"/>
                  </a:lnTo>
                  <a:lnTo>
                    <a:pt x="4297" y="549"/>
                  </a:lnTo>
                  <a:lnTo>
                    <a:pt x="4290" y="504"/>
                  </a:lnTo>
                  <a:lnTo>
                    <a:pt x="4269" y="460"/>
                  </a:lnTo>
                  <a:lnTo>
                    <a:pt x="4234" y="417"/>
                  </a:lnTo>
                  <a:lnTo>
                    <a:pt x="4187" y="375"/>
                  </a:lnTo>
                  <a:lnTo>
                    <a:pt x="4128" y="335"/>
                  </a:lnTo>
                  <a:lnTo>
                    <a:pt x="4057" y="296"/>
                  </a:lnTo>
                  <a:lnTo>
                    <a:pt x="3975" y="260"/>
                  </a:lnTo>
                  <a:lnTo>
                    <a:pt x="3882" y="224"/>
                  </a:lnTo>
                  <a:lnTo>
                    <a:pt x="3779" y="191"/>
                  </a:lnTo>
                  <a:lnTo>
                    <a:pt x="3667" y="160"/>
                  </a:lnTo>
                  <a:lnTo>
                    <a:pt x="3546" y="132"/>
                  </a:lnTo>
                  <a:lnTo>
                    <a:pt x="3417" y="106"/>
                  </a:lnTo>
                  <a:lnTo>
                    <a:pt x="3280" y="82"/>
                  </a:lnTo>
                  <a:lnTo>
                    <a:pt x="3136" y="61"/>
                  </a:lnTo>
                  <a:lnTo>
                    <a:pt x="2984" y="43"/>
                  </a:lnTo>
                  <a:lnTo>
                    <a:pt x="2827" y="28"/>
                  </a:lnTo>
                  <a:lnTo>
                    <a:pt x="2665" y="15"/>
                  </a:lnTo>
                  <a:lnTo>
                    <a:pt x="2497" y="7"/>
                  </a:lnTo>
                  <a:lnTo>
                    <a:pt x="2325" y="1"/>
                  </a:lnTo>
                  <a:lnTo>
                    <a:pt x="2149" y="0"/>
                  </a:lnTo>
                  <a:close/>
                </a:path>
              </a:pathLst>
            </a:custGeom>
            <a:noFill/>
            <a:ln w="95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3184" name="Group 274"/>
            <p:cNvGrpSpPr>
              <a:grpSpLocks/>
            </p:cNvGrpSpPr>
            <p:nvPr/>
          </p:nvGrpSpPr>
          <p:grpSpPr bwMode="auto">
            <a:xfrm>
              <a:off x="7890" y="7622"/>
              <a:ext cx="63" cy="132"/>
              <a:chOff x="7890" y="7622"/>
              <a:chExt cx="63" cy="132"/>
            </a:xfrm>
          </p:grpSpPr>
          <p:sp>
            <p:nvSpPr>
              <p:cNvPr id="3190" name="Freeform 277"/>
              <p:cNvSpPr>
                <a:spLocks/>
              </p:cNvSpPr>
              <p:nvPr/>
            </p:nvSpPr>
            <p:spPr bwMode="auto">
              <a:xfrm>
                <a:off x="7890" y="7622"/>
                <a:ext cx="63" cy="132"/>
              </a:xfrm>
              <a:custGeom>
                <a:avLst/>
                <a:gdLst>
                  <a:gd name="T0" fmla="*/ 63 w 63"/>
                  <a:gd name="T1" fmla="*/ 2 h 132"/>
                  <a:gd name="T2" fmla="*/ 58 w 63"/>
                  <a:gd name="T3" fmla="*/ 0 h 132"/>
                  <a:gd name="T4" fmla="*/ 52 w 63"/>
                  <a:gd name="T5" fmla="*/ 1 h 132"/>
                  <a:gd name="T6" fmla="*/ 50 w 63"/>
                  <a:gd name="T7" fmla="*/ 6 h 132"/>
                  <a:gd name="T8" fmla="*/ 63 w 63"/>
                  <a:gd name="T9" fmla="*/ 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32">
                    <a:moveTo>
                      <a:pt x="63" y="2"/>
                    </a:moveTo>
                    <a:lnTo>
                      <a:pt x="58" y="0"/>
                    </a:lnTo>
                    <a:lnTo>
                      <a:pt x="52" y="1"/>
                    </a:lnTo>
                    <a:lnTo>
                      <a:pt x="50" y="6"/>
                    </a:lnTo>
                    <a:lnTo>
                      <a:pt x="63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1" name="Freeform 276"/>
              <p:cNvSpPr>
                <a:spLocks/>
              </p:cNvSpPr>
              <p:nvPr/>
            </p:nvSpPr>
            <p:spPr bwMode="auto">
              <a:xfrm>
                <a:off x="7890" y="7622"/>
                <a:ext cx="63" cy="132"/>
              </a:xfrm>
              <a:custGeom>
                <a:avLst/>
                <a:gdLst>
                  <a:gd name="T0" fmla="*/ 51 w 63"/>
                  <a:gd name="T1" fmla="*/ 10 h 132"/>
                  <a:gd name="T2" fmla="*/ 20 w 63"/>
                  <a:gd name="T3" fmla="*/ 57 h 132"/>
                  <a:gd name="T4" fmla="*/ 63 w 63"/>
                  <a:gd name="T5" fmla="*/ 27 h 132"/>
                  <a:gd name="T6" fmla="*/ 51 w 63"/>
                  <a:gd name="T7" fmla="*/ 1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132">
                    <a:moveTo>
                      <a:pt x="51" y="10"/>
                    </a:moveTo>
                    <a:lnTo>
                      <a:pt x="20" y="57"/>
                    </a:lnTo>
                    <a:lnTo>
                      <a:pt x="63" y="27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192" name="Freeform 275"/>
              <p:cNvSpPr>
                <a:spLocks/>
              </p:cNvSpPr>
              <p:nvPr/>
            </p:nvSpPr>
            <p:spPr bwMode="auto">
              <a:xfrm>
                <a:off x="7890" y="7622"/>
                <a:ext cx="63" cy="132"/>
              </a:xfrm>
              <a:custGeom>
                <a:avLst/>
                <a:gdLst>
                  <a:gd name="T0" fmla="*/ 1246 w 63"/>
                  <a:gd name="T1" fmla="*/ 1688 h 132"/>
                  <a:gd name="T2" fmla="*/ 1250 w 63"/>
                  <a:gd name="T3" fmla="*/ 1683 h 132"/>
                  <a:gd name="T4" fmla="*/ 1249 w 63"/>
                  <a:gd name="T5" fmla="*/ 1678 h 132"/>
                  <a:gd name="T6" fmla="*/ 75 w 63"/>
                  <a:gd name="T7" fmla="*/ 18 h 132"/>
                  <a:gd name="T8" fmla="*/ 50 w 63"/>
                  <a:gd name="T9" fmla="*/ 6 h 132"/>
                  <a:gd name="T10" fmla="*/ 52 w 63"/>
                  <a:gd name="T11" fmla="*/ 1 h 132"/>
                  <a:gd name="T12" fmla="*/ 58 w 63"/>
                  <a:gd name="T13" fmla="*/ 0 h 132"/>
                  <a:gd name="T14" fmla="*/ 63 w 63"/>
                  <a:gd name="T15" fmla="*/ 2 h 132"/>
                  <a:gd name="T16" fmla="*/ 50 w 63"/>
                  <a:gd name="T17" fmla="*/ 6 h 132"/>
                  <a:gd name="T18" fmla="*/ 75 w 63"/>
                  <a:gd name="T19" fmla="*/ 18 h 132"/>
                  <a:gd name="T20" fmla="*/ 118 w 63"/>
                  <a:gd name="T21" fmla="*/ -11 h 132"/>
                  <a:gd name="T22" fmla="*/ 0 w 63"/>
                  <a:gd name="T23" fmla="*/ -74 h 132"/>
                  <a:gd name="T24" fmla="*/ 20 w 63"/>
                  <a:gd name="T25" fmla="*/ 57 h 132"/>
                  <a:gd name="T26" fmla="*/ 51 w 63"/>
                  <a:gd name="T27" fmla="*/ 10 h 132"/>
                  <a:gd name="T28" fmla="*/ 63 w 63"/>
                  <a:gd name="T29" fmla="*/ 27 h 132"/>
                  <a:gd name="T30" fmla="*/ 1236 w 63"/>
                  <a:gd name="T31" fmla="*/ 1687 h 132"/>
                  <a:gd name="T32" fmla="*/ 1240 w 63"/>
                  <a:gd name="T33" fmla="*/ 1689 h 132"/>
                  <a:gd name="T34" fmla="*/ 1246 w 63"/>
                  <a:gd name="T35" fmla="*/ 1688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3" h="132">
                    <a:moveTo>
                      <a:pt x="1246" y="1688"/>
                    </a:moveTo>
                    <a:lnTo>
                      <a:pt x="1250" y="1683"/>
                    </a:lnTo>
                    <a:lnTo>
                      <a:pt x="1249" y="1678"/>
                    </a:lnTo>
                    <a:lnTo>
                      <a:pt x="75" y="18"/>
                    </a:lnTo>
                    <a:lnTo>
                      <a:pt x="50" y="6"/>
                    </a:lnTo>
                    <a:lnTo>
                      <a:pt x="52" y="1"/>
                    </a:lnTo>
                    <a:lnTo>
                      <a:pt x="58" y="0"/>
                    </a:lnTo>
                    <a:lnTo>
                      <a:pt x="63" y="2"/>
                    </a:lnTo>
                    <a:lnTo>
                      <a:pt x="50" y="6"/>
                    </a:lnTo>
                    <a:lnTo>
                      <a:pt x="75" y="18"/>
                    </a:lnTo>
                    <a:lnTo>
                      <a:pt x="118" y="-11"/>
                    </a:lnTo>
                    <a:lnTo>
                      <a:pt x="0" y="-74"/>
                    </a:lnTo>
                    <a:lnTo>
                      <a:pt x="20" y="57"/>
                    </a:lnTo>
                    <a:lnTo>
                      <a:pt x="51" y="10"/>
                    </a:lnTo>
                    <a:lnTo>
                      <a:pt x="63" y="27"/>
                    </a:lnTo>
                    <a:lnTo>
                      <a:pt x="1236" y="1687"/>
                    </a:lnTo>
                    <a:lnTo>
                      <a:pt x="1240" y="1689"/>
                    </a:lnTo>
                    <a:lnTo>
                      <a:pt x="1246" y="16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3185" name="Rectangle 273"/>
            <p:cNvSpPr>
              <a:spLocks noChangeArrowheads="1"/>
            </p:cNvSpPr>
            <p:nvPr/>
          </p:nvSpPr>
          <p:spPr bwMode="auto">
            <a:xfrm>
              <a:off x="0" y="2562"/>
              <a:ext cx="2560" cy="1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6" name="Rectangle 272"/>
            <p:cNvSpPr>
              <a:spLocks noChangeArrowheads="1"/>
            </p:cNvSpPr>
            <p:nvPr/>
          </p:nvSpPr>
          <p:spPr bwMode="auto">
            <a:xfrm>
              <a:off x="2665" y="1994"/>
              <a:ext cx="242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7" name="Rectangle 271"/>
            <p:cNvSpPr>
              <a:spLocks noChangeArrowheads="1"/>
            </p:cNvSpPr>
            <p:nvPr/>
          </p:nvSpPr>
          <p:spPr bwMode="auto">
            <a:xfrm>
              <a:off x="10263" y="2562"/>
              <a:ext cx="2620" cy="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8" name="Rectangle 270"/>
            <p:cNvSpPr>
              <a:spLocks noChangeArrowheads="1"/>
            </p:cNvSpPr>
            <p:nvPr/>
          </p:nvSpPr>
          <p:spPr bwMode="auto">
            <a:xfrm>
              <a:off x="11622" y="8718"/>
              <a:ext cx="2780" cy="2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9" name="Rectangle 269"/>
            <p:cNvSpPr>
              <a:spLocks noChangeArrowheads="1"/>
            </p:cNvSpPr>
            <p:nvPr/>
          </p:nvSpPr>
          <p:spPr bwMode="auto">
            <a:xfrm>
              <a:off x="0" y="8799"/>
              <a:ext cx="2680" cy="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86" name="Rectangle 330"/>
          <p:cNvSpPr>
            <a:spLocks noChangeArrowheads="1"/>
          </p:cNvSpPr>
          <p:nvPr/>
        </p:nvSpPr>
        <p:spPr bwMode="auto">
          <a:xfrm>
            <a:off x="251520" y="-181747"/>
            <a:ext cx="8714198" cy="299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5240" tIns="622104" rIns="774456" bIns="1777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76550" algn="l"/>
              </a:tabLst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Foul Release Coatings – Features &amp; Benefits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200" b="1" i="0" u="sng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90" name="Rectangle 3289"/>
          <p:cNvSpPr/>
          <p:nvPr/>
        </p:nvSpPr>
        <p:spPr>
          <a:xfrm>
            <a:off x="1043608" y="4571836"/>
            <a:ext cx="2525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Antifouling Performance</a:t>
            </a:r>
            <a:endParaRPr lang="en-IN" dirty="0"/>
          </a:p>
        </p:txBody>
      </p:sp>
      <p:sp>
        <p:nvSpPr>
          <p:cNvPr id="3291" name="Rectangle 3290"/>
          <p:cNvSpPr/>
          <p:nvPr/>
        </p:nvSpPr>
        <p:spPr>
          <a:xfrm>
            <a:off x="3616859" y="3193812"/>
            <a:ext cx="20352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Foul </a:t>
            </a:r>
            <a:r>
              <a:rPr lang="en-US" sz="2800" b="1" dirty="0"/>
              <a:t>Release</a:t>
            </a:r>
            <a:endParaRPr lang="en-IN" sz="2800" dirty="0"/>
          </a:p>
        </p:txBody>
      </p:sp>
      <p:sp>
        <p:nvSpPr>
          <p:cNvPr id="3292" name="Rectangle 3291"/>
          <p:cNvSpPr/>
          <p:nvPr/>
        </p:nvSpPr>
        <p:spPr>
          <a:xfrm>
            <a:off x="5759302" y="2123564"/>
            <a:ext cx="2341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Durable &amp; Long lasting</a:t>
            </a:r>
            <a:endParaRPr lang="en-IN" dirty="0"/>
          </a:p>
        </p:txBody>
      </p:sp>
      <p:sp>
        <p:nvSpPr>
          <p:cNvPr id="3293" name="Rectangle 3292"/>
          <p:cNvSpPr/>
          <p:nvPr/>
        </p:nvSpPr>
        <p:spPr>
          <a:xfrm>
            <a:off x="3095534" y="1414517"/>
            <a:ext cx="2772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Potential fuel savings and lower emissions</a:t>
            </a:r>
            <a:endParaRPr lang="en-IN" dirty="0"/>
          </a:p>
        </p:txBody>
      </p:sp>
      <p:sp>
        <p:nvSpPr>
          <p:cNvPr id="3294" name="Rectangle 3293"/>
          <p:cNvSpPr/>
          <p:nvPr/>
        </p:nvSpPr>
        <p:spPr>
          <a:xfrm>
            <a:off x="6225575" y="4499828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No biocides</a:t>
            </a:r>
            <a:endParaRPr lang="en-IN" dirty="0"/>
          </a:p>
        </p:txBody>
      </p:sp>
      <p:sp>
        <p:nvSpPr>
          <p:cNvPr id="3295" name="Rectangle 3294"/>
          <p:cNvSpPr/>
          <p:nvPr/>
        </p:nvSpPr>
        <p:spPr>
          <a:xfrm>
            <a:off x="971600" y="3419708"/>
            <a:ext cx="1038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Low VOC</a:t>
            </a:r>
            <a:endParaRPr lang="en-IN" dirty="0"/>
          </a:p>
        </p:txBody>
      </p:sp>
      <p:sp>
        <p:nvSpPr>
          <p:cNvPr id="3072" name="Rectangle 3071"/>
          <p:cNvSpPr/>
          <p:nvPr/>
        </p:nvSpPr>
        <p:spPr>
          <a:xfrm>
            <a:off x="6516216" y="3419708"/>
            <a:ext cx="1439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Reduce coats</a:t>
            </a:r>
            <a:endParaRPr lang="en-IN" dirty="0"/>
          </a:p>
        </p:txBody>
      </p:sp>
      <p:sp>
        <p:nvSpPr>
          <p:cNvPr id="3371" name="Rectangle 3370"/>
          <p:cNvSpPr/>
          <p:nvPr/>
        </p:nvSpPr>
        <p:spPr>
          <a:xfrm>
            <a:off x="899592" y="2195572"/>
            <a:ext cx="2189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Ultra smooth surface</a:t>
            </a:r>
            <a:endParaRPr lang="en-IN" dirty="0"/>
          </a:p>
        </p:txBody>
      </p:sp>
      <p:sp>
        <p:nvSpPr>
          <p:cNvPr id="3372" name="Rectangle 3371"/>
          <p:cNvSpPr/>
          <p:nvPr/>
        </p:nvSpPr>
        <p:spPr>
          <a:xfrm>
            <a:off x="5241645" y="5507940"/>
            <a:ext cx="1850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Lower M&amp;R costs</a:t>
            </a:r>
            <a:endParaRPr lang="en-IN" dirty="0"/>
          </a:p>
        </p:txBody>
      </p:sp>
      <p:sp>
        <p:nvSpPr>
          <p:cNvPr id="3373" name="Rectangle 3372"/>
          <p:cNvSpPr/>
          <p:nvPr/>
        </p:nvSpPr>
        <p:spPr>
          <a:xfrm>
            <a:off x="2296947" y="5435932"/>
            <a:ext cx="1843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Keeps </a:t>
            </a:r>
            <a:r>
              <a:rPr lang="en-US" b="1" dirty="0"/>
              <a:t>fouling off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118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How Do Non Stick Coatings Work?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Wa  = Yl  [1  +</a:t>
            </a:r>
            <a:r>
              <a:rPr lang="en-US" dirty="0" smtClean="0"/>
              <a:t>COS </a:t>
            </a:r>
            <a:r>
              <a:rPr lang="el-GR" dirty="0" smtClean="0"/>
              <a:t>θ</a:t>
            </a:r>
            <a:r>
              <a:rPr lang="en-US" dirty="0" smtClean="0"/>
              <a:t>  </a:t>
            </a:r>
            <a:r>
              <a:rPr lang="en-US" dirty="0"/>
              <a:t>]</a:t>
            </a:r>
          </a:p>
          <a:p>
            <a:r>
              <a:rPr lang="en-US" dirty="0" smtClean="0"/>
              <a:t>YOUNG-DUPRE Equation</a:t>
            </a:r>
            <a:endParaRPr lang="en-US" dirty="0"/>
          </a:p>
          <a:p>
            <a:r>
              <a:rPr lang="en-US" dirty="0"/>
              <a:t>Yl– surface  tension of liquid</a:t>
            </a:r>
          </a:p>
          <a:p>
            <a:r>
              <a:rPr lang="en-US" dirty="0"/>
              <a:t>Wa—adhesion property of liquid against solid surface</a:t>
            </a:r>
          </a:p>
          <a:p>
            <a:r>
              <a:rPr lang="el-GR" dirty="0"/>
              <a:t>θ</a:t>
            </a:r>
            <a:r>
              <a:rPr lang="en-US" dirty="0"/>
              <a:t> ---theta-angle of contact</a:t>
            </a:r>
          </a:p>
          <a:p>
            <a:r>
              <a:rPr lang="en-US" dirty="0"/>
              <a:t>COS </a:t>
            </a:r>
            <a:r>
              <a:rPr lang="el-GR" dirty="0" smtClean="0"/>
              <a:t>θ</a:t>
            </a:r>
            <a:r>
              <a:rPr lang="en-US" dirty="0" smtClean="0"/>
              <a:t> </a:t>
            </a:r>
            <a:r>
              <a:rPr lang="en-US" dirty="0"/>
              <a:t>= COS 180 </a:t>
            </a:r>
            <a:r>
              <a:rPr lang="en-US" dirty="0" smtClean="0"/>
              <a:t>Degree</a:t>
            </a: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8158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27"/>
          <p:cNvSpPr txBox="1">
            <a:spLocks noChangeArrowheads="1"/>
          </p:cNvSpPr>
          <p:nvPr/>
        </p:nvSpPr>
        <p:spPr bwMode="auto">
          <a:xfrm>
            <a:off x="0" y="6172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b="1">
                <a:solidFill>
                  <a:srgbClr val="FFFF00"/>
                </a:solidFill>
              </a:rPr>
              <a:t> </a:t>
            </a:r>
            <a:endParaRPr lang="en-US" altLang="ja-JP" sz="2800"/>
          </a:p>
        </p:txBody>
      </p:sp>
      <p:sp>
        <p:nvSpPr>
          <p:cNvPr id="3" name="Rectangle 1029"/>
          <p:cNvSpPr txBox="1">
            <a:spLocks noChangeArrowheads="1"/>
          </p:cNvSpPr>
          <p:nvPr/>
        </p:nvSpPr>
        <p:spPr>
          <a:xfrm>
            <a:off x="1371600" y="1524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altLang="ja-JP" sz="4000" dirty="0" smtClean="0"/>
          </a:p>
        </p:txBody>
      </p:sp>
      <p:sp>
        <p:nvSpPr>
          <p:cNvPr id="4" name="Rectangle 1030"/>
          <p:cNvSpPr txBox="1">
            <a:spLocks noChangeArrowheads="1"/>
          </p:cNvSpPr>
          <p:nvPr/>
        </p:nvSpPr>
        <p:spPr>
          <a:xfrm>
            <a:off x="251520" y="1124745"/>
            <a:ext cx="8712968" cy="55046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endParaRPr lang="en-US" altLang="ja-JP" dirty="0" smtClean="0"/>
          </a:p>
          <a:p>
            <a:pPr>
              <a:buFontTx/>
              <a:buNone/>
            </a:pPr>
            <a:r>
              <a:rPr lang="en-US" altLang="ja-JP" dirty="0" smtClean="0"/>
              <a:t> </a:t>
            </a:r>
          </a:p>
          <a:p>
            <a:pPr>
              <a:buFontTx/>
              <a:buNone/>
            </a:pPr>
            <a:r>
              <a:rPr lang="en-US" altLang="ja-JP" sz="2800" dirty="0" smtClean="0"/>
              <a:t>  Containers, LNG</a:t>
            </a:r>
            <a:r>
              <a:rPr lang="en-US" altLang="ja-JP" sz="2800" dirty="0" smtClean="0">
                <a:latin typeface="Arial" charset="0"/>
              </a:rPr>
              <a:t>’</a:t>
            </a:r>
            <a:r>
              <a:rPr lang="en-US" altLang="ja-JP" sz="2800" dirty="0" smtClean="0"/>
              <a:t>s, Tankers</a:t>
            </a:r>
          </a:p>
        </p:txBody>
      </p:sp>
      <p:grpSp>
        <p:nvGrpSpPr>
          <p:cNvPr id="5" name="Group 1033"/>
          <p:cNvGrpSpPr>
            <a:grpSpLocks/>
          </p:cNvGrpSpPr>
          <p:nvPr/>
        </p:nvGrpSpPr>
        <p:grpSpPr bwMode="auto">
          <a:xfrm>
            <a:off x="6224588" y="3914775"/>
            <a:ext cx="2438400" cy="1966913"/>
            <a:chOff x="476" y="646"/>
            <a:chExt cx="4899" cy="4453"/>
          </a:xfrm>
        </p:grpSpPr>
        <p:pic>
          <p:nvPicPr>
            <p:cNvPr id="6" name="Picture 1034" descr="P104069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646"/>
              <a:ext cx="4899" cy="3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035"/>
            <p:cNvSpPr txBox="1">
              <a:spLocks noChangeArrowheads="1"/>
            </p:cNvSpPr>
            <p:nvPr/>
          </p:nvSpPr>
          <p:spPr bwMode="auto">
            <a:xfrm>
              <a:off x="568" y="4064"/>
              <a:ext cx="2629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US" altLang="ja-JP" sz="2400" b="1">
                <a:latin typeface="Arial" charset="0"/>
              </a:endParaRPr>
            </a:p>
          </p:txBody>
        </p:sp>
      </p:grpSp>
      <p:pic>
        <p:nvPicPr>
          <p:cNvPr id="8" name="Picture 1036" descr="IMG_20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" r="4778" b="6332"/>
          <a:stretch>
            <a:fillRect/>
          </a:stretch>
        </p:blipFill>
        <p:spPr bwMode="auto">
          <a:xfrm>
            <a:off x="539552" y="1857375"/>
            <a:ext cx="2408436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37" descr="DSCN215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1857375"/>
            <a:ext cx="2438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38" descr="R塗装終了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3914775"/>
            <a:ext cx="2590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39" descr="DSC005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14775"/>
            <a:ext cx="2408436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40" descr="塗装終了後右舷船尾プロペラ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1857375"/>
            <a:ext cx="259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39552" y="632882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>
                <a:solidFill>
                  <a:schemeClr val="bg2">
                    <a:lumMod val="50000"/>
                  </a:schemeClr>
                </a:solidFill>
              </a:rPr>
              <a:t>Biocide free </a:t>
            </a:r>
            <a:r>
              <a:rPr lang="en-US" sz="4000" b="1" u="sng" dirty="0" smtClean="0">
                <a:solidFill>
                  <a:schemeClr val="bg2">
                    <a:lumMod val="50000"/>
                  </a:schemeClr>
                </a:solidFill>
              </a:rPr>
              <a:t>coating in Pics</a:t>
            </a:r>
            <a:endParaRPr lang="en-IN" sz="4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6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1190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 rot="10800000" flipH="1" flipV="1">
            <a:off x="683568" y="5841557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3200" b="1" dirty="0">
                <a:latin typeface="+mj-lt"/>
              </a:rPr>
              <a:t>After </a:t>
            </a:r>
            <a:r>
              <a:rPr kumimoji="1" lang="en-US" altLang="ja-JP" sz="3200" b="1" dirty="0" smtClean="0">
                <a:latin typeface="+mj-lt"/>
              </a:rPr>
              <a:t>32 </a:t>
            </a:r>
            <a:r>
              <a:rPr kumimoji="1" lang="en-US" altLang="ja-JP" sz="3200" b="1" dirty="0">
                <a:latin typeface="+mj-lt"/>
              </a:rPr>
              <a:t>months in service</a:t>
            </a:r>
          </a:p>
        </p:txBody>
      </p:sp>
    </p:spTree>
    <p:extLst>
      <p:ext uri="{BB962C8B-B14F-4D97-AF65-F5344CB8AC3E}">
        <p14:creationId xmlns:p14="http://schemas.microsoft.com/office/powerpoint/2010/main" val="115624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Recent Advances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92D050"/>
                </a:solidFill>
              </a:rPr>
              <a:t> </a:t>
            </a:r>
            <a:r>
              <a:rPr lang="en-US" b="1" dirty="0" smtClean="0">
                <a:solidFill>
                  <a:srgbClr val="92D050"/>
                </a:solidFill>
              </a:rPr>
              <a:t>         </a:t>
            </a:r>
            <a:r>
              <a:rPr lang="en-US" sz="4000" b="1" dirty="0" smtClean="0">
                <a:solidFill>
                  <a:schemeClr val="tx2"/>
                </a:solidFill>
              </a:rPr>
              <a:t>Advanced Silyl Technology</a:t>
            </a:r>
            <a:endParaRPr lang="en-IN" sz="4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022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43062"/>
            <a:ext cx="8229600" cy="737666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Features</a:t>
            </a:r>
            <a:endParaRPr lang="en-IN" b="1" u="sng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5288" y="1268413"/>
            <a:ext cx="741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2800" dirty="0">
                <a:solidFill>
                  <a:srgbClr val="000000"/>
                </a:solidFill>
              </a:rPr>
              <a:t>“Advanced” Silyl Technology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12775" y="241935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24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9750" y="2349500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buFontTx/>
              <a:buChar char="•"/>
            </a:pPr>
            <a:r>
              <a:rPr lang="en-US" altLang="ja-JP" sz="2400" b="0" dirty="0">
                <a:solidFill>
                  <a:srgbClr val="000000"/>
                </a:solidFill>
              </a:rPr>
              <a:t> Excellent self-polishing Performance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539750" y="2705100"/>
            <a:ext cx="547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buFontTx/>
              <a:buChar char="•"/>
            </a:pPr>
            <a:r>
              <a:rPr lang="en-US" altLang="ja-JP" sz="2400" b="0" dirty="0">
                <a:solidFill>
                  <a:srgbClr val="000000"/>
                </a:solidFill>
              </a:rPr>
              <a:t> Excellent Static Performance</a:t>
            </a:r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539750" y="1844675"/>
            <a:ext cx="3313113" cy="504825"/>
            <a:chOff x="340" y="1207"/>
            <a:chExt cx="2087" cy="318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340" y="1207"/>
              <a:ext cx="2087" cy="31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3675F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413" y="1237"/>
              <a:ext cx="19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3675F2"/>
                  </a:solidFill>
                </a:rPr>
                <a:t>Silyl Technology</a:t>
              </a: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4068763" y="1844675"/>
            <a:ext cx="4535487" cy="504825"/>
            <a:chOff x="2563" y="1207"/>
            <a:chExt cx="2857" cy="318"/>
          </a:xfrm>
        </p:grpSpPr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2563" y="1207"/>
              <a:ext cx="2857" cy="31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3675F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2680" y="1237"/>
              <a:ext cx="27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ja-JP" sz="2400">
                  <a:solidFill>
                    <a:srgbClr val="3675F2"/>
                  </a:solidFill>
                </a:rPr>
                <a:t>Special Release Controller</a:t>
              </a:r>
            </a:p>
          </p:txBody>
        </p:sp>
      </p:grp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373188" y="5876925"/>
            <a:ext cx="665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3600">
                <a:solidFill>
                  <a:srgbClr val="FF0000"/>
                </a:solidFill>
              </a:rPr>
              <a:t>Low Friction, Fuel Saving</a:t>
            </a:r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900113" y="6021388"/>
            <a:ext cx="431800" cy="431800"/>
          </a:xfrm>
          <a:prstGeom prst="rightArrow">
            <a:avLst>
              <a:gd name="adj1" fmla="val 49861"/>
              <a:gd name="adj2" fmla="val 5757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>
            <a:off x="900113" y="5213350"/>
            <a:ext cx="430212" cy="431800"/>
          </a:xfrm>
          <a:prstGeom prst="rightArrow">
            <a:avLst>
              <a:gd name="adj1" fmla="val 49861"/>
              <a:gd name="adj2" fmla="val 5552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374650" y="4437063"/>
            <a:ext cx="8235950" cy="503237"/>
            <a:chOff x="277" y="2705"/>
            <a:chExt cx="2449" cy="317"/>
          </a:xfrm>
        </p:grpSpPr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340" y="2705"/>
              <a:ext cx="2386" cy="31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3675F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77" y="2734"/>
              <a:ext cx="2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ja-JP" sz="2400">
                  <a:solidFill>
                    <a:srgbClr val="3675F2"/>
                  </a:solidFill>
                </a:rPr>
                <a:t>   “Micro” pigmentation &amp; Special resin Technology</a:t>
              </a:r>
            </a:p>
          </p:txBody>
        </p:sp>
      </p:grp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1339850" y="5149850"/>
            <a:ext cx="648017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altLang="ja-JP" sz="2600" b="0"/>
              <a:t>Easy Release</a:t>
            </a:r>
          </a:p>
          <a:p>
            <a:pPr algn="l">
              <a:lnSpc>
                <a:spcPct val="80000"/>
              </a:lnSpc>
            </a:pPr>
            <a:r>
              <a:rPr lang="en-US" altLang="ja-JP" sz="2600" b="0"/>
              <a:t>Excellent Anti-Fouling Performance</a:t>
            </a:r>
          </a:p>
        </p:txBody>
      </p:sp>
      <p:grpSp>
        <p:nvGrpSpPr>
          <p:cNvPr id="27" name="Group 25"/>
          <p:cNvGrpSpPr>
            <a:grpSpLocks/>
          </p:cNvGrpSpPr>
          <p:nvPr/>
        </p:nvGrpSpPr>
        <p:grpSpPr bwMode="auto">
          <a:xfrm>
            <a:off x="442913" y="3846513"/>
            <a:ext cx="8675687" cy="519112"/>
            <a:chOff x="279" y="2332"/>
            <a:chExt cx="5465" cy="327"/>
          </a:xfrm>
        </p:grpSpPr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279" y="2332"/>
              <a:ext cx="54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l"/>
              <a:r>
                <a:rPr lang="en-US" altLang="ja-JP" sz="2800">
                  <a:solidFill>
                    <a:srgbClr val="000000"/>
                  </a:solidFill>
                </a:rPr>
                <a:t>Ultra Smooth Surface</a:t>
              </a:r>
              <a:r>
                <a:rPr lang="en-US" altLang="ja-JP" sz="2400">
                  <a:solidFill>
                    <a:srgbClr val="000000"/>
                  </a:solidFill>
                </a:rPr>
                <a:t> </a:t>
              </a:r>
              <a:r>
                <a:rPr lang="en-US" altLang="ja-JP" sz="2000">
                  <a:solidFill>
                    <a:srgbClr val="FF0000"/>
                  </a:solidFill>
                </a:rPr>
                <a:t>(Low roughness &amp; Long wavelength)</a:t>
              </a: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340" y="2614"/>
              <a:ext cx="50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539750" y="3048000"/>
            <a:ext cx="860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buFontTx/>
              <a:buChar char="•"/>
            </a:pPr>
            <a:r>
              <a:rPr lang="en-US" altLang="ja-JP" sz="2400" b="0">
                <a:solidFill>
                  <a:srgbClr val="000000"/>
                </a:solidFill>
              </a:rPr>
              <a:t> Controlled low polishing rate = Reduction of DFT</a:t>
            </a:r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 flipV="1">
            <a:off x="539749" y="1760537"/>
            <a:ext cx="8070851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25400" y="476250"/>
            <a:ext cx="91408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ja-JP" sz="2800" dirty="0" smtClean="0">
                <a:solidFill>
                  <a:srgbClr val="000000"/>
                </a:solidFill>
              </a:rPr>
              <a:t> </a:t>
            </a:r>
            <a:endParaRPr lang="en-US" altLang="ja-JP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8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  <p:bldP spid="21" grpId="0" animBg="1"/>
      <p:bldP spid="22" grpId="0" animBg="1"/>
      <p:bldP spid="26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1094"/>
            <a:ext cx="8229600" cy="809674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Friction Resistance </a:t>
            </a:r>
            <a:r>
              <a:rPr lang="en-US" b="1" u="sng" dirty="0"/>
              <a:t>M</a:t>
            </a:r>
            <a:r>
              <a:rPr lang="en-US" b="1" u="sng" dirty="0" smtClean="0"/>
              <a:t>easurement</a:t>
            </a:r>
            <a:endParaRPr lang="en-IN" b="1" u="sng" dirty="0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/>
          <a:srcRect l="5553" b="7133"/>
          <a:stretch>
            <a:fillRect/>
          </a:stretch>
        </p:blipFill>
        <p:spPr>
          <a:xfrm>
            <a:off x="757238" y="1341438"/>
            <a:ext cx="7343775" cy="4464050"/>
          </a:xfrm>
          <a:prstGeom prst="rect">
            <a:avLst/>
          </a:prstGeom>
          <a:noFill/>
          <a:ln/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857500" y="5957888"/>
            <a:ext cx="296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Number of Rotation (rpm)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 rot="16200000">
            <a:off x="-900086" y="3428479"/>
            <a:ext cx="310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/>
              <a:t>Torque (N</a:t>
            </a:r>
            <a:r>
              <a:rPr lang="ja-JP" altLang="en-US"/>
              <a:t>・</a:t>
            </a:r>
            <a:r>
              <a:rPr lang="en-US" altLang="ja-JP"/>
              <a:t>m)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74675" y="-550863"/>
            <a:ext cx="799306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060575" y="2128838"/>
            <a:ext cx="2376488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b="1" dirty="0" smtClean="0"/>
              <a:t>SILYL</a:t>
            </a:r>
            <a:endParaRPr lang="en-US" altLang="ja-JP" b="1" dirty="0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7994650" y="1641475"/>
            <a:ext cx="0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-25400" y="476250"/>
            <a:ext cx="91408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altLang="ja-JP" sz="2800" dirty="0">
              <a:solidFill>
                <a:srgbClr val="000000"/>
              </a:solidFill>
            </a:endParaRPr>
          </a:p>
        </p:txBody>
      </p: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827088" y="2205038"/>
            <a:ext cx="7777162" cy="1800225"/>
            <a:chOff x="521" y="1389"/>
            <a:chExt cx="4899" cy="1134"/>
          </a:xfrm>
        </p:grpSpPr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521" y="1752"/>
              <a:ext cx="4899" cy="77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5057" y="1389"/>
              <a:ext cx="182" cy="363"/>
            </a:xfrm>
            <a:custGeom>
              <a:avLst/>
              <a:gdLst/>
              <a:ahLst/>
              <a:cxnLst>
                <a:cxn ang="0">
                  <a:pos x="91" y="363"/>
                </a:cxn>
                <a:cxn ang="0">
                  <a:pos x="0" y="0"/>
                </a:cxn>
                <a:cxn ang="0">
                  <a:pos x="182" y="363"/>
                </a:cxn>
                <a:cxn ang="0">
                  <a:pos x="91" y="363"/>
                </a:cxn>
              </a:cxnLst>
              <a:rect l="0" t="0" r="r" b="b"/>
              <a:pathLst>
                <a:path w="182" h="363">
                  <a:moveTo>
                    <a:pt x="91" y="363"/>
                  </a:moveTo>
                  <a:lnTo>
                    <a:pt x="0" y="0"/>
                  </a:lnTo>
                  <a:lnTo>
                    <a:pt x="182" y="363"/>
                  </a:lnTo>
                  <a:lnTo>
                    <a:pt x="91" y="36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567" y="1976"/>
              <a:ext cx="47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ja-JP" sz="3200">
                  <a:solidFill>
                    <a:srgbClr val="FF0000"/>
                  </a:solidFill>
                </a:rPr>
                <a:t>8% Reduction of Friction Resistance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818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7" y="332656"/>
            <a:ext cx="8424614" cy="626469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2138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260648"/>
            <a:ext cx="8280920" cy="626469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141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u="sng" dirty="0">
                <a:solidFill>
                  <a:srgbClr val="0070C0"/>
                </a:solidFill>
              </a:rPr>
              <a:t>Factors Affecting Fouling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/>
              <a:t>Temperature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 smtClean="0"/>
              <a:t>Speed/Motion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 smtClean="0"/>
              <a:t>Light </a:t>
            </a:r>
            <a:r>
              <a:rPr lang="en-IN" dirty="0"/>
              <a:t>&amp; </a:t>
            </a:r>
            <a:r>
              <a:rPr lang="en-IN" dirty="0" smtClean="0"/>
              <a:t>Nutrients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 smtClean="0"/>
              <a:t>Water, </a:t>
            </a:r>
            <a:r>
              <a:rPr lang="en-IN" dirty="0"/>
              <a:t>salinity and </a:t>
            </a:r>
            <a:r>
              <a:rPr lang="en-IN" dirty="0" smtClean="0"/>
              <a:t>pollution</a:t>
            </a:r>
            <a:endParaRPr lang="en-IN" dirty="0"/>
          </a:p>
          <a:p>
            <a:endParaRPr lang="en-IN" dirty="0"/>
          </a:p>
          <a:p>
            <a:r>
              <a:rPr lang="en-IN" dirty="0" smtClean="0"/>
              <a:t>Generally </a:t>
            </a:r>
            <a:r>
              <a:rPr lang="en-IN" dirty="0"/>
              <a:t>speaking, greatest risk of fouling is with low activity trading extensively in </a:t>
            </a:r>
            <a:r>
              <a:rPr lang="en-IN" dirty="0" smtClean="0"/>
              <a:t>tropical/coastal environments</a:t>
            </a:r>
            <a:endParaRPr lang="en-IN" dirty="0"/>
          </a:p>
          <a:p>
            <a:pPr marL="0" indent="0">
              <a:buNone/>
            </a:pPr>
            <a:endParaRPr lang="en-IN" dirty="0"/>
          </a:p>
          <a:p>
            <a:r>
              <a:rPr lang="en-IN" dirty="0" smtClean="0"/>
              <a:t>V</a:t>
            </a:r>
            <a:r>
              <a:rPr lang="en-IN" dirty="0" smtClean="0"/>
              <a:t>essels </a:t>
            </a:r>
            <a:r>
              <a:rPr lang="en-IN" dirty="0"/>
              <a:t>at highest risk of fouling when in port (often </a:t>
            </a:r>
            <a:r>
              <a:rPr lang="en-IN" dirty="0" smtClean="0"/>
              <a:t>tropical) while </a:t>
            </a:r>
            <a:r>
              <a:rPr lang="en-IN" dirty="0" smtClean="0"/>
              <a:t>loading/unloading</a:t>
            </a:r>
            <a:r>
              <a:rPr lang="en-IN" dirty="0"/>
              <a:t>.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34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Future </a:t>
            </a:r>
            <a:r>
              <a:rPr lang="en-US" b="1" u="sng" dirty="0" smtClean="0"/>
              <a:t>Challenges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91264" cy="4464496"/>
          </a:xfrm>
        </p:spPr>
        <p:txBody>
          <a:bodyPr>
            <a:normAutofit/>
          </a:bodyPr>
          <a:lstStyle/>
          <a:p>
            <a:r>
              <a:rPr lang="en-IN" dirty="0"/>
              <a:t>There is a continual drive to develop improved antifouling coating technologies that will have less environmental </a:t>
            </a:r>
            <a:r>
              <a:rPr lang="en-IN" dirty="0" smtClean="0"/>
              <a:t>impact</a:t>
            </a:r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dirty="0" smtClean="0"/>
              <a:t>             •</a:t>
            </a:r>
            <a:r>
              <a:rPr lang="en-IN" dirty="0"/>
              <a:t>Reduction in fuel consumption</a:t>
            </a:r>
          </a:p>
          <a:p>
            <a:pPr marL="0" indent="0">
              <a:buNone/>
            </a:pPr>
            <a:r>
              <a:rPr lang="en-IN" dirty="0" smtClean="0"/>
              <a:t>              •</a:t>
            </a:r>
            <a:r>
              <a:rPr lang="en-IN" dirty="0"/>
              <a:t>Release of biocides </a:t>
            </a:r>
          </a:p>
          <a:p>
            <a:r>
              <a:rPr lang="en-IN" dirty="0" smtClean="0"/>
              <a:t>The </a:t>
            </a:r>
            <a:r>
              <a:rPr lang="en-IN" dirty="0"/>
              <a:t>development cycle for new antifouling technologies is relatively </a:t>
            </a:r>
            <a:r>
              <a:rPr lang="en-IN" dirty="0" smtClean="0"/>
              <a:t>long </a:t>
            </a:r>
          </a:p>
          <a:p>
            <a:r>
              <a:rPr lang="en-IN" dirty="0" smtClean="0"/>
              <a:t> Considerable formulation work required to meet antifouling performance, mechanical and application property requirements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9972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Future Advances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Natural Product Antifoulants (NPA’S).</a:t>
            </a:r>
          </a:p>
          <a:p>
            <a:r>
              <a:rPr lang="en-US" sz="3200" dirty="0" smtClean="0"/>
              <a:t>Surface Engineering.</a:t>
            </a:r>
          </a:p>
          <a:p>
            <a:r>
              <a:rPr lang="en-US" sz="3200" dirty="0" smtClean="0"/>
              <a:t>Nanotechnology.</a:t>
            </a:r>
          </a:p>
          <a:p>
            <a:r>
              <a:rPr lang="en-US" sz="3200" dirty="0" smtClean="0"/>
              <a:t>Fluoro Polymers.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882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 </a:t>
            </a:r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Thank You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4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</a:t>
            </a:r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Questions?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5688632" cy="504056"/>
          </a:xfrm>
        </p:spPr>
        <p:txBody>
          <a:bodyPr>
            <a:normAutofit fontScale="90000"/>
          </a:bodyPr>
          <a:lstStyle/>
          <a:p>
            <a:r>
              <a:rPr lang="en-IN" b="1" u="sng" dirty="0" smtClean="0"/>
              <a:t>Marine fo</a:t>
            </a:r>
            <a:r>
              <a:rPr lang="en-IN" b="1" u="sng" dirty="0"/>
              <a:t>u</a:t>
            </a:r>
            <a:r>
              <a:rPr lang="en-IN" b="1" u="sng" dirty="0" smtClean="0"/>
              <a:t>ling effects</a:t>
            </a:r>
            <a:r>
              <a:rPr lang="en-IN" u="sng" dirty="0" smtClean="0"/>
              <a:t/>
            </a:r>
            <a:br>
              <a:rPr lang="en-IN" u="sng" dirty="0" smtClean="0"/>
            </a:b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b="1" dirty="0" smtClean="0"/>
              <a:t>Slime</a:t>
            </a:r>
            <a:r>
              <a:rPr lang="en-IN" dirty="0" smtClean="0"/>
              <a:t> :                   1-2</a:t>
            </a:r>
            <a:r>
              <a:rPr lang="en-IN" dirty="0"/>
              <a:t>% increase in </a:t>
            </a:r>
            <a:r>
              <a:rPr lang="en-IN" dirty="0" smtClean="0"/>
              <a:t>drag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b="1" dirty="0"/>
              <a:t>Weed fouling</a:t>
            </a:r>
            <a:r>
              <a:rPr lang="en-IN" dirty="0"/>
              <a:t>: </a:t>
            </a:r>
            <a:r>
              <a:rPr lang="en-IN" dirty="0" smtClean="0"/>
              <a:t>     Up </a:t>
            </a:r>
            <a:r>
              <a:rPr lang="en-IN" dirty="0"/>
              <a:t>to 10% increase in </a:t>
            </a:r>
            <a:r>
              <a:rPr lang="en-IN" dirty="0" smtClean="0"/>
              <a:t>drag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b="1" dirty="0"/>
              <a:t>Shell fouling</a:t>
            </a:r>
            <a:r>
              <a:rPr lang="en-IN" sz="4000" dirty="0"/>
              <a:t>: </a:t>
            </a:r>
            <a:r>
              <a:rPr lang="en-IN" sz="4000" dirty="0" smtClean="0"/>
              <a:t>     </a:t>
            </a:r>
            <a:r>
              <a:rPr lang="en-IN" dirty="0" smtClean="0"/>
              <a:t>Up </a:t>
            </a:r>
            <a:r>
              <a:rPr lang="en-IN" dirty="0"/>
              <a:t>to 40% increase in </a:t>
            </a:r>
            <a:r>
              <a:rPr lang="en-IN" dirty="0" smtClean="0"/>
              <a:t>drag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Barnacles can cut through </a:t>
            </a:r>
            <a:r>
              <a:rPr lang="en-IN" dirty="0" smtClean="0"/>
              <a:t>coatings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Fouling can grow on top of other fouling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1496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  <a:r>
              <a:rPr lang="en-US" b="1" dirty="0" smtClean="0"/>
              <a:t>Barnacles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540568" y="5805264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sz="4400" dirty="0" smtClean="0">
                <a:solidFill>
                  <a:srgbClr val="0070C0"/>
                </a:solidFill>
              </a:rPr>
              <a:t>Barnacles</a:t>
            </a:r>
            <a:endParaRPr lang="en-IN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7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>
                <a:solidFill>
                  <a:srgbClr val="0070C0"/>
                </a:solidFill>
              </a:rPr>
              <a:t>Green Weed</a:t>
            </a:r>
            <a:endParaRPr lang="en-IN" dirty="0">
              <a:solidFill>
                <a:srgbClr val="0070C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24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>Tube Worms</a:t>
            </a:r>
            <a:endParaRPr lang="en-IN" dirty="0"/>
          </a:p>
        </p:txBody>
      </p:sp>
      <p:pic>
        <p:nvPicPr>
          <p:cNvPr id="18435" name="Picture 3" descr="C:\Users\shekhar\Downloads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46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>Slime</a:t>
            </a:r>
            <a:endParaRPr lang="en-IN" dirty="0"/>
          </a:p>
        </p:txBody>
      </p:sp>
      <p:pic>
        <p:nvPicPr>
          <p:cNvPr id="3" name="Picture 6" descr="MS10 Uniglory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5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852</TotalTime>
  <Words>946</Words>
  <Application>Microsoft Office PowerPoint</Application>
  <PresentationFormat>On-screen Show (4:3)</PresentationFormat>
  <Paragraphs>306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Flow</vt:lpstr>
      <vt:lpstr>Recent Advances in Antifouling Coatings</vt:lpstr>
      <vt:lpstr>Presentation Content</vt:lpstr>
      <vt:lpstr>PowerPoint Presentation</vt:lpstr>
      <vt:lpstr>Factors Affecting Fouling</vt:lpstr>
      <vt:lpstr>Marine fouling effects </vt:lpstr>
      <vt:lpstr>PowerPoint Presentation</vt:lpstr>
      <vt:lpstr>       Green Weed</vt:lpstr>
      <vt:lpstr>         Tube Worms</vt:lpstr>
      <vt:lpstr>        Slime</vt:lpstr>
      <vt:lpstr>       Fouling can grow on top of other fouling</vt:lpstr>
      <vt:lpstr>       Barnacles can cut through Coatings</vt:lpstr>
      <vt:lpstr>Main Objective of A/F Coatings</vt:lpstr>
      <vt:lpstr>Challenges</vt:lpstr>
      <vt:lpstr>Current Antifouling Technologies </vt:lpstr>
      <vt:lpstr>Biocidal Technology – Hydration </vt:lpstr>
      <vt:lpstr>PowerPoint Presentation</vt:lpstr>
      <vt:lpstr>Shortcomings in Hydration Technology</vt:lpstr>
      <vt:lpstr>Biocidal Technology –  Hydrolysis</vt:lpstr>
      <vt:lpstr>PowerPoint Presentation</vt:lpstr>
      <vt:lpstr>PowerPoint Presentation</vt:lpstr>
      <vt:lpstr>Further addition in Hydrolysis Technology</vt:lpstr>
      <vt:lpstr>PowerPoint Presentation</vt:lpstr>
      <vt:lpstr>PowerPoint Presentation</vt:lpstr>
      <vt:lpstr>Shortcomings in Hydrolysis Technology</vt:lpstr>
      <vt:lpstr>Biocidal Technology – Fusion Self Polishing Co Polymer (SPC)</vt:lpstr>
      <vt:lpstr>PowerPoint Presentation</vt:lpstr>
      <vt:lpstr>PowerPoint Presentation</vt:lpstr>
      <vt:lpstr>PowerPoint Presentation</vt:lpstr>
      <vt:lpstr>PowerPoint Presentation</vt:lpstr>
      <vt:lpstr>Non-biocidal technology – Foul Release</vt:lpstr>
      <vt:lpstr>PowerPoint Presentation</vt:lpstr>
      <vt:lpstr>How Do Non Stick Coatings Work?</vt:lpstr>
      <vt:lpstr>PowerPoint Presentation</vt:lpstr>
      <vt:lpstr>PowerPoint Presentation</vt:lpstr>
      <vt:lpstr>Recent Advances</vt:lpstr>
      <vt:lpstr>Features</vt:lpstr>
      <vt:lpstr>Friction Resistance Measurement</vt:lpstr>
      <vt:lpstr>PowerPoint Presentation</vt:lpstr>
      <vt:lpstr>PowerPoint Presentation</vt:lpstr>
      <vt:lpstr>Future Challenges</vt:lpstr>
      <vt:lpstr>Future Advances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Advances in Antifouling Coating</dc:title>
  <dc:creator>shekhar</dc:creator>
  <cp:lastModifiedBy>joseph</cp:lastModifiedBy>
  <cp:revision>92</cp:revision>
  <cp:lastPrinted>2013-04-24T07:52:35Z</cp:lastPrinted>
  <dcterms:created xsi:type="dcterms:W3CDTF">2013-04-08T06:26:56Z</dcterms:created>
  <dcterms:modified xsi:type="dcterms:W3CDTF">2013-05-17T06:51:47Z</dcterms:modified>
</cp:coreProperties>
</file>