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9" r:id="rId2"/>
    <p:sldId id="298" r:id="rId3"/>
    <p:sldId id="257" r:id="rId4"/>
    <p:sldId id="282" r:id="rId5"/>
    <p:sldId id="300" r:id="rId6"/>
    <p:sldId id="308" r:id="rId7"/>
    <p:sldId id="258" r:id="rId8"/>
    <p:sldId id="259" r:id="rId9"/>
    <p:sldId id="301" r:id="rId10"/>
    <p:sldId id="261" r:id="rId11"/>
    <p:sldId id="266" r:id="rId12"/>
    <p:sldId id="311" r:id="rId13"/>
    <p:sldId id="293" r:id="rId14"/>
    <p:sldId id="268" r:id="rId15"/>
    <p:sldId id="307" r:id="rId16"/>
    <p:sldId id="290" r:id="rId17"/>
    <p:sldId id="291" r:id="rId18"/>
    <p:sldId id="302" r:id="rId19"/>
    <p:sldId id="309" r:id="rId20"/>
    <p:sldId id="303" r:id="rId21"/>
    <p:sldId id="304" r:id="rId22"/>
    <p:sldId id="305" r:id="rId23"/>
    <p:sldId id="297" r:id="rId24"/>
    <p:sldId id="310" r:id="rId25"/>
    <p:sldId id="287" r:id="rId26"/>
    <p:sldId id="28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CA826"/>
    <a:srgbClr val="800080"/>
    <a:srgbClr val="66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62DFD-3368-4546-98B1-A7B66A79F691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1ABB2-E2E7-40B2-80D8-FA877104F72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DC811-09F4-44BB-8F65-AB7FE5157668}" type="datetimeFigureOut">
              <a:rPr lang="en-IN" smtClean="0"/>
              <a:pPr/>
              <a:t>11-03-2011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E076-9F3B-4952-A8EF-5DB5F0F047A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0528" y="260648"/>
            <a:ext cx="9540552" cy="2592288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Symbiotic Dependence of Transportation and </a:t>
            </a:r>
            <a:br>
              <a:rPr lang="en-US" b="1" u="sng" dirty="0" smtClean="0"/>
            </a:br>
            <a:r>
              <a:rPr lang="en-US" b="1" u="sng" dirty="0" smtClean="0"/>
              <a:t>Infrastructure Growth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886200"/>
            <a:ext cx="8424936" cy="1752600"/>
          </a:xfrm>
        </p:spPr>
        <p:txBody>
          <a:bodyPr>
            <a:noAutofit/>
          </a:bodyPr>
          <a:lstStyle/>
          <a:p>
            <a:endParaRPr lang="en-IN" sz="4000" dirty="0" smtClean="0">
              <a:solidFill>
                <a:schemeClr val="tx1"/>
              </a:solidFill>
            </a:endParaRPr>
          </a:p>
          <a:p>
            <a:endParaRPr lang="en-IN" sz="4000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5536" y="184482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Presented by:-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SAAGAR JAMBEKAR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DEV KAKRAN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VARUN NAVADIA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="1" dirty="0" smtClean="0"/>
              <a:t>TOLANI MARITIME INSTITUTE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N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636912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u="sng" dirty="0" smtClean="0"/>
              <a:t>N</a:t>
            </a:r>
            <a:r>
              <a:rPr lang="en-US" sz="4800" u="sng" dirty="0" smtClean="0">
                <a:solidFill>
                  <a:srgbClr val="FF0000"/>
                </a:solidFill>
              </a:rPr>
              <a:t>ORTHERN </a:t>
            </a:r>
            <a:r>
              <a:rPr lang="en-US" sz="4800" b="1" u="sng" dirty="0" smtClean="0"/>
              <a:t>S</a:t>
            </a:r>
            <a:r>
              <a:rPr lang="en-US" sz="4800" u="sng" dirty="0" smtClean="0">
                <a:solidFill>
                  <a:srgbClr val="FF0000"/>
                </a:solidFill>
              </a:rPr>
              <a:t>EA </a:t>
            </a:r>
            <a:r>
              <a:rPr lang="en-US" sz="4800" b="1" u="sng" dirty="0" smtClean="0"/>
              <a:t>R</a:t>
            </a:r>
            <a:r>
              <a:rPr lang="en-US" sz="4800" u="sng" dirty="0" smtClean="0">
                <a:solidFill>
                  <a:srgbClr val="FF0000"/>
                </a:solidFill>
              </a:rPr>
              <a:t>OUTE</a:t>
            </a:r>
            <a:endParaRPr lang="en-IN" sz="48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Ice conditions-</a:t>
            </a:r>
            <a:r>
              <a:rPr lang="en-IN" b="1" u="sng" dirty="0"/>
              <a:t> </a:t>
            </a:r>
            <a:r>
              <a:rPr lang="en-IN" dirty="0"/>
              <a:t>vary greatly </a:t>
            </a:r>
            <a:r>
              <a:rPr lang="en-IN" dirty="0" smtClean="0"/>
              <a:t>in different </a:t>
            </a:r>
            <a:r>
              <a:rPr lang="en-IN" dirty="0"/>
              <a:t>parts </a:t>
            </a:r>
            <a:r>
              <a:rPr lang="en-IN" dirty="0" smtClean="0"/>
              <a:t>of NSR and season.</a:t>
            </a:r>
          </a:p>
          <a:p>
            <a:r>
              <a:rPr lang="en-US" b="1" u="sng" dirty="0" smtClean="0"/>
              <a:t>Summer season</a:t>
            </a:r>
            <a:r>
              <a:rPr lang="en-US" dirty="0" smtClean="0"/>
              <a:t>-4 months</a:t>
            </a:r>
          </a:p>
          <a:p>
            <a:pPr>
              <a:buNone/>
            </a:pPr>
            <a:r>
              <a:rPr lang="en-US" dirty="0" smtClean="0"/>
              <a:t>                                  i.e. June - September</a:t>
            </a:r>
            <a:endParaRPr lang="en-IN" dirty="0" smtClean="0"/>
          </a:p>
          <a:p>
            <a:r>
              <a:rPr lang="en-US" b="1" u="sng" dirty="0" smtClean="0"/>
              <a:t>Shallow sea- </a:t>
            </a:r>
            <a:r>
              <a:rPr lang="en-US" dirty="0" smtClean="0"/>
              <a:t>restrict ships with greater drafts near coastal areas and difficulty in seeking assistance during emergencies.</a:t>
            </a:r>
          </a:p>
          <a:p>
            <a:endParaRPr lang="en-IN" dirty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US" b="1" u="sng" cap="all" dirty="0" smtClean="0"/>
              <a:t>Major ports in NSR</a:t>
            </a:r>
            <a:endParaRPr lang="en-IN" b="1" u="sng" cap="al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67645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871105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RUSSIA’S OIL AND GAS RESERVES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3240361"/>
          </a:xfrm>
        </p:spPr>
        <p:txBody>
          <a:bodyPr>
            <a:normAutofit/>
          </a:bodyPr>
          <a:lstStyle/>
          <a:p>
            <a:r>
              <a:rPr lang="en-IN" sz="3000" dirty="0" smtClean="0"/>
              <a:t>25% of the world's remaining oil and gas in ARCTIC.</a:t>
            </a:r>
          </a:p>
          <a:p>
            <a:r>
              <a:rPr lang="en-IN" sz="3000" dirty="0" smtClean="0"/>
              <a:t>Russia is ranked -first in gas reserves</a:t>
            </a:r>
          </a:p>
          <a:p>
            <a:pPr>
              <a:buNone/>
            </a:pPr>
            <a:r>
              <a:rPr lang="en-IN" sz="3000" dirty="0" smtClean="0"/>
              <a:t>                                  -second in oil production</a:t>
            </a:r>
          </a:p>
          <a:p>
            <a:pPr>
              <a:buNone/>
            </a:pPr>
            <a:r>
              <a:rPr lang="en-IN" sz="3000" dirty="0" smtClean="0"/>
              <a:t>                                  -third in coal reserves</a:t>
            </a:r>
          </a:p>
          <a:p>
            <a:endParaRPr lang="en-IN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Content Placeholder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068960"/>
            <a:ext cx="5616624" cy="3603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260648"/>
            <a:ext cx="77768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/>
              <a:t> VESSEL SAILED THROUGH THE NSR IN 2010</a:t>
            </a:r>
            <a:endParaRPr lang="en-IN" sz="4400" b="1" u="sng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323528" y="2060848"/>
          <a:ext cx="8424935" cy="4176462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684987"/>
                <a:gridCol w="1684987"/>
                <a:gridCol w="1684987"/>
                <a:gridCol w="1684987"/>
                <a:gridCol w="1684987"/>
              </a:tblGrid>
              <a:tr h="69607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CAPACITY</a:t>
                      </a:r>
                    </a:p>
                    <a:p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(TONNES)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TYPE 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FROM: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TO: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INDIGA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15000 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OIL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MURMASK</a:t>
                      </a:r>
                      <a:endParaRPr lang="en-IN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N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CHUKOTKA</a:t>
                      </a:r>
                      <a:endParaRPr lang="en-IN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VARZUGA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15000 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OIL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MURMASK</a:t>
                      </a:r>
                      <a:endParaRPr lang="en-IN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CHUKOTKA</a:t>
                      </a:r>
                      <a:endParaRPr lang="en-IN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BALTICA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100,000 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GAS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MURMASK</a:t>
                      </a:r>
                    </a:p>
                    <a:p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CHINA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60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SOVCOMFLOT</a:t>
                      </a:r>
                      <a:endParaRPr lang="en-IN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OIL                        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NENETS</a:t>
                      </a:r>
                      <a:endParaRPr lang="en-IN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JAPAN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MONCHEGORK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CONTAINER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MURMANSK</a:t>
                      </a:r>
                    </a:p>
                    <a:p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kern="1200" dirty="0" smtClean="0">
                          <a:solidFill>
                            <a:schemeClr val="tx1"/>
                          </a:solidFill>
                        </a:rPr>
                        <a:t>SHANGHAI</a:t>
                      </a:r>
                      <a:endParaRPr lang="en-IN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371600" y="76200"/>
          <a:ext cx="6096000" cy="914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BULK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CARRIER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M.V. NORDIC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BARENTS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41,000t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dwt.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FROM: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KIRKENES (NORWAY)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TO: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CHINA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62200"/>
            <a:ext cx="60960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5400" y="1295400"/>
            <a:ext cx="647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/>
              <a:t>MV NORDIC BARENTS with foreign flag used the NSR to transport the </a:t>
            </a:r>
            <a:r>
              <a:rPr lang="en-IN" sz="2000" b="1" dirty="0" smtClean="0"/>
              <a:t>iron ore </a:t>
            </a:r>
            <a:r>
              <a:rPr lang="en-IN" sz="2000" dirty="0" smtClean="0"/>
              <a:t>from NORWAY to CHINA via NSR.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36646"/>
            <a:ext cx="8388424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b="1" dirty="0" smtClean="0"/>
              <a:t> </a:t>
            </a:r>
            <a:r>
              <a:rPr lang="en-US" dirty="0" smtClean="0"/>
              <a:t>                                         </a:t>
            </a:r>
            <a:endParaRPr lang="en-US" sz="2200" dirty="0" smtClean="0"/>
          </a:p>
          <a:p>
            <a:endParaRPr lang="en-US" dirty="0" smtClean="0"/>
          </a:p>
          <a:p>
            <a:r>
              <a:rPr lang="en-US" dirty="0" smtClean="0"/>
              <a:t>                                                             </a:t>
            </a:r>
            <a:r>
              <a:rPr lang="en-US" sz="2100" dirty="0" smtClean="0"/>
              <a:t> </a:t>
            </a:r>
            <a:r>
              <a:rPr lang="en-US" sz="2800" dirty="0" smtClean="0"/>
              <a:t>SMT (Service of Marine Transport)</a:t>
            </a:r>
          </a:p>
          <a:p>
            <a:r>
              <a:rPr lang="en-US" sz="2100" dirty="0" smtClean="0"/>
              <a:t>                                          </a:t>
            </a:r>
          </a:p>
          <a:p>
            <a:r>
              <a:rPr lang="en-US" sz="2100" dirty="0" smtClean="0"/>
              <a:t> </a:t>
            </a:r>
            <a:r>
              <a:rPr lang="en-US" sz="2400" dirty="0" smtClean="0"/>
              <a:t>Cargo-owners</a:t>
            </a:r>
            <a:r>
              <a:rPr lang="en-US" sz="2100" dirty="0" smtClean="0"/>
              <a:t>                       </a:t>
            </a:r>
            <a:r>
              <a:rPr lang="en-US" sz="2800" dirty="0" smtClean="0"/>
              <a:t>NSRA   </a:t>
            </a:r>
            <a:r>
              <a:rPr lang="en-US" sz="2100" dirty="0" smtClean="0"/>
              <a:t>                </a:t>
            </a:r>
            <a:r>
              <a:rPr lang="en-US" sz="2400" dirty="0" smtClean="0"/>
              <a:t>Shipping companies</a:t>
            </a:r>
          </a:p>
          <a:p>
            <a:r>
              <a:rPr lang="en-US" sz="2100" dirty="0" smtClean="0"/>
              <a:t>                              (Northern Sea Route Administration)</a:t>
            </a:r>
          </a:p>
          <a:p>
            <a:r>
              <a:rPr lang="en-US" sz="2100" dirty="0" smtClean="0"/>
              <a:t>  </a:t>
            </a:r>
          </a:p>
          <a:p>
            <a:r>
              <a:rPr lang="en-US" sz="2100" dirty="0" smtClean="0"/>
              <a:t>                                                      </a:t>
            </a:r>
            <a:r>
              <a:rPr lang="en-US" sz="2800" dirty="0" smtClean="0"/>
              <a:t>MOH</a:t>
            </a:r>
          </a:p>
          <a:p>
            <a:r>
              <a:rPr lang="en-US" sz="2100" i="1" dirty="0" smtClean="0"/>
              <a:t>                                </a:t>
            </a:r>
            <a:r>
              <a:rPr lang="en-US" sz="2100" dirty="0" smtClean="0"/>
              <a:t>(Marine Operations Headquarters)</a:t>
            </a:r>
          </a:p>
          <a:p>
            <a:r>
              <a:rPr lang="en-US" sz="2100" i="1" dirty="0" smtClean="0"/>
              <a:t>                                                         -</a:t>
            </a:r>
            <a:r>
              <a:rPr lang="en-US" sz="2100" dirty="0" err="1" smtClean="0"/>
              <a:t>pilotage</a:t>
            </a:r>
            <a:endParaRPr lang="en-US" sz="2100" dirty="0" smtClean="0"/>
          </a:p>
          <a:p>
            <a:r>
              <a:rPr lang="en-US" sz="2100" dirty="0" smtClean="0"/>
              <a:t>                                                         -navigational support</a:t>
            </a:r>
          </a:p>
          <a:p>
            <a:r>
              <a:rPr lang="en-US" sz="2100" dirty="0" smtClean="0"/>
              <a:t>                                                         -</a:t>
            </a:r>
            <a:r>
              <a:rPr lang="en-US" sz="2100" dirty="0" err="1" smtClean="0"/>
              <a:t>organisation</a:t>
            </a:r>
            <a:r>
              <a:rPr lang="en-US" sz="2100" dirty="0" smtClean="0"/>
              <a:t> of convoys </a:t>
            </a:r>
          </a:p>
          <a:p>
            <a:r>
              <a:rPr lang="en-US" sz="2100" dirty="0" smtClean="0"/>
              <a:t>                                                         -ice-breaker assistance</a:t>
            </a:r>
          </a:p>
          <a:p>
            <a:r>
              <a:rPr lang="en-US" sz="2100" dirty="0" smtClean="0"/>
              <a:t>                                                         -designing optimum routes</a:t>
            </a:r>
          </a:p>
          <a:p>
            <a:r>
              <a:rPr lang="en-US" sz="2100" dirty="0" smtClean="0"/>
              <a:t>                                                                                                         	                                                                  </a:t>
            </a:r>
            <a:r>
              <a:rPr lang="en-US" sz="2400" dirty="0" smtClean="0"/>
              <a:t>The formal command chain:</a:t>
            </a:r>
          </a:p>
          <a:p>
            <a:r>
              <a:rPr lang="en-US" sz="2400" dirty="0" smtClean="0"/>
              <a:t>       NSRA     MOH     icebreaker     ice pilot (on board the vessel)</a:t>
            </a:r>
            <a:endParaRPr lang="en-IN" sz="2400" dirty="0" smtClean="0"/>
          </a:p>
          <a:p>
            <a:r>
              <a:rPr lang="en-US" sz="2100" i="1" dirty="0" smtClean="0"/>
              <a:t>       </a:t>
            </a:r>
            <a:endParaRPr lang="en-US" sz="2100" dirty="0" smtClean="0"/>
          </a:p>
          <a:p>
            <a:r>
              <a:rPr lang="en-US" sz="2100" dirty="0" smtClean="0"/>
              <a:t>                                                 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</a:t>
            </a:r>
          </a:p>
        </p:txBody>
      </p:sp>
      <p:sp>
        <p:nvSpPr>
          <p:cNvPr id="12" name="Left Arrow 11"/>
          <p:cNvSpPr/>
          <p:nvPr/>
        </p:nvSpPr>
        <p:spPr>
          <a:xfrm>
            <a:off x="4572000" y="2060848"/>
            <a:ext cx="1008112" cy="288032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0800000">
            <a:off x="2339752" y="2060848"/>
            <a:ext cx="1152127" cy="288032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3995936" y="2780928"/>
            <a:ext cx="216024" cy="28803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3923928" y="1700808"/>
            <a:ext cx="216024" cy="288032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72208" y="-4737"/>
            <a:ext cx="10404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cap="all" dirty="0" smtClean="0"/>
              <a:t>NSR  Administration</a:t>
            </a:r>
            <a:endParaRPr lang="en-IN" sz="4400" b="1" u="sng" cap="all" dirty="0"/>
          </a:p>
        </p:txBody>
      </p:sp>
      <p:sp>
        <p:nvSpPr>
          <p:cNvPr id="14" name="Right Arrow 13"/>
          <p:cNvSpPr/>
          <p:nvPr/>
        </p:nvSpPr>
        <p:spPr>
          <a:xfrm>
            <a:off x="4283968" y="6237312"/>
            <a:ext cx="288032" cy="14401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2627784" y="6237312"/>
            <a:ext cx="288032" cy="14401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1691680" y="6237312"/>
            <a:ext cx="288032" cy="14401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           </a:t>
            </a:r>
          </a:p>
          <a:p>
            <a:r>
              <a:rPr lang="en-US" sz="2500" dirty="0" smtClean="0"/>
              <a:t>           </a:t>
            </a:r>
            <a:endParaRPr lang="en-IN" sz="2500" dirty="0" smtClean="0"/>
          </a:p>
          <a:p>
            <a:pPr>
              <a:buFont typeface="Arial" pitchFamily="34" charset="0"/>
              <a:buChar char="•"/>
            </a:pPr>
            <a:r>
              <a:rPr lang="en-IN" sz="2500" dirty="0" smtClean="0"/>
              <a:t>  It is mandatory for all vessels entering NSR to pay NSR fees. </a:t>
            </a:r>
          </a:p>
          <a:p>
            <a:pPr lvl="0"/>
            <a:r>
              <a:rPr lang="en-IN" sz="2500" dirty="0" smtClean="0"/>
              <a:t>           Fees depends on :-</a:t>
            </a:r>
          </a:p>
          <a:p>
            <a:pPr>
              <a:buNone/>
            </a:pPr>
            <a:r>
              <a:rPr lang="en-IN" sz="2500" dirty="0" smtClean="0"/>
              <a:t>             -the season</a:t>
            </a:r>
          </a:p>
          <a:p>
            <a:pPr>
              <a:buNone/>
            </a:pPr>
            <a:r>
              <a:rPr lang="en-IN" sz="2500" dirty="0" smtClean="0"/>
              <a:t>             -part of NSR being navigated </a:t>
            </a:r>
          </a:p>
          <a:p>
            <a:pPr>
              <a:buNone/>
            </a:pPr>
            <a:r>
              <a:rPr lang="en-IN" sz="2500" dirty="0" smtClean="0"/>
              <a:t>             -the vessel’s size </a:t>
            </a:r>
          </a:p>
          <a:p>
            <a:pPr>
              <a:buNone/>
            </a:pPr>
            <a:r>
              <a:rPr lang="en-IN" sz="2500" dirty="0" smtClean="0"/>
              <a:t>             -vessel’s ice-class   </a:t>
            </a:r>
          </a:p>
          <a:p>
            <a:pPr>
              <a:buNone/>
            </a:pPr>
            <a:r>
              <a:rPr lang="en-IN" sz="2500" dirty="0" smtClean="0"/>
              <a:t>             -type of cargo carried </a:t>
            </a:r>
          </a:p>
          <a:p>
            <a:pPr>
              <a:buNone/>
            </a:pPr>
            <a:r>
              <a:rPr lang="en-IN" sz="2500" dirty="0" smtClean="0"/>
              <a:t>             -nationality of its charterer</a:t>
            </a:r>
          </a:p>
          <a:p>
            <a:pPr>
              <a:buFont typeface="Arial" pitchFamily="34" charset="0"/>
              <a:buChar char="•"/>
            </a:pPr>
            <a:r>
              <a:rPr lang="en-IN" sz="2500" dirty="0" smtClean="0"/>
              <a:t>  Fees does not depend on the number of days of ice-breaker escort. </a:t>
            </a:r>
          </a:p>
          <a:p>
            <a:r>
              <a:rPr lang="en-IN" sz="2500" dirty="0" smtClean="0"/>
              <a:t>           The fee covers:</a:t>
            </a:r>
          </a:p>
          <a:p>
            <a:pPr>
              <a:buNone/>
            </a:pPr>
            <a:r>
              <a:rPr lang="en-IN" sz="2500" dirty="0" smtClean="0"/>
              <a:t>             - icebreaking assistance</a:t>
            </a:r>
          </a:p>
          <a:p>
            <a:pPr>
              <a:buNone/>
            </a:pPr>
            <a:r>
              <a:rPr lang="en-IN" sz="2500" dirty="0" smtClean="0"/>
              <a:t>             - ice-forecasting </a:t>
            </a:r>
          </a:p>
          <a:p>
            <a:pPr>
              <a:buNone/>
            </a:pPr>
            <a:r>
              <a:rPr lang="en-IN" sz="2500" dirty="0" smtClean="0"/>
              <a:t>             - routing services</a:t>
            </a:r>
            <a:endParaRPr lang="en-US" sz="2500" dirty="0" smtClean="0"/>
          </a:p>
          <a:p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/>
          <a:lstStyle/>
          <a:p>
            <a:r>
              <a:rPr lang="en-US" b="1" u="sng" cap="all" dirty="0" smtClean="0"/>
              <a:t>Infrastructure growth</a:t>
            </a:r>
            <a:endParaRPr lang="en-US" b="1" u="sng" cap="all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08720"/>
            <a:ext cx="777686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9592" y="1124744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rgbClr val="CC0099"/>
                </a:solidFill>
              </a:rPr>
              <a:t>Murmansk </a:t>
            </a:r>
            <a:r>
              <a:rPr lang="en-US" sz="2400" b="1" u="sng" dirty="0" err="1" smtClean="0">
                <a:solidFill>
                  <a:srgbClr val="CC0099"/>
                </a:solidFill>
              </a:rPr>
              <a:t>harbour</a:t>
            </a:r>
            <a:r>
              <a:rPr lang="en-US" sz="2400" b="1" u="sng" dirty="0" smtClean="0">
                <a:solidFill>
                  <a:srgbClr val="CC0099"/>
                </a:solidFill>
              </a:rPr>
              <a:t> </a:t>
            </a:r>
            <a:endParaRPr lang="en-US" sz="2400" b="1" u="sng" dirty="0">
              <a:solidFill>
                <a:srgbClr val="CC0099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704855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-Point Star 4"/>
          <p:cNvSpPr/>
          <p:nvPr/>
        </p:nvSpPr>
        <p:spPr>
          <a:xfrm>
            <a:off x="2123728" y="2132856"/>
            <a:ext cx="144016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6372200" y="4149080"/>
            <a:ext cx="144016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1979712" y="183553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MURMANSK</a:t>
            </a:r>
            <a:endParaRPr lang="en-IN" b="1" dirty="0"/>
          </a:p>
        </p:txBody>
      </p:sp>
      <p:sp>
        <p:nvSpPr>
          <p:cNvPr id="8" name="5-Point Star 7"/>
          <p:cNvSpPr/>
          <p:nvPr/>
        </p:nvSpPr>
        <p:spPr>
          <a:xfrm>
            <a:off x="5364088" y="4869160"/>
            <a:ext cx="144016" cy="144016"/>
          </a:xfrm>
          <a:prstGeom prst="star5">
            <a:avLst/>
          </a:prstGeom>
          <a:solidFill>
            <a:srgbClr val="CC0099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5-Point Star 8"/>
          <p:cNvSpPr/>
          <p:nvPr/>
        </p:nvSpPr>
        <p:spPr>
          <a:xfrm>
            <a:off x="4860032" y="5661248"/>
            <a:ext cx="144016" cy="144016"/>
          </a:xfrm>
          <a:prstGeom prst="star5">
            <a:avLst/>
          </a:prstGeom>
          <a:solidFill>
            <a:srgbClr val="CC0099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5-Point Star 9"/>
          <p:cNvSpPr/>
          <p:nvPr/>
        </p:nvSpPr>
        <p:spPr>
          <a:xfrm>
            <a:off x="7596336" y="2060848"/>
            <a:ext cx="144016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7308304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PEVEK</a:t>
            </a:r>
            <a:endParaRPr lang="en-IN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41490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JAPAN</a:t>
            </a:r>
            <a:endParaRPr lang="en-IN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08104" y="48691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HONG KONG</a:t>
            </a:r>
            <a:endParaRPr lang="en-IN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79912" y="57239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SINGAPORE</a:t>
            </a:r>
            <a:endParaRPr lang="en-IN" b="1" dirty="0"/>
          </a:p>
        </p:txBody>
      </p:sp>
      <p:sp>
        <p:nvSpPr>
          <p:cNvPr id="15" name="5-Point Star 14"/>
          <p:cNvSpPr/>
          <p:nvPr/>
        </p:nvSpPr>
        <p:spPr>
          <a:xfrm>
            <a:off x="1547664" y="1988840"/>
            <a:ext cx="144016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/>
          <p:cNvSpPr txBox="1"/>
          <p:nvPr/>
        </p:nvSpPr>
        <p:spPr>
          <a:xfrm>
            <a:off x="755576" y="17008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KIRKENES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416824" cy="578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76672"/>
            <a:ext cx="741682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76672"/>
            <a:ext cx="741682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u="sng" cap="all" dirty="0" smtClean="0"/>
              <a:t>What is Russia planning?</a:t>
            </a:r>
            <a:endParaRPr lang="en-US" b="1" u="sng" cap="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IN" dirty="0" smtClean="0"/>
          </a:p>
          <a:p>
            <a:r>
              <a:rPr lang="en-IN" b="1" dirty="0" smtClean="0"/>
              <a:t>Partially privatise:</a:t>
            </a:r>
            <a:r>
              <a:rPr lang="en-IN" dirty="0" smtClean="0"/>
              <a:t>           </a:t>
            </a:r>
          </a:p>
          <a:p>
            <a:pPr>
              <a:buNone/>
            </a:pPr>
            <a:r>
              <a:rPr lang="en-IN" b="1" dirty="0" smtClean="0"/>
              <a:t>      - </a:t>
            </a:r>
            <a:r>
              <a:rPr lang="en-IN" b="1" dirty="0" err="1" smtClean="0"/>
              <a:t>Sovcomflot</a:t>
            </a:r>
            <a:r>
              <a:rPr lang="en-IN" b="1" dirty="0" smtClean="0"/>
              <a:t>  </a:t>
            </a:r>
            <a:r>
              <a:rPr lang="en-IN" dirty="0" smtClean="0"/>
              <a:t>(Russia’s largest shipping company)</a:t>
            </a:r>
          </a:p>
          <a:p>
            <a:pPr>
              <a:buNone/>
            </a:pPr>
            <a:r>
              <a:rPr lang="en-IN" dirty="0" smtClean="0"/>
              <a:t>      </a:t>
            </a:r>
            <a:r>
              <a:rPr lang="en-IN" b="1" dirty="0" smtClean="0"/>
              <a:t>-</a:t>
            </a:r>
            <a:r>
              <a:rPr lang="en-IN" dirty="0" smtClean="0"/>
              <a:t> </a:t>
            </a:r>
            <a:r>
              <a:rPr lang="en-IN" b="1" dirty="0" smtClean="0"/>
              <a:t>Murmansk</a:t>
            </a:r>
            <a:r>
              <a:rPr lang="en-IN" dirty="0" smtClean="0"/>
              <a:t> port (which </a:t>
            </a:r>
            <a:r>
              <a:rPr lang="en-IN" b="1" dirty="0" smtClean="0"/>
              <a:t>handles 60% of shipping</a:t>
            </a:r>
            <a:r>
              <a:rPr lang="en-IN" dirty="0" smtClean="0"/>
              <a:t>)</a:t>
            </a:r>
            <a:r>
              <a:rPr lang="en-IN" b="1" dirty="0" smtClean="0"/>
              <a:t> </a:t>
            </a:r>
            <a:endParaRPr lang="en-IN" dirty="0" smtClean="0"/>
          </a:p>
          <a:p>
            <a:pPr>
              <a:buNone/>
            </a:pPr>
            <a:endParaRPr lang="en-IN" b="1" dirty="0" smtClean="0"/>
          </a:p>
          <a:p>
            <a:r>
              <a:rPr lang="en-US" dirty="0" smtClean="0"/>
              <a:t>To develop several Arctic fields, 84% of which are    likely to be offshore in the Barents Sea.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INDIAN  ESTABLISHMENTS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390059"/>
          </a:xfrm>
        </p:spPr>
        <p:txBody>
          <a:bodyPr>
            <a:noAutofit/>
          </a:bodyPr>
          <a:lstStyle/>
          <a:p>
            <a:pPr marL="457200" lvl="0" indent="-457200">
              <a:buAutoNum type="arabicParenR"/>
            </a:pPr>
            <a:r>
              <a:rPr lang="en-US" sz="2800" b="1" dirty="0" smtClean="0"/>
              <a:t>ONGC VIDESH LIMITED (OVL)</a:t>
            </a:r>
          </a:p>
          <a:p>
            <a:pPr marL="457200" indent="-457200"/>
            <a:r>
              <a:rPr lang="en-US" sz="2800" dirty="0" smtClean="0"/>
              <a:t>July 2001- </a:t>
            </a:r>
            <a:r>
              <a:rPr lang="en-IN" sz="2800" dirty="0" smtClean="0"/>
              <a:t>OVL acquired  20%  stake in  Sakhalin oil and gas offshore field (1,146 sq km). </a:t>
            </a:r>
          </a:p>
          <a:p>
            <a:r>
              <a:rPr lang="en-IN" sz="2800" dirty="0" smtClean="0"/>
              <a:t> 18</a:t>
            </a:r>
            <a:r>
              <a:rPr lang="en-IN" sz="2800" baseline="30000" dirty="0" smtClean="0"/>
              <a:t>th</a:t>
            </a:r>
            <a:r>
              <a:rPr lang="en-IN" sz="2800" dirty="0" smtClean="0"/>
              <a:t> Feb 2011-Novatek, </a:t>
            </a:r>
            <a:r>
              <a:rPr lang="en-IN" sz="2800" dirty="0" err="1" smtClean="0"/>
              <a:t>Atomflot</a:t>
            </a:r>
            <a:r>
              <a:rPr lang="en-IN" sz="2800" dirty="0" smtClean="0"/>
              <a:t> strikes deal on NSR. </a:t>
            </a:r>
            <a:r>
              <a:rPr lang="en-IN" sz="2800" smtClean="0"/>
              <a:t>ONGC </a:t>
            </a:r>
            <a:r>
              <a:rPr lang="en-IN" sz="2800" dirty="0" smtClean="0"/>
              <a:t>along with oil majors , have shown interest  in</a:t>
            </a:r>
            <a:r>
              <a:rPr lang="en-US" sz="2800" dirty="0" smtClean="0"/>
              <a:t> harnessing </a:t>
            </a:r>
            <a:r>
              <a:rPr lang="en-IN" sz="2800" dirty="0" smtClean="0"/>
              <a:t>this field.</a:t>
            </a:r>
            <a:r>
              <a:rPr lang="en-US" sz="2800" dirty="0" smtClean="0"/>
              <a:t>  </a:t>
            </a:r>
          </a:p>
          <a:p>
            <a:pPr>
              <a:buNone/>
            </a:pPr>
            <a:r>
              <a:rPr lang="en-US" sz="2800" b="1" dirty="0" smtClean="0"/>
              <a:t>2)  Great Eastern- operating in North Sea. </a:t>
            </a:r>
          </a:p>
          <a:p>
            <a:r>
              <a:rPr lang="en-US" sz="2800" dirty="0" smtClean="0"/>
              <a:t>Offshore companies like Great Eastern have     opportunities to assist upcoming offshore platforms in NSR.</a:t>
            </a:r>
          </a:p>
          <a:p>
            <a:pPr>
              <a:buNone/>
            </a:pPr>
            <a:endParaRPr lang="en-IN" sz="2800" dirty="0" smtClean="0"/>
          </a:p>
          <a:p>
            <a:pPr>
              <a:buNone/>
            </a:pPr>
            <a:endParaRPr lang="en-IN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sz="4400" b="1" baseline="-25000" dirty="0" smtClean="0"/>
              <a:t>3)</a:t>
            </a:r>
            <a:r>
              <a:rPr lang="en-IN" sz="4400" b="1" dirty="0" smtClean="0"/>
              <a:t> </a:t>
            </a:r>
            <a:r>
              <a:rPr lang="en-IN" sz="4400" b="1" baseline="-25000" dirty="0" smtClean="0"/>
              <a:t>2008 - Indian research base</a:t>
            </a:r>
            <a:r>
              <a:rPr lang="en-IN" sz="4400" b="1" dirty="0" smtClean="0"/>
              <a:t> </a:t>
            </a:r>
            <a:r>
              <a:rPr lang="en-IN" sz="4400" b="1" baseline="-25000" dirty="0" smtClean="0"/>
              <a:t>(HIMADRI)</a:t>
            </a:r>
            <a:endParaRPr lang="en-IN" sz="4400" baseline="-25000" dirty="0" smtClean="0"/>
          </a:p>
          <a:p>
            <a:pPr>
              <a:buNone/>
            </a:pPr>
            <a:r>
              <a:rPr lang="en-US" sz="4400" baseline="-25000" dirty="0" smtClean="0"/>
              <a:t>    S</a:t>
            </a:r>
            <a:r>
              <a:rPr lang="en-IN" sz="4400" baseline="-25000" dirty="0" err="1" smtClean="0"/>
              <a:t>ituated</a:t>
            </a:r>
            <a:r>
              <a:rPr lang="en-IN" sz="4400" baseline="-25000" dirty="0" smtClean="0"/>
              <a:t> - 78°55' N, 11°56'E, </a:t>
            </a:r>
            <a:r>
              <a:rPr lang="en-IN" sz="4400" baseline="-25000" dirty="0" err="1" smtClean="0"/>
              <a:t>Ny-Alesund</a:t>
            </a:r>
            <a:r>
              <a:rPr lang="en-IN" sz="4400" baseline="-25000" dirty="0" smtClean="0"/>
              <a:t>, NORWAY.</a:t>
            </a:r>
          </a:p>
          <a:p>
            <a:pPr>
              <a:buNone/>
            </a:pPr>
            <a:r>
              <a:rPr lang="en-IN" sz="4400" baseline="-25000" dirty="0" smtClean="0"/>
              <a:t>    Managed by -National Centre for Antarctic and Ocean Research (NCAOR). </a:t>
            </a:r>
          </a:p>
          <a:p>
            <a:pPr>
              <a:buNone/>
            </a:pPr>
            <a:r>
              <a:rPr lang="en-US" sz="4400" baseline="-25000" dirty="0" smtClean="0"/>
              <a:t>    Objectives -</a:t>
            </a:r>
            <a:r>
              <a:rPr lang="en-IN" sz="4400" baseline="-25000" dirty="0" smtClean="0"/>
              <a:t> Research in marine science, environmental science, climate change monitoring.</a:t>
            </a:r>
            <a:endParaRPr lang="en-IN" sz="4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INDIAN ESTABLISHMENTS</a:t>
            </a:r>
            <a:endParaRPr lang="en-IN" b="1" u="sng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340768"/>
            <a:ext cx="8892480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Point Star 3"/>
          <p:cNvSpPr/>
          <p:nvPr/>
        </p:nvSpPr>
        <p:spPr>
          <a:xfrm>
            <a:off x="827584" y="1772816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5-Point Star 4"/>
          <p:cNvSpPr/>
          <p:nvPr/>
        </p:nvSpPr>
        <p:spPr>
          <a:xfrm>
            <a:off x="7452320" y="4653136"/>
            <a:ext cx="144016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5-Point Star 6"/>
          <p:cNvSpPr/>
          <p:nvPr/>
        </p:nvSpPr>
        <p:spPr>
          <a:xfrm>
            <a:off x="3131840" y="1628800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5-Point Star 7"/>
          <p:cNvSpPr/>
          <p:nvPr/>
        </p:nvSpPr>
        <p:spPr>
          <a:xfrm>
            <a:off x="3635896" y="3501008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434262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NORTH SEA</a:t>
            </a:r>
            <a:endParaRPr lang="en-IN" sz="1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7864" y="155679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err="1" smtClean="0">
                <a:solidFill>
                  <a:srgbClr val="FF0000"/>
                </a:solidFill>
              </a:rPr>
              <a:t>Ny-Alesund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3212976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YAMAL PENINSULA</a:t>
            </a:r>
            <a:endParaRPr lang="en-IN" sz="1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216" y="436510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cap="all" dirty="0" smtClean="0">
                <a:solidFill>
                  <a:srgbClr val="FF0000"/>
                </a:solidFill>
              </a:rPr>
              <a:t>Sakhalin</a:t>
            </a:r>
            <a:endParaRPr lang="en-IN" sz="1600" b="1" cap="al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/>
      <p:bldP spid="11" grpId="0"/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CONCLUSION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Increase in traffic density </a:t>
            </a:r>
            <a:r>
              <a:rPr lang="en-US" dirty="0" smtClean="0"/>
              <a:t>will lead to greater demand for services and </a:t>
            </a:r>
            <a:r>
              <a:rPr lang="en-US" b="1" dirty="0" smtClean="0"/>
              <a:t>infrastructure development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Increase in </a:t>
            </a:r>
            <a:r>
              <a:rPr lang="en-US" dirty="0" err="1" smtClean="0"/>
              <a:t>globalisation</a:t>
            </a:r>
            <a:r>
              <a:rPr lang="en-US" dirty="0" smtClean="0"/>
              <a:t> and economic integration causing </a:t>
            </a:r>
            <a:r>
              <a:rPr lang="en-US" b="1" dirty="0" err="1" smtClean="0"/>
              <a:t>privatisation</a:t>
            </a:r>
            <a:r>
              <a:rPr lang="en-US" dirty="0" smtClean="0"/>
              <a:t> of ports.</a:t>
            </a:r>
          </a:p>
          <a:p>
            <a:r>
              <a:rPr lang="en-US" dirty="0" smtClean="0"/>
              <a:t>Bulk trade likely to shift from Suez route to NSR within </a:t>
            </a:r>
            <a:r>
              <a:rPr lang="en-US" b="1" dirty="0" smtClean="0"/>
              <a:t>20years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Opportunity for marine institutes to train people in NCV(Near coastal voyages) for NSR with </a:t>
            </a:r>
            <a:r>
              <a:rPr lang="en-US" dirty="0" err="1" smtClean="0"/>
              <a:t>specialised</a:t>
            </a:r>
            <a:r>
              <a:rPr lang="en-US" dirty="0" smtClean="0"/>
              <a:t>  skill of ice navigation.</a:t>
            </a:r>
          </a:p>
          <a:p>
            <a:r>
              <a:rPr lang="en-US" dirty="0" smtClean="0"/>
              <a:t>Economical </a:t>
            </a:r>
            <a:r>
              <a:rPr lang="en-US" b="1" dirty="0" smtClean="0"/>
              <a:t>only</a:t>
            </a:r>
            <a:r>
              <a:rPr lang="en-US" dirty="0" smtClean="0"/>
              <a:t> during summer season.</a:t>
            </a:r>
          </a:p>
          <a:p>
            <a:r>
              <a:rPr lang="en-US" dirty="0" smtClean="0"/>
              <a:t>Economical in future if the rate of ice melting continues.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1043608" y="2589872"/>
            <a:ext cx="685623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1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</a:t>
            </a:r>
            <a:r>
              <a:rPr lang="en-US" sz="100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 </a:t>
            </a:r>
            <a:r>
              <a:rPr lang="en-US" sz="10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</a:t>
            </a:r>
            <a:endParaRPr lang="en-IN" sz="100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question-mar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548680"/>
            <a:ext cx="4896544" cy="561662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1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ARCTIC OVERVIEW</a:t>
            </a:r>
            <a:endParaRPr lang="en-IN" b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7" y="836712"/>
            <a:ext cx="6408712" cy="586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6696744" cy="6144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Point Star 6"/>
          <p:cNvSpPr/>
          <p:nvPr/>
        </p:nvSpPr>
        <p:spPr>
          <a:xfrm>
            <a:off x="3923928" y="1700808"/>
            <a:ext cx="144016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5-Point Star 7"/>
          <p:cNvSpPr/>
          <p:nvPr/>
        </p:nvSpPr>
        <p:spPr>
          <a:xfrm>
            <a:off x="5796136" y="980728"/>
            <a:ext cx="144016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177281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>
                <a:solidFill>
                  <a:srgbClr val="800080"/>
                </a:solidFill>
              </a:rPr>
              <a:t>Novaya Zemlya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6136" y="112474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>
                <a:solidFill>
                  <a:srgbClr val="800080"/>
                </a:solidFill>
              </a:rPr>
              <a:t>Bering Strait</a:t>
            </a:r>
          </a:p>
          <a:p>
            <a:endParaRPr lang="en-IN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GLOBAL WARMING</a:t>
            </a:r>
            <a:endParaRPr lang="en-IN" b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13690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67544" y="1207293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N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I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Average per decade decline rate for the year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I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1979–1996 :- 2.2%</a:t>
            </a:r>
            <a:r>
              <a:rPr kumimoji="0" lang="en-I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1996- 2008 :- 10.7%</a:t>
            </a:r>
            <a:endParaRPr kumimoji="0" lang="en-IN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I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Ice-free by the end of this century.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N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Significance of NSR</a:t>
            </a:r>
            <a:endParaRPr lang="en-IN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929411"/>
          </a:xfrm>
        </p:spPr>
        <p:txBody>
          <a:bodyPr>
            <a:normAutofit/>
          </a:bodyPr>
          <a:lstStyle/>
          <a:p>
            <a:r>
              <a:rPr lang="en-US" sz="2700" dirty="0" smtClean="0"/>
              <a:t>Great saving in time, distance and money.</a:t>
            </a:r>
          </a:p>
          <a:p>
            <a:pPr lvl="0"/>
            <a:r>
              <a:rPr lang="en-IN" sz="2700" dirty="0" smtClean="0"/>
              <a:t>Convenient </a:t>
            </a:r>
            <a:r>
              <a:rPr lang="en-IN" sz="2700" dirty="0"/>
              <a:t>export corridor for Russian natural resources</a:t>
            </a:r>
            <a:r>
              <a:rPr lang="en-IN" sz="2700" dirty="0" smtClean="0"/>
              <a:t>.</a:t>
            </a:r>
            <a:r>
              <a:rPr lang="en-US" sz="2700" dirty="0" smtClean="0"/>
              <a:t> </a:t>
            </a:r>
            <a:endParaRPr lang="en-IN" sz="2700" dirty="0"/>
          </a:p>
          <a:p>
            <a:r>
              <a:rPr lang="en-IN" sz="2700" dirty="0" smtClean="0"/>
              <a:t>Far </a:t>
            </a:r>
            <a:r>
              <a:rPr lang="en-IN" sz="2700" dirty="0"/>
              <a:t>less vulnerable to bottlenecks, piracy and </a:t>
            </a:r>
            <a:r>
              <a:rPr lang="en-IN" sz="2700" dirty="0" smtClean="0"/>
              <a:t>terrorism.</a:t>
            </a:r>
          </a:p>
          <a:p>
            <a:r>
              <a:rPr lang="en-IN" sz="2700" dirty="0" smtClean="0"/>
              <a:t>Strong impact on oil and gas exploration and production.</a:t>
            </a:r>
          </a:p>
          <a:p>
            <a:r>
              <a:rPr lang="en-US" sz="2700" dirty="0" smtClean="0"/>
              <a:t>Distance comparison:-</a:t>
            </a:r>
            <a:endParaRPr lang="en-IN" sz="2700" dirty="0" smtClean="0"/>
          </a:p>
          <a:p>
            <a:endParaRPr lang="en-IN" sz="27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43608" y="4548728"/>
          <a:ext cx="7128792" cy="197661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40"/>
                <a:gridCol w="1224136"/>
                <a:gridCol w="1224136"/>
                <a:gridCol w="1296144"/>
                <a:gridCol w="12241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Shipping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routes via:</a:t>
                      </a:r>
                      <a:endParaRPr lang="en-IN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Vancouver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Yokohama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Hong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Kong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Singapore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3256">
                <a:tc>
                  <a:txBody>
                    <a:bodyPr/>
                    <a:lstStyle/>
                    <a:p>
                      <a:r>
                        <a:rPr lang="en-US" dirty="0" smtClean="0"/>
                        <a:t>NSR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6635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6920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8370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9730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Suez</a:t>
                      </a:r>
                      <a:r>
                        <a:rPr lang="en-US" baseline="0" dirty="0" smtClean="0"/>
                        <a:t> Canal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15377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11073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9360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8377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Cape of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Good Hope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18846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14542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13109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11846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Panama Canal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8741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12420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12920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15208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43608" y="4138280"/>
          <a:ext cx="7128792" cy="370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40"/>
                <a:gridCol w="49685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From Hamburg </a:t>
                      </a:r>
                      <a:endParaRPr lang="en-IN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to:</a:t>
                      </a:r>
                      <a:endParaRPr lang="en-IN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Overview of NSR Region</a:t>
            </a:r>
            <a:endParaRPr lang="en-IN" b="1" u="sng" dirty="0"/>
          </a:p>
        </p:txBody>
      </p:sp>
      <p:pic>
        <p:nvPicPr>
          <p:cNvPr id="5" name="Content Placeholder 4" descr="russi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8537267" cy="5472608"/>
          </a:xfrm>
        </p:spPr>
      </p:pic>
      <p:cxnSp>
        <p:nvCxnSpPr>
          <p:cNvPr id="16" name="Straight Connector 15"/>
          <p:cNvCxnSpPr/>
          <p:nvPr/>
        </p:nvCxnSpPr>
        <p:spPr>
          <a:xfrm>
            <a:off x="2339752" y="2780928"/>
            <a:ext cx="792088" cy="576064"/>
          </a:xfrm>
          <a:prstGeom prst="line">
            <a:avLst/>
          </a:prstGeom>
          <a:ln w="190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131840" y="2132856"/>
            <a:ext cx="3744416" cy="12241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876256" y="1484784"/>
            <a:ext cx="936104" cy="6480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 40"/>
          <p:cNvSpPr/>
          <p:nvPr/>
        </p:nvSpPr>
        <p:spPr>
          <a:xfrm>
            <a:off x="5557520" y="2129905"/>
            <a:ext cx="1336502" cy="1034473"/>
          </a:xfrm>
          <a:custGeom>
            <a:avLst/>
            <a:gdLst>
              <a:gd name="connsiteX0" fmla="*/ 56342 w 1336502"/>
              <a:gd name="connsiteY0" fmla="*/ 419331 h 1034473"/>
              <a:gd name="connsiteX1" fmla="*/ 205971 w 1336502"/>
              <a:gd name="connsiteY1" fmla="*/ 757382 h 1034473"/>
              <a:gd name="connsiteX2" fmla="*/ 1292167 w 1336502"/>
              <a:gd name="connsiteY2" fmla="*/ 25862 h 1034473"/>
              <a:gd name="connsiteX3" fmla="*/ 471978 w 1336502"/>
              <a:gd name="connsiteY3" fmla="*/ 912553 h 1034473"/>
              <a:gd name="connsiteX4" fmla="*/ 78509 w 1336502"/>
              <a:gd name="connsiteY4" fmla="*/ 757382 h 1034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6502" h="1034473">
                <a:moveTo>
                  <a:pt x="56342" y="419331"/>
                </a:moveTo>
                <a:cubicBezTo>
                  <a:pt x="28171" y="621145"/>
                  <a:pt x="0" y="822960"/>
                  <a:pt x="205971" y="757382"/>
                </a:cubicBezTo>
                <a:cubicBezTo>
                  <a:pt x="411942" y="691804"/>
                  <a:pt x="1247832" y="0"/>
                  <a:pt x="1292167" y="25862"/>
                </a:cubicBezTo>
                <a:cubicBezTo>
                  <a:pt x="1336502" y="51724"/>
                  <a:pt x="674254" y="790633"/>
                  <a:pt x="471978" y="912553"/>
                </a:cubicBezTo>
                <a:cubicBezTo>
                  <a:pt x="269702" y="1034473"/>
                  <a:pt x="174105" y="895927"/>
                  <a:pt x="78509" y="757382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2339752" y="1484784"/>
            <a:ext cx="5472608" cy="1296144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872" y="53752"/>
            <a:ext cx="9515400" cy="1143000"/>
          </a:xfrm>
        </p:spPr>
        <p:txBody>
          <a:bodyPr>
            <a:noAutofit/>
          </a:bodyPr>
          <a:lstStyle/>
          <a:p>
            <a:r>
              <a:rPr lang="en-IN" b="1" u="sng" dirty="0" smtClean="0"/>
              <a:t>Physical constraints to NSR shipping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r>
              <a:rPr lang="en-US" b="1" u="sng" dirty="0"/>
              <a:t>D</a:t>
            </a:r>
            <a:r>
              <a:rPr lang="en-US" b="1" u="sng" dirty="0" smtClean="0"/>
              <a:t>raft restriction-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Sannikov</a:t>
            </a:r>
            <a:r>
              <a:rPr lang="en-US" dirty="0" smtClean="0"/>
              <a:t> Strait-12.5m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Dmitriy</a:t>
            </a:r>
            <a:r>
              <a:rPr lang="en-US" dirty="0" smtClean="0"/>
              <a:t> Laptev-6.7m</a:t>
            </a:r>
          </a:p>
          <a:p>
            <a:pPr>
              <a:buNone/>
            </a:pPr>
            <a:r>
              <a:rPr lang="en-IN" dirty="0" smtClean="0"/>
              <a:t>    A </a:t>
            </a:r>
            <a:r>
              <a:rPr lang="en-IN" dirty="0"/>
              <a:t>route north of </a:t>
            </a:r>
            <a:r>
              <a:rPr lang="en-IN" dirty="0" smtClean="0"/>
              <a:t>New </a:t>
            </a:r>
            <a:r>
              <a:rPr lang="en-IN" dirty="0"/>
              <a:t>Siberian </a:t>
            </a:r>
            <a:r>
              <a:rPr lang="en-IN" dirty="0" smtClean="0"/>
              <a:t>Islands can be used to avoid this problem.</a:t>
            </a:r>
            <a:endParaRPr lang="en-US" dirty="0" smtClean="0"/>
          </a:p>
          <a:p>
            <a:r>
              <a:rPr lang="en-US" b="1" u="sng" dirty="0" smtClean="0"/>
              <a:t>Vessel size restriction-</a:t>
            </a:r>
            <a:r>
              <a:rPr lang="en-US" dirty="0" smtClean="0"/>
              <a:t> 20,000 dwt (ice- class)</a:t>
            </a:r>
          </a:p>
          <a:p>
            <a:pPr>
              <a:buNone/>
            </a:pPr>
            <a:r>
              <a:rPr lang="en-US" dirty="0" smtClean="0"/>
              <a:t>    			  </a:t>
            </a:r>
            <a:r>
              <a:rPr lang="en-US" dirty="0" err="1" smtClean="0"/>
              <a:t>upto</a:t>
            </a:r>
            <a:r>
              <a:rPr lang="en-US" dirty="0" smtClean="0"/>
              <a:t> 50,000dwt(non ice class)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5088</TotalTime>
  <Words>730</Words>
  <Application>Microsoft Office PowerPoint</Application>
  <PresentationFormat>On-screen Show (4:3)</PresentationFormat>
  <Paragraphs>196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Symbiotic Dependence of Transportation and  Infrastructure Growth </vt:lpstr>
      <vt:lpstr>Slide 2</vt:lpstr>
      <vt:lpstr>ARCTIC OVERVIEW</vt:lpstr>
      <vt:lpstr>Slide 4</vt:lpstr>
      <vt:lpstr>GLOBAL WARMING</vt:lpstr>
      <vt:lpstr>Slide 6</vt:lpstr>
      <vt:lpstr>Significance of NSR</vt:lpstr>
      <vt:lpstr>Overview of NSR Region</vt:lpstr>
      <vt:lpstr>Physical constraints to NSR shipping </vt:lpstr>
      <vt:lpstr>Slide 10</vt:lpstr>
      <vt:lpstr>Major ports in NSR</vt:lpstr>
      <vt:lpstr>RUSSIA’S OIL AND GAS RESERVES</vt:lpstr>
      <vt:lpstr>Slide 13</vt:lpstr>
      <vt:lpstr>Slide 14</vt:lpstr>
      <vt:lpstr>Slide 15</vt:lpstr>
      <vt:lpstr>Slide 16</vt:lpstr>
      <vt:lpstr>Slide 17</vt:lpstr>
      <vt:lpstr>Infrastructure growth</vt:lpstr>
      <vt:lpstr>Slide 19</vt:lpstr>
      <vt:lpstr>What is Russia planning?</vt:lpstr>
      <vt:lpstr>INDIAN  ESTABLISHMENTS</vt:lpstr>
      <vt:lpstr>Slide 22</vt:lpstr>
      <vt:lpstr>INDIAN ESTABLISHMENTS</vt:lpstr>
      <vt:lpstr>CONCLUSION</vt:lpstr>
      <vt:lpstr> </vt:lpstr>
      <vt:lpstr>Slide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varun navadia</dc:creator>
  <cp:lastModifiedBy>varun navadia</cp:lastModifiedBy>
  <cp:revision>468</cp:revision>
  <dcterms:created xsi:type="dcterms:W3CDTF">2011-03-04T16:01:48Z</dcterms:created>
  <dcterms:modified xsi:type="dcterms:W3CDTF">2011-03-11T03:38:03Z</dcterms:modified>
</cp:coreProperties>
</file>