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76" r:id="rId2"/>
    <p:sldId id="277" r:id="rId3"/>
    <p:sldId id="476" r:id="rId4"/>
    <p:sldId id="477" r:id="rId5"/>
    <p:sldId id="478" r:id="rId6"/>
    <p:sldId id="479" r:id="rId7"/>
    <p:sldId id="480" r:id="rId8"/>
    <p:sldId id="481" r:id="rId9"/>
    <p:sldId id="482" r:id="rId10"/>
    <p:sldId id="414" r:id="rId11"/>
    <p:sldId id="463" r:id="rId12"/>
    <p:sldId id="401" r:id="rId13"/>
    <p:sldId id="464" r:id="rId14"/>
    <p:sldId id="465" r:id="rId15"/>
    <p:sldId id="423" r:id="rId16"/>
    <p:sldId id="399" r:id="rId17"/>
    <p:sldId id="466" r:id="rId18"/>
    <p:sldId id="437" r:id="rId19"/>
    <p:sldId id="425" r:id="rId20"/>
    <p:sldId id="426" r:id="rId21"/>
    <p:sldId id="428" r:id="rId22"/>
    <p:sldId id="467" r:id="rId23"/>
    <p:sldId id="440" r:id="rId24"/>
    <p:sldId id="445" r:id="rId25"/>
    <p:sldId id="469" r:id="rId26"/>
    <p:sldId id="434" r:id="rId27"/>
    <p:sldId id="433" r:id="rId28"/>
    <p:sldId id="483" r:id="rId29"/>
    <p:sldId id="471" r:id="rId30"/>
    <p:sldId id="472" r:id="rId31"/>
    <p:sldId id="412" r:id="rId32"/>
    <p:sldId id="431" r:id="rId33"/>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690" autoAdjust="0"/>
  </p:normalViewPr>
  <p:slideViewPr>
    <p:cSldViewPr>
      <p:cViewPr varScale="1">
        <p:scale>
          <a:sx n="66" d="100"/>
          <a:sy n="66" d="100"/>
        </p:scale>
        <p:origin x="1858" y="43"/>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Users\tjb12178\Desktop\New%20Microsoft%20Excel%20Worksheet.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C:\Users\tjb12178\Desktop\New%20Microsoft%20Excel%20Worksheet.xlsx" TargetMode="External"/></Relationships>
</file>

<file path=ppt/charts/_rels/chart3.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SOx emissions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6348381452318461"/>
          <c:y val="0.17171296296296296"/>
          <c:w val="0.78062729658792651"/>
          <c:h val="0.69736840186643345"/>
        </c:manualLayout>
      </c:layout>
      <c:scatterChart>
        <c:scatterStyle val="smoothMarker"/>
        <c:varyColors val="0"/>
        <c:ser>
          <c:idx val="0"/>
          <c:order val="0"/>
          <c:tx>
            <c:strRef>
              <c:f>sox!$B$1</c:f>
              <c:strCache>
                <c:ptCount val="1"/>
                <c:pt idx="0">
                  <c:v>Land-based sources</c:v>
                </c:pt>
              </c:strCache>
            </c:strRef>
          </c:tx>
          <c:spPr>
            <a:ln w="19050" cap="rnd">
              <a:solidFill>
                <a:schemeClr val="accent1"/>
              </a:solidFill>
              <a:round/>
            </a:ln>
            <a:effectLst/>
          </c:spPr>
          <c:marker>
            <c:symbol val="none"/>
          </c:marker>
          <c:xVal>
            <c:numRef>
              <c:f>sox!$A$2:$A$10</c:f>
              <c:numCache>
                <c:formatCode>General</c:formatCode>
                <c:ptCount val="9"/>
                <c:pt idx="0">
                  <c:v>1990</c:v>
                </c:pt>
                <c:pt idx="1">
                  <c:v>1995</c:v>
                </c:pt>
                <c:pt idx="2">
                  <c:v>2000</c:v>
                </c:pt>
                <c:pt idx="3">
                  <c:v>2005</c:v>
                </c:pt>
                <c:pt idx="4">
                  <c:v>2010</c:v>
                </c:pt>
                <c:pt idx="5">
                  <c:v>2015</c:v>
                </c:pt>
                <c:pt idx="6">
                  <c:v>2020</c:v>
                </c:pt>
                <c:pt idx="7">
                  <c:v>2025</c:v>
                </c:pt>
                <c:pt idx="8">
                  <c:v>2030</c:v>
                </c:pt>
              </c:numCache>
            </c:numRef>
          </c:xVal>
          <c:yVal>
            <c:numRef>
              <c:f>sox!$B$2:$B$10</c:f>
              <c:numCache>
                <c:formatCode>General</c:formatCode>
                <c:ptCount val="9"/>
                <c:pt idx="0">
                  <c:v>22500</c:v>
                </c:pt>
                <c:pt idx="1">
                  <c:v>13000</c:v>
                </c:pt>
                <c:pt idx="2">
                  <c:v>8500</c:v>
                </c:pt>
                <c:pt idx="3">
                  <c:v>6500</c:v>
                </c:pt>
                <c:pt idx="4">
                  <c:v>4500</c:v>
                </c:pt>
                <c:pt idx="5">
                  <c:v>4000</c:v>
                </c:pt>
                <c:pt idx="6">
                  <c:v>3500</c:v>
                </c:pt>
                <c:pt idx="7">
                  <c:v>3750</c:v>
                </c:pt>
                <c:pt idx="8">
                  <c:v>3750</c:v>
                </c:pt>
              </c:numCache>
            </c:numRef>
          </c:yVal>
          <c:smooth val="1"/>
          <c:extLst xmlns:c16r2="http://schemas.microsoft.com/office/drawing/2015/06/chart">
            <c:ext xmlns:c16="http://schemas.microsoft.com/office/drawing/2014/chart" uri="{C3380CC4-5D6E-409C-BE32-E72D297353CC}">
              <c16:uniqueId val="{00000000-3891-4A51-A665-03512A93E3D4}"/>
            </c:ext>
          </c:extLst>
        </c:ser>
        <c:ser>
          <c:idx val="1"/>
          <c:order val="1"/>
          <c:tx>
            <c:strRef>
              <c:f>sox!$C$1</c:f>
              <c:strCache>
                <c:ptCount val="1"/>
                <c:pt idx="0">
                  <c:v>International shipping</c:v>
                </c:pt>
              </c:strCache>
            </c:strRef>
          </c:tx>
          <c:spPr>
            <a:ln w="19050" cap="rnd">
              <a:solidFill>
                <a:schemeClr val="accent2"/>
              </a:solidFill>
              <a:round/>
            </a:ln>
            <a:effectLst/>
          </c:spPr>
          <c:marker>
            <c:symbol val="none"/>
          </c:marker>
          <c:xVal>
            <c:numRef>
              <c:f>sox!$A$2:$A$10</c:f>
              <c:numCache>
                <c:formatCode>General</c:formatCode>
                <c:ptCount val="9"/>
                <c:pt idx="0">
                  <c:v>1990</c:v>
                </c:pt>
                <c:pt idx="1">
                  <c:v>1995</c:v>
                </c:pt>
                <c:pt idx="2">
                  <c:v>2000</c:v>
                </c:pt>
                <c:pt idx="3">
                  <c:v>2005</c:v>
                </c:pt>
                <c:pt idx="4">
                  <c:v>2010</c:v>
                </c:pt>
                <c:pt idx="5">
                  <c:v>2015</c:v>
                </c:pt>
                <c:pt idx="6">
                  <c:v>2020</c:v>
                </c:pt>
                <c:pt idx="7">
                  <c:v>2025</c:v>
                </c:pt>
                <c:pt idx="8">
                  <c:v>2030</c:v>
                </c:pt>
              </c:numCache>
            </c:numRef>
          </c:xVal>
          <c:yVal>
            <c:numRef>
              <c:f>sox!$C$2:$C$10</c:f>
              <c:numCache>
                <c:formatCode>General</c:formatCode>
                <c:ptCount val="9"/>
                <c:pt idx="0">
                  <c:v>2000</c:v>
                </c:pt>
                <c:pt idx="1">
                  <c:v>2200</c:v>
                </c:pt>
                <c:pt idx="2">
                  <c:v>2300</c:v>
                </c:pt>
                <c:pt idx="3">
                  <c:v>2500</c:v>
                </c:pt>
                <c:pt idx="4">
                  <c:v>2500</c:v>
                </c:pt>
                <c:pt idx="5">
                  <c:v>2800</c:v>
                </c:pt>
                <c:pt idx="6">
                  <c:v>4000</c:v>
                </c:pt>
                <c:pt idx="7">
                  <c:v>4500</c:v>
                </c:pt>
                <c:pt idx="8">
                  <c:v>4800</c:v>
                </c:pt>
              </c:numCache>
            </c:numRef>
          </c:yVal>
          <c:smooth val="1"/>
          <c:extLst xmlns:c16r2="http://schemas.microsoft.com/office/drawing/2015/06/chart">
            <c:ext xmlns:c16="http://schemas.microsoft.com/office/drawing/2014/chart" uri="{C3380CC4-5D6E-409C-BE32-E72D297353CC}">
              <c16:uniqueId val="{00000001-3891-4A51-A665-03512A93E3D4}"/>
            </c:ext>
          </c:extLst>
        </c:ser>
        <c:dLbls>
          <c:showLegendKey val="0"/>
          <c:showVal val="0"/>
          <c:showCatName val="0"/>
          <c:showSerName val="0"/>
          <c:showPercent val="0"/>
          <c:showBubbleSize val="0"/>
        </c:dLbls>
        <c:axId val="65578208"/>
        <c:axId val="65579888"/>
      </c:scatterChart>
      <c:valAx>
        <c:axId val="6557820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Year</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5579888"/>
        <c:crosses val="autoZero"/>
        <c:crossBetween val="midCat"/>
      </c:valAx>
      <c:valAx>
        <c:axId val="6557988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SOx emissions</a:t>
                </a:r>
                <a:r>
                  <a:rPr lang="en-GB" baseline="0"/>
                  <a:t> (1000 metric tons)</a:t>
                </a:r>
                <a:endParaRPr lang="en-GB"/>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5578208"/>
        <c:crosses val="autoZero"/>
        <c:crossBetween val="midCat"/>
        <c:majorUnit val="4000"/>
      </c:valAx>
      <c:spPr>
        <a:noFill/>
        <a:ln>
          <a:noFill/>
        </a:ln>
        <a:effectLst/>
      </c:spPr>
    </c:plotArea>
    <c:legend>
      <c:legendPos val="b"/>
      <c:layout>
        <c:manualLayout>
          <c:xMode val="edge"/>
          <c:yMode val="edge"/>
          <c:x val="0.61583245844269463"/>
          <c:y val="0.16724482356372125"/>
          <c:w val="0.32666841644794403"/>
          <c:h val="0.29571813939924174"/>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NOx emissions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6348381452318461"/>
          <c:y val="0.17171296296296296"/>
          <c:w val="0.78062729658792651"/>
          <c:h val="0.68970867013716297"/>
        </c:manualLayout>
      </c:layout>
      <c:scatterChart>
        <c:scatterStyle val="smoothMarker"/>
        <c:varyColors val="0"/>
        <c:ser>
          <c:idx val="0"/>
          <c:order val="0"/>
          <c:tx>
            <c:strRef>
              <c:f>nox!$B$1</c:f>
              <c:strCache>
                <c:ptCount val="1"/>
                <c:pt idx="0">
                  <c:v>Land-based sources</c:v>
                </c:pt>
              </c:strCache>
            </c:strRef>
          </c:tx>
          <c:spPr>
            <a:ln w="19050" cap="rnd">
              <a:solidFill>
                <a:schemeClr val="accent1"/>
              </a:solidFill>
              <a:round/>
            </a:ln>
            <a:effectLst/>
          </c:spPr>
          <c:marker>
            <c:symbol val="none"/>
          </c:marker>
          <c:xVal>
            <c:numRef>
              <c:f>nox!$A$2:$A$10</c:f>
              <c:numCache>
                <c:formatCode>General</c:formatCode>
                <c:ptCount val="9"/>
                <c:pt idx="0">
                  <c:v>1990</c:v>
                </c:pt>
                <c:pt idx="1">
                  <c:v>1995</c:v>
                </c:pt>
                <c:pt idx="2">
                  <c:v>2000</c:v>
                </c:pt>
                <c:pt idx="3">
                  <c:v>2005</c:v>
                </c:pt>
                <c:pt idx="4">
                  <c:v>2010</c:v>
                </c:pt>
                <c:pt idx="5">
                  <c:v>2015</c:v>
                </c:pt>
                <c:pt idx="6">
                  <c:v>2020</c:v>
                </c:pt>
                <c:pt idx="7">
                  <c:v>2025</c:v>
                </c:pt>
                <c:pt idx="8">
                  <c:v>2030</c:v>
                </c:pt>
              </c:numCache>
            </c:numRef>
          </c:xVal>
          <c:yVal>
            <c:numRef>
              <c:f>nox!$B$2:$B$10</c:f>
              <c:numCache>
                <c:formatCode>General</c:formatCode>
                <c:ptCount val="9"/>
                <c:pt idx="0">
                  <c:v>16000</c:v>
                </c:pt>
                <c:pt idx="1">
                  <c:v>13500</c:v>
                </c:pt>
                <c:pt idx="2">
                  <c:v>12000</c:v>
                </c:pt>
                <c:pt idx="3">
                  <c:v>10000</c:v>
                </c:pt>
                <c:pt idx="4">
                  <c:v>7800</c:v>
                </c:pt>
                <c:pt idx="5">
                  <c:v>6800</c:v>
                </c:pt>
                <c:pt idx="6">
                  <c:v>6000</c:v>
                </c:pt>
                <c:pt idx="7">
                  <c:v>6000</c:v>
                </c:pt>
                <c:pt idx="8">
                  <c:v>6000</c:v>
                </c:pt>
              </c:numCache>
            </c:numRef>
          </c:yVal>
          <c:smooth val="1"/>
          <c:extLst xmlns:c16r2="http://schemas.microsoft.com/office/drawing/2015/06/chart">
            <c:ext xmlns:c16="http://schemas.microsoft.com/office/drawing/2014/chart" uri="{C3380CC4-5D6E-409C-BE32-E72D297353CC}">
              <c16:uniqueId val="{00000000-43E4-4EFE-BE77-5EB8A3FD6BA9}"/>
            </c:ext>
          </c:extLst>
        </c:ser>
        <c:ser>
          <c:idx val="1"/>
          <c:order val="1"/>
          <c:tx>
            <c:strRef>
              <c:f>nox!$C$1</c:f>
              <c:strCache>
                <c:ptCount val="1"/>
                <c:pt idx="0">
                  <c:v>International shipping</c:v>
                </c:pt>
              </c:strCache>
            </c:strRef>
          </c:tx>
          <c:spPr>
            <a:ln w="19050" cap="rnd">
              <a:solidFill>
                <a:schemeClr val="accent2"/>
              </a:solidFill>
              <a:round/>
            </a:ln>
            <a:effectLst/>
          </c:spPr>
          <c:marker>
            <c:symbol val="none"/>
          </c:marker>
          <c:xVal>
            <c:numRef>
              <c:f>nox!$A$2:$A$10</c:f>
              <c:numCache>
                <c:formatCode>General</c:formatCode>
                <c:ptCount val="9"/>
                <c:pt idx="0">
                  <c:v>1990</c:v>
                </c:pt>
                <c:pt idx="1">
                  <c:v>1995</c:v>
                </c:pt>
                <c:pt idx="2">
                  <c:v>2000</c:v>
                </c:pt>
                <c:pt idx="3">
                  <c:v>2005</c:v>
                </c:pt>
                <c:pt idx="4">
                  <c:v>2010</c:v>
                </c:pt>
                <c:pt idx="5">
                  <c:v>2015</c:v>
                </c:pt>
                <c:pt idx="6">
                  <c:v>2020</c:v>
                </c:pt>
                <c:pt idx="7">
                  <c:v>2025</c:v>
                </c:pt>
                <c:pt idx="8">
                  <c:v>2030</c:v>
                </c:pt>
              </c:numCache>
            </c:numRef>
          </c:xVal>
          <c:yVal>
            <c:numRef>
              <c:f>nox!$C$2:$C$10</c:f>
              <c:numCache>
                <c:formatCode>General</c:formatCode>
                <c:ptCount val="9"/>
                <c:pt idx="0">
                  <c:v>2500</c:v>
                </c:pt>
                <c:pt idx="1">
                  <c:v>3000</c:v>
                </c:pt>
                <c:pt idx="2">
                  <c:v>3800</c:v>
                </c:pt>
                <c:pt idx="3">
                  <c:v>4000</c:v>
                </c:pt>
                <c:pt idx="4">
                  <c:v>4600</c:v>
                </c:pt>
                <c:pt idx="5">
                  <c:v>4900</c:v>
                </c:pt>
                <c:pt idx="6">
                  <c:v>6100</c:v>
                </c:pt>
                <c:pt idx="7">
                  <c:v>7000</c:v>
                </c:pt>
                <c:pt idx="8">
                  <c:v>8000</c:v>
                </c:pt>
              </c:numCache>
            </c:numRef>
          </c:yVal>
          <c:smooth val="1"/>
          <c:extLst xmlns:c16r2="http://schemas.microsoft.com/office/drawing/2015/06/chart">
            <c:ext xmlns:c16="http://schemas.microsoft.com/office/drawing/2014/chart" uri="{C3380CC4-5D6E-409C-BE32-E72D297353CC}">
              <c16:uniqueId val="{00000001-43E4-4EFE-BE77-5EB8A3FD6BA9}"/>
            </c:ext>
          </c:extLst>
        </c:ser>
        <c:dLbls>
          <c:showLegendKey val="0"/>
          <c:showVal val="0"/>
          <c:showCatName val="0"/>
          <c:showSerName val="0"/>
          <c:showPercent val="0"/>
          <c:showBubbleSize val="0"/>
        </c:dLbls>
        <c:axId val="65582688"/>
        <c:axId val="170652192"/>
      </c:scatterChart>
      <c:valAx>
        <c:axId val="6558268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Year</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0652192"/>
        <c:crosses val="autoZero"/>
        <c:crossBetween val="midCat"/>
      </c:valAx>
      <c:valAx>
        <c:axId val="17065219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NOx emissions (1000 metric tons)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5582688"/>
        <c:crosses val="autoZero"/>
        <c:crossBetween val="midCat"/>
      </c:valAx>
      <c:spPr>
        <a:noFill/>
        <a:ln>
          <a:noFill/>
        </a:ln>
        <a:effectLst/>
      </c:spPr>
    </c:plotArea>
    <c:legend>
      <c:legendPos val="b"/>
      <c:layout>
        <c:manualLayout>
          <c:xMode val="edge"/>
          <c:yMode val="edge"/>
          <c:x val="0.59916579177602802"/>
          <c:y val="0.17187445319335082"/>
          <c:w val="0.34611286089238841"/>
          <c:h val="0.24479221347331584"/>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400" b="1" i="0" u="none" strike="noStrike" baseline="0">
                <a:effectLst/>
              </a:rPr>
              <a:t>Numbers of Bunkering Stations</a:t>
            </a:r>
            <a:r>
              <a:rPr lang="en-GB" sz="1400" b="1" i="0" u="none" strike="noStrike" baseline="0"/>
              <a:t> </a:t>
            </a:r>
            <a:endParaRPr lang="en-GB" b="1"/>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'[Chart in Microsoft PowerPoint]Sheet1'!$B$1</c:f>
              <c:strCache>
                <c:ptCount val="1"/>
                <c:pt idx="0">
                  <c:v>2017</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'[Chart in Microsoft PowerPoint]Sheet1'!$A$2:$A$4</c:f>
              <c:strCache>
                <c:ptCount val="3"/>
                <c:pt idx="0">
                  <c:v>In operation</c:v>
                </c:pt>
                <c:pt idx="1">
                  <c:v>Decided</c:v>
                </c:pt>
                <c:pt idx="2">
                  <c:v>Under consideration</c:v>
                </c:pt>
              </c:strCache>
            </c:strRef>
          </c:cat>
          <c:val>
            <c:numRef>
              <c:f>'[Chart in Microsoft PowerPoint]Sheet1'!$B$2:$B$4</c:f>
              <c:numCache>
                <c:formatCode>General</c:formatCode>
                <c:ptCount val="3"/>
                <c:pt idx="0">
                  <c:v>60</c:v>
                </c:pt>
                <c:pt idx="1">
                  <c:v>28</c:v>
                </c:pt>
                <c:pt idx="2">
                  <c:v>36</c:v>
                </c:pt>
              </c:numCache>
            </c:numRef>
          </c:val>
          <c:extLst xmlns:c16r2="http://schemas.microsoft.com/office/drawing/2015/06/chart">
            <c:ext xmlns:c16="http://schemas.microsoft.com/office/drawing/2014/chart" uri="{C3380CC4-5D6E-409C-BE32-E72D297353CC}">
              <c16:uniqueId val="{00000000-BEFC-4CDB-919C-43A8E625D58C}"/>
            </c:ext>
          </c:extLst>
        </c:ser>
        <c:ser>
          <c:idx val="1"/>
          <c:order val="1"/>
          <c:tx>
            <c:strRef>
              <c:f>'[Chart in Microsoft PowerPoint]Sheet1'!$C$1</c:f>
              <c:strCache>
                <c:ptCount val="1"/>
                <c:pt idx="0">
                  <c:v>2018</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'[Chart in Microsoft PowerPoint]Sheet1'!$A$2:$A$4</c:f>
              <c:strCache>
                <c:ptCount val="3"/>
                <c:pt idx="0">
                  <c:v>In operation</c:v>
                </c:pt>
                <c:pt idx="1">
                  <c:v>Decided</c:v>
                </c:pt>
                <c:pt idx="2">
                  <c:v>Under consideration</c:v>
                </c:pt>
              </c:strCache>
            </c:strRef>
          </c:cat>
          <c:val>
            <c:numRef>
              <c:f>'[Chart in Microsoft PowerPoint]Sheet1'!$C$2:$C$4</c:f>
              <c:numCache>
                <c:formatCode>General</c:formatCode>
                <c:ptCount val="3"/>
                <c:pt idx="0">
                  <c:v>67</c:v>
                </c:pt>
                <c:pt idx="1">
                  <c:v>26</c:v>
                </c:pt>
                <c:pt idx="2">
                  <c:v>38</c:v>
                </c:pt>
              </c:numCache>
            </c:numRef>
          </c:val>
          <c:extLst xmlns:c16r2="http://schemas.microsoft.com/office/drawing/2015/06/chart">
            <c:ext xmlns:c16="http://schemas.microsoft.com/office/drawing/2014/chart" uri="{C3380CC4-5D6E-409C-BE32-E72D297353CC}">
              <c16:uniqueId val="{00000001-BEFC-4CDB-919C-43A8E625D58C}"/>
            </c:ext>
          </c:extLst>
        </c:ser>
        <c:dLbls>
          <c:showLegendKey val="0"/>
          <c:showVal val="0"/>
          <c:showCatName val="0"/>
          <c:showSerName val="0"/>
          <c:showPercent val="0"/>
          <c:showBubbleSize val="0"/>
        </c:dLbls>
        <c:gapWidth val="219"/>
        <c:overlap val="-27"/>
        <c:axId val="174978512"/>
        <c:axId val="171061200"/>
      </c:barChart>
      <c:catAx>
        <c:axId val="1749785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1061200"/>
        <c:crosses val="autoZero"/>
        <c:auto val="1"/>
        <c:lblAlgn val="ctr"/>
        <c:lblOffset val="100"/>
        <c:noMultiLvlLbl val="0"/>
      </c:catAx>
      <c:valAx>
        <c:axId val="1710612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49785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2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A0BE36B6-1481-46B0-81A8-6ECA488060D1}" type="datetimeFigureOut">
              <a:rPr lang="en-GB"/>
              <a:pPr>
                <a:defRPr/>
              </a:pPr>
              <a:t>07/03/2019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D5A76AC2-653C-4A1B-A3B7-1DD8D1406F10}" type="slidenum">
              <a:rPr lang="en-GB" altLang="en-US"/>
              <a:pPr>
                <a:defRPr/>
              </a:pPr>
              <a:t>‹#›</a:t>
            </a:fld>
            <a:endParaRPr lang="en-GB" altLang="en-US"/>
          </a:p>
        </p:txBody>
      </p:sp>
    </p:spTree>
    <p:extLst>
      <p:ext uri="{BB962C8B-B14F-4D97-AF65-F5344CB8AC3E}">
        <p14:creationId xmlns:p14="http://schemas.microsoft.com/office/powerpoint/2010/main" val="32167724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473DC89-1F3B-4097-824F-7B7D8A395A9E}" type="slidenum">
              <a:rPr lang="en-GB" altLang="en-US" smtClean="0">
                <a:solidFill>
                  <a:srgbClr val="000000"/>
                </a:solidFill>
                <a:latin typeface="Calibri" panose="020F0502020204030204" pitchFamily="34" charset="0"/>
              </a:rPr>
              <a:pPr/>
              <a:t>1</a:t>
            </a:fld>
            <a:endParaRPr lang="en-GB" altLang="en-US" smtClean="0">
              <a:solidFill>
                <a:srgbClr val="000000"/>
              </a:solidFill>
              <a:latin typeface="Calibri" panose="020F0502020204030204" pitchFamily="34" charset="0"/>
            </a:endParaRPr>
          </a:p>
        </p:txBody>
      </p:sp>
      <p:sp>
        <p:nvSpPr>
          <p:cNvPr id="3993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4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extLst>
      <p:ext uri="{BB962C8B-B14F-4D97-AF65-F5344CB8AC3E}">
        <p14:creationId xmlns:p14="http://schemas.microsoft.com/office/powerpoint/2010/main" val="10229094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3291189-B3B6-40CB-88FE-137095077EB8}" type="slidenum">
              <a:rPr lang="en-GB" altLang="en-US" smtClean="0">
                <a:latin typeface="Calibri" panose="020F0502020204030204" pitchFamily="34" charset="0"/>
              </a:rPr>
              <a:pPr/>
              <a:t>16</a:t>
            </a:fld>
            <a:endParaRPr lang="en-GB" altLang="en-US" smtClean="0">
              <a:latin typeface="Calibri" panose="020F0502020204030204" pitchFamily="34" charset="0"/>
            </a:endParaRPr>
          </a:p>
        </p:txBody>
      </p:sp>
    </p:spTree>
    <p:extLst>
      <p:ext uri="{BB962C8B-B14F-4D97-AF65-F5344CB8AC3E}">
        <p14:creationId xmlns:p14="http://schemas.microsoft.com/office/powerpoint/2010/main" val="2564725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smtClean="0"/>
              <a:t> Wärtsilä as the second big player in this market sold their irst dual-fuel two-stroke engines in 2014 (RT-lex50, X62DF). DNV, 2015</a:t>
            </a:r>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DB4F242-6D99-400B-BAB0-39018DD2C849}" type="slidenum">
              <a:rPr lang="en-GB" altLang="en-US" smtClean="0">
                <a:latin typeface="Calibri" panose="020F0502020204030204" pitchFamily="34" charset="0"/>
              </a:rPr>
              <a:pPr/>
              <a:t>20</a:t>
            </a:fld>
            <a:endParaRPr lang="en-GB" altLang="en-US" smtClean="0">
              <a:latin typeface="Calibri" panose="020F0502020204030204" pitchFamily="34" charset="0"/>
            </a:endParaRPr>
          </a:p>
        </p:txBody>
      </p:sp>
    </p:spTree>
    <p:extLst>
      <p:ext uri="{BB962C8B-B14F-4D97-AF65-F5344CB8AC3E}">
        <p14:creationId xmlns:p14="http://schemas.microsoft.com/office/powerpoint/2010/main" val="29966782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smtClean="0"/>
              <a:t>IMO 2016</a:t>
            </a:r>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20C8EDB-A2D4-435E-9A98-2AA35179FDAA}" type="slidenum">
              <a:rPr lang="en-GB" altLang="en-US" smtClean="0">
                <a:latin typeface="Calibri" panose="020F0502020204030204" pitchFamily="34" charset="0"/>
              </a:rPr>
              <a:pPr/>
              <a:t>23</a:t>
            </a:fld>
            <a:endParaRPr lang="en-GB" altLang="en-US" smtClean="0">
              <a:latin typeface="Calibri" panose="020F0502020204030204" pitchFamily="34" charset="0"/>
            </a:endParaRPr>
          </a:p>
        </p:txBody>
      </p:sp>
    </p:spTree>
    <p:extLst>
      <p:ext uri="{BB962C8B-B14F-4D97-AF65-F5344CB8AC3E}">
        <p14:creationId xmlns:p14="http://schemas.microsoft.com/office/powerpoint/2010/main" val="36516450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defRPr/>
            </a:pPr>
            <a:r>
              <a:rPr lang="en-GB" dirty="0" smtClean="0"/>
              <a:t>Source: DNVGL, 2017</a:t>
            </a:r>
          </a:p>
          <a:p>
            <a:pPr marL="171450" indent="-171450">
              <a:buFont typeface="Arial" panose="020B0604020202020204" pitchFamily="34" charset="0"/>
              <a:buChar char="•"/>
              <a:defRPr/>
            </a:pPr>
            <a:r>
              <a:rPr lang="en-GB" dirty="0" smtClean="0"/>
              <a:t>Local storage – An intermediary LNG storage, which is used for further distribution and/or storage for an industrial user. Direct LNG bunkering from the tank is not necessarily feasible/planned (see “Tank to ship bunkering”).</a:t>
            </a:r>
          </a:p>
          <a:p>
            <a:pPr marL="171450" indent="-171450">
              <a:buFont typeface="Arial" panose="020B0604020202020204" pitchFamily="34" charset="0"/>
              <a:buChar char="•"/>
              <a:defRPr/>
            </a:pPr>
            <a:r>
              <a:rPr lang="en-GB" dirty="0" smtClean="0"/>
              <a:t>Truck loading facility – A terminal where LNG trucks can load LNG. Not to be confused with a location where an LNG fuelled ship can be bunkered by a LNG truck, which in principle can be “anywhere” (still subject to permits of course)</a:t>
            </a:r>
          </a:p>
          <a:p>
            <a:pPr marL="171450" indent="-171450" eaLnBrk="1" fontAlgn="auto" hangingPunct="1">
              <a:spcBef>
                <a:spcPts val="0"/>
              </a:spcBef>
              <a:spcAft>
                <a:spcPts val="0"/>
              </a:spcAft>
              <a:buFont typeface="Arial" panose="020B0604020202020204" pitchFamily="34" charset="0"/>
              <a:buChar char="•"/>
              <a:defRPr/>
            </a:pPr>
            <a:r>
              <a:rPr lang="en-GB" dirty="0" smtClean="0"/>
              <a:t>Bunker Ship loading facility – A terminal where small LNG carriers (that can be used for the purpose of bunkering LNG fuelled ships) have access and can load LNG. Not to be confused with a location where an LNG fuelled ship can be bunkered by an LNG bunker ship, which in principle can be “anywhere” (still subject to permits of course)</a:t>
            </a:r>
          </a:p>
          <a:p>
            <a:pPr marL="171450" indent="-171450">
              <a:buFont typeface="Arial" panose="020B0604020202020204" pitchFamily="34" charset="0"/>
              <a:buChar char="•"/>
              <a:defRPr/>
            </a:pPr>
            <a:r>
              <a:rPr lang="en-GB" dirty="0" smtClean="0"/>
              <a:t>Tank to ship bunkering – A location where an LNG fuelled ship can bunker directly from a LNG tank on shore</a:t>
            </a:r>
          </a:p>
          <a:p>
            <a:pPr>
              <a:defRPr/>
            </a:pPr>
            <a:endParaRPr lang="en-GB" dirty="0"/>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DDE7785-56C1-4A4E-9088-4E02E6CC707D}" type="slidenum">
              <a:rPr lang="en-GB" altLang="en-US" smtClean="0">
                <a:latin typeface="Calibri" panose="020F0502020204030204" pitchFamily="34" charset="0"/>
              </a:rPr>
              <a:pPr/>
              <a:t>26</a:t>
            </a:fld>
            <a:endParaRPr lang="en-GB" altLang="en-US" smtClean="0">
              <a:latin typeface="Calibri" panose="020F0502020204030204" pitchFamily="34" charset="0"/>
            </a:endParaRPr>
          </a:p>
        </p:txBody>
      </p:sp>
    </p:spTree>
    <p:extLst>
      <p:ext uri="{BB962C8B-B14F-4D97-AF65-F5344CB8AC3E}">
        <p14:creationId xmlns:p14="http://schemas.microsoft.com/office/powerpoint/2010/main" val="2610643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smtClean="0"/>
              <a:t>www.dnvgl.com/lngi (register required)</a:t>
            </a:r>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2D7C93D-C234-4480-80A2-4259CEFBF188}" type="slidenum">
              <a:rPr lang="en-GB" altLang="en-US" smtClean="0">
                <a:latin typeface="Calibri" panose="020F0502020204030204" pitchFamily="34" charset="0"/>
              </a:rPr>
              <a:pPr/>
              <a:t>27</a:t>
            </a:fld>
            <a:endParaRPr lang="en-GB" altLang="en-US" smtClean="0">
              <a:latin typeface="Calibri" panose="020F0502020204030204" pitchFamily="34" charset="0"/>
            </a:endParaRPr>
          </a:p>
        </p:txBody>
      </p:sp>
    </p:spTree>
    <p:extLst>
      <p:ext uri="{BB962C8B-B14F-4D97-AF65-F5344CB8AC3E}">
        <p14:creationId xmlns:p14="http://schemas.microsoft.com/office/powerpoint/2010/main" val="13870165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5A76AC2-653C-4A1B-A3B7-1DD8D1406F10}" type="slidenum">
              <a:rPr lang="en-GB" altLang="en-US" smtClean="0"/>
              <a:pPr>
                <a:defRPr/>
              </a:pPr>
              <a:t>31</a:t>
            </a:fld>
            <a:endParaRPr lang="en-GB" altLang="en-US"/>
          </a:p>
        </p:txBody>
      </p:sp>
    </p:spTree>
    <p:extLst>
      <p:ext uri="{BB962C8B-B14F-4D97-AF65-F5344CB8AC3E}">
        <p14:creationId xmlns:p14="http://schemas.microsoft.com/office/powerpoint/2010/main" val="2939496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B0B01D0-F094-4EAA-A71F-F3587712B774}" type="slidenum">
              <a:rPr lang="en-GB" smtClean="0"/>
              <a:t>4</a:t>
            </a:fld>
            <a:endParaRPr lang="en-GB"/>
          </a:p>
        </p:txBody>
      </p:sp>
    </p:spTree>
    <p:extLst>
      <p:ext uri="{BB962C8B-B14F-4D97-AF65-F5344CB8AC3E}">
        <p14:creationId xmlns:p14="http://schemas.microsoft.com/office/powerpoint/2010/main" val="34276721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5A76AC2-653C-4A1B-A3B7-1DD8D1406F10}" type="slidenum">
              <a:rPr lang="en-GB" altLang="en-US" smtClean="0"/>
              <a:pPr>
                <a:defRPr/>
              </a:pPr>
              <a:t>6</a:t>
            </a:fld>
            <a:endParaRPr lang="en-GB" altLang="en-US"/>
          </a:p>
        </p:txBody>
      </p:sp>
    </p:spTree>
    <p:extLst>
      <p:ext uri="{BB962C8B-B14F-4D97-AF65-F5344CB8AC3E}">
        <p14:creationId xmlns:p14="http://schemas.microsoft.com/office/powerpoint/2010/main" val="29839686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473DC89-1F3B-4097-824F-7B7D8A395A9E}" type="slidenum">
              <a:rPr lang="en-GB" altLang="en-US" smtClean="0">
                <a:solidFill>
                  <a:srgbClr val="000000"/>
                </a:solidFill>
                <a:latin typeface="Calibri" panose="020F0502020204030204" pitchFamily="34" charset="0"/>
              </a:rPr>
              <a:pPr/>
              <a:t>9</a:t>
            </a:fld>
            <a:endParaRPr lang="en-GB" altLang="en-US" smtClean="0">
              <a:solidFill>
                <a:srgbClr val="000000"/>
              </a:solidFill>
              <a:latin typeface="Calibri" panose="020F0502020204030204" pitchFamily="34" charset="0"/>
            </a:endParaRPr>
          </a:p>
        </p:txBody>
      </p:sp>
      <p:sp>
        <p:nvSpPr>
          <p:cNvPr id="3993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4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extLst>
      <p:ext uri="{BB962C8B-B14F-4D97-AF65-F5344CB8AC3E}">
        <p14:creationId xmlns:p14="http://schemas.microsoft.com/office/powerpoint/2010/main" val="12840308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smtClean="0"/>
              <a:t>Source: ICCT 2007</a:t>
            </a: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F922BDAC-BFE9-4816-80C6-3F07425D1764}" type="slidenum">
              <a:rPr lang="en-GB" altLang="en-US" smtClean="0">
                <a:latin typeface="Calibri" panose="020F0502020204030204" pitchFamily="34" charset="0"/>
              </a:rPr>
              <a:pPr/>
              <a:t>10</a:t>
            </a:fld>
            <a:endParaRPr lang="en-GB" altLang="en-US" smtClean="0">
              <a:latin typeface="Calibri" panose="020F0502020204030204" pitchFamily="34" charset="0"/>
            </a:endParaRPr>
          </a:p>
        </p:txBody>
      </p:sp>
    </p:spTree>
    <p:extLst>
      <p:ext uri="{BB962C8B-B14F-4D97-AF65-F5344CB8AC3E}">
        <p14:creationId xmlns:p14="http://schemas.microsoft.com/office/powerpoint/2010/main" val="10115247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dirty="0" smtClean="0"/>
              <a:t>No updates </a:t>
            </a:r>
          </a:p>
          <a:p>
            <a:r>
              <a:rPr lang="en-GB" altLang="en-US" dirty="0" smtClean="0"/>
              <a:t>source: IMO</a:t>
            </a:r>
          </a:p>
          <a:p>
            <a:r>
              <a:rPr lang="en-GB" altLang="en-US" dirty="0" smtClean="0"/>
              <a:t>http://www.imo.org/en/OurWork/Environment/PollutionPrevention/AirPollution/Pages/Nitrogen-oxides-(NOx)-%E2%80%93-Regulation-13.aspx</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DC4B1D6-CAAD-4835-9E83-D0F8B6E2A07D}" type="slidenum">
              <a:rPr lang="en-GB" altLang="en-US" smtClean="0">
                <a:latin typeface="Calibri" panose="020F0502020204030204" pitchFamily="34" charset="0"/>
              </a:rPr>
              <a:pPr/>
              <a:t>11</a:t>
            </a:fld>
            <a:endParaRPr lang="en-GB" altLang="en-US" smtClean="0">
              <a:latin typeface="Calibri" panose="020F0502020204030204" pitchFamily="34" charset="0"/>
            </a:endParaRPr>
          </a:p>
        </p:txBody>
      </p:sp>
    </p:spTree>
    <p:extLst>
      <p:ext uri="{BB962C8B-B14F-4D97-AF65-F5344CB8AC3E}">
        <p14:creationId xmlns:p14="http://schemas.microsoft.com/office/powerpoint/2010/main" val="29140025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smtClean="0"/>
              <a:t>No updates </a:t>
            </a:r>
          </a:p>
          <a:p>
            <a:r>
              <a:rPr lang="en-GB" altLang="en-US" smtClean="0"/>
              <a:t>source: IMO</a:t>
            </a:r>
          </a:p>
          <a:p>
            <a:r>
              <a:rPr lang="en-GB" altLang="en-US" smtClean="0"/>
              <a:t>http://www.imo.org/en/OurWork/Environment/PollutionPrevention/AirPollution/Pages/Sulphur-oxides-(SOx)-%E2%80%93-Regulation-14.aspx</a:t>
            </a:r>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41442AF-415D-4B27-8715-9FEFDAC6467F}" type="slidenum">
              <a:rPr lang="en-GB" altLang="en-US" smtClean="0">
                <a:latin typeface="Calibri" panose="020F0502020204030204" pitchFamily="34" charset="0"/>
              </a:rPr>
              <a:pPr/>
              <a:t>12</a:t>
            </a:fld>
            <a:endParaRPr lang="en-GB" altLang="en-US" smtClean="0">
              <a:latin typeface="Calibri" panose="020F0502020204030204" pitchFamily="34" charset="0"/>
            </a:endParaRPr>
          </a:p>
        </p:txBody>
      </p:sp>
    </p:spTree>
    <p:extLst>
      <p:ext uri="{BB962C8B-B14F-4D97-AF65-F5344CB8AC3E}">
        <p14:creationId xmlns:p14="http://schemas.microsoft.com/office/powerpoint/2010/main" val="9803094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smtClean="0"/>
              <a:t>No updates </a:t>
            </a:r>
          </a:p>
          <a:p>
            <a:endParaRPr lang="en-GB" altLang="en-US" smtClean="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9A22ABA-AD07-4D07-A6B5-9BD3E1B133B2}" type="slidenum">
              <a:rPr lang="en-GB" altLang="en-US" smtClean="0">
                <a:latin typeface="Calibri" panose="020F0502020204030204" pitchFamily="34" charset="0"/>
              </a:rPr>
              <a:pPr/>
              <a:t>13</a:t>
            </a:fld>
            <a:endParaRPr lang="en-GB" altLang="en-US" smtClean="0">
              <a:latin typeface="Calibri" panose="020F0502020204030204" pitchFamily="34" charset="0"/>
            </a:endParaRPr>
          </a:p>
        </p:txBody>
      </p:sp>
    </p:spTree>
    <p:extLst>
      <p:ext uri="{BB962C8B-B14F-4D97-AF65-F5344CB8AC3E}">
        <p14:creationId xmlns:p14="http://schemas.microsoft.com/office/powerpoint/2010/main" val="5769844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smtClean="0"/>
              <a:t>ICCT 2007</a:t>
            </a:r>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C4ABDC6-ED0A-4071-8512-FC8C92685E59}" type="slidenum">
              <a:rPr lang="en-GB" altLang="en-US" smtClean="0">
                <a:latin typeface="Calibri" panose="020F0502020204030204" pitchFamily="34" charset="0"/>
              </a:rPr>
              <a:pPr/>
              <a:t>14</a:t>
            </a:fld>
            <a:endParaRPr lang="en-GB" altLang="en-US" smtClean="0">
              <a:latin typeface="Calibri" panose="020F0502020204030204" pitchFamily="34" charset="0"/>
            </a:endParaRPr>
          </a:p>
        </p:txBody>
      </p:sp>
    </p:spTree>
    <p:extLst>
      <p:ext uri="{BB962C8B-B14F-4D97-AF65-F5344CB8AC3E}">
        <p14:creationId xmlns:p14="http://schemas.microsoft.com/office/powerpoint/2010/main" val="5998745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5588" cy="212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685800" y="2286000"/>
            <a:ext cx="7772400" cy="1143000"/>
          </a:xfrm>
        </p:spPr>
        <p:txBody>
          <a:bodyPr/>
          <a:lstStyle>
            <a:lvl1pPr>
              <a:defRPr sz="2000" b="1">
                <a:solidFill>
                  <a:srgbClr val="000000"/>
                </a:solidFill>
                <a:ea typeface="宋体" charset="-122"/>
                <a:cs typeface="Arial" charset="0"/>
              </a:defRPr>
            </a:lvl1pPr>
          </a:lstStyle>
          <a:p>
            <a:r>
              <a:rPr lang="en-GB"/>
              <a:t>Development of an Intelligent Tool For Energy Efficient </a:t>
            </a:r>
            <a:br>
              <a:rPr lang="en-GB"/>
            </a:br>
            <a:r>
              <a:rPr lang="en-GB"/>
              <a:t>And Low Environment Impact Shipping</a:t>
            </a:r>
          </a:p>
        </p:txBody>
      </p:sp>
      <p:sp>
        <p:nvSpPr>
          <p:cNvPr id="3075" name="Rectangle 3"/>
          <p:cNvSpPr>
            <a:spLocks noGrp="1" noChangeArrowheads="1"/>
          </p:cNvSpPr>
          <p:nvPr>
            <p:ph type="subTitle" idx="1"/>
          </p:nvPr>
        </p:nvSpPr>
        <p:spPr>
          <a:xfrm>
            <a:off x="1371600" y="3886200"/>
            <a:ext cx="6400800" cy="1752600"/>
          </a:xfrm>
        </p:spPr>
        <p:txBody>
          <a:bodyPr/>
          <a:lstStyle>
            <a:lvl1pPr algn="ctr">
              <a:defRPr>
                <a:solidFill>
                  <a:schemeClr val="bg2"/>
                </a:solidFill>
              </a:defRPr>
            </a:lvl1pPr>
          </a:lstStyle>
          <a:p>
            <a:r>
              <a:rPr lang="en-GB"/>
              <a:t>Click to edit Master subtitle style</a:t>
            </a:r>
          </a:p>
        </p:txBody>
      </p:sp>
    </p:spTree>
    <p:extLst>
      <p:ext uri="{BB962C8B-B14F-4D97-AF65-F5344CB8AC3E}">
        <p14:creationId xmlns:p14="http://schemas.microsoft.com/office/powerpoint/2010/main" val="3925621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1928716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2753008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9403155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6906866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77469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4301489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4162447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480232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16979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856647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01568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0"/>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9145588" cy="102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28"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9" name="Text Box 8"/>
          <p:cNvSpPr txBox="1">
            <a:spLocks noChangeArrowheads="1"/>
          </p:cNvSpPr>
          <p:nvPr/>
        </p:nvSpPr>
        <p:spPr bwMode="auto">
          <a:xfrm>
            <a:off x="381000" y="0"/>
            <a:ext cx="381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Bef>
                <a:spcPct val="50000"/>
              </a:spcBef>
              <a:defRPr/>
            </a:pPr>
            <a:endParaRPr lang="en-US" altLang="en-US" sz="2400" smtClean="0">
              <a:solidFill>
                <a:srgbClr val="000000"/>
              </a:solidFill>
              <a:latin typeface="Times New Roman" panose="02020603050405020304" pitchFamily="18" charset="0"/>
            </a:endParaRPr>
          </a:p>
        </p:txBody>
      </p:sp>
      <p:sp>
        <p:nvSpPr>
          <p:cNvPr id="1030" name="Text Box 9"/>
          <p:cNvSpPr txBox="1">
            <a:spLocks noChangeArrowheads="1"/>
          </p:cNvSpPr>
          <p:nvPr/>
        </p:nvSpPr>
        <p:spPr bwMode="auto">
          <a:xfrm>
            <a:off x="0" y="0"/>
            <a:ext cx="5867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spcBef>
                <a:spcPct val="50000"/>
              </a:spcBef>
              <a:defRPr/>
            </a:pPr>
            <a:endParaRPr lang="en-US" altLang="en-US" sz="2400" smtClean="0">
              <a:solidFill>
                <a:srgbClr val="000000"/>
              </a:solidFill>
              <a:latin typeface="Times New Roman" panose="02020603050405020304" pitchFamily="18" charset="0"/>
            </a:endParaRPr>
          </a:p>
        </p:txBody>
      </p:sp>
    </p:spTree>
  </p:cSld>
  <p:clrMap bg1="lt1" tx1="dk1" bg2="lt2" tx2="dk2" accent1="accent1" accent2="accent2" accent3="accent3" accent4="accent4" accent5="accent5" accent6="accent6" hlink="hlink" folHlink="folHlink"/>
  <p:sldLayoutIdLst>
    <p:sldLayoutId id="2147483804"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defRPr sz="2400">
          <a:solidFill>
            <a:schemeClr val="tx1"/>
          </a:solidFill>
          <a:latin typeface="+mn-lt"/>
          <a:ea typeface="+mn-ea"/>
          <a:cs typeface="+mn-cs"/>
        </a:defRPr>
      </a:lvl1pPr>
      <a:lvl2pPr marL="852488" indent="-285750" algn="l" rtl="0" eaLnBrk="0" fontAlgn="base" hangingPunct="0">
        <a:spcBef>
          <a:spcPct val="20000"/>
        </a:spcBef>
        <a:spcAft>
          <a:spcPct val="0"/>
        </a:spcAft>
        <a:defRPr sz="2400">
          <a:solidFill>
            <a:schemeClr val="tx1"/>
          </a:solidFill>
          <a:latin typeface="+mn-lt"/>
        </a:defRPr>
      </a:lvl2pPr>
      <a:lvl3pPr marL="1271588" indent="-228600" algn="l" rtl="0" eaLnBrk="0" fontAlgn="base" hangingPunct="0">
        <a:spcBef>
          <a:spcPct val="20000"/>
        </a:spcBef>
        <a:spcAft>
          <a:spcPct val="0"/>
        </a:spcAft>
        <a:defRPr sz="2400">
          <a:solidFill>
            <a:schemeClr val="tx1"/>
          </a:solidFill>
          <a:latin typeface="+mn-lt"/>
        </a:defRPr>
      </a:lvl3pPr>
      <a:lvl4pPr marL="1690688" indent="-228600" algn="l" rtl="0" eaLnBrk="0" fontAlgn="base" hangingPunct="0">
        <a:spcBef>
          <a:spcPct val="20000"/>
        </a:spcBef>
        <a:spcAft>
          <a:spcPct val="0"/>
        </a:spcAft>
        <a:defRPr sz="2400">
          <a:solidFill>
            <a:schemeClr val="tx1"/>
          </a:solidFill>
          <a:latin typeface="+mn-lt"/>
        </a:defRPr>
      </a:lvl4pPr>
      <a:lvl5pPr marL="2109788" indent="-228600" algn="l" rtl="0" eaLnBrk="0" fontAlgn="base" hangingPunct="0">
        <a:spcBef>
          <a:spcPct val="20000"/>
        </a:spcBef>
        <a:spcAft>
          <a:spcPct val="0"/>
        </a:spcAft>
        <a:defRPr sz="2400">
          <a:solidFill>
            <a:schemeClr val="tx1"/>
          </a:solidFill>
          <a:latin typeface="+mn-lt"/>
        </a:defRPr>
      </a:lvl5pPr>
      <a:lvl6pPr marL="2566988" indent="-228600" algn="l" rtl="0" fontAlgn="base">
        <a:spcBef>
          <a:spcPct val="20000"/>
        </a:spcBef>
        <a:spcAft>
          <a:spcPct val="0"/>
        </a:spcAft>
        <a:defRPr sz="2400">
          <a:solidFill>
            <a:schemeClr val="tx1"/>
          </a:solidFill>
          <a:latin typeface="+mn-lt"/>
        </a:defRPr>
      </a:lvl6pPr>
      <a:lvl7pPr marL="3024188" indent="-228600" algn="l" rtl="0" fontAlgn="base">
        <a:spcBef>
          <a:spcPct val="20000"/>
        </a:spcBef>
        <a:spcAft>
          <a:spcPct val="0"/>
        </a:spcAft>
        <a:defRPr sz="2400">
          <a:solidFill>
            <a:schemeClr val="tx1"/>
          </a:solidFill>
          <a:latin typeface="+mn-lt"/>
        </a:defRPr>
      </a:lvl7pPr>
      <a:lvl8pPr marL="3481388" indent="-228600" algn="l" rtl="0" fontAlgn="base">
        <a:spcBef>
          <a:spcPct val="20000"/>
        </a:spcBef>
        <a:spcAft>
          <a:spcPct val="0"/>
        </a:spcAft>
        <a:defRPr sz="2400">
          <a:solidFill>
            <a:schemeClr val="tx1"/>
          </a:solidFill>
          <a:latin typeface="+mn-lt"/>
        </a:defRPr>
      </a:lvl8pPr>
      <a:lvl9pPr marL="3938588" indent="-228600" algn="l" rtl="0" fontAlgn="base">
        <a:spcBef>
          <a:spcPct val="20000"/>
        </a:spcBef>
        <a:spcAft>
          <a:spcPct val="0"/>
        </a:spcAft>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3.emf"/><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25.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hyperlink" Target="http://www.airclim.org/acidnews/scr-can-cut-ship-nox-emissions"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gif"/></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slideLayout" Target="../slideLayouts/slideLayout2.xml"/><Relationship Id="rId7" Type="http://schemas.openxmlformats.org/officeDocument/2006/relationships/image" Target="../media/image19.jpeg"/><Relationship Id="rId2" Type="http://schemas.openxmlformats.org/officeDocument/2006/relationships/video" Target="../media/media1.wmv"/><Relationship Id="rId1" Type="http://schemas.microsoft.com/office/2007/relationships/media" Target="../media/media1.wmv"/><Relationship Id="rId6" Type="http://schemas.openxmlformats.org/officeDocument/2006/relationships/image" Target="../media/image18.png"/><Relationship Id="rId5" Type="http://schemas.openxmlformats.org/officeDocument/2006/relationships/image" Target="../media/image17.png"/><Relationship Id="rId10" Type="http://schemas.openxmlformats.org/officeDocument/2006/relationships/image" Target="../media/image22.jpeg"/><Relationship Id="rId4" Type="http://schemas.openxmlformats.org/officeDocument/2006/relationships/image" Target="../media/image3.png"/><Relationship Id="rId9" Type="http://schemas.openxmlformats.org/officeDocument/2006/relationships/image" Target="../media/image21.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ctrTitle"/>
          </p:nvPr>
        </p:nvSpPr>
        <p:spPr>
          <a:xfrm>
            <a:off x="685800" y="1981200"/>
            <a:ext cx="7918450" cy="1371600"/>
          </a:xfrm>
        </p:spPr>
        <p:txBody>
          <a:bodyPr/>
          <a:lstStyle/>
          <a:p>
            <a:pPr eaLnBrk="1" hangingPunct="1"/>
            <a:r>
              <a:rPr lang="en-GB" altLang="zh-CN" sz="4400" dirty="0" smtClean="0">
                <a:ea typeface="宋体" panose="02010600030101010101" pitchFamily="2" charset="-122"/>
                <a:cs typeface="Arial" panose="020B0604020202020204" pitchFamily="34" charset="0"/>
              </a:rPr>
              <a:t>LNG Fuelled Ships and LNG Bunkering Challenges </a:t>
            </a:r>
          </a:p>
        </p:txBody>
      </p:sp>
      <p:sp>
        <p:nvSpPr>
          <p:cNvPr id="38915" name="Rectangle 3"/>
          <p:cNvSpPr>
            <a:spLocks noGrp="1" noChangeArrowheads="1"/>
          </p:cNvSpPr>
          <p:nvPr>
            <p:ph type="subTitle" idx="1"/>
          </p:nvPr>
        </p:nvSpPr>
        <p:spPr>
          <a:xfrm>
            <a:off x="1447800" y="3581400"/>
            <a:ext cx="6400800" cy="2133600"/>
          </a:xfrm>
        </p:spPr>
        <p:txBody>
          <a:bodyPr/>
          <a:lstStyle/>
          <a:p>
            <a:pPr marL="0" indent="0" eaLnBrk="1" hangingPunct="1"/>
            <a:endParaRPr lang="en-US" altLang="en-US" sz="2000" b="1" dirty="0" smtClean="0">
              <a:solidFill>
                <a:schemeClr val="tx1"/>
              </a:solidFill>
            </a:endParaRPr>
          </a:p>
          <a:p>
            <a:pPr marL="0" indent="0" eaLnBrk="1" hangingPunct="1"/>
            <a:r>
              <a:rPr lang="en-US" altLang="en-US" sz="2000" b="1" dirty="0" smtClean="0">
                <a:solidFill>
                  <a:schemeClr val="tx1"/>
                </a:solidFill>
              </a:rPr>
              <a:t>Peilin Zhou</a:t>
            </a:r>
          </a:p>
          <a:p>
            <a:pPr marL="0" indent="0" eaLnBrk="1" hangingPunct="1"/>
            <a:r>
              <a:rPr lang="en-US" altLang="en-US" sz="1600" b="1" dirty="0" smtClean="0">
                <a:solidFill>
                  <a:schemeClr val="tx1"/>
                </a:solidFill>
              </a:rPr>
              <a:t>Professor of Marine Engineering </a:t>
            </a:r>
            <a:endParaRPr lang="en-US" altLang="en-US" sz="1600" dirty="0" smtClean="0">
              <a:solidFill>
                <a:schemeClr val="tx1"/>
              </a:solidFill>
            </a:endParaRPr>
          </a:p>
          <a:p>
            <a:pPr marL="0" indent="0" eaLnBrk="1" hangingPunct="1"/>
            <a:r>
              <a:rPr lang="en-GB" altLang="en-US" sz="1600" b="1" dirty="0" smtClean="0">
                <a:solidFill>
                  <a:schemeClr val="tx1"/>
                </a:solidFill>
              </a:rPr>
              <a:t>Dept. of Naval Architecture, Ocean and Marine Engineering</a:t>
            </a:r>
          </a:p>
          <a:p>
            <a:pPr marL="0" indent="0" eaLnBrk="1" hangingPunct="1"/>
            <a:r>
              <a:rPr lang="en-GB" altLang="en-US" sz="1600" b="1" dirty="0" smtClean="0">
                <a:solidFill>
                  <a:schemeClr val="tx1"/>
                </a:solidFill>
              </a:rPr>
              <a:t>University of Strathclyde, Glasgow, UK</a:t>
            </a:r>
            <a:endParaRPr lang="en-US" altLang="en-US" sz="1600" b="1" dirty="0" smtClean="0">
              <a:solidFill>
                <a:schemeClr val="tx1"/>
              </a:solidFill>
            </a:endParaRPr>
          </a:p>
          <a:p>
            <a:pPr marL="0" indent="0" eaLnBrk="1" hangingPunct="1"/>
            <a:endParaRPr lang="en-US" altLang="en-US" sz="1600" dirty="0" smtClean="0">
              <a:solidFill>
                <a:srgbClr val="0099CC"/>
              </a:solidFill>
            </a:endParaRPr>
          </a:p>
        </p:txBody>
      </p:sp>
    </p:spTree>
  </p:cSld>
  <p:clrMapOvr>
    <a:masterClrMapping/>
  </p:clrMapOvr>
  <p:transition spd="slow" advTm="165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GB" altLang="en-US" dirty="0" smtClean="0"/>
              <a:t>Emissions from Shipping</a:t>
            </a:r>
          </a:p>
        </p:txBody>
      </p:sp>
      <p:graphicFrame>
        <p:nvGraphicFramePr>
          <p:cNvPr id="6" name="Chart 5"/>
          <p:cNvGraphicFramePr>
            <a:graphicFrameLocks/>
          </p:cNvGraphicFramePr>
          <p:nvPr>
            <p:extLst>
              <p:ext uri="{D42A27DB-BD31-4B8C-83A1-F6EECF244321}">
                <p14:modId xmlns:p14="http://schemas.microsoft.com/office/powerpoint/2010/main" val="3393212078"/>
              </p:ext>
            </p:extLst>
          </p:nvPr>
        </p:nvGraphicFramePr>
        <p:xfrm>
          <a:off x="4572000" y="2271712"/>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a:graphicFrameLocks/>
          </p:cNvGraphicFramePr>
          <p:nvPr>
            <p:extLst>
              <p:ext uri="{D42A27DB-BD31-4B8C-83A1-F6EECF244321}">
                <p14:modId xmlns:p14="http://schemas.microsoft.com/office/powerpoint/2010/main" val="416912382"/>
              </p:ext>
            </p:extLst>
          </p:nvPr>
        </p:nvGraphicFramePr>
        <p:xfrm>
          <a:off x="0" y="2209800"/>
          <a:ext cx="4572000" cy="2867025"/>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spd="slow" advTm="708"/>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GB" altLang="en-US" smtClean="0"/>
              <a:t>IMO Regulation- NOx</a:t>
            </a:r>
          </a:p>
        </p:txBody>
      </p:sp>
      <p:sp>
        <p:nvSpPr>
          <p:cNvPr id="44035" name="Content Placeholder 2"/>
          <p:cNvSpPr>
            <a:spLocks noGrp="1"/>
          </p:cNvSpPr>
          <p:nvPr>
            <p:ph idx="1"/>
          </p:nvPr>
        </p:nvSpPr>
        <p:spPr>
          <a:xfrm>
            <a:off x="685800" y="5562600"/>
            <a:ext cx="7772400" cy="533400"/>
          </a:xfrm>
        </p:spPr>
        <p:txBody>
          <a:bodyPr/>
          <a:lstStyle/>
          <a:p>
            <a:r>
              <a:rPr lang="en-GB" altLang="en-US" sz="1200" smtClean="0"/>
              <a:t>	*The Tier III controls apply only to the specified ships while operating in Emission Control Areas (ECA) established to limit NOx emissions, outside such areas the Tier II controls apply.</a:t>
            </a:r>
          </a:p>
        </p:txBody>
      </p:sp>
      <p:grpSp>
        <p:nvGrpSpPr>
          <p:cNvPr id="44036" name="Group 208"/>
          <p:cNvGrpSpPr>
            <a:grpSpLocks/>
          </p:cNvGrpSpPr>
          <p:nvPr/>
        </p:nvGrpSpPr>
        <p:grpSpPr bwMode="auto">
          <a:xfrm>
            <a:off x="1752600" y="2438400"/>
            <a:ext cx="5219700" cy="3200400"/>
            <a:chOff x="440" y="571"/>
            <a:chExt cx="4464" cy="2738"/>
          </a:xfrm>
        </p:grpSpPr>
        <p:graphicFrame>
          <p:nvGraphicFramePr>
            <p:cNvPr id="44037" name="Object 11"/>
            <p:cNvGraphicFramePr>
              <a:graphicFrameLocks noChangeAspect="1"/>
            </p:cNvGraphicFramePr>
            <p:nvPr/>
          </p:nvGraphicFramePr>
          <p:xfrm>
            <a:off x="440" y="571"/>
            <a:ext cx="4464" cy="2738"/>
          </p:xfrm>
          <a:graphic>
            <a:graphicData uri="http://schemas.openxmlformats.org/presentationml/2006/ole">
              <mc:AlternateContent xmlns:mc="http://schemas.openxmlformats.org/markup-compatibility/2006">
                <mc:Choice xmlns:v="urn:schemas-microsoft-com:vml" Requires="v">
                  <p:oleObj spid="_x0000_s45092" name="Chart" r:id="rId4" imgW="5886490" imgH="3610115" progId="Excel.Chart.8">
                    <p:embed/>
                  </p:oleObj>
                </mc:Choice>
                <mc:Fallback>
                  <p:oleObj name="Chart" r:id="rId4" imgW="5886490" imgH="3610115" progId="Excel.Char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0" y="571"/>
                          <a:ext cx="4464" cy="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 Box 8"/>
            <p:cNvSpPr txBox="1">
              <a:spLocks noChangeArrowheads="1"/>
            </p:cNvSpPr>
            <p:nvPr/>
          </p:nvSpPr>
          <p:spPr bwMode="auto">
            <a:xfrm>
              <a:off x="3360" y="1497"/>
              <a:ext cx="672" cy="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GB" sz="1400" b="1" kern="0" dirty="0">
                  <a:solidFill>
                    <a:srgbClr val="000000"/>
                  </a:solidFill>
                  <a:latin typeface="Times New Roman" pitchFamily="18" charset="0"/>
                  <a:cs typeface="+mn-cs"/>
                </a:rPr>
                <a:t>Tier I, 2000</a:t>
              </a:r>
            </a:p>
          </p:txBody>
        </p:sp>
        <p:sp>
          <p:nvSpPr>
            <p:cNvPr id="7" name="Text Box 9"/>
            <p:cNvSpPr txBox="1">
              <a:spLocks noChangeArrowheads="1"/>
            </p:cNvSpPr>
            <p:nvPr/>
          </p:nvSpPr>
          <p:spPr bwMode="auto">
            <a:xfrm>
              <a:off x="3360" y="1735"/>
              <a:ext cx="724"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GB" sz="1400" b="1" kern="0" dirty="0">
                  <a:solidFill>
                    <a:srgbClr val="000000"/>
                  </a:solidFill>
                  <a:latin typeface="Times New Roman" pitchFamily="18" charset="0"/>
                  <a:cs typeface="+mn-cs"/>
                </a:rPr>
                <a:t>Tier II, 2011</a:t>
              </a:r>
            </a:p>
          </p:txBody>
        </p:sp>
        <p:sp>
          <p:nvSpPr>
            <p:cNvPr id="8" name="Text Box 10"/>
            <p:cNvSpPr txBox="1">
              <a:spLocks noChangeArrowheads="1"/>
            </p:cNvSpPr>
            <p:nvPr/>
          </p:nvSpPr>
          <p:spPr bwMode="auto">
            <a:xfrm>
              <a:off x="3295" y="2360"/>
              <a:ext cx="1177" cy="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GB" sz="1400" b="1" kern="0" dirty="0">
                  <a:solidFill>
                    <a:srgbClr val="000000"/>
                  </a:solidFill>
                  <a:latin typeface="Times New Roman" pitchFamily="18" charset="0"/>
                  <a:cs typeface="+mn-cs"/>
                </a:rPr>
                <a:t>Tier III, 2016*</a:t>
              </a:r>
            </a:p>
          </p:txBody>
        </p:sp>
      </p:grpSp>
    </p:spTree>
    <p:extLst>
      <p:ext uri="{BB962C8B-B14F-4D97-AF65-F5344CB8AC3E}">
        <p14:creationId xmlns:p14="http://schemas.microsoft.com/office/powerpoint/2010/main" val="2190100247"/>
      </p:ext>
    </p:extLst>
  </p:cSld>
  <p:clrMapOvr>
    <a:masterClrMapping/>
  </p:clrMapOvr>
  <p:transition spd="slow" advTm="927"/>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GB" altLang="en-US" smtClean="0"/>
              <a:t>IMO Regulations - SOx</a:t>
            </a:r>
          </a:p>
        </p:txBody>
      </p:sp>
      <p:pic>
        <p:nvPicPr>
          <p:cNvPr id="46083" name="Picture 2" descr="C:\Users\lhs01102\Documents\Conference\2013 5 HEU\LNG Data\Images\regulations sox image.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963613" y="2162175"/>
            <a:ext cx="7073900" cy="3886200"/>
          </a:xfrm>
          <a:noFill/>
        </p:spPr>
      </p:pic>
    </p:spTree>
  </p:cSld>
  <p:clrMapOvr>
    <a:masterClrMapping/>
  </p:clrMapOvr>
  <p:transition spd="slow" advTm="83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GB" altLang="en-US" smtClean="0"/>
              <a:t>Emission Control Area(ECA) </a:t>
            </a:r>
          </a:p>
        </p:txBody>
      </p:sp>
      <p:sp>
        <p:nvSpPr>
          <p:cNvPr id="48132" name="Rectangle 3"/>
          <p:cNvSpPr>
            <a:spLocks noChangeArrowheads="1"/>
          </p:cNvSpPr>
          <p:nvPr/>
        </p:nvSpPr>
        <p:spPr bwMode="auto">
          <a:xfrm>
            <a:off x="0" y="6629400"/>
            <a:ext cx="9144000" cy="762000"/>
          </a:xfrm>
          <a:prstGeom prst="rect">
            <a:avLst/>
          </a:prstGeom>
          <a:solidFill>
            <a:schemeClr val="bg1"/>
          </a:solidFill>
          <a:ln w="9525" algn="ctr">
            <a:solidFill>
              <a:schemeClr val="bg1"/>
            </a:solidFill>
            <a:round/>
            <a:headEnd/>
            <a:tailEnd/>
          </a:ln>
        </p:spPr>
        <p:txBody>
          <a:bodyPr>
            <a:spAutoFit/>
          </a:bodyPr>
          <a:lstStyle>
            <a:lvl1pPr>
              <a:spcBef>
                <a:spcPct val="20000"/>
              </a:spcBef>
              <a:defRPr sz="24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400">
                <a:solidFill>
                  <a:schemeClr val="tx1"/>
                </a:solidFill>
                <a:latin typeface="Arial" panose="020B0604020202020204" pitchFamily="34" charset="0"/>
              </a:defRPr>
            </a:lvl3pPr>
            <a:lvl4pPr marL="1600200" indent="-228600">
              <a:spcBef>
                <a:spcPct val="20000"/>
              </a:spcBef>
              <a:defRPr sz="2400">
                <a:solidFill>
                  <a:schemeClr val="tx1"/>
                </a:solidFill>
                <a:latin typeface="Arial" panose="020B0604020202020204" pitchFamily="34" charset="0"/>
              </a:defRPr>
            </a:lvl4pPr>
            <a:lvl5pPr marL="2057400" indent="-228600">
              <a:spcBef>
                <a:spcPct val="20000"/>
              </a:spcBef>
              <a:defRPr sz="2400">
                <a:solidFill>
                  <a:schemeClr val="tx1"/>
                </a:solidFill>
                <a:latin typeface="Arial" panose="020B0604020202020204" pitchFamily="34" charset="0"/>
              </a:defRPr>
            </a:lvl5pPr>
            <a:lvl6pPr marL="2514600" indent="-228600" eaLnBrk="0" fontAlgn="base" hangingPunct="0">
              <a:spcBef>
                <a:spcPct val="20000"/>
              </a:spcBef>
              <a:spcAft>
                <a:spcPct val="0"/>
              </a:spcAft>
              <a:defRPr sz="2400">
                <a:solidFill>
                  <a:schemeClr val="tx1"/>
                </a:solidFill>
                <a:latin typeface="Arial" panose="020B0604020202020204" pitchFamily="34" charset="0"/>
              </a:defRPr>
            </a:lvl6pPr>
            <a:lvl7pPr marL="2971800" indent="-228600" eaLnBrk="0" fontAlgn="base" hangingPunct="0">
              <a:spcBef>
                <a:spcPct val="20000"/>
              </a:spcBef>
              <a:spcAft>
                <a:spcPct val="0"/>
              </a:spcAft>
              <a:defRPr sz="2400">
                <a:solidFill>
                  <a:schemeClr val="tx1"/>
                </a:solidFill>
                <a:latin typeface="Arial" panose="020B0604020202020204" pitchFamily="34" charset="0"/>
              </a:defRPr>
            </a:lvl7pPr>
            <a:lvl8pPr marL="3429000" indent="-228600" eaLnBrk="0" fontAlgn="base" hangingPunct="0">
              <a:spcBef>
                <a:spcPct val="20000"/>
              </a:spcBef>
              <a:spcAft>
                <a:spcPct val="0"/>
              </a:spcAft>
              <a:defRPr sz="2400">
                <a:solidFill>
                  <a:schemeClr val="tx1"/>
                </a:solidFill>
                <a:latin typeface="Arial" panose="020B0604020202020204" pitchFamily="34" charset="0"/>
              </a:defRPr>
            </a:lvl8pPr>
            <a:lvl9pPr marL="3886200" indent="-228600" eaLnBrk="0" fontAlgn="base" hangingPunct="0">
              <a:spcBef>
                <a:spcPct val="20000"/>
              </a:spcBef>
              <a:spcAft>
                <a:spcPct val="0"/>
              </a:spcAft>
              <a:defRPr sz="2400">
                <a:solidFill>
                  <a:schemeClr val="tx1"/>
                </a:solidFill>
                <a:latin typeface="Arial" panose="020B0604020202020204" pitchFamily="34" charset="0"/>
              </a:defRPr>
            </a:lvl9pPr>
          </a:lstStyle>
          <a:p>
            <a:pPr eaLnBrk="1" hangingPunct="1">
              <a:spcBef>
                <a:spcPct val="50000"/>
              </a:spcBef>
            </a:pPr>
            <a:endParaRPr lang="en-GB" altLang="en-US"/>
          </a:p>
        </p:txBody>
      </p:sp>
      <p:pic>
        <p:nvPicPr>
          <p:cNvPr id="2" name="Picture 1"/>
          <p:cNvPicPr>
            <a:picLocks noChangeAspect="1"/>
          </p:cNvPicPr>
          <p:nvPr/>
        </p:nvPicPr>
        <p:blipFill>
          <a:blip r:embed="rId3"/>
          <a:stretch>
            <a:fillRect/>
          </a:stretch>
        </p:blipFill>
        <p:spPr>
          <a:xfrm>
            <a:off x="440266" y="2002465"/>
            <a:ext cx="8263467" cy="4648200"/>
          </a:xfrm>
          <a:prstGeom prst="rect">
            <a:avLst/>
          </a:prstGeom>
        </p:spPr>
      </p:pic>
      <p:sp>
        <p:nvSpPr>
          <p:cNvPr id="3" name="Content Placeholder 2"/>
          <p:cNvSpPr>
            <a:spLocks noGrp="1"/>
          </p:cNvSpPr>
          <p:nvPr>
            <p:ph idx="1"/>
          </p:nvPr>
        </p:nvSpPr>
        <p:spPr/>
        <p:txBody>
          <a:bodyPr/>
          <a:lstStyle/>
          <a:p>
            <a:endParaRPr lang="en-GB" dirty="0"/>
          </a:p>
        </p:txBody>
      </p:sp>
    </p:spTree>
    <p:extLst>
      <p:ext uri="{BB962C8B-B14F-4D97-AF65-F5344CB8AC3E}">
        <p14:creationId xmlns:p14="http://schemas.microsoft.com/office/powerpoint/2010/main" val="1923883351"/>
      </p:ext>
    </p:extLst>
  </p:cSld>
  <p:clrMapOvr>
    <a:masterClrMapping/>
  </p:clrMapOvr>
  <p:transition spd="slow" advTm="698"/>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GB" altLang="en-US" dirty="0" smtClean="0"/>
              <a:t>Options for Emission Control</a:t>
            </a:r>
          </a:p>
        </p:txBody>
      </p:sp>
      <p:sp>
        <p:nvSpPr>
          <p:cNvPr id="50179" name="Content Placeholder 2"/>
          <p:cNvSpPr>
            <a:spLocks noGrp="1"/>
          </p:cNvSpPr>
          <p:nvPr>
            <p:ph idx="1"/>
          </p:nvPr>
        </p:nvSpPr>
        <p:spPr>
          <a:xfrm>
            <a:off x="517097" y="2037907"/>
            <a:ext cx="7772400" cy="4114800"/>
          </a:xfrm>
        </p:spPr>
        <p:txBody>
          <a:bodyPr/>
          <a:lstStyle/>
          <a:p>
            <a:pPr marL="457200" indent="-457200">
              <a:buFontTx/>
              <a:buAutoNum type="arabicPeriod"/>
            </a:pPr>
            <a:endParaRPr lang="en-GB" altLang="en-US" dirty="0" smtClean="0"/>
          </a:p>
          <a:p>
            <a:pPr marL="457200" indent="-457200">
              <a:buFontTx/>
              <a:buAutoNum type="arabicPeriod"/>
            </a:pPr>
            <a:r>
              <a:rPr lang="en-GB" altLang="en-US" dirty="0"/>
              <a:t>HFO + Scrubber + SCR </a:t>
            </a:r>
          </a:p>
          <a:p>
            <a:pPr marL="457200" indent="-457200">
              <a:buFontTx/>
              <a:buAutoNum type="arabicPeriod"/>
            </a:pPr>
            <a:r>
              <a:rPr lang="en-GB" altLang="en-US" dirty="0" smtClean="0"/>
              <a:t>MGO + SCR</a:t>
            </a:r>
          </a:p>
          <a:p>
            <a:pPr marL="457200" indent="-457200">
              <a:buFontTx/>
              <a:buAutoNum type="arabicPeriod"/>
            </a:pPr>
            <a:r>
              <a:rPr lang="en-GB" altLang="en-US" sz="2800" dirty="0" smtClean="0"/>
              <a:t>LNG</a:t>
            </a:r>
          </a:p>
        </p:txBody>
      </p:sp>
      <p:pic>
        <p:nvPicPr>
          <p:cNvPr id="2" name="Picture 1"/>
          <p:cNvPicPr>
            <a:picLocks noChangeAspect="1"/>
          </p:cNvPicPr>
          <p:nvPr/>
        </p:nvPicPr>
        <p:blipFill>
          <a:blip r:embed="rId3"/>
          <a:stretch>
            <a:fillRect/>
          </a:stretch>
        </p:blipFill>
        <p:spPr>
          <a:xfrm>
            <a:off x="3914775" y="5105400"/>
            <a:ext cx="2619375" cy="1752600"/>
          </a:xfrm>
          <a:prstGeom prst="rect">
            <a:avLst/>
          </a:prstGeom>
        </p:spPr>
      </p:pic>
      <p:pic>
        <p:nvPicPr>
          <p:cNvPr id="3" name="Picture 2"/>
          <p:cNvPicPr>
            <a:picLocks noChangeAspect="1"/>
          </p:cNvPicPr>
          <p:nvPr/>
        </p:nvPicPr>
        <p:blipFill>
          <a:blip r:embed="rId4"/>
          <a:stretch>
            <a:fillRect/>
          </a:stretch>
        </p:blipFill>
        <p:spPr>
          <a:xfrm>
            <a:off x="409575" y="4322041"/>
            <a:ext cx="3505200" cy="2535959"/>
          </a:xfrm>
          <a:prstGeom prst="rect">
            <a:avLst/>
          </a:prstGeom>
        </p:spPr>
      </p:pic>
      <p:pic>
        <p:nvPicPr>
          <p:cNvPr id="6" name="Picture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534150" y="5105400"/>
            <a:ext cx="260985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905625" y="2910201"/>
            <a:ext cx="22383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5"/>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979536" y="2591427"/>
            <a:ext cx="1707014" cy="2357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4518163" y="1714741"/>
            <a:ext cx="4198585" cy="646331"/>
          </a:xfrm>
          <a:prstGeom prst="rect">
            <a:avLst/>
          </a:prstGeom>
          <a:noFill/>
        </p:spPr>
        <p:txBody>
          <a:bodyPr wrap="none" rtlCol="0">
            <a:spAutoFit/>
          </a:bodyPr>
          <a:lstStyle/>
          <a:p>
            <a:r>
              <a:rPr lang="en-GB" dirty="0" smtClean="0"/>
              <a:t>Bunker price (Rotterdam, 28 Feb 2019)</a:t>
            </a:r>
          </a:p>
          <a:p>
            <a:r>
              <a:rPr lang="en-GB" dirty="0" smtClean="0"/>
              <a:t>HFO: 406 $/t, MGO: 579 $/t</a:t>
            </a:r>
            <a:endParaRPr lang="en-GB" dirty="0"/>
          </a:p>
        </p:txBody>
      </p:sp>
    </p:spTree>
    <p:extLst>
      <p:ext uri="{BB962C8B-B14F-4D97-AF65-F5344CB8AC3E}">
        <p14:creationId xmlns:p14="http://schemas.microsoft.com/office/powerpoint/2010/main" val="3708012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ctrTitle"/>
          </p:nvPr>
        </p:nvSpPr>
        <p:spPr/>
        <p:txBody>
          <a:bodyPr/>
          <a:lstStyle/>
          <a:p>
            <a:r>
              <a:rPr lang="en-GB" altLang="en-US" sz="4000" smtClean="0">
                <a:ea typeface="宋体" panose="02010600030101010101" pitchFamily="2" charset="-122"/>
                <a:cs typeface="Arial" panose="020B0604020202020204" pitchFamily="34" charset="0"/>
              </a:rPr>
              <a:t>LNG </a:t>
            </a:r>
            <a:br>
              <a:rPr lang="en-GB" altLang="en-US" sz="4000" smtClean="0">
                <a:ea typeface="宋体" panose="02010600030101010101" pitchFamily="2" charset="-122"/>
                <a:cs typeface="Arial" panose="020B0604020202020204" pitchFamily="34" charset="0"/>
              </a:rPr>
            </a:br>
            <a:r>
              <a:rPr lang="en-GB" altLang="en-US" sz="4000" smtClean="0">
                <a:ea typeface="宋体" panose="02010600030101010101" pitchFamily="2" charset="-122"/>
                <a:cs typeface="Arial" panose="020B0604020202020204" pitchFamily="34" charset="0"/>
              </a:rPr>
              <a:t>– GREEN FUEL For SHIPPING</a:t>
            </a:r>
          </a:p>
        </p:txBody>
      </p:sp>
      <p:sp>
        <p:nvSpPr>
          <p:cNvPr id="53251" name="Subtitle 2"/>
          <p:cNvSpPr>
            <a:spLocks noGrp="1"/>
          </p:cNvSpPr>
          <p:nvPr>
            <p:ph type="subTitle" idx="1"/>
          </p:nvPr>
        </p:nvSpPr>
        <p:spPr/>
        <p:txBody>
          <a:bodyPr/>
          <a:lstStyle/>
          <a:p>
            <a:endParaRPr lang="en-GB" altLang="en-U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GB" altLang="en-US" smtClean="0"/>
              <a:t>Emission Comparisons</a:t>
            </a:r>
          </a:p>
        </p:txBody>
      </p:sp>
      <p:pic>
        <p:nvPicPr>
          <p:cNvPr id="54275"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9300" y="1752600"/>
            <a:ext cx="7645400" cy="466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r>
              <a:rPr lang="en-GB" altLang="en-US" smtClean="0"/>
              <a:t>LNG – Green Fuel</a:t>
            </a:r>
          </a:p>
        </p:txBody>
      </p:sp>
      <p:sp>
        <p:nvSpPr>
          <p:cNvPr id="56323" name="Content Placeholder 2"/>
          <p:cNvSpPr>
            <a:spLocks noGrp="1"/>
          </p:cNvSpPr>
          <p:nvPr>
            <p:ph idx="1"/>
          </p:nvPr>
        </p:nvSpPr>
        <p:spPr/>
        <p:txBody>
          <a:bodyPr/>
          <a:lstStyle/>
          <a:p>
            <a:r>
              <a:rPr lang="en-GB" altLang="en-US" b="1" dirty="0" smtClean="0"/>
              <a:t>Compared with HFO</a:t>
            </a:r>
          </a:p>
          <a:p>
            <a:pPr>
              <a:buFontTx/>
              <a:buChar char="•"/>
            </a:pPr>
            <a:endParaRPr lang="en-GB" altLang="en-US" dirty="0" smtClean="0"/>
          </a:p>
          <a:p>
            <a:pPr>
              <a:buFontTx/>
              <a:buChar char="•"/>
            </a:pPr>
            <a:r>
              <a:rPr lang="en-GB" altLang="en-US" dirty="0" smtClean="0"/>
              <a:t>Up to 80% NOx emission reduction</a:t>
            </a:r>
          </a:p>
          <a:p>
            <a:pPr>
              <a:buFontTx/>
              <a:buChar char="•"/>
            </a:pPr>
            <a:r>
              <a:rPr lang="en-GB" altLang="en-US" dirty="0" smtClean="0"/>
              <a:t>90-95% of </a:t>
            </a:r>
            <a:r>
              <a:rPr lang="en-GB" altLang="en-US" dirty="0" err="1" smtClean="0"/>
              <a:t>SOx</a:t>
            </a:r>
            <a:r>
              <a:rPr lang="en-GB" altLang="en-US" dirty="0" smtClean="0"/>
              <a:t> emission reduction</a:t>
            </a:r>
          </a:p>
          <a:p>
            <a:pPr>
              <a:buFontTx/>
              <a:buChar char="•"/>
            </a:pPr>
            <a:r>
              <a:rPr lang="en-GB" altLang="en-US" dirty="0" smtClean="0"/>
              <a:t>20-25% of CO2 emission reduction</a:t>
            </a:r>
          </a:p>
          <a:p>
            <a:pPr>
              <a:buFontTx/>
              <a:buChar char="•"/>
            </a:pPr>
            <a:r>
              <a:rPr lang="en-GB" altLang="en-US" dirty="0" smtClean="0"/>
              <a:t>Almost zero PM emission</a:t>
            </a:r>
          </a:p>
          <a:p>
            <a:pPr>
              <a:buFontTx/>
              <a:buChar char="•"/>
            </a:pPr>
            <a:r>
              <a:rPr lang="en-GB" altLang="en-US" dirty="0" smtClean="0"/>
              <a:t>No visible smoke</a:t>
            </a:r>
          </a:p>
          <a:p>
            <a:pPr>
              <a:buFontTx/>
              <a:buChar char="•"/>
            </a:pPr>
            <a:r>
              <a:rPr lang="en-GB" altLang="en-US" dirty="0" smtClean="0"/>
              <a:t>No sludge deposits </a:t>
            </a:r>
          </a:p>
          <a:p>
            <a:pPr>
              <a:buFontTx/>
              <a:buChar char="•"/>
            </a:pPr>
            <a:r>
              <a:rPr lang="en-GB" altLang="en-US" b="1" dirty="0" smtClean="0"/>
              <a:t>Price is 50% lower than HFO</a:t>
            </a:r>
          </a:p>
          <a:p>
            <a:pPr>
              <a:buFontTx/>
              <a:buChar char="•"/>
            </a:pPr>
            <a:endParaRPr lang="en-GB" altLang="en-US" dirty="0" smtClean="0"/>
          </a:p>
        </p:txBody>
      </p:sp>
      <p:pic>
        <p:nvPicPr>
          <p:cNvPr id="2" name="Picture 1"/>
          <p:cNvPicPr>
            <a:picLocks noChangeAspect="1"/>
          </p:cNvPicPr>
          <p:nvPr/>
        </p:nvPicPr>
        <p:blipFill>
          <a:blip r:embed="rId2"/>
          <a:stretch>
            <a:fillRect/>
          </a:stretch>
        </p:blipFill>
        <p:spPr>
          <a:xfrm>
            <a:off x="6553200" y="2133600"/>
            <a:ext cx="2466975" cy="1847850"/>
          </a:xfrm>
          <a:prstGeom prst="rect">
            <a:avLst/>
          </a:prstGeom>
        </p:spPr>
      </p:pic>
      <p:pic>
        <p:nvPicPr>
          <p:cNvPr id="3" name="Picture 2"/>
          <p:cNvPicPr>
            <a:picLocks noChangeAspect="1"/>
          </p:cNvPicPr>
          <p:nvPr/>
        </p:nvPicPr>
        <p:blipFill>
          <a:blip r:embed="rId3"/>
          <a:stretch>
            <a:fillRect/>
          </a:stretch>
        </p:blipFill>
        <p:spPr>
          <a:xfrm>
            <a:off x="6476999" y="4616161"/>
            <a:ext cx="2619375" cy="1743075"/>
          </a:xfrm>
          <a:prstGeom prst="rect">
            <a:avLst/>
          </a:prstGeom>
        </p:spPr>
      </p:pic>
    </p:spTree>
    <p:extLst>
      <p:ext uri="{BB962C8B-B14F-4D97-AF65-F5344CB8AC3E}">
        <p14:creationId xmlns:p14="http://schemas.microsoft.com/office/powerpoint/2010/main" val="11830353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en-GB" altLang="en-US" smtClean="0"/>
              <a:t>Fuel price</a:t>
            </a:r>
          </a:p>
        </p:txBody>
      </p:sp>
      <p:pic>
        <p:nvPicPr>
          <p:cNvPr id="2" name="Content Placeholder 1"/>
          <p:cNvPicPr>
            <a:picLocks noGrp="1" noChangeAspect="1"/>
          </p:cNvPicPr>
          <p:nvPr>
            <p:ph idx="1"/>
          </p:nvPr>
        </p:nvPicPr>
        <p:blipFill>
          <a:blip r:embed="rId2"/>
          <a:stretch>
            <a:fillRect/>
          </a:stretch>
        </p:blipFill>
        <p:spPr>
          <a:xfrm>
            <a:off x="258612" y="1981200"/>
            <a:ext cx="8626776" cy="441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r>
              <a:rPr lang="en-GB" altLang="en-US" smtClean="0"/>
              <a:t>Prices</a:t>
            </a:r>
          </a:p>
        </p:txBody>
      </p:sp>
      <p:pic>
        <p:nvPicPr>
          <p:cNvPr id="58371" name="Picture 2" descr="C:\Users\lhs01102\Documents\Conference\2013 5 HEU\LNG Data\Images\ratio of gas to oil price for 2035 image.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77863" y="1905000"/>
            <a:ext cx="7932737" cy="4800600"/>
          </a:xfrm>
          <a:noFill/>
        </p:spPr>
      </p:pic>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GB" altLang="en-US" smtClean="0"/>
              <a:t>Presentation Outline</a:t>
            </a:r>
          </a:p>
        </p:txBody>
      </p:sp>
      <p:sp>
        <p:nvSpPr>
          <p:cNvPr id="40963" name="Content Placeholder 2"/>
          <p:cNvSpPr>
            <a:spLocks noGrp="1"/>
          </p:cNvSpPr>
          <p:nvPr>
            <p:ph idx="1"/>
          </p:nvPr>
        </p:nvSpPr>
        <p:spPr>
          <a:xfrm>
            <a:off x="685800" y="1828800"/>
            <a:ext cx="7772400" cy="4114800"/>
          </a:xfrm>
        </p:spPr>
        <p:txBody>
          <a:bodyPr/>
          <a:lstStyle/>
          <a:p>
            <a:pPr>
              <a:buFontTx/>
              <a:buChar char="•"/>
            </a:pPr>
            <a:r>
              <a:rPr lang="en-GB" altLang="en-US" dirty="0"/>
              <a:t>Brief introduction to the Department in Strathclyde University</a:t>
            </a:r>
          </a:p>
          <a:p>
            <a:pPr>
              <a:buFontTx/>
              <a:buChar char="•"/>
            </a:pPr>
            <a:endParaRPr lang="en-GB" altLang="en-US" dirty="0" smtClean="0"/>
          </a:p>
          <a:p>
            <a:pPr marL="0" indent="0"/>
            <a:r>
              <a:rPr lang="en-GB" altLang="en-US" dirty="0" smtClean="0"/>
              <a:t>Technical Presentation</a:t>
            </a:r>
          </a:p>
          <a:p>
            <a:pPr>
              <a:buFontTx/>
              <a:buChar char="•"/>
            </a:pPr>
            <a:r>
              <a:rPr lang="en-GB" altLang="en-US" dirty="0" smtClean="0"/>
              <a:t>Emission regulation</a:t>
            </a:r>
          </a:p>
          <a:p>
            <a:pPr>
              <a:buFontTx/>
              <a:buChar char="•"/>
            </a:pPr>
            <a:r>
              <a:rPr lang="en-GB" altLang="en-US" dirty="0" smtClean="0"/>
              <a:t>Advantage of LNG as marine fuel</a:t>
            </a:r>
          </a:p>
          <a:p>
            <a:pPr>
              <a:buFontTx/>
              <a:buChar char="•"/>
            </a:pPr>
            <a:r>
              <a:rPr lang="en-GB" altLang="en-US" dirty="0" smtClean="0"/>
              <a:t>Status of LNG engine market </a:t>
            </a:r>
          </a:p>
          <a:p>
            <a:pPr>
              <a:buFontTx/>
              <a:buChar char="•"/>
            </a:pPr>
            <a:r>
              <a:rPr lang="en-GB" altLang="en-US" dirty="0" smtClean="0"/>
              <a:t>LNG bunkering market and development</a:t>
            </a:r>
          </a:p>
          <a:p>
            <a:pPr>
              <a:buFontTx/>
              <a:buChar char="•"/>
            </a:pPr>
            <a:r>
              <a:rPr lang="en-GB" altLang="en-US" dirty="0" smtClean="0"/>
              <a:t>Conclusions</a:t>
            </a:r>
          </a:p>
          <a:p>
            <a:pPr>
              <a:buFontTx/>
              <a:buChar char="•"/>
            </a:pPr>
            <a:endParaRPr lang="en-GB" altLang="en-US" dirty="0" smtClean="0"/>
          </a:p>
          <a:p>
            <a:endParaRPr lang="en-GB" altLang="en-US" sz="2000" dirty="0" smtClean="0"/>
          </a:p>
          <a:p>
            <a:pPr lvl="1"/>
            <a:endParaRPr lang="en-GB" altLang="en-US" sz="2000" b="1" dirty="0" smtClean="0"/>
          </a:p>
        </p:txBody>
      </p:sp>
    </p:spTree>
  </p:cSld>
  <p:clrMapOvr>
    <a:masterClrMapping/>
  </p:clrMapOvr>
  <p:transition spd="slow" advTm="1154"/>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Content Placeholder 2"/>
          <p:cNvSpPr>
            <a:spLocks noGrp="1"/>
          </p:cNvSpPr>
          <p:nvPr>
            <p:ph idx="1"/>
          </p:nvPr>
        </p:nvSpPr>
        <p:spPr>
          <a:xfrm>
            <a:off x="685800" y="1600200"/>
            <a:ext cx="8229600" cy="4495800"/>
          </a:xfrm>
        </p:spPr>
        <p:txBody>
          <a:bodyPr/>
          <a:lstStyle/>
          <a:p>
            <a:r>
              <a:rPr lang="en-GB" altLang="en-US" dirty="0" smtClean="0"/>
              <a:t>Dual fuel engines have been well developed for both 2-s </a:t>
            </a:r>
          </a:p>
          <a:p>
            <a:r>
              <a:rPr lang="en-GB" altLang="en-US" dirty="0" smtClean="0"/>
              <a:t>and 4-S engines</a:t>
            </a:r>
          </a:p>
          <a:p>
            <a:endParaRPr lang="en-GB" altLang="en-US" dirty="0" smtClean="0"/>
          </a:p>
          <a:p>
            <a:r>
              <a:rPr lang="en-GB" altLang="en-US" sz="2000" dirty="0" smtClean="0"/>
              <a:t>Take </a:t>
            </a:r>
            <a:r>
              <a:rPr lang="en-GB" altLang="en-US" sz="2000" dirty="0" err="1" smtClean="0"/>
              <a:t>Wartsila</a:t>
            </a:r>
            <a:r>
              <a:rPr lang="en-GB" altLang="en-US" sz="2000" dirty="0" smtClean="0"/>
              <a:t> as an Example:</a:t>
            </a:r>
          </a:p>
          <a:p>
            <a:r>
              <a:rPr lang="en-GB" altLang="en-US" sz="2000" dirty="0" smtClean="0"/>
              <a:t>DG (1987) – SG (1992) – DF (1995) </a:t>
            </a:r>
            <a:r>
              <a:rPr lang="en-GB" altLang="en-US" sz="2000" dirty="0"/>
              <a:t>- Currently, </a:t>
            </a:r>
          </a:p>
          <a:p>
            <a:pPr>
              <a:buFont typeface="Arial" panose="020B0604020202020204" pitchFamily="34" charset="0"/>
              <a:buChar char="•"/>
            </a:pPr>
            <a:r>
              <a:rPr lang="en-GB" altLang="en-US" sz="2000" dirty="0"/>
              <a:t>more than 180 ships</a:t>
            </a:r>
          </a:p>
          <a:p>
            <a:pPr>
              <a:buFont typeface="Arial" panose="020B0604020202020204" pitchFamily="34" charset="0"/>
              <a:buChar char="•"/>
            </a:pPr>
            <a:r>
              <a:rPr lang="en-GB" altLang="en-US" sz="2000" dirty="0"/>
              <a:t>more than 500 units</a:t>
            </a:r>
          </a:p>
          <a:p>
            <a:pPr marL="0" indent="0"/>
            <a:endParaRPr lang="en-GB" altLang="en-US" dirty="0" smtClean="0"/>
          </a:p>
          <a:p>
            <a:r>
              <a:rPr lang="en-GB" altLang="en-US" sz="2000" dirty="0"/>
              <a:t>MAN B&amp;W has similar </a:t>
            </a:r>
          </a:p>
          <a:p>
            <a:r>
              <a:rPr lang="en-GB" altLang="en-US" sz="2000" dirty="0"/>
              <a:t>development</a:t>
            </a:r>
          </a:p>
        </p:txBody>
      </p:sp>
      <p:sp>
        <p:nvSpPr>
          <p:cNvPr id="61443" name="Title 1"/>
          <p:cNvSpPr>
            <a:spLocks noGrp="1"/>
          </p:cNvSpPr>
          <p:nvPr>
            <p:ph type="title"/>
          </p:nvPr>
        </p:nvSpPr>
        <p:spPr/>
        <p:txBody>
          <a:bodyPr/>
          <a:lstStyle/>
          <a:p>
            <a:r>
              <a:rPr lang="en-GB" altLang="en-US" smtClean="0"/>
              <a:t>LNG Dual Fuel Engines</a:t>
            </a:r>
          </a:p>
        </p:txBody>
      </p:sp>
      <p:pic>
        <p:nvPicPr>
          <p:cNvPr id="6144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4583850"/>
            <a:ext cx="2871788" cy="2243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4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4143375"/>
            <a:ext cx="2133600" cy="2714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r>
              <a:rPr lang="en-GB" altLang="en-US" smtClean="0"/>
              <a:t>Ships’ Requirement </a:t>
            </a:r>
            <a:br>
              <a:rPr lang="en-GB" altLang="en-US" smtClean="0"/>
            </a:br>
            <a:r>
              <a:rPr lang="en-GB" altLang="en-US" smtClean="0"/>
              <a:t>for DF Engines</a:t>
            </a:r>
          </a:p>
        </p:txBody>
      </p:sp>
      <p:sp>
        <p:nvSpPr>
          <p:cNvPr id="3" name="Content Placeholder 2"/>
          <p:cNvSpPr>
            <a:spLocks noGrp="1"/>
          </p:cNvSpPr>
          <p:nvPr>
            <p:ph idx="1"/>
          </p:nvPr>
        </p:nvSpPr>
        <p:spPr/>
        <p:txBody>
          <a:bodyPr/>
          <a:lstStyle/>
          <a:p>
            <a:pPr>
              <a:defRPr/>
            </a:pPr>
            <a:r>
              <a:rPr lang="en-GB" b="1" dirty="0" smtClean="0"/>
              <a:t>For the same power output:</a:t>
            </a:r>
          </a:p>
          <a:p>
            <a:pPr>
              <a:buFont typeface="Arial" panose="020B0604020202020204" pitchFamily="34" charset="0"/>
              <a:buChar char="•"/>
              <a:defRPr/>
            </a:pPr>
            <a:r>
              <a:rPr lang="en-GB" dirty="0" smtClean="0"/>
              <a:t>LNG storage space is 178% of that HFO </a:t>
            </a:r>
          </a:p>
          <a:p>
            <a:pPr>
              <a:buFont typeface="Arial" panose="020B0604020202020204" pitchFamily="34" charset="0"/>
              <a:buChar char="•"/>
              <a:defRPr/>
            </a:pPr>
            <a:r>
              <a:rPr lang="en-GB" dirty="0" smtClean="0"/>
              <a:t>-162 ºC storage temperature</a:t>
            </a:r>
          </a:p>
          <a:p>
            <a:pPr>
              <a:buFont typeface="Arial" panose="020B0604020202020204" pitchFamily="34" charset="0"/>
              <a:buChar char="•"/>
              <a:defRPr/>
            </a:pPr>
            <a:r>
              <a:rPr lang="en-GB" dirty="0" smtClean="0"/>
              <a:t>BOG </a:t>
            </a:r>
            <a:r>
              <a:rPr lang="en-GB" dirty="0"/>
              <a:t>(boil off gas) control</a:t>
            </a:r>
          </a:p>
          <a:p>
            <a:pPr lvl="1">
              <a:buFont typeface="Arial" panose="020B0604020202020204" pitchFamily="34" charset="0"/>
              <a:buChar char="•"/>
              <a:defRPr/>
            </a:pPr>
            <a:r>
              <a:rPr lang="en-GB" sz="2000" dirty="0" smtClean="0"/>
              <a:t>During </a:t>
            </a:r>
            <a:r>
              <a:rPr lang="en-GB" sz="2000" dirty="0"/>
              <a:t>voyage</a:t>
            </a:r>
          </a:p>
          <a:p>
            <a:pPr lvl="1">
              <a:buFont typeface="Arial" panose="020B0604020202020204" pitchFamily="34" charset="0"/>
              <a:buChar char="•"/>
              <a:defRPr/>
            </a:pPr>
            <a:r>
              <a:rPr lang="en-GB" sz="2000" dirty="0" smtClean="0"/>
              <a:t>In </a:t>
            </a:r>
            <a:r>
              <a:rPr lang="en-GB" sz="2000" dirty="0"/>
              <a:t>port</a:t>
            </a:r>
          </a:p>
          <a:p>
            <a:pPr>
              <a:buFont typeface="Arial" panose="020B0604020202020204" pitchFamily="34" charset="0"/>
              <a:buChar char="•"/>
              <a:defRPr/>
            </a:pPr>
            <a:r>
              <a:rPr lang="en-GB" dirty="0" smtClean="0"/>
              <a:t>Flammable</a:t>
            </a:r>
            <a:endParaRPr lang="en-GB" sz="2000" dirty="0" smtClean="0"/>
          </a:p>
          <a:p>
            <a:pPr lvl="1">
              <a:buFont typeface="Arial" panose="020B0604020202020204" pitchFamily="34" charset="0"/>
              <a:buChar char="•"/>
              <a:defRPr/>
            </a:pPr>
            <a:r>
              <a:rPr lang="en-GB" sz="2000" dirty="0" smtClean="0"/>
              <a:t>-188 ºC</a:t>
            </a:r>
          </a:p>
          <a:p>
            <a:pPr lvl="1">
              <a:buFont typeface="Arial" panose="020B0604020202020204" pitchFamily="34" charset="0"/>
              <a:buChar char="•"/>
              <a:defRPr/>
            </a:pPr>
            <a:r>
              <a:rPr lang="en-GB" sz="2000" dirty="0" smtClean="0"/>
              <a:t>Double skin pipes are required</a:t>
            </a:r>
            <a:endParaRPr lang="en-GB" sz="2000" dirty="0"/>
          </a:p>
          <a:p>
            <a:pPr>
              <a:buFont typeface="Arial" panose="020B0604020202020204" pitchFamily="34" charset="0"/>
              <a:buChar char="•"/>
              <a:defRPr/>
            </a:pPr>
            <a:endParaRPr lang="en-GB" dirty="0" smtClean="0"/>
          </a:p>
        </p:txBody>
      </p:sp>
      <p:pic>
        <p:nvPicPr>
          <p:cNvPr id="2" name="Picture 1"/>
          <p:cNvPicPr>
            <a:picLocks noChangeAspect="1"/>
          </p:cNvPicPr>
          <p:nvPr/>
        </p:nvPicPr>
        <p:blipFill>
          <a:blip r:embed="rId2"/>
          <a:stretch>
            <a:fillRect/>
          </a:stretch>
        </p:blipFill>
        <p:spPr>
          <a:xfrm>
            <a:off x="5113867" y="4605227"/>
            <a:ext cx="4030133" cy="22669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r>
              <a:rPr lang="en-GB" altLang="en-US" smtClean="0"/>
              <a:t>LNG Fuelled Ships</a:t>
            </a:r>
          </a:p>
        </p:txBody>
      </p:sp>
      <p:sp>
        <p:nvSpPr>
          <p:cNvPr id="66563" name="Content Placeholder 2"/>
          <p:cNvSpPr>
            <a:spLocks noGrp="1"/>
          </p:cNvSpPr>
          <p:nvPr>
            <p:ph idx="1"/>
          </p:nvPr>
        </p:nvSpPr>
        <p:spPr>
          <a:xfrm>
            <a:off x="762000" y="1981200"/>
            <a:ext cx="7772400" cy="4114800"/>
          </a:xfrm>
        </p:spPr>
        <p:txBody>
          <a:bodyPr/>
          <a:lstStyle/>
          <a:p>
            <a:pPr>
              <a:buFont typeface="Arial" panose="020B0604020202020204" pitchFamily="34" charset="0"/>
              <a:buChar char="•"/>
            </a:pPr>
            <a:r>
              <a:rPr lang="en-GB" altLang="en-US" dirty="0" smtClean="0"/>
              <a:t>Currently, 63 in operation and 76 on order worldwide. </a:t>
            </a:r>
          </a:p>
          <a:p>
            <a:pPr>
              <a:buFontTx/>
              <a:buChar char="•"/>
            </a:pPr>
            <a:r>
              <a:rPr lang="en-GB" altLang="en-US" dirty="0" smtClean="0"/>
              <a:t>2025: 3,200 vessels with DF power systems</a:t>
            </a:r>
          </a:p>
          <a:p>
            <a:pPr>
              <a:buFontTx/>
              <a:buChar char="•"/>
            </a:pPr>
            <a:r>
              <a:rPr lang="en-GB" altLang="en-US" dirty="0" smtClean="0"/>
              <a:t>2025: 139 seaports and inland ports, with EU investment, to equip with LNG bunker facilities</a:t>
            </a:r>
          </a:p>
          <a:p>
            <a:pPr>
              <a:buFontTx/>
              <a:buChar char="•"/>
            </a:pPr>
            <a:endParaRPr lang="en-GB" altLang="en-US" dirty="0" smtClean="0"/>
          </a:p>
          <a:p>
            <a:pPr>
              <a:buFontTx/>
              <a:buChar char="•"/>
            </a:pPr>
            <a:r>
              <a:rPr lang="en-GB" altLang="en-US" dirty="0" smtClean="0"/>
              <a:t>2017 Aug, Chinese yards won 9 world largest containerships’ order, 22,000 TEU, dual fuel engines </a:t>
            </a:r>
          </a:p>
          <a:p>
            <a:pPr>
              <a:buFontTx/>
              <a:buChar char="•"/>
            </a:pPr>
            <a:r>
              <a:rPr lang="en-GB" altLang="en-US" dirty="0" smtClean="0"/>
              <a:t>2017 Nov, A dual fuel ferry was launched in Ferguson shipyard, Glasgow.  </a:t>
            </a:r>
          </a:p>
          <a:p>
            <a:pPr>
              <a:buFontTx/>
              <a:buChar char="•"/>
            </a:pPr>
            <a:endParaRPr lang="en-GB" altLang="en-US" dirty="0" smtClean="0"/>
          </a:p>
        </p:txBody>
      </p:sp>
    </p:spTree>
    <p:extLst>
      <p:ext uri="{BB962C8B-B14F-4D97-AF65-F5344CB8AC3E}">
        <p14:creationId xmlns:p14="http://schemas.microsoft.com/office/powerpoint/2010/main" val="28094744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lstStyle/>
          <a:p>
            <a:r>
              <a:rPr lang="en-GB" altLang="en-US" smtClean="0"/>
              <a:t>Current LNG Bunker Option</a:t>
            </a:r>
          </a:p>
        </p:txBody>
      </p:sp>
      <p:sp>
        <p:nvSpPr>
          <p:cNvPr id="69635" name="Content Placeholder 2"/>
          <p:cNvSpPr>
            <a:spLocks noGrp="1"/>
          </p:cNvSpPr>
          <p:nvPr>
            <p:ph idx="1"/>
          </p:nvPr>
        </p:nvSpPr>
        <p:spPr/>
        <p:txBody>
          <a:bodyPr/>
          <a:lstStyle/>
          <a:p>
            <a:endParaRPr lang="en-GB" altLang="en-US" smtClean="0"/>
          </a:p>
        </p:txBody>
      </p:sp>
      <p:sp>
        <p:nvSpPr>
          <p:cNvPr id="69636" name="Rectangle 3"/>
          <p:cNvSpPr>
            <a:spLocks noChangeArrowheads="1"/>
          </p:cNvSpPr>
          <p:nvPr/>
        </p:nvSpPr>
        <p:spPr bwMode="auto">
          <a:xfrm>
            <a:off x="533400" y="2057400"/>
            <a:ext cx="7315200" cy="533400"/>
          </a:xfrm>
          <a:prstGeom prst="rect">
            <a:avLst/>
          </a:prstGeom>
          <a:solidFill>
            <a:schemeClr val="bg1"/>
          </a:solidFill>
          <a:ln w="9525" algn="ctr">
            <a:solidFill>
              <a:schemeClr val="bg1"/>
            </a:solidFill>
            <a:round/>
            <a:headEnd/>
            <a:tailEnd/>
          </a:ln>
        </p:spPr>
        <p:txBody>
          <a:bodyPr>
            <a:spAutoFit/>
          </a:bodyPr>
          <a:lstStyle>
            <a:lvl1pPr>
              <a:spcBef>
                <a:spcPct val="20000"/>
              </a:spcBef>
              <a:defRPr sz="24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400">
                <a:solidFill>
                  <a:schemeClr val="tx1"/>
                </a:solidFill>
                <a:latin typeface="Arial" panose="020B0604020202020204" pitchFamily="34" charset="0"/>
              </a:defRPr>
            </a:lvl3pPr>
            <a:lvl4pPr marL="1600200" indent="-228600">
              <a:spcBef>
                <a:spcPct val="20000"/>
              </a:spcBef>
              <a:defRPr sz="2400">
                <a:solidFill>
                  <a:schemeClr val="tx1"/>
                </a:solidFill>
                <a:latin typeface="Arial" panose="020B0604020202020204" pitchFamily="34" charset="0"/>
              </a:defRPr>
            </a:lvl4pPr>
            <a:lvl5pPr marL="2057400" indent="-228600">
              <a:spcBef>
                <a:spcPct val="20000"/>
              </a:spcBef>
              <a:defRPr sz="2400">
                <a:solidFill>
                  <a:schemeClr val="tx1"/>
                </a:solidFill>
                <a:latin typeface="Arial" panose="020B0604020202020204" pitchFamily="34" charset="0"/>
              </a:defRPr>
            </a:lvl5pPr>
            <a:lvl6pPr marL="2514600" indent="-228600" eaLnBrk="0" fontAlgn="base" hangingPunct="0">
              <a:spcBef>
                <a:spcPct val="20000"/>
              </a:spcBef>
              <a:spcAft>
                <a:spcPct val="0"/>
              </a:spcAft>
              <a:defRPr sz="2400">
                <a:solidFill>
                  <a:schemeClr val="tx1"/>
                </a:solidFill>
                <a:latin typeface="Arial" panose="020B0604020202020204" pitchFamily="34" charset="0"/>
              </a:defRPr>
            </a:lvl6pPr>
            <a:lvl7pPr marL="2971800" indent="-228600" eaLnBrk="0" fontAlgn="base" hangingPunct="0">
              <a:spcBef>
                <a:spcPct val="20000"/>
              </a:spcBef>
              <a:spcAft>
                <a:spcPct val="0"/>
              </a:spcAft>
              <a:defRPr sz="2400">
                <a:solidFill>
                  <a:schemeClr val="tx1"/>
                </a:solidFill>
                <a:latin typeface="Arial" panose="020B0604020202020204" pitchFamily="34" charset="0"/>
              </a:defRPr>
            </a:lvl7pPr>
            <a:lvl8pPr marL="3429000" indent="-228600" eaLnBrk="0" fontAlgn="base" hangingPunct="0">
              <a:spcBef>
                <a:spcPct val="20000"/>
              </a:spcBef>
              <a:spcAft>
                <a:spcPct val="0"/>
              </a:spcAft>
              <a:defRPr sz="2400">
                <a:solidFill>
                  <a:schemeClr val="tx1"/>
                </a:solidFill>
                <a:latin typeface="Arial" panose="020B0604020202020204" pitchFamily="34" charset="0"/>
              </a:defRPr>
            </a:lvl8pPr>
            <a:lvl9pPr marL="3886200" indent="-228600" eaLnBrk="0" fontAlgn="base" hangingPunct="0">
              <a:spcBef>
                <a:spcPct val="20000"/>
              </a:spcBef>
              <a:spcAft>
                <a:spcPct val="0"/>
              </a:spcAft>
              <a:defRPr sz="2400">
                <a:solidFill>
                  <a:schemeClr val="tx1"/>
                </a:solidFill>
                <a:latin typeface="Arial" panose="020B0604020202020204" pitchFamily="34" charset="0"/>
              </a:defRPr>
            </a:lvl9pPr>
          </a:lstStyle>
          <a:p>
            <a:pPr eaLnBrk="1" hangingPunct="1">
              <a:spcBef>
                <a:spcPct val="50000"/>
              </a:spcBef>
            </a:pPr>
            <a:endParaRPr lang="en-GB" altLang="en-US"/>
          </a:p>
        </p:txBody>
      </p:sp>
      <p:pic>
        <p:nvPicPr>
          <p:cNvPr id="69637" name="Picture 1"/>
          <p:cNvPicPr>
            <a:picLocks noChangeAspect="1"/>
          </p:cNvPicPr>
          <p:nvPr/>
        </p:nvPicPr>
        <p:blipFill>
          <a:blip r:embed="rId3">
            <a:extLst>
              <a:ext uri="{28A0092B-C50C-407E-A947-70E740481C1C}">
                <a14:useLocalDpi xmlns:a14="http://schemas.microsoft.com/office/drawing/2010/main" val="0"/>
              </a:ext>
            </a:extLst>
          </a:blip>
          <a:srcRect b="6480"/>
          <a:stretch>
            <a:fillRect/>
          </a:stretch>
        </p:blipFill>
        <p:spPr bwMode="auto">
          <a:xfrm>
            <a:off x="952500" y="1674813"/>
            <a:ext cx="7010400" cy="442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r>
              <a:rPr lang="en-GB" altLang="en-US" smtClean="0"/>
              <a:t>Current LNG Bunker Option</a:t>
            </a:r>
          </a:p>
        </p:txBody>
      </p:sp>
      <p:sp>
        <p:nvSpPr>
          <p:cNvPr id="71683" name="Content Placeholder 2"/>
          <p:cNvSpPr>
            <a:spLocks noGrp="1"/>
          </p:cNvSpPr>
          <p:nvPr>
            <p:ph idx="1"/>
          </p:nvPr>
        </p:nvSpPr>
        <p:spPr/>
        <p:txBody>
          <a:bodyPr/>
          <a:lstStyle/>
          <a:p>
            <a:endParaRPr lang="en-GB" altLang="en-US" smtClean="0"/>
          </a:p>
        </p:txBody>
      </p:sp>
      <p:pic>
        <p:nvPicPr>
          <p:cNvPr id="71684" name="Picture 4"/>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592263"/>
            <a:ext cx="3568700" cy="237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685"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1592263"/>
            <a:ext cx="3321050" cy="233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686"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5100" y="4073525"/>
            <a:ext cx="3568700"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687" name="Picture 7"/>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038600" y="4086225"/>
            <a:ext cx="3886200" cy="267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2"/>
          <a:stretch>
            <a:fillRect/>
          </a:stretch>
        </p:blipFill>
        <p:spPr>
          <a:xfrm>
            <a:off x="457200" y="78763"/>
            <a:ext cx="8480530" cy="6779237"/>
          </a:xfrm>
          <a:prstGeom prst="rect">
            <a:avLst/>
          </a:prstGeom>
        </p:spPr>
      </p:pic>
    </p:spTree>
    <p:extLst>
      <p:ext uri="{BB962C8B-B14F-4D97-AF65-F5344CB8AC3E}">
        <p14:creationId xmlns:p14="http://schemas.microsoft.com/office/powerpoint/2010/main" val="9299046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p:txBody>
          <a:bodyPr/>
          <a:lstStyle/>
          <a:p>
            <a:r>
              <a:rPr lang="en-GB" altLang="en-US" sz="3600" dirty="0"/>
              <a:t>Bunkering </a:t>
            </a:r>
            <a:r>
              <a:rPr lang="en-GB" altLang="en-US" sz="3600" dirty="0" smtClean="0"/>
              <a:t>station development</a:t>
            </a:r>
            <a:endParaRPr lang="en-GB" altLang="en-US" sz="3600" dirty="0"/>
          </a:p>
        </p:txBody>
      </p:sp>
      <p:graphicFrame>
        <p:nvGraphicFramePr>
          <p:cNvPr id="4" name="Chart 3"/>
          <p:cNvGraphicFramePr>
            <a:graphicFrameLocks/>
          </p:cNvGraphicFramePr>
          <p:nvPr>
            <p:extLst>
              <p:ext uri="{D42A27DB-BD31-4B8C-83A1-F6EECF244321}">
                <p14:modId xmlns:p14="http://schemas.microsoft.com/office/powerpoint/2010/main" val="1092541760"/>
              </p:ext>
            </p:extLst>
          </p:nvPr>
        </p:nvGraphicFramePr>
        <p:xfrm>
          <a:off x="1371600" y="2286000"/>
          <a:ext cx="6400800" cy="3886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3"/>
          <p:cNvPicPr>
            <a:picLocks noChangeAspect="1"/>
          </p:cNvPicPr>
          <p:nvPr/>
        </p:nvPicPr>
        <p:blipFill>
          <a:blip r:embed="rId3">
            <a:extLst>
              <a:ext uri="{28A0092B-C50C-407E-A947-70E740481C1C}">
                <a14:useLocalDpi xmlns:a14="http://schemas.microsoft.com/office/drawing/2010/main" val="0"/>
              </a:ext>
            </a:extLst>
          </a:blip>
          <a:srcRect l="1224" t="15833" r="9261" b="7500"/>
          <a:stretch>
            <a:fillRect/>
          </a:stretch>
        </p:blipFill>
        <p:spPr bwMode="auto">
          <a:xfrm>
            <a:off x="914400" y="3048000"/>
            <a:ext cx="6629400" cy="3505200"/>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pic>
      <p:sp>
        <p:nvSpPr>
          <p:cNvPr id="79875" name="Title 1"/>
          <p:cNvSpPr>
            <a:spLocks noGrp="1"/>
          </p:cNvSpPr>
          <p:nvPr>
            <p:ph type="title"/>
          </p:nvPr>
        </p:nvSpPr>
        <p:spPr/>
        <p:txBody>
          <a:bodyPr/>
          <a:lstStyle/>
          <a:p>
            <a:r>
              <a:rPr lang="en-GB" altLang="en-US" smtClean="0"/>
              <a:t>Bunkering station</a:t>
            </a:r>
          </a:p>
        </p:txBody>
      </p:sp>
      <p:sp>
        <p:nvSpPr>
          <p:cNvPr id="3" name="Content Placeholder 2"/>
          <p:cNvSpPr>
            <a:spLocks noGrp="1"/>
          </p:cNvSpPr>
          <p:nvPr>
            <p:ph idx="1"/>
          </p:nvPr>
        </p:nvSpPr>
        <p:spPr>
          <a:xfrm>
            <a:off x="685800" y="1824038"/>
            <a:ext cx="7762875" cy="1114425"/>
          </a:xfrm>
        </p:spPr>
        <p:txBody>
          <a:bodyPr/>
          <a:lstStyle/>
          <a:p>
            <a:pPr algn="just">
              <a:buFont typeface="Arial" panose="020B0604020202020204" pitchFamily="34" charset="0"/>
              <a:buChar char="•"/>
              <a:defRPr/>
            </a:pPr>
            <a:r>
              <a:rPr lang="en-GB" sz="1800" dirty="0"/>
              <a:t>60 LNG supply locations for ships worldwide today and many more decided and planned* </a:t>
            </a:r>
          </a:p>
          <a:p>
            <a:pPr marL="0" indent="0" algn="just">
              <a:defRPr/>
            </a:pPr>
            <a:r>
              <a:rPr lang="en-GB" sz="1200" i="1" dirty="0"/>
              <a:t>*There may be several bunkering facilities/modes for one location. The count includes local storages, bunker ship loading facilities and truck loading facilities. Locations where LNG fuelled ships can be bunkered by truck or by ship is not counted.</a:t>
            </a:r>
          </a:p>
          <a:p>
            <a:pPr algn="just">
              <a:buFont typeface="Arial" panose="020B0604020202020204" pitchFamily="34" charset="0"/>
              <a:buChar char="•"/>
              <a:defRPr/>
            </a:pPr>
            <a:endParaRPr lang="en-GB" sz="16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GB" altLang="en-US" dirty="0" smtClean="0"/>
              <a:t>LNG Bunker Option, 2013</a:t>
            </a:r>
          </a:p>
        </p:txBody>
      </p:sp>
      <p:sp>
        <p:nvSpPr>
          <p:cNvPr id="20483" name="Content Placeholder 2"/>
          <p:cNvSpPr>
            <a:spLocks noGrp="1"/>
          </p:cNvSpPr>
          <p:nvPr>
            <p:ph idx="1"/>
          </p:nvPr>
        </p:nvSpPr>
        <p:spPr/>
        <p:txBody>
          <a:bodyPr/>
          <a:lstStyle/>
          <a:p>
            <a:endParaRPr lang="en-GB" altLang="en-US" smtClean="0"/>
          </a:p>
        </p:txBody>
      </p:sp>
      <p:pic>
        <p:nvPicPr>
          <p:cNvPr id="20484" name="Picture 2" descr="C:\Users\lhs01102\Documents\Conference\2013 5 HEU\LNG Data\Images\Conventional Vs Lng Bunkering options ima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905000"/>
            <a:ext cx="8361363"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Rectangle 3"/>
          <p:cNvSpPr>
            <a:spLocks noChangeArrowheads="1"/>
          </p:cNvSpPr>
          <p:nvPr/>
        </p:nvSpPr>
        <p:spPr bwMode="auto">
          <a:xfrm>
            <a:off x="533400" y="2057400"/>
            <a:ext cx="7315200" cy="461665"/>
          </a:xfrm>
          <a:prstGeom prst="rect">
            <a:avLst/>
          </a:prstGeom>
          <a:solidFill>
            <a:schemeClr val="bg1"/>
          </a:solidFill>
          <a:ln w="9525" algn="ctr">
            <a:solidFill>
              <a:schemeClr val="bg1"/>
            </a:solidFill>
            <a:round/>
            <a:headEnd/>
            <a:tailEnd/>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spcBef>
                <a:spcPct val="50000"/>
              </a:spcBef>
            </a:pPr>
            <a:endParaRPr lang="en-GB" altLang="en-US" sz="2400" dirty="0"/>
          </a:p>
        </p:txBody>
      </p:sp>
      <p:sp>
        <p:nvSpPr>
          <p:cNvPr id="2" name="TextBox 1"/>
          <p:cNvSpPr txBox="1"/>
          <p:nvPr/>
        </p:nvSpPr>
        <p:spPr>
          <a:xfrm>
            <a:off x="2362200" y="2142000"/>
            <a:ext cx="5006499" cy="461665"/>
          </a:xfrm>
          <a:prstGeom prst="rect">
            <a:avLst/>
          </a:prstGeom>
          <a:solidFill>
            <a:srgbClr val="FFC000"/>
          </a:solidFill>
          <a:ln>
            <a:solidFill>
              <a:srgbClr val="FFC000"/>
            </a:solidFill>
          </a:ln>
        </p:spPr>
        <p:txBody>
          <a:bodyPr wrap="none" rtlCol="0">
            <a:spAutoFit/>
          </a:bodyPr>
          <a:lstStyle/>
          <a:p>
            <a:r>
              <a:rPr lang="en-GB" sz="2400" b="1" dirty="0" smtClean="0"/>
              <a:t>20 Bunkering operations by 2013</a:t>
            </a:r>
            <a:endParaRPr lang="en-GB" sz="2400" b="1" dirty="0"/>
          </a:p>
        </p:txBody>
      </p:sp>
    </p:spTree>
    <p:extLst>
      <p:ext uri="{BB962C8B-B14F-4D97-AF65-F5344CB8AC3E}">
        <p14:creationId xmlns:p14="http://schemas.microsoft.com/office/powerpoint/2010/main" val="34225008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smtClean="0"/>
              <a:t>Water scrubber installation world wide (DNV</a:t>
            </a:r>
            <a:r>
              <a:rPr lang="en-GB" dirty="0"/>
              <a:t>, 2018 (page </a:t>
            </a:r>
            <a:r>
              <a:rPr lang="en-GB" dirty="0" smtClean="0"/>
              <a:t>12))</a:t>
            </a:r>
          </a:p>
          <a:p>
            <a:pPr lvl="1"/>
            <a:r>
              <a:rPr lang="en-GB" dirty="0" smtClean="0"/>
              <a:t>2018: 384</a:t>
            </a:r>
          </a:p>
          <a:p>
            <a:pPr lvl="1"/>
            <a:r>
              <a:rPr lang="en-GB" dirty="0" smtClean="0"/>
              <a:t>2019: 429</a:t>
            </a:r>
          </a:p>
          <a:p>
            <a:pPr lvl="1"/>
            <a:r>
              <a:rPr lang="en-GB" dirty="0" smtClean="0"/>
              <a:t>2020: 435</a:t>
            </a:r>
          </a:p>
          <a:p>
            <a:pPr marL="0" indent="0"/>
            <a:endParaRPr lang="en-GB" dirty="0" smtClean="0"/>
          </a:p>
          <a:p>
            <a:pPr lvl="1"/>
            <a:endParaRPr lang="en-GB" dirty="0"/>
          </a:p>
        </p:txBody>
      </p:sp>
      <p:pic>
        <p:nvPicPr>
          <p:cNvPr id="4" name="Picture 3"/>
          <p:cNvPicPr>
            <a:picLocks noChangeAspect="1"/>
          </p:cNvPicPr>
          <p:nvPr/>
        </p:nvPicPr>
        <p:blipFill>
          <a:blip r:embed="rId2"/>
          <a:stretch>
            <a:fillRect/>
          </a:stretch>
        </p:blipFill>
        <p:spPr>
          <a:xfrm>
            <a:off x="2396065" y="2722911"/>
            <a:ext cx="6426200" cy="3277839"/>
          </a:xfrm>
          <a:prstGeom prst="rect">
            <a:avLst/>
          </a:prstGeom>
        </p:spPr>
      </p:pic>
    </p:spTree>
    <p:extLst>
      <p:ext uri="{BB962C8B-B14F-4D97-AF65-F5344CB8AC3E}">
        <p14:creationId xmlns:p14="http://schemas.microsoft.com/office/powerpoint/2010/main" val="18877238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3"/>
          <p:cNvPicPr>
            <a:picLocks noChangeArrowheads="1"/>
          </p:cNvPicPr>
          <p:nvPr/>
        </p:nvPicPr>
        <p:blipFill>
          <a:blip r:embed="rId2" cstate="print"/>
          <a:srcRect/>
          <a:stretch>
            <a:fillRect/>
          </a:stretch>
        </p:blipFill>
        <p:spPr bwMode="auto">
          <a:xfrm>
            <a:off x="917906" y="1669444"/>
            <a:ext cx="8224196" cy="401175"/>
          </a:xfrm>
          <a:prstGeom prst="rect">
            <a:avLst/>
          </a:prstGeom>
          <a:noFill/>
          <a:ln w="9525">
            <a:noFill/>
            <a:miter lim="800000"/>
            <a:headEnd/>
            <a:tailEnd/>
          </a:ln>
        </p:spPr>
      </p:pic>
      <p:sp>
        <p:nvSpPr>
          <p:cNvPr id="2" name="Title 1"/>
          <p:cNvSpPr>
            <a:spLocks noGrp="1"/>
          </p:cNvSpPr>
          <p:nvPr>
            <p:ph type="title"/>
          </p:nvPr>
        </p:nvSpPr>
        <p:spPr>
          <a:xfrm>
            <a:off x="219933" y="600762"/>
            <a:ext cx="7886700" cy="994172"/>
          </a:xfrm>
        </p:spPr>
        <p:txBody>
          <a:bodyPr>
            <a:normAutofit/>
          </a:bodyPr>
          <a:lstStyle/>
          <a:p>
            <a:r>
              <a:rPr lang="en-GB" sz="2800" b="1" dirty="0">
                <a:latin typeface="Arial" panose="020B0604020202020204" pitchFamily="34" charset="0"/>
                <a:cs typeface="Arial" panose="020B0604020202020204" pitchFamily="34" charset="0"/>
              </a:rPr>
              <a:t>University of Strathclyde</a:t>
            </a:r>
          </a:p>
        </p:txBody>
      </p:sp>
      <p:pic>
        <p:nvPicPr>
          <p:cNvPr id="4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933" y="2032898"/>
            <a:ext cx="5711263" cy="3824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00030" y="2052116"/>
            <a:ext cx="3242072" cy="3805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55981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ppt_x"/>
                                          </p:val>
                                        </p:tav>
                                        <p:tav tm="100000">
                                          <p:val>
                                            <p:strVal val="#ppt_x"/>
                                          </p:val>
                                        </p:tav>
                                      </p:tavLst>
                                    </p:anim>
                                    <p:anim calcmode="lin" valueType="num">
                                      <p:cBhvr additive="base">
                                        <p:cTn id="8"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SCR installation</a:t>
            </a:r>
          </a:p>
        </p:txBody>
      </p:sp>
      <p:sp>
        <p:nvSpPr>
          <p:cNvPr id="3" name="Content Placeholder 2"/>
          <p:cNvSpPr>
            <a:spLocks noGrp="1"/>
          </p:cNvSpPr>
          <p:nvPr>
            <p:ph idx="1"/>
          </p:nvPr>
        </p:nvSpPr>
        <p:spPr/>
        <p:txBody>
          <a:bodyPr/>
          <a:lstStyle/>
          <a:p>
            <a:r>
              <a:rPr lang="en-GB" dirty="0"/>
              <a:t>The maritime sector has had more than two decades of experience with SCR, and the report found that overall, approximately 1250 SCR systems have been installed on marine vessels in the </a:t>
            </a:r>
            <a:r>
              <a:rPr lang="en-GB" b="1" dirty="0"/>
              <a:t>past decade</a:t>
            </a:r>
            <a:r>
              <a:rPr lang="en-GB" dirty="0"/>
              <a:t>. Those vessels with the longest track records have accumulated up to 80,000 hours of operation over the past two decades.  </a:t>
            </a:r>
            <a:endParaRPr lang="en-GB" dirty="0" smtClean="0"/>
          </a:p>
          <a:p>
            <a:r>
              <a:rPr lang="en-GB" dirty="0">
                <a:hlinkClick r:id="rId2"/>
              </a:rPr>
              <a:t>http://</a:t>
            </a:r>
            <a:r>
              <a:rPr lang="en-GB" dirty="0" smtClean="0">
                <a:hlinkClick r:id="rId2"/>
              </a:rPr>
              <a:t>www.airclim.org/acidnews/scr-can-cut-ship-nox-emissions</a:t>
            </a:r>
            <a:r>
              <a:rPr lang="en-GB" dirty="0" smtClean="0"/>
              <a:t>	</a:t>
            </a:r>
          </a:p>
          <a:p>
            <a:endParaRPr lang="en-GB" dirty="0"/>
          </a:p>
        </p:txBody>
      </p:sp>
    </p:spTree>
    <p:extLst>
      <p:ext uri="{BB962C8B-B14F-4D97-AF65-F5344CB8AC3E}">
        <p14:creationId xmlns:p14="http://schemas.microsoft.com/office/powerpoint/2010/main" val="7372150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1"/>
          <p:cNvSpPr>
            <a:spLocks noGrp="1"/>
          </p:cNvSpPr>
          <p:nvPr>
            <p:ph type="title"/>
          </p:nvPr>
        </p:nvSpPr>
        <p:spPr/>
        <p:txBody>
          <a:bodyPr/>
          <a:lstStyle/>
          <a:p>
            <a:r>
              <a:rPr lang="en-GB" altLang="en-US" smtClean="0"/>
              <a:t>Conclusions</a:t>
            </a:r>
          </a:p>
        </p:txBody>
      </p:sp>
      <p:sp>
        <p:nvSpPr>
          <p:cNvPr id="106499" name="Content Placeholder 2"/>
          <p:cNvSpPr>
            <a:spLocks noGrp="1"/>
          </p:cNvSpPr>
          <p:nvPr>
            <p:ph idx="1"/>
          </p:nvPr>
        </p:nvSpPr>
        <p:spPr>
          <a:xfrm>
            <a:off x="762000" y="1981200"/>
            <a:ext cx="7772400" cy="4114800"/>
          </a:xfrm>
        </p:spPr>
        <p:txBody>
          <a:bodyPr/>
          <a:lstStyle/>
          <a:p>
            <a:pPr>
              <a:buFontTx/>
              <a:buChar char="•"/>
            </a:pPr>
            <a:r>
              <a:rPr lang="en-GB" altLang="en-US" b="1" i="1" dirty="0" smtClean="0"/>
              <a:t>LNG bunkering/ infrastructure</a:t>
            </a:r>
          </a:p>
          <a:p>
            <a:pPr marL="566738" lvl="1" indent="0"/>
            <a:r>
              <a:rPr lang="en-GB" altLang="en-US" dirty="0" smtClean="0"/>
              <a:t>About 10% of new ship buildings in next 8 years will be gas or dual fuelled engines</a:t>
            </a:r>
          </a:p>
          <a:p>
            <a:pPr>
              <a:buFontTx/>
              <a:buChar char="•"/>
            </a:pPr>
            <a:endParaRPr lang="en-GB" altLang="en-US" dirty="0" smtClean="0"/>
          </a:p>
          <a:p>
            <a:pPr>
              <a:buFontTx/>
              <a:buChar char="•"/>
            </a:pPr>
            <a:r>
              <a:rPr lang="en-GB" altLang="en-US" dirty="0" smtClean="0"/>
              <a:t>Standardisation of tanks and fuel systems</a:t>
            </a:r>
          </a:p>
          <a:p>
            <a:pPr>
              <a:buFontTx/>
              <a:buChar char="•"/>
            </a:pPr>
            <a:endParaRPr lang="en-GB" altLang="en-US" dirty="0" smtClean="0"/>
          </a:p>
          <a:p>
            <a:pPr>
              <a:buFontTx/>
              <a:buChar char="•"/>
            </a:pPr>
            <a:r>
              <a:rPr lang="en-GB" altLang="en-US" dirty="0" smtClean="0"/>
              <a:t>Rules and regulations have been in place</a:t>
            </a:r>
          </a:p>
          <a:p>
            <a:pPr>
              <a:buFontTx/>
              <a:buChar char="•"/>
            </a:pPr>
            <a:endParaRPr lang="en-GB" altLang="en-US" dirty="0"/>
          </a:p>
          <a:p>
            <a:pPr>
              <a:buFontTx/>
              <a:buChar char="•"/>
            </a:pPr>
            <a:r>
              <a:rPr lang="en-GB" altLang="en-US" dirty="0"/>
              <a:t>LNG </a:t>
            </a:r>
            <a:r>
              <a:rPr lang="en-GB" altLang="en-US" dirty="0" smtClean="0"/>
              <a:t>bunkering/infrastructure needs local government support </a:t>
            </a:r>
            <a:endParaRPr lang="en-GB" altLang="en-US" dirty="0"/>
          </a:p>
          <a:p>
            <a:pPr>
              <a:buFontTx/>
              <a:buChar char="•"/>
            </a:pPr>
            <a:endParaRPr lang="en-GB" altLang="en-US" dirty="0" smtClean="0"/>
          </a:p>
          <a:p>
            <a:endParaRPr lang="en-GB" altLang="en-US"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p:nvPr>
        </p:nvSpPr>
        <p:spPr/>
        <p:txBody>
          <a:bodyPr/>
          <a:lstStyle/>
          <a:p>
            <a:endParaRPr lang="en-GB" altLang="en-US" sz="4800" smtClean="0"/>
          </a:p>
        </p:txBody>
      </p:sp>
      <p:sp>
        <p:nvSpPr>
          <p:cNvPr id="107523" name="Content Placeholder 2"/>
          <p:cNvSpPr>
            <a:spLocks noGrp="1"/>
          </p:cNvSpPr>
          <p:nvPr>
            <p:ph idx="1"/>
          </p:nvPr>
        </p:nvSpPr>
        <p:spPr/>
        <p:txBody>
          <a:bodyPr/>
          <a:lstStyle/>
          <a:p>
            <a:r>
              <a:rPr lang="en-GB" altLang="en-US" smtClean="0"/>
              <a:t>				</a:t>
            </a:r>
          </a:p>
          <a:p>
            <a:endParaRPr lang="en-GB" altLang="en-US" smtClean="0"/>
          </a:p>
          <a:p>
            <a:endParaRPr lang="en-GB" altLang="en-US" smtClean="0"/>
          </a:p>
          <a:p>
            <a:r>
              <a:rPr lang="en-GB" altLang="en-US" smtClean="0"/>
              <a:t>			</a:t>
            </a:r>
            <a:r>
              <a:rPr lang="en-GB" altLang="en-US" sz="6000" smtClean="0"/>
              <a:t>Thank You</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3"/>
          <p:cNvPicPr>
            <a:picLocks noChangeArrowheads="1"/>
          </p:cNvPicPr>
          <p:nvPr/>
        </p:nvPicPr>
        <p:blipFill>
          <a:blip r:embed="rId3" cstate="print"/>
          <a:srcRect/>
          <a:stretch>
            <a:fillRect/>
          </a:stretch>
        </p:blipFill>
        <p:spPr bwMode="auto">
          <a:xfrm>
            <a:off x="917906" y="1669444"/>
            <a:ext cx="8224196" cy="401175"/>
          </a:xfrm>
          <a:prstGeom prst="rect">
            <a:avLst/>
          </a:prstGeom>
          <a:noFill/>
          <a:ln w="9525">
            <a:noFill/>
            <a:miter lim="800000"/>
            <a:headEnd/>
            <a:tailEnd/>
          </a:ln>
        </p:spPr>
      </p:pic>
      <p:sp>
        <p:nvSpPr>
          <p:cNvPr id="2" name="Title 1"/>
          <p:cNvSpPr>
            <a:spLocks noGrp="1"/>
          </p:cNvSpPr>
          <p:nvPr>
            <p:ph type="title"/>
          </p:nvPr>
        </p:nvSpPr>
        <p:spPr>
          <a:xfrm>
            <a:off x="3046534" y="927426"/>
            <a:ext cx="5369216" cy="994172"/>
          </a:xfrm>
        </p:spPr>
        <p:txBody>
          <a:bodyPr>
            <a:normAutofit/>
          </a:bodyPr>
          <a:lstStyle/>
          <a:p>
            <a:pPr algn="ctr"/>
            <a:r>
              <a:rPr lang="en-GB" sz="1650" b="1" dirty="0">
                <a:latin typeface="Arial" panose="020B0604020202020204" pitchFamily="34" charset="0"/>
                <a:cs typeface="Arial" panose="020B0604020202020204" pitchFamily="34" charset="0"/>
              </a:rPr>
              <a:t>SCOTLAND and UNIVERSITY</a:t>
            </a:r>
            <a:endParaRPr lang="en-GB" sz="1650" b="1" dirty="0">
              <a:latin typeface="Arial Black" panose="020B0A04020102020204" pitchFamily="34" charset="0"/>
              <a:cs typeface="Arial" panose="020B0604020202020204" pitchFamily="34" charset="0"/>
            </a:endParaRPr>
          </a:p>
        </p:txBody>
      </p:sp>
      <p:pic>
        <p:nvPicPr>
          <p:cNvPr id="7" name="Picture 2" descr="http://www.scotland.com/images/map-new.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539238"/>
            <a:ext cx="3862778" cy="2611286"/>
          </a:xfrm>
          <a:prstGeom prst="rect">
            <a:avLst/>
          </a:prstGeom>
          <a:noFill/>
          <a:extLst>
            <a:ext uri="{909E8E84-426E-40DD-AFC4-6F175D3DCCD1}">
              <a14:hiddenFill xmlns:a14="http://schemas.microsoft.com/office/drawing/2010/main">
                <a:solidFill>
                  <a:srgbClr val="FFFFFF"/>
                </a:solidFill>
              </a14:hiddenFill>
            </a:ext>
          </a:extLst>
        </p:spPr>
      </p:pic>
      <p:sp>
        <p:nvSpPr>
          <p:cNvPr id="8" name="Rounded Rectangle 7"/>
          <p:cNvSpPr/>
          <p:nvPr/>
        </p:nvSpPr>
        <p:spPr>
          <a:xfrm>
            <a:off x="3917458" y="1921469"/>
            <a:ext cx="4861468" cy="1943836"/>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smtClean="0">
              <a:solidFill>
                <a:schemeClr val="tx1"/>
              </a:solidFill>
            </a:endParaRPr>
          </a:p>
          <a:p>
            <a:endParaRPr lang="en-GB" dirty="0">
              <a:solidFill>
                <a:schemeClr val="tx1"/>
              </a:solidFill>
            </a:endParaRPr>
          </a:p>
          <a:p>
            <a:endParaRPr lang="en-GB" dirty="0" smtClean="0">
              <a:solidFill>
                <a:schemeClr val="tx1"/>
              </a:solidFill>
            </a:endParaRPr>
          </a:p>
          <a:p>
            <a:endParaRPr lang="en-GB" dirty="0" smtClean="0">
              <a:solidFill>
                <a:schemeClr val="tx1"/>
              </a:solidFill>
            </a:endParaRPr>
          </a:p>
          <a:p>
            <a:endParaRPr lang="en-GB" b="1" dirty="0" smtClean="0">
              <a:solidFill>
                <a:schemeClr val="tx1"/>
              </a:solidFill>
            </a:endParaRPr>
          </a:p>
          <a:p>
            <a:r>
              <a:rPr lang="en-GB" b="1" dirty="0" smtClean="0">
                <a:solidFill>
                  <a:schemeClr val="tx1"/>
                </a:solidFill>
              </a:rPr>
              <a:t>Population</a:t>
            </a:r>
            <a:r>
              <a:rPr lang="en-GB" dirty="0" smtClean="0">
                <a:solidFill>
                  <a:schemeClr val="tx1"/>
                </a:solidFill>
              </a:rPr>
              <a:t>, Million</a:t>
            </a:r>
          </a:p>
          <a:p>
            <a:r>
              <a:rPr lang="en-GB" dirty="0">
                <a:solidFill>
                  <a:schemeClr val="tx1"/>
                </a:solidFill>
              </a:rPr>
              <a:t> </a:t>
            </a:r>
            <a:r>
              <a:rPr lang="en-GB" dirty="0" smtClean="0">
                <a:solidFill>
                  <a:schemeClr val="tx1"/>
                </a:solidFill>
              </a:rPr>
              <a:t>    Scotland: 5.30</a:t>
            </a:r>
          </a:p>
          <a:p>
            <a:r>
              <a:rPr lang="en-GB" dirty="0">
                <a:solidFill>
                  <a:schemeClr val="tx1"/>
                </a:solidFill>
              </a:rPr>
              <a:t> </a:t>
            </a:r>
            <a:r>
              <a:rPr lang="en-GB" dirty="0" smtClean="0">
                <a:solidFill>
                  <a:schemeClr val="tx1"/>
                </a:solidFill>
              </a:rPr>
              <a:t>    Glasgow: 0.60</a:t>
            </a:r>
          </a:p>
          <a:p>
            <a:r>
              <a:rPr lang="en-GB" dirty="0">
                <a:solidFill>
                  <a:schemeClr val="tx1"/>
                </a:solidFill>
              </a:rPr>
              <a:t> </a:t>
            </a:r>
            <a:r>
              <a:rPr lang="en-GB" dirty="0" smtClean="0">
                <a:solidFill>
                  <a:schemeClr val="tx1"/>
                </a:solidFill>
              </a:rPr>
              <a:t>    Edinburg: 0.50 </a:t>
            </a:r>
          </a:p>
          <a:p>
            <a:r>
              <a:rPr lang="en-GB" dirty="0">
                <a:solidFill>
                  <a:schemeClr val="tx1"/>
                </a:solidFill>
              </a:rPr>
              <a:t> </a:t>
            </a:r>
            <a:r>
              <a:rPr lang="en-GB" dirty="0" smtClean="0">
                <a:solidFill>
                  <a:schemeClr val="tx1"/>
                </a:solidFill>
              </a:rPr>
              <a:t>    London: 8.79</a:t>
            </a:r>
          </a:p>
          <a:p>
            <a:r>
              <a:rPr lang="en-GB" b="1" dirty="0">
                <a:solidFill>
                  <a:schemeClr val="tx1"/>
                </a:solidFill>
              </a:rPr>
              <a:t>Glasgow is the 3</a:t>
            </a:r>
            <a:r>
              <a:rPr lang="en-GB" b="1" baseline="30000" dirty="0">
                <a:solidFill>
                  <a:schemeClr val="tx1"/>
                </a:solidFill>
              </a:rPr>
              <a:t>rd</a:t>
            </a:r>
            <a:r>
              <a:rPr lang="en-GB" b="1" dirty="0">
                <a:solidFill>
                  <a:schemeClr val="tx1"/>
                </a:solidFill>
              </a:rPr>
              <a:t> largest city in the UK</a:t>
            </a:r>
          </a:p>
          <a:p>
            <a:endParaRPr lang="en-GB" dirty="0" smtClean="0">
              <a:solidFill>
                <a:schemeClr val="tx1"/>
              </a:solidFill>
            </a:endParaRPr>
          </a:p>
          <a:p>
            <a:pPr marL="214313" indent="-214313">
              <a:buFont typeface="Arial" charset="0"/>
              <a:buChar char="•"/>
            </a:pPr>
            <a:endParaRPr lang="en-GB" dirty="0">
              <a:solidFill>
                <a:schemeClr val="tx1"/>
              </a:solidFill>
            </a:endParaRPr>
          </a:p>
          <a:p>
            <a:endParaRPr lang="en-GB" dirty="0" smtClean="0">
              <a:solidFill>
                <a:schemeClr val="tx1"/>
              </a:solidFill>
            </a:endParaRPr>
          </a:p>
          <a:p>
            <a:endParaRPr lang="en-GB" dirty="0">
              <a:solidFill>
                <a:schemeClr val="tx1"/>
              </a:solidFill>
            </a:endParaRPr>
          </a:p>
          <a:p>
            <a:endParaRPr lang="en-GB" dirty="0" smtClean="0">
              <a:solidFill>
                <a:schemeClr val="tx1"/>
              </a:solidFill>
            </a:endParaRPr>
          </a:p>
        </p:txBody>
      </p:sp>
      <p:pic>
        <p:nvPicPr>
          <p:cNvPr id="12"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83691" y="4014326"/>
            <a:ext cx="5141185" cy="284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ounded Rectangle 12"/>
          <p:cNvSpPr/>
          <p:nvPr/>
        </p:nvSpPr>
        <p:spPr>
          <a:xfrm>
            <a:off x="1483674" y="3229444"/>
            <a:ext cx="2500017" cy="3628556"/>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a:solidFill>
                  <a:schemeClr val="tx1"/>
                </a:solidFill>
              </a:rPr>
              <a:t>University of Strathclyde</a:t>
            </a:r>
          </a:p>
          <a:p>
            <a:pPr marL="214313" indent="-214313">
              <a:buFont typeface="Arial" charset="0"/>
              <a:buChar char="•"/>
            </a:pPr>
            <a:r>
              <a:rPr lang="en-GB" sz="1400" dirty="0">
                <a:solidFill>
                  <a:schemeClr val="tx1"/>
                </a:solidFill>
              </a:rPr>
              <a:t>Founded in 1796 by   Prof John Anderson</a:t>
            </a:r>
          </a:p>
          <a:p>
            <a:pPr marL="214313" indent="-214313">
              <a:buFont typeface="Arial" charset="0"/>
              <a:buChar char="•"/>
            </a:pPr>
            <a:r>
              <a:rPr lang="en-GB" sz="1400" dirty="0">
                <a:solidFill>
                  <a:schemeClr val="tx1"/>
                </a:solidFill>
              </a:rPr>
              <a:t>3</a:t>
            </a:r>
            <a:r>
              <a:rPr lang="en-GB" sz="1400" baseline="30000" dirty="0">
                <a:solidFill>
                  <a:schemeClr val="tx1"/>
                </a:solidFill>
              </a:rPr>
              <a:t>rd</a:t>
            </a:r>
            <a:r>
              <a:rPr lang="en-GB" sz="1400" dirty="0">
                <a:solidFill>
                  <a:schemeClr val="tx1"/>
                </a:solidFill>
              </a:rPr>
              <a:t> Largest university in Scotland</a:t>
            </a:r>
          </a:p>
          <a:p>
            <a:pPr marL="214313" indent="-214313">
              <a:buFont typeface="Arial" charset="0"/>
              <a:buChar char="•"/>
            </a:pPr>
            <a:r>
              <a:rPr lang="en-GB" sz="1400" dirty="0">
                <a:solidFill>
                  <a:schemeClr val="tx1"/>
                </a:solidFill>
              </a:rPr>
              <a:t>22,000 students</a:t>
            </a:r>
          </a:p>
          <a:p>
            <a:pPr marL="214313" indent="-214313">
              <a:buFont typeface="Arial" charset="0"/>
              <a:buChar char="•"/>
            </a:pPr>
            <a:r>
              <a:rPr lang="en-GB" sz="1400" dirty="0">
                <a:solidFill>
                  <a:schemeClr val="tx1"/>
                </a:solidFill>
              </a:rPr>
              <a:t>Awarded Royal Charter in 1964</a:t>
            </a:r>
          </a:p>
          <a:p>
            <a:pPr marL="214313" indent="-214313">
              <a:buFont typeface="Arial" charset="0"/>
              <a:buChar char="•"/>
            </a:pPr>
            <a:r>
              <a:rPr lang="en-GB" sz="1400" dirty="0">
                <a:solidFill>
                  <a:schemeClr val="tx1"/>
                </a:solidFill>
              </a:rPr>
              <a:t>World top 250 University (QSWU ranking 2015)</a:t>
            </a:r>
          </a:p>
          <a:p>
            <a:pPr marL="214313" indent="-214313">
              <a:buFont typeface="Arial" charset="0"/>
              <a:buChar char="•"/>
            </a:pPr>
            <a:r>
              <a:rPr lang="en-GB" sz="1400" dirty="0">
                <a:solidFill>
                  <a:schemeClr val="tx1"/>
                </a:solidFill>
              </a:rPr>
              <a:t>UK Top 20 Research Intensive University </a:t>
            </a:r>
          </a:p>
          <a:p>
            <a:pPr marL="214313" indent="-214313">
              <a:buFont typeface="Arial" charset="0"/>
              <a:buChar char="•"/>
            </a:pPr>
            <a:r>
              <a:rPr lang="en-GB" sz="1400" dirty="0">
                <a:solidFill>
                  <a:schemeClr val="tx1"/>
                </a:solidFill>
              </a:rPr>
              <a:t>UK Top 10 research intensive Engineering Faculty</a:t>
            </a:r>
          </a:p>
        </p:txBody>
      </p:sp>
      <p:grpSp>
        <p:nvGrpSpPr>
          <p:cNvPr id="3" name="Group 2"/>
          <p:cNvGrpSpPr/>
          <p:nvPr/>
        </p:nvGrpSpPr>
        <p:grpSpPr>
          <a:xfrm>
            <a:off x="86111" y="3593781"/>
            <a:ext cx="1370223" cy="1968821"/>
            <a:chOff x="131184" y="4285422"/>
            <a:chExt cx="1756098" cy="2250326"/>
          </a:xfrm>
        </p:grpSpPr>
        <p:pic>
          <p:nvPicPr>
            <p:cNvPr id="14" name="Picture 10" descr="jander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1184" y="4285422"/>
              <a:ext cx="1756098" cy="1859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ounded Rectangle 14"/>
            <p:cNvSpPr/>
            <p:nvPr/>
          </p:nvSpPr>
          <p:spPr>
            <a:xfrm>
              <a:off x="131184" y="6145056"/>
              <a:ext cx="1756098" cy="390692"/>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a:solidFill>
                    <a:schemeClr val="tx1"/>
                  </a:solidFill>
                </a:rPr>
                <a:t>Prof J. Anderson</a:t>
              </a:r>
            </a:p>
          </p:txBody>
        </p:sp>
      </p:grpSp>
    </p:spTree>
    <p:extLst>
      <p:ext uri="{BB962C8B-B14F-4D97-AF65-F5344CB8AC3E}">
        <p14:creationId xmlns:p14="http://schemas.microsoft.com/office/powerpoint/2010/main" val="33844741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3"/>
          <p:cNvPicPr>
            <a:picLocks noChangeArrowheads="1"/>
          </p:cNvPicPr>
          <p:nvPr/>
        </p:nvPicPr>
        <p:blipFill>
          <a:blip r:embed="rId2" cstate="print"/>
          <a:srcRect/>
          <a:stretch>
            <a:fillRect/>
          </a:stretch>
        </p:blipFill>
        <p:spPr bwMode="auto">
          <a:xfrm>
            <a:off x="819646" y="1036308"/>
            <a:ext cx="8224196" cy="401175"/>
          </a:xfrm>
          <a:prstGeom prst="rect">
            <a:avLst/>
          </a:prstGeom>
          <a:noFill/>
          <a:ln w="9525">
            <a:noFill/>
            <a:miter lim="800000"/>
            <a:headEnd/>
            <a:tailEnd/>
          </a:ln>
        </p:spPr>
      </p:pic>
      <p:sp>
        <p:nvSpPr>
          <p:cNvPr id="4" name="Rectangle 3"/>
          <p:cNvSpPr/>
          <p:nvPr/>
        </p:nvSpPr>
        <p:spPr>
          <a:xfrm>
            <a:off x="349310" y="2351180"/>
            <a:ext cx="4113699" cy="1687419"/>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4960334" y="3893172"/>
            <a:ext cx="4089083" cy="287302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551658" y="349635"/>
            <a:ext cx="7886700" cy="994172"/>
          </a:xfrm>
        </p:spPr>
        <p:txBody>
          <a:bodyPr>
            <a:normAutofit/>
          </a:bodyPr>
          <a:lstStyle/>
          <a:p>
            <a:pPr algn="ctr"/>
            <a:r>
              <a:rPr lang="en-GB" sz="1650" b="1" dirty="0">
                <a:latin typeface="Arial" panose="020B0604020202020204" pitchFamily="34" charset="0"/>
                <a:cs typeface="Arial" panose="020B0604020202020204" pitchFamily="34" charset="0"/>
              </a:rPr>
              <a:t>UNIVERSITY OF STRATHCLYDE</a:t>
            </a:r>
            <a:endParaRPr lang="en-GB" sz="1650" b="1" dirty="0">
              <a:latin typeface="Arial Black" panose="020B0A04020102020204" pitchFamily="34" charset="0"/>
              <a:cs typeface="Arial" panose="020B0604020202020204" pitchFamily="34" charset="0"/>
            </a:endParaRPr>
          </a:p>
        </p:txBody>
      </p:sp>
      <p:sp>
        <p:nvSpPr>
          <p:cNvPr id="11" name="TextBox 10"/>
          <p:cNvSpPr txBox="1"/>
          <p:nvPr/>
        </p:nvSpPr>
        <p:spPr>
          <a:xfrm>
            <a:off x="1751446" y="1980028"/>
            <a:ext cx="1178528" cy="323165"/>
          </a:xfrm>
          <a:prstGeom prst="rect">
            <a:avLst/>
          </a:prstGeom>
          <a:noFill/>
        </p:spPr>
        <p:txBody>
          <a:bodyPr wrap="none" rtlCol="0">
            <a:spAutoFit/>
          </a:bodyPr>
          <a:lstStyle/>
          <a:p>
            <a:r>
              <a:rPr lang="en-GB" sz="1500" b="1" i="1" dirty="0">
                <a:solidFill>
                  <a:schemeClr val="accent1">
                    <a:lumMod val="50000"/>
                  </a:schemeClr>
                </a:solidFill>
              </a:rPr>
              <a:t>4 Faculties</a:t>
            </a:r>
          </a:p>
        </p:txBody>
      </p:sp>
      <p:sp>
        <p:nvSpPr>
          <p:cNvPr id="25" name="TextBox 24"/>
          <p:cNvSpPr txBox="1"/>
          <p:nvPr/>
        </p:nvSpPr>
        <p:spPr>
          <a:xfrm>
            <a:off x="4943324" y="3553982"/>
            <a:ext cx="1523174" cy="323165"/>
          </a:xfrm>
          <a:prstGeom prst="rect">
            <a:avLst/>
          </a:prstGeom>
          <a:solidFill>
            <a:srgbClr val="FFC000"/>
          </a:solidFill>
        </p:spPr>
        <p:txBody>
          <a:bodyPr wrap="none" rtlCol="0">
            <a:spAutoFit/>
          </a:bodyPr>
          <a:lstStyle/>
          <a:p>
            <a:r>
              <a:rPr lang="en-GB" sz="1500" b="1" i="1" dirty="0">
                <a:solidFill>
                  <a:schemeClr val="accent1">
                    <a:lumMod val="50000"/>
                  </a:schemeClr>
                </a:solidFill>
              </a:rPr>
              <a:t>8 Departments</a:t>
            </a:r>
          </a:p>
        </p:txBody>
      </p:sp>
      <p:pic>
        <p:nvPicPr>
          <p:cNvPr id="26" name="Picture 25"/>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61422" y="4241754"/>
            <a:ext cx="4694002" cy="2641161"/>
          </a:xfrm>
          <a:prstGeom prst="rect">
            <a:avLst/>
          </a:prstGeom>
        </p:spPr>
      </p:pic>
      <p:pic>
        <p:nvPicPr>
          <p:cNvPr id="31" name="Picture 30"/>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178610" y="1249894"/>
            <a:ext cx="2865232" cy="1983084"/>
          </a:xfrm>
          <a:prstGeom prst="rect">
            <a:avLst/>
          </a:prstGeom>
        </p:spPr>
      </p:pic>
      <p:sp>
        <p:nvSpPr>
          <p:cNvPr id="6" name="Rounded Rectangle 5"/>
          <p:cNvSpPr/>
          <p:nvPr/>
        </p:nvSpPr>
        <p:spPr>
          <a:xfrm>
            <a:off x="602179" y="2712327"/>
            <a:ext cx="1887718" cy="231787"/>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3"/>
          <p:cNvSpPr txBox="1">
            <a:spLocks noChangeArrowheads="1"/>
          </p:cNvSpPr>
          <p:nvPr/>
        </p:nvSpPr>
        <p:spPr>
          <a:xfrm>
            <a:off x="349310" y="2730216"/>
            <a:ext cx="5829300" cy="3086100"/>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ltLang="en-US" sz="1200" b="1" dirty="0">
                <a:solidFill>
                  <a:schemeClr val="accent5">
                    <a:lumMod val="50000"/>
                  </a:schemeClr>
                </a:solidFill>
                <a:latin typeface="Arial" panose="020B0604020202020204" pitchFamily="34" charset="0"/>
                <a:cs typeface="Arial" panose="020B0604020202020204" pitchFamily="34" charset="0"/>
              </a:rPr>
              <a:t>Faculty of Engineering</a:t>
            </a:r>
          </a:p>
          <a:p>
            <a:r>
              <a:rPr lang="en-GB" altLang="en-US" sz="1200" dirty="0">
                <a:solidFill>
                  <a:schemeClr val="tx2">
                    <a:lumMod val="50000"/>
                  </a:schemeClr>
                </a:solidFill>
                <a:latin typeface="Arial" panose="020B0604020202020204" pitchFamily="34" charset="0"/>
                <a:cs typeface="Arial" panose="020B0604020202020204" pitchFamily="34" charset="0"/>
              </a:rPr>
              <a:t>Faculty of Science </a:t>
            </a:r>
          </a:p>
          <a:p>
            <a:r>
              <a:rPr lang="en-GB" altLang="en-US" sz="1200" dirty="0">
                <a:solidFill>
                  <a:schemeClr val="tx2">
                    <a:lumMod val="50000"/>
                  </a:schemeClr>
                </a:solidFill>
                <a:latin typeface="Arial" panose="020B0604020202020204" pitchFamily="34" charset="0"/>
                <a:cs typeface="Arial" panose="020B0604020202020204" pitchFamily="34" charset="0"/>
              </a:rPr>
              <a:t>Faculty of Humanities and Social Sciences</a:t>
            </a:r>
            <a:endParaRPr lang="en-US" altLang="en-US" sz="1200" dirty="0">
              <a:solidFill>
                <a:schemeClr val="tx2">
                  <a:lumMod val="50000"/>
                </a:schemeClr>
              </a:solidFill>
              <a:latin typeface="Arial" panose="020B0604020202020204" pitchFamily="34" charset="0"/>
              <a:cs typeface="Arial" panose="020B0604020202020204" pitchFamily="34" charset="0"/>
            </a:endParaRPr>
          </a:p>
          <a:p>
            <a:r>
              <a:rPr lang="en-US" altLang="en-US" sz="1200" dirty="0">
                <a:solidFill>
                  <a:schemeClr val="tx2">
                    <a:lumMod val="50000"/>
                  </a:schemeClr>
                </a:solidFill>
                <a:latin typeface="Arial" panose="020B0604020202020204" pitchFamily="34" charset="0"/>
                <a:cs typeface="Arial" panose="020B0604020202020204" pitchFamily="34" charset="0"/>
              </a:rPr>
              <a:t>Business School</a:t>
            </a:r>
            <a:endParaRPr lang="en-GB" altLang="en-US" sz="1200" dirty="0">
              <a:solidFill>
                <a:schemeClr val="tx2">
                  <a:lumMod val="50000"/>
                </a:schemeClr>
              </a:solidFill>
              <a:latin typeface="Arial" panose="020B0604020202020204" pitchFamily="34" charset="0"/>
              <a:cs typeface="Arial" panose="020B0604020202020204" pitchFamily="34" charset="0"/>
            </a:endParaRPr>
          </a:p>
        </p:txBody>
      </p:sp>
      <p:sp>
        <p:nvSpPr>
          <p:cNvPr id="8" name="Rounded Rectangle 7"/>
          <p:cNvSpPr/>
          <p:nvPr/>
        </p:nvSpPr>
        <p:spPr>
          <a:xfrm>
            <a:off x="4965911" y="6019800"/>
            <a:ext cx="4077931" cy="247042"/>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3"/>
          <p:cNvSpPr txBox="1">
            <a:spLocks noChangeArrowheads="1"/>
          </p:cNvSpPr>
          <p:nvPr/>
        </p:nvSpPr>
        <p:spPr>
          <a:xfrm>
            <a:off x="5036535" y="4019285"/>
            <a:ext cx="5480528" cy="3086100"/>
          </a:xfrm>
          <a:prstGeom prst="rect">
            <a:avLst/>
          </a:prstGeom>
          <a:noFill/>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sz="1200" dirty="0">
                <a:latin typeface="Arial" panose="020B0604020202020204" pitchFamily="34" charset="0"/>
              </a:rPr>
              <a:t>Architecture</a:t>
            </a:r>
          </a:p>
          <a:p>
            <a:r>
              <a:rPr lang="en-US" altLang="en-US" sz="1200" dirty="0">
                <a:latin typeface="Arial" panose="020B0604020202020204" pitchFamily="34" charset="0"/>
              </a:rPr>
              <a:t>Biomedical engineering</a:t>
            </a:r>
          </a:p>
          <a:p>
            <a:r>
              <a:rPr lang="en-US" altLang="en-US" sz="1200" dirty="0">
                <a:latin typeface="Arial" panose="020B0604020202020204" pitchFamily="34" charset="0"/>
              </a:rPr>
              <a:t>Chemical and Process Engineering</a:t>
            </a:r>
          </a:p>
          <a:p>
            <a:r>
              <a:rPr lang="en-US" altLang="en-US" sz="1200" dirty="0">
                <a:latin typeface="Arial" panose="020B0604020202020204" pitchFamily="34" charset="0"/>
              </a:rPr>
              <a:t>Civil Engineering</a:t>
            </a:r>
          </a:p>
          <a:p>
            <a:r>
              <a:rPr lang="en-US" altLang="en-US" sz="1200" dirty="0">
                <a:latin typeface="Arial" panose="020B0604020202020204" pitchFamily="34" charset="0"/>
              </a:rPr>
              <a:t>Design, Manufacture and Engineering Management</a:t>
            </a:r>
          </a:p>
          <a:p>
            <a:r>
              <a:rPr lang="en-US" altLang="en-US" sz="1200" dirty="0">
                <a:latin typeface="Arial" panose="020B0604020202020204" pitchFamily="34" charset="0"/>
              </a:rPr>
              <a:t>Electronic and Electrical Engineering</a:t>
            </a:r>
          </a:p>
          <a:p>
            <a:r>
              <a:rPr lang="en-US" altLang="en-US" sz="1200" dirty="0">
                <a:latin typeface="Arial" panose="020B0604020202020204" pitchFamily="34" charset="0"/>
              </a:rPr>
              <a:t>Mechanical and Aerospace Engineering</a:t>
            </a:r>
          </a:p>
          <a:p>
            <a:r>
              <a:rPr lang="en-US" altLang="en-US" sz="1200" b="1" dirty="0">
                <a:solidFill>
                  <a:schemeClr val="accent5">
                    <a:lumMod val="50000"/>
                  </a:schemeClr>
                </a:solidFill>
                <a:latin typeface="Arial" panose="020B0604020202020204" pitchFamily="34" charset="0"/>
              </a:rPr>
              <a:t>Naval Architecture, Ocean and Marine Engineering </a:t>
            </a:r>
          </a:p>
          <a:p>
            <a:endParaRPr lang="en-US" altLang="en-US" sz="1200" dirty="0">
              <a:latin typeface="Arial" panose="020B0604020202020204" pitchFamily="34" charset="0"/>
            </a:endParaRPr>
          </a:p>
          <a:p>
            <a:endParaRPr lang="en-US" altLang="en-US" sz="1800" dirty="0">
              <a:latin typeface="Arial" panose="020B0604020202020204" pitchFamily="34" charset="0"/>
            </a:endParaRPr>
          </a:p>
        </p:txBody>
      </p:sp>
      <p:sp>
        <p:nvSpPr>
          <p:cNvPr id="9" name="Rounded Rectangle 8"/>
          <p:cNvSpPr/>
          <p:nvPr/>
        </p:nvSpPr>
        <p:spPr>
          <a:xfrm>
            <a:off x="142616" y="1539721"/>
            <a:ext cx="4477381" cy="374802"/>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2">
                    <a:lumMod val="75000"/>
                  </a:schemeClr>
                </a:solidFill>
              </a:rPr>
              <a:t>University of Strathclyde</a:t>
            </a:r>
          </a:p>
        </p:txBody>
      </p:sp>
      <p:cxnSp>
        <p:nvCxnSpPr>
          <p:cNvPr id="5" name="Straight Arrow Connector 4"/>
          <p:cNvCxnSpPr>
            <a:endCxn id="25" idx="1"/>
          </p:cNvCxnSpPr>
          <p:nvPr/>
        </p:nvCxnSpPr>
        <p:spPr>
          <a:xfrm>
            <a:off x="2488362" y="2849709"/>
            <a:ext cx="2454962" cy="865856"/>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11173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79618" y="2010299"/>
            <a:ext cx="5647943" cy="4542901"/>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384440" y="2429654"/>
            <a:ext cx="6658367" cy="4056255"/>
          </a:xfrm>
        </p:spPr>
        <p:txBody>
          <a:bodyPr>
            <a:normAutofit/>
          </a:bodyPr>
          <a:lstStyle/>
          <a:p>
            <a:pPr>
              <a:lnSpc>
                <a:spcPct val="110000"/>
              </a:lnSpc>
              <a:spcBef>
                <a:spcPts val="0"/>
              </a:spcBef>
            </a:pPr>
            <a:r>
              <a:rPr lang="en-GB" sz="1400" b="1" dirty="0" smtClean="0"/>
              <a:t>136 </a:t>
            </a:r>
            <a:r>
              <a:rPr lang="en-GB" sz="1400" b="1" dirty="0"/>
              <a:t>years’ history </a:t>
            </a:r>
          </a:p>
          <a:p>
            <a:pPr>
              <a:lnSpc>
                <a:spcPct val="110000"/>
              </a:lnSpc>
              <a:spcBef>
                <a:spcPts val="0"/>
              </a:spcBef>
            </a:pPr>
            <a:r>
              <a:rPr lang="en-GB" sz="1400" b="1" dirty="0"/>
              <a:t>First world Naval Architecture Chair was established in 1883</a:t>
            </a:r>
          </a:p>
          <a:p>
            <a:pPr>
              <a:lnSpc>
                <a:spcPct val="110000"/>
              </a:lnSpc>
              <a:spcBef>
                <a:spcPts val="0"/>
              </a:spcBef>
            </a:pPr>
            <a:r>
              <a:rPr lang="en-GB" sz="1400" b="1" dirty="0"/>
              <a:t>UK and Europe largest Department in its kind</a:t>
            </a:r>
          </a:p>
          <a:p>
            <a:pPr>
              <a:lnSpc>
                <a:spcPct val="110000"/>
              </a:lnSpc>
              <a:spcBef>
                <a:spcPts val="0"/>
              </a:spcBef>
            </a:pPr>
            <a:endParaRPr lang="en-GB" sz="1650" b="1" dirty="0"/>
          </a:p>
          <a:p>
            <a:r>
              <a:rPr lang="en-GB" sz="1650" b="1" dirty="0"/>
              <a:t>Staff number</a:t>
            </a:r>
            <a:r>
              <a:rPr lang="en-GB" sz="1650" dirty="0"/>
              <a:t>: 27</a:t>
            </a:r>
          </a:p>
          <a:p>
            <a:pPr marL="342900" lvl="1" indent="0"/>
            <a:r>
              <a:rPr lang="en-GB" sz="1350" dirty="0"/>
              <a:t>Professor: 8</a:t>
            </a:r>
          </a:p>
          <a:p>
            <a:pPr marL="342900" lvl="1" indent="0"/>
            <a:r>
              <a:rPr lang="en-GB" sz="1350" dirty="0"/>
              <a:t>Reader/Senior lecturer: 7</a:t>
            </a:r>
          </a:p>
          <a:p>
            <a:pPr marL="342900" lvl="1" indent="0"/>
            <a:r>
              <a:rPr lang="en-GB" sz="1350" dirty="0"/>
              <a:t>Lecturer: 12 </a:t>
            </a:r>
          </a:p>
          <a:p>
            <a:r>
              <a:rPr lang="en-GB" sz="1650" b="1" dirty="0"/>
              <a:t>Student number </a:t>
            </a:r>
            <a:r>
              <a:rPr lang="en-GB" sz="1650" dirty="0"/>
              <a:t>(session </a:t>
            </a:r>
            <a:r>
              <a:rPr lang="en-GB" sz="1650" dirty="0" smtClean="0"/>
              <a:t>2018-19)</a:t>
            </a:r>
            <a:endParaRPr lang="en-GB" sz="1650" dirty="0"/>
          </a:p>
          <a:p>
            <a:pPr marL="342900" lvl="1" indent="0"/>
            <a:r>
              <a:rPr lang="en-GB" sz="1350" dirty="0"/>
              <a:t>Undergraduate: 350</a:t>
            </a:r>
          </a:p>
          <a:p>
            <a:pPr marL="342900" lvl="1" indent="0"/>
            <a:r>
              <a:rPr lang="en-GB" sz="1350" dirty="0"/>
              <a:t>MSc: </a:t>
            </a:r>
            <a:r>
              <a:rPr lang="en-GB" sz="1350" dirty="0" smtClean="0"/>
              <a:t>73</a:t>
            </a:r>
            <a:endParaRPr lang="en-GB" sz="1350" dirty="0"/>
          </a:p>
          <a:p>
            <a:pPr marL="342900" lvl="1" indent="0"/>
            <a:r>
              <a:rPr lang="en-GB" sz="1350" dirty="0"/>
              <a:t>PhD: over 140</a:t>
            </a:r>
            <a:endParaRPr lang="en-GB" sz="1650" dirty="0"/>
          </a:p>
          <a:p>
            <a:r>
              <a:rPr lang="en-GB" sz="1650" b="1" dirty="0"/>
              <a:t>Students come from over 40 </a:t>
            </a:r>
            <a:r>
              <a:rPr lang="en-GB" sz="1650" b="1" dirty="0" smtClean="0"/>
              <a:t>countries</a:t>
            </a:r>
            <a:endParaRPr lang="en-GB" dirty="0"/>
          </a:p>
        </p:txBody>
      </p:sp>
      <p:pic>
        <p:nvPicPr>
          <p:cNvPr id="7" name="Picture 3"/>
          <p:cNvPicPr>
            <a:picLocks noChangeArrowheads="1"/>
          </p:cNvPicPr>
          <p:nvPr/>
        </p:nvPicPr>
        <p:blipFill>
          <a:blip r:embed="rId3" cstate="print"/>
          <a:srcRect/>
          <a:stretch>
            <a:fillRect/>
          </a:stretch>
        </p:blipFill>
        <p:spPr bwMode="auto">
          <a:xfrm>
            <a:off x="79618" y="1541924"/>
            <a:ext cx="9064382" cy="401175"/>
          </a:xfrm>
          <a:prstGeom prst="rect">
            <a:avLst/>
          </a:prstGeom>
          <a:noFill/>
          <a:ln w="9525">
            <a:noFill/>
            <a:miter lim="800000"/>
            <a:headEnd/>
            <a:tailEnd/>
          </a:ln>
        </p:spPr>
      </p:pic>
      <p:sp>
        <p:nvSpPr>
          <p:cNvPr id="9" name="Rectangle 4"/>
          <p:cNvSpPr txBox="1">
            <a:spLocks noChangeArrowheads="1"/>
          </p:cNvSpPr>
          <p:nvPr/>
        </p:nvSpPr>
        <p:spPr>
          <a:xfrm>
            <a:off x="712178" y="885261"/>
            <a:ext cx="7458075" cy="857250"/>
          </a:xfrm>
          <a:prstGeom prst="rect">
            <a:avLst/>
          </a:prstGeom>
          <a:ln/>
        </p:spPr>
        <p:txBody>
          <a:bodyPr vert="horz" lIns="68580" tIns="34290" rIns="9906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800" dirty="0">
                <a:solidFill>
                  <a:srgbClr val="000000"/>
                </a:solidFill>
              </a:rPr>
              <a:t>	</a:t>
            </a:r>
            <a:r>
              <a:rPr lang="en-GB" sz="1800" dirty="0">
                <a:solidFill>
                  <a:srgbClr val="C00000"/>
                </a:solidFill>
                <a:latin typeface="Arial" panose="020B0604020202020204" pitchFamily="34" charset="0"/>
                <a:cs typeface="Arial" panose="020B0604020202020204" pitchFamily="34" charset="0"/>
              </a:rPr>
              <a:t>Department of</a:t>
            </a:r>
            <a:r>
              <a:rPr lang="en-GB" sz="2100" b="1" dirty="0">
                <a:solidFill>
                  <a:srgbClr val="C00000"/>
                </a:solidFill>
                <a:latin typeface="Arial Black" panose="020B0A04020102020204" pitchFamily="34" charset="0"/>
                <a:cs typeface="Arial" panose="020B0604020202020204" pitchFamily="34" charset="0"/>
              </a:rPr>
              <a:t/>
            </a:r>
            <a:br>
              <a:rPr lang="en-GB" sz="2100" b="1" dirty="0">
                <a:solidFill>
                  <a:srgbClr val="C00000"/>
                </a:solidFill>
                <a:latin typeface="Arial Black" panose="020B0A04020102020204" pitchFamily="34" charset="0"/>
                <a:cs typeface="Arial" panose="020B0604020202020204" pitchFamily="34" charset="0"/>
              </a:rPr>
            </a:br>
            <a:r>
              <a:rPr lang="en-GB" sz="1800" b="1" dirty="0">
                <a:solidFill>
                  <a:srgbClr val="C00000"/>
                </a:solidFill>
                <a:latin typeface="Arial Black" panose="020B0A04020102020204" pitchFamily="34" charset="0"/>
                <a:cs typeface="Arial" panose="020B0604020202020204" pitchFamily="34" charset="0"/>
              </a:rPr>
              <a:t>Naval Architecture, Ocean &amp; Marine Engineering (NAOME)</a:t>
            </a:r>
            <a:endParaRPr lang="en-US" sz="1800" dirty="0">
              <a:solidFill>
                <a:srgbClr val="A22316"/>
              </a:solidFill>
              <a:latin typeface="Arial Black" charset="0"/>
              <a:sym typeface="Arial Black" charset="0"/>
            </a:endParaRPr>
          </a:p>
        </p:txBody>
      </p:sp>
      <p:pic>
        <p:nvPicPr>
          <p:cNvPr id="4" name="Picture 3"/>
          <p:cNvPicPr>
            <a:picLocks noChangeAspect="1"/>
          </p:cNvPicPr>
          <p:nvPr/>
        </p:nvPicPr>
        <p:blipFill>
          <a:blip r:embed="rId4"/>
          <a:stretch>
            <a:fillRect/>
          </a:stretch>
        </p:blipFill>
        <p:spPr>
          <a:xfrm>
            <a:off x="7347631" y="1943098"/>
            <a:ext cx="1796369" cy="1796369"/>
          </a:xfrm>
          <a:prstGeom prst="rect">
            <a:avLst/>
          </a:prstGeom>
        </p:spPr>
      </p:pic>
      <p:pic>
        <p:nvPicPr>
          <p:cNvPr id="13" name="Picture 5" descr="_MG_05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47631" y="4880373"/>
            <a:ext cx="1764959" cy="1120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7" descr="student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47630" y="3739468"/>
            <a:ext cx="1790700" cy="1140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 descr="C:\Users\lhs01121\Desktop\tiger yacht.jpg"/>
          <p:cNvPicPr>
            <a:picLocks noChangeAspect="1" noChangeArrowheads="1"/>
          </p:cNvPicPr>
          <p:nvPr/>
        </p:nvPicPr>
        <p:blipFill>
          <a:blip r:embed="rId7" cstate="print">
            <a:extLst>
              <a:ext uri="{28A0092B-C50C-407E-A947-70E740481C1C}">
                <a14:useLocalDpi xmlns:a14="http://schemas.microsoft.com/office/drawing/2010/main" val="0"/>
              </a:ext>
            </a:extLst>
          </a:blip>
          <a:srcRect l="20979"/>
          <a:stretch>
            <a:fillRect/>
          </a:stretch>
        </p:blipFill>
        <p:spPr bwMode="auto">
          <a:xfrm>
            <a:off x="5809342" y="4705350"/>
            <a:ext cx="1538288"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5221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52400" y="1472476"/>
            <a:ext cx="6941260" cy="5080724"/>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5293" y="1794578"/>
            <a:ext cx="6658367" cy="4682422"/>
          </a:xfrm>
        </p:spPr>
        <p:txBody>
          <a:bodyPr>
            <a:normAutofit/>
          </a:bodyPr>
          <a:lstStyle/>
          <a:p>
            <a:r>
              <a:rPr lang="en-GB" sz="1600" b="1" dirty="0"/>
              <a:t>BEng/MEng</a:t>
            </a:r>
          </a:p>
          <a:p>
            <a:pPr marL="342900" lvl="1" indent="0"/>
            <a:r>
              <a:rPr lang="en-GB" sz="1600" dirty="0"/>
              <a:t>Naval Architecture and Marine Engineering </a:t>
            </a:r>
          </a:p>
          <a:p>
            <a:pPr marL="342900" lvl="1" indent="0"/>
            <a:r>
              <a:rPr lang="en-GB" sz="1600" dirty="0"/>
              <a:t>Naval Architecture with Ocean Engineering</a:t>
            </a:r>
          </a:p>
          <a:p>
            <a:pPr marL="342900" lvl="1" indent="0"/>
            <a:r>
              <a:rPr lang="en-GB" sz="1600" dirty="0"/>
              <a:t>Naval Architecture with High Performance Marine Vehicles</a:t>
            </a:r>
          </a:p>
          <a:p>
            <a:pPr marL="0" indent="0" algn="ctr"/>
            <a:endParaRPr lang="en-GB" sz="1600" dirty="0"/>
          </a:p>
          <a:p>
            <a:r>
              <a:rPr lang="en-GB" sz="1600" b="1" dirty="0"/>
              <a:t>MSc</a:t>
            </a:r>
            <a:endParaRPr lang="en-GB" sz="1600" dirty="0"/>
          </a:p>
          <a:p>
            <a:pPr marL="342900" lvl="1" indent="0"/>
            <a:r>
              <a:rPr lang="en-GB" sz="1600" b="1" u="sng" dirty="0"/>
              <a:t>12 months programmes</a:t>
            </a:r>
          </a:p>
          <a:p>
            <a:pPr marL="600075" lvl="1" indent="-257175">
              <a:buFont typeface="+mj-lt"/>
              <a:buAutoNum type="arabicPeriod"/>
            </a:pPr>
            <a:r>
              <a:rPr lang="en-GB" sz="1600" dirty="0"/>
              <a:t> Marine Engineering</a:t>
            </a:r>
          </a:p>
          <a:p>
            <a:pPr marL="600075" lvl="1" indent="-257175">
              <a:buFont typeface="+mj-lt"/>
              <a:buAutoNum type="arabicPeriod"/>
            </a:pPr>
            <a:r>
              <a:rPr lang="en-GB" sz="1600" dirty="0"/>
              <a:t> Marine Technology</a:t>
            </a:r>
          </a:p>
          <a:p>
            <a:pPr marL="600075" lvl="1" indent="-257175">
              <a:buFont typeface="+mj-lt"/>
              <a:buAutoNum type="arabicPeriod"/>
            </a:pPr>
            <a:r>
              <a:rPr lang="en-GB" sz="1600" dirty="0"/>
              <a:t> Offshore Floating Systems</a:t>
            </a:r>
          </a:p>
          <a:p>
            <a:pPr marL="600075" lvl="1" indent="-257175">
              <a:buFont typeface="+mj-lt"/>
              <a:buAutoNum type="arabicPeriod"/>
            </a:pPr>
            <a:r>
              <a:rPr lang="en-GB" sz="1600" dirty="0"/>
              <a:t> Ship and Offshore Structures</a:t>
            </a:r>
          </a:p>
          <a:p>
            <a:pPr marL="600075" lvl="1" indent="-257175">
              <a:buFont typeface="+mj-lt"/>
              <a:buAutoNum type="arabicPeriod"/>
            </a:pPr>
            <a:r>
              <a:rPr lang="en-GB" sz="1600" dirty="0"/>
              <a:t> Subsea and Pipeline Engineering</a:t>
            </a:r>
          </a:p>
          <a:p>
            <a:pPr marL="600075" lvl="1" indent="-257175">
              <a:buFont typeface="+mj-lt"/>
              <a:buAutoNum type="arabicPeriod"/>
            </a:pPr>
            <a:r>
              <a:rPr lang="en-GB" sz="1600" dirty="0"/>
              <a:t> Offshore Renewable Energy</a:t>
            </a:r>
          </a:p>
          <a:p>
            <a:pPr marL="600075" lvl="1" indent="-257175">
              <a:buFont typeface="+mj-lt"/>
              <a:buAutoNum type="arabicPeriod"/>
            </a:pPr>
            <a:r>
              <a:rPr lang="en-GB" sz="1600" dirty="0"/>
              <a:t> Technical Ship </a:t>
            </a:r>
            <a:r>
              <a:rPr lang="en-GB" sz="1600" dirty="0" smtClean="0"/>
              <a:t>Management</a:t>
            </a:r>
          </a:p>
          <a:p>
            <a:pPr marL="600075" lvl="1" indent="-257175">
              <a:buFont typeface="+mj-lt"/>
              <a:buAutoNum type="arabicPeriod"/>
            </a:pPr>
            <a:r>
              <a:rPr lang="en-GB" sz="1600" dirty="0" smtClean="0"/>
              <a:t> </a:t>
            </a:r>
            <a:r>
              <a:rPr lang="en-GB" sz="1600" dirty="0" smtClean="0"/>
              <a:t>Advanced Naval Architecture</a:t>
            </a:r>
            <a:endParaRPr lang="en-GB" sz="1600" dirty="0"/>
          </a:p>
        </p:txBody>
      </p:sp>
      <p:pic>
        <p:nvPicPr>
          <p:cNvPr id="7" name="Picture 3"/>
          <p:cNvPicPr>
            <a:picLocks noChangeArrowheads="1"/>
          </p:cNvPicPr>
          <p:nvPr/>
        </p:nvPicPr>
        <p:blipFill>
          <a:blip r:embed="rId2" cstate="print"/>
          <a:srcRect/>
          <a:stretch>
            <a:fillRect/>
          </a:stretch>
        </p:blipFill>
        <p:spPr bwMode="auto">
          <a:xfrm>
            <a:off x="28303" y="1045823"/>
            <a:ext cx="9064382" cy="401175"/>
          </a:xfrm>
          <a:prstGeom prst="rect">
            <a:avLst/>
          </a:prstGeom>
          <a:noFill/>
          <a:ln w="9525">
            <a:noFill/>
            <a:miter lim="800000"/>
            <a:headEnd/>
            <a:tailEnd/>
          </a:ln>
        </p:spPr>
      </p:pic>
      <p:sp>
        <p:nvSpPr>
          <p:cNvPr id="9" name="Rectangle 4"/>
          <p:cNvSpPr txBox="1">
            <a:spLocks noChangeArrowheads="1"/>
          </p:cNvSpPr>
          <p:nvPr/>
        </p:nvSpPr>
        <p:spPr>
          <a:xfrm>
            <a:off x="312323" y="432194"/>
            <a:ext cx="7458075" cy="857250"/>
          </a:xfrm>
          <a:prstGeom prst="rect">
            <a:avLst/>
          </a:prstGeom>
          <a:ln/>
        </p:spPr>
        <p:txBody>
          <a:bodyPr vert="horz" lIns="68580" tIns="34290" rIns="9906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800" dirty="0">
                <a:solidFill>
                  <a:srgbClr val="000000"/>
                </a:solidFill>
              </a:rPr>
              <a:t>	</a:t>
            </a:r>
            <a:r>
              <a:rPr lang="en-GB" sz="1800" b="1" dirty="0">
                <a:solidFill>
                  <a:srgbClr val="C00000"/>
                </a:solidFill>
                <a:latin typeface="Arial" panose="020B0604020202020204" pitchFamily="34" charset="0"/>
                <a:cs typeface="Arial" panose="020B0604020202020204" pitchFamily="34" charset="0"/>
              </a:rPr>
              <a:t>DEGREE PROGRAMMES in NAOME</a:t>
            </a:r>
            <a:endParaRPr lang="en-US" sz="1800" b="1" dirty="0">
              <a:solidFill>
                <a:srgbClr val="A22316"/>
              </a:solidFill>
              <a:latin typeface="Arial Black" charset="0"/>
              <a:sym typeface="Arial Black" charset="0"/>
            </a:endParaRPr>
          </a:p>
        </p:txBody>
      </p:sp>
      <p:pic>
        <p:nvPicPr>
          <p:cNvPr id="16"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66892" y="4860065"/>
            <a:ext cx="3029337" cy="2016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7"/>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86600" y="2411887"/>
            <a:ext cx="1976133" cy="1483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4445454" y="3566147"/>
            <a:ext cx="2635142" cy="1323439"/>
          </a:xfrm>
          <a:prstGeom prst="rect">
            <a:avLst/>
          </a:prstGeom>
        </p:spPr>
        <p:txBody>
          <a:bodyPr wrap="square">
            <a:spAutoFit/>
          </a:bodyPr>
          <a:lstStyle/>
          <a:p>
            <a:r>
              <a:rPr lang="en-US" altLang="zh-CN" sz="1600" b="1" i="1" u="sng" dirty="0">
                <a:solidFill>
                  <a:srgbClr val="000000"/>
                </a:solidFill>
                <a:ea typeface="宋体" panose="02010600030101010101" pitchFamily="2" charset="-122"/>
                <a:cs typeface="Times New Roman" panose="02020603050405020304" pitchFamily="18" charset="0"/>
                <a:sym typeface="Symbol" panose="05050102010706020507" pitchFamily="18" charset="2"/>
              </a:rPr>
              <a:t>24</a:t>
            </a:r>
            <a:r>
              <a:rPr lang="en-GB" altLang="zh-CN" sz="1600" b="1" i="1" u="sng" dirty="0">
                <a:solidFill>
                  <a:srgbClr val="000000"/>
                </a:solidFill>
                <a:ea typeface="宋体" panose="02010600030101010101" pitchFamily="2" charset="-122"/>
                <a:cs typeface="Times New Roman" panose="02020603050405020304" pitchFamily="18" charset="0"/>
                <a:sym typeface="Symbol" panose="05050102010706020507" pitchFamily="18" charset="2"/>
              </a:rPr>
              <a:t> months programme</a:t>
            </a:r>
            <a:endParaRPr lang="en-US" altLang="zh-CN" sz="1600" b="1" i="1" u="sng" dirty="0">
              <a:solidFill>
                <a:srgbClr val="000000"/>
              </a:solidFill>
              <a:ea typeface="宋体" panose="02010600030101010101" pitchFamily="2" charset="-122"/>
              <a:cs typeface="Times New Roman" panose="02020603050405020304" pitchFamily="18" charset="0"/>
              <a:sym typeface="Symbol" panose="05050102010706020507" pitchFamily="18" charset="2"/>
            </a:endParaRPr>
          </a:p>
          <a:p>
            <a:r>
              <a:rPr lang="en-US" altLang="zh-CN" sz="1600" dirty="0">
                <a:solidFill>
                  <a:srgbClr val="000000"/>
                </a:solidFill>
                <a:ea typeface="宋体" panose="02010600030101010101" pitchFamily="2" charset="-122"/>
                <a:cs typeface="Times New Roman" panose="02020603050405020304" pitchFamily="18" charset="0"/>
                <a:sym typeface="Symbol" panose="05050102010706020507" pitchFamily="18" charset="2"/>
              </a:rPr>
              <a:t>9</a:t>
            </a:r>
            <a:r>
              <a:rPr lang="en-US" altLang="zh-CN" sz="1600" dirty="0" smtClean="0">
                <a:solidFill>
                  <a:srgbClr val="000000"/>
                </a:solidFill>
                <a:ea typeface="宋体" panose="02010600030101010101" pitchFamily="2" charset="-122"/>
                <a:cs typeface="Times New Roman" panose="02020603050405020304" pitchFamily="18" charset="0"/>
                <a:sym typeface="Symbol" panose="05050102010706020507" pitchFamily="18" charset="2"/>
              </a:rPr>
              <a:t>. </a:t>
            </a:r>
            <a:r>
              <a:rPr lang="en-US" altLang="zh-CN" sz="1600" dirty="0">
                <a:solidFill>
                  <a:srgbClr val="000000"/>
                </a:solidFill>
                <a:ea typeface="宋体" panose="02010600030101010101" pitchFamily="2" charset="-122"/>
                <a:cs typeface="Times New Roman" panose="02020603050405020304" pitchFamily="18" charset="0"/>
                <a:sym typeface="Symbol" panose="05050102010706020507" pitchFamily="18" charset="2"/>
              </a:rPr>
              <a:t>Ship and Offshore Technology (Joint with Hamburg University of Technology)</a:t>
            </a:r>
          </a:p>
        </p:txBody>
      </p:sp>
    </p:spTree>
    <p:extLst>
      <p:ext uri="{BB962C8B-B14F-4D97-AF65-F5344CB8AC3E}">
        <p14:creationId xmlns:p14="http://schemas.microsoft.com/office/powerpoint/2010/main" val="26204228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774899" y="2029618"/>
            <a:ext cx="5464101" cy="758148"/>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750"/>
              </a:spcBef>
            </a:pPr>
            <a:r>
              <a:rPr lang="en-GB" b="1" i="1" dirty="0">
                <a:solidFill>
                  <a:prstClr val="black"/>
                </a:solidFill>
              </a:rPr>
              <a:t>The NAOME Research &amp; KE Committee</a:t>
            </a:r>
            <a:r>
              <a:rPr lang="en-GB" i="1" dirty="0">
                <a:solidFill>
                  <a:prstClr val="black"/>
                </a:solidFill>
              </a:rPr>
              <a:t> </a:t>
            </a:r>
          </a:p>
        </p:txBody>
      </p:sp>
      <p:pic>
        <p:nvPicPr>
          <p:cNvPr id="7" name="Picture 3"/>
          <p:cNvPicPr>
            <a:picLocks noChangeArrowheads="1"/>
          </p:cNvPicPr>
          <p:nvPr/>
        </p:nvPicPr>
        <p:blipFill>
          <a:blip r:embed="rId4" cstate="print"/>
          <a:srcRect/>
          <a:stretch>
            <a:fillRect/>
          </a:stretch>
        </p:blipFill>
        <p:spPr bwMode="auto">
          <a:xfrm>
            <a:off x="128178" y="1469606"/>
            <a:ext cx="9064382" cy="401175"/>
          </a:xfrm>
          <a:prstGeom prst="rect">
            <a:avLst/>
          </a:prstGeom>
          <a:noFill/>
          <a:ln w="9525">
            <a:noFill/>
            <a:miter lim="800000"/>
            <a:headEnd/>
            <a:tailEnd/>
          </a:ln>
        </p:spPr>
      </p:pic>
      <p:sp>
        <p:nvSpPr>
          <p:cNvPr id="9" name="Rectangle 4"/>
          <p:cNvSpPr txBox="1">
            <a:spLocks noChangeArrowheads="1"/>
          </p:cNvSpPr>
          <p:nvPr/>
        </p:nvSpPr>
        <p:spPr>
          <a:xfrm>
            <a:off x="423530" y="492605"/>
            <a:ext cx="6935346" cy="857250"/>
          </a:xfrm>
          <a:prstGeom prst="rect">
            <a:avLst/>
          </a:prstGeom>
          <a:ln/>
        </p:spPr>
        <p:txBody>
          <a:bodyPr vert="horz" lIns="68580" tIns="34290" rIns="9906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dirty="0">
                <a:solidFill>
                  <a:schemeClr val="tx2"/>
                </a:solidFill>
              </a:rPr>
              <a:t>	</a:t>
            </a:r>
            <a:r>
              <a:rPr lang="en-US" sz="2400" dirty="0">
                <a:solidFill>
                  <a:schemeClr val="tx2"/>
                </a:solidFill>
                <a:latin typeface="Arial Black" charset="0"/>
                <a:sym typeface="Arial Black" charset="0"/>
              </a:rPr>
              <a:t>NAOME – Research co-ordination</a:t>
            </a:r>
          </a:p>
        </p:txBody>
      </p:sp>
      <p:sp>
        <p:nvSpPr>
          <p:cNvPr id="5" name="Rectangle 4"/>
          <p:cNvSpPr/>
          <p:nvPr/>
        </p:nvSpPr>
        <p:spPr>
          <a:xfrm>
            <a:off x="2094466" y="2679751"/>
            <a:ext cx="4572000" cy="969496"/>
          </a:xfrm>
          <a:prstGeom prst="rect">
            <a:avLst/>
          </a:prstGeom>
        </p:spPr>
        <p:txBody>
          <a:bodyPr>
            <a:spAutoFit/>
          </a:bodyPr>
          <a:lstStyle/>
          <a:p>
            <a:pPr algn="ctr"/>
            <a:endParaRPr lang="en-GB" sz="1200" dirty="0"/>
          </a:p>
          <a:p>
            <a:pPr algn="ctr"/>
            <a:r>
              <a:rPr lang="en-GB" sz="1500" dirty="0">
                <a:solidFill>
                  <a:schemeClr val="accent5">
                    <a:lumMod val="50000"/>
                  </a:schemeClr>
                </a:solidFill>
              </a:rPr>
              <a:t>and </a:t>
            </a:r>
          </a:p>
          <a:p>
            <a:pPr algn="ctr"/>
            <a:r>
              <a:rPr lang="en-GB" sz="1500" dirty="0">
                <a:solidFill>
                  <a:schemeClr val="accent5">
                    <a:lumMod val="50000"/>
                  </a:schemeClr>
                </a:solidFill>
              </a:rPr>
              <a:t>fostered by 3 interactive &amp; dynamic </a:t>
            </a:r>
            <a:r>
              <a:rPr lang="en-GB" sz="1500" b="1" i="1" dirty="0">
                <a:solidFill>
                  <a:schemeClr val="accent5">
                    <a:lumMod val="50000"/>
                  </a:schemeClr>
                </a:solidFill>
              </a:rPr>
              <a:t>Research Groups</a:t>
            </a:r>
            <a:endParaRPr lang="en-GB" sz="1500" dirty="0">
              <a:solidFill>
                <a:schemeClr val="accent5">
                  <a:lumMod val="50000"/>
                </a:schemeClr>
              </a:solidFill>
            </a:endParaRPr>
          </a:p>
        </p:txBody>
      </p:sp>
      <p:grpSp>
        <p:nvGrpSpPr>
          <p:cNvPr id="21" name="Group 20"/>
          <p:cNvGrpSpPr/>
          <p:nvPr/>
        </p:nvGrpSpPr>
        <p:grpSpPr>
          <a:xfrm>
            <a:off x="3243476" y="3846359"/>
            <a:ext cx="2810386" cy="1962237"/>
            <a:chOff x="306509" y="3863281"/>
            <a:chExt cx="3835793" cy="2616316"/>
          </a:xfrm>
        </p:grpSpPr>
        <p:sp>
          <p:nvSpPr>
            <p:cNvPr id="14" name="Rounded Rectangle 13"/>
            <p:cNvSpPr/>
            <p:nvPr/>
          </p:nvSpPr>
          <p:spPr>
            <a:xfrm>
              <a:off x="352990" y="3863281"/>
              <a:ext cx="3671122" cy="261631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1" name="Group 10"/>
            <p:cNvGrpSpPr/>
            <p:nvPr/>
          </p:nvGrpSpPr>
          <p:grpSpPr>
            <a:xfrm>
              <a:off x="306509" y="4053376"/>
              <a:ext cx="3835793" cy="2340178"/>
              <a:chOff x="306509" y="4053376"/>
              <a:chExt cx="3835793" cy="2340178"/>
            </a:xfrm>
          </p:grpSpPr>
          <p:sp>
            <p:nvSpPr>
              <p:cNvPr id="6" name="Rectangle 5"/>
              <p:cNvSpPr/>
              <p:nvPr/>
            </p:nvSpPr>
            <p:spPr>
              <a:xfrm>
                <a:off x="306509" y="4053376"/>
                <a:ext cx="3835793" cy="738664"/>
              </a:xfrm>
              <a:prstGeom prst="rect">
                <a:avLst/>
              </a:prstGeom>
            </p:spPr>
            <p:txBody>
              <a:bodyPr wrap="none">
                <a:spAutoFit/>
              </a:bodyPr>
              <a:lstStyle/>
              <a:p>
                <a:pPr algn="ctr"/>
                <a:r>
                  <a:rPr lang="en-GB" sz="1500" b="1" i="1" dirty="0"/>
                  <a:t>3. Fluid-Structure Interaction</a:t>
                </a:r>
              </a:p>
              <a:p>
                <a:pPr algn="ctr"/>
                <a:r>
                  <a:rPr lang="en-GB" sz="1500" b="1" i="1" dirty="0"/>
                  <a:t>group </a:t>
                </a:r>
              </a:p>
            </p:txBody>
          </p:sp>
          <p:pic>
            <p:nvPicPr>
              <p:cNvPr id="1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0396" y="4663670"/>
                <a:ext cx="1819923" cy="1729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PTC_DES_cavitation.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6"/>
              <a:srcRect l="15696" r="18179"/>
              <a:stretch/>
            </p:blipFill>
            <p:spPr>
              <a:xfrm>
                <a:off x="2188551" y="4886283"/>
                <a:ext cx="1510202" cy="1284659"/>
              </a:xfrm>
              <a:prstGeom prst="rect">
                <a:avLst/>
              </a:prstGeom>
            </p:spPr>
          </p:pic>
        </p:grpSp>
      </p:grpSp>
      <p:grpSp>
        <p:nvGrpSpPr>
          <p:cNvPr id="10" name="Group 9"/>
          <p:cNvGrpSpPr/>
          <p:nvPr/>
        </p:nvGrpSpPr>
        <p:grpSpPr>
          <a:xfrm>
            <a:off x="40841" y="3846360"/>
            <a:ext cx="2857241" cy="1962236"/>
            <a:chOff x="4086607" y="3840363"/>
            <a:chExt cx="3958484" cy="2616315"/>
          </a:xfrm>
        </p:grpSpPr>
        <p:sp>
          <p:nvSpPr>
            <p:cNvPr id="15" name="Rounded Rectangle 14"/>
            <p:cNvSpPr/>
            <p:nvPr/>
          </p:nvSpPr>
          <p:spPr>
            <a:xfrm>
              <a:off x="4086607" y="3840363"/>
              <a:ext cx="3958484" cy="2616315"/>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 name="Group 2"/>
            <p:cNvGrpSpPr/>
            <p:nvPr/>
          </p:nvGrpSpPr>
          <p:grpSpPr>
            <a:xfrm>
              <a:off x="4122949" y="4012907"/>
              <a:ext cx="3885799" cy="2208794"/>
              <a:chOff x="4122949" y="4012907"/>
              <a:chExt cx="3885799" cy="2208794"/>
            </a:xfrm>
          </p:grpSpPr>
          <p:sp>
            <p:nvSpPr>
              <p:cNvPr id="12" name="Rectangle 11"/>
              <p:cNvSpPr/>
              <p:nvPr/>
            </p:nvSpPr>
            <p:spPr>
              <a:xfrm>
                <a:off x="4122949" y="4012907"/>
                <a:ext cx="3885799" cy="738664"/>
              </a:xfrm>
              <a:prstGeom prst="rect">
                <a:avLst/>
              </a:prstGeom>
            </p:spPr>
            <p:txBody>
              <a:bodyPr wrap="square">
                <a:spAutoFit/>
              </a:bodyPr>
              <a:lstStyle/>
              <a:p>
                <a:pPr algn="ctr"/>
                <a:r>
                  <a:rPr lang="en-GB" sz="1500" b="1" i="1" dirty="0"/>
                  <a:t>1. Marine design, operation &amp; safety group</a:t>
                </a:r>
              </a:p>
            </p:txBody>
          </p:sp>
          <p:sp>
            <p:nvSpPr>
              <p:cNvPr id="19" name="Rounded Rectangle 18"/>
              <p:cNvSpPr/>
              <p:nvPr/>
            </p:nvSpPr>
            <p:spPr>
              <a:xfrm>
                <a:off x="6019043" y="4929098"/>
                <a:ext cx="1741927" cy="1292603"/>
              </a:xfrm>
              <a:prstGeom prst="roundRect">
                <a:avLst>
                  <a:gd name="adj" fmla="val 10000"/>
                </a:avLst>
              </a:prstGeom>
              <a:blipFill rotWithShape="0">
                <a:blip r:embed="rId7"/>
                <a:stretch>
                  <a:fillRect/>
                </a:stretch>
              </a:blipFill>
            </p:spPr>
            <p:style>
              <a:lnRef idx="2">
                <a:schemeClr val="lt1">
                  <a:hueOff val="0"/>
                  <a:satOff val="0"/>
                  <a:lumOff val="0"/>
                  <a:alphaOff val="0"/>
                </a:schemeClr>
              </a:lnRef>
              <a:fillRef idx="1">
                <a:scrgbClr r="0" g="0" b="0"/>
              </a:fillRef>
              <a:effectRef idx="0">
                <a:schemeClr val="accent2">
                  <a:tint val="50000"/>
                  <a:hueOff val="0"/>
                  <a:satOff val="0"/>
                  <a:lumOff val="0"/>
                  <a:alphaOff val="0"/>
                </a:schemeClr>
              </a:effectRef>
              <a:fontRef idx="minor">
                <a:schemeClr val="lt1">
                  <a:hueOff val="0"/>
                  <a:satOff val="0"/>
                  <a:lumOff val="0"/>
                  <a:alphaOff val="0"/>
                </a:schemeClr>
              </a:fontRef>
            </p:style>
          </p:sp>
          <p:sp>
            <p:nvSpPr>
              <p:cNvPr id="20" name="Rounded Rectangle 19"/>
              <p:cNvSpPr/>
              <p:nvPr/>
            </p:nvSpPr>
            <p:spPr>
              <a:xfrm>
                <a:off x="4286250" y="4921389"/>
                <a:ext cx="1675642" cy="1300311"/>
              </a:xfrm>
              <a:prstGeom prst="roundRect">
                <a:avLst>
                  <a:gd name="adj" fmla="val 10000"/>
                </a:avLst>
              </a:prstGeom>
              <a:blipFill rotWithShape="0">
                <a:blip r:embed="rId8"/>
                <a:stretch>
                  <a:fillRect/>
                </a:stretch>
              </a:blipFill>
            </p:spPr>
            <p:style>
              <a:lnRef idx="2">
                <a:schemeClr val="lt1">
                  <a:hueOff val="0"/>
                  <a:satOff val="0"/>
                  <a:lumOff val="0"/>
                  <a:alphaOff val="0"/>
                </a:schemeClr>
              </a:lnRef>
              <a:fillRef idx="1">
                <a:scrgbClr r="0" g="0" b="0"/>
              </a:fillRef>
              <a:effectRef idx="0">
                <a:schemeClr val="accent2">
                  <a:tint val="50000"/>
                  <a:hueOff val="0"/>
                  <a:satOff val="0"/>
                  <a:lumOff val="0"/>
                  <a:alphaOff val="0"/>
                </a:schemeClr>
              </a:effectRef>
              <a:fontRef idx="minor">
                <a:schemeClr val="lt1">
                  <a:hueOff val="0"/>
                  <a:satOff val="0"/>
                  <a:lumOff val="0"/>
                  <a:alphaOff val="0"/>
                </a:schemeClr>
              </a:fontRef>
            </p:style>
          </p:sp>
        </p:grpSp>
      </p:grpSp>
      <p:grpSp>
        <p:nvGrpSpPr>
          <p:cNvPr id="22" name="Group 21"/>
          <p:cNvGrpSpPr/>
          <p:nvPr/>
        </p:nvGrpSpPr>
        <p:grpSpPr>
          <a:xfrm>
            <a:off x="6320339" y="3880738"/>
            <a:ext cx="2812527" cy="1927858"/>
            <a:chOff x="8097470" y="3886201"/>
            <a:chExt cx="3934416" cy="2570477"/>
          </a:xfrm>
        </p:grpSpPr>
        <p:sp>
          <p:nvSpPr>
            <p:cNvPr id="16" name="Rounded Rectangle 15"/>
            <p:cNvSpPr/>
            <p:nvPr/>
          </p:nvSpPr>
          <p:spPr>
            <a:xfrm>
              <a:off x="8097470" y="3886201"/>
              <a:ext cx="3824020" cy="2570477"/>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8207866" y="4103421"/>
              <a:ext cx="3824020" cy="430887"/>
            </a:xfrm>
            <a:prstGeom prst="rect">
              <a:avLst/>
            </a:prstGeom>
          </p:spPr>
          <p:txBody>
            <a:bodyPr wrap="square">
              <a:spAutoFit/>
            </a:bodyPr>
            <a:lstStyle/>
            <a:p>
              <a:r>
                <a:rPr lang="en-GB" sz="1500" b="1" i="1" dirty="0"/>
                <a:t>2. Ocean engineering group</a:t>
              </a:r>
            </a:p>
          </p:txBody>
        </p:sp>
        <p:pic>
          <p:nvPicPr>
            <p:cNvPr id="11266" name="Picture 2" descr="Image result for ocean engineering pictures"/>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325970" y="4911727"/>
              <a:ext cx="1594234" cy="1334087"/>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Image result for ocean engineering pictures"/>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flipH="1">
              <a:off x="10009851" y="4929098"/>
              <a:ext cx="1744278" cy="1322904"/>
            </a:xfrm>
            <a:prstGeom prst="rect">
              <a:avLst/>
            </a:prstGeom>
            <a:noFill/>
            <a:extLst>
              <a:ext uri="{909E8E84-426E-40DD-AFC4-6F175D3DCCD1}">
                <a14:hiddenFill xmlns:a14="http://schemas.microsoft.com/office/drawing/2010/main">
                  <a:solidFill>
                    <a:srgbClr val="FFFFFF"/>
                  </a:solidFill>
                </a14:hiddenFill>
              </a:ext>
            </a:extLst>
          </p:spPr>
        </p:pic>
      </p:grpSp>
      <p:sp>
        <p:nvSpPr>
          <p:cNvPr id="23" name="Left-Right Arrow 22"/>
          <p:cNvSpPr/>
          <p:nvPr/>
        </p:nvSpPr>
        <p:spPr>
          <a:xfrm>
            <a:off x="2908528" y="4768774"/>
            <a:ext cx="369003" cy="202223"/>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Left-Right Arrow 25"/>
          <p:cNvSpPr/>
          <p:nvPr/>
        </p:nvSpPr>
        <p:spPr>
          <a:xfrm>
            <a:off x="5951336" y="4768772"/>
            <a:ext cx="370400" cy="202224"/>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834436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video>
              <p:cMediaNode vol="80000">
                <p:cTn id="2" fill="hold" display="0">
                  <p:stCondLst>
                    <p:cond delay="indefinite"/>
                  </p:stCondLst>
                </p:cTn>
                <p:tgtEl>
                  <p:spTgt spid="18"/>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ctrTitle"/>
          </p:nvPr>
        </p:nvSpPr>
        <p:spPr>
          <a:xfrm>
            <a:off x="612775" y="2438400"/>
            <a:ext cx="7918450" cy="1371600"/>
          </a:xfrm>
        </p:spPr>
        <p:txBody>
          <a:bodyPr/>
          <a:lstStyle/>
          <a:p>
            <a:pPr eaLnBrk="1" hangingPunct="1"/>
            <a:r>
              <a:rPr lang="en-GB" altLang="zh-CN" sz="4400" dirty="0" smtClean="0">
                <a:ea typeface="宋体" panose="02010600030101010101" pitchFamily="2" charset="-122"/>
                <a:cs typeface="Arial" panose="020B0604020202020204" pitchFamily="34" charset="0"/>
              </a:rPr>
              <a:t>LNG Fuelled Ships and Bunkering Challenges </a:t>
            </a:r>
          </a:p>
        </p:txBody>
      </p:sp>
      <p:sp>
        <p:nvSpPr>
          <p:cNvPr id="2" name="Subtitle 1"/>
          <p:cNvSpPr>
            <a:spLocks noGrp="1"/>
          </p:cNvSpPr>
          <p:nvPr>
            <p:ph type="subTitle" idx="1"/>
          </p:nvPr>
        </p:nvSpPr>
        <p:spPr/>
        <p:txBody>
          <a:bodyPr/>
          <a:lstStyle/>
          <a:p>
            <a:endParaRPr lang="en-GB"/>
          </a:p>
        </p:txBody>
      </p:sp>
    </p:spTree>
    <p:extLst>
      <p:ext uri="{BB962C8B-B14F-4D97-AF65-F5344CB8AC3E}">
        <p14:creationId xmlns:p14="http://schemas.microsoft.com/office/powerpoint/2010/main" val="2200849159"/>
      </p:ext>
    </p:extLst>
  </p:cSld>
  <p:clrMapOvr>
    <a:masterClrMapping/>
  </p:clrMapOvr>
  <p:transition spd="slow" advTm="1650"/>
  <p:timing>
    <p:tnLst>
      <p:par>
        <p:cTn id="1" dur="indefinite" restart="never" nodeType="tmRoot"/>
      </p:par>
    </p:tnLst>
  </p:timing>
</p:sld>
</file>

<file path=ppt/theme/theme1.xml><?xml version="1.0" encoding="utf-8"?>
<a:theme xmlns:a="http://schemas.openxmlformats.org/drawingml/2006/main" name="powerpointfile_25825_en">
  <a:themeElements>
    <a:clrScheme name="powerpointfile_25825_e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owerpointfile_25825_e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defRPr>
        </a:defPPr>
      </a:lstStyle>
    </a:lnDef>
  </a:objectDefaults>
  <a:extraClrSchemeLst>
    <a:extraClrScheme>
      <a:clrScheme name="powerpointfile_25825_e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owerpointfile_25825_e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owerpointfile_25825_e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owerpointfile_25825_e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owerpointfile_25825_e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owerpointfile_25825_e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owerpointfile_25825_e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owerpointfile_25825_e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owerpointfile_25825_e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powerpointfile_25825_e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owerpointfile_25825_e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7261</TotalTime>
  <Words>1135</Words>
  <Application>Microsoft Office PowerPoint</Application>
  <PresentationFormat>On-screen Show (4:3)</PresentationFormat>
  <Paragraphs>223</Paragraphs>
  <Slides>32</Slides>
  <Notes>15</Notes>
  <HiddenSlides>5</HiddenSlides>
  <MMClips>1</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40" baseType="lpstr">
      <vt:lpstr>宋体</vt:lpstr>
      <vt:lpstr>Arial</vt:lpstr>
      <vt:lpstr>Arial Black</vt:lpstr>
      <vt:lpstr>Calibri</vt:lpstr>
      <vt:lpstr>Symbol</vt:lpstr>
      <vt:lpstr>Times New Roman</vt:lpstr>
      <vt:lpstr>powerpointfile_25825_en</vt:lpstr>
      <vt:lpstr>Chart</vt:lpstr>
      <vt:lpstr>LNG Fuelled Ships and LNG Bunkering Challenges </vt:lpstr>
      <vt:lpstr>Presentation Outline</vt:lpstr>
      <vt:lpstr>University of Strathclyde</vt:lpstr>
      <vt:lpstr>SCOTLAND and UNIVERSITY</vt:lpstr>
      <vt:lpstr>UNIVERSITY OF STRATHCLYDE</vt:lpstr>
      <vt:lpstr>PowerPoint Presentation</vt:lpstr>
      <vt:lpstr>PowerPoint Presentation</vt:lpstr>
      <vt:lpstr>PowerPoint Presentation</vt:lpstr>
      <vt:lpstr>LNG Fuelled Ships and Bunkering Challenges </vt:lpstr>
      <vt:lpstr>Emissions from Shipping</vt:lpstr>
      <vt:lpstr>IMO Regulation- NOx</vt:lpstr>
      <vt:lpstr>IMO Regulations - SOx</vt:lpstr>
      <vt:lpstr>Emission Control Area(ECA) </vt:lpstr>
      <vt:lpstr>Options for Emission Control</vt:lpstr>
      <vt:lpstr>LNG  – GREEN FUEL For SHIPPING</vt:lpstr>
      <vt:lpstr>Emission Comparisons</vt:lpstr>
      <vt:lpstr>LNG – Green Fuel</vt:lpstr>
      <vt:lpstr>Fuel price</vt:lpstr>
      <vt:lpstr>Prices</vt:lpstr>
      <vt:lpstr>LNG Dual Fuel Engines</vt:lpstr>
      <vt:lpstr>Ships’ Requirement  for DF Engines</vt:lpstr>
      <vt:lpstr>LNG Fuelled Ships</vt:lpstr>
      <vt:lpstr>Current LNG Bunker Option</vt:lpstr>
      <vt:lpstr>Current LNG Bunker Option</vt:lpstr>
      <vt:lpstr>PowerPoint Presentation</vt:lpstr>
      <vt:lpstr>Bunkering station development</vt:lpstr>
      <vt:lpstr>Bunkering station</vt:lpstr>
      <vt:lpstr>LNG Bunker Option, 2013</vt:lpstr>
      <vt:lpstr>PowerPoint Presentation</vt:lpstr>
      <vt:lpstr>SCR installation</vt:lpstr>
      <vt:lpstr>Conclusions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Gonzalo Azqueta Gavaldon</dc:creator>
  <cp:lastModifiedBy>Peilin Zhou</cp:lastModifiedBy>
  <cp:revision>298</cp:revision>
  <dcterms:created xsi:type="dcterms:W3CDTF">2006-08-16T00:00:00Z</dcterms:created>
  <dcterms:modified xsi:type="dcterms:W3CDTF">2019-03-07T18:15:46Z</dcterms:modified>
</cp:coreProperties>
</file>