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9" r:id="rId3"/>
    <p:sldId id="270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4" r:id="rId13"/>
    <p:sldId id="271" r:id="rId14"/>
    <p:sldId id="275" r:id="rId15"/>
    <p:sldId id="272" r:id="rId16"/>
    <p:sldId id="278" r:id="rId17"/>
    <p:sldId id="266" r:id="rId18"/>
    <p:sldId id="279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3BD"/>
    <a:srgbClr val="B31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6.xml"/><Relationship Id="rId1" Type="http://schemas.openxmlformats.org/officeDocument/2006/relationships/slide" Target="../slides/slide5.xml"/><Relationship Id="rId5" Type="http://schemas.openxmlformats.org/officeDocument/2006/relationships/slide" Target="../slides/slide9.xml"/><Relationship Id="rId4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FCF8F-9539-4DEE-A23F-EAF1736A718F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7B6F13FF-CF22-438F-B5C1-65FA57660652}">
      <dgm:prSet phldrT="[Text]"/>
      <dgm:spPr/>
      <dgm:t>
        <a:bodyPr/>
        <a:lstStyle/>
        <a:p>
          <a:r>
            <a:rPr lang="en-IN" u="none" dirty="0" smtClean="0">
              <a:hlinkClick xmlns:r="http://schemas.openxmlformats.org/officeDocument/2006/relationships" r:id="rId1" action="ppaction://hlinksldjump"/>
            </a:rPr>
            <a:t>Design and Implementation</a:t>
          </a:r>
          <a:endParaRPr lang="en-IN" u="none" dirty="0"/>
        </a:p>
      </dgm:t>
    </dgm:pt>
    <dgm:pt modelId="{B7BAF0C1-C215-41F3-A025-BEEF20BFCB10}" type="parTrans" cxnId="{31D8996B-5A96-4758-ACDD-0CBDC95C753D}">
      <dgm:prSet/>
      <dgm:spPr/>
      <dgm:t>
        <a:bodyPr/>
        <a:lstStyle/>
        <a:p>
          <a:endParaRPr lang="en-IN"/>
        </a:p>
      </dgm:t>
    </dgm:pt>
    <dgm:pt modelId="{7FC4E7E3-6DE0-4C09-8F84-FEFE806783B7}" type="sibTrans" cxnId="{31D8996B-5A96-4758-ACDD-0CBDC95C753D}">
      <dgm:prSet/>
      <dgm:spPr/>
      <dgm:t>
        <a:bodyPr/>
        <a:lstStyle/>
        <a:p>
          <a:endParaRPr lang="en-IN" dirty="0"/>
        </a:p>
      </dgm:t>
    </dgm:pt>
    <dgm:pt modelId="{0DA7CE8B-A562-4591-9E74-5BAE6546276F}">
      <dgm:prSet/>
      <dgm:spPr/>
      <dgm:t>
        <a:bodyPr/>
        <a:lstStyle/>
        <a:p>
          <a:pPr algn="ctr"/>
          <a:r>
            <a:rPr lang="en-IN" dirty="0" smtClean="0">
              <a:hlinkClick xmlns:r="http://schemas.openxmlformats.org/officeDocument/2006/relationships" r:id="rId2" action="ppaction://hlinksldjump"/>
            </a:rPr>
            <a:t>Building of Subassembly</a:t>
          </a:r>
          <a:endParaRPr lang="en-IN" dirty="0" smtClean="0"/>
        </a:p>
      </dgm:t>
    </dgm:pt>
    <dgm:pt modelId="{EF88353D-491D-490A-9FDF-E0DEB7D8CB83}" type="parTrans" cxnId="{A970C430-B412-4C00-A7C3-2CB31F8DA89E}">
      <dgm:prSet/>
      <dgm:spPr/>
      <dgm:t>
        <a:bodyPr/>
        <a:lstStyle/>
        <a:p>
          <a:endParaRPr lang="en-IN"/>
        </a:p>
      </dgm:t>
    </dgm:pt>
    <dgm:pt modelId="{63989421-55B2-494E-BAA3-A5F3E0B5D5C4}" type="sibTrans" cxnId="{A970C430-B412-4C00-A7C3-2CB31F8DA89E}">
      <dgm:prSet/>
      <dgm:spPr/>
      <dgm:t>
        <a:bodyPr/>
        <a:lstStyle/>
        <a:p>
          <a:endParaRPr lang="en-IN" dirty="0"/>
        </a:p>
      </dgm:t>
    </dgm:pt>
    <dgm:pt modelId="{06759866-687C-4FEA-8CE6-769B5BD0557B}">
      <dgm:prSet/>
      <dgm:spPr/>
      <dgm:t>
        <a:bodyPr/>
        <a:lstStyle/>
        <a:p>
          <a:r>
            <a:rPr lang="en-IN" dirty="0" smtClean="0">
              <a:hlinkClick xmlns:r="http://schemas.openxmlformats.org/officeDocument/2006/relationships" r:id="rId3" action="ppaction://hlinksldjump"/>
            </a:rPr>
            <a:t>Building of a Block</a:t>
          </a:r>
          <a:endParaRPr lang="en-IN" dirty="0" smtClean="0"/>
        </a:p>
      </dgm:t>
    </dgm:pt>
    <dgm:pt modelId="{B317D758-D13B-4FF0-A088-30F00F18B0EE}" type="parTrans" cxnId="{8BACDA80-AB26-4A2A-A99B-1A74C6E16B5D}">
      <dgm:prSet/>
      <dgm:spPr/>
      <dgm:t>
        <a:bodyPr/>
        <a:lstStyle/>
        <a:p>
          <a:endParaRPr lang="en-IN"/>
        </a:p>
      </dgm:t>
    </dgm:pt>
    <dgm:pt modelId="{D45EBE59-7659-4260-957A-AC840593BD8D}" type="sibTrans" cxnId="{8BACDA80-AB26-4A2A-A99B-1A74C6E16B5D}">
      <dgm:prSet/>
      <dgm:spPr/>
      <dgm:t>
        <a:bodyPr/>
        <a:lstStyle/>
        <a:p>
          <a:endParaRPr lang="en-IN" dirty="0"/>
        </a:p>
      </dgm:t>
    </dgm:pt>
    <dgm:pt modelId="{C79C1368-5139-4DF8-AB07-299038675BAF}">
      <dgm:prSet/>
      <dgm:spPr/>
      <dgm:t>
        <a:bodyPr/>
        <a:lstStyle/>
        <a:p>
          <a:r>
            <a:rPr lang="en-IN" dirty="0" smtClean="0">
              <a:hlinkClick xmlns:r="http://schemas.openxmlformats.org/officeDocument/2006/relationships" r:id="rId4" action="ppaction://hlinksldjump"/>
            </a:rPr>
            <a:t>Hull Erection</a:t>
          </a:r>
          <a:endParaRPr lang="en-IN" dirty="0" smtClean="0"/>
        </a:p>
      </dgm:t>
    </dgm:pt>
    <dgm:pt modelId="{25CCD21B-5D63-4104-9D82-4386E14BA9F4}" type="parTrans" cxnId="{E6BCCDAA-AC43-40D5-916E-3684D004DB15}">
      <dgm:prSet/>
      <dgm:spPr/>
      <dgm:t>
        <a:bodyPr/>
        <a:lstStyle/>
        <a:p>
          <a:endParaRPr lang="en-IN"/>
        </a:p>
      </dgm:t>
    </dgm:pt>
    <dgm:pt modelId="{F61FD853-E039-4E76-A1FB-6A06A35E8007}" type="sibTrans" cxnId="{E6BCCDAA-AC43-40D5-916E-3684D004DB15}">
      <dgm:prSet/>
      <dgm:spPr/>
      <dgm:t>
        <a:bodyPr/>
        <a:lstStyle/>
        <a:p>
          <a:endParaRPr lang="en-IN" dirty="0"/>
        </a:p>
      </dgm:t>
    </dgm:pt>
    <dgm:pt modelId="{D97D9B0B-4B8B-4F5A-BDE5-1B4B73B502E9}">
      <dgm:prSet/>
      <dgm:spPr/>
      <dgm:t>
        <a:bodyPr/>
        <a:lstStyle/>
        <a:p>
          <a:r>
            <a:rPr lang="en-IN" dirty="0" smtClean="0">
              <a:hlinkClick xmlns:r="http://schemas.openxmlformats.org/officeDocument/2006/relationships" r:id="rId5" action="ppaction://hlinksldjump"/>
            </a:rPr>
            <a:t>Pre Outfitting at Block Stage</a:t>
          </a:r>
          <a:endParaRPr lang="en-IN" dirty="0" smtClean="0"/>
        </a:p>
      </dgm:t>
    </dgm:pt>
    <dgm:pt modelId="{EC7BFB53-0830-41F2-AE4B-CB2D6583E15F}" type="parTrans" cxnId="{72A731D7-7308-4B0E-AE8E-A942BD6F3E46}">
      <dgm:prSet/>
      <dgm:spPr/>
      <dgm:t>
        <a:bodyPr/>
        <a:lstStyle/>
        <a:p>
          <a:endParaRPr lang="en-IN"/>
        </a:p>
      </dgm:t>
    </dgm:pt>
    <dgm:pt modelId="{C79AB4DA-BA8B-4B8B-AED5-94952A0AE837}" type="sibTrans" cxnId="{72A731D7-7308-4B0E-AE8E-A942BD6F3E46}">
      <dgm:prSet/>
      <dgm:spPr/>
      <dgm:t>
        <a:bodyPr/>
        <a:lstStyle/>
        <a:p>
          <a:endParaRPr lang="en-IN"/>
        </a:p>
      </dgm:t>
    </dgm:pt>
    <dgm:pt modelId="{65B67960-6A65-4513-870A-EBFECA7CBE05}" type="pres">
      <dgm:prSet presAssocID="{CEDFCF8F-9539-4DEE-A23F-EAF1736A718F}" presName="linearFlow" presStyleCnt="0">
        <dgm:presLayoutVars>
          <dgm:resizeHandles val="exact"/>
        </dgm:presLayoutVars>
      </dgm:prSet>
      <dgm:spPr/>
    </dgm:pt>
    <dgm:pt modelId="{BDE3BBAD-984E-45AF-99C1-9F020177BCD5}" type="pres">
      <dgm:prSet presAssocID="{7B6F13FF-CF22-438F-B5C1-65FA5766065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512AF4E-5033-4D48-8249-94CBF18B012D}" type="pres">
      <dgm:prSet presAssocID="{7FC4E7E3-6DE0-4C09-8F84-FEFE806783B7}" presName="sibTrans" presStyleLbl="sibTrans2D1" presStyleIdx="0" presStyleCnt="4"/>
      <dgm:spPr/>
      <dgm:t>
        <a:bodyPr/>
        <a:lstStyle/>
        <a:p>
          <a:endParaRPr lang="en-IN"/>
        </a:p>
      </dgm:t>
    </dgm:pt>
    <dgm:pt modelId="{EA90DA0F-4984-492C-AF91-746BF49F18F4}" type="pres">
      <dgm:prSet presAssocID="{7FC4E7E3-6DE0-4C09-8F84-FEFE806783B7}" presName="connectorText" presStyleLbl="sibTrans2D1" presStyleIdx="0" presStyleCnt="4"/>
      <dgm:spPr/>
      <dgm:t>
        <a:bodyPr/>
        <a:lstStyle/>
        <a:p>
          <a:endParaRPr lang="en-IN"/>
        </a:p>
      </dgm:t>
    </dgm:pt>
    <dgm:pt modelId="{BF89EB94-9BA9-4D35-AA30-3E6D0588932C}" type="pres">
      <dgm:prSet presAssocID="{0DA7CE8B-A562-4591-9E74-5BAE6546276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DD542DC-CEA0-49FD-817A-F143FD19F0F3}" type="pres">
      <dgm:prSet presAssocID="{63989421-55B2-494E-BAA3-A5F3E0B5D5C4}" presName="sibTrans" presStyleLbl="sibTrans2D1" presStyleIdx="1" presStyleCnt="4"/>
      <dgm:spPr/>
      <dgm:t>
        <a:bodyPr/>
        <a:lstStyle/>
        <a:p>
          <a:endParaRPr lang="en-IN"/>
        </a:p>
      </dgm:t>
    </dgm:pt>
    <dgm:pt modelId="{5970B1F6-661A-42C7-8B56-2BC35352B24B}" type="pres">
      <dgm:prSet presAssocID="{63989421-55B2-494E-BAA3-A5F3E0B5D5C4}" presName="connectorText" presStyleLbl="sibTrans2D1" presStyleIdx="1" presStyleCnt="4"/>
      <dgm:spPr/>
      <dgm:t>
        <a:bodyPr/>
        <a:lstStyle/>
        <a:p>
          <a:endParaRPr lang="en-IN"/>
        </a:p>
      </dgm:t>
    </dgm:pt>
    <dgm:pt modelId="{6BA30B12-FFF7-46A1-9ACE-600ED9F00282}" type="pres">
      <dgm:prSet presAssocID="{06759866-687C-4FEA-8CE6-769B5BD0557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C945E6-45CC-4BA7-BCCD-486A7B1BED8A}" type="pres">
      <dgm:prSet presAssocID="{D45EBE59-7659-4260-957A-AC840593BD8D}" presName="sibTrans" presStyleLbl="sibTrans2D1" presStyleIdx="2" presStyleCnt="4"/>
      <dgm:spPr/>
      <dgm:t>
        <a:bodyPr/>
        <a:lstStyle/>
        <a:p>
          <a:endParaRPr lang="en-IN"/>
        </a:p>
      </dgm:t>
    </dgm:pt>
    <dgm:pt modelId="{B2525586-81B4-4B38-BABC-CA797D46C4F5}" type="pres">
      <dgm:prSet presAssocID="{D45EBE59-7659-4260-957A-AC840593BD8D}" presName="connectorText" presStyleLbl="sibTrans2D1" presStyleIdx="2" presStyleCnt="4"/>
      <dgm:spPr/>
      <dgm:t>
        <a:bodyPr/>
        <a:lstStyle/>
        <a:p>
          <a:endParaRPr lang="en-IN"/>
        </a:p>
      </dgm:t>
    </dgm:pt>
    <dgm:pt modelId="{D1BE83D3-F2A2-4254-8E02-D9C681E21DFE}" type="pres">
      <dgm:prSet presAssocID="{C79C1368-5139-4DF8-AB07-299038675BA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CC33D2-8133-43CA-8449-AA7827259953}" type="pres">
      <dgm:prSet presAssocID="{F61FD853-E039-4E76-A1FB-6A06A35E8007}" presName="sibTrans" presStyleLbl="sibTrans2D1" presStyleIdx="3" presStyleCnt="4"/>
      <dgm:spPr/>
      <dgm:t>
        <a:bodyPr/>
        <a:lstStyle/>
        <a:p>
          <a:endParaRPr lang="en-IN"/>
        </a:p>
      </dgm:t>
    </dgm:pt>
    <dgm:pt modelId="{20668D9B-CA3D-41C8-9928-20873ECE22F2}" type="pres">
      <dgm:prSet presAssocID="{F61FD853-E039-4E76-A1FB-6A06A35E8007}" presName="connectorText" presStyleLbl="sibTrans2D1" presStyleIdx="3" presStyleCnt="4"/>
      <dgm:spPr/>
      <dgm:t>
        <a:bodyPr/>
        <a:lstStyle/>
        <a:p>
          <a:endParaRPr lang="en-IN"/>
        </a:p>
      </dgm:t>
    </dgm:pt>
    <dgm:pt modelId="{60EE3354-C36D-405B-A9CB-98BAD7327F62}" type="pres">
      <dgm:prSet presAssocID="{D97D9B0B-4B8B-4F5A-BDE5-1B4B73B502E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061249C-27A8-4286-9111-C53DD48AF20F}" type="presOf" srcId="{F61FD853-E039-4E76-A1FB-6A06A35E8007}" destId="{20668D9B-CA3D-41C8-9928-20873ECE22F2}" srcOrd="1" destOrd="0" presId="urn:microsoft.com/office/officeart/2005/8/layout/process2"/>
    <dgm:cxn modelId="{61FA16FB-D763-4883-B806-E3C2FD834728}" type="presOf" srcId="{7FC4E7E3-6DE0-4C09-8F84-FEFE806783B7}" destId="{EA90DA0F-4984-492C-AF91-746BF49F18F4}" srcOrd="1" destOrd="0" presId="urn:microsoft.com/office/officeart/2005/8/layout/process2"/>
    <dgm:cxn modelId="{72A731D7-7308-4B0E-AE8E-A942BD6F3E46}" srcId="{CEDFCF8F-9539-4DEE-A23F-EAF1736A718F}" destId="{D97D9B0B-4B8B-4F5A-BDE5-1B4B73B502E9}" srcOrd="4" destOrd="0" parTransId="{EC7BFB53-0830-41F2-AE4B-CB2D6583E15F}" sibTransId="{C79AB4DA-BA8B-4B8B-AED5-94952A0AE837}"/>
    <dgm:cxn modelId="{E5C6EFBB-C6A1-4B86-A820-6978534ED606}" type="presOf" srcId="{7B6F13FF-CF22-438F-B5C1-65FA57660652}" destId="{BDE3BBAD-984E-45AF-99C1-9F020177BCD5}" srcOrd="0" destOrd="0" presId="urn:microsoft.com/office/officeart/2005/8/layout/process2"/>
    <dgm:cxn modelId="{E6BCCDAA-AC43-40D5-916E-3684D004DB15}" srcId="{CEDFCF8F-9539-4DEE-A23F-EAF1736A718F}" destId="{C79C1368-5139-4DF8-AB07-299038675BAF}" srcOrd="3" destOrd="0" parTransId="{25CCD21B-5D63-4104-9D82-4386E14BA9F4}" sibTransId="{F61FD853-E039-4E76-A1FB-6A06A35E8007}"/>
    <dgm:cxn modelId="{5BEFC429-0E79-444E-AD3C-1B5894F5B125}" type="presOf" srcId="{63989421-55B2-494E-BAA3-A5F3E0B5D5C4}" destId="{5970B1F6-661A-42C7-8B56-2BC35352B24B}" srcOrd="1" destOrd="0" presId="urn:microsoft.com/office/officeart/2005/8/layout/process2"/>
    <dgm:cxn modelId="{D2A9C8F9-1580-4422-9CBA-73DDA34E2200}" type="presOf" srcId="{D97D9B0B-4B8B-4F5A-BDE5-1B4B73B502E9}" destId="{60EE3354-C36D-405B-A9CB-98BAD7327F62}" srcOrd="0" destOrd="0" presId="urn:microsoft.com/office/officeart/2005/8/layout/process2"/>
    <dgm:cxn modelId="{BCEC8ECF-8AD5-4D56-A930-E96677A187C3}" type="presOf" srcId="{06759866-687C-4FEA-8CE6-769B5BD0557B}" destId="{6BA30B12-FFF7-46A1-9ACE-600ED9F00282}" srcOrd="0" destOrd="0" presId="urn:microsoft.com/office/officeart/2005/8/layout/process2"/>
    <dgm:cxn modelId="{0E6565DD-3971-4F82-A819-CF080A77DD61}" type="presOf" srcId="{F61FD853-E039-4E76-A1FB-6A06A35E8007}" destId="{B5CC33D2-8133-43CA-8449-AA7827259953}" srcOrd="0" destOrd="0" presId="urn:microsoft.com/office/officeart/2005/8/layout/process2"/>
    <dgm:cxn modelId="{8D617E39-B23A-405B-97AE-6BE2346065E4}" type="presOf" srcId="{0DA7CE8B-A562-4591-9E74-5BAE6546276F}" destId="{BF89EB94-9BA9-4D35-AA30-3E6D0588932C}" srcOrd="0" destOrd="0" presId="urn:microsoft.com/office/officeart/2005/8/layout/process2"/>
    <dgm:cxn modelId="{31D8996B-5A96-4758-ACDD-0CBDC95C753D}" srcId="{CEDFCF8F-9539-4DEE-A23F-EAF1736A718F}" destId="{7B6F13FF-CF22-438F-B5C1-65FA57660652}" srcOrd="0" destOrd="0" parTransId="{B7BAF0C1-C215-41F3-A025-BEEF20BFCB10}" sibTransId="{7FC4E7E3-6DE0-4C09-8F84-FEFE806783B7}"/>
    <dgm:cxn modelId="{85EB051D-765B-4287-BC6B-6F7452AA64DB}" type="presOf" srcId="{D45EBE59-7659-4260-957A-AC840593BD8D}" destId="{B2525586-81B4-4B38-BABC-CA797D46C4F5}" srcOrd="1" destOrd="0" presId="urn:microsoft.com/office/officeart/2005/8/layout/process2"/>
    <dgm:cxn modelId="{6B7F911A-5384-416C-9EB6-59C7D45C876C}" type="presOf" srcId="{C79C1368-5139-4DF8-AB07-299038675BAF}" destId="{D1BE83D3-F2A2-4254-8E02-D9C681E21DFE}" srcOrd="0" destOrd="0" presId="urn:microsoft.com/office/officeart/2005/8/layout/process2"/>
    <dgm:cxn modelId="{1A82A2AF-C095-4CC4-B603-8244B8DA0A41}" type="presOf" srcId="{63989421-55B2-494E-BAA3-A5F3E0B5D5C4}" destId="{BDD542DC-CEA0-49FD-817A-F143FD19F0F3}" srcOrd="0" destOrd="0" presId="urn:microsoft.com/office/officeart/2005/8/layout/process2"/>
    <dgm:cxn modelId="{A5ECED18-C639-4A81-8D18-A15B46575053}" type="presOf" srcId="{CEDFCF8F-9539-4DEE-A23F-EAF1736A718F}" destId="{65B67960-6A65-4513-870A-EBFECA7CBE05}" srcOrd="0" destOrd="0" presId="urn:microsoft.com/office/officeart/2005/8/layout/process2"/>
    <dgm:cxn modelId="{2C7B7FC2-DD17-418F-91BF-C21F4EFAD13C}" type="presOf" srcId="{7FC4E7E3-6DE0-4C09-8F84-FEFE806783B7}" destId="{F512AF4E-5033-4D48-8249-94CBF18B012D}" srcOrd="0" destOrd="0" presId="urn:microsoft.com/office/officeart/2005/8/layout/process2"/>
    <dgm:cxn modelId="{88E88882-BE0C-4F96-B884-7CE2D1096366}" type="presOf" srcId="{D45EBE59-7659-4260-957A-AC840593BD8D}" destId="{1EC945E6-45CC-4BA7-BCCD-486A7B1BED8A}" srcOrd="0" destOrd="0" presId="urn:microsoft.com/office/officeart/2005/8/layout/process2"/>
    <dgm:cxn modelId="{8BACDA80-AB26-4A2A-A99B-1A74C6E16B5D}" srcId="{CEDFCF8F-9539-4DEE-A23F-EAF1736A718F}" destId="{06759866-687C-4FEA-8CE6-769B5BD0557B}" srcOrd="2" destOrd="0" parTransId="{B317D758-D13B-4FF0-A088-30F00F18B0EE}" sibTransId="{D45EBE59-7659-4260-957A-AC840593BD8D}"/>
    <dgm:cxn modelId="{A970C430-B412-4C00-A7C3-2CB31F8DA89E}" srcId="{CEDFCF8F-9539-4DEE-A23F-EAF1736A718F}" destId="{0DA7CE8B-A562-4591-9E74-5BAE6546276F}" srcOrd="1" destOrd="0" parTransId="{EF88353D-491D-490A-9FDF-E0DEB7D8CB83}" sibTransId="{63989421-55B2-494E-BAA3-A5F3E0B5D5C4}"/>
    <dgm:cxn modelId="{BFC0659C-602E-4079-9E8F-D4FB8098C724}" type="presParOf" srcId="{65B67960-6A65-4513-870A-EBFECA7CBE05}" destId="{BDE3BBAD-984E-45AF-99C1-9F020177BCD5}" srcOrd="0" destOrd="0" presId="urn:microsoft.com/office/officeart/2005/8/layout/process2"/>
    <dgm:cxn modelId="{4A5F8A30-CA0C-44A1-9FE2-9986682C5E97}" type="presParOf" srcId="{65B67960-6A65-4513-870A-EBFECA7CBE05}" destId="{F512AF4E-5033-4D48-8249-94CBF18B012D}" srcOrd="1" destOrd="0" presId="urn:microsoft.com/office/officeart/2005/8/layout/process2"/>
    <dgm:cxn modelId="{0857DC1A-DBD9-43D3-9A73-5933EED17002}" type="presParOf" srcId="{F512AF4E-5033-4D48-8249-94CBF18B012D}" destId="{EA90DA0F-4984-492C-AF91-746BF49F18F4}" srcOrd="0" destOrd="0" presId="urn:microsoft.com/office/officeart/2005/8/layout/process2"/>
    <dgm:cxn modelId="{7DDD203A-9190-461D-9FFE-61E8ED0D1752}" type="presParOf" srcId="{65B67960-6A65-4513-870A-EBFECA7CBE05}" destId="{BF89EB94-9BA9-4D35-AA30-3E6D0588932C}" srcOrd="2" destOrd="0" presId="urn:microsoft.com/office/officeart/2005/8/layout/process2"/>
    <dgm:cxn modelId="{F7184C46-52AA-4193-A55C-C3642B1EC509}" type="presParOf" srcId="{65B67960-6A65-4513-870A-EBFECA7CBE05}" destId="{BDD542DC-CEA0-49FD-817A-F143FD19F0F3}" srcOrd="3" destOrd="0" presId="urn:microsoft.com/office/officeart/2005/8/layout/process2"/>
    <dgm:cxn modelId="{A89F7008-9273-4F59-9842-AF1C4F638845}" type="presParOf" srcId="{BDD542DC-CEA0-49FD-817A-F143FD19F0F3}" destId="{5970B1F6-661A-42C7-8B56-2BC35352B24B}" srcOrd="0" destOrd="0" presId="urn:microsoft.com/office/officeart/2005/8/layout/process2"/>
    <dgm:cxn modelId="{6FA941DF-CC2D-46C7-9780-34413CC56988}" type="presParOf" srcId="{65B67960-6A65-4513-870A-EBFECA7CBE05}" destId="{6BA30B12-FFF7-46A1-9ACE-600ED9F00282}" srcOrd="4" destOrd="0" presId="urn:microsoft.com/office/officeart/2005/8/layout/process2"/>
    <dgm:cxn modelId="{2D427347-C56F-49FE-B893-63DCFA640CD8}" type="presParOf" srcId="{65B67960-6A65-4513-870A-EBFECA7CBE05}" destId="{1EC945E6-45CC-4BA7-BCCD-486A7B1BED8A}" srcOrd="5" destOrd="0" presId="urn:microsoft.com/office/officeart/2005/8/layout/process2"/>
    <dgm:cxn modelId="{0A77B535-C452-4902-A6C3-DAD25F78C6A2}" type="presParOf" srcId="{1EC945E6-45CC-4BA7-BCCD-486A7B1BED8A}" destId="{B2525586-81B4-4B38-BABC-CA797D46C4F5}" srcOrd="0" destOrd="0" presId="urn:microsoft.com/office/officeart/2005/8/layout/process2"/>
    <dgm:cxn modelId="{CF1F3442-0EA7-4E47-87A6-747ABFC2C187}" type="presParOf" srcId="{65B67960-6A65-4513-870A-EBFECA7CBE05}" destId="{D1BE83D3-F2A2-4254-8E02-D9C681E21DFE}" srcOrd="6" destOrd="0" presId="urn:microsoft.com/office/officeart/2005/8/layout/process2"/>
    <dgm:cxn modelId="{AEFE1C51-52D3-485C-99F5-817C43CB0280}" type="presParOf" srcId="{65B67960-6A65-4513-870A-EBFECA7CBE05}" destId="{B5CC33D2-8133-43CA-8449-AA7827259953}" srcOrd="7" destOrd="0" presId="urn:microsoft.com/office/officeart/2005/8/layout/process2"/>
    <dgm:cxn modelId="{4C3EEC5D-AFE7-4D01-8FA8-EF4DAACF2AE9}" type="presParOf" srcId="{B5CC33D2-8133-43CA-8449-AA7827259953}" destId="{20668D9B-CA3D-41C8-9928-20873ECE22F2}" srcOrd="0" destOrd="0" presId="urn:microsoft.com/office/officeart/2005/8/layout/process2"/>
    <dgm:cxn modelId="{733D7B04-A7AD-4E91-86C2-9F5E6478A5E9}" type="presParOf" srcId="{65B67960-6A65-4513-870A-EBFECA7CBE05}" destId="{60EE3354-C36D-405B-A9CB-98BAD7327F62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FF00B3-07FB-4CCC-ADF8-5258CDC5F2E1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</dgm:pt>
    <dgm:pt modelId="{7D015BD8-5142-4111-ABBB-64322D8BDAD9}">
      <dgm:prSet phldrT="[Text]"/>
      <dgm:spPr/>
      <dgm:t>
        <a:bodyPr/>
        <a:lstStyle/>
        <a:p>
          <a:r>
            <a:rPr lang="en-IN" dirty="0" smtClean="0"/>
            <a:t>Production Drawings</a:t>
          </a:r>
          <a:endParaRPr lang="en-IN" dirty="0"/>
        </a:p>
      </dgm:t>
    </dgm:pt>
    <dgm:pt modelId="{D3908053-95F1-4897-9546-D322BF0BF2EC}" type="parTrans" cxnId="{E445B8FC-43BE-4AEC-A10D-D4BA1F196FD8}">
      <dgm:prSet/>
      <dgm:spPr/>
      <dgm:t>
        <a:bodyPr/>
        <a:lstStyle/>
        <a:p>
          <a:endParaRPr lang="en-IN"/>
        </a:p>
      </dgm:t>
    </dgm:pt>
    <dgm:pt modelId="{D1B1780C-34B0-4830-B112-45362F9FED87}" type="sibTrans" cxnId="{E445B8FC-43BE-4AEC-A10D-D4BA1F196FD8}">
      <dgm:prSet/>
      <dgm:spPr/>
      <dgm:t>
        <a:bodyPr/>
        <a:lstStyle/>
        <a:p>
          <a:endParaRPr lang="en-IN"/>
        </a:p>
      </dgm:t>
    </dgm:pt>
    <dgm:pt modelId="{9ADD53AB-3B3E-4302-9593-B940F3578A90}">
      <dgm:prSet phldrT="[Text]"/>
      <dgm:spPr/>
      <dgm:t>
        <a:bodyPr/>
        <a:lstStyle/>
        <a:p>
          <a:r>
            <a:rPr lang="en-IN" dirty="0"/>
            <a:t>Basic Design</a:t>
          </a:r>
        </a:p>
      </dgm:t>
    </dgm:pt>
    <dgm:pt modelId="{D4B1845C-E514-4089-AEE1-E9EBEA88A61B}" type="parTrans" cxnId="{042B771C-F02D-4254-94E7-0000965304AD}">
      <dgm:prSet/>
      <dgm:spPr/>
      <dgm:t>
        <a:bodyPr/>
        <a:lstStyle/>
        <a:p>
          <a:endParaRPr lang="en-IN"/>
        </a:p>
      </dgm:t>
    </dgm:pt>
    <dgm:pt modelId="{3493BA27-849B-4EE8-937B-11077243A72E}" type="sibTrans" cxnId="{042B771C-F02D-4254-94E7-0000965304AD}">
      <dgm:prSet/>
      <dgm:spPr/>
      <dgm:t>
        <a:bodyPr/>
        <a:lstStyle/>
        <a:p>
          <a:endParaRPr lang="en-IN"/>
        </a:p>
      </dgm:t>
    </dgm:pt>
    <dgm:pt modelId="{6FD585F3-469B-417A-B9B5-70E57C3128C3}">
      <dgm:prSet phldrT="[Text]"/>
      <dgm:spPr/>
      <dgm:t>
        <a:bodyPr/>
        <a:lstStyle/>
        <a:p>
          <a:r>
            <a:rPr lang="en-IN" dirty="0" smtClean="0"/>
            <a:t>Forward Design</a:t>
          </a:r>
          <a:endParaRPr lang="en-IN" dirty="0"/>
        </a:p>
      </dgm:t>
    </dgm:pt>
    <dgm:pt modelId="{CB1532BD-E5E9-4E3D-B552-DD9DB72E0D4F}" type="parTrans" cxnId="{B7C0B74E-F1C1-4CAC-AB55-297758D7DFD7}">
      <dgm:prSet/>
      <dgm:spPr/>
      <dgm:t>
        <a:bodyPr/>
        <a:lstStyle/>
        <a:p>
          <a:endParaRPr lang="en-IN"/>
        </a:p>
      </dgm:t>
    </dgm:pt>
    <dgm:pt modelId="{DAB79949-9B23-472F-BB4B-0AEC4551D9F4}" type="sibTrans" cxnId="{B7C0B74E-F1C1-4CAC-AB55-297758D7DFD7}">
      <dgm:prSet/>
      <dgm:spPr/>
      <dgm:t>
        <a:bodyPr/>
        <a:lstStyle/>
        <a:p>
          <a:endParaRPr lang="en-IN"/>
        </a:p>
      </dgm:t>
    </dgm:pt>
    <dgm:pt modelId="{C41B0052-406D-432F-B509-62A5B01DE032}" type="pres">
      <dgm:prSet presAssocID="{23FF00B3-07FB-4CCC-ADF8-5258CDC5F2E1}" presName="compositeShape" presStyleCnt="0">
        <dgm:presLayoutVars>
          <dgm:dir/>
          <dgm:resizeHandles/>
        </dgm:presLayoutVars>
      </dgm:prSet>
      <dgm:spPr/>
    </dgm:pt>
    <dgm:pt modelId="{1296DBD3-E8BA-4263-B659-38F00CBA0A8D}" type="pres">
      <dgm:prSet presAssocID="{23FF00B3-07FB-4CCC-ADF8-5258CDC5F2E1}" presName="pyramid" presStyleLbl="node1" presStyleIdx="0" presStyleCnt="1"/>
      <dgm:spPr/>
    </dgm:pt>
    <dgm:pt modelId="{008AD541-9316-4E1B-9E36-3EAE100D1EC1}" type="pres">
      <dgm:prSet presAssocID="{23FF00B3-07FB-4CCC-ADF8-5258CDC5F2E1}" presName="theList" presStyleCnt="0"/>
      <dgm:spPr/>
    </dgm:pt>
    <dgm:pt modelId="{50EE8748-1657-4DF3-8E67-B8AE77907C85}" type="pres">
      <dgm:prSet presAssocID="{7D015BD8-5142-4111-ABBB-64322D8BDAD9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7A4048-D2A7-44E0-9114-9DD165DD5F03}" type="pres">
      <dgm:prSet presAssocID="{7D015BD8-5142-4111-ABBB-64322D8BDAD9}" presName="aSpace" presStyleCnt="0"/>
      <dgm:spPr/>
    </dgm:pt>
    <dgm:pt modelId="{A3AA8D4F-0968-4D2A-9B4A-4DF635B22967}" type="pres">
      <dgm:prSet presAssocID="{9ADD53AB-3B3E-4302-9593-B940F3578A9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9A46F75-FC2F-4058-B551-49986CFDBCBE}" type="pres">
      <dgm:prSet presAssocID="{9ADD53AB-3B3E-4302-9593-B940F3578A90}" presName="aSpace" presStyleCnt="0"/>
      <dgm:spPr/>
    </dgm:pt>
    <dgm:pt modelId="{6FB7E2DF-CC83-4735-8476-81664CDC7A1A}" type="pres">
      <dgm:prSet presAssocID="{6FD585F3-469B-417A-B9B5-70E57C3128C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6537A9-EDFB-453D-9CBA-CB8BF06AFAF8}" type="pres">
      <dgm:prSet presAssocID="{6FD585F3-469B-417A-B9B5-70E57C3128C3}" presName="aSpace" presStyleCnt="0"/>
      <dgm:spPr/>
    </dgm:pt>
  </dgm:ptLst>
  <dgm:cxnLst>
    <dgm:cxn modelId="{456B5EDA-F8DC-492B-B6FF-33A358888EC0}" type="presOf" srcId="{7D015BD8-5142-4111-ABBB-64322D8BDAD9}" destId="{50EE8748-1657-4DF3-8E67-B8AE77907C85}" srcOrd="0" destOrd="0" presId="urn:microsoft.com/office/officeart/2005/8/layout/pyramid2"/>
    <dgm:cxn modelId="{042B771C-F02D-4254-94E7-0000965304AD}" srcId="{23FF00B3-07FB-4CCC-ADF8-5258CDC5F2E1}" destId="{9ADD53AB-3B3E-4302-9593-B940F3578A90}" srcOrd="1" destOrd="0" parTransId="{D4B1845C-E514-4089-AEE1-E9EBEA88A61B}" sibTransId="{3493BA27-849B-4EE8-937B-11077243A72E}"/>
    <dgm:cxn modelId="{505575D7-D07E-4095-A437-BA240C4A59B9}" type="presOf" srcId="{23FF00B3-07FB-4CCC-ADF8-5258CDC5F2E1}" destId="{C41B0052-406D-432F-B509-62A5B01DE032}" srcOrd="0" destOrd="0" presId="urn:microsoft.com/office/officeart/2005/8/layout/pyramid2"/>
    <dgm:cxn modelId="{E445B8FC-43BE-4AEC-A10D-D4BA1F196FD8}" srcId="{23FF00B3-07FB-4CCC-ADF8-5258CDC5F2E1}" destId="{7D015BD8-5142-4111-ABBB-64322D8BDAD9}" srcOrd="0" destOrd="0" parTransId="{D3908053-95F1-4897-9546-D322BF0BF2EC}" sibTransId="{D1B1780C-34B0-4830-B112-45362F9FED87}"/>
    <dgm:cxn modelId="{07C8E1F4-B534-41BD-B053-F3CC685C192B}" type="presOf" srcId="{9ADD53AB-3B3E-4302-9593-B940F3578A90}" destId="{A3AA8D4F-0968-4D2A-9B4A-4DF635B22967}" srcOrd="0" destOrd="0" presId="urn:microsoft.com/office/officeart/2005/8/layout/pyramid2"/>
    <dgm:cxn modelId="{B7C0B74E-F1C1-4CAC-AB55-297758D7DFD7}" srcId="{23FF00B3-07FB-4CCC-ADF8-5258CDC5F2E1}" destId="{6FD585F3-469B-417A-B9B5-70E57C3128C3}" srcOrd="2" destOrd="0" parTransId="{CB1532BD-E5E9-4E3D-B552-DD9DB72E0D4F}" sibTransId="{DAB79949-9B23-472F-BB4B-0AEC4551D9F4}"/>
    <dgm:cxn modelId="{1EACE441-4F6D-4946-ACE0-AFA6DCC06FB5}" type="presOf" srcId="{6FD585F3-469B-417A-B9B5-70E57C3128C3}" destId="{6FB7E2DF-CC83-4735-8476-81664CDC7A1A}" srcOrd="0" destOrd="0" presId="urn:microsoft.com/office/officeart/2005/8/layout/pyramid2"/>
    <dgm:cxn modelId="{08C7F5B7-0A1F-4F71-92D6-0608880B0223}" type="presParOf" srcId="{C41B0052-406D-432F-B509-62A5B01DE032}" destId="{1296DBD3-E8BA-4263-B659-38F00CBA0A8D}" srcOrd="0" destOrd="0" presId="urn:microsoft.com/office/officeart/2005/8/layout/pyramid2"/>
    <dgm:cxn modelId="{674E50C8-E2C5-4179-BD94-8E2C0F677C31}" type="presParOf" srcId="{C41B0052-406D-432F-B509-62A5B01DE032}" destId="{008AD541-9316-4E1B-9E36-3EAE100D1EC1}" srcOrd="1" destOrd="0" presId="urn:microsoft.com/office/officeart/2005/8/layout/pyramid2"/>
    <dgm:cxn modelId="{D13FF3AE-98C0-4CC2-9390-1ADC0D05DB9A}" type="presParOf" srcId="{008AD541-9316-4E1B-9E36-3EAE100D1EC1}" destId="{50EE8748-1657-4DF3-8E67-B8AE77907C85}" srcOrd="0" destOrd="0" presId="urn:microsoft.com/office/officeart/2005/8/layout/pyramid2"/>
    <dgm:cxn modelId="{79B44674-A2C4-4C56-A012-C5AEFFFEFB4B}" type="presParOf" srcId="{008AD541-9316-4E1B-9E36-3EAE100D1EC1}" destId="{727A4048-D2A7-44E0-9114-9DD165DD5F03}" srcOrd="1" destOrd="0" presId="urn:microsoft.com/office/officeart/2005/8/layout/pyramid2"/>
    <dgm:cxn modelId="{F5154426-F88D-4116-B51A-575C6076B293}" type="presParOf" srcId="{008AD541-9316-4E1B-9E36-3EAE100D1EC1}" destId="{A3AA8D4F-0968-4D2A-9B4A-4DF635B22967}" srcOrd="2" destOrd="0" presId="urn:microsoft.com/office/officeart/2005/8/layout/pyramid2"/>
    <dgm:cxn modelId="{4A1683B5-5603-4F80-A2FA-E86094B19251}" type="presParOf" srcId="{008AD541-9316-4E1B-9E36-3EAE100D1EC1}" destId="{59A46F75-FC2F-4058-B551-49986CFDBCBE}" srcOrd="3" destOrd="0" presId="urn:microsoft.com/office/officeart/2005/8/layout/pyramid2"/>
    <dgm:cxn modelId="{5CC22D4B-A1C3-4CD5-A003-03B0771FB160}" type="presParOf" srcId="{008AD541-9316-4E1B-9E36-3EAE100D1EC1}" destId="{6FB7E2DF-CC83-4735-8476-81664CDC7A1A}" srcOrd="4" destOrd="0" presId="urn:microsoft.com/office/officeart/2005/8/layout/pyramid2"/>
    <dgm:cxn modelId="{C93AA014-A1DC-4ECB-89FF-7B6736CE024E}" type="presParOf" srcId="{008AD541-9316-4E1B-9E36-3EAE100D1EC1}" destId="{CA6537A9-EDFB-453D-9CBA-CB8BF06AFAF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3BBAD-984E-45AF-99C1-9F020177BCD5}">
      <dsp:nvSpPr>
        <dsp:cNvPr id="0" name=""/>
        <dsp:cNvSpPr/>
      </dsp:nvSpPr>
      <dsp:spPr>
        <a:xfrm>
          <a:off x="3286270" y="602"/>
          <a:ext cx="1657058" cy="7051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u="none" kern="1200" dirty="0" smtClean="0">
              <a:hlinkClick xmlns:r="http://schemas.openxmlformats.org/officeDocument/2006/relationships" r:id="" action="ppaction://hlinksldjump"/>
            </a:rPr>
            <a:t>Design and Implementation</a:t>
          </a:r>
          <a:endParaRPr lang="en-IN" sz="1800" u="none" kern="1200" dirty="0"/>
        </a:p>
      </dsp:txBody>
      <dsp:txXfrm>
        <a:off x="3306923" y="21255"/>
        <a:ext cx="1615752" cy="663825"/>
      </dsp:txXfrm>
    </dsp:sp>
    <dsp:sp modelId="{F512AF4E-5033-4D48-8249-94CBF18B012D}">
      <dsp:nvSpPr>
        <dsp:cNvPr id="0" name=""/>
        <dsp:cNvSpPr/>
      </dsp:nvSpPr>
      <dsp:spPr>
        <a:xfrm rot="5400000">
          <a:off x="3982587" y="723362"/>
          <a:ext cx="264424" cy="317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300" kern="1200" dirty="0"/>
        </a:p>
      </dsp:txBody>
      <dsp:txXfrm rot="-5400000">
        <a:off x="4019607" y="749805"/>
        <a:ext cx="190385" cy="185097"/>
      </dsp:txXfrm>
    </dsp:sp>
    <dsp:sp modelId="{BF89EB94-9BA9-4D35-AA30-3E6D0588932C}">
      <dsp:nvSpPr>
        <dsp:cNvPr id="0" name=""/>
        <dsp:cNvSpPr/>
      </dsp:nvSpPr>
      <dsp:spPr>
        <a:xfrm>
          <a:off x="3286270" y="1058299"/>
          <a:ext cx="1657058" cy="705131"/>
        </a:xfrm>
        <a:prstGeom prst="roundRect">
          <a:avLst>
            <a:gd name="adj" fmla="val 10000"/>
          </a:avLst>
        </a:prstGeom>
        <a:solidFill>
          <a:schemeClr val="accent3">
            <a:hueOff val="-299999"/>
            <a:satOff val="9071"/>
            <a:lumOff val="15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hlinkClick xmlns:r="http://schemas.openxmlformats.org/officeDocument/2006/relationships" r:id="" action="ppaction://hlinksldjump"/>
            </a:rPr>
            <a:t>Building of Subassembly</a:t>
          </a:r>
          <a:endParaRPr lang="en-IN" sz="1800" kern="1200" dirty="0" smtClean="0"/>
        </a:p>
      </dsp:txBody>
      <dsp:txXfrm>
        <a:off x="3306923" y="1078952"/>
        <a:ext cx="1615752" cy="663825"/>
      </dsp:txXfrm>
    </dsp:sp>
    <dsp:sp modelId="{BDD542DC-CEA0-49FD-817A-F143FD19F0F3}">
      <dsp:nvSpPr>
        <dsp:cNvPr id="0" name=""/>
        <dsp:cNvSpPr/>
      </dsp:nvSpPr>
      <dsp:spPr>
        <a:xfrm rot="5400000">
          <a:off x="3982587" y="1781059"/>
          <a:ext cx="264424" cy="317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399998"/>
            <a:satOff val="12094"/>
            <a:lumOff val="20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300" kern="1200" dirty="0"/>
        </a:p>
      </dsp:txBody>
      <dsp:txXfrm rot="-5400000">
        <a:off x="4019607" y="1807502"/>
        <a:ext cx="190385" cy="185097"/>
      </dsp:txXfrm>
    </dsp:sp>
    <dsp:sp modelId="{6BA30B12-FFF7-46A1-9ACE-600ED9F00282}">
      <dsp:nvSpPr>
        <dsp:cNvPr id="0" name=""/>
        <dsp:cNvSpPr/>
      </dsp:nvSpPr>
      <dsp:spPr>
        <a:xfrm>
          <a:off x="3286270" y="2115996"/>
          <a:ext cx="1657058" cy="705131"/>
        </a:xfrm>
        <a:prstGeom prst="roundRect">
          <a:avLst>
            <a:gd name="adj" fmla="val 10000"/>
          </a:avLst>
        </a:prstGeom>
        <a:solidFill>
          <a:schemeClr val="accent3">
            <a:hueOff val="-599998"/>
            <a:satOff val="18141"/>
            <a:lumOff val="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hlinkClick xmlns:r="http://schemas.openxmlformats.org/officeDocument/2006/relationships" r:id="" action="ppaction://hlinksldjump"/>
            </a:rPr>
            <a:t>Building of a Block</a:t>
          </a:r>
          <a:endParaRPr lang="en-IN" sz="1800" kern="1200" dirty="0" smtClean="0"/>
        </a:p>
      </dsp:txBody>
      <dsp:txXfrm>
        <a:off x="3306923" y="2136649"/>
        <a:ext cx="1615752" cy="663825"/>
      </dsp:txXfrm>
    </dsp:sp>
    <dsp:sp modelId="{1EC945E6-45CC-4BA7-BCCD-486A7B1BED8A}">
      <dsp:nvSpPr>
        <dsp:cNvPr id="0" name=""/>
        <dsp:cNvSpPr/>
      </dsp:nvSpPr>
      <dsp:spPr>
        <a:xfrm rot="5400000">
          <a:off x="3982587" y="2838756"/>
          <a:ext cx="264424" cy="317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799997"/>
            <a:satOff val="24189"/>
            <a:lumOff val="4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300" kern="1200" dirty="0"/>
        </a:p>
      </dsp:txBody>
      <dsp:txXfrm rot="-5400000">
        <a:off x="4019607" y="2865199"/>
        <a:ext cx="190385" cy="185097"/>
      </dsp:txXfrm>
    </dsp:sp>
    <dsp:sp modelId="{D1BE83D3-F2A2-4254-8E02-D9C681E21DFE}">
      <dsp:nvSpPr>
        <dsp:cNvPr id="0" name=""/>
        <dsp:cNvSpPr/>
      </dsp:nvSpPr>
      <dsp:spPr>
        <a:xfrm>
          <a:off x="3286270" y="3173693"/>
          <a:ext cx="1657058" cy="705131"/>
        </a:xfrm>
        <a:prstGeom prst="roundRect">
          <a:avLst>
            <a:gd name="adj" fmla="val 10000"/>
          </a:avLst>
        </a:prstGeom>
        <a:solidFill>
          <a:schemeClr val="accent3">
            <a:hueOff val="-899996"/>
            <a:satOff val="27212"/>
            <a:lumOff val="47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hlinkClick xmlns:r="http://schemas.openxmlformats.org/officeDocument/2006/relationships" r:id="" action="ppaction://hlinksldjump"/>
            </a:rPr>
            <a:t>Hull Erection</a:t>
          </a:r>
          <a:endParaRPr lang="en-IN" sz="1800" kern="1200" dirty="0" smtClean="0"/>
        </a:p>
      </dsp:txBody>
      <dsp:txXfrm>
        <a:off x="3306923" y="3194346"/>
        <a:ext cx="1615752" cy="663825"/>
      </dsp:txXfrm>
    </dsp:sp>
    <dsp:sp modelId="{B5CC33D2-8133-43CA-8449-AA7827259953}">
      <dsp:nvSpPr>
        <dsp:cNvPr id="0" name=""/>
        <dsp:cNvSpPr/>
      </dsp:nvSpPr>
      <dsp:spPr>
        <a:xfrm rot="5400000">
          <a:off x="3982587" y="3896453"/>
          <a:ext cx="264424" cy="317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199995"/>
            <a:satOff val="36283"/>
            <a:lumOff val="62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300" kern="1200" dirty="0"/>
        </a:p>
      </dsp:txBody>
      <dsp:txXfrm rot="-5400000">
        <a:off x="4019607" y="3922896"/>
        <a:ext cx="190385" cy="185097"/>
      </dsp:txXfrm>
    </dsp:sp>
    <dsp:sp modelId="{60EE3354-C36D-405B-A9CB-98BAD7327F62}">
      <dsp:nvSpPr>
        <dsp:cNvPr id="0" name=""/>
        <dsp:cNvSpPr/>
      </dsp:nvSpPr>
      <dsp:spPr>
        <a:xfrm>
          <a:off x="3286270" y="4231390"/>
          <a:ext cx="1657058" cy="705131"/>
        </a:xfrm>
        <a:prstGeom prst="roundRect">
          <a:avLst>
            <a:gd name="adj" fmla="val 10000"/>
          </a:avLst>
        </a:prstGeom>
        <a:solidFill>
          <a:schemeClr val="accent3">
            <a:hueOff val="-1199995"/>
            <a:satOff val="36283"/>
            <a:lumOff val="627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hlinkClick xmlns:r="http://schemas.openxmlformats.org/officeDocument/2006/relationships" r:id="" action="ppaction://hlinksldjump"/>
            </a:rPr>
            <a:t>Pre Outfitting at Block Stage</a:t>
          </a:r>
          <a:endParaRPr lang="en-IN" sz="1800" kern="1200" dirty="0" smtClean="0"/>
        </a:p>
      </dsp:txBody>
      <dsp:txXfrm>
        <a:off x="3306923" y="4252043"/>
        <a:ext cx="1615752" cy="6638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6DBD3-E8BA-4263-B659-38F00CBA0A8D}">
      <dsp:nvSpPr>
        <dsp:cNvPr id="0" name=""/>
        <dsp:cNvSpPr/>
      </dsp:nvSpPr>
      <dsp:spPr>
        <a:xfrm>
          <a:off x="1275953" y="0"/>
          <a:ext cx="4937125" cy="4937125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EE8748-1657-4DF3-8E67-B8AE77907C85}">
      <dsp:nvSpPr>
        <dsp:cNvPr id="0" name=""/>
        <dsp:cNvSpPr/>
      </dsp:nvSpPr>
      <dsp:spPr>
        <a:xfrm>
          <a:off x="3744515" y="496364"/>
          <a:ext cx="3209131" cy="1168710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 smtClean="0"/>
            <a:t>Production Drawings</a:t>
          </a:r>
          <a:endParaRPr lang="en-IN" sz="3000" kern="1200" dirty="0"/>
        </a:p>
      </dsp:txBody>
      <dsp:txXfrm>
        <a:off x="3801567" y="553416"/>
        <a:ext cx="3095027" cy="1054606"/>
      </dsp:txXfrm>
    </dsp:sp>
    <dsp:sp modelId="{A3AA8D4F-0968-4D2A-9B4A-4DF635B22967}">
      <dsp:nvSpPr>
        <dsp:cNvPr id="0" name=""/>
        <dsp:cNvSpPr/>
      </dsp:nvSpPr>
      <dsp:spPr>
        <a:xfrm>
          <a:off x="3744515" y="1811163"/>
          <a:ext cx="3209131" cy="1168710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/>
            <a:t>Basic Design</a:t>
          </a:r>
        </a:p>
      </dsp:txBody>
      <dsp:txXfrm>
        <a:off x="3801567" y="1868215"/>
        <a:ext cx="3095027" cy="1054606"/>
      </dsp:txXfrm>
    </dsp:sp>
    <dsp:sp modelId="{6FB7E2DF-CC83-4735-8476-81664CDC7A1A}">
      <dsp:nvSpPr>
        <dsp:cNvPr id="0" name=""/>
        <dsp:cNvSpPr/>
      </dsp:nvSpPr>
      <dsp:spPr>
        <a:xfrm>
          <a:off x="3744515" y="3125961"/>
          <a:ext cx="3209131" cy="1168710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 smtClean="0"/>
            <a:t>Forward Design</a:t>
          </a:r>
          <a:endParaRPr lang="en-IN" sz="3000" kern="1200" dirty="0"/>
        </a:p>
      </dsp:txBody>
      <dsp:txXfrm>
        <a:off x="3801567" y="3183013"/>
        <a:ext cx="3095027" cy="1054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73306-94CD-4C57-BE24-424ABC9B6E7F}" type="datetimeFigureOut">
              <a:rPr lang="en-IN" smtClean="0"/>
              <a:pPr/>
              <a:t>06-03-2014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304DF-59E3-4A20-B1EC-5B025FD3C69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314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304DF-59E3-4A20-B1EC-5B025FD3C691}" type="slidenum">
              <a:rPr lang="en-IN" smtClean="0"/>
              <a:pPr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94031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304DF-59E3-4A20-B1EC-5B025FD3C691}" type="slidenum">
              <a:rPr lang="en-IN" smtClean="0"/>
              <a:pPr/>
              <a:t>10</a:t>
            </a:fld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10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RISHABH\Desktop\TMI Logo -Aug 2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-152400"/>
            <a:ext cx="3505200" cy="349914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/>
              <a:t>TRANSTECH </a:t>
            </a:r>
            <a:r>
              <a:rPr lang="en-IN" b="1" dirty="0" smtClean="0"/>
              <a:t>2014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3600" b="1" i="1" dirty="0">
                <a:latin typeface="Times New Roman" pitchFamily="18" charset="0"/>
                <a:cs typeface="Times New Roman" pitchFamily="18" charset="0"/>
              </a:rPr>
              <a:t>Socioeconomic Impact of Futuristic </a:t>
            </a:r>
            <a:r>
              <a:rPr lang="en-IN" sz="3600" b="1" i="1" dirty="0" smtClean="0">
                <a:latin typeface="Times New Roman" pitchFamily="18" charset="0"/>
                <a:cs typeface="Times New Roman" pitchFamily="18" charset="0"/>
              </a:rPr>
              <a:t>Technologies</a:t>
            </a:r>
            <a:r>
              <a:rPr lang="en-IN" sz="36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en-IN" sz="2200" b="1" i="1" dirty="0">
                <a:latin typeface="Times New Roman" pitchFamily="18" charset="0"/>
                <a:cs typeface="Times New Roman" pitchFamily="18" charset="0"/>
              </a:rPr>
              <a:t>Impact of Advanced Technologies on Human Life </a:t>
            </a:r>
            <a:r>
              <a:rPr lang="en-IN" sz="36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3600" b="1" i="1" dirty="0">
                <a:latin typeface="Times New Roman" pitchFamily="18" charset="0"/>
                <a:cs typeface="Times New Roman" pitchFamily="18" charset="0"/>
              </a:rPr>
            </a:br>
            <a:endParaRPr lang="en-I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288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IN" sz="3300" b="1" dirty="0">
                <a:solidFill>
                  <a:schemeClr val="tx1"/>
                </a:solidFill>
              </a:rPr>
              <a:t>Block </a:t>
            </a:r>
            <a:r>
              <a:rPr lang="en-IN" sz="3300" b="1" dirty="0" smtClean="0">
                <a:solidFill>
                  <a:schemeClr val="tx1"/>
                </a:solidFill>
              </a:rPr>
              <a:t>Construction </a:t>
            </a:r>
            <a:r>
              <a:rPr lang="en-IN" sz="3300" b="1" dirty="0">
                <a:solidFill>
                  <a:schemeClr val="tx1"/>
                </a:solidFill>
              </a:rPr>
              <a:t>of </a:t>
            </a:r>
            <a:r>
              <a:rPr lang="en-IN" sz="3300" b="1" dirty="0" smtClean="0">
                <a:solidFill>
                  <a:schemeClr val="tx1"/>
                </a:solidFill>
              </a:rPr>
              <a:t>Ship</a:t>
            </a:r>
          </a:p>
          <a:p>
            <a:pPr algn="ctr"/>
            <a:endParaRPr lang="en-IN" b="1" dirty="0" smtClean="0">
              <a:solidFill>
                <a:schemeClr val="tx1"/>
              </a:solidFill>
            </a:endParaRPr>
          </a:p>
          <a:p>
            <a:pPr algn="ctr"/>
            <a:endParaRPr lang="en-IN" dirty="0" smtClean="0">
              <a:solidFill>
                <a:schemeClr val="tx1"/>
              </a:solidFill>
            </a:endParaRPr>
          </a:p>
          <a:p>
            <a:pPr algn="ctr"/>
            <a:endParaRPr lang="en-IN" dirty="0" smtClean="0">
              <a:solidFill>
                <a:schemeClr val="tx1"/>
              </a:solidFill>
            </a:endParaRPr>
          </a:p>
          <a:p>
            <a:pPr algn="ctr"/>
            <a:r>
              <a:rPr lang="en-IN" b="1" dirty="0" smtClean="0">
                <a:solidFill>
                  <a:schemeClr val="tx1"/>
                </a:solidFill>
              </a:rPr>
              <a:t>Sujoy Dey Sarkar (201037TP309)</a:t>
            </a:r>
          </a:p>
          <a:p>
            <a:pPr algn="ctr"/>
            <a:r>
              <a:rPr lang="en-IN" b="1" dirty="0" smtClean="0">
                <a:solidFill>
                  <a:schemeClr val="tx1"/>
                </a:solidFill>
              </a:rPr>
              <a:t>Rishabh V Pandey (201137TP269)</a:t>
            </a:r>
            <a:endParaRPr lang="en-I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30794" y="25908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5400" dirty="0">
                <a:latin typeface="Algerian" pitchFamily="82" charset="0"/>
              </a:rPr>
              <a:t>Socio-economic </a:t>
            </a:r>
            <a:r>
              <a:rPr lang="en-IN" sz="5400" dirty="0" smtClean="0">
                <a:latin typeface="Algerian" pitchFamily="82" charset="0"/>
              </a:rPr>
              <a:t>Impacts</a:t>
            </a:r>
            <a:endParaRPr lang="en-IN" sz="5400" dirty="0">
              <a:latin typeface="Algerian" pitchFamily="82" charset="0"/>
            </a:endParaRPr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03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Increase in </a:t>
            </a:r>
            <a:r>
              <a:rPr lang="en-IN" dirty="0" smtClean="0"/>
              <a:t>employment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IN" dirty="0" smtClean="0"/>
              <a:t>Most of the </a:t>
            </a:r>
            <a:r>
              <a:rPr lang="en-IN" dirty="0"/>
              <a:t>economic impact of </a:t>
            </a:r>
            <a:r>
              <a:rPr lang="en-IN" dirty="0" smtClean="0"/>
              <a:t>this </a:t>
            </a:r>
            <a:r>
              <a:rPr lang="en-IN" dirty="0"/>
              <a:t>industry is in the services </a:t>
            </a:r>
            <a:r>
              <a:rPr lang="en-IN" dirty="0" smtClean="0"/>
              <a:t>sector</a:t>
            </a:r>
          </a:p>
          <a:p>
            <a:pPr algn="just"/>
            <a:endParaRPr lang="en-IN" dirty="0"/>
          </a:p>
          <a:p>
            <a:pPr marL="0" indent="0" algn="just">
              <a:buNone/>
            </a:pPr>
            <a:endParaRPr lang="en-IN" dirty="0" smtClean="0"/>
          </a:p>
          <a:p>
            <a:pPr algn="just"/>
            <a:r>
              <a:rPr lang="en-IN" dirty="0"/>
              <a:t>The industry directly and indirectly was associated with $36.0 billion in GDP in </a:t>
            </a:r>
            <a:r>
              <a:rPr lang="en-IN" dirty="0" smtClean="0"/>
              <a:t>2011.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944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Development of </a:t>
            </a:r>
            <a:r>
              <a:rPr lang="en-IN" dirty="0" smtClean="0"/>
              <a:t>Infrastructure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Infrastructure of any country is directly dependent on its economy.</a:t>
            </a:r>
          </a:p>
          <a:p>
            <a:endParaRPr lang="en-IN" dirty="0"/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 smtClean="0"/>
              <a:t>It improves </a:t>
            </a:r>
            <a:r>
              <a:rPr lang="en-IN" dirty="0"/>
              <a:t>as business owners make personal purchases out of the income that is generated by shipbuilding process, which ripple through the economy.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698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Demand for raw materials to create and rebuild such </a:t>
            </a:r>
            <a:r>
              <a:rPr lang="en-IN" dirty="0" smtClean="0"/>
              <a:t>structures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5486400" cy="3436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91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Recession and Boom, the cyclic nature of </a:t>
            </a:r>
            <a:r>
              <a:rPr lang="en-IN" dirty="0" smtClean="0"/>
              <a:t>shipping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IN" dirty="0"/>
              <a:t>Shipbuilding activities rise when global trade and economy </a:t>
            </a:r>
            <a:r>
              <a:rPr lang="en-IN" dirty="0" smtClean="0"/>
              <a:t>rise.</a:t>
            </a:r>
          </a:p>
          <a:p>
            <a:pPr algn="just"/>
            <a:r>
              <a:rPr lang="en-IN" dirty="0"/>
              <a:t>Shipbuilding activities </a:t>
            </a:r>
            <a:r>
              <a:rPr lang="en-IN" dirty="0" smtClean="0"/>
              <a:t>go through a downfall when </a:t>
            </a:r>
            <a:r>
              <a:rPr lang="en-IN" dirty="0"/>
              <a:t>global trade and economy </a:t>
            </a:r>
            <a:r>
              <a:rPr lang="en-IN" dirty="0" smtClean="0"/>
              <a:t>falls.</a:t>
            </a:r>
            <a:endParaRPr lang="en-IN" dirty="0"/>
          </a:p>
        </p:txBody>
      </p:sp>
      <p:pic>
        <p:nvPicPr>
          <p:cNvPr id="1026" name="Picture 2" descr="C:\Users\Sujoy Dey Sarkar\Desktop\Cap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970" y="2971800"/>
            <a:ext cx="4114800" cy="37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37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Changing conventions, rules and </a:t>
            </a:r>
            <a:r>
              <a:rPr lang="en-IN" dirty="0" smtClean="0"/>
              <a:t>regulations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6445036" cy="3276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44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Advancement of developing nations in </a:t>
            </a:r>
            <a:r>
              <a:rPr lang="en-IN" dirty="0" smtClean="0"/>
              <a:t>shipbuilding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n-IN" dirty="0" smtClean="0"/>
          </a:p>
          <a:p>
            <a:pPr algn="just"/>
            <a:r>
              <a:rPr lang="en-IN" dirty="0" smtClean="0"/>
              <a:t>The </a:t>
            </a:r>
            <a:r>
              <a:rPr lang="en-IN" dirty="0"/>
              <a:t>major reason behind this is cheap labour and advancement in technology at competitive prices.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/>
              <a:t>China has emerged as a serious player in ship building sectors such as in bulk, gas and container. </a:t>
            </a:r>
            <a:endParaRPr lang="en-IN" dirty="0" smtClean="0"/>
          </a:p>
          <a:p>
            <a:pPr algn="just"/>
            <a:endParaRPr lang="en-IN" dirty="0"/>
          </a:p>
          <a:p>
            <a:pPr algn="just"/>
            <a:r>
              <a:rPr lang="en-IN" dirty="0"/>
              <a:t>alliances with more established yards who offer technologies and processes that have </a:t>
            </a:r>
            <a:r>
              <a:rPr lang="en-IN" dirty="0" smtClean="0"/>
              <a:t>improved productivity</a:t>
            </a:r>
            <a:r>
              <a:rPr lang="en-IN" dirty="0"/>
              <a:t>, efficiency and product and services offerings.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989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Socio-economic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IN" dirty="0" smtClean="0"/>
              <a:t>Others:</a:t>
            </a:r>
          </a:p>
          <a:p>
            <a:pPr algn="just"/>
            <a:r>
              <a:rPr lang="en-IN" dirty="0" smtClean="0"/>
              <a:t>Meeting </a:t>
            </a:r>
            <a:r>
              <a:rPr lang="en-IN" dirty="0"/>
              <a:t>energy demand of the world</a:t>
            </a:r>
            <a:r>
              <a:rPr lang="en-IN" dirty="0" smtClean="0"/>
              <a:t>.</a:t>
            </a:r>
            <a:endParaRPr lang="en-IN" dirty="0"/>
          </a:p>
          <a:p>
            <a:pPr algn="just"/>
            <a:r>
              <a:rPr lang="en-IN" dirty="0"/>
              <a:t>New Trade routes. </a:t>
            </a:r>
          </a:p>
          <a:p>
            <a:pPr algn="just"/>
            <a:r>
              <a:rPr lang="en-IN" dirty="0" smtClean="0"/>
              <a:t>Venezuela </a:t>
            </a:r>
            <a:r>
              <a:rPr lang="en-IN" dirty="0"/>
              <a:t>changing political ties increases the tonne miles.</a:t>
            </a:r>
          </a:p>
          <a:p>
            <a:pPr algn="just"/>
            <a:r>
              <a:rPr lang="en-IN" dirty="0" smtClean="0"/>
              <a:t>Expansion </a:t>
            </a:r>
            <a:r>
              <a:rPr lang="en-IN" dirty="0"/>
              <a:t>of refineries in India and </a:t>
            </a:r>
            <a:r>
              <a:rPr lang="en-IN" dirty="0" smtClean="0"/>
              <a:t>China.</a:t>
            </a:r>
          </a:p>
          <a:p>
            <a:pPr algn="just"/>
            <a:r>
              <a:rPr lang="en-IN" dirty="0"/>
              <a:t>Consolidation and </a:t>
            </a:r>
            <a:r>
              <a:rPr lang="en-IN" dirty="0" smtClean="0"/>
              <a:t>Outsourcing. </a:t>
            </a:r>
          </a:p>
          <a:p>
            <a:pPr algn="just"/>
            <a:r>
              <a:rPr lang="en-IN" dirty="0" smtClean="0"/>
              <a:t>Increase </a:t>
            </a:r>
            <a:r>
              <a:rPr lang="en-IN" dirty="0"/>
              <a:t>in usage of LNG fuelled ships instead HFO fuelled ships in </a:t>
            </a:r>
            <a:r>
              <a:rPr lang="en-IN" dirty="0" smtClean="0"/>
              <a:t>future.</a:t>
            </a:r>
          </a:p>
          <a:p>
            <a:pPr algn="just"/>
            <a:r>
              <a:rPr lang="en-IN" dirty="0"/>
              <a:t>The Tier III 80% reduction requirement Emission Control Areas (ECA</a:t>
            </a:r>
            <a:r>
              <a:rPr lang="en-IN" dirty="0" smtClean="0"/>
              <a:t>).</a:t>
            </a:r>
          </a:p>
          <a:p>
            <a:pPr algn="just"/>
            <a:r>
              <a:rPr lang="en-IN" dirty="0"/>
              <a:t>The Ballast Water Management Convention (BWMC</a:t>
            </a:r>
            <a:r>
              <a:rPr lang="en-IN" dirty="0" smtClean="0"/>
              <a:t>).</a:t>
            </a:r>
          </a:p>
          <a:p>
            <a:pPr marL="0" indent="0" algn="just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065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n-IN" dirty="0" smtClean="0"/>
          </a:p>
          <a:p>
            <a:pPr marL="0" indent="0" algn="just">
              <a:buNone/>
            </a:pPr>
            <a:endParaRPr lang="en-IN" dirty="0"/>
          </a:p>
          <a:p>
            <a:pPr marL="0" indent="0" algn="just">
              <a:buNone/>
            </a:pPr>
            <a:endParaRPr lang="en-IN" dirty="0"/>
          </a:p>
          <a:p>
            <a:pPr algn="just"/>
            <a:r>
              <a:rPr lang="en-IN" dirty="0"/>
              <a:t>Shipbuilding is an industry with tremendous multiplier effects and linkages to numerous industries and economic activities; it thus presents an arguably reliable barometer to the performance of the economy as a whole.</a:t>
            </a:r>
          </a:p>
        </p:txBody>
      </p:sp>
    </p:spTree>
    <p:extLst>
      <p:ext uri="{BB962C8B-B14F-4D97-AF65-F5344CB8AC3E}">
        <p14:creationId xmlns:p14="http://schemas.microsoft.com/office/powerpoint/2010/main" val="176172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743199"/>
            <a:ext cx="62139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IN" sz="8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0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r>
              <a:rPr lang="en-IN" sz="2400" dirty="0"/>
              <a:t>Around 90% of world goods are carried through sea, making shipping a </a:t>
            </a:r>
            <a:r>
              <a:rPr lang="en-IN" sz="2400" dirty="0" smtClean="0"/>
              <a:t>major form of transport sector, also an essential communication link connecting coastal cities, countries and continents.</a:t>
            </a:r>
          </a:p>
          <a:p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Business </a:t>
            </a:r>
            <a:r>
              <a:rPr lang="en-IN" dirty="0"/>
              <a:t>is made by entrepreneurs by shuttling products and commodities from where they're most efficiently produced to where they're most profitably consumed.</a:t>
            </a:r>
          </a:p>
        </p:txBody>
      </p:sp>
    </p:spTree>
    <p:extLst>
      <p:ext uri="{BB962C8B-B14F-4D97-AF65-F5344CB8AC3E}">
        <p14:creationId xmlns:p14="http://schemas.microsoft.com/office/powerpoint/2010/main" val="173941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 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Thus ship building industry is one of the major industry in the world, and advancement in this industry will greatly impact the socio economic scenario of the world.</a:t>
            </a:r>
          </a:p>
          <a:p>
            <a:r>
              <a:rPr lang="en-IN" dirty="0" smtClean="0"/>
              <a:t>Block construction of ships method is one of such advancements that has affected </a:t>
            </a:r>
            <a:r>
              <a:rPr lang="en-IN" dirty="0"/>
              <a:t>this </a:t>
            </a:r>
            <a:r>
              <a:rPr lang="en-IN" smtClean="0"/>
              <a:t>area a lot</a:t>
            </a:r>
            <a:r>
              <a:rPr lang="en-IN" dirty="0" smtClean="0"/>
              <a:t>.</a:t>
            </a:r>
          </a:p>
          <a:p>
            <a:endParaRPr lang="en-IN" dirty="0"/>
          </a:p>
        </p:txBody>
      </p:sp>
      <p:pic>
        <p:nvPicPr>
          <p:cNvPr id="4" name="Picture 2" descr="C:\Users\Sujoy Dey Sarkar\Desktop\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51976"/>
            <a:ext cx="400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36571045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process of building a ship</a:t>
            </a:r>
            <a:endParaRPr lang="en-IN" dirty="0"/>
          </a:p>
        </p:txBody>
      </p:sp>
      <p:sp>
        <p:nvSpPr>
          <p:cNvPr id="6" name="Action Button: Document 5">
            <a:hlinkClick r:id="rId7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Documen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018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Design and </a:t>
            </a:r>
            <a:r>
              <a:rPr lang="en-IN" dirty="0" smtClean="0"/>
              <a:t>Implementation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33186505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Action Button: Home 8">
            <a:hlinkClick r:id="rId8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9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Building of </a:t>
            </a:r>
            <a:r>
              <a:rPr lang="en-IN" dirty="0" smtClean="0"/>
              <a:t>Subassembly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/>
              <a:t>The procedure of building a block involves creation of subassemblies, which is done by cutting and bending of steel plates; which are bought from steel factories</a:t>
            </a:r>
            <a:r>
              <a:rPr lang="en-IN" dirty="0" smtClean="0"/>
              <a:t>.</a:t>
            </a:r>
          </a:p>
        </p:txBody>
      </p:sp>
      <p:pic>
        <p:nvPicPr>
          <p:cNvPr id="4" name="Picture 3" descr="C:\Users\Sujoy Dey Sarkar\Pictures\2013-10\1010201311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26" y="2895600"/>
            <a:ext cx="3119674" cy="2362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2050" name="Picture 2" descr="C:\Users\Sujoy Dey Sarkar\Pictures\2013_12_19\IMG_04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2895600"/>
            <a:ext cx="3149600" cy="2362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031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Building of a </a:t>
            </a:r>
            <a:r>
              <a:rPr lang="en-IN" dirty="0" smtClean="0"/>
              <a:t>Block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/>
              <a:t>The process of building a block involves creation of a base</a:t>
            </a:r>
            <a:r>
              <a:rPr lang="en-IN" dirty="0" smtClean="0"/>
              <a:t>,</a:t>
            </a:r>
            <a:r>
              <a:rPr lang="en-IN" dirty="0"/>
              <a:t> </a:t>
            </a:r>
            <a:r>
              <a:rPr lang="en-IN" dirty="0" smtClean="0"/>
              <a:t>placing the </a:t>
            </a:r>
            <a:r>
              <a:rPr lang="en-IN" dirty="0"/>
              <a:t>curved </a:t>
            </a:r>
            <a:r>
              <a:rPr lang="en-IN" dirty="0" smtClean="0"/>
              <a:t>plates on this base and weld them together.</a:t>
            </a:r>
          </a:p>
          <a:p>
            <a:r>
              <a:rPr lang="en-IN" dirty="0" smtClean="0"/>
              <a:t>Further constructions on this help us to achieve a small blocks, later on these small blocks are joined together to form mega-block.</a:t>
            </a:r>
            <a:endParaRPr lang="en-IN" dirty="0"/>
          </a:p>
        </p:txBody>
      </p:sp>
      <p:pic>
        <p:nvPicPr>
          <p:cNvPr id="4" name="Picture 3" descr="D:\study\Tstc\120409-QEC-Govan-_D3S03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86200"/>
            <a:ext cx="2748280" cy="189484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Sujoy Dey Sarkar\Pictures\2013-10\1010201312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86200"/>
            <a:ext cx="2748279" cy="206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6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Hull </a:t>
            </a:r>
            <a:r>
              <a:rPr lang="en-IN" dirty="0" smtClean="0"/>
              <a:t>Erection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/>
              <a:t>Once the block units are constructed they joined together to create pre-erection, mega-block, and finally the ship itself. </a:t>
            </a:r>
          </a:p>
        </p:txBody>
      </p:sp>
      <p:pic>
        <p:nvPicPr>
          <p:cNvPr id="4" name="Picture 3" descr="C:\Users\Sujoy Dey Sarkar\Pictures\2013_11_18\pp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20731"/>
            <a:ext cx="2667000" cy="2113915"/>
          </a:xfrm>
          <a:prstGeom prst="rect">
            <a:avLst/>
          </a:prstGeom>
          <a:noFill/>
          <a:ln w="12700" cap="sq">
            <a:solidFill>
              <a:schemeClr val="tx1"/>
            </a:solidFill>
          </a:ln>
        </p:spPr>
      </p:pic>
      <p:pic>
        <p:nvPicPr>
          <p:cNvPr id="5" name="Picture 4" descr="C:\Users\Sujoy Dey Sarkar\Pictures\2013_12_14\IMG_04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20732"/>
            <a:ext cx="2819400" cy="21139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1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Pre Outfitting at Block </a:t>
            </a:r>
            <a:r>
              <a:rPr lang="en-IN" dirty="0" smtClean="0"/>
              <a:t>Stage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/>
              <a:t>The auxiliary parts like pipefitting, manhole covers, ladders etc. are already pre-installed in the blocks to save time, however this procedure requires the production drawings to be very accurate. </a:t>
            </a:r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57200" y="5867400"/>
            <a:ext cx="457200" cy="457200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25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415</TotalTime>
  <Words>599</Words>
  <Application>Microsoft Office PowerPoint</Application>
  <PresentationFormat>On-screen Show (4:3)</PresentationFormat>
  <Paragraphs>75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TRANSTECH 2014 Socioeconomic Impact of Futuristic Technologies Impact of Advanced Technologies on Human Life  </vt:lpstr>
      <vt:lpstr>Introduction</vt:lpstr>
      <vt:lpstr>Introduction Contd..</vt:lpstr>
      <vt:lpstr>The process of building a ship</vt:lpstr>
      <vt:lpstr>Design and Implementation</vt:lpstr>
      <vt:lpstr>Building of Subassembly</vt:lpstr>
      <vt:lpstr>Building of a Block</vt:lpstr>
      <vt:lpstr>Hull Erection</vt:lpstr>
      <vt:lpstr>Pre Outfitting at Block Stage</vt:lpstr>
      <vt:lpstr>Socio-economic Impacts</vt:lpstr>
      <vt:lpstr>Increase in employment</vt:lpstr>
      <vt:lpstr>Development of Infrastructure</vt:lpstr>
      <vt:lpstr>Demand for raw materials to create and rebuild such structures</vt:lpstr>
      <vt:lpstr>Recession and Boom, the cyclic nature of shipping</vt:lpstr>
      <vt:lpstr>Changing conventions, rules and regulations</vt:lpstr>
      <vt:lpstr>Advancement of developing nations in shipbuilding</vt:lpstr>
      <vt:lpstr>Socio-economic Impact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Transtech 2014 Socioeconomic Impact of Futuristic Technologies </dc:title>
  <dc:creator>Sujoy Dey Sarkar</dc:creator>
  <cp:lastModifiedBy>Sujoy</cp:lastModifiedBy>
  <cp:revision>58</cp:revision>
  <dcterms:created xsi:type="dcterms:W3CDTF">2006-08-16T00:00:00Z</dcterms:created>
  <dcterms:modified xsi:type="dcterms:W3CDTF">2014-03-06T16:12:53Z</dcterms:modified>
</cp:coreProperties>
</file>