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5143500" cx="9144000"/>
  <p:notesSz cx="6858000" cy="9144000"/>
  <p:embeddedFontLst>
    <p:embeddedFont>
      <p:font typeface="Corbel"/>
      <p:regular r:id="rId42"/>
      <p:bold r:id="rId43"/>
      <p:italic r:id="rId44"/>
      <p:boldItalic r:id="rId45"/>
    </p:embeddedFont>
    <p:embeddedFont>
      <p:font typeface="Source Sans Pro"/>
      <p:regular r:id="rId46"/>
      <p:bold r:id="rId47"/>
      <p:italic r:id="rId48"/>
      <p:boldItalic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50" roundtripDataSignature="AMtx7mgaxGEUnnGg4ZgY0+6pOMcZMXII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0333FCE-EE25-4433-AE9C-BDE048EC3663}">
  <a:tblStyle styleId="{60333FCE-EE25-4433-AE9C-BDE048EC366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C9F9FB92-62F6-412C-B029-EAAA5BDC5338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font" Target="fonts/Corbel-regular.fntdata"/><Relationship Id="rId41" Type="http://schemas.openxmlformats.org/officeDocument/2006/relationships/slide" Target="slides/slide36.xml"/><Relationship Id="rId44" Type="http://schemas.openxmlformats.org/officeDocument/2006/relationships/font" Target="fonts/Corbel-italic.fntdata"/><Relationship Id="rId43" Type="http://schemas.openxmlformats.org/officeDocument/2006/relationships/font" Target="fonts/Corbel-bold.fntdata"/><Relationship Id="rId46" Type="http://schemas.openxmlformats.org/officeDocument/2006/relationships/font" Target="fonts/SourceSansPro-regular.fntdata"/><Relationship Id="rId45" Type="http://schemas.openxmlformats.org/officeDocument/2006/relationships/font" Target="fonts/Corbel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SourceSansPro-italic.fntdata"/><Relationship Id="rId47" Type="http://schemas.openxmlformats.org/officeDocument/2006/relationships/font" Target="fonts/SourceSansPro-bold.fntdata"/><Relationship Id="rId49" Type="http://schemas.openxmlformats.org/officeDocument/2006/relationships/font" Target="fonts/SourceSansPr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ee42cca62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1ee42cca6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1ee59d6df3_0_1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11ee59d6df3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1ee59d6df3_0_1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g11ee59d6df3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1ee59d6df3_0_18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g11ee59d6df3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1ee59d6df3_0_1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11ee59d6df3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1ee59d6df3_0_2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11ee59d6df3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1ee59d6df3_0_2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11ee59d6df3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1ee59d6df3_0_2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11ee59d6df3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1ee59d6df3_0_2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g11ee59d6df3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1ee59d6df3_0_2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g11ee59d6df3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1ee59d6df3_0_2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11ee59d6df3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ee42cca62_0_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11ee42cca62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1ee59d6df3_0_26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g11ee59d6df3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1ee59d6df3_0_2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g11ee59d6df3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ee59d6df3_0_2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11ee59d6df3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1ee59d6df3_0_3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g11ee59d6df3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1ee59d6df3_0_3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g11ee59d6df3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1ee59d6df3_0_3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g11ee59d6df3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1ee59d6df3_0_3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g11ee59d6df3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1ee59d6df3_0_46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g11ee59d6df3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1ee59d6df3_0_4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g11ee59d6df3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1ee59d6df3_0_3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11ee59d6df3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ee59d6df3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11ee59d6df3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1ee59d6df3_0_49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g11ee59d6df3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1ee59d6df3_0_4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g11ee59d6df3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1ee59d6df3_0_4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g11ee59d6df3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11ee59d6df3_0_4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g11ee59d6df3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11ee59d6df3_0_4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3" name="Google Shape;433;g11ee59d6df3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1ee59d6df3_0_4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g11ee59d6df3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1ee59d6df3_0_4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11ee59d6df3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1ee59d6df3_0_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11ee59d6df3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1ee59d6df3_0_1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11ee59d6df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ee59d6df3_0_1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11ee59d6df3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ee59d6df3_0_1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11ee59d6df3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ee59d6df3_0_1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11ee59d6df3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1ee59d6df3_0_1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11ee59d6df3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6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2" name="Google Shape;52;p7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53" name="Google Shape;53;p7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7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7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4"/>
          <p:cNvSpPr txBox="1"/>
          <p:nvPr>
            <p:ph type="title"/>
          </p:nvPr>
        </p:nvSpPr>
        <p:spPr>
          <a:xfrm>
            <a:off x="671513" y="214313"/>
            <a:ext cx="7805700" cy="11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8" name="Google Shape;58;p74"/>
          <p:cNvSpPr txBox="1"/>
          <p:nvPr>
            <p:ph idx="1" type="body"/>
          </p:nvPr>
        </p:nvSpPr>
        <p:spPr>
          <a:xfrm>
            <a:off x="671513" y="1366838"/>
            <a:ext cx="78057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323850" lvl="0" marL="457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Char char="●"/>
              <a:defRPr sz="500">
                <a:solidFill>
                  <a:srgbClr val="FFFFFF"/>
                </a:solidFill>
              </a:defRPr>
            </a:lvl1pPr>
            <a:lvl2pPr indent="-323850" lvl="1" marL="914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Char char="○"/>
              <a:defRPr sz="500">
                <a:solidFill>
                  <a:srgbClr val="FFFFFF"/>
                </a:solidFill>
              </a:defRPr>
            </a:lvl2pPr>
            <a:lvl3pPr indent="-323850" lvl="2" marL="1371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Char char="■"/>
              <a:defRPr sz="500">
                <a:solidFill>
                  <a:srgbClr val="FFFFFF"/>
                </a:solidFill>
              </a:defRPr>
            </a:lvl3pPr>
            <a:lvl4pPr indent="-323850" lvl="3" marL="18288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Char char="●"/>
              <a:defRPr sz="500">
                <a:solidFill>
                  <a:srgbClr val="FFFFFF"/>
                </a:solidFill>
              </a:defRPr>
            </a:lvl4pPr>
            <a:lvl5pPr indent="-323850" lvl="4" marL="22860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Char char="○"/>
              <a:defRPr sz="500">
                <a:solidFill>
                  <a:srgbClr val="FFFFFF"/>
                </a:solidFill>
              </a:defRPr>
            </a:lvl5pPr>
            <a:lvl6pPr indent="-260350" lvl="5" marL="2743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6pPr>
            <a:lvl7pPr indent="-260350" lvl="6" marL="3200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7pPr>
            <a:lvl8pPr indent="-260350" lvl="7" marL="3657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8pPr>
            <a:lvl9pPr indent="-260350" lvl="8" marL="4114800" algn="l">
              <a:lnSpc>
                <a:spcPct val="115000"/>
              </a:lnSpc>
              <a:spcBef>
                <a:spcPts val="2200"/>
              </a:spcBef>
              <a:spcAft>
                <a:spcPts val="1600"/>
              </a:spcAft>
              <a:buSzPts val="500"/>
              <a:buChar char="■"/>
              <a:defRPr sz="500"/>
            </a:lvl9pPr>
          </a:lstStyle>
          <a:p/>
        </p:txBody>
      </p:sp>
      <p:sp>
        <p:nvSpPr>
          <p:cNvPr id="59" name="Google Shape;59;p7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rgbClr val="FFFFFF"/>
                </a:solidFill>
              </a:defRPr>
            </a:lvl1pPr>
            <a:lvl2pPr lvl="1">
              <a:buNone/>
              <a:defRPr sz="1300">
                <a:solidFill>
                  <a:srgbClr val="FFFFFF"/>
                </a:solidFill>
              </a:defRPr>
            </a:lvl2pPr>
            <a:lvl3pPr lvl="2">
              <a:buNone/>
              <a:defRPr sz="1300">
                <a:solidFill>
                  <a:srgbClr val="FFFFFF"/>
                </a:solidFill>
              </a:defRPr>
            </a:lvl3pPr>
            <a:lvl4pPr lvl="3">
              <a:buNone/>
              <a:defRPr sz="1300">
                <a:solidFill>
                  <a:srgbClr val="FFFFFF"/>
                </a:solidFill>
              </a:defRPr>
            </a:lvl4pPr>
            <a:lvl5pPr lvl="4">
              <a:buNone/>
              <a:defRPr sz="1300">
                <a:solidFill>
                  <a:srgbClr val="FFFFFF"/>
                </a:solidFill>
              </a:defRPr>
            </a:lvl5pPr>
            <a:lvl6pPr lvl="5">
              <a:buNone/>
              <a:defRPr sz="1300">
                <a:solidFill>
                  <a:srgbClr val="FFFFFF"/>
                </a:solidFill>
              </a:defRPr>
            </a:lvl6pPr>
            <a:lvl7pPr lvl="6">
              <a:buNone/>
              <a:defRPr sz="1300">
                <a:solidFill>
                  <a:srgbClr val="FFFFFF"/>
                </a:solidFill>
              </a:defRPr>
            </a:lvl7pPr>
            <a:lvl8pPr lvl="7">
              <a:buNone/>
              <a:defRPr sz="1300">
                <a:solidFill>
                  <a:srgbClr val="FFFFFF"/>
                </a:solidFill>
              </a:defRPr>
            </a:lvl8pPr>
            <a:lvl9pPr lvl="8">
              <a:buNone/>
              <a:defRPr sz="13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 2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5"/>
          <p:cNvSpPr txBox="1"/>
          <p:nvPr>
            <p:ph type="title"/>
          </p:nvPr>
        </p:nvSpPr>
        <p:spPr>
          <a:xfrm>
            <a:off x="633413" y="357188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2" name="Google Shape;62;p75"/>
          <p:cNvSpPr txBox="1"/>
          <p:nvPr>
            <p:ph idx="1" type="body"/>
          </p:nvPr>
        </p:nvSpPr>
        <p:spPr>
          <a:xfrm>
            <a:off x="633413" y="1214438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60350" lvl="0" marL="457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1pPr>
            <a:lvl2pPr indent="-260350" lvl="1" marL="914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2pPr>
            <a:lvl3pPr indent="-260350" lvl="2" marL="1371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3pPr>
            <a:lvl4pPr indent="-260350" lvl="3" marL="18288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4pPr>
            <a:lvl5pPr indent="-260350" lvl="4" marL="22860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5pPr>
            <a:lvl6pPr indent="-260350" lvl="5" marL="2743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6pPr>
            <a:lvl7pPr indent="-260350" lvl="6" marL="3200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7pPr>
            <a:lvl8pPr indent="-260350" lvl="7" marL="3657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8pPr>
            <a:lvl9pPr indent="-260350" lvl="8" marL="4114800" algn="l">
              <a:lnSpc>
                <a:spcPct val="115000"/>
              </a:lnSpc>
              <a:spcBef>
                <a:spcPts val="2200"/>
              </a:spcBef>
              <a:spcAft>
                <a:spcPts val="1600"/>
              </a:spcAft>
              <a:buSzPts val="500"/>
              <a:buChar char="■"/>
              <a:defRPr sz="500"/>
            </a:lvl9pPr>
          </a:lstStyle>
          <a:p/>
        </p:txBody>
      </p:sp>
      <p:sp>
        <p:nvSpPr>
          <p:cNvPr id="63" name="Google Shape;63;p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6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6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6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vlabs.iitb.ac.in/vlabs-dev/" TargetMode="External"/><Relationship Id="rId4" Type="http://schemas.openxmlformats.org/officeDocument/2006/relationships/image" Target="../media/image10.png"/><Relationship Id="rId5" Type="http://schemas.openxmlformats.org/officeDocument/2006/relationships/hyperlink" Target="http://vlabs.iitb.ac.in/vlabs-dev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hyperlink" Target="http://vlabs.iitb.ac.in/vlabs-dev/labs/cglab/index.php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jpg"/><Relationship Id="rId4" Type="http://schemas.openxmlformats.org/officeDocument/2006/relationships/image" Target="../media/image2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://vlabs.iitb.ac.in/" TargetMode="External"/><Relationship Id="rId4" Type="http://schemas.openxmlformats.org/officeDocument/2006/relationships/hyperlink" Target="mailto:manager1@vlabsdev.in" TargetMode="External"/><Relationship Id="rId5" Type="http://schemas.openxmlformats.org/officeDocument/2006/relationships/image" Target="../media/image22.png"/><Relationship Id="rId6" Type="http://schemas.openxmlformats.org/officeDocument/2006/relationships/image" Target="../media/image16.jpg"/><Relationship Id="rId7" Type="http://schemas.openxmlformats.org/officeDocument/2006/relationships/hyperlink" Target="http://vlabs.iitb.ac.in/vlabs-dev/" TargetMode="External"/><Relationship Id="rId8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6.jpg"/><Relationship Id="rId5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1ee42cca62_0_2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</a:t>
            </a: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Overview</a:t>
            </a: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b="1" i="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9" name="Google Shape;69;g11ee42cca62_0_2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0" name="Google Shape;70;g11ee42cca62_0_2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11ee42cca62_0_2"/>
          <p:cNvSpPr txBox="1"/>
          <p:nvPr/>
        </p:nvSpPr>
        <p:spPr>
          <a:xfrm>
            <a:off x="119050" y="2047725"/>
            <a:ext cx="3803400" cy="27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434343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351C75"/>
                </a:solidFill>
                <a:latin typeface="Corbel"/>
                <a:ea typeface="Corbel"/>
                <a:cs typeface="Corbel"/>
                <a:sym typeface="Corbel"/>
              </a:rPr>
              <a:t>Aspects</a:t>
            </a:r>
            <a:r>
              <a:rPr b="1" i="0" lang="en" sz="1500" u="none" cap="none" strike="noStrike">
                <a:solidFill>
                  <a:srgbClr val="351C75"/>
                </a:solidFill>
                <a:latin typeface="Corbel"/>
                <a:ea typeface="Corbel"/>
                <a:cs typeface="Corbel"/>
                <a:sym typeface="Corbel"/>
              </a:rPr>
              <a:t> Covered: </a:t>
            </a:r>
            <a:endParaRPr i="0" sz="1500" u="none" cap="none" strike="noStrike">
              <a:solidFill>
                <a:srgbClr val="351C75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●"/>
            </a:pP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About VLabs</a:t>
            </a:r>
            <a:endParaRPr sz="1600">
              <a:solidFill>
                <a:schemeClr val="dk1"/>
              </a:solidFill>
              <a:latin typeface="Corbel"/>
              <a:ea typeface="Corbel"/>
              <a:cs typeface="Corbel"/>
              <a:sym typeface="Corbel"/>
              <a:extLst>
                <a:ext uri="http://customooxmlschemas.google.com/">
                  <go:slidesCustomData xmlns:go="http://customooxmlschemas.google.com/" textRoundtripDataId="0"/>
                </a:ext>
              </a:extLst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rbel"/>
              <a:buChar char="●"/>
            </a:pPr>
            <a:r>
              <a:rPr lang="en" sz="1600">
                <a:latin typeface="Corbel"/>
                <a:ea typeface="Corbel"/>
                <a:cs typeface="Corbel"/>
                <a:sym typeface="Corbel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Outreach</a:t>
            </a:r>
            <a:endParaRPr sz="1600">
              <a:latin typeface="Corbel"/>
              <a:ea typeface="Corbel"/>
              <a:cs typeface="Corbel"/>
              <a:sym typeface="Corbel"/>
              <a:extLst>
                <a:ext uri="http://customooxmlschemas.google.com/">
                  <go:slidesCustomData xmlns:go="http://customooxmlschemas.google.com/" textRoundtripDataId="2"/>
                </a:ext>
              </a:extLst>
            </a:endParaRPr>
          </a:p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●"/>
            </a:pP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Community Efforts</a:t>
            </a:r>
            <a:endParaRPr sz="16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●"/>
            </a:pP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i="0" sz="1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2" name="Google Shape;72;g11ee42cca62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430" y="1064225"/>
            <a:ext cx="3396875" cy="8243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g11ee42cca62_0_2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</a:t>
            </a:r>
            <a:r>
              <a:rPr b="1"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IIT Bombay</a:t>
            </a:r>
            <a:endParaRPr b="1"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4" name="Google Shape;74;g11ee42cca62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2975" y="1268971"/>
            <a:ext cx="4018120" cy="24590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11ee42cca62_0_2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b="1"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ee59d6df3_0_160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4" name="Google Shape;184;g11ee59d6df3_0_160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VLabs Interface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5" name="Google Shape;185;g11ee59d6df3_0_160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1ee59d6df3_0_160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7" name="Google Shape;187;g11ee59d6df3_0_160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8" name="Google Shape;188;g11ee59d6df3_0_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95296"/>
            <a:ext cx="7941292" cy="4285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ee59d6df3_0_170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4" name="Google Shape;194;g11ee59d6df3_0_170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MoE VLabs Consortium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5" name="Google Shape;195;g11ee59d6df3_0_170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11ee59d6df3_0_170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7" name="Google Shape;197;g11ee59d6df3_0_170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8" name="Google Shape;198;g11ee59d6df3_0_170"/>
          <p:cNvSpPr txBox="1"/>
          <p:nvPr/>
        </p:nvSpPr>
        <p:spPr>
          <a:xfrm>
            <a:off x="570900" y="1089176"/>
            <a:ext cx="3344400" cy="28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IIT Bombay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IIT Kanpur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IIT Guwahati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NIT Karnataka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IIT Roorkee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9" name="Google Shape;199;g11ee59d6df3_0_170"/>
          <p:cNvSpPr txBox="1"/>
          <p:nvPr/>
        </p:nvSpPr>
        <p:spPr>
          <a:xfrm>
            <a:off x="4208550" y="1012975"/>
            <a:ext cx="4702500" cy="3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IIT Delhi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IIIT Hyderabad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IIT Kharagpur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COE Pune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Amrita Vishwa Vidyapeetham 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Dayalbagh Educational Institute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1ee59d6df3_0_18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5" name="Google Shape;205;g11ee59d6df3_0_18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 Portal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6" name="Google Shape;206;g11ee59d6df3_0_18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11ee59d6df3_0_18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8" name="Google Shape;208;g11ee59d6df3_0_18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9" name="Google Shape;209;g11ee59d6df3_0_181"/>
          <p:cNvSpPr txBox="1"/>
          <p:nvPr/>
        </p:nvSpPr>
        <p:spPr>
          <a:xfrm>
            <a:off x="3114475" y="4047300"/>
            <a:ext cx="3547800" cy="8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2F1A"/>
              </a:buClr>
              <a:buSzPts val="4800"/>
              <a:buFont typeface="Trebuchet MS"/>
              <a:buNone/>
            </a:pPr>
            <a:r>
              <a:rPr b="1" i="0" lang="en" sz="4600" u="none" cap="none" strike="noStrike">
                <a:solidFill>
                  <a:srgbClr val="C42F1A"/>
                </a:solidFill>
                <a:latin typeface="Corbel"/>
                <a:ea typeface="Corbel"/>
                <a:cs typeface="Corbel"/>
                <a:sym typeface="Corbel"/>
              </a:rPr>
              <a:t>vlab.co.in</a:t>
            </a:r>
            <a:endParaRPr b="1" i="0" sz="46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g11ee59d6df3_0_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6550" y="655075"/>
            <a:ext cx="4410900" cy="3488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g11ee59d6df3_0_1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13" y="1090200"/>
            <a:ext cx="4446899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1ee59d6df3_0_194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Outreach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7" name="Google Shape;217;g11ee59d6df3_0_194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 IITB Outreach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8" name="Google Shape;218;g11ee59d6df3_0_194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11ee59d6df3_0_194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0" name="Google Shape;220;g11ee59d6df3_0_194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1" name="Google Shape;221;g11ee59d6df3_0_194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IITB has been part of the vastly successful MoE (NME-ICT) Virtual lab for the past 10 years. 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○"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IITB and VLab 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Outreach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 </a:t>
            </a:r>
            <a:b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(Numbers in brackets are national overall counts)</a:t>
            </a:r>
            <a:endParaRPr sz="16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300 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Nodal Centres (~2000)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9000 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workshops 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21,00,000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experiment uses (~45,00,000 ) 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Engaged with</a:t>
            </a: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11,000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Teachers and </a:t>
            </a: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6,00,000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Students via large-scale bootcamps and FDPs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1ee59d6df3_0_20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Outreach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7" name="Google Shape;227;g11ee59d6df3_0_20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 IITB Outreach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8" name="Google Shape;228;g11ee59d6df3_0_20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11ee59d6df3_0_20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0" name="Google Shape;230;g11ee59d6df3_0_20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1" name="Google Shape;231;g11ee59d6df3_0_206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Our Outreach model: 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○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Nodal Centres: 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college / institute is a Nodal Centre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Nodal Coordinator: rollout efforts the Nodal Centre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Department Coordinator : rollout at the department level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Nodal Technical Coordinator: Students clubs , Tech training at the Nodal Centre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○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Regional Centres :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Network of several Nodal Centres in a region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Regional Coordinator: rollout efforts in the region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92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orbel"/>
              <a:buChar char="■"/>
            </a:pPr>
            <a:r>
              <a:rPr lang="en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Regional Technical Coordinator: Student clubs, Tech training in the region</a:t>
            </a:r>
            <a:endParaRPr sz="19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1ee59d6df3_0_225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g11ee59d6df3_0_225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VLabsDev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g11ee59d6df3_0_225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11ee59d6df3_0_225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0" name="Google Shape;240;g11ee59d6df3_0_225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1" name="Google Shape;241;g11ee59d6df3_0_22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275" y="1380325"/>
            <a:ext cx="7682150" cy="1854574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11ee59d6df3_0_225"/>
          <p:cNvSpPr txBox="1"/>
          <p:nvPr/>
        </p:nvSpPr>
        <p:spPr>
          <a:xfrm>
            <a:off x="2855000" y="3524425"/>
            <a:ext cx="3860100" cy="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sng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vlabs.iitb.ac.in/vlabs-dev</a:t>
            </a:r>
            <a:r>
              <a:rPr b="1" i="0" lang="en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ee59d6df3_0_21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VLabsDev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8" name="Google Shape;248;g11ee59d6df3_0_21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Motivation Behind VLabsDev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9" name="Google Shape;249;g11ee59d6df3_0_21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11ee59d6df3_0_21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1" name="Google Shape;251;g11ee59d6df3_0_21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2" name="Google Shape;252;g11ee59d6df3_0_216"/>
          <p:cNvSpPr txBox="1"/>
          <p:nvPr/>
        </p:nvSpPr>
        <p:spPr>
          <a:xfrm>
            <a:off x="47800" y="1310200"/>
            <a:ext cx="8973900" cy="15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○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Over 700 Universities in the country</a:t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○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The set of 1000+ experiments cover approximately 50 % of the core syllabus</a:t>
            </a:r>
            <a:endParaRPr sz="15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1ee59d6df3_0_23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8" name="Google Shape;258;g11ee59d6df3_0_23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VLabsDev Milestones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9" name="Google Shape;259;g11ee59d6df3_0_23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11ee59d6df3_0_23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1" name="Google Shape;261;g11ee59d6df3_0_23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2" name="Google Shape;262;g11ee59d6df3_0_236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Content Development through VLabsDev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8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National BootCamps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1000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Students and Teachers trained.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■"/>
            </a:pPr>
            <a:r>
              <a:rPr b="1"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250 </a:t>
            </a: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Expts contributed by the community. Now science expts as well.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■"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Successfully innovated in the area of community-based content generation. 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■"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Achieved expertise on pedagogy, storyboarding complex ideas, and simulator development.  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556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■"/>
            </a:pPr>
            <a:r>
              <a:rPr lang="en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Identifying talents and build the pipeline towards contribution and innovation.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1ee59d6df3_0_24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8" name="Google Shape;268;g11ee59d6df3_0_24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Labs Developed by Community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9" name="Google Shape;269;g11ee59d6df3_0_24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11ee59d6df3_0_24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71" name="Google Shape;271;g11ee59d6df3_0_24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2" name="Google Shape;272;g11ee59d6df3_0_246"/>
          <p:cNvGraphicFramePr/>
          <p:nvPr/>
        </p:nvGraphicFramePr>
        <p:xfrm>
          <a:off x="156900" y="990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{60333FCE-EE25-4433-AE9C-BDE048EC3663}</a:tableStyleId>
              </a:tblPr>
              <a:tblGrid>
                <a:gridCol w="2543875"/>
                <a:gridCol w="863775"/>
                <a:gridCol w="3154150"/>
                <a:gridCol w="2276750"/>
              </a:tblGrid>
              <a:tr h="269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Lab Name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Expts in lab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Developer Name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Developed by the Institute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Digital Applications Lab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14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 Tanuja Khatavkar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PVG's COET Pune</a:t>
                      </a:r>
                      <a:endParaRPr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Introduction to PHP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13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Prof.Minal R. Apsangi,Prof. Urmila .Kalshetti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PVG's COET Pune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Machine Learning Lab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11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 J H Nirmal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K J Somaiya COE, Mumbai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Database Lab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 Jyoti Pareek,Prof. Bhumika Shah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Gujarat University, Ahmedabad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Computer Graphics Lab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8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 Anil Bhadgale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PVG's COET Pune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Engineering</a:t>
                      </a: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Physics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Prof.Bhagwan Toksha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MIT Aurangabad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A61C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Cryptography and Network Security</a:t>
                      </a:r>
                      <a:endParaRPr b="1" sz="1200" u="none" cap="none" strike="noStrike">
                        <a:solidFill>
                          <a:srgbClr val="A61C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CC412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</a:t>
                      </a:r>
                      <a:endParaRPr b="1" sz="1200" u="none" cap="none" strike="noStrike">
                        <a:solidFill>
                          <a:srgbClr val="CC412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Prof.Pradeep Kumar Singh</a:t>
                      </a:r>
                      <a:endParaRPr b="1" sz="12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8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Jaypee University, Solan.</a:t>
                      </a:r>
                      <a:endParaRPr b="1" sz="1200" u="none" cap="none" strike="noStrike">
                        <a:solidFill>
                          <a:srgbClr val="000081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1ee59d6df3_0_25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78" name="Google Shape;278;g11ee59d6df3_0_25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Labs Developed by Community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79" name="Google Shape;279;g11ee59d6df3_0_25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11ee59d6df3_0_25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1" name="Google Shape;281;g11ee59d6df3_0_25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2" name="Google Shape;282;g11ee59d6df3_0_2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42896"/>
            <a:ext cx="6964553" cy="4285879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g11ee59d6df3_0_256"/>
          <p:cNvSpPr txBox="1"/>
          <p:nvPr/>
        </p:nvSpPr>
        <p:spPr>
          <a:xfrm>
            <a:off x="527375" y="4476375"/>
            <a:ext cx="8159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 : </a:t>
            </a:r>
            <a:r>
              <a:rPr b="0" i="0" lang="en" sz="1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http://vlabs.iitb.ac.in/vlabs-dev/labs/cglab/index.php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ee42cca62_0_53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1" name="Google Shape;81;g11ee42cca62_0_53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20124D"/>
                </a:solidFill>
                <a:latin typeface="Corbel"/>
                <a:ea typeface="Corbel"/>
                <a:cs typeface="Corbel"/>
                <a:sym typeface="Corbel"/>
              </a:rPr>
              <a:t>Why Do we need a lab ?</a:t>
            </a:r>
            <a:endParaRPr b="1" i="0" u="none" cap="none" strike="noStrike">
              <a:solidFill>
                <a:srgbClr val="20124D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2" name="Google Shape;82;g11ee42cca62_0_53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1ee42cca62_0_53"/>
          <p:cNvSpPr txBox="1"/>
          <p:nvPr/>
        </p:nvSpPr>
        <p:spPr>
          <a:xfrm>
            <a:off x="1003850" y="1715150"/>
            <a:ext cx="6453300" cy="11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rbel"/>
              <a:buChar char="●"/>
            </a:pPr>
            <a:r>
              <a:rPr lang="en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 (interactively) test a theoretical concept.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rbel"/>
              <a:buChar char="●"/>
            </a:pPr>
            <a:r>
              <a:rPr lang="en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 become familiar with real world hardware.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4" name="Google Shape;84;g11ee42cca62_0_53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5" name="Google Shape;85;g11ee42cca62_0_53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1ee59d6df3_0_267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9" name="Google Shape;289;g11ee59d6df3_0_267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Labs Developed by Community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90" name="Google Shape;290;g11ee59d6df3_0_267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11ee59d6df3_0_267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92" name="Google Shape;292;g11ee59d6df3_0_267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93" name="Google Shape;293;g11ee59d6df3_0_2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419096"/>
            <a:ext cx="8719547" cy="42858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1ee59d6df3_0_278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99" name="Google Shape;299;g11ee59d6df3_0_278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Labs Developed by Community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0" name="Google Shape;300;g11ee59d6df3_0_278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11ee59d6df3_0_278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2" name="Google Shape;302;g11ee59d6df3_0_278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03" name="Google Shape;303;g11ee59d6df3_0_2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650" y="428821"/>
            <a:ext cx="8536709" cy="42858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1ee59d6df3_0_298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9" name="Google Shape;309;g11ee59d6df3_0_298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10" name="Google Shape;310;g11ee59d6df3_0_298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11ee59d6df3_0_298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12" name="Google Shape;312;g11ee59d6df3_0_298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13" name="Google Shape;313;g11ee59d6df3_0_2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6238" y="336025"/>
            <a:ext cx="7531524" cy="4471451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11ee59d6df3_0_298"/>
          <p:cNvSpPr txBox="1"/>
          <p:nvPr/>
        </p:nvSpPr>
        <p:spPr>
          <a:xfrm>
            <a:off x="853700" y="2425900"/>
            <a:ext cx="1913700" cy="2775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Pune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11ee59d6df3_0_298"/>
          <p:cNvSpPr txBox="1"/>
          <p:nvPr/>
        </p:nvSpPr>
        <p:spPr>
          <a:xfrm>
            <a:off x="853700" y="4469050"/>
            <a:ext cx="1913700" cy="2775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Nagpur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11ee59d6df3_0_298"/>
          <p:cNvSpPr txBox="1"/>
          <p:nvPr/>
        </p:nvSpPr>
        <p:spPr>
          <a:xfrm>
            <a:off x="3487100" y="2433000"/>
            <a:ext cx="1913700" cy="277500"/>
          </a:xfrm>
          <a:prstGeom prst="rect">
            <a:avLst/>
          </a:prstGeom>
          <a:solidFill>
            <a:srgbClr val="DD7E6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Vadodara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g11ee59d6df3_0_298"/>
          <p:cNvSpPr txBox="1"/>
          <p:nvPr/>
        </p:nvSpPr>
        <p:spPr>
          <a:xfrm>
            <a:off x="3487100" y="4440550"/>
            <a:ext cx="1913700" cy="306000"/>
          </a:xfrm>
          <a:prstGeom prst="rect">
            <a:avLst/>
          </a:prstGeom>
          <a:solidFill>
            <a:srgbClr val="DD7E6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Rajkot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11ee59d6df3_0_298"/>
          <p:cNvSpPr txBox="1"/>
          <p:nvPr/>
        </p:nvSpPr>
        <p:spPr>
          <a:xfrm>
            <a:off x="6095250" y="2404550"/>
            <a:ext cx="1938900" cy="3060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Mumbai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11ee59d6df3_0_298"/>
          <p:cNvSpPr txBox="1"/>
          <p:nvPr/>
        </p:nvSpPr>
        <p:spPr>
          <a:xfrm>
            <a:off x="6095250" y="4461950"/>
            <a:ext cx="1938900" cy="3060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Aurangabad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1ee59d6df3_0_32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5" name="Google Shape;325;g11ee59d6df3_0_32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6" name="Google Shape;326;g11ee59d6df3_0_32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g11ee59d6df3_0_32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8" name="Google Shape;328;g11ee59d6df3_0_32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9" name="Google Shape;329;g11ee59d6df3_0_3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500" y="448400"/>
            <a:ext cx="7666500" cy="437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11ee59d6df3_0_337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35" name="Google Shape;335;g11ee59d6df3_0_337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36" name="Google Shape;336;g11ee59d6df3_0_337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g11ee59d6df3_0_337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38" name="Google Shape;338;g11ee59d6df3_0_337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39" name="Google Shape;339;g11ee59d6df3_0_3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" y="454925"/>
            <a:ext cx="9229600" cy="416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1ee59d6df3_0_347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5" name="Google Shape;345;g11ee59d6df3_0_347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Internships &amp; Student Clubs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6" name="Google Shape;346;g11ee59d6df3_0_347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11ee59d6df3_0_347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8" name="Google Shape;348;g11ee59d6df3_0_347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9" name="Google Shape;349;g11ee59d6df3_0_3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800" y="2633548"/>
            <a:ext cx="8363177" cy="21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g11ee59d6df3_0_3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7575" y="365950"/>
            <a:ext cx="8363175" cy="2191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1ee59d6df3_0_369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6" name="Google Shape;356;g11ee59d6df3_0_369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Evolution of 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7" name="Google Shape;357;g11ee59d6df3_0_369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11ee59d6df3_0_369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9" name="Google Shape;359;g11ee59d6df3_0_369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60" name="Google Shape;360;g11ee59d6df3_0_369"/>
          <p:cNvGraphicFramePr/>
          <p:nvPr/>
        </p:nvGraphicFramePr>
        <p:xfrm>
          <a:off x="331825" y="808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{C9F9FB92-62F6-412C-B029-EAAA5BDC5338}</a:tableStyleId>
              </a:tblPr>
              <a:tblGrid>
                <a:gridCol w="738700"/>
                <a:gridCol w="1808725"/>
                <a:gridCol w="6168275"/>
              </a:tblGrid>
              <a:tr h="98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2018</a:t>
                      </a:r>
                      <a:endParaRPr b="1"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First National BootCamp</a:t>
                      </a:r>
                      <a:r>
                        <a:rPr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,</a:t>
                      </a:r>
                      <a:endParaRPr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Marwadi University, Rajkot</a:t>
                      </a:r>
                      <a:endParaRPr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25 Teams, 2 faculty + 3 students in each team.</a:t>
                      </a:r>
                      <a:endParaRPr b="1" sz="19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Duration 5 days, 10 hrs / day.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Teams could develop a complete simulation.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761D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Quality of simulation still a basic.</a:t>
                      </a:r>
                      <a:endParaRPr b="1" sz="1900" u="none" cap="none" strike="noStrike">
                        <a:solidFill>
                          <a:srgbClr val="38761D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9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2019</a:t>
                      </a:r>
                      <a:endParaRPr b="1"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Second National BootCamp</a:t>
                      </a:r>
                      <a:r>
                        <a:rPr lang="en" sz="16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, Gujarat University, Ahmedabad</a:t>
                      </a:r>
                      <a:endParaRPr b="1"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30 Team, 1 faculty + 3 students in each team.</a:t>
                      </a:r>
                      <a:endParaRPr b="1" sz="19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351C7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Duration</a:t>
                      </a:r>
                      <a:r>
                        <a:rPr lang="en" sz="19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</a:t>
                      </a:r>
                      <a:r>
                        <a:rPr b="1" lang="en" sz="1900" u="none" cap="none" strike="noStrike">
                          <a:solidFill>
                            <a:srgbClr val="351C75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 days, 12 hrs / day.</a:t>
                      </a:r>
                      <a:endParaRPr b="1" sz="1900" u="none" cap="none" strike="noStrike">
                        <a:solidFill>
                          <a:srgbClr val="351C75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Online Pre-BootCamp sessions : Pedagogy training completed before joining the BootCamp.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Certification process included.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761D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 experiment with lab manuals : Simulations pass the final reviews.</a:t>
                      </a:r>
                      <a:endParaRPr b="1" sz="1900" u="none" cap="none" strike="noStrike">
                        <a:solidFill>
                          <a:srgbClr val="38761D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1ee59d6df3_0_465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6" name="Google Shape;366;g11ee59d6df3_0_465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Evolution of 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7" name="Google Shape;367;g11ee59d6df3_0_465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11ee59d6df3_0_465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9" name="Google Shape;369;g11ee59d6df3_0_465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70" name="Google Shape;370;g11ee59d6df3_0_465"/>
          <p:cNvGraphicFramePr/>
          <p:nvPr/>
        </p:nvGraphicFramePr>
        <p:xfrm>
          <a:off x="190950" y="77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{C9F9FB92-62F6-412C-B029-EAAA5BDC5338}</a:tableStyleId>
              </a:tblPr>
              <a:tblGrid>
                <a:gridCol w="664000"/>
                <a:gridCol w="1913575"/>
                <a:gridCol w="6321175"/>
              </a:tblGrid>
              <a:tr h="69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5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2019</a:t>
                      </a:r>
                      <a:endParaRPr b="1" sz="15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5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First National BOOTATHON : </a:t>
                      </a:r>
                      <a:endParaRPr b="1" sz="15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5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(REC Banda : Kanpur) </a:t>
                      </a:r>
                      <a:endParaRPr b="1" sz="15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(BootCamp+Hackathon)</a:t>
                      </a:r>
                      <a:endParaRPr b="1" sz="13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Corbel"/>
                        <a:buChar char="●"/>
                      </a:pPr>
                      <a:r>
                        <a:rPr lang="en" sz="17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Teams structure: 1 Faculty, 4 Student Developers</a:t>
                      </a:r>
                      <a:endParaRPr sz="17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74EA7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674EA7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Duration 7 Days, 12 hrs / day.</a:t>
                      </a:r>
                      <a:endParaRPr b="1" sz="1700" u="none" cap="none" strike="noStrike">
                        <a:solidFill>
                          <a:srgbClr val="674EA7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Pre-Training: Self-paced MOOCs, Webinars.</a:t>
                      </a:r>
                      <a:endParaRPr b="1" sz="17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Two parallel tracks : </a:t>
                      </a:r>
                      <a:endParaRPr b="1" sz="17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A. Faculties to submit documentations. B. Students to submit a demo simulation before the event</a:t>
                      </a:r>
                      <a:endParaRPr b="1" sz="17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Certified Faculties from 3 BootCamps, invited as Experts, become National Level Peer Reviewers.</a:t>
                      </a:r>
                      <a:endParaRPr b="1" sz="17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Online content review by the experts during the Bootathon</a:t>
                      </a:r>
                      <a:endParaRPr b="1" sz="17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23369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D23369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Extended Event due to emergency : resulted into online mode of development.</a:t>
                      </a:r>
                      <a:endParaRPr b="1" sz="1700" u="none" cap="none" strike="noStrike">
                        <a:solidFill>
                          <a:srgbClr val="D23369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365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761D"/>
                        </a:buClr>
                        <a:buSzPts val="1700"/>
                        <a:buFont typeface="Corbel"/>
                        <a:buChar char="●"/>
                      </a:pPr>
                      <a:r>
                        <a:rPr b="1" lang="en" sz="1700" u="none" cap="none" strike="noStrike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30 Experiments : All Certified and Beta Hosted. : Platinum Gold and Silver Certifications. : Full Labs Completed !</a:t>
                      </a:r>
                      <a:endParaRPr b="1" sz="1700" u="none" cap="none" strike="noStrike">
                        <a:solidFill>
                          <a:srgbClr val="38761D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1ee59d6df3_0_474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6" name="Google Shape;376;g11ee59d6df3_0_474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Evolution of BootCamps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7" name="Google Shape;377;g11ee59d6df3_0_474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11ee59d6df3_0_474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9" name="Google Shape;379;g11ee59d6df3_0_474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80" name="Google Shape;380;g11ee59d6df3_0_474"/>
          <p:cNvGraphicFramePr/>
          <p:nvPr/>
        </p:nvGraphicFramePr>
        <p:xfrm>
          <a:off x="190950" y="1080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{C9F9FB92-62F6-412C-B029-EAAA5BDC5338}</a:tableStyleId>
              </a:tblPr>
              <a:tblGrid>
                <a:gridCol w="583475"/>
                <a:gridCol w="1833975"/>
                <a:gridCol w="6460225"/>
              </a:tblGrid>
              <a:tr h="69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Corbel"/>
                          <a:ea typeface="Corbel"/>
                          <a:cs typeface="Corbel"/>
                          <a:sym typeface="Corbel"/>
                        </a:rPr>
                        <a:t>2020</a:t>
                      </a:r>
                      <a:endParaRPr b="1" sz="1600" u="none" cap="none" strike="noStrike"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#Lockdown BOOTATHON</a:t>
                      </a:r>
                      <a:endParaRPr b="1" sz="16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600" u="none" cap="none" strike="noStrike">
                          <a:solidFill>
                            <a:srgbClr val="000000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Online </a:t>
                      </a:r>
                      <a:endParaRPr b="1" sz="1600" u="none" cap="none" strike="noStrike">
                        <a:solidFill>
                          <a:srgbClr val="000000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Special training program for Faculties &amp; Students through : Self Paced MOOCs and phase-wise mentoring via online conferencing.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Over 10 Review Iterations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Entirely conducted online.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761D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25</a:t>
                      </a:r>
                      <a:r>
                        <a:rPr b="1" lang="en" sz="1900" u="none" cap="none" strike="noStrike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 experiments complet</a:t>
                      </a:r>
                      <a:r>
                        <a:rPr b="1" lang="en" sz="1900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ed</a:t>
                      </a:r>
                      <a:r>
                        <a:rPr b="1" lang="en" sz="1900" u="none" cap="none" strike="noStrike">
                          <a:solidFill>
                            <a:srgbClr val="38761D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.</a:t>
                      </a:r>
                      <a:endParaRPr b="1" sz="1900" u="none" cap="none" strike="noStrike">
                        <a:solidFill>
                          <a:srgbClr val="38761D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  <a:p>
                      <a:pPr indent="-3492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155CC"/>
                        </a:buClr>
                        <a:buSzPts val="1900"/>
                        <a:buFont typeface="Corbel"/>
                        <a:buChar char="●"/>
                      </a:pPr>
                      <a:r>
                        <a:rPr b="1" lang="en" sz="1900" u="none" cap="none" strike="noStrike">
                          <a:solidFill>
                            <a:srgbClr val="1155CC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Filling the Syllabus Gap.</a:t>
                      </a:r>
                      <a:endParaRPr b="1" sz="1900" u="none" cap="none" strike="noStrike">
                        <a:solidFill>
                          <a:srgbClr val="1155CC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FC5E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1ee59d6df3_0_39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86" name="Google Shape;386;g11ee59d6df3_0_39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Contents covered during Bootcamp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87" name="Google Shape;387;g11ee59d6df3_0_39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11ee59d6df3_0_39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89" name="Google Shape;389;g11ee59d6df3_0_39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0" name="Google Shape;390;g11ee59d6df3_0_391"/>
          <p:cNvSpPr txBox="1"/>
          <p:nvPr/>
        </p:nvSpPr>
        <p:spPr>
          <a:xfrm>
            <a:off x="194125" y="642325"/>
            <a:ext cx="8757600" cy="38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Registration : 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Teams register and propose new lab, submit pedagogy, 1 month before the event.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Selection: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25-30 teams are shortlisted based on the pedagogy submitted.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Pre-BootCamp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:  Training on Storyboarding, Git other FOSS tools begins 15 days in advance.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Day 1: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Advance training on Pedagogy + Git + Markdown , followed up by review from Mentors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Day 2: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Training on Storyboarding, HTML5, CSS &amp; Javascript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Day 3: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Javascript based tasks are assigned for creating Canvas and Animations.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Day 4 - 5 :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Teams begin to design their simulators.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Day 6: 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 of the developed experiments + Team Showcase + Beta hosting.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Post-BootCamp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: Teams are given additional 15 days to test + clean up issues.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Certification: </a:t>
            </a:r>
            <a:r>
              <a:rPr i="0" lang="en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Teams are certified after they have qualified the review process.</a:t>
            </a:r>
            <a:endParaRPr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ee59d6df3_0_20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1" name="Google Shape;91;g11ee59d6df3_0_20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                        </a:t>
            </a: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Bloom’s Taxonomy - Classification of LO’s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2" name="Google Shape;92;g11ee59d6df3_0_20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1ee59d6df3_0_20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4" name="Google Shape;94;g11ee59d6df3_0_20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95" name="Google Shape;95;g11ee59d6df3_0_20"/>
          <p:cNvPicPr preferRelativeResize="0"/>
          <p:nvPr/>
        </p:nvPicPr>
        <p:blipFill rotWithShape="1">
          <a:blip r:embed="rId3">
            <a:alphaModFix/>
          </a:blip>
          <a:srcRect b="2718" l="4929" r="5271" t="21137"/>
          <a:stretch/>
        </p:blipFill>
        <p:spPr>
          <a:xfrm>
            <a:off x="1757917" y="855250"/>
            <a:ext cx="3498964" cy="2923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" name="Google Shape;96;g11ee59d6df3_0_20"/>
          <p:cNvCxnSpPr/>
          <p:nvPr/>
        </p:nvCxnSpPr>
        <p:spPr>
          <a:xfrm flipH="1" rot="10800000">
            <a:off x="1341817" y="938023"/>
            <a:ext cx="14100" cy="27729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7" name="Google Shape;97;g11ee59d6df3_0_20"/>
          <p:cNvSpPr/>
          <p:nvPr/>
        </p:nvSpPr>
        <p:spPr>
          <a:xfrm>
            <a:off x="1585700" y="1410551"/>
            <a:ext cx="7405800" cy="465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11ee59d6df3_0_20"/>
          <p:cNvSpPr/>
          <p:nvPr/>
        </p:nvSpPr>
        <p:spPr>
          <a:xfrm>
            <a:off x="1585700" y="1861368"/>
            <a:ext cx="7405800" cy="459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11ee59d6df3_0_20"/>
          <p:cNvSpPr txBox="1"/>
          <p:nvPr/>
        </p:nvSpPr>
        <p:spPr>
          <a:xfrm>
            <a:off x="0" y="1783175"/>
            <a:ext cx="1341900" cy="13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i="0" lang="en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Increasing level of difficulty*</a:t>
            </a:r>
            <a:endParaRPr i="0" sz="20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0" name="Google Shape;100;g11ee59d6df3_0_20"/>
          <p:cNvSpPr/>
          <p:nvPr/>
        </p:nvSpPr>
        <p:spPr>
          <a:xfrm>
            <a:off x="1585700" y="3220650"/>
            <a:ext cx="7405800" cy="459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g11ee59d6df3_0_20"/>
          <p:cNvSpPr/>
          <p:nvPr/>
        </p:nvSpPr>
        <p:spPr>
          <a:xfrm>
            <a:off x="1585700" y="2778063"/>
            <a:ext cx="7405800" cy="459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Google Shape;102;g11ee59d6df3_0_20"/>
          <p:cNvCxnSpPr/>
          <p:nvPr/>
        </p:nvCxnSpPr>
        <p:spPr>
          <a:xfrm>
            <a:off x="5188016" y="3517209"/>
            <a:ext cx="9273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3" name="Google Shape;103;g11ee59d6df3_0_20"/>
          <p:cNvSpPr/>
          <p:nvPr/>
        </p:nvSpPr>
        <p:spPr>
          <a:xfrm>
            <a:off x="1585700" y="2320741"/>
            <a:ext cx="7405800" cy="459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11ee59d6df3_0_20"/>
          <p:cNvSpPr/>
          <p:nvPr/>
        </p:nvSpPr>
        <p:spPr>
          <a:xfrm>
            <a:off x="1585700" y="929075"/>
            <a:ext cx="7405800" cy="465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11ee59d6df3_0_20"/>
          <p:cNvSpPr txBox="1"/>
          <p:nvPr/>
        </p:nvSpPr>
        <p:spPr>
          <a:xfrm>
            <a:off x="6172057" y="3298375"/>
            <a:ext cx="2619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Recall known concepts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06" name="Google Shape;106;g11ee59d6df3_0_20"/>
          <p:cNvCxnSpPr/>
          <p:nvPr/>
        </p:nvCxnSpPr>
        <p:spPr>
          <a:xfrm>
            <a:off x="5004461" y="3005150"/>
            <a:ext cx="1110900" cy="0"/>
          </a:xfrm>
          <a:prstGeom prst="straightConnector1">
            <a:avLst/>
          </a:prstGeom>
          <a:noFill/>
          <a:ln cap="flat" cmpd="sng" w="28575">
            <a:solidFill>
              <a:srgbClr val="E69138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7" name="Google Shape;107;g11ee59d6df3_0_20"/>
          <p:cNvSpPr txBox="1"/>
          <p:nvPr/>
        </p:nvSpPr>
        <p:spPr>
          <a:xfrm>
            <a:off x="6172056" y="2814352"/>
            <a:ext cx="2619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Understand concepts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08" name="Google Shape;108;g11ee59d6df3_0_20"/>
          <p:cNvCxnSpPr/>
          <p:nvPr/>
        </p:nvCxnSpPr>
        <p:spPr>
          <a:xfrm>
            <a:off x="5004461" y="2566242"/>
            <a:ext cx="1110900" cy="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9" name="Google Shape;109;g11ee59d6df3_0_20"/>
          <p:cNvSpPr txBox="1"/>
          <p:nvPr/>
        </p:nvSpPr>
        <p:spPr>
          <a:xfrm>
            <a:off x="6172058" y="2366605"/>
            <a:ext cx="26373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Apply concepts 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0" name="Google Shape;110;g11ee59d6df3_0_20"/>
          <p:cNvSpPr txBox="1"/>
          <p:nvPr/>
        </p:nvSpPr>
        <p:spPr>
          <a:xfrm>
            <a:off x="6231498" y="1912707"/>
            <a:ext cx="2503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Analyse or distinguish 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1" name="Google Shape;111;g11ee59d6df3_0_20"/>
          <p:cNvSpPr txBox="1"/>
          <p:nvPr/>
        </p:nvSpPr>
        <p:spPr>
          <a:xfrm>
            <a:off x="6101700" y="1378200"/>
            <a:ext cx="2707800" cy="5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Justification of a decision or theory 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2" name="Google Shape;112;g11ee59d6df3_0_20"/>
          <p:cNvSpPr txBox="1"/>
          <p:nvPr/>
        </p:nvSpPr>
        <p:spPr>
          <a:xfrm>
            <a:off x="6101700" y="904950"/>
            <a:ext cx="28899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Hypothesis or formulate or construct</a:t>
            </a:r>
            <a:endParaRPr b="1" i="0" sz="1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13" name="Google Shape;113;g11ee59d6df3_0_20"/>
          <p:cNvCxnSpPr/>
          <p:nvPr/>
        </p:nvCxnSpPr>
        <p:spPr>
          <a:xfrm>
            <a:off x="5004461" y="2110366"/>
            <a:ext cx="1110900" cy="0"/>
          </a:xfrm>
          <a:prstGeom prst="straightConnector1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4" name="Google Shape;114;g11ee59d6df3_0_20"/>
          <p:cNvCxnSpPr/>
          <p:nvPr/>
        </p:nvCxnSpPr>
        <p:spPr>
          <a:xfrm>
            <a:off x="5004461" y="1671458"/>
            <a:ext cx="1110900" cy="0"/>
          </a:xfrm>
          <a:prstGeom prst="straightConnector1">
            <a:avLst/>
          </a:prstGeom>
          <a:noFill/>
          <a:ln cap="flat" cmpd="sng" w="28575">
            <a:solidFill>
              <a:srgbClr val="6FA8DC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5" name="Google Shape;115;g11ee59d6df3_0_20"/>
          <p:cNvCxnSpPr/>
          <p:nvPr/>
        </p:nvCxnSpPr>
        <p:spPr>
          <a:xfrm>
            <a:off x="4956913" y="1175737"/>
            <a:ext cx="1140000" cy="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16" name="Google Shape;116;g11ee59d6df3_0_20"/>
          <p:cNvSpPr txBox="1"/>
          <p:nvPr/>
        </p:nvSpPr>
        <p:spPr>
          <a:xfrm>
            <a:off x="1415250" y="4315750"/>
            <a:ext cx="65763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*need not be true for all, weak students may find </a:t>
            </a:r>
            <a:r>
              <a:rPr lang="en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</a:t>
            </a:r>
            <a:r>
              <a:rPr i="0" lang="en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emembering and </a:t>
            </a:r>
            <a:r>
              <a:rPr lang="en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</a:t>
            </a:r>
            <a:r>
              <a:rPr i="0" lang="en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nderstanding difficult too.</a:t>
            </a:r>
            <a:endParaRPr i="0" sz="1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1ee59d6df3_0_495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Community Efforts 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6" name="Google Shape;396;g11ee59d6df3_0_495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Review Process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7" name="Google Shape;397;g11ee59d6df3_0_495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11ee59d6df3_0_495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9" name="Google Shape;399;g11ee59d6df3_0_495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0" name="Google Shape;400;g11ee59d6df3_0_495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○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Content Development Process: Rigorous content review process to ensure the quality. May directly affect users attentions and usage.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1 : Syllabus gap finding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2 : Lab development proposal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3 : </a:t>
            </a:r>
            <a:r>
              <a:rPr b="1"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</a:t>
            </a: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of Proposals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4 : Development of Pedagogy &amp; Storyboards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5 : </a:t>
            </a:r>
            <a:r>
              <a:rPr b="1"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</a:t>
            </a: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of Storyboards (Step 4 &amp; 5 iterative process)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6 : Code development with code reviews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7 : </a:t>
            </a:r>
            <a:r>
              <a:rPr b="1"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Peer Review</a:t>
            </a: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of the developed content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8 : </a:t>
            </a:r>
            <a:r>
              <a:rPr b="1" lang="en" sz="1700">
                <a:solidFill>
                  <a:srgbClr val="1155CC"/>
                </a:solidFill>
                <a:latin typeface="Corbel"/>
                <a:ea typeface="Corbel"/>
                <a:cs typeface="Corbel"/>
                <a:sym typeface="Corbel"/>
              </a:rPr>
              <a:t>Beta hosted </a:t>
            </a: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 identify issues and users feedbacks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9 : Fixing of bugs incorporating feedbacks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10 : National </a:t>
            </a:r>
            <a:r>
              <a:rPr b="1"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 </a:t>
            </a: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of the developed content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11 : Final fixes (Step 10 &amp; 11 iterative process)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365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Source Sans Pro"/>
              <a:buChar char="■"/>
            </a:pPr>
            <a:r>
              <a:rPr lang="en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Step 12 : </a:t>
            </a:r>
            <a:r>
              <a:rPr b="1" lang="en" sz="1700">
                <a:solidFill>
                  <a:srgbClr val="1155CC"/>
                </a:solidFill>
                <a:latin typeface="Corbel"/>
                <a:ea typeface="Corbel"/>
                <a:cs typeface="Corbel"/>
                <a:sym typeface="Corbel"/>
              </a:rPr>
              <a:t>Nationally hosted</a:t>
            </a:r>
            <a:endParaRPr b="1" sz="1700">
              <a:solidFill>
                <a:srgbClr val="1155CC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1ee59d6df3_0_42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6" name="Google Shape;406;g11ee59d6df3_0_42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Rollout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7" name="Google Shape;407;g11ee59d6df3_0_42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g11ee59d6df3_0_42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9" name="Google Shape;409;g11ee59d6df3_0_42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0" name="Google Shape;410;g11ee59d6df3_0_421"/>
          <p:cNvSpPr txBox="1"/>
          <p:nvPr/>
        </p:nvSpPr>
        <p:spPr>
          <a:xfrm>
            <a:off x="519250" y="1395250"/>
            <a:ext cx="8197200" cy="21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orbel"/>
              <a:buChar char="●"/>
            </a:pPr>
            <a:r>
              <a:rPr lang="en" sz="2300">
                <a:latin typeface="Corbel"/>
                <a:ea typeface="Corbel"/>
                <a:cs typeface="Corbel"/>
                <a:sym typeface="Corbel"/>
              </a:rPr>
              <a:t>Identifying </a:t>
            </a:r>
            <a:r>
              <a:rPr lang="en" sz="2300">
                <a:latin typeface="Corbel"/>
                <a:ea typeface="Corbel"/>
                <a:cs typeface="Corbel"/>
                <a:sym typeface="Corbel"/>
              </a:rPr>
              <a:t>additional</a:t>
            </a:r>
            <a:r>
              <a:rPr lang="en" sz="2300"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i="0" lang="en" sz="23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Regional Centers</a:t>
            </a:r>
            <a:r>
              <a:rPr lang="en" sz="2300">
                <a:latin typeface="Corbel"/>
                <a:ea typeface="Corbel"/>
                <a:cs typeface="Corbel"/>
                <a:sym typeface="Corbel"/>
              </a:rPr>
              <a:t>.</a:t>
            </a:r>
            <a:endParaRPr i="0" sz="2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746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orbel"/>
              <a:buChar char="●"/>
            </a:pPr>
            <a:r>
              <a:rPr i="0" lang="en" sz="23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Bootcamps nationwide for development.</a:t>
            </a:r>
            <a:endParaRPr i="0" sz="2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746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orbel"/>
              <a:buChar char="●"/>
            </a:pPr>
            <a:r>
              <a:rPr lang="en" sz="2300">
                <a:latin typeface="Corbel"/>
                <a:ea typeface="Corbel"/>
                <a:cs typeface="Corbel"/>
                <a:sym typeface="Corbel"/>
              </a:rPr>
              <a:t>More </a:t>
            </a:r>
            <a:r>
              <a:rPr i="0" lang="en" sz="23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Universities to include VLabs in their curriculum.</a:t>
            </a:r>
            <a:endParaRPr i="0" sz="2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746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orbel"/>
              <a:buChar char="●"/>
            </a:pPr>
            <a:r>
              <a:rPr lang="en" sz="2300">
                <a:latin typeface="Corbel"/>
                <a:ea typeface="Corbel"/>
                <a:cs typeface="Corbel"/>
                <a:sym typeface="Corbel"/>
              </a:rPr>
              <a:t>Emphasis to </a:t>
            </a:r>
            <a:r>
              <a:rPr i="0" lang="en" sz="23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Polytechnic colleges.</a:t>
            </a:r>
            <a:endParaRPr i="0" sz="23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1ee59d6df3_0_40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16" name="Google Shape;416;g11ee59d6df3_0_40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Bootcamp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17" name="Google Shape;417;g11ee59d6df3_0_40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g11ee59d6df3_0_40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19" name="Google Shape;419;g11ee59d6df3_0_40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20" name="Google Shape;420;g11ee59d6df3_0_401"/>
          <p:cNvSpPr txBox="1"/>
          <p:nvPr/>
        </p:nvSpPr>
        <p:spPr>
          <a:xfrm>
            <a:off x="474125" y="952775"/>
            <a:ext cx="8017500" cy="28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Local funding support.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Process continues to be refined to bring out better labs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More emphasis on the Pre-Bootcamp sessions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Certification of developers.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Expert review during the Bootcamp itself.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1ee59d6df3_0_41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6" name="Google Shape;426;g11ee59d6df3_0_41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VLabsDev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7" name="Google Shape;427;g11ee59d6df3_0_41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g11ee59d6df3_0_41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9" name="Google Shape;429;g11ee59d6df3_0_41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0" name="Google Shape;430;g11ee59d6df3_0_411"/>
          <p:cNvSpPr txBox="1"/>
          <p:nvPr>
            <p:ph idx="4294967295" type="body"/>
          </p:nvPr>
        </p:nvSpPr>
        <p:spPr>
          <a:xfrm>
            <a:off x="713725" y="727038"/>
            <a:ext cx="7338000" cy="3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orbel"/>
              <a:buChar char="●"/>
            </a:pPr>
            <a:r>
              <a:rPr lang="en" sz="21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Open Vlabs-Dev to VLNC developers.</a:t>
            </a:r>
            <a:endParaRPr sz="21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orbel"/>
              <a:buChar char="●"/>
            </a:pPr>
            <a:r>
              <a:rPr lang="en" sz="21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Support for conducting more BootCamps nationally. </a:t>
            </a:r>
            <a:endParaRPr sz="21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orbel"/>
              <a:buChar char="●"/>
            </a:pPr>
            <a:r>
              <a:rPr lang="en" sz="21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Focus on browser based and mobile first approach.</a:t>
            </a:r>
            <a:endParaRPr sz="21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orbel"/>
              <a:buChar char="●"/>
            </a:pPr>
            <a:r>
              <a:rPr lang="en" sz="21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MOOCs based training for content development</a:t>
            </a:r>
            <a:endParaRPr sz="21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orbel"/>
              <a:buChar char="●"/>
            </a:pPr>
            <a:r>
              <a:rPr lang="en" sz="21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Student Clubs</a:t>
            </a:r>
            <a:endParaRPr sz="21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1ee59d6df3_0_43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6" name="Google Shape;436;g11ee59d6df3_0_43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VLabsDev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7" name="Google Shape;437;g11ee59d6df3_0_43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g11ee59d6df3_0_43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9" name="Google Shape;439;g11ee59d6df3_0_43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40" name="Google Shape;440;g11ee59d6df3_0_431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	The VLabsDev community:</a:t>
            </a:r>
            <a:b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■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Progressive Virtual Labs</a:t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■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AI/ML models to guide self learning.</a:t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■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DIY lab rigs.</a:t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195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rbel"/>
              <a:buChar char="■"/>
            </a:pPr>
            <a:r>
              <a:rPr lang="en" sz="2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Hardware based projects for social innovation</a:t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1ee59d6df3_0_44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6" name="Google Shape;446;g11ee59d6df3_0_44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VLabsDev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7" name="Google Shape;447;g11ee59d6df3_0_44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g11ee59d6df3_0_44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9" name="Google Shape;449;g11ee59d6df3_0_44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50" name="Google Shape;450;g11ee59d6df3_0_441"/>
          <p:cNvSpPr txBox="1"/>
          <p:nvPr/>
        </p:nvSpPr>
        <p:spPr>
          <a:xfrm>
            <a:off x="47800" y="395800"/>
            <a:ext cx="8973900" cy="4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 summary, we engage with our community on</a:t>
            </a:r>
            <a:endParaRPr sz="2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683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2200"/>
              <a:buFont typeface="Corbel"/>
              <a:buChar char="■"/>
            </a:pPr>
            <a:r>
              <a:rPr b="1" lang="en" sz="2200">
                <a:solidFill>
                  <a:srgbClr val="7F6000"/>
                </a:solidFill>
                <a:latin typeface="Corbel"/>
                <a:ea typeface="Corbel"/>
                <a:cs typeface="Corbel"/>
                <a:sym typeface="Corbel"/>
              </a:rPr>
              <a:t>Rollout</a:t>
            </a:r>
            <a:endParaRPr b="1" sz="2200">
              <a:solidFill>
                <a:srgbClr val="7F6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200"/>
              <a:buFont typeface="Corbel"/>
              <a:buChar char="■"/>
            </a:pPr>
            <a:r>
              <a:rPr b="1" lang="en" sz="2200">
                <a:solidFill>
                  <a:srgbClr val="B45F06"/>
                </a:solidFill>
                <a:latin typeface="Corbel"/>
                <a:ea typeface="Corbel"/>
                <a:cs typeface="Corbel"/>
                <a:sym typeface="Corbel"/>
              </a:rPr>
              <a:t>Content Development</a:t>
            </a:r>
            <a:endParaRPr b="1" sz="2200">
              <a:solidFill>
                <a:srgbClr val="B45F0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ts val="2200"/>
              <a:buFont typeface="Corbel"/>
              <a:buChar char="■"/>
            </a:pPr>
            <a:r>
              <a:rPr b="1" lang="en" sz="2200">
                <a:solidFill>
                  <a:srgbClr val="351C75"/>
                </a:solidFill>
                <a:latin typeface="Corbel"/>
                <a:ea typeface="Corbel"/>
                <a:cs typeface="Corbel"/>
                <a:sym typeface="Corbel"/>
              </a:rPr>
              <a:t>H/W Labs</a:t>
            </a:r>
            <a:endParaRPr b="1" sz="2200">
              <a:solidFill>
                <a:srgbClr val="351C75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200"/>
              <a:buFont typeface="Corbel"/>
              <a:buChar char="■"/>
            </a:pPr>
            <a:r>
              <a:rPr b="1" lang="en" sz="2200">
                <a:solidFill>
                  <a:srgbClr val="1155CC"/>
                </a:solidFill>
                <a:latin typeface="Corbel"/>
                <a:ea typeface="Corbel"/>
                <a:cs typeface="Corbel"/>
                <a:sym typeface="Corbel"/>
              </a:rPr>
              <a:t>Social impact Innovation</a:t>
            </a:r>
            <a:endParaRPr b="1" sz="2200">
              <a:solidFill>
                <a:srgbClr val="1155CC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1ee59d6df3_0_451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Roadmap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6" name="Google Shape;456;g11ee59d6df3_0_451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Thanks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7" name="Google Shape;457;g11ee59d6df3_0_451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11ee59d6df3_0_451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9" name="Google Shape;459;g11ee59d6df3_0_451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0" name="Google Shape;460;g11ee59d6df3_0_451"/>
          <p:cNvSpPr txBox="1"/>
          <p:nvPr/>
        </p:nvSpPr>
        <p:spPr>
          <a:xfrm>
            <a:off x="198300" y="469250"/>
            <a:ext cx="4731000" cy="3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The Virtual labs team IIT Bombay</a:t>
            </a:r>
            <a:endParaRPr b="0" i="0" sz="11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" sz="25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        </a:t>
            </a:r>
            <a:r>
              <a:rPr b="1" i="0" lang="en" sz="25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vlabs.iitb.ac.in</a:t>
            </a:r>
            <a:endParaRPr b="1" i="0" sz="25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Department of Chemical Engineering,</a:t>
            </a:r>
            <a:endParaRPr b="0" i="0" sz="11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IIT Bombay, Powai. Mumbai 76</a:t>
            </a:r>
            <a:endParaRPr b="0" i="0" sz="2000" u="none" cap="none" strike="noStrike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●"/>
            </a:pPr>
            <a:r>
              <a:rPr b="1" i="0" lang="en" sz="2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Email:</a:t>
            </a:r>
            <a:r>
              <a:rPr b="0" i="0" lang="en" sz="2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" sz="2000" u="sng">
                <a:solidFill>
                  <a:schemeClr val="hlink"/>
                </a:solidFill>
                <a:hlinkClick r:id="rId4"/>
              </a:rPr>
              <a:t>manager1@vlabsdev.in</a:t>
            </a:r>
            <a:r>
              <a:rPr b="1" lang="en" sz="2000">
                <a:solidFill>
                  <a:srgbClr val="404040"/>
                </a:solidFill>
              </a:rPr>
              <a:t> </a:t>
            </a:r>
            <a:endParaRPr b="1" i="0" sz="20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ITB_logo_png_blue.png" id="461" name="Google Shape;461;g11ee59d6df3_0_4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91924" y="3321378"/>
            <a:ext cx="897800" cy="9566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11ee59d6df3_0_451"/>
          <p:cNvSpPr txBox="1"/>
          <p:nvPr/>
        </p:nvSpPr>
        <p:spPr>
          <a:xfrm>
            <a:off x="6068650" y="4249812"/>
            <a:ext cx="2063100" cy="5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2000" u="none" cap="none" strike="noStrike">
                <a:solidFill>
                  <a:srgbClr val="000081"/>
                </a:solidFill>
                <a:latin typeface="Arial"/>
                <a:ea typeface="Arial"/>
                <a:cs typeface="Arial"/>
                <a:sym typeface="Arial"/>
              </a:rPr>
              <a:t>IIT Bombay</a:t>
            </a:r>
            <a:endParaRPr b="1" i="0" sz="2000" u="none" cap="none" strike="noStrike">
              <a:solidFill>
                <a:srgbClr val="2A399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3" name="Google Shape;463;g11ee59d6df3_0_4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9362" y="469249"/>
            <a:ext cx="2675724" cy="163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g11ee59d6df3_0_451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431200" y="2321100"/>
            <a:ext cx="3160025" cy="76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ee59d6df3_0_75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2" name="Google Shape;122;g11ee59d6df3_0_75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Ideal Lab 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3" name="Google Shape;123;g11ee59d6df3_0_75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11ee59d6df3_0_75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5" name="Google Shape;125;g11ee59d6df3_0_75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6" name="Google Shape;126;g11ee59d6df3_0_75"/>
          <p:cNvSpPr txBox="1"/>
          <p:nvPr/>
        </p:nvSpPr>
        <p:spPr>
          <a:xfrm>
            <a:off x="774100" y="1027225"/>
            <a:ext cx="7751700" cy="23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A student team is assigned a concept.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The team assembles an appropriate rig.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They generate data and test the theory.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They dismantle and store away the set up.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1ee59d6df3_0_10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2" name="Google Shape;132;g11ee59d6df3_0_10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Problems with Physical Labs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3" name="Google Shape;133;g11ee59d6df3_0_10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11ee59d6df3_0_10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5" name="Google Shape;135;g11ee59d6df3_0_10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6" name="Google Shape;136;g11ee59d6df3_0_106"/>
          <p:cNvSpPr txBox="1"/>
          <p:nvPr/>
        </p:nvSpPr>
        <p:spPr>
          <a:xfrm>
            <a:off x="774100" y="1103425"/>
            <a:ext cx="7751700" cy="25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Equipment not available.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Available, but limited access.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Expensive. Equipment, reagents…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orbel"/>
              <a:buChar char="●"/>
            </a:pPr>
            <a:r>
              <a:rPr i="0" lang="en" sz="2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Hazardous.</a:t>
            </a:r>
            <a:endParaRPr i="0" sz="2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ee59d6df3_0_11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2" name="Google Shape;142;g11ee59d6df3_0_11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Features of MoE VLabs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3" name="Google Shape;143;g11ee59d6df3_0_11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11ee59d6df3_0_11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5" name="Google Shape;145;g11ee59d6df3_0_11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g11ee59d6df3_0_116"/>
          <p:cNvSpPr txBox="1"/>
          <p:nvPr/>
        </p:nvSpPr>
        <p:spPr>
          <a:xfrm>
            <a:off x="47800" y="624400"/>
            <a:ext cx="8973900" cy="3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●"/>
            </a:pP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Remote-access to simulation-based Labs in various disciplines of Science and Engineering. </a:t>
            </a:r>
            <a:endParaRPr sz="20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81"/>
              </a:buClr>
              <a:buSzPts val="2000"/>
              <a:buFont typeface="Corbel"/>
              <a:buChar char="●"/>
            </a:pPr>
            <a:r>
              <a:rPr lang="en" sz="2000">
                <a:solidFill>
                  <a:srgbClr val="00008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Enthuse students to conduct experiments by arousing their curiosity. This would help them in learning basic and advanced concepts through remote experimentation.</a:t>
            </a:r>
            <a:endParaRPr sz="2000">
              <a:solidFill>
                <a:srgbClr val="00008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●"/>
            </a:pP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A complete Learning Management System around the Virtual Labs where the students/ teachers can avail the various tools for learning, including additional web-resources, video-lectures, animated demonstrations and self-evaluation.</a:t>
            </a:r>
            <a:endParaRPr sz="20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81"/>
              </a:buClr>
              <a:buSzPts val="2000"/>
              <a:buFont typeface="Corbel"/>
              <a:buChar char="●"/>
            </a:pPr>
            <a:r>
              <a:rPr lang="en" sz="2000">
                <a:solidFill>
                  <a:srgbClr val="00008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~1000 Experiments hosted covering 9 Disciplines of Engineering and Science. </a:t>
            </a:r>
            <a:endParaRPr sz="2000">
              <a:solidFill>
                <a:srgbClr val="00008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rbel"/>
              <a:buChar char="●"/>
            </a:pP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Mapped onto AICTE and UGC curriculum.</a:t>
            </a:r>
            <a:endParaRPr sz="20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ee59d6df3_0_138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2" name="Google Shape;152;g11ee59d6df3_0_138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VLabs Interface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3" name="Google Shape;153;g11ee59d6df3_0_138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11ee59d6df3_0_138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5" name="Google Shape;155;g11ee59d6df3_0_138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6" name="Google Shape;156;g11ee59d6df3_0_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495296"/>
            <a:ext cx="8405267" cy="4285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1ee59d6df3_0_150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2" name="Google Shape;162;g11ee59d6df3_0_150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VLabs Interface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3" name="Google Shape;163;g11ee59d6df3_0_150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11ee59d6df3_0_150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5" name="Google Shape;165;g11ee59d6df3_0_150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6" name="Google Shape;166;g11ee59d6df3_0_1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600" y="495296"/>
            <a:ext cx="7057278" cy="4285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1ee59d6df3_0_126"/>
          <p:cNvSpPr/>
          <p:nvPr/>
        </p:nvSpPr>
        <p:spPr>
          <a:xfrm>
            <a:off x="0" y="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Virtual Labs : Introduction</a:t>
            </a:r>
            <a:endParaRPr b="1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2" name="Google Shape;172;g11ee59d6df3_0_126"/>
          <p:cNvSpPr/>
          <p:nvPr/>
        </p:nvSpPr>
        <p:spPr>
          <a:xfrm>
            <a:off x="4570412" y="0"/>
            <a:ext cx="4573631" cy="342896"/>
          </a:xfrm>
          <a:custGeom>
            <a:rect b="b" l="l" r="r" t="t"/>
            <a:pathLst>
              <a:path extrusionOk="0" h="91439" w="1536064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rgbClr val="000081"/>
                </a:solidFill>
                <a:latin typeface="Corbel"/>
                <a:ea typeface="Corbel"/>
                <a:cs typeface="Corbel"/>
                <a:sym typeface="Corbel"/>
              </a:rPr>
              <a:t>The VLabs Interface</a:t>
            </a:r>
            <a:endParaRPr b="1">
              <a:solidFill>
                <a:srgbClr val="00008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3" name="Google Shape;173;g11ee59d6df3_0_126"/>
          <p:cNvSpPr txBox="1"/>
          <p:nvPr/>
        </p:nvSpPr>
        <p:spPr>
          <a:xfrm>
            <a:off x="5057775" y="-1643062"/>
            <a:ext cx="73374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11ee59d6df3_0_126"/>
          <p:cNvSpPr/>
          <p:nvPr/>
        </p:nvSpPr>
        <p:spPr>
          <a:xfrm>
            <a:off x="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rgbClr val="351C7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Pushpdeep Mishra - IIT Bombay</a:t>
            </a:r>
            <a:endParaRPr i="0" sz="12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5" name="Google Shape;175;g11ee59d6df3_0_126"/>
          <p:cNvSpPr/>
          <p:nvPr/>
        </p:nvSpPr>
        <p:spPr>
          <a:xfrm>
            <a:off x="4572000" y="4801170"/>
            <a:ext cx="4573634" cy="342896"/>
          </a:xfrm>
          <a:custGeom>
            <a:rect b="b" l="l" r="r" t="t"/>
            <a:pathLst>
              <a:path extrusionOk="0" h="91439" w="1536065">
                <a:moveTo>
                  <a:pt x="0" y="91376"/>
                </a:moveTo>
                <a:lnTo>
                  <a:pt x="1535976" y="91376"/>
                </a:lnTo>
                <a:lnTo>
                  <a:pt x="1535976" y="0"/>
                </a:lnTo>
                <a:lnTo>
                  <a:pt x="0" y="0"/>
                </a:lnTo>
                <a:lnTo>
                  <a:pt x="0" y="913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81"/>
                </a:solidFill>
                <a:latin typeface="Cambria"/>
                <a:ea typeface="Cambria"/>
                <a:cs typeface="Cambria"/>
                <a:sym typeface="Cambria"/>
              </a:rPr>
              <a:t>pushpdeep@iitb.ac.in</a:t>
            </a:r>
            <a:endParaRPr i="0" sz="1200" u="none" cap="none" strike="noStrike">
              <a:solidFill>
                <a:srgbClr val="00008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6" name="Google Shape;176;g11ee59d6df3_0_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75200" y="497680"/>
            <a:ext cx="4573501" cy="41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1ee59d6df3_0_1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000" y="349063"/>
            <a:ext cx="3667200" cy="253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11ee59d6df3_0_1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006" y="2917040"/>
            <a:ext cx="3516000" cy="18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