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2" r:id="rId15"/>
    <p:sldId id="270"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2" d="100"/>
          <a:sy n="42" d="100"/>
        </p:scale>
        <p:origin x="92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B4A01A-2EF9-43DF-A4F8-BDB3AB05A234}"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E9CB249C-5976-4F96-92FB-F3F0484AF314}">
      <dgm:prSet phldrT="[Text]"/>
      <dgm:spPr/>
      <dgm:t>
        <a:bodyPr/>
        <a:lstStyle/>
        <a:p>
          <a:r>
            <a:rPr lang="en-US" sz="2300" u="sng" dirty="0" smtClean="0">
              <a:solidFill>
                <a:srgbClr val="FFFF00"/>
              </a:solidFill>
            </a:rPr>
            <a:t>SOLAR ENERGY</a:t>
          </a:r>
          <a:endParaRPr lang="en-US" sz="2300" u="sng" dirty="0">
            <a:solidFill>
              <a:srgbClr val="FFFF00"/>
            </a:solidFill>
          </a:endParaRPr>
        </a:p>
      </dgm:t>
    </dgm:pt>
    <dgm:pt modelId="{C9E366B8-252E-4332-A096-9369DC8D299E}" type="parTrans" cxnId="{8F82DD8B-8028-4C92-A71E-D6037BAAE5B4}">
      <dgm:prSet/>
      <dgm:spPr/>
      <dgm:t>
        <a:bodyPr/>
        <a:lstStyle/>
        <a:p>
          <a:endParaRPr lang="en-US"/>
        </a:p>
      </dgm:t>
    </dgm:pt>
    <dgm:pt modelId="{E3ECFA29-25D5-4575-812B-665E54F31F00}" type="sibTrans" cxnId="{8F82DD8B-8028-4C92-A71E-D6037BAAE5B4}">
      <dgm:prSet/>
      <dgm:spPr/>
      <dgm:t>
        <a:bodyPr/>
        <a:lstStyle/>
        <a:p>
          <a:endParaRPr lang="en-US"/>
        </a:p>
      </dgm:t>
    </dgm:pt>
    <dgm:pt modelId="{5100252D-ECDA-4C2D-8063-704B5EF21AFA}">
      <dgm:prSet phldrT="[Text]" custT="1"/>
      <dgm:spPr/>
      <dgm:t>
        <a:bodyPr/>
        <a:lstStyle/>
        <a:p>
          <a:r>
            <a:rPr lang="en-US" sz="1900" dirty="0" smtClean="0">
              <a:latin typeface="Bookman Old Style" panose="02050604050505020204" pitchFamily="18" charset="0"/>
            </a:rPr>
            <a:t>Solar energy will be utilized through photovoltaic panels located in the vessel’s sails. When not in use for propulsion, the sails may be tilted, laid down. The solar energy will then be transformed into electricity for immediate use, or for storage.</a:t>
          </a:r>
          <a:endParaRPr lang="en-US" sz="1900" dirty="0">
            <a:latin typeface="Bookman Old Style" panose="02050604050505020204" pitchFamily="18" charset="0"/>
          </a:endParaRPr>
        </a:p>
      </dgm:t>
    </dgm:pt>
    <dgm:pt modelId="{2639AD1C-9A7F-40CC-A93C-84C44A9D8ED0}" type="parTrans" cxnId="{ABAB19AD-8E75-4E61-B3C6-12B6FD8ACEC9}">
      <dgm:prSet/>
      <dgm:spPr/>
      <dgm:t>
        <a:bodyPr/>
        <a:lstStyle/>
        <a:p>
          <a:endParaRPr lang="en-US"/>
        </a:p>
      </dgm:t>
    </dgm:pt>
    <dgm:pt modelId="{BFD4F3AC-A184-4A68-ACF3-943A1F58E326}" type="sibTrans" cxnId="{ABAB19AD-8E75-4E61-B3C6-12B6FD8ACEC9}">
      <dgm:prSet/>
      <dgm:spPr/>
      <dgm:t>
        <a:bodyPr/>
        <a:lstStyle/>
        <a:p>
          <a:endParaRPr lang="en-US"/>
        </a:p>
      </dgm:t>
    </dgm:pt>
    <dgm:pt modelId="{3946C59C-C5A1-4FFE-BF18-44240CE33E15}">
      <dgm:prSet phldrT="[Text]"/>
      <dgm:spPr/>
      <dgm:t>
        <a:bodyPr/>
        <a:lstStyle/>
        <a:p>
          <a:r>
            <a:rPr lang="en-US" sz="2200" u="sng" dirty="0" smtClean="0">
              <a:solidFill>
                <a:srgbClr val="FFFF00"/>
              </a:solidFill>
            </a:rPr>
            <a:t>WIND ENERGY</a:t>
          </a:r>
          <a:endParaRPr lang="en-US" sz="2200" u="sng" dirty="0">
            <a:solidFill>
              <a:srgbClr val="FFFF00"/>
            </a:solidFill>
          </a:endParaRPr>
        </a:p>
      </dgm:t>
    </dgm:pt>
    <dgm:pt modelId="{56E75CBA-2DE1-4931-B1B3-001AC18B5EF5}" type="parTrans" cxnId="{F5037504-1967-4F0E-936C-5CC8FB2BF46C}">
      <dgm:prSet/>
      <dgm:spPr/>
      <dgm:t>
        <a:bodyPr/>
        <a:lstStyle/>
        <a:p>
          <a:endParaRPr lang="en-US"/>
        </a:p>
      </dgm:t>
    </dgm:pt>
    <dgm:pt modelId="{A95EE8D7-BFDE-4064-91AE-84DC534F1466}" type="sibTrans" cxnId="{F5037504-1967-4F0E-936C-5CC8FB2BF46C}">
      <dgm:prSet/>
      <dgm:spPr/>
      <dgm:t>
        <a:bodyPr/>
        <a:lstStyle/>
        <a:p>
          <a:endParaRPr lang="en-US"/>
        </a:p>
      </dgm:t>
    </dgm:pt>
    <dgm:pt modelId="{DFB97AFC-CF1C-48EF-B3DE-4CEC59A1D19A}">
      <dgm:prSet phldrT="[Text]" custT="1"/>
      <dgm:spPr/>
      <dgm:t>
        <a:bodyPr/>
        <a:lstStyle/>
        <a:p>
          <a:r>
            <a:rPr lang="en-US" sz="1900" dirty="0" smtClean="0">
              <a:latin typeface="Bookman Old Style" panose="02050604050505020204" pitchFamily="18" charset="0"/>
            </a:rPr>
            <a:t>Wind energy will mainly be utilized for propulsion directly through three sails constructed of lightweight composite material Capable of folding upward and outward, the rigid sails can rotate about the masthead to fix the best position to extract wind energy.</a:t>
          </a:r>
          <a:endParaRPr lang="en-US" sz="1900" dirty="0">
            <a:latin typeface="Bookman Old Style" panose="02050604050505020204" pitchFamily="18" charset="0"/>
          </a:endParaRPr>
        </a:p>
      </dgm:t>
    </dgm:pt>
    <dgm:pt modelId="{FC8D8094-7A9E-40A3-8A50-81AAE99C79F2}" type="parTrans" cxnId="{7BC58644-1B08-4FC0-8AFA-C0FAA85862CF}">
      <dgm:prSet/>
      <dgm:spPr/>
      <dgm:t>
        <a:bodyPr/>
        <a:lstStyle/>
        <a:p>
          <a:endParaRPr lang="en-US"/>
        </a:p>
      </dgm:t>
    </dgm:pt>
    <dgm:pt modelId="{F22719A8-175D-4EB7-AAE8-1C57867F038F}" type="sibTrans" cxnId="{7BC58644-1B08-4FC0-8AFA-C0FAA85862CF}">
      <dgm:prSet/>
      <dgm:spPr/>
      <dgm:t>
        <a:bodyPr/>
        <a:lstStyle/>
        <a:p>
          <a:endParaRPr lang="en-US"/>
        </a:p>
      </dgm:t>
    </dgm:pt>
    <dgm:pt modelId="{7B124C3C-1794-4591-BEE9-EF9DD3BB5799}">
      <dgm:prSet phldrT="[Text]"/>
      <dgm:spPr/>
      <dgm:t>
        <a:bodyPr/>
        <a:lstStyle/>
        <a:p>
          <a:r>
            <a:rPr lang="en-US" sz="2200" u="sng" dirty="0" smtClean="0">
              <a:solidFill>
                <a:srgbClr val="FFFF00"/>
              </a:solidFill>
            </a:rPr>
            <a:t>WAVE ENERGY</a:t>
          </a:r>
          <a:endParaRPr lang="en-US" sz="2200" u="sng" dirty="0">
            <a:solidFill>
              <a:srgbClr val="FFFF00"/>
            </a:solidFill>
          </a:endParaRPr>
        </a:p>
      </dgm:t>
    </dgm:pt>
    <dgm:pt modelId="{4CA2C4AE-E148-46D5-8C87-24F025FA00A2}" type="parTrans" cxnId="{2A736B12-CC45-4EA8-BAB0-003990757B14}">
      <dgm:prSet/>
      <dgm:spPr/>
      <dgm:t>
        <a:bodyPr/>
        <a:lstStyle/>
        <a:p>
          <a:endParaRPr lang="en-US"/>
        </a:p>
      </dgm:t>
    </dgm:pt>
    <dgm:pt modelId="{69AC5D6C-959A-4FD9-AE86-AC2D9FD9FCFA}" type="sibTrans" cxnId="{2A736B12-CC45-4EA8-BAB0-003990757B14}">
      <dgm:prSet/>
      <dgm:spPr/>
      <dgm:t>
        <a:bodyPr/>
        <a:lstStyle/>
        <a:p>
          <a:endParaRPr lang="en-US"/>
        </a:p>
      </dgm:t>
    </dgm:pt>
    <dgm:pt modelId="{B8C21CFB-1BBE-4EB9-B186-CB266D1997C0}">
      <dgm:prSet phldrT="[Text]" custT="1"/>
      <dgm:spPr/>
      <dgm:t>
        <a:bodyPr/>
        <a:lstStyle/>
        <a:p>
          <a:r>
            <a:rPr lang="en-US" sz="1900" dirty="0" smtClean="0">
              <a:latin typeface="Bookman Old Style" panose="02050604050505020204" pitchFamily="18" charset="0"/>
            </a:rPr>
            <a:t>Wave energy may be transformed into various types of energy by combining the relative movements of the waves, total of 12 fins in all, enabling the vessel to harness and transform wave energy into electricity or mechanical energy  The fins are also propulsion units.</a:t>
          </a:r>
          <a:endParaRPr lang="en-US" sz="1900" dirty="0">
            <a:latin typeface="Bookman Old Style" panose="02050604050505020204" pitchFamily="18" charset="0"/>
          </a:endParaRPr>
        </a:p>
      </dgm:t>
    </dgm:pt>
    <dgm:pt modelId="{237C715C-EE2D-4D22-90BE-740717999604}" type="parTrans" cxnId="{7C2C8524-D6C0-4C2A-B90E-EC3B34D2DC50}">
      <dgm:prSet/>
      <dgm:spPr/>
      <dgm:t>
        <a:bodyPr/>
        <a:lstStyle/>
        <a:p>
          <a:endParaRPr lang="en-US"/>
        </a:p>
      </dgm:t>
    </dgm:pt>
    <dgm:pt modelId="{AC8A45B0-CC9D-4B4D-912B-77E759D84877}" type="sibTrans" cxnId="{7C2C8524-D6C0-4C2A-B90E-EC3B34D2DC50}">
      <dgm:prSet/>
      <dgm:spPr/>
      <dgm:t>
        <a:bodyPr/>
        <a:lstStyle/>
        <a:p>
          <a:endParaRPr lang="en-US"/>
        </a:p>
      </dgm:t>
    </dgm:pt>
    <dgm:pt modelId="{341D1C1E-F2D8-4F33-8D86-4B61C3C877C3}" type="pres">
      <dgm:prSet presAssocID="{14B4A01A-2EF9-43DF-A4F8-BDB3AB05A234}" presName="linear" presStyleCnt="0">
        <dgm:presLayoutVars>
          <dgm:dir/>
          <dgm:resizeHandles val="exact"/>
        </dgm:presLayoutVars>
      </dgm:prSet>
      <dgm:spPr/>
      <dgm:t>
        <a:bodyPr/>
        <a:lstStyle/>
        <a:p>
          <a:endParaRPr lang="en-US"/>
        </a:p>
      </dgm:t>
    </dgm:pt>
    <dgm:pt modelId="{514F931A-B71C-477C-9EFC-8753154B4F0F}" type="pres">
      <dgm:prSet presAssocID="{E9CB249C-5976-4F96-92FB-F3F0484AF314}" presName="comp" presStyleCnt="0"/>
      <dgm:spPr/>
    </dgm:pt>
    <dgm:pt modelId="{0FCA8FA0-673D-4A41-AA02-BF4405BCCD17}" type="pres">
      <dgm:prSet presAssocID="{E9CB249C-5976-4F96-92FB-F3F0484AF314}" presName="box" presStyleLbl="node1" presStyleIdx="0" presStyleCnt="3"/>
      <dgm:spPr/>
      <dgm:t>
        <a:bodyPr/>
        <a:lstStyle/>
        <a:p>
          <a:endParaRPr lang="en-US"/>
        </a:p>
      </dgm:t>
    </dgm:pt>
    <dgm:pt modelId="{3AECEF4F-6D90-4AE3-91D7-AF7F8E7C90D0}" type="pres">
      <dgm:prSet presAssocID="{E9CB249C-5976-4F96-92FB-F3F0484AF314}" presName="img" presStyleLbl="fgImgPlace1" presStyleIdx="0" presStyleCnt="3"/>
      <dgm:spPr>
        <a:blipFill rotWithShape="1">
          <a:blip xmlns:r="http://schemas.openxmlformats.org/officeDocument/2006/relationships" r:embed="rId1"/>
          <a:stretch>
            <a:fillRect/>
          </a:stretch>
        </a:blipFill>
      </dgm:spPr>
    </dgm:pt>
    <dgm:pt modelId="{1A159A41-D01A-4A90-B5A0-6C27951512EB}" type="pres">
      <dgm:prSet presAssocID="{E9CB249C-5976-4F96-92FB-F3F0484AF314}" presName="text" presStyleLbl="node1" presStyleIdx="0" presStyleCnt="3">
        <dgm:presLayoutVars>
          <dgm:bulletEnabled val="1"/>
        </dgm:presLayoutVars>
      </dgm:prSet>
      <dgm:spPr/>
      <dgm:t>
        <a:bodyPr/>
        <a:lstStyle/>
        <a:p>
          <a:endParaRPr lang="en-US"/>
        </a:p>
      </dgm:t>
    </dgm:pt>
    <dgm:pt modelId="{F2E6B860-19EE-40D3-86D0-C6E1762033BB}" type="pres">
      <dgm:prSet presAssocID="{E3ECFA29-25D5-4575-812B-665E54F31F00}" presName="spacer" presStyleCnt="0"/>
      <dgm:spPr/>
    </dgm:pt>
    <dgm:pt modelId="{217B8AF5-A6ED-4ADF-AF3B-94859B682694}" type="pres">
      <dgm:prSet presAssocID="{3946C59C-C5A1-4FFE-BF18-44240CE33E15}" presName="comp" presStyleCnt="0"/>
      <dgm:spPr/>
    </dgm:pt>
    <dgm:pt modelId="{C0E5816C-4621-4F56-B508-A0338B30DFBA}" type="pres">
      <dgm:prSet presAssocID="{3946C59C-C5A1-4FFE-BF18-44240CE33E15}" presName="box" presStyleLbl="node1" presStyleIdx="1" presStyleCnt="3"/>
      <dgm:spPr/>
      <dgm:t>
        <a:bodyPr/>
        <a:lstStyle/>
        <a:p>
          <a:endParaRPr lang="en-US"/>
        </a:p>
      </dgm:t>
    </dgm:pt>
    <dgm:pt modelId="{E1266BAE-C34F-45F0-90B5-34D7C4656ABC}" type="pres">
      <dgm:prSet presAssocID="{3946C59C-C5A1-4FFE-BF18-44240CE33E15}" presName="img" presStyleLbl="fgImgPlace1" presStyleIdx="1" presStyleCnt="3" custLinFactNeighborX="-3067" custLinFactNeighborY="-5112"/>
      <dgm:spPr>
        <a:blipFill rotWithShape="1">
          <a:blip xmlns:r="http://schemas.openxmlformats.org/officeDocument/2006/relationships" r:embed="rId2"/>
          <a:stretch>
            <a:fillRect/>
          </a:stretch>
        </a:blipFill>
      </dgm:spPr>
    </dgm:pt>
    <dgm:pt modelId="{F9508D5A-8FD0-4F2B-9F8C-25B85E0BA6F1}" type="pres">
      <dgm:prSet presAssocID="{3946C59C-C5A1-4FFE-BF18-44240CE33E15}" presName="text" presStyleLbl="node1" presStyleIdx="1" presStyleCnt="3">
        <dgm:presLayoutVars>
          <dgm:bulletEnabled val="1"/>
        </dgm:presLayoutVars>
      </dgm:prSet>
      <dgm:spPr/>
      <dgm:t>
        <a:bodyPr/>
        <a:lstStyle/>
        <a:p>
          <a:endParaRPr lang="en-US"/>
        </a:p>
      </dgm:t>
    </dgm:pt>
    <dgm:pt modelId="{0887306E-7479-497C-AC54-5047B797A644}" type="pres">
      <dgm:prSet presAssocID="{A95EE8D7-BFDE-4064-91AE-84DC534F1466}" presName="spacer" presStyleCnt="0"/>
      <dgm:spPr/>
    </dgm:pt>
    <dgm:pt modelId="{A5A8DC96-D7EF-4258-8EAB-BA6BD945A515}" type="pres">
      <dgm:prSet presAssocID="{7B124C3C-1794-4591-BEE9-EF9DD3BB5799}" presName="comp" presStyleCnt="0"/>
      <dgm:spPr/>
    </dgm:pt>
    <dgm:pt modelId="{8CEDBE88-2403-4E95-AC06-379F8E42331A}" type="pres">
      <dgm:prSet presAssocID="{7B124C3C-1794-4591-BEE9-EF9DD3BB5799}" presName="box" presStyleLbl="node1" presStyleIdx="2" presStyleCnt="3"/>
      <dgm:spPr/>
      <dgm:t>
        <a:bodyPr/>
        <a:lstStyle/>
        <a:p>
          <a:endParaRPr lang="en-US"/>
        </a:p>
      </dgm:t>
    </dgm:pt>
    <dgm:pt modelId="{AB9073D5-5494-413D-84B2-E8A5BF4379EC}" type="pres">
      <dgm:prSet presAssocID="{7B124C3C-1794-4591-BEE9-EF9DD3BB5799}" presName="img" presStyleLbl="fgImgPlace1" presStyleIdx="2" presStyleCnt="3" custLinFactNeighborX="-3067" custLinFactNeighborY="-2556"/>
      <dgm:spPr>
        <a:blipFill rotWithShape="1">
          <a:blip xmlns:r="http://schemas.openxmlformats.org/officeDocument/2006/relationships" r:embed="rId3"/>
          <a:stretch>
            <a:fillRect/>
          </a:stretch>
        </a:blipFill>
      </dgm:spPr>
    </dgm:pt>
    <dgm:pt modelId="{F4EDA486-314F-4943-902A-B2368CDBC4E4}" type="pres">
      <dgm:prSet presAssocID="{7B124C3C-1794-4591-BEE9-EF9DD3BB5799}" presName="text" presStyleLbl="node1" presStyleIdx="2" presStyleCnt="3">
        <dgm:presLayoutVars>
          <dgm:bulletEnabled val="1"/>
        </dgm:presLayoutVars>
      </dgm:prSet>
      <dgm:spPr/>
      <dgm:t>
        <a:bodyPr/>
        <a:lstStyle/>
        <a:p>
          <a:endParaRPr lang="en-US"/>
        </a:p>
      </dgm:t>
    </dgm:pt>
  </dgm:ptLst>
  <dgm:cxnLst>
    <dgm:cxn modelId="{470A5DF2-F1DF-43E2-A16D-8B66EC7ECC74}" type="presOf" srcId="{3946C59C-C5A1-4FFE-BF18-44240CE33E15}" destId="{F9508D5A-8FD0-4F2B-9F8C-25B85E0BA6F1}" srcOrd="1" destOrd="0" presId="urn:microsoft.com/office/officeart/2005/8/layout/vList4"/>
    <dgm:cxn modelId="{EBA484F4-FCC1-46F7-903F-865D9D255851}" type="presOf" srcId="{E9CB249C-5976-4F96-92FB-F3F0484AF314}" destId="{1A159A41-D01A-4A90-B5A0-6C27951512EB}" srcOrd="1" destOrd="0" presId="urn:microsoft.com/office/officeart/2005/8/layout/vList4"/>
    <dgm:cxn modelId="{8BC2C17F-810D-43FA-82EC-1040E8F0CE8A}" type="presOf" srcId="{3946C59C-C5A1-4FFE-BF18-44240CE33E15}" destId="{C0E5816C-4621-4F56-B508-A0338B30DFBA}" srcOrd="0" destOrd="0" presId="urn:microsoft.com/office/officeart/2005/8/layout/vList4"/>
    <dgm:cxn modelId="{652E4654-06B6-4C61-ABDD-2B25F0AC50DC}" type="presOf" srcId="{E9CB249C-5976-4F96-92FB-F3F0484AF314}" destId="{0FCA8FA0-673D-4A41-AA02-BF4405BCCD17}" srcOrd="0" destOrd="0" presId="urn:microsoft.com/office/officeart/2005/8/layout/vList4"/>
    <dgm:cxn modelId="{B8B5E3DF-DC87-4349-8C4E-430586850916}" type="presOf" srcId="{B8C21CFB-1BBE-4EB9-B186-CB266D1997C0}" destId="{8CEDBE88-2403-4E95-AC06-379F8E42331A}" srcOrd="0" destOrd="1" presId="urn:microsoft.com/office/officeart/2005/8/layout/vList4"/>
    <dgm:cxn modelId="{2A736B12-CC45-4EA8-BAB0-003990757B14}" srcId="{14B4A01A-2EF9-43DF-A4F8-BDB3AB05A234}" destId="{7B124C3C-1794-4591-BEE9-EF9DD3BB5799}" srcOrd="2" destOrd="0" parTransId="{4CA2C4AE-E148-46D5-8C87-24F025FA00A2}" sibTransId="{69AC5D6C-959A-4FD9-AE86-AC2D9FD9FCFA}"/>
    <dgm:cxn modelId="{F5037504-1967-4F0E-936C-5CC8FB2BF46C}" srcId="{14B4A01A-2EF9-43DF-A4F8-BDB3AB05A234}" destId="{3946C59C-C5A1-4FFE-BF18-44240CE33E15}" srcOrd="1" destOrd="0" parTransId="{56E75CBA-2DE1-4931-B1B3-001AC18B5EF5}" sibTransId="{A95EE8D7-BFDE-4064-91AE-84DC534F1466}"/>
    <dgm:cxn modelId="{C86E7B85-DCDB-4F0E-927A-9551E65FFB6E}" type="presOf" srcId="{DFB97AFC-CF1C-48EF-B3DE-4CEC59A1D19A}" destId="{C0E5816C-4621-4F56-B508-A0338B30DFBA}" srcOrd="0" destOrd="1" presId="urn:microsoft.com/office/officeart/2005/8/layout/vList4"/>
    <dgm:cxn modelId="{8F82DD8B-8028-4C92-A71E-D6037BAAE5B4}" srcId="{14B4A01A-2EF9-43DF-A4F8-BDB3AB05A234}" destId="{E9CB249C-5976-4F96-92FB-F3F0484AF314}" srcOrd="0" destOrd="0" parTransId="{C9E366B8-252E-4332-A096-9369DC8D299E}" sibTransId="{E3ECFA29-25D5-4575-812B-665E54F31F00}"/>
    <dgm:cxn modelId="{DA0D7A6E-BCCF-449A-AA49-A4519ADCDA0C}" type="presOf" srcId="{5100252D-ECDA-4C2D-8063-704B5EF21AFA}" destId="{1A159A41-D01A-4A90-B5A0-6C27951512EB}" srcOrd="1" destOrd="1" presId="urn:microsoft.com/office/officeart/2005/8/layout/vList4"/>
    <dgm:cxn modelId="{7C2C8524-D6C0-4C2A-B90E-EC3B34D2DC50}" srcId="{7B124C3C-1794-4591-BEE9-EF9DD3BB5799}" destId="{B8C21CFB-1BBE-4EB9-B186-CB266D1997C0}" srcOrd="0" destOrd="0" parTransId="{237C715C-EE2D-4D22-90BE-740717999604}" sibTransId="{AC8A45B0-CC9D-4B4D-912B-77E759D84877}"/>
    <dgm:cxn modelId="{7BC58644-1B08-4FC0-8AFA-C0FAA85862CF}" srcId="{3946C59C-C5A1-4FFE-BF18-44240CE33E15}" destId="{DFB97AFC-CF1C-48EF-B3DE-4CEC59A1D19A}" srcOrd="0" destOrd="0" parTransId="{FC8D8094-7A9E-40A3-8A50-81AAE99C79F2}" sibTransId="{F22719A8-175D-4EB7-AAE8-1C57867F038F}"/>
    <dgm:cxn modelId="{F2B388EE-F02A-4911-9B06-2972C4A4F3CB}" type="presOf" srcId="{7B124C3C-1794-4591-BEE9-EF9DD3BB5799}" destId="{F4EDA486-314F-4943-902A-B2368CDBC4E4}" srcOrd="1" destOrd="0" presId="urn:microsoft.com/office/officeart/2005/8/layout/vList4"/>
    <dgm:cxn modelId="{55A9A648-8477-4C3E-8199-4FD975999A68}" type="presOf" srcId="{DFB97AFC-CF1C-48EF-B3DE-4CEC59A1D19A}" destId="{F9508D5A-8FD0-4F2B-9F8C-25B85E0BA6F1}" srcOrd="1" destOrd="1" presId="urn:microsoft.com/office/officeart/2005/8/layout/vList4"/>
    <dgm:cxn modelId="{B46E9FC2-22E7-44AA-B4E8-31A809EA55CD}" type="presOf" srcId="{14B4A01A-2EF9-43DF-A4F8-BDB3AB05A234}" destId="{341D1C1E-F2D8-4F33-8D86-4B61C3C877C3}" srcOrd="0" destOrd="0" presId="urn:microsoft.com/office/officeart/2005/8/layout/vList4"/>
    <dgm:cxn modelId="{1920831B-C23B-42B2-A3C0-7DE8767F321D}" type="presOf" srcId="{7B124C3C-1794-4591-BEE9-EF9DD3BB5799}" destId="{8CEDBE88-2403-4E95-AC06-379F8E42331A}" srcOrd="0" destOrd="0" presId="urn:microsoft.com/office/officeart/2005/8/layout/vList4"/>
    <dgm:cxn modelId="{ABAB19AD-8E75-4E61-B3C6-12B6FD8ACEC9}" srcId="{E9CB249C-5976-4F96-92FB-F3F0484AF314}" destId="{5100252D-ECDA-4C2D-8063-704B5EF21AFA}" srcOrd="0" destOrd="0" parTransId="{2639AD1C-9A7F-40CC-A93C-84C44A9D8ED0}" sibTransId="{BFD4F3AC-A184-4A68-ACF3-943A1F58E326}"/>
    <dgm:cxn modelId="{EFB9DC69-B6CF-4BBF-B544-6DDA7016D867}" type="presOf" srcId="{B8C21CFB-1BBE-4EB9-B186-CB266D1997C0}" destId="{F4EDA486-314F-4943-902A-B2368CDBC4E4}" srcOrd="1" destOrd="1" presId="urn:microsoft.com/office/officeart/2005/8/layout/vList4"/>
    <dgm:cxn modelId="{F4A14AA5-D48C-49F0-AC70-5C6161463577}" type="presOf" srcId="{5100252D-ECDA-4C2D-8063-704B5EF21AFA}" destId="{0FCA8FA0-673D-4A41-AA02-BF4405BCCD17}" srcOrd="0" destOrd="1" presId="urn:microsoft.com/office/officeart/2005/8/layout/vList4"/>
    <dgm:cxn modelId="{4D0FD4F0-52C9-406C-A288-2B3E26DAAAB5}" type="presParOf" srcId="{341D1C1E-F2D8-4F33-8D86-4B61C3C877C3}" destId="{514F931A-B71C-477C-9EFC-8753154B4F0F}" srcOrd="0" destOrd="0" presId="urn:microsoft.com/office/officeart/2005/8/layout/vList4"/>
    <dgm:cxn modelId="{8A023448-65DC-44A9-BC53-CC51CC6F7FC5}" type="presParOf" srcId="{514F931A-B71C-477C-9EFC-8753154B4F0F}" destId="{0FCA8FA0-673D-4A41-AA02-BF4405BCCD17}" srcOrd="0" destOrd="0" presId="urn:microsoft.com/office/officeart/2005/8/layout/vList4"/>
    <dgm:cxn modelId="{07BFE122-7897-488D-ACE9-80B082FEC1E9}" type="presParOf" srcId="{514F931A-B71C-477C-9EFC-8753154B4F0F}" destId="{3AECEF4F-6D90-4AE3-91D7-AF7F8E7C90D0}" srcOrd="1" destOrd="0" presId="urn:microsoft.com/office/officeart/2005/8/layout/vList4"/>
    <dgm:cxn modelId="{99349AEC-DEA3-4D49-976C-E86038E9A86A}" type="presParOf" srcId="{514F931A-B71C-477C-9EFC-8753154B4F0F}" destId="{1A159A41-D01A-4A90-B5A0-6C27951512EB}" srcOrd="2" destOrd="0" presId="urn:microsoft.com/office/officeart/2005/8/layout/vList4"/>
    <dgm:cxn modelId="{DBBE9C5F-44E8-4B0D-8DE2-BF5A8CB077DE}" type="presParOf" srcId="{341D1C1E-F2D8-4F33-8D86-4B61C3C877C3}" destId="{F2E6B860-19EE-40D3-86D0-C6E1762033BB}" srcOrd="1" destOrd="0" presId="urn:microsoft.com/office/officeart/2005/8/layout/vList4"/>
    <dgm:cxn modelId="{EC8774C5-F80B-42EF-864A-674FD50ADE03}" type="presParOf" srcId="{341D1C1E-F2D8-4F33-8D86-4B61C3C877C3}" destId="{217B8AF5-A6ED-4ADF-AF3B-94859B682694}" srcOrd="2" destOrd="0" presId="urn:microsoft.com/office/officeart/2005/8/layout/vList4"/>
    <dgm:cxn modelId="{1815F30E-39BB-42AB-A7F7-4BDD72765FF1}" type="presParOf" srcId="{217B8AF5-A6ED-4ADF-AF3B-94859B682694}" destId="{C0E5816C-4621-4F56-B508-A0338B30DFBA}" srcOrd="0" destOrd="0" presId="urn:microsoft.com/office/officeart/2005/8/layout/vList4"/>
    <dgm:cxn modelId="{4690698E-8FC2-42B8-A492-A248F1DAD3F7}" type="presParOf" srcId="{217B8AF5-A6ED-4ADF-AF3B-94859B682694}" destId="{E1266BAE-C34F-45F0-90B5-34D7C4656ABC}" srcOrd="1" destOrd="0" presId="urn:microsoft.com/office/officeart/2005/8/layout/vList4"/>
    <dgm:cxn modelId="{BE480A77-4D07-4513-A1F0-47153C91D499}" type="presParOf" srcId="{217B8AF5-A6ED-4ADF-AF3B-94859B682694}" destId="{F9508D5A-8FD0-4F2B-9F8C-25B85E0BA6F1}" srcOrd="2" destOrd="0" presId="urn:microsoft.com/office/officeart/2005/8/layout/vList4"/>
    <dgm:cxn modelId="{C5D03796-8B89-404E-B13A-AFF4EB10A459}" type="presParOf" srcId="{341D1C1E-F2D8-4F33-8D86-4B61C3C877C3}" destId="{0887306E-7479-497C-AC54-5047B797A644}" srcOrd="3" destOrd="0" presId="urn:microsoft.com/office/officeart/2005/8/layout/vList4"/>
    <dgm:cxn modelId="{406CE0BF-AE6E-451A-B74D-8E7C002267CB}" type="presParOf" srcId="{341D1C1E-F2D8-4F33-8D86-4B61C3C877C3}" destId="{A5A8DC96-D7EF-4258-8EAB-BA6BD945A515}" srcOrd="4" destOrd="0" presId="urn:microsoft.com/office/officeart/2005/8/layout/vList4"/>
    <dgm:cxn modelId="{1BAC4105-C283-401E-982A-176705F112BF}" type="presParOf" srcId="{A5A8DC96-D7EF-4258-8EAB-BA6BD945A515}" destId="{8CEDBE88-2403-4E95-AC06-379F8E42331A}" srcOrd="0" destOrd="0" presId="urn:microsoft.com/office/officeart/2005/8/layout/vList4"/>
    <dgm:cxn modelId="{76B6886A-4208-4777-AFE6-16926805D7C8}" type="presParOf" srcId="{A5A8DC96-D7EF-4258-8EAB-BA6BD945A515}" destId="{AB9073D5-5494-413D-84B2-E8A5BF4379EC}" srcOrd="1" destOrd="0" presId="urn:microsoft.com/office/officeart/2005/8/layout/vList4"/>
    <dgm:cxn modelId="{F1664B00-6824-4248-A15A-13DAC2496524}" type="presParOf" srcId="{A5A8DC96-D7EF-4258-8EAB-BA6BD945A515}" destId="{F4EDA486-314F-4943-902A-B2368CDBC4E4}"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8A363F8-F8E4-4A07-8E18-56BAAE84F92B}"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16FB499D-76D1-40F9-83EB-8365CB7FCC1D}">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600" dirty="0" smtClean="0"/>
            <a:t>The boat on the dockyard is plugged into the 230 V (120 V) AC shore power supply</a:t>
          </a:r>
          <a:endParaRPr lang="en-US" sz="1600" dirty="0"/>
        </a:p>
      </dgm:t>
    </dgm:pt>
    <dgm:pt modelId="{F5DA7E30-F3DC-4771-9395-75A6D0926EDC}" type="parTrans" cxnId="{3F3C3340-4B0F-43BA-B05B-D15940E1107C}">
      <dgm:prSet/>
      <dgm:spPr/>
      <dgm:t>
        <a:bodyPr/>
        <a:lstStyle/>
        <a:p>
          <a:endParaRPr lang="en-US"/>
        </a:p>
      </dgm:t>
    </dgm:pt>
    <dgm:pt modelId="{0E65FAC9-BE53-419B-AAF9-3FE2BADA9173}" type="sibTrans" cxnId="{3F3C3340-4B0F-43BA-B05B-D15940E1107C}">
      <dgm:prSet/>
      <dgm:spPr/>
      <dgm:t>
        <a:bodyPr/>
        <a:lstStyle/>
        <a:p>
          <a:endParaRPr lang="en-US"/>
        </a:p>
      </dgm:t>
    </dgm:pt>
    <dgm:pt modelId="{04436ED5-BC76-453A-AFA5-6B3E6178F3BA}">
      <dgm:prSet phldrT="[Text]" custT="1"/>
      <dgm:spPr/>
      <dgm:t>
        <a:bodyPr/>
        <a:lstStyle/>
        <a:p>
          <a:r>
            <a:rPr lang="en-US" sz="1600" dirty="0" smtClean="0"/>
            <a:t>The yacht is powered by the </a:t>
          </a:r>
          <a:r>
            <a:rPr lang="en-US" sz="1600" smtClean="0"/>
            <a:t>electric motor/ generator</a:t>
          </a:r>
          <a:r>
            <a:rPr lang="en-US" sz="1600" dirty="0" smtClean="0"/>
            <a:t>, which produces electric power</a:t>
          </a:r>
          <a:endParaRPr lang="en-US" sz="1600" dirty="0"/>
        </a:p>
      </dgm:t>
    </dgm:pt>
    <dgm:pt modelId="{8AE996C5-5891-410B-A1AD-94DC0BFF3E9A}" type="parTrans" cxnId="{433F0067-F27A-423D-933E-398FE22D1DFE}">
      <dgm:prSet/>
      <dgm:spPr/>
      <dgm:t>
        <a:bodyPr/>
        <a:lstStyle/>
        <a:p>
          <a:endParaRPr lang="en-US"/>
        </a:p>
      </dgm:t>
    </dgm:pt>
    <dgm:pt modelId="{5E4B8A45-7B9A-4208-BA20-EF1969D2E161}" type="sibTrans" cxnId="{433F0067-F27A-423D-933E-398FE22D1DFE}">
      <dgm:prSet/>
      <dgm:spPr/>
      <dgm:t>
        <a:bodyPr/>
        <a:lstStyle/>
        <a:p>
          <a:endParaRPr lang="en-US"/>
        </a:p>
      </dgm:t>
    </dgm:pt>
    <dgm:pt modelId="{72A08423-31CF-4467-B0A1-331F331E9D80}">
      <dgm:prSet phldrT="[Text]" custT="1"/>
      <dgm:spPr/>
      <dgm:t>
        <a:bodyPr/>
        <a:lstStyle/>
        <a:p>
          <a:endParaRPr lang="en-US" sz="1400" dirty="0" smtClean="0"/>
        </a:p>
        <a:p>
          <a:r>
            <a:rPr lang="en-US" sz="1400" dirty="0" smtClean="0"/>
            <a:t>At anchorage the solar roof array charges the batteries, the diesel engine is switched on in order to drive the generator and charge the battery pack via generator</a:t>
          </a:r>
          <a:endParaRPr lang="en-US" sz="1400" dirty="0"/>
        </a:p>
      </dgm:t>
    </dgm:pt>
    <dgm:pt modelId="{5C61A00B-C713-455B-A5CF-FB37938E774F}" type="parTrans" cxnId="{404632D7-A5F5-4968-A08D-A83219C4813A}">
      <dgm:prSet/>
      <dgm:spPr/>
      <dgm:t>
        <a:bodyPr/>
        <a:lstStyle/>
        <a:p>
          <a:endParaRPr lang="en-US"/>
        </a:p>
      </dgm:t>
    </dgm:pt>
    <dgm:pt modelId="{69014CA7-B137-4EE8-A7D9-AA4DD75F06E1}" type="sibTrans" cxnId="{404632D7-A5F5-4968-A08D-A83219C4813A}">
      <dgm:prSet/>
      <dgm:spPr/>
      <dgm:t>
        <a:bodyPr/>
        <a:lstStyle/>
        <a:p>
          <a:endParaRPr lang="en-US"/>
        </a:p>
      </dgm:t>
    </dgm:pt>
    <dgm:pt modelId="{695213A7-B5D0-4D88-9058-930EC9BA5B8F}">
      <dgm:prSet phldrT="[Text]"/>
      <dgm:spPr/>
      <dgm:t>
        <a:bodyPr/>
        <a:lstStyle/>
        <a:p>
          <a:r>
            <a:rPr lang="en-US" dirty="0" smtClean="0"/>
            <a:t>The diesel engine propels the boat and drives the generator, which recharges the battery pack. </a:t>
          </a:r>
          <a:endParaRPr lang="en-US" dirty="0"/>
        </a:p>
      </dgm:t>
    </dgm:pt>
    <dgm:pt modelId="{7A63FADA-9F6C-44D6-BCB6-4AA7F5E977D0}" type="parTrans" cxnId="{102FE55E-B261-4B84-96B3-11D754ECC23F}">
      <dgm:prSet/>
      <dgm:spPr/>
      <dgm:t>
        <a:bodyPr/>
        <a:lstStyle/>
        <a:p>
          <a:endParaRPr lang="en-US"/>
        </a:p>
      </dgm:t>
    </dgm:pt>
    <dgm:pt modelId="{C37823BE-0924-41D2-A2BF-9B935B1FB134}" type="sibTrans" cxnId="{102FE55E-B261-4B84-96B3-11D754ECC23F}">
      <dgm:prSet/>
      <dgm:spPr/>
      <dgm:t>
        <a:bodyPr/>
        <a:lstStyle/>
        <a:p>
          <a:endParaRPr lang="en-US"/>
        </a:p>
      </dgm:t>
    </dgm:pt>
    <dgm:pt modelId="{381A25BD-F68F-4B25-800C-6D2B0D68B869}" type="pres">
      <dgm:prSet presAssocID="{A8A363F8-F8E4-4A07-8E18-56BAAE84F92B}" presName="cycleMatrixDiagram" presStyleCnt="0">
        <dgm:presLayoutVars>
          <dgm:chMax val="1"/>
          <dgm:dir/>
          <dgm:animLvl val="lvl"/>
          <dgm:resizeHandles val="exact"/>
        </dgm:presLayoutVars>
      </dgm:prSet>
      <dgm:spPr/>
      <dgm:t>
        <a:bodyPr/>
        <a:lstStyle/>
        <a:p>
          <a:endParaRPr lang="en-US"/>
        </a:p>
      </dgm:t>
    </dgm:pt>
    <dgm:pt modelId="{51D2E44D-51C0-485B-A741-3437C73FAA39}" type="pres">
      <dgm:prSet presAssocID="{A8A363F8-F8E4-4A07-8E18-56BAAE84F92B}" presName="children" presStyleCnt="0"/>
      <dgm:spPr/>
    </dgm:pt>
    <dgm:pt modelId="{2D474B4D-31E1-4DFB-9065-9901AAB886FA}" type="pres">
      <dgm:prSet presAssocID="{A8A363F8-F8E4-4A07-8E18-56BAAE84F92B}" presName="childPlaceholder" presStyleCnt="0"/>
      <dgm:spPr/>
    </dgm:pt>
    <dgm:pt modelId="{49896F9E-244E-4216-AA5A-C89B13EA1A91}" type="pres">
      <dgm:prSet presAssocID="{A8A363F8-F8E4-4A07-8E18-56BAAE84F92B}" presName="circle" presStyleCnt="0"/>
      <dgm:spPr/>
    </dgm:pt>
    <dgm:pt modelId="{7A44DD08-4815-4456-9550-F29CA5E4F676}" type="pres">
      <dgm:prSet presAssocID="{A8A363F8-F8E4-4A07-8E18-56BAAE84F92B}" presName="quadrant1" presStyleLbl="node1" presStyleIdx="0" presStyleCnt="4" custLinFactNeighborX="1673" custLinFactNeighborY="-1115">
        <dgm:presLayoutVars>
          <dgm:chMax val="1"/>
          <dgm:bulletEnabled val="1"/>
        </dgm:presLayoutVars>
      </dgm:prSet>
      <dgm:spPr/>
      <dgm:t>
        <a:bodyPr/>
        <a:lstStyle/>
        <a:p>
          <a:endParaRPr lang="en-US"/>
        </a:p>
      </dgm:t>
    </dgm:pt>
    <dgm:pt modelId="{5F17BBC5-1E1D-4FD5-A346-B47750A2EDB5}" type="pres">
      <dgm:prSet presAssocID="{A8A363F8-F8E4-4A07-8E18-56BAAE84F92B}" presName="quadrant2" presStyleLbl="node1" presStyleIdx="1" presStyleCnt="4">
        <dgm:presLayoutVars>
          <dgm:chMax val="1"/>
          <dgm:bulletEnabled val="1"/>
        </dgm:presLayoutVars>
      </dgm:prSet>
      <dgm:spPr/>
      <dgm:t>
        <a:bodyPr/>
        <a:lstStyle/>
        <a:p>
          <a:endParaRPr lang="en-US"/>
        </a:p>
      </dgm:t>
    </dgm:pt>
    <dgm:pt modelId="{8492ACA6-3CFA-4C49-BD9B-C08F79787869}" type="pres">
      <dgm:prSet presAssocID="{A8A363F8-F8E4-4A07-8E18-56BAAE84F92B}" presName="quadrant3" presStyleLbl="node1" presStyleIdx="2" presStyleCnt="4" custScaleX="99092" custLinFactNeighborY="-1115">
        <dgm:presLayoutVars>
          <dgm:chMax val="1"/>
          <dgm:bulletEnabled val="1"/>
        </dgm:presLayoutVars>
      </dgm:prSet>
      <dgm:spPr/>
      <dgm:t>
        <a:bodyPr/>
        <a:lstStyle/>
        <a:p>
          <a:endParaRPr lang="en-US"/>
        </a:p>
      </dgm:t>
    </dgm:pt>
    <dgm:pt modelId="{F35CC7DD-780D-44C7-830D-18891A902267}" type="pres">
      <dgm:prSet presAssocID="{A8A363F8-F8E4-4A07-8E18-56BAAE84F92B}" presName="quadrant4" presStyleLbl="node1" presStyleIdx="3" presStyleCnt="4">
        <dgm:presLayoutVars>
          <dgm:chMax val="1"/>
          <dgm:bulletEnabled val="1"/>
        </dgm:presLayoutVars>
      </dgm:prSet>
      <dgm:spPr/>
      <dgm:t>
        <a:bodyPr/>
        <a:lstStyle/>
        <a:p>
          <a:endParaRPr lang="en-US"/>
        </a:p>
      </dgm:t>
    </dgm:pt>
    <dgm:pt modelId="{2F4F2518-1A38-4BBE-891C-8FBA84E548A4}" type="pres">
      <dgm:prSet presAssocID="{A8A363F8-F8E4-4A07-8E18-56BAAE84F92B}" presName="quadrantPlaceholder" presStyleCnt="0"/>
      <dgm:spPr/>
    </dgm:pt>
    <dgm:pt modelId="{6471FC0E-D1D8-4FD3-AEA0-C1F46186FFE6}" type="pres">
      <dgm:prSet presAssocID="{A8A363F8-F8E4-4A07-8E18-56BAAE84F92B}" presName="center1" presStyleLbl="fgShp" presStyleIdx="0" presStyleCnt="2" custAng="15469348" custFlipVert="1" custFlipHor="1" custScaleX="30472" custScaleY="7562" custLinFactX="-200000" custLinFactY="22602" custLinFactNeighborX="-228704" custLinFactNeighborY="100000"/>
      <dgm:spPr/>
    </dgm:pt>
    <dgm:pt modelId="{E2CDD1D8-F0EA-48E9-AFDC-652A5E281610}" type="pres">
      <dgm:prSet presAssocID="{A8A363F8-F8E4-4A07-8E18-56BAAE84F92B}" presName="center2" presStyleLbl="fgShp" presStyleIdx="1" presStyleCnt="2" custFlipVert="1" custFlipHor="1" custScaleX="41922" custScaleY="6223" custLinFactX="-200000" custLinFactNeighborX="-291613" custLinFactNeighborY="-67232"/>
      <dgm:spPr/>
    </dgm:pt>
  </dgm:ptLst>
  <dgm:cxnLst>
    <dgm:cxn modelId="{E41E44C1-8A57-4E18-B764-C51E3CE68307}" type="presOf" srcId="{695213A7-B5D0-4D88-9058-930EC9BA5B8F}" destId="{F35CC7DD-780D-44C7-830D-18891A902267}" srcOrd="0" destOrd="0" presId="urn:microsoft.com/office/officeart/2005/8/layout/cycle4"/>
    <dgm:cxn modelId="{433F0067-F27A-423D-933E-398FE22D1DFE}" srcId="{A8A363F8-F8E4-4A07-8E18-56BAAE84F92B}" destId="{04436ED5-BC76-453A-AFA5-6B3E6178F3BA}" srcOrd="1" destOrd="0" parTransId="{8AE996C5-5891-410B-A1AD-94DC0BFF3E9A}" sibTransId="{5E4B8A45-7B9A-4208-BA20-EF1969D2E161}"/>
    <dgm:cxn modelId="{B2183E80-945E-48F3-8163-041CFAC49378}" type="presOf" srcId="{16FB499D-76D1-40F9-83EB-8365CB7FCC1D}" destId="{7A44DD08-4815-4456-9550-F29CA5E4F676}" srcOrd="0" destOrd="0" presId="urn:microsoft.com/office/officeart/2005/8/layout/cycle4"/>
    <dgm:cxn modelId="{404632D7-A5F5-4968-A08D-A83219C4813A}" srcId="{A8A363F8-F8E4-4A07-8E18-56BAAE84F92B}" destId="{72A08423-31CF-4467-B0A1-331F331E9D80}" srcOrd="2" destOrd="0" parTransId="{5C61A00B-C713-455B-A5CF-FB37938E774F}" sibTransId="{69014CA7-B137-4EE8-A7D9-AA4DD75F06E1}"/>
    <dgm:cxn modelId="{102FE55E-B261-4B84-96B3-11D754ECC23F}" srcId="{A8A363F8-F8E4-4A07-8E18-56BAAE84F92B}" destId="{695213A7-B5D0-4D88-9058-930EC9BA5B8F}" srcOrd="3" destOrd="0" parTransId="{7A63FADA-9F6C-44D6-BCB6-4AA7F5E977D0}" sibTransId="{C37823BE-0924-41D2-A2BF-9B935B1FB134}"/>
    <dgm:cxn modelId="{3F3C3340-4B0F-43BA-B05B-D15940E1107C}" srcId="{A8A363F8-F8E4-4A07-8E18-56BAAE84F92B}" destId="{16FB499D-76D1-40F9-83EB-8365CB7FCC1D}" srcOrd="0" destOrd="0" parTransId="{F5DA7E30-F3DC-4771-9395-75A6D0926EDC}" sibTransId="{0E65FAC9-BE53-419B-AAF9-3FE2BADA9173}"/>
    <dgm:cxn modelId="{9C859B76-EAE7-4B49-AA93-F2DE3740873A}" type="presOf" srcId="{72A08423-31CF-4467-B0A1-331F331E9D80}" destId="{8492ACA6-3CFA-4C49-BD9B-C08F79787869}" srcOrd="0" destOrd="0" presId="urn:microsoft.com/office/officeart/2005/8/layout/cycle4"/>
    <dgm:cxn modelId="{F19EEBCB-AB6F-4877-836F-461CC0736D9B}" type="presOf" srcId="{A8A363F8-F8E4-4A07-8E18-56BAAE84F92B}" destId="{381A25BD-F68F-4B25-800C-6D2B0D68B869}" srcOrd="0" destOrd="0" presId="urn:microsoft.com/office/officeart/2005/8/layout/cycle4"/>
    <dgm:cxn modelId="{2C8E2E03-4243-43DB-8D98-B26E2FA3FE1B}" type="presOf" srcId="{04436ED5-BC76-453A-AFA5-6B3E6178F3BA}" destId="{5F17BBC5-1E1D-4FD5-A346-B47750A2EDB5}" srcOrd="0" destOrd="0" presId="urn:microsoft.com/office/officeart/2005/8/layout/cycle4"/>
    <dgm:cxn modelId="{915AF057-0B4C-4F44-BEFA-0D10E9A66D5A}" type="presParOf" srcId="{381A25BD-F68F-4B25-800C-6D2B0D68B869}" destId="{51D2E44D-51C0-485B-A741-3437C73FAA39}" srcOrd="0" destOrd="0" presId="urn:microsoft.com/office/officeart/2005/8/layout/cycle4"/>
    <dgm:cxn modelId="{F9F08167-1EB6-43DE-9034-272A84998E88}" type="presParOf" srcId="{51D2E44D-51C0-485B-A741-3437C73FAA39}" destId="{2D474B4D-31E1-4DFB-9065-9901AAB886FA}" srcOrd="0" destOrd="0" presId="urn:microsoft.com/office/officeart/2005/8/layout/cycle4"/>
    <dgm:cxn modelId="{83CB92C4-2B57-4EF4-A8AC-D280649F252E}" type="presParOf" srcId="{381A25BD-F68F-4B25-800C-6D2B0D68B869}" destId="{49896F9E-244E-4216-AA5A-C89B13EA1A91}" srcOrd="1" destOrd="0" presId="urn:microsoft.com/office/officeart/2005/8/layout/cycle4"/>
    <dgm:cxn modelId="{7EBD9286-7690-4DBC-8BFC-17422688EB97}" type="presParOf" srcId="{49896F9E-244E-4216-AA5A-C89B13EA1A91}" destId="{7A44DD08-4815-4456-9550-F29CA5E4F676}" srcOrd="0" destOrd="0" presId="urn:microsoft.com/office/officeart/2005/8/layout/cycle4"/>
    <dgm:cxn modelId="{E7149FD7-418E-4423-AB7F-470849AC4E2F}" type="presParOf" srcId="{49896F9E-244E-4216-AA5A-C89B13EA1A91}" destId="{5F17BBC5-1E1D-4FD5-A346-B47750A2EDB5}" srcOrd="1" destOrd="0" presId="urn:microsoft.com/office/officeart/2005/8/layout/cycle4"/>
    <dgm:cxn modelId="{0E55E28A-DDFC-4F48-9D07-271CFA4BD2F9}" type="presParOf" srcId="{49896F9E-244E-4216-AA5A-C89B13EA1A91}" destId="{8492ACA6-3CFA-4C49-BD9B-C08F79787869}" srcOrd="2" destOrd="0" presId="urn:microsoft.com/office/officeart/2005/8/layout/cycle4"/>
    <dgm:cxn modelId="{3C5CA5B3-D51D-45D9-B4BA-130009C798A6}" type="presParOf" srcId="{49896F9E-244E-4216-AA5A-C89B13EA1A91}" destId="{F35CC7DD-780D-44C7-830D-18891A902267}" srcOrd="3" destOrd="0" presId="urn:microsoft.com/office/officeart/2005/8/layout/cycle4"/>
    <dgm:cxn modelId="{6016074F-8955-4B1E-A04E-17770332E5AD}" type="presParOf" srcId="{49896F9E-244E-4216-AA5A-C89B13EA1A91}" destId="{2F4F2518-1A38-4BBE-891C-8FBA84E548A4}" srcOrd="4" destOrd="0" presId="urn:microsoft.com/office/officeart/2005/8/layout/cycle4"/>
    <dgm:cxn modelId="{4FDFBEF1-E933-4384-ABAD-B257FAACBBEA}" type="presParOf" srcId="{381A25BD-F68F-4B25-800C-6D2B0D68B869}" destId="{6471FC0E-D1D8-4FD3-AEA0-C1F46186FFE6}" srcOrd="2" destOrd="0" presId="urn:microsoft.com/office/officeart/2005/8/layout/cycle4"/>
    <dgm:cxn modelId="{F0B7009A-6D83-48B4-BBCB-1ADE8FF25B63}" type="presParOf" srcId="{381A25BD-F68F-4B25-800C-6D2B0D68B869}" destId="{E2CDD1D8-F0EA-48E9-AFDC-652A5E281610}"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CDD1BA7-6478-401D-B020-7DF7C35DB985}" type="datetimeFigureOut">
              <a:rPr lang="en-US" smtClean="0"/>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7F8E9-5976-4ADF-A7F5-2277FC34AE52}" type="slidenum">
              <a:rPr lang="en-US" smtClean="0"/>
              <a:t>‹#›</a:t>
            </a:fld>
            <a:endParaRPr lang="en-US"/>
          </a:p>
        </p:txBody>
      </p:sp>
    </p:spTree>
    <p:extLst>
      <p:ext uri="{BB962C8B-B14F-4D97-AF65-F5344CB8AC3E}">
        <p14:creationId xmlns:p14="http://schemas.microsoft.com/office/powerpoint/2010/main" val="3148454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DD1BA7-6478-401D-B020-7DF7C35DB985}" type="datetimeFigureOut">
              <a:rPr lang="en-US" smtClean="0"/>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7F8E9-5976-4ADF-A7F5-2277FC34AE52}" type="slidenum">
              <a:rPr lang="en-US" smtClean="0"/>
              <a:t>‹#›</a:t>
            </a:fld>
            <a:endParaRPr lang="en-US"/>
          </a:p>
        </p:txBody>
      </p:sp>
    </p:spTree>
    <p:extLst>
      <p:ext uri="{BB962C8B-B14F-4D97-AF65-F5344CB8AC3E}">
        <p14:creationId xmlns:p14="http://schemas.microsoft.com/office/powerpoint/2010/main" val="3936074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DD1BA7-6478-401D-B020-7DF7C35DB985}" type="datetimeFigureOut">
              <a:rPr lang="en-US" smtClean="0"/>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7F8E9-5976-4ADF-A7F5-2277FC34AE52}"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335038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DD1BA7-6478-401D-B020-7DF7C35DB985}" type="datetimeFigureOut">
              <a:rPr lang="en-US" smtClean="0"/>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7F8E9-5976-4ADF-A7F5-2277FC34AE52}" type="slidenum">
              <a:rPr lang="en-US" smtClean="0"/>
              <a:t>‹#›</a:t>
            </a:fld>
            <a:endParaRPr lang="en-US"/>
          </a:p>
        </p:txBody>
      </p:sp>
    </p:spTree>
    <p:extLst>
      <p:ext uri="{BB962C8B-B14F-4D97-AF65-F5344CB8AC3E}">
        <p14:creationId xmlns:p14="http://schemas.microsoft.com/office/powerpoint/2010/main" val="16816202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DD1BA7-6478-401D-B020-7DF7C35DB985}" type="datetimeFigureOut">
              <a:rPr lang="en-US" smtClean="0"/>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7F8E9-5976-4ADF-A7F5-2277FC34AE52}"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931356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DD1BA7-6478-401D-B020-7DF7C35DB985}" type="datetimeFigureOut">
              <a:rPr lang="en-US" smtClean="0"/>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7F8E9-5976-4ADF-A7F5-2277FC34AE52}" type="slidenum">
              <a:rPr lang="en-US" smtClean="0"/>
              <a:t>‹#›</a:t>
            </a:fld>
            <a:endParaRPr lang="en-US"/>
          </a:p>
        </p:txBody>
      </p:sp>
    </p:spTree>
    <p:extLst>
      <p:ext uri="{BB962C8B-B14F-4D97-AF65-F5344CB8AC3E}">
        <p14:creationId xmlns:p14="http://schemas.microsoft.com/office/powerpoint/2010/main" val="26500928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CDD1BA7-6478-401D-B020-7DF7C35DB985}" type="datetimeFigureOut">
              <a:rPr lang="en-US" smtClean="0"/>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7F8E9-5976-4ADF-A7F5-2277FC34AE52}" type="slidenum">
              <a:rPr lang="en-US" smtClean="0"/>
              <a:t>‹#›</a:t>
            </a:fld>
            <a:endParaRPr lang="en-US"/>
          </a:p>
        </p:txBody>
      </p:sp>
    </p:spTree>
    <p:extLst>
      <p:ext uri="{BB962C8B-B14F-4D97-AF65-F5344CB8AC3E}">
        <p14:creationId xmlns:p14="http://schemas.microsoft.com/office/powerpoint/2010/main" val="31627274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CDD1BA7-6478-401D-B020-7DF7C35DB985}" type="datetimeFigureOut">
              <a:rPr lang="en-US" smtClean="0"/>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7F8E9-5976-4ADF-A7F5-2277FC34AE52}" type="slidenum">
              <a:rPr lang="en-US" smtClean="0"/>
              <a:t>‹#›</a:t>
            </a:fld>
            <a:endParaRPr lang="en-US"/>
          </a:p>
        </p:txBody>
      </p:sp>
    </p:spTree>
    <p:extLst>
      <p:ext uri="{BB962C8B-B14F-4D97-AF65-F5344CB8AC3E}">
        <p14:creationId xmlns:p14="http://schemas.microsoft.com/office/powerpoint/2010/main" val="412437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CDD1BA7-6478-401D-B020-7DF7C35DB985}" type="datetimeFigureOut">
              <a:rPr lang="en-US" smtClean="0"/>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7F8E9-5976-4ADF-A7F5-2277FC34AE52}" type="slidenum">
              <a:rPr lang="en-US" smtClean="0"/>
              <a:t>‹#›</a:t>
            </a:fld>
            <a:endParaRPr lang="en-US"/>
          </a:p>
        </p:txBody>
      </p:sp>
    </p:spTree>
    <p:extLst>
      <p:ext uri="{BB962C8B-B14F-4D97-AF65-F5344CB8AC3E}">
        <p14:creationId xmlns:p14="http://schemas.microsoft.com/office/powerpoint/2010/main" val="35939927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DD1BA7-6478-401D-B020-7DF7C35DB985}" type="datetimeFigureOut">
              <a:rPr lang="en-US" smtClean="0"/>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7F8E9-5976-4ADF-A7F5-2277FC34AE52}" type="slidenum">
              <a:rPr lang="en-US" smtClean="0"/>
              <a:t>‹#›</a:t>
            </a:fld>
            <a:endParaRPr lang="en-US"/>
          </a:p>
        </p:txBody>
      </p:sp>
    </p:spTree>
    <p:extLst>
      <p:ext uri="{BB962C8B-B14F-4D97-AF65-F5344CB8AC3E}">
        <p14:creationId xmlns:p14="http://schemas.microsoft.com/office/powerpoint/2010/main" val="3264387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CDD1BA7-6478-401D-B020-7DF7C35DB985}" type="datetimeFigureOut">
              <a:rPr lang="en-US" smtClean="0"/>
              <a:t>2/27/2015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77F8E9-5976-4ADF-A7F5-2277FC34AE52}" type="slidenum">
              <a:rPr lang="en-US" smtClean="0"/>
              <a:t>‹#›</a:t>
            </a:fld>
            <a:endParaRPr lang="en-US"/>
          </a:p>
        </p:txBody>
      </p:sp>
    </p:spTree>
    <p:extLst>
      <p:ext uri="{BB962C8B-B14F-4D97-AF65-F5344CB8AC3E}">
        <p14:creationId xmlns:p14="http://schemas.microsoft.com/office/powerpoint/2010/main" val="599360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CDD1BA7-6478-401D-B020-7DF7C35DB985}" type="datetimeFigureOut">
              <a:rPr lang="en-US" smtClean="0"/>
              <a:t>2/27/2015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77F8E9-5976-4ADF-A7F5-2277FC34AE52}" type="slidenum">
              <a:rPr lang="en-US" smtClean="0"/>
              <a:t>‹#›</a:t>
            </a:fld>
            <a:endParaRPr lang="en-US"/>
          </a:p>
        </p:txBody>
      </p:sp>
    </p:spTree>
    <p:extLst>
      <p:ext uri="{BB962C8B-B14F-4D97-AF65-F5344CB8AC3E}">
        <p14:creationId xmlns:p14="http://schemas.microsoft.com/office/powerpoint/2010/main" val="3746578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CDD1BA7-6478-401D-B020-7DF7C35DB985}" type="datetimeFigureOut">
              <a:rPr lang="en-US" smtClean="0"/>
              <a:t>2/27/2015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77F8E9-5976-4ADF-A7F5-2277FC34AE52}" type="slidenum">
              <a:rPr lang="en-US" smtClean="0"/>
              <a:t>‹#›</a:t>
            </a:fld>
            <a:endParaRPr lang="en-US"/>
          </a:p>
        </p:txBody>
      </p:sp>
    </p:spTree>
    <p:extLst>
      <p:ext uri="{BB962C8B-B14F-4D97-AF65-F5344CB8AC3E}">
        <p14:creationId xmlns:p14="http://schemas.microsoft.com/office/powerpoint/2010/main" val="2260959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DD1BA7-6478-401D-B020-7DF7C35DB985}" type="datetimeFigureOut">
              <a:rPr lang="en-US" smtClean="0"/>
              <a:t>2/27/2015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77F8E9-5976-4ADF-A7F5-2277FC34AE52}" type="slidenum">
              <a:rPr lang="en-US" smtClean="0"/>
              <a:t>‹#›</a:t>
            </a:fld>
            <a:endParaRPr lang="en-US"/>
          </a:p>
        </p:txBody>
      </p:sp>
    </p:spTree>
    <p:extLst>
      <p:ext uri="{BB962C8B-B14F-4D97-AF65-F5344CB8AC3E}">
        <p14:creationId xmlns:p14="http://schemas.microsoft.com/office/powerpoint/2010/main" val="3822261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DD1BA7-6478-401D-B020-7DF7C35DB985}" type="datetimeFigureOut">
              <a:rPr lang="en-US" smtClean="0"/>
              <a:t>2/27/2015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77F8E9-5976-4ADF-A7F5-2277FC34AE52}" type="slidenum">
              <a:rPr lang="en-US" smtClean="0"/>
              <a:t>‹#›</a:t>
            </a:fld>
            <a:endParaRPr lang="en-US"/>
          </a:p>
        </p:txBody>
      </p:sp>
    </p:spTree>
    <p:extLst>
      <p:ext uri="{BB962C8B-B14F-4D97-AF65-F5344CB8AC3E}">
        <p14:creationId xmlns:p14="http://schemas.microsoft.com/office/powerpoint/2010/main" val="665970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77F8E9-5976-4ADF-A7F5-2277FC34AE52}" type="slidenum">
              <a:rPr lang="en-US" smtClean="0"/>
              <a:t>‹#›</a:t>
            </a:fld>
            <a:endParaRPr lang="en-US"/>
          </a:p>
        </p:txBody>
      </p:sp>
      <p:sp>
        <p:nvSpPr>
          <p:cNvPr id="5" name="Date Placeholder 4"/>
          <p:cNvSpPr>
            <a:spLocks noGrp="1"/>
          </p:cNvSpPr>
          <p:nvPr>
            <p:ph type="dt" sz="half" idx="10"/>
          </p:nvPr>
        </p:nvSpPr>
        <p:spPr/>
        <p:txBody>
          <a:bodyPr/>
          <a:lstStyle/>
          <a:p>
            <a:fld id="{7CDD1BA7-6478-401D-B020-7DF7C35DB985}" type="datetimeFigureOut">
              <a:rPr lang="en-US" smtClean="0"/>
              <a:t>2/27/2015</a:t>
            </a:fld>
            <a:endParaRPr lang="en-US"/>
          </a:p>
        </p:txBody>
      </p:sp>
    </p:spTree>
    <p:extLst>
      <p:ext uri="{BB962C8B-B14F-4D97-AF65-F5344CB8AC3E}">
        <p14:creationId xmlns:p14="http://schemas.microsoft.com/office/powerpoint/2010/main" val="15211130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CDD1BA7-6478-401D-B020-7DF7C35DB985}" type="datetimeFigureOut">
              <a:rPr lang="en-US" smtClean="0"/>
              <a:t>2/27/2015</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D77F8E9-5976-4ADF-A7F5-2277FC34AE52}" type="slidenum">
              <a:rPr lang="en-US" smtClean="0"/>
              <a:t>‹#›</a:t>
            </a:fld>
            <a:endParaRPr lang="en-US"/>
          </a:p>
        </p:txBody>
      </p:sp>
    </p:spTree>
    <p:extLst>
      <p:ext uri="{BB962C8B-B14F-4D97-AF65-F5344CB8AC3E}">
        <p14:creationId xmlns:p14="http://schemas.microsoft.com/office/powerpoint/2010/main" val="2340520972"/>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Layout" Target="../diagrams/layout2.xml"/><Relationship Id="rId7" Type="http://schemas.openxmlformats.org/officeDocument/2006/relationships/image" Target="../media/image11.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10" Type="http://schemas.openxmlformats.org/officeDocument/2006/relationships/image" Target="../media/image14.png"/><Relationship Id="rId4" Type="http://schemas.openxmlformats.org/officeDocument/2006/relationships/diagramQuickStyle" Target="../diagrams/quickStyle2.xml"/><Relationship Id="rId9"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44046" y="0"/>
            <a:ext cx="7766936" cy="1061976"/>
          </a:xfrm>
        </p:spPr>
        <p:txBody>
          <a:bodyPr/>
          <a:lstStyle/>
          <a:p>
            <a:pPr algn="l"/>
            <a:r>
              <a:rPr lang="en-US" b="1" u="sng" dirty="0" smtClean="0"/>
              <a:t>TRANSTECH 2015</a:t>
            </a:r>
            <a:endParaRPr lang="en-US" b="1" u="sng" dirty="0"/>
          </a:p>
        </p:txBody>
      </p:sp>
      <p:sp>
        <p:nvSpPr>
          <p:cNvPr id="3" name="Subtitle 2"/>
          <p:cNvSpPr>
            <a:spLocks noGrp="1"/>
          </p:cNvSpPr>
          <p:nvPr>
            <p:ph type="subTitle" idx="1"/>
          </p:nvPr>
        </p:nvSpPr>
        <p:spPr>
          <a:xfrm>
            <a:off x="2183310" y="1293348"/>
            <a:ext cx="8652681" cy="3905812"/>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Autofit/>
          </a:bodyPr>
          <a:lstStyle/>
          <a:p>
            <a:pPr algn="ctr"/>
            <a:r>
              <a:rPr lang="en-US" sz="6600" b="1" u="sng" dirty="0" smtClean="0">
                <a:solidFill>
                  <a:srgbClr val="FF0000"/>
                </a:solidFill>
              </a:rPr>
              <a:t>INLAND WATER   </a:t>
            </a:r>
            <a:r>
              <a:rPr lang="en-US" sz="6600" b="1" u="sng" dirty="0">
                <a:solidFill>
                  <a:srgbClr val="FF0000"/>
                </a:solidFill>
              </a:rPr>
              <a:t> </a:t>
            </a:r>
            <a:r>
              <a:rPr lang="en-US" sz="6600" b="1" u="sng" dirty="0" smtClean="0">
                <a:solidFill>
                  <a:srgbClr val="FF0000"/>
                </a:solidFill>
              </a:rPr>
              <a:t> TRANSPORTATION </a:t>
            </a:r>
            <a:endParaRPr lang="en-US" sz="6600" b="1" u="sng" dirty="0">
              <a:solidFill>
                <a:srgbClr val="FF0000"/>
              </a:solidFill>
            </a:endParaRPr>
          </a:p>
        </p:txBody>
      </p:sp>
      <p:sp>
        <p:nvSpPr>
          <p:cNvPr id="4" name="TextBox 3"/>
          <p:cNvSpPr txBox="1"/>
          <p:nvPr/>
        </p:nvSpPr>
        <p:spPr>
          <a:xfrm>
            <a:off x="729143" y="3362234"/>
            <a:ext cx="1692323" cy="646331"/>
          </a:xfrm>
          <a:prstGeom prst="rect">
            <a:avLst/>
          </a:prstGeom>
          <a:noFill/>
        </p:spPr>
        <p:txBody>
          <a:bodyPr wrap="square" rtlCol="0">
            <a:spAutoFit/>
          </a:bodyPr>
          <a:lstStyle/>
          <a:p>
            <a:r>
              <a:rPr lang="en-US" sz="3600" u="sng" dirty="0" smtClean="0"/>
              <a:t>BY</a:t>
            </a:r>
            <a:r>
              <a:rPr lang="en-US" sz="3600" dirty="0" smtClean="0"/>
              <a:t> :</a:t>
            </a:r>
            <a:endParaRPr lang="en-US" sz="3600" dirty="0"/>
          </a:p>
        </p:txBody>
      </p:sp>
      <p:sp>
        <p:nvSpPr>
          <p:cNvPr id="5" name="TextBox 4"/>
          <p:cNvSpPr txBox="1"/>
          <p:nvPr/>
        </p:nvSpPr>
        <p:spPr>
          <a:xfrm>
            <a:off x="1419036" y="3835021"/>
            <a:ext cx="9416955" cy="1077218"/>
          </a:xfrm>
          <a:prstGeom prst="rect">
            <a:avLst/>
          </a:prstGeom>
          <a:noFill/>
        </p:spPr>
        <p:txBody>
          <a:bodyPr wrap="square" rtlCol="0">
            <a:spAutoFit/>
          </a:bodyPr>
          <a:lstStyle/>
          <a:p>
            <a:r>
              <a:rPr lang="en-US" sz="3200" dirty="0" smtClean="0">
                <a:solidFill>
                  <a:schemeClr val="accent3">
                    <a:lumMod val="75000"/>
                  </a:schemeClr>
                </a:solidFill>
                <a:latin typeface="Cooper Black" panose="0208090404030B020404" pitchFamily="18" charset="0"/>
              </a:rPr>
              <a:t>CADET NITILAKSH DESAI</a:t>
            </a:r>
          </a:p>
          <a:p>
            <a:r>
              <a:rPr lang="en-US" sz="3200" dirty="0" smtClean="0">
                <a:solidFill>
                  <a:schemeClr val="accent3">
                    <a:lumMod val="75000"/>
                  </a:schemeClr>
                </a:solidFill>
                <a:latin typeface="Cooper Black" panose="0208090404030B020404" pitchFamily="18" charset="0"/>
              </a:rPr>
              <a:t>CADET HIMANSHU BAJPAI</a:t>
            </a:r>
            <a:endParaRPr lang="en-US" sz="3200" dirty="0">
              <a:solidFill>
                <a:schemeClr val="accent3">
                  <a:lumMod val="75000"/>
                </a:schemeClr>
              </a:solidFill>
              <a:latin typeface="Cooper Black" panose="0208090404030B020404" pitchFamily="18" charset="0"/>
            </a:endParaRPr>
          </a:p>
        </p:txBody>
      </p:sp>
      <p:sp>
        <p:nvSpPr>
          <p:cNvPr id="6" name="TextBox 5"/>
          <p:cNvSpPr txBox="1"/>
          <p:nvPr/>
        </p:nvSpPr>
        <p:spPr>
          <a:xfrm>
            <a:off x="341194" y="5172501"/>
            <a:ext cx="11532358" cy="646331"/>
          </a:xfrm>
          <a:prstGeom prst="rect">
            <a:avLst/>
          </a:prstGeom>
          <a:noFill/>
        </p:spPr>
        <p:txBody>
          <a:bodyPr wrap="square" rtlCol="0">
            <a:spAutoFit/>
          </a:bodyPr>
          <a:lstStyle/>
          <a:p>
            <a:r>
              <a:rPr lang="en-US" sz="3600" u="sng" dirty="0" smtClean="0">
                <a:latin typeface="Aharoni" panose="02010803020104030203" pitchFamily="2" charset="-79"/>
                <a:cs typeface="Aharoni" panose="02010803020104030203" pitchFamily="2" charset="-79"/>
              </a:rPr>
              <a:t>MARINE ENGINEERING AND RESEARCH INSTITUTE</a:t>
            </a:r>
            <a:endParaRPr lang="en-US" sz="3600" u="sng" dirty="0">
              <a:latin typeface="Aharoni" panose="02010803020104030203" pitchFamily="2" charset="-79"/>
              <a:cs typeface="Aharoni" panose="02010803020104030203" pitchFamily="2" charset="-79"/>
            </a:endParaRPr>
          </a:p>
        </p:txBody>
      </p:sp>
      <p:sp>
        <p:nvSpPr>
          <p:cNvPr id="7" name="TextBox 6"/>
          <p:cNvSpPr txBox="1"/>
          <p:nvPr/>
        </p:nvSpPr>
        <p:spPr>
          <a:xfrm>
            <a:off x="729143" y="5851582"/>
            <a:ext cx="10740788" cy="584775"/>
          </a:xfrm>
          <a:prstGeom prst="rect">
            <a:avLst/>
          </a:prstGeom>
          <a:noFill/>
        </p:spPr>
        <p:txBody>
          <a:bodyPr wrap="square" rtlCol="0">
            <a:spAutoFit/>
          </a:bodyPr>
          <a:lstStyle/>
          <a:p>
            <a:r>
              <a:rPr lang="en-US" sz="3200" u="sng" dirty="0" smtClean="0">
                <a:latin typeface="Aharoni" panose="02010803020104030203" pitchFamily="2" charset="-79"/>
                <a:cs typeface="Aharoni" panose="02010803020104030203" pitchFamily="2" charset="-79"/>
              </a:rPr>
              <a:t>INDIAN MARITIME UNIVERSITY- MUMBAI CAMPUS</a:t>
            </a:r>
            <a:endParaRPr lang="en-US" sz="3200" u="sng"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209974038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170476" y="172872"/>
            <a:ext cx="4825905" cy="1756263"/>
          </a:xfrm>
          <a:prstGeom prst="rect">
            <a:avLst/>
          </a:prstGeom>
        </p:spPr>
      </p:pic>
      <p:sp>
        <p:nvSpPr>
          <p:cNvPr id="2" name="Title 1"/>
          <p:cNvSpPr>
            <a:spLocks noGrp="1"/>
          </p:cNvSpPr>
          <p:nvPr>
            <p:ph type="title"/>
          </p:nvPr>
        </p:nvSpPr>
        <p:spPr>
          <a:xfrm>
            <a:off x="418027" y="172872"/>
            <a:ext cx="2802845" cy="550460"/>
          </a:xfrm>
        </p:spPr>
        <p:txBody>
          <a:bodyPr>
            <a:normAutofit fontScale="90000"/>
          </a:bodyPr>
          <a:lstStyle/>
          <a:p>
            <a:r>
              <a:rPr lang="en-US" dirty="0" smtClean="0"/>
              <a:t>DRIVE SYSTEM</a:t>
            </a:r>
            <a:endParaRPr lang="en-US" dirty="0"/>
          </a:p>
        </p:txBody>
      </p:sp>
      <p:sp>
        <p:nvSpPr>
          <p:cNvPr id="3" name="Content Placeholder 2"/>
          <p:cNvSpPr>
            <a:spLocks noGrp="1"/>
          </p:cNvSpPr>
          <p:nvPr>
            <p:ph idx="1"/>
          </p:nvPr>
        </p:nvSpPr>
        <p:spPr>
          <a:xfrm>
            <a:off x="254253" y="891347"/>
            <a:ext cx="7020004" cy="1742671"/>
          </a:xfrm>
        </p:spPr>
        <p:txBody>
          <a:bodyPr>
            <a:normAutofit lnSpcReduction="10000"/>
          </a:bodyPr>
          <a:lstStyle/>
          <a:p>
            <a:pPr marL="0" indent="0">
              <a:buNone/>
            </a:pPr>
            <a:r>
              <a:rPr lang="en-US" dirty="0"/>
              <a:t> </a:t>
            </a:r>
            <a:r>
              <a:rPr lang="en-US" sz="2600" u="sng" dirty="0" smtClean="0"/>
              <a:t>DRIVE SYSTEM CONSISIT OF :-</a:t>
            </a:r>
          </a:p>
          <a:p>
            <a:pPr marL="0" indent="0">
              <a:buNone/>
            </a:pPr>
            <a:endParaRPr lang="en-US" sz="2600" u="sng" dirty="0"/>
          </a:p>
          <a:p>
            <a:pPr marL="0" indent="0">
              <a:buNone/>
            </a:pPr>
            <a:r>
              <a:rPr lang="en-US" sz="2000" dirty="0" smtClean="0">
                <a:solidFill>
                  <a:srgbClr val="FF0000"/>
                </a:solidFill>
                <a:latin typeface="Aparajita" panose="020B0604020202020204" pitchFamily="34" charset="0"/>
                <a:cs typeface="Aparajita" panose="020B0604020202020204" pitchFamily="34" charset="0"/>
              </a:rPr>
              <a:t>A</a:t>
            </a:r>
            <a:r>
              <a:rPr lang="en-US" sz="2000" dirty="0" smtClean="0">
                <a:solidFill>
                  <a:srgbClr val="FF0000"/>
                </a:solidFill>
              </a:rPr>
              <a:t> </a:t>
            </a:r>
            <a:r>
              <a:rPr lang="en-US" sz="2000" dirty="0" smtClean="0">
                <a:solidFill>
                  <a:srgbClr val="FF0000"/>
                </a:solidFill>
                <a:latin typeface="Aparajita" panose="020B0604020202020204" pitchFamily="34" charset="0"/>
                <a:cs typeface="Aparajita" panose="020B0604020202020204" pitchFamily="34" charset="0"/>
              </a:rPr>
              <a:t>SINGLE SWITCH TO CHOOSE BETWEEN THE 2 DRIVE MODES – DIESEL AND ELECTRIC </a:t>
            </a:r>
            <a:endParaRPr lang="en-US" sz="2000" dirty="0">
              <a:solidFill>
                <a:srgbClr val="FF0000"/>
              </a:solidFill>
              <a:latin typeface="Aparajita" panose="020B0604020202020204" pitchFamily="34" charset="0"/>
              <a:cs typeface="Aparajita" panose="020B0604020202020204" pitchFamily="34" charset="0"/>
            </a:endParaRPr>
          </a:p>
        </p:txBody>
      </p:sp>
      <p:sp>
        <p:nvSpPr>
          <p:cNvPr id="5" name="TextBox 4"/>
          <p:cNvSpPr txBox="1"/>
          <p:nvPr/>
        </p:nvSpPr>
        <p:spPr>
          <a:xfrm>
            <a:off x="188714" y="2802033"/>
            <a:ext cx="9394714" cy="3477875"/>
          </a:xfrm>
          <a:prstGeom prst="rect">
            <a:avLst/>
          </a:prstGeom>
          <a:noFill/>
        </p:spPr>
        <p:txBody>
          <a:bodyPr wrap="square" rtlCol="0">
            <a:spAutoFit/>
          </a:bodyPr>
          <a:lstStyle/>
          <a:p>
            <a:r>
              <a:rPr lang="en-US" dirty="0" smtClean="0">
                <a:solidFill>
                  <a:srgbClr val="7030A0"/>
                </a:solidFill>
                <a:latin typeface="Aparajita" panose="020B0604020202020204" pitchFamily="34" charset="0"/>
                <a:cs typeface="Aparajita" panose="020B0604020202020204" pitchFamily="34" charset="0"/>
              </a:rPr>
              <a:t> </a:t>
            </a:r>
            <a:r>
              <a:rPr lang="en-US" sz="2000" dirty="0" smtClean="0">
                <a:solidFill>
                  <a:srgbClr val="7030A0"/>
                </a:solidFill>
                <a:latin typeface="Aparajita" panose="020B0604020202020204" pitchFamily="34" charset="0"/>
                <a:cs typeface="Aparajita" panose="020B0604020202020204" pitchFamily="34" charset="0"/>
              </a:rPr>
              <a:t>A FULLY ELECTRONICALLY MANAGED AND MAINTENANCE-FREE ELECTRIC MOTOR/GENERATOR (7 KW IN DRIVE MODE AND 5 KW IN GENERATOR MODE</a:t>
            </a:r>
            <a:r>
              <a:rPr lang="en-US" sz="2000" dirty="0" smtClean="0">
                <a:latin typeface="Aparajita" panose="020B0604020202020204" pitchFamily="34" charset="0"/>
                <a:cs typeface="Aparajita" panose="020B0604020202020204" pitchFamily="34" charset="0"/>
              </a:rPr>
              <a:t>) </a:t>
            </a:r>
          </a:p>
          <a:p>
            <a:endParaRPr lang="en-US" sz="2000" dirty="0" smtClean="0">
              <a:latin typeface="Aparajita" panose="020B0604020202020204" pitchFamily="34" charset="0"/>
              <a:cs typeface="Aparajita" panose="020B0604020202020204" pitchFamily="34" charset="0"/>
            </a:endParaRPr>
          </a:p>
          <a:p>
            <a:r>
              <a:rPr lang="en-US" sz="2000" dirty="0" smtClean="0">
                <a:solidFill>
                  <a:srgbClr val="FF0000"/>
                </a:solidFill>
                <a:latin typeface="Aparajita" panose="020B0604020202020204" pitchFamily="34" charset="0"/>
                <a:cs typeface="Aparajita" panose="020B0604020202020204" pitchFamily="34" charset="0"/>
              </a:rPr>
              <a:t>A HYDRAULICALLY OPERATED CLUTCH BETWEEN THE DIESEL ENGINE AND THE ELECTRIC MOTOR/GENERATOR </a:t>
            </a:r>
          </a:p>
          <a:p>
            <a:endParaRPr lang="en-US" sz="2000" dirty="0" smtClean="0">
              <a:latin typeface="Aparajita" panose="020B0604020202020204" pitchFamily="34" charset="0"/>
              <a:cs typeface="Aparajita" panose="020B0604020202020204" pitchFamily="34" charset="0"/>
            </a:endParaRPr>
          </a:p>
          <a:p>
            <a:r>
              <a:rPr lang="en-US" sz="2000" dirty="0" smtClean="0">
                <a:solidFill>
                  <a:srgbClr val="7030A0"/>
                </a:solidFill>
                <a:latin typeface="Aparajita" panose="020B0604020202020204" pitchFamily="34" charset="0"/>
                <a:cs typeface="Aparajita" panose="020B0604020202020204" pitchFamily="34" charset="0"/>
              </a:rPr>
              <a:t>A 5 KW INVERTER/CHARGER DELIVERING AC 230 </a:t>
            </a:r>
            <a:r>
              <a:rPr lang="en-US" sz="2000" dirty="0">
                <a:solidFill>
                  <a:srgbClr val="7030A0"/>
                </a:solidFill>
                <a:latin typeface="Aparajita" panose="020B0604020202020204" pitchFamily="34" charset="0"/>
                <a:cs typeface="Aparajita" panose="020B0604020202020204" pitchFamily="34" charset="0"/>
              </a:rPr>
              <a:t>V</a:t>
            </a:r>
            <a:r>
              <a:rPr lang="en-US" sz="2000" dirty="0" smtClean="0">
                <a:solidFill>
                  <a:srgbClr val="7030A0"/>
                </a:solidFill>
                <a:latin typeface="Aparajita" panose="020B0604020202020204" pitchFamily="34" charset="0"/>
                <a:cs typeface="Aparajita" panose="020B0604020202020204" pitchFamily="34" charset="0"/>
              </a:rPr>
              <a:t> POWER AT ALL TIMES </a:t>
            </a:r>
          </a:p>
          <a:p>
            <a:endParaRPr lang="en-US" sz="2000" dirty="0" smtClean="0">
              <a:latin typeface="Aparajita" panose="020B0604020202020204" pitchFamily="34" charset="0"/>
              <a:cs typeface="Aparajita" panose="020B0604020202020204" pitchFamily="34" charset="0"/>
            </a:endParaRPr>
          </a:p>
          <a:p>
            <a:r>
              <a:rPr lang="en-US" sz="2000" dirty="0" smtClean="0">
                <a:solidFill>
                  <a:srgbClr val="FF0000"/>
                </a:solidFill>
                <a:latin typeface="Aparajita" panose="020B0604020202020204" pitchFamily="34" charset="0"/>
                <a:cs typeface="Aparajita" panose="020B0604020202020204" pitchFamily="34" charset="0"/>
              </a:rPr>
              <a:t> LIGHTWEIGHT AND COMPACT (SEVEN TIMES ) LIGHTER AND ONE THIRD OF LEAD BATTERY SIZE) THESE BATTERIES ARE RATED AT THOUSANDS OF CYCLES. WITH A LIFE EXPECTANCY OF 10 YEARS THEY REPRESENT THE BEST CHOICE FOR A HYBRID BOAT. </a:t>
            </a:r>
            <a:endParaRPr lang="en-US" sz="2000" dirty="0">
              <a:solidFill>
                <a:srgbClr val="FF0000"/>
              </a:solidFill>
              <a:latin typeface="Aparajita" panose="020B0604020202020204" pitchFamily="34" charset="0"/>
              <a:cs typeface="Aparajita" panose="020B0604020202020204" pitchFamily="34" charset="0"/>
            </a:endParaRPr>
          </a:p>
        </p:txBody>
      </p:sp>
    </p:spTree>
    <p:extLst>
      <p:ext uri="{BB962C8B-B14F-4D97-AF65-F5344CB8AC3E}">
        <p14:creationId xmlns:p14="http://schemas.microsoft.com/office/powerpoint/2010/main" val="25547231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3295" y="201168"/>
            <a:ext cx="3003712" cy="844062"/>
          </a:xfrm>
        </p:spPr>
        <p:txBody>
          <a:bodyPr/>
          <a:lstStyle/>
          <a:p>
            <a:r>
              <a:rPr lang="en-US" u="sng" dirty="0" smtClean="0">
                <a:solidFill>
                  <a:srgbClr val="FFC000"/>
                </a:solidFill>
              </a:rPr>
              <a:t>SOLAR ROOF</a:t>
            </a:r>
            <a:endParaRPr lang="en-US" u="sng" dirty="0">
              <a:solidFill>
                <a:srgbClr val="FFC000"/>
              </a:solidFill>
            </a:endParaRPr>
          </a:p>
        </p:txBody>
      </p:sp>
      <p:sp>
        <p:nvSpPr>
          <p:cNvPr id="3" name="Content Placeholder 2"/>
          <p:cNvSpPr>
            <a:spLocks noGrp="1"/>
          </p:cNvSpPr>
          <p:nvPr>
            <p:ph idx="1"/>
          </p:nvPr>
        </p:nvSpPr>
        <p:spPr>
          <a:xfrm>
            <a:off x="335508" y="1151589"/>
            <a:ext cx="7921265" cy="2265528"/>
          </a:xfrm>
        </p:spPr>
        <p:txBody>
          <a:bodyPr>
            <a:noAutofit/>
          </a:bodyPr>
          <a:lstStyle/>
          <a:p>
            <a:pPr marL="0" indent="0">
              <a:buNone/>
            </a:pPr>
            <a:r>
              <a:rPr lang="en-US" sz="2000" dirty="0" smtClean="0">
                <a:solidFill>
                  <a:srgbClr val="00B050"/>
                </a:solidFill>
                <a:latin typeface="Cambria" panose="02040503050406030204" pitchFamily="18" charset="0"/>
              </a:rPr>
              <a:t>THE SOLAR ROOF ARRAY KEEPS THE BATTERIES FULLY CHARGED AND PROVIDES ADDITIONAL ENERGY FOR THE BOAT’S ELECTRIC DRIVE SYSTEM</a:t>
            </a:r>
          </a:p>
          <a:p>
            <a:pPr marL="0" indent="0">
              <a:buNone/>
            </a:pPr>
            <a:r>
              <a:rPr lang="en-US" sz="2000" dirty="0" smtClean="0">
                <a:solidFill>
                  <a:srgbClr val="00B0F0"/>
                </a:solidFill>
                <a:latin typeface="Cambria" panose="02040503050406030204" pitchFamily="18" charset="0"/>
              </a:rPr>
              <a:t>NO-COST AND EMISSION-FREE SAILING IS POSSIBLE AT LOW SPEED WHERE THE AMOUNT OF ENERGY HARVESTED FROM THE SUN AND THE SYSTEM’S ENERGY CONSUMPTION ARE EQUAL</a:t>
            </a:r>
            <a:endParaRPr lang="en-US" sz="2000" dirty="0">
              <a:solidFill>
                <a:srgbClr val="00B0F0"/>
              </a:solidFill>
              <a:latin typeface="Cambria" panose="02040503050406030204" pitchFamily="18" charset="0"/>
            </a:endParaRPr>
          </a:p>
        </p:txBody>
      </p:sp>
      <p:pic>
        <p:nvPicPr>
          <p:cNvPr id="4" name="Picture 3"/>
          <p:cNvPicPr>
            <a:picLocks noChangeAspect="1"/>
          </p:cNvPicPr>
          <p:nvPr/>
        </p:nvPicPr>
        <p:blipFill>
          <a:blip r:embed="rId2"/>
          <a:stretch>
            <a:fillRect/>
          </a:stretch>
        </p:blipFill>
        <p:spPr>
          <a:xfrm>
            <a:off x="8166925" y="405046"/>
            <a:ext cx="3672840" cy="2194560"/>
          </a:xfrm>
          <a:prstGeom prst="rect">
            <a:avLst/>
          </a:prstGeom>
        </p:spPr>
      </p:pic>
      <p:sp>
        <p:nvSpPr>
          <p:cNvPr id="5" name="TextBox 4"/>
          <p:cNvSpPr txBox="1"/>
          <p:nvPr/>
        </p:nvSpPr>
        <p:spPr>
          <a:xfrm>
            <a:off x="335508" y="3562066"/>
            <a:ext cx="9739286" cy="2246769"/>
          </a:xfrm>
          <a:prstGeom prst="rect">
            <a:avLst/>
          </a:prstGeom>
          <a:noFill/>
        </p:spPr>
        <p:txBody>
          <a:bodyPr wrap="square" rtlCol="0">
            <a:spAutoFit/>
          </a:bodyPr>
          <a:lstStyle/>
          <a:p>
            <a:r>
              <a:rPr lang="en-US" sz="2000" dirty="0" smtClean="0">
                <a:solidFill>
                  <a:srgbClr val="00B050"/>
                </a:solidFill>
                <a:latin typeface="Cambria" panose="02040503050406030204" pitchFamily="18" charset="0"/>
              </a:rPr>
              <a:t>6 STANDARD PHOTOVOLTAIC SOLAR PANELS WITH FORCED AIR COOLING DELIVER UP TO 1.4 KW OF ELECTRIC POWER IN DAYLIGHT CONDITIONS. </a:t>
            </a:r>
          </a:p>
          <a:p>
            <a:endParaRPr lang="en-US" sz="2000" dirty="0">
              <a:solidFill>
                <a:srgbClr val="00B0F0"/>
              </a:solidFill>
              <a:latin typeface="Cambria" panose="02040503050406030204" pitchFamily="18" charset="0"/>
            </a:endParaRPr>
          </a:p>
          <a:p>
            <a:r>
              <a:rPr lang="en-US" sz="2000" dirty="0" smtClean="0">
                <a:solidFill>
                  <a:srgbClr val="00B0F0"/>
                </a:solidFill>
                <a:latin typeface="Cambria" panose="02040503050406030204" pitchFamily="18" charset="0"/>
              </a:rPr>
              <a:t>AS THE SOLAR CELLS ARE PROTECTED AGAINST HAIL BY A 3.2 MM GLASS SHIELD AND ARE EASY TO ACCESS FOR CLEANING, IT IS CAPABLE OF SUPPLYING CONSTANT POWER TO ON-BOARD CONSUMERS LIKE THE REFRIGERATOR AND TVS AND CAN RECHARGE THE BATTERIES TO 100% WHEN EXPOSED TO A FULL DAY OF SUNLIGHT. </a:t>
            </a:r>
            <a:endParaRPr lang="en-US" sz="2000" dirty="0">
              <a:solidFill>
                <a:srgbClr val="00B0F0"/>
              </a:solidFill>
              <a:latin typeface="Cambria" panose="02040503050406030204" pitchFamily="18" charset="0"/>
            </a:endParaRPr>
          </a:p>
        </p:txBody>
      </p:sp>
    </p:spTree>
    <p:extLst>
      <p:ext uri="{BB962C8B-B14F-4D97-AF65-F5344CB8AC3E}">
        <p14:creationId xmlns:p14="http://schemas.microsoft.com/office/powerpoint/2010/main" val="2906716699"/>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663" y="213815"/>
            <a:ext cx="5013782" cy="700585"/>
          </a:xfrm>
        </p:spPr>
        <p:txBody>
          <a:bodyPr/>
          <a:lstStyle/>
          <a:p>
            <a:r>
              <a:rPr lang="en-US" u="sng" dirty="0" smtClean="0">
                <a:solidFill>
                  <a:srgbClr val="FFC000"/>
                </a:solidFill>
              </a:rPr>
              <a:t>MODES OF OPERATION</a:t>
            </a:r>
            <a:endParaRPr lang="en-US" u="sng" dirty="0">
              <a:solidFill>
                <a:srgbClr val="FFC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71589736"/>
              </p:ext>
            </p:extLst>
          </p:nvPr>
        </p:nvGraphicFramePr>
        <p:xfrm>
          <a:off x="200404" y="913761"/>
          <a:ext cx="10882313" cy="56515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a:blip r:embed="rId7"/>
          <a:stretch>
            <a:fillRect/>
          </a:stretch>
        </p:blipFill>
        <p:spPr>
          <a:xfrm>
            <a:off x="319370" y="1316795"/>
            <a:ext cx="3322661" cy="1003324"/>
          </a:xfrm>
          <a:prstGeom prst="rect">
            <a:avLst/>
          </a:prstGeom>
        </p:spPr>
      </p:pic>
      <p:pic>
        <p:nvPicPr>
          <p:cNvPr id="6" name="Picture 5"/>
          <p:cNvPicPr>
            <a:picLocks noChangeAspect="1"/>
          </p:cNvPicPr>
          <p:nvPr/>
        </p:nvPicPr>
        <p:blipFill>
          <a:blip r:embed="rId8"/>
          <a:stretch>
            <a:fillRect/>
          </a:stretch>
        </p:blipFill>
        <p:spPr>
          <a:xfrm>
            <a:off x="199663" y="4577473"/>
            <a:ext cx="2971657" cy="1022166"/>
          </a:xfrm>
          <a:prstGeom prst="rect">
            <a:avLst/>
          </a:prstGeom>
        </p:spPr>
      </p:pic>
      <p:pic>
        <p:nvPicPr>
          <p:cNvPr id="7" name="Picture 6"/>
          <p:cNvPicPr>
            <a:picLocks noChangeAspect="1"/>
          </p:cNvPicPr>
          <p:nvPr/>
        </p:nvPicPr>
        <p:blipFill rotWithShape="1">
          <a:blip r:embed="rId9"/>
          <a:srcRect t="44751"/>
          <a:stretch/>
        </p:blipFill>
        <p:spPr>
          <a:xfrm>
            <a:off x="7572943" y="914400"/>
            <a:ext cx="3532453" cy="1235336"/>
          </a:xfrm>
          <a:prstGeom prst="rect">
            <a:avLst/>
          </a:prstGeom>
        </p:spPr>
      </p:pic>
      <p:sp>
        <p:nvSpPr>
          <p:cNvPr id="8" name="TextBox 7"/>
          <p:cNvSpPr txBox="1"/>
          <p:nvPr/>
        </p:nvSpPr>
        <p:spPr>
          <a:xfrm>
            <a:off x="570892" y="2353182"/>
            <a:ext cx="2819615" cy="400110"/>
          </a:xfrm>
          <a:prstGeom prst="rect">
            <a:avLst/>
          </a:prstGeom>
          <a:noFill/>
        </p:spPr>
        <p:txBody>
          <a:bodyPr wrap="square" rtlCol="0">
            <a:spAutoFit/>
          </a:bodyPr>
          <a:lstStyle/>
          <a:p>
            <a:pPr algn="ctr"/>
            <a:r>
              <a:rPr lang="en-US" sz="2000" u="sng" dirty="0" smtClean="0"/>
              <a:t>AT DOCK</a:t>
            </a:r>
            <a:endParaRPr lang="en-US" sz="2000" u="sng" dirty="0"/>
          </a:p>
        </p:txBody>
      </p:sp>
      <p:sp>
        <p:nvSpPr>
          <p:cNvPr id="9" name="TextBox 8"/>
          <p:cNvSpPr txBox="1"/>
          <p:nvPr/>
        </p:nvSpPr>
        <p:spPr>
          <a:xfrm>
            <a:off x="7933449" y="2320119"/>
            <a:ext cx="2811439" cy="707886"/>
          </a:xfrm>
          <a:prstGeom prst="rect">
            <a:avLst/>
          </a:prstGeom>
          <a:noFill/>
        </p:spPr>
        <p:txBody>
          <a:bodyPr wrap="square" rtlCol="0">
            <a:spAutoFit/>
          </a:bodyPr>
          <a:lstStyle/>
          <a:p>
            <a:pPr lvl="0"/>
            <a:r>
              <a:rPr lang="en-US" sz="2000" u="sng" dirty="0"/>
              <a:t>ELECTRIC DRIVE MODE</a:t>
            </a:r>
          </a:p>
          <a:p>
            <a:endParaRPr lang="en-US" sz="2000" u="sng" dirty="0"/>
          </a:p>
        </p:txBody>
      </p:sp>
      <p:sp>
        <p:nvSpPr>
          <p:cNvPr id="10" name="TextBox 9"/>
          <p:cNvSpPr txBox="1"/>
          <p:nvPr/>
        </p:nvSpPr>
        <p:spPr>
          <a:xfrm>
            <a:off x="484631" y="5884383"/>
            <a:ext cx="3022843" cy="461665"/>
          </a:xfrm>
          <a:prstGeom prst="rect">
            <a:avLst/>
          </a:prstGeom>
          <a:noFill/>
        </p:spPr>
        <p:txBody>
          <a:bodyPr wrap="square" rtlCol="0">
            <a:spAutoFit/>
          </a:bodyPr>
          <a:lstStyle/>
          <a:p>
            <a:r>
              <a:rPr lang="en-US" sz="2400" u="sng"/>
              <a:t> DIESEL DRIVE MODE </a:t>
            </a:r>
            <a:endParaRPr lang="en-US" sz="2400" u="sng" dirty="0"/>
          </a:p>
        </p:txBody>
      </p:sp>
      <p:pic>
        <p:nvPicPr>
          <p:cNvPr id="11" name="Picture 10"/>
          <p:cNvPicPr>
            <a:picLocks noChangeAspect="1"/>
          </p:cNvPicPr>
          <p:nvPr/>
        </p:nvPicPr>
        <p:blipFill>
          <a:blip r:embed="rId10"/>
          <a:stretch>
            <a:fillRect/>
          </a:stretch>
        </p:blipFill>
        <p:spPr>
          <a:xfrm>
            <a:off x="7943215" y="4749560"/>
            <a:ext cx="3162181" cy="1134823"/>
          </a:xfrm>
          <a:prstGeom prst="rect">
            <a:avLst/>
          </a:prstGeom>
        </p:spPr>
      </p:pic>
      <p:sp>
        <p:nvSpPr>
          <p:cNvPr id="12" name="TextBox 11"/>
          <p:cNvSpPr txBox="1"/>
          <p:nvPr/>
        </p:nvSpPr>
        <p:spPr>
          <a:xfrm>
            <a:off x="8407020" y="5884383"/>
            <a:ext cx="2552131" cy="461665"/>
          </a:xfrm>
          <a:prstGeom prst="rect">
            <a:avLst/>
          </a:prstGeom>
          <a:noFill/>
        </p:spPr>
        <p:txBody>
          <a:bodyPr wrap="square" rtlCol="0">
            <a:spAutoFit/>
          </a:bodyPr>
          <a:lstStyle/>
          <a:p>
            <a:r>
              <a:rPr lang="en-US" sz="2400" u="sng" dirty="0" smtClean="0"/>
              <a:t>AT ANCHOR</a:t>
            </a:r>
            <a:endParaRPr lang="en-US" sz="2400" u="sng" dirty="0"/>
          </a:p>
        </p:txBody>
      </p:sp>
    </p:spTree>
    <p:extLst>
      <p:ext uri="{BB962C8B-B14F-4D97-AF65-F5344CB8AC3E}">
        <p14:creationId xmlns:p14="http://schemas.microsoft.com/office/powerpoint/2010/main" val="634865447"/>
      </p:ext>
    </p:extLst>
  </p:cSld>
  <p:clrMapOvr>
    <a:masterClrMapping/>
  </p:clrMapOvr>
  <p:transition spd="slow">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96" y="241111"/>
            <a:ext cx="11846257" cy="1320800"/>
          </a:xfrm>
        </p:spPr>
        <p:txBody>
          <a:bodyPr>
            <a:normAutofit/>
          </a:bodyPr>
          <a:lstStyle/>
          <a:p>
            <a:pPr algn="ctr"/>
            <a:r>
              <a:rPr lang="en-US" sz="3200" u="sng" dirty="0">
                <a:solidFill>
                  <a:srgbClr val="FFC000"/>
                </a:solidFill>
              </a:rPr>
              <a:t>SOME MORE LOW EMISSION &amp; COST EFFECTIVE SOLUTIONS FOR INLAND WATERWAYS</a:t>
            </a:r>
          </a:p>
        </p:txBody>
      </p:sp>
      <p:sp>
        <p:nvSpPr>
          <p:cNvPr id="3" name="Content Placeholder 2"/>
          <p:cNvSpPr>
            <a:spLocks noGrp="1"/>
          </p:cNvSpPr>
          <p:nvPr>
            <p:ph idx="1"/>
          </p:nvPr>
        </p:nvSpPr>
        <p:spPr>
          <a:xfrm>
            <a:off x="677331" y="1561911"/>
            <a:ext cx="10786785" cy="4954137"/>
          </a:xfrm>
        </p:spPr>
        <p:txBody>
          <a:bodyPr>
            <a:normAutofit/>
          </a:bodyPr>
          <a:lstStyle/>
          <a:p>
            <a:pPr marL="0" indent="0">
              <a:buNone/>
            </a:pPr>
            <a:r>
              <a:rPr lang="en-US" u="sng" dirty="0" smtClean="0">
                <a:solidFill>
                  <a:srgbClr val="00B050"/>
                </a:solidFill>
                <a:latin typeface="Cambria Math" panose="02040503050406030204" pitchFamily="18" charset="0"/>
                <a:ea typeface="Cambria Math" panose="02040503050406030204" pitchFamily="18" charset="0"/>
              </a:rPr>
              <a:t>TONBO SOLAR-ELECTRIC HMP FERRY</a:t>
            </a:r>
            <a:r>
              <a:rPr lang="en-US" dirty="0" smtClean="0">
                <a:solidFill>
                  <a:srgbClr val="FF0000"/>
                </a:solidFill>
                <a:latin typeface="Cambria Math" panose="02040503050406030204" pitchFamily="18" charset="0"/>
                <a:ea typeface="Cambria Math" panose="02040503050406030204" pitchFamily="18" charset="0"/>
              </a:rPr>
              <a:t>, THIS CUTTING EDGE GREEN PASSENGER FERRY WILL INCLUDE A HYBRID MARINE POWER SYSTEM THAT WILL USE SPECIALLY DESIGNED SOLAR MODULE PANELS AND THE LATEST LITHIUM-ION BATTERY TECHNOLOGY.</a:t>
            </a:r>
          </a:p>
          <a:p>
            <a:pPr marL="0" indent="0">
              <a:buNone/>
            </a:pPr>
            <a:endParaRPr lang="en-US" dirty="0" smtClean="0">
              <a:latin typeface="Cambria Math" panose="02040503050406030204" pitchFamily="18" charset="0"/>
              <a:ea typeface="Cambria Math" panose="02040503050406030204" pitchFamily="18" charset="0"/>
            </a:endParaRPr>
          </a:p>
          <a:p>
            <a:pPr marL="0" indent="0">
              <a:buNone/>
            </a:pPr>
            <a:r>
              <a:rPr lang="en-US" dirty="0" smtClean="0">
                <a:solidFill>
                  <a:srgbClr val="FF0000"/>
                </a:solidFill>
                <a:latin typeface="Cambria Math" panose="02040503050406030204" pitchFamily="18" charset="0"/>
                <a:ea typeface="Cambria Math" panose="02040503050406030204" pitchFamily="18" charset="0"/>
              </a:rPr>
              <a:t>THE TONBO WILL BE ABLE TO USE ENERGY COLLECTED VIA THE SOLAR MODULES TO CHARGE ON-BOARD BATTERIES TO REDUCE FUEL CONSUMPTION AND WILL ALSO BE ABLE TO RAPIDLY RE-CHARGE THESE BATTERIES BY USING SHORE POWER WHEN ALONGSIDE</a:t>
            </a:r>
          </a:p>
          <a:p>
            <a:pPr marL="0" indent="0">
              <a:buNone/>
            </a:pPr>
            <a:endParaRPr lang="en-US" dirty="0" smtClean="0">
              <a:latin typeface="Cambria Math" panose="02040503050406030204" pitchFamily="18" charset="0"/>
              <a:ea typeface="Cambria Math" panose="02040503050406030204" pitchFamily="18" charset="0"/>
            </a:endParaRPr>
          </a:p>
          <a:p>
            <a:pPr marL="0" indent="0">
              <a:buNone/>
            </a:pPr>
            <a:r>
              <a:rPr lang="en-US" dirty="0" smtClean="0">
                <a:solidFill>
                  <a:srgbClr val="FF0000"/>
                </a:solidFill>
                <a:latin typeface="Cambria Math" panose="02040503050406030204" pitchFamily="18" charset="0"/>
                <a:ea typeface="Cambria Math" panose="02040503050406030204" pitchFamily="18" charset="0"/>
              </a:rPr>
              <a:t>ANOTHER INNOVATIVE SOLAR FERRY DESIGNED BY EMP IS </a:t>
            </a:r>
            <a:r>
              <a:rPr lang="en-US" u="sng" dirty="0" smtClean="0">
                <a:solidFill>
                  <a:srgbClr val="00B050"/>
                </a:solidFill>
                <a:latin typeface="Cambria Math" panose="02040503050406030204" pitchFamily="18" charset="0"/>
                <a:ea typeface="Cambria Math" panose="02040503050406030204" pitchFamily="18" charset="0"/>
              </a:rPr>
              <a:t>THE MEDAKA ECO FERRY</a:t>
            </a:r>
            <a:r>
              <a:rPr lang="en-US" dirty="0" smtClean="0">
                <a:solidFill>
                  <a:srgbClr val="FF0000"/>
                </a:solidFill>
                <a:latin typeface="Cambria Math" panose="02040503050406030204" pitchFamily="18" charset="0"/>
                <a:ea typeface="Cambria Math" panose="02040503050406030204" pitchFamily="18" charset="0"/>
              </a:rPr>
              <a:t>. THIS SMALLER SOLAR-ELECTRIC FERRY IS BEING DEVELOPED TO OPERATE AS AN ECO-FRIENDLY URBAN COMMUTER FERRY ESPECIALLY IN CITIES WHERE NOISE &amp; AIR POLLUTION LEVELS ARE HIGH. IT IS ANTICIPATED THAT VESSELS LIKE THE MEDAKA WILL PLAY AN IMPORTANT ROLE IN MAKING URBAN WATER TRANSPORT NETWORKS MORE ENVIRONMENTALLY FRIENDLY</a:t>
            </a:r>
            <a:r>
              <a:rPr lang="en-US" dirty="0" smtClean="0">
                <a:latin typeface="Cambria Math" panose="02040503050406030204" pitchFamily="18" charset="0"/>
                <a:ea typeface="Cambria Math" panose="02040503050406030204" pitchFamily="18" charset="0"/>
              </a:rPr>
              <a:t>.</a:t>
            </a:r>
          </a:p>
          <a:p>
            <a:pPr marL="0" indent="0">
              <a:buNone/>
            </a:pPr>
            <a:endParaRPr lang="en-US" dirty="0" smtClean="0">
              <a:solidFill>
                <a:srgbClr val="00B050"/>
              </a:solidFill>
              <a:latin typeface="Cambria Math" panose="02040503050406030204" pitchFamily="18" charset="0"/>
              <a:ea typeface="Cambria Math" panose="02040503050406030204" pitchFamily="18" charset="0"/>
            </a:endParaRPr>
          </a:p>
        </p:txBody>
      </p:sp>
    </p:spTree>
    <p:extLst>
      <p:ext uri="{BB962C8B-B14F-4D97-AF65-F5344CB8AC3E}">
        <p14:creationId xmlns:p14="http://schemas.microsoft.com/office/powerpoint/2010/main" val="396260153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RANSTECH15(VIDEO FOR PRESENTATION)">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097280" y="62866"/>
            <a:ext cx="9060180" cy="6795134"/>
          </a:xfrm>
        </p:spPr>
      </p:pic>
    </p:spTree>
    <p:extLst>
      <p:ext uri="{BB962C8B-B14F-4D97-AF65-F5344CB8AC3E}">
        <p14:creationId xmlns:p14="http://schemas.microsoft.com/office/powerpoint/2010/main" val="331114155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294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6319" y="254758"/>
            <a:ext cx="2980266" cy="700585"/>
          </a:xfrm>
        </p:spPr>
        <p:txBody>
          <a:bodyPr/>
          <a:lstStyle/>
          <a:p>
            <a:r>
              <a:rPr lang="en-US" u="sng" dirty="0" smtClean="0">
                <a:solidFill>
                  <a:srgbClr val="FF0000"/>
                </a:solidFill>
                <a:effectLst>
                  <a:outerShdw blurRad="38100" dist="38100" dir="2700000" algn="tl">
                    <a:srgbClr val="000000">
                      <a:alpha val="43137"/>
                    </a:srgbClr>
                  </a:outerShdw>
                </a:effectLst>
              </a:rPr>
              <a:t>CONCLUSION</a:t>
            </a:r>
            <a:endParaRPr lang="en-US" u="sng"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77333" y="1351129"/>
            <a:ext cx="9203645" cy="4690234"/>
          </a:xfrm>
        </p:spPr>
        <p:txBody>
          <a:bodyPr/>
          <a:lstStyle/>
          <a:p>
            <a:pPr marL="0" indent="0" algn="ctr">
              <a:buNone/>
            </a:pPr>
            <a:r>
              <a:rPr lang="en-US" sz="2400" dirty="0" smtClean="0">
                <a:solidFill>
                  <a:srgbClr val="00B050"/>
                </a:solidFill>
                <a:latin typeface="Cambria Math" panose="02040503050406030204" pitchFamily="18" charset="0"/>
                <a:ea typeface="Cambria Math" panose="02040503050406030204" pitchFamily="18" charset="0"/>
              </a:rPr>
              <a:t>APART FROM ALL THESE TECHNOLOGICAL ADVANCEMENTS AND PROPOSED HYBRID VEHICLES DESIGNED BY SOME SHIP BUILDERS THERE ARE MANY OPPORTUNITY TO DEVELOP NEW TECHNIQUES TO MAKE INLAND WATERWAYS ECOFRIENDLY AND SUCCESSFUL IN INDIA SO THAT WE CAN USE ALL THE NATURAL RESOURCES PROVIDED BY NATURE TO US TO GREAT EXTENT AND DECREASE OUR DEPENDENCE ON ROAD AND AIR WAYS AND SOLAR-ELECTRIC COMMUTER FERRIES WILL FULFIL AN IMPORTANT ROLE IN </a:t>
            </a:r>
            <a:r>
              <a:rPr lang="en-US" sz="2400" dirty="0">
                <a:solidFill>
                  <a:srgbClr val="00B050"/>
                </a:solidFill>
                <a:latin typeface="Cambria Math" panose="02040503050406030204" pitchFamily="18" charset="0"/>
                <a:ea typeface="Cambria Math" panose="02040503050406030204" pitchFamily="18" charset="0"/>
              </a:rPr>
              <a:t>ENERGY-EFFICIENT CITIES NEAR HARBORS, BAYS AND WATERWAYS</a:t>
            </a:r>
          </a:p>
          <a:p>
            <a:pPr marL="0" indent="0">
              <a:buNone/>
            </a:pPr>
            <a:endParaRPr lang="en-US" dirty="0"/>
          </a:p>
        </p:txBody>
      </p:sp>
    </p:spTree>
    <p:extLst>
      <p:ext uri="{BB962C8B-B14F-4D97-AF65-F5344CB8AC3E}">
        <p14:creationId xmlns:p14="http://schemas.microsoft.com/office/powerpoint/2010/main" val="171891528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5821" y="1742365"/>
            <a:ext cx="8596668" cy="1320800"/>
          </a:xfrm>
        </p:spPr>
        <p:txBody>
          <a:bodyPr>
            <a:noAutofit/>
          </a:bodyPr>
          <a:lstStyle/>
          <a:p>
            <a:pPr algn="ctr"/>
            <a:r>
              <a:rPr lang="en-US" sz="8800" u="sng" dirty="0" smtClean="0"/>
              <a:t>THANK YOU</a:t>
            </a:r>
            <a:endParaRPr lang="en-US" sz="8800" u="sng" dirty="0"/>
          </a:p>
        </p:txBody>
      </p:sp>
      <p:sp>
        <p:nvSpPr>
          <p:cNvPr id="3" name="Content Placeholder 2"/>
          <p:cNvSpPr>
            <a:spLocks noGrp="1"/>
          </p:cNvSpPr>
          <p:nvPr>
            <p:ph idx="1"/>
          </p:nvPr>
        </p:nvSpPr>
        <p:spPr>
          <a:xfrm>
            <a:off x="2123997" y="3470773"/>
            <a:ext cx="7142833" cy="2916378"/>
          </a:xfrm>
        </p:spPr>
        <p:txBody>
          <a:bodyPr>
            <a:normAutofit/>
          </a:bodyPr>
          <a:lstStyle/>
          <a:p>
            <a:pPr marL="0" indent="0">
              <a:buNone/>
            </a:pPr>
            <a:r>
              <a:rPr lang="en-US" sz="4000" b="1" u="sng" dirty="0" smtClean="0"/>
              <a:t>ANY QUESTIONS PLEASE</a:t>
            </a:r>
            <a:endParaRPr lang="en-US" sz="4000" b="1" u="sng" dirty="0"/>
          </a:p>
        </p:txBody>
      </p:sp>
    </p:spTree>
    <p:extLst>
      <p:ext uri="{BB962C8B-B14F-4D97-AF65-F5344CB8AC3E}">
        <p14:creationId xmlns:p14="http://schemas.microsoft.com/office/powerpoint/2010/main" val="16743843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616" y="282053"/>
            <a:ext cx="10936911" cy="1320800"/>
          </a:xfrm>
        </p:spPr>
        <p:txBody>
          <a:bodyPr/>
          <a:lstStyle/>
          <a:p>
            <a:pPr algn="ctr"/>
            <a:r>
              <a:rPr lang="en-US" u="sng" dirty="0" smtClean="0">
                <a:solidFill>
                  <a:schemeClr val="accent3">
                    <a:lumMod val="75000"/>
                  </a:schemeClr>
                </a:solidFill>
              </a:rPr>
              <a:t>OVERVIEW OF INLAND WATER TRANSPORATATION IN INDIA (IWT)</a:t>
            </a:r>
            <a:endParaRPr lang="en-US" u="sng" dirty="0">
              <a:solidFill>
                <a:schemeClr val="accent3">
                  <a:lumMod val="75000"/>
                </a:schemeClr>
              </a:solidFill>
            </a:endParaRPr>
          </a:p>
        </p:txBody>
      </p:sp>
      <p:sp>
        <p:nvSpPr>
          <p:cNvPr id="3" name="Content Placeholder 2"/>
          <p:cNvSpPr>
            <a:spLocks noGrp="1"/>
          </p:cNvSpPr>
          <p:nvPr>
            <p:ph idx="1"/>
          </p:nvPr>
        </p:nvSpPr>
        <p:spPr>
          <a:xfrm>
            <a:off x="0" y="2263253"/>
            <a:ext cx="10186285" cy="623554"/>
          </a:xfrm>
        </p:spPr>
        <p:txBody>
          <a:bodyPr>
            <a:normAutofit fontScale="85000" lnSpcReduction="10000"/>
          </a:bodyPr>
          <a:lstStyle/>
          <a:p>
            <a:r>
              <a:rPr lang="en-US" sz="2800" dirty="0" smtClean="0"/>
              <a:t>MAIN FEATURES FOR SUCCESSFUL IWT ON LARGE SCALE IN INDIA ARE :-</a:t>
            </a:r>
            <a:endParaRPr lang="en-US" sz="2800" dirty="0"/>
          </a:p>
        </p:txBody>
      </p:sp>
      <p:sp>
        <p:nvSpPr>
          <p:cNvPr id="4" name="TextBox 3"/>
          <p:cNvSpPr txBox="1"/>
          <p:nvPr/>
        </p:nvSpPr>
        <p:spPr>
          <a:xfrm>
            <a:off x="622742" y="3547207"/>
            <a:ext cx="11000095" cy="2339102"/>
          </a:xfrm>
          <a:prstGeom prst="rect">
            <a:avLst/>
          </a:prstGeom>
          <a:noFill/>
        </p:spPr>
        <p:txBody>
          <a:bodyPr wrap="square" rtlCol="0">
            <a:spAutoFit/>
          </a:bodyPr>
          <a:lstStyle/>
          <a:p>
            <a:r>
              <a:rPr lang="en-IN" sz="3200" dirty="0" smtClean="0">
                <a:effectLst/>
                <a:latin typeface="AngsanaUPC" panose="02020603050405020304" pitchFamily="18" charset="-34"/>
                <a:cs typeface="AngsanaUPC" panose="02020603050405020304" pitchFamily="18" charset="-34"/>
              </a:rPr>
              <a:t>1) 30 RIVER LINKS INVOLVING 37 HIMALAYAN AND PENINSULAR RIVERS </a:t>
            </a:r>
          </a:p>
          <a:p>
            <a:r>
              <a:rPr lang="en-IN" sz="3200" dirty="0" smtClean="0">
                <a:effectLst/>
                <a:latin typeface="AngsanaUPC" panose="02020603050405020304" pitchFamily="18" charset="-34"/>
                <a:cs typeface="AngsanaUPC" panose="02020603050405020304" pitchFamily="18" charset="-34"/>
              </a:rPr>
              <a:t>2) NO. OF RESEVOIRS:60</a:t>
            </a:r>
          </a:p>
          <a:p>
            <a:r>
              <a:rPr lang="en-IN" sz="3200" dirty="0" smtClean="0">
                <a:effectLst/>
                <a:latin typeface="AngsanaUPC" panose="02020603050405020304" pitchFamily="18" charset="-34"/>
                <a:cs typeface="AngsanaUPC" panose="02020603050405020304" pitchFamily="18" charset="-34"/>
              </a:rPr>
              <a:t>3) APPROXIMATELY 3000 STORAGES</a:t>
            </a:r>
          </a:p>
          <a:p>
            <a:r>
              <a:rPr lang="en-IN" sz="3200" dirty="0" smtClean="0">
                <a:effectLst/>
                <a:latin typeface="AngsanaUPC" panose="02020603050405020304" pitchFamily="18" charset="-34"/>
                <a:cs typeface="AngsanaUPC" panose="02020603050405020304" pitchFamily="18" charset="-34"/>
              </a:rPr>
              <a:t>4) ESTIMATED COSTS: 560,000 CRORES</a:t>
            </a:r>
            <a:endParaRPr lang="en-IN" sz="3200" dirty="0" smtClean="0">
              <a:latin typeface="AngsanaUPC" panose="02020603050405020304" pitchFamily="18" charset="-34"/>
              <a:cs typeface="AngsanaUPC" panose="02020603050405020304" pitchFamily="18" charset="-34"/>
            </a:endParaRPr>
          </a:p>
          <a:p>
            <a:endParaRPr lang="en-US" dirty="0"/>
          </a:p>
        </p:txBody>
      </p:sp>
    </p:spTree>
    <p:extLst>
      <p:ext uri="{BB962C8B-B14F-4D97-AF65-F5344CB8AC3E}">
        <p14:creationId xmlns:p14="http://schemas.microsoft.com/office/powerpoint/2010/main" val="680771031"/>
      </p:ext>
    </p:extLst>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bargad.files.wordpress.com/2011/10/himalyan-component.jpg?w=620"/>
          <p:cNvPicPr/>
          <p:nvPr/>
        </p:nvPicPr>
        <p:blipFill>
          <a:blip r:embed="rId2">
            <a:extLst>
              <a:ext uri="{28A0092B-C50C-407E-A947-70E740481C1C}">
                <a14:useLocalDpi xmlns:a14="http://schemas.microsoft.com/office/drawing/2010/main" val="0"/>
              </a:ext>
            </a:extLst>
          </a:blip>
          <a:srcRect/>
          <a:stretch>
            <a:fillRect/>
          </a:stretch>
        </p:blipFill>
        <p:spPr bwMode="auto">
          <a:xfrm>
            <a:off x="0" y="163773"/>
            <a:ext cx="9144000" cy="6858000"/>
          </a:xfrm>
          <a:prstGeom prst="rect">
            <a:avLst/>
          </a:prstGeom>
          <a:noFill/>
          <a:ln>
            <a:noFill/>
          </a:ln>
        </p:spPr>
      </p:pic>
    </p:spTree>
    <p:extLst>
      <p:ext uri="{BB962C8B-B14F-4D97-AF65-F5344CB8AC3E}">
        <p14:creationId xmlns:p14="http://schemas.microsoft.com/office/powerpoint/2010/main" val="4032024657"/>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bargad.files.wordpress.com/2011/10/peninsular-component.jpg?w=620"/>
          <p:cNvPicPr/>
          <p:nvPr/>
        </p:nvPicPr>
        <p:blipFill>
          <a:blip r:embed="rId2">
            <a:extLst>
              <a:ext uri="{28A0092B-C50C-407E-A947-70E740481C1C}">
                <a14:useLocalDpi xmlns:a14="http://schemas.microsoft.com/office/drawing/2010/main" val="0"/>
              </a:ext>
            </a:extLst>
          </a:blip>
          <a:srcRect/>
          <a:stretch>
            <a:fillRect/>
          </a:stretch>
        </p:blipFill>
        <p:spPr bwMode="auto">
          <a:xfrm>
            <a:off x="0" y="136478"/>
            <a:ext cx="9389660" cy="6858000"/>
          </a:xfrm>
          <a:prstGeom prst="rect">
            <a:avLst/>
          </a:prstGeom>
          <a:noFill/>
          <a:ln>
            <a:noFill/>
          </a:ln>
        </p:spPr>
      </p:pic>
    </p:spTree>
    <p:extLst>
      <p:ext uri="{BB962C8B-B14F-4D97-AF65-F5344CB8AC3E}">
        <p14:creationId xmlns:p14="http://schemas.microsoft.com/office/powerpoint/2010/main" val="195376960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798" y="880280"/>
            <a:ext cx="9149056" cy="5977720"/>
          </a:xfrm>
        </p:spPr>
        <p:txBody>
          <a:bodyPr>
            <a:normAutofit fontScale="90000"/>
          </a:bodyPr>
          <a:lstStyle/>
          <a:p>
            <a:r>
              <a:rPr lang="en-US" sz="2800" dirty="0" smtClean="0">
                <a:solidFill>
                  <a:schemeClr val="tx1"/>
                </a:solidFill>
              </a:rPr>
              <a:t>1) IF ALL THESE THINGS ARE SUCCESSFUL THEN INDIA CAN DEVELPOE LARGE NETWORK FOR INLAND WATER TRANSPORTATION OUT OF WHICH ABOUT 14,500 KM OF INLAND  WATERWAYS WILL BE NAVIGABLE.</a:t>
            </a:r>
            <a:br>
              <a:rPr lang="en-US" sz="2800" dirty="0" smtClean="0">
                <a:solidFill>
                  <a:schemeClr val="tx1"/>
                </a:solidFill>
              </a:rPr>
            </a:br>
            <a:r>
              <a:rPr lang="en-US" sz="2800" dirty="0" smtClean="0"/>
              <a:t/>
            </a:r>
            <a:br>
              <a:rPr lang="en-US" sz="2800" dirty="0" smtClean="0"/>
            </a:br>
            <a:r>
              <a:rPr lang="en-US" sz="2800" dirty="0" smtClean="0"/>
              <a:t>2) THE ECONOMY OF THE NATION WILL BOOST UP DECREASING THE LOAD ON RAILWAY AND ROADWAY.</a:t>
            </a:r>
            <a:br>
              <a:rPr lang="en-US" sz="2800" dirty="0" smtClean="0"/>
            </a:br>
            <a:r>
              <a:rPr lang="en-US" sz="2800" dirty="0"/>
              <a:t/>
            </a:r>
            <a:br>
              <a:rPr lang="en-US" sz="2800" dirty="0"/>
            </a:br>
            <a:r>
              <a:rPr lang="en-US" sz="2800" dirty="0" smtClean="0">
                <a:solidFill>
                  <a:schemeClr val="tx1"/>
                </a:solidFill>
              </a:rPr>
              <a:t>3) MORE OPPERTUINITY FOR SMALL BOAT AND SHIP OWERS TO EXCEL</a:t>
            </a:r>
            <a:br>
              <a:rPr lang="en-US" sz="2800" dirty="0" smtClean="0">
                <a:solidFill>
                  <a:schemeClr val="tx1"/>
                </a:solidFill>
              </a:rPr>
            </a:br>
            <a:r>
              <a:rPr lang="en-US" sz="2800" dirty="0"/>
              <a:t/>
            </a:r>
            <a:br>
              <a:rPr lang="en-US" sz="2800" dirty="0"/>
            </a:br>
            <a:r>
              <a:rPr lang="en-US" sz="2800" dirty="0" smtClean="0"/>
              <a:t>4) MARITIME SECTOR WILL FLOURISH AND GIVING BETTER OPPERTUINITY  FOR INDIAN MARINERS.</a:t>
            </a:r>
            <a:r>
              <a:rPr lang="en-US" sz="2400" dirty="0" smtClean="0"/>
              <a:t/>
            </a:r>
            <a:br>
              <a:rPr lang="en-US" sz="2400" dirty="0" smtClean="0"/>
            </a:br>
            <a:r>
              <a:rPr lang="en-US" sz="2400" dirty="0"/>
              <a:t/>
            </a:r>
            <a:br>
              <a:rPr lang="en-US" sz="2400" dirty="0"/>
            </a:br>
            <a:r>
              <a:rPr lang="en-US" sz="2400" dirty="0" smtClean="0"/>
              <a:t/>
            </a:r>
            <a:br>
              <a:rPr lang="en-US" sz="2400" dirty="0" smtClean="0"/>
            </a:br>
            <a:r>
              <a:rPr lang="en-US" sz="2400" dirty="0"/>
              <a:t/>
            </a:r>
            <a:br>
              <a:rPr lang="en-US" sz="2400" dirty="0"/>
            </a:br>
            <a:endParaRPr lang="en-US" sz="2400" dirty="0"/>
          </a:p>
        </p:txBody>
      </p:sp>
    </p:spTree>
    <p:extLst>
      <p:ext uri="{BB962C8B-B14F-4D97-AF65-F5344CB8AC3E}">
        <p14:creationId xmlns:p14="http://schemas.microsoft.com/office/powerpoint/2010/main" val="793114545"/>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4317" y="359237"/>
            <a:ext cx="9162702" cy="1320800"/>
          </a:xfrm>
        </p:spPr>
        <p:txBody>
          <a:bodyPr/>
          <a:lstStyle/>
          <a:p>
            <a:r>
              <a:rPr lang="en-US" u="sng" dirty="0" smtClean="0">
                <a:solidFill>
                  <a:srgbClr val="FF0000"/>
                </a:solidFill>
              </a:rPr>
              <a:t>MODERN HYBRID INLAND WATER VEHICLES</a:t>
            </a:r>
            <a:endParaRPr lang="en-US" u="sng" dirty="0">
              <a:solidFill>
                <a:srgbClr val="FF0000"/>
              </a:solidFill>
            </a:endParaRPr>
          </a:p>
        </p:txBody>
      </p:sp>
      <p:sp>
        <p:nvSpPr>
          <p:cNvPr id="3" name="Content Placeholder 2"/>
          <p:cNvSpPr>
            <a:spLocks noGrp="1"/>
          </p:cNvSpPr>
          <p:nvPr>
            <p:ph idx="1"/>
          </p:nvPr>
        </p:nvSpPr>
        <p:spPr>
          <a:xfrm>
            <a:off x="2131879" y="1346056"/>
            <a:ext cx="2843789" cy="1054217"/>
          </a:xfrm>
        </p:spPr>
        <p:txBody>
          <a:bodyPr>
            <a:noAutofit/>
          </a:bodyPr>
          <a:lstStyle/>
          <a:p>
            <a:pPr marL="0" indent="0">
              <a:buNone/>
            </a:pPr>
            <a:r>
              <a:rPr lang="en-US" sz="4400" b="1" u="sng" dirty="0" smtClean="0">
                <a:solidFill>
                  <a:schemeClr val="accent3">
                    <a:lumMod val="75000"/>
                  </a:schemeClr>
                </a:solidFill>
              </a:rPr>
              <a:t>ORCELLE</a:t>
            </a:r>
            <a:endParaRPr lang="en-US" sz="4400" b="1" u="sng" dirty="0">
              <a:solidFill>
                <a:schemeClr val="accent3">
                  <a:lumMod val="75000"/>
                </a:schemeClr>
              </a:solidFill>
            </a:endParaRPr>
          </a:p>
        </p:txBody>
      </p:sp>
      <p:pic>
        <p:nvPicPr>
          <p:cNvPr id="4" name="Picture 3"/>
          <p:cNvPicPr>
            <a:picLocks noChangeAspect="1"/>
          </p:cNvPicPr>
          <p:nvPr/>
        </p:nvPicPr>
        <p:blipFill>
          <a:blip r:embed="rId2"/>
          <a:stretch>
            <a:fillRect/>
          </a:stretch>
        </p:blipFill>
        <p:spPr>
          <a:xfrm>
            <a:off x="6435514" y="952194"/>
            <a:ext cx="4810125" cy="1619250"/>
          </a:xfrm>
          <a:prstGeom prst="rect">
            <a:avLst/>
          </a:prstGeom>
        </p:spPr>
      </p:pic>
      <p:sp>
        <p:nvSpPr>
          <p:cNvPr id="6" name="TextBox 5"/>
          <p:cNvSpPr txBox="1"/>
          <p:nvPr/>
        </p:nvSpPr>
        <p:spPr>
          <a:xfrm>
            <a:off x="134659" y="2830751"/>
            <a:ext cx="11602142" cy="3693319"/>
          </a:xfrm>
          <a:prstGeom prst="rect">
            <a:avLst/>
          </a:prstGeom>
          <a:noFill/>
        </p:spPr>
        <p:txBody>
          <a:bodyPr wrap="square" rtlCol="0">
            <a:spAutoFit/>
          </a:bodyPr>
          <a:lstStyle/>
          <a:p>
            <a:r>
              <a:rPr lang="en-US" dirty="0" smtClean="0">
                <a:solidFill>
                  <a:srgbClr val="C00000"/>
                </a:solidFill>
                <a:latin typeface="Calibri" panose="020F0502020204030204" pitchFamily="34" charset="0"/>
              </a:rPr>
              <a:t>1) ORCELLE  IS PROPOSED DESIGN BY WALLLENIUS WILHELMSEN’S WITH ZERO EMMISION.</a:t>
            </a:r>
          </a:p>
          <a:p>
            <a:endParaRPr lang="en-US" dirty="0" smtClean="0">
              <a:latin typeface="Calibri" panose="020F0502020204030204" pitchFamily="34" charset="0"/>
            </a:endParaRPr>
          </a:p>
          <a:p>
            <a:r>
              <a:rPr lang="en-US" dirty="0" smtClean="0">
                <a:solidFill>
                  <a:schemeClr val="accent1">
                    <a:lumMod val="50000"/>
                  </a:schemeClr>
                </a:solidFill>
                <a:latin typeface="Calibri" panose="020F0502020204030204" pitchFamily="34" charset="0"/>
              </a:rPr>
              <a:t>2</a:t>
            </a:r>
            <a:r>
              <a:rPr lang="en-US" dirty="0">
                <a:solidFill>
                  <a:schemeClr val="accent1">
                    <a:lumMod val="50000"/>
                  </a:schemeClr>
                </a:solidFill>
                <a:latin typeface="Calibri" panose="020F0502020204030204" pitchFamily="34" charset="0"/>
              </a:rPr>
              <a:t>) </a:t>
            </a:r>
            <a:r>
              <a:rPr lang="en-US" dirty="0" smtClean="0">
                <a:solidFill>
                  <a:schemeClr val="accent1">
                    <a:lumMod val="75000"/>
                  </a:schemeClr>
                </a:solidFill>
                <a:latin typeface="Calibri" panose="020F0502020204030204" pitchFamily="34" charset="0"/>
              </a:rPr>
              <a:t>THE E/S ORCELLE WILL HAVE FIVE HULLS; A LONG, SLENDER MAIN HULL AND FOUR SUPPORT HULLS PROVIDES STABILITY TO THE VESSEL.</a:t>
            </a:r>
          </a:p>
          <a:p>
            <a:endParaRPr lang="en-US" dirty="0" smtClean="0">
              <a:latin typeface="Calibri" panose="020F0502020204030204" pitchFamily="34" charset="0"/>
            </a:endParaRPr>
          </a:p>
          <a:p>
            <a:r>
              <a:rPr lang="en-US" dirty="0" smtClean="0">
                <a:solidFill>
                  <a:srgbClr val="C00000"/>
                </a:solidFill>
                <a:latin typeface="Calibri" panose="020F0502020204030204" pitchFamily="34" charset="0"/>
              </a:rPr>
              <a:t>3) THE STABILITY OFFERED BY THE PENTAMARAN HULL AND ITS FINS, COMBINED WITH THE USE OF NEW PROPULSION SYSTEMS, WILL ELIMINATE THE NEED FOR THE VESSEL TO TAKE ON AND RELEASE BALLAST WATER. </a:t>
            </a:r>
          </a:p>
          <a:p>
            <a:endParaRPr lang="en-US" dirty="0" smtClean="0">
              <a:latin typeface="Calibri" panose="020F0502020204030204" pitchFamily="34" charset="0"/>
            </a:endParaRPr>
          </a:p>
          <a:p>
            <a:r>
              <a:rPr lang="en-US" dirty="0" smtClean="0">
                <a:solidFill>
                  <a:schemeClr val="accent1">
                    <a:lumMod val="50000"/>
                  </a:schemeClr>
                </a:solidFill>
                <a:latin typeface="Calibri" panose="020F0502020204030204" pitchFamily="34" charset="0"/>
              </a:rPr>
              <a:t>4) THE </a:t>
            </a:r>
            <a:r>
              <a:rPr lang="en-US" dirty="0" smtClean="0">
                <a:solidFill>
                  <a:schemeClr val="accent1">
                    <a:lumMod val="50000"/>
                  </a:schemeClr>
                </a:solidFill>
                <a:latin typeface="Calibri" panose="020F0502020204030204" pitchFamily="34" charset="0"/>
                <a:cs typeface="Andalus" panose="02020603050405020304" pitchFamily="18" charset="-78"/>
              </a:rPr>
              <a:t>ORCELLE WILL HAVE TWO VARIABLE SPEED ELECTRIC PROPULSION SYSTEMS, KNOWN AS PODS, TO COMPLEMENT THE VESSEL’S SAIL AND FIN PROPULSION SYSTEMS EACH POD WILL HOUSE A MOTOR, GEARBOX AND PROPELLER IN A SINGLE COMPACT UNIT AND THIS PROPELLING SYSTEM IS COMMONLY KNOWN AS AZIPODE PROPELLER.</a:t>
            </a:r>
            <a:endParaRPr lang="en-US" dirty="0" smtClean="0">
              <a:solidFill>
                <a:schemeClr val="accent1">
                  <a:lumMod val="50000"/>
                </a:schemeClr>
              </a:solidFill>
              <a:latin typeface="Calibri" panose="020F0502020204030204" pitchFamily="34" charset="0"/>
            </a:endParaRPr>
          </a:p>
          <a:p>
            <a:endParaRPr lang="en-US" dirty="0" smtClean="0">
              <a:latin typeface="Calibri" panose="020F0502020204030204" pitchFamily="34" charset="0"/>
            </a:endParaRPr>
          </a:p>
          <a:p>
            <a:r>
              <a:rPr lang="en-US" dirty="0" smtClean="0">
                <a:solidFill>
                  <a:srgbClr val="C00000"/>
                </a:solidFill>
                <a:latin typeface="Calibri" panose="020F0502020204030204" pitchFamily="34" charset="0"/>
              </a:rPr>
              <a:t>5) FOCUSES ON OPTIMIZING CARGO CAPACITY AND LOWERING ENERGY CONSUMPTION PER TRANSPORTED UNIT.</a:t>
            </a:r>
          </a:p>
        </p:txBody>
      </p:sp>
    </p:spTree>
    <p:extLst>
      <p:ext uri="{BB962C8B-B14F-4D97-AF65-F5344CB8AC3E}">
        <p14:creationId xmlns:p14="http://schemas.microsoft.com/office/powerpoint/2010/main" val="3365326209"/>
      </p:ext>
    </p:extLst>
  </p:cSld>
  <p:clrMapOvr>
    <a:masterClrMapping/>
  </p:clrMapOvr>
  <p:transition spd="slow">
    <p:comb/>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l="42802" t="-81" r="-44244" b="-81"/>
          <a:stretch/>
        </p:blipFill>
        <p:spPr>
          <a:xfrm>
            <a:off x="8449056" y="268688"/>
            <a:ext cx="6083808" cy="2682504"/>
          </a:xfrm>
          <a:prstGeom prst="rect">
            <a:avLst/>
          </a:prstGeom>
        </p:spPr>
      </p:pic>
      <p:pic>
        <p:nvPicPr>
          <p:cNvPr id="5" name="Picture 4"/>
          <p:cNvPicPr>
            <a:picLocks noChangeAspect="1"/>
          </p:cNvPicPr>
          <p:nvPr/>
        </p:nvPicPr>
        <p:blipFill rotWithShape="1">
          <a:blip r:embed="rId2"/>
          <a:srcRect l="183" r="51980"/>
          <a:stretch/>
        </p:blipFill>
        <p:spPr>
          <a:xfrm>
            <a:off x="8449056" y="3603116"/>
            <a:ext cx="3432048" cy="2839905"/>
          </a:xfrm>
          <a:prstGeom prst="rect">
            <a:avLst/>
          </a:prstGeom>
        </p:spPr>
      </p:pic>
      <p:sp>
        <p:nvSpPr>
          <p:cNvPr id="7" name="TextBox 6"/>
          <p:cNvSpPr txBox="1"/>
          <p:nvPr/>
        </p:nvSpPr>
        <p:spPr>
          <a:xfrm>
            <a:off x="1627632" y="241392"/>
            <a:ext cx="7552944" cy="646331"/>
          </a:xfrm>
          <a:prstGeom prst="rect">
            <a:avLst/>
          </a:prstGeom>
          <a:noFill/>
        </p:spPr>
        <p:txBody>
          <a:bodyPr wrap="square" rtlCol="0">
            <a:spAutoFit/>
          </a:bodyPr>
          <a:lstStyle/>
          <a:p>
            <a:r>
              <a:rPr lang="en-US" sz="3600" u="sng" dirty="0" smtClean="0">
                <a:solidFill>
                  <a:srgbClr val="FF0000"/>
                </a:solidFill>
              </a:rPr>
              <a:t>MATERIAL USED IN THIS DESIGN</a:t>
            </a:r>
            <a:endParaRPr lang="en-US" sz="3600" u="sng" dirty="0">
              <a:solidFill>
                <a:srgbClr val="FF0000"/>
              </a:solidFill>
            </a:endParaRPr>
          </a:p>
        </p:txBody>
      </p:sp>
      <p:sp>
        <p:nvSpPr>
          <p:cNvPr id="8" name="TextBox 7"/>
          <p:cNvSpPr txBox="1"/>
          <p:nvPr/>
        </p:nvSpPr>
        <p:spPr>
          <a:xfrm>
            <a:off x="438912" y="1298448"/>
            <a:ext cx="8174736" cy="1938992"/>
          </a:xfrm>
          <a:prstGeom prst="rect">
            <a:avLst/>
          </a:prstGeom>
          <a:noFill/>
        </p:spPr>
        <p:txBody>
          <a:bodyPr wrap="square" rtlCol="0">
            <a:spAutoFit/>
          </a:bodyPr>
          <a:lstStyle/>
          <a:p>
            <a:r>
              <a:rPr lang="en-US" sz="2400" dirty="0" smtClean="0">
                <a:latin typeface="Lucida Fax" panose="02060602050505020204" pitchFamily="18" charset="0"/>
              </a:rPr>
              <a:t>THE LIGHTWEIGHT MATERIALS ARE  USED ON THE PROPOSED IDEA OF THE SHIP LIKE ALUMINUM AND THERMOPLASTIC COMPOSITE MATERIALS AS THEY OFFER THEM DISTINCT ADVANTAGES OVER COMMON CARBON STEELS LIKE: </a:t>
            </a:r>
            <a:endParaRPr lang="en-US" sz="2400" dirty="0">
              <a:latin typeface="Lucida Fax" panose="02060602050505020204" pitchFamily="18" charset="0"/>
            </a:endParaRPr>
          </a:p>
        </p:txBody>
      </p:sp>
      <p:sp>
        <p:nvSpPr>
          <p:cNvPr id="9" name="TextBox 8"/>
          <p:cNvSpPr txBox="1"/>
          <p:nvPr/>
        </p:nvSpPr>
        <p:spPr>
          <a:xfrm>
            <a:off x="676656" y="3603116"/>
            <a:ext cx="7150608" cy="3108543"/>
          </a:xfrm>
          <a:prstGeom prst="rect">
            <a:avLst/>
          </a:prstGeom>
          <a:noFill/>
        </p:spPr>
        <p:txBody>
          <a:bodyPr wrap="square" rtlCol="0">
            <a:spAutoFit/>
          </a:bodyPr>
          <a:lstStyle/>
          <a:p>
            <a:pPr marL="342900" indent="-342900">
              <a:buFont typeface="Arial" panose="020B0604020202020204" pitchFamily="34" charset="0"/>
              <a:buChar char="•"/>
            </a:pPr>
            <a:r>
              <a:rPr lang="en-US" sz="2800" dirty="0" smtClean="0"/>
              <a:t> </a:t>
            </a:r>
            <a:r>
              <a:rPr lang="en-US" sz="2800" dirty="0" smtClean="0">
                <a:solidFill>
                  <a:srgbClr val="0070C0"/>
                </a:solidFill>
              </a:rPr>
              <a:t>HIGH TENSILE STRENGTH</a:t>
            </a:r>
          </a:p>
          <a:p>
            <a:pPr marL="514350" indent="-514350">
              <a:buFont typeface="Arial" panose="020B0604020202020204" pitchFamily="34" charset="0"/>
              <a:buChar char="•"/>
            </a:pPr>
            <a:r>
              <a:rPr lang="en-US" sz="2800" dirty="0" smtClean="0">
                <a:solidFill>
                  <a:srgbClr val="0070C0"/>
                </a:solidFill>
              </a:rPr>
              <a:t>LESS MAINTENANCE</a:t>
            </a:r>
          </a:p>
          <a:p>
            <a:pPr marL="514350" indent="-514350">
              <a:buFont typeface="Arial" panose="020B0604020202020204" pitchFamily="34" charset="0"/>
              <a:buChar char="•"/>
            </a:pPr>
            <a:r>
              <a:rPr lang="en-US" sz="2800" dirty="0" smtClean="0">
                <a:solidFill>
                  <a:srgbClr val="0070C0"/>
                </a:solidFill>
              </a:rPr>
              <a:t>EASY TO SHAPE</a:t>
            </a:r>
          </a:p>
          <a:p>
            <a:pPr marL="514350" indent="-514350">
              <a:buFont typeface="Arial" panose="020B0604020202020204" pitchFamily="34" charset="0"/>
              <a:buChar char="•"/>
            </a:pPr>
            <a:r>
              <a:rPr lang="en-US" sz="2800" dirty="0" smtClean="0">
                <a:solidFill>
                  <a:srgbClr val="0070C0"/>
                </a:solidFill>
              </a:rPr>
              <a:t>LIGHTWEIGHT </a:t>
            </a:r>
          </a:p>
          <a:p>
            <a:pPr marL="514350" indent="-514350">
              <a:buFont typeface="Arial" panose="020B0604020202020204" pitchFamily="34" charset="0"/>
              <a:buChar char="•"/>
            </a:pPr>
            <a:r>
              <a:rPr lang="en-US" sz="2800" dirty="0" smtClean="0">
                <a:solidFill>
                  <a:srgbClr val="0070C0"/>
                </a:solidFill>
              </a:rPr>
              <a:t>FATIGUE RESISTANT </a:t>
            </a:r>
          </a:p>
          <a:p>
            <a:pPr marL="514350" indent="-514350">
              <a:buFont typeface="Arial" panose="020B0604020202020204" pitchFamily="34" charset="0"/>
              <a:buChar char="•"/>
            </a:pPr>
            <a:r>
              <a:rPr lang="en-US" sz="2800" dirty="0" smtClean="0">
                <a:solidFill>
                  <a:srgbClr val="0070C0"/>
                </a:solidFill>
              </a:rPr>
              <a:t>RECYCLABLE </a:t>
            </a:r>
          </a:p>
          <a:p>
            <a:pPr marL="342900" indent="-342900">
              <a:buFont typeface="+mj-lt"/>
              <a:buAutoNum type="arabicPeriod"/>
            </a:pPr>
            <a:endParaRPr lang="en-US" sz="2800" dirty="0"/>
          </a:p>
        </p:txBody>
      </p:sp>
    </p:spTree>
    <p:extLst>
      <p:ext uri="{BB962C8B-B14F-4D97-AF65-F5344CB8AC3E}">
        <p14:creationId xmlns:p14="http://schemas.microsoft.com/office/powerpoint/2010/main" val="251714925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26199" y="134112"/>
            <a:ext cx="3437466" cy="688848"/>
          </a:xfrm>
        </p:spPr>
        <p:txBody>
          <a:bodyPr/>
          <a:lstStyle/>
          <a:p>
            <a:r>
              <a:rPr lang="en-US" u="sng" dirty="0" smtClean="0">
                <a:solidFill>
                  <a:schemeClr val="accent3">
                    <a:lumMod val="75000"/>
                  </a:schemeClr>
                </a:solidFill>
              </a:rPr>
              <a:t>CLEAN SAILING</a:t>
            </a:r>
            <a:endParaRPr lang="en-US" u="sng" dirty="0">
              <a:solidFill>
                <a:schemeClr val="accent3">
                  <a:lumMod val="75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97000943"/>
              </p:ext>
            </p:extLst>
          </p:nvPr>
        </p:nvGraphicFramePr>
        <p:xfrm>
          <a:off x="128016" y="896112"/>
          <a:ext cx="11923776" cy="5724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0249321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7077" y="179694"/>
            <a:ext cx="5668875" cy="673290"/>
          </a:xfrm>
        </p:spPr>
        <p:txBody>
          <a:bodyPr>
            <a:normAutofit fontScale="90000"/>
          </a:bodyPr>
          <a:lstStyle/>
          <a:p>
            <a:r>
              <a:rPr lang="en-US" u="sng" dirty="0"/>
              <a:t>GREENLINE HYBRID DESIGN</a:t>
            </a:r>
          </a:p>
        </p:txBody>
      </p:sp>
      <p:sp>
        <p:nvSpPr>
          <p:cNvPr id="3" name="Content Placeholder 2"/>
          <p:cNvSpPr>
            <a:spLocks noGrp="1"/>
          </p:cNvSpPr>
          <p:nvPr>
            <p:ph idx="1"/>
          </p:nvPr>
        </p:nvSpPr>
        <p:spPr>
          <a:xfrm>
            <a:off x="2224585" y="887103"/>
            <a:ext cx="5868537" cy="709683"/>
          </a:xfrm>
        </p:spPr>
        <p:txBody>
          <a:bodyPr>
            <a:noAutofit/>
          </a:bodyPr>
          <a:lstStyle/>
          <a:p>
            <a:pPr marL="0" indent="0" algn="ctr">
              <a:buNone/>
            </a:pPr>
            <a:r>
              <a:rPr lang="en-US" sz="2800" u="sng" dirty="0" smtClean="0">
                <a:solidFill>
                  <a:srgbClr val="FF0000"/>
                </a:solidFill>
                <a:latin typeface="Andalus" panose="02020603050405020304" pitchFamily="18" charset="-78"/>
                <a:cs typeface="Andalus" panose="02020603050405020304" pitchFamily="18" charset="-78"/>
              </a:rPr>
              <a:t>SUPER DISPLACEMENT HULL</a:t>
            </a:r>
            <a:endParaRPr lang="en-US" sz="2800" u="sng" dirty="0">
              <a:solidFill>
                <a:srgbClr val="FF0000"/>
              </a:solidFill>
              <a:latin typeface="Andalus" panose="02020603050405020304" pitchFamily="18" charset="-78"/>
              <a:cs typeface="Andalus" panose="02020603050405020304" pitchFamily="18" charset="-78"/>
            </a:endParaRPr>
          </a:p>
        </p:txBody>
      </p:sp>
      <p:pic>
        <p:nvPicPr>
          <p:cNvPr id="4" name="Picture 3"/>
          <p:cNvPicPr>
            <a:picLocks noChangeAspect="1"/>
          </p:cNvPicPr>
          <p:nvPr/>
        </p:nvPicPr>
        <p:blipFill>
          <a:blip r:embed="rId2"/>
          <a:stretch>
            <a:fillRect/>
          </a:stretch>
        </p:blipFill>
        <p:spPr>
          <a:xfrm>
            <a:off x="8093122" y="516339"/>
            <a:ext cx="3781069" cy="2832152"/>
          </a:xfrm>
          <a:prstGeom prst="rect">
            <a:avLst/>
          </a:prstGeom>
        </p:spPr>
      </p:pic>
      <p:sp>
        <p:nvSpPr>
          <p:cNvPr id="5" name="TextBox 4"/>
          <p:cNvSpPr txBox="1"/>
          <p:nvPr/>
        </p:nvSpPr>
        <p:spPr>
          <a:xfrm>
            <a:off x="458970" y="1665024"/>
            <a:ext cx="7634152" cy="4708981"/>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00B0F0"/>
                </a:solidFill>
              </a:rPr>
              <a:t> </a:t>
            </a:r>
            <a:r>
              <a:rPr lang="en-US" sz="2000" dirty="0" smtClean="0">
                <a:solidFill>
                  <a:srgbClr val="00B0F0"/>
                </a:solidFill>
                <a:latin typeface="Cambria Math" panose="02040503050406030204" pitchFamily="18" charset="0"/>
                <a:ea typeface="Cambria Math" panose="02040503050406030204" pitchFamily="18" charset="0"/>
              </a:rPr>
              <a:t>SUPERDISPLACEMENT HULL SHAPE GENERATES LESS DRAG, LESS WAKE, CREATES THE ABILITY TO USE LESS FUEL, GENERATES LOWER CO2 EMISSIONS, AND ENABLES THE USE OF (LIMITED) ELECTRIC POWER.</a:t>
            </a:r>
          </a:p>
          <a:p>
            <a:endParaRPr lang="en-US" sz="2000" dirty="0" smtClean="0">
              <a:latin typeface="Cambria Math" panose="02040503050406030204" pitchFamily="18" charset="0"/>
              <a:ea typeface="Cambria Math" panose="02040503050406030204" pitchFamily="18" charset="0"/>
            </a:endParaRPr>
          </a:p>
          <a:p>
            <a:pPr marL="285750" indent="-285750">
              <a:buFont typeface="Arial" panose="020B0604020202020204" pitchFamily="34" charset="0"/>
              <a:buChar char="•"/>
            </a:pPr>
            <a:r>
              <a:rPr lang="en-US" sz="2000" dirty="0" smtClean="0">
                <a:solidFill>
                  <a:srgbClr val="00B050"/>
                </a:solidFill>
                <a:latin typeface="Cambria Math" panose="02040503050406030204" pitchFamily="18" charset="0"/>
                <a:ea typeface="Cambria Math" panose="02040503050406030204" pitchFamily="18" charset="0"/>
              </a:rPr>
              <a:t>THE REDUCED ENERGY REQUIREMENT MEANS LESS RUNNING COST, LESS REFUELING STOPS</a:t>
            </a:r>
          </a:p>
          <a:p>
            <a:endParaRPr lang="en-US" sz="2000" dirty="0" smtClean="0">
              <a:solidFill>
                <a:srgbClr val="00B0F0"/>
              </a:solidFill>
              <a:latin typeface="Cambria Math" panose="02040503050406030204" pitchFamily="18" charset="0"/>
              <a:ea typeface="Cambria Math" panose="02040503050406030204" pitchFamily="18" charset="0"/>
            </a:endParaRPr>
          </a:p>
          <a:p>
            <a:pPr marL="285750" indent="-285750">
              <a:buFont typeface="Arial" panose="020B0604020202020204" pitchFamily="34" charset="0"/>
              <a:buChar char="•"/>
            </a:pPr>
            <a:r>
              <a:rPr lang="en-US" sz="2000" dirty="0" smtClean="0">
                <a:solidFill>
                  <a:srgbClr val="00B0F0"/>
                </a:solidFill>
                <a:latin typeface="Cambria Math" panose="02040503050406030204" pitchFamily="18" charset="0"/>
                <a:ea typeface="Cambria Math" panose="02040503050406030204" pitchFamily="18" charset="0"/>
              </a:rPr>
              <a:t>THE TWIN SACRIFICIAL STABILIZERS HAVE AN ADVANTAGE AS THEY DELIVER ROLL STABILITY, TRACKING STABILITY, AND PROTECT THE DRIVE AND RUDDER</a:t>
            </a:r>
          </a:p>
          <a:p>
            <a:endParaRPr lang="en-US" sz="2000" dirty="0" smtClean="0">
              <a:solidFill>
                <a:srgbClr val="00B050"/>
              </a:solidFill>
              <a:latin typeface="Cambria Math" panose="02040503050406030204" pitchFamily="18" charset="0"/>
              <a:ea typeface="Cambria Math" panose="02040503050406030204" pitchFamily="18" charset="0"/>
            </a:endParaRPr>
          </a:p>
          <a:p>
            <a:pPr marL="285750" indent="-285750">
              <a:buFont typeface="Arial" panose="020B0604020202020204" pitchFamily="34" charset="0"/>
              <a:buChar char="•"/>
            </a:pPr>
            <a:r>
              <a:rPr lang="en-US" sz="2000" dirty="0" smtClean="0">
                <a:solidFill>
                  <a:srgbClr val="00B050"/>
                </a:solidFill>
                <a:latin typeface="Cambria Math" panose="02040503050406030204" pitchFamily="18" charset="0"/>
                <a:ea typeface="Cambria Math" panose="02040503050406030204" pitchFamily="18" charset="0"/>
              </a:rPr>
              <a:t> IF THE STABILIZERS GET DAMAGED, THE STRUCTURE OF THE BOAT WILL NOT BE AFFECTED AND THE FINS CAN BE QUICKLY AND INEXPENSIVELY REPLACED </a:t>
            </a:r>
          </a:p>
        </p:txBody>
      </p:sp>
    </p:spTree>
    <p:extLst>
      <p:ext uri="{BB962C8B-B14F-4D97-AF65-F5344CB8AC3E}">
        <p14:creationId xmlns:p14="http://schemas.microsoft.com/office/powerpoint/2010/main" val="268831548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Facet">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1026</TotalTime>
  <Words>1098</Words>
  <Application>Microsoft Office PowerPoint</Application>
  <PresentationFormat>Widescreen</PresentationFormat>
  <Paragraphs>86</Paragraphs>
  <Slides>16</Slides>
  <Notes>0</Notes>
  <HiddenSlides>0</HiddenSlides>
  <MMClips>1</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16</vt:i4>
      </vt:variant>
    </vt:vector>
  </HeadingPairs>
  <TitlesOfParts>
    <vt:vector size="30" baseType="lpstr">
      <vt:lpstr>Aharoni</vt:lpstr>
      <vt:lpstr>Andalus</vt:lpstr>
      <vt:lpstr>AngsanaUPC</vt:lpstr>
      <vt:lpstr>Aparajita</vt:lpstr>
      <vt:lpstr>Arial</vt:lpstr>
      <vt:lpstr>Bookman Old Style</vt:lpstr>
      <vt:lpstr>Calibri</vt:lpstr>
      <vt:lpstr>Cambria</vt:lpstr>
      <vt:lpstr>Cambria Math</vt:lpstr>
      <vt:lpstr>Cooper Black</vt:lpstr>
      <vt:lpstr>Lucida Fax</vt:lpstr>
      <vt:lpstr>Trebuchet MS</vt:lpstr>
      <vt:lpstr>Wingdings 3</vt:lpstr>
      <vt:lpstr>Facet</vt:lpstr>
      <vt:lpstr>TRANSTECH 2015</vt:lpstr>
      <vt:lpstr>OVERVIEW OF INLAND WATER TRANSPORATATION IN INDIA (IWT)</vt:lpstr>
      <vt:lpstr>PowerPoint Presentation</vt:lpstr>
      <vt:lpstr>PowerPoint Presentation</vt:lpstr>
      <vt:lpstr>1) IF ALL THESE THINGS ARE SUCCESSFUL THEN INDIA CAN DEVELPOE LARGE NETWORK FOR INLAND WATER TRANSPORTATION OUT OF WHICH ABOUT 14,500 KM OF INLAND  WATERWAYS WILL BE NAVIGABLE.  2) THE ECONOMY OF THE NATION WILL BOOST UP DECREASING THE LOAD ON RAILWAY AND ROADWAY.  3) MORE OPPERTUINITY FOR SMALL BOAT AND SHIP OWERS TO EXCEL  4) MARITIME SECTOR WILL FLOURISH AND GIVING BETTER OPPERTUINITY  FOR INDIAN MARINERS.    </vt:lpstr>
      <vt:lpstr>MODERN HYBRID INLAND WATER VEHICLES</vt:lpstr>
      <vt:lpstr>PowerPoint Presentation</vt:lpstr>
      <vt:lpstr>CLEAN SAILING</vt:lpstr>
      <vt:lpstr>GREENLINE HYBRID DESIGN</vt:lpstr>
      <vt:lpstr>DRIVE SYSTEM</vt:lpstr>
      <vt:lpstr>SOLAR ROOF</vt:lpstr>
      <vt:lpstr>MODES OF OPERATION</vt:lpstr>
      <vt:lpstr>SOME MORE LOW EMISSION &amp; COST EFFECTIVE SOLUTIONS FOR INLAND WATERWAYS</vt:lpstr>
      <vt:lpstr>PowerPoint Presentation</vt:lpstr>
      <vt:lpstr>CONCLUSION</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TRANSTECH 2015</dc:title>
  <dc:creator>NITILAKSH</dc:creator>
  <cp:lastModifiedBy>faculty</cp:lastModifiedBy>
  <cp:revision>49</cp:revision>
  <dcterms:created xsi:type="dcterms:W3CDTF">2015-02-22T12:22:32Z</dcterms:created>
  <dcterms:modified xsi:type="dcterms:W3CDTF">2015-02-27T04:57:15Z</dcterms:modified>
</cp:coreProperties>
</file>