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2" autoAdjust="0"/>
    <p:restoredTop sz="94640" autoAdjust="0"/>
  </p:normalViewPr>
  <p:slideViewPr>
    <p:cSldViewPr snapToGrid="0" snapToObjects="1">
      <p:cViewPr varScale="1">
        <p:scale>
          <a:sx n="48" d="100"/>
          <a:sy n="48" d="100"/>
        </p:scale>
        <p:origin x="-11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C1F77-7E87-445D-9269-B7FDF20BAC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9C2F6A0-EE19-A246-9E8D-594948DB19F1}" type="datetimeFigureOut">
              <a:rPr lang="en-US" smtClean="0"/>
              <a:pPr/>
              <a:t>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42FA571-A13E-5545-B058-4E488DF2C4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Improved Collision Safety of Ships by an </a:t>
            </a:r>
            <a:r>
              <a:rPr lang="en-US" b="1" dirty="0" err="1"/>
              <a:t>lntrusion</a:t>
            </a:r>
            <a:r>
              <a:rPr lang="en-US" b="1" dirty="0"/>
              <a:t> -Tolerant </a:t>
            </a:r>
            <a:r>
              <a:rPr lang="en-US" b="1" dirty="0" err="1"/>
              <a:t>lnner</a:t>
            </a:r>
            <a:r>
              <a:rPr lang="en-US" b="1" dirty="0"/>
              <a:t> Side Shell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en-US" dirty="0" smtClean="0"/>
              <a:t>By,</a:t>
            </a:r>
          </a:p>
          <a:p>
            <a:pPr algn="r"/>
            <a:r>
              <a:rPr lang="en-US" dirty="0" smtClean="0"/>
              <a:t>DICKSON A</a:t>
            </a:r>
          </a:p>
          <a:p>
            <a:pPr algn="r"/>
            <a:r>
              <a:rPr lang="en-US" dirty="0" smtClean="0"/>
              <a:t>BALAMURUGAN S</a:t>
            </a:r>
          </a:p>
          <a:p>
            <a:pPr algn="r"/>
            <a:r>
              <a:rPr lang="en-US" dirty="0" smtClean="0"/>
              <a:t>YEZDI J GHADIALI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FE analysis of reference structure: material, shell-plate thickness, and energy absorption:</a:t>
            </a:r>
            <a:endParaRPr lang="en-US" sz="2400" dirty="0"/>
          </a:p>
        </p:txBody>
      </p:sp>
      <p:pic>
        <p:nvPicPr>
          <p:cNvPr id="5" name="Content Placeholder 4" descr="Untitled3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74705" b="-74705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Chart shows how the Energy is absorbed as the intrusion depth is increased for both</a:t>
            </a:r>
          </a:p>
          <a:p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High strength steel with a yield stress of 700 </a:t>
            </a:r>
            <a:r>
              <a:rPr lang="en-US" dirty="0" err="1" smtClean="0"/>
              <a:t>MPa</a:t>
            </a:r>
          </a:p>
          <a:p>
            <a:pPr marL="342900" indent="-342900">
              <a:buAutoNum type="arabicPeriod"/>
            </a:pPr>
            <a:r>
              <a:rPr lang="en-US" dirty="0" smtClean="0"/>
              <a:t>Normal ship-steel grade with a yield stress of 240 </a:t>
            </a:r>
            <a:r>
              <a:rPr lang="en-US" dirty="0" err="1" smtClean="0"/>
              <a:t>MPa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energy absorption was increased from 17.3 to 24.9 MJ, or with 44% </a:t>
            </a:r>
          </a:p>
          <a:p>
            <a:pPr marL="342900" indent="-342900">
              <a:buAutoNum type="arabicPeriod"/>
            </a:pPr>
            <a:r>
              <a:rPr lang="en-US" dirty="0" smtClean="0"/>
              <a:t>Applying the high strength steel only to the side shell plates, keeping the normal grade steel for the other structural members, the increase of the absorbed energy to be 33%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49275" y="472346"/>
            <a:ext cx="8042276" cy="1336956"/>
          </a:xfrm>
        </p:spPr>
        <p:txBody>
          <a:bodyPr>
            <a:noAutofit/>
          </a:bodyPr>
          <a:lstStyle/>
          <a:p>
            <a:r>
              <a:rPr lang="en-US" sz="3500" dirty="0" smtClean="0"/>
              <a:t>Comparison between the Reference design and The deformable inner barrier design</a:t>
            </a:r>
            <a:endParaRPr lang="en-US" sz="3500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562787" y="1964971"/>
            <a:ext cx="8042276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 The collision resistance and energy absorption of the reference and the conceptual design with the deformable inner barrier were compared by simulating 10 collision events. </a:t>
            </a:r>
          </a:p>
          <a:p>
            <a:r>
              <a:rPr lang="en-US" dirty="0" smtClean="0"/>
              <a:t>The bow collided at an angle of 90 deg with the fore tip of the bulb striking either (A) between two web frames, or (B) into a web frame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Note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The </a:t>
            </a:r>
            <a:r>
              <a:rPr lang="en-US" dirty="0" smtClean="0"/>
              <a:t>bulb strikes between two web plates (A) in the middle between the main deck and the </a:t>
            </a:r>
            <a:r>
              <a:rPr lang="en-US" dirty="0" err="1" smtClean="0"/>
              <a:t>tanktop</a:t>
            </a:r>
            <a:r>
              <a:rPr lang="en-US" dirty="0" smtClean="0"/>
              <a:t> (3) </a:t>
            </a:r>
          </a:p>
          <a:p>
            <a:r>
              <a:rPr lang="en-US" dirty="0" smtClean="0"/>
              <a:t>The intrusion depth for the reference design was 1.94 </a:t>
            </a:r>
            <a:r>
              <a:rPr lang="en-US" dirty="0" err="1" smtClean="0"/>
              <a:t>m</a:t>
            </a:r>
            <a:r>
              <a:rPr lang="en-US" dirty="0" smtClean="0"/>
              <a:t>, while it was increased to 3.46 </a:t>
            </a:r>
            <a:r>
              <a:rPr lang="en-US" dirty="0" err="1" smtClean="0"/>
              <a:t>m</a:t>
            </a:r>
            <a:r>
              <a:rPr lang="en-US" dirty="0" smtClean="0"/>
              <a:t> for the deformable inner barrier design – increasing the energy absorption from 17.3 to 59.2 MJ, or 242%. </a:t>
            </a:r>
            <a:endParaRPr lang="en-US" dirty="0"/>
          </a:p>
        </p:txBody>
      </p:sp>
      <p:pic>
        <p:nvPicPr>
          <p:cNvPr id="8" name="Content Placeholder 7" descr="Untitled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48771" b="-48771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increase of 278% is noted when the bulb strikes at the point A1 until the inner shell is penetrated below the main deck for reference and conceptual design.</a:t>
            </a:r>
          </a:p>
          <a:p>
            <a:r>
              <a:rPr lang="en-US" dirty="0" smtClean="0"/>
              <a:t>Depth increase is from 1.74m to 3.52m</a:t>
            </a:r>
          </a:p>
          <a:p>
            <a:r>
              <a:rPr lang="en-US" dirty="0" smtClean="0"/>
              <a:t>The energy absorbed is increased from 24.1MJ to 91.2MJ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7" name="Content Placeholder 7" descr="Untitled4.jpg"/>
          <p:cNvPicPr>
            <a:picLocks noChangeAspect="1"/>
          </p:cNvPicPr>
          <p:nvPr/>
        </p:nvPicPr>
        <p:blipFill>
          <a:blip r:embed="rId2"/>
          <a:srcRect t="-47866" b="-47866"/>
          <a:stretch>
            <a:fillRect/>
          </a:stretch>
        </p:blipFill>
        <p:spPr>
          <a:xfrm>
            <a:off x="4648200" y="486362"/>
            <a:ext cx="4038600" cy="6558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Untitled5.jpg"/>
          <p:cNvPicPr>
            <a:picLocks noChangeAspect="1"/>
          </p:cNvPicPr>
          <p:nvPr/>
        </p:nvPicPr>
        <p:blipFill>
          <a:blip r:embed="rId2"/>
          <a:srcRect t="-70962" b="-70962"/>
          <a:stretch>
            <a:fillRect/>
          </a:stretch>
        </p:blipFill>
        <p:spPr>
          <a:xfrm>
            <a:off x="1150854" y="-472848"/>
            <a:ext cx="7535946" cy="8538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intrusion depth of the reference design was 1.50 to 2.04 </a:t>
            </a:r>
            <a:r>
              <a:rPr lang="en-US" dirty="0" err="1" smtClean="0"/>
              <a:t>m</a:t>
            </a:r>
            <a:r>
              <a:rPr lang="en-US" dirty="0" smtClean="0"/>
              <a:t> i.e. design would cope with 18% to 29% of all collisions without penetration through the double side shell. </a:t>
            </a:r>
          </a:p>
          <a:p>
            <a:r>
              <a:rPr lang="en-US" dirty="0" smtClean="0"/>
              <a:t>The depth is now ranged between 2.98 to 3.96m i.e. it can cope between 40 to 60% of collision without penetration of double side shell.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Untitled6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6005" b="-36005"/>
          <a:stretch>
            <a:fillRect/>
          </a:stretch>
        </p:blipFill>
        <p:spPr>
          <a:xfrm>
            <a:off x="4648200" y="1229408"/>
            <a:ext cx="4038600" cy="48967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The increase of ship's lightweight with the conceptual design between 0.21% and 0.60%, depending on the chosen solution, compared with an acceptable increase of 1.5%.</a:t>
            </a:r>
          </a:p>
          <a:p>
            <a:pPr lvl="0"/>
            <a:r>
              <a:rPr lang="en-US" dirty="0" smtClean="0"/>
              <a:t>The cost is assessed as being considerably less that the acceptable 1.5% of the ship's total cost.</a:t>
            </a:r>
          </a:p>
          <a:p>
            <a:pPr lvl="0"/>
            <a:r>
              <a:rPr lang="en-US" dirty="0" smtClean="0"/>
              <a:t>The cargo space is unchanged.</a:t>
            </a:r>
          </a:p>
          <a:p>
            <a:pPr lvl="0"/>
            <a:r>
              <a:rPr lang="en-US" dirty="0" smtClean="0"/>
              <a:t>The ballast volume is intact.</a:t>
            </a:r>
          </a:p>
          <a:p>
            <a:pPr lvl="0"/>
            <a:r>
              <a:rPr lang="en-US" dirty="0" smtClean="0"/>
              <a:t>Normal structural strength is fulfilled according to the rules.</a:t>
            </a:r>
          </a:p>
          <a:p>
            <a:pPr lvl="0"/>
            <a:r>
              <a:rPr lang="en-US" dirty="0" smtClean="0"/>
              <a:t>The access for inspection and maintenance between the inner and outer side shell is maintained.</a:t>
            </a:r>
          </a:p>
          <a:p>
            <a:pPr lvl="0"/>
            <a:r>
              <a:rPr lang="en-US" dirty="0" smtClean="0"/>
              <a:t>The design is not considered "too complicated" to construct at a normal shipyard.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THANK YOU</a:t>
            </a:r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Improved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Fatalities</a:t>
            </a:r>
          </a:p>
          <a:p>
            <a:r>
              <a:rPr lang="en-US" dirty="0" smtClean="0"/>
              <a:t>Property</a:t>
            </a:r>
          </a:p>
          <a:p>
            <a:r>
              <a:rPr lang="en-US" dirty="0" smtClean="0"/>
              <a:t>Cargo</a:t>
            </a:r>
          </a:p>
          <a:p>
            <a:r>
              <a:rPr lang="en-US" dirty="0" smtClean="0"/>
              <a:t>Pollution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of Collision Damage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IMO’S project - Harmonization of Rules and Design Rationale (HARDER)</a:t>
            </a:r>
          </a:p>
          <a:p>
            <a:r>
              <a:rPr lang="en-US" dirty="0" smtClean="0"/>
              <a:t>Total Casualties &gt; 2900</a:t>
            </a:r>
          </a:p>
          <a:p>
            <a:r>
              <a:rPr lang="en-US" dirty="0" smtClean="0"/>
              <a:t>Collision – 1851</a:t>
            </a:r>
          </a:p>
          <a:p>
            <a:r>
              <a:rPr lang="en-US" dirty="0" smtClean="0"/>
              <a:t>Groundings – 930</a:t>
            </a:r>
          </a:p>
          <a:p>
            <a:r>
              <a:rPr lang="en-US" smtClean="0"/>
              <a:t>Other incidents – 165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33399" y="1179906"/>
            <a:ext cx="3840480" cy="3720152"/>
          </a:xfrm>
        </p:spPr>
        <p:txBody>
          <a:bodyPr>
            <a:noAutofit/>
          </a:bodyPr>
          <a:lstStyle/>
          <a:p>
            <a:pPr algn="l">
              <a:buFont typeface="Wingdings" charset="2"/>
              <a:buChar char="§"/>
            </a:pPr>
            <a:r>
              <a:rPr lang="en-US" sz="1500" dirty="0" smtClean="0"/>
              <a:t>Figure shows a distribution of the depths based on the statistics from 570 collision events.</a:t>
            </a:r>
          </a:p>
          <a:p>
            <a:pPr algn="l">
              <a:buFont typeface="Wingdings" charset="2"/>
              <a:buChar char="§"/>
            </a:pPr>
            <a:r>
              <a:rPr lang="en-US" sz="1500" dirty="0" smtClean="0"/>
              <a:t>The intrusion depth </a:t>
            </a:r>
            <a:r>
              <a:rPr lang="en-US" sz="1500" dirty="0" err="1" smtClean="0"/>
              <a:t>b</a:t>
            </a:r>
            <a:r>
              <a:rPr lang="en-US" sz="1500" dirty="0" smtClean="0"/>
              <a:t>, is normalized by ship’s breath B as </a:t>
            </a:r>
            <a:r>
              <a:rPr lang="en-US" sz="1500" dirty="0" err="1" smtClean="0"/>
              <a:t>b</a:t>
            </a:r>
            <a:r>
              <a:rPr lang="en-US" sz="1500" dirty="0" smtClean="0"/>
              <a:t>/B.</a:t>
            </a:r>
          </a:p>
          <a:p>
            <a:pPr algn="l">
              <a:buFont typeface="Wingdings" charset="2"/>
              <a:buChar char="§"/>
            </a:pPr>
            <a:r>
              <a:rPr lang="en-US" sz="1500" dirty="0" smtClean="0"/>
              <a:t>The mean intrusion depth is  0.15 x B , In double side shell is approximately  0.05 to 0.15 x B</a:t>
            </a:r>
          </a:p>
          <a:p>
            <a:pPr algn="l">
              <a:buFont typeface="Wingdings" charset="2"/>
              <a:buChar char="§"/>
            </a:pPr>
            <a:r>
              <a:rPr lang="en-US" sz="1500" dirty="0" smtClean="0"/>
              <a:t>80% of the area collided is above the water line.</a:t>
            </a:r>
          </a:p>
          <a:p>
            <a:pPr algn="l">
              <a:buFont typeface="Wingdings" charset="2"/>
              <a:buChar char="§"/>
            </a:pPr>
            <a:r>
              <a:rPr lang="en-US" sz="1500" dirty="0" smtClean="0"/>
              <a:t>20% of the vertical damage is below the water line.</a:t>
            </a:r>
          </a:p>
          <a:p>
            <a:pPr algn="l">
              <a:buFont typeface="Wingdings" charset="2"/>
              <a:buChar char="§"/>
            </a:pPr>
            <a:r>
              <a:rPr lang="en-US" sz="1500" dirty="0" smtClean="0"/>
              <a:t>Hence the upper side shell plays an important role in energy absorption during collision.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824" y="1540137"/>
            <a:ext cx="3741421" cy="3606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 Mechanism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External Collision Mechanism</a:t>
            </a:r>
          </a:p>
          <a:p>
            <a:pPr lvl="1"/>
            <a:r>
              <a:rPr lang="en-US" dirty="0" smtClean="0"/>
              <a:t>Rigid Body</a:t>
            </a:r>
          </a:p>
          <a:p>
            <a:pPr lvl="1"/>
            <a:r>
              <a:rPr lang="en-US" dirty="0" smtClean="0"/>
              <a:t>Global Motions of the Ships</a:t>
            </a:r>
          </a:p>
          <a:p>
            <a:pPr lvl="1"/>
            <a:r>
              <a:rPr lang="en-US" dirty="0" smtClean="0"/>
              <a:t>Hydrodynamic forces</a:t>
            </a:r>
          </a:p>
          <a:p>
            <a:r>
              <a:rPr lang="en-US" dirty="0" smtClean="0"/>
              <a:t>Parameters of External Collision Mechanism</a:t>
            </a:r>
          </a:p>
          <a:p>
            <a:pPr lvl="1"/>
            <a:r>
              <a:rPr lang="en-US" dirty="0" smtClean="0"/>
              <a:t>Mass striking and struck ship</a:t>
            </a:r>
          </a:p>
          <a:p>
            <a:pPr lvl="1"/>
            <a:r>
              <a:rPr lang="en-US" dirty="0" smtClean="0"/>
              <a:t>Velocity of striking ship and struck ship</a:t>
            </a:r>
          </a:p>
          <a:p>
            <a:pPr lvl="1"/>
            <a:r>
              <a:rPr lang="en-US" dirty="0" smtClean="0"/>
              <a:t>Collision location</a:t>
            </a:r>
          </a:p>
          <a:p>
            <a:pPr lvl="1"/>
            <a:r>
              <a:rPr lang="en-US" dirty="0" smtClean="0"/>
              <a:t>Collision Angle</a:t>
            </a:r>
          </a:p>
          <a:p>
            <a:r>
              <a:rPr lang="en-US" dirty="0" smtClean="0"/>
              <a:t>It determines the kinetic energy dispersed into the structures in the collision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Internal Collision Mechanism</a:t>
            </a:r>
          </a:p>
          <a:p>
            <a:pPr lvl="1"/>
            <a:r>
              <a:rPr lang="en-US" dirty="0" smtClean="0"/>
              <a:t>The Way the Kinetic Energy is Absorbed through</a:t>
            </a:r>
          </a:p>
          <a:p>
            <a:pPr lvl="2"/>
            <a:r>
              <a:rPr lang="en-US" dirty="0" smtClean="0"/>
              <a:t>Buckling</a:t>
            </a:r>
          </a:p>
          <a:p>
            <a:pPr lvl="2"/>
            <a:r>
              <a:rPr lang="en-US" dirty="0" smtClean="0"/>
              <a:t>Crushing</a:t>
            </a:r>
          </a:p>
          <a:p>
            <a:pPr lvl="2"/>
            <a:r>
              <a:rPr lang="en-US" dirty="0" smtClean="0"/>
              <a:t>Tearing</a:t>
            </a:r>
          </a:p>
          <a:p>
            <a:pPr lvl="2"/>
            <a:r>
              <a:rPr lang="en-US" dirty="0" smtClean="0"/>
              <a:t>Shearing</a:t>
            </a:r>
          </a:p>
          <a:p>
            <a:pPr lvl="2"/>
            <a:r>
              <a:rPr lang="en-US" dirty="0" smtClean="0"/>
              <a:t>Friction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Striking bow geometry, Structural Arrangement of the Struck Ship</a:t>
            </a:r>
          </a:p>
          <a:p>
            <a:pPr lvl="1"/>
            <a:r>
              <a:rPr lang="en-US" dirty="0" smtClean="0"/>
              <a:t>Material Properties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 Ship and Side Shell Structure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Ships name – INTERMODESHIP</a:t>
            </a:r>
          </a:p>
          <a:p>
            <a:r>
              <a:rPr lang="en-US" dirty="0" smtClean="0"/>
              <a:t>Type – RO/RO</a:t>
            </a:r>
          </a:p>
          <a:p>
            <a:r>
              <a:rPr lang="en-US" dirty="0" smtClean="0"/>
              <a:t>Length overall (LOA) – 88m</a:t>
            </a:r>
          </a:p>
          <a:p>
            <a:r>
              <a:rPr lang="en-US" dirty="0" smtClean="0"/>
              <a:t>Breadth (Molded) – 13.3m </a:t>
            </a:r>
          </a:p>
          <a:p>
            <a:r>
              <a:rPr lang="en-US" dirty="0" smtClean="0"/>
              <a:t>Design draught – 4m</a:t>
            </a:r>
          </a:p>
          <a:p>
            <a:r>
              <a:rPr lang="en-US" dirty="0" smtClean="0"/>
              <a:t>Cargo capacity 48 trailers or 1700 DWT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484" y="2620210"/>
            <a:ext cx="3492500" cy="3114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776054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Conceptual design of the deformable inner barrier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To become a commercial </a:t>
            </a:r>
            <a:r>
              <a:rPr lang="en-US" smtClean="0"/>
              <a:t>success,The</a:t>
            </a:r>
            <a:r>
              <a:rPr lang="en-US" dirty="0" smtClean="0"/>
              <a:t> main requirements for a new double side shell design should be.</a:t>
            </a:r>
          </a:p>
          <a:p>
            <a:pPr lvl="2"/>
            <a:r>
              <a:rPr lang="en-US" dirty="0" smtClean="0"/>
              <a:t>A l00% increase of the energy-absorption capability of the side shell structure. </a:t>
            </a:r>
          </a:p>
          <a:p>
            <a:pPr lvl="2"/>
            <a:r>
              <a:rPr lang="en-US" dirty="0" smtClean="0"/>
              <a:t>A cost increase of a maximum of 1.5% of the ship's total cost.</a:t>
            </a:r>
          </a:p>
          <a:p>
            <a:pPr lvl="2"/>
            <a:r>
              <a:rPr lang="en-US" dirty="0" smtClean="0"/>
              <a:t>A weight increase of a maximum of 1.5% of the ship's total lightweight.</a:t>
            </a:r>
          </a:p>
          <a:p>
            <a:pPr lvl="2"/>
            <a:r>
              <a:rPr lang="en-US" dirty="0" smtClean="0"/>
              <a:t>An unchanged cargo and ballast volume.</a:t>
            </a:r>
          </a:p>
          <a:p>
            <a:pPr lvl="2"/>
            <a:r>
              <a:rPr lang="en-US" dirty="0" smtClean="0"/>
              <a:t>Normal structural strength according to the rules. </a:t>
            </a:r>
          </a:p>
          <a:p>
            <a:pPr lvl="2"/>
            <a:r>
              <a:rPr lang="en-US" dirty="0" smtClean="0"/>
              <a:t>Access for inspection and maintenance.</a:t>
            </a:r>
          </a:p>
          <a:p>
            <a:pPr lvl="2"/>
            <a:r>
              <a:rPr lang="en-US" dirty="0" smtClean="0"/>
              <a:t>Not "too complicated" design to construct.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3497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View of the Deformable Inner side shell barrier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Untitled1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t="-47805" b="-47805"/>
          <a:stretch>
            <a:fillRect/>
          </a:stretch>
        </p:blipFill>
        <p:spPr>
          <a:xfrm>
            <a:off x="2134839" y="692150"/>
            <a:ext cx="5111750" cy="5853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element models and calculation procedures: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51070" y="4693632"/>
            <a:ext cx="3840480" cy="750887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u"/>
            </a:pPr>
            <a:r>
              <a:rPr lang="en-US" sz="1300" dirty="0" smtClean="0">
                <a:solidFill>
                  <a:schemeClr val="tx2"/>
                </a:solidFill>
              </a:rPr>
              <a:t> The FE simulations were carried out by Ulf B. </a:t>
            </a:r>
            <a:r>
              <a:rPr lang="en-US" sz="1300" dirty="0" err="1" smtClean="0">
                <a:solidFill>
                  <a:schemeClr val="tx2"/>
                </a:solidFill>
              </a:rPr>
              <a:t>Karlsson</a:t>
            </a:r>
            <a:r>
              <a:rPr lang="en-US" sz="13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Wingdings" charset="2"/>
              <a:buChar char="u"/>
            </a:pPr>
            <a:r>
              <a:rPr lang="en-US" sz="1300" dirty="0" smtClean="0">
                <a:solidFill>
                  <a:schemeClr val="tx2"/>
                </a:solidFill>
              </a:rPr>
              <a:t>Software used ABAQUS/Explicit version 6.5 </a:t>
            </a:r>
          </a:p>
          <a:p>
            <a:pPr>
              <a:buFont typeface="Wingdings" charset="2"/>
              <a:buChar char="u"/>
            </a:pPr>
            <a:r>
              <a:rPr lang="en-US" sz="1300" dirty="0" smtClean="0">
                <a:solidFill>
                  <a:schemeClr val="tx2"/>
                </a:solidFill>
              </a:rPr>
              <a:t>System Configuration - Intel Xeon DP 3.2 GHz 800/1M processor with a 1 GB DDR333 internal memory. </a:t>
            </a:r>
          </a:p>
          <a:p>
            <a:pPr>
              <a:buFont typeface="Wingdings" charset="2"/>
              <a:buChar char="u"/>
            </a:pPr>
            <a:endParaRPr lang="en-US" sz="1300" dirty="0" smtClean="0">
              <a:solidFill>
                <a:schemeClr val="tx2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sz="1300" dirty="0" smtClean="0">
                <a:solidFill>
                  <a:schemeClr val="tx2"/>
                </a:solidFill>
              </a:rPr>
              <a:t>For the FE calculation the </a:t>
            </a:r>
            <a:r>
              <a:rPr lang="en-US" sz="1300" dirty="0" err="1" smtClean="0">
                <a:solidFill>
                  <a:schemeClr val="tx2"/>
                </a:solidFill>
              </a:rPr>
              <a:t>midship</a:t>
            </a:r>
            <a:r>
              <a:rPr lang="en-US" sz="1300" dirty="0" smtClean="0">
                <a:solidFill>
                  <a:schemeClr val="tx2"/>
                </a:solidFill>
              </a:rPr>
              <a:t> section of the ship was used.</a:t>
            </a:r>
          </a:p>
          <a:p>
            <a:pPr>
              <a:buFont typeface="Wingdings" charset="2"/>
              <a:buChar char="u"/>
            </a:pPr>
            <a:endParaRPr lang="en-US" sz="1300" dirty="0" smtClean="0">
              <a:solidFill>
                <a:schemeClr val="tx2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sz="1300" dirty="0" smtClean="0">
                <a:solidFill>
                  <a:schemeClr val="tx2"/>
                </a:solidFill>
              </a:rPr>
              <a:t>Calculation was done using</a:t>
            </a:r>
          </a:p>
          <a:p>
            <a:pPr lvl="1">
              <a:buFont typeface="Wingdings" charset="2"/>
              <a:buChar char="u"/>
            </a:pPr>
            <a:r>
              <a:rPr lang="en-US" sz="1300" dirty="0" smtClean="0">
                <a:solidFill>
                  <a:schemeClr val="tx2"/>
                </a:solidFill>
              </a:rPr>
              <a:t>1. Normal Steel – yield strength 240Mpa</a:t>
            </a:r>
          </a:p>
          <a:p>
            <a:pPr lvl="1">
              <a:buFont typeface="Wingdings" charset="2"/>
              <a:buChar char="u"/>
            </a:pPr>
            <a:r>
              <a:rPr lang="en-US" sz="1300" dirty="0" smtClean="0">
                <a:solidFill>
                  <a:schemeClr val="tx2"/>
                </a:solidFill>
              </a:rPr>
              <a:t>2.High tensile steel – yield strength 700Mpa</a:t>
            </a:r>
          </a:p>
          <a:p>
            <a:pPr>
              <a:buFont typeface="Wingdings" charset="2"/>
              <a:buChar char="u"/>
            </a:pPr>
            <a:r>
              <a:rPr lang="en-US" sz="1300" dirty="0" smtClean="0">
                <a:solidFill>
                  <a:schemeClr val="tx2"/>
                </a:solidFill>
              </a:rPr>
              <a:t>Velocity of the ship – 10m/s</a:t>
            </a:r>
          </a:p>
        </p:txBody>
      </p:sp>
      <p:pic>
        <p:nvPicPr>
          <p:cNvPr id="5" name="Content Placeholder 4" descr="Untitled2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1667" b="-11667"/>
          <a:stretch>
            <a:fillRect/>
          </a:stretch>
        </p:blipFill>
        <p:spPr>
          <a:xfrm>
            <a:off x="346600" y="1644896"/>
            <a:ext cx="3840480" cy="3596185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1602859" y="2618403"/>
            <a:ext cx="3840480" cy="3596185"/>
          </a:xfrm>
        </p:spPr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346</TotalTime>
  <Words>807</Words>
  <Application>Microsoft Macintosh PowerPoint</Application>
  <PresentationFormat>On-screen Show (4:3)</PresentationFormat>
  <Paragraphs>98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Breeze</vt:lpstr>
      <vt:lpstr>Improved Collision Safety of Ships by an lntrusion -Tolerant lnner Side Shell </vt:lpstr>
      <vt:lpstr>Reasons for Improved Safety</vt:lpstr>
      <vt:lpstr>Statistics of Collision Damage</vt:lpstr>
      <vt:lpstr>Slide 4</vt:lpstr>
      <vt:lpstr>Collision Mechanism </vt:lpstr>
      <vt:lpstr>Reference Ship and Side Shell Structure</vt:lpstr>
      <vt:lpstr>Conceptual design of the deformable inner barrier: </vt:lpstr>
      <vt:lpstr>View of the Deformable Inner side shell barrier  </vt:lpstr>
      <vt:lpstr>Finite element models and calculation procedures:</vt:lpstr>
      <vt:lpstr>FE analysis of reference structure: material, shell-plate thickness, and energy absorption:</vt:lpstr>
      <vt:lpstr>Comparison between the Reference design and The deformable inner barrier design</vt:lpstr>
      <vt:lpstr>Points to Note</vt:lpstr>
      <vt:lpstr>Slide 13</vt:lpstr>
      <vt:lpstr>Slide 14</vt:lpstr>
      <vt:lpstr>Conclusion</vt:lpstr>
      <vt:lpstr>Slide 16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Improved Collision Safety of Ships by an lntrusion -Tolerant lnner Side Shell </dc:title>
  <dc:creator>YEZDI GHADIALI</dc:creator>
  <cp:lastModifiedBy>faculty</cp:lastModifiedBy>
  <cp:revision>58</cp:revision>
  <dcterms:created xsi:type="dcterms:W3CDTF">2011-02-27T17:34:46Z</dcterms:created>
  <dcterms:modified xsi:type="dcterms:W3CDTF">2011-03-11T07:52:55Z</dcterms:modified>
</cp:coreProperties>
</file>