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1" r:id="rId15"/>
    <p:sldId id="272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8E292-0CAE-4A8D-9C06-D59C846F606E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A3760-C98B-49EA-A964-A8BE94A67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038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A3760-C98B-49EA-A964-A8BE94A6742F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355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884892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493357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112275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425448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39580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1006001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155715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607733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4508761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4782666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08645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14F9FE8-E05B-486E-BB65-C5AFC2A39168}" type="datetimeFigureOut">
              <a:rPr lang="en-IN" smtClean="0"/>
              <a:t>27-02-2015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49A7ED0-F7A3-42E0-BAA4-29AA669D0184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7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cover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54251" y="1747777"/>
            <a:ext cx="8234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 RENEWABLE </a:t>
            </a:r>
            <a:r>
              <a:rPr lang="en-IN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r>
              <a:rPr lang="en-IN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ITS POWER APPLICATION</a:t>
            </a:r>
            <a:endParaRPr lang="en-I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1432" y="4760259"/>
            <a:ext cx="5246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BY-AJINKYA KATARIA</a:t>
            </a:r>
          </a:p>
          <a:p>
            <a:r>
              <a:rPr lang="en-I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MANET, PUNE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248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05377" y="1471989"/>
            <a:ext cx="8897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HYDRO-ELECTRIC ENERGY</a:t>
            </a:r>
            <a:endParaRPr lang="en-IN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5377" y="1995170"/>
            <a:ext cx="89664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 smtClean="0"/>
              <a:t>Mula-mutha</a:t>
            </a:r>
            <a:r>
              <a:rPr lang="en-IN" dirty="0" smtClean="0"/>
              <a:t> river flows through the campus and a weir has been constructed on the flow channel of about 4.5 m. water flows over the weir for most of the year. The weir has 7 openings in it each of 4*4 feet.</a:t>
            </a:r>
          </a:p>
          <a:p>
            <a:r>
              <a:rPr lang="en-US" dirty="0"/>
              <a:t>These type of projects are known as small head projects and generally a propeller turbine is used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According to the general formula for shaft power,</a:t>
            </a:r>
          </a:p>
          <a:p>
            <a:pPr lvl="0"/>
            <a:r>
              <a:rPr lang="en-US" b="1" dirty="0">
                <a:solidFill>
                  <a:srgbClr val="25252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Power = n*g*Q*H*</a:t>
            </a:r>
            <a:endParaRPr lang="en-US" sz="2800" dirty="0">
              <a:latin typeface="Arial" panose="020B0604020202020204" pitchFamily="34" charset="0"/>
            </a:endParaRPr>
          </a:p>
          <a:p>
            <a:r>
              <a:rPr lang="en-IN" dirty="0"/>
              <a:t> </a:t>
            </a:r>
            <a:r>
              <a:rPr lang="en-IN" dirty="0" smtClean="0"/>
              <a:t>hence the calculated value is </a:t>
            </a:r>
            <a:r>
              <a:rPr lang="en-IN" b="1" dirty="0" smtClean="0"/>
              <a:t>113.011 kW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there are some losses always present at alternator and transmission assuming 30% power is lost. Therefore we are left </a:t>
            </a:r>
            <a:r>
              <a:rPr lang="en-US" b="1" dirty="0"/>
              <a:t>with 80 kW</a:t>
            </a:r>
            <a:r>
              <a:rPr lang="en-US" dirty="0"/>
              <a:t>.</a:t>
            </a:r>
            <a:endParaRPr lang="en-IN" dirty="0"/>
          </a:p>
          <a:p>
            <a:endParaRPr lang="en-US" dirty="0" smtClean="0"/>
          </a:p>
          <a:p>
            <a:r>
              <a:rPr lang="en-US" dirty="0" smtClean="0"/>
              <a:t>So </a:t>
            </a:r>
            <a:r>
              <a:rPr lang="en-US" dirty="0"/>
              <a:t>if the alternator runs for 1 hour with 80kw of power it will be generating 80 units per hour. So </a:t>
            </a:r>
            <a:r>
              <a:rPr lang="en-US" b="1" dirty="0"/>
              <a:t>in a day, 1,920 units </a:t>
            </a:r>
            <a:r>
              <a:rPr lang="en-US" dirty="0"/>
              <a:t>and </a:t>
            </a:r>
            <a:r>
              <a:rPr lang="en-US" b="1" dirty="0"/>
              <a:t>in a month = 57,600 </a:t>
            </a:r>
            <a:r>
              <a:rPr lang="en-US" dirty="0"/>
              <a:t>units for one opening in the wall.</a:t>
            </a:r>
            <a:endParaRPr lang="en-IN" dirty="0"/>
          </a:p>
          <a:p>
            <a:r>
              <a:rPr lang="en-US" b="1" dirty="0"/>
              <a:t>Thus hydro power supplies almost 23.04% of our power demand.</a:t>
            </a:r>
            <a:endParaRPr lang="en-IN" dirty="0"/>
          </a:p>
          <a:p>
            <a:endParaRPr lang="en-IN" dirty="0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0" y="581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2" name="Picture 2" descr="\rh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308" y="3790424"/>
            <a:ext cx="104775" cy="13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0978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74825" y="1417638"/>
            <a:ext cx="88160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BIOMASS ENERGY (Biogas)</a:t>
            </a:r>
            <a:endParaRPr lang="en-IN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4825" y="2043953"/>
            <a:ext cx="9547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The waste generated in our campus is </a:t>
            </a:r>
            <a:r>
              <a:rPr lang="en-IN" b="1" dirty="0" smtClean="0"/>
              <a:t>100-110 kg</a:t>
            </a:r>
            <a:r>
              <a:rPr lang="en-IN" dirty="0" smtClean="0"/>
              <a:t>.</a:t>
            </a:r>
          </a:p>
          <a:p>
            <a:r>
              <a:rPr lang="en-IN" dirty="0" smtClean="0"/>
              <a:t>One biogas plant having capacity of about 10 cubic metre uses </a:t>
            </a:r>
            <a:r>
              <a:rPr lang="en-IN" dirty="0" err="1" smtClean="0"/>
              <a:t>upto</a:t>
            </a:r>
            <a:r>
              <a:rPr lang="en-IN" dirty="0" smtClean="0"/>
              <a:t> 40-50 kg of waste per day and generates about </a:t>
            </a:r>
            <a:r>
              <a:rPr lang="en-IN" b="1" dirty="0" smtClean="0"/>
              <a:t>7-10 kg of biogas(3-4 kg of LPG) or 15-20 units of electricity daily.</a:t>
            </a:r>
          </a:p>
          <a:p>
            <a:endParaRPr lang="en-IN" b="1" dirty="0"/>
          </a:p>
          <a:p>
            <a:r>
              <a:rPr lang="en-IN" dirty="0" smtClean="0"/>
              <a:t>So, we will require about three such units with output of </a:t>
            </a:r>
            <a:r>
              <a:rPr lang="en-IN" b="1" dirty="0" smtClean="0"/>
              <a:t>60 units of electricity daily </a:t>
            </a:r>
            <a:r>
              <a:rPr lang="en-IN" dirty="0" smtClean="0"/>
              <a:t>and around </a:t>
            </a:r>
            <a:r>
              <a:rPr lang="en-IN" b="1" dirty="0" smtClean="0"/>
              <a:t>1800 units per month</a:t>
            </a:r>
            <a:r>
              <a:rPr lang="en-IN" dirty="0" smtClean="0"/>
              <a:t>.</a:t>
            </a:r>
          </a:p>
          <a:p>
            <a:r>
              <a:rPr lang="en-US" dirty="0"/>
              <a:t>Surely this is a very small quantity but this may be used for small purposes such as powering street lights or heating the </a:t>
            </a:r>
            <a:r>
              <a:rPr lang="en-US" dirty="0" smtClean="0"/>
              <a:t>water.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66904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74825" y="1640541"/>
            <a:ext cx="8617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So for making the campus independent it is not only the generation we need to reduce the consumption of electricity</a:t>
            </a:r>
          </a:p>
          <a:p>
            <a:r>
              <a:rPr lang="en-IN" dirty="0" smtClean="0"/>
              <a:t>This can be done in following ways-</a:t>
            </a:r>
          </a:p>
          <a:p>
            <a:pPr marL="342900" lvl="0" indent="-342900">
              <a:buAutoNum type="arabicParenR"/>
            </a:pPr>
            <a:r>
              <a:rPr lang="en-US" b="1" dirty="0" smtClean="0"/>
              <a:t>Replacing </a:t>
            </a:r>
            <a:r>
              <a:rPr lang="en-US" b="1" dirty="0"/>
              <a:t>the conventional tubes with LED </a:t>
            </a:r>
            <a:r>
              <a:rPr lang="en-US" b="1" dirty="0" smtClean="0"/>
              <a:t>tubes</a:t>
            </a:r>
            <a:endParaRPr lang="en-US" dirty="0"/>
          </a:p>
          <a:p>
            <a:pPr marL="342900" lvl="0" indent="-342900">
              <a:buAutoNum type="arabicParenR"/>
            </a:pPr>
            <a:r>
              <a:rPr lang="en-US" b="1" dirty="0"/>
              <a:t>Fitting the buildings with the light dimmer </a:t>
            </a:r>
            <a:r>
              <a:rPr lang="en-US" b="1" dirty="0" smtClean="0"/>
              <a:t>circuits</a:t>
            </a:r>
          </a:p>
          <a:p>
            <a:pPr marL="342900" lvl="0" indent="-342900">
              <a:buAutoNum type="arabicParenR"/>
            </a:pPr>
            <a:r>
              <a:rPr lang="en-US" b="1" dirty="0"/>
              <a:t>Motion sensors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1774825" y="3845859"/>
            <a:ext cx="87137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Now,</a:t>
            </a:r>
            <a:endParaRPr lang="en-IN" b="1" dirty="0"/>
          </a:p>
          <a:p>
            <a:r>
              <a:rPr lang="en-US" b="1" dirty="0"/>
              <a:t>Total consumption= 2, 50,000 units</a:t>
            </a:r>
            <a:endParaRPr lang="en-IN" b="1" dirty="0"/>
          </a:p>
          <a:p>
            <a:r>
              <a:rPr lang="en-US" b="1" dirty="0"/>
              <a:t>Total generation= 1, </a:t>
            </a:r>
            <a:r>
              <a:rPr lang="en-US" b="1" dirty="0" smtClean="0"/>
              <a:t>34,710+57,600 + 1,800 + 21,060 = 2</a:t>
            </a:r>
            <a:r>
              <a:rPr lang="en-US" b="1" dirty="0"/>
              <a:t>, 15,710 units </a:t>
            </a:r>
            <a:endParaRPr lang="en-IN" b="1" dirty="0"/>
          </a:p>
          <a:p>
            <a:r>
              <a:rPr lang="en-US" b="1" dirty="0"/>
              <a:t>So, we have to depend on MSEB for remaining 34,830 units.</a:t>
            </a:r>
            <a:endParaRPr lang="en-IN" b="1" dirty="0"/>
          </a:p>
          <a:p>
            <a:r>
              <a:rPr lang="en-US" b="1" dirty="0"/>
              <a:t>The campus can be made completely emission free but needs research and more development</a:t>
            </a:r>
            <a:endParaRPr lang="en-IN" b="1" dirty="0"/>
          </a:p>
          <a:p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5502959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01788" y="1729946"/>
            <a:ext cx="8886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HYBRID RENEWABLE ENERGY</a:t>
            </a:r>
            <a:endParaRPr lang="en-IN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1788" y="2397211"/>
            <a:ext cx="88868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advantages of the hybrid renewable energy are same as that of individual renewable energy</a:t>
            </a:r>
            <a:endParaRPr lang="en-IN" dirty="0"/>
          </a:p>
          <a:p>
            <a:r>
              <a:rPr lang="en-US" dirty="0"/>
              <a:t>There are many advantages of renewable energy and some of them are listed below</a:t>
            </a:r>
            <a:endParaRPr lang="en-IN" dirty="0"/>
          </a:p>
          <a:p>
            <a:pPr marL="342900" indent="-342900">
              <a:buAutoNum type="arabicParenR"/>
            </a:pPr>
            <a:r>
              <a:rPr lang="en-US" b="1" dirty="0" smtClean="0"/>
              <a:t>Lower </a:t>
            </a:r>
            <a:r>
              <a:rPr lang="en-US" b="1" dirty="0"/>
              <a:t>surrounding </a:t>
            </a:r>
            <a:r>
              <a:rPr lang="en-US" b="1" dirty="0" smtClean="0"/>
              <a:t>temperatures</a:t>
            </a:r>
          </a:p>
          <a:p>
            <a:pPr marL="342900" indent="-342900">
              <a:buAutoNum type="arabicParenR"/>
            </a:pPr>
            <a:r>
              <a:rPr lang="en-US" b="1" dirty="0"/>
              <a:t>Smart </a:t>
            </a:r>
            <a:r>
              <a:rPr lang="en-US" b="1" dirty="0" smtClean="0"/>
              <a:t>investment</a:t>
            </a:r>
          </a:p>
          <a:p>
            <a:pPr marL="342900" indent="-342900">
              <a:buAutoNum type="arabicParenR"/>
            </a:pPr>
            <a:r>
              <a:rPr lang="en-US" b="1" dirty="0"/>
              <a:t>Carbon footprint </a:t>
            </a:r>
            <a:r>
              <a:rPr lang="en-US" b="1" dirty="0" smtClean="0"/>
              <a:t>reduction</a:t>
            </a:r>
          </a:p>
          <a:p>
            <a:pPr marL="342900" indent="-342900">
              <a:buAutoNum type="arabicParenR"/>
            </a:pPr>
            <a:r>
              <a:rPr lang="en-US" b="1" dirty="0"/>
              <a:t>Independent </a:t>
            </a:r>
            <a:r>
              <a:rPr lang="en-US" b="1" dirty="0" smtClean="0"/>
              <a:t>power</a:t>
            </a:r>
          </a:p>
          <a:p>
            <a:pPr marL="342900" indent="-342900">
              <a:buAutoNum type="arabicParenR"/>
            </a:pPr>
            <a:r>
              <a:rPr lang="en-US" b="1" dirty="0"/>
              <a:t>Green </a:t>
            </a:r>
            <a:r>
              <a:rPr lang="en-US" b="1" dirty="0" smtClean="0"/>
              <a:t>campus</a:t>
            </a:r>
          </a:p>
          <a:p>
            <a:pPr marL="342900" indent="-342900">
              <a:buAutoNum type="arabicParenR"/>
            </a:pPr>
            <a:r>
              <a:rPr lang="en-US" b="1" dirty="0"/>
              <a:t>Solution to the organic </a:t>
            </a:r>
            <a:r>
              <a:rPr lang="en-US" b="1" dirty="0" smtClean="0"/>
              <a:t>waste</a:t>
            </a:r>
          </a:p>
          <a:p>
            <a:pPr marL="342900" indent="-342900">
              <a:buAutoNum type="arabicParenR"/>
            </a:pPr>
            <a:r>
              <a:rPr lang="en-US" b="1" dirty="0"/>
              <a:t>Jobs and other economic </a:t>
            </a:r>
            <a:r>
              <a:rPr lang="en-US" b="1" dirty="0" smtClean="0"/>
              <a:t>benefits</a:t>
            </a:r>
          </a:p>
          <a:p>
            <a:pPr marL="342900" indent="-342900">
              <a:buAutoNum type="arabicParenR"/>
            </a:pPr>
            <a:r>
              <a:rPr lang="en-US" b="1" dirty="0"/>
              <a:t>Stable energy </a:t>
            </a:r>
            <a:r>
              <a:rPr lang="en-US" b="1" dirty="0" smtClean="0"/>
              <a:t>prices</a:t>
            </a:r>
          </a:p>
          <a:p>
            <a:pPr marL="342900" indent="-342900">
              <a:buAutoNum type="arabicParenR"/>
            </a:pPr>
            <a:r>
              <a:rPr lang="en-US" b="1" dirty="0"/>
              <a:t>The penalty is saved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785848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77989" y="1643449"/>
            <a:ext cx="84792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HYBRID RENEWABLE ENERGY</a:t>
            </a:r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7989" y="2298357"/>
            <a:ext cx="85534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b="1" dirty="0" smtClean="0"/>
              <a:t>Reliability </a:t>
            </a:r>
            <a:r>
              <a:rPr lang="en-US" b="1" dirty="0"/>
              <a:t>of </a:t>
            </a:r>
            <a:r>
              <a:rPr lang="en-US" b="1" dirty="0" smtClean="0"/>
              <a:t>Supply</a:t>
            </a:r>
          </a:p>
          <a:p>
            <a:pPr marL="342900" indent="-342900">
              <a:buAutoNum type="arabicParenR"/>
            </a:pPr>
            <a:r>
              <a:rPr lang="en-US" b="1" dirty="0"/>
              <a:t>Large Capital </a:t>
            </a:r>
            <a:r>
              <a:rPr lang="en-US" b="1" dirty="0" smtClean="0"/>
              <a:t>Cost</a:t>
            </a:r>
          </a:p>
          <a:p>
            <a:pPr marL="342900" indent="-342900">
              <a:buAutoNum type="arabicParenR"/>
            </a:pPr>
            <a:r>
              <a:rPr lang="en-US" b="1" dirty="0"/>
              <a:t>Large Tracts of Land </a:t>
            </a:r>
            <a:r>
              <a:rPr lang="en-US" b="1" dirty="0" smtClean="0"/>
              <a:t>Required</a:t>
            </a:r>
          </a:p>
          <a:p>
            <a:pPr marL="342900" indent="-342900">
              <a:buAutoNum type="arabicParenR"/>
            </a:pPr>
            <a:r>
              <a:rPr lang="en-US" b="1" dirty="0"/>
              <a:t>water in the hydro power</a:t>
            </a:r>
            <a:r>
              <a:rPr lang="en-US" dirty="0"/>
              <a:t> </a:t>
            </a:r>
            <a:r>
              <a:rPr lang="en-US" b="1" dirty="0"/>
              <a:t>must be clean </a:t>
            </a:r>
            <a:endParaRPr lang="en-US" b="1" dirty="0" smtClean="0"/>
          </a:p>
          <a:p>
            <a:pPr marL="342900" indent="-342900">
              <a:buAutoNum type="arabicParenR"/>
            </a:pPr>
            <a:r>
              <a:rPr lang="en-US" b="1" dirty="0" err="1"/>
              <a:t>Labour</a:t>
            </a:r>
            <a:r>
              <a:rPr lang="en-US" b="1" dirty="0"/>
              <a:t> work in biogas plant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0517065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77989" y="1747777"/>
            <a:ext cx="88106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above given design and calculation of the hybrid renewable energy was done on the approximate cases and for designing and for actual implementation a deep study and intensive research will be required. My basic aim of the paper was to explain to the people this interesting concept of hybrid renewable energy and its advantages. 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213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92314" y="3239236"/>
            <a:ext cx="8234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4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3353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9884" y="2840356"/>
            <a:ext cx="8424863" cy="477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 FOR RENEWABLE ENERGY OVER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NON-RENWABLE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238" y="620713"/>
            <a:ext cx="75993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92390" y="3379709"/>
            <a:ext cx="9278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Rising prices of the fossil fuels</a:t>
            </a:r>
          </a:p>
          <a:p>
            <a:r>
              <a:rPr lang="en-IN" dirty="0" smtClean="0"/>
              <a:t>Fast depleting sources </a:t>
            </a:r>
          </a:p>
          <a:p>
            <a:r>
              <a:rPr lang="en-IN" dirty="0" smtClean="0"/>
              <a:t>Polluting in nature</a:t>
            </a:r>
          </a:p>
          <a:p>
            <a:r>
              <a:rPr lang="en-IN" dirty="0" smtClean="0"/>
              <a:t>Concentrated over some geographical areas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2623" y="4703069"/>
            <a:ext cx="8216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What are the advantages of renewable energy over non-renewable energy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2623" y="5219521"/>
            <a:ext cx="7140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Non polluting in nature</a:t>
            </a:r>
          </a:p>
          <a:p>
            <a:r>
              <a:rPr lang="en-IN" dirty="0" smtClean="0"/>
              <a:t>Cheaper in cost</a:t>
            </a:r>
          </a:p>
          <a:p>
            <a:r>
              <a:rPr lang="en-IN" dirty="0" smtClean="0"/>
              <a:t>Spread over a wide geographical area</a:t>
            </a:r>
          </a:p>
          <a:p>
            <a:r>
              <a:rPr lang="en-IN" dirty="0" smtClean="0"/>
              <a:t>Available in plenty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9884" y="1425575"/>
            <a:ext cx="8034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What is renewable energy ?</a:t>
            </a:r>
          </a:p>
          <a:p>
            <a:endParaRPr lang="en-IN" dirty="0" smtClean="0"/>
          </a:p>
          <a:p>
            <a:r>
              <a:rPr lang="en-IN" dirty="0" smtClean="0"/>
              <a:t>They are energy sources which get replenished on human time scale such as solar, wind, hydro, biomass etc.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28980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p"/>
      <p:bldP spid="2" grpId="0"/>
      <p:bldP spid="3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13001" y="1411845"/>
            <a:ext cx="8710613" cy="600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>
                <a:latin typeface="Arial Black" panose="020B0A04020102020204" pitchFamily="34" charset="0"/>
              </a:rPr>
              <a:t>SOLAR ENERGY</a:t>
            </a:r>
            <a:endParaRPr lang="en-US" sz="2600" b="1" dirty="0">
              <a:latin typeface="Arial Black" panose="020B0A04020102020204" pitchFamily="34" charset="0"/>
            </a:endParaRPr>
          </a:p>
        </p:txBody>
      </p:sp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238" y="620713"/>
            <a:ext cx="75993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77987" y="1778001"/>
            <a:ext cx="83550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It is the radiant light coming from the sun.</a:t>
            </a:r>
          </a:p>
          <a:p>
            <a:endParaRPr lang="en-IN" dirty="0"/>
          </a:p>
          <a:p>
            <a:r>
              <a:rPr lang="en-IN" b="1" dirty="0" smtClean="0"/>
              <a:t>ADVANTAGES</a:t>
            </a:r>
          </a:p>
          <a:p>
            <a:r>
              <a:rPr lang="en-IN" dirty="0" smtClean="0"/>
              <a:t>Widely available throughout the geographical area</a:t>
            </a:r>
          </a:p>
          <a:p>
            <a:r>
              <a:rPr lang="en-IN" dirty="0" smtClean="0"/>
              <a:t>Free of cost</a:t>
            </a:r>
          </a:p>
          <a:p>
            <a:r>
              <a:rPr lang="en-IN" dirty="0" smtClean="0"/>
              <a:t>Non polluting</a:t>
            </a:r>
          </a:p>
          <a:p>
            <a:r>
              <a:rPr lang="en-IN" dirty="0" smtClean="0"/>
              <a:t>Can be used easily for low consuming devices</a:t>
            </a:r>
          </a:p>
          <a:p>
            <a:endParaRPr lang="en-IN" dirty="0"/>
          </a:p>
          <a:p>
            <a:r>
              <a:rPr lang="en-IN" b="1" dirty="0" smtClean="0"/>
              <a:t>DISADVANTAGES</a:t>
            </a:r>
          </a:p>
          <a:p>
            <a:r>
              <a:rPr lang="en-IN" dirty="0" smtClean="0"/>
              <a:t>Cost of collectors is high</a:t>
            </a:r>
          </a:p>
          <a:p>
            <a:r>
              <a:rPr lang="en-IN" dirty="0" smtClean="0"/>
              <a:t>Large tracts of land required</a:t>
            </a:r>
          </a:p>
          <a:p>
            <a:r>
              <a:rPr lang="en-IN" dirty="0" smtClean="0"/>
              <a:t>Available in day time </a:t>
            </a:r>
          </a:p>
          <a:p>
            <a:r>
              <a:rPr lang="en-IN" dirty="0" smtClean="0"/>
              <a:t>Generation affected by cloudy weather</a:t>
            </a:r>
          </a:p>
          <a:p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3854909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74825" y="1382205"/>
            <a:ext cx="8220075" cy="520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Arial Black" panose="020B0A04020102020204" pitchFamily="34" charset="0"/>
              </a:rPr>
              <a:t>WIND ENERGY</a:t>
            </a:r>
            <a:endParaRPr lang="en-US" sz="2600" dirty="0">
              <a:latin typeface="Arial Black" panose="020B0A04020102020204" pitchFamily="34" charset="0"/>
            </a:endParaRPr>
          </a:p>
        </p:txBody>
      </p:sp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238" y="620713"/>
            <a:ext cx="75993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77989" y="1924703"/>
            <a:ext cx="86090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It is the energy extracted from blowing wind</a:t>
            </a:r>
          </a:p>
          <a:p>
            <a:endParaRPr lang="en-IN" dirty="0"/>
          </a:p>
          <a:p>
            <a:r>
              <a:rPr lang="en-IN" b="1" dirty="0" smtClean="0"/>
              <a:t>ADVANTAGES</a:t>
            </a:r>
          </a:p>
          <a:p>
            <a:r>
              <a:rPr lang="en-IN" dirty="0" smtClean="0"/>
              <a:t>Available throughout the day</a:t>
            </a:r>
          </a:p>
          <a:p>
            <a:r>
              <a:rPr lang="en-IN" dirty="0" smtClean="0"/>
              <a:t>Takes up small plot of land</a:t>
            </a:r>
          </a:p>
          <a:p>
            <a:r>
              <a:rPr lang="en-IN" dirty="0" smtClean="0"/>
              <a:t>Useful for remote areas</a:t>
            </a:r>
          </a:p>
          <a:p>
            <a:r>
              <a:rPr lang="en-IN" dirty="0" smtClean="0"/>
              <a:t>Enhances the landscape</a:t>
            </a:r>
          </a:p>
          <a:p>
            <a:endParaRPr lang="en-IN" dirty="0"/>
          </a:p>
          <a:p>
            <a:r>
              <a:rPr lang="en-IN" b="1" dirty="0" smtClean="0"/>
              <a:t>DISADVANTAGES</a:t>
            </a:r>
          </a:p>
          <a:p>
            <a:r>
              <a:rPr lang="en-IN" dirty="0" smtClean="0"/>
              <a:t>Varying wind speeds</a:t>
            </a:r>
          </a:p>
          <a:p>
            <a:r>
              <a:rPr lang="en-IN" dirty="0" smtClean="0"/>
              <a:t>Wind turbines are noisy</a:t>
            </a:r>
          </a:p>
          <a:p>
            <a:r>
              <a:rPr lang="en-IN" dirty="0" smtClean="0"/>
              <a:t>In some places people have reported that wind farms cause visual pollution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94255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17688" y="1417638"/>
            <a:ext cx="86709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/>
              <a:t>HYDRO POWER</a:t>
            </a:r>
            <a:endParaRPr lang="en-IN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17688" y="2080600"/>
            <a:ext cx="85750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It is the power derived from flowing or falling water also known as water power.</a:t>
            </a:r>
          </a:p>
          <a:p>
            <a:endParaRPr lang="en-IN" dirty="0"/>
          </a:p>
          <a:p>
            <a:r>
              <a:rPr lang="en-IN" b="1" dirty="0" smtClean="0"/>
              <a:t>ADVANTAGES</a:t>
            </a:r>
          </a:p>
          <a:p>
            <a:r>
              <a:rPr lang="en-IN" dirty="0" smtClean="0"/>
              <a:t>Non polluting</a:t>
            </a:r>
          </a:p>
          <a:p>
            <a:r>
              <a:rPr lang="en-IN" dirty="0" smtClean="0"/>
              <a:t>Constant rate of production</a:t>
            </a:r>
          </a:p>
          <a:p>
            <a:r>
              <a:rPr lang="en-IN" dirty="0" smtClean="0"/>
              <a:t>Forms a tourist spot</a:t>
            </a:r>
          </a:p>
          <a:p>
            <a:r>
              <a:rPr lang="en-IN" dirty="0" smtClean="0"/>
              <a:t>Water stored by dam can be used for irrigation</a:t>
            </a:r>
          </a:p>
          <a:p>
            <a:endParaRPr lang="en-IN" dirty="0"/>
          </a:p>
          <a:p>
            <a:r>
              <a:rPr lang="en-IN" b="1" dirty="0" smtClean="0"/>
              <a:t>DISADVANTAGES</a:t>
            </a:r>
          </a:p>
          <a:p>
            <a:r>
              <a:rPr lang="en-IN" dirty="0" smtClean="0"/>
              <a:t>Building dams is expensive</a:t>
            </a:r>
          </a:p>
          <a:p>
            <a:r>
              <a:rPr lang="en-IN" dirty="0" smtClean="0"/>
              <a:t>Ecosystems are destroyed</a:t>
            </a:r>
          </a:p>
          <a:p>
            <a:r>
              <a:rPr lang="en-IN" dirty="0" smtClean="0"/>
              <a:t>People loose their land and jobs and move out of that place</a:t>
            </a:r>
          </a:p>
          <a:p>
            <a:r>
              <a:rPr lang="en-IN" dirty="0" smtClean="0"/>
              <a:t>Breakage of dam due to water force causes heavy losses</a:t>
            </a:r>
          </a:p>
        </p:txBody>
      </p:sp>
    </p:spTree>
    <p:extLst>
      <p:ext uri="{BB962C8B-B14F-4D97-AF65-F5344CB8AC3E}">
        <p14:creationId xmlns:p14="http://schemas.microsoft.com/office/powerpoint/2010/main" val="11235452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69504" y="1337310"/>
            <a:ext cx="8496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/>
              <a:t>BIOENERGY</a:t>
            </a:r>
            <a:endParaRPr lang="en-IN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81559" y="2349661"/>
            <a:ext cx="8484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601788" y="2025570"/>
            <a:ext cx="87909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It is the energy made available from materials derived from biological resources/organic matter.</a:t>
            </a:r>
          </a:p>
          <a:p>
            <a:endParaRPr lang="en-IN" dirty="0"/>
          </a:p>
          <a:p>
            <a:r>
              <a:rPr lang="en-IN" b="1" dirty="0" smtClean="0"/>
              <a:t>ADVANTAGES</a:t>
            </a:r>
          </a:p>
          <a:p>
            <a:r>
              <a:rPr lang="en-IN" dirty="0" smtClean="0"/>
              <a:t>Uses waste material as input</a:t>
            </a:r>
          </a:p>
          <a:p>
            <a:r>
              <a:rPr lang="en-IN" dirty="0" smtClean="0"/>
              <a:t>It has very little investment</a:t>
            </a:r>
          </a:p>
          <a:p>
            <a:r>
              <a:rPr lang="en-IN" dirty="0" smtClean="0"/>
              <a:t>Reduces the land fills</a:t>
            </a:r>
          </a:p>
          <a:p>
            <a:endParaRPr lang="en-IN" dirty="0" smtClean="0"/>
          </a:p>
          <a:p>
            <a:r>
              <a:rPr lang="en-IN" b="1" dirty="0" smtClean="0"/>
              <a:t>DISADVATAGES</a:t>
            </a:r>
          </a:p>
          <a:p>
            <a:r>
              <a:rPr lang="en-IN" dirty="0" smtClean="0"/>
              <a:t>Not attractive to the people</a:t>
            </a:r>
          </a:p>
          <a:p>
            <a:r>
              <a:rPr lang="en-IN" dirty="0" smtClean="0"/>
              <a:t>Manning required</a:t>
            </a:r>
          </a:p>
          <a:p>
            <a:r>
              <a:rPr lang="en-IN" dirty="0" smtClean="0"/>
              <a:t>Refinement required for industrial use</a:t>
            </a:r>
          </a:p>
          <a:p>
            <a:r>
              <a:rPr lang="en-IN" dirty="0" smtClean="0"/>
              <a:t>Gas leaks may lead to explosion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38407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7688" y="1670211"/>
            <a:ext cx="86119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problem with renewable source of energy is that they are seasonal and their generation varies throughout they year.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require a continuous and constant flow of energy and a single source cannot provide it.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why don’t we combine two or three renewable energy sources to gain a continuous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output?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 renewable source of energy means combining two or three renewable energies to  gain a continuous output.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two or three renewable energies into one generating system the drawbacks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avoided partially or completely. Draw backs of one can be covered by other</a:t>
            </a: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OVER INDIVIDUAL RENEWBLE ENERGY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popular in remote areas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system efficiency</a:t>
            </a:r>
          </a:p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1432" y="4760259"/>
            <a:ext cx="52468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5048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7989" y="1417638"/>
            <a:ext cx="87147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MANET CASE STUDY</a:t>
            </a:r>
            <a:endParaRPr lang="en-IN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7989" y="2533829"/>
            <a:ext cx="85176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 </a:t>
            </a:r>
            <a:r>
              <a:rPr lang="en-IN" b="1" dirty="0" smtClean="0"/>
              <a:t>ADVANTAGES OF THE CAMPUS</a:t>
            </a:r>
          </a:p>
          <a:p>
            <a:r>
              <a:rPr lang="en-IN" dirty="0" smtClean="0"/>
              <a:t>It has a wide suitable area for solar panel installation</a:t>
            </a:r>
          </a:p>
          <a:p>
            <a:r>
              <a:rPr lang="en-IN" dirty="0" smtClean="0"/>
              <a:t>A river flows along the campus having potential of hydro-electric power generation</a:t>
            </a:r>
          </a:p>
          <a:p>
            <a:r>
              <a:rPr lang="en-IN" dirty="0" smtClean="0"/>
              <a:t>The waste generated in campus is large enough for biogas plants</a:t>
            </a:r>
          </a:p>
          <a:p>
            <a:endParaRPr lang="en-IN" dirty="0"/>
          </a:p>
          <a:p>
            <a:r>
              <a:rPr lang="en-IN" dirty="0" smtClean="0"/>
              <a:t>Average electricity consumption per month is 2, 50, 000 units (kW-hr)</a:t>
            </a:r>
          </a:p>
          <a:p>
            <a:r>
              <a:rPr lang="en-IN" dirty="0" smtClean="0"/>
              <a:t>Now this complete load will be shared by hybrid renewable system and MSEB.</a:t>
            </a:r>
          </a:p>
        </p:txBody>
      </p:sp>
    </p:spTree>
    <p:extLst>
      <p:ext uri="{BB962C8B-B14F-4D97-AF65-F5344CB8AC3E}">
        <p14:creationId xmlns:p14="http://schemas.microsoft.com/office/powerpoint/2010/main" val="10664856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Manet Logo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260350"/>
            <a:ext cx="1152525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Manet Heading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39" y="625032"/>
            <a:ext cx="7599362" cy="54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Manet Borde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173788"/>
            <a:ext cx="87137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992314" y="6140451"/>
            <a:ext cx="64801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601788" y="6419850"/>
            <a:ext cx="431800" cy="43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9636125" y="6496050"/>
            <a:ext cx="215900" cy="260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4511676" y="6181725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77989" y="1337310"/>
            <a:ext cx="82343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 POWER</a:t>
            </a:r>
            <a:endParaRPr lang="en-IN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74825" y="1829753"/>
            <a:ext cx="8503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suitable </a:t>
            </a:r>
            <a:r>
              <a:rPr lang="en-US" dirty="0"/>
              <a:t>time period during which generation by means of solar power can take place is 0600hours to </a:t>
            </a:r>
            <a:r>
              <a:rPr lang="en-US" dirty="0" smtClean="0"/>
              <a:t>1800hours.</a:t>
            </a:r>
          </a:p>
          <a:p>
            <a:r>
              <a:rPr lang="en-US" dirty="0" smtClean="0"/>
              <a:t>Two arrangements are possible</a:t>
            </a:r>
          </a:p>
          <a:p>
            <a:pPr marL="342900" indent="-342900">
              <a:buAutoNum type="alphaUcParenR"/>
            </a:pPr>
            <a:r>
              <a:rPr lang="en-US" dirty="0" smtClean="0"/>
              <a:t>Mounting solar panels and making use of batteries</a:t>
            </a:r>
          </a:p>
          <a:p>
            <a:pPr marL="342900" indent="-342900">
              <a:buAutoNum type="alphaUcParenR"/>
            </a:pPr>
            <a:r>
              <a:rPr lang="en-US" dirty="0" smtClean="0"/>
              <a:t>Mounting solar panel and directly supplying the generated power to the load</a:t>
            </a:r>
          </a:p>
          <a:p>
            <a:endParaRPr lang="en-US" dirty="0"/>
          </a:p>
          <a:p>
            <a:r>
              <a:rPr lang="en-US" dirty="0" smtClean="0"/>
              <a:t>Now according to the information gathered, we will require </a:t>
            </a:r>
            <a:r>
              <a:rPr lang="en-US" b="1" dirty="0" smtClean="0"/>
              <a:t>1, 084 kw solar system</a:t>
            </a:r>
          </a:p>
          <a:p>
            <a:r>
              <a:rPr lang="en-US" dirty="0" smtClean="0"/>
              <a:t>Which will provide </a:t>
            </a:r>
            <a:r>
              <a:rPr lang="en-US" b="1" dirty="0" smtClean="0"/>
              <a:t>1, 34, 710 units monthly</a:t>
            </a:r>
            <a:r>
              <a:rPr lang="en-US" dirty="0" smtClean="0"/>
              <a:t> and </a:t>
            </a:r>
            <a:r>
              <a:rPr lang="en-US" b="1" dirty="0" smtClean="0"/>
              <a:t>16, 29, 725 units annually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Requirements are-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Land availability- </a:t>
            </a:r>
            <a:r>
              <a:rPr lang="en-US" dirty="0" smtClean="0"/>
              <a:t>around 4 acres of land </a:t>
            </a:r>
            <a:endParaRPr lang="en-IN" dirty="0" smtClean="0"/>
          </a:p>
          <a:p>
            <a:pPr marL="342900" indent="-342900">
              <a:buAutoNum type="arabicParenR"/>
            </a:pPr>
            <a:r>
              <a:rPr lang="en-IN" b="1" dirty="0" smtClean="0"/>
              <a:t>Investment</a:t>
            </a:r>
            <a:r>
              <a:rPr lang="en-IN" dirty="0" smtClean="0"/>
              <a:t>- 7 </a:t>
            </a:r>
            <a:r>
              <a:rPr lang="en-IN" dirty="0" err="1" smtClean="0"/>
              <a:t>crores</a:t>
            </a:r>
            <a:endParaRPr lang="en-IN" dirty="0" smtClean="0"/>
          </a:p>
          <a:p>
            <a:r>
              <a:rPr lang="en-IN" dirty="0" smtClean="0"/>
              <a:t>The annual savings will be around 1.62 </a:t>
            </a:r>
            <a:r>
              <a:rPr lang="en-IN" dirty="0" err="1" smtClean="0"/>
              <a:t>crores</a:t>
            </a:r>
            <a:r>
              <a:rPr lang="en-IN" dirty="0" smtClean="0"/>
              <a:t>.</a:t>
            </a:r>
          </a:p>
          <a:p>
            <a:r>
              <a:rPr lang="en-IN" b="1" dirty="0" smtClean="0"/>
              <a:t>So after 4.3 years we will get electricity of about 1.62 </a:t>
            </a:r>
            <a:r>
              <a:rPr lang="en-IN" b="1" dirty="0" err="1" smtClean="0"/>
              <a:t>crores</a:t>
            </a:r>
            <a:r>
              <a:rPr lang="en-IN" b="1" dirty="0" smtClean="0"/>
              <a:t> free from solar power.</a:t>
            </a:r>
          </a:p>
          <a:p>
            <a:endParaRPr lang="en-IN" b="1" dirty="0" smtClean="0"/>
          </a:p>
          <a:p>
            <a:r>
              <a:rPr lang="en-IN" b="1" dirty="0" smtClean="0"/>
              <a:t>THE SOLAR POWER WILL SUPPLY ABOUT 53.8%</a:t>
            </a:r>
            <a:r>
              <a:rPr lang="en-IN" dirty="0" smtClean="0"/>
              <a:t> </a:t>
            </a:r>
            <a:r>
              <a:rPr lang="en-IN" b="1" dirty="0" smtClean="0"/>
              <a:t>OF OUR TOTAL POWER DEMAND.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909313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193</TotalTime>
  <Words>1135</Words>
  <Application>Microsoft Office PowerPoint</Application>
  <PresentationFormat>Widescreen</PresentationFormat>
  <Paragraphs>154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Tw Cen MT</vt:lpstr>
      <vt:lpstr>Tw Cen MT Condensed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Rahul Singh</dc:creator>
  <cp:lastModifiedBy>Rahul Singh</cp:lastModifiedBy>
  <cp:revision>59</cp:revision>
  <dcterms:created xsi:type="dcterms:W3CDTF">2015-02-26T16:05:38Z</dcterms:created>
  <dcterms:modified xsi:type="dcterms:W3CDTF">2015-02-27T02:15:47Z</dcterms:modified>
</cp:coreProperties>
</file>